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1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1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Slides/notesSlide1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notesSlides/notesSlide2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5.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6.xml" ContentType="application/vnd.openxmlformats-officedocument.themeOverride+xml"/>
  <Override PartName="/ppt/notesSlides/notesSlide2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7.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8.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9.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0.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1.xml" ContentType="application/vnd.openxmlformats-officedocument.themeOverride+xml"/>
  <Override PartName="/ppt/notesSlides/notesSlide26.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2.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3.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4.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5.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6.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7.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8.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2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0.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1.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2.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3.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4.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5.xml" ContentType="application/vnd.openxmlformats-officedocument.themeOverr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66.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67.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68.xml" ContentType="application/vnd.openxmlformats-officedocument.themeOverr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69.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70.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71.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73.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74.xml" ContentType="application/vnd.openxmlformats-officedocument.themeOverr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75.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7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omments/modernComment_1B1_CEAA797B.xml" ContentType="application/vnd.ms-powerpoint.comments+xml"/>
  <Override PartName="/ppt/comments/modernComment_1B3_94E9C4B.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2" r:id="rId2"/>
    <p:sldMasterId id="2147483706" r:id="rId3"/>
    <p:sldMasterId id="2147483720" r:id="rId4"/>
    <p:sldMasterId id="2147483734" r:id="rId5"/>
    <p:sldMasterId id="2147483748" r:id="rId6"/>
    <p:sldMasterId id="2147483762" r:id="rId7"/>
  </p:sldMasterIdLst>
  <p:notesMasterIdLst>
    <p:notesMasterId r:id="rId174"/>
  </p:notesMasterIdLst>
  <p:handoutMasterIdLst>
    <p:handoutMasterId r:id="rId175"/>
  </p:handoutMasterIdLst>
  <p:sldIdLst>
    <p:sldId id="286" r:id="rId8"/>
    <p:sldId id="517" r:id="rId9"/>
    <p:sldId id="521" r:id="rId10"/>
    <p:sldId id="520" r:id="rId11"/>
    <p:sldId id="506" r:id="rId12"/>
    <p:sldId id="364" r:id="rId13"/>
    <p:sldId id="365" r:id="rId14"/>
    <p:sldId id="366" r:id="rId15"/>
    <p:sldId id="367" r:id="rId16"/>
    <p:sldId id="368" r:id="rId17"/>
    <p:sldId id="369" r:id="rId18"/>
    <p:sldId id="370" r:id="rId19"/>
    <p:sldId id="371" r:id="rId20"/>
    <p:sldId id="372" r:id="rId21"/>
    <p:sldId id="373" r:id="rId22"/>
    <p:sldId id="464" r:id="rId23"/>
    <p:sldId id="465" r:id="rId24"/>
    <p:sldId id="466" r:id="rId25"/>
    <p:sldId id="467" r:id="rId26"/>
    <p:sldId id="468" r:id="rId27"/>
    <p:sldId id="469" r:id="rId28"/>
    <p:sldId id="507" r:id="rId29"/>
    <p:sldId id="292" r:id="rId30"/>
    <p:sldId id="296" r:id="rId31"/>
    <p:sldId id="297" r:id="rId32"/>
    <p:sldId id="298" r:id="rId33"/>
    <p:sldId id="299" r:id="rId34"/>
    <p:sldId id="300" r:id="rId35"/>
    <p:sldId id="301" r:id="rId36"/>
    <p:sldId id="302" r:id="rId37"/>
    <p:sldId id="303" r:id="rId38"/>
    <p:sldId id="304" r:id="rId39"/>
    <p:sldId id="305" r:id="rId40"/>
    <p:sldId id="306" r:id="rId41"/>
    <p:sldId id="322" r:id="rId42"/>
    <p:sldId id="323" r:id="rId43"/>
    <p:sldId id="324" r:id="rId44"/>
    <p:sldId id="325" r:id="rId45"/>
    <p:sldId id="326" r:id="rId46"/>
    <p:sldId id="327" r:id="rId47"/>
    <p:sldId id="328" r:id="rId48"/>
    <p:sldId id="329" r:id="rId49"/>
    <p:sldId id="330" r:id="rId50"/>
    <p:sldId id="331" r:id="rId51"/>
    <p:sldId id="332" r:id="rId52"/>
    <p:sldId id="508" r:id="rId53"/>
    <p:sldId id="316" r:id="rId54"/>
    <p:sldId id="317" r:id="rId55"/>
    <p:sldId id="318" r:id="rId56"/>
    <p:sldId id="319" r:id="rId57"/>
    <p:sldId id="320" r:id="rId58"/>
    <p:sldId id="321" r:id="rId59"/>
    <p:sldId id="293" r:id="rId60"/>
    <p:sldId id="294" r:id="rId61"/>
    <p:sldId id="295" r:id="rId62"/>
    <p:sldId id="509" r:id="rId63"/>
    <p:sldId id="333" r:id="rId64"/>
    <p:sldId id="334" r:id="rId65"/>
    <p:sldId id="335" r:id="rId66"/>
    <p:sldId id="336" r:id="rId67"/>
    <p:sldId id="337" r:id="rId68"/>
    <p:sldId id="338" r:id="rId69"/>
    <p:sldId id="339" r:id="rId70"/>
    <p:sldId id="340" r:id="rId71"/>
    <p:sldId id="459" r:id="rId72"/>
    <p:sldId id="460" r:id="rId73"/>
    <p:sldId id="461" r:id="rId74"/>
    <p:sldId id="489" r:id="rId75"/>
    <p:sldId id="462" r:id="rId76"/>
    <p:sldId id="491" r:id="rId77"/>
    <p:sldId id="463" r:id="rId78"/>
    <p:sldId id="510" r:id="rId79"/>
    <p:sldId id="374" r:id="rId80"/>
    <p:sldId id="375" r:id="rId81"/>
    <p:sldId id="376" r:id="rId82"/>
    <p:sldId id="377" r:id="rId83"/>
    <p:sldId id="378" r:id="rId84"/>
    <p:sldId id="379" r:id="rId85"/>
    <p:sldId id="380" r:id="rId86"/>
    <p:sldId id="381" r:id="rId87"/>
    <p:sldId id="511" r:id="rId88"/>
    <p:sldId id="471" r:id="rId89"/>
    <p:sldId id="472" r:id="rId90"/>
    <p:sldId id="473" r:id="rId91"/>
    <p:sldId id="474" r:id="rId92"/>
    <p:sldId id="475" r:id="rId93"/>
    <p:sldId id="476" r:id="rId94"/>
    <p:sldId id="477" r:id="rId95"/>
    <p:sldId id="478" r:id="rId96"/>
    <p:sldId id="479" r:id="rId97"/>
    <p:sldId id="480" r:id="rId98"/>
    <p:sldId id="481" r:id="rId99"/>
    <p:sldId id="482" r:id="rId100"/>
    <p:sldId id="483" r:id="rId101"/>
    <p:sldId id="484" r:id="rId102"/>
    <p:sldId id="485" r:id="rId103"/>
    <p:sldId id="486" r:id="rId104"/>
    <p:sldId id="356" r:id="rId105"/>
    <p:sldId id="357" r:id="rId106"/>
    <p:sldId id="358" r:id="rId107"/>
    <p:sldId id="359" r:id="rId108"/>
    <p:sldId id="360" r:id="rId109"/>
    <p:sldId id="361" r:id="rId110"/>
    <p:sldId id="362" r:id="rId111"/>
    <p:sldId id="363" r:id="rId112"/>
    <p:sldId id="389" r:id="rId113"/>
    <p:sldId id="390" r:id="rId114"/>
    <p:sldId id="391" r:id="rId115"/>
    <p:sldId id="392" r:id="rId116"/>
    <p:sldId id="393" r:id="rId117"/>
    <p:sldId id="394" r:id="rId118"/>
    <p:sldId id="395" r:id="rId119"/>
    <p:sldId id="396" r:id="rId120"/>
    <p:sldId id="513" r:id="rId121"/>
    <p:sldId id="441" r:id="rId122"/>
    <p:sldId id="442" r:id="rId123"/>
    <p:sldId id="443" r:id="rId124"/>
    <p:sldId id="444" r:id="rId125"/>
    <p:sldId id="445" r:id="rId126"/>
    <p:sldId id="446" r:id="rId127"/>
    <p:sldId id="447" r:id="rId128"/>
    <p:sldId id="448" r:id="rId129"/>
    <p:sldId id="307" r:id="rId130"/>
    <p:sldId id="308" r:id="rId131"/>
    <p:sldId id="309" r:id="rId132"/>
    <p:sldId id="310" r:id="rId133"/>
    <p:sldId id="514" r:id="rId134"/>
    <p:sldId id="492" r:id="rId135"/>
    <p:sldId id="493" r:id="rId136"/>
    <p:sldId id="494" r:id="rId137"/>
    <p:sldId id="495" r:id="rId138"/>
    <p:sldId id="496" r:id="rId139"/>
    <p:sldId id="497" r:id="rId140"/>
    <p:sldId id="498" r:id="rId141"/>
    <p:sldId id="499" r:id="rId142"/>
    <p:sldId id="500" r:id="rId143"/>
    <p:sldId id="505" r:id="rId144"/>
    <p:sldId id="413" r:id="rId145"/>
    <p:sldId id="414" r:id="rId146"/>
    <p:sldId id="415" r:id="rId147"/>
    <p:sldId id="416" r:id="rId148"/>
    <p:sldId id="417" r:id="rId149"/>
    <p:sldId id="418" r:id="rId150"/>
    <p:sldId id="419" r:id="rId151"/>
    <p:sldId id="420" r:id="rId152"/>
    <p:sldId id="421" r:id="rId153"/>
    <p:sldId id="422" r:id="rId154"/>
    <p:sldId id="423" r:id="rId155"/>
    <p:sldId id="424" r:id="rId156"/>
    <p:sldId id="425" r:id="rId157"/>
    <p:sldId id="426" r:id="rId158"/>
    <p:sldId id="515"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63C5154-1D25-4B02-A66E-83CAFF751CE6}">
          <p14:sldIdLst>
            <p14:sldId id="286"/>
            <p14:sldId id="517"/>
            <p14:sldId id="521"/>
            <p14:sldId id="520"/>
          </p14:sldIdLst>
        </p14:section>
        <p14:section name="CBNPC Resecables périop Mut EGFR" id="{1E3CD1F8-6D86-451C-89F3-C6B55FA96C24}">
          <p14:sldIdLst>
            <p14:sldId id="506"/>
            <p14:sldId id="364"/>
            <p14:sldId id="365"/>
            <p14:sldId id="366"/>
            <p14:sldId id="367"/>
            <p14:sldId id="368"/>
            <p14:sldId id="369"/>
            <p14:sldId id="370"/>
            <p14:sldId id="371"/>
            <p14:sldId id="372"/>
            <p14:sldId id="373"/>
            <p14:sldId id="464"/>
            <p14:sldId id="465"/>
            <p14:sldId id="466"/>
            <p14:sldId id="467"/>
            <p14:sldId id="468"/>
            <p14:sldId id="469"/>
          </p14:sldIdLst>
        </p14:section>
        <p14:section name="CBNPC resecables Periop IO" id="{3046A7AE-BAD0-4AB1-AD93-A5ECF59E815E}">
          <p14:sldIdLst>
            <p14:sldId id="507"/>
            <p14:sldId id="292"/>
            <p14:sldId id="296"/>
            <p14:sldId id="297"/>
            <p14:sldId id="298"/>
            <p14:sldId id="299"/>
            <p14:sldId id="300"/>
            <p14:sldId id="301"/>
            <p14:sldId id="302"/>
            <p14:sldId id="303"/>
            <p14:sldId id="304"/>
            <p14:sldId id="305"/>
            <p14:sldId id="306"/>
            <p14:sldId id="322"/>
            <p14:sldId id="323"/>
            <p14:sldId id="324"/>
            <p14:sldId id="325"/>
            <p14:sldId id="326"/>
            <p14:sldId id="327"/>
            <p14:sldId id="328"/>
            <p14:sldId id="329"/>
            <p14:sldId id="330"/>
            <p14:sldId id="331"/>
            <p14:sldId id="332"/>
          </p14:sldIdLst>
        </p14:section>
        <p14:section name="CBNPC resecables neoadjuvants" id="{14420F58-6E97-4D15-81E8-184DB2C4BEDE}">
          <p14:sldIdLst>
            <p14:sldId id="508"/>
            <p14:sldId id="316"/>
            <p14:sldId id="317"/>
            <p14:sldId id="318"/>
            <p14:sldId id="319"/>
            <p14:sldId id="320"/>
            <p14:sldId id="321"/>
            <p14:sldId id="293"/>
            <p14:sldId id="294"/>
            <p14:sldId id="295"/>
          </p14:sldIdLst>
        </p14:section>
        <p14:section name="CBNPC Métastatiques Mut KRAS" id="{8C48ECFA-9144-49D1-9AC0-E5C1CF991AE7}">
          <p14:sldIdLst>
            <p14:sldId id="509"/>
            <p14:sldId id="333"/>
            <p14:sldId id="334"/>
            <p14:sldId id="335"/>
            <p14:sldId id="336"/>
            <p14:sldId id="337"/>
            <p14:sldId id="338"/>
            <p14:sldId id="339"/>
            <p14:sldId id="340"/>
            <p14:sldId id="459"/>
            <p14:sldId id="460"/>
            <p14:sldId id="461"/>
            <p14:sldId id="489"/>
            <p14:sldId id="462"/>
            <p14:sldId id="491"/>
            <p14:sldId id="463"/>
          </p14:sldIdLst>
        </p14:section>
        <p14:section name="CBNPC Métastatiques Mut BRAF" id="{FCBC97B7-D0CA-4E0F-9EB8-B5BF64A9AB3A}">
          <p14:sldIdLst>
            <p14:sldId id="510"/>
            <p14:sldId id="374"/>
            <p14:sldId id="375"/>
            <p14:sldId id="376"/>
            <p14:sldId id="377"/>
            <p14:sldId id="378"/>
            <p14:sldId id="379"/>
            <p14:sldId id="380"/>
            <p14:sldId id="381"/>
          </p14:sldIdLst>
        </p14:section>
        <p14:section name="CBNPC Métastatiques Mut EGFR" id="{D0DE809A-19FD-44E4-BA05-323C9A40FC2D}">
          <p14:sldIdLst>
            <p14:sldId id="511"/>
            <p14:sldId id="471"/>
            <p14:sldId id="472"/>
            <p14:sldId id="473"/>
            <p14:sldId id="474"/>
            <p14:sldId id="475"/>
            <p14:sldId id="476"/>
            <p14:sldId id="477"/>
            <p14:sldId id="478"/>
            <p14:sldId id="479"/>
            <p14:sldId id="480"/>
            <p14:sldId id="481"/>
            <p14:sldId id="482"/>
            <p14:sldId id="483"/>
            <p14:sldId id="484"/>
            <p14:sldId id="485"/>
            <p14:sldId id="486"/>
            <p14:sldId id="356"/>
            <p14:sldId id="357"/>
            <p14:sldId id="358"/>
            <p14:sldId id="359"/>
            <p14:sldId id="360"/>
            <p14:sldId id="361"/>
            <p14:sldId id="362"/>
            <p14:sldId id="363"/>
            <p14:sldId id="389"/>
            <p14:sldId id="390"/>
            <p14:sldId id="391"/>
            <p14:sldId id="392"/>
            <p14:sldId id="393"/>
            <p14:sldId id="394"/>
            <p14:sldId id="395"/>
            <p14:sldId id="396"/>
          </p14:sldIdLst>
        </p14:section>
        <p14:section name="CBNPC Métastatiques divers" id="{5AE70C9F-6E61-4C5A-8C9E-12EAFCC03E1A}">
          <p14:sldIdLst>
            <p14:sldId id="513"/>
            <p14:sldId id="441"/>
            <p14:sldId id="442"/>
            <p14:sldId id="443"/>
            <p14:sldId id="444"/>
            <p14:sldId id="445"/>
            <p14:sldId id="446"/>
            <p14:sldId id="447"/>
            <p14:sldId id="448"/>
            <p14:sldId id="307"/>
            <p14:sldId id="308"/>
            <p14:sldId id="309"/>
            <p14:sldId id="310"/>
          </p14:sldIdLst>
        </p14:section>
        <p14:section name="CBNPC Stade avancé sans addiction oncogenenique" id="{C4202E1B-8167-4646-811D-9A5A84AB937F}">
          <p14:sldIdLst>
            <p14:sldId id="514"/>
            <p14:sldId id="492"/>
            <p14:sldId id="493"/>
            <p14:sldId id="494"/>
            <p14:sldId id="495"/>
            <p14:sldId id="496"/>
            <p14:sldId id="497"/>
            <p14:sldId id="498"/>
            <p14:sldId id="499"/>
            <p14:sldId id="500"/>
          </p14:sldIdLst>
        </p14:section>
        <p14:section name="CPC" id="{D82864DC-AEF7-41A2-BFFA-3E2E7404F9D1}">
          <p14:sldIdLst>
            <p14:sldId id="505"/>
            <p14:sldId id="413"/>
            <p14:sldId id="414"/>
            <p14:sldId id="415"/>
            <p14:sldId id="416"/>
            <p14:sldId id="417"/>
            <p14:sldId id="418"/>
            <p14:sldId id="419"/>
            <p14:sldId id="420"/>
            <p14:sldId id="421"/>
            <p14:sldId id="422"/>
            <p14:sldId id="423"/>
            <p14:sldId id="424"/>
            <p14:sldId id="425"/>
            <p14:sldId id="426"/>
          </p14:sldIdLst>
        </p14:section>
        <p14:section name="Mesotheliome" id="{150170F6-B1E0-4CAF-9907-EFCD920005AA}">
          <p14:sldIdLst>
            <p14:sldId id="515"/>
            <p14:sldId id="427"/>
            <p14:sldId id="428"/>
            <p14:sldId id="429"/>
            <p14:sldId id="430"/>
            <p14:sldId id="431"/>
            <p14:sldId id="432"/>
            <p14:sldId id="433"/>
            <p14:sldId id="434"/>
            <p14:sldId id="435"/>
            <p14:sldId id="436"/>
            <p14:sldId id="437"/>
            <p14:sldId id="438"/>
            <p14:sldId id="439"/>
            <p14:sldId id="4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4D"/>
    <a:srgbClr val="004477"/>
    <a:srgbClr val="4472C4"/>
    <a:srgbClr val="005086"/>
    <a:srgbClr val="737078"/>
    <a:srgbClr val="CA5E34"/>
    <a:srgbClr val="002C4C"/>
    <a:srgbClr val="005087"/>
    <a:srgbClr val="3A3839"/>
    <a:srgbClr val="565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7" autoAdjust="0"/>
    <p:restoredTop sz="95840"/>
  </p:normalViewPr>
  <p:slideViewPr>
    <p:cSldViewPr snapToGrid="0">
      <p:cViewPr varScale="1">
        <p:scale>
          <a:sx n="108" d="100"/>
          <a:sy n="108" d="100"/>
        </p:scale>
        <p:origin x="960" y="1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9" d="100"/>
          <a:sy n="129" d="100"/>
        </p:scale>
        <p:origin x="2720"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5" Type="http://schemas.openxmlformats.org/officeDocument/2006/relationships/handoutMaster" Target="handoutMasters/handoutMaster1.xml"/><Relationship Id="rId170" Type="http://schemas.openxmlformats.org/officeDocument/2006/relationships/slide" Target="slides/slide163.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164" Type="http://schemas.openxmlformats.org/officeDocument/2006/relationships/slide" Target="slides/slide157.xml"/><Relationship Id="rId169" Type="http://schemas.openxmlformats.org/officeDocument/2006/relationships/slide" Target="slides/slide162.xml"/><Relationship Id="rId177"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72" Type="http://schemas.openxmlformats.org/officeDocument/2006/relationships/slide" Target="slides/slide165.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2.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package" Target="../embeddings/Microsoft_Excel_Worksheet79.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0420-4A1B-BF03-AB765BFB7619}"/>
            </c:ext>
          </c:extLst>
        </c:ser>
        <c:dLbls>
          <c:showLegendKey val="0"/>
          <c:showVal val="0"/>
          <c:showCatName val="0"/>
          <c:showSerName val="0"/>
          <c:showPercent val="0"/>
          <c:showBubbleSize val="0"/>
        </c:dLbls>
        <c:axId val="358516880"/>
        <c:axId val="364473944"/>
      </c:scatterChart>
      <c:valAx>
        <c:axId val="358516880"/>
        <c:scaling>
          <c:orientation val="minMax"/>
          <c:max val="72"/>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4473944"/>
        <c:crosses val="autoZero"/>
        <c:crossBetween val="midCat"/>
        <c:majorUnit val="6"/>
      </c:valAx>
      <c:valAx>
        <c:axId val="364473944"/>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sz="1200" b="0" i="0" u="none" strike="noStrike" kern="1200" baseline="0">
                    <a:solidFill>
                      <a:srgbClr val="000000">
                        <a:lumMod val="65000"/>
                        <a:lumOff val="35000"/>
                      </a:srgbClr>
                    </a:solidFill>
                    <a:latin typeface="+mj-lt"/>
                    <a:cs typeface="Calibri" panose="020F0502020204030204" pitchFamily="34" charset="0"/>
                  </a:rPr>
                  <a:t>DFS probability </a:t>
                </a:r>
                <a:r>
                  <a:rPr lang="en-US" sz="1200">
                    <a:latin typeface="+mj-lt"/>
                  </a:rPr>
                  <a:t>(%)</a:t>
                </a:r>
              </a:p>
            </c:rich>
          </c:tx>
          <c:layout>
            <c:manualLayout>
              <c:xMode val="edge"/>
              <c:yMode val="edge"/>
              <c:x val="3.1457389045967787E-2"/>
              <c:y val="0.217559548527833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58516880"/>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C76-402B-8257-6E1E15945AE5}"/>
            </c:ext>
          </c:extLst>
        </c:ser>
        <c:dLbls>
          <c:showLegendKey val="0"/>
          <c:showVal val="0"/>
          <c:showCatName val="0"/>
          <c:showSerName val="0"/>
          <c:showPercent val="0"/>
          <c:showBubbleSize val="0"/>
        </c:dLbls>
        <c:axId val="368593520"/>
        <c:axId val="368593912"/>
      </c:scatterChart>
      <c:valAx>
        <c:axId val="368593520"/>
        <c:scaling>
          <c:orientation val="minMax"/>
          <c:max val="60"/>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8593912"/>
        <c:crosses val="autoZero"/>
        <c:crossBetween val="midCat"/>
        <c:majorUnit val="12"/>
      </c:valAx>
      <c:valAx>
        <c:axId val="368593912"/>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OS (%)</a:t>
                </a:r>
              </a:p>
            </c:rich>
          </c:tx>
          <c:layout>
            <c:manualLayout>
              <c:xMode val="edge"/>
              <c:yMode val="edge"/>
              <c:x val="3.3959182161860502E-2"/>
              <c:y val="0.3627574462149194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8593520"/>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28283174414455"/>
          <c:y val="2.6547632093218636E-2"/>
          <c:w val="0.82951315888700938"/>
          <c:h val="0.7653607450733293"/>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DCD2-4ECC-8A35-9191F45F4472}"/>
            </c:ext>
          </c:extLst>
        </c:ser>
        <c:dLbls>
          <c:showLegendKey val="0"/>
          <c:showVal val="0"/>
          <c:showCatName val="0"/>
          <c:showSerName val="0"/>
          <c:showPercent val="0"/>
          <c:showBubbleSize val="0"/>
        </c:dLbls>
        <c:axId val="369881584"/>
        <c:axId val="369883152"/>
      </c:scatterChart>
      <c:valAx>
        <c:axId val="369881584"/>
        <c:scaling>
          <c:orientation val="minMax"/>
          <c:max val="5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9883152"/>
        <c:crosses val="autoZero"/>
        <c:crossBetween val="midCat"/>
        <c:majorUnit val="6"/>
      </c:valAx>
      <c:valAx>
        <c:axId val="369883152"/>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dirty="0"/>
                  <a:t>SSE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9881584"/>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98F9-423E-BA0C-4F0245E9C47E}"/>
            </c:ext>
          </c:extLst>
        </c:ser>
        <c:dLbls>
          <c:showLegendKey val="0"/>
          <c:showVal val="0"/>
          <c:showCatName val="0"/>
          <c:showSerName val="0"/>
          <c:showPercent val="0"/>
          <c:showBubbleSize val="0"/>
        </c:dLbls>
        <c:axId val="369883936"/>
        <c:axId val="369884328"/>
      </c:scatterChart>
      <c:valAx>
        <c:axId val="369883936"/>
        <c:scaling>
          <c:orientation val="minMax"/>
          <c:max val="5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9884328"/>
        <c:crosses val="autoZero"/>
        <c:crossBetween val="midCat"/>
        <c:majorUnit val="6"/>
      </c:valAx>
      <c:valAx>
        <c:axId val="369884328"/>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ESF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9883936"/>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0F32-41D6-A96B-BD23A6B23A6A}"/>
            </c:ext>
          </c:extLst>
        </c:ser>
        <c:dLbls>
          <c:showLegendKey val="0"/>
          <c:showVal val="0"/>
          <c:showCatName val="0"/>
          <c:showSerName val="0"/>
          <c:showPercent val="0"/>
          <c:showBubbleSize val="0"/>
        </c:dLbls>
        <c:axId val="370779536"/>
        <c:axId val="370778360"/>
      </c:scatterChart>
      <c:valAx>
        <c:axId val="370779536"/>
        <c:scaling>
          <c:orientation val="minMax"/>
          <c:max val="5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0778360"/>
        <c:crosses val="autoZero"/>
        <c:crossBetween val="midCat"/>
        <c:majorUnit val="6"/>
      </c:valAx>
      <c:valAx>
        <c:axId val="370778360"/>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ESF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0779536"/>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C03-4E31-AF06-96FE3959B00C}"/>
            </c:ext>
          </c:extLst>
        </c:ser>
        <c:dLbls>
          <c:showLegendKey val="0"/>
          <c:showVal val="0"/>
          <c:showCatName val="0"/>
          <c:showSerName val="0"/>
          <c:showPercent val="0"/>
          <c:showBubbleSize val="0"/>
        </c:dLbls>
        <c:axId val="370777968"/>
        <c:axId val="370778752"/>
      </c:scatterChart>
      <c:valAx>
        <c:axId val="370777968"/>
        <c:scaling>
          <c:orientation val="minMax"/>
          <c:max val="5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0778752"/>
        <c:crosses val="autoZero"/>
        <c:crossBetween val="midCat"/>
        <c:majorUnit val="6"/>
      </c:valAx>
      <c:valAx>
        <c:axId val="370778752"/>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OS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0777968"/>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E69-4B13-8720-FFF29D9B591A}"/>
            </c:ext>
          </c:extLst>
        </c:ser>
        <c:dLbls>
          <c:showLegendKey val="0"/>
          <c:showVal val="0"/>
          <c:showCatName val="0"/>
          <c:showSerName val="0"/>
          <c:showPercent val="0"/>
          <c:showBubbleSize val="0"/>
        </c:dLbls>
        <c:axId val="370775616"/>
        <c:axId val="370782280"/>
      </c:scatterChart>
      <c:valAx>
        <c:axId val="370775616"/>
        <c:scaling>
          <c:orientation val="minMax"/>
          <c:max val="54"/>
          <c:min val="0"/>
        </c:scaling>
        <c:delete val="1"/>
        <c:axPos val="b"/>
        <c:numFmt formatCode="General" sourceLinked="1"/>
        <c:majorTickMark val="out"/>
        <c:minorTickMark val="none"/>
        <c:tickLblPos val="nextTo"/>
        <c:crossAx val="370782280"/>
        <c:crosses val="autoZero"/>
        <c:crossBetween val="midCat"/>
        <c:majorUnit val="6"/>
      </c:valAx>
      <c:valAx>
        <c:axId val="370782280"/>
        <c:scaling>
          <c:orientation val="minMax"/>
          <c:max val="0.5"/>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mPR (%, 95%CI)</a:t>
                </a:r>
              </a:p>
            </c:rich>
          </c:tx>
          <c:layout>
            <c:manualLayout>
              <c:xMode val="edge"/>
              <c:yMode val="edge"/>
              <c:x val="2.5446425895021083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0775616"/>
        <c:crosses val="autoZero"/>
        <c:crossBetween val="midCat"/>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E69-4B13-8720-FFF29D9B591A}"/>
            </c:ext>
          </c:extLst>
        </c:ser>
        <c:dLbls>
          <c:showLegendKey val="0"/>
          <c:showVal val="0"/>
          <c:showCatName val="0"/>
          <c:showSerName val="0"/>
          <c:showPercent val="0"/>
          <c:showBubbleSize val="0"/>
        </c:dLbls>
        <c:axId val="372412720"/>
        <c:axId val="372418208"/>
      </c:scatterChart>
      <c:valAx>
        <c:axId val="372412720"/>
        <c:scaling>
          <c:orientation val="minMax"/>
          <c:max val="54"/>
          <c:min val="0"/>
        </c:scaling>
        <c:delete val="1"/>
        <c:axPos val="b"/>
        <c:numFmt formatCode="General" sourceLinked="1"/>
        <c:majorTickMark val="out"/>
        <c:minorTickMark val="none"/>
        <c:tickLblPos val="nextTo"/>
        <c:crossAx val="372418208"/>
        <c:crosses val="autoZero"/>
        <c:crossBetween val="midCat"/>
        <c:majorUnit val="6"/>
      </c:valAx>
      <c:valAx>
        <c:axId val="372418208"/>
        <c:scaling>
          <c:orientation val="minMax"/>
          <c:max val="0.5"/>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pCR (%, 95%CI)</a:t>
                </a:r>
              </a:p>
            </c:rich>
          </c:tx>
          <c:layout>
            <c:manualLayout>
              <c:xMode val="edge"/>
              <c:yMode val="edge"/>
              <c:x val="2.5446425895021083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2412720"/>
        <c:crosses val="autoZero"/>
        <c:crossBetween val="midCat"/>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EDA-4482-B657-4B0770732BC2}"/>
            </c:ext>
          </c:extLst>
        </c:ser>
        <c:dLbls>
          <c:showLegendKey val="0"/>
          <c:showVal val="0"/>
          <c:showCatName val="0"/>
          <c:showSerName val="0"/>
          <c:showPercent val="0"/>
          <c:showBubbleSize val="0"/>
        </c:dLbls>
        <c:axId val="372411152"/>
        <c:axId val="372413896"/>
      </c:scatterChart>
      <c:valAx>
        <c:axId val="372411152"/>
        <c:scaling>
          <c:orientation val="minMax"/>
          <c:max val="30"/>
          <c:min val="0"/>
        </c:scaling>
        <c:delete val="0"/>
        <c:axPos val="b"/>
        <c:title>
          <c:tx>
            <c:rich>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8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2413896"/>
        <c:crosses val="autoZero"/>
        <c:crossBetween val="midCat"/>
        <c:majorUnit val="6"/>
      </c:valAx>
      <c:valAx>
        <c:axId val="372413896"/>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Survie</a:t>
                </a:r>
                <a:r>
                  <a:rPr lang="fr-FR" sz="800" baseline="0" dirty="0">
                    <a:latin typeface="Century Gothic" panose="020B0502020202020204" pitchFamily="34" charset="0"/>
                  </a:rPr>
                  <a:t> sans </a:t>
                </a:r>
                <a:r>
                  <a:rPr lang="fr-FR" sz="800" baseline="0" dirty="0" err="1">
                    <a:latin typeface="Century Gothic" panose="020B0502020202020204" pitchFamily="34" charset="0"/>
                  </a:rPr>
                  <a:t>Evénènement</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2411152"/>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EDA-4482-B657-4B0770732BC2}"/>
            </c:ext>
          </c:extLst>
        </c:ser>
        <c:dLbls>
          <c:showLegendKey val="0"/>
          <c:showVal val="0"/>
          <c:showCatName val="0"/>
          <c:showSerName val="0"/>
          <c:showPercent val="0"/>
          <c:showBubbleSize val="0"/>
        </c:dLbls>
        <c:axId val="372413504"/>
        <c:axId val="372414288"/>
      </c:scatterChart>
      <c:valAx>
        <c:axId val="372413504"/>
        <c:scaling>
          <c:orientation val="minMax"/>
          <c:max val="30"/>
          <c:min val="0"/>
        </c:scaling>
        <c:delete val="0"/>
        <c:axPos val="b"/>
        <c:title>
          <c:tx>
            <c:rich>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8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2414288"/>
        <c:crosses val="autoZero"/>
        <c:crossBetween val="midCat"/>
        <c:majorUnit val="6"/>
      </c:valAx>
      <c:valAx>
        <c:axId val="372414288"/>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Survie</a:t>
                </a:r>
                <a:r>
                  <a:rPr lang="fr-FR" sz="800" baseline="0" dirty="0">
                    <a:latin typeface="Century Gothic" panose="020B0502020202020204" pitchFamily="34" charset="0"/>
                  </a:rPr>
                  <a:t> sans Evénement</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2413504"/>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9587716249886198"/>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EDA-4482-B657-4B0770732BC2}"/>
            </c:ext>
          </c:extLst>
        </c:ser>
        <c:dLbls>
          <c:showLegendKey val="0"/>
          <c:showVal val="0"/>
          <c:showCatName val="0"/>
          <c:showSerName val="0"/>
          <c:showPercent val="0"/>
          <c:showBubbleSize val="0"/>
        </c:dLbls>
        <c:axId val="372417032"/>
        <c:axId val="372417424"/>
      </c:scatterChart>
      <c:valAx>
        <c:axId val="372417032"/>
        <c:scaling>
          <c:orientation val="minMax"/>
          <c:max val="30"/>
          <c:min val="0"/>
        </c:scaling>
        <c:delete val="0"/>
        <c:axPos val="b"/>
        <c:title>
          <c:tx>
            <c:rich>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8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2417424"/>
        <c:crosses val="autoZero"/>
        <c:crossBetween val="midCat"/>
        <c:majorUnit val="6"/>
      </c:valAx>
      <c:valAx>
        <c:axId val="372417424"/>
        <c:scaling>
          <c:orientation val="minMax"/>
          <c:max val="100"/>
          <c:min val="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2417032"/>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293-4EB3-8DAD-AAED1F039888}"/>
            </c:ext>
          </c:extLst>
        </c:ser>
        <c:dLbls>
          <c:showLegendKey val="0"/>
          <c:showVal val="0"/>
          <c:showCatName val="0"/>
          <c:showSerName val="0"/>
          <c:showPercent val="0"/>
          <c:showBubbleSize val="0"/>
        </c:dLbls>
        <c:axId val="362637000"/>
        <c:axId val="362640136"/>
      </c:scatterChart>
      <c:valAx>
        <c:axId val="362637000"/>
        <c:scaling>
          <c:orientation val="minMax"/>
          <c:max val="5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2640136"/>
        <c:crosses val="autoZero"/>
        <c:crossBetween val="midCat"/>
        <c:majorUnit val="6"/>
      </c:valAx>
      <c:valAx>
        <c:axId val="362640136"/>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DFS probability (%)</a:t>
                </a:r>
              </a:p>
            </c:rich>
          </c:tx>
          <c:layout>
            <c:manualLayout>
              <c:xMode val="edge"/>
              <c:yMode val="edge"/>
              <c:x val="3.1457389045967787E-2"/>
              <c:y val="0.2218647719163837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2637000"/>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9587716249886198"/>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EDA-4482-B657-4B0770732BC2}"/>
            </c:ext>
          </c:extLst>
        </c:ser>
        <c:dLbls>
          <c:showLegendKey val="0"/>
          <c:showVal val="0"/>
          <c:showCatName val="0"/>
          <c:showSerName val="0"/>
          <c:showPercent val="0"/>
          <c:showBubbleSize val="0"/>
        </c:dLbls>
        <c:axId val="372619840"/>
        <c:axId val="372620232"/>
      </c:scatterChart>
      <c:valAx>
        <c:axId val="372619840"/>
        <c:scaling>
          <c:orientation val="minMax"/>
          <c:max val="30"/>
          <c:min val="0"/>
        </c:scaling>
        <c:delete val="0"/>
        <c:axPos val="b"/>
        <c:title>
          <c:tx>
            <c:rich>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8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2620232"/>
        <c:crosses val="autoZero"/>
        <c:crossBetween val="midCat"/>
        <c:majorUnit val="6"/>
      </c:valAx>
      <c:valAx>
        <c:axId val="372620232"/>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Survie</a:t>
                </a:r>
                <a:r>
                  <a:rPr lang="fr-FR" sz="800" baseline="0" dirty="0">
                    <a:latin typeface="Century Gothic" panose="020B0502020202020204" pitchFamily="34" charset="0"/>
                  </a:rPr>
                  <a:t> San Evénement</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2619840"/>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9587716249886198"/>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EDA-4482-B657-4B0770732BC2}"/>
            </c:ext>
          </c:extLst>
        </c:ser>
        <c:dLbls>
          <c:showLegendKey val="0"/>
          <c:showVal val="0"/>
          <c:showCatName val="0"/>
          <c:showSerName val="0"/>
          <c:showPercent val="0"/>
          <c:showBubbleSize val="0"/>
        </c:dLbls>
        <c:axId val="372618664"/>
        <c:axId val="372619056"/>
      </c:scatterChart>
      <c:valAx>
        <c:axId val="372618664"/>
        <c:scaling>
          <c:orientation val="minMax"/>
          <c:max val="30"/>
          <c:min val="0"/>
        </c:scaling>
        <c:delete val="0"/>
        <c:axPos val="b"/>
        <c:title>
          <c:tx>
            <c:rich>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8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2619056"/>
        <c:crosses val="autoZero"/>
        <c:crossBetween val="midCat"/>
        <c:majorUnit val="6"/>
      </c:valAx>
      <c:valAx>
        <c:axId val="372619056"/>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Survie</a:t>
                </a:r>
                <a:r>
                  <a:rPr lang="fr-FR" sz="800" baseline="0" dirty="0">
                    <a:latin typeface="Century Gothic" panose="020B0502020202020204" pitchFamily="34" charset="0"/>
                  </a:rPr>
                  <a:t> Sans Evénement</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2618664"/>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9587716249886198"/>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DF67-5640-923E-B0067CE5103A}"/>
            </c:ext>
          </c:extLst>
        </c:ser>
        <c:dLbls>
          <c:showLegendKey val="0"/>
          <c:showVal val="0"/>
          <c:showCatName val="0"/>
          <c:showSerName val="0"/>
          <c:showPercent val="0"/>
          <c:showBubbleSize val="0"/>
        </c:dLbls>
        <c:axId val="374140472"/>
        <c:axId val="374142824"/>
      </c:scatterChart>
      <c:valAx>
        <c:axId val="374140472"/>
        <c:scaling>
          <c:orientation val="minMax"/>
          <c:max val="30"/>
          <c:min val="0"/>
        </c:scaling>
        <c:delete val="0"/>
        <c:axPos val="b"/>
        <c:title>
          <c:tx>
            <c:rich>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8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4142824"/>
        <c:crosses val="autoZero"/>
        <c:crossBetween val="midCat"/>
        <c:majorUnit val="6"/>
      </c:valAx>
      <c:valAx>
        <c:axId val="374142824"/>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Survie</a:t>
                </a:r>
                <a:r>
                  <a:rPr lang="fr-FR" sz="800" baseline="0" dirty="0">
                    <a:latin typeface="Century Gothic" panose="020B0502020202020204" pitchFamily="34" charset="0"/>
                  </a:rPr>
                  <a:t> Sans Evénement</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4140472"/>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EDA-4482-B657-4B0770732BC2}"/>
            </c:ext>
          </c:extLst>
        </c:ser>
        <c:dLbls>
          <c:showLegendKey val="0"/>
          <c:showVal val="0"/>
          <c:showCatName val="0"/>
          <c:showSerName val="0"/>
          <c:showPercent val="0"/>
          <c:showBubbleSize val="0"/>
        </c:dLbls>
        <c:axId val="374142432"/>
        <c:axId val="374139296"/>
      </c:scatterChart>
      <c:valAx>
        <c:axId val="374142432"/>
        <c:scaling>
          <c:orientation val="minMax"/>
          <c:max val="30"/>
          <c:min val="0"/>
        </c:scaling>
        <c:delete val="0"/>
        <c:axPos val="b"/>
        <c:title>
          <c:tx>
            <c:rich>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8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4139296"/>
        <c:crosses val="autoZero"/>
        <c:crossBetween val="midCat"/>
        <c:majorUnit val="6"/>
      </c:valAx>
      <c:valAx>
        <c:axId val="374139296"/>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Survie sans </a:t>
                </a:r>
                <a:r>
                  <a:rPr lang="fr-FR" sz="800" dirty="0" err="1">
                    <a:latin typeface="Century Gothic" panose="020B0502020202020204" pitchFamily="34" charset="0"/>
                  </a:rPr>
                  <a:t>evt</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4142432"/>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EDA-4482-B657-4B0770732BC2}"/>
            </c:ext>
          </c:extLst>
        </c:ser>
        <c:dLbls>
          <c:showLegendKey val="0"/>
          <c:showVal val="0"/>
          <c:showCatName val="0"/>
          <c:showSerName val="0"/>
          <c:showPercent val="0"/>
          <c:showBubbleSize val="0"/>
        </c:dLbls>
        <c:axId val="372950456"/>
        <c:axId val="372945360"/>
      </c:scatterChart>
      <c:valAx>
        <c:axId val="372950456"/>
        <c:scaling>
          <c:orientation val="minMax"/>
          <c:max val="30"/>
          <c:min val="0"/>
        </c:scaling>
        <c:delete val="0"/>
        <c:axPos val="b"/>
        <c:title>
          <c:tx>
            <c:rich>
              <a:bodyPr rot="0" spcFirstLastPara="1" vertOverflow="ellipsis" vert="horz" wrap="square" anchor="ctr" anchorCtr="1"/>
              <a:lstStyle/>
              <a:p>
                <a:pPr>
                  <a:defRPr sz="10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10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2945360"/>
        <c:crosses val="autoZero"/>
        <c:crossBetween val="midCat"/>
        <c:majorUnit val="6"/>
      </c:valAx>
      <c:valAx>
        <c:axId val="372945360"/>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Survie</a:t>
                </a:r>
                <a:r>
                  <a:rPr lang="fr-FR" sz="800" baseline="0" dirty="0">
                    <a:latin typeface="Century Gothic" panose="020B0502020202020204" pitchFamily="34" charset="0"/>
                  </a:rPr>
                  <a:t> sans </a:t>
                </a:r>
                <a:r>
                  <a:rPr lang="fr-FR" sz="800" baseline="0" dirty="0" err="1">
                    <a:latin typeface="Century Gothic" panose="020B0502020202020204" pitchFamily="34" charset="0"/>
                  </a:rPr>
                  <a:t>evt</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2950456"/>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1743242393105041E-2"/>
          <c:w val="0.99998223774370132"/>
          <c:h val="0.80012985620463006"/>
        </c:manualLayout>
      </c:layout>
      <c:barChart>
        <c:barDir val="col"/>
        <c:grouping val="clustered"/>
        <c:varyColors val="0"/>
        <c:ser>
          <c:idx val="0"/>
          <c:order val="0"/>
          <c:tx>
            <c:strRef>
              <c:f>Sheet1!$B$1</c:f>
              <c:strCache>
                <c:ptCount val="1"/>
                <c:pt idx="0">
                  <c:v>Y-Values</c:v>
                </c:pt>
              </c:strCache>
            </c:strRef>
          </c:tx>
          <c:spPr>
            <a:solidFill>
              <a:schemeClr val="accent1"/>
            </a:solidFill>
            <a:ln>
              <a:noFill/>
            </a:ln>
            <a:effectLst/>
          </c:spPr>
          <c:invertIfNegative val="0"/>
          <c:dPt>
            <c:idx val="0"/>
            <c:invertIfNegative val="0"/>
            <c:bubble3D val="0"/>
            <c:spPr>
              <a:solidFill>
                <a:srgbClr val="FF7F4D"/>
              </a:solidFill>
              <a:ln>
                <a:noFill/>
              </a:ln>
              <a:effectLst/>
            </c:spPr>
            <c:extLst xmlns:c16r2="http://schemas.microsoft.com/office/drawing/2015/06/chart">
              <c:ext xmlns:c16="http://schemas.microsoft.com/office/drawing/2014/chart" uri="{C3380CC4-5D6E-409C-BE32-E72D297353CC}">
                <c16:uniqueId val="{00000001-9B21-42D8-A77D-3F12166A9E71}"/>
              </c:ext>
            </c:extLst>
          </c:dPt>
          <c:dPt>
            <c:idx val="1"/>
            <c:invertIfNegative val="0"/>
            <c:bubble3D val="0"/>
            <c:spPr>
              <a:solidFill>
                <a:srgbClr val="898989"/>
              </a:solidFill>
              <a:ln>
                <a:noFill/>
              </a:ln>
              <a:effectLst/>
            </c:spPr>
            <c:extLst xmlns:c16r2="http://schemas.microsoft.com/office/drawing/2015/06/chart">
              <c:ext xmlns:c16="http://schemas.microsoft.com/office/drawing/2014/chart" uri="{C3380CC4-5D6E-409C-BE32-E72D297353CC}">
                <c16:uniqueId val="{00000002-9B21-42D8-A77D-3F12166A9E7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entury Gothic" panose="020B0502020202020204" pitchFamily="34" charset="0"/>
                    <a:ea typeface="+mn-ea"/>
                    <a:cs typeface="Calibri" panose="020F0502020204030204" pitchFamily="34" charset="0"/>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Toripalimab
+ CT</c:v>
                </c:pt>
                <c:pt idx="1">
                  <c:v>Placebo
+CT</c:v>
                </c:pt>
              </c:strCache>
            </c:strRef>
          </c:cat>
          <c:val>
            <c:numRef>
              <c:f>Sheet1!$B$2:$B$3</c:f>
              <c:numCache>
                <c:formatCode>General</c:formatCode>
                <c:ptCount val="2"/>
                <c:pt idx="0">
                  <c:v>48.5</c:v>
                </c:pt>
                <c:pt idx="1">
                  <c:v>8.4</c:v>
                </c:pt>
              </c:numCache>
            </c:numRef>
          </c:val>
          <c:extLst xmlns:c16r2="http://schemas.microsoft.com/office/drawing/2015/06/chart">
            <c:ext xmlns:c16="http://schemas.microsoft.com/office/drawing/2014/chart" uri="{C3380CC4-5D6E-409C-BE32-E72D297353CC}">
              <c16:uniqueId val="{00000000-9B21-42D8-A77D-3F12166A9E71}"/>
            </c:ext>
          </c:extLst>
        </c:ser>
        <c:dLbls>
          <c:showLegendKey val="0"/>
          <c:showVal val="0"/>
          <c:showCatName val="0"/>
          <c:showSerName val="0"/>
          <c:showPercent val="0"/>
          <c:showBubbleSize val="0"/>
        </c:dLbls>
        <c:gapWidth val="100"/>
        <c:axId val="372949280"/>
        <c:axId val="372949672"/>
      </c:barChart>
      <c:catAx>
        <c:axId val="372949280"/>
        <c:scaling>
          <c:orientation val="minMax"/>
        </c:scaling>
        <c:delete val="0"/>
        <c:axPos val="b"/>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2949672"/>
        <c:crosses val="autoZero"/>
        <c:auto val="1"/>
        <c:lblAlgn val="ctr"/>
        <c:lblOffset val="100"/>
        <c:noMultiLvlLbl val="0"/>
      </c:catAx>
      <c:valAx>
        <c:axId val="372949672"/>
        <c:scaling>
          <c:orientation val="minMax"/>
        </c:scaling>
        <c:delete val="1"/>
        <c:axPos val="l"/>
        <c:numFmt formatCode="General" sourceLinked="1"/>
        <c:majorTickMark val="out"/>
        <c:minorTickMark val="none"/>
        <c:tickLblPos val="nextTo"/>
        <c:crossAx val="372949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3292894596495E-2"/>
          <c:y val="7.7066975449451625E-2"/>
          <c:w val="0.86694749249316949"/>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F77-4C5D-BBBE-A8E5C1C45DBF}"/>
            </c:ext>
          </c:extLst>
        </c:ser>
        <c:dLbls>
          <c:showLegendKey val="0"/>
          <c:showVal val="0"/>
          <c:showCatName val="0"/>
          <c:showSerName val="0"/>
          <c:showPercent val="0"/>
          <c:showBubbleSize val="0"/>
        </c:dLbls>
        <c:axId val="372947712"/>
        <c:axId val="372950064"/>
      </c:scatterChart>
      <c:valAx>
        <c:axId val="372947712"/>
        <c:scaling>
          <c:orientation val="minMax"/>
          <c:max val="30"/>
          <c:min val="0"/>
        </c:scaling>
        <c:delete val="0"/>
        <c:axPos val="b"/>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2950064"/>
        <c:crosses val="autoZero"/>
        <c:crossBetween val="midCat"/>
        <c:majorUnit val="6"/>
      </c:valAx>
      <c:valAx>
        <c:axId val="372950064"/>
        <c:scaling>
          <c:orientation val="minMax"/>
          <c:max val="100"/>
          <c:min val="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2947712"/>
        <c:crosses val="autoZero"/>
        <c:crossBetween val="midCat"/>
        <c:majorUnit val="50"/>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28744519353166E-2"/>
          <c:y val="7.7066975449451625E-2"/>
          <c:w val="0.90665155547532261"/>
          <c:h val="0.78972824300714417"/>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EDA-4482-B657-4B0770732BC2}"/>
            </c:ext>
          </c:extLst>
        </c:ser>
        <c:dLbls>
          <c:showLegendKey val="0"/>
          <c:showVal val="0"/>
          <c:showCatName val="0"/>
          <c:showSerName val="0"/>
          <c:showPercent val="0"/>
          <c:showBubbleSize val="0"/>
        </c:dLbls>
        <c:axId val="372948888"/>
        <c:axId val="372951240"/>
      </c:scatterChart>
      <c:valAx>
        <c:axId val="372948888"/>
        <c:scaling>
          <c:orientation val="minMax"/>
          <c:max val="36"/>
          <c:min val="0"/>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a:t>Mois</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372951240"/>
        <c:crosses val="autoZero"/>
        <c:crossBetween val="midCat"/>
        <c:majorUnit val="6"/>
      </c:valAx>
      <c:valAx>
        <c:axId val="372951240"/>
        <c:scaling>
          <c:orientation val="minMax"/>
          <c:max val="100"/>
          <c:min val="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372948888"/>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82299829721286E-2"/>
          <c:y val="7.7066975449451625E-2"/>
          <c:w val="0.87997916090840955"/>
          <c:h val="0.83260235947258843"/>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9B69-41CC-BFC7-36C4903502DB}"/>
            </c:ext>
          </c:extLst>
        </c:ser>
        <c:dLbls>
          <c:showLegendKey val="0"/>
          <c:showVal val="0"/>
          <c:showCatName val="0"/>
          <c:showSerName val="0"/>
          <c:showPercent val="0"/>
          <c:showBubbleSize val="0"/>
        </c:dLbls>
        <c:axId val="375234088"/>
        <c:axId val="375235656"/>
      </c:scatterChart>
      <c:valAx>
        <c:axId val="375234088"/>
        <c:scaling>
          <c:orientation val="minMax"/>
          <c:max val="4"/>
          <c:min val="0"/>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375235656"/>
        <c:crosses val="autoZero"/>
        <c:crossBetween val="midCat"/>
        <c:majorUnit val="1"/>
      </c:valAx>
      <c:valAx>
        <c:axId val="375235656"/>
        <c:scaling>
          <c:orientation val="minMax"/>
          <c:max val="0"/>
          <c:min val="-8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5234088"/>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9B69-41CC-BFC7-36C4903502DB}"/>
            </c:ext>
          </c:extLst>
        </c:ser>
        <c:dLbls>
          <c:showLegendKey val="0"/>
          <c:showVal val="0"/>
          <c:showCatName val="0"/>
          <c:showSerName val="0"/>
          <c:showPercent val="0"/>
          <c:showBubbleSize val="0"/>
        </c:dLbls>
        <c:axId val="375238008"/>
        <c:axId val="375231344"/>
      </c:scatterChart>
      <c:valAx>
        <c:axId val="375238008"/>
        <c:scaling>
          <c:orientation val="minMax"/>
          <c:max val="12"/>
          <c:min val="0"/>
        </c:scaling>
        <c:delete val="0"/>
        <c:axPos val="b"/>
        <c:title>
          <c:tx>
            <c:rich>
              <a:bodyPr rot="0" spcFirstLastPara="1" vertOverflow="ellipsis" vert="horz" wrap="square" anchor="ctr" anchorCtr="1"/>
              <a:lstStyle/>
              <a:p>
                <a:pPr>
                  <a:defRPr sz="133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12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5231344"/>
        <c:crosses val="autoZero"/>
        <c:crossBetween val="midCat"/>
        <c:majorUnit val="3"/>
      </c:valAx>
      <c:valAx>
        <c:axId val="375231344"/>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1200" dirty="0">
                    <a:latin typeface="Century Gothic" panose="020B0502020202020204" pitchFamily="34" charset="0"/>
                  </a:rPr>
                  <a:t>Probabilité de SSP</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5238008"/>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FC1B-43C3-A653-53ACD4F9E1B3}"/>
            </c:ext>
          </c:extLst>
        </c:ser>
        <c:dLbls>
          <c:showLegendKey val="0"/>
          <c:showVal val="0"/>
          <c:showCatName val="0"/>
          <c:showSerName val="0"/>
          <c:showPercent val="0"/>
          <c:showBubbleSize val="0"/>
        </c:dLbls>
        <c:axId val="362638568"/>
        <c:axId val="362638960"/>
      </c:scatterChart>
      <c:valAx>
        <c:axId val="362638568"/>
        <c:scaling>
          <c:orientation val="minMax"/>
          <c:max val="90"/>
          <c:min val="0"/>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Calibri" panose="020F0502020204030204" pitchFamily="34" charset="0"/>
                  </a:defRPr>
                </a:pPr>
                <a:r>
                  <a:rPr lang="en-US" sz="1050"/>
                  <a:t>Temps (mois)</a:t>
                </a:r>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2638960"/>
        <c:crosses val="autoZero"/>
        <c:crossBetween val="midCat"/>
        <c:majorUnit val="6"/>
      </c:valAx>
      <c:valAx>
        <c:axId val="362638960"/>
        <c:scaling>
          <c:orientation val="minMax"/>
          <c:max val="1"/>
          <c:min val="0"/>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Calibri" panose="020F0502020204030204" pitchFamily="34" charset="0"/>
                  </a:defRPr>
                </a:pPr>
                <a:r>
                  <a:rPr lang="en-US" sz="1050"/>
                  <a:t>OS (%)</a:t>
                </a:r>
              </a:p>
            </c:rich>
          </c:tx>
          <c:layout>
            <c:manualLayout>
              <c:xMode val="edge"/>
              <c:yMode val="edge"/>
              <c:x val="3.5283076302521817E-2"/>
              <c:y val="0.358257195952733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2638568"/>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9B69-41CC-BFC7-36C4903502DB}"/>
            </c:ext>
          </c:extLst>
        </c:ser>
        <c:dLbls>
          <c:showLegendKey val="0"/>
          <c:showVal val="0"/>
          <c:showCatName val="0"/>
          <c:showSerName val="0"/>
          <c:showPercent val="0"/>
          <c:showBubbleSize val="0"/>
        </c:dLbls>
        <c:axId val="375235264"/>
        <c:axId val="375236832"/>
      </c:scatterChart>
      <c:valAx>
        <c:axId val="375235264"/>
        <c:scaling>
          <c:orientation val="minMax"/>
          <c:max val="12"/>
          <c:min val="0"/>
        </c:scaling>
        <c:delete val="0"/>
        <c:axPos val="b"/>
        <c:title>
          <c:tx>
            <c:rich>
              <a:bodyPr rot="0" spcFirstLastPara="1" vertOverflow="ellipsis" vert="horz" wrap="square" anchor="ctr" anchorCtr="1"/>
              <a:lstStyle/>
              <a:p>
                <a:pPr>
                  <a:defRPr sz="133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12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5236832"/>
        <c:crosses val="autoZero"/>
        <c:crossBetween val="midCat"/>
        <c:majorUnit val="3"/>
      </c:valAx>
      <c:valAx>
        <c:axId val="375236832"/>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1200" dirty="0">
                    <a:latin typeface="Century Gothic" panose="020B0502020202020204" pitchFamily="34" charset="0"/>
                  </a:rPr>
                  <a:t>Probabilité</a:t>
                </a:r>
                <a:r>
                  <a:rPr lang="fr-FR" sz="1200" baseline="0" dirty="0">
                    <a:latin typeface="Century Gothic" panose="020B0502020202020204" pitchFamily="34" charset="0"/>
                  </a:rPr>
                  <a:t> de</a:t>
                </a:r>
                <a:r>
                  <a:rPr lang="fr-FR" sz="1200" dirty="0">
                    <a:latin typeface="Century Gothic" panose="020B0502020202020204" pitchFamily="34" charset="0"/>
                  </a:rPr>
                  <a:t> SSP</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5235264"/>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9B69-41CC-BFC7-36C4903502DB}"/>
            </c:ext>
          </c:extLst>
        </c:ser>
        <c:dLbls>
          <c:showLegendKey val="0"/>
          <c:showVal val="0"/>
          <c:showCatName val="0"/>
          <c:showSerName val="0"/>
          <c:showPercent val="0"/>
          <c:showBubbleSize val="0"/>
        </c:dLbls>
        <c:axId val="375242320"/>
        <c:axId val="375239576"/>
      </c:scatterChart>
      <c:valAx>
        <c:axId val="375242320"/>
        <c:scaling>
          <c:orientation val="minMax"/>
          <c:max val="12"/>
          <c:min val="0"/>
        </c:scaling>
        <c:delete val="0"/>
        <c:axPos val="b"/>
        <c:title>
          <c:tx>
            <c:rich>
              <a:bodyPr rot="0" spcFirstLastPara="1" vertOverflow="ellipsis" vert="horz" wrap="square" anchor="ctr" anchorCtr="1"/>
              <a:lstStyle/>
              <a:p>
                <a:pPr>
                  <a:defRPr sz="133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12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5239576"/>
        <c:crosses val="autoZero"/>
        <c:crossBetween val="midCat"/>
        <c:majorUnit val="3"/>
      </c:valAx>
      <c:valAx>
        <c:axId val="375239576"/>
        <c:scaling>
          <c:orientation val="minMax"/>
          <c:max val="100"/>
          <c:min val="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5242320"/>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82299829721286E-2"/>
          <c:y val="7.7066975449451625E-2"/>
          <c:w val="0.87997916090840955"/>
          <c:h val="0.83260235947258843"/>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7402-4E28-B79C-321AF2E3DA5C}"/>
            </c:ext>
          </c:extLst>
        </c:ser>
        <c:dLbls>
          <c:showLegendKey val="0"/>
          <c:showVal val="0"/>
          <c:showCatName val="0"/>
          <c:showSerName val="0"/>
          <c:showPercent val="0"/>
          <c:showBubbleSize val="0"/>
        </c:dLbls>
        <c:axId val="375230168"/>
        <c:axId val="375230560"/>
      </c:scatterChart>
      <c:valAx>
        <c:axId val="375230168"/>
        <c:scaling>
          <c:orientation val="minMax"/>
          <c:max val="4"/>
          <c:min val="0"/>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375230560"/>
        <c:crosses val="autoZero"/>
        <c:crossBetween val="midCat"/>
        <c:majorUnit val="1"/>
      </c:valAx>
      <c:valAx>
        <c:axId val="375230560"/>
        <c:scaling>
          <c:orientation val="minMax"/>
          <c:max val="0"/>
          <c:min val="-8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5230168"/>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9B69-41CC-BFC7-36C4903502DB}"/>
            </c:ext>
          </c:extLst>
        </c:ser>
        <c:dLbls>
          <c:showLegendKey val="0"/>
          <c:showVal val="0"/>
          <c:showCatName val="0"/>
          <c:showSerName val="0"/>
          <c:showPercent val="0"/>
          <c:showBubbleSize val="0"/>
        </c:dLbls>
        <c:axId val="375242712"/>
        <c:axId val="375244280"/>
      </c:scatterChart>
      <c:valAx>
        <c:axId val="375242712"/>
        <c:scaling>
          <c:orientation val="minMax"/>
          <c:max val="12"/>
          <c:min val="0"/>
        </c:scaling>
        <c:delete val="0"/>
        <c:axPos val="b"/>
        <c:title>
          <c:tx>
            <c:rich>
              <a:bodyPr rot="0" spcFirstLastPara="1" vertOverflow="ellipsis" vert="horz" wrap="square" anchor="ctr" anchorCtr="1"/>
              <a:lstStyle/>
              <a:p>
                <a:pPr>
                  <a:defRPr sz="133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12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5244280"/>
        <c:crosses val="autoZero"/>
        <c:crossBetween val="midCat"/>
        <c:majorUnit val="3"/>
      </c:valAx>
      <c:valAx>
        <c:axId val="375244280"/>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1200" dirty="0">
                    <a:latin typeface="Century Gothic" panose="020B0502020202020204" pitchFamily="34" charset="0"/>
                  </a:rPr>
                  <a:t>Probabilité</a:t>
                </a:r>
                <a:r>
                  <a:rPr lang="fr-FR" sz="1200" baseline="0" dirty="0">
                    <a:latin typeface="Century Gothic" panose="020B0502020202020204" pitchFamily="34" charset="0"/>
                  </a:rPr>
                  <a:t> de survie globale</a:t>
                </a:r>
                <a:endParaRPr lang="fr-FR" sz="12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5242712"/>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2EB-4887-A1DE-B353AF30B537}"/>
            </c:ext>
          </c:extLst>
        </c:ser>
        <c:dLbls>
          <c:showLegendKey val="0"/>
          <c:showVal val="0"/>
          <c:showCatName val="0"/>
          <c:showSerName val="0"/>
          <c:showPercent val="0"/>
          <c:showBubbleSize val="0"/>
        </c:dLbls>
        <c:axId val="375245848"/>
        <c:axId val="375243104"/>
      </c:scatterChart>
      <c:valAx>
        <c:axId val="375245848"/>
        <c:scaling>
          <c:orientation val="minMax"/>
          <c:max val="22"/>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5243104"/>
        <c:crosses val="autoZero"/>
        <c:crossBetween val="midCat"/>
        <c:majorUnit val="2"/>
      </c:valAx>
      <c:valAx>
        <c:axId val="375243104"/>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Proportion w/ progression (%)</a:t>
                </a:r>
              </a:p>
            </c:rich>
          </c:tx>
          <c:layout>
            <c:manualLayout>
              <c:xMode val="edge"/>
              <c:yMode val="edge"/>
              <c:x val="3.1457389045967787E-2"/>
              <c:y val="4.5350668147660755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5245848"/>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2EB-4887-A1DE-B353AF30B537}"/>
            </c:ext>
          </c:extLst>
        </c:ser>
        <c:dLbls>
          <c:showLegendKey val="0"/>
          <c:showVal val="0"/>
          <c:showCatName val="0"/>
          <c:showSerName val="0"/>
          <c:showPercent val="0"/>
          <c:showBubbleSize val="0"/>
        </c:dLbls>
        <c:axId val="378691696"/>
        <c:axId val="378692872"/>
      </c:scatterChart>
      <c:valAx>
        <c:axId val="378691696"/>
        <c:scaling>
          <c:orientation val="minMax"/>
          <c:max val="22"/>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92872"/>
        <c:crosses val="autoZero"/>
        <c:crossBetween val="midCat"/>
        <c:majorUnit val="2"/>
      </c:valAx>
      <c:valAx>
        <c:axId val="378692872"/>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Proportion w/ progression (%)</a:t>
                </a:r>
              </a:p>
            </c:rich>
          </c:tx>
          <c:layout>
            <c:manualLayout>
              <c:xMode val="edge"/>
              <c:yMode val="edge"/>
              <c:x val="3.1457389045967787E-2"/>
              <c:y val="4.5350668147660755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91696"/>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2EB-4887-A1DE-B353AF30B537}"/>
            </c:ext>
          </c:extLst>
        </c:ser>
        <c:dLbls>
          <c:showLegendKey val="0"/>
          <c:showVal val="0"/>
          <c:showCatName val="0"/>
          <c:showSerName val="0"/>
          <c:showPercent val="0"/>
          <c:showBubbleSize val="0"/>
        </c:dLbls>
        <c:axId val="378690520"/>
        <c:axId val="378684640"/>
      </c:scatterChart>
      <c:valAx>
        <c:axId val="378690520"/>
        <c:scaling>
          <c:orientation val="minMax"/>
          <c:max val="22"/>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84640"/>
        <c:crosses val="autoZero"/>
        <c:crossBetween val="midCat"/>
        <c:majorUnit val="2"/>
      </c:valAx>
      <c:valAx>
        <c:axId val="378684640"/>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Proportion w/ progression (%)</a:t>
                </a:r>
              </a:p>
            </c:rich>
          </c:tx>
          <c:layout>
            <c:manualLayout>
              <c:xMode val="edge"/>
              <c:yMode val="edge"/>
              <c:x val="8.6063262816479472E-3"/>
              <c:y val="0.1176538748773455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90520"/>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E4AF-4CA6-8517-CE57D097FC1F}"/>
            </c:ext>
          </c:extLst>
        </c:ser>
        <c:dLbls>
          <c:showLegendKey val="0"/>
          <c:showVal val="0"/>
          <c:showCatName val="0"/>
          <c:showSerName val="0"/>
          <c:showPercent val="0"/>
          <c:showBubbleSize val="0"/>
        </c:dLbls>
        <c:axId val="378687776"/>
        <c:axId val="378693264"/>
      </c:scatterChart>
      <c:valAx>
        <c:axId val="378687776"/>
        <c:scaling>
          <c:orientation val="minMax"/>
          <c:max val="34"/>
          <c:min val="0"/>
        </c:scaling>
        <c:delete val="1"/>
        <c:axPos val="b"/>
        <c:numFmt formatCode="General" sourceLinked="1"/>
        <c:majorTickMark val="out"/>
        <c:minorTickMark val="none"/>
        <c:tickLblPos val="nextTo"/>
        <c:crossAx val="378693264"/>
        <c:crosses val="autoZero"/>
        <c:crossBetween val="midCat"/>
        <c:majorUnit val="2"/>
      </c:valAx>
      <c:valAx>
        <c:axId val="378693264"/>
        <c:scaling>
          <c:orientation val="minMax"/>
          <c:max val="100"/>
          <c:min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Change from baseline (%)</a:t>
                </a:r>
              </a:p>
            </c:rich>
          </c:tx>
          <c:layout>
            <c:manualLayout>
              <c:xMode val="edge"/>
              <c:yMode val="edge"/>
              <c:x val="3.5283007894406575E-2"/>
              <c:y val="0.2277848930652201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87776"/>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solid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E4AF-4CA6-8517-CE57D097FC1F}"/>
            </c:ext>
          </c:extLst>
        </c:ser>
        <c:dLbls>
          <c:showLegendKey val="0"/>
          <c:showVal val="0"/>
          <c:showCatName val="0"/>
          <c:showSerName val="0"/>
          <c:showPercent val="0"/>
          <c:showBubbleSize val="0"/>
        </c:dLbls>
        <c:axId val="378692088"/>
        <c:axId val="378688952"/>
      </c:scatterChart>
      <c:valAx>
        <c:axId val="378692088"/>
        <c:scaling>
          <c:orientation val="minMax"/>
          <c:max val="34"/>
          <c:min val="0"/>
        </c:scaling>
        <c:delete val="1"/>
        <c:axPos val="b"/>
        <c:numFmt formatCode="General" sourceLinked="1"/>
        <c:majorTickMark val="out"/>
        <c:minorTickMark val="none"/>
        <c:tickLblPos val="nextTo"/>
        <c:crossAx val="378688952"/>
        <c:crosses val="autoZero"/>
        <c:crossBetween val="midCat"/>
        <c:majorUnit val="2"/>
      </c:valAx>
      <c:valAx>
        <c:axId val="378688952"/>
        <c:scaling>
          <c:orientation val="minMax"/>
          <c:max val="160"/>
          <c:min val="-1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Change from baseline (%)</a:t>
                </a:r>
              </a:p>
            </c:rich>
          </c:tx>
          <c:layout>
            <c:manualLayout>
              <c:xMode val="edge"/>
              <c:yMode val="edge"/>
              <c:x val="3.5283007894406575E-2"/>
              <c:y val="0.2386575849725128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92088"/>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solid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C8E-4544-88FC-687CB591A91C}"/>
            </c:ext>
          </c:extLst>
        </c:ser>
        <c:dLbls>
          <c:showLegendKey val="0"/>
          <c:showVal val="0"/>
          <c:showCatName val="0"/>
          <c:showSerName val="0"/>
          <c:showPercent val="0"/>
          <c:showBubbleSize val="0"/>
        </c:dLbls>
        <c:axId val="378683856"/>
        <c:axId val="378695616"/>
      </c:scatterChart>
      <c:valAx>
        <c:axId val="378683856"/>
        <c:scaling>
          <c:orientation val="minMax"/>
          <c:max val="34"/>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95616"/>
        <c:crosses val="autoZero"/>
        <c:crossBetween val="midCat"/>
        <c:majorUnit val="2"/>
      </c:valAx>
      <c:valAx>
        <c:axId val="378695616"/>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PFS (%)</a:t>
                </a:r>
              </a:p>
            </c:rich>
          </c:tx>
          <c:layout>
            <c:manualLayout>
              <c:xMode val="edge"/>
              <c:yMode val="edge"/>
              <c:x val="3.5283076302521817E-2"/>
              <c:y val="0.358257195952733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83856"/>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FC1B-43C3-A653-53ACD4F9E1B3}"/>
            </c:ext>
          </c:extLst>
        </c:ser>
        <c:dLbls>
          <c:showLegendKey val="0"/>
          <c:showVal val="0"/>
          <c:showCatName val="0"/>
          <c:showSerName val="0"/>
          <c:showPercent val="0"/>
          <c:showBubbleSize val="0"/>
        </c:dLbls>
        <c:axId val="367108928"/>
        <c:axId val="367108536"/>
      </c:scatterChart>
      <c:valAx>
        <c:axId val="367108928"/>
        <c:scaling>
          <c:orientation val="minMax"/>
          <c:max val="90"/>
          <c:min val="0"/>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Calibri" panose="020F0502020204030204" pitchFamily="34" charset="0"/>
                  </a:defRPr>
                </a:pPr>
                <a:r>
                  <a:rPr lang="en-US" sz="1050"/>
                  <a:t>Temps (mois)</a:t>
                </a:r>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7108536"/>
        <c:crosses val="autoZero"/>
        <c:crossBetween val="midCat"/>
        <c:majorUnit val="6"/>
      </c:valAx>
      <c:valAx>
        <c:axId val="367108536"/>
        <c:scaling>
          <c:orientation val="minMax"/>
          <c:max val="1"/>
          <c:min val="0"/>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Calibri" panose="020F0502020204030204" pitchFamily="34" charset="0"/>
                  </a:defRPr>
                </a:pPr>
                <a:r>
                  <a:rPr lang="en-US" sz="1050"/>
                  <a:t>OS (%)</a:t>
                </a:r>
              </a:p>
            </c:rich>
          </c:tx>
          <c:layout>
            <c:manualLayout>
              <c:xMode val="edge"/>
              <c:yMode val="edge"/>
              <c:x val="3.5283076302521817E-2"/>
              <c:y val="0.358257195952733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7108928"/>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E331-45C5-9062-428F576A26FF}"/>
            </c:ext>
          </c:extLst>
        </c:ser>
        <c:dLbls>
          <c:showLegendKey val="0"/>
          <c:showVal val="0"/>
          <c:showCatName val="0"/>
          <c:showSerName val="0"/>
          <c:showPercent val="0"/>
          <c:showBubbleSize val="0"/>
        </c:dLbls>
        <c:axId val="378698752"/>
        <c:axId val="378699144"/>
      </c:scatterChart>
      <c:valAx>
        <c:axId val="378698752"/>
        <c:scaling>
          <c:orientation val="minMax"/>
          <c:max val="7"/>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(Années)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99144"/>
        <c:crosses val="autoZero"/>
        <c:crossBetween val="midCat"/>
        <c:majorUnit val="1"/>
      </c:valAx>
      <c:valAx>
        <c:axId val="378699144"/>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dirty="0"/>
                  <a:t>SSR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8698752"/>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FB81-4531-AE22-91B758089785}"/>
            </c:ext>
          </c:extLst>
        </c:ser>
        <c:dLbls>
          <c:showLegendKey val="0"/>
          <c:showVal val="0"/>
          <c:showCatName val="0"/>
          <c:showSerName val="0"/>
          <c:showPercent val="0"/>
          <c:showBubbleSize val="0"/>
        </c:dLbls>
        <c:axId val="362637784"/>
        <c:axId val="379654896"/>
      </c:scatterChart>
      <c:valAx>
        <c:axId val="362637784"/>
        <c:scaling>
          <c:orientation val="minMax"/>
          <c:max val="7"/>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(Années)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54896"/>
        <c:crosses val="autoZero"/>
        <c:crossBetween val="midCat"/>
        <c:majorUnit val="1"/>
      </c:valAx>
      <c:valAx>
        <c:axId val="379654896"/>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dirty="0"/>
                  <a:t>SG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2637784"/>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7FC3-4C68-9294-A743C12DA399}"/>
            </c:ext>
          </c:extLst>
        </c:ser>
        <c:dLbls>
          <c:showLegendKey val="0"/>
          <c:showVal val="0"/>
          <c:showCatName val="0"/>
          <c:showSerName val="0"/>
          <c:showPercent val="0"/>
          <c:showBubbleSize val="0"/>
        </c:dLbls>
        <c:axId val="379657248"/>
        <c:axId val="379656464"/>
      </c:scatterChart>
      <c:valAx>
        <c:axId val="379657248"/>
        <c:scaling>
          <c:orientation val="minMax"/>
          <c:max val="36"/>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56464"/>
        <c:crosses val="autoZero"/>
        <c:crossBetween val="midCat"/>
        <c:majorUnit val="3"/>
      </c:valAx>
      <c:valAx>
        <c:axId val="379656464"/>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PFS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57248"/>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54A6-4E87-ACA0-927408C29002}"/>
            </c:ext>
          </c:extLst>
        </c:ser>
        <c:dLbls>
          <c:showLegendKey val="0"/>
          <c:showVal val="0"/>
          <c:showCatName val="0"/>
          <c:showSerName val="0"/>
          <c:showPercent val="0"/>
          <c:showBubbleSize val="0"/>
        </c:dLbls>
        <c:axId val="379649016"/>
        <c:axId val="379653328"/>
      </c:scatterChart>
      <c:valAx>
        <c:axId val="379649016"/>
        <c:scaling>
          <c:orientation val="minMax"/>
          <c:max val="51"/>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53328"/>
        <c:crosses val="autoZero"/>
        <c:crossBetween val="midCat"/>
        <c:majorUnit val="3"/>
      </c:valAx>
      <c:valAx>
        <c:axId val="379653328"/>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OS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49016"/>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DB4-4C4C-A8B8-0987C9F70FBF}"/>
            </c:ext>
          </c:extLst>
        </c:ser>
        <c:dLbls>
          <c:showLegendKey val="0"/>
          <c:showVal val="0"/>
          <c:showCatName val="0"/>
          <c:showSerName val="0"/>
          <c:showPercent val="0"/>
          <c:showBubbleSize val="0"/>
        </c:dLbls>
        <c:axId val="379641960"/>
        <c:axId val="379643528"/>
      </c:scatterChart>
      <c:valAx>
        <c:axId val="379641960"/>
        <c:scaling>
          <c:orientation val="minMax"/>
          <c:max val="51"/>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43528"/>
        <c:crosses val="autoZero"/>
        <c:crossBetween val="midCat"/>
        <c:majorUnit val="3"/>
      </c:valAx>
      <c:valAx>
        <c:axId val="379643528"/>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dirty="0"/>
                  <a:t>SG (%)</a:t>
                </a:r>
              </a:p>
            </c:rich>
          </c:tx>
          <c:layout>
            <c:manualLayout>
              <c:xMode val="edge"/>
              <c:yMode val="edge"/>
              <c:x val="4.3583991493459005E-2"/>
              <c:y val="0.3546329653169689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41960"/>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DB4-4C4C-A8B8-0987C9F70FBF}"/>
            </c:ext>
          </c:extLst>
        </c:ser>
        <c:dLbls>
          <c:showLegendKey val="0"/>
          <c:showVal val="0"/>
          <c:showCatName val="0"/>
          <c:showSerName val="0"/>
          <c:showPercent val="0"/>
          <c:showBubbleSize val="0"/>
        </c:dLbls>
        <c:axId val="379644704"/>
        <c:axId val="379650976"/>
      </c:scatterChart>
      <c:valAx>
        <c:axId val="379644704"/>
        <c:scaling>
          <c:orientation val="minMax"/>
          <c:max val="51"/>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50976"/>
        <c:crosses val="autoZero"/>
        <c:crossBetween val="midCat"/>
        <c:majorUnit val="3"/>
      </c:valAx>
      <c:valAx>
        <c:axId val="379650976"/>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dirty="0"/>
                  <a:t>SG (%)</a:t>
                </a:r>
              </a:p>
            </c:rich>
          </c:tx>
          <c:layout>
            <c:manualLayout>
              <c:xMode val="edge"/>
              <c:yMode val="edge"/>
              <c:x val="4.3583991493459005E-2"/>
              <c:y val="0.3546329653169689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44704"/>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6D2A-4FBF-9B78-5A5BD55B84D6}"/>
            </c:ext>
          </c:extLst>
        </c:ser>
        <c:dLbls>
          <c:showLegendKey val="0"/>
          <c:showVal val="0"/>
          <c:showCatName val="0"/>
          <c:showSerName val="0"/>
          <c:showPercent val="0"/>
          <c:showBubbleSize val="0"/>
        </c:dLbls>
        <c:axId val="379647056"/>
        <c:axId val="379645880"/>
      </c:scatterChart>
      <c:valAx>
        <c:axId val="379647056"/>
        <c:scaling>
          <c:orientation val="minMax"/>
          <c:max val="36"/>
          <c:min val="0"/>
        </c:scaling>
        <c:delete val="1"/>
        <c:axPos val="b"/>
        <c:numFmt formatCode="General" sourceLinked="1"/>
        <c:majorTickMark val="out"/>
        <c:minorTickMark val="none"/>
        <c:tickLblPos val="nextTo"/>
        <c:crossAx val="379645880"/>
        <c:crosses val="autoZero"/>
        <c:crossBetween val="midCat"/>
        <c:majorUnit val="3"/>
      </c:valAx>
      <c:valAx>
        <c:axId val="379645880"/>
        <c:scaling>
          <c:orientation val="minMax"/>
          <c:max val="10"/>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Patients (%)</a:t>
                </a:r>
              </a:p>
            </c:rich>
          </c:tx>
          <c:layout>
            <c:manualLayout>
              <c:xMode val="edge"/>
              <c:yMode val="edge"/>
              <c:x val="3.145735537403916E-2"/>
              <c:y val="0.347384504045440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647056"/>
        <c:crosses val="autoZero"/>
        <c:crossBetween val="midCat"/>
        <c:maj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220272473011612E-2"/>
          <c:y val="0.30591193183750853"/>
          <c:w val="0.88719191024868527"/>
          <c:h val="4.1369211418324919E-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6182-46CC-89CD-F12B59387D29}"/>
            </c:ext>
          </c:extLst>
        </c:ser>
        <c:dLbls>
          <c:showLegendKey val="0"/>
          <c:showVal val="0"/>
          <c:showCatName val="0"/>
          <c:showSerName val="0"/>
          <c:showPercent val="0"/>
          <c:showBubbleSize val="0"/>
        </c:dLbls>
        <c:axId val="379651760"/>
        <c:axId val="379652152"/>
      </c:scatterChart>
      <c:valAx>
        <c:axId val="379651760"/>
        <c:scaling>
          <c:orientation val="minMax"/>
          <c:max val="16"/>
          <c:min val="0"/>
        </c:scaling>
        <c:delete val="0"/>
        <c:axPos val="b"/>
        <c:title>
          <c:tx>
            <c:rich>
              <a:bodyPr rot="0" spcFirstLastPara="1" vertOverflow="ellipsis" vert="horz" wrap="square" anchor="ctr" anchorCtr="1"/>
              <a:lstStyle/>
              <a:p>
                <a:pPr>
                  <a:defRPr sz="10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10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79652152"/>
        <c:crosses val="autoZero"/>
        <c:crossBetween val="midCat"/>
        <c:majorUnit val="4"/>
      </c:valAx>
      <c:valAx>
        <c:axId val="379652152"/>
        <c:scaling>
          <c:orientation val="minMax"/>
          <c:max val="80"/>
          <c:min val="0"/>
        </c:scaling>
        <c:delete val="1"/>
        <c:axPos val="l"/>
        <c:numFmt formatCode="General" sourceLinked="1"/>
        <c:majorTickMark val="out"/>
        <c:minorTickMark val="none"/>
        <c:tickLblPos val="nextTo"/>
        <c:crossAx val="379651760"/>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88511190449188E-2"/>
          <c:y val="7.7066975449451625E-2"/>
          <c:w val="0.88719191024868527"/>
          <c:h val="0.88052833512238415"/>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8DA-4419-B5E3-15F55A0245B5}"/>
            </c:ext>
          </c:extLst>
        </c:ser>
        <c:dLbls>
          <c:showLegendKey val="0"/>
          <c:showVal val="0"/>
          <c:showCatName val="0"/>
          <c:showSerName val="0"/>
          <c:showPercent val="0"/>
          <c:showBubbleSize val="0"/>
        </c:dLbls>
        <c:axId val="379644312"/>
        <c:axId val="379645488"/>
      </c:scatterChart>
      <c:valAx>
        <c:axId val="379644312"/>
        <c:scaling>
          <c:orientation val="minMax"/>
          <c:max val="16"/>
          <c:min val="0"/>
        </c:scaling>
        <c:delete val="1"/>
        <c:axPos val="b"/>
        <c:numFmt formatCode="General" sourceLinked="1"/>
        <c:majorTickMark val="none"/>
        <c:minorTickMark val="none"/>
        <c:tickLblPos val="none"/>
        <c:crossAx val="379645488"/>
        <c:crosses val="autoZero"/>
        <c:crossBetween val="midCat"/>
        <c:majorUnit val="4"/>
      </c:valAx>
      <c:valAx>
        <c:axId val="379645488"/>
        <c:scaling>
          <c:orientation val="minMax"/>
          <c:max val="80"/>
          <c:min val="-12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79644312"/>
        <c:crosses val="autoZero"/>
        <c:crossBetween val="midCat"/>
        <c:majorUnit val="4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33482450727"/>
          <c:y val="7.7066975449451625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797A-4AE6-9EBD-3A7C8586FC08}"/>
            </c:ext>
          </c:extLst>
        </c:ser>
        <c:dLbls>
          <c:showLegendKey val="0"/>
          <c:showVal val="0"/>
          <c:showCatName val="0"/>
          <c:showSerName val="0"/>
          <c:showPercent val="0"/>
          <c:showBubbleSize val="0"/>
        </c:dLbls>
        <c:axId val="385535168"/>
        <c:axId val="385524584"/>
      </c:scatterChart>
      <c:valAx>
        <c:axId val="385535168"/>
        <c:scaling>
          <c:orientation val="minMax"/>
          <c:max val="30"/>
          <c:min val="0"/>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85524584"/>
        <c:crosses val="autoZero"/>
        <c:crossBetween val="midCat"/>
        <c:majorUnit val="6"/>
      </c:valAx>
      <c:valAx>
        <c:axId val="385524584"/>
        <c:scaling>
          <c:orientation val="minMax"/>
          <c:max val="40"/>
          <c:min val="-10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 Change in </a:t>
                </a:r>
                <a:r>
                  <a:rPr lang="fr-FR" sz="800" dirty="0" err="1">
                    <a:latin typeface="Century Gothic" panose="020B0502020202020204" pitchFamily="34" charset="0"/>
                  </a:rPr>
                  <a:t>SoD</a:t>
                </a:r>
                <a:r>
                  <a:rPr lang="fr-FR" sz="800" dirty="0">
                    <a:latin typeface="Century Gothic" panose="020B0502020202020204" pitchFamily="34" charset="0"/>
                  </a:rPr>
                  <a:t> of Target </a:t>
                </a:r>
                <a:r>
                  <a:rPr lang="fr-FR" sz="800" dirty="0" err="1">
                    <a:latin typeface="Century Gothic" panose="020B0502020202020204" pitchFamily="34" charset="0"/>
                  </a:rPr>
                  <a:t>Lesions</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85535168"/>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7CAB-4222-BFCB-ADD3FDD0EF92}"/>
            </c:ext>
          </c:extLst>
        </c:ser>
        <c:dLbls>
          <c:showLegendKey val="0"/>
          <c:showVal val="0"/>
          <c:showCatName val="0"/>
          <c:showSerName val="0"/>
          <c:showPercent val="0"/>
          <c:showBubbleSize val="0"/>
        </c:dLbls>
        <c:axId val="367113240"/>
        <c:axId val="367110496"/>
      </c:scatterChart>
      <c:valAx>
        <c:axId val="367113240"/>
        <c:scaling>
          <c:orientation val="minMax"/>
          <c:max val="9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7110496"/>
        <c:crosses val="autoZero"/>
        <c:crossBetween val="midCat"/>
        <c:majorUnit val="6"/>
      </c:valAx>
      <c:valAx>
        <c:axId val="367110496"/>
        <c:scaling>
          <c:orientation val="minMax"/>
          <c:max val="1"/>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r>
                  <a:rPr lang="en-US" dirty="0"/>
                  <a:t>SG (%)</a:t>
                </a:r>
              </a:p>
            </c:rich>
          </c:tx>
          <c:layout>
            <c:manualLayout>
              <c:xMode val="edge"/>
              <c:yMode val="edge"/>
              <c:x val="3.1457298606904903E-2"/>
              <c:y val="0.288078544851963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7113240"/>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cs typeface="Calibri" panose="020F0502020204030204" pitchFamily="34" charset="0"/>
        </a:defRPr>
      </a:pPr>
      <a:endParaRPr lang="fr-FR"/>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580051531512821E-2"/>
          <c:y val="7.7066975449451625E-2"/>
          <c:w val="0.91741994846848707"/>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797A-4AE6-9EBD-3A7C8586FC08}"/>
            </c:ext>
          </c:extLst>
        </c:ser>
        <c:dLbls>
          <c:showLegendKey val="0"/>
          <c:showVal val="0"/>
          <c:showCatName val="0"/>
          <c:showSerName val="0"/>
          <c:showPercent val="0"/>
          <c:showBubbleSize val="0"/>
        </c:dLbls>
        <c:axId val="385524976"/>
        <c:axId val="385535560"/>
      </c:scatterChart>
      <c:valAx>
        <c:axId val="385524976"/>
        <c:scaling>
          <c:orientation val="minMax"/>
          <c:max val="30"/>
          <c:min val="0"/>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85535560"/>
        <c:crosses val="autoZero"/>
        <c:crossBetween val="midCat"/>
        <c:majorUnit val="6"/>
      </c:valAx>
      <c:valAx>
        <c:axId val="385535560"/>
        <c:scaling>
          <c:orientation val="minMax"/>
          <c:max val="40"/>
          <c:min val="-10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 Change in </a:t>
                </a:r>
                <a:r>
                  <a:rPr lang="fr-FR" sz="800" dirty="0" err="1">
                    <a:latin typeface="Century Gothic" panose="020B0502020202020204" pitchFamily="34" charset="0"/>
                  </a:rPr>
                  <a:t>SoD</a:t>
                </a:r>
                <a:r>
                  <a:rPr lang="fr-FR" sz="800" dirty="0">
                    <a:latin typeface="Century Gothic" panose="020B0502020202020204" pitchFamily="34" charset="0"/>
                  </a:rPr>
                  <a:t> of Target </a:t>
                </a:r>
                <a:r>
                  <a:rPr lang="fr-FR" sz="800" dirty="0" err="1">
                    <a:latin typeface="Century Gothic" panose="020B0502020202020204" pitchFamily="34" charset="0"/>
                  </a:rPr>
                  <a:t>Lesions</a:t>
                </a:r>
                <a:endParaRPr lang="fr-FR" sz="800" dirty="0">
                  <a:latin typeface="Century Gothic" panose="020B0502020202020204" pitchFamily="34" charset="0"/>
                </a:endParaRP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8552497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383957922419462E-2"/>
          <c:y val="0.30591193183750853"/>
          <c:w val="0.93102827087442475"/>
          <c:h val="4.1369211418324919E-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6182-46CC-89CD-F12B59387D29}"/>
            </c:ext>
          </c:extLst>
        </c:ser>
        <c:dLbls>
          <c:showLegendKey val="0"/>
          <c:showVal val="0"/>
          <c:showCatName val="0"/>
          <c:showSerName val="0"/>
          <c:showPercent val="0"/>
          <c:showBubbleSize val="0"/>
        </c:dLbls>
        <c:axId val="385532816"/>
        <c:axId val="385527720"/>
      </c:scatterChart>
      <c:valAx>
        <c:axId val="385532816"/>
        <c:scaling>
          <c:orientation val="minMax"/>
          <c:max val="16"/>
          <c:min val="0"/>
        </c:scaling>
        <c:delete val="0"/>
        <c:axPos val="b"/>
        <c:title>
          <c:tx>
            <c:rich>
              <a:bodyPr rot="0" spcFirstLastPara="1" vertOverflow="ellipsis" vert="horz" wrap="square" anchor="ctr" anchorCtr="1"/>
              <a:lstStyle/>
              <a:p>
                <a:pPr>
                  <a:defRPr sz="10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1000" dirty="0">
                    <a:solidFill>
                      <a:srgbClr val="595959"/>
                    </a:solidFill>
                    <a:latin typeface="Century Gothic" panose="020B0502020202020204" pitchFamily="34" charset="0"/>
                  </a:rPr>
                  <a:t>Mois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595959"/>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85527720"/>
        <c:crosses val="autoZero"/>
        <c:crossBetween val="midCat"/>
        <c:majorUnit val="4"/>
      </c:valAx>
      <c:valAx>
        <c:axId val="385527720"/>
        <c:scaling>
          <c:orientation val="minMax"/>
          <c:max val="80"/>
          <c:min val="0"/>
        </c:scaling>
        <c:delete val="1"/>
        <c:axPos val="l"/>
        <c:numFmt formatCode="General" sourceLinked="1"/>
        <c:majorTickMark val="out"/>
        <c:minorTickMark val="none"/>
        <c:tickLblPos val="nextTo"/>
        <c:crossAx val="385532816"/>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74969997754672"/>
          <c:y val="7.7066959064327492E-2"/>
          <c:w val="0.69631611139930472"/>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C21-442F-8C6F-01E34DB14E84}"/>
            </c:ext>
          </c:extLst>
        </c:ser>
        <c:dLbls>
          <c:showLegendKey val="0"/>
          <c:showVal val="0"/>
          <c:showCatName val="0"/>
          <c:showSerName val="0"/>
          <c:showPercent val="0"/>
          <c:showBubbleSize val="0"/>
        </c:dLbls>
        <c:axId val="385531248"/>
        <c:axId val="385525368"/>
      </c:scatterChart>
      <c:valAx>
        <c:axId val="385531248"/>
        <c:scaling>
          <c:orientation val="minMax"/>
          <c:max val="30"/>
          <c:min val="0"/>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85525368"/>
        <c:crosses val="autoZero"/>
        <c:crossBetween val="midCat"/>
        <c:majorUnit val="6"/>
      </c:valAx>
      <c:valAx>
        <c:axId val="385525368"/>
        <c:scaling>
          <c:orientation val="minMax"/>
          <c:max val="40"/>
          <c:min val="-10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r>
                  <a:rPr lang="fr-FR" sz="800" dirty="0">
                    <a:latin typeface="Century Gothic" panose="020B0502020202020204" pitchFamily="34" charset="0"/>
                  </a:rPr>
                  <a:t>% Change in </a:t>
                </a:r>
                <a:r>
                  <a:rPr lang="fr-FR" sz="800" dirty="0" err="1">
                    <a:latin typeface="Century Gothic" panose="020B0502020202020204" pitchFamily="34" charset="0"/>
                  </a:rPr>
                  <a:t>SoD</a:t>
                </a:r>
                <a:r>
                  <a:rPr lang="fr-FR" sz="800" dirty="0">
                    <a:latin typeface="Century Gothic" panose="020B0502020202020204" pitchFamily="34" charset="0"/>
                  </a:rPr>
                  <a:t> of Target </a:t>
                </a:r>
                <a:r>
                  <a:rPr lang="fr-FR" sz="800" dirty="0" err="1">
                    <a:latin typeface="Century Gothic" panose="020B0502020202020204" pitchFamily="34" charset="0"/>
                  </a:rPr>
                  <a:t>Lesions</a:t>
                </a:r>
                <a:endParaRPr lang="fr-FR" sz="800" dirty="0">
                  <a:latin typeface="Century Gothic" panose="020B0502020202020204" pitchFamily="34" charset="0"/>
                </a:endParaRPr>
              </a:p>
            </c:rich>
          </c:tx>
          <c:layout>
            <c:manualLayout>
              <c:xMode val="edge"/>
              <c:yMode val="edge"/>
              <c:x val="4.0408185386777342E-3"/>
              <c:y val="0.1871090643274853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85531248"/>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48247761484355E-2"/>
          <c:y val="7.7066959064327492E-2"/>
          <c:w val="0.90073204100957105"/>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C21-442F-8C6F-01E34DB14E84}"/>
            </c:ext>
          </c:extLst>
        </c:ser>
        <c:dLbls>
          <c:showLegendKey val="0"/>
          <c:showVal val="0"/>
          <c:showCatName val="0"/>
          <c:showSerName val="0"/>
          <c:showPercent val="0"/>
          <c:showBubbleSize val="0"/>
        </c:dLbls>
        <c:axId val="385526544"/>
        <c:axId val="385530856"/>
      </c:scatterChart>
      <c:valAx>
        <c:axId val="385526544"/>
        <c:scaling>
          <c:orientation val="minMax"/>
          <c:max val="30"/>
          <c:min val="0"/>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85530856"/>
        <c:crosses val="autoZero"/>
        <c:crossBetween val="midCat"/>
        <c:majorUnit val="6"/>
      </c:valAx>
      <c:valAx>
        <c:axId val="385530856"/>
        <c:scaling>
          <c:orientation val="minMax"/>
          <c:max val="40"/>
          <c:min val="-10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8552654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33417508417509"/>
          <c:y val="7.7066959064327492E-2"/>
          <c:w val="0.79464598583320278"/>
          <c:h val="0.7348059139820947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C21-442F-8C6F-01E34DB14E84}"/>
            </c:ext>
          </c:extLst>
        </c:ser>
        <c:dLbls>
          <c:showLegendKey val="0"/>
          <c:showVal val="0"/>
          <c:showCatName val="0"/>
          <c:showSerName val="0"/>
          <c:showPercent val="0"/>
          <c:showBubbleSize val="0"/>
        </c:dLbls>
        <c:axId val="385534776"/>
        <c:axId val="385523800"/>
      </c:scatterChart>
      <c:valAx>
        <c:axId val="385534776"/>
        <c:scaling>
          <c:orientation val="minMax"/>
          <c:max val="30"/>
          <c:min val="0"/>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Calibri" panose="020F0502020204030204" pitchFamily="34" charset="0"/>
              </a:defRPr>
            </a:pPr>
            <a:endParaRPr lang="fr-FR"/>
          </a:p>
        </c:txPr>
        <c:crossAx val="385523800"/>
        <c:crosses val="autoZero"/>
        <c:crossBetween val="midCat"/>
        <c:majorUnit val="6"/>
      </c:valAx>
      <c:valAx>
        <c:axId val="385523800"/>
        <c:scaling>
          <c:orientation val="minMax"/>
          <c:max val="40"/>
          <c:min val="-100"/>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Century Gothic" panose="020B0502020202020204" pitchFamily="34" charset="0"/>
                <a:ea typeface="+mn-ea"/>
                <a:cs typeface="Calibri" panose="020F0502020204030204" pitchFamily="34" charset="0"/>
              </a:defRPr>
            </a:pPr>
            <a:endParaRPr lang="fr-FR"/>
          </a:p>
        </c:txPr>
        <c:crossAx val="38553477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8C0F-F94D-99EA-3ECF6AF0F3E5}"/>
            </c:ext>
          </c:extLst>
        </c:ser>
        <c:dLbls>
          <c:showLegendKey val="0"/>
          <c:showVal val="0"/>
          <c:showCatName val="0"/>
          <c:showSerName val="0"/>
          <c:showPercent val="0"/>
          <c:showBubbleSize val="0"/>
        </c:dLbls>
        <c:axId val="385537520"/>
        <c:axId val="385538304"/>
      </c:scatterChart>
      <c:valAx>
        <c:axId val="385537520"/>
        <c:scaling>
          <c:orientation val="minMax"/>
          <c:max val="16"/>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dirty="0" err="1"/>
                  <a:t>Durée</a:t>
                </a:r>
                <a:r>
                  <a:rPr lang="en-US" dirty="0"/>
                  <a:t> de </a:t>
                </a:r>
                <a:r>
                  <a:rPr lang="en-US" dirty="0" err="1"/>
                  <a:t>traitement</a:t>
                </a:r>
                <a:r>
                  <a:rPr lang="en-US" baseline="0" dirty="0"/>
                  <a:t> (mois)</a:t>
                </a:r>
                <a:endParaRPr lang="en-US" dirty="0"/>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85538304"/>
        <c:crosses val="autoZero"/>
        <c:crossBetween val="midCat"/>
        <c:majorUnit val="2"/>
      </c:valAx>
      <c:valAx>
        <c:axId val="385538304"/>
        <c:scaling>
          <c:orientation val="minMax"/>
          <c:max val="1"/>
          <c:min val="0"/>
        </c:scaling>
        <c:delete val="1"/>
        <c:axPos val="l"/>
        <c:numFmt formatCode="0%" sourceLinked="0"/>
        <c:majorTickMark val="out"/>
        <c:minorTickMark val="none"/>
        <c:tickLblPos val="nextTo"/>
        <c:crossAx val="385537520"/>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7FB-234F-B50B-27E83A7FACA8}"/>
            </c:ext>
          </c:extLst>
        </c:ser>
        <c:dLbls>
          <c:showLegendKey val="0"/>
          <c:showVal val="0"/>
          <c:showCatName val="0"/>
          <c:showSerName val="0"/>
          <c:showPercent val="0"/>
          <c:showBubbleSize val="0"/>
        </c:dLbls>
        <c:axId val="389270200"/>
        <c:axId val="389268632"/>
      </c:scatterChart>
      <c:valAx>
        <c:axId val="389270200"/>
        <c:scaling>
          <c:orientation val="minMax"/>
          <c:max val="54"/>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050" b="0" i="0" baseline="0" dirty="0" err="1">
                    <a:solidFill>
                      <a:schemeClr val="tx1"/>
                    </a:solidFill>
                    <a:latin typeface="Century Gothic" panose="020B0502020202020204" pitchFamily="34" charset="0"/>
                    <a:cs typeface="Arial" panose="020B0604020202020204" pitchFamily="34" charset="0"/>
                  </a:rPr>
                  <a:t>Suivi</a:t>
                </a:r>
                <a:r>
                  <a:rPr lang="en-US" sz="1050" b="0" i="0" baseline="0" dirty="0">
                    <a:solidFill>
                      <a:schemeClr val="tx1"/>
                    </a:solidFill>
                    <a:latin typeface="Century Gothic" panose="020B0502020202020204" pitchFamily="34" charset="0"/>
                    <a:cs typeface="Arial" panose="020B0604020202020204" pitchFamily="34" charset="0"/>
                  </a:rPr>
                  <a:t> (</a:t>
                </a:r>
                <a:r>
                  <a:rPr lang="en-US" sz="1050" b="0" i="0" baseline="0" dirty="0" err="1">
                    <a:solidFill>
                      <a:schemeClr val="tx1"/>
                    </a:solidFill>
                    <a:latin typeface="Century Gothic" panose="020B0502020202020204" pitchFamily="34" charset="0"/>
                    <a:cs typeface="Arial" panose="020B0604020202020204" pitchFamily="34" charset="0"/>
                  </a:rPr>
                  <a:t>mois</a:t>
                </a:r>
                <a:r>
                  <a:rPr lang="en-US" sz="1050" b="0" i="0" baseline="0" dirty="0">
                    <a:solidFill>
                      <a:schemeClr val="tx1"/>
                    </a:solidFill>
                    <a:latin typeface="Century Gothic" panose="020B0502020202020204" pitchFamily="34" charset="0"/>
                    <a:cs typeface="Arial" panose="020B0604020202020204" pitchFamily="34" charset="0"/>
                  </a:rPr>
                  <a:t>)</a:t>
                </a:r>
                <a:endParaRPr lang="en-US" sz="1050" b="0" i="0" dirty="0">
                  <a:solidFill>
                    <a:schemeClr val="tx1"/>
                  </a:solidFill>
                  <a:latin typeface="Century Gothic" panose="020B0502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89268632"/>
        <c:crosses val="autoZero"/>
        <c:crossBetween val="midCat"/>
        <c:majorUnit val="6"/>
      </c:valAx>
      <c:valAx>
        <c:axId val="389268632"/>
        <c:scaling>
          <c:orientation val="minMax"/>
          <c:max val="1"/>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j-lt"/>
                    <a:ea typeface="+mn-ea"/>
                    <a:cs typeface="Calibri" panose="020F0502020204030204" pitchFamily="34" charset="0"/>
                  </a:defRPr>
                </a:pPr>
                <a:r>
                  <a:rPr lang="en-US" sz="1100" b="0" i="0" dirty="0" err="1">
                    <a:solidFill>
                      <a:schemeClr val="tx1"/>
                    </a:solidFill>
                    <a:latin typeface="+mj-lt"/>
                    <a:cs typeface="Arial" panose="020B0604020202020204" pitchFamily="34" charset="0"/>
                  </a:rPr>
                  <a:t>Probabilité</a:t>
                </a:r>
                <a:r>
                  <a:rPr lang="en-US" sz="1100" b="0" i="0" dirty="0">
                    <a:solidFill>
                      <a:schemeClr val="tx1"/>
                    </a:solidFill>
                    <a:latin typeface="+mj-lt"/>
                    <a:cs typeface="Arial" panose="020B0604020202020204" pitchFamily="34" charset="0"/>
                  </a:rPr>
                  <a:t> de </a:t>
                </a:r>
                <a:r>
                  <a:rPr lang="en-US" sz="1100" b="0" i="0" dirty="0" err="1">
                    <a:solidFill>
                      <a:schemeClr val="tx1"/>
                    </a:solidFill>
                    <a:latin typeface="+mj-lt"/>
                    <a:cs typeface="Arial" panose="020B0604020202020204" pitchFamily="34" charset="0"/>
                  </a:rPr>
                  <a:t>survie</a:t>
                </a:r>
                <a:endParaRPr lang="en-US" sz="1100" b="0" i="0" dirty="0">
                  <a:solidFill>
                    <a:schemeClr val="tx1"/>
                  </a:solidFill>
                  <a:latin typeface="+mj-lt"/>
                  <a:cs typeface="Arial" panose="020B0604020202020204" pitchFamily="34" charset="0"/>
                </a:endParaRPr>
              </a:p>
            </c:rich>
          </c:tx>
          <c:layout>
            <c:manualLayout>
              <c:xMode val="edge"/>
              <c:yMode val="edge"/>
              <c:x val="1.374732887071625E-2"/>
              <c:y val="0.1698384255909910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89270200"/>
        <c:crosses val="autoZero"/>
        <c:crossBetween val="midCat"/>
        <c:majorUnit val="0.1"/>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E106-3842-B70F-05DB7ED48836}"/>
            </c:ext>
          </c:extLst>
        </c:ser>
        <c:dLbls>
          <c:showLegendKey val="0"/>
          <c:showVal val="0"/>
          <c:showCatName val="0"/>
          <c:showSerName val="0"/>
          <c:showPercent val="0"/>
          <c:showBubbleSize val="0"/>
        </c:dLbls>
        <c:axId val="389268240"/>
        <c:axId val="389261184"/>
      </c:scatterChart>
      <c:valAx>
        <c:axId val="389268240"/>
        <c:scaling>
          <c:orientation val="minMax"/>
          <c:max val="54"/>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baseline="0" dirty="0" err="1">
                    <a:solidFill>
                      <a:schemeClr val="tx1"/>
                    </a:solidFill>
                    <a:latin typeface="Arial" panose="020B0604020202020204" pitchFamily="34" charset="0"/>
                    <a:cs typeface="Arial" panose="020B0604020202020204" pitchFamily="34" charset="0"/>
                  </a:rPr>
                  <a:t>Suivi</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mois</a:t>
                </a:r>
                <a:r>
                  <a:rPr lang="en-US" b="0" i="0" baseline="0" dirty="0">
                    <a:solidFill>
                      <a:schemeClr val="tx1"/>
                    </a:solidFill>
                    <a:latin typeface="Arial" panose="020B0604020202020204" pitchFamily="34" charset="0"/>
                    <a:cs typeface="Arial" panose="020B0604020202020204" pitchFamily="34" charset="0"/>
                  </a:rPr>
                  <a:t>)</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89261184"/>
        <c:crosses val="autoZero"/>
        <c:crossBetween val="midCat"/>
        <c:majorUnit val="6"/>
      </c:valAx>
      <c:valAx>
        <c:axId val="389261184"/>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err="1">
                    <a:solidFill>
                      <a:schemeClr val="tx1"/>
                    </a:solidFill>
                    <a:latin typeface="Arial" panose="020B0604020202020204" pitchFamily="34" charset="0"/>
                    <a:cs typeface="Arial" panose="020B0604020202020204" pitchFamily="34" charset="0"/>
                  </a:rPr>
                  <a:t>Probabilité</a:t>
                </a:r>
                <a:r>
                  <a:rPr lang="en-US" b="0" i="0" dirty="0">
                    <a:solidFill>
                      <a:schemeClr val="tx1"/>
                    </a:solidFill>
                    <a:latin typeface="Arial" panose="020B0604020202020204" pitchFamily="34" charset="0"/>
                    <a:cs typeface="Arial" panose="020B0604020202020204" pitchFamily="34" charset="0"/>
                  </a:rPr>
                  <a:t> de</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survie</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1.374732887071625E-2"/>
              <c:y val="0.1698384255909910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89268240"/>
        <c:crosses val="autoZero"/>
        <c:crossBetween val="midCat"/>
        <c:majorUnit val="0.1"/>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7E02-284D-960D-D4CE9C2ED67B}"/>
            </c:ext>
          </c:extLst>
        </c:ser>
        <c:dLbls>
          <c:showLegendKey val="0"/>
          <c:showVal val="0"/>
          <c:showCatName val="0"/>
          <c:showSerName val="0"/>
          <c:showPercent val="0"/>
          <c:showBubbleSize val="0"/>
        </c:dLbls>
        <c:axId val="389256480"/>
        <c:axId val="389262360"/>
      </c:scatterChart>
      <c:valAx>
        <c:axId val="389256480"/>
        <c:scaling>
          <c:orientation val="minMax"/>
          <c:max val="54"/>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baseline="0" dirty="0" err="1">
                    <a:solidFill>
                      <a:schemeClr val="tx1"/>
                    </a:solidFill>
                    <a:latin typeface="Arial" panose="020B0604020202020204" pitchFamily="34" charset="0"/>
                    <a:cs typeface="Arial" panose="020B0604020202020204" pitchFamily="34" charset="0"/>
                  </a:rPr>
                  <a:t>Suivi</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mois</a:t>
                </a:r>
                <a:r>
                  <a:rPr lang="en-US" b="0" i="0" baseline="0" dirty="0">
                    <a:solidFill>
                      <a:schemeClr val="tx1"/>
                    </a:solidFill>
                    <a:latin typeface="Arial" panose="020B0604020202020204" pitchFamily="34" charset="0"/>
                    <a:cs typeface="Arial" panose="020B0604020202020204" pitchFamily="34" charset="0"/>
                  </a:rPr>
                  <a:t>)</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89262360"/>
        <c:crosses val="autoZero"/>
        <c:crossBetween val="midCat"/>
        <c:majorUnit val="6"/>
      </c:valAx>
      <c:valAx>
        <c:axId val="389262360"/>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err="1">
                    <a:solidFill>
                      <a:schemeClr val="tx1"/>
                    </a:solidFill>
                    <a:latin typeface="Arial" panose="020B0604020202020204" pitchFamily="34" charset="0"/>
                    <a:cs typeface="Arial" panose="020B0604020202020204" pitchFamily="34" charset="0"/>
                  </a:rPr>
                  <a:t>Probabilité</a:t>
                </a:r>
                <a:r>
                  <a:rPr lang="en-US" b="0" i="0" baseline="0" dirty="0">
                    <a:solidFill>
                      <a:schemeClr val="tx1"/>
                    </a:solidFill>
                    <a:latin typeface="Arial" panose="020B0604020202020204" pitchFamily="34" charset="0"/>
                    <a:cs typeface="Arial" panose="020B0604020202020204" pitchFamily="34" charset="0"/>
                  </a:rPr>
                  <a:t> de</a:t>
                </a:r>
                <a:r>
                  <a:rPr lang="en-US" b="0" i="0" dirty="0">
                    <a:solidFill>
                      <a:schemeClr val="tx1"/>
                    </a:solidFill>
                    <a:latin typeface="Arial" panose="020B0604020202020204" pitchFamily="34" charset="0"/>
                    <a:cs typeface="Arial" panose="020B0604020202020204" pitchFamily="34" charset="0"/>
                  </a:rPr>
                  <a:t> </a:t>
                </a:r>
                <a:r>
                  <a:rPr lang="en-US" b="0" i="0" dirty="0" err="1">
                    <a:solidFill>
                      <a:schemeClr val="tx1"/>
                    </a:solidFill>
                    <a:latin typeface="Arial" panose="020B0604020202020204" pitchFamily="34" charset="0"/>
                    <a:cs typeface="Arial" panose="020B0604020202020204" pitchFamily="34" charset="0"/>
                  </a:rPr>
                  <a:t>survie</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1.374732887071625E-2"/>
              <c:y val="0.1698384255909910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89256480"/>
        <c:crosses val="autoZero"/>
        <c:crossBetween val="midCat"/>
        <c:majorUnit val="0.1"/>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2B4-4E1D-80E7-53631114CEE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2B4-4E1D-80E7-53631114CEE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2B4-4E1D-80E7-53631114CEE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2B4-4E1D-80E7-53631114CEE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2B4-4E1D-80E7-53631114CEE5}"/>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2B4-4E1D-80E7-53631114CEE5}"/>
              </c:ext>
            </c:extLst>
          </c:dPt>
          <c:dLbls>
            <c:dLbl>
              <c:idx val="0"/>
              <c:layout>
                <c:manualLayout>
                  <c:x val="8.3321851975777614E-2"/>
                  <c:y val="0"/>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2B4-4E1D-80E7-53631114CEE5}"/>
                </c:ext>
                <c:ext xmlns:c15="http://schemas.microsoft.com/office/drawing/2012/chart" uri="{CE6537A1-D6FC-4f65-9D91-7224C49458BB}">
                  <c15:spPr xmlns:c15="http://schemas.microsoft.com/office/drawing/2012/chart">
                    <a:prstGeom prst="wedgeRectCallout">
                      <a:avLst>
                        <a:gd name="adj1" fmla="val -70126"/>
                        <a:gd name="adj2" fmla="val 44779"/>
                      </a:avLst>
                    </a:prstGeom>
                    <a:noFill/>
                    <a:ln>
                      <a:noFill/>
                    </a:ln>
                  </c15:spPr>
                  <c15:layout/>
                </c:ext>
              </c:extLst>
            </c:dLbl>
            <c:dLbl>
              <c:idx val="2"/>
              <c:layout>
                <c:manualLayout>
                  <c:x val="0.28567492105980896"/>
                  <c:y val="-0.16373774742413896"/>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52B4-4E1D-80E7-53631114CEE5}"/>
                </c:ext>
                <c:ext xmlns:c15="http://schemas.microsoft.com/office/drawing/2012/chart" uri="{CE6537A1-D6FC-4f65-9D91-7224C49458BB}">
                  <c15:spPr xmlns:c15="http://schemas.microsoft.com/office/drawing/2012/chart">
                    <a:prstGeom prst="wedgeRectCallout">
                      <a:avLst>
                        <a:gd name="adj1" fmla="val -70816"/>
                        <a:gd name="adj2" fmla="val -65456"/>
                      </a:avLst>
                    </a:prstGeom>
                    <a:noFill/>
                    <a:ln>
                      <a:noFill/>
                    </a:ln>
                  </c15:spPr>
                  <c15:layout/>
                </c:ext>
              </c:extLst>
            </c:dLbl>
            <c:dLbl>
              <c:idx val="3"/>
              <c:layout>
                <c:manualLayout>
                  <c:x val="-9.0925573799928527E-18"/>
                  <c:y val="4.0934436856034616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52B4-4E1D-80E7-53631114CEE5}"/>
                </c:ext>
                <c:ext xmlns:c15="http://schemas.microsoft.com/office/drawing/2012/chart" uri="{CE6537A1-D6FC-4f65-9D91-7224C49458BB}">
                  <c15:layout/>
                </c:ext>
              </c:extLst>
            </c:dLbl>
            <c:dLbl>
              <c:idx val="4"/>
              <c:layout>
                <c:manualLayout>
                  <c:x val="-9.0925573799928527E-18"/>
                  <c:y val="-3.183789533247147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52B4-4E1D-80E7-53631114CEE5}"/>
                </c:ext>
                <c:ext xmlns:c15="http://schemas.microsoft.com/office/drawing/2012/chart" uri="{CE6537A1-D6FC-4f65-9D91-7224C49458BB}">
                  <c15:layout/>
                </c:ext>
              </c:extLst>
            </c:dLbl>
            <c:dLbl>
              <c:idx val="5"/>
              <c:layout>
                <c:manualLayout>
                  <c:x val="1.5870828947767163E-2"/>
                  <c:y val="-2.274135380890816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52B4-4E1D-80E7-53631114CEE5}"/>
                </c:ex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Feuil1!$A$4:$A$9</c:f>
              <c:strCache>
                <c:ptCount val="6"/>
                <c:pt idx="0">
                  <c:v>No lung Cancer</c:v>
                </c:pt>
                <c:pt idx="1">
                  <c:v>SCLC/SCC</c:v>
                </c:pt>
                <c:pt idx="2">
                  <c:v>T+/LB+</c:v>
                </c:pt>
                <c:pt idx="3">
                  <c:v>T-/LB+</c:v>
                </c:pt>
                <c:pt idx="4">
                  <c:v>T+/LB-</c:v>
                </c:pt>
                <c:pt idx="5">
                  <c:v>T-/LB-</c:v>
                </c:pt>
              </c:strCache>
            </c:strRef>
          </c:cat>
          <c:val>
            <c:numRef>
              <c:f>Feuil1!$B$4:$B$9</c:f>
              <c:numCache>
                <c:formatCode>0%</c:formatCode>
                <c:ptCount val="6"/>
                <c:pt idx="0">
                  <c:v>0.09</c:v>
                </c:pt>
                <c:pt idx="1">
                  <c:v>0.23</c:v>
                </c:pt>
                <c:pt idx="2">
                  <c:v>0.32</c:v>
                </c:pt>
                <c:pt idx="3">
                  <c:v>0.13</c:v>
                </c:pt>
                <c:pt idx="4">
                  <c:v>0.08</c:v>
                </c:pt>
                <c:pt idx="5">
                  <c:v>0.16</c:v>
                </c:pt>
              </c:numCache>
            </c:numRef>
          </c:val>
          <c:extLst xmlns:c16r2="http://schemas.microsoft.com/office/drawing/2015/06/chart">
            <c:ext xmlns:c16="http://schemas.microsoft.com/office/drawing/2014/chart" uri="{C3380CC4-5D6E-409C-BE32-E72D297353CC}">
              <c16:uniqueId val="{0000000C-52B4-4E1D-80E7-53631114CEE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7CAB-4222-BFCB-ADD3FDD0EF92}"/>
            </c:ext>
          </c:extLst>
        </c:ser>
        <c:dLbls>
          <c:showLegendKey val="0"/>
          <c:showVal val="0"/>
          <c:showCatName val="0"/>
          <c:showSerName val="0"/>
          <c:showPercent val="0"/>
          <c:showBubbleSize val="0"/>
        </c:dLbls>
        <c:axId val="367110104"/>
        <c:axId val="367109320"/>
      </c:scatterChart>
      <c:valAx>
        <c:axId val="367110104"/>
        <c:scaling>
          <c:orientation val="minMax"/>
          <c:max val="9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7109320"/>
        <c:crosses val="autoZero"/>
        <c:crossBetween val="midCat"/>
        <c:majorUnit val="6"/>
      </c:valAx>
      <c:valAx>
        <c:axId val="367109320"/>
        <c:scaling>
          <c:orientation val="minMax"/>
          <c:max val="1"/>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r>
                  <a:rPr lang="en-US"/>
                  <a:t>OS (%)</a:t>
                </a:r>
              </a:p>
            </c:rich>
          </c:tx>
          <c:layout>
            <c:manualLayout>
              <c:xMode val="edge"/>
              <c:yMode val="edge"/>
              <c:x val="3.1457298606904903E-2"/>
              <c:y val="0.288078544851963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7110104"/>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cs typeface="Calibri" panose="020F0502020204030204" pitchFamily="34" charset="0"/>
        </a:defRPr>
      </a:pPr>
      <a:endParaRPr lang="fr-FR"/>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BBB-4292-B199-A7632637F6A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BBB-4292-B199-A7632637F6A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BBB-4292-B199-A7632637F6A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BBB-4292-B199-A7632637F6A2}"/>
              </c:ext>
            </c:extLst>
          </c:dPt>
          <c:dLbls>
            <c:dLbl>
              <c:idx val="0"/>
              <c:layout>
                <c:manualLayout>
                  <c:x val="2.7739181797105827E-2"/>
                  <c:y val="4.5293973939915938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7BBB-4292-B199-A7632637F6A2}"/>
                </c:ext>
                <c:ext xmlns:c15="http://schemas.microsoft.com/office/drawing/2012/chart" uri="{CE6537A1-D6FC-4f65-9D91-7224C49458BB}">
                  <c15:layout/>
                </c:ext>
              </c:extLst>
            </c:dLbl>
            <c:dLbl>
              <c:idx val="1"/>
              <c:layout>
                <c:manualLayout>
                  <c:x val="-1.4529879757596971E-16"/>
                  <c:y val="5.8882166121890719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7BBB-4292-B199-A7632637F6A2}"/>
                </c:ext>
                <c:ext xmlns:c15="http://schemas.microsoft.com/office/drawing/2012/chart" uri="{CE6537A1-D6FC-4f65-9D91-7224C49458BB}">
                  <c15:spPr xmlns:c15="http://schemas.microsoft.com/office/drawing/2012/chart">
                    <a:prstGeom prst="wedgeRectCallout">
                      <a:avLst>
                        <a:gd name="adj1" fmla="val -71354"/>
                        <a:gd name="adj2" fmla="val 38509"/>
                      </a:avLst>
                    </a:prstGeom>
                    <a:noFill/>
                    <a:ln>
                      <a:noFill/>
                    </a:ln>
                  </c15:spPr>
                  <c15:layout/>
                </c:ext>
              </c:extLst>
            </c:dLbl>
            <c:dLbl>
              <c:idx val="3"/>
              <c:layout>
                <c:manualLayout>
                  <c:x val="-1.9813701283647019E-2"/>
                  <c:y val="-1.2974686400187285E-1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7BBB-4292-B199-A7632637F6A2}"/>
                </c:ex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Feuil1!$D$4:$D$7</c:f>
              <c:strCache>
                <c:ptCount val="4"/>
                <c:pt idx="0">
                  <c:v>No lung Cancer</c:v>
                </c:pt>
                <c:pt idx="1">
                  <c:v>SCLC/SCC</c:v>
                </c:pt>
                <c:pt idx="2">
                  <c:v>T+</c:v>
                </c:pt>
                <c:pt idx="3">
                  <c:v>T-</c:v>
                </c:pt>
              </c:strCache>
            </c:strRef>
          </c:cat>
          <c:val>
            <c:numRef>
              <c:f>Feuil1!$E$4:$E$7</c:f>
              <c:numCache>
                <c:formatCode>0.00%</c:formatCode>
                <c:ptCount val="4"/>
                <c:pt idx="0">
                  <c:v>0.123</c:v>
                </c:pt>
                <c:pt idx="1">
                  <c:v>0.23200000000000001</c:v>
                </c:pt>
                <c:pt idx="2">
                  <c:v>0.41899999999999998</c:v>
                </c:pt>
                <c:pt idx="3">
                  <c:v>0.10299999999999999</c:v>
                </c:pt>
              </c:numCache>
            </c:numRef>
          </c:val>
          <c:extLst xmlns:c16r2="http://schemas.microsoft.com/office/drawing/2015/06/chart">
            <c:ext xmlns:c16="http://schemas.microsoft.com/office/drawing/2014/chart" uri="{C3380CC4-5D6E-409C-BE32-E72D297353CC}">
              <c16:uniqueId val="{00000008-7BBB-4292-B199-A7632637F6A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5AC8-40C5-88BF-69D34C7C5BEC}"/>
            </c:ext>
          </c:extLst>
        </c:ser>
        <c:dLbls>
          <c:showLegendKey val="0"/>
          <c:showVal val="0"/>
          <c:showCatName val="0"/>
          <c:showSerName val="0"/>
          <c:showPercent val="0"/>
          <c:showBubbleSize val="0"/>
        </c:dLbls>
        <c:axId val="389267064"/>
        <c:axId val="389255696"/>
      </c:scatterChart>
      <c:valAx>
        <c:axId val="389267064"/>
        <c:scaling>
          <c:orientation val="minMax"/>
          <c:max val="63"/>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(jours)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89255696"/>
        <c:crosses val="autoZero"/>
        <c:crossBetween val="midCat"/>
        <c:majorUnit val="7"/>
      </c:valAx>
      <c:valAx>
        <c:axId val="389255696"/>
        <c:scaling>
          <c:orientation val="minMax"/>
          <c:max val="1"/>
          <c:min val="0"/>
        </c:scaling>
        <c:delete val="1"/>
        <c:axPos val="l"/>
        <c:numFmt formatCode="0%" sourceLinked="0"/>
        <c:majorTickMark val="out"/>
        <c:minorTickMark val="none"/>
        <c:tickLblPos val="nextTo"/>
        <c:crossAx val="389267064"/>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2FFB-46EC-9AF8-C6167E88DC88}"/>
            </c:ext>
          </c:extLst>
        </c:ser>
        <c:dLbls>
          <c:showLegendKey val="0"/>
          <c:showVal val="0"/>
          <c:showCatName val="0"/>
          <c:showSerName val="0"/>
          <c:showPercent val="0"/>
          <c:showBubbleSize val="0"/>
        </c:dLbls>
        <c:axId val="389267456"/>
        <c:axId val="389263928"/>
      </c:scatterChart>
      <c:valAx>
        <c:axId val="389267456"/>
        <c:scaling>
          <c:orientation val="minMax"/>
          <c:max val="60"/>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(jours)</a:t>
                </a:r>
              </a:p>
            </c:rich>
          </c:tx>
          <c:layout>
            <c:manualLayout>
              <c:xMode val="edge"/>
              <c:yMode val="edge"/>
              <c:x val="0.39316127514748872"/>
              <c:y val="0.61686885026702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89263928"/>
        <c:crosses val="autoZero"/>
        <c:crossBetween val="midCat"/>
        <c:majorUnit val="10"/>
      </c:valAx>
      <c:valAx>
        <c:axId val="389263928"/>
        <c:scaling>
          <c:orientation val="minMax"/>
          <c:max val="1"/>
          <c:min val="0"/>
        </c:scaling>
        <c:delete val="1"/>
        <c:axPos val="l"/>
        <c:numFmt formatCode="0%" sourceLinked="0"/>
        <c:majorTickMark val="out"/>
        <c:minorTickMark val="none"/>
        <c:tickLblPos val="nextTo"/>
        <c:crossAx val="389267456"/>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5B54-0741-B212-E8CDCE07705E}"/>
            </c:ext>
          </c:extLst>
        </c:ser>
        <c:dLbls>
          <c:showLegendKey val="0"/>
          <c:showVal val="0"/>
          <c:showCatName val="0"/>
          <c:showSerName val="0"/>
          <c:showPercent val="0"/>
          <c:showBubbleSize val="0"/>
        </c:dLbls>
        <c:axId val="389260400"/>
        <c:axId val="389263536"/>
      </c:scatterChart>
      <c:valAx>
        <c:axId val="389260400"/>
        <c:scaling>
          <c:orientation val="minMax"/>
          <c:max val="36"/>
          <c:min val="0"/>
        </c:scaling>
        <c:delete val="1"/>
        <c:axPos val="b"/>
        <c:numFmt formatCode="General" sourceLinked="1"/>
        <c:majorTickMark val="out"/>
        <c:minorTickMark val="none"/>
        <c:tickLblPos val="nextTo"/>
        <c:crossAx val="389263536"/>
        <c:crosses val="autoZero"/>
        <c:crossBetween val="midCat"/>
        <c:majorUnit val="3"/>
      </c:valAx>
      <c:valAx>
        <c:axId val="389263536"/>
        <c:scaling>
          <c:orientation val="minMax"/>
          <c:max val="80"/>
          <c:min val="-10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r>
                  <a:rPr lang="en-US" sz="800" dirty="0"/>
                  <a:t>Best change in</a:t>
                </a:r>
                <a:r>
                  <a:rPr lang="en-US" sz="800" baseline="0" dirty="0"/>
                  <a:t> sum of diameters from baseline, %)</a:t>
                </a:r>
                <a:endParaRPr lang="en-US" sz="800" dirty="0"/>
              </a:p>
            </c:rich>
          </c:tx>
          <c:layout>
            <c:manualLayout>
              <c:xMode val="edge"/>
              <c:yMode val="edge"/>
              <c:x val="0.24431743584156701"/>
              <c:y val="0.16919524679399706"/>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89260400"/>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5B54-0741-B212-E8CDCE07705E}"/>
            </c:ext>
          </c:extLst>
        </c:ser>
        <c:dLbls>
          <c:showLegendKey val="0"/>
          <c:showVal val="0"/>
          <c:showCatName val="0"/>
          <c:showSerName val="0"/>
          <c:showPercent val="0"/>
          <c:showBubbleSize val="0"/>
        </c:dLbls>
        <c:axId val="368592344"/>
        <c:axId val="394894112"/>
      </c:scatterChart>
      <c:valAx>
        <c:axId val="368592344"/>
        <c:scaling>
          <c:orientation val="minMax"/>
          <c:max val="36"/>
          <c:min val="0"/>
        </c:scaling>
        <c:delete val="1"/>
        <c:axPos val="b"/>
        <c:numFmt formatCode="General" sourceLinked="1"/>
        <c:majorTickMark val="out"/>
        <c:minorTickMark val="none"/>
        <c:tickLblPos val="nextTo"/>
        <c:crossAx val="394894112"/>
        <c:crosses val="autoZero"/>
        <c:crossBetween val="midCat"/>
        <c:majorUnit val="3"/>
      </c:valAx>
      <c:valAx>
        <c:axId val="394894112"/>
        <c:scaling>
          <c:orientation val="minMax"/>
          <c:max val="80"/>
          <c:min val="-100"/>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r>
                  <a:rPr lang="en-US" sz="800" dirty="0"/>
                  <a:t>Best change in</a:t>
                </a:r>
                <a:r>
                  <a:rPr lang="en-US" sz="800" baseline="0" dirty="0"/>
                  <a:t> sum of diameters from baseline, %)</a:t>
                </a:r>
                <a:endParaRPr lang="en-US" sz="800" dirty="0"/>
              </a:p>
            </c:rich>
          </c:tx>
          <c:layout>
            <c:manualLayout>
              <c:xMode val="edge"/>
              <c:yMode val="edge"/>
              <c:x val="0.24431743584156701"/>
              <c:y val="0.16919524679399706"/>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8592344"/>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729-044D-9256-4AAE293F4DEA}"/>
            </c:ext>
          </c:extLst>
        </c:ser>
        <c:dLbls>
          <c:showLegendKey val="0"/>
          <c:showVal val="0"/>
          <c:showCatName val="0"/>
          <c:showSerName val="0"/>
          <c:showPercent val="0"/>
          <c:showBubbleSize val="0"/>
        </c:dLbls>
        <c:axId val="394886272"/>
        <c:axId val="394883136"/>
      </c:scatterChart>
      <c:valAx>
        <c:axId val="394886272"/>
        <c:scaling>
          <c:orientation val="minMax"/>
          <c:max val="51"/>
          <c:min val="0"/>
        </c:scaling>
        <c:delete val="1"/>
        <c:axPos val="b"/>
        <c:numFmt formatCode="General" sourceLinked="1"/>
        <c:majorTickMark val="out"/>
        <c:minorTickMark val="none"/>
        <c:tickLblPos val="nextTo"/>
        <c:crossAx val="394883136"/>
        <c:crosses val="autoZero"/>
        <c:crossBetween val="midCat"/>
        <c:majorUnit val="3"/>
      </c:valAx>
      <c:valAx>
        <c:axId val="394883136"/>
        <c:scaling>
          <c:orientation val="minMax"/>
          <c:max val="60"/>
          <c:min val="-8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dirty="0"/>
                  <a:t>Change from baseline, %</a:t>
                </a:r>
              </a:p>
            </c:rich>
          </c:tx>
          <c:layout>
            <c:manualLayout>
              <c:xMode val="edge"/>
              <c:yMode val="edge"/>
              <c:x val="4.3584148522989155E-2"/>
              <c:y val="0.2103726481423570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94886272"/>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729-044D-9256-4AAE293F4DEA}"/>
            </c:ext>
          </c:extLst>
        </c:ser>
        <c:dLbls>
          <c:showLegendKey val="0"/>
          <c:showVal val="0"/>
          <c:showCatName val="0"/>
          <c:showSerName val="0"/>
          <c:showPercent val="0"/>
          <c:showBubbleSize val="0"/>
        </c:dLbls>
        <c:axId val="394885096"/>
        <c:axId val="394887840"/>
      </c:scatterChart>
      <c:valAx>
        <c:axId val="394885096"/>
        <c:scaling>
          <c:orientation val="minMax"/>
          <c:max val="51"/>
          <c:min val="0"/>
        </c:scaling>
        <c:delete val="1"/>
        <c:axPos val="b"/>
        <c:numFmt formatCode="General" sourceLinked="1"/>
        <c:majorTickMark val="out"/>
        <c:minorTickMark val="none"/>
        <c:tickLblPos val="nextTo"/>
        <c:crossAx val="394887840"/>
        <c:crosses val="autoZero"/>
        <c:crossBetween val="midCat"/>
        <c:majorUnit val="3"/>
      </c:valAx>
      <c:valAx>
        <c:axId val="394887840"/>
        <c:scaling>
          <c:orientation val="minMax"/>
          <c:max val="60"/>
          <c:min val="-8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dirty="0"/>
                  <a:t>Change from baseline, %</a:t>
                </a:r>
              </a:p>
            </c:rich>
          </c:tx>
          <c:layout>
            <c:manualLayout>
              <c:xMode val="edge"/>
              <c:yMode val="edge"/>
              <c:x val="4.3584148522989155E-2"/>
              <c:y val="0.2103726481423570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94885096"/>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Colonne2</c:v>
                </c:pt>
              </c:strCache>
            </c:strRef>
          </c:tx>
          <c:dPt>
            <c:idx val="0"/>
            <c:bubble3D val="0"/>
            <c:spPr>
              <a:solidFill>
                <a:srgbClr val="FF7F4D"/>
              </a:solidFill>
              <a:ln w="19050">
                <a:solidFill>
                  <a:schemeClr val="lt1"/>
                </a:solidFill>
              </a:ln>
              <a:effectLst/>
            </c:spPr>
            <c:extLst xmlns:c16r2="http://schemas.microsoft.com/office/drawing/2015/06/chart">
              <c:ext xmlns:c16="http://schemas.microsoft.com/office/drawing/2014/chart" uri="{C3380CC4-5D6E-409C-BE32-E72D297353CC}">
                <c16:uniqueId val="{00000001-3AEB-884F-AE30-3D0AFC157FDB}"/>
              </c:ext>
            </c:extLst>
          </c:dPt>
          <c:dPt>
            <c:idx val="1"/>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3AEB-884F-AE30-3D0AFC157FD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32B-824F-B4EB-64F31EF9F92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32B-824F-B4EB-64F31EF9F928}"/>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53</c:v>
                </c:pt>
                <c:pt idx="1">
                  <c:v>47</c:v>
                </c:pt>
              </c:numCache>
            </c:numRef>
          </c:val>
          <c:extLst xmlns:c16r2="http://schemas.microsoft.com/office/drawing/2015/06/chart">
            <c:ext xmlns:c16="http://schemas.microsoft.com/office/drawing/2014/chart" uri="{C3380CC4-5D6E-409C-BE32-E72D297353CC}">
              <c16:uniqueId val="{00000000-3AEB-884F-AE30-3D0AFC157FD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Colonne2</c:v>
                </c:pt>
              </c:strCache>
            </c:strRef>
          </c:tx>
          <c:dPt>
            <c:idx val="0"/>
            <c:bubble3D val="0"/>
            <c:spPr>
              <a:solidFill>
                <a:srgbClr val="FF7F4D"/>
              </a:solidFill>
              <a:ln w="19050">
                <a:solidFill>
                  <a:schemeClr val="lt1"/>
                </a:solidFill>
              </a:ln>
              <a:effectLst/>
            </c:spPr>
            <c:extLst xmlns:c16r2="http://schemas.microsoft.com/office/drawing/2015/06/chart">
              <c:ext xmlns:c16="http://schemas.microsoft.com/office/drawing/2014/chart" uri="{C3380CC4-5D6E-409C-BE32-E72D297353CC}">
                <c16:uniqueId val="{00000001-3AEB-884F-AE30-3D0AFC157FDB}"/>
              </c:ext>
            </c:extLst>
          </c:dPt>
          <c:dPt>
            <c:idx val="1"/>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3AEB-884F-AE30-3D0AFC157FD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176-1147-99DC-A2593E1C3A6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176-1147-99DC-A2593E1C3A6D}"/>
              </c:ext>
            </c:extLst>
          </c:dPt>
          <c:cat>
            <c:strRef>
              <c:f>Feuil1!$A$2:$A$5</c:f>
              <c:strCache>
                <c:ptCount val="2"/>
                <c:pt idx="0">
                  <c:v>1er trim.</c:v>
                </c:pt>
                <c:pt idx="1">
                  <c:v>2e trim.</c:v>
                </c:pt>
              </c:strCache>
            </c:strRef>
          </c:cat>
          <c:val>
            <c:numRef>
              <c:f>Feuil1!$B$2:$B$5</c:f>
              <c:numCache>
                <c:formatCode>General</c:formatCode>
                <c:ptCount val="4"/>
                <c:pt idx="0">
                  <c:v>38</c:v>
                </c:pt>
                <c:pt idx="1">
                  <c:v>62</c:v>
                </c:pt>
              </c:numCache>
            </c:numRef>
          </c:val>
          <c:extLst xmlns:c16r2="http://schemas.microsoft.com/office/drawing/2015/06/chart">
            <c:ext xmlns:c16="http://schemas.microsoft.com/office/drawing/2014/chart" uri="{C3380CC4-5D6E-409C-BE32-E72D297353CC}">
              <c16:uniqueId val="{00000000-3AEB-884F-AE30-3D0AFC157FD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Colonne2</c:v>
                </c:pt>
              </c:strCache>
            </c:strRef>
          </c:tx>
          <c:dPt>
            <c:idx val="0"/>
            <c:bubble3D val="0"/>
            <c:spPr>
              <a:solidFill>
                <a:srgbClr val="FF7F4D"/>
              </a:solidFill>
              <a:ln w="19050">
                <a:solidFill>
                  <a:schemeClr val="lt1"/>
                </a:solidFill>
              </a:ln>
              <a:effectLst/>
            </c:spPr>
            <c:extLst xmlns:c16r2="http://schemas.microsoft.com/office/drawing/2015/06/chart">
              <c:ext xmlns:c16="http://schemas.microsoft.com/office/drawing/2014/chart" uri="{C3380CC4-5D6E-409C-BE32-E72D297353CC}">
                <c16:uniqueId val="{00000001-3AEB-884F-AE30-3D0AFC157FDB}"/>
              </c:ext>
            </c:extLst>
          </c:dPt>
          <c:dPt>
            <c:idx val="1"/>
            <c:bubble3D val="0"/>
            <c:spPr>
              <a:solidFill>
                <a:schemeClr val="bg1">
                  <a:lumMod val="9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3AEB-884F-AE30-3D0AFC157FD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A85-6F4D-9D2A-FACE6BB6345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A85-6F4D-9D2A-FACE6BB63455}"/>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c:v>
                </c:pt>
                <c:pt idx="1">
                  <c:v>92</c:v>
                </c:pt>
              </c:numCache>
            </c:numRef>
          </c:val>
          <c:extLst xmlns:c16r2="http://schemas.microsoft.com/office/drawing/2015/06/chart">
            <c:ext xmlns:c16="http://schemas.microsoft.com/office/drawing/2014/chart" uri="{C3380CC4-5D6E-409C-BE32-E72D297353CC}">
              <c16:uniqueId val="{00000000-3AEB-884F-AE30-3D0AFC157FD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F17-45D8-B5D6-16BA61691108}"/>
            </c:ext>
          </c:extLst>
        </c:ser>
        <c:dLbls>
          <c:showLegendKey val="0"/>
          <c:showVal val="0"/>
          <c:showCatName val="0"/>
          <c:showSerName val="0"/>
          <c:showPercent val="0"/>
          <c:showBubbleSize val="0"/>
        </c:dLbls>
        <c:axId val="367112064"/>
        <c:axId val="367112456"/>
      </c:scatterChart>
      <c:valAx>
        <c:axId val="367112064"/>
        <c:scaling>
          <c:orientation val="minMax"/>
          <c:max val="9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7112456"/>
        <c:crosses val="autoZero"/>
        <c:crossBetween val="midCat"/>
        <c:majorUnit val="6"/>
      </c:valAx>
      <c:valAx>
        <c:axId val="367112456"/>
        <c:scaling>
          <c:orientation val="minMax"/>
          <c:max val="1"/>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r>
                  <a:rPr lang="en-US"/>
                  <a:t>OS (%)</a:t>
                </a:r>
              </a:p>
            </c:rich>
          </c:tx>
          <c:layout>
            <c:manualLayout>
              <c:xMode val="edge"/>
              <c:yMode val="edge"/>
              <c:x val="3.1457298606904903E-2"/>
              <c:y val="0.288078544851963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7112064"/>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cs typeface="Calibri" panose="020F0502020204030204" pitchFamily="34" charset="0"/>
        </a:defRPr>
      </a:pPr>
      <a:endParaRPr lang="fr-FR"/>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86B5-3A46-BFD0-28A84431E0B7}"/>
            </c:ext>
          </c:extLst>
        </c:ser>
        <c:dLbls>
          <c:showLegendKey val="0"/>
          <c:showVal val="0"/>
          <c:showCatName val="0"/>
          <c:showSerName val="0"/>
          <c:showPercent val="0"/>
          <c:showBubbleSize val="0"/>
        </c:dLbls>
        <c:axId val="394884312"/>
        <c:axId val="394887448"/>
      </c:scatterChart>
      <c:valAx>
        <c:axId val="394884312"/>
        <c:scaling>
          <c:orientation val="minMax"/>
          <c:max val="180"/>
          <c:min val="0"/>
        </c:scaling>
        <c:delete val="1"/>
        <c:axPos val="b"/>
        <c:numFmt formatCode="General" sourceLinked="1"/>
        <c:majorTickMark val="out"/>
        <c:minorTickMark val="none"/>
        <c:tickLblPos val="nextTo"/>
        <c:crossAx val="394887448"/>
        <c:crosses val="autoZero"/>
        <c:crossBetween val="midCat"/>
        <c:majorUnit val="10"/>
        <c:minorUnit val="5"/>
      </c:valAx>
      <c:valAx>
        <c:axId val="394887448"/>
        <c:scaling>
          <c:orientation val="minMax"/>
          <c:max val="150"/>
          <c:min val="-12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100" b="0" i="0" dirty="0">
                    <a:solidFill>
                      <a:schemeClr val="tx1"/>
                    </a:solidFill>
                    <a:latin typeface="Arial" panose="020B0604020202020204" pitchFamily="34" charset="0"/>
                    <a:cs typeface="Arial" panose="020B0604020202020204" pitchFamily="34" charset="0"/>
                  </a:rPr>
                  <a:t>Best change from</a:t>
                </a:r>
                <a:r>
                  <a:rPr lang="en-US" sz="1100" b="0" i="0" baseline="0" dirty="0">
                    <a:solidFill>
                      <a:schemeClr val="tx1"/>
                    </a:solidFill>
                    <a:latin typeface="Arial" panose="020B0604020202020204" pitchFamily="34" charset="0"/>
                    <a:cs typeface="Arial" panose="020B0604020202020204" pitchFamily="34" charset="0"/>
                  </a:rPr>
                  <a:t> baseline in SOD (%)</a:t>
                </a:r>
                <a:endParaRPr lang="en-US" sz="1100" b="0" i="0" dirty="0">
                  <a:solidFill>
                    <a:schemeClr val="tx1"/>
                  </a:solidFill>
                  <a:latin typeface="Arial" panose="020B0604020202020204" pitchFamily="34" charset="0"/>
                  <a:cs typeface="Arial" panose="020B0604020202020204" pitchFamily="34" charset="0"/>
                </a:endParaRPr>
              </a:p>
            </c:rich>
          </c:tx>
          <c:layout>
            <c:manualLayout>
              <c:xMode val="edge"/>
              <c:yMode val="edge"/>
              <c:x val="5.6343228658605041E-2"/>
              <c:y val="0.214000794017811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84312"/>
        <c:crosses val="autoZero"/>
        <c:crossBetween val="midCat"/>
        <c:majorUnit val="3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4839-2647-B21F-6EC169EEB634}"/>
            </c:ext>
          </c:extLst>
        </c:ser>
        <c:dLbls>
          <c:showLegendKey val="0"/>
          <c:showVal val="0"/>
          <c:showCatName val="0"/>
          <c:showSerName val="0"/>
          <c:showPercent val="0"/>
          <c:showBubbleSize val="0"/>
        </c:dLbls>
        <c:axId val="394893328"/>
        <c:axId val="394893720"/>
      </c:scatterChart>
      <c:valAx>
        <c:axId val="394893328"/>
        <c:scaling>
          <c:orientation val="minMax"/>
          <c:max val="180"/>
          <c:min val="0"/>
        </c:scaling>
        <c:delete val="1"/>
        <c:axPos val="b"/>
        <c:numFmt formatCode="General" sourceLinked="1"/>
        <c:majorTickMark val="out"/>
        <c:minorTickMark val="none"/>
        <c:tickLblPos val="nextTo"/>
        <c:crossAx val="394893720"/>
        <c:crosses val="autoZero"/>
        <c:crossBetween val="midCat"/>
        <c:majorUnit val="10"/>
        <c:minorUnit val="5"/>
      </c:valAx>
      <c:valAx>
        <c:axId val="394893720"/>
        <c:scaling>
          <c:orientation val="minMax"/>
          <c:max val="100"/>
          <c:min val="-10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100" b="0" i="0" dirty="0">
                    <a:solidFill>
                      <a:schemeClr val="tx1"/>
                    </a:solidFill>
                    <a:latin typeface="Arial" panose="020B0604020202020204" pitchFamily="34" charset="0"/>
                    <a:cs typeface="Arial" panose="020B0604020202020204" pitchFamily="34" charset="0"/>
                  </a:rPr>
                  <a:t>Best change from</a:t>
                </a:r>
                <a:r>
                  <a:rPr lang="en-US" sz="1100" b="0" i="0" baseline="0" dirty="0">
                    <a:solidFill>
                      <a:schemeClr val="tx1"/>
                    </a:solidFill>
                    <a:latin typeface="Arial" panose="020B0604020202020204" pitchFamily="34" charset="0"/>
                    <a:cs typeface="Arial" panose="020B0604020202020204" pitchFamily="34" charset="0"/>
                  </a:rPr>
                  <a:t> baseline in SOD (%)</a:t>
                </a:r>
                <a:endParaRPr lang="en-US" sz="1100" b="0" i="0" dirty="0">
                  <a:solidFill>
                    <a:schemeClr val="tx1"/>
                  </a:solidFill>
                  <a:latin typeface="Arial" panose="020B0604020202020204" pitchFamily="34" charset="0"/>
                  <a:cs typeface="Arial" panose="020B0604020202020204" pitchFamily="34" charset="0"/>
                </a:endParaRPr>
              </a:p>
            </c:rich>
          </c:tx>
          <c:layout>
            <c:manualLayout>
              <c:xMode val="edge"/>
              <c:yMode val="edge"/>
              <c:x val="5.6343228658605041E-2"/>
              <c:y val="0.214000794017811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93328"/>
        <c:crosses val="autoZero"/>
        <c:crossBetween val="midCat"/>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848D-BA43-86E6-F1599191A8CE}"/>
            </c:ext>
          </c:extLst>
        </c:ser>
        <c:dLbls>
          <c:showLegendKey val="0"/>
          <c:showVal val="0"/>
          <c:showCatName val="0"/>
          <c:showSerName val="0"/>
          <c:showPercent val="0"/>
          <c:showBubbleSize val="0"/>
        </c:dLbls>
        <c:axId val="394888624"/>
        <c:axId val="394889016"/>
      </c:scatterChart>
      <c:valAx>
        <c:axId val="394888624"/>
        <c:scaling>
          <c:orientation val="minMax"/>
          <c:max val="24"/>
          <c:min val="0"/>
        </c:scaling>
        <c:delete val="0"/>
        <c:axPos val="b"/>
        <c:title>
          <c:tx>
            <c:rich>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Calibri" panose="020F0502020204030204" pitchFamily="34" charset="0"/>
                  </a:defRPr>
                </a:pPr>
                <a:r>
                  <a:rPr lang="en-US" sz="1100" b="0" i="0" dirty="0" err="1">
                    <a:solidFill>
                      <a:schemeClr val="tx1"/>
                    </a:solidFill>
                    <a:latin typeface="Century Gothic" panose="020B0502020202020204" pitchFamily="34" charset="0"/>
                    <a:cs typeface="Arial" panose="020B0604020202020204" pitchFamily="34" charset="0"/>
                  </a:rPr>
                  <a:t>Mois</a:t>
                </a:r>
                <a:r>
                  <a:rPr lang="en-US" sz="1100" b="0" i="0" dirty="0">
                    <a:solidFill>
                      <a:schemeClr val="tx1"/>
                    </a:solidFill>
                    <a:latin typeface="Century Gothic" panose="020B0502020202020204" pitchFamily="34" charset="0"/>
                    <a:cs typeface="Arial" panose="020B0604020202020204" pitchFamily="34" charset="0"/>
                  </a:rPr>
                  <a:t> après</a:t>
                </a:r>
                <a:r>
                  <a:rPr lang="en-US" sz="1100" b="0" i="0" baseline="0" dirty="0">
                    <a:solidFill>
                      <a:schemeClr val="tx1"/>
                    </a:solidFill>
                    <a:latin typeface="Century Gothic" panose="020B0502020202020204" pitchFamily="34" charset="0"/>
                    <a:cs typeface="Arial" panose="020B0604020202020204" pitchFamily="34" charset="0"/>
                  </a:rPr>
                  <a:t> </a:t>
                </a:r>
                <a:r>
                  <a:rPr lang="en-US" sz="1100" b="0" i="0" dirty="0" err="1">
                    <a:solidFill>
                      <a:schemeClr val="tx1"/>
                    </a:solidFill>
                    <a:latin typeface="Century Gothic" panose="020B0502020202020204" pitchFamily="34" charset="0"/>
                    <a:cs typeface="Arial" panose="020B0604020202020204" pitchFamily="34" charset="0"/>
                  </a:rPr>
                  <a:t>randomisation</a:t>
                </a:r>
                <a:endParaRPr lang="en-US" sz="1100" b="0" i="0" dirty="0">
                  <a:solidFill>
                    <a:schemeClr val="tx1"/>
                  </a:solidFill>
                  <a:latin typeface="Century Gothic" panose="020B0502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89016"/>
        <c:crosses val="autoZero"/>
        <c:crossBetween val="midCat"/>
        <c:majorUnit val="4"/>
      </c:valAx>
      <c:valAx>
        <c:axId val="394889016"/>
        <c:scaling>
          <c:orientation val="minMax"/>
          <c:max val="1"/>
          <c:min val="0"/>
        </c:scaling>
        <c:delete val="0"/>
        <c:axPos val="l"/>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88624"/>
        <c:crosses val="autoZero"/>
        <c:crossBetween val="midCat"/>
        <c:majorUnit val="0.2"/>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ACE7-1040-AB46-4F7C89D8BEBC}"/>
            </c:ext>
          </c:extLst>
        </c:ser>
        <c:dLbls>
          <c:showLegendKey val="0"/>
          <c:showVal val="0"/>
          <c:showCatName val="0"/>
          <c:showSerName val="0"/>
          <c:showPercent val="0"/>
          <c:showBubbleSize val="0"/>
        </c:dLbls>
        <c:axId val="394898424"/>
        <c:axId val="394901952"/>
      </c:scatterChart>
      <c:valAx>
        <c:axId val="394898424"/>
        <c:scaling>
          <c:orientation val="minMax"/>
          <c:max val="24"/>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330" b="0" i="0" u="none" strike="noStrike" baseline="0" dirty="0">
                    <a:effectLst/>
                  </a:rPr>
                  <a:t>Mois après </a:t>
                </a:r>
                <a:r>
                  <a:rPr lang="en-US" sz="1330" b="0" i="0" u="none" strike="noStrike" baseline="0" dirty="0" err="1">
                    <a:effectLst/>
                  </a:rPr>
                  <a:t>randomisation</a:t>
                </a:r>
                <a:endParaRPr lang="en-US" b="0" i="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1952"/>
        <c:crosses val="autoZero"/>
        <c:crossBetween val="midCat"/>
        <c:majorUnit val="4"/>
      </c:valAx>
      <c:valAx>
        <c:axId val="394901952"/>
        <c:scaling>
          <c:orientation val="minMax"/>
          <c:max val="1"/>
          <c:min val="0"/>
        </c:scaling>
        <c:delete val="0"/>
        <c:axPos val="l"/>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98424"/>
        <c:crosses val="autoZero"/>
        <c:crossBetween val="midCat"/>
        <c:majorUnit val="0.2"/>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2641-6245-A986-CB6553E4E9FA}"/>
            </c:ext>
          </c:extLst>
        </c:ser>
        <c:dLbls>
          <c:showLegendKey val="0"/>
          <c:showVal val="0"/>
          <c:showCatName val="0"/>
          <c:showSerName val="0"/>
          <c:showPercent val="0"/>
          <c:showBubbleSize val="0"/>
        </c:dLbls>
        <c:axId val="394899208"/>
        <c:axId val="394904696"/>
      </c:scatterChart>
      <c:valAx>
        <c:axId val="394899208"/>
        <c:scaling>
          <c:orientation val="minMax"/>
          <c:max val="54"/>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050" b="0" i="0" dirty="0" err="1">
                    <a:solidFill>
                      <a:schemeClr val="tx1"/>
                    </a:solidFill>
                    <a:latin typeface="Arial" panose="020B0604020202020204" pitchFamily="34" charset="0"/>
                    <a:cs typeface="Arial" panose="020B0604020202020204" pitchFamily="34" charset="0"/>
                  </a:rPr>
                  <a:t>Tps</a:t>
                </a:r>
                <a:r>
                  <a:rPr lang="en-US" sz="1050" b="0" i="0" dirty="0">
                    <a:solidFill>
                      <a:schemeClr val="tx1"/>
                    </a:solidFill>
                    <a:latin typeface="Arial" panose="020B0604020202020204" pitchFamily="34" charset="0"/>
                    <a:cs typeface="Arial" panose="020B0604020202020204" pitchFamily="34" charset="0"/>
                  </a:rPr>
                  <a:t> </a:t>
                </a:r>
                <a:r>
                  <a:rPr lang="en-US" sz="1050" b="0" i="0" dirty="0" err="1">
                    <a:solidFill>
                      <a:schemeClr val="tx1"/>
                    </a:solidFill>
                    <a:latin typeface="Arial" panose="020B0604020202020204" pitchFamily="34" charset="0"/>
                    <a:cs typeface="Arial" panose="020B0604020202020204" pitchFamily="34" charset="0"/>
                  </a:rPr>
                  <a:t>depuis</a:t>
                </a:r>
                <a:r>
                  <a:rPr lang="en-US" sz="1050" b="0" i="0" dirty="0">
                    <a:solidFill>
                      <a:schemeClr val="tx1"/>
                    </a:solidFill>
                    <a:latin typeface="Arial" panose="020B0604020202020204" pitchFamily="34" charset="0"/>
                    <a:cs typeface="Arial" panose="020B0604020202020204" pitchFamily="34" charset="0"/>
                  </a:rPr>
                  <a:t> randomization </a:t>
                </a:r>
                <a:r>
                  <a:rPr lang="en-US" sz="1050" b="0" i="0" baseline="0" dirty="0">
                    <a:solidFill>
                      <a:schemeClr val="tx1"/>
                    </a:solidFill>
                    <a:latin typeface="Arial" panose="020B0604020202020204" pitchFamily="34" charset="0"/>
                    <a:cs typeface="Arial" panose="020B0604020202020204" pitchFamily="34" charset="0"/>
                  </a:rPr>
                  <a:t>(mois)</a:t>
                </a:r>
                <a:endParaRPr lang="en-US" sz="1050" b="0" i="0"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4696"/>
        <c:crosses val="autoZero"/>
        <c:crossBetween val="midCat"/>
        <c:majorUnit val="6"/>
      </c:valAx>
      <c:valAx>
        <c:axId val="394904696"/>
        <c:scaling>
          <c:orientation val="minMax"/>
          <c:max val="1"/>
          <c:min val="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99208"/>
        <c:crosses val="autoZero"/>
        <c:crossBetween val="midCat"/>
        <c:majorUnit val="0.25"/>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2641-6245-A986-CB6553E4E9FA}"/>
            </c:ext>
          </c:extLst>
        </c:ser>
        <c:dLbls>
          <c:showLegendKey val="0"/>
          <c:showVal val="0"/>
          <c:showCatName val="0"/>
          <c:showSerName val="0"/>
          <c:showPercent val="0"/>
          <c:showBubbleSize val="0"/>
        </c:dLbls>
        <c:axId val="394898816"/>
        <c:axId val="394902736"/>
      </c:scatterChart>
      <c:valAx>
        <c:axId val="394898816"/>
        <c:scaling>
          <c:orientation val="minMax"/>
          <c:max val="54"/>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050" b="0" i="0" dirty="0" err="1">
                    <a:solidFill>
                      <a:schemeClr val="tx1"/>
                    </a:solidFill>
                    <a:latin typeface="Arial" panose="020B0604020202020204" pitchFamily="34" charset="0"/>
                    <a:cs typeface="Arial" panose="020B0604020202020204" pitchFamily="34" charset="0"/>
                  </a:rPr>
                  <a:t>Tps</a:t>
                </a:r>
                <a:r>
                  <a:rPr lang="en-US" sz="1050" b="0" i="0" dirty="0">
                    <a:solidFill>
                      <a:schemeClr val="tx1"/>
                    </a:solidFill>
                    <a:latin typeface="Arial" panose="020B0604020202020204" pitchFamily="34" charset="0"/>
                    <a:cs typeface="Arial" panose="020B0604020202020204" pitchFamily="34" charset="0"/>
                  </a:rPr>
                  <a:t> </a:t>
                </a:r>
                <a:r>
                  <a:rPr lang="en-US" sz="1050" b="0" i="0" dirty="0" err="1">
                    <a:solidFill>
                      <a:schemeClr val="tx1"/>
                    </a:solidFill>
                    <a:latin typeface="Arial" panose="020B0604020202020204" pitchFamily="34" charset="0"/>
                    <a:cs typeface="Arial" panose="020B0604020202020204" pitchFamily="34" charset="0"/>
                  </a:rPr>
                  <a:t>depuis</a:t>
                </a:r>
                <a:r>
                  <a:rPr lang="en-US" sz="1050" b="0" i="0" dirty="0">
                    <a:solidFill>
                      <a:schemeClr val="tx1"/>
                    </a:solidFill>
                    <a:latin typeface="Arial" panose="020B0604020202020204" pitchFamily="34" charset="0"/>
                    <a:cs typeface="Arial" panose="020B0604020202020204" pitchFamily="34" charset="0"/>
                  </a:rPr>
                  <a:t> randomization (mois)</a:t>
                </a:r>
              </a:p>
            </c:rich>
          </c:tx>
          <c:layout>
            <c:manualLayout>
              <c:xMode val="edge"/>
              <c:yMode val="edge"/>
              <c:x val="0.30288164819759045"/>
              <c:y val="0.879056289232912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2736"/>
        <c:crosses val="autoZero"/>
        <c:crossBetween val="midCat"/>
        <c:majorUnit val="6"/>
      </c:valAx>
      <c:valAx>
        <c:axId val="394902736"/>
        <c:scaling>
          <c:orientation val="minMax"/>
          <c:max val="1"/>
          <c:min val="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98816"/>
        <c:crosses val="autoZero"/>
        <c:crossBetween val="midCat"/>
        <c:majorUnit val="0.25"/>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A87D-0647-BAD9-206352BEBC47}"/>
            </c:ext>
          </c:extLst>
        </c:ser>
        <c:dLbls>
          <c:showLegendKey val="0"/>
          <c:showVal val="0"/>
          <c:showCatName val="0"/>
          <c:showSerName val="0"/>
          <c:showPercent val="0"/>
          <c:showBubbleSize val="0"/>
        </c:dLbls>
        <c:axId val="394905088"/>
        <c:axId val="394896856"/>
      </c:scatterChart>
      <c:valAx>
        <c:axId val="394905088"/>
        <c:scaling>
          <c:orientation val="minMax"/>
          <c:max val="60"/>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a:solidFill>
                      <a:schemeClr val="tx1"/>
                    </a:solidFill>
                    <a:latin typeface="Arial" panose="020B0604020202020204" pitchFamily="34" charset="0"/>
                    <a:cs typeface="Arial" panose="020B0604020202020204" pitchFamily="34" charset="0"/>
                  </a:rPr>
                  <a:t>Temps</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mois</a:t>
                </a:r>
                <a:r>
                  <a:rPr lang="en-US" b="0" i="0" baseline="0" dirty="0">
                    <a:solidFill>
                      <a:schemeClr val="tx1"/>
                    </a:solidFill>
                    <a:latin typeface="Arial" panose="020B0604020202020204" pitchFamily="34" charset="0"/>
                    <a:cs typeface="Arial" panose="020B0604020202020204" pitchFamily="34" charset="0"/>
                  </a:rPr>
                  <a:t>)</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96856"/>
        <c:crosses val="autoZero"/>
        <c:crossBetween val="midCat"/>
        <c:majorUnit val="4"/>
      </c:valAx>
      <c:valAx>
        <c:axId val="394896856"/>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err="1">
                    <a:solidFill>
                      <a:schemeClr val="tx1"/>
                    </a:solidFill>
                    <a:latin typeface="Arial" panose="020B0604020202020204" pitchFamily="34" charset="0"/>
                    <a:cs typeface="Arial" panose="020B0604020202020204" pitchFamily="34" charset="0"/>
                  </a:rPr>
                  <a:t>Probabilité</a:t>
                </a:r>
                <a:r>
                  <a:rPr lang="en-US" b="0" i="0" baseline="0" dirty="0">
                    <a:solidFill>
                      <a:schemeClr val="tx1"/>
                    </a:solidFill>
                    <a:latin typeface="Arial" panose="020B0604020202020204" pitchFamily="34" charset="0"/>
                    <a:cs typeface="Arial" panose="020B0604020202020204" pitchFamily="34" charset="0"/>
                  </a:rPr>
                  <a:t> de </a:t>
                </a:r>
                <a:r>
                  <a:rPr lang="en-US" b="0" i="0" baseline="0" dirty="0" err="1">
                    <a:solidFill>
                      <a:schemeClr val="tx1"/>
                    </a:solidFill>
                    <a:latin typeface="Arial" panose="020B0604020202020204" pitchFamily="34" charset="0"/>
                    <a:cs typeface="Arial" panose="020B0604020202020204" pitchFamily="34" charset="0"/>
                  </a:rPr>
                  <a:t>survie</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1.3747404854366105E-2"/>
              <c:y val="0.2529557204628715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5088"/>
        <c:crosses val="autoZero"/>
        <c:crossBetween val="midCat"/>
        <c:majorUnit val="0.25"/>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690D-CA4E-8A45-A65DDEA0A756}"/>
            </c:ext>
          </c:extLst>
        </c:ser>
        <c:dLbls>
          <c:showLegendKey val="0"/>
          <c:showVal val="0"/>
          <c:showCatName val="0"/>
          <c:showSerName val="0"/>
          <c:showPercent val="0"/>
          <c:showBubbleSize val="0"/>
        </c:dLbls>
        <c:axId val="394906656"/>
        <c:axId val="394895680"/>
      </c:scatterChart>
      <c:valAx>
        <c:axId val="394906656"/>
        <c:scaling>
          <c:orientation val="minMax"/>
          <c:max val="60"/>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a:solidFill>
                      <a:schemeClr val="tx1"/>
                    </a:solidFill>
                    <a:latin typeface="Arial" panose="020B0604020202020204" pitchFamily="34" charset="0"/>
                    <a:cs typeface="Arial" panose="020B0604020202020204" pitchFamily="34" charset="0"/>
                  </a:rPr>
                  <a:t>Temps</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mois</a:t>
                </a:r>
                <a:r>
                  <a:rPr lang="en-US" b="0" i="0" baseline="0" dirty="0">
                    <a:solidFill>
                      <a:schemeClr val="tx1"/>
                    </a:solidFill>
                    <a:latin typeface="Arial" panose="020B0604020202020204" pitchFamily="34" charset="0"/>
                    <a:cs typeface="Arial" panose="020B0604020202020204" pitchFamily="34" charset="0"/>
                  </a:rPr>
                  <a:t>)</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895680"/>
        <c:crosses val="autoZero"/>
        <c:crossBetween val="midCat"/>
        <c:majorUnit val="4"/>
      </c:valAx>
      <c:valAx>
        <c:axId val="394895680"/>
        <c:scaling>
          <c:orientation val="minMax"/>
          <c:max val="1"/>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000000"/>
                    </a:solidFill>
                    <a:latin typeface="Calibri" panose="020F0502020204030204" pitchFamily="34" charset="0"/>
                    <a:ea typeface="+mn-ea"/>
                    <a:cs typeface="Calibri" panose="020F0502020204030204" pitchFamily="34" charset="0"/>
                  </a:defRPr>
                </a:pPr>
                <a:r>
                  <a:rPr lang="en-US" sz="1330" b="0" i="0" u="none" strike="noStrike" kern="1200" baseline="0" dirty="0" err="1">
                    <a:solidFill>
                      <a:schemeClr val="tx1"/>
                    </a:solidFill>
                    <a:latin typeface="Arial" panose="020B0604020202020204" pitchFamily="34" charset="0"/>
                    <a:cs typeface="Arial" panose="020B0604020202020204" pitchFamily="34" charset="0"/>
                  </a:rPr>
                  <a:t>Probabilité</a:t>
                </a:r>
                <a:r>
                  <a:rPr lang="en-US" sz="1330" b="0" i="0" u="none" strike="noStrike" kern="1200" baseline="0" dirty="0">
                    <a:solidFill>
                      <a:schemeClr val="tx1"/>
                    </a:solidFill>
                    <a:latin typeface="Arial" panose="020B0604020202020204" pitchFamily="34" charset="0"/>
                    <a:cs typeface="Arial" panose="020B0604020202020204" pitchFamily="34" charset="0"/>
                  </a:rPr>
                  <a:t> de </a:t>
                </a:r>
                <a:r>
                  <a:rPr lang="en-US" sz="1330" b="0" i="0" u="none" strike="noStrike" kern="1200" baseline="0" dirty="0" err="1">
                    <a:solidFill>
                      <a:schemeClr val="tx1"/>
                    </a:solidFill>
                    <a:latin typeface="Arial" panose="020B0604020202020204" pitchFamily="34" charset="0"/>
                    <a:cs typeface="Arial" panose="020B0604020202020204" pitchFamily="34" charset="0"/>
                  </a:rPr>
                  <a:t>surive</a:t>
                </a:r>
                <a:endParaRPr lang="en-US" sz="1330" b="0" i="0" u="none" strike="noStrike" kern="1200" baseline="0" dirty="0">
                  <a:solidFill>
                    <a:schemeClr val="tx1"/>
                  </a:solidFill>
                  <a:latin typeface="Arial" panose="020B0604020202020204" pitchFamily="34" charset="0"/>
                  <a:cs typeface="Arial" panose="020B0604020202020204" pitchFamily="34" charset="0"/>
                </a:endParaRPr>
              </a:p>
            </c:rich>
          </c:tx>
          <c:layout>
            <c:manualLayout>
              <c:xMode val="edge"/>
              <c:yMode val="edge"/>
              <c:x val="1.3747404854366105E-2"/>
              <c:y val="0.25295572046287157"/>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000000"/>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6656"/>
        <c:crosses val="autoZero"/>
        <c:crossBetween val="midCat"/>
        <c:majorUnit val="0.25"/>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690D-CA4E-8A45-A65DDEA0A756}"/>
            </c:ext>
          </c:extLst>
        </c:ser>
        <c:dLbls>
          <c:showLegendKey val="0"/>
          <c:showVal val="0"/>
          <c:showCatName val="0"/>
          <c:showSerName val="0"/>
          <c:showPercent val="0"/>
          <c:showBubbleSize val="0"/>
        </c:dLbls>
        <c:axId val="394901168"/>
        <c:axId val="394912536"/>
      </c:scatterChart>
      <c:valAx>
        <c:axId val="394901168"/>
        <c:scaling>
          <c:orientation val="minMax"/>
          <c:max val="60"/>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a:solidFill>
                      <a:schemeClr val="tx1"/>
                    </a:solidFill>
                    <a:latin typeface="Arial" panose="020B0604020202020204" pitchFamily="34" charset="0"/>
                    <a:cs typeface="Arial" panose="020B0604020202020204" pitchFamily="34" charset="0"/>
                  </a:rPr>
                  <a:t>Temps</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mois</a:t>
                </a:r>
                <a:r>
                  <a:rPr lang="en-US" b="0" i="0" baseline="0" dirty="0">
                    <a:solidFill>
                      <a:schemeClr val="tx1"/>
                    </a:solidFill>
                    <a:latin typeface="Arial" panose="020B0604020202020204" pitchFamily="34" charset="0"/>
                    <a:cs typeface="Arial" panose="020B0604020202020204" pitchFamily="34" charset="0"/>
                  </a:rPr>
                  <a:t>)</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12536"/>
        <c:crosses val="autoZero"/>
        <c:crossBetween val="midCat"/>
        <c:majorUnit val="4"/>
      </c:valAx>
      <c:valAx>
        <c:axId val="394912536"/>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err="1">
                    <a:solidFill>
                      <a:schemeClr val="tx1"/>
                    </a:solidFill>
                    <a:latin typeface="Arial" panose="020B0604020202020204" pitchFamily="34" charset="0"/>
                    <a:cs typeface="Arial" panose="020B0604020202020204" pitchFamily="34" charset="0"/>
                  </a:rPr>
                  <a:t>Probabilité</a:t>
                </a:r>
                <a:r>
                  <a:rPr lang="en-US" b="0" i="0" baseline="0" dirty="0">
                    <a:solidFill>
                      <a:schemeClr val="tx1"/>
                    </a:solidFill>
                    <a:latin typeface="Arial" panose="020B0604020202020204" pitchFamily="34" charset="0"/>
                    <a:cs typeface="Arial" panose="020B0604020202020204" pitchFamily="34" charset="0"/>
                  </a:rPr>
                  <a:t> de </a:t>
                </a:r>
                <a:r>
                  <a:rPr lang="en-US" b="0" i="0" baseline="0" dirty="0" err="1">
                    <a:solidFill>
                      <a:schemeClr val="tx1"/>
                    </a:solidFill>
                    <a:latin typeface="Arial" panose="020B0604020202020204" pitchFamily="34" charset="0"/>
                    <a:cs typeface="Arial" panose="020B0604020202020204" pitchFamily="34" charset="0"/>
                  </a:rPr>
                  <a:t>surive</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1.3747404854366105E-2"/>
              <c:y val="0.2529557204628715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1168"/>
        <c:crosses val="autoZero"/>
        <c:crossBetween val="midCat"/>
        <c:majorUnit val="0.25"/>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3105-DB41-997E-F3A7F4E3501B}"/>
            </c:ext>
          </c:extLst>
        </c:ser>
        <c:dLbls>
          <c:showLegendKey val="0"/>
          <c:showVal val="0"/>
          <c:showCatName val="0"/>
          <c:showSerName val="0"/>
          <c:showPercent val="0"/>
          <c:showBubbleSize val="0"/>
        </c:dLbls>
        <c:axId val="394909400"/>
        <c:axId val="394909792"/>
      </c:scatterChart>
      <c:valAx>
        <c:axId val="394909400"/>
        <c:scaling>
          <c:orientation val="minMax"/>
          <c:max val="60"/>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a:solidFill>
                      <a:schemeClr val="tx1"/>
                    </a:solidFill>
                    <a:latin typeface="Arial" panose="020B0604020202020204" pitchFamily="34" charset="0"/>
                    <a:cs typeface="Arial" panose="020B0604020202020204" pitchFamily="34" charset="0"/>
                  </a:rPr>
                  <a:t>Temps</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mois</a:t>
                </a:r>
                <a:r>
                  <a:rPr lang="en-US" b="0" i="0" baseline="0" dirty="0">
                    <a:solidFill>
                      <a:schemeClr val="tx1"/>
                    </a:solidFill>
                    <a:latin typeface="Arial" panose="020B0604020202020204" pitchFamily="34" charset="0"/>
                    <a:cs typeface="Arial" panose="020B0604020202020204" pitchFamily="34" charset="0"/>
                  </a:rPr>
                  <a:t>)</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9792"/>
        <c:crosses val="autoZero"/>
        <c:crossBetween val="midCat"/>
        <c:majorUnit val="4"/>
      </c:valAx>
      <c:valAx>
        <c:axId val="394909792"/>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330" b="0" i="0" u="none" strike="noStrike" kern="1200" baseline="0" dirty="0" err="1">
                    <a:solidFill>
                      <a:schemeClr val="tx1"/>
                    </a:solidFill>
                    <a:latin typeface="Arial" panose="020B0604020202020204" pitchFamily="34" charset="0"/>
                    <a:cs typeface="Arial" panose="020B0604020202020204" pitchFamily="34" charset="0"/>
                  </a:rPr>
                  <a:t>Probabilité</a:t>
                </a:r>
                <a:r>
                  <a:rPr lang="en-US" sz="1330" b="0" i="0" u="none" strike="noStrike" kern="1200" baseline="0" dirty="0">
                    <a:solidFill>
                      <a:schemeClr val="tx1"/>
                    </a:solidFill>
                    <a:latin typeface="Arial" panose="020B0604020202020204" pitchFamily="34" charset="0"/>
                    <a:cs typeface="Arial" panose="020B0604020202020204" pitchFamily="34" charset="0"/>
                  </a:rPr>
                  <a:t> de </a:t>
                </a:r>
                <a:r>
                  <a:rPr lang="en-US" sz="1330" b="0" i="0" u="none" strike="noStrike" kern="1200" baseline="0" dirty="0" err="1">
                    <a:solidFill>
                      <a:schemeClr val="tx1"/>
                    </a:solidFill>
                    <a:latin typeface="Arial" panose="020B0604020202020204" pitchFamily="34" charset="0"/>
                    <a:cs typeface="Arial" panose="020B0604020202020204" pitchFamily="34" charset="0"/>
                  </a:rPr>
                  <a:t>survie</a:t>
                </a:r>
                <a:endParaRPr lang="en-US" sz="1330" b="0" i="0" u="none" strike="noStrike" kern="1200" baseline="0" dirty="0">
                  <a:solidFill>
                    <a:schemeClr val="tx1"/>
                  </a:solidFill>
                  <a:latin typeface="Arial" panose="020B0604020202020204" pitchFamily="34" charset="0"/>
                  <a:cs typeface="Arial" panose="020B0604020202020204" pitchFamily="34" charset="0"/>
                </a:endParaRPr>
              </a:p>
            </c:rich>
          </c:tx>
          <c:layout>
            <c:manualLayout>
              <c:xMode val="edge"/>
              <c:yMode val="edge"/>
              <c:x val="1.3747404854366105E-2"/>
              <c:y val="0.2529557204628715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9400"/>
        <c:crosses val="autoZero"/>
        <c:crossBetween val="midCat"/>
        <c:majorUnit val="0.25"/>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5EE2-4B4A-A5D0-56DF3703F983}"/>
            </c:ext>
          </c:extLst>
        </c:ser>
        <c:dLbls>
          <c:showLegendKey val="0"/>
          <c:showVal val="0"/>
          <c:showCatName val="0"/>
          <c:showSerName val="0"/>
          <c:showPercent val="0"/>
          <c:showBubbleSize val="0"/>
        </c:dLbls>
        <c:axId val="368596264"/>
        <c:axId val="368591952"/>
      </c:scatterChart>
      <c:valAx>
        <c:axId val="368596264"/>
        <c:scaling>
          <c:orientation val="minMax"/>
          <c:max val="22"/>
          <c:min val="0"/>
        </c:scaling>
        <c:delete val="1"/>
        <c:axPos val="b"/>
        <c:numFmt formatCode="General" sourceLinked="1"/>
        <c:majorTickMark val="out"/>
        <c:minorTickMark val="none"/>
        <c:tickLblPos val="nextTo"/>
        <c:crossAx val="368591952"/>
        <c:crosses val="autoZero"/>
        <c:crossBetween val="midCat"/>
        <c:majorUnit val="2"/>
      </c:valAx>
      <c:valAx>
        <c:axId val="368591952"/>
        <c:scaling>
          <c:orientation val="minMax"/>
          <c:max val="0"/>
          <c:min val="-10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8596264"/>
        <c:crosses val="autoZero"/>
        <c:crossBetween val="midCat"/>
        <c:majorUnit val="1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9350-1041-A1B1-EA2F2AF305B4}"/>
            </c:ext>
          </c:extLst>
        </c:ser>
        <c:dLbls>
          <c:showLegendKey val="0"/>
          <c:showVal val="0"/>
          <c:showCatName val="0"/>
          <c:showSerName val="0"/>
          <c:showPercent val="0"/>
          <c:showBubbleSize val="0"/>
        </c:dLbls>
        <c:axId val="394910184"/>
        <c:axId val="394910968"/>
      </c:scatterChart>
      <c:valAx>
        <c:axId val="394910184"/>
        <c:scaling>
          <c:orientation val="minMax"/>
          <c:max val="60"/>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a:solidFill>
                      <a:schemeClr val="tx1"/>
                    </a:solidFill>
                    <a:latin typeface="Arial" panose="020B0604020202020204" pitchFamily="34" charset="0"/>
                    <a:cs typeface="Arial" panose="020B0604020202020204" pitchFamily="34" charset="0"/>
                  </a:rPr>
                  <a:t>Temps</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mois</a:t>
                </a:r>
                <a:r>
                  <a:rPr lang="en-US" b="0" i="0" baseline="0" dirty="0">
                    <a:solidFill>
                      <a:schemeClr val="tx1"/>
                    </a:solidFill>
                    <a:latin typeface="Arial" panose="020B0604020202020204" pitchFamily="34" charset="0"/>
                    <a:cs typeface="Arial" panose="020B0604020202020204" pitchFamily="34" charset="0"/>
                  </a:rPr>
                  <a:t>)</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10968"/>
        <c:crosses val="autoZero"/>
        <c:crossBetween val="midCat"/>
        <c:majorUnit val="4"/>
      </c:valAx>
      <c:valAx>
        <c:axId val="394910968"/>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err="1">
                    <a:solidFill>
                      <a:schemeClr val="tx1"/>
                    </a:solidFill>
                    <a:latin typeface="Arial" panose="020B0604020202020204" pitchFamily="34" charset="0"/>
                    <a:cs typeface="Arial" panose="020B0604020202020204" pitchFamily="34" charset="0"/>
                  </a:rPr>
                  <a:t>Probabilité</a:t>
                </a:r>
                <a:r>
                  <a:rPr lang="en-US" b="0" i="0" baseline="0" dirty="0">
                    <a:solidFill>
                      <a:schemeClr val="tx1"/>
                    </a:solidFill>
                    <a:latin typeface="Arial" panose="020B0604020202020204" pitchFamily="34" charset="0"/>
                    <a:cs typeface="Arial" panose="020B0604020202020204" pitchFamily="34" charset="0"/>
                  </a:rPr>
                  <a:t> de </a:t>
                </a:r>
                <a:r>
                  <a:rPr lang="en-US" b="0" i="0" baseline="0" dirty="0" err="1">
                    <a:solidFill>
                      <a:schemeClr val="tx1"/>
                    </a:solidFill>
                    <a:latin typeface="Arial" panose="020B0604020202020204" pitchFamily="34" charset="0"/>
                    <a:cs typeface="Arial" panose="020B0604020202020204" pitchFamily="34" charset="0"/>
                  </a:rPr>
                  <a:t>survie</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1.3747404854366105E-2"/>
              <c:y val="0.2529557204628715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10184"/>
        <c:crosses val="autoZero"/>
        <c:crossBetween val="midCat"/>
        <c:majorUnit val="0.25"/>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7178-2846-91AD-D73BB31B1165}"/>
            </c:ext>
          </c:extLst>
        </c:ser>
        <c:dLbls>
          <c:showLegendKey val="0"/>
          <c:showVal val="0"/>
          <c:showCatName val="0"/>
          <c:showSerName val="0"/>
          <c:showPercent val="0"/>
          <c:showBubbleSize val="0"/>
        </c:dLbls>
        <c:axId val="394911752"/>
        <c:axId val="394909008"/>
      </c:scatterChart>
      <c:valAx>
        <c:axId val="394911752"/>
        <c:scaling>
          <c:orientation val="minMax"/>
          <c:max val="40"/>
          <c:min val="0"/>
        </c:scaling>
        <c:delete val="0"/>
        <c:axPos val="b"/>
        <c:title>
          <c:tx>
            <c:rich>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i="0" dirty="0">
                    <a:solidFill>
                      <a:schemeClr val="tx1"/>
                    </a:solidFill>
                    <a:latin typeface="Arial" panose="020B0604020202020204" pitchFamily="34" charset="0"/>
                    <a:cs typeface="Arial" panose="020B0604020202020204" pitchFamily="34" charset="0"/>
                  </a:rPr>
                  <a:t>Temps</a:t>
                </a:r>
                <a:r>
                  <a:rPr lang="en-US" b="0" i="0" baseline="0" dirty="0">
                    <a:solidFill>
                      <a:schemeClr val="tx1"/>
                    </a:solidFill>
                    <a:latin typeface="Arial" panose="020B0604020202020204" pitchFamily="34" charset="0"/>
                    <a:cs typeface="Arial" panose="020B0604020202020204" pitchFamily="34" charset="0"/>
                  </a:rPr>
                  <a:t> (</a:t>
                </a:r>
                <a:r>
                  <a:rPr lang="en-US" b="0" i="0" baseline="0" dirty="0" err="1">
                    <a:solidFill>
                      <a:schemeClr val="tx1"/>
                    </a:solidFill>
                    <a:latin typeface="Arial" panose="020B0604020202020204" pitchFamily="34" charset="0"/>
                    <a:cs typeface="Arial" panose="020B0604020202020204" pitchFamily="34" charset="0"/>
                  </a:rPr>
                  <a:t>mois</a:t>
                </a:r>
                <a:r>
                  <a:rPr lang="en-US" b="0" i="0" baseline="0" dirty="0">
                    <a:solidFill>
                      <a:schemeClr val="tx1"/>
                    </a:solidFill>
                    <a:latin typeface="Arial" panose="020B0604020202020204" pitchFamily="34" charset="0"/>
                    <a:cs typeface="Arial" panose="020B0604020202020204" pitchFamily="34" charset="0"/>
                  </a:rPr>
                  <a:t>)</a:t>
                </a:r>
                <a:endParaRPr lang="en-US" b="0" i="0" dirty="0">
                  <a:solidFill>
                    <a:schemeClr val="tx1"/>
                  </a:solidFill>
                  <a:latin typeface="Arial" panose="020B0604020202020204" pitchFamily="34" charset="0"/>
                  <a:cs typeface="Arial" panose="020B0604020202020204" pitchFamily="34" charset="0"/>
                </a:endParaRPr>
              </a:p>
            </c:rich>
          </c:tx>
          <c:layout>
            <c:manualLayout>
              <c:xMode val="edge"/>
              <c:yMode val="edge"/>
              <c:x val="0.42193151630270731"/>
              <c:y val="0.8948170128249934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09008"/>
        <c:crosses val="autoZero"/>
        <c:crossBetween val="midCat"/>
        <c:majorUnit val="4"/>
      </c:valAx>
      <c:valAx>
        <c:axId val="394909008"/>
        <c:scaling>
          <c:orientation val="minMax"/>
          <c:max val="1"/>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900" b="0" i="0" dirty="0" err="1">
                    <a:solidFill>
                      <a:schemeClr val="tx1"/>
                    </a:solidFill>
                    <a:latin typeface="Arial" panose="020B0604020202020204" pitchFamily="34" charset="0"/>
                    <a:cs typeface="Arial" panose="020B0604020202020204" pitchFamily="34" charset="0"/>
                  </a:rPr>
                  <a:t>Proabilité</a:t>
                </a:r>
                <a:r>
                  <a:rPr lang="en-US" sz="900" b="0" i="0" dirty="0">
                    <a:solidFill>
                      <a:schemeClr val="tx1"/>
                    </a:solidFill>
                    <a:latin typeface="Arial" panose="020B0604020202020204" pitchFamily="34" charset="0"/>
                    <a:cs typeface="Arial" panose="020B0604020202020204" pitchFamily="34" charset="0"/>
                  </a:rPr>
                  <a:t> de </a:t>
                </a:r>
                <a:r>
                  <a:rPr lang="en-US" sz="900" b="0" i="0" dirty="0" err="1">
                    <a:solidFill>
                      <a:schemeClr val="tx1"/>
                    </a:solidFill>
                    <a:latin typeface="Arial" panose="020B0604020202020204" pitchFamily="34" charset="0"/>
                    <a:cs typeface="Arial" panose="020B0604020202020204" pitchFamily="34" charset="0"/>
                  </a:rPr>
                  <a:t>survie</a:t>
                </a:r>
                <a:r>
                  <a:rPr lang="en-US" sz="900" b="0" i="0" dirty="0">
                    <a:solidFill>
                      <a:schemeClr val="tx1"/>
                    </a:solidFill>
                    <a:latin typeface="Arial" panose="020B0604020202020204" pitchFamily="34" charset="0"/>
                    <a:cs typeface="Arial" panose="020B0604020202020204" pitchFamily="34" charset="0"/>
                  </a:rPr>
                  <a:t> sans progression (</a:t>
                </a:r>
                <a:r>
                  <a:rPr lang="en-US" sz="900" b="0" i="0" dirty="0" err="1">
                    <a:solidFill>
                      <a:schemeClr val="tx1"/>
                    </a:solidFill>
                    <a:latin typeface="Arial" panose="020B0604020202020204" pitchFamily="34" charset="0"/>
                    <a:cs typeface="Arial" panose="020B0604020202020204" pitchFamily="34" charset="0"/>
                  </a:rPr>
                  <a:t>mRECIST</a:t>
                </a:r>
                <a:r>
                  <a:rPr lang="en-US" sz="900" b="0" i="0" dirty="0">
                    <a:solidFill>
                      <a:schemeClr val="tx1"/>
                    </a:solidFill>
                    <a:latin typeface="Arial" panose="020B0604020202020204" pitchFamily="34" charset="0"/>
                    <a:cs typeface="Arial" panose="020B0604020202020204" pitchFamily="34" charset="0"/>
                  </a:rPr>
                  <a:t>,</a:t>
                </a:r>
                <a:r>
                  <a:rPr lang="en-US" sz="900" b="0" i="0" baseline="0" dirty="0">
                    <a:solidFill>
                      <a:schemeClr val="tx1"/>
                    </a:solidFill>
                    <a:latin typeface="Arial" panose="020B0604020202020204" pitchFamily="34" charset="0"/>
                    <a:cs typeface="Arial" panose="020B0604020202020204" pitchFamily="34" charset="0"/>
                  </a:rPr>
                  <a:t> revue </a:t>
                </a:r>
                <a:r>
                  <a:rPr lang="en-US" sz="900" b="0" i="0" baseline="0" dirty="0" err="1">
                    <a:solidFill>
                      <a:schemeClr val="tx1"/>
                    </a:solidFill>
                    <a:latin typeface="Arial" panose="020B0604020202020204" pitchFamily="34" charset="0"/>
                    <a:cs typeface="Arial" panose="020B0604020202020204" pitchFamily="34" charset="0"/>
                  </a:rPr>
                  <a:t>indépendante</a:t>
                </a:r>
                <a:r>
                  <a:rPr lang="en-US" sz="900" b="0" i="0" baseline="0" dirty="0">
                    <a:solidFill>
                      <a:schemeClr val="tx1"/>
                    </a:solidFill>
                    <a:latin typeface="Arial" panose="020B0604020202020204" pitchFamily="34" charset="0"/>
                    <a:cs typeface="Arial" panose="020B0604020202020204" pitchFamily="34" charset="0"/>
                  </a:rPr>
                  <a:t> de </a:t>
                </a:r>
                <a:r>
                  <a:rPr lang="en-US" sz="900" b="0" i="0" baseline="0" dirty="0" err="1">
                    <a:solidFill>
                      <a:schemeClr val="tx1"/>
                    </a:solidFill>
                    <a:latin typeface="Arial" panose="020B0604020202020204" pitchFamily="34" charset="0"/>
                    <a:cs typeface="Arial" panose="020B0604020202020204" pitchFamily="34" charset="0"/>
                  </a:rPr>
                  <a:t>l’imagerie</a:t>
                </a:r>
                <a:r>
                  <a:rPr lang="en-US" sz="900" b="0" i="0" baseline="0" dirty="0">
                    <a:solidFill>
                      <a:schemeClr val="tx1"/>
                    </a:solidFill>
                    <a:latin typeface="Arial" panose="020B0604020202020204" pitchFamily="34" charset="0"/>
                    <a:cs typeface="Arial" panose="020B0604020202020204" pitchFamily="34" charset="0"/>
                  </a:rPr>
                  <a:t>)</a:t>
                </a:r>
                <a:endParaRPr lang="en-US" sz="900" b="0" i="0" dirty="0">
                  <a:solidFill>
                    <a:schemeClr val="tx1"/>
                  </a:solidFill>
                  <a:latin typeface="Arial" panose="020B0604020202020204" pitchFamily="34" charset="0"/>
                  <a:cs typeface="Arial" panose="020B0604020202020204" pitchFamily="34" charset="0"/>
                </a:endParaRPr>
              </a:p>
            </c:rich>
          </c:tx>
          <c:layout>
            <c:manualLayout>
              <c:xMode val="edge"/>
              <c:yMode val="edge"/>
              <c:x val="2.1262913669923313E-2"/>
              <c:y val="6.4192650629670653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Calibri" panose="020F0502020204030204" pitchFamily="34" charset="0"/>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fr-FR"/>
          </a:p>
        </c:txPr>
        <c:crossAx val="394911752"/>
        <c:crosses val="autoZero"/>
        <c:crossBetween val="midCat"/>
        <c:majorUnit val="0.25"/>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1C76-402B-8257-6E1E15945AE5}"/>
            </c:ext>
          </c:extLst>
        </c:ser>
        <c:dLbls>
          <c:showLegendKey val="0"/>
          <c:showVal val="0"/>
          <c:showCatName val="0"/>
          <c:showSerName val="0"/>
          <c:showPercent val="0"/>
          <c:showBubbleSize val="0"/>
        </c:dLbls>
        <c:axId val="368597048"/>
        <c:axId val="368589992"/>
      </c:scatterChart>
      <c:valAx>
        <c:axId val="368597048"/>
        <c:scaling>
          <c:orientation val="minMax"/>
          <c:max val="60"/>
          <c:min val="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Temps (mois)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8589992"/>
        <c:crosses val="autoZero"/>
        <c:crossBetween val="midCat"/>
        <c:majorUnit val="12"/>
      </c:valAx>
      <c:valAx>
        <c:axId val="368589992"/>
        <c:scaling>
          <c:orientation val="minMax"/>
          <c:max val="1"/>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r>
                  <a:rPr lang="en-US"/>
                  <a:t>OS (%)</a:t>
                </a:r>
              </a:p>
            </c:rich>
          </c:tx>
          <c:layout>
            <c:manualLayout>
              <c:xMode val="edge"/>
              <c:yMode val="edge"/>
              <c:x val="3.3959182161860502E-2"/>
              <c:y val="0.3627574462149194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68597048"/>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j-lt"/>
          <a:cs typeface="Calibri" panose="020F0502020204030204"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omments/modernComment_1B1_CEAA797B.xml><?xml version="1.0" encoding="utf-8"?>
<p188:cmLst xmlns:a="http://schemas.openxmlformats.org/drawingml/2006/main" xmlns:r="http://schemas.openxmlformats.org/officeDocument/2006/relationships" xmlns:p188="http://schemas.microsoft.com/office/powerpoint/2018/8/main">
  <p188:cm id="{7910CB9C-DEEF-C146-80F9-E9841123EF30}" authorId="{88ABF8CF-F5D0-6248-77FD-6319A7E7369B}" status="resolved" created="2023-06-09T19:29:32.643" complete="100000">
    <ac:deMkLst xmlns:ac="http://schemas.microsoft.com/office/drawing/2013/main/command">
      <pc:docMk xmlns:pc="http://schemas.microsoft.com/office/powerpoint/2013/main/command"/>
      <pc:sldMk xmlns:pc="http://schemas.microsoft.com/office/powerpoint/2013/main/command" cId="114738135" sldId="278"/>
      <ac:picMk id="18" creationId="{7B4D1D0E-B136-A4F1-236C-5EA99BA83EE5}"/>
    </ac:deMkLst>
    <p188:txBody>
      <a:bodyPr/>
      <a:lstStyle/>
      <a:p>
        <a:r>
          <a:rPr lang="fr-FR"/>
          <a:t>Pouvez-vous SVP représenter ce design de manière « horizontale » (et non verticale)?
Merci</a:t>
        </a:r>
      </a:p>
    </p188:txBody>
  </p188:cm>
</p188:cmLst>
</file>

<file path=ppt/comments/modernComment_1B3_94E9C4B.xml><?xml version="1.0" encoding="utf-8"?>
<p188:cmLst xmlns:a="http://schemas.openxmlformats.org/drawingml/2006/main" xmlns:r="http://schemas.openxmlformats.org/officeDocument/2006/relationships" xmlns:p188="http://schemas.microsoft.com/office/powerpoint/2018/8/main">
  <p188:cm id="{E0B8F440-6CCF-9949-B8EF-4752C2E8129A}" authorId="{88ABF8CF-F5D0-6248-77FD-6319A7E7369B}" created="2023-06-16T09:59:10.173">
    <pc:sldMkLst xmlns:pc="http://schemas.microsoft.com/office/powerpoint/2013/main/command">
      <pc:docMk/>
      <pc:sldMk cId="1828389099" sldId="279"/>
    </pc:sldMkLst>
    <p188:txBody>
      <a:bodyPr/>
      <a:lstStyle/>
      <a:p>
        <a:r>
          <a:rPr lang="fr-FR"/>
          <a:t>Je n’arrive pas à changer « chemotherapy arm » dans la légende des couleurs : il faut remplacer par « chimiothérapie »</a:t>
        </a:r>
      </a:p>
    </p188:txBody>
  </p188:cm>
</p188:cmLst>
</file>

<file path=ppt/drawing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0.84555</cdr:x>
      <cdr:y>0.44507</cdr:y>
    </cdr:from>
    <cdr:to>
      <cdr:x>0.93308</cdr:x>
      <cdr:y>0.54778</cdr:y>
    </cdr:to>
    <cdr:pic>
      <cdr:nvPicPr>
        <cdr:cNvPr id="2" name="chart">
          <a:extLst xmlns:a="http://schemas.openxmlformats.org/drawingml/2006/main">
            <a:ext uri="{FF2B5EF4-FFF2-40B4-BE49-F238E27FC236}">
              <a16:creationId xmlns:a16="http://schemas.microsoft.com/office/drawing/2014/main" xmlns="" id="{2B6D0355-AD0A-CE87-FA59-6982F415B4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59485" y="1452984"/>
          <a:ext cx="554784" cy="335309"/>
        </a:xfrm>
        <a:prstGeom xmlns:a="http://schemas.openxmlformats.org/drawingml/2006/main" prst="rect">
          <a:avLst/>
        </a:prstGeom>
      </cdr:spPr>
    </cdr:pic>
  </cdr:relSizeAnchor>
  <cdr:relSizeAnchor xmlns:cdr="http://schemas.openxmlformats.org/drawingml/2006/chartDrawing">
    <cdr:from>
      <cdr:x>0.87733</cdr:x>
      <cdr:y>0.59278</cdr:y>
    </cdr:from>
    <cdr:to>
      <cdr:x>0.96486</cdr:x>
      <cdr:y>0.69549</cdr:y>
    </cdr:to>
    <cdr:pic>
      <cdr:nvPicPr>
        <cdr:cNvPr id="3" name="chart">
          <a:extLst xmlns:a="http://schemas.openxmlformats.org/drawingml/2006/main">
            <a:ext uri="{FF2B5EF4-FFF2-40B4-BE49-F238E27FC236}">
              <a16:creationId xmlns:a16="http://schemas.microsoft.com/office/drawing/2014/main" xmlns="" id="{58154023-0A12-BD39-4FD9-05AEDCDB339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560914" y="1935200"/>
          <a:ext cx="554784" cy="33530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0.84314</cdr:x>
      <cdr:y>0.09468</cdr:y>
    </cdr:from>
    <cdr:to>
      <cdr:x>0.91528</cdr:x>
      <cdr:y>0.19739</cdr:y>
    </cdr:to>
    <cdr:pic>
      <cdr:nvPicPr>
        <cdr:cNvPr id="2" name="chart">
          <a:extLst xmlns:a="http://schemas.openxmlformats.org/drawingml/2006/main">
            <a:ext uri="{FF2B5EF4-FFF2-40B4-BE49-F238E27FC236}">
              <a16:creationId xmlns:a16="http://schemas.microsoft.com/office/drawing/2014/main" xmlns="" id="{75AD1A78-3E99-80AE-3B58-D94FEB77F86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44201" y="309095"/>
          <a:ext cx="457240" cy="335309"/>
        </a:xfrm>
        <a:prstGeom xmlns:a="http://schemas.openxmlformats.org/drawingml/2006/main" prst="rect">
          <a:avLst/>
        </a:prstGeom>
      </cdr:spPr>
    </cdr:pic>
  </cdr:relSizeAnchor>
  <cdr:relSizeAnchor xmlns:cdr="http://schemas.openxmlformats.org/drawingml/2006/chartDrawing">
    <cdr:from>
      <cdr:x>0.72776</cdr:x>
      <cdr:y>0.23788</cdr:y>
    </cdr:from>
    <cdr:to>
      <cdr:x>0.7999</cdr:x>
      <cdr:y>0.34059</cdr:y>
    </cdr:to>
    <cdr:pic>
      <cdr:nvPicPr>
        <cdr:cNvPr id="3" name="chart">
          <a:extLst xmlns:a="http://schemas.openxmlformats.org/drawingml/2006/main">
            <a:ext uri="{FF2B5EF4-FFF2-40B4-BE49-F238E27FC236}">
              <a16:creationId xmlns:a16="http://schemas.microsoft.com/office/drawing/2014/main" xmlns="" id="{B0A794BC-5E2A-F812-9F75-79D3355FE74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612875" y="776602"/>
          <a:ext cx="457240" cy="33530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B0ADE472-50A8-ADB1-5838-F883921C730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706F004-DB8E-E6A7-2B04-331C9E6F225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1F21754-189F-0347-B4A2-8F8DF92EFD96}" type="datetimeFigureOut">
              <a:rPr lang="fr-FR" smtClean="0"/>
              <a:t>26/06/2023</a:t>
            </a:fld>
            <a:endParaRPr lang="fr-FR"/>
          </a:p>
        </p:txBody>
      </p:sp>
      <p:sp>
        <p:nvSpPr>
          <p:cNvPr id="4" name="Espace réservé du pied de page 3">
            <a:extLst>
              <a:ext uri="{FF2B5EF4-FFF2-40B4-BE49-F238E27FC236}">
                <a16:creationId xmlns:a16="http://schemas.microsoft.com/office/drawing/2014/main" xmlns="" id="{4D2580A4-2A1C-F694-79F9-4605FECF103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D6194D33-C07B-D5D4-EBA8-FC29E4B16854}"/>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B7F4BCE-B592-9A40-8898-E6D0EF86F5EE}" type="slidenum">
              <a:rPr lang="fr-FR" smtClean="0"/>
              <a:t>‹N°›</a:t>
            </a:fld>
            <a:endParaRPr lang="fr-FR"/>
          </a:p>
        </p:txBody>
      </p:sp>
    </p:spTree>
    <p:extLst>
      <p:ext uri="{BB962C8B-B14F-4D97-AF65-F5344CB8AC3E}">
        <p14:creationId xmlns:p14="http://schemas.microsoft.com/office/powerpoint/2010/main" val="2446856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F8122A3-907F-194D-B483-B22743CE8797}" type="datetimeFigureOut">
              <a:rPr lang="fr-FR" smtClean="0"/>
              <a:t>26/06/2023</a:t>
            </a:fld>
            <a:endParaRPr lang="fr-FR"/>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FD02E45-6F7A-5D49-B960-7B2FFBB72CB9}" type="slidenum">
              <a:rPr lang="fr-FR" smtClean="0"/>
              <a:t>‹N°›</a:t>
            </a:fld>
            <a:endParaRPr lang="fr-FR"/>
          </a:p>
        </p:txBody>
      </p:sp>
    </p:spTree>
    <p:extLst>
      <p:ext uri="{BB962C8B-B14F-4D97-AF65-F5344CB8AC3E}">
        <p14:creationId xmlns:p14="http://schemas.microsoft.com/office/powerpoint/2010/main" val="298192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080380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t>52</a:t>
            </a:fld>
            <a:endParaRPr lang="fr-FR"/>
          </a:p>
        </p:txBody>
      </p:sp>
    </p:spTree>
    <p:extLst>
      <p:ext uri="{BB962C8B-B14F-4D97-AF65-F5344CB8AC3E}">
        <p14:creationId xmlns:p14="http://schemas.microsoft.com/office/powerpoint/2010/main" val="221833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AEGEAN : pas encore l’OS, pas assez de recul par rapport aux autres études, ce qui explique la </a:t>
            </a:r>
            <a:r>
              <a:rPr lang="fr-FR" dirty="0" err="1"/>
              <a:t>mEFS</a:t>
            </a:r>
            <a:r>
              <a:rPr lang="fr-FR" dirty="0"/>
              <a:t> qui est plus longue dans le bras placébo. L’analyse intermédiaire a été présenté à l’AACR</a:t>
            </a:r>
          </a:p>
          <a:p>
            <a:r>
              <a:rPr lang="fr-FR" dirty="0"/>
              <a:t>Aegean et KN 671 ont </a:t>
            </a:r>
          </a:p>
          <a:p>
            <a:r>
              <a:rPr lang="fr-FR" dirty="0"/>
              <a:t>Plus d’</a:t>
            </a:r>
            <a:r>
              <a:rPr lang="fr-FR" dirty="0" err="1"/>
              <a:t>épidermoide</a:t>
            </a:r>
            <a:r>
              <a:rPr lang="fr-FR" dirty="0"/>
              <a:t> dans NEOTORCH  77% vs 45% dans les autres études et seulement 34% de PS 0 : patients plus fragiles +++ / patient moyenne d’</a:t>
            </a:r>
            <a:r>
              <a:rPr lang="fr-FR" dirty="0" err="1"/>
              <a:t>a^ge</a:t>
            </a:r>
            <a:r>
              <a:rPr lang="fr-FR" dirty="0"/>
              <a:t> 62 ans (plus jeune)</a:t>
            </a:r>
          </a:p>
          <a:p>
            <a:endParaRPr lang="fr-FR" dirty="0"/>
          </a:p>
          <a:p>
            <a:r>
              <a:rPr lang="fr-FR" dirty="0"/>
              <a:t>CCL : on ne sait pas si l’impact sur l’EFS et OS est liée au </a:t>
            </a:r>
            <a:r>
              <a:rPr lang="fr-FR" dirty="0" err="1"/>
              <a:t>néoadj</a:t>
            </a:r>
            <a:r>
              <a:rPr lang="fr-FR" dirty="0"/>
              <a:t> en grosse partie ou au rajout de l’adj ?</a:t>
            </a:r>
          </a:p>
          <a:p>
            <a:r>
              <a:rPr lang="fr-FR" dirty="0"/>
              <a:t>A qui donner l’adj ? A tous après le </a:t>
            </a:r>
            <a:r>
              <a:rPr lang="fr-FR" dirty="0" err="1"/>
              <a:t>néoadj</a:t>
            </a:r>
            <a:r>
              <a:rPr lang="fr-FR" dirty="0"/>
              <a:t> ? Ou uniquement à un sous groupe de malades ??</a:t>
            </a:r>
          </a:p>
          <a:p>
            <a:r>
              <a:rPr lang="fr-FR" dirty="0"/>
              <a:t>Le bénéfice de CT-IO est présent que ce soit lorsque qu’il y a une </a:t>
            </a:r>
            <a:r>
              <a:rPr lang="fr-FR" dirty="0" err="1"/>
              <a:t>mPR</a:t>
            </a:r>
            <a:r>
              <a:rPr lang="fr-FR" dirty="0"/>
              <a:t> ou </a:t>
            </a:r>
            <a:r>
              <a:rPr lang="fr-FR" dirty="0" err="1"/>
              <a:t>cPC</a:t>
            </a:r>
            <a:r>
              <a:rPr lang="fr-FR" dirty="0"/>
              <a:t> (de façon moins marquée)</a:t>
            </a:r>
          </a:p>
        </p:txBody>
      </p:sp>
      <p:sp>
        <p:nvSpPr>
          <p:cNvPr id="4" name="Espace réservé du numéro de diapositive 3"/>
          <p:cNvSpPr>
            <a:spLocks noGrp="1"/>
          </p:cNvSpPr>
          <p:nvPr>
            <p:ph type="sldNum" sz="quarter" idx="5"/>
          </p:nvPr>
        </p:nvSpPr>
        <p:spPr/>
        <p:txBody>
          <a:bodyPr/>
          <a:lstStyle/>
          <a:p>
            <a:fld id="{B456A40A-C90C-F748-AAC6-77C1B14F0E78}" type="slidenum">
              <a:rPr lang="fr-FR" smtClean="0">
                <a:solidFill>
                  <a:prstClr val="black"/>
                </a:solidFill>
              </a:rPr>
              <a:pPr/>
              <a:t>54</a:t>
            </a:fld>
            <a:endParaRPr lang="fr-FR">
              <a:solidFill>
                <a:prstClr val="black"/>
              </a:solidFill>
            </a:endParaRPr>
          </a:p>
        </p:txBody>
      </p:sp>
    </p:spTree>
    <p:extLst>
      <p:ext uri="{BB962C8B-B14F-4D97-AF65-F5344CB8AC3E}">
        <p14:creationId xmlns:p14="http://schemas.microsoft.com/office/powerpoint/2010/main" val="253307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58</a:t>
            </a:fld>
            <a:endParaRPr lang="fr-FR">
              <a:solidFill>
                <a:prstClr val="black"/>
              </a:solidFill>
            </a:endParaRPr>
          </a:p>
        </p:txBody>
      </p:sp>
    </p:spTree>
    <p:extLst>
      <p:ext uri="{BB962C8B-B14F-4D97-AF65-F5344CB8AC3E}">
        <p14:creationId xmlns:p14="http://schemas.microsoft.com/office/powerpoint/2010/main" val="683223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59</a:t>
            </a:fld>
            <a:endParaRPr lang="fr-FR">
              <a:solidFill>
                <a:prstClr val="black"/>
              </a:solidFill>
            </a:endParaRPr>
          </a:p>
        </p:txBody>
      </p:sp>
    </p:spTree>
    <p:extLst>
      <p:ext uri="{BB962C8B-B14F-4D97-AF65-F5344CB8AC3E}">
        <p14:creationId xmlns:p14="http://schemas.microsoft.com/office/powerpoint/2010/main" val="196680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60</a:t>
            </a:fld>
            <a:endParaRPr lang="fr-FR">
              <a:solidFill>
                <a:prstClr val="black"/>
              </a:solidFill>
            </a:endParaRPr>
          </a:p>
        </p:txBody>
      </p:sp>
    </p:spTree>
    <p:extLst>
      <p:ext uri="{BB962C8B-B14F-4D97-AF65-F5344CB8AC3E}">
        <p14:creationId xmlns:p14="http://schemas.microsoft.com/office/powerpoint/2010/main" val="238982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61</a:t>
            </a:fld>
            <a:endParaRPr lang="fr-FR">
              <a:solidFill>
                <a:prstClr val="black"/>
              </a:solidFill>
            </a:endParaRPr>
          </a:p>
        </p:txBody>
      </p:sp>
    </p:spTree>
    <p:extLst>
      <p:ext uri="{BB962C8B-B14F-4D97-AF65-F5344CB8AC3E}">
        <p14:creationId xmlns:p14="http://schemas.microsoft.com/office/powerpoint/2010/main" val="311935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62</a:t>
            </a:fld>
            <a:endParaRPr lang="fr-FR">
              <a:solidFill>
                <a:prstClr val="black"/>
              </a:solidFill>
            </a:endParaRPr>
          </a:p>
        </p:txBody>
      </p:sp>
    </p:spTree>
    <p:extLst>
      <p:ext uri="{BB962C8B-B14F-4D97-AF65-F5344CB8AC3E}">
        <p14:creationId xmlns:p14="http://schemas.microsoft.com/office/powerpoint/2010/main" val="2146119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63</a:t>
            </a:fld>
            <a:endParaRPr lang="fr-FR">
              <a:solidFill>
                <a:prstClr val="black"/>
              </a:solidFill>
            </a:endParaRPr>
          </a:p>
        </p:txBody>
      </p:sp>
    </p:spTree>
    <p:extLst>
      <p:ext uri="{BB962C8B-B14F-4D97-AF65-F5344CB8AC3E}">
        <p14:creationId xmlns:p14="http://schemas.microsoft.com/office/powerpoint/2010/main" val="3219886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64</a:t>
            </a:fld>
            <a:endParaRPr lang="fr-FR">
              <a:solidFill>
                <a:prstClr val="black"/>
              </a:solidFill>
            </a:endParaRPr>
          </a:p>
        </p:txBody>
      </p:sp>
    </p:spTree>
    <p:extLst>
      <p:ext uri="{BB962C8B-B14F-4D97-AF65-F5344CB8AC3E}">
        <p14:creationId xmlns:p14="http://schemas.microsoft.com/office/powerpoint/2010/main" val="108837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66</a:t>
            </a:fld>
            <a:endParaRPr lang="fr-FR">
              <a:solidFill>
                <a:prstClr val="black"/>
              </a:solidFill>
            </a:endParaRPr>
          </a:p>
        </p:txBody>
      </p:sp>
    </p:spTree>
    <p:extLst>
      <p:ext uri="{BB962C8B-B14F-4D97-AF65-F5344CB8AC3E}">
        <p14:creationId xmlns:p14="http://schemas.microsoft.com/office/powerpoint/2010/main" val="114749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387900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67</a:t>
            </a:fld>
            <a:endParaRPr lang="fr-FR">
              <a:solidFill>
                <a:prstClr val="black"/>
              </a:solidFill>
            </a:endParaRPr>
          </a:p>
        </p:txBody>
      </p:sp>
    </p:spTree>
    <p:extLst>
      <p:ext uri="{BB962C8B-B14F-4D97-AF65-F5344CB8AC3E}">
        <p14:creationId xmlns:p14="http://schemas.microsoft.com/office/powerpoint/2010/main" val="74499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68</a:t>
            </a:fld>
            <a:endParaRPr lang="fr-FR">
              <a:solidFill>
                <a:prstClr val="black"/>
              </a:solidFill>
            </a:endParaRPr>
          </a:p>
        </p:txBody>
      </p:sp>
    </p:spTree>
    <p:extLst>
      <p:ext uri="{BB962C8B-B14F-4D97-AF65-F5344CB8AC3E}">
        <p14:creationId xmlns:p14="http://schemas.microsoft.com/office/powerpoint/2010/main" val="2320739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69</a:t>
            </a:fld>
            <a:endParaRPr lang="fr-FR">
              <a:solidFill>
                <a:prstClr val="black"/>
              </a:solidFill>
            </a:endParaRPr>
          </a:p>
        </p:txBody>
      </p:sp>
    </p:spTree>
    <p:extLst>
      <p:ext uri="{BB962C8B-B14F-4D97-AF65-F5344CB8AC3E}">
        <p14:creationId xmlns:p14="http://schemas.microsoft.com/office/powerpoint/2010/main" val="1308432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70</a:t>
            </a:fld>
            <a:endParaRPr lang="fr-FR">
              <a:solidFill>
                <a:prstClr val="black"/>
              </a:solidFill>
            </a:endParaRPr>
          </a:p>
        </p:txBody>
      </p:sp>
    </p:spTree>
    <p:extLst>
      <p:ext uri="{BB962C8B-B14F-4D97-AF65-F5344CB8AC3E}">
        <p14:creationId xmlns:p14="http://schemas.microsoft.com/office/powerpoint/2010/main" val="2371919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71</a:t>
            </a:fld>
            <a:endParaRPr lang="fr-FR">
              <a:solidFill>
                <a:prstClr val="black"/>
              </a:solidFill>
            </a:endParaRPr>
          </a:p>
        </p:txBody>
      </p:sp>
    </p:spTree>
    <p:extLst>
      <p:ext uri="{BB962C8B-B14F-4D97-AF65-F5344CB8AC3E}">
        <p14:creationId xmlns:p14="http://schemas.microsoft.com/office/powerpoint/2010/main" val="3621095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solidFill>
                  <a:prstClr val="black"/>
                </a:solidFill>
              </a:rPr>
              <a:t>Différentes cohorte de patients de l’étude CHRYSALIS-2</a:t>
            </a:r>
          </a:p>
          <a:p>
            <a:r>
              <a:rPr lang="fr-FR" dirty="0">
                <a:solidFill>
                  <a:prstClr val="black"/>
                </a:solidFill>
              </a:rPr>
              <a:t>L’objectif de biomarqueurs était de regarder cela dans la cohorte D </a:t>
            </a:r>
          </a:p>
          <a:p>
            <a:r>
              <a:rPr lang="fr-FR" dirty="0">
                <a:solidFill>
                  <a:prstClr val="black"/>
                </a:solidFill>
              </a:rPr>
              <a:t>Post </a:t>
            </a:r>
            <a:r>
              <a:rPr lang="fr-FR" dirty="0" err="1">
                <a:solidFill>
                  <a:prstClr val="black"/>
                </a:solidFill>
              </a:rPr>
              <a:t>osimertinib</a:t>
            </a:r>
            <a:endParaRPr lang="fr-FR" dirty="0">
              <a:solidFill>
                <a:prstClr val="black"/>
              </a:solidFill>
            </a:endParaRPr>
          </a:p>
          <a:p>
            <a:endParaRPr lang="fr-FR" dirty="0"/>
          </a:p>
        </p:txBody>
      </p:sp>
      <p:sp>
        <p:nvSpPr>
          <p:cNvPr id="4" name="Espace réservé du numéro de diapositive 3"/>
          <p:cNvSpPr>
            <a:spLocks noGrp="1"/>
          </p:cNvSpPr>
          <p:nvPr>
            <p:ph type="sldNum" sz="quarter" idx="10"/>
          </p:nvPr>
        </p:nvSpPr>
        <p:spPr/>
        <p:txBody>
          <a:bodyPr/>
          <a:lstStyle/>
          <a:p>
            <a:fld id="{3FD02E45-6F7A-5D49-B960-7B2FFBB72CB9}" type="slidenum">
              <a:rPr lang="fr-FR" smtClean="0"/>
              <a:t>99</a:t>
            </a:fld>
            <a:endParaRPr lang="fr-FR"/>
          </a:p>
        </p:txBody>
      </p:sp>
    </p:spTree>
    <p:extLst>
      <p:ext uri="{BB962C8B-B14F-4D97-AF65-F5344CB8AC3E}">
        <p14:creationId xmlns:p14="http://schemas.microsoft.com/office/powerpoint/2010/main" val="278309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105</a:t>
            </a:fld>
            <a:endParaRPr lang="fr-FR">
              <a:solidFill>
                <a:prstClr val="black"/>
              </a:solidFill>
            </a:endParaRPr>
          </a:p>
        </p:txBody>
      </p:sp>
    </p:spTree>
    <p:extLst>
      <p:ext uri="{BB962C8B-B14F-4D97-AF65-F5344CB8AC3E}">
        <p14:creationId xmlns:p14="http://schemas.microsoft.com/office/powerpoint/2010/main" val="2910732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t>124</a:t>
            </a:fld>
            <a:endParaRPr lang="fr-FR"/>
          </a:p>
        </p:txBody>
      </p:sp>
    </p:spTree>
    <p:extLst>
      <p:ext uri="{BB962C8B-B14F-4D97-AF65-F5344CB8AC3E}">
        <p14:creationId xmlns:p14="http://schemas.microsoft.com/office/powerpoint/2010/main" val="3291984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t>125</a:t>
            </a:fld>
            <a:endParaRPr lang="fr-FR"/>
          </a:p>
        </p:txBody>
      </p:sp>
    </p:spTree>
    <p:extLst>
      <p:ext uri="{BB962C8B-B14F-4D97-AF65-F5344CB8AC3E}">
        <p14:creationId xmlns:p14="http://schemas.microsoft.com/office/powerpoint/2010/main" val="229491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t>126</a:t>
            </a:fld>
            <a:endParaRPr lang="fr-FR"/>
          </a:p>
        </p:txBody>
      </p:sp>
    </p:spTree>
    <p:extLst>
      <p:ext uri="{BB962C8B-B14F-4D97-AF65-F5344CB8AC3E}">
        <p14:creationId xmlns:p14="http://schemas.microsoft.com/office/powerpoint/2010/main" val="336059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298862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336888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295076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t>48</a:t>
            </a:fld>
            <a:endParaRPr lang="fr-FR"/>
          </a:p>
        </p:txBody>
      </p:sp>
    </p:spTree>
    <p:extLst>
      <p:ext uri="{BB962C8B-B14F-4D97-AF65-F5344CB8AC3E}">
        <p14:creationId xmlns:p14="http://schemas.microsoft.com/office/powerpoint/2010/main" val="40551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t>49</a:t>
            </a:fld>
            <a:endParaRPr lang="fr-FR"/>
          </a:p>
        </p:txBody>
      </p:sp>
    </p:spTree>
    <p:extLst>
      <p:ext uri="{BB962C8B-B14F-4D97-AF65-F5344CB8AC3E}">
        <p14:creationId xmlns:p14="http://schemas.microsoft.com/office/powerpoint/2010/main" val="1438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t>50</a:t>
            </a:fld>
            <a:endParaRPr lang="fr-FR"/>
          </a:p>
        </p:txBody>
      </p:sp>
    </p:spTree>
    <p:extLst>
      <p:ext uri="{BB962C8B-B14F-4D97-AF65-F5344CB8AC3E}">
        <p14:creationId xmlns:p14="http://schemas.microsoft.com/office/powerpoint/2010/main" val="79345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est hiérarchique pour les </a:t>
            </a:r>
            <a:r>
              <a:rPr lang="fr-FR" dirty="0" err="1"/>
              <a:t>co-primary</a:t>
            </a:r>
            <a:r>
              <a:rPr lang="fr-FR" dirty="0"/>
              <a:t> end points.</a:t>
            </a:r>
          </a:p>
        </p:txBody>
      </p:sp>
      <p:sp>
        <p:nvSpPr>
          <p:cNvPr id="4" name="Espace réservé du numéro de diapositive 3"/>
          <p:cNvSpPr>
            <a:spLocks noGrp="1"/>
          </p:cNvSpPr>
          <p:nvPr>
            <p:ph type="sldNum" sz="quarter" idx="5"/>
          </p:nvPr>
        </p:nvSpPr>
        <p:spPr/>
        <p:txBody>
          <a:bodyPr/>
          <a:lstStyle/>
          <a:p>
            <a:fld id="{19BAFE11-118E-7E4B-BA00-B35DA01EAEDE}" type="slidenum">
              <a:rPr lang="fr-FR" smtClean="0"/>
              <a:t>51</a:t>
            </a:fld>
            <a:endParaRPr lang="fr-FR"/>
          </a:p>
        </p:txBody>
      </p:sp>
    </p:spTree>
    <p:extLst>
      <p:ext uri="{BB962C8B-B14F-4D97-AF65-F5344CB8AC3E}">
        <p14:creationId xmlns:p14="http://schemas.microsoft.com/office/powerpoint/2010/main" val="766774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1" y="4566343"/>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i="0" u="none" strike="noStrike" dirty="0">
              <a:solidFill>
                <a:srgbClr val="FF7F4D"/>
              </a:solidFill>
              <a:effectLst/>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1686887" y="5086252"/>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2861338" y="5088017"/>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3" name="Espace réservé pour une image  29">
            <a:extLst>
              <a:ext uri="{FF2B5EF4-FFF2-40B4-BE49-F238E27FC236}">
                <a16:creationId xmlns:a16="http://schemas.microsoft.com/office/drawing/2014/main" xmlns="" id="{50B8ACF1-AE03-0097-E996-33378664416B}"/>
              </a:ext>
            </a:extLst>
          </p:cNvPr>
          <p:cNvSpPr>
            <a:spLocks noGrp="1"/>
          </p:cNvSpPr>
          <p:nvPr>
            <p:ph type="pic" sz="quarter" idx="20" hasCustomPrompt="1"/>
          </p:nvPr>
        </p:nvSpPr>
        <p:spPr>
          <a:xfrm>
            <a:off x="4663671" y="5088017"/>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a16="http://schemas.microsoft.com/office/drawing/2014/main" xmlns="" id="{53F86CC7-16AE-9DA0-3C4A-3F7A9FE7BF1A}"/>
              </a:ext>
            </a:extLst>
          </p:cNvPr>
          <p:cNvSpPr>
            <a:spLocks noGrp="1"/>
          </p:cNvSpPr>
          <p:nvPr>
            <p:ph type="pic" sz="quarter" idx="21" hasCustomPrompt="1"/>
          </p:nvPr>
        </p:nvSpPr>
        <p:spPr>
          <a:xfrm>
            <a:off x="7640455" y="5088017"/>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a16="http://schemas.microsoft.com/office/drawing/2014/main" xmlns="" id="{457ADAF9-1639-EF15-D360-90E1A62FCCF4}"/>
              </a:ext>
            </a:extLst>
          </p:cNvPr>
          <p:cNvSpPr>
            <a:spLocks noGrp="1"/>
          </p:cNvSpPr>
          <p:nvPr>
            <p:ph type="body" sz="quarter" idx="22" hasCustomPrompt="1"/>
          </p:nvPr>
        </p:nvSpPr>
        <p:spPr>
          <a:xfrm>
            <a:off x="5837595" y="5088017"/>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a16="http://schemas.microsoft.com/office/drawing/2014/main" xmlns="" id="{289E7E1F-AA8B-DC73-656E-035A81CC1424}"/>
              </a:ext>
            </a:extLst>
          </p:cNvPr>
          <p:cNvSpPr>
            <a:spLocks noGrp="1"/>
          </p:cNvSpPr>
          <p:nvPr>
            <p:ph type="body" sz="quarter" idx="23" hasCustomPrompt="1"/>
          </p:nvPr>
        </p:nvSpPr>
        <p:spPr>
          <a:xfrm>
            <a:off x="8813852" y="5088017"/>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2856622" y="5670104"/>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a16="http://schemas.microsoft.com/office/drawing/2014/main" xmlns="" id="{D0952211-D5BA-4E59-914A-C2AC91DFDF6F}"/>
              </a:ext>
            </a:extLst>
          </p:cNvPr>
          <p:cNvSpPr>
            <a:spLocks noGrp="1"/>
          </p:cNvSpPr>
          <p:nvPr>
            <p:ph type="body" sz="quarter" idx="26" hasCustomPrompt="1"/>
          </p:nvPr>
        </p:nvSpPr>
        <p:spPr>
          <a:xfrm>
            <a:off x="5834451" y="5670104"/>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a16="http://schemas.microsoft.com/office/drawing/2014/main" xmlns="" id="{852FA44D-BA91-E543-D4DF-8882BC289B11}"/>
              </a:ext>
            </a:extLst>
          </p:cNvPr>
          <p:cNvSpPr>
            <a:spLocks noGrp="1"/>
          </p:cNvSpPr>
          <p:nvPr>
            <p:ph type="body" sz="quarter" idx="27" hasCustomPrompt="1"/>
          </p:nvPr>
        </p:nvSpPr>
        <p:spPr>
          <a:xfrm>
            <a:off x="8812280" y="5670104"/>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p:spPr>
        <p:txBody>
          <a:bodyPr anchor="t">
            <a:normAutofit/>
          </a:bodyPr>
          <a:lstStyle>
            <a:lvl1pPr algn="l">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5018049" y="243294"/>
            <a:ext cx="3936380" cy="400110"/>
          </a:xfrm>
          <a:prstGeom prst="rect">
            <a:avLst/>
          </a:prstGeom>
          <a:noFill/>
        </p:spPr>
        <p:txBody>
          <a:bodyPr wrap="square">
            <a:spAutoFit/>
          </a:bodyPr>
          <a:lstStyle/>
          <a:p>
            <a:pPr algn="r"/>
            <a:r>
              <a:rPr lang="fr-FR" sz="2000" b="1" dirty="0">
                <a:solidFill>
                  <a:srgbClr val="FF7F4D"/>
                </a:solidFill>
                <a:effectLst/>
                <a:latin typeface="Gordita" pitchFamily="2" charset="77"/>
                <a:cs typeface="Gordita" pitchFamily="2" charset="77"/>
              </a:rPr>
              <a:t>Congrès</a:t>
            </a:r>
            <a:endParaRPr lang="fr-FR" sz="2000" b="1" dirty="0">
              <a:solidFill>
                <a:schemeClr val="bg2">
                  <a:lumMod val="75000"/>
                </a:schemeClr>
              </a:solidFill>
              <a:effectLst/>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3600" b="1" dirty="0">
                <a:solidFill>
                  <a:srgbClr val="737078"/>
                </a:solidFill>
                <a:latin typeface="Century Gothic" panose="020B0502020202020204" pitchFamily="34" charset="0"/>
              </a:rPr>
              <a:t>POUMON</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a16="http://schemas.microsoft.com/office/drawing/2014/main" xmlns=""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i="0" u="none" strike="noStrike" dirty="0">
                <a:solidFill>
                  <a:srgbClr val="002D4C"/>
                </a:solidFill>
                <a:effectLst/>
                <a:latin typeface="Century Gothic" panose="020B0502020202020204" pitchFamily="34" charset="0"/>
              </a:rPr>
              <a:t>Un service </a:t>
            </a:r>
            <a:r>
              <a:rPr lang="fr-FR" sz="1600" b="1" i="0" u="none" strike="noStrike" dirty="0">
                <a:solidFill>
                  <a:srgbClr val="002C4C"/>
                </a:solidFill>
                <a:effectLst/>
                <a:latin typeface="Century Gothic" panose="020B0502020202020204" pitchFamily="34" charset="0"/>
              </a:rPr>
              <a:t>proposé</a:t>
            </a:r>
            <a:r>
              <a:rPr lang="fr-FR" sz="1600" b="1" i="0" u="none" strike="noStrike" dirty="0">
                <a:solidFill>
                  <a:srgbClr val="002D4C"/>
                </a:solidFill>
                <a:effectLst/>
                <a:latin typeface="Century Gothic" panose="020B0502020202020204" pitchFamily="34" charset="0"/>
              </a:rPr>
              <a:t> en toute indépendance par nos experts sur place :</a:t>
            </a:r>
          </a:p>
        </p:txBody>
      </p:sp>
      <p:pic>
        <p:nvPicPr>
          <p:cNvPr id="7" name="Image 6">
            <a:extLst>
              <a:ext uri="{FF2B5EF4-FFF2-40B4-BE49-F238E27FC236}">
                <a16:creationId xmlns:a16="http://schemas.microsoft.com/office/drawing/2014/main" xmlns="" id="{FC5B0664-8BD5-07C3-7837-1E85327FE1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0111" y="27877"/>
            <a:ext cx="780948" cy="804615"/>
          </a:xfrm>
          <a:prstGeom prst="rect">
            <a:avLst/>
          </a:prstGeom>
        </p:spPr>
      </p:pic>
    </p:spTree>
    <p:extLst>
      <p:ext uri="{BB962C8B-B14F-4D97-AF65-F5344CB8AC3E}">
        <p14:creationId xmlns:p14="http://schemas.microsoft.com/office/powerpoint/2010/main" val="28006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532297B-82C9-2C6F-A8EA-460FCE5C72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634C2A4-AFB9-B0BA-FF56-35E63082125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A3ACC12-09F3-83F6-4388-A635217D2222}"/>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FBCBA692-BCF6-564B-BC24-939B8F51F5C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159C8FD7-3ECF-33CE-C26B-B569536D190D}"/>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8404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C4B144-272D-B651-426A-DEB5DD6A699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3321D335-82E2-3A96-AF42-B7AB82E80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50574D73-2985-0F14-CE1F-3F82AB87A4DE}"/>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263132F9-4196-FC3C-DDBD-413586602CB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60821F4C-D9E8-375A-4AA7-27978BC53F99}"/>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1052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28F81B5-81AB-7092-0369-E3DCE5B130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B03BD023-6DC2-D9EF-30EB-194C33FAF6F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2BA78FB1-60F7-34FF-20BD-6236D7AAF4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EB291AE5-4D7F-FBCB-309F-A3B7A9DD9B3F}"/>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C36F46C7-0031-0638-5D9C-36D97E7B6702}"/>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7E0A91A7-1E44-0E0E-CE3B-0EC58C25877E}"/>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9817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D2E457B-D7AA-3FC0-F6BA-2D5FC58E5F9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AFAB32A3-28F8-8146-42AF-8875CF503F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BD8AE77-8245-17E1-A918-C99E468397B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3F1954D1-0B42-5448-4C5A-5A4012D77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CBDF72B6-3482-FF88-3CAA-97FF295C55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03CC5595-50D2-03C0-4431-35972B107F67}"/>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FFC64446-1FE2-DFB9-8209-0F4EE4C623BF}"/>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41E06F29-435F-7583-8F8D-E4A7351A0D2A}"/>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83705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7DBA1F-3333-3BF1-AA18-3C08AEA7C0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55D0773F-6DB7-47AC-62AD-67630EA766DC}"/>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4AA0EABF-DEF4-DD21-6051-FBD04B7CBE69}"/>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56523A0E-AE31-DE67-9762-EF433CEA9C3F}"/>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14641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044214B-003C-47A2-9853-70ED4BD79715}"/>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4D2C6005-9A7A-3A5D-61D8-37D7ED20976E}"/>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63AACBBB-9684-11E9-EC4F-843B069CAF16}"/>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3501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D1EBE7-2E62-0AE5-8F9B-46FC5F5BDDF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6891F645-3325-D33F-E25C-6F4358A62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BFCB07AC-44B1-C3DD-69A9-B5D0A363A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7194602-97EA-3970-8517-BBAB84357229}"/>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32C1BB44-B75E-907B-5FF7-0F75ED08BF6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65B099A7-236F-B1DC-8216-EA4119F85916}"/>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022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0AAFC1-C684-AC4F-FB1B-DB1432AE71C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AA146C40-4776-208D-9D70-637DB4F56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901F6A32-575A-787A-0FCB-CB4A08158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1A84992-069C-E15E-A472-34C61E469921}"/>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24CE7040-D729-84FA-5C00-FA7EE6FB323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F562B25E-B85C-1858-E733-B897A16186B5}"/>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2442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4B0BE8E-ACEF-D2EB-BCBB-0CB6B5A8C06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5B5DF280-6A23-3EBC-0383-584A401ED4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4EC3B03-694A-A67C-5C28-0ED2BFA5AA55}"/>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82BDFD7E-8F8D-ADA4-A4C5-52C6CA06A8F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30928E27-1BDA-5272-58F0-22E99A8CFAFD}"/>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4450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6521F616-2EAE-6ABB-3A01-D91EDAE1DC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F9058B6-E2A5-BBAB-826C-EB51698C5FB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C27D6D5-5617-099E-AC21-D45233601706}"/>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CACE4D17-A65E-BF18-AED7-1109D8BB13F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CC6460B2-170F-4074-BEAE-5372ADA7BDB7}"/>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4774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p:spPr>
        <p:txBody>
          <a:bodyPr anchor="t">
            <a:normAutofit/>
          </a:bodyPr>
          <a:lstStyle>
            <a:lvl1pPr algn="l">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a16="http://schemas.microsoft.com/office/drawing/2014/main" xmlns="" id="{429AE2BF-B994-B373-A6A1-907A0236A462}"/>
              </a:ext>
            </a:extLst>
          </p:cNvPr>
          <p:cNvSpPr txBox="1"/>
          <p:nvPr userDrawn="1"/>
        </p:nvSpPr>
        <p:spPr>
          <a:xfrm>
            <a:off x="2940704" y="3884984"/>
            <a:ext cx="2162373" cy="461665"/>
          </a:xfrm>
          <a:prstGeom prst="rect">
            <a:avLst/>
          </a:prstGeom>
          <a:noFill/>
        </p:spPr>
        <p:txBody>
          <a:bodyPr wrap="square">
            <a:spAutoFit/>
          </a:bodyPr>
          <a:lstStyle/>
          <a:p>
            <a:pPr algn="l"/>
            <a:r>
              <a:rPr lang="fr-FR" sz="2400" dirty="0">
                <a:latin typeface="Century Gothic" panose="020B0502020202020204" pitchFamily="34" charset="0"/>
              </a:rPr>
              <a:t>Programme :</a:t>
            </a:r>
          </a:p>
        </p:txBody>
      </p:sp>
      <p:sp>
        <p:nvSpPr>
          <p:cNvPr id="15" name="Espace réservé du texte 14">
            <a:extLst>
              <a:ext uri="{FF2B5EF4-FFF2-40B4-BE49-F238E27FC236}">
                <a16:creationId xmlns:a16="http://schemas.microsoft.com/office/drawing/2014/main" xmlns="" id="{C33B4A75-5EF8-DF64-7F8E-52DE7E778377}"/>
              </a:ext>
            </a:extLst>
          </p:cNvPr>
          <p:cNvSpPr>
            <a:spLocks noGrp="1"/>
          </p:cNvSpPr>
          <p:nvPr>
            <p:ph type="body" sz="quarter" idx="16" hasCustomPrompt="1"/>
          </p:nvPr>
        </p:nvSpPr>
        <p:spPr>
          <a:xfrm>
            <a:off x="5103077" y="3982447"/>
            <a:ext cx="5899540"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dirty="0"/>
              <a:t> Item #1</a:t>
            </a:r>
          </a:p>
          <a:p>
            <a:pPr lvl="0"/>
            <a:r>
              <a:rPr lang="fr-FR" dirty="0"/>
              <a:t> Item #2</a:t>
            </a:r>
          </a:p>
          <a:p>
            <a:pPr lvl="0"/>
            <a:r>
              <a:rPr lang="fr-FR" dirty="0"/>
              <a:t> Item #3</a:t>
            </a:r>
          </a:p>
          <a:p>
            <a:pPr lvl="0"/>
            <a:r>
              <a:rPr lang="fr-FR" dirty="0"/>
              <a:t> …</a:t>
            </a:r>
          </a:p>
        </p:txBody>
      </p:sp>
      <p:sp>
        <p:nvSpPr>
          <p:cNvPr id="5" name="ZoneTexte 4">
            <a:extLst>
              <a:ext uri="{FF2B5EF4-FFF2-40B4-BE49-F238E27FC236}">
                <a16:creationId xmlns:a16="http://schemas.microsoft.com/office/drawing/2014/main" xmlns="" id="{D7003B30-CC49-2055-DDF4-07C3BC3C70B8}"/>
              </a:ext>
            </a:extLst>
          </p:cNvPr>
          <p:cNvSpPr txBox="1"/>
          <p:nvPr userDrawn="1"/>
        </p:nvSpPr>
        <p:spPr>
          <a:xfrm>
            <a:off x="5018049" y="243294"/>
            <a:ext cx="3936380" cy="400110"/>
          </a:xfrm>
          <a:prstGeom prst="rect">
            <a:avLst/>
          </a:prstGeom>
          <a:noFill/>
        </p:spPr>
        <p:txBody>
          <a:bodyPr wrap="square">
            <a:spAutoFit/>
          </a:bodyPr>
          <a:lstStyle/>
          <a:p>
            <a:pPr algn="r"/>
            <a:r>
              <a:rPr lang="fr-FR" sz="2000" b="1" dirty="0">
                <a:solidFill>
                  <a:srgbClr val="FF7F4D"/>
                </a:solidFill>
                <a:effectLst/>
                <a:latin typeface="Gordita" pitchFamily="2" charset="77"/>
                <a:cs typeface="Gordita" pitchFamily="2" charset="77"/>
              </a:rPr>
              <a:t>Congrès</a:t>
            </a:r>
            <a:endParaRPr lang="fr-FR" sz="2000" b="1" dirty="0">
              <a:solidFill>
                <a:schemeClr val="bg2">
                  <a:lumMod val="75000"/>
                </a:schemeClr>
              </a:solidFill>
              <a:effectLst/>
              <a:latin typeface="Gordita" pitchFamily="2" charset="77"/>
              <a:cs typeface="Gordita" pitchFamily="2" charset="77"/>
            </a:endParaRPr>
          </a:p>
        </p:txBody>
      </p:sp>
      <p:sp>
        <p:nvSpPr>
          <p:cNvPr id="6" name="Rectangle 5">
            <a:extLst>
              <a:ext uri="{FF2B5EF4-FFF2-40B4-BE49-F238E27FC236}">
                <a16:creationId xmlns:a16="http://schemas.microsoft.com/office/drawing/2014/main" xmlns="" id="{9539A558-4D17-66C0-EEDC-9C651CC2D163}"/>
              </a:ext>
            </a:extLst>
          </p:cNvPr>
          <p:cNvSpPr/>
          <p:nvPr userDrawn="1"/>
        </p:nvSpPr>
        <p:spPr>
          <a:xfrm>
            <a:off x="8575058" y="109857"/>
            <a:ext cx="2806702" cy="646331"/>
          </a:xfrm>
          <a:prstGeom prst="rect">
            <a:avLst/>
          </a:prstGeom>
        </p:spPr>
        <p:txBody>
          <a:bodyPr wrap="square" rIns="21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3600" b="1" dirty="0">
                <a:solidFill>
                  <a:srgbClr val="737078"/>
                </a:solidFill>
                <a:latin typeface="Century Gothic" panose="020B0502020202020204" pitchFamily="34" charset="0"/>
              </a:rPr>
              <a:t>POUMON</a:t>
            </a:r>
          </a:p>
        </p:txBody>
      </p:sp>
      <p:pic>
        <p:nvPicPr>
          <p:cNvPr id="8" name="Image 7">
            <a:extLst>
              <a:ext uri="{FF2B5EF4-FFF2-40B4-BE49-F238E27FC236}">
                <a16:creationId xmlns:a16="http://schemas.microsoft.com/office/drawing/2014/main" xmlns="" id="{1F27C007-CEA5-F81D-5119-EA1BF19F3B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0111" y="27877"/>
            <a:ext cx="780948" cy="804615"/>
          </a:xfrm>
          <a:prstGeom prst="rect">
            <a:avLst/>
          </a:prstGeom>
        </p:spPr>
      </p:pic>
    </p:spTree>
    <p:extLst>
      <p:ext uri="{BB962C8B-B14F-4D97-AF65-F5344CB8AC3E}">
        <p14:creationId xmlns:p14="http://schemas.microsoft.com/office/powerpoint/2010/main" val="932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a16="http://schemas.microsoft.com/office/drawing/2014/main" xmlns=""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2033949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E4CD130-7E2E-E486-3643-277CE0403309}"/>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7" name="Image 6" descr="Une image contenant texte, clipart&#10;&#10;Description générée automatiquement">
            <a:extLst>
              <a:ext uri="{FF2B5EF4-FFF2-40B4-BE49-F238E27FC236}">
                <a16:creationId xmlns:a16="http://schemas.microsoft.com/office/drawing/2014/main" xmlns="" id="{874C92C1-907A-77D8-052C-41431CAAF3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8" name="Rectangle 7">
            <a:extLst>
              <a:ext uri="{FF2B5EF4-FFF2-40B4-BE49-F238E27FC236}">
                <a16:creationId xmlns:a16="http://schemas.microsoft.com/office/drawing/2014/main" xmlns="" id="{830D073E-DD89-A22F-7409-67011D548455}"/>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9" name="Rectangle 8">
            <a:extLst>
              <a:ext uri="{FF2B5EF4-FFF2-40B4-BE49-F238E27FC236}">
                <a16:creationId xmlns:a16="http://schemas.microsoft.com/office/drawing/2014/main" xmlns="" id="{380F00A5-7D71-C0EE-63F4-67EE9EA4C595}"/>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0" name="ZoneTexte 9">
            <a:extLst>
              <a:ext uri="{FF2B5EF4-FFF2-40B4-BE49-F238E27FC236}">
                <a16:creationId xmlns:a16="http://schemas.microsoft.com/office/drawing/2014/main" xmlns="" id="{F6F6C377-900E-2278-7B7C-55AC48773FA3}"/>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1" name="Espace réservé du texte 21">
            <a:extLst>
              <a:ext uri="{FF2B5EF4-FFF2-40B4-BE49-F238E27FC236}">
                <a16:creationId xmlns:a16="http://schemas.microsoft.com/office/drawing/2014/main" xmlns="" id="{FAE951C6-84FD-E282-1E03-FB9710C59004}"/>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2" name="Espace réservé du contenu 16">
            <a:extLst>
              <a:ext uri="{FF2B5EF4-FFF2-40B4-BE49-F238E27FC236}">
                <a16:creationId xmlns:a16="http://schemas.microsoft.com/office/drawing/2014/main" xmlns="" id="{594D03FE-62A0-CF1C-CB35-8036AE815F48}"/>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3" name="Espace réservé du texte 18">
            <a:extLst>
              <a:ext uri="{FF2B5EF4-FFF2-40B4-BE49-F238E27FC236}">
                <a16:creationId xmlns:a16="http://schemas.microsoft.com/office/drawing/2014/main" xmlns="" id="{96D24205-3AF7-C5C4-FA9E-CAEE3E1CBF77}"/>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14" name="Espace réservé du texte 18">
            <a:extLst>
              <a:ext uri="{FF2B5EF4-FFF2-40B4-BE49-F238E27FC236}">
                <a16:creationId xmlns:a16="http://schemas.microsoft.com/office/drawing/2014/main" xmlns="" id="{DC6F11A6-AD78-9BAE-1128-2D71A069AFC7}"/>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5" name="Espace réservé du contenu 15">
            <a:extLst>
              <a:ext uri="{FF2B5EF4-FFF2-40B4-BE49-F238E27FC236}">
                <a16:creationId xmlns:a16="http://schemas.microsoft.com/office/drawing/2014/main" xmlns="" id="{6AD2A181-41B1-1CA2-9E54-968464B068CF}"/>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16" name="Espace réservé du texte 22">
            <a:extLst>
              <a:ext uri="{FF2B5EF4-FFF2-40B4-BE49-F238E27FC236}">
                <a16:creationId xmlns:a16="http://schemas.microsoft.com/office/drawing/2014/main" xmlns="" id="{512B10A0-8F52-C383-9D34-A1C1F60355E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mn-lt"/>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sp>
        <p:nvSpPr>
          <p:cNvPr id="17" name="Espace réservé du contenu 28">
            <a:extLst>
              <a:ext uri="{FF2B5EF4-FFF2-40B4-BE49-F238E27FC236}">
                <a16:creationId xmlns:a16="http://schemas.microsoft.com/office/drawing/2014/main" xmlns="" id="{144C80D5-B2DC-E99B-22E0-7D945F8E14A4}"/>
              </a:ext>
            </a:extLst>
          </p:cNvPr>
          <p:cNvSpPr>
            <a:spLocks noGrp="1"/>
          </p:cNvSpPr>
          <p:nvPr>
            <p:ph sz="quarter" idx="21"/>
          </p:nvPr>
        </p:nvSpPr>
        <p:spPr>
          <a:xfrm>
            <a:off x="8178800" y="1246188"/>
            <a:ext cx="3556000" cy="4616450"/>
          </a:xfrm>
          <a:prstGeom prst="rect">
            <a:avLst/>
          </a:prstGeom>
          <a:solidFill>
            <a:srgbClr val="FF7F4D"/>
          </a:solidFill>
        </p:spPr>
        <p:txBody>
          <a:bodyPr/>
          <a:lstStyle>
            <a:lvl1pPr marL="0" indent="0">
              <a:buNone/>
              <a:defRPr sz="1800" b="1">
                <a:solidFill>
                  <a:schemeClr val="bg1"/>
                </a:solidFill>
                <a:latin typeface="Century Gothic" panose="020B0502020202020204" pitchFamily="34" charset="0"/>
              </a:defRPr>
            </a:lvl1pPr>
            <a:lvl2pPr marL="360000" indent="-180000">
              <a:buClr>
                <a:schemeClr val="bg1"/>
              </a:buClr>
              <a:buFont typeface="Police système Courant"/>
              <a:buChar char="►"/>
              <a:defRPr sz="1600">
                <a:solidFill>
                  <a:schemeClr val="tx1"/>
                </a:solidFill>
                <a:latin typeface="Century Gothic" panose="020B0502020202020204" pitchFamily="34" charset="0"/>
              </a:defRPr>
            </a:lvl2pPr>
            <a:lvl3pPr marL="540000" indent="-180000">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buClr>
                <a:schemeClr val="bg1"/>
              </a:buClr>
              <a:buFont typeface="Police système Courant"/>
              <a:buChar char="⁃"/>
              <a:defRPr sz="1200">
                <a:solidFill>
                  <a:schemeClr val="bg1"/>
                </a:solidFill>
                <a:latin typeface="Century Gothic" panose="020B0502020202020204" pitchFamily="34" charset="0"/>
              </a:defRPr>
            </a:lvl4pPr>
            <a:lvl5pPr marL="900000" indent="0">
              <a:buNone/>
              <a:defRPr sz="1050">
                <a:solidFill>
                  <a:schemeClr val="tx1"/>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8" name="Image 17">
            <a:extLst>
              <a:ext uri="{FF2B5EF4-FFF2-40B4-BE49-F238E27FC236}">
                <a16:creationId xmlns:a16="http://schemas.microsoft.com/office/drawing/2014/main" xmlns="" id="{1B1CB7E9-5C02-9264-10DB-96496A6768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19" name="Rectangle 18">
            <a:extLst>
              <a:ext uri="{FF2B5EF4-FFF2-40B4-BE49-F238E27FC236}">
                <a16:creationId xmlns:a16="http://schemas.microsoft.com/office/drawing/2014/main" xmlns="" id="{E1AAC4B0-9C9E-1441-4A73-CE80FE59533B}"/>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22781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u Abstr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6" name="Espace réservé du contenu 15">
            <a:extLst>
              <a:ext uri="{FF2B5EF4-FFF2-40B4-BE49-F238E27FC236}">
                <a16:creationId xmlns:a16="http://schemas.microsoft.com/office/drawing/2014/main" xmlns="" id="{088BC814-27A6-30D7-5D87-E900CC14CD39}"/>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23" name="Espace réservé du texte 22">
            <a:extLst>
              <a:ext uri="{FF2B5EF4-FFF2-40B4-BE49-F238E27FC236}">
                <a16:creationId xmlns:a16="http://schemas.microsoft.com/office/drawing/2014/main" xmlns="" id="{C6B6A4C5-9A2E-050C-3BAA-59D7CD251CA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mn-lt"/>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pic>
        <p:nvPicPr>
          <p:cNvPr id="3" name="Image 2">
            <a:extLst>
              <a:ext uri="{FF2B5EF4-FFF2-40B4-BE49-F238E27FC236}">
                <a16:creationId xmlns:a16="http://schemas.microsoft.com/office/drawing/2014/main" xmlns="" id="{2AE92725-BD17-0A66-BA6D-2F071A4C6E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2" name="Espace réservé du contenu 28">
            <a:extLst>
              <a:ext uri="{FF2B5EF4-FFF2-40B4-BE49-F238E27FC236}">
                <a16:creationId xmlns:a16="http://schemas.microsoft.com/office/drawing/2014/main" xmlns="" id="{B744B298-2AF5-6827-8C73-466608C8E415}"/>
              </a:ext>
            </a:extLst>
          </p:cNvPr>
          <p:cNvSpPr>
            <a:spLocks noGrp="1"/>
          </p:cNvSpPr>
          <p:nvPr>
            <p:ph sz="quarter" idx="21"/>
          </p:nvPr>
        </p:nvSpPr>
        <p:spPr>
          <a:xfrm>
            <a:off x="8178800" y="1246188"/>
            <a:ext cx="3556000" cy="4616450"/>
          </a:xfrm>
          <a:prstGeom prst="rect">
            <a:avLst/>
          </a:prstGeom>
          <a:solidFill>
            <a:srgbClr val="FF7F4D"/>
          </a:solidFill>
        </p:spPr>
        <p:txBody>
          <a:bodyPr anchor="ctr"/>
          <a:lstStyle>
            <a:lvl1pPr marL="0" indent="0">
              <a:buNone/>
              <a:defRPr sz="1800" b="1">
                <a:solidFill>
                  <a:schemeClr val="bg1"/>
                </a:solidFill>
                <a:latin typeface="Century Gothic" panose="020B0502020202020204" pitchFamily="34" charset="0"/>
              </a:defRPr>
            </a:lvl1pPr>
            <a:lvl2pPr marL="360000" indent="-180000">
              <a:buClr>
                <a:schemeClr val="bg1"/>
              </a:buClr>
              <a:buFont typeface="Police système Courant"/>
              <a:buChar char="►"/>
              <a:defRPr sz="1600">
                <a:solidFill>
                  <a:schemeClr val="tx1"/>
                </a:solidFill>
                <a:latin typeface="Century Gothic" panose="020B0502020202020204" pitchFamily="34" charset="0"/>
              </a:defRPr>
            </a:lvl2pPr>
            <a:lvl3pPr marL="540000" indent="-180000">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buClr>
                <a:schemeClr val="bg1"/>
              </a:buClr>
              <a:buFont typeface="Police système Courant"/>
              <a:buChar char="⁃"/>
              <a:defRPr sz="1200">
                <a:solidFill>
                  <a:schemeClr val="bg1"/>
                </a:solidFill>
                <a:latin typeface="Century Gothic" panose="020B0502020202020204" pitchFamily="34" charset="0"/>
              </a:defRPr>
            </a:lvl4pPr>
            <a:lvl5pPr marL="900000" indent="0">
              <a:buNone/>
              <a:defRPr sz="1050">
                <a:solidFill>
                  <a:schemeClr val="tx1"/>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56172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EC2CAE-1A77-DA16-4083-1D26BAAE2E0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C626F99-D44B-6C20-F230-E7CAC83C04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114322F9-63DB-949A-C1BF-BCA0E941BC38}"/>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90D23D4D-B28C-FF30-E23C-708CC3B20C3C}"/>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C20F7CF-846B-C3ED-A1B5-68170C64E1F9}"/>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95801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39EB21E-44C4-BED0-96DA-826063D7DA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DE56994F-8AE2-D23C-667B-DBBD2F1085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D901EE6-EDF2-46CF-FCC0-D4DB84285625}"/>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4239C78A-2BCD-91DE-96DF-118C745A1F2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5D1ADBA-4304-61FA-08CE-D0B97CE8612C}"/>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68679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3ECB67-C5C5-15ED-0D25-E1508A6224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C0343E5D-0C7A-16DF-E603-FEE85809B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79921771-7826-9128-B72A-34A031DF4854}"/>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9D41DE28-7978-4529-7270-7A1A9AD441C9}"/>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663E662D-DBA0-142F-E0EB-4F36BD8CC779}"/>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36525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40C049-4140-F378-06E6-8E824C23DD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416D748-EA4F-420E-CD6F-332F6A4504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9D5BB79-6406-B8F4-973B-A3C7A726CED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FB98D95-5717-6921-BF1F-EFAACBE484E6}"/>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4D71D3B9-BE8A-4948-66E5-5969A346AEA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DD0F4FE4-9A84-85A8-89D8-717DCD419085}"/>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5761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ABC2A1-767A-C9C0-95D4-7D9801C86E3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9FD03675-55D5-C2BA-C8BB-F071FE2474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9062ACE-03A0-91F6-F90D-E206A4F16BD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BC0B5246-EA47-4F33-C89C-49F952A47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61AFDA45-AF91-2EA9-C635-3C2C516067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846835B0-E0F4-B824-BC23-F8C9FC07D92F}"/>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A0472206-89B1-796C-0564-B58D975F5FC5}"/>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556BA9E5-4898-9B0E-5A68-796AEA6C6437}"/>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89657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513FCAA-5DFE-63FA-8198-71A3FB83DFD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79F04833-5489-3F76-55B2-0D40DDBFE915}"/>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A4B46E39-D9D4-C93D-D4DE-778E1400B649}"/>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430FB282-BF43-A445-FCC8-7C145BB58287}"/>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74458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9AC305F-0BB9-8E29-9044-361ACD07AD16}"/>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B31D416E-BDC5-8A90-E68C-FFB827DBB52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88E4CE24-9D9E-3845-6CBA-20DE4E81311A}"/>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257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i="0" u="none" strike="noStrike" dirty="0">
              <a:solidFill>
                <a:srgbClr val="FF7F4D"/>
              </a:solidFill>
              <a:effectLst/>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99146"/>
            <a:ext cx="9170755" cy="553891"/>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p:spPr>
        <p:txBody>
          <a:bodyPr anchor="t">
            <a:normAutofit/>
          </a:bodyPr>
          <a:lstStyle>
            <a:lvl1pPr algn="l">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a16="http://schemas.microsoft.com/office/drawing/2014/main" xmlns="" id="{7FD4E224-87E2-CB9B-F2E5-227DE12AF7FE}"/>
              </a:ext>
            </a:extLst>
          </p:cNvPr>
          <p:cNvSpPr txBox="1"/>
          <p:nvPr userDrawn="1"/>
        </p:nvSpPr>
        <p:spPr>
          <a:xfrm>
            <a:off x="5018049" y="243294"/>
            <a:ext cx="3936380" cy="400110"/>
          </a:xfrm>
          <a:prstGeom prst="rect">
            <a:avLst/>
          </a:prstGeom>
          <a:noFill/>
        </p:spPr>
        <p:txBody>
          <a:bodyPr wrap="square">
            <a:spAutoFit/>
          </a:bodyPr>
          <a:lstStyle/>
          <a:p>
            <a:pPr algn="r"/>
            <a:r>
              <a:rPr lang="fr-FR" sz="2000" b="1" dirty="0">
                <a:solidFill>
                  <a:srgbClr val="FF7F4D"/>
                </a:solidFill>
                <a:effectLst/>
                <a:latin typeface="Gordita" pitchFamily="2" charset="77"/>
                <a:cs typeface="Gordita" pitchFamily="2" charset="77"/>
              </a:rPr>
              <a:t>Congrès</a:t>
            </a:r>
            <a:endParaRPr lang="fr-FR" sz="2000" b="1" dirty="0">
              <a:solidFill>
                <a:schemeClr val="bg2">
                  <a:lumMod val="75000"/>
                </a:schemeClr>
              </a:solidFill>
              <a:effectLst/>
              <a:latin typeface="Gordita" pitchFamily="2" charset="77"/>
              <a:cs typeface="Gordita" pitchFamily="2" charset="77"/>
            </a:endParaRPr>
          </a:p>
        </p:txBody>
      </p:sp>
      <p:sp>
        <p:nvSpPr>
          <p:cNvPr id="7" name="Rectangle 6">
            <a:extLst>
              <a:ext uri="{FF2B5EF4-FFF2-40B4-BE49-F238E27FC236}">
                <a16:creationId xmlns:a16="http://schemas.microsoft.com/office/drawing/2014/main" xmlns="" id="{97D7304E-F5DC-5CFC-7C4C-AED46F4D3337}"/>
              </a:ext>
            </a:extLst>
          </p:cNvPr>
          <p:cNvSpPr/>
          <p:nvPr userDrawn="1"/>
        </p:nvSpPr>
        <p:spPr>
          <a:xfrm>
            <a:off x="8575058" y="109857"/>
            <a:ext cx="2806702" cy="646331"/>
          </a:xfrm>
          <a:prstGeom prst="rect">
            <a:avLst/>
          </a:prstGeom>
        </p:spPr>
        <p:txBody>
          <a:bodyPr wrap="square" rIns="21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3600" b="1" dirty="0">
                <a:solidFill>
                  <a:srgbClr val="737078"/>
                </a:solidFill>
                <a:latin typeface="Century Gothic" panose="020B0502020202020204" pitchFamily="34" charset="0"/>
              </a:rPr>
              <a:t>POUMON</a:t>
            </a:r>
          </a:p>
        </p:txBody>
      </p:sp>
      <p:pic>
        <p:nvPicPr>
          <p:cNvPr id="8" name="Image 7">
            <a:extLst>
              <a:ext uri="{FF2B5EF4-FFF2-40B4-BE49-F238E27FC236}">
                <a16:creationId xmlns:a16="http://schemas.microsoft.com/office/drawing/2014/main" xmlns="" id="{88331F95-9350-B413-000E-0BF66AF1C5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0111" y="27877"/>
            <a:ext cx="780948" cy="804615"/>
          </a:xfrm>
          <a:prstGeom prst="rect">
            <a:avLst/>
          </a:prstGeom>
        </p:spPr>
      </p:pic>
    </p:spTree>
    <p:extLst>
      <p:ext uri="{BB962C8B-B14F-4D97-AF65-F5344CB8AC3E}">
        <p14:creationId xmlns:p14="http://schemas.microsoft.com/office/powerpoint/2010/main" val="3197588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E05D0D3-BC30-06BB-C71B-D2002A92C0C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7D24E22-57DF-9DBC-603C-5411DE909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AB4E991D-203A-23CE-4EC1-B3DF95CBF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8BB1D11-5BD0-D446-ED69-0314A2EDF8E3}"/>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A6B20E47-28F8-A762-41DE-B81AA0253777}"/>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12EB5266-22E1-80CD-3ED0-7153FD4B36D1}"/>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81037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257B822-1B6F-E18F-6C9D-B7558A12690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E08D3F6E-CFF9-BC2D-1475-D9A5BECF6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45D3E48F-88BC-7A88-C2B9-0CEE94518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1F582D7-584E-BAA7-0DD3-3A918E5E8143}"/>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BA483E2B-6E03-41C2-3686-BC75D0306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B2B08296-9F67-5D11-7B71-EC5C5B83525B}"/>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8276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E7AB4CE-1B28-E8D4-90CA-93F22CAF16F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320E24D5-5898-4412-C6C6-A6A6A9EDD07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79A4E01-11D8-25DE-FF3F-8D94E55C7C06}"/>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8D3DD9E1-9BD2-F236-B3C2-ACE9EB2F889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5D06226-1C09-2231-033E-AC8E30BA1ACC}"/>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15453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25A79F0D-2A23-9E58-9C84-5C3E7CD48D7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5B7F3737-3175-DE90-F7BF-2E3A5EFCE23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AE99120-FB10-4785-07FA-5224E1ADFE0E}"/>
              </a:ext>
            </a:extLst>
          </p:cNvPr>
          <p:cNvSpPr>
            <a:spLocks noGrp="1"/>
          </p:cNvSpPr>
          <p:nvPr>
            <p:ph type="dt" sz="half" idx="10"/>
          </p:nvPr>
        </p:nvSpPr>
        <p:spPr/>
        <p:txBody>
          <a:body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14A5A11A-5900-5D5D-57AA-40E9BB4640B3}"/>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B40C1869-4BF2-5396-C02C-3507A538F173}"/>
              </a:ext>
            </a:extLst>
          </p:cNvPr>
          <p:cNvSpPr>
            <a:spLocks noGrp="1"/>
          </p:cNvSpPr>
          <p:nvPr>
            <p:ph type="sldNum" sz="quarter" idx="12"/>
          </p:nvPr>
        </p:nvSpPr>
        <p:spPr/>
        <p:txBody>
          <a:body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6919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a16="http://schemas.microsoft.com/office/drawing/2014/main" xmlns=""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3634550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u Abstr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6" name="Espace réservé du contenu 15">
            <a:extLst>
              <a:ext uri="{FF2B5EF4-FFF2-40B4-BE49-F238E27FC236}">
                <a16:creationId xmlns:a16="http://schemas.microsoft.com/office/drawing/2014/main" xmlns="" id="{088BC814-27A6-30D7-5D87-E900CC14CD39}"/>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23" name="Espace réservé du texte 22">
            <a:extLst>
              <a:ext uri="{FF2B5EF4-FFF2-40B4-BE49-F238E27FC236}">
                <a16:creationId xmlns:a16="http://schemas.microsoft.com/office/drawing/2014/main" xmlns="" id="{C6B6A4C5-9A2E-050C-3BAA-59D7CD251CA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mn-lt"/>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sp>
        <p:nvSpPr>
          <p:cNvPr id="29" name="Espace réservé du contenu 28">
            <a:extLst>
              <a:ext uri="{FF2B5EF4-FFF2-40B4-BE49-F238E27FC236}">
                <a16:creationId xmlns:a16="http://schemas.microsoft.com/office/drawing/2014/main" xmlns="" id="{41CAED98-AA80-ED1F-37C4-71918665F7BD}"/>
              </a:ext>
            </a:extLst>
          </p:cNvPr>
          <p:cNvSpPr>
            <a:spLocks noGrp="1"/>
          </p:cNvSpPr>
          <p:nvPr>
            <p:ph sz="quarter" idx="21"/>
          </p:nvPr>
        </p:nvSpPr>
        <p:spPr>
          <a:xfrm>
            <a:off x="8178800" y="1246188"/>
            <a:ext cx="3556000" cy="4616450"/>
          </a:xfrm>
          <a:prstGeom prst="rect">
            <a:avLst/>
          </a:prstGeom>
          <a:solidFill>
            <a:srgbClr val="FF7F4D"/>
          </a:solidFill>
        </p:spPr>
        <p:txBody>
          <a:bodyPr/>
          <a:lstStyle>
            <a:lvl1pPr marL="0" indent="0">
              <a:buNone/>
              <a:defRPr sz="1800" b="1">
                <a:solidFill>
                  <a:schemeClr val="bg1"/>
                </a:solidFill>
                <a:latin typeface="Century Gothic" panose="020B0502020202020204" pitchFamily="34" charset="0"/>
              </a:defRPr>
            </a:lvl1pPr>
            <a:lvl2pPr marL="360000" indent="-180000">
              <a:buClr>
                <a:schemeClr val="bg1"/>
              </a:buClr>
              <a:buFont typeface="Police système Courant"/>
              <a:buChar char="►"/>
              <a:defRPr sz="1600">
                <a:solidFill>
                  <a:schemeClr val="tx1"/>
                </a:solidFill>
                <a:latin typeface="Century Gothic" panose="020B0502020202020204" pitchFamily="34" charset="0"/>
              </a:defRPr>
            </a:lvl2pPr>
            <a:lvl3pPr marL="540000" indent="-180000">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buClr>
                <a:schemeClr val="bg1"/>
              </a:buClr>
              <a:buFont typeface="Police système Courant"/>
              <a:buChar char="⁃"/>
              <a:defRPr sz="1200">
                <a:solidFill>
                  <a:schemeClr val="bg1"/>
                </a:solidFill>
                <a:latin typeface="Century Gothic" panose="020B0502020202020204" pitchFamily="34" charset="0"/>
              </a:defRPr>
            </a:lvl4pPr>
            <a:lvl5pPr marL="900000" indent="0">
              <a:buNone/>
              <a:defRPr sz="1050">
                <a:solidFill>
                  <a:schemeClr val="tx1"/>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a:extLst>
              <a:ext uri="{FF2B5EF4-FFF2-40B4-BE49-F238E27FC236}">
                <a16:creationId xmlns:a16="http://schemas.microsoft.com/office/drawing/2014/main" xmlns="" id="{2AE92725-BD17-0A66-BA6D-2F071A4C6E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4152779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397739E-228A-B420-FB38-4932EC56A51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BE3732F-F6FF-7CF8-54CD-D1D6AF7BB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F0D2AE13-00A4-A636-8558-940732D12889}"/>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F8E1502-51CD-D972-7AF3-CEB12D283B0C}"/>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693B05F-55C6-8787-1814-02D4406B98B5}"/>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7454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EF6E185-F157-B061-80F1-370BD33B94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ABD1D42-3446-2EAA-0CF4-1BA8035633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B3D5661-AFCA-964D-9F03-3B25B946B593}"/>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6FC764E1-8563-B470-0407-18E230F5AAD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3FC1567E-BB3E-6187-FF48-22A1D7B7EC9E}"/>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79131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D192DD-52D7-17CE-6F56-BAD475F9C7A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FF3F27FA-60B8-AFE0-855D-327E001FB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CD4E6736-7886-D1E7-78BE-3007C0D1F259}"/>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735B301C-CFAB-1259-1E8C-49C7F85BF800}"/>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259563E-7EE7-A0C0-ECA3-790E134ED56C}"/>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98923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912E29-3C26-214C-7875-88B4A3F9EA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7BA2EA25-2105-89A1-851D-9498D002BE1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B869878C-86E2-CD32-60BB-51A99FAD6F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2D100D8E-EA2C-2E9A-84E5-E4A11B4021FB}"/>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AC13A752-D6F4-2CD1-2A84-DF161A4D93B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421976B7-4BDE-E722-A68C-3BD8EA20765C}"/>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76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ens d'intérê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5" y="632670"/>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Nom expert…</a:t>
            </a:r>
          </a:p>
        </p:txBody>
      </p:sp>
      <p:sp>
        <p:nvSpPr>
          <p:cNvPr id="6" name="ZoneTexte 5">
            <a:extLst>
              <a:ext uri="{FF2B5EF4-FFF2-40B4-BE49-F238E27FC236}">
                <a16:creationId xmlns:a16="http://schemas.microsoft.com/office/drawing/2014/main" xmlns="" id="{55FE0FD8-3320-5147-8205-8CE4B96CF05A}"/>
              </a:ext>
            </a:extLst>
          </p:cNvPr>
          <p:cNvSpPr txBox="1"/>
          <p:nvPr userDrawn="1"/>
        </p:nvSpPr>
        <p:spPr>
          <a:xfrm>
            <a:off x="926898" y="-13661"/>
            <a:ext cx="4310742" cy="646331"/>
          </a:xfrm>
          <a:prstGeom prst="rect">
            <a:avLst/>
          </a:prstGeom>
          <a:noFill/>
        </p:spPr>
        <p:txBody>
          <a:bodyPr wrap="square" lIns="180000" rtlCol="0">
            <a:spAutoFit/>
          </a:bodyPr>
          <a:lstStyle/>
          <a:p>
            <a:r>
              <a:rPr lang="fr-FR" sz="3600" b="1" dirty="0">
                <a:solidFill>
                  <a:srgbClr val="FF7F4D"/>
                </a:solidFill>
              </a:rPr>
              <a:t>Liens d’intérêts</a:t>
            </a:r>
          </a:p>
        </p:txBody>
      </p:sp>
      <p:sp>
        <p:nvSpPr>
          <p:cNvPr id="21" name="Espace réservé du texte 20">
            <a:extLst>
              <a:ext uri="{FF2B5EF4-FFF2-40B4-BE49-F238E27FC236}">
                <a16:creationId xmlns:a16="http://schemas.microsoft.com/office/drawing/2014/main" xmlns="" id="{75657F91-6C9A-9CEA-5B38-56317D56103C}"/>
              </a:ext>
            </a:extLst>
          </p:cNvPr>
          <p:cNvSpPr>
            <a:spLocks noGrp="1"/>
          </p:cNvSpPr>
          <p:nvPr>
            <p:ph type="body" sz="quarter" idx="19" hasCustomPrompt="1"/>
          </p:nvPr>
        </p:nvSpPr>
        <p:spPr>
          <a:xfrm>
            <a:off x="2816225" y="1583079"/>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#1</a:t>
            </a:r>
          </a:p>
        </p:txBody>
      </p:sp>
      <p:sp>
        <p:nvSpPr>
          <p:cNvPr id="22" name="Espace réservé du texte 20">
            <a:extLst>
              <a:ext uri="{FF2B5EF4-FFF2-40B4-BE49-F238E27FC236}">
                <a16:creationId xmlns:a16="http://schemas.microsoft.com/office/drawing/2014/main" xmlns="" id="{E03A48C8-B74B-6E8A-B342-B3CDCBDFF7CE}"/>
              </a:ext>
            </a:extLst>
          </p:cNvPr>
          <p:cNvSpPr>
            <a:spLocks noGrp="1"/>
          </p:cNvSpPr>
          <p:nvPr>
            <p:ph type="body" sz="quarter" idx="20" hasCustomPrompt="1"/>
          </p:nvPr>
        </p:nvSpPr>
        <p:spPr>
          <a:xfrm>
            <a:off x="2816225" y="2020759"/>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4" name="Espace réservé du texte 20">
            <a:extLst>
              <a:ext uri="{FF2B5EF4-FFF2-40B4-BE49-F238E27FC236}">
                <a16:creationId xmlns:a16="http://schemas.microsoft.com/office/drawing/2014/main" xmlns="" id="{159B080C-1F3A-7A59-9F0C-7543F364631F}"/>
              </a:ext>
            </a:extLst>
          </p:cNvPr>
          <p:cNvSpPr>
            <a:spLocks noGrp="1"/>
          </p:cNvSpPr>
          <p:nvPr>
            <p:ph type="body" sz="quarter" idx="21" hasCustomPrompt="1"/>
          </p:nvPr>
        </p:nvSpPr>
        <p:spPr>
          <a:xfrm>
            <a:off x="2816225" y="2566803"/>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#2</a:t>
            </a:r>
          </a:p>
        </p:txBody>
      </p:sp>
      <p:sp>
        <p:nvSpPr>
          <p:cNvPr id="25" name="Espace réservé du texte 20">
            <a:extLst>
              <a:ext uri="{FF2B5EF4-FFF2-40B4-BE49-F238E27FC236}">
                <a16:creationId xmlns:a16="http://schemas.microsoft.com/office/drawing/2014/main" xmlns="" id="{7295987C-94D1-1C53-0E9B-6B1200248A43}"/>
              </a:ext>
            </a:extLst>
          </p:cNvPr>
          <p:cNvSpPr>
            <a:spLocks noGrp="1"/>
          </p:cNvSpPr>
          <p:nvPr>
            <p:ph type="body" sz="quarter" idx="22" hasCustomPrompt="1"/>
          </p:nvPr>
        </p:nvSpPr>
        <p:spPr>
          <a:xfrm>
            <a:off x="2816225" y="3004483"/>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6" name="Espace réservé du texte 20">
            <a:extLst>
              <a:ext uri="{FF2B5EF4-FFF2-40B4-BE49-F238E27FC236}">
                <a16:creationId xmlns:a16="http://schemas.microsoft.com/office/drawing/2014/main" xmlns="" id="{C15B2DC2-CFD3-27C2-D5E1-F8115E0C0779}"/>
              </a:ext>
            </a:extLst>
          </p:cNvPr>
          <p:cNvSpPr>
            <a:spLocks noGrp="1"/>
          </p:cNvSpPr>
          <p:nvPr>
            <p:ph type="body" sz="quarter" idx="23" hasCustomPrompt="1"/>
          </p:nvPr>
        </p:nvSpPr>
        <p:spPr>
          <a:xfrm>
            <a:off x="2816225" y="3550527"/>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#3</a:t>
            </a:r>
          </a:p>
        </p:txBody>
      </p:sp>
      <p:sp>
        <p:nvSpPr>
          <p:cNvPr id="27" name="Espace réservé du texte 20">
            <a:extLst>
              <a:ext uri="{FF2B5EF4-FFF2-40B4-BE49-F238E27FC236}">
                <a16:creationId xmlns:a16="http://schemas.microsoft.com/office/drawing/2014/main" xmlns="" id="{2A591045-41BB-1FC8-0305-CC88AA127373}"/>
              </a:ext>
            </a:extLst>
          </p:cNvPr>
          <p:cNvSpPr>
            <a:spLocks noGrp="1"/>
          </p:cNvSpPr>
          <p:nvPr>
            <p:ph type="body" sz="quarter" idx="24" hasCustomPrompt="1"/>
          </p:nvPr>
        </p:nvSpPr>
        <p:spPr>
          <a:xfrm>
            <a:off x="2816225" y="3988207"/>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8" name="Espace réservé du texte 20">
            <a:extLst>
              <a:ext uri="{FF2B5EF4-FFF2-40B4-BE49-F238E27FC236}">
                <a16:creationId xmlns:a16="http://schemas.microsoft.com/office/drawing/2014/main" xmlns="" id="{3BBF1EBD-20D4-C4E7-4492-D5CEC75AF0A3}"/>
              </a:ext>
            </a:extLst>
          </p:cNvPr>
          <p:cNvSpPr>
            <a:spLocks noGrp="1"/>
          </p:cNvSpPr>
          <p:nvPr>
            <p:ph type="body" sz="quarter" idx="25" hasCustomPrompt="1"/>
          </p:nvPr>
        </p:nvSpPr>
        <p:spPr>
          <a:xfrm>
            <a:off x="2816225" y="4530119"/>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#4</a:t>
            </a:r>
          </a:p>
        </p:txBody>
      </p:sp>
      <p:sp>
        <p:nvSpPr>
          <p:cNvPr id="30" name="Espace réservé du texte 20">
            <a:extLst>
              <a:ext uri="{FF2B5EF4-FFF2-40B4-BE49-F238E27FC236}">
                <a16:creationId xmlns:a16="http://schemas.microsoft.com/office/drawing/2014/main" xmlns="" id="{731D97DF-157D-4421-0207-3DBD4AF0DEF4}"/>
              </a:ext>
            </a:extLst>
          </p:cNvPr>
          <p:cNvSpPr>
            <a:spLocks noGrp="1"/>
          </p:cNvSpPr>
          <p:nvPr>
            <p:ph type="body" sz="quarter" idx="26" hasCustomPrompt="1"/>
          </p:nvPr>
        </p:nvSpPr>
        <p:spPr>
          <a:xfrm>
            <a:off x="2816225" y="4967799"/>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31" name="Rectangle 30">
            <a:extLst>
              <a:ext uri="{FF2B5EF4-FFF2-40B4-BE49-F238E27FC236}">
                <a16:creationId xmlns:a16="http://schemas.microsoft.com/office/drawing/2014/main" xmlns="" id="{F6C66C23-2059-2526-AE85-9D17A1B0921F}"/>
              </a:ext>
            </a:extLst>
          </p:cNvPr>
          <p:cNvSpPr/>
          <p:nvPr userDrawn="1"/>
        </p:nvSpPr>
        <p:spPr>
          <a:xfrm>
            <a:off x="2730678" y="1752557"/>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xmlns="" id="{E09227F8-A748-584A-DC29-76D3C2FA61C0}"/>
              </a:ext>
            </a:extLst>
          </p:cNvPr>
          <p:cNvSpPr/>
          <p:nvPr userDrawn="1"/>
        </p:nvSpPr>
        <p:spPr>
          <a:xfrm>
            <a:off x="2720492" y="4699597"/>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xmlns="" id="{2753D50D-EA1A-689A-0786-70E00BEA4053}"/>
              </a:ext>
            </a:extLst>
          </p:cNvPr>
          <p:cNvSpPr/>
          <p:nvPr userDrawn="1"/>
        </p:nvSpPr>
        <p:spPr>
          <a:xfrm>
            <a:off x="2720491" y="3720269"/>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xmlns="" id="{14AA4265-5D5B-C42A-93AD-9F2B9EE2CEA2}"/>
              </a:ext>
            </a:extLst>
          </p:cNvPr>
          <p:cNvSpPr/>
          <p:nvPr userDrawn="1"/>
        </p:nvSpPr>
        <p:spPr>
          <a:xfrm>
            <a:off x="2732990" y="2740942"/>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xmlns="" id="{1E97F39B-52CC-96F5-9873-946CA89A08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5FE3F82E-3016-1526-212A-F3A685FAFE13}"/>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536654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11466E-E455-0F4C-CBCB-253FB91BF04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8FFC007A-993E-C038-8760-F6C195AC3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4ACFE04-7F45-E892-C98C-F65C688CE91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A7485F93-0C8F-8805-E212-7D31365AD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60C60D39-01CE-C65B-0FFB-75987B97E17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5FC5FC78-6315-2D9D-4DB5-18EEF3B5E571}"/>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362EAE06-BA97-6307-E069-AEA924CC02E5}"/>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7C4243DE-40D3-551E-2D25-E1605E911CBD}"/>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34182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B843EE-9FE0-A4DC-3241-A63EFBF0F18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479BDFC1-3B2A-40FE-3BEA-39B3A43734FE}"/>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8457505E-D36D-48E3-8168-14E17B6F03D7}"/>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321C2B3C-85CE-A5E8-0472-894905DE9909}"/>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24058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5E7F67F9-4FCA-814A-21A3-998D64A7C2D8}"/>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91E33786-EA1F-3D55-FCAB-A55638CFCAB3}"/>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7532B8CE-9C6B-E054-6CDE-462000147D07}"/>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6555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3260B5-1B94-E183-1DE2-6588618D58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00EE4E33-8D33-A6C3-6BF1-3DC2D3F092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7A6420B1-FD79-B188-CDEF-C664FD5F5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2CBED9A1-A83F-FA43-25B1-FDE859BF76AA}"/>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9A114CD1-97CE-B93D-E19B-46D97BE828D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0D8FB302-CE78-EAF1-53F6-85D63C1A72FB}"/>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898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44B113-791C-34E2-9328-775E7916CC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03696314-455E-C9A7-194D-ADDE9E084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22ED4406-F392-DA99-E974-634F992BA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BB1762B-C749-149F-5124-570B566F5006}"/>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12467A2-7330-EEEC-A351-1A51F4F013B9}"/>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BC981578-AB20-887A-B3E6-18580A60E8DB}"/>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05422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8BAF1E-D899-7F91-F705-29EDDC0074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FE59B3DB-CB4A-9210-7AED-063A1938872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F90E5E6-DC3D-02CA-9EDD-1A0EBB34FCA8}"/>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70E1391C-46AC-0E43-CCEA-5F693FCDB1D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357B17A-68B0-407A-CE79-A81574011FB6}"/>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34770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FD5A7FB9-8EB9-42EB-C7C1-571A5470454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FAF8D11-F32A-1582-DF45-568C46DE19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CE6235F-557D-8230-B279-3C6AB8C786BD}"/>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5C387FD3-23C4-5BEF-F45F-6E57B56E5D6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5488BFF3-122B-568A-A10C-4B9FB0608466}"/>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53421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a16="http://schemas.microsoft.com/office/drawing/2014/main" xmlns=""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1841574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u Abstr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6" name="Espace réservé du contenu 15">
            <a:extLst>
              <a:ext uri="{FF2B5EF4-FFF2-40B4-BE49-F238E27FC236}">
                <a16:creationId xmlns:a16="http://schemas.microsoft.com/office/drawing/2014/main" xmlns="" id="{088BC814-27A6-30D7-5D87-E900CC14CD39}"/>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23" name="Espace réservé du texte 22">
            <a:extLst>
              <a:ext uri="{FF2B5EF4-FFF2-40B4-BE49-F238E27FC236}">
                <a16:creationId xmlns:a16="http://schemas.microsoft.com/office/drawing/2014/main" xmlns="" id="{C6B6A4C5-9A2E-050C-3BAA-59D7CD251CA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mn-lt"/>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pic>
        <p:nvPicPr>
          <p:cNvPr id="3" name="Image 2">
            <a:extLst>
              <a:ext uri="{FF2B5EF4-FFF2-40B4-BE49-F238E27FC236}">
                <a16:creationId xmlns:a16="http://schemas.microsoft.com/office/drawing/2014/main" xmlns="" id="{2AE92725-BD17-0A66-BA6D-2F071A4C6E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2" name="Espace réservé du contenu 28">
            <a:extLst>
              <a:ext uri="{FF2B5EF4-FFF2-40B4-BE49-F238E27FC236}">
                <a16:creationId xmlns:a16="http://schemas.microsoft.com/office/drawing/2014/main" xmlns="" id="{B744B298-2AF5-6827-8C73-466608C8E415}"/>
              </a:ext>
            </a:extLst>
          </p:cNvPr>
          <p:cNvSpPr>
            <a:spLocks noGrp="1"/>
          </p:cNvSpPr>
          <p:nvPr>
            <p:ph sz="quarter" idx="21"/>
          </p:nvPr>
        </p:nvSpPr>
        <p:spPr>
          <a:xfrm>
            <a:off x="8178800" y="1246188"/>
            <a:ext cx="3556000" cy="4616450"/>
          </a:xfrm>
          <a:prstGeom prst="rect">
            <a:avLst/>
          </a:prstGeom>
          <a:solidFill>
            <a:srgbClr val="FF7F4D"/>
          </a:solidFill>
        </p:spPr>
        <p:txBody>
          <a:bodyPr/>
          <a:lstStyle>
            <a:lvl1pPr marL="0" indent="0">
              <a:buNone/>
              <a:defRPr sz="1800" b="1">
                <a:solidFill>
                  <a:schemeClr val="bg1"/>
                </a:solidFill>
                <a:latin typeface="Century Gothic" panose="020B0502020202020204" pitchFamily="34" charset="0"/>
              </a:defRPr>
            </a:lvl1pPr>
            <a:lvl2pPr marL="360000" indent="-180000">
              <a:buClr>
                <a:schemeClr val="bg1"/>
              </a:buClr>
              <a:buFont typeface="Police système Courant"/>
              <a:buChar char="►"/>
              <a:defRPr sz="1600">
                <a:solidFill>
                  <a:schemeClr val="tx1"/>
                </a:solidFill>
                <a:latin typeface="Century Gothic" panose="020B0502020202020204" pitchFamily="34" charset="0"/>
              </a:defRPr>
            </a:lvl2pPr>
            <a:lvl3pPr marL="540000" indent="-180000">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buClr>
                <a:schemeClr val="bg1"/>
              </a:buClr>
              <a:buFont typeface="Police système Courant"/>
              <a:buChar char="⁃"/>
              <a:defRPr sz="1200">
                <a:solidFill>
                  <a:schemeClr val="bg1"/>
                </a:solidFill>
                <a:latin typeface="Century Gothic" panose="020B0502020202020204" pitchFamily="34" charset="0"/>
              </a:defRPr>
            </a:lvl4pPr>
            <a:lvl5pPr marL="900000" indent="0">
              <a:buNone/>
              <a:defRPr sz="1050">
                <a:solidFill>
                  <a:schemeClr val="tx1"/>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10044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E4CD130-7E2E-E486-3643-277CE0403309}"/>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7" name="Image 6" descr="Une image contenant texte, clipart&#10;&#10;Description générée automatiquement">
            <a:extLst>
              <a:ext uri="{FF2B5EF4-FFF2-40B4-BE49-F238E27FC236}">
                <a16:creationId xmlns:a16="http://schemas.microsoft.com/office/drawing/2014/main" xmlns="" id="{874C92C1-907A-77D8-052C-41431CAAF3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8" name="Rectangle 7">
            <a:extLst>
              <a:ext uri="{FF2B5EF4-FFF2-40B4-BE49-F238E27FC236}">
                <a16:creationId xmlns:a16="http://schemas.microsoft.com/office/drawing/2014/main" xmlns="" id="{830D073E-DD89-A22F-7409-67011D548455}"/>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9" name="Rectangle 8">
            <a:extLst>
              <a:ext uri="{FF2B5EF4-FFF2-40B4-BE49-F238E27FC236}">
                <a16:creationId xmlns:a16="http://schemas.microsoft.com/office/drawing/2014/main" xmlns="" id="{380F00A5-7D71-C0EE-63F4-67EE9EA4C595}"/>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0" name="ZoneTexte 9">
            <a:extLst>
              <a:ext uri="{FF2B5EF4-FFF2-40B4-BE49-F238E27FC236}">
                <a16:creationId xmlns:a16="http://schemas.microsoft.com/office/drawing/2014/main" xmlns="" id="{F6F6C377-900E-2278-7B7C-55AC48773FA3}"/>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1" name="Espace réservé du texte 21">
            <a:extLst>
              <a:ext uri="{FF2B5EF4-FFF2-40B4-BE49-F238E27FC236}">
                <a16:creationId xmlns:a16="http://schemas.microsoft.com/office/drawing/2014/main" xmlns="" id="{FAE951C6-84FD-E282-1E03-FB9710C59004}"/>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2" name="Espace réservé du contenu 16">
            <a:extLst>
              <a:ext uri="{FF2B5EF4-FFF2-40B4-BE49-F238E27FC236}">
                <a16:creationId xmlns:a16="http://schemas.microsoft.com/office/drawing/2014/main" xmlns="" id="{594D03FE-62A0-CF1C-CB35-8036AE815F48}"/>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3" name="Espace réservé du texte 18">
            <a:extLst>
              <a:ext uri="{FF2B5EF4-FFF2-40B4-BE49-F238E27FC236}">
                <a16:creationId xmlns:a16="http://schemas.microsoft.com/office/drawing/2014/main" xmlns="" id="{96D24205-3AF7-C5C4-FA9E-CAEE3E1CBF77}"/>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14" name="Espace réservé du texte 18">
            <a:extLst>
              <a:ext uri="{FF2B5EF4-FFF2-40B4-BE49-F238E27FC236}">
                <a16:creationId xmlns:a16="http://schemas.microsoft.com/office/drawing/2014/main" xmlns="" id="{DC6F11A6-AD78-9BAE-1128-2D71A069AFC7}"/>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5" name="Espace réservé du contenu 15">
            <a:extLst>
              <a:ext uri="{FF2B5EF4-FFF2-40B4-BE49-F238E27FC236}">
                <a16:creationId xmlns:a16="http://schemas.microsoft.com/office/drawing/2014/main" xmlns="" id="{6AD2A181-41B1-1CA2-9E54-968464B068CF}"/>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16" name="Espace réservé du texte 22">
            <a:extLst>
              <a:ext uri="{FF2B5EF4-FFF2-40B4-BE49-F238E27FC236}">
                <a16:creationId xmlns:a16="http://schemas.microsoft.com/office/drawing/2014/main" xmlns="" id="{512B10A0-8F52-C383-9D34-A1C1F60355E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mn-lt"/>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sp>
        <p:nvSpPr>
          <p:cNvPr id="17" name="Espace réservé du contenu 28">
            <a:extLst>
              <a:ext uri="{FF2B5EF4-FFF2-40B4-BE49-F238E27FC236}">
                <a16:creationId xmlns:a16="http://schemas.microsoft.com/office/drawing/2014/main" xmlns="" id="{144C80D5-B2DC-E99B-22E0-7D945F8E14A4}"/>
              </a:ext>
            </a:extLst>
          </p:cNvPr>
          <p:cNvSpPr>
            <a:spLocks noGrp="1"/>
          </p:cNvSpPr>
          <p:nvPr>
            <p:ph sz="quarter" idx="21"/>
          </p:nvPr>
        </p:nvSpPr>
        <p:spPr>
          <a:xfrm>
            <a:off x="8178800" y="1246188"/>
            <a:ext cx="3556000" cy="4616450"/>
          </a:xfrm>
          <a:prstGeom prst="rect">
            <a:avLst/>
          </a:prstGeom>
          <a:solidFill>
            <a:srgbClr val="FF7F4D"/>
          </a:solidFill>
        </p:spPr>
        <p:txBody>
          <a:bodyPr/>
          <a:lstStyle>
            <a:lvl1pPr marL="0" indent="0">
              <a:buNone/>
              <a:defRPr sz="1800" b="1">
                <a:solidFill>
                  <a:schemeClr val="bg1"/>
                </a:solidFill>
                <a:latin typeface="Century Gothic" panose="020B0502020202020204" pitchFamily="34" charset="0"/>
              </a:defRPr>
            </a:lvl1pPr>
            <a:lvl2pPr marL="360000" indent="-180000">
              <a:buClr>
                <a:schemeClr val="bg1"/>
              </a:buClr>
              <a:buFont typeface="Police système Courant"/>
              <a:buChar char="►"/>
              <a:defRPr sz="1600">
                <a:solidFill>
                  <a:schemeClr val="tx1"/>
                </a:solidFill>
                <a:latin typeface="Century Gothic" panose="020B0502020202020204" pitchFamily="34" charset="0"/>
              </a:defRPr>
            </a:lvl2pPr>
            <a:lvl3pPr marL="540000" indent="-180000">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buClr>
                <a:schemeClr val="bg1"/>
              </a:buClr>
              <a:buFont typeface="Police système Courant"/>
              <a:buChar char="⁃"/>
              <a:defRPr sz="1200">
                <a:solidFill>
                  <a:schemeClr val="bg1"/>
                </a:solidFill>
                <a:latin typeface="Century Gothic" panose="020B0502020202020204" pitchFamily="34" charset="0"/>
              </a:defRPr>
            </a:lvl4pPr>
            <a:lvl5pPr marL="900000" indent="0">
              <a:buNone/>
              <a:defRPr sz="1050">
                <a:solidFill>
                  <a:schemeClr val="tx1"/>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8" name="Image 17">
            <a:extLst>
              <a:ext uri="{FF2B5EF4-FFF2-40B4-BE49-F238E27FC236}">
                <a16:creationId xmlns:a16="http://schemas.microsoft.com/office/drawing/2014/main" xmlns="" id="{1B1CB7E9-5C02-9264-10DB-96496A6768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19" name="Rectangle 18">
            <a:extLst>
              <a:ext uri="{FF2B5EF4-FFF2-40B4-BE49-F238E27FC236}">
                <a16:creationId xmlns:a16="http://schemas.microsoft.com/office/drawing/2014/main" xmlns="" id="{E1AAC4B0-9C9E-1441-4A73-CE80FE59533B}"/>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291228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a16="http://schemas.microsoft.com/office/drawing/2014/main" xmlns=""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105365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CC818F8-2843-3772-11AC-5A8181A3A3F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7A97EEF3-AF55-9912-59BC-7D52DCF99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FE8672EE-844A-0265-BEF1-9059C3B42B62}"/>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3CF55FD-FEB7-9EF8-9C3E-A95A4BA00D0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CDAA5F8-14F1-005E-BFBE-BB7A6815A839}"/>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69715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2FF07B-77B0-A52C-5018-080F42526E3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EA9DB92-0BFD-608B-885C-3E146F74EEF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0A3F58D-4DFB-19CF-BF97-85E6A52A2E30}"/>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0C62F097-9BE5-8B48-4E57-36852A4FFD80}"/>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003FC37-A21D-9DD0-57E6-A3F6FCF87471}"/>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15851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DE96D32-8FBE-D21D-693D-EDF0C402F80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3CD1B18F-61F6-5DD0-B3EB-2809D7734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6EE54AF6-EE90-BA0A-AA52-11E712DD1484}"/>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27D5554-8E0A-038D-3CFC-994A0BC5D9E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CC8F493F-7DDD-0D14-905E-6E44AFB74368}"/>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1565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C241925-44FF-E2FE-9C82-12DB25A6B4D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6528D23-77C5-3374-D63E-0894FA0FFCB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F30378F9-D5E4-72BC-D3B1-9B996EB601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0C5B673E-8B37-B784-CECE-80EC73064D13}"/>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55319F5F-CABC-9804-4856-1AAF7B57A05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20E7A525-4903-31C9-01F4-570D47E23739}"/>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44283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C1E2A18-E12E-F4C2-FEFE-FD2C66365D1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20D6CA8A-972D-0457-F48A-06AEE881A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5C1FFAD-8234-2A23-F294-BFEA62EAF78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0249B565-82B1-5D1B-CE80-5C38BD665B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B0842A9B-2D9E-F089-FB73-1CA97F29F78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BCE29A89-A962-4DAA-F2EA-5BDEDC3BDDBC}"/>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6CA4BD22-2296-F21C-D8CA-00844736DA54}"/>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0019CFB8-7DA2-0362-1009-B0FD9F762E00}"/>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7378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BA99E7-8732-1EF7-0066-F403B278AA5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34052200-5964-7726-05C0-094AB0CCDE65}"/>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A3AD302C-67E5-AE3C-3653-927FBACE1DA6}"/>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12CDE805-3B28-017F-7EE4-C19A7EF36553}"/>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18868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A63343EC-530B-4488-5E06-85C5134EEDD3}"/>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18688EE0-21E9-2F42-2850-5B7530FBF7D2}"/>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10679914-02B7-BB9C-854B-36DCA4E2B3D5}"/>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14551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EF8A752-1FAA-8F84-31A7-6E6A5819CC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B7BDFCFE-AFCC-14DC-E84B-D47A8DF67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07E38269-8E08-FDD1-25CF-CE466611C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57D7FB4-14B5-94D1-64B1-D55B8D27A654}"/>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B185C04-27C2-F8E3-4781-7F2B92BD291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4F3A282C-AD66-BD3B-88EA-BC08F29C5380}"/>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26176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F51DA4-4DCF-F0D3-7604-982909513F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B73F0C37-9F74-26DF-294C-3A8B84C85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DDE407CA-D218-F239-4614-8BA651EA8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5A816A79-7485-D889-56B7-16CDF8D05A8E}"/>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81F7194C-D33D-6F0B-84B5-DAD3240B900D}"/>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342AAA85-DEE8-897C-04B3-9CE301F67237}"/>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029459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6AFC8E-7FEF-330B-A07D-63D694D715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D769CA52-C3BD-1FB7-9F3E-F8FEC0314F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6F50BFD-41E4-BB3A-73BD-7A7CC65C2607}"/>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5445B817-F3CE-7B00-193B-EAE184C3DCF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A467D6E-71A7-55CF-61F6-72435999AA5B}"/>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9433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bstr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6" name="Espace réservé du contenu 15">
            <a:extLst>
              <a:ext uri="{FF2B5EF4-FFF2-40B4-BE49-F238E27FC236}">
                <a16:creationId xmlns:a16="http://schemas.microsoft.com/office/drawing/2014/main" xmlns="" id="{088BC814-27A6-30D7-5D87-E900CC14CD39}"/>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23" name="Espace réservé du texte 22">
            <a:extLst>
              <a:ext uri="{FF2B5EF4-FFF2-40B4-BE49-F238E27FC236}">
                <a16:creationId xmlns:a16="http://schemas.microsoft.com/office/drawing/2014/main" xmlns="" id="{C6B6A4C5-9A2E-050C-3BAA-59D7CD251CA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mn-lt"/>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sp>
        <p:nvSpPr>
          <p:cNvPr id="29" name="Espace réservé du contenu 28">
            <a:extLst>
              <a:ext uri="{FF2B5EF4-FFF2-40B4-BE49-F238E27FC236}">
                <a16:creationId xmlns:a16="http://schemas.microsoft.com/office/drawing/2014/main" xmlns="" id="{41CAED98-AA80-ED1F-37C4-71918665F7BD}"/>
              </a:ext>
            </a:extLst>
          </p:cNvPr>
          <p:cNvSpPr>
            <a:spLocks noGrp="1"/>
          </p:cNvSpPr>
          <p:nvPr>
            <p:ph sz="quarter" idx="21"/>
          </p:nvPr>
        </p:nvSpPr>
        <p:spPr>
          <a:xfrm>
            <a:off x="8178800" y="1246188"/>
            <a:ext cx="3556000" cy="4616450"/>
          </a:xfrm>
          <a:prstGeom prst="rect">
            <a:avLst/>
          </a:prstGeom>
          <a:solidFill>
            <a:srgbClr val="FF7F4D"/>
          </a:solidFill>
        </p:spPr>
        <p:txBody>
          <a:bodyPr/>
          <a:lstStyle>
            <a:lvl1pPr marL="0" indent="0">
              <a:buNone/>
              <a:defRPr sz="1800" b="1">
                <a:solidFill>
                  <a:schemeClr val="bg1"/>
                </a:solidFill>
              </a:defRPr>
            </a:lvl1pPr>
            <a:lvl2pPr marL="685800" indent="-228600">
              <a:buClr>
                <a:schemeClr val="accent1"/>
              </a:buClr>
              <a:buFont typeface="Police système Courant"/>
              <a:buChar char="►"/>
              <a:defRPr sz="1600">
                <a:solidFill>
                  <a:schemeClr val="tx1"/>
                </a:solidFill>
              </a:defRPr>
            </a:lvl2pPr>
            <a:lvl3pPr marL="1143000" indent="-228600">
              <a:buClr>
                <a:schemeClr val="tx1"/>
              </a:buClr>
              <a:buFont typeface="Wingdings" pitchFamily="2" charset="2"/>
              <a:buChar char="§"/>
              <a:defRPr sz="1400" b="1">
                <a:solidFill>
                  <a:schemeClr val="bg1"/>
                </a:solidFill>
              </a:defRPr>
            </a:lvl3pPr>
            <a:lvl4pPr marL="1600200" indent="-228600">
              <a:buClr>
                <a:schemeClr val="tx1"/>
              </a:buClr>
              <a:buFont typeface="Police système Courant"/>
              <a:buChar char="⁃"/>
              <a:defRPr sz="1200">
                <a:solidFill>
                  <a:schemeClr val="bg1"/>
                </a:solidFill>
              </a:defRPr>
            </a:lvl4pPr>
            <a:lvl5pPr marL="1828800" indent="0">
              <a:buNone/>
              <a:defRPr sz="105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a:extLst>
              <a:ext uri="{FF2B5EF4-FFF2-40B4-BE49-F238E27FC236}">
                <a16:creationId xmlns:a16="http://schemas.microsoft.com/office/drawing/2014/main" xmlns="" id="{2AE92725-BD17-0A66-BA6D-2F071A4C6E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4254157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BC14C5DA-01BA-27DF-7319-A74AAAC8C84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EAF17AB-0395-4F17-5B9C-975CBEC02FC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88E3BD5-FC64-48A3-1F49-D33C13FC86C7}"/>
              </a:ext>
            </a:extLst>
          </p:cNvPr>
          <p:cNvSpPr>
            <a:spLocks noGrp="1"/>
          </p:cNvSpPr>
          <p:nvPr>
            <p:ph type="dt" sz="half" idx="10"/>
          </p:nvPr>
        </p:nvSpPr>
        <p:spPr/>
        <p:txBody>
          <a:body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0B41825-1ECF-C0D0-C175-C3B303CC699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D1BB899-AFAB-C907-FDEC-27D285DC9196}"/>
              </a:ext>
            </a:extLst>
          </p:cNvPr>
          <p:cNvSpPr>
            <a:spLocks noGrp="1"/>
          </p:cNvSpPr>
          <p:nvPr>
            <p:ph type="sldNum" sz="quarter" idx="12"/>
          </p:nvPr>
        </p:nvSpPr>
        <p:spPr/>
        <p:txBody>
          <a:body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921600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a16="http://schemas.microsoft.com/office/drawing/2014/main" xmlns=""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22041221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u Abstr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anose="020B0502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6" name="Espace réservé du contenu 15">
            <a:extLst>
              <a:ext uri="{FF2B5EF4-FFF2-40B4-BE49-F238E27FC236}">
                <a16:creationId xmlns:a16="http://schemas.microsoft.com/office/drawing/2014/main" xmlns="" id="{088BC814-27A6-30D7-5D87-E900CC14CD39}"/>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23" name="Espace réservé du texte 22">
            <a:extLst>
              <a:ext uri="{FF2B5EF4-FFF2-40B4-BE49-F238E27FC236}">
                <a16:creationId xmlns:a16="http://schemas.microsoft.com/office/drawing/2014/main" xmlns="" id="{C6B6A4C5-9A2E-050C-3BAA-59D7CD251CA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Century Gothic" panose="020B0502020202020204" pitchFamily="34" charset="0"/>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pic>
        <p:nvPicPr>
          <p:cNvPr id="3" name="Image 2">
            <a:extLst>
              <a:ext uri="{FF2B5EF4-FFF2-40B4-BE49-F238E27FC236}">
                <a16:creationId xmlns:a16="http://schemas.microsoft.com/office/drawing/2014/main" xmlns="" id="{2AE92725-BD17-0A66-BA6D-2F071A4C6E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2" name="Espace réservé du contenu 28">
            <a:extLst>
              <a:ext uri="{FF2B5EF4-FFF2-40B4-BE49-F238E27FC236}">
                <a16:creationId xmlns:a16="http://schemas.microsoft.com/office/drawing/2014/main" xmlns="" id="{34D41496-BD67-6399-3D52-68521A1373A0}"/>
              </a:ext>
            </a:extLst>
          </p:cNvPr>
          <p:cNvSpPr>
            <a:spLocks noGrp="1"/>
          </p:cNvSpPr>
          <p:nvPr>
            <p:ph sz="quarter" idx="21"/>
          </p:nvPr>
        </p:nvSpPr>
        <p:spPr>
          <a:xfrm>
            <a:off x="8178800" y="1246188"/>
            <a:ext cx="3556000" cy="4616450"/>
          </a:xfrm>
          <a:prstGeom prst="rect">
            <a:avLst/>
          </a:prstGeom>
          <a:solidFill>
            <a:srgbClr val="FF7F4D"/>
          </a:solidFill>
        </p:spPr>
        <p:txBody>
          <a:bodyPr/>
          <a:lstStyle>
            <a:lvl1pPr marL="0" indent="0">
              <a:buNone/>
              <a:defRPr sz="1800" b="1">
                <a:solidFill>
                  <a:schemeClr val="bg1"/>
                </a:solidFill>
                <a:latin typeface="Century Gothic" panose="020B0502020202020204" pitchFamily="34" charset="0"/>
              </a:defRPr>
            </a:lvl1pPr>
            <a:lvl2pPr marL="360000" indent="-180000">
              <a:buClr>
                <a:schemeClr val="bg1"/>
              </a:buClr>
              <a:buFont typeface="Police système Courant"/>
              <a:buChar char="►"/>
              <a:defRPr sz="1600">
                <a:solidFill>
                  <a:schemeClr val="tx1"/>
                </a:solidFill>
                <a:latin typeface="Century Gothic" panose="020B0502020202020204" pitchFamily="34" charset="0"/>
              </a:defRPr>
            </a:lvl2pPr>
            <a:lvl3pPr marL="540000" indent="-180000">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buClr>
                <a:schemeClr val="bg1"/>
              </a:buClr>
              <a:buFont typeface="Police système Courant"/>
              <a:buChar char="⁃"/>
              <a:defRPr sz="1200">
                <a:solidFill>
                  <a:schemeClr val="bg1"/>
                </a:solidFill>
                <a:latin typeface="Century Gothic" panose="020B0502020202020204" pitchFamily="34" charset="0"/>
              </a:defRPr>
            </a:lvl4pPr>
            <a:lvl5pPr marL="900000" indent="0">
              <a:buNone/>
              <a:defRPr sz="1050">
                <a:solidFill>
                  <a:schemeClr val="tx1"/>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408793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003A6C-7CAD-8CAF-F9E4-1EDB5DA05E1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A35CAF4C-6516-FA19-80A7-69BE2C9D1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F9770EDA-55FE-E7EA-1CC4-013BDFDB66CC}"/>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EA3F759D-E9B1-3C67-7B93-471D7D174BC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C0F92C2-1127-7198-791D-4F0996293E1D}"/>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88438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38EA586-1773-5292-8805-5532734144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12A2C2F9-C17C-928C-3A92-CB93BDD76B1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1B94399-B899-5309-8308-9314ACA98C1D}"/>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FE8ABECD-E145-4088-4302-DB55A612BBF7}"/>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12B8BCB3-3CF4-250D-49D3-C72A0D8E5563}"/>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93209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ADBA96-9F5C-7340-1A8E-8D96C20416A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0FFCCE57-7BA4-1319-5BD0-4C8A4701C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4FC7740A-086B-4869-8288-B0D997A9A8D6}"/>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0D92F79C-6A54-062A-7145-D45DCCE67B3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38BEB2C4-B9ED-EB45-21A2-BBE2BC396516}"/>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07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5BC3568-0007-EDBC-0B8B-6947214A11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FB22296-98A3-6413-94D8-82D9E32B458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4739A374-9A00-0432-009B-4C41C241744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6678664C-FECE-24F6-E364-5FF90D14A2D1}"/>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74927550-D2D2-ABDF-303E-CDC47B28115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BFC2EEEB-FFD8-9449-3338-4C7C1C274619}"/>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27762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92BFF0-3C27-6EAF-107A-BB050E4601B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A7B40099-A40E-F225-6694-C60DF2533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CB79A1C-65C0-ECE7-EE26-10B44D16433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F94A1C0D-01B6-6B74-B80E-67F45A2F4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188E341F-ABF7-427B-40F4-2F0709E3474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EE0F8532-3F58-478A-1F12-27FCD39D0153}"/>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6C9D08AD-B5D8-350B-C974-387182FDE82B}"/>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5EA1E606-BE3D-9536-CAFB-D32CBCD387E9}"/>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4417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6DEB413-C45A-9219-0379-B3F001B86D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48885BFA-D96F-6696-24E2-10B4CA22B57A}"/>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01CB5E4F-8CC5-12F5-DF9C-C7C52F5C788A}"/>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99F0C82B-903F-D580-BB9F-F530C3811F00}"/>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534021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D282A230-8702-4EA1-2B26-BDC42D3B122F}"/>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AC5ECFD5-6BCF-7796-E6F7-61796CD72CDC}"/>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C051E318-02F4-D71A-4566-12A6C4BB5CB6}"/>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551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bstrac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ACA5099-5717-9D94-0AFA-F4B3037AB1DD}"/>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4" name="Image 3" descr="Une image contenant texte, clipart&#10;&#10;Description générée automatiquement">
            <a:extLst>
              <a:ext uri="{FF2B5EF4-FFF2-40B4-BE49-F238E27FC236}">
                <a16:creationId xmlns:a16="http://schemas.microsoft.com/office/drawing/2014/main" xmlns="" id="{F65A5800-6143-1EDE-00DC-C5721A6789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5" name="Rectangle 4">
            <a:extLst>
              <a:ext uri="{FF2B5EF4-FFF2-40B4-BE49-F238E27FC236}">
                <a16:creationId xmlns:a16="http://schemas.microsoft.com/office/drawing/2014/main" xmlns="" id="{7EDFF50F-F04C-F945-CF73-E63D20CD5EA7}"/>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6" name="Rectangle 5">
            <a:extLst>
              <a:ext uri="{FF2B5EF4-FFF2-40B4-BE49-F238E27FC236}">
                <a16:creationId xmlns:a16="http://schemas.microsoft.com/office/drawing/2014/main" xmlns="" id="{F5F54979-C527-1B80-3222-60EDF75FC0C7}"/>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9" name="ZoneTexte 8">
            <a:extLst>
              <a:ext uri="{FF2B5EF4-FFF2-40B4-BE49-F238E27FC236}">
                <a16:creationId xmlns:a16="http://schemas.microsoft.com/office/drawing/2014/main" xmlns="" id="{08D80DAF-B78A-FB73-597C-392CF9343367}"/>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0" name="Espace réservé du texte 21">
            <a:extLst>
              <a:ext uri="{FF2B5EF4-FFF2-40B4-BE49-F238E27FC236}">
                <a16:creationId xmlns:a16="http://schemas.microsoft.com/office/drawing/2014/main" xmlns="" id="{F923B79B-8D9A-F082-EAE0-D0CD86328FBF}"/>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1" name="Espace réservé du contenu 16">
            <a:extLst>
              <a:ext uri="{FF2B5EF4-FFF2-40B4-BE49-F238E27FC236}">
                <a16:creationId xmlns:a16="http://schemas.microsoft.com/office/drawing/2014/main" xmlns="" id="{652A7E7E-E0CB-227A-021B-44303F1CCBBB}"/>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2" name="Espace réservé du texte 18">
            <a:extLst>
              <a:ext uri="{FF2B5EF4-FFF2-40B4-BE49-F238E27FC236}">
                <a16:creationId xmlns:a16="http://schemas.microsoft.com/office/drawing/2014/main" xmlns="" id="{32224335-0BF8-D51F-288B-2DC7D1BD3B40}"/>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13" name="Espace réservé du texte 18">
            <a:extLst>
              <a:ext uri="{FF2B5EF4-FFF2-40B4-BE49-F238E27FC236}">
                <a16:creationId xmlns:a16="http://schemas.microsoft.com/office/drawing/2014/main" xmlns="" id="{2B584DC8-4B0C-56BA-CF88-058455BBF87F}"/>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4" name="Espace réservé du contenu 15">
            <a:extLst>
              <a:ext uri="{FF2B5EF4-FFF2-40B4-BE49-F238E27FC236}">
                <a16:creationId xmlns:a16="http://schemas.microsoft.com/office/drawing/2014/main" xmlns="" id="{B07DD8FB-A895-594B-3A70-A83EACE30E47}"/>
              </a:ext>
            </a:extLst>
          </p:cNvPr>
          <p:cNvSpPr>
            <a:spLocks noGrp="1"/>
          </p:cNvSpPr>
          <p:nvPr>
            <p:ph sz="quarter" idx="19" hasCustomPrompt="1"/>
          </p:nvPr>
        </p:nvSpPr>
        <p:spPr>
          <a:xfrm>
            <a:off x="1312995" y="1247431"/>
            <a:ext cx="6553200" cy="3100752"/>
          </a:xfrm>
          <a:prstGeom prst="rect">
            <a:avLst/>
          </a:prstGeom>
          <a:ln w="12700">
            <a:solidFill>
              <a:srgbClr val="005086"/>
            </a:solidFill>
          </a:ln>
        </p:spPr>
        <p:txBody>
          <a:bodyPr anchor="ct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15" name="Espace réservé du texte 22">
            <a:extLst>
              <a:ext uri="{FF2B5EF4-FFF2-40B4-BE49-F238E27FC236}">
                <a16:creationId xmlns:a16="http://schemas.microsoft.com/office/drawing/2014/main" xmlns="" id="{D3E98C69-E3D6-2691-AFB9-114FB82E4949}"/>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mn-lt"/>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sp>
        <p:nvSpPr>
          <p:cNvPr id="16" name="Espace réservé du contenu 28">
            <a:extLst>
              <a:ext uri="{FF2B5EF4-FFF2-40B4-BE49-F238E27FC236}">
                <a16:creationId xmlns:a16="http://schemas.microsoft.com/office/drawing/2014/main" xmlns="" id="{BF3DF3E4-1677-37CA-CD8C-AAC7786F38F4}"/>
              </a:ext>
            </a:extLst>
          </p:cNvPr>
          <p:cNvSpPr>
            <a:spLocks noGrp="1"/>
          </p:cNvSpPr>
          <p:nvPr>
            <p:ph sz="quarter" idx="21"/>
          </p:nvPr>
        </p:nvSpPr>
        <p:spPr>
          <a:xfrm>
            <a:off x="8178800" y="1246188"/>
            <a:ext cx="3556000" cy="4616450"/>
          </a:xfrm>
          <a:prstGeom prst="rect">
            <a:avLst/>
          </a:prstGeom>
          <a:solidFill>
            <a:srgbClr val="FF7F4D"/>
          </a:solidFill>
        </p:spPr>
        <p:txBody>
          <a:bodyPr/>
          <a:lstStyle>
            <a:lvl1pPr marL="0" indent="0">
              <a:buNone/>
              <a:defRPr sz="1800" b="1">
                <a:solidFill>
                  <a:schemeClr val="bg1"/>
                </a:solidFill>
              </a:defRPr>
            </a:lvl1pPr>
            <a:lvl2pPr marL="685800" indent="-228600">
              <a:buClr>
                <a:schemeClr val="accent1"/>
              </a:buClr>
              <a:buFont typeface="Police système Courant"/>
              <a:buChar char="►"/>
              <a:defRPr sz="1600">
                <a:solidFill>
                  <a:schemeClr val="tx1"/>
                </a:solidFill>
              </a:defRPr>
            </a:lvl2pPr>
            <a:lvl3pPr marL="1143000" indent="-228600">
              <a:buClr>
                <a:schemeClr val="tx1"/>
              </a:buClr>
              <a:buFont typeface="Wingdings" pitchFamily="2" charset="2"/>
              <a:buChar char="§"/>
              <a:defRPr sz="1400" b="1">
                <a:solidFill>
                  <a:schemeClr val="bg1"/>
                </a:solidFill>
              </a:defRPr>
            </a:lvl3pPr>
            <a:lvl4pPr marL="1600200" indent="-228600">
              <a:buClr>
                <a:schemeClr val="tx1"/>
              </a:buClr>
              <a:buFont typeface="Police système Courant"/>
              <a:buChar char="⁃"/>
              <a:defRPr sz="1200">
                <a:solidFill>
                  <a:schemeClr val="bg1"/>
                </a:solidFill>
              </a:defRPr>
            </a:lvl4pPr>
            <a:lvl5pPr marL="1828800" indent="0">
              <a:buNone/>
              <a:defRPr sz="105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contenu 28">
            <a:extLst>
              <a:ext uri="{FF2B5EF4-FFF2-40B4-BE49-F238E27FC236}">
                <a16:creationId xmlns:a16="http://schemas.microsoft.com/office/drawing/2014/main" xmlns="" id="{393EA286-5435-E683-D274-8AAD4E596CD1}"/>
              </a:ext>
            </a:extLst>
          </p:cNvPr>
          <p:cNvSpPr>
            <a:spLocks noGrp="1"/>
          </p:cNvSpPr>
          <p:nvPr>
            <p:ph sz="quarter" idx="22"/>
          </p:nvPr>
        </p:nvSpPr>
        <p:spPr>
          <a:xfrm>
            <a:off x="1312994" y="4460489"/>
            <a:ext cx="6553199" cy="1402150"/>
          </a:xfrm>
          <a:prstGeom prst="rect">
            <a:avLst/>
          </a:prstGeom>
          <a:solidFill>
            <a:srgbClr val="005086"/>
          </a:solidFill>
        </p:spPr>
        <p:txBody>
          <a:bodyPr/>
          <a:lstStyle>
            <a:lvl1pPr marL="0" indent="0">
              <a:buNone/>
              <a:defRPr sz="1800" b="1">
                <a:solidFill>
                  <a:schemeClr val="bg1"/>
                </a:solidFill>
              </a:defRPr>
            </a:lvl1pPr>
            <a:lvl2pPr marL="685800" indent="-228600">
              <a:buClr>
                <a:srgbClr val="FF7F4D"/>
              </a:buClr>
              <a:buFont typeface="Police système Courant"/>
              <a:buChar char="►"/>
              <a:defRPr sz="1600">
                <a:solidFill>
                  <a:schemeClr val="bg1"/>
                </a:solidFill>
              </a:defRPr>
            </a:lvl2pPr>
            <a:lvl3pPr marL="1143000" indent="-228600">
              <a:buClr>
                <a:schemeClr val="bg1"/>
              </a:buClr>
              <a:buFont typeface="Wingdings" pitchFamily="2" charset="2"/>
              <a:buChar char="§"/>
              <a:defRPr sz="1400" b="1">
                <a:solidFill>
                  <a:schemeClr val="bg1"/>
                </a:solidFill>
              </a:defRPr>
            </a:lvl3pPr>
            <a:lvl4pPr marL="1600200" indent="-228600">
              <a:buClr>
                <a:srgbClr val="FF7F4D"/>
              </a:buClr>
              <a:buFont typeface="Police système Courant"/>
              <a:buChar char="⁃"/>
              <a:defRPr sz="1200">
                <a:solidFill>
                  <a:schemeClr val="bg1"/>
                </a:solidFill>
              </a:defRPr>
            </a:lvl4pPr>
            <a:lvl5pPr marL="1828800" indent="0">
              <a:buNone/>
              <a:defRPr sz="1050">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a:extLst>
              <a:ext uri="{FF2B5EF4-FFF2-40B4-BE49-F238E27FC236}">
                <a16:creationId xmlns:a16="http://schemas.microsoft.com/office/drawing/2014/main" xmlns="" id="{6B053794-A10B-4869-115B-6A0DE55755A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18" name="Rectangle 17">
            <a:extLst>
              <a:ext uri="{FF2B5EF4-FFF2-40B4-BE49-F238E27FC236}">
                <a16:creationId xmlns:a16="http://schemas.microsoft.com/office/drawing/2014/main" xmlns="" id="{BF087DD1-DB07-51B1-2613-4C12F885EA86}"/>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1629194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36F8D8-012F-704C-27EE-89E13DECF9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D8AA7B5E-B311-A100-4A43-C45310D94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1CD99CB9-F206-B3B3-02BE-BD275744C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980888A0-072B-E113-5F2F-83B27A16F68D}"/>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F87F9630-1442-DE11-336A-10408D4CF374}"/>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25B2947F-0148-1227-FB08-21E43CA45D0B}"/>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74207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66E0F90-5110-BFE2-A4CB-25E181F9D0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2F41A8FE-8694-8B11-B85A-D8AB1DF3A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0BEAE815-202D-AB27-4ABB-71A002259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1E845826-86AD-D295-F900-2E8F7A759325}"/>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6AB868CF-3780-61A1-5BFD-09B6D63EDBCA}"/>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F1F360D6-F1E6-10C8-E27C-66DE53260023}"/>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457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1F7130-535B-ACB7-6A83-88EE731E18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CCD6E45B-A921-4008-0621-EED47630489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322C08E-EED8-26C9-E275-5BABCD959B14}"/>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F3538BB0-C42F-1EFE-9189-CAAC8E61ABA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744F0268-F7F7-448E-2F32-ADC85EB6EEE2}"/>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319739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3B162C0E-5DDA-E00A-6749-60061DEB95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8B6C8FCB-7B4E-B3FA-E275-DB19B669D75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996A711-B62E-E1AF-4427-16372181C158}"/>
              </a:ext>
            </a:extLst>
          </p:cNvPr>
          <p:cNvSpPr>
            <a:spLocks noGrp="1"/>
          </p:cNvSpPr>
          <p:nvPr>
            <p:ph type="dt" sz="half" idx="10"/>
          </p:nvPr>
        </p:nvSpPr>
        <p:spPr/>
        <p:txBody>
          <a:body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AA3F8A5-980F-AFC0-8954-B35F40BEF7C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A99927FC-4675-6697-37F4-71B30F1B1E69}"/>
              </a:ext>
            </a:extLst>
          </p:cNvPr>
          <p:cNvSpPr>
            <a:spLocks noGrp="1"/>
          </p:cNvSpPr>
          <p:nvPr>
            <p:ph type="sldNum" sz="quarter" idx="12"/>
          </p:nvPr>
        </p:nvSpPr>
        <p:spPr/>
        <p:txBody>
          <a:body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08662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a16="http://schemas.microsoft.com/office/drawing/2014/main" xmlns=""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2850928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u Abstr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entury Gothic" panose="020B0502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6" name="Espace réservé du contenu 15">
            <a:extLst>
              <a:ext uri="{FF2B5EF4-FFF2-40B4-BE49-F238E27FC236}">
                <a16:creationId xmlns:a16="http://schemas.microsoft.com/office/drawing/2014/main" xmlns="" id="{088BC814-27A6-30D7-5D87-E900CC14CD39}"/>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23" name="Espace réservé du texte 22">
            <a:extLst>
              <a:ext uri="{FF2B5EF4-FFF2-40B4-BE49-F238E27FC236}">
                <a16:creationId xmlns:a16="http://schemas.microsoft.com/office/drawing/2014/main" xmlns="" id="{C6B6A4C5-9A2E-050C-3BAA-59D7CD251CA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Century Gothic" panose="020B0502020202020204" pitchFamily="34" charset="0"/>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pic>
        <p:nvPicPr>
          <p:cNvPr id="3" name="Image 2">
            <a:extLst>
              <a:ext uri="{FF2B5EF4-FFF2-40B4-BE49-F238E27FC236}">
                <a16:creationId xmlns:a16="http://schemas.microsoft.com/office/drawing/2014/main" xmlns="" id="{2AE92725-BD17-0A66-BA6D-2F071A4C6E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2" name="Espace réservé du contenu 28">
            <a:extLst>
              <a:ext uri="{FF2B5EF4-FFF2-40B4-BE49-F238E27FC236}">
                <a16:creationId xmlns:a16="http://schemas.microsoft.com/office/drawing/2014/main" xmlns="" id="{66EB2A95-FD97-AD79-6699-D92B84C7A6ED}"/>
              </a:ext>
            </a:extLst>
          </p:cNvPr>
          <p:cNvSpPr>
            <a:spLocks noGrp="1"/>
          </p:cNvSpPr>
          <p:nvPr>
            <p:ph sz="quarter" idx="21"/>
          </p:nvPr>
        </p:nvSpPr>
        <p:spPr>
          <a:xfrm>
            <a:off x="8178800" y="1246188"/>
            <a:ext cx="3556000" cy="4616450"/>
          </a:xfrm>
          <a:prstGeom prst="rect">
            <a:avLst/>
          </a:prstGeom>
          <a:solidFill>
            <a:srgbClr val="FF7F4D"/>
          </a:solidFill>
        </p:spPr>
        <p:txBody>
          <a:bodyPr/>
          <a:lstStyle>
            <a:lvl1pPr marL="0" indent="0">
              <a:buNone/>
              <a:defRPr sz="1800" b="1">
                <a:solidFill>
                  <a:schemeClr val="bg1"/>
                </a:solidFill>
                <a:latin typeface="Century Gothic" panose="020B0502020202020204" pitchFamily="34" charset="0"/>
              </a:defRPr>
            </a:lvl1pPr>
            <a:lvl2pPr marL="360000" indent="-180000">
              <a:buClr>
                <a:schemeClr val="bg1"/>
              </a:buClr>
              <a:buFont typeface="Police système Courant"/>
              <a:buChar char="►"/>
              <a:defRPr sz="1600">
                <a:solidFill>
                  <a:schemeClr val="tx1"/>
                </a:solidFill>
                <a:latin typeface="Century Gothic" panose="020B0502020202020204" pitchFamily="34" charset="0"/>
              </a:defRPr>
            </a:lvl2pPr>
            <a:lvl3pPr marL="540000" indent="-180000">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buClr>
                <a:schemeClr val="bg1"/>
              </a:buClr>
              <a:buFont typeface="Police système Courant"/>
              <a:buChar char="⁃"/>
              <a:defRPr sz="1200">
                <a:solidFill>
                  <a:schemeClr val="bg1"/>
                </a:solidFill>
                <a:latin typeface="Century Gothic" panose="020B0502020202020204" pitchFamily="34" charset="0"/>
              </a:defRPr>
            </a:lvl4pPr>
            <a:lvl5pPr marL="900000" indent="0">
              <a:buNone/>
              <a:defRPr sz="1050">
                <a:solidFill>
                  <a:schemeClr val="tx1"/>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5940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397739E-228A-B420-FB38-4932EC56A51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BE3732F-F6FF-7CF8-54CD-D1D6AF7BB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F0D2AE13-00A4-A636-8558-940732D12889}"/>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BF8E1502-51CD-D972-7AF3-CEB12D283B0C}"/>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8693B05F-55C6-8787-1814-02D4406B98B5}"/>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037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EF6E185-F157-B061-80F1-370BD33B94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ABD1D42-3446-2EAA-0CF4-1BA8035633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B3D5661-AFCA-964D-9F03-3B25B946B593}"/>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6FC764E1-8563-B470-0407-18E230F5AAD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3FC1567E-BB3E-6187-FF48-22A1D7B7EC9E}"/>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63077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D192DD-52D7-17CE-6F56-BAD475F9C7A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FF3F27FA-60B8-AFE0-855D-327E001FB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CD4E6736-7886-D1E7-78BE-3007C0D1F259}"/>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735B301C-CFAB-1259-1E8C-49C7F85BF800}"/>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9259563E-7EE7-A0C0-ECA3-790E134ED56C}"/>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00425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912E29-3C26-214C-7875-88B4A3F9EA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7BA2EA25-2105-89A1-851D-9498D002BE1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B869878C-86E2-CD32-60BB-51A99FAD6F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2D100D8E-EA2C-2E9A-84E5-E4A11B4021FB}"/>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AC13A752-D6F4-2CD1-2A84-DF161A4D93B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421976B7-4BDE-E722-A68C-3BD8EA20765C}"/>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753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055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11466E-E455-0F4C-CBCB-253FB91BF04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8FFC007A-993E-C038-8760-F6C195AC3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4ACFE04-7F45-E892-C98C-F65C688CE91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A7485F93-0C8F-8805-E212-7D31365AD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60C60D39-01CE-C65B-0FFB-75987B97E17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5FC5FC78-6315-2D9D-4DB5-18EEF3B5E571}"/>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xmlns="" id="{362EAE06-BA97-6307-E069-AEA924CC02E5}"/>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xmlns="" id="{7C4243DE-40D3-551E-2D25-E1605E911CBD}"/>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191626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B843EE-9FE0-A4DC-3241-A63EFBF0F18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479BDFC1-3B2A-40FE-3BEA-39B3A43734FE}"/>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xmlns="" id="{8457505E-D36D-48E3-8168-14E17B6F03D7}"/>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xmlns="" id="{321C2B3C-85CE-A5E8-0472-894905DE9909}"/>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81035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5E7F67F9-4FCA-814A-21A3-998D64A7C2D8}"/>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xmlns="" id="{91E33786-EA1F-3D55-FCAB-A55638CFCAB3}"/>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xmlns="" id="{7532B8CE-9C6B-E054-6CDE-462000147D07}"/>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255665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3260B5-1B94-E183-1DE2-6588618D58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00EE4E33-8D33-A6C3-6BF1-3DC2D3F092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7A6420B1-FD79-B188-CDEF-C664FD5F5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2CBED9A1-A83F-FA43-25B1-FDE859BF76AA}"/>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9A114CD1-97CE-B93D-E19B-46D97BE828D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0D8FB302-CE78-EAF1-53F6-85D63C1A72FB}"/>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138190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44B113-791C-34E2-9328-775E7916CC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03696314-455E-C9A7-194D-ADDE9E084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22ED4406-F392-DA99-E974-634F992BA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BB1762B-C749-149F-5124-570B566F5006}"/>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xmlns="" id="{112467A2-7330-EEEC-A351-1A51F4F013B9}"/>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xmlns="" id="{BC981578-AB20-887A-B3E6-18580A60E8DB}"/>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58519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8BAF1E-D899-7F91-F705-29EDDC0074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FE59B3DB-CB4A-9210-7AED-063A1938872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F90E5E6-DC3D-02CA-9EDD-1A0EBB34FCA8}"/>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70E1391C-46AC-0E43-CCEA-5F693FCDB1D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357B17A-68B0-407A-CE79-A81574011FB6}"/>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163302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FD5A7FB9-8EB9-42EB-C7C1-571A5470454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FAF8D11-F32A-1582-DF45-568C46DE19D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CE6235F-557D-8230-B279-3C6AB8C786BD}"/>
              </a:ext>
            </a:extLst>
          </p:cNvPr>
          <p:cNvSpPr>
            <a:spLocks noGrp="1"/>
          </p:cNvSpPr>
          <p:nvPr>
            <p:ph type="dt" sz="half" idx="10"/>
          </p:nvPr>
        </p:nvSpPr>
        <p:spPr/>
        <p:txBody>
          <a:body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5C387FD3-23C4-5BEF-F45F-6E57B56E5D6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5488BFF3-122B-568A-A10C-4B9FB0608466}"/>
              </a:ext>
            </a:extLst>
          </p:cNvPr>
          <p:cNvSpPr>
            <a:spLocks noGrp="1"/>
          </p:cNvSpPr>
          <p:nvPr>
            <p:ph type="sldNum" sz="quarter" idx="12"/>
          </p:nvPr>
        </p:nvSpPr>
        <p:spPr/>
        <p:txBody>
          <a:body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67931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a16="http://schemas.microsoft.com/office/drawing/2014/main" xmlns=""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1852876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ontenu Abstr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2-6 juin 2023</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932773" y="-4431"/>
            <a:ext cx="11259225" cy="516866"/>
          </a:xfrm>
          <a:prstGeom prst="rect">
            <a:avLst/>
          </a:prstGeom>
        </p:spPr>
        <p:txBody>
          <a:bodyPr lIns="180000">
            <a:noAutofit/>
          </a:bodyPr>
          <a:lstStyle>
            <a:lvl1pPr marL="0" indent="0">
              <a:buNone/>
              <a:defRPr sz="36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4" y="522517"/>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sp>
        <p:nvSpPr>
          <p:cNvPr id="16" name="Espace réservé du contenu 15">
            <a:extLst>
              <a:ext uri="{FF2B5EF4-FFF2-40B4-BE49-F238E27FC236}">
                <a16:creationId xmlns:a16="http://schemas.microsoft.com/office/drawing/2014/main" xmlns="" id="{088BC814-27A6-30D7-5D87-E900CC14CD39}"/>
              </a:ext>
            </a:extLst>
          </p:cNvPr>
          <p:cNvSpPr>
            <a:spLocks noGrp="1"/>
          </p:cNvSpPr>
          <p:nvPr>
            <p:ph sz="quarter" idx="19" hasCustomPrompt="1"/>
          </p:nvPr>
        </p:nvSpPr>
        <p:spPr>
          <a:xfrm>
            <a:off x="1312995" y="1247430"/>
            <a:ext cx="6553200" cy="4617333"/>
          </a:xfrm>
          <a:prstGeom prst="rect">
            <a:avLst/>
          </a:prstGeom>
          <a:ln w="12700">
            <a:solidFill>
              <a:srgbClr val="005086"/>
            </a:solidFill>
          </a:ln>
        </p:spPr>
        <p:txBody>
          <a:bodyPr anchor="ct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fr-FR" dirty="0"/>
              <a:t>Emplacement courbe</a:t>
            </a:r>
          </a:p>
        </p:txBody>
      </p:sp>
      <p:sp>
        <p:nvSpPr>
          <p:cNvPr id="23" name="Espace réservé du texte 22">
            <a:extLst>
              <a:ext uri="{FF2B5EF4-FFF2-40B4-BE49-F238E27FC236}">
                <a16:creationId xmlns:a16="http://schemas.microsoft.com/office/drawing/2014/main" xmlns="" id="{C6B6A4C5-9A2E-050C-3BAA-59D7CD251CA8}"/>
              </a:ext>
            </a:extLst>
          </p:cNvPr>
          <p:cNvSpPr>
            <a:spLocks noGrp="1"/>
          </p:cNvSpPr>
          <p:nvPr>
            <p:ph type="body" sz="quarter" idx="20" hasCustomPrompt="1"/>
          </p:nvPr>
        </p:nvSpPr>
        <p:spPr>
          <a:xfrm>
            <a:off x="1574574" y="1052306"/>
            <a:ext cx="1683883" cy="387350"/>
          </a:xfrm>
          <a:prstGeom prst="rect">
            <a:avLst/>
          </a:prstGeom>
          <a:solidFill>
            <a:schemeClr val="bg1"/>
          </a:solidFill>
        </p:spPr>
        <p:txBody>
          <a:bodyPr/>
          <a:lstStyle>
            <a:lvl1pPr marL="0" indent="0">
              <a:buNone/>
              <a:defRPr sz="2000" b="1">
                <a:solidFill>
                  <a:srgbClr val="737078"/>
                </a:solidFill>
                <a:latin typeface="+mn-lt"/>
              </a:defRPr>
            </a:lvl1pPr>
            <a:lvl2pPr marL="457200" indent="0">
              <a:buNone/>
              <a:defRPr sz="2000" b="1">
                <a:latin typeface="+mn-lt"/>
              </a:defRPr>
            </a:lvl2pPr>
            <a:lvl3pPr marL="914400" indent="0">
              <a:buNone/>
              <a:defRPr sz="2000" b="1">
                <a:latin typeface="+mn-lt"/>
              </a:defRPr>
            </a:lvl3pPr>
            <a:lvl4pPr marL="1371600" indent="0">
              <a:buNone/>
              <a:defRPr sz="2000" b="1">
                <a:latin typeface="+mn-lt"/>
              </a:defRPr>
            </a:lvl4pPr>
            <a:lvl5pPr marL="1828800" indent="0">
              <a:buNone/>
              <a:defRPr sz="2000" b="1">
                <a:latin typeface="+mn-lt"/>
              </a:defRPr>
            </a:lvl5pPr>
          </a:lstStyle>
          <a:p>
            <a:pPr lvl="0"/>
            <a:r>
              <a:rPr lang="fr-FR" dirty="0"/>
              <a:t>Titre courbe</a:t>
            </a:r>
          </a:p>
        </p:txBody>
      </p:sp>
      <p:pic>
        <p:nvPicPr>
          <p:cNvPr id="3" name="Image 2">
            <a:extLst>
              <a:ext uri="{FF2B5EF4-FFF2-40B4-BE49-F238E27FC236}">
                <a16:creationId xmlns:a16="http://schemas.microsoft.com/office/drawing/2014/main" xmlns="" id="{2AE92725-BD17-0A66-BA6D-2F071A4C6E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2" name="Espace réservé du contenu 28">
            <a:extLst>
              <a:ext uri="{FF2B5EF4-FFF2-40B4-BE49-F238E27FC236}">
                <a16:creationId xmlns:a16="http://schemas.microsoft.com/office/drawing/2014/main" xmlns="" id="{B744B298-2AF5-6827-8C73-466608C8E415}"/>
              </a:ext>
            </a:extLst>
          </p:cNvPr>
          <p:cNvSpPr>
            <a:spLocks noGrp="1"/>
          </p:cNvSpPr>
          <p:nvPr>
            <p:ph sz="quarter" idx="21"/>
          </p:nvPr>
        </p:nvSpPr>
        <p:spPr>
          <a:xfrm>
            <a:off x="8178800" y="1246188"/>
            <a:ext cx="3556000" cy="4616450"/>
          </a:xfrm>
          <a:prstGeom prst="rect">
            <a:avLst/>
          </a:prstGeom>
          <a:solidFill>
            <a:srgbClr val="FF7F4D"/>
          </a:solidFill>
        </p:spPr>
        <p:txBody>
          <a:bodyPr anchor="ctr"/>
          <a:lstStyle>
            <a:lvl1pPr marL="0" indent="0">
              <a:buNone/>
              <a:defRPr sz="1800" b="1">
                <a:solidFill>
                  <a:schemeClr val="bg1"/>
                </a:solidFill>
                <a:latin typeface="Century Gothic" panose="020B0502020202020204" pitchFamily="34" charset="0"/>
              </a:defRPr>
            </a:lvl1pPr>
            <a:lvl2pPr marL="360000" indent="-180000">
              <a:buClr>
                <a:schemeClr val="bg1"/>
              </a:buClr>
              <a:buFont typeface="Police système Courant"/>
              <a:buChar char="►"/>
              <a:defRPr sz="1600">
                <a:solidFill>
                  <a:schemeClr val="tx1"/>
                </a:solidFill>
                <a:latin typeface="Century Gothic" panose="020B0502020202020204" pitchFamily="34" charset="0"/>
              </a:defRPr>
            </a:lvl2pPr>
            <a:lvl3pPr marL="540000" indent="-180000">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buClr>
                <a:schemeClr val="bg1"/>
              </a:buClr>
              <a:buFont typeface="Police système Courant"/>
              <a:buChar char="⁃"/>
              <a:defRPr sz="1200">
                <a:solidFill>
                  <a:schemeClr val="bg1"/>
                </a:solidFill>
                <a:latin typeface="Century Gothic" panose="020B0502020202020204" pitchFamily="34" charset="0"/>
              </a:defRPr>
            </a:lvl4pPr>
            <a:lvl5pPr marL="900000" indent="0">
              <a:buNone/>
              <a:defRPr sz="1050">
                <a:solidFill>
                  <a:schemeClr val="tx1"/>
                </a:solidFill>
                <a:latin typeface="Century Gothic" panose="020B0502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592117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latin typeface="Century Gothic" panose="020B0502020202020204" pitchFamily="34" charset="0"/>
              </a:rPr>
              <a:t>Ce contenu est un rapport et/ou un résumé des communications d'un congrès dont l'objectif est d'informer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sur l'état actuel de la recherche ; les données présentées ici peuvent ne pas être validées par les autorités de santé et, </a:t>
            </a:r>
            <a:br>
              <a:rPr lang="fr-FR" sz="800" dirty="0">
                <a:solidFill>
                  <a:prstClr val="white"/>
                </a:solidFill>
                <a:latin typeface="Century Gothic" panose="020B0502020202020204" pitchFamily="34" charset="0"/>
              </a:rPr>
            </a:br>
            <a:r>
              <a:rPr lang="fr-FR" sz="800" dirty="0">
                <a:solidFill>
                  <a:prstClr val="white"/>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a16="http://schemas.microsoft.com/office/drawing/2014/main" xmlns=""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a16="http://schemas.microsoft.com/office/drawing/2014/main" xmlns=""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44073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D714AA-C983-7C34-4BA4-7EE8AE8A98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D3BB63A-3291-2A67-B38D-016E2991E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5A6BC1F3-DDAE-400D-3B40-0B566A0A213E}"/>
              </a:ext>
            </a:extLst>
          </p:cNvPr>
          <p:cNvSpPr>
            <a:spLocks noGrp="1"/>
          </p:cNvSpPr>
          <p:nvPr>
            <p:ph type="dt" sz="half" idx="10"/>
          </p:nvPr>
        </p:nvSpPr>
        <p:spPr/>
        <p:txBody>
          <a:body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6E09339A-98E6-2BF9-FD65-DB5F378B68B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F5DFA96C-DE3F-CD20-4D7B-E6AB9C979999}"/>
              </a:ext>
            </a:extLst>
          </p:cNvPr>
          <p:cNvSpPr>
            <a:spLocks noGrp="1"/>
          </p:cNvSpPr>
          <p:nvPr>
            <p:ph type="sldNum" sz="quarter" idx="12"/>
          </p:nvPr>
        </p:nvSpPr>
        <p:spPr/>
        <p:txBody>
          <a:body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775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7.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76F1489B-F089-B0F2-5167-B66707A9DFCC}"/>
              </a:ext>
            </a:extLst>
          </p:cNvPr>
          <p:cNvSpPr>
            <a:spLocks noGrp="1"/>
          </p:cNvSpPr>
          <p:nvPr>
            <p:ph type="title"/>
          </p:nvPr>
        </p:nvSpPr>
        <p:spPr>
          <a:xfrm>
            <a:off x="903515" y="2571297"/>
            <a:ext cx="10515600" cy="1325563"/>
          </a:xfrm>
          <a:prstGeom prst="rect">
            <a:avLst/>
          </a:prstGeom>
        </p:spPr>
        <p:txBody>
          <a:bodyPr vert="horz" lIns="91440" tIns="45720" rIns="91440" bIns="45720" rtlCol="0" anchor="ctr">
            <a:noAutofit/>
          </a:bodyPr>
          <a:lstStyle/>
          <a:p>
            <a:r>
              <a:rPr lang="fr-FR" dirty="0"/>
              <a:t>Masque POUMON</a:t>
            </a:r>
          </a:p>
        </p:txBody>
      </p:sp>
    </p:spTree>
    <p:extLst>
      <p:ext uri="{BB962C8B-B14F-4D97-AF65-F5344CB8AC3E}">
        <p14:creationId xmlns:p14="http://schemas.microsoft.com/office/powerpoint/2010/main" val="29660629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defTabSz="914400" rtl="0" eaLnBrk="1" latinLnBrk="0" hangingPunct="1">
        <a:lnSpc>
          <a:spcPct val="90000"/>
        </a:lnSpc>
        <a:spcBef>
          <a:spcPct val="0"/>
        </a:spcBef>
        <a:buNone/>
        <a:defRPr sz="88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30F2A30-F1CC-A23B-5A54-F7A08FDEA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AF1556C3-EC5E-1D88-CA21-B7D4DFA43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FF634A6-B2AB-07D8-BC8C-F40C619AB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E96A2-9A30-F540-AA05-31CB4FA7E9CD}"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047C73F1-6719-BCDB-055A-FE38251D6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34E66AAC-36EE-B382-9913-2E6AD6AB68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51344-A606-694F-BC75-5634922DEE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389154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462D4C33-D7A2-EA55-0B93-8560983CB1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4EAD45BF-D275-E38B-B733-FD7DF43BD2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F6BAA30-AA7C-D93E-DD58-E516ABEAA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719F3-B498-4245-8011-0820BDC7A130}"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D9E2C19F-BD39-F3A7-EE0E-945ABE0CE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0D0153F9-06C7-9F5B-FC54-91143BDC26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24822-03AE-B748-AAE4-1FA0746234B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03740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8B08F0C8-7A63-24F1-56DB-E16C2CD5E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57C0F90C-BA99-3C9D-DBBE-856D30561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3033B6A-041D-6FB8-93D3-580D5347B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90103645-582D-D964-9893-CD589013B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947029B-362C-6743-742C-C0C5FE564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69170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07C86F5-60E2-DC78-0F08-DCC405B57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E265D099-4C49-8620-6F31-7871D0B73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E77B79F-276A-5C50-FACF-CD52DBB45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F0143-F094-7B46-95C6-84A9F52DA5BF}"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FFA362FD-ADF7-192B-5249-A973B6B1D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E82C77F3-1548-E2FB-8A08-AD72311C9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7D00B-FFD1-FA48-B84B-6DF0B2E2482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4737200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0F52668-9772-EB12-FC8A-0289B39EC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500E5BC-C9C5-9A8C-6077-A7ADC403A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F7BA00E-6B90-DF3D-39A0-C00C0DF64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919B8-EB03-AD4D-B0D9-B56CDFC31837}"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36682D0B-1F04-87A2-6283-019359A0A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B1B96DE7-6F80-A598-C4D5-8C8F03E91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29A-7F75-304C-9999-46A6A2755A8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39193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8B08F0C8-7A63-24F1-56DB-E16C2CD5E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57C0F90C-BA99-3C9D-DBBE-856D30561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3033B6A-041D-6FB8-93D3-580D5347B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36A11-8B18-5B45-8711-396B2BEEA006}" type="datetimeFigureOut">
              <a:rPr lang="fr-FR" smtClean="0">
                <a:solidFill>
                  <a:prstClr val="black">
                    <a:tint val="75000"/>
                  </a:prstClr>
                </a:solidFill>
              </a:rPr>
              <a:pPr/>
              <a:t>26/06/2023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90103645-582D-D964-9893-CD589013B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D947029B-362C-6743-742C-C0C5FE564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F8F5-FAAB-9044-9B00-613A6A4D1D9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1513948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3.jpeg"/><Relationship Id="rId1" Type="http://schemas.openxmlformats.org/officeDocument/2006/relationships/slideLayout" Target="../slideLayouts/slideLayout35.xml"/><Relationship Id="rId4" Type="http://schemas.openxmlformats.org/officeDocument/2006/relationships/chart" Target="../charts/chart48.xml"/></Relationships>
</file>

<file path=ppt/slides/_rels/slide10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6.xml"/><Relationship Id="rId1" Type="http://schemas.openxmlformats.org/officeDocument/2006/relationships/slideLayout" Target="../slideLayouts/slideLayout35.xml"/><Relationship Id="rId5" Type="http://schemas.openxmlformats.org/officeDocument/2006/relationships/chart" Target="../charts/chart54.xml"/><Relationship Id="rId4" Type="http://schemas.openxmlformats.org/officeDocument/2006/relationships/chart" Target="../charts/chart5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8.xml"/></Relationships>
</file>

<file path=ppt/slides/_rels/slide1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8.xml"/></Relationships>
</file>

<file path=ppt/slides/_rels/slide1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8.xml"/></Relationships>
</file>

<file path=ppt/slides/_rels/slide1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55.xml"/><Relationship Id="rId1" Type="http://schemas.openxmlformats.org/officeDocument/2006/relationships/slideLayout" Target="../slideLayouts/slideLayout88.xml"/><Relationship Id="rId5" Type="http://schemas.openxmlformats.org/officeDocument/2006/relationships/image" Target="../media/image29.jpeg"/><Relationship Id="rId4" Type="http://schemas.microsoft.com/office/2007/relationships/hdphoto" Target="../media/hdphoto2.wdp"/></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8.xml"/></Relationships>
</file>

<file path=ppt/slides/_rels/slide120.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1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chart" Target="../charts/chart62.xml"/><Relationship Id="rId4" Type="http://schemas.openxmlformats.org/officeDocument/2006/relationships/chart" Target="../charts/chart6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8.xml"/><Relationship Id="rId4" Type="http://schemas.openxmlformats.org/officeDocument/2006/relationships/chart" Target="../charts/char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88.xml"/></Relationships>
</file>

<file path=ppt/slides/_rels/slide13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image" Target="../media/image32.jpeg"/><Relationship Id="rId1" Type="http://schemas.openxmlformats.org/officeDocument/2006/relationships/slideLayout" Target="../slideLayouts/slideLayout88.xml"/><Relationship Id="rId6" Type="http://schemas.openxmlformats.org/officeDocument/2006/relationships/chart" Target="../charts/chart66.xml"/><Relationship Id="rId5" Type="http://schemas.microsoft.com/office/2007/relationships/hdphoto" Target="../media/hdphoto3.wdp"/><Relationship Id="rId4" Type="http://schemas.openxmlformats.org/officeDocument/2006/relationships/image" Target="../media/image3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microsoft.com/office/2018/10/relationships/comments" Target="../comments/modernComment_1B1_CEAA797B.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microsoft.com/office/2018/10/relationships/comments" Target="../comments/modernComment_1B3_94E9C4B.xml"/><Relationship Id="rId2" Type="http://schemas.openxmlformats.org/officeDocument/2006/relationships/chart" Target="../charts/chart76.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2.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3.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chart" Target="../charts/chart24.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6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7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chart" Target="../charts/chart30.xml"/></Relationships>
</file>

<file path=ppt/slides/_rels/slide6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75.xml"/><Relationship Id="rId4" Type="http://schemas.openxmlformats.org/officeDocument/2006/relationships/chart" Target="../charts/chart32.xml"/></Relationships>
</file>

<file path=ppt/slides/_rels/slide6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7.xml"/><Relationship Id="rId1" Type="http://schemas.openxmlformats.org/officeDocument/2006/relationships/slideLayout" Target="../slideLayouts/slideLayout75.xml"/><Relationship Id="rId5" Type="http://schemas.openxmlformats.org/officeDocument/2006/relationships/image" Target="../media/image18.sv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0.xml"/><Relationship Id="rId1" Type="http://schemas.openxmlformats.org/officeDocument/2006/relationships/slideLayout" Target="../slideLayouts/slideLayout75.xml"/><Relationship Id="rId4" Type="http://schemas.openxmlformats.org/officeDocument/2006/relationships/chart" Target="../charts/chart35.xml"/></Relationships>
</file>

<file path=ppt/slides/_rels/slide6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1.xml"/><Relationship Id="rId1" Type="http://schemas.openxmlformats.org/officeDocument/2006/relationships/slideLayout" Target="../slideLayouts/slideLayout7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5.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18.jpeg"/><Relationship Id="rId1" Type="http://schemas.openxmlformats.org/officeDocument/2006/relationships/slideLayout" Target="../slideLayouts/slideLayout88.xml"/><Relationship Id="rId4" Type="http://schemas.openxmlformats.org/officeDocument/2006/relationships/chart" Target="../charts/chart38.xml"/></Relationships>
</file>

<file path=ppt/slides/_rels/slide7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8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8.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5AF1FA3B-1645-2F71-F5E7-08C587455A55}"/>
              </a:ext>
            </a:extLst>
          </p:cNvPr>
          <p:cNvSpPr>
            <a:spLocks noGrp="1"/>
          </p:cNvSpPr>
          <p:nvPr>
            <p:ph type="body" sz="quarter" idx="22"/>
          </p:nvPr>
        </p:nvSpPr>
        <p:spPr/>
        <p:txBody>
          <a:bodyPr/>
          <a:lstStyle/>
          <a:p>
            <a:r>
              <a:rPr lang="fr-FR" sz="1400" dirty="0"/>
              <a:t>Pr Laurent GREILLIER</a:t>
            </a:r>
          </a:p>
        </p:txBody>
      </p:sp>
      <p:sp>
        <p:nvSpPr>
          <p:cNvPr id="8" name="Espace réservé du texte 7">
            <a:extLst>
              <a:ext uri="{FF2B5EF4-FFF2-40B4-BE49-F238E27FC236}">
                <a16:creationId xmlns:a16="http://schemas.microsoft.com/office/drawing/2014/main" xmlns="" id="{05F25FDD-A09F-535C-8677-90D1567475B8}"/>
              </a:ext>
            </a:extLst>
          </p:cNvPr>
          <p:cNvSpPr>
            <a:spLocks noGrp="1"/>
          </p:cNvSpPr>
          <p:nvPr>
            <p:ph type="body" sz="quarter" idx="23"/>
          </p:nvPr>
        </p:nvSpPr>
        <p:spPr/>
        <p:txBody>
          <a:bodyPr/>
          <a:lstStyle/>
          <a:p>
            <a:r>
              <a:rPr lang="fr-FR" sz="1400" b="1" dirty="0">
                <a:solidFill>
                  <a:schemeClr val="bg1"/>
                </a:solidFill>
                <a:effectLst/>
              </a:rPr>
              <a:t>Dr </a:t>
            </a:r>
            <a:r>
              <a:rPr lang="fr-FR" dirty="0"/>
              <a:t>David PLANCHARD</a:t>
            </a:r>
          </a:p>
          <a:p>
            <a:endParaRPr lang="fr-FR" dirty="0"/>
          </a:p>
        </p:txBody>
      </p:sp>
      <p:sp>
        <p:nvSpPr>
          <p:cNvPr id="11" name="Espace réservé du texte 10">
            <a:extLst>
              <a:ext uri="{FF2B5EF4-FFF2-40B4-BE49-F238E27FC236}">
                <a16:creationId xmlns:a16="http://schemas.microsoft.com/office/drawing/2014/main" xmlns="" id="{DC822804-71CD-0161-5756-1A541E509D40}"/>
              </a:ext>
            </a:extLst>
          </p:cNvPr>
          <p:cNvSpPr>
            <a:spLocks noGrp="1"/>
          </p:cNvSpPr>
          <p:nvPr>
            <p:ph type="body" sz="quarter" idx="26"/>
          </p:nvPr>
        </p:nvSpPr>
        <p:spPr/>
        <p:txBody>
          <a:bodyPr/>
          <a:lstStyle/>
          <a:p>
            <a:r>
              <a:rPr lang="fr-FR" sz="1100" i="1" dirty="0">
                <a:solidFill>
                  <a:schemeClr val="bg1"/>
                </a:solidFill>
                <a:latin typeface="Gordita Light" pitchFamily="2" charset="77"/>
                <a:cs typeface="Gordita Light" pitchFamily="2" charset="77"/>
              </a:rPr>
              <a:t>Hôpital Nord AP-HP</a:t>
            </a:r>
          </a:p>
          <a:p>
            <a:r>
              <a:rPr lang="fr-FR" dirty="0">
                <a:latin typeface="Gordita Light" pitchFamily="2" charset="77"/>
                <a:cs typeface="Gordita Light" pitchFamily="2" charset="77"/>
              </a:rPr>
              <a:t>Marseille</a:t>
            </a:r>
            <a:endParaRPr lang="fr-FR" dirty="0"/>
          </a:p>
        </p:txBody>
      </p:sp>
      <p:sp>
        <p:nvSpPr>
          <p:cNvPr id="12" name="Espace réservé du texte 11">
            <a:extLst>
              <a:ext uri="{FF2B5EF4-FFF2-40B4-BE49-F238E27FC236}">
                <a16:creationId xmlns:a16="http://schemas.microsoft.com/office/drawing/2014/main" xmlns="" id="{174CC76B-D8F8-EFF5-ACD9-684A0A6D42B8}"/>
              </a:ext>
            </a:extLst>
          </p:cNvPr>
          <p:cNvSpPr>
            <a:spLocks noGrp="1"/>
          </p:cNvSpPr>
          <p:nvPr>
            <p:ph type="body" sz="quarter" idx="27"/>
          </p:nvPr>
        </p:nvSpPr>
        <p:spPr/>
        <p:txBody>
          <a:bodyPr/>
          <a:lstStyle/>
          <a:p>
            <a:r>
              <a:rPr lang="fr-FR" sz="1100" i="1" dirty="0">
                <a:solidFill>
                  <a:schemeClr val="bg1"/>
                </a:solidFill>
                <a:latin typeface="Gordita Light" pitchFamily="2" charset="77"/>
                <a:cs typeface="Gordita Light" pitchFamily="2" charset="77"/>
              </a:rPr>
              <a:t>Gustave Roussy</a:t>
            </a:r>
          </a:p>
          <a:p>
            <a:r>
              <a:rPr lang="fr-FR" dirty="0">
                <a:latin typeface="Gordita Light" pitchFamily="2" charset="77"/>
                <a:cs typeface="Gordita Light" pitchFamily="2" charset="77"/>
              </a:rPr>
              <a:t>Villejuif</a:t>
            </a:r>
            <a:endParaRPr lang="fr-FR" dirty="0"/>
          </a:p>
        </p:txBody>
      </p:sp>
      <p:sp>
        <p:nvSpPr>
          <p:cNvPr id="14" name="Espace réservé du texte 13">
            <a:extLst>
              <a:ext uri="{FF2B5EF4-FFF2-40B4-BE49-F238E27FC236}">
                <a16:creationId xmlns:a16="http://schemas.microsoft.com/office/drawing/2014/main" xmlns="" id="{9A404A9B-80B4-D76B-34F6-CD62DBD6D0D6}"/>
              </a:ext>
            </a:extLst>
          </p:cNvPr>
          <p:cNvSpPr>
            <a:spLocks noGrp="1"/>
          </p:cNvSpPr>
          <p:nvPr>
            <p:ph type="body" sz="quarter" idx="14"/>
          </p:nvPr>
        </p:nvSpPr>
        <p:spPr/>
        <p:txBody>
          <a:bodyPr/>
          <a:lstStyle/>
          <a:p>
            <a:r>
              <a:rPr lang="fr-FR" sz="3200" b="1" dirty="0" err="1">
                <a:latin typeface="Century Gothic" panose="020B0502020202020204" pitchFamily="34" charset="0"/>
              </a:rPr>
              <a:t>WebConférence</a:t>
            </a:r>
            <a:endParaRPr lang="fr-FR" dirty="0"/>
          </a:p>
        </p:txBody>
      </p:sp>
      <p:sp>
        <p:nvSpPr>
          <p:cNvPr id="16" name="Titre 15">
            <a:extLst>
              <a:ext uri="{FF2B5EF4-FFF2-40B4-BE49-F238E27FC236}">
                <a16:creationId xmlns:a16="http://schemas.microsoft.com/office/drawing/2014/main" xmlns="" id="{6B54555B-A9F3-7227-5AE7-4BEDE9EF957A}"/>
              </a:ext>
            </a:extLst>
          </p:cNvPr>
          <p:cNvSpPr>
            <a:spLocks noGrp="1"/>
          </p:cNvSpPr>
          <p:nvPr>
            <p:ph type="title"/>
          </p:nvPr>
        </p:nvSpPr>
        <p:spPr/>
        <p:txBody>
          <a:bodyPr/>
          <a:lstStyle/>
          <a:p>
            <a:r>
              <a:rPr lang="fr-FR" sz="2000" dirty="0">
                <a:solidFill>
                  <a:srgbClr val="005086"/>
                </a:solidFill>
                <a:latin typeface="Century Gothic" panose="020B0502020202020204" pitchFamily="34" charset="0"/>
              </a:rPr>
              <a:t>Post-congrès Américain de Cancérologie Thoracique</a:t>
            </a:r>
            <a:endParaRPr lang="fr-FR" dirty="0"/>
          </a:p>
        </p:txBody>
      </p:sp>
      <p:sp>
        <p:nvSpPr>
          <p:cNvPr id="17" name="Espace réservé du texte 16">
            <a:extLst>
              <a:ext uri="{FF2B5EF4-FFF2-40B4-BE49-F238E27FC236}">
                <a16:creationId xmlns:a16="http://schemas.microsoft.com/office/drawing/2014/main" xmlns="" id="{1AEF5028-BFF8-7D01-004A-D1A9947E9195}"/>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pic>
        <p:nvPicPr>
          <p:cNvPr id="4" name="Espace réservé pour une image  3"/>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pic>
        <p:nvPicPr>
          <p:cNvPr id="23" name="Espace réservé pour une image  22"/>
          <p:cNvPicPr>
            <a:picLocks noGrp="1" noChangeAspect="1"/>
          </p:cNvPicPr>
          <p:nvPr>
            <p:ph type="pic" sz="quarter" idx="17"/>
          </p:nvPr>
        </p:nvPicPr>
        <p:blipFill>
          <a:blip r:embed="rId3">
            <a:extLst>
              <a:ext uri="{28A0092B-C50C-407E-A947-70E740481C1C}">
                <a14:useLocalDpi xmlns:a14="http://schemas.microsoft.com/office/drawing/2010/main"/>
              </a:ext>
            </a:extLst>
          </a:blip>
          <a:srcRect/>
          <a:stretch>
            <a:fillRect/>
          </a:stretch>
        </p:blipFill>
        <p:spPr/>
      </p:pic>
      <p:sp>
        <p:nvSpPr>
          <p:cNvPr id="6" name="Espace réservé du texte 5"/>
          <p:cNvSpPr>
            <a:spLocks noGrp="1"/>
          </p:cNvSpPr>
          <p:nvPr>
            <p:ph type="body" sz="quarter" idx="25"/>
          </p:nvPr>
        </p:nvSpPr>
        <p:spPr/>
        <p:txBody>
          <a:bodyPr/>
          <a:lstStyle/>
          <a:p>
            <a:r>
              <a:rPr lang="fr-FR" dirty="0"/>
              <a:t>Centre Léon Bérard </a:t>
            </a:r>
          </a:p>
          <a:p>
            <a:r>
              <a:rPr lang="fr-FR" dirty="0"/>
              <a:t>Lyon</a:t>
            </a:r>
          </a:p>
        </p:txBody>
      </p:sp>
      <p:sp>
        <p:nvSpPr>
          <p:cNvPr id="15" name="Espace réservé du texte 14"/>
          <p:cNvSpPr>
            <a:spLocks noGrp="1"/>
          </p:cNvSpPr>
          <p:nvPr>
            <p:ph type="body" sz="quarter" idx="18"/>
          </p:nvPr>
        </p:nvSpPr>
        <p:spPr/>
        <p:txBody>
          <a:bodyPr/>
          <a:lstStyle/>
          <a:p>
            <a:r>
              <a:rPr lang="fr-FR" dirty="0"/>
              <a:t>Dr Chantal DECROISETTE</a:t>
            </a:r>
          </a:p>
        </p:txBody>
      </p:sp>
      <p:pic>
        <p:nvPicPr>
          <p:cNvPr id="32" name="Espace réservé pour une image  31"/>
          <p:cNvPicPr>
            <a:picLocks noGrp="1" noChangeAspect="1"/>
          </p:cNvPicPr>
          <p:nvPr>
            <p:ph type="pic" sz="quarter" idx="20"/>
          </p:nvPr>
        </p:nvPicPr>
        <p:blipFill>
          <a:blip r:embed="rId4" cstate="email">
            <a:extLst>
              <a:ext uri="{28A0092B-C50C-407E-A947-70E740481C1C}">
                <a14:useLocalDpi xmlns:a14="http://schemas.microsoft.com/office/drawing/2010/main"/>
              </a:ext>
            </a:extLst>
          </a:blip>
          <a:srcRect/>
          <a:stretch>
            <a:fillRect/>
          </a:stretch>
        </p:blipFill>
        <p:spPr/>
      </p:pic>
      <p:pic>
        <p:nvPicPr>
          <p:cNvPr id="34" name="Espace réservé pour une image  33"/>
          <p:cNvPicPr>
            <a:picLocks noGrp="1" noChangeAspect="1"/>
          </p:cNvPicPr>
          <p:nvPr>
            <p:ph type="pic" sz="quarter" idx="21"/>
          </p:nvPr>
        </p:nvPicPr>
        <p:blipFill>
          <a:blip r:embed="rId5">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6087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a:t>Survie globale : stades II/IIIA</a:t>
            </a:r>
          </a:p>
        </p:txBody>
      </p:sp>
      <p:sp>
        <p:nvSpPr>
          <p:cNvPr id="12" name="Espace réservé du contenu 11">
            <a:extLst>
              <a:ext uri="{FF2B5EF4-FFF2-40B4-BE49-F238E27FC236}">
                <a16:creationId xmlns:a16="http://schemas.microsoft.com/office/drawing/2014/main" xmlns="" id="{7A12A52F-29E1-AB39-528B-5CBDDE940B99}"/>
              </a:ext>
            </a:extLst>
          </p:cNvPr>
          <p:cNvSpPr>
            <a:spLocks noGrp="1"/>
          </p:cNvSpPr>
          <p:nvPr>
            <p:ph sz="quarter" idx="21"/>
          </p:nvPr>
        </p:nvSpPr>
        <p:spPr>
          <a:xfrm>
            <a:off x="8043095" y="1574467"/>
            <a:ext cx="3556000" cy="2059925"/>
          </a:xfrm>
          <a:noFill/>
        </p:spPr>
        <p:txBody>
          <a:bodyPr/>
          <a:lstStyle/>
          <a:p>
            <a:r>
              <a:rPr lang="fr-FR" dirty="0">
                <a:solidFill>
                  <a:srgbClr val="005086"/>
                </a:solidFill>
              </a:rPr>
              <a:t>L'</a:t>
            </a:r>
            <a:r>
              <a:rPr lang="fr-FR" dirty="0" err="1">
                <a:solidFill>
                  <a:srgbClr val="005086"/>
                </a:solidFill>
              </a:rPr>
              <a:t>Osimertinib</a:t>
            </a:r>
            <a:r>
              <a:rPr lang="fr-FR" dirty="0">
                <a:solidFill>
                  <a:srgbClr val="005086"/>
                </a:solidFill>
              </a:rPr>
              <a:t> en adjuvant a démontré une amélioration statistiquement et cliniquement significative de la SG par rapport au placebo dans la population primaire de patients de stade II-IIIA.</a:t>
            </a:r>
          </a:p>
        </p:txBody>
      </p:sp>
      <p:sp>
        <p:nvSpPr>
          <p:cNvPr id="3" name="Espace réservé du contenu 5">
            <a:extLst>
              <a:ext uri="{FF2B5EF4-FFF2-40B4-BE49-F238E27FC236}">
                <a16:creationId xmlns:a16="http://schemas.microsoft.com/office/drawing/2014/main" xmlns="" id="{8483EDED-B7B0-4B7C-CA73-031ED10DF2C5}"/>
              </a:ext>
            </a:extLst>
          </p:cNvPr>
          <p:cNvSpPr txBox="1">
            <a:spLocks/>
          </p:cNvSpPr>
          <p:nvPr/>
        </p:nvSpPr>
        <p:spPr>
          <a:xfrm>
            <a:off x="1252242" y="1057506"/>
            <a:ext cx="6546954" cy="3982042"/>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4" name="Chart 16">
            <a:extLst>
              <a:ext uri="{FF2B5EF4-FFF2-40B4-BE49-F238E27FC236}">
                <a16:creationId xmlns:a16="http://schemas.microsoft.com/office/drawing/2014/main" xmlns="" id="{E772B408-665C-23B5-9D87-206241F07D55}"/>
              </a:ext>
            </a:extLst>
          </p:cNvPr>
          <p:cNvGraphicFramePr/>
          <p:nvPr>
            <p:extLst>
              <p:ext uri="{D42A27DB-BD31-4B8C-83A1-F6EECF244321}">
                <p14:modId xmlns:p14="http://schemas.microsoft.com/office/powerpoint/2010/main" val="775305713"/>
              </p:ext>
            </p:extLst>
          </p:nvPr>
        </p:nvGraphicFramePr>
        <p:xfrm>
          <a:off x="1038473" y="1325486"/>
          <a:ext cx="6639217"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6">
            <a:extLst>
              <a:ext uri="{FF2B5EF4-FFF2-40B4-BE49-F238E27FC236}">
                <a16:creationId xmlns:a16="http://schemas.microsoft.com/office/drawing/2014/main" xmlns="" id="{B72C2FB8-91E3-0100-21D9-D6E611EBA887}"/>
              </a:ext>
            </a:extLst>
          </p:cNvPr>
          <p:cNvSpPr txBox="1">
            <a:spLocks/>
          </p:cNvSpPr>
          <p:nvPr/>
        </p:nvSpPr>
        <p:spPr>
          <a:xfrm>
            <a:off x="1370936" y="925352"/>
            <a:ext cx="1888160"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dirty="0">
                <a:latin typeface="Century Gothic" panose="020B0502020202020204" pitchFamily="34" charset="0"/>
              </a:rPr>
              <a:t>Survie globale</a:t>
            </a:r>
          </a:p>
        </p:txBody>
      </p:sp>
      <p:graphicFrame>
        <p:nvGraphicFramePr>
          <p:cNvPr id="10" name="Table 3">
            <a:extLst>
              <a:ext uri="{FF2B5EF4-FFF2-40B4-BE49-F238E27FC236}">
                <a16:creationId xmlns:a16="http://schemas.microsoft.com/office/drawing/2014/main" xmlns="" id="{B9C7BA3D-9751-EC5A-46FC-EA0F4D2A0A1C}"/>
              </a:ext>
            </a:extLst>
          </p:cNvPr>
          <p:cNvGraphicFramePr>
            <a:graphicFrameLocks noGrp="1"/>
          </p:cNvGraphicFramePr>
          <p:nvPr>
            <p:extLst>
              <p:ext uri="{D42A27DB-BD31-4B8C-83A1-F6EECF244321}">
                <p14:modId xmlns:p14="http://schemas.microsoft.com/office/powerpoint/2010/main" val="403291169"/>
              </p:ext>
            </p:extLst>
          </p:nvPr>
        </p:nvGraphicFramePr>
        <p:xfrm>
          <a:off x="1701271" y="4615434"/>
          <a:ext cx="5969606" cy="429531"/>
        </p:xfrm>
        <a:graphic>
          <a:graphicData uri="http://schemas.openxmlformats.org/drawingml/2006/table">
            <a:tbl>
              <a:tblPr firstRow="1" bandRow="1">
                <a:effectLst/>
              </a:tblPr>
              <a:tblGrid>
                <a:gridCol w="361870">
                  <a:extLst>
                    <a:ext uri="{9D8B030D-6E8A-4147-A177-3AD203B41FA5}">
                      <a16:colId xmlns:a16="http://schemas.microsoft.com/office/drawing/2014/main" xmlns="" val="3242974005"/>
                    </a:ext>
                  </a:extLst>
                </a:gridCol>
                <a:gridCol w="376006">
                  <a:extLst>
                    <a:ext uri="{9D8B030D-6E8A-4147-A177-3AD203B41FA5}">
                      <a16:colId xmlns:a16="http://schemas.microsoft.com/office/drawing/2014/main" xmlns="" val="2776657473"/>
                    </a:ext>
                  </a:extLst>
                </a:gridCol>
                <a:gridCol w="384487">
                  <a:extLst>
                    <a:ext uri="{9D8B030D-6E8A-4147-A177-3AD203B41FA5}">
                      <a16:colId xmlns:a16="http://schemas.microsoft.com/office/drawing/2014/main" xmlns="" val="3515376167"/>
                    </a:ext>
                  </a:extLst>
                </a:gridCol>
                <a:gridCol w="387313">
                  <a:extLst>
                    <a:ext uri="{9D8B030D-6E8A-4147-A177-3AD203B41FA5}">
                      <a16:colId xmlns:a16="http://schemas.microsoft.com/office/drawing/2014/main" xmlns="" val="1385854877"/>
                    </a:ext>
                  </a:extLst>
                </a:gridCol>
                <a:gridCol w="373180">
                  <a:extLst>
                    <a:ext uri="{9D8B030D-6E8A-4147-A177-3AD203B41FA5}">
                      <a16:colId xmlns:a16="http://schemas.microsoft.com/office/drawing/2014/main" xmlns="" val="3658733460"/>
                    </a:ext>
                  </a:extLst>
                </a:gridCol>
                <a:gridCol w="373180">
                  <a:extLst>
                    <a:ext uri="{9D8B030D-6E8A-4147-A177-3AD203B41FA5}">
                      <a16:colId xmlns:a16="http://schemas.microsoft.com/office/drawing/2014/main" xmlns="" val="1236369708"/>
                    </a:ext>
                  </a:extLst>
                </a:gridCol>
                <a:gridCol w="373180">
                  <a:extLst>
                    <a:ext uri="{9D8B030D-6E8A-4147-A177-3AD203B41FA5}">
                      <a16:colId xmlns:a16="http://schemas.microsoft.com/office/drawing/2014/main" xmlns="" val="1922851314"/>
                    </a:ext>
                  </a:extLst>
                </a:gridCol>
                <a:gridCol w="373180">
                  <a:extLst>
                    <a:ext uri="{9D8B030D-6E8A-4147-A177-3AD203B41FA5}">
                      <a16:colId xmlns:a16="http://schemas.microsoft.com/office/drawing/2014/main" xmlns="" val="2635095642"/>
                    </a:ext>
                  </a:extLst>
                </a:gridCol>
                <a:gridCol w="373180">
                  <a:extLst>
                    <a:ext uri="{9D8B030D-6E8A-4147-A177-3AD203B41FA5}">
                      <a16:colId xmlns:a16="http://schemas.microsoft.com/office/drawing/2014/main" xmlns="" val="1661529954"/>
                    </a:ext>
                  </a:extLst>
                </a:gridCol>
                <a:gridCol w="373180">
                  <a:extLst>
                    <a:ext uri="{9D8B030D-6E8A-4147-A177-3AD203B41FA5}">
                      <a16:colId xmlns:a16="http://schemas.microsoft.com/office/drawing/2014/main" xmlns="" val="1550924306"/>
                    </a:ext>
                  </a:extLst>
                </a:gridCol>
                <a:gridCol w="373180">
                  <a:extLst>
                    <a:ext uri="{9D8B030D-6E8A-4147-A177-3AD203B41FA5}">
                      <a16:colId xmlns:a16="http://schemas.microsoft.com/office/drawing/2014/main" xmlns="" val="79554832"/>
                    </a:ext>
                  </a:extLst>
                </a:gridCol>
                <a:gridCol w="373180">
                  <a:extLst>
                    <a:ext uri="{9D8B030D-6E8A-4147-A177-3AD203B41FA5}">
                      <a16:colId xmlns:a16="http://schemas.microsoft.com/office/drawing/2014/main" xmlns="" val="3582586495"/>
                    </a:ext>
                  </a:extLst>
                </a:gridCol>
                <a:gridCol w="404277">
                  <a:extLst>
                    <a:ext uri="{9D8B030D-6E8A-4147-A177-3AD203B41FA5}">
                      <a16:colId xmlns:a16="http://schemas.microsoft.com/office/drawing/2014/main" xmlns="" val="512610548"/>
                    </a:ext>
                  </a:extLst>
                </a:gridCol>
                <a:gridCol w="370352">
                  <a:extLst>
                    <a:ext uri="{9D8B030D-6E8A-4147-A177-3AD203B41FA5}">
                      <a16:colId xmlns:a16="http://schemas.microsoft.com/office/drawing/2014/main" xmlns="" val="1874114984"/>
                    </a:ext>
                  </a:extLst>
                </a:gridCol>
                <a:gridCol w="360413">
                  <a:extLst>
                    <a:ext uri="{9D8B030D-6E8A-4147-A177-3AD203B41FA5}">
                      <a16:colId xmlns:a16="http://schemas.microsoft.com/office/drawing/2014/main" xmlns="" val="942116476"/>
                    </a:ext>
                  </a:extLst>
                </a:gridCol>
                <a:gridCol w="339448">
                  <a:extLst>
                    <a:ext uri="{9D8B030D-6E8A-4147-A177-3AD203B41FA5}">
                      <a16:colId xmlns:a16="http://schemas.microsoft.com/office/drawing/2014/main" xmlns="" val="690887234"/>
                    </a:ext>
                  </a:extLst>
                </a:gridCol>
              </a:tblGrid>
              <a:tr h="228600">
                <a:tc>
                  <a:txBody>
                    <a:bodyPr/>
                    <a:lstStyle/>
                    <a:p>
                      <a:pPr algn="ctr" fontAlgn="t"/>
                      <a:r>
                        <a:rPr lang="fr-FR" sz="900" b="1" i="0" u="none" strike="noStrike" dirty="0">
                          <a:solidFill>
                            <a:srgbClr val="005086"/>
                          </a:solidFill>
                          <a:effectLst/>
                          <a:latin typeface="+mn-lt"/>
                        </a:rPr>
                        <a:t>233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229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224</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224</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221</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214</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208</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205</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200</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170</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115</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69</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33</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9</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0</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900" b="1" i="0" u="none" strike="noStrike" dirty="0">
                          <a:solidFill>
                            <a:srgbClr val="FF7F4D"/>
                          </a:solidFill>
                          <a:effectLst/>
                          <a:latin typeface="+mn-lt"/>
                        </a:rPr>
                        <a:t>237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232</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226</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221</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210</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202</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190</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182</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171</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138</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94</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53</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25</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8</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sp>
        <p:nvSpPr>
          <p:cNvPr id="11" name="TextBox 4">
            <a:extLst>
              <a:ext uri="{FF2B5EF4-FFF2-40B4-BE49-F238E27FC236}">
                <a16:creationId xmlns:a16="http://schemas.microsoft.com/office/drawing/2014/main" xmlns="" id="{EC08BF98-C6F2-55DF-73A7-9CE3AF321645}"/>
              </a:ext>
            </a:extLst>
          </p:cNvPr>
          <p:cNvSpPr txBox="1"/>
          <p:nvPr/>
        </p:nvSpPr>
        <p:spPr>
          <a:xfrm>
            <a:off x="2085246" y="3323962"/>
            <a:ext cx="369754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solidFill>
                <a:latin typeface="Century Gothic" panose="020B0502020202020204" pitchFamily="34" charset="0"/>
              </a:rPr>
              <a:t>HR (95,03% Cl) : 0,49 (0,33-0,73)</a:t>
            </a:r>
          </a:p>
          <a:p>
            <a:r>
              <a:rPr lang="en-GB" sz="1050" b="1" i="1" dirty="0">
                <a:solidFill>
                  <a:prstClr val="black"/>
                </a:solidFill>
                <a:latin typeface="Century Gothic" panose="020B0502020202020204" pitchFamily="34" charset="0"/>
              </a:rPr>
              <a:t>p</a:t>
            </a:r>
            <a:r>
              <a:rPr lang="en-GB" sz="1050" b="1" dirty="0">
                <a:solidFill>
                  <a:prstClr val="black"/>
                </a:solidFill>
                <a:latin typeface="Century Gothic" panose="020B0502020202020204" pitchFamily="34" charset="0"/>
              </a:rPr>
              <a:t>=0,0004</a:t>
            </a:r>
          </a:p>
          <a:p>
            <a:r>
              <a:rPr lang="en-GB" sz="1050" b="1" dirty="0">
                <a:solidFill>
                  <a:prstClr val="black"/>
                </a:solidFill>
                <a:latin typeface="Century Gothic" panose="020B0502020202020204" pitchFamily="34" charset="0"/>
              </a:rPr>
              <a:t>SG à 5 ans </a:t>
            </a:r>
            <a:r>
              <a:rPr lang="en-GB" sz="1050" dirty="0">
                <a:solidFill>
                  <a:prstClr val="black"/>
                </a:solidFill>
                <a:latin typeface="Century Gothic" panose="020B0502020202020204" pitchFamily="34" charset="0"/>
              </a:rPr>
              <a:t>(95%CI), mois </a:t>
            </a:r>
            <a:r>
              <a:rPr lang="en-GB" sz="1050" b="1" dirty="0">
                <a:solidFill>
                  <a:prstClr val="black"/>
                </a:solidFill>
                <a:latin typeface="Century Gothic" panose="020B0502020202020204" pitchFamily="34" charset="0"/>
              </a:rPr>
              <a:t>85 </a:t>
            </a:r>
            <a:r>
              <a:rPr lang="en-GB" sz="1050" dirty="0">
                <a:solidFill>
                  <a:prstClr val="black"/>
                </a:solidFill>
                <a:latin typeface="Century Gothic" panose="020B0502020202020204" pitchFamily="34" charset="0"/>
              </a:rPr>
              <a:t>(79-89) </a:t>
            </a:r>
            <a:r>
              <a:rPr lang="en-GB" sz="1050" i="1" dirty="0">
                <a:solidFill>
                  <a:prstClr val="black"/>
                </a:solidFill>
                <a:latin typeface="Century Gothic" panose="020B0502020202020204" pitchFamily="34" charset="0"/>
              </a:rPr>
              <a:t>vs</a:t>
            </a:r>
            <a:r>
              <a:rPr lang="en-GB" sz="1050" b="1" dirty="0">
                <a:solidFill>
                  <a:prstClr val="black"/>
                </a:solidFill>
                <a:latin typeface="Century Gothic" panose="020B0502020202020204" pitchFamily="34" charset="0"/>
              </a:rPr>
              <a:t> </a:t>
            </a:r>
            <a:r>
              <a:rPr lang="en-GB" sz="1050" dirty="0">
                <a:solidFill>
                  <a:prstClr val="black"/>
                </a:solidFill>
                <a:latin typeface="Century Gothic" panose="020B0502020202020204" pitchFamily="34" charset="0"/>
              </a:rPr>
              <a:t>73 (66-78)</a:t>
            </a:r>
          </a:p>
          <a:p>
            <a:r>
              <a:rPr lang="en-GB" sz="1050" b="1" dirty="0" err="1">
                <a:solidFill>
                  <a:prstClr val="black"/>
                </a:solidFill>
                <a:latin typeface="Century Gothic" panose="020B0502020202020204" pitchFamily="34" charset="0"/>
              </a:rPr>
              <a:t>Suivi</a:t>
            </a:r>
            <a:r>
              <a:rPr lang="en-GB" sz="1050" b="1" dirty="0">
                <a:solidFill>
                  <a:prstClr val="black"/>
                </a:solidFill>
                <a:latin typeface="Century Gothic" panose="020B0502020202020204" pitchFamily="34" charset="0"/>
              </a:rPr>
              <a:t> median pour le SG </a:t>
            </a:r>
            <a:r>
              <a:rPr lang="en-GB" sz="1050" dirty="0">
                <a:solidFill>
                  <a:prstClr val="black"/>
                </a:solidFill>
                <a:latin typeface="Century Gothic" panose="020B0502020202020204" pitchFamily="34" charset="0"/>
              </a:rPr>
              <a:t>: </a:t>
            </a:r>
            <a:r>
              <a:rPr lang="en-GB" sz="1050" b="1" dirty="0">
                <a:solidFill>
                  <a:srgbClr val="005086"/>
                </a:solidFill>
                <a:latin typeface="Century Gothic" panose="020B0502020202020204" pitchFamily="34" charset="0"/>
              </a:rPr>
              <a:t>61,7</a:t>
            </a:r>
            <a:r>
              <a:rPr lang="en-GB" sz="1050" dirty="0">
                <a:solidFill>
                  <a:prstClr val="black">
                    <a:lumMod val="50000"/>
                    <a:lumOff val="50000"/>
                  </a:prstClr>
                </a:solidFill>
                <a:latin typeface="Century Gothic" panose="020B0502020202020204" pitchFamily="34" charset="0"/>
              </a:rPr>
              <a:t> </a:t>
            </a:r>
            <a:r>
              <a:rPr lang="en-GB" sz="1050" i="1" dirty="0">
                <a:solidFill>
                  <a:prstClr val="black"/>
                </a:solidFill>
                <a:latin typeface="Century Gothic" panose="020B0502020202020204" pitchFamily="34" charset="0"/>
              </a:rPr>
              <a:t>vs</a:t>
            </a:r>
            <a:r>
              <a:rPr lang="en-GB" sz="1050"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60,4</a:t>
            </a:r>
            <a:r>
              <a:rPr lang="en-GB" sz="1050" dirty="0">
                <a:solidFill>
                  <a:prstClr val="black">
                    <a:lumMod val="50000"/>
                    <a:lumOff val="50000"/>
                  </a:prstClr>
                </a:solidFill>
                <a:latin typeface="Century Gothic" panose="020B0502020202020204" pitchFamily="34" charset="0"/>
              </a:rPr>
              <a:t> </a:t>
            </a:r>
            <a:r>
              <a:rPr lang="en-GB" sz="1050" dirty="0">
                <a:solidFill>
                  <a:prstClr val="black"/>
                </a:solidFill>
                <a:latin typeface="Century Gothic" panose="020B0502020202020204" pitchFamily="34" charset="0"/>
              </a:rPr>
              <a:t>mois</a:t>
            </a:r>
            <a:endParaRPr lang="en-GB" sz="1050" b="1" dirty="0">
              <a:solidFill>
                <a:prstClr val="black"/>
              </a:solidFill>
              <a:latin typeface="Century Gothic" panose="020B0502020202020204" pitchFamily="34" charset="0"/>
            </a:endParaRPr>
          </a:p>
        </p:txBody>
      </p:sp>
      <p:cxnSp>
        <p:nvCxnSpPr>
          <p:cNvPr id="15" name="Connecteur droit 14">
            <a:extLst>
              <a:ext uri="{FF2B5EF4-FFF2-40B4-BE49-F238E27FC236}">
                <a16:creationId xmlns:a16="http://schemas.microsoft.com/office/drawing/2014/main" xmlns="" id="{929D0088-321D-ECD0-60D0-E10C580D5648}"/>
              </a:ext>
            </a:extLst>
          </p:cNvPr>
          <p:cNvCxnSpPr>
            <a:cxnSpLocks/>
          </p:cNvCxnSpPr>
          <p:nvPr/>
        </p:nvCxnSpPr>
        <p:spPr>
          <a:xfrm flipV="1">
            <a:off x="4125228" y="1574711"/>
            <a:ext cx="0" cy="1722399"/>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2E09BE78-9A11-EADA-3B10-8873F4B86398}"/>
              </a:ext>
            </a:extLst>
          </p:cNvPr>
          <p:cNvCxnSpPr>
            <a:cxnSpLocks/>
          </p:cNvCxnSpPr>
          <p:nvPr/>
        </p:nvCxnSpPr>
        <p:spPr>
          <a:xfrm flipV="1">
            <a:off x="4865757" y="1627386"/>
            <a:ext cx="0" cy="198445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4">
            <a:extLst>
              <a:ext uri="{FF2B5EF4-FFF2-40B4-BE49-F238E27FC236}">
                <a16:creationId xmlns:a16="http://schemas.microsoft.com/office/drawing/2014/main" xmlns="" id="{B0463BC8-282A-A89A-7D89-A32C183175F4}"/>
              </a:ext>
            </a:extLst>
          </p:cNvPr>
          <p:cNvSpPr txBox="1"/>
          <p:nvPr/>
        </p:nvSpPr>
        <p:spPr>
          <a:xfrm>
            <a:off x="4431447" y="1444687"/>
            <a:ext cx="50925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005086"/>
                </a:solidFill>
                <a:latin typeface="Century Gothic" panose="020B0502020202020204" pitchFamily="34" charset="0"/>
              </a:rPr>
              <a:t>91%</a:t>
            </a:r>
            <a:endParaRPr lang="en-GB" sz="1050" dirty="0">
              <a:solidFill>
                <a:srgbClr val="005086"/>
              </a:solidFill>
              <a:latin typeface="Century Gothic" panose="020B0502020202020204" pitchFamily="34" charset="0"/>
            </a:endParaRPr>
          </a:p>
        </p:txBody>
      </p:sp>
      <p:sp>
        <p:nvSpPr>
          <p:cNvPr id="20" name="TextBox 4">
            <a:extLst>
              <a:ext uri="{FF2B5EF4-FFF2-40B4-BE49-F238E27FC236}">
                <a16:creationId xmlns:a16="http://schemas.microsoft.com/office/drawing/2014/main" xmlns="" id="{BB5040E8-1331-D214-3ED9-22FE57EEC499}"/>
              </a:ext>
            </a:extLst>
          </p:cNvPr>
          <p:cNvSpPr txBox="1"/>
          <p:nvPr/>
        </p:nvSpPr>
        <p:spPr>
          <a:xfrm>
            <a:off x="4431447" y="2016677"/>
            <a:ext cx="50925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FF7F4D"/>
                </a:solidFill>
                <a:latin typeface="Century Gothic" panose="020B0502020202020204" pitchFamily="34" charset="0"/>
              </a:rPr>
              <a:t>80%</a:t>
            </a:r>
            <a:endParaRPr lang="en-GB" sz="1050" dirty="0">
              <a:solidFill>
                <a:srgbClr val="FF7F4D"/>
              </a:solidFill>
              <a:latin typeface="Century Gothic" panose="020B0502020202020204" pitchFamily="34" charset="0"/>
            </a:endParaRPr>
          </a:p>
        </p:txBody>
      </p:sp>
      <p:sp>
        <p:nvSpPr>
          <p:cNvPr id="21" name="TextBox 4">
            <a:extLst>
              <a:ext uri="{FF2B5EF4-FFF2-40B4-BE49-F238E27FC236}">
                <a16:creationId xmlns:a16="http://schemas.microsoft.com/office/drawing/2014/main" xmlns="" id="{6FF99CC1-6BD4-284F-385E-9B88DF1DDE20}"/>
              </a:ext>
            </a:extLst>
          </p:cNvPr>
          <p:cNvSpPr txBox="1"/>
          <p:nvPr/>
        </p:nvSpPr>
        <p:spPr>
          <a:xfrm>
            <a:off x="3706078" y="1378997"/>
            <a:ext cx="49504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94%</a:t>
            </a:r>
            <a:endParaRPr lang="en-GB" sz="1050" dirty="0">
              <a:solidFill>
                <a:srgbClr val="005086"/>
              </a:solidFill>
              <a:latin typeface="Century Gothic" panose="020B0502020202020204" pitchFamily="34" charset="0"/>
            </a:endParaRPr>
          </a:p>
        </p:txBody>
      </p:sp>
      <p:sp>
        <p:nvSpPr>
          <p:cNvPr id="22" name="TextBox 4">
            <a:extLst>
              <a:ext uri="{FF2B5EF4-FFF2-40B4-BE49-F238E27FC236}">
                <a16:creationId xmlns:a16="http://schemas.microsoft.com/office/drawing/2014/main" xmlns="" id="{065DBD3E-1597-849F-97BF-0E74A9B613E0}"/>
              </a:ext>
            </a:extLst>
          </p:cNvPr>
          <p:cNvSpPr txBox="1"/>
          <p:nvPr/>
        </p:nvSpPr>
        <p:spPr>
          <a:xfrm>
            <a:off x="3706078" y="1889719"/>
            <a:ext cx="49504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86%</a:t>
            </a:r>
            <a:endParaRPr lang="en-GB" sz="1050" dirty="0">
              <a:solidFill>
                <a:srgbClr val="FF7F4D"/>
              </a:solidFill>
              <a:latin typeface="Century Gothic" panose="020B0502020202020204" pitchFamily="34" charset="0"/>
            </a:endParaRPr>
          </a:p>
        </p:txBody>
      </p:sp>
      <p:sp>
        <p:nvSpPr>
          <p:cNvPr id="23" name="TextBox 4">
            <a:extLst>
              <a:ext uri="{FF2B5EF4-FFF2-40B4-BE49-F238E27FC236}">
                <a16:creationId xmlns:a16="http://schemas.microsoft.com/office/drawing/2014/main" xmlns="" id="{AD920C2C-0143-72C2-EE89-5289F5DCAFF7}"/>
              </a:ext>
            </a:extLst>
          </p:cNvPr>
          <p:cNvSpPr txBox="1"/>
          <p:nvPr/>
        </p:nvSpPr>
        <p:spPr>
          <a:xfrm>
            <a:off x="5205450" y="1571645"/>
            <a:ext cx="5050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005086"/>
                </a:solidFill>
                <a:latin typeface="Century Gothic" panose="020B0502020202020204" pitchFamily="34" charset="0"/>
              </a:rPr>
              <a:t>85%</a:t>
            </a:r>
            <a:endParaRPr lang="en-GB" sz="1050" dirty="0">
              <a:solidFill>
                <a:srgbClr val="005086"/>
              </a:solidFill>
              <a:latin typeface="Century Gothic" panose="020B0502020202020204" pitchFamily="34" charset="0"/>
            </a:endParaRPr>
          </a:p>
        </p:txBody>
      </p:sp>
      <p:sp>
        <p:nvSpPr>
          <p:cNvPr id="24" name="TextBox 4">
            <a:extLst>
              <a:ext uri="{FF2B5EF4-FFF2-40B4-BE49-F238E27FC236}">
                <a16:creationId xmlns:a16="http://schemas.microsoft.com/office/drawing/2014/main" xmlns="" id="{E2925B50-928B-9701-A999-D7C2CB067A2E}"/>
              </a:ext>
            </a:extLst>
          </p:cNvPr>
          <p:cNvSpPr txBox="1"/>
          <p:nvPr/>
        </p:nvSpPr>
        <p:spPr>
          <a:xfrm>
            <a:off x="5205450" y="2242895"/>
            <a:ext cx="5050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FF7F4D"/>
                </a:solidFill>
                <a:latin typeface="Century Gothic" panose="020B0502020202020204" pitchFamily="34" charset="0"/>
              </a:rPr>
              <a:t>73%</a:t>
            </a:r>
            <a:endParaRPr lang="en-GB" sz="1050" dirty="0">
              <a:solidFill>
                <a:srgbClr val="FF7F4D"/>
              </a:solidFill>
              <a:latin typeface="Century Gothic" panose="020B0502020202020204" pitchFamily="34" charset="0"/>
            </a:endParaRPr>
          </a:p>
        </p:txBody>
      </p:sp>
      <p:sp>
        <p:nvSpPr>
          <p:cNvPr id="25" name="TextBox 4">
            <a:extLst>
              <a:ext uri="{FF2B5EF4-FFF2-40B4-BE49-F238E27FC236}">
                <a16:creationId xmlns:a16="http://schemas.microsoft.com/office/drawing/2014/main" xmlns="" id="{F0194D32-8AAA-7A3E-2334-42A4DF206812}"/>
              </a:ext>
            </a:extLst>
          </p:cNvPr>
          <p:cNvSpPr txBox="1"/>
          <p:nvPr/>
        </p:nvSpPr>
        <p:spPr>
          <a:xfrm>
            <a:off x="6555319" y="1312702"/>
            <a:ext cx="1183124" cy="5078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900" dirty="0" err="1">
                <a:solidFill>
                  <a:prstClr val="black"/>
                </a:solidFill>
                <a:latin typeface="Century Gothic" panose="020B0502020202020204" pitchFamily="34" charset="0"/>
              </a:rPr>
              <a:t>Maturity</a:t>
            </a:r>
            <a:r>
              <a:rPr lang="it-IT" sz="900" dirty="0">
                <a:solidFill>
                  <a:prstClr val="black"/>
                </a:solidFill>
                <a:latin typeface="Century Gothic" panose="020B0502020202020204" pitchFamily="34" charset="0"/>
              </a:rPr>
              <a:t> : 21%</a:t>
            </a:r>
          </a:p>
          <a:p>
            <a:pPr algn="ctr"/>
            <a:r>
              <a:rPr lang="it-IT" sz="900" dirty="0" err="1">
                <a:solidFill>
                  <a:srgbClr val="005086"/>
                </a:solidFill>
                <a:latin typeface="Century Gothic" panose="020B0502020202020204" pitchFamily="34" charset="0"/>
              </a:rPr>
              <a:t>Osimertinib</a:t>
            </a:r>
            <a:r>
              <a:rPr lang="it-IT" sz="900" dirty="0">
                <a:solidFill>
                  <a:srgbClr val="005086"/>
                </a:solidFill>
                <a:latin typeface="Century Gothic" panose="020B0502020202020204" pitchFamily="34" charset="0"/>
              </a:rPr>
              <a:t> 15%</a:t>
            </a:r>
          </a:p>
          <a:p>
            <a:pPr algn="ctr"/>
            <a:r>
              <a:rPr lang="it-IT" sz="900" dirty="0">
                <a:solidFill>
                  <a:srgbClr val="FF7F4D"/>
                </a:solidFill>
                <a:latin typeface="Century Gothic" panose="020B0502020202020204" pitchFamily="34" charset="0"/>
              </a:rPr>
              <a:t>Placebo 27%</a:t>
            </a:r>
            <a:endParaRPr lang="en-GB" sz="900" dirty="0">
              <a:solidFill>
                <a:srgbClr val="FF7F4D"/>
              </a:solidFill>
              <a:latin typeface="Century Gothic" panose="020B0502020202020204" pitchFamily="34" charset="0"/>
            </a:endParaRPr>
          </a:p>
        </p:txBody>
      </p:sp>
      <p:cxnSp>
        <p:nvCxnSpPr>
          <p:cNvPr id="26" name="Connecteur droit 25">
            <a:extLst>
              <a:ext uri="{FF2B5EF4-FFF2-40B4-BE49-F238E27FC236}">
                <a16:creationId xmlns:a16="http://schemas.microsoft.com/office/drawing/2014/main" xmlns="" id="{A119F6C6-70A4-B72D-3C4E-D76CE0039802}"/>
              </a:ext>
            </a:extLst>
          </p:cNvPr>
          <p:cNvCxnSpPr>
            <a:cxnSpLocks/>
          </p:cNvCxnSpPr>
          <p:nvPr/>
        </p:nvCxnSpPr>
        <p:spPr>
          <a:xfrm flipV="1">
            <a:off x="5603245" y="1805363"/>
            <a:ext cx="0" cy="2196977"/>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Forme libre : forme 26">
            <a:extLst>
              <a:ext uri="{FF2B5EF4-FFF2-40B4-BE49-F238E27FC236}">
                <a16:creationId xmlns:a16="http://schemas.microsoft.com/office/drawing/2014/main" xmlns="" id="{E1322604-7ED9-02C4-9400-188AC1DC2577}"/>
              </a:ext>
            </a:extLst>
          </p:cNvPr>
          <p:cNvSpPr/>
          <p:nvPr/>
        </p:nvSpPr>
        <p:spPr>
          <a:xfrm>
            <a:off x="1892738" y="1488699"/>
            <a:ext cx="5077158" cy="537130"/>
          </a:xfrm>
          <a:custGeom>
            <a:avLst/>
            <a:gdLst>
              <a:gd name="connsiteX0" fmla="*/ 0 w 5077158"/>
              <a:gd name="connsiteY0" fmla="*/ 0 h 537130"/>
              <a:gd name="connsiteX1" fmla="*/ 1403572 w 5077158"/>
              <a:gd name="connsiteY1" fmla="*/ 0 h 537130"/>
              <a:gd name="connsiteX2" fmla="*/ 1489896 w 5077158"/>
              <a:gd name="connsiteY2" fmla="*/ 12789 h 537130"/>
              <a:gd name="connsiteX3" fmla="*/ 1505882 w 5077158"/>
              <a:gd name="connsiteY3" fmla="*/ 41564 h 537130"/>
              <a:gd name="connsiteX4" fmla="*/ 1576221 w 5077158"/>
              <a:gd name="connsiteY4" fmla="*/ 41564 h 537130"/>
              <a:gd name="connsiteX5" fmla="*/ 1627376 w 5077158"/>
              <a:gd name="connsiteY5" fmla="*/ 70339 h 537130"/>
              <a:gd name="connsiteX6" fmla="*/ 1736081 w 5077158"/>
              <a:gd name="connsiteY6" fmla="*/ 70339 h 537130"/>
              <a:gd name="connsiteX7" fmla="*/ 1915124 w 5077158"/>
              <a:gd name="connsiteY7" fmla="*/ 86325 h 537130"/>
              <a:gd name="connsiteX8" fmla="*/ 1915124 w 5077158"/>
              <a:gd name="connsiteY8" fmla="*/ 86325 h 537130"/>
              <a:gd name="connsiteX9" fmla="*/ 1966280 w 5077158"/>
              <a:gd name="connsiteY9" fmla="*/ 121494 h 537130"/>
              <a:gd name="connsiteX10" fmla="*/ 2142126 w 5077158"/>
              <a:gd name="connsiteY10" fmla="*/ 137480 h 537130"/>
              <a:gd name="connsiteX11" fmla="*/ 2142126 w 5077158"/>
              <a:gd name="connsiteY11" fmla="*/ 166255 h 537130"/>
              <a:gd name="connsiteX12" fmla="*/ 2557762 w 5077158"/>
              <a:gd name="connsiteY12" fmla="*/ 172649 h 537130"/>
              <a:gd name="connsiteX13" fmla="*/ 2589734 w 5077158"/>
              <a:gd name="connsiteY13" fmla="*/ 201424 h 537130"/>
              <a:gd name="connsiteX14" fmla="*/ 2835919 w 5077158"/>
              <a:gd name="connsiteY14" fmla="*/ 214213 h 537130"/>
              <a:gd name="connsiteX15" fmla="*/ 2877482 w 5077158"/>
              <a:gd name="connsiteY15" fmla="*/ 236593 h 537130"/>
              <a:gd name="connsiteX16" fmla="*/ 2979793 w 5077158"/>
              <a:gd name="connsiteY16" fmla="*/ 236593 h 537130"/>
              <a:gd name="connsiteX17" fmla="*/ 3027751 w 5077158"/>
              <a:gd name="connsiteY17" fmla="*/ 262171 h 537130"/>
              <a:gd name="connsiteX18" fmla="*/ 3110878 w 5077158"/>
              <a:gd name="connsiteY18" fmla="*/ 262171 h 537130"/>
              <a:gd name="connsiteX19" fmla="*/ 3178019 w 5077158"/>
              <a:gd name="connsiteY19" fmla="*/ 284551 h 537130"/>
              <a:gd name="connsiteX20" fmla="*/ 3251555 w 5077158"/>
              <a:gd name="connsiteY20" fmla="*/ 284551 h 537130"/>
              <a:gd name="connsiteX21" fmla="*/ 3309105 w 5077158"/>
              <a:gd name="connsiteY21" fmla="*/ 294143 h 537130"/>
              <a:gd name="connsiteX22" fmla="*/ 3341077 w 5077158"/>
              <a:gd name="connsiteY22" fmla="*/ 322918 h 537130"/>
              <a:gd name="connsiteX23" fmla="*/ 3398626 w 5077158"/>
              <a:gd name="connsiteY23" fmla="*/ 351692 h 537130"/>
              <a:gd name="connsiteX24" fmla="*/ 3497740 w 5077158"/>
              <a:gd name="connsiteY24" fmla="*/ 351692 h 537130"/>
              <a:gd name="connsiteX25" fmla="*/ 3536106 w 5077158"/>
              <a:gd name="connsiteY25" fmla="*/ 399651 h 537130"/>
              <a:gd name="connsiteX26" fmla="*/ 3823854 w 5077158"/>
              <a:gd name="connsiteY26" fmla="*/ 399651 h 537130"/>
              <a:gd name="connsiteX27" fmla="*/ 3823854 w 5077158"/>
              <a:gd name="connsiteY27" fmla="*/ 454003 h 537130"/>
              <a:gd name="connsiteX28" fmla="*/ 4082828 w 5077158"/>
              <a:gd name="connsiteY28" fmla="*/ 454003 h 537130"/>
              <a:gd name="connsiteX29" fmla="*/ 4082828 w 5077158"/>
              <a:gd name="connsiteY29" fmla="*/ 454003 h 537130"/>
              <a:gd name="connsiteX30" fmla="*/ 4082828 w 5077158"/>
              <a:gd name="connsiteY30" fmla="*/ 489172 h 537130"/>
              <a:gd name="connsiteX31" fmla="*/ 4325815 w 5077158"/>
              <a:gd name="connsiteY31" fmla="*/ 489172 h 537130"/>
              <a:gd name="connsiteX32" fmla="*/ 4325815 w 5077158"/>
              <a:gd name="connsiteY32" fmla="*/ 537130 h 537130"/>
              <a:gd name="connsiteX33" fmla="*/ 5077158 w 5077158"/>
              <a:gd name="connsiteY33" fmla="*/ 537130 h 53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77158" h="537130">
                <a:moveTo>
                  <a:pt x="0" y="0"/>
                </a:moveTo>
                <a:lnTo>
                  <a:pt x="1403572" y="0"/>
                </a:lnTo>
                <a:lnTo>
                  <a:pt x="1489896" y="12789"/>
                </a:lnTo>
                <a:lnTo>
                  <a:pt x="1505882" y="41564"/>
                </a:lnTo>
                <a:lnTo>
                  <a:pt x="1576221" y="41564"/>
                </a:lnTo>
                <a:lnTo>
                  <a:pt x="1627376" y="70339"/>
                </a:lnTo>
                <a:lnTo>
                  <a:pt x="1736081" y="70339"/>
                </a:lnTo>
                <a:lnTo>
                  <a:pt x="1915124" y="86325"/>
                </a:lnTo>
                <a:lnTo>
                  <a:pt x="1915124" y="86325"/>
                </a:lnTo>
                <a:lnTo>
                  <a:pt x="1966280" y="121494"/>
                </a:lnTo>
                <a:lnTo>
                  <a:pt x="2142126" y="137480"/>
                </a:lnTo>
                <a:lnTo>
                  <a:pt x="2142126" y="166255"/>
                </a:lnTo>
                <a:lnTo>
                  <a:pt x="2557762" y="172649"/>
                </a:lnTo>
                <a:lnTo>
                  <a:pt x="2589734" y="201424"/>
                </a:lnTo>
                <a:lnTo>
                  <a:pt x="2835919" y="214213"/>
                </a:lnTo>
                <a:lnTo>
                  <a:pt x="2877482" y="236593"/>
                </a:lnTo>
                <a:lnTo>
                  <a:pt x="2979793" y="236593"/>
                </a:lnTo>
                <a:lnTo>
                  <a:pt x="3027751" y="262171"/>
                </a:lnTo>
                <a:lnTo>
                  <a:pt x="3110878" y="262171"/>
                </a:lnTo>
                <a:lnTo>
                  <a:pt x="3178019" y="284551"/>
                </a:lnTo>
                <a:lnTo>
                  <a:pt x="3251555" y="284551"/>
                </a:lnTo>
                <a:lnTo>
                  <a:pt x="3309105" y="294143"/>
                </a:lnTo>
                <a:lnTo>
                  <a:pt x="3341077" y="322918"/>
                </a:lnTo>
                <a:lnTo>
                  <a:pt x="3398626" y="351692"/>
                </a:lnTo>
                <a:lnTo>
                  <a:pt x="3497740" y="351692"/>
                </a:lnTo>
                <a:lnTo>
                  <a:pt x="3536106" y="399651"/>
                </a:lnTo>
                <a:lnTo>
                  <a:pt x="3823854" y="399651"/>
                </a:lnTo>
                <a:lnTo>
                  <a:pt x="3823854" y="454003"/>
                </a:lnTo>
                <a:lnTo>
                  <a:pt x="4082828" y="454003"/>
                </a:lnTo>
                <a:lnTo>
                  <a:pt x="4082828" y="454003"/>
                </a:lnTo>
                <a:lnTo>
                  <a:pt x="4082828" y="489172"/>
                </a:lnTo>
                <a:lnTo>
                  <a:pt x="4325815" y="489172"/>
                </a:lnTo>
                <a:lnTo>
                  <a:pt x="4325815" y="537130"/>
                </a:lnTo>
                <a:lnTo>
                  <a:pt x="5077158" y="537130"/>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Forme libre : forme 27">
            <a:extLst>
              <a:ext uri="{FF2B5EF4-FFF2-40B4-BE49-F238E27FC236}">
                <a16:creationId xmlns:a16="http://schemas.microsoft.com/office/drawing/2014/main" xmlns="" id="{ABFBA6E9-7912-9D41-A8DE-408E380B9BF0}"/>
              </a:ext>
            </a:extLst>
          </p:cNvPr>
          <p:cNvSpPr/>
          <p:nvPr/>
        </p:nvSpPr>
        <p:spPr>
          <a:xfrm>
            <a:off x="1889541" y="1488699"/>
            <a:ext cx="5355314" cy="949569"/>
          </a:xfrm>
          <a:custGeom>
            <a:avLst/>
            <a:gdLst>
              <a:gd name="connsiteX0" fmla="*/ 0 w 5355314"/>
              <a:gd name="connsiteY0" fmla="*/ 0 h 949569"/>
              <a:gd name="connsiteX1" fmla="*/ 370875 w 5355314"/>
              <a:gd name="connsiteY1" fmla="*/ 0 h 949569"/>
              <a:gd name="connsiteX2" fmla="*/ 485975 w 5355314"/>
              <a:gd name="connsiteY2" fmla="*/ 28775 h 949569"/>
              <a:gd name="connsiteX3" fmla="*/ 578693 w 5355314"/>
              <a:gd name="connsiteY3" fmla="*/ 28775 h 949569"/>
              <a:gd name="connsiteX4" fmla="*/ 684201 w 5355314"/>
              <a:gd name="connsiteY4" fmla="*/ 44761 h 949569"/>
              <a:gd name="connsiteX5" fmla="*/ 844061 w 5355314"/>
              <a:gd name="connsiteY5" fmla="*/ 44761 h 949569"/>
              <a:gd name="connsiteX6" fmla="*/ 908005 w 5355314"/>
              <a:gd name="connsiteY6" fmla="*/ 92719 h 949569"/>
              <a:gd name="connsiteX7" fmla="*/ 1045485 w 5355314"/>
              <a:gd name="connsiteY7" fmla="*/ 92719 h 949569"/>
              <a:gd name="connsiteX8" fmla="*/ 1211740 w 5355314"/>
              <a:gd name="connsiteY8" fmla="*/ 89522 h 949569"/>
              <a:gd name="connsiteX9" fmla="*/ 1250106 w 5355314"/>
              <a:gd name="connsiteY9" fmla="*/ 124691 h 949569"/>
              <a:gd name="connsiteX10" fmla="*/ 1320444 w 5355314"/>
              <a:gd name="connsiteY10" fmla="*/ 124691 h 949569"/>
              <a:gd name="connsiteX11" fmla="*/ 1384389 w 5355314"/>
              <a:gd name="connsiteY11" fmla="*/ 182241 h 949569"/>
              <a:gd name="connsiteX12" fmla="*/ 1429149 w 5355314"/>
              <a:gd name="connsiteY12" fmla="*/ 182241 h 949569"/>
              <a:gd name="connsiteX13" fmla="*/ 1480305 w 5355314"/>
              <a:gd name="connsiteY13" fmla="*/ 201424 h 949569"/>
              <a:gd name="connsiteX14" fmla="*/ 1694517 w 5355314"/>
              <a:gd name="connsiteY14" fmla="*/ 201424 h 949569"/>
              <a:gd name="connsiteX15" fmla="*/ 1736081 w 5355314"/>
              <a:gd name="connsiteY15" fmla="*/ 255776 h 949569"/>
              <a:gd name="connsiteX16" fmla="*/ 1873561 w 5355314"/>
              <a:gd name="connsiteY16" fmla="*/ 255776 h 949569"/>
              <a:gd name="connsiteX17" fmla="*/ 1873561 w 5355314"/>
              <a:gd name="connsiteY17" fmla="*/ 297340 h 949569"/>
              <a:gd name="connsiteX18" fmla="*/ 2014237 w 5355314"/>
              <a:gd name="connsiteY18" fmla="*/ 297340 h 949569"/>
              <a:gd name="connsiteX19" fmla="*/ 2014237 w 5355314"/>
              <a:gd name="connsiteY19" fmla="*/ 338904 h 949569"/>
              <a:gd name="connsiteX20" fmla="*/ 2110154 w 5355314"/>
              <a:gd name="connsiteY20" fmla="*/ 358087 h 949569"/>
              <a:gd name="connsiteX21" fmla="*/ 2186886 w 5355314"/>
              <a:gd name="connsiteY21" fmla="*/ 358087 h 949569"/>
              <a:gd name="connsiteX22" fmla="*/ 2225253 w 5355314"/>
              <a:gd name="connsiteY22" fmla="*/ 380467 h 949569"/>
              <a:gd name="connsiteX23" fmla="*/ 2298789 w 5355314"/>
              <a:gd name="connsiteY23" fmla="*/ 380467 h 949569"/>
              <a:gd name="connsiteX24" fmla="*/ 2333958 w 5355314"/>
              <a:gd name="connsiteY24" fmla="*/ 428425 h 949569"/>
              <a:gd name="connsiteX25" fmla="*/ 2429874 w 5355314"/>
              <a:gd name="connsiteY25" fmla="*/ 428425 h 949569"/>
              <a:gd name="connsiteX26" fmla="*/ 2493818 w 5355314"/>
              <a:gd name="connsiteY26" fmla="*/ 441214 h 949569"/>
              <a:gd name="connsiteX27" fmla="*/ 2493818 w 5355314"/>
              <a:gd name="connsiteY27" fmla="*/ 441214 h 949569"/>
              <a:gd name="connsiteX28" fmla="*/ 2490621 w 5355314"/>
              <a:gd name="connsiteY28" fmla="*/ 463595 h 949569"/>
              <a:gd name="connsiteX29" fmla="*/ 2564156 w 5355314"/>
              <a:gd name="connsiteY29" fmla="*/ 463595 h 949569"/>
              <a:gd name="connsiteX30" fmla="*/ 2656875 w 5355314"/>
              <a:gd name="connsiteY30" fmla="*/ 498764 h 949569"/>
              <a:gd name="connsiteX31" fmla="*/ 2749594 w 5355314"/>
              <a:gd name="connsiteY31" fmla="*/ 498764 h 949569"/>
              <a:gd name="connsiteX32" fmla="*/ 2749594 w 5355314"/>
              <a:gd name="connsiteY32" fmla="*/ 524341 h 949569"/>
              <a:gd name="connsiteX33" fmla="*/ 2883877 w 5355314"/>
              <a:gd name="connsiteY33" fmla="*/ 524341 h 949569"/>
              <a:gd name="connsiteX34" fmla="*/ 2931835 w 5355314"/>
              <a:gd name="connsiteY34" fmla="*/ 546722 h 949569"/>
              <a:gd name="connsiteX35" fmla="*/ 3024554 w 5355314"/>
              <a:gd name="connsiteY35" fmla="*/ 546722 h 949569"/>
              <a:gd name="connsiteX36" fmla="*/ 3110878 w 5355314"/>
              <a:gd name="connsiteY36" fmla="*/ 607469 h 949569"/>
              <a:gd name="connsiteX37" fmla="*/ 3165230 w 5355314"/>
              <a:gd name="connsiteY37" fmla="*/ 636244 h 949569"/>
              <a:gd name="connsiteX38" fmla="*/ 3222780 w 5355314"/>
              <a:gd name="connsiteY38" fmla="*/ 636244 h 949569"/>
              <a:gd name="connsiteX39" fmla="*/ 3238766 w 5355314"/>
              <a:gd name="connsiteY39" fmla="*/ 671413 h 949569"/>
              <a:gd name="connsiteX40" fmla="*/ 3293119 w 5355314"/>
              <a:gd name="connsiteY40" fmla="*/ 671413 h 949569"/>
              <a:gd name="connsiteX41" fmla="*/ 3350668 w 5355314"/>
              <a:gd name="connsiteY41" fmla="*/ 696990 h 949569"/>
              <a:gd name="connsiteX42" fmla="*/ 3481754 w 5355314"/>
              <a:gd name="connsiteY42" fmla="*/ 696990 h 949569"/>
              <a:gd name="connsiteX43" fmla="*/ 3580867 w 5355314"/>
              <a:gd name="connsiteY43" fmla="*/ 735357 h 949569"/>
              <a:gd name="connsiteX44" fmla="*/ 3715149 w 5355314"/>
              <a:gd name="connsiteY44" fmla="*/ 735357 h 949569"/>
              <a:gd name="connsiteX45" fmla="*/ 3715149 w 5355314"/>
              <a:gd name="connsiteY45" fmla="*/ 760934 h 949569"/>
              <a:gd name="connsiteX46" fmla="*/ 3814263 w 5355314"/>
              <a:gd name="connsiteY46" fmla="*/ 760934 h 949569"/>
              <a:gd name="connsiteX47" fmla="*/ 3814263 w 5355314"/>
              <a:gd name="connsiteY47" fmla="*/ 789709 h 949569"/>
              <a:gd name="connsiteX48" fmla="*/ 3919770 w 5355314"/>
              <a:gd name="connsiteY48" fmla="*/ 789709 h 949569"/>
              <a:gd name="connsiteX49" fmla="*/ 3919770 w 5355314"/>
              <a:gd name="connsiteY49" fmla="*/ 824878 h 949569"/>
              <a:gd name="connsiteX50" fmla="*/ 4047658 w 5355314"/>
              <a:gd name="connsiteY50" fmla="*/ 824878 h 949569"/>
              <a:gd name="connsiteX51" fmla="*/ 4047658 w 5355314"/>
              <a:gd name="connsiteY51" fmla="*/ 847259 h 949569"/>
              <a:gd name="connsiteX52" fmla="*/ 4293843 w 5355314"/>
              <a:gd name="connsiteY52" fmla="*/ 847259 h 949569"/>
              <a:gd name="connsiteX53" fmla="*/ 4293843 w 5355314"/>
              <a:gd name="connsiteY53" fmla="*/ 895217 h 949569"/>
              <a:gd name="connsiteX54" fmla="*/ 4316223 w 5355314"/>
              <a:gd name="connsiteY54" fmla="*/ 895217 h 949569"/>
              <a:gd name="connsiteX55" fmla="*/ 4316223 w 5355314"/>
              <a:gd name="connsiteY55" fmla="*/ 949569 h 949569"/>
              <a:gd name="connsiteX56" fmla="*/ 5355314 w 5355314"/>
              <a:gd name="connsiteY56" fmla="*/ 949569 h 94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55314" h="949569">
                <a:moveTo>
                  <a:pt x="0" y="0"/>
                </a:moveTo>
                <a:lnTo>
                  <a:pt x="370875" y="0"/>
                </a:lnTo>
                <a:lnTo>
                  <a:pt x="485975" y="28775"/>
                </a:lnTo>
                <a:lnTo>
                  <a:pt x="578693" y="28775"/>
                </a:lnTo>
                <a:lnTo>
                  <a:pt x="684201" y="44761"/>
                </a:lnTo>
                <a:lnTo>
                  <a:pt x="844061" y="44761"/>
                </a:lnTo>
                <a:lnTo>
                  <a:pt x="908005" y="92719"/>
                </a:lnTo>
                <a:lnTo>
                  <a:pt x="1045485" y="92719"/>
                </a:lnTo>
                <a:lnTo>
                  <a:pt x="1211740" y="89522"/>
                </a:lnTo>
                <a:lnTo>
                  <a:pt x="1250106" y="124691"/>
                </a:lnTo>
                <a:lnTo>
                  <a:pt x="1320444" y="124691"/>
                </a:lnTo>
                <a:lnTo>
                  <a:pt x="1384389" y="182241"/>
                </a:lnTo>
                <a:lnTo>
                  <a:pt x="1429149" y="182241"/>
                </a:lnTo>
                <a:lnTo>
                  <a:pt x="1480305" y="201424"/>
                </a:lnTo>
                <a:lnTo>
                  <a:pt x="1694517" y="201424"/>
                </a:lnTo>
                <a:lnTo>
                  <a:pt x="1736081" y="255776"/>
                </a:lnTo>
                <a:lnTo>
                  <a:pt x="1873561" y="255776"/>
                </a:lnTo>
                <a:lnTo>
                  <a:pt x="1873561" y="297340"/>
                </a:lnTo>
                <a:lnTo>
                  <a:pt x="2014237" y="297340"/>
                </a:lnTo>
                <a:lnTo>
                  <a:pt x="2014237" y="338904"/>
                </a:lnTo>
                <a:lnTo>
                  <a:pt x="2110154" y="358087"/>
                </a:lnTo>
                <a:lnTo>
                  <a:pt x="2186886" y="358087"/>
                </a:lnTo>
                <a:lnTo>
                  <a:pt x="2225253" y="380467"/>
                </a:lnTo>
                <a:lnTo>
                  <a:pt x="2298789" y="380467"/>
                </a:lnTo>
                <a:lnTo>
                  <a:pt x="2333958" y="428425"/>
                </a:lnTo>
                <a:lnTo>
                  <a:pt x="2429874" y="428425"/>
                </a:lnTo>
                <a:lnTo>
                  <a:pt x="2493818" y="441214"/>
                </a:lnTo>
                <a:lnTo>
                  <a:pt x="2493818" y="441214"/>
                </a:lnTo>
                <a:lnTo>
                  <a:pt x="2490621" y="463595"/>
                </a:lnTo>
                <a:lnTo>
                  <a:pt x="2564156" y="463595"/>
                </a:lnTo>
                <a:lnTo>
                  <a:pt x="2656875" y="498764"/>
                </a:lnTo>
                <a:lnTo>
                  <a:pt x="2749594" y="498764"/>
                </a:lnTo>
                <a:lnTo>
                  <a:pt x="2749594" y="524341"/>
                </a:lnTo>
                <a:lnTo>
                  <a:pt x="2883877" y="524341"/>
                </a:lnTo>
                <a:lnTo>
                  <a:pt x="2931835" y="546722"/>
                </a:lnTo>
                <a:lnTo>
                  <a:pt x="3024554" y="546722"/>
                </a:lnTo>
                <a:lnTo>
                  <a:pt x="3110878" y="607469"/>
                </a:lnTo>
                <a:lnTo>
                  <a:pt x="3165230" y="636244"/>
                </a:lnTo>
                <a:lnTo>
                  <a:pt x="3222780" y="636244"/>
                </a:lnTo>
                <a:lnTo>
                  <a:pt x="3238766" y="671413"/>
                </a:lnTo>
                <a:lnTo>
                  <a:pt x="3293119" y="671413"/>
                </a:lnTo>
                <a:lnTo>
                  <a:pt x="3350668" y="696990"/>
                </a:lnTo>
                <a:lnTo>
                  <a:pt x="3481754" y="696990"/>
                </a:lnTo>
                <a:lnTo>
                  <a:pt x="3580867" y="735357"/>
                </a:lnTo>
                <a:lnTo>
                  <a:pt x="3715149" y="735357"/>
                </a:lnTo>
                <a:lnTo>
                  <a:pt x="3715149" y="760934"/>
                </a:lnTo>
                <a:lnTo>
                  <a:pt x="3814263" y="760934"/>
                </a:lnTo>
                <a:lnTo>
                  <a:pt x="3814263" y="789709"/>
                </a:lnTo>
                <a:lnTo>
                  <a:pt x="3919770" y="789709"/>
                </a:lnTo>
                <a:lnTo>
                  <a:pt x="3919770" y="824878"/>
                </a:lnTo>
                <a:lnTo>
                  <a:pt x="4047658" y="824878"/>
                </a:lnTo>
                <a:lnTo>
                  <a:pt x="4047658" y="847259"/>
                </a:lnTo>
                <a:lnTo>
                  <a:pt x="4293843" y="847259"/>
                </a:lnTo>
                <a:lnTo>
                  <a:pt x="4293843" y="895217"/>
                </a:lnTo>
                <a:lnTo>
                  <a:pt x="4316223" y="895217"/>
                </a:lnTo>
                <a:lnTo>
                  <a:pt x="4316223" y="949569"/>
                </a:lnTo>
                <a:lnTo>
                  <a:pt x="5355314" y="949569"/>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1701271" y="5233169"/>
            <a:ext cx="9656783" cy="653546"/>
          </a:xfrm>
        </p:spPr>
        <p:txBody>
          <a:bodyPr>
            <a:noAutofit/>
          </a:bodyPr>
          <a:lstStyle/>
          <a:p>
            <a:pPr algn="ctr"/>
            <a:r>
              <a:rPr lang="fr-FR" dirty="0"/>
              <a:t>Survie globale très en faveur du bras </a:t>
            </a:r>
            <a:r>
              <a:rPr lang="fr-FR" dirty="0" err="1"/>
              <a:t>osimertinib</a:t>
            </a:r>
            <a:r>
              <a:rPr lang="fr-FR" dirty="0"/>
              <a:t> avec une réduction du risque de </a:t>
            </a:r>
            <a:r>
              <a:rPr lang="fr-FR" dirty="0" err="1"/>
              <a:t>décés</a:t>
            </a:r>
            <a:r>
              <a:rPr lang="fr-FR" dirty="0"/>
              <a:t> de 51% (HR: 0.49) pour les stade II/IIIA (survie à 5 ans de 85% </a:t>
            </a:r>
            <a:r>
              <a:rPr lang="fr-FR" i="1" dirty="0"/>
              <a:t>vs</a:t>
            </a:r>
            <a:r>
              <a:rPr lang="fr-FR" dirty="0"/>
              <a:t> 73%)</a:t>
            </a:r>
          </a:p>
        </p:txBody>
      </p:sp>
    </p:spTree>
    <p:extLst>
      <p:ext uri="{BB962C8B-B14F-4D97-AF65-F5344CB8AC3E}">
        <p14:creationId xmlns:p14="http://schemas.microsoft.com/office/powerpoint/2010/main" val="14843395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6">
            <a:extLst>
              <a:ext uri="{FF2B5EF4-FFF2-40B4-BE49-F238E27FC236}">
                <a16:creationId xmlns:a16="http://schemas.microsoft.com/office/drawing/2014/main" xmlns="" id="{AB9FB3D8-5253-6596-AB52-BC0D60F16307}"/>
              </a:ext>
            </a:extLst>
          </p:cNvPr>
          <p:cNvGraphicFramePr>
            <a:graphicFrameLocks noGrp="1"/>
          </p:cNvGraphicFramePr>
          <p:nvPr/>
        </p:nvGraphicFramePr>
        <p:xfrm>
          <a:off x="3370392" y="901016"/>
          <a:ext cx="5940000" cy="4913467"/>
        </p:xfrm>
        <a:graphic>
          <a:graphicData uri="http://schemas.openxmlformats.org/drawingml/2006/table">
            <a:tbl>
              <a:tblPr firstRow="1" bandRow="1">
                <a:tableStyleId>{5C22544A-7EE6-4342-B048-85BDC9FD1C3A}</a:tableStyleId>
              </a:tblPr>
              <a:tblGrid>
                <a:gridCol w="4284000">
                  <a:extLst>
                    <a:ext uri="{9D8B030D-6E8A-4147-A177-3AD203B41FA5}">
                      <a16:colId xmlns:a16="http://schemas.microsoft.com/office/drawing/2014/main" xmlns="" val="3716429334"/>
                    </a:ext>
                  </a:extLst>
                </a:gridCol>
                <a:gridCol w="1656000">
                  <a:extLst>
                    <a:ext uri="{9D8B030D-6E8A-4147-A177-3AD203B41FA5}">
                      <a16:colId xmlns:a16="http://schemas.microsoft.com/office/drawing/2014/main" xmlns="" val="3569884669"/>
                    </a:ext>
                  </a:extLst>
                </a:gridCol>
              </a:tblGrid>
              <a:tr h="307776">
                <a:tc>
                  <a:txBody>
                    <a:bodyPr/>
                    <a:lstStyle/>
                    <a:p>
                      <a:pPr algn="l"/>
                      <a:endParaRPr lang="fr-FR" sz="1400" dirty="0">
                        <a:latin typeface="Century Gothic" panose="020B0502020202020204" pitchFamily="34" charset="0"/>
                      </a:endParaRPr>
                    </a:p>
                  </a:txBody>
                  <a:tcPr marT="0" marB="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fr-FR" sz="1400" dirty="0">
                          <a:latin typeface="Century Gothic" panose="020B0502020202020204" pitchFamily="34" charset="0"/>
                        </a:rPr>
                        <a:t>N=108</a:t>
                      </a:r>
                      <a:endParaRPr lang="fr-FR" sz="1400" b="0" dirty="0">
                        <a:latin typeface="Century Gothic" panose="020B0502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339465">
                <a:tc>
                  <a:txBody>
                    <a:bodyPr/>
                    <a:lstStyle/>
                    <a:p>
                      <a:pPr algn="l"/>
                      <a:r>
                        <a:rPr lang="fr-FR" sz="1100" b="1" dirty="0">
                          <a:latin typeface="Century Gothic" panose="020B0502020202020204" pitchFamily="34" charset="0"/>
                        </a:rPr>
                        <a:t>Âge médian, </a:t>
                      </a:r>
                      <a:r>
                        <a:rPr lang="fr-FR" sz="1100" b="0" dirty="0">
                          <a:latin typeface="Century Gothic" panose="020B0502020202020204" pitchFamily="34" charset="0"/>
                        </a:rPr>
                        <a:t> années (intervalle)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65 (32-84)</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744817">
                <a:tc>
                  <a:txBody>
                    <a:bodyPr/>
                    <a:lstStyle/>
                    <a:p>
                      <a:pPr algn="l"/>
                      <a:r>
                        <a:rPr lang="fr-FR" sz="1100" b="1" dirty="0">
                          <a:latin typeface="Century Gothic" panose="020B0502020202020204" pitchFamily="34" charset="0"/>
                        </a:rPr>
                        <a:t>Genre</a:t>
                      </a:r>
                    </a:p>
                    <a:p>
                      <a:pPr marL="352425" marR="0" lvl="1"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Femme</a:t>
                      </a:r>
                    </a:p>
                    <a:p>
                      <a:pPr marL="352425" marR="0" lvl="1"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Homme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100" dirty="0">
                          <a:latin typeface="Century Gothic" panose="020B0502020202020204" pitchFamily="34" charset="0"/>
                        </a:rPr>
                        <a:t/>
                      </a:r>
                      <a:br>
                        <a:rPr lang="fr-FR" sz="1100" dirty="0">
                          <a:latin typeface="Century Gothic" panose="020B0502020202020204" pitchFamily="34" charset="0"/>
                        </a:rPr>
                      </a:br>
                      <a:r>
                        <a:rPr lang="fr-FR" sz="1100" dirty="0">
                          <a:latin typeface="Century Gothic" panose="020B0502020202020204" pitchFamily="34" charset="0"/>
                        </a:rPr>
                        <a:t>74 (69)</a:t>
                      </a:r>
                    </a:p>
                    <a:p>
                      <a:pPr algn="ctr"/>
                      <a:r>
                        <a:rPr lang="fr-FR" sz="1100" dirty="0">
                          <a:latin typeface="Century Gothic" panose="020B0502020202020204" pitchFamily="34" charset="0"/>
                        </a:rPr>
                        <a:t>34 (32)</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54214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EX19del</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L858R</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68 (63)</a:t>
                      </a:r>
                    </a:p>
                    <a:p>
                      <a:pPr algn="ctr"/>
                      <a:r>
                        <a:rPr lang="fr-FR" sz="1100" dirty="0">
                          <a:latin typeface="Century Gothic" panose="020B0502020202020204" pitchFamily="34" charset="0"/>
                        </a:rPr>
                        <a:t>41 (38)</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1150169">
                <a:tc>
                  <a:txBody>
                    <a:bodyPr/>
                    <a:lstStyle/>
                    <a:p>
                      <a:pPr algn="l"/>
                      <a:r>
                        <a:rPr lang="fr-FR" sz="1100" b="1" dirty="0">
                          <a:latin typeface="Century Gothic" panose="020B0502020202020204" pitchFamily="34" charset="0"/>
                        </a:rPr>
                        <a:t>Ethnie</a:t>
                      </a:r>
                      <a:r>
                        <a:rPr lang="fr-FR" sz="1100" b="0" dirty="0">
                          <a:latin typeface="Century Gothic" panose="020B0502020202020204" pitchFamily="34" charset="0"/>
                        </a:rPr>
                        <a:t>, n (%)</a:t>
                      </a:r>
                    </a:p>
                    <a:p>
                      <a:pPr marL="352425" marR="0" lvl="1"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Caucasien</a:t>
                      </a:r>
                    </a:p>
                    <a:p>
                      <a:pPr marL="352425" marR="0" lvl="1"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Asiatique</a:t>
                      </a:r>
                    </a:p>
                    <a:p>
                      <a:pPr marL="352425" marR="0" lvl="1"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Afro-américian</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52425" lvl="1" indent="0" algn="l"/>
                      <a:r>
                        <a:rPr lang="fr-FR" sz="1100" b="0" dirty="0">
                          <a:latin typeface="Century Gothic" panose="020B0502020202020204" pitchFamily="34" charset="0"/>
                        </a:rPr>
                        <a:t>Non reporté</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100" dirty="0">
                          <a:latin typeface="Century Gothic" panose="020B0502020202020204" pitchFamily="34" charset="0"/>
                        </a:rPr>
                        <a:t/>
                      </a:r>
                      <a:br>
                        <a:rPr lang="fr-FR" sz="1100" dirty="0">
                          <a:latin typeface="Century Gothic" panose="020B0502020202020204" pitchFamily="34" charset="0"/>
                        </a:rPr>
                      </a:br>
                      <a:r>
                        <a:rPr lang="fr-FR" sz="1100" dirty="0">
                          <a:latin typeface="Century Gothic" panose="020B0502020202020204" pitchFamily="34" charset="0"/>
                        </a:rPr>
                        <a:t>58 (54)</a:t>
                      </a:r>
                    </a:p>
                    <a:p>
                      <a:pPr algn="ctr"/>
                      <a:r>
                        <a:rPr lang="fr-FR" sz="1100" dirty="0">
                          <a:latin typeface="Century Gothic" panose="020B0502020202020204" pitchFamily="34" charset="0"/>
                        </a:rPr>
                        <a:t>46 (43)</a:t>
                      </a:r>
                    </a:p>
                    <a:p>
                      <a:pPr algn="ctr"/>
                      <a:r>
                        <a:rPr lang="fr-FR" sz="1100" dirty="0">
                          <a:latin typeface="Century Gothic" panose="020B0502020202020204" pitchFamily="34" charset="0"/>
                        </a:rPr>
                        <a:t>3 (3)</a:t>
                      </a:r>
                    </a:p>
                    <a:p>
                      <a:pPr algn="ctr"/>
                      <a:r>
                        <a:rPr lang="fr-FR" sz="1100" dirty="0">
                          <a:latin typeface="Century Gothic" panose="020B0502020202020204" pitchFamily="34" charset="0"/>
                        </a:rPr>
                        <a:t>1 (1)</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95489008"/>
                  </a:ext>
                </a:extLst>
              </a:tr>
              <a:tr h="74481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100" b="1" dirty="0">
                          <a:latin typeface="Century Gothic" panose="020B0502020202020204" pitchFamily="34" charset="0"/>
                        </a:rPr>
                        <a:t>ECOG PS</a:t>
                      </a:r>
                    </a:p>
                    <a:p>
                      <a:pPr marL="352425" lvl="1" indent="0" algn="l"/>
                      <a:r>
                        <a:rPr lang="fr-FR" sz="1100" b="0" dirty="0">
                          <a:latin typeface="Century Gothic" panose="020B0502020202020204" pitchFamily="34" charset="0"/>
                        </a:rPr>
                        <a:t>0</a:t>
                      </a:r>
                    </a:p>
                    <a:p>
                      <a:pPr marL="352425" lvl="1" indent="0" algn="l"/>
                      <a:r>
                        <a:rPr lang="fr-FR" sz="1100" b="0" dirty="0">
                          <a:latin typeface="Century Gothic" panose="020B0502020202020204" pitchFamily="34" charset="0"/>
                        </a:rPr>
                        <a:t>1</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
                      </a:r>
                      <a:br>
                        <a:rPr lang="fr-FR" sz="1100" dirty="0">
                          <a:latin typeface="Century Gothic" panose="020B0502020202020204" pitchFamily="34" charset="0"/>
                        </a:rPr>
                      </a:br>
                      <a:r>
                        <a:rPr lang="fr-FR" sz="1100" dirty="0">
                          <a:latin typeface="Century Gothic" panose="020B0502020202020204" pitchFamily="34" charset="0"/>
                        </a:rPr>
                        <a:t>47 (44)</a:t>
                      </a:r>
                    </a:p>
                    <a:p>
                      <a:pPr algn="ctr"/>
                      <a:r>
                        <a:rPr lang="fr-FR" sz="1100" dirty="0">
                          <a:latin typeface="Century Gothic" panose="020B0502020202020204" pitchFamily="34" charset="0"/>
                        </a:rPr>
                        <a:t>61 (57)</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484893651"/>
                  </a:ext>
                </a:extLst>
              </a:tr>
              <a:tr h="339465">
                <a:tc>
                  <a:txBody>
                    <a:bodyPr/>
                    <a:lstStyle/>
                    <a:p>
                      <a:pPr algn="l"/>
                      <a:r>
                        <a:rPr lang="fr-FR" sz="1100" b="0" baseline="0" dirty="0">
                          <a:latin typeface="Century Gothic" panose="020B0502020202020204" pitchFamily="34" charset="0"/>
                        </a:rPr>
                        <a:t>Métastases cérébrales à la baseline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100" dirty="0">
                          <a:latin typeface="Century Gothic" panose="020B0502020202020204" pitchFamily="34" charset="0"/>
                        </a:rPr>
                        <a:t>27 (25)</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858319465"/>
                  </a:ext>
                </a:extLst>
              </a:tr>
              <a:tr h="744817">
                <a:tc>
                  <a:txBody>
                    <a:bodyPr/>
                    <a:lstStyle/>
                    <a:p>
                      <a:pPr algn="l"/>
                      <a:r>
                        <a:rPr lang="fr-FR" sz="1100" b="1" dirty="0">
                          <a:latin typeface="Century Gothic" panose="020B0502020202020204" pitchFamily="34" charset="0"/>
                        </a:rPr>
                        <a:t>Nombre médian de lignes de traitement antérieures</a:t>
                      </a:r>
                      <a:r>
                        <a:rPr lang="fr-FR" sz="1100" b="0" dirty="0">
                          <a:latin typeface="Century Gothic" panose="020B0502020202020204" pitchFamily="34" charset="0"/>
                        </a:rPr>
                        <a:t>(range)</a:t>
                      </a:r>
                    </a:p>
                    <a:p>
                      <a:pPr marL="352425" lvl="1" indent="0" algn="l"/>
                      <a:r>
                        <a:rPr lang="fr-FR" sz="1100" b="0" dirty="0" err="1">
                          <a:latin typeface="Century Gothic" panose="020B0502020202020204" pitchFamily="34" charset="0"/>
                        </a:rPr>
                        <a:t>Osimertinib</a:t>
                      </a:r>
                      <a:r>
                        <a:rPr lang="fr-FR" sz="1100" b="0" dirty="0">
                          <a:latin typeface="Century Gothic" panose="020B0502020202020204" pitchFamily="34" charset="0"/>
                        </a:rPr>
                        <a:t> 1</a:t>
                      </a:r>
                      <a:r>
                        <a:rPr lang="fr-FR" sz="1100" b="0" baseline="30000" dirty="0">
                          <a:latin typeface="Century Gothic" panose="020B0502020202020204" pitchFamily="34" charset="0"/>
                        </a:rPr>
                        <a:t>ère</a:t>
                      </a:r>
                      <a:r>
                        <a:rPr lang="fr-FR" sz="1100" b="0" dirty="0">
                          <a:latin typeface="Century Gothic" panose="020B0502020202020204" pitchFamily="34" charset="0"/>
                        </a:rPr>
                        <a:t> ligne</a:t>
                      </a:r>
                    </a:p>
                    <a:p>
                      <a:pPr marL="352425" marR="0" lvl="1" indent="0" algn="l" defTabSz="914400" rtl="0" eaLnBrk="1" fontAlgn="auto" latinLnBrk="0" hangingPunct="1">
                        <a:lnSpc>
                          <a:spcPct val="100000"/>
                        </a:lnSpc>
                        <a:spcBef>
                          <a:spcPts val="0"/>
                        </a:spcBef>
                        <a:spcAft>
                          <a:spcPts val="0"/>
                        </a:spcAft>
                        <a:buClrTx/>
                        <a:buSzTx/>
                        <a:buFontTx/>
                        <a:buNone/>
                        <a:tabLst/>
                        <a:defRPr/>
                      </a:pPr>
                      <a:r>
                        <a:rPr lang="fr-FR" sz="1100" b="0" dirty="0" err="1">
                          <a:latin typeface="Century Gothic" panose="020B0502020202020204" pitchFamily="34" charset="0"/>
                        </a:rPr>
                        <a:t>Osimertinib</a:t>
                      </a:r>
                      <a:r>
                        <a:rPr lang="fr-FR" sz="1100" b="0" dirty="0">
                          <a:latin typeface="Century Gothic" panose="020B0502020202020204" pitchFamily="34" charset="0"/>
                        </a:rPr>
                        <a:t> 2</a:t>
                      </a:r>
                      <a:r>
                        <a:rPr lang="fr-FR" sz="1100" b="0" baseline="30000" dirty="0">
                          <a:latin typeface="Century Gothic" panose="020B0502020202020204" pitchFamily="34" charset="0"/>
                        </a:rPr>
                        <a:t>ème</a:t>
                      </a:r>
                      <a:r>
                        <a:rPr lang="fr-FR" sz="1100" b="0" dirty="0">
                          <a:latin typeface="Century Gothic" panose="020B0502020202020204" pitchFamily="34" charset="0"/>
                        </a:rPr>
                        <a:t> ligne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1 (1-3)</a:t>
                      </a:r>
                    </a:p>
                    <a:p>
                      <a:pPr algn="ctr"/>
                      <a:r>
                        <a:rPr lang="fr-FR" sz="1100" dirty="0">
                          <a:latin typeface="Century Gothic" panose="020B0502020202020204" pitchFamily="34" charset="0"/>
                        </a:rPr>
                        <a:t>76 (70)</a:t>
                      </a:r>
                    </a:p>
                    <a:p>
                      <a:pPr algn="ctr"/>
                      <a:r>
                        <a:rPr lang="fr-FR" sz="1100" dirty="0">
                          <a:latin typeface="Century Gothic" panose="020B0502020202020204" pitchFamily="34" charset="0"/>
                        </a:rPr>
                        <a:t>32 (30)</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16414408"/>
                  </a:ext>
                </a:extLst>
              </a:tr>
            </a:tbl>
          </a:graphicData>
        </a:graphic>
      </p:graphicFrame>
      <p:sp>
        <p:nvSpPr>
          <p:cNvPr id="2" name="Espace réservé du texte 1">
            <a:extLst>
              <a:ext uri="{FF2B5EF4-FFF2-40B4-BE49-F238E27FC236}">
                <a16:creationId xmlns:a16="http://schemas.microsoft.com/office/drawing/2014/main" xmlns="" id="{75B7EC04-045E-7F06-F7EE-416CB4CB1E18}"/>
              </a:ext>
            </a:extLst>
          </p:cNvPr>
          <p:cNvSpPr>
            <a:spLocks noGrp="1"/>
          </p:cNvSpPr>
          <p:nvPr>
            <p:ph type="body" sz="quarter" idx="15"/>
          </p:nvPr>
        </p:nvSpPr>
        <p:spPr/>
        <p:txBody>
          <a:bodyPr/>
          <a:lstStyle/>
          <a:p>
            <a:endParaRPr lang="fr-FR"/>
          </a:p>
        </p:txBody>
      </p:sp>
      <p:sp>
        <p:nvSpPr>
          <p:cNvPr id="4" name="Espace réservé du contenu 3">
            <a:extLst>
              <a:ext uri="{FF2B5EF4-FFF2-40B4-BE49-F238E27FC236}">
                <a16:creationId xmlns:a16="http://schemas.microsoft.com/office/drawing/2014/main" xmlns="" id="{A8AA6CA0-CD1B-BF79-B360-6E3441DC899F}"/>
              </a:ext>
            </a:extLst>
          </p:cNvPr>
          <p:cNvSpPr>
            <a:spLocks noGrp="1"/>
          </p:cNvSpPr>
          <p:nvPr>
            <p:ph sz="quarter" idx="16"/>
          </p:nvPr>
        </p:nvSpPr>
        <p:spPr/>
        <p:txBody>
          <a:bodyPr/>
          <a:lstStyle/>
          <a:p>
            <a:r>
              <a:rPr lang="fr-FR" dirty="0"/>
              <a:t>B. Besse et al., ASCO</a:t>
            </a:r>
            <a:r>
              <a:rPr lang="fr-FR" baseline="30000" dirty="0"/>
              <a:t>®</a:t>
            </a:r>
            <a:r>
              <a:rPr lang="fr-FR" dirty="0"/>
              <a:t> 2023, Abs. #9013</a:t>
            </a:r>
          </a:p>
        </p:txBody>
      </p:sp>
      <p:sp>
        <p:nvSpPr>
          <p:cNvPr id="6" name="Espace réservé du texte 5">
            <a:extLst>
              <a:ext uri="{FF2B5EF4-FFF2-40B4-BE49-F238E27FC236}">
                <a16:creationId xmlns:a16="http://schemas.microsoft.com/office/drawing/2014/main" xmlns="" id="{9E029AC7-FE86-F853-EC53-B415989C1224}"/>
              </a:ext>
            </a:extLst>
          </p:cNvPr>
          <p:cNvSpPr>
            <a:spLocks noGrp="1"/>
          </p:cNvSpPr>
          <p:nvPr>
            <p:ph type="body" sz="quarter" idx="17"/>
          </p:nvPr>
        </p:nvSpPr>
        <p:spPr/>
        <p:txBody>
          <a:bodyPr/>
          <a:lstStyle/>
          <a:p>
            <a:r>
              <a:rPr lang="fr-FR"/>
              <a:t>CHRYSALIS-2</a:t>
            </a:r>
          </a:p>
        </p:txBody>
      </p:sp>
      <p:sp>
        <p:nvSpPr>
          <p:cNvPr id="5" name="Espace réservé du texte 4">
            <a:extLst>
              <a:ext uri="{FF2B5EF4-FFF2-40B4-BE49-F238E27FC236}">
                <a16:creationId xmlns:a16="http://schemas.microsoft.com/office/drawing/2014/main" xmlns="" id="{85A27853-7A61-3503-9793-B9599781162F}"/>
              </a:ext>
            </a:extLst>
          </p:cNvPr>
          <p:cNvSpPr>
            <a:spLocks noGrp="1"/>
          </p:cNvSpPr>
          <p:nvPr>
            <p:ph type="body" sz="quarter" idx="18"/>
          </p:nvPr>
        </p:nvSpPr>
        <p:spPr/>
        <p:txBody>
          <a:bodyPr/>
          <a:lstStyle/>
          <a:p>
            <a:r>
              <a:rPr lang="fr-FR" dirty="0"/>
              <a:t>Caractéristique des patients, </a:t>
            </a:r>
            <a:r>
              <a:rPr lang="fr-FR" sz="1400" b="0" dirty="0"/>
              <a:t>n (%)</a:t>
            </a:r>
            <a:endParaRPr lang="fr-FR" dirty="0"/>
          </a:p>
        </p:txBody>
      </p:sp>
    </p:spTree>
    <p:extLst>
      <p:ext uri="{BB962C8B-B14F-4D97-AF65-F5344CB8AC3E}">
        <p14:creationId xmlns:p14="http://schemas.microsoft.com/office/powerpoint/2010/main" val="3069536015"/>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xmlns="" id="{0D6A5D64-7F22-31AD-F15E-9081135694D8}"/>
              </a:ext>
            </a:extLst>
          </p:cNvPr>
          <p:cNvSpPr>
            <a:spLocks noGrp="1"/>
          </p:cNvSpPr>
          <p:nvPr>
            <p:ph type="body" sz="quarter" idx="15"/>
          </p:nvPr>
        </p:nvSpPr>
        <p:spPr/>
        <p:txBody>
          <a:bodyPr/>
          <a:lstStyle/>
          <a:p>
            <a:endParaRPr lang="fr-FR"/>
          </a:p>
        </p:txBody>
      </p:sp>
      <p:sp>
        <p:nvSpPr>
          <p:cNvPr id="8" name="Espace réservé du texte 7">
            <a:extLst>
              <a:ext uri="{FF2B5EF4-FFF2-40B4-BE49-F238E27FC236}">
                <a16:creationId xmlns:a16="http://schemas.microsoft.com/office/drawing/2014/main" xmlns="" id="{12FBE3A3-460E-6552-6DB8-81100AE81474}"/>
              </a:ext>
            </a:extLst>
          </p:cNvPr>
          <p:cNvSpPr>
            <a:spLocks noGrp="1"/>
          </p:cNvSpPr>
          <p:nvPr>
            <p:ph type="body" sz="quarter" idx="17"/>
          </p:nvPr>
        </p:nvSpPr>
        <p:spPr>
          <a:xfrm>
            <a:off x="932773" y="-4431"/>
            <a:ext cx="11259225" cy="516866"/>
          </a:xfrm>
        </p:spPr>
        <p:txBody>
          <a:bodyPr/>
          <a:lstStyle/>
          <a:p>
            <a:r>
              <a:rPr lang="fr-FR"/>
              <a:t>CHRYSALIS-2</a:t>
            </a:r>
          </a:p>
        </p:txBody>
      </p:sp>
      <p:sp>
        <p:nvSpPr>
          <p:cNvPr id="9" name="Espace réservé du texte 8">
            <a:extLst>
              <a:ext uri="{FF2B5EF4-FFF2-40B4-BE49-F238E27FC236}">
                <a16:creationId xmlns:a16="http://schemas.microsoft.com/office/drawing/2014/main" xmlns="" id="{93AB2C53-8BF8-C008-ECCB-7FE15469EE39}"/>
              </a:ext>
            </a:extLst>
          </p:cNvPr>
          <p:cNvSpPr>
            <a:spLocks noGrp="1"/>
          </p:cNvSpPr>
          <p:nvPr>
            <p:ph type="body" sz="quarter" idx="18"/>
          </p:nvPr>
        </p:nvSpPr>
        <p:spPr>
          <a:xfrm>
            <a:off x="932774" y="522517"/>
            <a:ext cx="11259224" cy="341085"/>
          </a:xfrm>
        </p:spPr>
        <p:txBody>
          <a:bodyPr/>
          <a:lstStyle/>
          <a:p>
            <a:r>
              <a:rPr lang="fr-FR"/>
              <a:t>Réponses durables avec l’amivantamab + Lazertinib</a:t>
            </a:r>
            <a:endParaRPr lang="fr-FR" dirty="0"/>
          </a:p>
        </p:txBody>
      </p:sp>
      <p:sp>
        <p:nvSpPr>
          <p:cNvPr id="19" name="Espace réservé du contenu 18">
            <a:extLst>
              <a:ext uri="{FF2B5EF4-FFF2-40B4-BE49-F238E27FC236}">
                <a16:creationId xmlns:a16="http://schemas.microsoft.com/office/drawing/2014/main" xmlns="" id="{45532D6A-FB50-9A58-1301-903C21CBA2A6}"/>
              </a:ext>
            </a:extLst>
          </p:cNvPr>
          <p:cNvSpPr>
            <a:spLocks noGrp="1"/>
          </p:cNvSpPr>
          <p:nvPr>
            <p:ph sz="quarter" idx="21"/>
          </p:nvPr>
        </p:nvSpPr>
        <p:spPr>
          <a:xfrm>
            <a:off x="2757468" y="5309936"/>
            <a:ext cx="7180967" cy="552701"/>
          </a:xfrm>
          <a:solidFill>
            <a:srgbClr val="FF7F4D"/>
          </a:solidFill>
        </p:spPr>
        <p:txBody>
          <a:bodyPr>
            <a:normAutofit fontScale="92500"/>
          </a:bodyPr>
          <a:lstStyle/>
          <a:p>
            <a:pPr algn="ctr"/>
            <a:r>
              <a:rPr lang="fr-FR" sz="2000" dirty="0"/>
              <a:t>Parmi les 108 patients, 101 avaient une réponse évaluable</a:t>
            </a:r>
          </a:p>
        </p:txBody>
      </p:sp>
      <p:graphicFrame>
        <p:nvGraphicFramePr>
          <p:cNvPr id="20" name="Tableau 6">
            <a:extLst>
              <a:ext uri="{FF2B5EF4-FFF2-40B4-BE49-F238E27FC236}">
                <a16:creationId xmlns:a16="http://schemas.microsoft.com/office/drawing/2014/main" xmlns="" id="{25454E6A-F736-3686-0FA2-5A7F70E2F69A}"/>
              </a:ext>
            </a:extLst>
          </p:cNvPr>
          <p:cNvGraphicFramePr>
            <a:graphicFrameLocks noGrp="1"/>
          </p:cNvGraphicFramePr>
          <p:nvPr/>
        </p:nvGraphicFramePr>
        <p:xfrm>
          <a:off x="1299411" y="2570704"/>
          <a:ext cx="3204000" cy="25210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3716429334"/>
                    </a:ext>
                  </a:extLst>
                </a:gridCol>
                <a:gridCol w="2124000">
                  <a:extLst>
                    <a:ext uri="{9D8B030D-6E8A-4147-A177-3AD203B41FA5}">
                      <a16:colId xmlns:a16="http://schemas.microsoft.com/office/drawing/2014/main" xmlns="" val="3569884669"/>
                    </a:ext>
                  </a:extLst>
                </a:gridCol>
              </a:tblGrid>
              <a:tr h="324000">
                <a:tc>
                  <a:txBody>
                    <a:bodyPr/>
                    <a:lstStyle/>
                    <a:p>
                      <a:pPr algn="l"/>
                      <a:endParaRPr lang="fr-FR" sz="1400" dirty="0">
                        <a:latin typeface="Century Gothic" panose="020B0502020202020204" pitchFamily="34" charset="0"/>
                      </a:endParaRPr>
                    </a:p>
                  </a:txBody>
                  <a:tcPr marT="0" marB="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fr-FR" sz="1400" dirty="0">
                          <a:latin typeface="Century Gothic" panose="020B0502020202020204" pitchFamily="34" charset="0"/>
                        </a:rPr>
                        <a:t>N=101</a:t>
                      </a:r>
                      <a:endParaRPr lang="fr-FR" sz="1400" b="0" dirty="0">
                        <a:latin typeface="Century Gothic" panose="020B0502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extLst>
                  <a:ext uri="{0D108BD9-81ED-4DB2-BD59-A6C34878D82A}">
                    <a16:rowId xmlns:a16="http://schemas.microsoft.com/office/drawing/2014/main" xmlns="" val="2399490887"/>
                  </a:ext>
                </a:extLst>
              </a:tr>
              <a:tr h="216942">
                <a:tc>
                  <a:txBody>
                    <a:bodyPr/>
                    <a:lstStyle/>
                    <a:p>
                      <a:pPr algn="l">
                        <a:spcBef>
                          <a:spcPts val="300"/>
                        </a:spcBef>
                      </a:pPr>
                      <a:r>
                        <a:rPr lang="fr-FR" sz="1100" b="1" dirty="0">
                          <a:latin typeface="Century Gothic" panose="020B0502020202020204" pitchFamily="34" charset="0"/>
                        </a:rPr>
                        <a:t>ORR</a:t>
                      </a:r>
                    </a:p>
                    <a:p>
                      <a:pPr marL="176213" marR="0" lvl="1" indent="0" algn="l" defTabSz="914400" rtl="0" eaLnBrk="1" fontAlgn="auto" latinLnBrk="0" hangingPunct="1">
                        <a:lnSpc>
                          <a:spcPct val="100000"/>
                        </a:lnSpc>
                        <a:spcBef>
                          <a:spcPts val="30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Median</a:t>
                      </a:r>
                      <a:b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DOR</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100" dirty="0">
                          <a:latin typeface="Century Gothic" panose="020B0502020202020204" pitchFamily="34" charset="0"/>
                        </a:rPr>
                        <a:t>30% (95% CI 21-40)</a:t>
                      </a:r>
                    </a:p>
                    <a:p>
                      <a:pPr algn="ctr">
                        <a:spcBef>
                          <a:spcPts val="300"/>
                        </a:spcBef>
                      </a:pPr>
                      <a:r>
                        <a:rPr lang="fr-FR" sz="1100" dirty="0">
                          <a:latin typeface="Century Gothic" panose="020B0502020202020204" pitchFamily="34" charset="0"/>
                        </a:rPr>
                        <a:t>10,8 mois</a:t>
                      </a:r>
                      <a:br>
                        <a:rPr lang="fr-FR" sz="1100" dirty="0">
                          <a:latin typeface="Century Gothic" panose="020B0502020202020204" pitchFamily="34" charset="0"/>
                        </a:rPr>
                      </a:br>
                      <a:r>
                        <a:rPr lang="fr-FR" sz="1100" dirty="0">
                          <a:latin typeface="Century Gothic" panose="020B0502020202020204" pitchFamily="34" charset="0"/>
                        </a:rPr>
                        <a:t>(95% CI 55-NE)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540000">
                <a:tc>
                  <a:txBody>
                    <a:bodyPr/>
                    <a:lstStyle/>
                    <a:p>
                      <a:pPr algn="l"/>
                      <a:r>
                        <a:rPr lang="fr-FR" sz="1100" b="1" dirty="0">
                          <a:latin typeface="Century Gothic" panose="020B0502020202020204" pitchFamily="34" charset="0"/>
                        </a:rPr>
                        <a:t>CBR</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(95% CI 59-78)</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5400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SSP Médiane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5,7 mois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(95% CI 4,0-8,2)</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432000">
                <a:tc>
                  <a:txBody>
                    <a:bodyPr/>
                    <a:lstStyle/>
                    <a:p>
                      <a:pPr algn="l"/>
                      <a:r>
                        <a:rPr lang="fr-FR" sz="1100" b="1" dirty="0">
                          <a:latin typeface="Century Gothic" panose="020B0502020202020204" pitchFamily="34" charset="0"/>
                        </a:rPr>
                        <a:t>SG médiane</a:t>
                      </a:r>
                      <a:endParaRPr lang="fr-FR" sz="1100" b="0" dirty="0">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100" dirty="0">
                          <a:latin typeface="Century Gothic" panose="020B0502020202020204" pitchFamily="34" charset="0"/>
                        </a:rPr>
                        <a:t>Non estimable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95489008"/>
                  </a:ext>
                </a:extLst>
              </a:tr>
            </a:tbl>
          </a:graphicData>
        </a:graphic>
      </p:graphicFrame>
      <p:sp>
        <p:nvSpPr>
          <p:cNvPr id="21" name="Rectangle 20">
            <a:extLst>
              <a:ext uri="{FF2B5EF4-FFF2-40B4-BE49-F238E27FC236}">
                <a16:creationId xmlns:a16="http://schemas.microsoft.com/office/drawing/2014/main" xmlns="" id="{E3A59BC7-2DBE-8F68-D693-75E0C141CD5C}"/>
              </a:ext>
            </a:extLst>
          </p:cNvPr>
          <p:cNvSpPr/>
          <p:nvPr/>
        </p:nvSpPr>
        <p:spPr>
          <a:xfrm>
            <a:off x="4830562" y="1136233"/>
            <a:ext cx="6904237" cy="3955491"/>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dirty="0">
              <a:solidFill>
                <a:prstClr val="black"/>
              </a:solidFill>
              <a:latin typeface="Century Gothic" panose="020B0502020202020204" pitchFamily="34" charset="0"/>
            </a:endParaRPr>
          </a:p>
        </p:txBody>
      </p:sp>
      <p:sp>
        <p:nvSpPr>
          <p:cNvPr id="22" name="Espace réservé du texte 11">
            <a:extLst>
              <a:ext uri="{FF2B5EF4-FFF2-40B4-BE49-F238E27FC236}">
                <a16:creationId xmlns:a16="http://schemas.microsoft.com/office/drawing/2014/main" xmlns="" id="{F7B131D1-0065-629F-DC96-AB5E20490D94}"/>
              </a:ext>
            </a:extLst>
          </p:cNvPr>
          <p:cNvSpPr txBox="1">
            <a:spLocks/>
          </p:cNvSpPr>
          <p:nvPr/>
        </p:nvSpPr>
        <p:spPr>
          <a:xfrm>
            <a:off x="5006620" y="947989"/>
            <a:ext cx="3995182" cy="38735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 Change in </a:t>
            </a:r>
            <a:r>
              <a:rPr lang="fr-FR" sz="1800" dirty="0" err="1"/>
              <a:t>SoD</a:t>
            </a:r>
            <a:r>
              <a:rPr lang="fr-FR" sz="1800" dirty="0"/>
              <a:t> of Target </a:t>
            </a:r>
            <a:r>
              <a:rPr lang="fr-FR" sz="1800" dirty="0" err="1"/>
              <a:t>Lesions</a:t>
            </a:r>
            <a:endParaRPr lang="fr-FR" sz="1800" dirty="0"/>
          </a:p>
        </p:txBody>
      </p:sp>
      <p:grpSp>
        <p:nvGrpSpPr>
          <p:cNvPr id="44" name="Groupe 43">
            <a:extLst>
              <a:ext uri="{FF2B5EF4-FFF2-40B4-BE49-F238E27FC236}">
                <a16:creationId xmlns:a16="http://schemas.microsoft.com/office/drawing/2014/main" xmlns="" id="{678D8EF7-FDD6-8D6A-4D57-CC283994424E}"/>
              </a:ext>
            </a:extLst>
          </p:cNvPr>
          <p:cNvGrpSpPr/>
          <p:nvPr/>
        </p:nvGrpSpPr>
        <p:grpSpPr>
          <a:xfrm>
            <a:off x="5003001" y="1944761"/>
            <a:ext cx="6464700" cy="3237630"/>
            <a:chOff x="5270099" y="1736254"/>
            <a:chExt cx="6464700" cy="3439546"/>
          </a:xfrm>
        </p:grpSpPr>
        <p:pic>
          <p:nvPicPr>
            <p:cNvPr id="24" name="Picture 2">
              <a:extLst>
                <a:ext uri="{FF2B5EF4-FFF2-40B4-BE49-F238E27FC236}">
                  <a16:creationId xmlns:a16="http://schemas.microsoft.com/office/drawing/2014/main" xmlns="" id="{356538FB-6656-5248-A8B5-CF468CE6B05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78140" y="2140128"/>
              <a:ext cx="5801032" cy="233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 name="Chart 16">
              <a:extLst>
                <a:ext uri="{FF2B5EF4-FFF2-40B4-BE49-F238E27FC236}">
                  <a16:creationId xmlns:a16="http://schemas.microsoft.com/office/drawing/2014/main" xmlns="" id="{8065693B-D6EB-5431-FB0E-7B68EE170CFC}"/>
                </a:ext>
              </a:extLst>
            </p:cNvPr>
            <p:cNvGraphicFramePr/>
            <p:nvPr/>
          </p:nvGraphicFramePr>
          <p:xfrm>
            <a:off x="5650799" y="4146847"/>
            <a:ext cx="6084000" cy="1028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16">
              <a:extLst>
                <a:ext uri="{FF2B5EF4-FFF2-40B4-BE49-F238E27FC236}">
                  <a16:creationId xmlns:a16="http://schemas.microsoft.com/office/drawing/2014/main" xmlns="" id="{9495C2CE-1B38-1C73-1F4C-869A09657F51}"/>
                </a:ext>
              </a:extLst>
            </p:cNvPr>
            <p:cNvGraphicFramePr/>
            <p:nvPr/>
          </p:nvGraphicFramePr>
          <p:xfrm>
            <a:off x="5270099" y="1736254"/>
            <a:ext cx="583497" cy="28440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5" name="Groupe 44">
            <a:extLst>
              <a:ext uri="{FF2B5EF4-FFF2-40B4-BE49-F238E27FC236}">
                <a16:creationId xmlns:a16="http://schemas.microsoft.com/office/drawing/2014/main" xmlns="" id="{2AA838EF-2293-37D4-198A-5385E460D3FB}"/>
              </a:ext>
            </a:extLst>
          </p:cNvPr>
          <p:cNvGrpSpPr/>
          <p:nvPr/>
        </p:nvGrpSpPr>
        <p:grpSpPr>
          <a:xfrm>
            <a:off x="5129639" y="1301939"/>
            <a:ext cx="4701091" cy="386033"/>
            <a:chOff x="12267395" y="4793078"/>
            <a:chExt cx="4701091" cy="386033"/>
          </a:xfrm>
        </p:grpSpPr>
        <p:sp>
          <p:nvSpPr>
            <p:cNvPr id="28" name="ZoneTexte 27">
              <a:extLst>
                <a:ext uri="{FF2B5EF4-FFF2-40B4-BE49-F238E27FC236}">
                  <a16:creationId xmlns:a16="http://schemas.microsoft.com/office/drawing/2014/main" xmlns="" id="{C4675769-2C1B-CF6B-9B9B-B4263414C1F8}"/>
                </a:ext>
              </a:extLst>
            </p:cNvPr>
            <p:cNvSpPr txBox="1"/>
            <p:nvPr/>
          </p:nvSpPr>
          <p:spPr>
            <a:xfrm>
              <a:off x="12267395" y="4793078"/>
              <a:ext cx="1128835" cy="215444"/>
            </a:xfrm>
            <a:prstGeom prst="rect">
              <a:avLst/>
            </a:prstGeom>
            <a:noFill/>
          </p:spPr>
          <p:txBody>
            <a:bodyPr wrap="none" rtlCol="0">
              <a:spAutoFit/>
            </a:bodyPr>
            <a:lstStyle/>
            <a:p>
              <a:pPr algn="r"/>
              <a:r>
                <a:rPr lang="fr-FR" sz="800" b="1" dirty="0">
                  <a:solidFill>
                    <a:prstClr val="black"/>
                  </a:solidFill>
                  <a:latin typeface="Century Gothic" panose="020B0502020202020204" pitchFamily="34" charset="0"/>
                </a:rPr>
                <a:t>Meilleure réponse :</a:t>
              </a:r>
            </a:p>
          </p:txBody>
        </p:sp>
        <p:sp>
          <p:nvSpPr>
            <p:cNvPr id="29" name="ZoneTexte 28">
              <a:extLst>
                <a:ext uri="{FF2B5EF4-FFF2-40B4-BE49-F238E27FC236}">
                  <a16:creationId xmlns:a16="http://schemas.microsoft.com/office/drawing/2014/main" xmlns="" id="{D19774B0-DEB4-899F-312C-E38141DF8B69}"/>
                </a:ext>
              </a:extLst>
            </p:cNvPr>
            <p:cNvSpPr txBox="1"/>
            <p:nvPr/>
          </p:nvSpPr>
          <p:spPr>
            <a:xfrm>
              <a:off x="13398518" y="4858306"/>
              <a:ext cx="87190" cy="87190"/>
            </a:xfrm>
            <a:prstGeom prst="rect">
              <a:avLst/>
            </a:prstGeom>
            <a:solidFill>
              <a:srgbClr val="0001FD"/>
            </a:solidFill>
          </p:spPr>
          <p:txBody>
            <a:bodyPr wrap="none" lIns="324000" rtlCol="0" anchor="ctr">
              <a:noAutofit/>
            </a:bodyPr>
            <a:lstStyle/>
            <a:p>
              <a:r>
                <a:rPr lang="fr-FR" sz="800" dirty="0">
                  <a:solidFill>
                    <a:prstClr val="black"/>
                  </a:solidFill>
                  <a:latin typeface="Century Gothic" panose="020B0502020202020204" pitchFamily="34" charset="0"/>
                </a:rPr>
                <a:t>PR</a:t>
              </a:r>
            </a:p>
          </p:txBody>
        </p:sp>
        <p:sp>
          <p:nvSpPr>
            <p:cNvPr id="30" name="ZoneTexte 29">
              <a:extLst>
                <a:ext uri="{FF2B5EF4-FFF2-40B4-BE49-F238E27FC236}">
                  <a16:creationId xmlns:a16="http://schemas.microsoft.com/office/drawing/2014/main" xmlns="" id="{73C5D6E5-D605-E929-CD6B-CD370ED77963}"/>
                </a:ext>
              </a:extLst>
            </p:cNvPr>
            <p:cNvSpPr txBox="1"/>
            <p:nvPr/>
          </p:nvSpPr>
          <p:spPr>
            <a:xfrm>
              <a:off x="13784637" y="4858306"/>
              <a:ext cx="87190" cy="87190"/>
            </a:xfrm>
            <a:prstGeom prst="rect">
              <a:avLst/>
            </a:prstGeom>
            <a:solidFill>
              <a:srgbClr val="FA8C01"/>
            </a:solidFill>
          </p:spPr>
          <p:txBody>
            <a:bodyPr wrap="none" lIns="324000" rtlCol="0" anchor="ctr">
              <a:noAutofit/>
            </a:bodyPr>
            <a:lstStyle/>
            <a:p>
              <a:r>
                <a:rPr lang="fr-FR" sz="800" dirty="0">
                  <a:solidFill>
                    <a:prstClr val="black"/>
                  </a:solidFill>
                  <a:latin typeface="Century Gothic" panose="020B0502020202020204" pitchFamily="34" charset="0"/>
                </a:rPr>
                <a:t>SD</a:t>
              </a:r>
            </a:p>
          </p:txBody>
        </p:sp>
        <p:sp>
          <p:nvSpPr>
            <p:cNvPr id="31" name="ZoneTexte 30">
              <a:extLst>
                <a:ext uri="{FF2B5EF4-FFF2-40B4-BE49-F238E27FC236}">
                  <a16:creationId xmlns:a16="http://schemas.microsoft.com/office/drawing/2014/main" xmlns="" id="{BB832B7D-8FEB-CA73-853B-E611DB5F07CB}"/>
                </a:ext>
              </a:extLst>
            </p:cNvPr>
            <p:cNvSpPr txBox="1"/>
            <p:nvPr/>
          </p:nvSpPr>
          <p:spPr>
            <a:xfrm>
              <a:off x="14170755" y="4858306"/>
              <a:ext cx="87190" cy="87190"/>
            </a:xfrm>
            <a:prstGeom prst="rect">
              <a:avLst/>
            </a:prstGeom>
            <a:solidFill>
              <a:srgbClr val="FC000A"/>
            </a:solidFill>
          </p:spPr>
          <p:txBody>
            <a:bodyPr wrap="none" lIns="324000" rtlCol="0" anchor="ctr">
              <a:noAutofit/>
            </a:bodyPr>
            <a:lstStyle/>
            <a:p>
              <a:r>
                <a:rPr lang="fr-FR" sz="800" dirty="0">
                  <a:solidFill>
                    <a:prstClr val="black"/>
                  </a:solidFill>
                  <a:latin typeface="Century Gothic" panose="020B0502020202020204" pitchFamily="34" charset="0"/>
                </a:rPr>
                <a:t>PD</a:t>
              </a:r>
            </a:p>
          </p:txBody>
        </p:sp>
        <p:sp>
          <p:nvSpPr>
            <p:cNvPr id="32" name="ZoneTexte 31">
              <a:extLst>
                <a:ext uri="{FF2B5EF4-FFF2-40B4-BE49-F238E27FC236}">
                  <a16:creationId xmlns:a16="http://schemas.microsoft.com/office/drawing/2014/main" xmlns="" id="{E2C53AA9-D9EC-AC8B-6066-4DC0C8E9A428}"/>
                </a:ext>
              </a:extLst>
            </p:cNvPr>
            <p:cNvSpPr txBox="1"/>
            <p:nvPr/>
          </p:nvSpPr>
          <p:spPr>
            <a:xfrm>
              <a:off x="14556872" y="4858306"/>
              <a:ext cx="87190" cy="87190"/>
            </a:xfrm>
            <a:prstGeom prst="rect">
              <a:avLst/>
            </a:prstGeom>
            <a:solidFill>
              <a:srgbClr val="AFABAC"/>
            </a:solidFill>
          </p:spPr>
          <p:txBody>
            <a:bodyPr wrap="none" lIns="324000" rtlCol="0" anchor="ctr">
              <a:noAutofit/>
            </a:bodyPr>
            <a:lstStyle/>
            <a:p>
              <a:r>
                <a:rPr lang="fr-FR" sz="800" dirty="0">
                  <a:solidFill>
                    <a:prstClr val="black"/>
                  </a:solidFill>
                  <a:latin typeface="Century Gothic" panose="020B0502020202020204" pitchFamily="34" charset="0"/>
                </a:rPr>
                <a:t>NE/UNK</a:t>
              </a:r>
            </a:p>
          </p:txBody>
        </p:sp>
        <p:sp>
          <p:nvSpPr>
            <p:cNvPr id="33" name="ZoneTexte 32">
              <a:extLst>
                <a:ext uri="{FF2B5EF4-FFF2-40B4-BE49-F238E27FC236}">
                  <a16:creationId xmlns:a16="http://schemas.microsoft.com/office/drawing/2014/main" xmlns="" id="{F4574AC7-0208-FC44-BBED-B5ED12D919C5}"/>
                </a:ext>
              </a:extLst>
            </p:cNvPr>
            <p:cNvSpPr txBox="1"/>
            <p:nvPr/>
          </p:nvSpPr>
          <p:spPr>
            <a:xfrm>
              <a:off x="16141846" y="4858306"/>
              <a:ext cx="87190" cy="87190"/>
            </a:xfrm>
            <a:prstGeom prst="homePlate">
              <a:avLst>
                <a:gd name="adj" fmla="val 100000"/>
              </a:avLst>
            </a:prstGeom>
            <a:solidFill>
              <a:schemeClr val="tx1"/>
            </a:solidFill>
          </p:spPr>
          <p:txBody>
            <a:bodyPr wrap="none" lIns="324000" rtlCol="0" anchor="ctr">
              <a:noAutofit/>
            </a:bodyPr>
            <a:lstStyle/>
            <a:p>
              <a:r>
                <a:rPr lang="fr-FR" sz="800" dirty="0">
                  <a:solidFill>
                    <a:prstClr val="black"/>
                  </a:solidFill>
                  <a:latin typeface="Century Gothic" panose="020B0502020202020204" pitchFamily="34" charset="0"/>
                </a:rPr>
                <a:t>En cours</a:t>
              </a:r>
            </a:p>
          </p:txBody>
        </p:sp>
        <p:sp>
          <p:nvSpPr>
            <p:cNvPr id="34" name="ZoneTexte 33">
              <a:extLst>
                <a:ext uri="{FF2B5EF4-FFF2-40B4-BE49-F238E27FC236}">
                  <a16:creationId xmlns:a16="http://schemas.microsoft.com/office/drawing/2014/main" xmlns="" id="{D1C0E6EA-1628-BB22-ABCF-EFDC5AD544B4}"/>
                </a:ext>
              </a:extLst>
            </p:cNvPr>
            <p:cNvSpPr txBox="1"/>
            <p:nvPr/>
          </p:nvSpPr>
          <p:spPr>
            <a:xfrm>
              <a:off x="16881296" y="4858306"/>
              <a:ext cx="87190" cy="87190"/>
            </a:xfrm>
            <a:prstGeom prst="ellipse">
              <a:avLst/>
            </a:prstGeom>
            <a:solidFill>
              <a:schemeClr val="tx1"/>
            </a:solidFill>
          </p:spPr>
          <p:txBody>
            <a:bodyPr wrap="none" lIns="324000" rtlCol="0" anchor="ctr">
              <a:noAutofit/>
            </a:bodyPr>
            <a:lstStyle/>
            <a:p>
              <a:r>
                <a:rPr lang="fr-FR" sz="800" dirty="0">
                  <a:solidFill>
                    <a:prstClr val="black"/>
                  </a:solidFill>
                  <a:latin typeface="Century Gothic" panose="020B0502020202020204" pitchFamily="34" charset="0"/>
                </a:rPr>
                <a:t>Terminé/abandonné</a:t>
              </a:r>
            </a:p>
          </p:txBody>
        </p:sp>
        <p:sp>
          <p:nvSpPr>
            <p:cNvPr id="35" name="ZoneTexte 34">
              <a:extLst>
                <a:ext uri="{FF2B5EF4-FFF2-40B4-BE49-F238E27FC236}">
                  <a16:creationId xmlns:a16="http://schemas.microsoft.com/office/drawing/2014/main" xmlns="" id="{418B5314-F38C-E17E-BB78-9E98925432DF}"/>
                </a:ext>
              </a:extLst>
            </p:cNvPr>
            <p:cNvSpPr txBox="1"/>
            <p:nvPr/>
          </p:nvSpPr>
          <p:spPr>
            <a:xfrm>
              <a:off x="12592805" y="4963667"/>
              <a:ext cx="803425" cy="215444"/>
            </a:xfrm>
            <a:prstGeom prst="rect">
              <a:avLst/>
            </a:prstGeom>
            <a:noFill/>
          </p:spPr>
          <p:txBody>
            <a:bodyPr wrap="none" rtlCol="0">
              <a:spAutoFit/>
            </a:bodyPr>
            <a:lstStyle/>
            <a:p>
              <a:pPr algn="r"/>
              <a:r>
                <a:rPr lang="fr-FR" sz="800" b="1" dirty="0">
                  <a:solidFill>
                    <a:prstClr val="black"/>
                  </a:solidFill>
                  <a:latin typeface="Century Gothic" panose="020B0502020202020204" pitchFamily="34" charset="0"/>
                </a:rPr>
                <a:t>Progression :</a:t>
              </a:r>
            </a:p>
          </p:txBody>
        </p:sp>
        <p:sp>
          <p:nvSpPr>
            <p:cNvPr id="36" name="ZoneTexte 35">
              <a:extLst>
                <a:ext uri="{FF2B5EF4-FFF2-40B4-BE49-F238E27FC236}">
                  <a16:creationId xmlns:a16="http://schemas.microsoft.com/office/drawing/2014/main" xmlns="" id="{57B2CD5A-51BE-430B-48C6-79E429024DC2}"/>
                </a:ext>
              </a:extLst>
            </p:cNvPr>
            <p:cNvSpPr txBox="1"/>
            <p:nvPr/>
          </p:nvSpPr>
          <p:spPr>
            <a:xfrm>
              <a:off x="13636750" y="4997948"/>
              <a:ext cx="261354" cy="173930"/>
            </a:xfrm>
            <a:prstGeom prst="rect">
              <a:avLst/>
            </a:prstGeom>
            <a:noFill/>
          </p:spPr>
          <p:txBody>
            <a:bodyPr wrap="none" lIns="72000" rtlCol="0" anchor="ctr">
              <a:spAutoFit/>
            </a:bodyPr>
            <a:lstStyle/>
            <a:p>
              <a:r>
                <a:rPr lang="fr-FR" sz="800" dirty="0">
                  <a:solidFill>
                    <a:prstClr val="black"/>
                  </a:solidFill>
                  <a:latin typeface="Century Gothic" panose="020B0502020202020204" pitchFamily="34" charset="0"/>
                </a:rPr>
                <a:t>Pre</a:t>
              </a:r>
            </a:p>
          </p:txBody>
        </p:sp>
        <p:cxnSp>
          <p:nvCxnSpPr>
            <p:cNvPr id="39" name="Connecteur droit 38">
              <a:extLst>
                <a:ext uri="{FF2B5EF4-FFF2-40B4-BE49-F238E27FC236}">
                  <a16:creationId xmlns:a16="http://schemas.microsoft.com/office/drawing/2014/main" xmlns="" id="{5757298C-95DC-649E-15BE-0F377A425140}"/>
                </a:ext>
              </a:extLst>
            </p:cNvPr>
            <p:cNvCxnSpPr>
              <a:cxnSpLocks/>
            </p:cNvCxnSpPr>
            <p:nvPr/>
          </p:nvCxnSpPr>
          <p:spPr>
            <a:xfrm>
              <a:off x="13396230" y="5084914"/>
              <a:ext cx="240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xmlns="" id="{0CBC1AFC-7BC9-315A-17A1-0EF7CF9096D7}"/>
                </a:ext>
              </a:extLst>
            </p:cNvPr>
            <p:cNvSpPr txBox="1"/>
            <p:nvPr/>
          </p:nvSpPr>
          <p:spPr>
            <a:xfrm>
              <a:off x="14237968" y="4997948"/>
              <a:ext cx="297589" cy="173930"/>
            </a:xfrm>
            <a:prstGeom prst="rect">
              <a:avLst/>
            </a:prstGeom>
            <a:noFill/>
          </p:spPr>
          <p:txBody>
            <a:bodyPr wrap="none" lIns="72000" rtlCol="0" anchor="ctr">
              <a:spAutoFit/>
            </a:bodyPr>
            <a:lstStyle/>
            <a:p>
              <a:r>
                <a:rPr lang="fr-FR" sz="800" dirty="0">
                  <a:solidFill>
                    <a:prstClr val="black"/>
                  </a:solidFill>
                  <a:latin typeface="Century Gothic" panose="020B0502020202020204" pitchFamily="34" charset="0"/>
                </a:rPr>
                <a:t>Post</a:t>
              </a:r>
            </a:p>
          </p:txBody>
        </p:sp>
        <p:cxnSp>
          <p:nvCxnSpPr>
            <p:cNvPr id="41" name="Connecteur droit 40">
              <a:extLst>
                <a:ext uri="{FF2B5EF4-FFF2-40B4-BE49-F238E27FC236}">
                  <a16:creationId xmlns:a16="http://schemas.microsoft.com/office/drawing/2014/main" xmlns="" id="{CF05F1F7-F529-86E1-4F5F-48EE824CE1BA}"/>
                </a:ext>
              </a:extLst>
            </p:cNvPr>
            <p:cNvCxnSpPr>
              <a:cxnSpLocks/>
            </p:cNvCxnSpPr>
            <p:nvPr/>
          </p:nvCxnSpPr>
          <p:spPr>
            <a:xfrm flipV="1">
              <a:off x="13997449" y="5084913"/>
              <a:ext cx="240520" cy="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xmlns="" id="{E0991F95-29F3-FFFD-6A91-4E72BED435E7}"/>
                </a:ext>
              </a:extLst>
            </p:cNvPr>
            <p:cNvSpPr txBox="1"/>
            <p:nvPr/>
          </p:nvSpPr>
          <p:spPr>
            <a:xfrm>
              <a:off x="15438724" y="4793078"/>
              <a:ext cx="700834" cy="215444"/>
            </a:xfrm>
            <a:prstGeom prst="rect">
              <a:avLst/>
            </a:prstGeom>
            <a:noFill/>
          </p:spPr>
          <p:txBody>
            <a:bodyPr wrap="none" rtlCol="0">
              <a:spAutoFit/>
            </a:bodyPr>
            <a:lstStyle/>
            <a:p>
              <a:pPr algn="r"/>
              <a:r>
                <a:rPr lang="fr-FR" sz="800" b="1" dirty="0">
                  <a:solidFill>
                    <a:prstClr val="black"/>
                  </a:solidFill>
                  <a:latin typeface="Century Gothic" panose="020B0502020202020204" pitchFamily="34" charset="0"/>
                </a:rPr>
                <a:t>Traitement</a:t>
              </a:r>
            </a:p>
          </p:txBody>
        </p:sp>
      </p:grpSp>
      <p:sp>
        <p:nvSpPr>
          <p:cNvPr id="53" name="Espace réservé du contenu 3">
            <a:extLst>
              <a:ext uri="{FF2B5EF4-FFF2-40B4-BE49-F238E27FC236}">
                <a16:creationId xmlns:a16="http://schemas.microsoft.com/office/drawing/2014/main" xmlns="" id="{46DBC147-DDC2-A6A4-FBC8-0D73ACDFB1C2}"/>
              </a:ext>
            </a:extLst>
          </p:cNvPr>
          <p:cNvSpPr>
            <a:spLocks noGrp="1"/>
          </p:cNvSpPr>
          <p:nvPr>
            <p:ph sz="quarter" idx="16"/>
          </p:nvPr>
        </p:nvSpPr>
        <p:spPr>
          <a:xfrm>
            <a:off x="1017816" y="6342603"/>
            <a:ext cx="5159375" cy="247196"/>
          </a:xfrm>
        </p:spPr>
        <p:txBody>
          <a:bodyPr/>
          <a:lstStyle/>
          <a:p>
            <a:r>
              <a:rPr lang="fr-FR" dirty="0"/>
              <a:t>B. Besse et al., ASCO</a:t>
            </a:r>
            <a:r>
              <a:rPr lang="fr-FR" baseline="30000" dirty="0"/>
              <a:t>®</a:t>
            </a:r>
            <a:r>
              <a:rPr lang="fr-FR" dirty="0"/>
              <a:t> 2023, Abs. #9013</a:t>
            </a:r>
          </a:p>
        </p:txBody>
      </p:sp>
      <p:sp>
        <p:nvSpPr>
          <p:cNvPr id="2" name="ZoneTexte 1"/>
          <p:cNvSpPr txBox="1"/>
          <p:nvPr/>
        </p:nvSpPr>
        <p:spPr>
          <a:xfrm>
            <a:off x="1019652" y="1149337"/>
            <a:ext cx="3475631" cy="827919"/>
          </a:xfrm>
          <a:prstGeom prst="rect">
            <a:avLst/>
          </a:prstGeom>
          <a:noFill/>
        </p:spPr>
        <p:txBody>
          <a:bodyPr wrap="none" rtlCol="0">
            <a:spAutoFit/>
          </a:bodyPr>
          <a:lstStyle/>
          <a:p>
            <a:pPr marL="447675" lvl="1" indent="-268288">
              <a:lnSpc>
                <a:spcPct val="90000"/>
              </a:lnSpc>
              <a:spcBef>
                <a:spcPts val="600"/>
              </a:spcBef>
              <a:buClr>
                <a:srgbClr val="FF7F4D"/>
              </a:buClr>
              <a:buFont typeface="Police système Courant"/>
              <a:buChar char="►"/>
            </a:pPr>
            <a:r>
              <a:rPr lang="fr-FR" sz="1400" dirty="0">
                <a:solidFill>
                  <a:srgbClr val="005086"/>
                </a:solidFill>
                <a:latin typeface="Century Gothic" panose="020B0502020202020204" pitchFamily="34" charset="0"/>
              </a:rPr>
              <a:t>Taux de réponse globale de 30%</a:t>
            </a:r>
          </a:p>
          <a:p>
            <a:pPr marL="447675" lvl="1" indent="-268288">
              <a:lnSpc>
                <a:spcPct val="90000"/>
              </a:lnSpc>
              <a:spcBef>
                <a:spcPts val="600"/>
              </a:spcBef>
              <a:buClr>
                <a:srgbClr val="FF7F4D"/>
              </a:buClr>
              <a:buFont typeface="Police système Courant"/>
              <a:buChar char="►"/>
            </a:pPr>
            <a:r>
              <a:rPr lang="fr-FR" sz="1400" dirty="0">
                <a:solidFill>
                  <a:srgbClr val="005086"/>
                </a:solidFill>
                <a:latin typeface="Century Gothic" panose="020B0502020202020204" pitchFamily="34" charset="0"/>
              </a:rPr>
              <a:t>Médiane de SSR de 5,7 mois</a:t>
            </a:r>
          </a:p>
          <a:p>
            <a:pPr marL="447675" lvl="1" indent="-268288">
              <a:lnSpc>
                <a:spcPct val="90000"/>
              </a:lnSpc>
              <a:spcBef>
                <a:spcPts val="600"/>
              </a:spcBef>
              <a:buClr>
                <a:srgbClr val="FF7F4D"/>
              </a:buClr>
              <a:buFont typeface="Police système Courant"/>
              <a:buChar char="►"/>
            </a:pPr>
            <a:r>
              <a:rPr lang="fr-FR" sz="1400" dirty="0">
                <a:solidFill>
                  <a:srgbClr val="005086"/>
                </a:solidFill>
                <a:latin typeface="Century Gothic" panose="020B0502020202020204" pitchFamily="34" charset="0"/>
              </a:rPr>
              <a:t>Survie médiane non évaluable</a:t>
            </a:r>
          </a:p>
        </p:txBody>
      </p:sp>
    </p:spTree>
    <p:extLst>
      <p:ext uri="{BB962C8B-B14F-4D97-AF65-F5344CB8AC3E}">
        <p14:creationId xmlns:p14="http://schemas.microsoft.com/office/powerpoint/2010/main" val="1731953494"/>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228888DA-5D66-1A87-7E8C-A11C23D0843A}"/>
              </a:ext>
            </a:extLst>
          </p:cNvPr>
          <p:cNvSpPr>
            <a:spLocks noGrp="1"/>
          </p:cNvSpPr>
          <p:nvPr>
            <p:ph type="body" sz="quarter" idx="15"/>
          </p:nvPr>
        </p:nvSpPr>
        <p:spPr/>
        <p:txBody>
          <a:bodyPr/>
          <a:lstStyle/>
          <a:p>
            <a:endParaRPr lang="fr-FR"/>
          </a:p>
        </p:txBody>
      </p:sp>
      <p:sp>
        <p:nvSpPr>
          <p:cNvPr id="4" name="Espace réservé du contenu 3">
            <a:extLst>
              <a:ext uri="{FF2B5EF4-FFF2-40B4-BE49-F238E27FC236}">
                <a16:creationId xmlns:a16="http://schemas.microsoft.com/office/drawing/2014/main" xmlns="" id="{D6C69AC0-D54D-01DB-393E-788BA93FEF3D}"/>
              </a:ext>
            </a:extLst>
          </p:cNvPr>
          <p:cNvSpPr>
            <a:spLocks noGrp="1"/>
          </p:cNvSpPr>
          <p:nvPr>
            <p:ph sz="quarter" idx="16"/>
          </p:nvPr>
        </p:nvSpPr>
        <p:spPr/>
        <p:txBody>
          <a:bodyPr/>
          <a:lstStyle/>
          <a:p>
            <a:r>
              <a:rPr lang="fr-FR" dirty="0"/>
              <a:t>B. Besse et al., ASCO</a:t>
            </a:r>
            <a:r>
              <a:rPr lang="fr-FR" baseline="30000" dirty="0"/>
              <a:t>®</a:t>
            </a:r>
            <a:r>
              <a:rPr lang="fr-FR" dirty="0"/>
              <a:t> 2023, Abs. #9013</a:t>
            </a:r>
          </a:p>
        </p:txBody>
      </p:sp>
      <p:sp>
        <p:nvSpPr>
          <p:cNvPr id="6" name="Espace réservé du texte 5">
            <a:extLst>
              <a:ext uri="{FF2B5EF4-FFF2-40B4-BE49-F238E27FC236}">
                <a16:creationId xmlns:a16="http://schemas.microsoft.com/office/drawing/2014/main" xmlns="" id="{85EADFFC-3653-853D-246C-9D7DE38E2783}"/>
              </a:ext>
            </a:extLst>
          </p:cNvPr>
          <p:cNvSpPr>
            <a:spLocks noGrp="1"/>
          </p:cNvSpPr>
          <p:nvPr>
            <p:ph type="body" sz="quarter" idx="17"/>
          </p:nvPr>
        </p:nvSpPr>
        <p:spPr/>
        <p:txBody>
          <a:bodyPr/>
          <a:lstStyle/>
          <a:p>
            <a:r>
              <a:rPr lang="fr-FR"/>
              <a:t>CHRYSALIS-2</a:t>
            </a:r>
          </a:p>
        </p:txBody>
      </p:sp>
      <p:sp>
        <p:nvSpPr>
          <p:cNvPr id="7" name="Espace réservé du texte 6">
            <a:extLst>
              <a:ext uri="{FF2B5EF4-FFF2-40B4-BE49-F238E27FC236}">
                <a16:creationId xmlns:a16="http://schemas.microsoft.com/office/drawing/2014/main" xmlns="" id="{A111A1F2-F23C-9C16-B44A-7FA0D20AFC15}"/>
              </a:ext>
            </a:extLst>
          </p:cNvPr>
          <p:cNvSpPr>
            <a:spLocks noGrp="1"/>
          </p:cNvSpPr>
          <p:nvPr>
            <p:ph type="body" sz="quarter" idx="18"/>
          </p:nvPr>
        </p:nvSpPr>
        <p:spPr/>
        <p:txBody>
          <a:bodyPr/>
          <a:lstStyle/>
          <a:p>
            <a:r>
              <a:rPr lang="fr-FR"/>
              <a:t>Méthodologie pour </a:t>
            </a:r>
            <a:r>
              <a:rPr lang="fr-FR" dirty="0"/>
              <a:t>l’évaluation d’un biomarqueur par immunohistochimie </a:t>
            </a:r>
          </a:p>
        </p:txBody>
      </p:sp>
      <p:sp>
        <p:nvSpPr>
          <p:cNvPr id="10" name="Espace réservé du contenu 9">
            <a:extLst>
              <a:ext uri="{FF2B5EF4-FFF2-40B4-BE49-F238E27FC236}">
                <a16:creationId xmlns:a16="http://schemas.microsoft.com/office/drawing/2014/main" xmlns="" id="{C37F1758-73D8-DF56-237F-062A209F756C}"/>
              </a:ext>
            </a:extLst>
          </p:cNvPr>
          <p:cNvSpPr>
            <a:spLocks noGrp="1"/>
          </p:cNvSpPr>
          <p:nvPr>
            <p:ph sz="quarter" idx="21"/>
          </p:nvPr>
        </p:nvSpPr>
        <p:spPr>
          <a:xfrm>
            <a:off x="1312992" y="5039085"/>
            <a:ext cx="9674139" cy="783149"/>
          </a:xfrm>
          <a:solidFill>
            <a:srgbClr val="FF7F4D"/>
          </a:solidFill>
        </p:spPr>
        <p:txBody>
          <a:bodyPr>
            <a:normAutofit/>
          </a:bodyPr>
          <a:lstStyle/>
          <a:p>
            <a:pPr algn="ctr">
              <a:lnSpc>
                <a:spcPct val="100000"/>
              </a:lnSpc>
            </a:pPr>
            <a:r>
              <a:rPr lang="fr-FR" sz="2000" dirty="0"/>
              <a:t>Parmi le 101 patients évaluable pour la réponse, 77 avaient suffisamment de tissu pour l’</a:t>
            </a:r>
            <a:r>
              <a:rPr lang="fr-FR" sz="2000" dirty="0" err="1"/>
              <a:t>immunomarquage</a:t>
            </a:r>
            <a:r>
              <a:rPr lang="fr-FR" sz="2000" dirty="0"/>
              <a:t> par  </a:t>
            </a:r>
            <a:r>
              <a:rPr lang="fr-FR" sz="2000" dirty="0" err="1"/>
              <a:t>mmunohistochimie</a:t>
            </a:r>
            <a:r>
              <a:rPr lang="fr-FR" sz="2000" dirty="0"/>
              <a:t> de </a:t>
            </a:r>
            <a:r>
              <a:rPr lang="fr-FR" sz="2000" i="1" dirty="0"/>
              <a:t>MET</a:t>
            </a:r>
            <a:r>
              <a:rPr lang="fr-FR" sz="2000" dirty="0"/>
              <a:t> </a:t>
            </a:r>
          </a:p>
        </p:txBody>
      </p:sp>
      <p:sp>
        <p:nvSpPr>
          <p:cNvPr id="11" name="Freeform 41">
            <a:extLst>
              <a:ext uri="{FF2B5EF4-FFF2-40B4-BE49-F238E27FC236}">
                <a16:creationId xmlns:a16="http://schemas.microsoft.com/office/drawing/2014/main" xmlns="" id="{0052167B-1B4F-579A-2C5B-C2BD3E1C9304}"/>
              </a:ext>
            </a:extLst>
          </p:cNvPr>
          <p:cNvSpPr/>
          <p:nvPr/>
        </p:nvSpPr>
        <p:spPr>
          <a:xfrm>
            <a:off x="4235932" y="1513988"/>
            <a:ext cx="2474601" cy="513593"/>
          </a:xfrm>
          <a:prstGeom prst="roundRect">
            <a:avLst>
              <a:gd name="adj" fmla="val 9151"/>
            </a:avLst>
          </a:prstGeom>
          <a:solidFill>
            <a:srgbClr val="005086"/>
          </a:solidFill>
          <a:ln w="25400" cap="flat" cmpd="sng" algn="ctr">
            <a:noFill/>
            <a:prstDash val="solid"/>
          </a:ln>
          <a:effectLst/>
        </p:spPr>
        <p:txBody>
          <a:bodyPr spcFirstLastPara="0" vert="horz" wrap="square" lIns="72000" tIns="74434" rIns="72000" bIns="74434" numCol="1" spcCol="1270" anchor="ctr" anchorCtr="0">
            <a:noAutofit/>
          </a:bodyPr>
          <a:lstStyle/>
          <a:p>
            <a:pPr algn="ctr" defTabSz="514350">
              <a:spcBef>
                <a:spcPts val="200"/>
              </a:spcBef>
              <a:defRPr/>
            </a:pPr>
            <a:r>
              <a:rPr lang="en-US" sz="1400" b="1" kern="0" dirty="0">
                <a:solidFill>
                  <a:prstClr val="white"/>
                </a:solidFill>
                <a:latin typeface="Century Gothic" panose="020B0502020202020204" pitchFamily="34" charset="0"/>
                <a:cs typeface="Arial" panose="020B0604020202020204" pitchFamily="34" charset="0"/>
              </a:rPr>
              <a:t>Training Set</a:t>
            </a:r>
            <a:br>
              <a:rPr lang="en-US" sz="1400" b="1" kern="0" dirty="0">
                <a:solidFill>
                  <a:prstClr val="white"/>
                </a:solidFill>
                <a:latin typeface="Century Gothic" panose="020B0502020202020204" pitchFamily="34" charset="0"/>
                <a:cs typeface="Arial" panose="020B0604020202020204" pitchFamily="34" charset="0"/>
              </a:rPr>
            </a:br>
            <a:r>
              <a:rPr lang="en-US" sz="1200" kern="0" dirty="0">
                <a:solidFill>
                  <a:prstClr val="white"/>
                </a:solidFill>
                <a:latin typeface="Century Gothic" panose="020B0502020202020204" pitchFamily="34" charset="0"/>
                <a:cs typeface="Arial" panose="020B0604020202020204" pitchFamily="34" charset="0"/>
              </a:rPr>
              <a:t>50 IHC patients</a:t>
            </a:r>
            <a:endParaRPr lang="en-US" sz="1100" kern="0" dirty="0">
              <a:solidFill>
                <a:prstClr val="white"/>
              </a:solidFill>
              <a:latin typeface="Century Gothic" panose="020B0502020202020204" pitchFamily="34" charset="0"/>
              <a:cs typeface="Arial" panose="020B0604020202020204" pitchFamily="34" charset="0"/>
            </a:endParaRPr>
          </a:p>
        </p:txBody>
      </p:sp>
      <p:cxnSp>
        <p:nvCxnSpPr>
          <p:cNvPr id="13" name="Connecteur droit avec flèche 12">
            <a:extLst>
              <a:ext uri="{FF2B5EF4-FFF2-40B4-BE49-F238E27FC236}">
                <a16:creationId xmlns:a16="http://schemas.microsoft.com/office/drawing/2014/main" xmlns="" id="{9574D60F-4069-DB17-0444-1B4422FCE4D7}"/>
              </a:ext>
            </a:extLst>
          </p:cNvPr>
          <p:cNvCxnSpPr>
            <a:cxnSpLocks/>
          </p:cNvCxnSpPr>
          <p:nvPr/>
        </p:nvCxnSpPr>
        <p:spPr>
          <a:xfrm>
            <a:off x="3943711" y="1752587"/>
            <a:ext cx="252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sp>
        <p:nvSpPr>
          <p:cNvPr id="14" name="Freeform 41">
            <a:extLst>
              <a:ext uri="{FF2B5EF4-FFF2-40B4-BE49-F238E27FC236}">
                <a16:creationId xmlns:a16="http://schemas.microsoft.com/office/drawing/2014/main" xmlns="" id="{53294EED-8E94-07F0-8F53-FC495B7F7721}"/>
              </a:ext>
            </a:extLst>
          </p:cNvPr>
          <p:cNvSpPr/>
          <p:nvPr/>
        </p:nvSpPr>
        <p:spPr>
          <a:xfrm>
            <a:off x="7042974" y="1513988"/>
            <a:ext cx="2474601" cy="513593"/>
          </a:xfrm>
          <a:prstGeom prst="roundRect">
            <a:avLst>
              <a:gd name="adj" fmla="val 9151"/>
            </a:avLst>
          </a:prstGeom>
          <a:solidFill>
            <a:srgbClr val="4472C4"/>
          </a:solidFill>
          <a:ln w="25400" cap="flat" cmpd="sng" algn="ctr">
            <a:noFill/>
            <a:prstDash val="solid"/>
          </a:ln>
          <a:effectLst/>
        </p:spPr>
        <p:txBody>
          <a:bodyPr spcFirstLastPara="0" vert="horz" wrap="square" lIns="72000" tIns="74434" rIns="72000" bIns="74434" numCol="1" spcCol="1270" anchor="ctr" anchorCtr="0">
            <a:noAutofit/>
          </a:bodyPr>
          <a:lstStyle/>
          <a:p>
            <a:pPr algn="ctr" defTabSz="514350">
              <a:spcBef>
                <a:spcPts val="200"/>
              </a:spcBef>
              <a:defRPr/>
            </a:pPr>
            <a:r>
              <a:rPr lang="en-US" sz="1400" b="1" kern="0" dirty="0">
                <a:solidFill>
                  <a:prstClr val="white"/>
                </a:solidFill>
                <a:latin typeface="Century Gothic" panose="020B0502020202020204" pitchFamily="34" charset="0"/>
                <a:cs typeface="Arial" panose="020B0604020202020204" pitchFamily="34" charset="0"/>
              </a:rPr>
              <a:t>Validation Set</a:t>
            </a:r>
            <a:br>
              <a:rPr lang="en-US" sz="1400" b="1" kern="0" dirty="0">
                <a:solidFill>
                  <a:prstClr val="white"/>
                </a:solidFill>
                <a:latin typeface="Century Gothic" panose="020B0502020202020204" pitchFamily="34" charset="0"/>
                <a:cs typeface="Arial" panose="020B0604020202020204" pitchFamily="34" charset="0"/>
              </a:rPr>
            </a:br>
            <a:r>
              <a:rPr lang="en-US" sz="1200" kern="0" dirty="0">
                <a:solidFill>
                  <a:prstClr val="white"/>
                </a:solidFill>
                <a:latin typeface="Century Gothic" panose="020B0502020202020204" pitchFamily="34" charset="0"/>
                <a:cs typeface="Arial" panose="020B0604020202020204" pitchFamily="34" charset="0"/>
              </a:rPr>
              <a:t>27 IHC patients</a:t>
            </a:r>
            <a:endParaRPr lang="en-US" sz="1100" kern="0" dirty="0">
              <a:solidFill>
                <a:prstClr val="white"/>
              </a:solidFill>
              <a:latin typeface="Century Gothic" panose="020B0502020202020204" pitchFamily="34" charset="0"/>
              <a:cs typeface="Arial" panose="020B0604020202020204" pitchFamily="34" charset="0"/>
            </a:endParaRPr>
          </a:p>
        </p:txBody>
      </p:sp>
      <p:sp>
        <p:nvSpPr>
          <p:cNvPr id="15" name="Freeform 41">
            <a:extLst>
              <a:ext uri="{FF2B5EF4-FFF2-40B4-BE49-F238E27FC236}">
                <a16:creationId xmlns:a16="http://schemas.microsoft.com/office/drawing/2014/main" xmlns="" id="{3CF73475-5B9F-3F3C-E1BA-3B6B815F528C}"/>
              </a:ext>
            </a:extLst>
          </p:cNvPr>
          <p:cNvSpPr/>
          <p:nvPr/>
        </p:nvSpPr>
        <p:spPr>
          <a:xfrm>
            <a:off x="1312993" y="1513988"/>
            <a:ext cx="2590497" cy="513593"/>
          </a:xfrm>
          <a:prstGeom prst="roundRect">
            <a:avLst>
              <a:gd name="adj" fmla="val 9151"/>
            </a:avLst>
          </a:prstGeom>
          <a:solidFill>
            <a:srgbClr val="AFABAC"/>
          </a:solidFill>
          <a:ln w="25400" cap="flat" cmpd="sng" algn="ctr">
            <a:noFill/>
            <a:prstDash val="solid"/>
          </a:ln>
          <a:effectLst/>
        </p:spPr>
        <p:txBody>
          <a:bodyPr spcFirstLastPara="0" vert="horz" wrap="square" lIns="72000" tIns="74434" rIns="72000" bIns="74434" numCol="1" spcCol="1270" anchor="ctr" anchorCtr="0">
            <a:noAutofit/>
          </a:bodyPr>
          <a:lstStyle/>
          <a:p>
            <a:pPr algn="ctr" defTabSz="514350">
              <a:spcBef>
                <a:spcPts val="200"/>
              </a:spcBef>
              <a:defRPr/>
            </a:pPr>
            <a:r>
              <a:rPr lang="fr-FR" sz="1400" b="1" kern="0" dirty="0">
                <a:solidFill>
                  <a:prstClr val="white"/>
                </a:solidFill>
                <a:latin typeface="Century Gothic" panose="020B0502020202020204" pitchFamily="34" charset="0"/>
                <a:cs typeface="Arial" panose="020B0604020202020204" pitchFamily="34" charset="0"/>
              </a:rPr>
              <a:t>CHRYSALIS-2 Cohorte E</a:t>
            </a:r>
          </a:p>
          <a:p>
            <a:pPr algn="ctr" defTabSz="514350">
              <a:spcBef>
                <a:spcPts val="200"/>
              </a:spcBef>
              <a:defRPr/>
            </a:pPr>
            <a:r>
              <a:rPr lang="en-US" sz="1200" kern="0" dirty="0">
                <a:solidFill>
                  <a:prstClr val="white"/>
                </a:solidFill>
                <a:latin typeface="Century Gothic" panose="020B0502020202020204" pitchFamily="34" charset="0"/>
                <a:cs typeface="Arial" panose="020B0604020202020204" pitchFamily="34" charset="0"/>
              </a:rPr>
              <a:t>20 IHC patients</a:t>
            </a:r>
            <a:endParaRPr lang="en-US" sz="1100" kern="0" dirty="0">
              <a:solidFill>
                <a:prstClr val="white"/>
              </a:solidFill>
              <a:latin typeface="Century Gothic" panose="020B0502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xmlns="" id="{70724DD8-5717-CB9E-2EB4-710DF4A726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801726" y="1273060"/>
            <a:ext cx="1947667" cy="157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extLst>
              <a:ext uri="{FF2B5EF4-FFF2-40B4-BE49-F238E27FC236}">
                <a16:creationId xmlns:a16="http://schemas.microsoft.com/office/drawing/2014/main" xmlns="" id="{A0A3BD0A-435E-6BBF-9AFD-6166D527413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01726" y="3106672"/>
            <a:ext cx="1947667" cy="157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Connecteur droit avec flèche 18">
            <a:extLst>
              <a:ext uri="{FF2B5EF4-FFF2-40B4-BE49-F238E27FC236}">
                <a16:creationId xmlns:a16="http://schemas.microsoft.com/office/drawing/2014/main" xmlns="" id="{3D55EDCF-5A38-C5F2-98FB-6B605E540EEA}"/>
              </a:ext>
            </a:extLst>
          </p:cNvPr>
          <p:cNvCxnSpPr>
            <a:cxnSpLocks/>
          </p:cNvCxnSpPr>
          <p:nvPr/>
        </p:nvCxnSpPr>
        <p:spPr>
          <a:xfrm>
            <a:off x="6750754" y="1752587"/>
            <a:ext cx="252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cxnSp>
        <p:nvCxnSpPr>
          <p:cNvPr id="21" name="Connecteur droit 20">
            <a:extLst>
              <a:ext uri="{FF2B5EF4-FFF2-40B4-BE49-F238E27FC236}">
                <a16:creationId xmlns:a16="http://schemas.microsoft.com/office/drawing/2014/main" xmlns="" id="{2198D7B9-E9E0-0E0E-9155-C8D46D9CE0C4}"/>
              </a:ext>
            </a:extLst>
          </p:cNvPr>
          <p:cNvCxnSpPr>
            <a:cxnSpLocks/>
          </p:cNvCxnSpPr>
          <p:nvPr/>
        </p:nvCxnSpPr>
        <p:spPr>
          <a:xfrm>
            <a:off x="4199114" y="1273060"/>
            <a:ext cx="5318461" cy="0"/>
          </a:xfrm>
          <a:prstGeom prst="line">
            <a:avLst/>
          </a:prstGeom>
          <a:ln>
            <a:solidFill>
              <a:srgbClr val="FF7F4D"/>
            </a:solidFill>
          </a:ln>
        </p:spPr>
        <p:style>
          <a:lnRef idx="1">
            <a:schemeClr val="accent1"/>
          </a:lnRef>
          <a:fillRef idx="0">
            <a:schemeClr val="accent1"/>
          </a:fillRef>
          <a:effectRef idx="0">
            <a:schemeClr val="accent1"/>
          </a:effectRef>
          <a:fontRef idx="minor">
            <a:schemeClr val="tx1"/>
          </a:fontRef>
        </p:style>
      </p:cxnSp>
      <p:sp>
        <p:nvSpPr>
          <p:cNvPr id="12" name="Freeform 9">
            <a:extLst>
              <a:ext uri="{FF2B5EF4-FFF2-40B4-BE49-F238E27FC236}">
                <a16:creationId xmlns:a16="http://schemas.microsoft.com/office/drawing/2014/main" xmlns="" id="{33C32FB2-0110-DD1E-90AC-1CFCBC2BE072}"/>
              </a:ext>
            </a:extLst>
          </p:cNvPr>
          <p:cNvSpPr/>
          <p:nvPr/>
        </p:nvSpPr>
        <p:spPr>
          <a:xfrm>
            <a:off x="5210920" y="1069417"/>
            <a:ext cx="2653417" cy="365765"/>
          </a:xfrm>
          <a:prstGeom prst="rect">
            <a:avLst/>
          </a:prstGeom>
          <a:solidFill>
            <a:schemeClr val="bg1"/>
          </a:solidFill>
          <a:ln w="25400" cap="flat" cmpd="sng" algn="ctr">
            <a:noFill/>
            <a:prstDash val="solid"/>
          </a:ln>
          <a:effectLst/>
        </p:spPr>
        <p:txBody>
          <a:bodyPr spcFirstLastPara="0" vert="horz" wrap="square" lIns="72000" tIns="74434" rIns="72000" bIns="74434" numCol="1" spcCol="1270" anchor="t" anchorCtr="0">
            <a:spAutoFit/>
          </a:bodyPr>
          <a:lstStyle/>
          <a:p>
            <a:pPr algn="ctr" defTabSz="450056">
              <a:spcBef>
                <a:spcPts val="1200"/>
              </a:spcBef>
              <a:defRPr/>
            </a:pPr>
            <a:r>
              <a:rPr lang="en-US" sz="1400" b="1" dirty="0">
                <a:solidFill>
                  <a:prstClr val="black"/>
                </a:solidFill>
                <a:latin typeface="Century Gothic" panose="020B0502020202020204" pitchFamily="34" charset="0"/>
                <a:cs typeface="Arial" panose="020B0604020202020204" pitchFamily="34" charset="0"/>
              </a:rPr>
              <a:t>CHRYSALIS-2 Cohort D (n=77)</a:t>
            </a:r>
            <a:endParaRPr lang="en-US" sz="1200" dirty="0">
              <a:solidFill>
                <a:prstClr val="black"/>
              </a:solidFill>
              <a:latin typeface="Century Gothic" panose="020B0502020202020204" pitchFamily="34" charset="0"/>
              <a:cs typeface="Arial" panose="020B0604020202020204" pitchFamily="34" charset="0"/>
            </a:endParaRPr>
          </a:p>
        </p:txBody>
      </p:sp>
      <p:sp>
        <p:nvSpPr>
          <p:cNvPr id="22" name="Freeform 9">
            <a:extLst>
              <a:ext uri="{FF2B5EF4-FFF2-40B4-BE49-F238E27FC236}">
                <a16:creationId xmlns:a16="http://schemas.microsoft.com/office/drawing/2014/main" xmlns="" id="{4AB9FAF0-EE4D-0851-A376-AE26165EF5DE}"/>
              </a:ext>
            </a:extLst>
          </p:cNvPr>
          <p:cNvSpPr/>
          <p:nvPr/>
        </p:nvSpPr>
        <p:spPr>
          <a:xfrm>
            <a:off x="9801726" y="2588025"/>
            <a:ext cx="1947667" cy="257369"/>
          </a:xfrm>
          <a:prstGeom prst="rect">
            <a:avLst/>
          </a:prstGeom>
          <a:solidFill>
            <a:schemeClr val="bg1">
              <a:alpha val="49000"/>
            </a:schemeClr>
          </a:solidFill>
          <a:ln w="25400" cap="flat" cmpd="sng" algn="ctr">
            <a:noFill/>
            <a:prstDash val="solid"/>
          </a:ln>
          <a:effectLst/>
        </p:spPr>
        <p:txBody>
          <a:bodyPr spcFirstLastPara="0" vert="horz" wrap="square" lIns="72000" tIns="36000" rIns="72000" bIns="36000" numCol="1" spcCol="1270" anchor="t" anchorCtr="0">
            <a:spAutoFit/>
          </a:bodyPr>
          <a:lstStyle/>
          <a:p>
            <a:pPr algn="r" defTabSz="450056">
              <a:spcBef>
                <a:spcPts val="1200"/>
              </a:spcBef>
              <a:defRPr/>
            </a:pPr>
            <a:r>
              <a:rPr lang="en-US" sz="1200" b="1" dirty="0">
                <a:solidFill>
                  <a:prstClr val="black"/>
                </a:solidFill>
                <a:latin typeface="Century Gothic" panose="020B0502020202020204" pitchFamily="34" charset="0"/>
                <a:cs typeface="Arial" panose="020B0604020202020204" pitchFamily="34" charset="0"/>
              </a:rPr>
              <a:t>MET+IHC</a:t>
            </a:r>
            <a:endParaRPr lang="en-US" sz="1100" dirty="0">
              <a:solidFill>
                <a:prstClr val="black"/>
              </a:solidFill>
              <a:latin typeface="Century Gothic" panose="020B0502020202020204" pitchFamily="34" charset="0"/>
              <a:cs typeface="Arial" panose="020B0604020202020204" pitchFamily="34" charset="0"/>
            </a:endParaRPr>
          </a:p>
        </p:txBody>
      </p:sp>
      <p:sp>
        <p:nvSpPr>
          <p:cNvPr id="23" name="Freeform 9">
            <a:extLst>
              <a:ext uri="{FF2B5EF4-FFF2-40B4-BE49-F238E27FC236}">
                <a16:creationId xmlns:a16="http://schemas.microsoft.com/office/drawing/2014/main" xmlns="" id="{FF539919-46F5-825D-414A-869A0A8AFB98}"/>
              </a:ext>
            </a:extLst>
          </p:cNvPr>
          <p:cNvSpPr/>
          <p:nvPr/>
        </p:nvSpPr>
        <p:spPr>
          <a:xfrm>
            <a:off x="9801726" y="4421637"/>
            <a:ext cx="1947667" cy="257369"/>
          </a:xfrm>
          <a:prstGeom prst="rect">
            <a:avLst/>
          </a:prstGeom>
          <a:solidFill>
            <a:schemeClr val="bg1">
              <a:alpha val="49000"/>
            </a:schemeClr>
          </a:solidFill>
          <a:ln w="25400" cap="flat" cmpd="sng" algn="ctr">
            <a:noFill/>
            <a:prstDash val="solid"/>
          </a:ln>
          <a:effectLst/>
        </p:spPr>
        <p:txBody>
          <a:bodyPr spcFirstLastPara="0" vert="horz" wrap="square" lIns="72000" tIns="36000" rIns="72000" bIns="36000" numCol="1" spcCol="1270" anchor="t" anchorCtr="0">
            <a:spAutoFit/>
          </a:bodyPr>
          <a:lstStyle/>
          <a:p>
            <a:pPr algn="r" defTabSz="450056">
              <a:spcBef>
                <a:spcPts val="1200"/>
              </a:spcBef>
              <a:defRPr/>
            </a:pPr>
            <a:r>
              <a:rPr lang="en-US" sz="1200" b="1" dirty="0">
                <a:solidFill>
                  <a:prstClr val="black"/>
                </a:solidFill>
                <a:latin typeface="Century Gothic" panose="020B0502020202020204" pitchFamily="34" charset="0"/>
                <a:cs typeface="Arial" panose="020B0604020202020204" pitchFamily="34" charset="0"/>
              </a:rPr>
              <a:t>Corresponding H&amp;E</a:t>
            </a:r>
            <a:endParaRPr lang="en-US" sz="1100" dirty="0">
              <a:solidFill>
                <a:prstClr val="black"/>
              </a:solidFill>
              <a:latin typeface="Century Gothic" panose="020B0502020202020204" pitchFamily="34" charset="0"/>
              <a:cs typeface="Arial" panose="020B0604020202020204" pitchFamily="34" charset="0"/>
            </a:endParaRPr>
          </a:p>
        </p:txBody>
      </p:sp>
      <p:sp>
        <p:nvSpPr>
          <p:cNvPr id="24" name="Freeform 9">
            <a:extLst>
              <a:ext uri="{FF2B5EF4-FFF2-40B4-BE49-F238E27FC236}">
                <a16:creationId xmlns:a16="http://schemas.microsoft.com/office/drawing/2014/main" xmlns="" id="{E95CFFC8-A154-6299-EFDA-BD5674D17171}"/>
              </a:ext>
            </a:extLst>
          </p:cNvPr>
          <p:cNvSpPr/>
          <p:nvPr/>
        </p:nvSpPr>
        <p:spPr>
          <a:xfrm>
            <a:off x="1123521" y="2373112"/>
            <a:ext cx="8333766" cy="2153947"/>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marL="447675" lvl="1" indent="-268288">
              <a:lnSpc>
                <a:spcPct val="90000"/>
              </a:lnSpc>
              <a:spcBef>
                <a:spcPts val="600"/>
              </a:spcBef>
              <a:buClr>
                <a:srgbClr val="FF7F4D"/>
              </a:buClr>
              <a:buFont typeface="Police système Courant"/>
              <a:buChar char="►"/>
              <a:defRPr/>
            </a:pPr>
            <a:r>
              <a:rPr lang="fr-FR" sz="1600" dirty="0">
                <a:solidFill>
                  <a:srgbClr val="005086"/>
                </a:solidFill>
                <a:latin typeface="Century Gothic" panose="020B0502020202020204" pitchFamily="34" charset="0"/>
              </a:rPr>
              <a:t>La cohorte E de CHRYSALIS a suggéré que MET et EGFR 2+/3+ étaient associés à la réponse.</a:t>
            </a:r>
          </a:p>
          <a:p>
            <a:pPr marL="447675" lvl="1" indent="-268288">
              <a:lnSpc>
                <a:spcPct val="90000"/>
              </a:lnSpc>
              <a:spcBef>
                <a:spcPts val="600"/>
              </a:spcBef>
              <a:buClr>
                <a:srgbClr val="FF7F4D"/>
              </a:buClr>
              <a:buFont typeface="Police système Courant"/>
              <a:buChar char="►"/>
              <a:defRPr/>
            </a:pPr>
            <a:r>
              <a:rPr lang="fr-FR" sz="1600" dirty="0">
                <a:solidFill>
                  <a:srgbClr val="005086"/>
                </a:solidFill>
                <a:latin typeface="Century Gothic" panose="020B0502020202020204" pitchFamily="34" charset="0"/>
              </a:rPr>
              <a:t>Après le recrutement de 50 patients dans la cohorte D de CHRYSALIS-2, cette signature n'était pas prédictive.</a:t>
            </a:r>
          </a:p>
          <a:p>
            <a:pPr marL="447675" lvl="1" indent="-268288">
              <a:lnSpc>
                <a:spcPct val="90000"/>
              </a:lnSpc>
              <a:spcBef>
                <a:spcPts val="600"/>
              </a:spcBef>
              <a:buClr>
                <a:srgbClr val="FF7F4D"/>
              </a:buClr>
              <a:buFont typeface="Police système Courant"/>
              <a:buChar char="►"/>
              <a:defRPr/>
            </a:pPr>
            <a:r>
              <a:rPr lang="fr-FR" sz="1600" dirty="0">
                <a:solidFill>
                  <a:srgbClr val="005086"/>
                </a:solidFill>
                <a:latin typeface="Century Gothic" panose="020B0502020202020204" pitchFamily="34" charset="0"/>
              </a:rPr>
              <a:t>Une signature ré-entraînée de coloration de MET 3+ sur &gt;25% des cellules tumorales (MET+) a été identifiée comme prédictive de la réponse.</a:t>
            </a:r>
          </a:p>
          <a:p>
            <a:pPr marL="447675" lvl="1" indent="-268288">
              <a:lnSpc>
                <a:spcPct val="90000"/>
              </a:lnSpc>
              <a:spcBef>
                <a:spcPts val="600"/>
              </a:spcBef>
              <a:buClr>
                <a:srgbClr val="FF7F4D"/>
              </a:buClr>
              <a:buFont typeface="Police système Courant"/>
              <a:buChar char="►"/>
              <a:defRPr/>
            </a:pPr>
            <a:r>
              <a:rPr lang="fr-FR" sz="1600" dirty="0">
                <a:solidFill>
                  <a:srgbClr val="005086"/>
                </a:solidFill>
                <a:latin typeface="Century Gothic" panose="020B0502020202020204" pitchFamily="34" charset="0"/>
              </a:rPr>
              <a:t>La nouvelle signature a été confirmée parmi les nouveaux patients de l'ensemble de validation.</a:t>
            </a:r>
          </a:p>
        </p:txBody>
      </p:sp>
      <p:sp>
        <p:nvSpPr>
          <p:cNvPr id="25" name="Freeform 9">
            <a:extLst>
              <a:ext uri="{FF2B5EF4-FFF2-40B4-BE49-F238E27FC236}">
                <a16:creationId xmlns:a16="http://schemas.microsoft.com/office/drawing/2014/main" xmlns="" id="{A41B1570-A418-29AF-4A28-DD7EA22DC67C}"/>
              </a:ext>
            </a:extLst>
          </p:cNvPr>
          <p:cNvSpPr/>
          <p:nvPr/>
        </p:nvSpPr>
        <p:spPr>
          <a:xfrm>
            <a:off x="1312992" y="2063348"/>
            <a:ext cx="6206923" cy="273432"/>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defRPr/>
            </a:pPr>
            <a:r>
              <a:rPr lang="en-US" sz="800" i="1" dirty="0">
                <a:solidFill>
                  <a:srgbClr val="000000"/>
                </a:solidFill>
                <a:latin typeface="Century Gothic" panose="020B0502020202020204" pitchFamily="34" charset="0"/>
                <a:cs typeface="Arial" panose="020B0604020202020204" pitchFamily="34" charset="0"/>
              </a:rPr>
              <a:t>Note: Submission of fresh tumor tissue material or equivalent archival sample after progression on Osimertinib was required</a:t>
            </a:r>
          </a:p>
        </p:txBody>
      </p:sp>
    </p:spTree>
    <p:extLst>
      <p:ext uri="{BB962C8B-B14F-4D97-AF65-F5344CB8AC3E}">
        <p14:creationId xmlns:p14="http://schemas.microsoft.com/office/powerpoint/2010/main" val="760050628"/>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228888DA-5D66-1A87-7E8C-A11C23D0843A}"/>
              </a:ext>
            </a:extLst>
          </p:cNvPr>
          <p:cNvSpPr>
            <a:spLocks noGrp="1"/>
          </p:cNvSpPr>
          <p:nvPr>
            <p:ph type="body" sz="quarter" idx="15"/>
          </p:nvPr>
        </p:nvSpPr>
        <p:spPr/>
        <p:txBody>
          <a:bodyPr/>
          <a:lstStyle/>
          <a:p>
            <a:endParaRPr lang="fr-FR"/>
          </a:p>
        </p:txBody>
      </p:sp>
      <p:sp>
        <p:nvSpPr>
          <p:cNvPr id="4" name="Espace réservé du contenu 3">
            <a:extLst>
              <a:ext uri="{FF2B5EF4-FFF2-40B4-BE49-F238E27FC236}">
                <a16:creationId xmlns:a16="http://schemas.microsoft.com/office/drawing/2014/main" xmlns="" id="{D6C69AC0-D54D-01DB-393E-788BA93FEF3D}"/>
              </a:ext>
            </a:extLst>
          </p:cNvPr>
          <p:cNvSpPr>
            <a:spLocks noGrp="1"/>
          </p:cNvSpPr>
          <p:nvPr>
            <p:ph sz="quarter" idx="16"/>
          </p:nvPr>
        </p:nvSpPr>
        <p:spPr/>
        <p:txBody>
          <a:bodyPr/>
          <a:lstStyle/>
          <a:p>
            <a:r>
              <a:rPr lang="fr-FR" dirty="0"/>
              <a:t>B. Besse et al., ASCO</a:t>
            </a:r>
            <a:r>
              <a:rPr lang="fr-FR" baseline="30000" dirty="0"/>
              <a:t>®</a:t>
            </a:r>
            <a:r>
              <a:rPr lang="fr-FR" dirty="0"/>
              <a:t> 2023, Abs. #9013</a:t>
            </a:r>
          </a:p>
        </p:txBody>
      </p:sp>
      <p:sp>
        <p:nvSpPr>
          <p:cNvPr id="6" name="Espace réservé du texte 5">
            <a:extLst>
              <a:ext uri="{FF2B5EF4-FFF2-40B4-BE49-F238E27FC236}">
                <a16:creationId xmlns:a16="http://schemas.microsoft.com/office/drawing/2014/main" xmlns="" id="{85EADFFC-3653-853D-246C-9D7DE38E2783}"/>
              </a:ext>
            </a:extLst>
          </p:cNvPr>
          <p:cNvSpPr>
            <a:spLocks noGrp="1"/>
          </p:cNvSpPr>
          <p:nvPr>
            <p:ph type="body" sz="quarter" idx="17"/>
          </p:nvPr>
        </p:nvSpPr>
        <p:spPr/>
        <p:txBody>
          <a:bodyPr/>
          <a:lstStyle/>
          <a:p>
            <a:r>
              <a:rPr lang="fr-FR"/>
              <a:t>CHRYSALIS-2</a:t>
            </a:r>
          </a:p>
        </p:txBody>
      </p:sp>
      <p:sp>
        <p:nvSpPr>
          <p:cNvPr id="7" name="Espace réservé du texte 6">
            <a:extLst>
              <a:ext uri="{FF2B5EF4-FFF2-40B4-BE49-F238E27FC236}">
                <a16:creationId xmlns:a16="http://schemas.microsoft.com/office/drawing/2014/main" xmlns="" id="{A111A1F2-F23C-9C16-B44A-7FA0D20AFC15}"/>
              </a:ext>
            </a:extLst>
          </p:cNvPr>
          <p:cNvSpPr>
            <a:spLocks noGrp="1"/>
          </p:cNvSpPr>
          <p:nvPr>
            <p:ph type="body" sz="quarter" idx="18"/>
          </p:nvPr>
        </p:nvSpPr>
        <p:spPr/>
        <p:txBody>
          <a:bodyPr/>
          <a:lstStyle/>
          <a:p>
            <a:r>
              <a:rPr lang="fr-FR"/>
              <a:t>Réponse tumorale selon </a:t>
            </a:r>
            <a:r>
              <a:rPr lang="fr-FR" dirty="0"/>
              <a:t>le statut MET par immunohistochimie</a:t>
            </a:r>
          </a:p>
        </p:txBody>
      </p:sp>
      <p:sp>
        <p:nvSpPr>
          <p:cNvPr id="10" name="Espace réservé du contenu 9">
            <a:extLst>
              <a:ext uri="{FF2B5EF4-FFF2-40B4-BE49-F238E27FC236}">
                <a16:creationId xmlns:a16="http://schemas.microsoft.com/office/drawing/2014/main" xmlns="" id="{C37F1758-73D8-DF56-237F-062A209F756C}"/>
              </a:ext>
            </a:extLst>
          </p:cNvPr>
          <p:cNvSpPr>
            <a:spLocks noGrp="1"/>
          </p:cNvSpPr>
          <p:nvPr>
            <p:ph sz="quarter" idx="21"/>
          </p:nvPr>
        </p:nvSpPr>
        <p:spPr>
          <a:xfrm>
            <a:off x="985716" y="4254772"/>
            <a:ext cx="11245921" cy="1066049"/>
          </a:xfrm>
          <a:noFill/>
        </p:spPr>
        <p:txBody>
          <a:bodyPr>
            <a:normAutofit/>
          </a:bodyPr>
          <a:lstStyle/>
          <a:p>
            <a:pPr marL="447675" lvl="1" indent="-268288">
              <a:spcBef>
                <a:spcPts val="600"/>
              </a:spcBef>
              <a:buClr>
                <a:srgbClr val="FF7F4D"/>
              </a:buClr>
            </a:pPr>
            <a:r>
              <a:rPr lang="fr-FR" sz="1400" dirty="0">
                <a:solidFill>
                  <a:srgbClr val="005086"/>
                </a:solidFill>
              </a:rPr>
              <a:t>Au total, 28 des 77 patients (36%) présentaient une IHC MET 3+ sur &gt;25% des cellules tumorales (MET+).</a:t>
            </a:r>
          </a:p>
          <a:p>
            <a:pPr marL="447675" lvl="1" indent="-268288">
              <a:spcBef>
                <a:spcPts val="600"/>
              </a:spcBef>
              <a:buClr>
                <a:srgbClr val="FF7F4D"/>
              </a:buClr>
            </a:pPr>
            <a:r>
              <a:rPr lang="fr-FR" sz="1400" dirty="0">
                <a:solidFill>
                  <a:srgbClr val="005086"/>
                </a:solidFill>
              </a:rPr>
              <a:t>Une amplification de MET a été détectée par NGS de l'ADNc chez 1 patient</a:t>
            </a:r>
          </a:p>
        </p:txBody>
      </p:sp>
      <p:sp>
        <p:nvSpPr>
          <p:cNvPr id="5" name="Rectangle 4">
            <a:extLst>
              <a:ext uri="{FF2B5EF4-FFF2-40B4-BE49-F238E27FC236}">
                <a16:creationId xmlns:a16="http://schemas.microsoft.com/office/drawing/2014/main" xmlns="" id="{D1E0E76C-27B6-D73C-F5EB-C11F560D0D6B}"/>
              </a:ext>
            </a:extLst>
          </p:cNvPr>
          <p:cNvSpPr/>
          <p:nvPr/>
        </p:nvSpPr>
        <p:spPr>
          <a:xfrm>
            <a:off x="1295903" y="1106570"/>
            <a:ext cx="3826273" cy="3364243"/>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sp>
        <p:nvSpPr>
          <p:cNvPr id="8" name="Espace réservé du texte 11">
            <a:extLst>
              <a:ext uri="{FF2B5EF4-FFF2-40B4-BE49-F238E27FC236}">
                <a16:creationId xmlns:a16="http://schemas.microsoft.com/office/drawing/2014/main" xmlns="" id="{2F3CC20C-5F63-6522-3EF4-769D15B6A209}"/>
              </a:ext>
            </a:extLst>
          </p:cNvPr>
          <p:cNvSpPr txBox="1">
            <a:spLocks/>
          </p:cNvSpPr>
          <p:nvPr/>
        </p:nvSpPr>
        <p:spPr>
          <a:xfrm>
            <a:off x="1471960" y="918326"/>
            <a:ext cx="830827" cy="38735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MET+</a:t>
            </a:r>
          </a:p>
        </p:txBody>
      </p:sp>
      <p:graphicFrame>
        <p:nvGraphicFramePr>
          <p:cNvPr id="9" name="Chart 16">
            <a:extLst>
              <a:ext uri="{FF2B5EF4-FFF2-40B4-BE49-F238E27FC236}">
                <a16:creationId xmlns:a16="http://schemas.microsoft.com/office/drawing/2014/main" xmlns="" id="{42FCC518-75F8-4314-0DE4-8B6EFF564E7A}"/>
              </a:ext>
            </a:extLst>
          </p:cNvPr>
          <p:cNvGraphicFramePr/>
          <p:nvPr/>
        </p:nvGraphicFramePr>
        <p:xfrm>
          <a:off x="1376333" y="1634180"/>
          <a:ext cx="3673878" cy="3078000"/>
        </p:xfrm>
        <a:graphic>
          <a:graphicData uri="http://schemas.openxmlformats.org/drawingml/2006/chart">
            <c:chart xmlns:c="http://schemas.openxmlformats.org/drawingml/2006/chart" xmlns:r="http://schemas.openxmlformats.org/officeDocument/2006/relationships" r:id="rId2"/>
          </a:graphicData>
        </a:graphic>
      </p:graphicFrame>
      <p:sp>
        <p:nvSpPr>
          <p:cNvPr id="20" name="Espace réservé du texte 11">
            <a:extLst>
              <a:ext uri="{FF2B5EF4-FFF2-40B4-BE49-F238E27FC236}">
                <a16:creationId xmlns:a16="http://schemas.microsoft.com/office/drawing/2014/main" xmlns="" id="{EC1AC9B2-F0D8-4517-C022-6529907430CE}"/>
              </a:ext>
            </a:extLst>
          </p:cNvPr>
          <p:cNvSpPr txBox="1">
            <a:spLocks/>
          </p:cNvSpPr>
          <p:nvPr/>
        </p:nvSpPr>
        <p:spPr>
          <a:xfrm>
            <a:off x="1471960" y="1223126"/>
            <a:ext cx="1783538" cy="38735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prstClr val="black"/>
                </a:solidFill>
              </a:rPr>
              <a:t>ORR=61% </a:t>
            </a:r>
            <a:r>
              <a:rPr lang="fr-FR" sz="1400" b="0" dirty="0">
                <a:solidFill>
                  <a:prstClr val="black"/>
                </a:solidFill>
              </a:rPr>
              <a:t>(17/28)</a:t>
            </a:r>
            <a:endParaRPr lang="fr-FR" sz="1400" dirty="0">
              <a:solidFill>
                <a:prstClr val="black"/>
              </a:solidFill>
            </a:endParaRPr>
          </a:p>
        </p:txBody>
      </p:sp>
      <p:cxnSp>
        <p:nvCxnSpPr>
          <p:cNvPr id="26" name="Connecteur droit 25">
            <a:extLst>
              <a:ext uri="{FF2B5EF4-FFF2-40B4-BE49-F238E27FC236}">
                <a16:creationId xmlns:a16="http://schemas.microsoft.com/office/drawing/2014/main" xmlns="" id="{9D558115-529E-3DE8-1213-B22E67BC9E27}"/>
              </a:ext>
            </a:extLst>
          </p:cNvPr>
          <p:cNvCxnSpPr>
            <a:cxnSpLocks/>
          </p:cNvCxnSpPr>
          <p:nvPr/>
        </p:nvCxnSpPr>
        <p:spPr>
          <a:xfrm>
            <a:off x="2006221" y="3009230"/>
            <a:ext cx="2952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B3744AD8-E8BB-A044-E0F6-05EF29E4ED06}"/>
              </a:ext>
            </a:extLst>
          </p:cNvPr>
          <p:cNvSpPr/>
          <p:nvPr/>
        </p:nvSpPr>
        <p:spPr>
          <a:xfrm>
            <a:off x="2006221" y="2272391"/>
            <a:ext cx="84094" cy="23699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Rectangle 27">
            <a:extLst>
              <a:ext uri="{FF2B5EF4-FFF2-40B4-BE49-F238E27FC236}">
                <a16:creationId xmlns:a16="http://schemas.microsoft.com/office/drawing/2014/main" xmlns="" id="{8F30078C-9480-C5EA-74BD-995C7A97F27D}"/>
              </a:ext>
            </a:extLst>
          </p:cNvPr>
          <p:cNvSpPr/>
          <p:nvPr/>
        </p:nvSpPr>
        <p:spPr>
          <a:xfrm>
            <a:off x="2107292" y="2410503"/>
            <a:ext cx="84094" cy="98885"/>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1" name="Rectangle 30">
            <a:extLst>
              <a:ext uri="{FF2B5EF4-FFF2-40B4-BE49-F238E27FC236}">
                <a16:creationId xmlns:a16="http://schemas.microsoft.com/office/drawing/2014/main" xmlns="" id="{BBB479BA-3227-1271-D55D-B42DFC118C8C}"/>
              </a:ext>
            </a:extLst>
          </p:cNvPr>
          <p:cNvSpPr/>
          <p:nvPr/>
        </p:nvSpPr>
        <p:spPr>
          <a:xfrm flipV="1">
            <a:off x="2410505" y="2509387"/>
            <a:ext cx="84094" cy="226800"/>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Rectangle 31">
            <a:extLst>
              <a:ext uri="{FF2B5EF4-FFF2-40B4-BE49-F238E27FC236}">
                <a16:creationId xmlns:a16="http://schemas.microsoft.com/office/drawing/2014/main" xmlns="" id="{90AB5BCE-AA6C-152B-C107-9B98011DC8CF}"/>
              </a:ext>
            </a:extLst>
          </p:cNvPr>
          <p:cNvSpPr/>
          <p:nvPr/>
        </p:nvSpPr>
        <p:spPr>
          <a:xfrm flipV="1">
            <a:off x="2511576" y="2509388"/>
            <a:ext cx="84094" cy="280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3" name="Rectangle 32">
            <a:extLst>
              <a:ext uri="{FF2B5EF4-FFF2-40B4-BE49-F238E27FC236}">
                <a16:creationId xmlns:a16="http://schemas.microsoft.com/office/drawing/2014/main" xmlns="" id="{9A9AA924-7292-B866-8DEC-80C9C9E09FF9}"/>
              </a:ext>
            </a:extLst>
          </p:cNvPr>
          <p:cNvSpPr/>
          <p:nvPr/>
        </p:nvSpPr>
        <p:spPr>
          <a:xfrm flipV="1">
            <a:off x="2612647" y="2509388"/>
            <a:ext cx="84094" cy="280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4" name="Rectangle 33">
            <a:extLst>
              <a:ext uri="{FF2B5EF4-FFF2-40B4-BE49-F238E27FC236}">
                <a16:creationId xmlns:a16="http://schemas.microsoft.com/office/drawing/2014/main" xmlns="" id="{88CCA803-47D2-419F-A7F3-4B72BCE10E70}"/>
              </a:ext>
            </a:extLst>
          </p:cNvPr>
          <p:cNvSpPr/>
          <p:nvPr/>
        </p:nvSpPr>
        <p:spPr>
          <a:xfrm flipV="1">
            <a:off x="2713718" y="2509388"/>
            <a:ext cx="84094" cy="31076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5" name="Rectangle 34">
            <a:extLst>
              <a:ext uri="{FF2B5EF4-FFF2-40B4-BE49-F238E27FC236}">
                <a16:creationId xmlns:a16="http://schemas.microsoft.com/office/drawing/2014/main" xmlns="" id="{0582A3D7-7BDC-764A-5CDE-8D0C768D4250}"/>
              </a:ext>
            </a:extLst>
          </p:cNvPr>
          <p:cNvSpPr/>
          <p:nvPr/>
        </p:nvSpPr>
        <p:spPr>
          <a:xfrm flipV="1">
            <a:off x="2814789" y="2509387"/>
            <a:ext cx="84094" cy="342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6" name="Rectangle 35">
            <a:extLst>
              <a:ext uri="{FF2B5EF4-FFF2-40B4-BE49-F238E27FC236}">
                <a16:creationId xmlns:a16="http://schemas.microsoft.com/office/drawing/2014/main" xmlns="" id="{594EAD31-7E51-F853-966D-861D397785C6}"/>
              </a:ext>
            </a:extLst>
          </p:cNvPr>
          <p:cNvSpPr/>
          <p:nvPr/>
        </p:nvSpPr>
        <p:spPr>
          <a:xfrm flipV="1">
            <a:off x="2915860" y="2509388"/>
            <a:ext cx="84094" cy="39641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7" name="Rectangle 36">
            <a:extLst>
              <a:ext uri="{FF2B5EF4-FFF2-40B4-BE49-F238E27FC236}">
                <a16:creationId xmlns:a16="http://schemas.microsoft.com/office/drawing/2014/main" xmlns="" id="{CB19048B-A830-61E7-7A16-E19E9FD3AE07}"/>
              </a:ext>
            </a:extLst>
          </p:cNvPr>
          <p:cNvSpPr/>
          <p:nvPr/>
        </p:nvSpPr>
        <p:spPr>
          <a:xfrm flipV="1">
            <a:off x="3016931" y="2509387"/>
            <a:ext cx="84094" cy="486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8" name="Rectangle 37">
            <a:extLst>
              <a:ext uri="{FF2B5EF4-FFF2-40B4-BE49-F238E27FC236}">
                <a16:creationId xmlns:a16="http://schemas.microsoft.com/office/drawing/2014/main" xmlns="" id="{656B4790-6F3F-3E77-FFA9-41E2CDF51B01}"/>
              </a:ext>
            </a:extLst>
          </p:cNvPr>
          <p:cNvSpPr/>
          <p:nvPr/>
        </p:nvSpPr>
        <p:spPr>
          <a:xfrm flipV="1">
            <a:off x="3118002" y="2509386"/>
            <a:ext cx="84094" cy="58453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9" name="Rectangle 38">
            <a:extLst>
              <a:ext uri="{FF2B5EF4-FFF2-40B4-BE49-F238E27FC236}">
                <a16:creationId xmlns:a16="http://schemas.microsoft.com/office/drawing/2014/main" xmlns="" id="{CDA8A667-99F3-0DE6-06FE-0ADC0A895622}"/>
              </a:ext>
            </a:extLst>
          </p:cNvPr>
          <p:cNvSpPr/>
          <p:nvPr/>
        </p:nvSpPr>
        <p:spPr>
          <a:xfrm flipV="1">
            <a:off x="3219073" y="2509387"/>
            <a:ext cx="84094" cy="601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0" name="Rectangle 39">
            <a:extLst>
              <a:ext uri="{FF2B5EF4-FFF2-40B4-BE49-F238E27FC236}">
                <a16:creationId xmlns:a16="http://schemas.microsoft.com/office/drawing/2014/main" xmlns="" id="{F92BEDD8-BAF3-27DE-088D-75E75BE25773}"/>
              </a:ext>
            </a:extLst>
          </p:cNvPr>
          <p:cNvSpPr/>
          <p:nvPr/>
        </p:nvSpPr>
        <p:spPr>
          <a:xfrm flipV="1">
            <a:off x="3320144" y="2509386"/>
            <a:ext cx="84094" cy="84647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Rectangle 40">
            <a:extLst>
              <a:ext uri="{FF2B5EF4-FFF2-40B4-BE49-F238E27FC236}">
                <a16:creationId xmlns:a16="http://schemas.microsoft.com/office/drawing/2014/main" xmlns="" id="{742A2B79-3A11-B982-2120-61D5CEE48E5C}"/>
              </a:ext>
            </a:extLst>
          </p:cNvPr>
          <p:cNvSpPr/>
          <p:nvPr/>
        </p:nvSpPr>
        <p:spPr>
          <a:xfrm flipV="1">
            <a:off x="3421215" y="2509386"/>
            <a:ext cx="84094" cy="84647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2" name="Rectangle 41">
            <a:extLst>
              <a:ext uri="{FF2B5EF4-FFF2-40B4-BE49-F238E27FC236}">
                <a16:creationId xmlns:a16="http://schemas.microsoft.com/office/drawing/2014/main" xmlns="" id="{693A6D6C-1F24-B3F7-2F41-5124C6C25815}"/>
              </a:ext>
            </a:extLst>
          </p:cNvPr>
          <p:cNvSpPr/>
          <p:nvPr/>
        </p:nvSpPr>
        <p:spPr>
          <a:xfrm flipV="1">
            <a:off x="3522286" y="2509386"/>
            <a:ext cx="84094" cy="91076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3" name="Rectangle 42">
            <a:extLst>
              <a:ext uri="{FF2B5EF4-FFF2-40B4-BE49-F238E27FC236}">
                <a16:creationId xmlns:a16="http://schemas.microsoft.com/office/drawing/2014/main" xmlns="" id="{5544D690-79D6-1BB4-3B86-61E54FCF51F6}"/>
              </a:ext>
            </a:extLst>
          </p:cNvPr>
          <p:cNvSpPr/>
          <p:nvPr/>
        </p:nvSpPr>
        <p:spPr>
          <a:xfrm flipV="1">
            <a:off x="3623357" y="2509386"/>
            <a:ext cx="84094" cy="918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Rectangle 43">
            <a:extLst>
              <a:ext uri="{FF2B5EF4-FFF2-40B4-BE49-F238E27FC236}">
                <a16:creationId xmlns:a16="http://schemas.microsoft.com/office/drawing/2014/main" xmlns="" id="{89BDC265-0085-5527-1C7F-692E97D37B31}"/>
              </a:ext>
            </a:extLst>
          </p:cNvPr>
          <p:cNvSpPr/>
          <p:nvPr/>
        </p:nvSpPr>
        <p:spPr>
          <a:xfrm flipV="1">
            <a:off x="3724428" y="2509385"/>
            <a:ext cx="84094" cy="93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5" name="Rectangle 44">
            <a:extLst>
              <a:ext uri="{FF2B5EF4-FFF2-40B4-BE49-F238E27FC236}">
                <a16:creationId xmlns:a16="http://schemas.microsoft.com/office/drawing/2014/main" xmlns="" id="{233228E5-C6C1-F67B-0CBB-60BDF97AD43E}"/>
              </a:ext>
            </a:extLst>
          </p:cNvPr>
          <p:cNvSpPr/>
          <p:nvPr/>
        </p:nvSpPr>
        <p:spPr>
          <a:xfrm flipV="1">
            <a:off x="3825499" y="2509385"/>
            <a:ext cx="84094" cy="93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6" name="Rectangle 45">
            <a:extLst>
              <a:ext uri="{FF2B5EF4-FFF2-40B4-BE49-F238E27FC236}">
                <a16:creationId xmlns:a16="http://schemas.microsoft.com/office/drawing/2014/main" xmlns="" id="{5837B27A-455A-D241-915B-44886AA607D3}"/>
              </a:ext>
            </a:extLst>
          </p:cNvPr>
          <p:cNvSpPr/>
          <p:nvPr/>
        </p:nvSpPr>
        <p:spPr>
          <a:xfrm flipV="1">
            <a:off x="3926570" y="2509386"/>
            <a:ext cx="84094" cy="954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7" name="Rectangle 46">
            <a:extLst>
              <a:ext uri="{FF2B5EF4-FFF2-40B4-BE49-F238E27FC236}">
                <a16:creationId xmlns:a16="http://schemas.microsoft.com/office/drawing/2014/main" xmlns="" id="{5414284B-A7A5-C29A-4AE3-8FF612AA49A3}"/>
              </a:ext>
            </a:extLst>
          </p:cNvPr>
          <p:cNvSpPr/>
          <p:nvPr/>
        </p:nvSpPr>
        <p:spPr>
          <a:xfrm flipV="1">
            <a:off x="4027641" y="2509386"/>
            <a:ext cx="84094" cy="98220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8" name="Rectangle 47">
            <a:extLst>
              <a:ext uri="{FF2B5EF4-FFF2-40B4-BE49-F238E27FC236}">
                <a16:creationId xmlns:a16="http://schemas.microsoft.com/office/drawing/2014/main" xmlns="" id="{5EBC973F-3AA6-2654-0759-7463D32C27D2}"/>
              </a:ext>
            </a:extLst>
          </p:cNvPr>
          <p:cNvSpPr/>
          <p:nvPr/>
        </p:nvSpPr>
        <p:spPr>
          <a:xfrm flipV="1">
            <a:off x="4128712" y="2509386"/>
            <a:ext cx="84094" cy="101077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9" name="Rectangle 48">
            <a:extLst>
              <a:ext uri="{FF2B5EF4-FFF2-40B4-BE49-F238E27FC236}">
                <a16:creationId xmlns:a16="http://schemas.microsoft.com/office/drawing/2014/main" xmlns="" id="{93299115-3B03-CFAD-73DE-42A8171218CB}"/>
              </a:ext>
            </a:extLst>
          </p:cNvPr>
          <p:cNvSpPr/>
          <p:nvPr/>
        </p:nvSpPr>
        <p:spPr>
          <a:xfrm flipV="1">
            <a:off x="4229783" y="2509386"/>
            <a:ext cx="84094" cy="102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0" name="Rectangle 49">
            <a:extLst>
              <a:ext uri="{FF2B5EF4-FFF2-40B4-BE49-F238E27FC236}">
                <a16:creationId xmlns:a16="http://schemas.microsoft.com/office/drawing/2014/main" xmlns="" id="{F398020D-CCCA-1D03-04B7-BF475F1991D3}"/>
              </a:ext>
            </a:extLst>
          </p:cNvPr>
          <p:cNvSpPr/>
          <p:nvPr/>
        </p:nvSpPr>
        <p:spPr>
          <a:xfrm flipV="1">
            <a:off x="4330854" y="2509386"/>
            <a:ext cx="84094" cy="1186991"/>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Rectangle 50">
            <a:extLst>
              <a:ext uri="{FF2B5EF4-FFF2-40B4-BE49-F238E27FC236}">
                <a16:creationId xmlns:a16="http://schemas.microsoft.com/office/drawing/2014/main" xmlns="" id="{B0777976-59B4-6EF9-6295-D28429CB4462}"/>
              </a:ext>
            </a:extLst>
          </p:cNvPr>
          <p:cNvSpPr/>
          <p:nvPr/>
        </p:nvSpPr>
        <p:spPr>
          <a:xfrm flipV="1">
            <a:off x="4431925" y="2509386"/>
            <a:ext cx="84094" cy="121794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2" name="Rectangle 51">
            <a:extLst>
              <a:ext uri="{FF2B5EF4-FFF2-40B4-BE49-F238E27FC236}">
                <a16:creationId xmlns:a16="http://schemas.microsoft.com/office/drawing/2014/main" xmlns="" id="{45835EE1-0689-2F9E-09A0-19F5AFD4008A}"/>
              </a:ext>
            </a:extLst>
          </p:cNvPr>
          <p:cNvSpPr/>
          <p:nvPr/>
        </p:nvSpPr>
        <p:spPr>
          <a:xfrm flipV="1">
            <a:off x="4532996" y="2509386"/>
            <a:ext cx="84094" cy="123937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Rectangle 52">
            <a:extLst>
              <a:ext uri="{FF2B5EF4-FFF2-40B4-BE49-F238E27FC236}">
                <a16:creationId xmlns:a16="http://schemas.microsoft.com/office/drawing/2014/main" xmlns="" id="{430A961F-2ACC-D462-07D1-19A594003E6B}"/>
              </a:ext>
            </a:extLst>
          </p:cNvPr>
          <p:cNvSpPr/>
          <p:nvPr/>
        </p:nvSpPr>
        <p:spPr>
          <a:xfrm flipV="1">
            <a:off x="4634067" y="2509386"/>
            <a:ext cx="84094" cy="12528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4" name="Rectangle 53">
            <a:extLst>
              <a:ext uri="{FF2B5EF4-FFF2-40B4-BE49-F238E27FC236}">
                <a16:creationId xmlns:a16="http://schemas.microsoft.com/office/drawing/2014/main" xmlns="" id="{AC2B40A8-60B8-439E-D8A1-4F55CDC31B97}"/>
              </a:ext>
            </a:extLst>
          </p:cNvPr>
          <p:cNvSpPr/>
          <p:nvPr/>
        </p:nvSpPr>
        <p:spPr>
          <a:xfrm flipV="1">
            <a:off x="4735138" y="2509386"/>
            <a:ext cx="84094" cy="133700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75" name="Groupe 74">
            <a:extLst>
              <a:ext uri="{FF2B5EF4-FFF2-40B4-BE49-F238E27FC236}">
                <a16:creationId xmlns:a16="http://schemas.microsoft.com/office/drawing/2014/main" xmlns="" id="{915296CB-017D-5DAB-3872-E3005F8EEB97}"/>
              </a:ext>
            </a:extLst>
          </p:cNvPr>
          <p:cNvGrpSpPr/>
          <p:nvPr/>
        </p:nvGrpSpPr>
        <p:grpSpPr>
          <a:xfrm>
            <a:off x="2091645" y="3545363"/>
            <a:ext cx="87190" cy="595189"/>
            <a:chOff x="4434901" y="7258009"/>
            <a:chExt cx="87190" cy="595189"/>
          </a:xfrm>
        </p:grpSpPr>
        <p:sp>
          <p:nvSpPr>
            <p:cNvPr id="60" name="ZoneTexte 59">
              <a:extLst>
                <a:ext uri="{FF2B5EF4-FFF2-40B4-BE49-F238E27FC236}">
                  <a16:creationId xmlns:a16="http://schemas.microsoft.com/office/drawing/2014/main" xmlns="" id="{B1A4A46E-4BBC-7647-15B3-B572641D482E}"/>
                </a:ext>
              </a:extLst>
            </p:cNvPr>
            <p:cNvSpPr txBox="1"/>
            <p:nvPr/>
          </p:nvSpPr>
          <p:spPr>
            <a:xfrm>
              <a:off x="4434901" y="7258009"/>
              <a:ext cx="87190" cy="87190"/>
            </a:xfrm>
            <a:prstGeom prst="rect">
              <a:avLst/>
            </a:prstGeom>
            <a:solidFill>
              <a:srgbClr val="005086"/>
            </a:solidFill>
          </p:spPr>
          <p:txBody>
            <a:bodyPr wrap="none" lIns="324000" rtlCol="0" anchor="ctr">
              <a:noAutofit/>
            </a:bodyPr>
            <a:lstStyle/>
            <a:p>
              <a:r>
                <a:rPr lang="fr-FR" sz="800" dirty="0">
                  <a:solidFill>
                    <a:prstClr val="black"/>
                  </a:solidFill>
                  <a:latin typeface="Century Gothic" panose="020B0502020202020204" pitchFamily="34" charset="0"/>
                </a:rPr>
                <a:t>Réponse partielle</a:t>
              </a:r>
            </a:p>
          </p:txBody>
        </p:sp>
        <p:sp>
          <p:nvSpPr>
            <p:cNvPr id="72" name="ZoneTexte 71">
              <a:extLst>
                <a:ext uri="{FF2B5EF4-FFF2-40B4-BE49-F238E27FC236}">
                  <a16:creationId xmlns:a16="http://schemas.microsoft.com/office/drawing/2014/main" xmlns="" id="{B8608530-EFC8-BDC7-89EA-E9D35D989C53}"/>
                </a:ext>
              </a:extLst>
            </p:cNvPr>
            <p:cNvSpPr txBox="1"/>
            <p:nvPr/>
          </p:nvSpPr>
          <p:spPr>
            <a:xfrm>
              <a:off x="4434901" y="7427342"/>
              <a:ext cx="87190" cy="87190"/>
            </a:xfrm>
            <a:prstGeom prst="rect">
              <a:avLst/>
            </a:prstGeom>
            <a:solidFill>
              <a:srgbClr val="FF7F4D"/>
            </a:solidFill>
          </p:spPr>
          <p:txBody>
            <a:bodyPr wrap="none" lIns="324000" rtlCol="0" anchor="ctr">
              <a:noAutofit/>
            </a:bodyPr>
            <a:lstStyle/>
            <a:p>
              <a:r>
                <a:rPr lang="fr-FR" sz="800" dirty="0">
                  <a:solidFill>
                    <a:prstClr val="black"/>
                  </a:solidFill>
                  <a:latin typeface="Century Gothic" panose="020B0502020202020204" pitchFamily="34" charset="0"/>
                </a:rPr>
                <a:t>Maladie stable</a:t>
              </a:r>
            </a:p>
          </p:txBody>
        </p:sp>
        <p:sp>
          <p:nvSpPr>
            <p:cNvPr id="73" name="ZoneTexte 72">
              <a:extLst>
                <a:ext uri="{FF2B5EF4-FFF2-40B4-BE49-F238E27FC236}">
                  <a16:creationId xmlns:a16="http://schemas.microsoft.com/office/drawing/2014/main" xmlns="" id="{3BFFB2D2-E790-B80E-6542-A0ADB2ECE363}"/>
                </a:ext>
              </a:extLst>
            </p:cNvPr>
            <p:cNvSpPr txBox="1"/>
            <p:nvPr/>
          </p:nvSpPr>
          <p:spPr>
            <a:xfrm>
              <a:off x="4434901" y="7596675"/>
              <a:ext cx="87190" cy="87190"/>
            </a:xfrm>
            <a:prstGeom prst="rect">
              <a:avLst/>
            </a:prstGeom>
            <a:solidFill>
              <a:srgbClr val="CA5E34"/>
            </a:solidFill>
          </p:spPr>
          <p:txBody>
            <a:bodyPr wrap="none" lIns="324000" rtlCol="0" anchor="ctr">
              <a:noAutofit/>
            </a:bodyPr>
            <a:lstStyle/>
            <a:p>
              <a:r>
                <a:rPr lang="fr-FR" sz="800" dirty="0">
                  <a:solidFill>
                    <a:prstClr val="black"/>
                  </a:solidFill>
                  <a:latin typeface="Century Gothic" panose="020B0502020202020204" pitchFamily="34" charset="0"/>
                </a:rPr>
                <a:t>Progression</a:t>
              </a:r>
            </a:p>
          </p:txBody>
        </p:sp>
        <p:sp>
          <p:nvSpPr>
            <p:cNvPr id="74" name="ZoneTexte 73">
              <a:extLst>
                <a:ext uri="{FF2B5EF4-FFF2-40B4-BE49-F238E27FC236}">
                  <a16:creationId xmlns:a16="http://schemas.microsoft.com/office/drawing/2014/main" xmlns="" id="{7AD4B6C5-78E1-CAD6-D63A-1EFB300BF1E9}"/>
                </a:ext>
              </a:extLst>
            </p:cNvPr>
            <p:cNvSpPr txBox="1"/>
            <p:nvPr/>
          </p:nvSpPr>
          <p:spPr>
            <a:xfrm>
              <a:off x="4434901" y="7766008"/>
              <a:ext cx="87190" cy="87190"/>
            </a:xfrm>
            <a:prstGeom prst="rect">
              <a:avLst/>
            </a:prstGeom>
            <a:solidFill>
              <a:srgbClr val="AFABAC"/>
            </a:solidFill>
          </p:spPr>
          <p:txBody>
            <a:bodyPr wrap="none" lIns="324000" rtlCol="0" anchor="ctr">
              <a:noAutofit/>
            </a:bodyPr>
            <a:lstStyle/>
            <a:p>
              <a:r>
                <a:rPr lang="fr-FR" sz="800" dirty="0">
                  <a:solidFill>
                    <a:prstClr val="black"/>
                  </a:solidFill>
                  <a:latin typeface="Century Gothic" panose="020B0502020202020204" pitchFamily="34" charset="0"/>
                </a:rPr>
                <a:t>Non évaluable/inconnu</a:t>
              </a:r>
            </a:p>
          </p:txBody>
        </p:sp>
      </p:grpSp>
      <p:sp>
        <p:nvSpPr>
          <p:cNvPr id="76" name="Rectangle 75">
            <a:extLst>
              <a:ext uri="{FF2B5EF4-FFF2-40B4-BE49-F238E27FC236}">
                <a16:creationId xmlns:a16="http://schemas.microsoft.com/office/drawing/2014/main" xmlns="" id="{0F2C8494-42E9-4604-4CFA-D4EF39878504}"/>
              </a:ext>
            </a:extLst>
          </p:cNvPr>
          <p:cNvSpPr/>
          <p:nvPr/>
        </p:nvSpPr>
        <p:spPr>
          <a:xfrm>
            <a:off x="5386123" y="1106570"/>
            <a:ext cx="6338693" cy="3364243"/>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sp>
        <p:nvSpPr>
          <p:cNvPr id="77" name="Espace réservé du texte 11">
            <a:extLst>
              <a:ext uri="{FF2B5EF4-FFF2-40B4-BE49-F238E27FC236}">
                <a16:creationId xmlns:a16="http://schemas.microsoft.com/office/drawing/2014/main" xmlns="" id="{4EFCCE44-5238-87ED-2194-D34A016983A0}"/>
              </a:ext>
            </a:extLst>
          </p:cNvPr>
          <p:cNvSpPr txBox="1">
            <a:spLocks/>
          </p:cNvSpPr>
          <p:nvPr/>
        </p:nvSpPr>
        <p:spPr>
          <a:xfrm>
            <a:off x="5562180" y="918326"/>
            <a:ext cx="723585" cy="38735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MET-</a:t>
            </a:r>
          </a:p>
        </p:txBody>
      </p:sp>
      <p:graphicFrame>
        <p:nvGraphicFramePr>
          <p:cNvPr id="78" name="Chart 16">
            <a:extLst>
              <a:ext uri="{FF2B5EF4-FFF2-40B4-BE49-F238E27FC236}">
                <a16:creationId xmlns:a16="http://schemas.microsoft.com/office/drawing/2014/main" xmlns="" id="{B6AC2064-36DB-DACC-53D4-9E75D7D52BF1}"/>
              </a:ext>
            </a:extLst>
          </p:cNvPr>
          <p:cNvGraphicFramePr/>
          <p:nvPr/>
        </p:nvGraphicFramePr>
        <p:xfrm>
          <a:off x="5603033" y="1634180"/>
          <a:ext cx="5762111" cy="3078000"/>
        </p:xfrm>
        <a:graphic>
          <a:graphicData uri="http://schemas.openxmlformats.org/drawingml/2006/chart">
            <c:chart xmlns:c="http://schemas.openxmlformats.org/drawingml/2006/chart" xmlns:r="http://schemas.openxmlformats.org/officeDocument/2006/relationships" r:id="rId3"/>
          </a:graphicData>
        </a:graphic>
      </p:graphicFrame>
      <p:sp>
        <p:nvSpPr>
          <p:cNvPr id="79" name="Espace réservé du texte 11">
            <a:extLst>
              <a:ext uri="{FF2B5EF4-FFF2-40B4-BE49-F238E27FC236}">
                <a16:creationId xmlns:a16="http://schemas.microsoft.com/office/drawing/2014/main" xmlns="" id="{421A0BF6-9E6B-D3B8-BBB2-88A0B6C5899A}"/>
              </a:ext>
            </a:extLst>
          </p:cNvPr>
          <p:cNvSpPr txBox="1">
            <a:spLocks/>
          </p:cNvSpPr>
          <p:nvPr/>
        </p:nvSpPr>
        <p:spPr>
          <a:xfrm>
            <a:off x="5562180" y="1223126"/>
            <a:ext cx="1783538" cy="38735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prstClr val="black"/>
                </a:solidFill>
              </a:rPr>
              <a:t>ORR=14% </a:t>
            </a:r>
            <a:r>
              <a:rPr lang="fr-FR" sz="1400" b="0" dirty="0">
                <a:solidFill>
                  <a:prstClr val="black"/>
                </a:solidFill>
              </a:rPr>
              <a:t>(7/49)</a:t>
            </a:r>
            <a:endParaRPr lang="fr-FR" sz="1400" dirty="0">
              <a:solidFill>
                <a:prstClr val="black"/>
              </a:solidFill>
            </a:endParaRPr>
          </a:p>
        </p:txBody>
      </p:sp>
      <p:cxnSp>
        <p:nvCxnSpPr>
          <p:cNvPr id="80" name="Connecteur droit 79">
            <a:extLst>
              <a:ext uri="{FF2B5EF4-FFF2-40B4-BE49-F238E27FC236}">
                <a16:creationId xmlns:a16="http://schemas.microsoft.com/office/drawing/2014/main" xmlns="" id="{002F39CD-65A5-00A0-06F7-24409768A6FF}"/>
              </a:ext>
            </a:extLst>
          </p:cNvPr>
          <p:cNvCxnSpPr>
            <a:cxnSpLocks/>
          </p:cNvCxnSpPr>
          <p:nvPr/>
        </p:nvCxnSpPr>
        <p:spPr>
          <a:xfrm>
            <a:off x="6096441" y="3009230"/>
            <a:ext cx="5232648"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xmlns="" id="{486B2495-1F57-9466-C46E-EE455EFF1CB4}"/>
              </a:ext>
            </a:extLst>
          </p:cNvPr>
          <p:cNvSpPr/>
          <p:nvPr/>
        </p:nvSpPr>
        <p:spPr>
          <a:xfrm>
            <a:off x="6201671" y="2095388"/>
            <a:ext cx="84094" cy="414000"/>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5" name="Rectangle 114">
            <a:extLst>
              <a:ext uri="{FF2B5EF4-FFF2-40B4-BE49-F238E27FC236}">
                <a16:creationId xmlns:a16="http://schemas.microsoft.com/office/drawing/2014/main" xmlns="" id="{3B241ECF-1891-0AE6-B84B-4BA036610D79}"/>
              </a:ext>
            </a:extLst>
          </p:cNvPr>
          <p:cNvSpPr/>
          <p:nvPr/>
        </p:nvSpPr>
        <p:spPr>
          <a:xfrm>
            <a:off x="6306901" y="2224767"/>
            <a:ext cx="84094" cy="284622"/>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6" name="Rectangle 115">
            <a:extLst>
              <a:ext uri="{FF2B5EF4-FFF2-40B4-BE49-F238E27FC236}">
                <a16:creationId xmlns:a16="http://schemas.microsoft.com/office/drawing/2014/main" xmlns="" id="{352B5368-B85E-2132-5924-0A84449F6012}"/>
              </a:ext>
            </a:extLst>
          </p:cNvPr>
          <p:cNvSpPr/>
          <p:nvPr/>
        </p:nvSpPr>
        <p:spPr>
          <a:xfrm>
            <a:off x="6412131" y="2391453"/>
            <a:ext cx="84094" cy="11793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7" name="Rectangle 116">
            <a:extLst>
              <a:ext uri="{FF2B5EF4-FFF2-40B4-BE49-F238E27FC236}">
                <a16:creationId xmlns:a16="http://schemas.microsoft.com/office/drawing/2014/main" xmlns="" id="{9C929786-EF63-AFF3-5664-0258A8E3A8AE}"/>
              </a:ext>
            </a:extLst>
          </p:cNvPr>
          <p:cNvSpPr/>
          <p:nvPr/>
        </p:nvSpPr>
        <p:spPr>
          <a:xfrm>
            <a:off x="6517361" y="2484188"/>
            <a:ext cx="84094" cy="25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6" name="Rectangle 125">
            <a:extLst>
              <a:ext uri="{FF2B5EF4-FFF2-40B4-BE49-F238E27FC236}">
                <a16:creationId xmlns:a16="http://schemas.microsoft.com/office/drawing/2014/main" xmlns="" id="{E73C74C0-386C-CEE2-599C-357A44C1EE85}"/>
              </a:ext>
            </a:extLst>
          </p:cNvPr>
          <p:cNvSpPr/>
          <p:nvPr/>
        </p:nvSpPr>
        <p:spPr>
          <a:xfrm flipV="1">
            <a:off x="7253971" y="2509388"/>
            <a:ext cx="84094" cy="25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7" name="Rectangle 126">
            <a:extLst>
              <a:ext uri="{FF2B5EF4-FFF2-40B4-BE49-F238E27FC236}">
                <a16:creationId xmlns:a16="http://schemas.microsoft.com/office/drawing/2014/main" xmlns="" id="{3AB5117B-AE66-38FB-17A0-96131D66F579}"/>
              </a:ext>
            </a:extLst>
          </p:cNvPr>
          <p:cNvSpPr/>
          <p:nvPr/>
        </p:nvSpPr>
        <p:spPr>
          <a:xfrm flipV="1">
            <a:off x="7359201" y="2509388"/>
            <a:ext cx="84094" cy="25200"/>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8" name="Rectangle 127">
            <a:extLst>
              <a:ext uri="{FF2B5EF4-FFF2-40B4-BE49-F238E27FC236}">
                <a16:creationId xmlns:a16="http://schemas.microsoft.com/office/drawing/2014/main" xmlns="" id="{BD14204D-2889-C246-C943-01EB6E323D24}"/>
              </a:ext>
            </a:extLst>
          </p:cNvPr>
          <p:cNvSpPr/>
          <p:nvPr/>
        </p:nvSpPr>
        <p:spPr>
          <a:xfrm flipV="1">
            <a:off x="7464431" y="2509388"/>
            <a:ext cx="84094" cy="43200"/>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9" name="Rectangle 128">
            <a:extLst>
              <a:ext uri="{FF2B5EF4-FFF2-40B4-BE49-F238E27FC236}">
                <a16:creationId xmlns:a16="http://schemas.microsoft.com/office/drawing/2014/main" xmlns="" id="{BD49C0E9-1EF7-D9C3-6759-ED4FF81699ED}"/>
              </a:ext>
            </a:extLst>
          </p:cNvPr>
          <p:cNvSpPr/>
          <p:nvPr/>
        </p:nvSpPr>
        <p:spPr>
          <a:xfrm flipV="1">
            <a:off x="7569661" y="2509388"/>
            <a:ext cx="84094" cy="7732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1" name="Rectangle 130">
            <a:extLst>
              <a:ext uri="{FF2B5EF4-FFF2-40B4-BE49-F238E27FC236}">
                <a16:creationId xmlns:a16="http://schemas.microsoft.com/office/drawing/2014/main" xmlns="" id="{3904079B-C495-6E55-AE12-E1DB628DE70B}"/>
              </a:ext>
            </a:extLst>
          </p:cNvPr>
          <p:cNvSpPr/>
          <p:nvPr/>
        </p:nvSpPr>
        <p:spPr>
          <a:xfrm flipV="1">
            <a:off x="7674891" y="2509388"/>
            <a:ext cx="84094" cy="110665"/>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2" name="Rectangle 131">
            <a:extLst>
              <a:ext uri="{FF2B5EF4-FFF2-40B4-BE49-F238E27FC236}">
                <a16:creationId xmlns:a16="http://schemas.microsoft.com/office/drawing/2014/main" xmlns="" id="{DB8B903A-26F0-3AB2-590E-21703F928C46}"/>
              </a:ext>
            </a:extLst>
          </p:cNvPr>
          <p:cNvSpPr/>
          <p:nvPr/>
        </p:nvSpPr>
        <p:spPr>
          <a:xfrm flipV="1">
            <a:off x="7780121" y="2509388"/>
            <a:ext cx="84094" cy="11542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3" name="Rectangle 132">
            <a:extLst>
              <a:ext uri="{FF2B5EF4-FFF2-40B4-BE49-F238E27FC236}">
                <a16:creationId xmlns:a16="http://schemas.microsoft.com/office/drawing/2014/main" xmlns="" id="{6946C310-29BC-440F-E489-0C450D86137B}"/>
              </a:ext>
            </a:extLst>
          </p:cNvPr>
          <p:cNvSpPr/>
          <p:nvPr/>
        </p:nvSpPr>
        <p:spPr>
          <a:xfrm flipV="1">
            <a:off x="7885351" y="2509388"/>
            <a:ext cx="84094" cy="12971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4" name="Rectangle 133">
            <a:extLst>
              <a:ext uri="{FF2B5EF4-FFF2-40B4-BE49-F238E27FC236}">
                <a16:creationId xmlns:a16="http://schemas.microsoft.com/office/drawing/2014/main" xmlns="" id="{F86D65A6-D9E2-153C-B254-2F4B4336705C}"/>
              </a:ext>
            </a:extLst>
          </p:cNvPr>
          <p:cNvSpPr/>
          <p:nvPr/>
        </p:nvSpPr>
        <p:spPr>
          <a:xfrm flipV="1">
            <a:off x="7990581" y="2509388"/>
            <a:ext cx="84094" cy="144003"/>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5" name="Rectangle 134">
            <a:extLst>
              <a:ext uri="{FF2B5EF4-FFF2-40B4-BE49-F238E27FC236}">
                <a16:creationId xmlns:a16="http://schemas.microsoft.com/office/drawing/2014/main" xmlns="" id="{4E07C1B2-79F1-0366-44F2-33385BB69999}"/>
              </a:ext>
            </a:extLst>
          </p:cNvPr>
          <p:cNvSpPr/>
          <p:nvPr/>
        </p:nvSpPr>
        <p:spPr>
          <a:xfrm flipV="1">
            <a:off x="8095811" y="2509388"/>
            <a:ext cx="84094" cy="1584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7" name="Rectangle 136">
            <a:extLst>
              <a:ext uri="{FF2B5EF4-FFF2-40B4-BE49-F238E27FC236}">
                <a16:creationId xmlns:a16="http://schemas.microsoft.com/office/drawing/2014/main" xmlns="" id="{CEF0996D-49A5-1C1B-CF0E-4A122E196EFD}"/>
              </a:ext>
            </a:extLst>
          </p:cNvPr>
          <p:cNvSpPr/>
          <p:nvPr/>
        </p:nvSpPr>
        <p:spPr>
          <a:xfrm flipV="1">
            <a:off x="8201041" y="2509388"/>
            <a:ext cx="84094" cy="16305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8" name="Rectangle 137">
            <a:extLst>
              <a:ext uri="{FF2B5EF4-FFF2-40B4-BE49-F238E27FC236}">
                <a16:creationId xmlns:a16="http://schemas.microsoft.com/office/drawing/2014/main" xmlns="" id="{31108869-4CC9-8D97-10BE-CA6FAEE39034}"/>
              </a:ext>
            </a:extLst>
          </p:cNvPr>
          <p:cNvSpPr/>
          <p:nvPr/>
        </p:nvSpPr>
        <p:spPr>
          <a:xfrm flipV="1">
            <a:off x="8306271" y="2509388"/>
            <a:ext cx="84094" cy="17495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9" name="Rectangle 138">
            <a:extLst>
              <a:ext uri="{FF2B5EF4-FFF2-40B4-BE49-F238E27FC236}">
                <a16:creationId xmlns:a16="http://schemas.microsoft.com/office/drawing/2014/main" xmlns="" id="{75E164F2-1F32-BD46-D8B0-C6176CA65208}"/>
              </a:ext>
            </a:extLst>
          </p:cNvPr>
          <p:cNvSpPr/>
          <p:nvPr/>
        </p:nvSpPr>
        <p:spPr>
          <a:xfrm flipV="1">
            <a:off x="8411501" y="2509388"/>
            <a:ext cx="84094" cy="17972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0" name="Rectangle 139">
            <a:extLst>
              <a:ext uri="{FF2B5EF4-FFF2-40B4-BE49-F238E27FC236}">
                <a16:creationId xmlns:a16="http://schemas.microsoft.com/office/drawing/2014/main" xmlns="" id="{3387247F-6D30-F147-13B9-C2FB2712D461}"/>
              </a:ext>
            </a:extLst>
          </p:cNvPr>
          <p:cNvSpPr/>
          <p:nvPr/>
        </p:nvSpPr>
        <p:spPr>
          <a:xfrm flipV="1">
            <a:off x="8516731" y="2509388"/>
            <a:ext cx="84094" cy="22734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1" name="Rectangle 140">
            <a:extLst>
              <a:ext uri="{FF2B5EF4-FFF2-40B4-BE49-F238E27FC236}">
                <a16:creationId xmlns:a16="http://schemas.microsoft.com/office/drawing/2014/main" xmlns="" id="{E67ECFE4-DBF6-02BB-191E-0506FC4B2CDA}"/>
              </a:ext>
            </a:extLst>
          </p:cNvPr>
          <p:cNvSpPr/>
          <p:nvPr/>
        </p:nvSpPr>
        <p:spPr>
          <a:xfrm flipV="1">
            <a:off x="8621961" y="2509388"/>
            <a:ext cx="84094" cy="22972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3" name="Rectangle 142">
            <a:extLst>
              <a:ext uri="{FF2B5EF4-FFF2-40B4-BE49-F238E27FC236}">
                <a16:creationId xmlns:a16="http://schemas.microsoft.com/office/drawing/2014/main" xmlns="" id="{E97711AB-1127-107D-5BCB-1BB502181E66}"/>
              </a:ext>
            </a:extLst>
          </p:cNvPr>
          <p:cNvSpPr/>
          <p:nvPr/>
        </p:nvSpPr>
        <p:spPr>
          <a:xfrm flipV="1">
            <a:off x="8727191" y="2509388"/>
            <a:ext cx="84094" cy="27259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4" name="Rectangle 143">
            <a:extLst>
              <a:ext uri="{FF2B5EF4-FFF2-40B4-BE49-F238E27FC236}">
                <a16:creationId xmlns:a16="http://schemas.microsoft.com/office/drawing/2014/main" xmlns="" id="{9323771E-5985-D6D1-B944-5CDE004F1577}"/>
              </a:ext>
            </a:extLst>
          </p:cNvPr>
          <p:cNvSpPr/>
          <p:nvPr/>
        </p:nvSpPr>
        <p:spPr>
          <a:xfrm flipV="1">
            <a:off x="8832421" y="2509388"/>
            <a:ext cx="84094" cy="32259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5" name="Rectangle 144">
            <a:extLst>
              <a:ext uri="{FF2B5EF4-FFF2-40B4-BE49-F238E27FC236}">
                <a16:creationId xmlns:a16="http://schemas.microsoft.com/office/drawing/2014/main" xmlns="" id="{A54B0056-31AE-2657-4883-5E7042404EFB}"/>
              </a:ext>
            </a:extLst>
          </p:cNvPr>
          <p:cNvSpPr/>
          <p:nvPr/>
        </p:nvSpPr>
        <p:spPr>
          <a:xfrm flipV="1">
            <a:off x="8937651" y="2509388"/>
            <a:ext cx="84094" cy="32259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6" name="Rectangle 145">
            <a:extLst>
              <a:ext uri="{FF2B5EF4-FFF2-40B4-BE49-F238E27FC236}">
                <a16:creationId xmlns:a16="http://schemas.microsoft.com/office/drawing/2014/main" xmlns="" id="{9B0A1343-9929-E404-0A91-26B7C678CA27}"/>
              </a:ext>
            </a:extLst>
          </p:cNvPr>
          <p:cNvSpPr/>
          <p:nvPr/>
        </p:nvSpPr>
        <p:spPr>
          <a:xfrm flipV="1">
            <a:off x="9042881" y="2509388"/>
            <a:ext cx="84094" cy="38689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7" name="Rectangle 146">
            <a:extLst>
              <a:ext uri="{FF2B5EF4-FFF2-40B4-BE49-F238E27FC236}">
                <a16:creationId xmlns:a16="http://schemas.microsoft.com/office/drawing/2014/main" xmlns="" id="{4BCBEF38-6957-03C7-7273-34749D570696}"/>
              </a:ext>
            </a:extLst>
          </p:cNvPr>
          <p:cNvSpPr/>
          <p:nvPr/>
        </p:nvSpPr>
        <p:spPr>
          <a:xfrm flipV="1">
            <a:off x="9148111" y="2509388"/>
            <a:ext cx="84094" cy="38689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9" name="Rectangle 148">
            <a:extLst>
              <a:ext uri="{FF2B5EF4-FFF2-40B4-BE49-F238E27FC236}">
                <a16:creationId xmlns:a16="http://schemas.microsoft.com/office/drawing/2014/main" xmlns="" id="{18B7C786-7D1F-202A-FC77-08A973226F88}"/>
              </a:ext>
            </a:extLst>
          </p:cNvPr>
          <p:cNvSpPr/>
          <p:nvPr/>
        </p:nvSpPr>
        <p:spPr>
          <a:xfrm flipV="1">
            <a:off x="9253341" y="2509388"/>
            <a:ext cx="84094" cy="42975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0" name="Rectangle 149">
            <a:extLst>
              <a:ext uri="{FF2B5EF4-FFF2-40B4-BE49-F238E27FC236}">
                <a16:creationId xmlns:a16="http://schemas.microsoft.com/office/drawing/2014/main" xmlns="" id="{653DBAEC-8FCA-C0FA-1011-B5F9BC757827}"/>
              </a:ext>
            </a:extLst>
          </p:cNvPr>
          <p:cNvSpPr/>
          <p:nvPr/>
        </p:nvSpPr>
        <p:spPr>
          <a:xfrm flipV="1">
            <a:off x="9358571" y="2509388"/>
            <a:ext cx="84094" cy="44880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1" name="Rectangle 150">
            <a:extLst>
              <a:ext uri="{FF2B5EF4-FFF2-40B4-BE49-F238E27FC236}">
                <a16:creationId xmlns:a16="http://schemas.microsoft.com/office/drawing/2014/main" xmlns="" id="{71B12BC4-76BB-59DB-D0BB-4825826D1D34}"/>
              </a:ext>
            </a:extLst>
          </p:cNvPr>
          <p:cNvSpPr/>
          <p:nvPr/>
        </p:nvSpPr>
        <p:spPr>
          <a:xfrm flipV="1">
            <a:off x="9463801" y="2509388"/>
            <a:ext cx="84094" cy="46309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2" name="Rectangle 151">
            <a:extLst>
              <a:ext uri="{FF2B5EF4-FFF2-40B4-BE49-F238E27FC236}">
                <a16:creationId xmlns:a16="http://schemas.microsoft.com/office/drawing/2014/main" xmlns="" id="{B60155F5-CE25-4C67-41C2-96E2F1C6CAB2}"/>
              </a:ext>
            </a:extLst>
          </p:cNvPr>
          <p:cNvSpPr/>
          <p:nvPr/>
        </p:nvSpPr>
        <p:spPr>
          <a:xfrm flipV="1">
            <a:off x="9569031" y="2509388"/>
            <a:ext cx="84094" cy="46309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3" name="Rectangle 152">
            <a:extLst>
              <a:ext uri="{FF2B5EF4-FFF2-40B4-BE49-F238E27FC236}">
                <a16:creationId xmlns:a16="http://schemas.microsoft.com/office/drawing/2014/main" xmlns="" id="{4590375E-8B94-663C-6C45-A3B6AB052259}"/>
              </a:ext>
            </a:extLst>
          </p:cNvPr>
          <p:cNvSpPr/>
          <p:nvPr/>
        </p:nvSpPr>
        <p:spPr>
          <a:xfrm flipV="1">
            <a:off x="9674261" y="2509388"/>
            <a:ext cx="84094" cy="48214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5" name="Rectangle 154">
            <a:extLst>
              <a:ext uri="{FF2B5EF4-FFF2-40B4-BE49-F238E27FC236}">
                <a16:creationId xmlns:a16="http://schemas.microsoft.com/office/drawing/2014/main" xmlns="" id="{9E7F8CCA-B72B-88B6-7AD2-A8F561A1368F}"/>
              </a:ext>
            </a:extLst>
          </p:cNvPr>
          <p:cNvSpPr/>
          <p:nvPr/>
        </p:nvSpPr>
        <p:spPr>
          <a:xfrm flipV="1">
            <a:off x="9779491" y="2509388"/>
            <a:ext cx="84094" cy="482140"/>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6" name="Rectangle 155">
            <a:extLst>
              <a:ext uri="{FF2B5EF4-FFF2-40B4-BE49-F238E27FC236}">
                <a16:creationId xmlns:a16="http://schemas.microsoft.com/office/drawing/2014/main" xmlns="" id="{3D7F1D6A-BC43-27BC-ECBD-E2CC7DE591EC}"/>
              </a:ext>
            </a:extLst>
          </p:cNvPr>
          <p:cNvSpPr/>
          <p:nvPr/>
        </p:nvSpPr>
        <p:spPr>
          <a:xfrm flipV="1">
            <a:off x="9884721" y="2509388"/>
            <a:ext cx="84094" cy="55119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7" name="Rectangle 156">
            <a:extLst>
              <a:ext uri="{FF2B5EF4-FFF2-40B4-BE49-F238E27FC236}">
                <a16:creationId xmlns:a16="http://schemas.microsoft.com/office/drawing/2014/main" xmlns="" id="{67B395B4-F8ED-FD61-E464-CC2D77D71423}"/>
              </a:ext>
            </a:extLst>
          </p:cNvPr>
          <p:cNvSpPr/>
          <p:nvPr/>
        </p:nvSpPr>
        <p:spPr>
          <a:xfrm flipV="1">
            <a:off x="9989951" y="2509388"/>
            <a:ext cx="84094" cy="5641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8" name="Rectangle 157">
            <a:extLst>
              <a:ext uri="{FF2B5EF4-FFF2-40B4-BE49-F238E27FC236}">
                <a16:creationId xmlns:a16="http://schemas.microsoft.com/office/drawing/2014/main" xmlns="" id="{A99A6075-CA15-8C89-63DA-AEED9564421E}"/>
              </a:ext>
            </a:extLst>
          </p:cNvPr>
          <p:cNvSpPr/>
          <p:nvPr/>
        </p:nvSpPr>
        <p:spPr>
          <a:xfrm flipV="1">
            <a:off x="10095181" y="2509388"/>
            <a:ext cx="84094" cy="5641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9" name="Rectangle 158">
            <a:extLst>
              <a:ext uri="{FF2B5EF4-FFF2-40B4-BE49-F238E27FC236}">
                <a16:creationId xmlns:a16="http://schemas.microsoft.com/office/drawing/2014/main" xmlns="" id="{AE595A73-4858-66B3-41CA-0DBE78C67731}"/>
              </a:ext>
            </a:extLst>
          </p:cNvPr>
          <p:cNvSpPr/>
          <p:nvPr/>
        </p:nvSpPr>
        <p:spPr>
          <a:xfrm flipV="1">
            <a:off x="10200411" y="2509388"/>
            <a:ext cx="84094" cy="57739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1" name="Rectangle 160">
            <a:extLst>
              <a:ext uri="{FF2B5EF4-FFF2-40B4-BE49-F238E27FC236}">
                <a16:creationId xmlns:a16="http://schemas.microsoft.com/office/drawing/2014/main" xmlns="" id="{855D6636-3C75-4DE2-23A5-7B1C21293586}"/>
              </a:ext>
            </a:extLst>
          </p:cNvPr>
          <p:cNvSpPr/>
          <p:nvPr/>
        </p:nvSpPr>
        <p:spPr>
          <a:xfrm flipV="1">
            <a:off x="10305641" y="2509387"/>
            <a:ext cx="84094" cy="69645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2" name="Rectangle 161">
            <a:extLst>
              <a:ext uri="{FF2B5EF4-FFF2-40B4-BE49-F238E27FC236}">
                <a16:creationId xmlns:a16="http://schemas.microsoft.com/office/drawing/2014/main" xmlns="" id="{8562D692-FF00-2BBC-6A25-5EB2E55EAF58}"/>
              </a:ext>
            </a:extLst>
          </p:cNvPr>
          <p:cNvSpPr/>
          <p:nvPr/>
        </p:nvSpPr>
        <p:spPr>
          <a:xfrm flipV="1">
            <a:off x="10410871" y="2509387"/>
            <a:ext cx="84094" cy="82980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3" name="Rectangle 162">
            <a:extLst>
              <a:ext uri="{FF2B5EF4-FFF2-40B4-BE49-F238E27FC236}">
                <a16:creationId xmlns:a16="http://schemas.microsoft.com/office/drawing/2014/main" xmlns="" id="{5F6F6492-4743-067E-A924-B9BF489A4085}"/>
              </a:ext>
            </a:extLst>
          </p:cNvPr>
          <p:cNvSpPr/>
          <p:nvPr/>
        </p:nvSpPr>
        <p:spPr>
          <a:xfrm flipV="1">
            <a:off x="10516101" y="2509387"/>
            <a:ext cx="84094" cy="84885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4" name="Rectangle 163">
            <a:extLst>
              <a:ext uri="{FF2B5EF4-FFF2-40B4-BE49-F238E27FC236}">
                <a16:creationId xmlns:a16="http://schemas.microsoft.com/office/drawing/2014/main" xmlns="" id="{26471F58-D1C0-1462-429B-F15DD3ABF845}"/>
              </a:ext>
            </a:extLst>
          </p:cNvPr>
          <p:cNvSpPr/>
          <p:nvPr/>
        </p:nvSpPr>
        <p:spPr>
          <a:xfrm flipV="1">
            <a:off x="10621331" y="2509387"/>
            <a:ext cx="84094" cy="932197"/>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5" name="Rectangle 164">
            <a:extLst>
              <a:ext uri="{FF2B5EF4-FFF2-40B4-BE49-F238E27FC236}">
                <a16:creationId xmlns:a16="http://schemas.microsoft.com/office/drawing/2014/main" xmlns="" id="{7ECABBC3-9B79-AC64-AFEF-3607DF3EBD8D}"/>
              </a:ext>
            </a:extLst>
          </p:cNvPr>
          <p:cNvSpPr/>
          <p:nvPr/>
        </p:nvSpPr>
        <p:spPr>
          <a:xfrm flipV="1">
            <a:off x="10726561" y="2509387"/>
            <a:ext cx="84094" cy="98696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7" name="Rectangle 166">
            <a:extLst>
              <a:ext uri="{FF2B5EF4-FFF2-40B4-BE49-F238E27FC236}">
                <a16:creationId xmlns:a16="http://schemas.microsoft.com/office/drawing/2014/main" xmlns="" id="{E131977B-3A0E-7DFC-9445-6FF3DA6F0923}"/>
              </a:ext>
            </a:extLst>
          </p:cNvPr>
          <p:cNvSpPr/>
          <p:nvPr/>
        </p:nvSpPr>
        <p:spPr>
          <a:xfrm flipV="1">
            <a:off x="10831791" y="2509388"/>
            <a:ext cx="84094" cy="100363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8" name="Rectangle 167">
            <a:extLst>
              <a:ext uri="{FF2B5EF4-FFF2-40B4-BE49-F238E27FC236}">
                <a16:creationId xmlns:a16="http://schemas.microsoft.com/office/drawing/2014/main" xmlns="" id="{07DED476-C3B5-899B-EBFF-7517119C8743}"/>
              </a:ext>
            </a:extLst>
          </p:cNvPr>
          <p:cNvSpPr/>
          <p:nvPr/>
        </p:nvSpPr>
        <p:spPr>
          <a:xfrm flipV="1">
            <a:off x="10937021" y="2509388"/>
            <a:ext cx="84094" cy="122747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9" name="Rectangle 168">
            <a:extLst>
              <a:ext uri="{FF2B5EF4-FFF2-40B4-BE49-F238E27FC236}">
                <a16:creationId xmlns:a16="http://schemas.microsoft.com/office/drawing/2014/main" xmlns="" id="{9D9B8723-4732-D3D5-D8B8-F058D13E17AB}"/>
              </a:ext>
            </a:extLst>
          </p:cNvPr>
          <p:cNvSpPr/>
          <p:nvPr/>
        </p:nvSpPr>
        <p:spPr>
          <a:xfrm flipV="1">
            <a:off x="11042251" y="2509388"/>
            <a:ext cx="84094" cy="124414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0" name="Rectangle 169">
            <a:extLst>
              <a:ext uri="{FF2B5EF4-FFF2-40B4-BE49-F238E27FC236}">
                <a16:creationId xmlns:a16="http://schemas.microsoft.com/office/drawing/2014/main" xmlns="" id="{CEA9F6CD-5584-0FE2-2ED1-9D538EACBF87}"/>
              </a:ext>
            </a:extLst>
          </p:cNvPr>
          <p:cNvSpPr/>
          <p:nvPr/>
        </p:nvSpPr>
        <p:spPr>
          <a:xfrm flipV="1">
            <a:off x="11147482" y="2509386"/>
            <a:ext cx="84094" cy="162752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3" name="Espace réservé du texte 11">
            <a:extLst>
              <a:ext uri="{FF2B5EF4-FFF2-40B4-BE49-F238E27FC236}">
                <a16:creationId xmlns:a16="http://schemas.microsoft.com/office/drawing/2014/main" xmlns="" id="{BA7EE812-46AD-F19B-5127-9F85B6883D8A}"/>
              </a:ext>
            </a:extLst>
          </p:cNvPr>
          <p:cNvSpPr txBox="1">
            <a:spLocks/>
          </p:cNvSpPr>
          <p:nvPr/>
        </p:nvSpPr>
        <p:spPr>
          <a:xfrm>
            <a:off x="2302787" y="2368584"/>
            <a:ext cx="285672" cy="244682"/>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050" b="0" dirty="0">
                <a:solidFill>
                  <a:prstClr val="black"/>
                </a:solidFill>
              </a:rPr>
              <a:t>*</a:t>
            </a:r>
            <a:endParaRPr lang="fr-FR" sz="1050" dirty="0">
              <a:solidFill>
                <a:prstClr val="black"/>
              </a:solidFill>
            </a:endParaRPr>
          </a:p>
        </p:txBody>
      </p:sp>
      <p:sp>
        <p:nvSpPr>
          <p:cNvPr id="2" name="ZoneTexte 1"/>
          <p:cNvSpPr txBox="1"/>
          <p:nvPr/>
        </p:nvSpPr>
        <p:spPr>
          <a:xfrm>
            <a:off x="1358204" y="5193779"/>
            <a:ext cx="9263127" cy="774571"/>
          </a:xfrm>
          <a:prstGeom prst="rect">
            <a:avLst/>
          </a:prstGeom>
          <a:solidFill>
            <a:srgbClr val="FF7F4D"/>
          </a:solidFill>
        </p:spPr>
        <p:txBody>
          <a:bodyPr vert="horz" lIns="91440" tIns="45720" rIns="91440" bIns="45720" rtlCol="0" anchor="ctr">
            <a:noAutofit/>
          </a:bodyPr>
          <a:lstStyle>
            <a:defPPr>
              <a:defRPr lang="fr-FR"/>
            </a:defPPr>
            <a:lvl1pPr indent="0" algn="ctr">
              <a:lnSpc>
                <a:spcPct val="90000"/>
              </a:lnSpc>
              <a:spcBef>
                <a:spcPts val="1000"/>
              </a:spcBef>
              <a:buFont typeface="Arial" panose="020B0604020202020204" pitchFamily="34" charset="0"/>
              <a:buNone/>
              <a:defRPr sz="2000" b="1">
                <a:solidFill>
                  <a:schemeClr val="bg1"/>
                </a:solidFill>
                <a:latin typeface="Century Gothic" panose="020B0502020202020204" pitchFamily="34" charset="0"/>
              </a:defRPr>
            </a:lvl1pPr>
            <a:lvl2pPr marL="180000" lvl="1" indent="0">
              <a:lnSpc>
                <a:spcPct val="90000"/>
              </a:lnSpc>
              <a:spcBef>
                <a:spcPts val="500"/>
              </a:spcBef>
              <a:buClr>
                <a:schemeClr val="bg1"/>
              </a:buClr>
              <a:buFont typeface="Police système Courant"/>
              <a:buNone/>
              <a:defRPr>
                <a:solidFill>
                  <a:schemeClr val="bg1"/>
                </a:solidFill>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Pour les sous-groupes des patients MET+ le taux de réponse globale        est de 61%</a:t>
            </a:r>
            <a:r>
              <a:rPr lang="fr-FR" i="1" dirty="0"/>
              <a:t> vs </a:t>
            </a:r>
            <a:r>
              <a:rPr lang="fr-FR" dirty="0"/>
              <a:t>14% chez les patients MET négatifs</a:t>
            </a:r>
          </a:p>
        </p:txBody>
      </p:sp>
      <p:sp>
        <p:nvSpPr>
          <p:cNvPr id="11" name="Rectangle 10"/>
          <p:cNvSpPr/>
          <p:nvPr/>
        </p:nvSpPr>
        <p:spPr>
          <a:xfrm>
            <a:off x="3591436" y="5156119"/>
            <a:ext cx="6096000" cy="369332"/>
          </a:xfrm>
          <a:prstGeom prst="rect">
            <a:avLst/>
          </a:prstGeom>
        </p:spPr>
        <p:txBody>
          <a:bodyPr>
            <a:spAutoFit/>
          </a:bodyPr>
          <a:lstStyle/>
          <a:p>
            <a:r>
              <a:rPr lang="fr-FR" dirty="0">
                <a:solidFill>
                  <a:prstClr val="black"/>
                </a:solidFill>
              </a:rPr>
              <a:t>.</a:t>
            </a:r>
          </a:p>
        </p:txBody>
      </p:sp>
    </p:spTree>
    <p:extLst>
      <p:ext uri="{BB962C8B-B14F-4D97-AF65-F5344CB8AC3E}">
        <p14:creationId xmlns:p14="http://schemas.microsoft.com/office/powerpoint/2010/main" val="1201727247"/>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xmlns="" id="{0D6A5D64-7F22-31AD-F15E-9081135694D8}"/>
              </a:ext>
            </a:extLst>
          </p:cNvPr>
          <p:cNvSpPr>
            <a:spLocks noGrp="1"/>
          </p:cNvSpPr>
          <p:nvPr>
            <p:ph type="body" sz="quarter" idx="15"/>
          </p:nvPr>
        </p:nvSpPr>
        <p:spPr/>
        <p:txBody>
          <a:bodyPr/>
          <a:lstStyle/>
          <a:p>
            <a:endParaRPr lang="fr-FR"/>
          </a:p>
        </p:txBody>
      </p:sp>
      <p:sp>
        <p:nvSpPr>
          <p:cNvPr id="8" name="Espace réservé du texte 7">
            <a:extLst>
              <a:ext uri="{FF2B5EF4-FFF2-40B4-BE49-F238E27FC236}">
                <a16:creationId xmlns:a16="http://schemas.microsoft.com/office/drawing/2014/main" xmlns="" id="{12FBE3A3-460E-6552-6DB8-81100AE81474}"/>
              </a:ext>
            </a:extLst>
          </p:cNvPr>
          <p:cNvSpPr>
            <a:spLocks noGrp="1"/>
          </p:cNvSpPr>
          <p:nvPr>
            <p:ph type="body" sz="quarter" idx="17"/>
          </p:nvPr>
        </p:nvSpPr>
        <p:spPr>
          <a:xfrm>
            <a:off x="932773" y="-4431"/>
            <a:ext cx="11259225" cy="516866"/>
          </a:xfrm>
        </p:spPr>
        <p:txBody>
          <a:bodyPr/>
          <a:lstStyle/>
          <a:p>
            <a:r>
              <a:rPr lang="fr-FR"/>
              <a:t>CHRYSALIS-2</a:t>
            </a:r>
          </a:p>
        </p:txBody>
      </p:sp>
      <p:sp>
        <p:nvSpPr>
          <p:cNvPr id="9" name="Espace réservé du texte 8">
            <a:extLst>
              <a:ext uri="{FF2B5EF4-FFF2-40B4-BE49-F238E27FC236}">
                <a16:creationId xmlns:a16="http://schemas.microsoft.com/office/drawing/2014/main" xmlns="" id="{93AB2C53-8BF8-C008-ECCB-7FE15469EE39}"/>
              </a:ext>
            </a:extLst>
          </p:cNvPr>
          <p:cNvSpPr>
            <a:spLocks noGrp="1"/>
          </p:cNvSpPr>
          <p:nvPr>
            <p:ph type="body" sz="quarter" idx="18"/>
          </p:nvPr>
        </p:nvSpPr>
        <p:spPr>
          <a:xfrm>
            <a:off x="932774" y="522517"/>
            <a:ext cx="11259224" cy="341085"/>
          </a:xfrm>
        </p:spPr>
        <p:txBody>
          <a:bodyPr/>
          <a:lstStyle/>
          <a:p>
            <a:r>
              <a:rPr lang="fr-FR"/>
              <a:t>Duré de réponse prolongées observées </a:t>
            </a:r>
            <a:r>
              <a:rPr lang="fr-FR" dirty="0"/>
              <a:t>sous traitement par </a:t>
            </a:r>
            <a:r>
              <a:rPr lang="fr-FR" dirty="0" err="1"/>
              <a:t>amivantamab</a:t>
            </a:r>
            <a:r>
              <a:rPr lang="fr-FR" dirty="0"/>
              <a:t> et </a:t>
            </a:r>
            <a:r>
              <a:rPr lang="fr-FR" dirty="0" err="1"/>
              <a:t>lazertinib</a:t>
            </a:r>
            <a:r>
              <a:rPr lang="fr-FR" dirty="0"/>
              <a:t> dans le sous-groupe MET+ </a:t>
            </a:r>
          </a:p>
        </p:txBody>
      </p:sp>
      <p:graphicFrame>
        <p:nvGraphicFramePr>
          <p:cNvPr id="20" name="Tableau 6">
            <a:extLst>
              <a:ext uri="{FF2B5EF4-FFF2-40B4-BE49-F238E27FC236}">
                <a16:creationId xmlns:a16="http://schemas.microsoft.com/office/drawing/2014/main" xmlns="" id="{25454E6A-F736-3686-0FA2-5A7F70E2F69A}"/>
              </a:ext>
            </a:extLst>
          </p:cNvPr>
          <p:cNvGraphicFramePr>
            <a:graphicFrameLocks noGrp="1"/>
          </p:cNvGraphicFramePr>
          <p:nvPr/>
        </p:nvGraphicFramePr>
        <p:xfrm>
          <a:off x="1236835" y="1394257"/>
          <a:ext cx="3852000" cy="264162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xmlns="" val="3716429334"/>
                    </a:ext>
                  </a:extLst>
                </a:gridCol>
                <a:gridCol w="1440000">
                  <a:extLst>
                    <a:ext uri="{9D8B030D-6E8A-4147-A177-3AD203B41FA5}">
                      <a16:colId xmlns:a16="http://schemas.microsoft.com/office/drawing/2014/main" xmlns="" val="3569884669"/>
                    </a:ext>
                  </a:extLst>
                </a:gridCol>
                <a:gridCol w="1440000">
                  <a:extLst>
                    <a:ext uri="{9D8B030D-6E8A-4147-A177-3AD203B41FA5}">
                      <a16:colId xmlns:a16="http://schemas.microsoft.com/office/drawing/2014/main" xmlns="" val="2705335300"/>
                    </a:ext>
                  </a:extLst>
                </a:gridCol>
              </a:tblGrid>
              <a:tr h="504000">
                <a:tc>
                  <a:txBody>
                    <a:bodyPr/>
                    <a:lstStyle/>
                    <a:p>
                      <a:pPr algn="l"/>
                      <a:endParaRPr lang="fr-FR" sz="1600" dirty="0">
                        <a:latin typeface="Century Gothic" panose="020B0502020202020204" pitchFamily="34" charset="0"/>
                      </a:endParaRPr>
                    </a:p>
                  </a:txBody>
                  <a:tcPr marT="0" marB="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fr-FR" sz="1600" dirty="0">
                          <a:latin typeface="Century Gothic" panose="020B0502020202020204" pitchFamily="34" charset="0"/>
                        </a:rPr>
                        <a:t>MET+</a:t>
                      </a:r>
                    </a:p>
                    <a:p>
                      <a:pPr algn="ctr"/>
                      <a:r>
                        <a:rPr lang="fr-FR" sz="1200" b="0" dirty="0">
                          <a:latin typeface="Century Gothic" panose="020B0502020202020204" pitchFamily="34" charset="0"/>
                        </a:rPr>
                        <a:t>N=28</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600" dirty="0">
                          <a:latin typeface="Century Gothic" panose="020B0502020202020204" pitchFamily="34" charset="0"/>
                        </a:rPr>
                        <a:t>MET-</a:t>
                      </a:r>
                    </a:p>
                    <a:p>
                      <a:pPr algn="ctr"/>
                      <a:r>
                        <a:rPr lang="fr-FR" sz="1200" b="0" dirty="0">
                          <a:latin typeface="Century Gothic" panose="020B0502020202020204" pitchFamily="34" charset="0"/>
                        </a:rPr>
                        <a:t>N=49</a:t>
                      </a:r>
                      <a:endParaRPr lang="fr-FR" sz="1600" b="0" dirty="0">
                        <a:latin typeface="Century Gothic" panose="020B0502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900000">
                <a:tc>
                  <a:txBody>
                    <a:bodyPr/>
                    <a:lstStyle/>
                    <a:p>
                      <a:pPr algn="l">
                        <a:spcBef>
                          <a:spcPts val="300"/>
                        </a:spcBef>
                      </a:pPr>
                      <a:r>
                        <a:rPr lang="fr-FR" sz="1200" b="1" dirty="0">
                          <a:latin typeface="Century Gothic" panose="020B0502020202020204" pitchFamily="34" charset="0"/>
                        </a:rPr>
                        <a:t>ORR</a:t>
                      </a:r>
                      <a:br>
                        <a:rPr lang="fr-FR" sz="1200" b="1" dirty="0">
                          <a:latin typeface="Century Gothic" panose="020B0502020202020204" pitchFamily="34" charset="0"/>
                        </a:rPr>
                      </a:br>
                      <a:endParaRPr lang="fr-FR" sz="1200" b="1" dirty="0">
                        <a:latin typeface="Century Gothic" panose="020B0502020202020204" pitchFamily="34" charset="0"/>
                      </a:endParaRPr>
                    </a:p>
                    <a:p>
                      <a:pPr marL="176213" marR="0" lvl="1" indent="0" algn="l" defTabSz="914400" rtl="0" eaLnBrk="1" fontAlgn="auto" latinLnBrk="0" hangingPunct="1">
                        <a:lnSpc>
                          <a:spcPct val="100000"/>
                        </a:lnSpc>
                        <a:spcBef>
                          <a:spcPts val="3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Median</a:t>
                      </a:r>
                      <a:b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DOR</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200" dirty="0">
                          <a:latin typeface="Century Gothic" panose="020B0502020202020204" pitchFamily="34" charset="0"/>
                        </a:rPr>
                        <a:t>61%</a:t>
                      </a:r>
                      <a:br>
                        <a:rPr lang="fr-FR" sz="1200" dirty="0">
                          <a:latin typeface="Century Gothic" panose="020B0502020202020204" pitchFamily="34" charset="0"/>
                        </a:rPr>
                      </a:br>
                      <a:r>
                        <a:rPr lang="fr-FR" sz="1200" dirty="0">
                          <a:latin typeface="Century Gothic" panose="020B0502020202020204" pitchFamily="34" charset="0"/>
                        </a:rPr>
                        <a:t>(95% CI 41-79)</a:t>
                      </a:r>
                    </a:p>
                    <a:p>
                      <a:pPr algn="ctr">
                        <a:spcBef>
                          <a:spcPts val="300"/>
                        </a:spcBef>
                      </a:pPr>
                      <a:r>
                        <a:rPr lang="fr-FR" sz="1200" dirty="0">
                          <a:latin typeface="Century Gothic" panose="020B0502020202020204" pitchFamily="34" charset="0"/>
                        </a:rPr>
                        <a:t>10,8 mois</a:t>
                      </a:r>
                      <a:br>
                        <a:rPr lang="fr-FR" sz="1200" dirty="0">
                          <a:latin typeface="Century Gothic" panose="020B0502020202020204" pitchFamily="34" charset="0"/>
                        </a:rPr>
                      </a:br>
                      <a:r>
                        <a:rPr lang="fr-FR" sz="1200" dirty="0">
                          <a:latin typeface="Century Gothic" panose="020B0502020202020204" pitchFamily="34" charset="0"/>
                        </a:rPr>
                        <a:t>(95% CI 2,9-NE)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200" dirty="0">
                          <a:latin typeface="Century Gothic" panose="020B0502020202020204" pitchFamily="34" charset="0"/>
                        </a:rPr>
                        <a:t>14%</a:t>
                      </a:r>
                      <a:br>
                        <a:rPr lang="fr-FR" sz="1200" dirty="0">
                          <a:latin typeface="Century Gothic" panose="020B0502020202020204" pitchFamily="34" charset="0"/>
                        </a:rPr>
                      </a:br>
                      <a:r>
                        <a:rPr lang="fr-FR" sz="1200" dirty="0">
                          <a:latin typeface="Century Gothic" panose="020B0502020202020204" pitchFamily="34" charset="0"/>
                        </a:rPr>
                        <a:t>(95% CI 6-27)</a:t>
                      </a:r>
                    </a:p>
                    <a:p>
                      <a:pPr algn="ctr">
                        <a:spcBef>
                          <a:spcPts val="300"/>
                        </a:spcBef>
                      </a:pPr>
                      <a:r>
                        <a:rPr lang="fr-FR" sz="1200" dirty="0">
                          <a:latin typeface="Century Gothic" panose="020B0502020202020204" pitchFamily="34" charset="0"/>
                        </a:rPr>
                        <a:t>6,8 mois</a:t>
                      </a:r>
                      <a:br>
                        <a:rPr lang="fr-FR" sz="1200" dirty="0">
                          <a:latin typeface="Century Gothic" panose="020B0502020202020204" pitchFamily="34" charset="0"/>
                        </a:rPr>
                      </a:br>
                      <a:r>
                        <a:rPr lang="fr-FR" sz="1200" dirty="0">
                          <a:latin typeface="Century Gothic" panose="020B0502020202020204" pitchFamily="34" charset="0"/>
                        </a:rPr>
                        <a:t>(95% CI 1,9-NE)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612000">
                <a:tc>
                  <a:txBody>
                    <a:bodyPr/>
                    <a:lstStyle/>
                    <a:p>
                      <a:pPr algn="l"/>
                      <a:r>
                        <a:rPr lang="fr-FR" sz="1200" b="1" dirty="0">
                          <a:latin typeface="Century Gothic" panose="020B0502020202020204" pitchFamily="34" charset="0"/>
                        </a:rPr>
                        <a:t>CBR</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(95% CI 67-96)</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(95% CI 46-75)</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6120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Median PFS</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12,2 mois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(95% CI 8,0-NE)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4,2 mois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(95% CI 2,8-6,4)</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bl>
          </a:graphicData>
        </a:graphic>
      </p:graphicFrame>
      <p:sp>
        <p:nvSpPr>
          <p:cNvPr id="21" name="Rectangle 20">
            <a:extLst>
              <a:ext uri="{FF2B5EF4-FFF2-40B4-BE49-F238E27FC236}">
                <a16:creationId xmlns:a16="http://schemas.microsoft.com/office/drawing/2014/main" xmlns="" id="{E3A59BC7-2DBE-8F68-D693-75E0C141CD5C}"/>
              </a:ext>
            </a:extLst>
          </p:cNvPr>
          <p:cNvSpPr/>
          <p:nvPr/>
        </p:nvSpPr>
        <p:spPr>
          <a:xfrm>
            <a:off x="5349394" y="1417469"/>
            <a:ext cx="6357332" cy="4258733"/>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dirty="0">
              <a:solidFill>
                <a:prstClr val="black"/>
              </a:solidFill>
              <a:latin typeface="Century Gothic" panose="020B0502020202020204" pitchFamily="34" charset="0"/>
            </a:endParaRPr>
          </a:p>
        </p:txBody>
      </p:sp>
      <p:sp>
        <p:nvSpPr>
          <p:cNvPr id="22" name="Espace réservé du texte 11">
            <a:extLst>
              <a:ext uri="{FF2B5EF4-FFF2-40B4-BE49-F238E27FC236}">
                <a16:creationId xmlns:a16="http://schemas.microsoft.com/office/drawing/2014/main" xmlns="" id="{F7B131D1-0065-629F-DC96-AB5E20490D94}"/>
              </a:ext>
            </a:extLst>
          </p:cNvPr>
          <p:cNvSpPr txBox="1">
            <a:spLocks/>
          </p:cNvSpPr>
          <p:nvPr/>
        </p:nvSpPr>
        <p:spPr>
          <a:xfrm>
            <a:off x="5525452" y="1215885"/>
            <a:ext cx="1565159" cy="38735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MET+ </a:t>
            </a:r>
            <a:r>
              <a:rPr lang="fr-FR" sz="1800" b="0" dirty="0"/>
              <a:t>(n=28)</a:t>
            </a:r>
            <a:endParaRPr lang="fr-FR" sz="1800" dirty="0"/>
          </a:p>
        </p:txBody>
      </p:sp>
      <p:graphicFrame>
        <p:nvGraphicFramePr>
          <p:cNvPr id="25" name="Chart 16">
            <a:extLst>
              <a:ext uri="{FF2B5EF4-FFF2-40B4-BE49-F238E27FC236}">
                <a16:creationId xmlns:a16="http://schemas.microsoft.com/office/drawing/2014/main" xmlns="" id="{8065693B-D6EB-5431-FB0E-7B68EE170CFC}"/>
              </a:ext>
            </a:extLst>
          </p:cNvPr>
          <p:cNvGraphicFramePr/>
          <p:nvPr/>
        </p:nvGraphicFramePr>
        <p:xfrm>
          <a:off x="5619849" y="4817852"/>
          <a:ext cx="6030000" cy="968549"/>
        </p:xfrm>
        <a:graphic>
          <a:graphicData uri="http://schemas.openxmlformats.org/drawingml/2006/chart">
            <c:chart xmlns:c="http://schemas.openxmlformats.org/drawingml/2006/chart" xmlns:r="http://schemas.openxmlformats.org/officeDocument/2006/relationships" r:id="rId2"/>
          </a:graphicData>
        </a:graphic>
      </p:graphicFrame>
      <p:sp>
        <p:nvSpPr>
          <p:cNvPr id="53" name="Espace réservé du contenu 3">
            <a:extLst>
              <a:ext uri="{FF2B5EF4-FFF2-40B4-BE49-F238E27FC236}">
                <a16:creationId xmlns:a16="http://schemas.microsoft.com/office/drawing/2014/main" xmlns="" id="{46DBC147-DDC2-A6A4-FBC8-0D73ACDFB1C2}"/>
              </a:ext>
            </a:extLst>
          </p:cNvPr>
          <p:cNvSpPr>
            <a:spLocks noGrp="1"/>
          </p:cNvSpPr>
          <p:nvPr>
            <p:ph sz="quarter" idx="16"/>
          </p:nvPr>
        </p:nvSpPr>
        <p:spPr>
          <a:xfrm>
            <a:off x="1017816" y="6342603"/>
            <a:ext cx="5159375" cy="247196"/>
          </a:xfrm>
        </p:spPr>
        <p:txBody>
          <a:bodyPr/>
          <a:lstStyle/>
          <a:p>
            <a:r>
              <a:rPr lang="fr-FR" dirty="0"/>
              <a:t>B. Besse et al., ASCO</a:t>
            </a:r>
            <a:r>
              <a:rPr lang="fr-FR" baseline="30000" dirty="0"/>
              <a:t>®</a:t>
            </a:r>
            <a:r>
              <a:rPr lang="fr-FR" dirty="0"/>
              <a:t> 2023, Abs. #9013</a:t>
            </a:r>
          </a:p>
        </p:txBody>
      </p:sp>
      <p:grpSp>
        <p:nvGrpSpPr>
          <p:cNvPr id="16" name="Groupe 15">
            <a:extLst>
              <a:ext uri="{FF2B5EF4-FFF2-40B4-BE49-F238E27FC236}">
                <a16:creationId xmlns:a16="http://schemas.microsoft.com/office/drawing/2014/main" xmlns="" id="{13CBB896-27C0-6552-6A19-0DBA15D7B478}"/>
              </a:ext>
            </a:extLst>
          </p:cNvPr>
          <p:cNvGrpSpPr/>
          <p:nvPr/>
        </p:nvGrpSpPr>
        <p:grpSpPr>
          <a:xfrm>
            <a:off x="9910382" y="4147871"/>
            <a:ext cx="1409521" cy="563538"/>
            <a:chOff x="8235351" y="3980481"/>
            <a:chExt cx="1409521" cy="563538"/>
          </a:xfrm>
        </p:grpSpPr>
        <p:sp>
          <p:nvSpPr>
            <p:cNvPr id="28" name="ZoneTexte 27">
              <a:extLst>
                <a:ext uri="{FF2B5EF4-FFF2-40B4-BE49-F238E27FC236}">
                  <a16:creationId xmlns:a16="http://schemas.microsoft.com/office/drawing/2014/main" xmlns="" id="{C4675769-2C1B-CF6B-9B9B-B4263414C1F8}"/>
                </a:ext>
              </a:extLst>
            </p:cNvPr>
            <p:cNvSpPr txBox="1"/>
            <p:nvPr/>
          </p:nvSpPr>
          <p:spPr>
            <a:xfrm>
              <a:off x="8235351" y="3980481"/>
              <a:ext cx="783869" cy="153888"/>
            </a:xfrm>
            <a:prstGeom prst="rect">
              <a:avLst/>
            </a:prstGeom>
            <a:noFill/>
          </p:spPr>
          <p:txBody>
            <a:bodyPr wrap="none" lIns="0" tIns="0" rIns="0" bIns="0" rtlCol="0" anchor="ctr">
              <a:spAutoFit/>
            </a:bodyPr>
            <a:lstStyle/>
            <a:p>
              <a:r>
                <a:rPr lang="fr-FR" sz="1000" dirty="0">
                  <a:solidFill>
                    <a:prstClr val="black"/>
                  </a:solidFill>
                  <a:latin typeface="Century Gothic" panose="020B0502020202020204" pitchFamily="34" charset="0"/>
                </a:rPr>
                <a:t>1</a:t>
              </a:r>
              <a:r>
                <a:rPr lang="fr-FR" sz="1000" baseline="30000" dirty="0">
                  <a:solidFill>
                    <a:prstClr val="black"/>
                  </a:solidFill>
                  <a:latin typeface="Century Gothic" panose="020B0502020202020204" pitchFamily="34" charset="0"/>
                </a:rPr>
                <a:t>ère</a:t>
              </a:r>
              <a:r>
                <a:rPr lang="fr-FR" sz="1000" dirty="0">
                  <a:solidFill>
                    <a:prstClr val="black"/>
                  </a:solidFill>
                  <a:latin typeface="Century Gothic" panose="020B0502020202020204" pitchFamily="34" charset="0"/>
                </a:rPr>
                <a:t> réponse:</a:t>
              </a:r>
            </a:p>
          </p:txBody>
        </p:sp>
        <p:sp>
          <p:nvSpPr>
            <p:cNvPr id="29" name="ZoneTexte 28">
              <a:extLst>
                <a:ext uri="{FF2B5EF4-FFF2-40B4-BE49-F238E27FC236}">
                  <a16:creationId xmlns:a16="http://schemas.microsoft.com/office/drawing/2014/main" xmlns="" id="{D19774B0-DEB4-899F-312C-E38141DF8B69}"/>
                </a:ext>
              </a:extLst>
            </p:cNvPr>
            <p:cNvSpPr txBox="1"/>
            <p:nvPr/>
          </p:nvSpPr>
          <p:spPr>
            <a:xfrm>
              <a:off x="9212459" y="3980481"/>
              <a:ext cx="145874" cy="153888"/>
            </a:xfrm>
            <a:prstGeom prst="rect">
              <a:avLst/>
            </a:prstGeom>
            <a:noFill/>
          </p:spPr>
          <p:txBody>
            <a:bodyPr wrap="none" lIns="0" tIns="0" rIns="0" bIns="0" rtlCol="0" anchor="ctr">
              <a:spAutoFit/>
            </a:bodyPr>
            <a:lstStyle/>
            <a:p>
              <a:r>
                <a:rPr lang="fr-FR" sz="1000" b="1" dirty="0">
                  <a:solidFill>
                    <a:srgbClr val="005086"/>
                  </a:solidFill>
                  <a:latin typeface="Century Gothic" panose="020B0502020202020204" pitchFamily="34" charset="0"/>
                </a:rPr>
                <a:t>PR</a:t>
              </a:r>
            </a:p>
          </p:txBody>
        </p:sp>
        <p:sp>
          <p:nvSpPr>
            <p:cNvPr id="30" name="ZoneTexte 29">
              <a:extLst>
                <a:ext uri="{FF2B5EF4-FFF2-40B4-BE49-F238E27FC236}">
                  <a16:creationId xmlns:a16="http://schemas.microsoft.com/office/drawing/2014/main" xmlns="" id="{73C5D6E5-D605-E929-CD6B-CD370ED77963}"/>
                </a:ext>
              </a:extLst>
            </p:cNvPr>
            <p:cNvSpPr txBox="1"/>
            <p:nvPr/>
          </p:nvSpPr>
          <p:spPr>
            <a:xfrm>
              <a:off x="9482968" y="3980481"/>
              <a:ext cx="157094" cy="153888"/>
            </a:xfrm>
            <a:prstGeom prst="rect">
              <a:avLst/>
            </a:prstGeom>
            <a:noFill/>
          </p:spPr>
          <p:txBody>
            <a:bodyPr wrap="none" lIns="0" tIns="0" rIns="0" bIns="0" rtlCol="0" anchor="ctr">
              <a:spAutoFit/>
            </a:bodyPr>
            <a:lstStyle/>
            <a:p>
              <a:r>
                <a:rPr lang="fr-FR" sz="1000" b="1" dirty="0">
                  <a:solidFill>
                    <a:srgbClr val="FF7F4D"/>
                  </a:solidFill>
                  <a:latin typeface="Century Gothic" panose="020B0502020202020204" pitchFamily="34" charset="0"/>
                </a:rPr>
                <a:t>SD</a:t>
              </a:r>
            </a:p>
          </p:txBody>
        </p:sp>
        <p:sp>
          <p:nvSpPr>
            <p:cNvPr id="33" name="ZoneTexte 32">
              <a:extLst>
                <a:ext uri="{FF2B5EF4-FFF2-40B4-BE49-F238E27FC236}">
                  <a16:creationId xmlns:a16="http://schemas.microsoft.com/office/drawing/2014/main" xmlns="" id="{F4574AC7-0208-FC44-BBED-B5ED12D919C5}"/>
                </a:ext>
              </a:extLst>
            </p:cNvPr>
            <p:cNvSpPr txBox="1"/>
            <p:nvPr/>
          </p:nvSpPr>
          <p:spPr>
            <a:xfrm>
              <a:off x="9522663" y="4409040"/>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42" name="ZoneTexte 41">
              <a:extLst>
                <a:ext uri="{FF2B5EF4-FFF2-40B4-BE49-F238E27FC236}">
                  <a16:creationId xmlns:a16="http://schemas.microsoft.com/office/drawing/2014/main" xmlns="" id="{E0991F95-29F3-FFFD-6A91-4E72BED435E7}"/>
                </a:ext>
              </a:extLst>
            </p:cNvPr>
            <p:cNvSpPr txBox="1"/>
            <p:nvPr/>
          </p:nvSpPr>
          <p:spPr>
            <a:xfrm>
              <a:off x="8235351" y="4368055"/>
              <a:ext cx="1224694" cy="153888"/>
            </a:xfrm>
            <a:prstGeom prst="rect">
              <a:avLst/>
            </a:prstGeom>
            <a:noFill/>
          </p:spPr>
          <p:txBody>
            <a:bodyPr wrap="none" lIns="0" tIns="0" rIns="0" bIns="0" rtlCol="0" anchor="ctr">
              <a:spAutoFit/>
            </a:bodyPr>
            <a:lstStyle/>
            <a:p>
              <a:r>
                <a:rPr lang="fr-FR" sz="1000" dirty="0">
                  <a:solidFill>
                    <a:prstClr val="black"/>
                  </a:solidFill>
                  <a:latin typeface="Century Gothic" panose="020B0502020202020204" pitchFamily="34" charset="0"/>
                </a:rPr>
                <a:t>Traitement en cours</a:t>
              </a:r>
            </a:p>
          </p:txBody>
        </p:sp>
        <p:sp>
          <p:nvSpPr>
            <p:cNvPr id="5" name="ZoneTexte 4">
              <a:extLst>
                <a:ext uri="{FF2B5EF4-FFF2-40B4-BE49-F238E27FC236}">
                  <a16:creationId xmlns:a16="http://schemas.microsoft.com/office/drawing/2014/main" xmlns="" id="{6A803CF8-D76E-D13B-6F67-174A9E16520F}"/>
                </a:ext>
              </a:extLst>
            </p:cNvPr>
            <p:cNvSpPr txBox="1"/>
            <p:nvPr/>
          </p:nvSpPr>
          <p:spPr>
            <a:xfrm>
              <a:off x="8235351" y="4179092"/>
              <a:ext cx="727763" cy="153888"/>
            </a:xfrm>
            <a:prstGeom prst="rect">
              <a:avLst/>
            </a:prstGeom>
            <a:noFill/>
          </p:spPr>
          <p:txBody>
            <a:bodyPr wrap="none" lIns="0" tIns="0" rIns="0" bIns="0" rtlCol="0" anchor="ctr">
              <a:spAutoFit/>
            </a:bodyPr>
            <a:lstStyle/>
            <a:p>
              <a:r>
                <a:rPr lang="fr-FR" sz="1000" dirty="0">
                  <a:solidFill>
                    <a:prstClr val="black"/>
                  </a:solidFill>
                  <a:latin typeface="Century Gothic" panose="020B0502020202020204" pitchFamily="34" charset="0"/>
                </a:rPr>
                <a:t>Progression:</a:t>
              </a:r>
            </a:p>
          </p:txBody>
        </p:sp>
        <p:sp>
          <p:nvSpPr>
            <p:cNvPr id="6" name="ZoneTexte 5">
              <a:extLst>
                <a:ext uri="{FF2B5EF4-FFF2-40B4-BE49-F238E27FC236}">
                  <a16:creationId xmlns:a16="http://schemas.microsoft.com/office/drawing/2014/main" xmlns="" id="{883FC31E-B19F-1C7C-9D44-4BA1B6FEA825}"/>
                </a:ext>
              </a:extLst>
            </p:cNvPr>
            <p:cNvSpPr txBox="1"/>
            <p:nvPr/>
          </p:nvSpPr>
          <p:spPr>
            <a:xfrm>
              <a:off x="9482968" y="4179092"/>
              <a:ext cx="161904" cy="153888"/>
            </a:xfrm>
            <a:prstGeom prst="rect">
              <a:avLst/>
            </a:prstGeom>
            <a:noFill/>
          </p:spPr>
          <p:txBody>
            <a:bodyPr wrap="none" lIns="0" tIns="0" rIns="0" bIns="0" rtlCol="0" anchor="ctr">
              <a:spAutoFit/>
            </a:bodyPr>
            <a:lstStyle/>
            <a:p>
              <a:r>
                <a:rPr lang="fr-FR" sz="1000" b="1" dirty="0">
                  <a:solidFill>
                    <a:srgbClr val="CA5E34"/>
                  </a:solidFill>
                  <a:latin typeface="Century Gothic" panose="020B0502020202020204" pitchFamily="34" charset="0"/>
                </a:rPr>
                <a:t>PD</a:t>
              </a:r>
            </a:p>
          </p:txBody>
        </p:sp>
      </p:grpSp>
      <p:sp>
        <p:nvSpPr>
          <p:cNvPr id="12" name="ZoneTexte 11">
            <a:extLst>
              <a:ext uri="{FF2B5EF4-FFF2-40B4-BE49-F238E27FC236}">
                <a16:creationId xmlns:a16="http://schemas.microsoft.com/office/drawing/2014/main" xmlns="" id="{D57AF0A1-5906-920F-B4A1-DE2911546F05}"/>
              </a:ext>
            </a:extLst>
          </p:cNvPr>
          <p:cNvSpPr txBox="1"/>
          <p:nvPr/>
        </p:nvSpPr>
        <p:spPr>
          <a:xfrm>
            <a:off x="8038816" y="4848451"/>
            <a:ext cx="3034485" cy="184666"/>
          </a:xfrm>
          <a:prstGeom prst="rect">
            <a:avLst/>
          </a:prstGeom>
          <a:noFill/>
        </p:spPr>
        <p:txBody>
          <a:bodyPr wrap="none" lIns="0" tIns="0" rIns="0" bIns="0" rtlCol="0" anchor="ctr">
            <a:spAutoFit/>
          </a:bodyPr>
          <a:lstStyle/>
          <a:p>
            <a:r>
              <a:rPr lang="fr-FR" sz="1200" b="1" dirty="0">
                <a:solidFill>
                  <a:prstClr val="black"/>
                </a:solidFill>
                <a:latin typeface="Century Gothic" panose="020B0502020202020204" pitchFamily="34" charset="0"/>
              </a:rPr>
              <a:t>17 patients MET+ of 28 sont en cours de tt</a:t>
            </a:r>
          </a:p>
        </p:txBody>
      </p:sp>
      <p:sp>
        <p:nvSpPr>
          <p:cNvPr id="26" name="ZoneTexte 25">
            <a:extLst>
              <a:ext uri="{FF2B5EF4-FFF2-40B4-BE49-F238E27FC236}">
                <a16:creationId xmlns:a16="http://schemas.microsoft.com/office/drawing/2014/main" xmlns="" id="{74D6AB3E-563B-182A-F87E-148133E02F01}"/>
              </a:ext>
            </a:extLst>
          </p:cNvPr>
          <p:cNvSpPr txBox="1"/>
          <p:nvPr/>
        </p:nvSpPr>
        <p:spPr>
          <a:xfrm>
            <a:off x="11109391" y="1789963"/>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27" name="Rectangle 26">
            <a:extLst>
              <a:ext uri="{FF2B5EF4-FFF2-40B4-BE49-F238E27FC236}">
                <a16:creationId xmlns:a16="http://schemas.microsoft.com/office/drawing/2014/main" xmlns="" id="{566FF7A0-B250-0032-4279-F3E9C0A3E37E}"/>
              </a:ext>
            </a:extLst>
          </p:cNvPr>
          <p:cNvSpPr/>
          <p:nvPr/>
        </p:nvSpPr>
        <p:spPr>
          <a:xfrm>
            <a:off x="5744071" y="1809071"/>
            <a:ext cx="5365320"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7" name="ZoneTexte 166">
            <a:extLst>
              <a:ext uri="{FF2B5EF4-FFF2-40B4-BE49-F238E27FC236}">
                <a16:creationId xmlns:a16="http://schemas.microsoft.com/office/drawing/2014/main" xmlns="" id="{AABF49FB-57A6-F687-295E-DB7A82280800}"/>
              </a:ext>
            </a:extLst>
          </p:cNvPr>
          <p:cNvSpPr txBox="1"/>
          <p:nvPr/>
        </p:nvSpPr>
        <p:spPr>
          <a:xfrm>
            <a:off x="8584187" y="1795897"/>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168" name="ZoneTexte 167">
            <a:extLst>
              <a:ext uri="{FF2B5EF4-FFF2-40B4-BE49-F238E27FC236}">
                <a16:creationId xmlns:a16="http://schemas.microsoft.com/office/drawing/2014/main" xmlns="" id="{EEC6C2F0-D58A-3BC8-641B-904FC2DBAFEA}"/>
              </a:ext>
            </a:extLst>
          </p:cNvPr>
          <p:cNvSpPr txBox="1"/>
          <p:nvPr/>
        </p:nvSpPr>
        <p:spPr>
          <a:xfrm>
            <a:off x="9582429" y="1795897"/>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46" name="ZoneTexte 45">
            <a:extLst>
              <a:ext uri="{FF2B5EF4-FFF2-40B4-BE49-F238E27FC236}">
                <a16:creationId xmlns:a16="http://schemas.microsoft.com/office/drawing/2014/main" xmlns="" id="{7DE49950-6B70-CF31-0936-A10A83D03E04}"/>
              </a:ext>
            </a:extLst>
          </p:cNvPr>
          <p:cNvSpPr txBox="1"/>
          <p:nvPr/>
        </p:nvSpPr>
        <p:spPr>
          <a:xfrm>
            <a:off x="10556007" y="1905601"/>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47" name="Rectangle 46">
            <a:extLst>
              <a:ext uri="{FF2B5EF4-FFF2-40B4-BE49-F238E27FC236}">
                <a16:creationId xmlns:a16="http://schemas.microsoft.com/office/drawing/2014/main" xmlns="" id="{54031E06-F71C-649C-EB38-93B8D280DAC5}"/>
              </a:ext>
            </a:extLst>
          </p:cNvPr>
          <p:cNvSpPr/>
          <p:nvPr/>
        </p:nvSpPr>
        <p:spPr>
          <a:xfrm>
            <a:off x="5744071" y="1924709"/>
            <a:ext cx="4811936"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Rectangle 50">
            <a:extLst>
              <a:ext uri="{FF2B5EF4-FFF2-40B4-BE49-F238E27FC236}">
                <a16:creationId xmlns:a16="http://schemas.microsoft.com/office/drawing/2014/main" xmlns="" id="{C21D1CA3-B239-F526-671A-966D3A71A740}"/>
              </a:ext>
            </a:extLst>
          </p:cNvPr>
          <p:cNvSpPr/>
          <p:nvPr/>
        </p:nvSpPr>
        <p:spPr>
          <a:xfrm>
            <a:off x="5744071" y="2040347"/>
            <a:ext cx="4478332"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Rectangle 55">
            <a:extLst>
              <a:ext uri="{FF2B5EF4-FFF2-40B4-BE49-F238E27FC236}">
                <a16:creationId xmlns:a16="http://schemas.microsoft.com/office/drawing/2014/main" xmlns="" id="{F08FC4C4-E672-832C-E606-CFF16C110639}"/>
              </a:ext>
            </a:extLst>
          </p:cNvPr>
          <p:cNvSpPr/>
          <p:nvPr/>
        </p:nvSpPr>
        <p:spPr>
          <a:xfrm>
            <a:off x="5744070" y="2155985"/>
            <a:ext cx="4478331"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0" name="Rectangle 59">
            <a:extLst>
              <a:ext uri="{FF2B5EF4-FFF2-40B4-BE49-F238E27FC236}">
                <a16:creationId xmlns:a16="http://schemas.microsoft.com/office/drawing/2014/main" xmlns="" id="{1616FBE6-9FF8-793F-10C4-35840FD93828}"/>
              </a:ext>
            </a:extLst>
          </p:cNvPr>
          <p:cNvSpPr/>
          <p:nvPr/>
        </p:nvSpPr>
        <p:spPr>
          <a:xfrm>
            <a:off x="5744070" y="2271623"/>
            <a:ext cx="4385093"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2" name="Rectangle 81">
            <a:extLst>
              <a:ext uri="{FF2B5EF4-FFF2-40B4-BE49-F238E27FC236}">
                <a16:creationId xmlns:a16="http://schemas.microsoft.com/office/drawing/2014/main" xmlns="" id="{26B23C25-65DB-147F-8C2E-A68A6CA849C5}"/>
              </a:ext>
            </a:extLst>
          </p:cNvPr>
          <p:cNvSpPr/>
          <p:nvPr/>
        </p:nvSpPr>
        <p:spPr>
          <a:xfrm>
            <a:off x="5744071" y="2387261"/>
            <a:ext cx="4249076"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9" name="Rectangle 78">
            <a:extLst>
              <a:ext uri="{FF2B5EF4-FFF2-40B4-BE49-F238E27FC236}">
                <a16:creationId xmlns:a16="http://schemas.microsoft.com/office/drawing/2014/main" xmlns="" id="{BC5E0478-31B9-48D9-2F4D-2065890D3EDF}"/>
              </a:ext>
            </a:extLst>
          </p:cNvPr>
          <p:cNvSpPr/>
          <p:nvPr/>
        </p:nvSpPr>
        <p:spPr>
          <a:xfrm>
            <a:off x="5744071" y="2502899"/>
            <a:ext cx="4143901"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6" name="Rectangle 75">
            <a:extLst>
              <a:ext uri="{FF2B5EF4-FFF2-40B4-BE49-F238E27FC236}">
                <a16:creationId xmlns:a16="http://schemas.microsoft.com/office/drawing/2014/main" xmlns="" id="{A73F7364-2FCF-5AF0-7001-3AC763184338}"/>
              </a:ext>
            </a:extLst>
          </p:cNvPr>
          <p:cNvSpPr/>
          <p:nvPr/>
        </p:nvSpPr>
        <p:spPr>
          <a:xfrm>
            <a:off x="5744071" y="2618537"/>
            <a:ext cx="4143901"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3" name="Rectangle 72">
            <a:extLst>
              <a:ext uri="{FF2B5EF4-FFF2-40B4-BE49-F238E27FC236}">
                <a16:creationId xmlns:a16="http://schemas.microsoft.com/office/drawing/2014/main" xmlns="" id="{4A062764-214E-D0E9-FFDA-89B25ABDD09E}"/>
              </a:ext>
            </a:extLst>
          </p:cNvPr>
          <p:cNvSpPr/>
          <p:nvPr/>
        </p:nvSpPr>
        <p:spPr>
          <a:xfrm>
            <a:off x="5744071" y="2734175"/>
            <a:ext cx="4087052"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0" name="Rectangle 69">
            <a:extLst>
              <a:ext uri="{FF2B5EF4-FFF2-40B4-BE49-F238E27FC236}">
                <a16:creationId xmlns:a16="http://schemas.microsoft.com/office/drawing/2014/main" xmlns="" id="{DC3A0993-A9D8-0397-5B60-3CABD5CE10C0}"/>
              </a:ext>
            </a:extLst>
          </p:cNvPr>
          <p:cNvSpPr/>
          <p:nvPr/>
        </p:nvSpPr>
        <p:spPr>
          <a:xfrm>
            <a:off x="5744071" y="2849813"/>
            <a:ext cx="4087052"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3" name="Rectangle 102">
            <a:extLst>
              <a:ext uri="{FF2B5EF4-FFF2-40B4-BE49-F238E27FC236}">
                <a16:creationId xmlns:a16="http://schemas.microsoft.com/office/drawing/2014/main" xmlns="" id="{F837E62D-DBAF-20BC-8640-59D9EC810820}"/>
              </a:ext>
            </a:extLst>
          </p:cNvPr>
          <p:cNvSpPr/>
          <p:nvPr/>
        </p:nvSpPr>
        <p:spPr>
          <a:xfrm>
            <a:off x="5744071" y="2965451"/>
            <a:ext cx="4087052"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0" name="Rectangle 99">
            <a:extLst>
              <a:ext uri="{FF2B5EF4-FFF2-40B4-BE49-F238E27FC236}">
                <a16:creationId xmlns:a16="http://schemas.microsoft.com/office/drawing/2014/main" xmlns="" id="{5AA919B6-A280-7A79-0574-27E240E0F95F}"/>
              </a:ext>
            </a:extLst>
          </p:cNvPr>
          <p:cNvSpPr/>
          <p:nvPr/>
        </p:nvSpPr>
        <p:spPr>
          <a:xfrm>
            <a:off x="5744071" y="3081089"/>
            <a:ext cx="3747870"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96" name="ZoneTexte 95">
            <a:extLst>
              <a:ext uri="{FF2B5EF4-FFF2-40B4-BE49-F238E27FC236}">
                <a16:creationId xmlns:a16="http://schemas.microsoft.com/office/drawing/2014/main" xmlns="" id="{B95A343B-A653-6804-866C-5E63E1730491}"/>
              </a:ext>
            </a:extLst>
          </p:cNvPr>
          <p:cNvSpPr txBox="1"/>
          <p:nvPr/>
        </p:nvSpPr>
        <p:spPr>
          <a:xfrm>
            <a:off x="9236258" y="3177619"/>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97" name="Rectangle 96">
            <a:extLst>
              <a:ext uri="{FF2B5EF4-FFF2-40B4-BE49-F238E27FC236}">
                <a16:creationId xmlns:a16="http://schemas.microsoft.com/office/drawing/2014/main" xmlns="" id="{588475A1-6D3E-EEA1-B1C1-9FB5E0EE2865}"/>
              </a:ext>
            </a:extLst>
          </p:cNvPr>
          <p:cNvSpPr/>
          <p:nvPr/>
        </p:nvSpPr>
        <p:spPr>
          <a:xfrm>
            <a:off x="5744070" y="3196727"/>
            <a:ext cx="3492187"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 name="ZoneTexte 92">
            <a:extLst>
              <a:ext uri="{FF2B5EF4-FFF2-40B4-BE49-F238E27FC236}">
                <a16:creationId xmlns:a16="http://schemas.microsoft.com/office/drawing/2014/main" xmlns="" id="{B83E5E48-B088-16C1-1FCD-5DD0B4C53E27}"/>
              </a:ext>
            </a:extLst>
          </p:cNvPr>
          <p:cNvSpPr txBox="1"/>
          <p:nvPr/>
        </p:nvSpPr>
        <p:spPr>
          <a:xfrm>
            <a:off x="9099905" y="3293257"/>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94" name="Rectangle 93">
            <a:extLst>
              <a:ext uri="{FF2B5EF4-FFF2-40B4-BE49-F238E27FC236}">
                <a16:creationId xmlns:a16="http://schemas.microsoft.com/office/drawing/2014/main" xmlns="" id="{4A27FC7A-5FF5-9553-E930-0EC6CF841725}"/>
              </a:ext>
            </a:extLst>
          </p:cNvPr>
          <p:cNvSpPr/>
          <p:nvPr/>
        </p:nvSpPr>
        <p:spPr>
          <a:xfrm>
            <a:off x="5744071" y="3312365"/>
            <a:ext cx="3355834"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 name="ZoneTexte 89">
            <a:extLst>
              <a:ext uri="{FF2B5EF4-FFF2-40B4-BE49-F238E27FC236}">
                <a16:creationId xmlns:a16="http://schemas.microsoft.com/office/drawing/2014/main" xmlns="" id="{016DE620-104C-FA23-6674-9941197D37A4}"/>
              </a:ext>
            </a:extLst>
          </p:cNvPr>
          <p:cNvSpPr txBox="1"/>
          <p:nvPr/>
        </p:nvSpPr>
        <p:spPr>
          <a:xfrm>
            <a:off x="9072612" y="3408895"/>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91" name="Rectangle 90">
            <a:extLst>
              <a:ext uri="{FF2B5EF4-FFF2-40B4-BE49-F238E27FC236}">
                <a16:creationId xmlns:a16="http://schemas.microsoft.com/office/drawing/2014/main" xmlns="" id="{1F285B33-571C-FF48-98BC-65F787E869D8}"/>
              </a:ext>
            </a:extLst>
          </p:cNvPr>
          <p:cNvSpPr/>
          <p:nvPr/>
        </p:nvSpPr>
        <p:spPr>
          <a:xfrm>
            <a:off x="5744070" y="3428003"/>
            <a:ext cx="3327481"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3" name="ZoneTexte 122">
            <a:extLst>
              <a:ext uri="{FF2B5EF4-FFF2-40B4-BE49-F238E27FC236}">
                <a16:creationId xmlns:a16="http://schemas.microsoft.com/office/drawing/2014/main" xmlns="" id="{308449B3-D430-71ED-9EEC-625AAB4DA920}"/>
              </a:ext>
            </a:extLst>
          </p:cNvPr>
          <p:cNvSpPr txBox="1"/>
          <p:nvPr/>
        </p:nvSpPr>
        <p:spPr>
          <a:xfrm>
            <a:off x="8937319" y="3524533"/>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124" name="Rectangle 123">
            <a:extLst>
              <a:ext uri="{FF2B5EF4-FFF2-40B4-BE49-F238E27FC236}">
                <a16:creationId xmlns:a16="http://schemas.microsoft.com/office/drawing/2014/main" xmlns="" id="{D57C026C-147A-4B0B-CBE9-A2037B47DA55}"/>
              </a:ext>
            </a:extLst>
          </p:cNvPr>
          <p:cNvSpPr/>
          <p:nvPr/>
        </p:nvSpPr>
        <p:spPr>
          <a:xfrm>
            <a:off x="5744071" y="3543641"/>
            <a:ext cx="3193248"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1" name="Rectangle 120">
            <a:extLst>
              <a:ext uri="{FF2B5EF4-FFF2-40B4-BE49-F238E27FC236}">
                <a16:creationId xmlns:a16="http://schemas.microsoft.com/office/drawing/2014/main" xmlns="" id="{8B05281D-6D83-29CE-DF4E-6ADBE9719892}"/>
              </a:ext>
            </a:extLst>
          </p:cNvPr>
          <p:cNvSpPr/>
          <p:nvPr/>
        </p:nvSpPr>
        <p:spPr>
          <a:xfrm>
            <a:off x="5744071" y="3659279"/>
            <a:ext cx="3232424"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7" name="ZoneTexte 116">
            <a:extLst>
              <a:ext uri="{FF2B5EF4-FFF2-40B4-BE49-F238E27FC236}">
                <a16:creationId xmlns:a16="http://schemas.microsoft.com/office/drawing/2014/main" xmlns="" id="{9E12887A-4FEF-717D-9BDD-6545A03E2A51}"/>
              </a:ext>
            </a:extLst>
          </p:cNvPr>
          <p:cNvSpPr txBox="1"/>
          <p:nvPr/>
        </p:nvSpPr>
        <p:spPr>
          <a:xfrm>
            <a:off x="8849096" y="3755809"/>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118" name="Rectangle 117">
            <a:extLst>
              <a:ext uri="{FF2B5EF4-FFF2-40B4-BE49-F238E27FC236}">
                <a16:creationId xmlns:a16="http://schemas.microsoft.com/office/drawing/2014/main" xmlns="" id="{199DDEE5-123B-5749-8D0A-93DB685390C1}"/>
              </a:ext>
            </a:extLst>
          </p:cNvPr>
          <p:cNvSpPr/>
          <p:nvPr/>
        </p:nvSpPr>
        <p:spPr>
          <a:xfrm>
            <a:off x="5744070" y="3774917"/>
            <a:ext cx="3105025"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4" name="ZoneTexte 113">
            <a:extLst>
              <a:ext uri="{FF2B5EF4-FFF2-40B4-BE49-F238E27FC236}">
                <a16:creationId xmlns:a16="http://schemas.microsoft.com/office/drawing/2014/main" xmlns="" id="{C47AA513-F975-7547-D935-2DE8B1E219E3}"/>
              </a:ext>
            </a:extLst>
          </p:cNvPr>
          <p:cNvSpPr txBox="1"/>
          <p:nvPr/>
        </p:nvSpPr>
        <p:spPr>
          <a:xfrm>
            <a:off x="8844093" y="3871447"/>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115" name="Rectangle 114">
            <a:extLst>
              <a:ext uri="{FF2B5EF4-FFF2-40B4-BE49-F238E27FC236}">
                <a16:creationId xmlns:a16="http://schemas.microsoft.com/office/drawing/2014/main" xmlns="" id="{5C4AD139-356C-F1DD-77D5-237F3BA5A589}"/>
              </a:ext>
            </a:extLst>
          </p:cNvPr>
          <p:cNvSpPr/>
          <p:nvPr/>
        </p:nvSpPr>
        <p:spPr>
          <a:xfrm>
            <a:off x="5744070" y="3890555"/>
            <a:ext cx="3101961"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2" name="Rectangle 111">
            <a:extLst>
              <a:ext uri="{FF2B5EF4-FFF2-40B4-BE49-F238E27FC236}">
                <a16:creationId xmlns:a16="http://schemas.microsoft.com/office/drawing/2014/main" xmlns="" id="{A230E931-ADD8-94CC-BE41-7500E52FAE92}"/>
              </a:ext>
            </a:extLst>
          </p:cNvPr>
          <p:cNvSpPr/>
          <p:nvPr/>
        </p:nvSpPr>
        <p:spPr>
          <a:xfrm>
            <a:off x="5744071" y="4006193"/>
            <a:ext cx="2736703"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5" name="Rectangle 144">
            <a:extLst>
              <a:ext uri="{FF2B5EF4-FFF2-40B4-BE49-F238E27FC236}">
                <a16:creationId xmlns:a16="http://schemas.microsoft.com/office/drawing/2014/main" xmlns="" id="{D79598A9-F1D7-2C63-A007-31DB9910E457}"/>
              </a:ext>
            </a:extLst>
          </p:cNvPr>
          <p:cNvSpPr/>
          <p:nvPr/>
        </p:nvSpPr>
        <p:spPr>
          <a:xfrm>
            <a:off x="5744071" y="4121831"/>
            <a:ext cx="2736703"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2" name="Rectangle 141">
            <a:extLst>
              <a:ext uri="{FF2B5EF4-FFF2-40B4-BE49-F238E27FC236}">
                <a16:creationId xmlns:a16="http://schemas.microsoft.com/office/drawing/2014/main" xmlns="" id="{16FF960A-CCE1-DE25-1A4E-8934EC747839}"/>
              </a:ext>
            </a:extLst>
          </p:cNvPr>
          <p:cNvSpPr/>
          <p:nvPr/>
        </p:nvSpPr>
        <p:spPr>
          <a:xfrm>
            <a:off x="5744070" y="4237469"/>
            <a:ext cx="1470151"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9" name="Rectangle 138">
            <a:extLst>
              <a:ext uri="{FF2B5EF4-FFF2-40B4-BE49-F238E27FC236}">
                <a16:creationId xmlns:a16="http://schemas.microsoft.com/office/drawing/2014/main" xmlns="" id="{0DB85E23-C0ED-7C1C-841C-29E1199FB2D4}"/>
              </a:ext>
            </a:extLst>
          </p:cNvPr>
          <p:cNvSpPr/>
          <p:nvPr/>
        </p:nvSpPr>
        <p:spPr>
          <a:xfrm>
            <a:off x="5744070" y="4353107"/>
            <a:ext cx="1385785"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6" name="Rectangle 135">
            <a:extLst>
              <a:ext uri="{FF2B5EF4-FFF2-40B4-BE49-F238E27FC236}">
                <a16:creationId xmlns:a16="http://schemas.microsoft.com/office/drawing/2014/main" xmlns="" id="{ED3A019F-5C05-1DC8-8EEA-6848ABD59284}"/>
              </a:ext>
            </a:extLst>
          </p:cNvPr>
          <p:cNvSpPr/>
          <p:nvPr/>
        </p:nvSpPr>
        <p:spPr>
          <a:xfrm>
            <a:off x="5744071" y="4468745"/>
            <a:ext cx="1295978"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3" name="Rectangle 132">
            <a:extLst>
              <a:ext uri="{FF2B5EF4-FFF2-40B4-BE49-F238E27FC236}">
                <a16:creationId xmlns:a16="http://schemas.microsoft.com/office/drawing/2014/main" xmlns="" id="{6D82A681-FE35-6B61-1810-A8BEC01A381E}"/>
              </a:ext>
            </a:extLst>
          </p:cNvPr>
          <p:cNvSpPr/>
          <p:nvPr/>
        </p:nvSpPr>
        <p:spPr>
          <a:xfrm>
            <a:off x="5744070" y="4584383"/>
            <a:ext cx="985735"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6" name="Rectangle 165">
            <a:extLst>
              <a:ext uri="{FF2B5EF4-FFF2-40B4-BE49-F238E27FC236}">
                <a16:creationId xmlns:a16="http://schemas.microsoft.com/office/drawing/2014/main" xmlns="" id="{77AEBBED-C948-4183-5F66-CCFEBD566832}"/>
              </a:ext>
            </a:extLst>
          </p:cNvPr>
          <p:cNvSpPr/>
          <p:nvPr/>
        </p:nvSpPr>
        <p:spPr>
          <a:xfrm>
            <a:off x="5744071" y="4700021"/>
            <a:ext cx="827892"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3" name="Rectangle 162">
            <a:extLst>
              <a:ext uri="{FF2B5EF4-FFF2-40B4-BE49-F238E27FC236}">
                <a16:creationId xmlns:a16="http://schemas.microsoft.com/office/drawing/2014/main" xmlns="" id="{2814475C-E4AB-5F94-9FAC-DD26FC3FD8DD}"/>
              </a:ext>
            </a:extLst>
          </p:cNvPr>
          <p:cNvSpPr/>
          <p:nvPr/>
        </p:nvSpPr>
        <p:spPr>
          <a:xfrm>
            <a:off x="5744071" y="4815659"/>
            <a:ext cx="789792"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0" name="Rectangle 159">
            <a:extLst>
              <a:ext uri="{FF2B5EF4-FFF2-40B4-BE49-F238E27FC236}">
                <a16:creationId xmlns:a16="http://schemas.microsoft.com/office/drawing/2014/main" xmlns="" id="{0681D33A-8006-091E-0182-2EC54EE229C3}"/>
              </a:ext>
            </a:extLst>
          </p:cNvPr>
          <p:cNvSpPr/>
          <p:nvPr/>
        </p:nvSpPr>
        <p:spPr>
          <a:xfrm>
            <a:off x="5744070" y="4931294"/>
            <a:ext cx="776185" cy="96763"/>
          </a:xfrm>
          <a:prstGeom prst="rect">
            <a:avLst/>
          </a:prstGeom>
          <a:solidFill>
            <a:srgbClr val="CFD5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ZoneTexte 16">
            <a:extLst>
              <a:ext uri="{FF2B5EF4-FFF2-40B4-BE49-F238E27FC236}">
                <a16:creationId xmlns:a16="http://schemas.microsoft.com/office/drawing/2014/main" xmlns="" id="{EBE2DF5A-1A72-3171-1129-D6E53CCACD2E}"/>
              </a:ext>
            </a:extLst>
          </p:cNvPr>
          <p:cNvSpPr txBox="1"/>
          <p:nvPr/>
        </p:nvSpPr>
        <p:spPr>
          <a:xfrm>
            <a:off x="6189455" y="1795897"/>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43" name="ZoneTexte 42">
            <a:extLst>
              <a:ext uri="{FF2B5EF4-FFF2-40B4-BE49-F238E27FC236}">
                <a16:creationId xmlns:a16="http://schemas.microsoft.com/office/drawing/2014/main" xmlns="" id="{21C48B11-8D66-F397-E8DF-A9899726DFB6}"/>
              </a:ext>
            </a:extLst>
          </p:cNvPr>
          <p:cNvSpPr txBox="1"/>
          <p:nvPr/>
        </p:nvSpPr>
        <p:spPr>
          <a:xfrm>
            <a:off x="6189455" y="1911535"/>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49" name="ZoneTexte 48">
            <a:extLst>
              <a:ext uri="{FF2B5EF4-FFF2-40B4-BE49-F238E27FC236}">
                <a16:creationId xmlns:a16="http://schemas.microsoft.com/office/drawing/2014/main" xmlns="" id="{F8A1C82C-1C3C-FC6E-22CF-FC6D294D8554}"/>
              </a:ext>
            </a:extLst>
          </p:cNvPr>
          <p:cNvSpPr txBox="1"/>
          <p:nvPr/>
        </p:nvSpPr>
        <p:spPr>
          <a:xfrm>
            <a:off x="6189455" y="2027173"/>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54" name="ZoneTexte 53">
            <a:extLst>
              <a:ext uri="{FF2B5EF4-FFF2-40B4-BE49-F238E27FC236}">
                <a16:creationId xmlns:a16="http://schemas.microsoft.com/office/drawing/2014/main" xmlns="" id="{79253685-40A7-D63E-DDAF-733256201B9F}"/>
              </a:ext>
            </a:extLst>
          </p:cNvPr>
          <p:cNvSpPr txBox="1"/>
          <p:nvPr/>
        </p:nvSpPr>
        <p:spPr>
          <a:xfrm>
            <a:off x="6189455" y="2142811"/>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58" name="ZoneTexte 57">
            <a:extLst>
              <a:ext uri="{FF2B5EF4-FFF2-40B4-BE49-F238E27FC236}">
                <a16:creationId xmlns:a16="http://schemas.microsoft.com/office/drawing/2014/main" xmlns="" id="{C040D353-E70F-BEB2-3831-3072C38AA381}"/>
              </a:ext>
            </a:extLst>
          </p:cNvPr>
          <p:cNvSpPr txBox="1"/>
          <p:nvPr/>
        </p:nvSpPr>
        <p:spPr>
          <a:xfrm>
            <a:off x="6189455" y="2258449"/>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80" name="ZoneTexte 79">
            <a:extLst>
              <a:ext uri="{FF2B5EF4-FFF2-40B4-BE49-F238E27FC236}">
                <a16:creationId xmlns:a16="http://schemas.microsoft.com/office/drawing/2014/main" xmlns="" id="{7F1C194B-7DDE-9E9D-E862-75662C4DAE9E}"/>
              </a:ext>
            </a:extLst>
          </p:cNvPr>
          <p:cNvSpPr txBox="1"/>
          <p:nvPr/>
        </p:nvSpPr>
        <p:spPr>
          <a:xfrm>
            <a:off x="6189455" y="2374087"/>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77" name="ZoneTexte 76">
            <a:extLst>
              <a:ext uri="{FF2B5EF4-FFF2-40B4-BE49-F238E27FC236}">
                <a16:creationId xmlns:a16="http://schemas.microsoft.com/office/drawing/2014/main" xmlns="" id="{2BD584C3-2E23-50FA-52BA-EBF6FD646087}"/>
              </a:ext>
            </a:extLst>
          </p:cNvPr>
          <p:cNvSpPr txBox="1"/>
          <p:nvPr/>
        </p:nvSpPr>
        <p:spPr>
          <a:xfrm>
            <a:off x="6251165" y="2489725"/>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74" name="ZoneTexte 73">
            <a:extLst>
              <a:ext uri="{FF2B5EF4-FFF2-40B4-BE49-F238E27FC236}">
                <a16:creationId xmlns:a16="http://schemas.microsoft.com/office/drawing/2014/main" xmlns="" id="{C5A08C53-1800-D190-2DD8-F59F09F70B52}"/>
              </a:ext>
            </a:extLst>
          </p:cNvPr>
          <p:cNvSpPr txBox="1"/>
          <p:nvPr/>
        </p:nvSpPr>
        <p:spPr>
          <a:xfrm>
            <a:off x="6234335" y="2605363"/>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71" name="ZoneTexte 70">
            <a:extLst>
              <a:ext uri="{FF2B5EF4-FFF2-40B4-BE49-F238E27FC236}">
                <a16:creationId xmlns:a16="http://schemas.microsoft.com/office/drawing/2014/main" xmlns="" id="{28A8C97E-4961-65B4-0C8D-03B876661E2E}"/>
              </a:ext>
            </a:extLst>
          </p:cNvPr>
          <p:cNvSpPr txBox="1"/>
          <p:nvPr/>
        </p:nvSpPr>
        <p:spPr>
          <a:xfrm>
            <a:off x="6214700" y="2721001"/>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68" name="ZoneTexte 67">
            <a:extLst>
              <a:ext uri="{FF2B5EF4-FFF2-40B4-BE49-F238E27FC236}">
                <a16:creationId xmlns:a16="http://schemas.microsoft.com/office/drawing/2014/main" xmlns="" id="{8BE0538D-47F7-181B-CA15-F5EBD51522C5}"/>
              </a:ext>
            </a:extLst>
          </p:cNvPr>
          <p:cNvSpPr txBox="1"/>
          <p:nvPr/>
        </p:nvSpPr>
        <p:spPr>
          <a:xfrm>
            <a:off x="6265190" y="2836639"/>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101" name="ZoneTexte 100">
            <a:extLst>
              <a:ext uri="{FF2B5EF4-FFF2-40B4-BE49-F238E27FC236}">
                <a16:creationId xmlns:a16="http://schemas.microsoft.com/office/drawing/2014/main" xmlns="" id="{2B714F7A-791A-447D-741E-B6DC2DD24919}"/>
              </a:ext>
            </a:extLst>
          </p:cNvPr>
          <p:cNvSpPr txBox="1"/>
          <p:nvPr/>
        </p:nvSpPr>
        <p:spPr>
          <a:xfrm>
            <a:off x="6265190" y="2952277"/>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98" name="ZoneTexte 97">
            <a:extLst>
              <a:ext uri="{FF2B5EF4-FFF2-40B4-BE49-F238E27FC236}">
                <a16:creationId xmlns:a16="http://schemas.microsoft.com/office/drawing/2014/main" xmlns="" id="{85251DE6-B9DF-7433-F261-F4BFE991D453}"/>
              </a:ext>
            </a:extLst>
          </p:cNvPr>
          <p:cNvSpPr txBox="1"/>
          <p:nvPr/>
        </p:nvSpPr>
        <p:spPr>
          <a:xfrm>
            <a:off x="6251165" y="3067915"/>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95" name="ZoneTexte 94">
            <a:extLst>
              <a:ext uri="{FF2B5EF4-FFF2-40B4-BE49-F238E27FC236}">
                <a16:creationId xmlns:a16="http://schemas.microsoft.com/office/drawing/2014/main" xmlns="" id="{C5E716CD-7CA5-C798-67C4-A92D3FAF57F8}"/>
              </a:ext>
            </a:extLst>
          </p:cNvPr>
          <p:cNvSpPr txBox="1"/>
          <p:nvPr/>
        </p:nvSpPr>
        <p:spPr>
          <a:xfrm>
            <a:off x="6116525" y="3183553"/>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92" name="ZoneTexte 91">
            <a:extLst>
              <a:ext uri="{FF2B5EF4-FFF2-40B4-BE49-F238E27FC236}">
                <a16:creationId xmlns:a16="http://schemas.microsoft.com/office/drawing/2014/main" xmlns="" id="{7C13EC80-4D2D-B4AD-FE6B-9ED1709593CC}"/>
              </a:ext>
            </a:extLst>
          </p:cNvPr>
          <p:cNvSpPr txBox="1"/>
          <p:nvPr/>
        </p:nvSpPr>
        <p:spPr>
          <a:xfrm>
            <a:off x="6189455" y="3299191"/>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89" name="ZoneTexte 88">
            <a:extLst>
              <a:ext uri="{FF2B5EF4-FFF2-40B4-BE49-F238E27FC236}">
                <a16:creationId xmlns:a16="http://schemas.microsoft.com/office/drawing/2014/main" xmlns="" id="{0323D73C-3E8A-E000-55AA-DB2060D91AB6}"/>
              </a:ext>
            </a:extLst>
          </p:cNvPr>
          <p:cNvSpPr txBox="1"/>
          <p:nvPr/>
        </p:nvSpPr>
        <p:spPr>
          <a:xfrm>
            <a:off x="6189455" y="3414829"/>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122" name="ZoneTexte 121">
            <a:extLst>
              <a:ext uri="{FF2B5EF4-FFF2-40B4-BE49-F238E27FC236}">
                <a16:creationId xmlns:a16="http://schemas.microsoft.com/office/drawing/2014/main" xmlns="" id="{11206094-BA71-A21B-07DE-41A787D1B19F}"/>
              </a:ext>
            </a:extLst>
          </p:cNvPr>
          <p:cNvSpPr txBox="1"/>
          <p:nvPr/>
        </p:nvSpPr>
        <p:spPr>
          <a:xfrm>
            <a:off x="6206285" y="3530467"/>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119" name="ZoneTexte 118">
            <a:extLst>
              <a:ext uri="{FF2B5EF4-FFF2-40B4-BE49-F238E27FC236}">
                <a16:creationId xmlns:a16="http://schemas.microsoft.com/office/drawing/2014/main" xmlns="" id="{FAD47055-04EF-7B82-FF85-CE7B6793F843}"/>
              </a:ext>
            </a:extLst>
          </p:cNvPr>
          <p:cNvSpPr txBox="1"/>
          <p:nvPr/>
        </p:nvSpPr>
        <p:spPr>
          <a:xfrm>
            <a:off x="6206285" y="3646105"/>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116" name="ZoneTexte 115">
            <a:extLst>
              <a:ext uri="{FF2B5EF4-FFF2-40B4-BE49-F238E27FC236}">
                <a16:creationId xmlns:a16="http://schemas.microsoft.com/office/drawing/2014/main" xmlns="" id="{C20AC806-6922-CB2D-B511-906D2E46DE44}"/>
              </a:ext>
            </a:extLst>
          </p:cNvPr>
          <p:cNvSpPr txBox="1"/>
          <p:nvPr/>
        </p:nvSpPr>
        <p:spPr>
          <a:xfrm>
            <a:off x="6124940" y="3761743"/>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113" name="ZoneTexte 112">
            <a:extLst>
              <a:ext uri="{FF2B5EF4-FFF2-40B4-BE49-F238E27FC236}">
                <a16:creationId xmlns:a16="http://schemas.microsoft.com/office/drawing/2014/main" xmlns="" id="{4095C830-7890-191F-88C1-7822CACD1473}"/>
              </a:ext>
            </a:extLst>
          </p:cNvPr>
          <p:cNvSpPr txBox="1"/>
          <p:nvPr/>
        </p:nvSpPr>
        <p:spPr>
          <a:xfrm>
            <a:off x="6012741" y="3877381"/>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110" name="ZoneTexte 109">
            <a:extLst>
              <a:ext uri="{FF2B5EF4-FFF2-40B4-BE49-F238E27FC236}">
                <a16:creationId xmlns:a16="http://schemas.microsoft.com/office/drawing/2014/main" xmlns="" id="{2BE10A80-9652-C486-9919-5FB86A1E43B5}"/>
              </a:ext>
            </a:extLst>
          </p:cNvPr>
          <p:cNvSpPr txBox="1"/>
          <p:nvPr/>
        </p:nvSpPr>
        <p:spPr>
          <a:xfrm>
            <a:off x="6265190" y="3993019"/>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143" name="ZoneTexte 142">
            <a:extLst>
              <a:ext uri="{FF2B5EF4-FFF2-40B4-BE49-F238E27FC236}">
                <a16:creationId xmlns:a16="http://schemas.microsoft.com/office/drawing/2014/main" xmlns="" id="{9CD84B77-3B96-3DBA-B3CF-7CCB62E70D08}"/>
              </a:ext>
            </a:extLst>
          </p:cNvPr>
          <p:cNvSpPr txBox="1"/>
          <p:nvPr/>
        </p:nvSpPr>
        <p:spPr>
          <a:xfrm>
            <a:off x="6189455" y="4108657"/>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140" name="ZoneTexte 139">
            <a:extLst>
              <a:ext uri="{FF2B5EF4-FFF2-40B4-BE49-F238E27FC236}">
                <a16:creationId xmlns:a16="http://schemas.microsoft.com/office/drawing/2014/main" xmlns="" id="{787256C5-7127-FCE0-929E-4ACA6B2DE8BE}"/>
              </a:ext>
            </a:extLst>
          </p:cNvPr>
          <p:cNvSpPr txBox="1"/>
          <p:nvPr/>
        </p:nvSpPr>
        <p:spPr>
          <a:xfrm>
            <a:off x="6265190" y="4224295"/>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137" name="ZoneTexte 136">
            <a:extLst>
              <a:ext uri="{FF2B5EF4-FFF2-40B4-BE49-F238E27FC236}">
                <a16:creationId xmlns:a16="http://schemas.microsoft.com/office/drawing/2014/main" xmlns="" id="{E610BD0F-9F49-A15F-8F48-DF31D751ABEC}"/>
              </a:ext>
            </a:extLst>
          </p:cNvPr>
          <p:cNvSpPr txBox="1"/>
          <p:nvPr/>
        </p:nvSpPr>
        <p:spPr>
          <a:xfrm>
            <a:off x="6189455" y="4339933"/>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134" name="ZoneTexte 133">
            <a:extLst>
              <a:ext uri="{FF2B5EF4-FFF2-40B4-BE49-F238E27FC236}">
                <a16:creationId xmlns:a16="http://schemas.microsoft.com/office/drawing/2014/main" xmlns="" id="{D0AAF473-1F21-71EB-31D0-D0750A5DABDD}"/>
              </a:ext>
            </a:extLst>
          </p:cNvPr>
          <p:cNvSpPr txBox="1"/>
          <p:nvPr/>
        </p:nvSpPr>
        <p:spPr>
          <a:xfrm>
            <a:off x="6167687" y="4455571"/>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131" name="ZoneTexte 130">
            <a:extLst>
              <a:ext uri="{FF2B5EF4-FFF2-40B4-BE49-F238E27FC236}">
                <a16:creationId xmlns:a16="http://schemas.microsoft.com/office/drawing/2014/main" xmlns="" id="{C445442F-02CC-EF4C-1C32-694353E49993}"/>
              </a:ext>
            </a:extLst>
          </p:cNvPr>
          <p:cNvSpPr txBox="1"/>
          <p:nvPr/>
        </p:nvSpPr>
        <p:spPr>
          <a:xfrm>
            <a:off x="6167687" y="4571209"/>
            <a:ext cx="125034" cy="123111"/>
          </a:xfrm>
          <a:prstGeom prst="rect">
            <a:avLst/>
          </a:prstGeom>
          <a:noFill/>
        </p:spPr>
        <p:txBody>
          <a:bodyPr wrap="none" lIns="0" tIns="0" rIns="0" bIns="0" rtlCol="0" anchor="ctr">
            <a:spAutoFit/>
          </a:bodyPr>
          <a:lstStyle/>
          <a:p>
            <a:r>
              <a:rPr lang="fr-FR" sz="800" b="1" dirty="0">
                <a:solidFill>
                  <a:srgbClr val="FF7F4D"/>
                </a:solidFill>
                <a:latin typeface="Century Gothic" panose="020B0502020202020204" pitchFamily="34" charset="0"/>
              </a:rPr>
              <a:t>SD</a:t>
            </a:r>
          </a:p>
        </p:txBody>
      </p:sp>
      <p:sp>
        <p:nvSpPr>
          <p:cNvPr id="164" name="ZoneTexte 163">
            <a:extLst>
              <a:ext uri="{FF2B5EF4-FFF2-40B4-BE49-F238E27FC236}">
                <a16:creationId xmlns:a16="http://schemas.microsoft.com/office/drawing/2014/main" xmlns="" id="{080511B4-FF64-74D2-7580-AD5F1DD8F671}"/>
              </a:ext>
            </a:extLst>
          </p:cNvPr>
          <p:cNvSpPr txBox="1"/>
          <p:nvPr/>
        </p:nvSpPr>
        <p:spPr>
          <a:xfrm>
            <a:off x="6245555" y="4686847"/>
            <a:ext cx="117020" cy="123111"/>
          </a:xfrm>
          <a:prstGeom prst="rect">
            <a:avLst/>
          </a:prstGeom>
          <a:noFill/>
        </p:spPr>
        <p:txBody>
          <a:bodyPr wrap="none" lIns="0" tIns="0" rIns="0" bIns="0" rtlCol="0" anchor="ctr">
            <a:spAutoFit/>
          </a:bodyPr>
          <a:lstStyle/>
          <a:p>
            <a:r>
              <a:rPr lang="fr-FR" sz="800" b="1" dirty="0">
                <a:solidFill>
                  <a:srgbClr val="005086"/>
                </a:solidFill>
                <a:latin typeface="Century Gothic" panose="020B0502020202020204" pitchFamily="34" charset="0"/>
              </a:rPr>
              <a:t>PR</a:t>
            </a:r>
          </a:p>
        </p:txBody>
      </p:sp>
      <p:sp>
        <p:nvSpPr>
          <p:cNvPr id="161" name="ZoneTexte 160">
            <a:extLst>
              <a:ext uri="{FF2B5EF4-FFF2-40B4-BE49-F238E27FC236}">
                <a16:creationId xmlns:a16="http://schemas.microsoft.com/office/drawing/2014/main" xmlns="" id="{F8913101-2B6C-47C4-C241-2D4129029321}"/>
              </a:ext>
            </a:extLst>
          </p:cNvPr>
          <p:cNvSpPr txBox="1"/>
          <p:nvPr/>
        </p:nvSpPr>
        <p:spPr>
          <a:xfrm>
            <a:off x="6237140" y="4802485"/>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58" name="ZoneTexte 157">
            <a:extLst>
              <a:ext uri="{FF2B5EF4-FFF2-40B4-BE49-F238E27FC236}">
                <a16:creationId xmlns:a16="http://schemas.microsoft.com/office/drawing/2014/main" xmlns="" id="{52519A59-33F7-FC23-C3CE-23FC57DDCC4E}"/>
              </a:ext>
            </a:extLst>
          </p:cNvPr>
          <p:cNvSpPr txBox="1"/>
          <p:nvPr/>
        </p:nvSpPr>
        <p:spPr>
          <a:xfrm>
            <a:off x="6305380" y="4918120"/>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69" name="ZoneTexte 168">
            <a:extLst>
              <a:ext uri="{FF2B5EF4-FFF2-40B4-BE49-F238E27FC236}">
                <a16:creationId xmlns:a16="http://schemas.microsoft.com/office/drawing/2014/main" xmlns="" id="{2429E1B5-E09E-2E87-0537-BCF9093AA0E2}"/>
              </a:ext>
            </a:extLst>
          </p:cNvPr>
          <p:cNvSpPr txBox="1"/>
          <p:nvPr/>
        </p:nvSpPr>
        <p:spPr>
          <a:xfrm>
            <a:off x="10024476" y="2142811"/>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70" name="ZoneTexte 169">
            <a:extLst>
              <a:ext uri="{FF2B5EF4-FFF2-40B4-BE49-F238E27FC236}">
                <a16:creationId xmlns:a16="http://schemas.microsoft.com/office/drawing/2014/main" xmlns="" id="{8C04917B-F422-48D7-5CB1-94D6DB78DD0D}"/>
              </a:ext>
            </a:extLst>
          </p:cNvPr>
          <p:cNvSpPr txBox="1"/>
          <p:nvPr/>
        </p:nvSpPr>
        <p:spPr>
          <a:xfrm>
            <a:off x="9983532" y="2258449"/>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71" name="ZoneTexte 170">
            <a:extLst>
              <a:ext uri="{FF2B5EF4-FFF2-40B4-BE49-F238E27FC236}">
                <a16:creationId xmlns:a16="http://schemas.microsoft.com/office/drawing/2014/main" xmlns="" id="{585E95A6-6E32-A55D-3032-67842562FF17}"/>
              </a:ext>
            </a:extLst>
          </p:cNvPr>
          <p:cNvSpPr txBox="1"/>
          <p:nvPr/>
        </p:nvSpPr>
        <p:spPr>
          <a:xfrm>
            <a:off x="8485777" y="3993019"/>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72" name="ZoneTexte 171">
            <a:extLst>
              <a:ext uri="{FF2B5EF4-FFF2-40B4-BE49-F238E27FC236}">
                <a16:creationId xmlns:a16="http://schemas.microsoft.com/office/drawing/2014/main" xmlns="" id="{4FA582C9-89F3-0D8F-8799-17E9556ECC24}"/>
              </a:ext>
            </a:extLst>
          </p:cNvPr>
          <p:cNvSpPr txBox="1"/>
          <p:nvPr/>
        </p:nvSpPr>
        <p:spPr>
          <a:xfrm>
            <a:off x="6715235" y="4108657"/>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73" name="ZoneTexte 172">
            <a:extLst>
              <a:ext uri="{FF2B5EF4-FFF2-40B4-BE49-F238E27FC236}">
                <a16:creationId xmlns:a16="http://schemas.microsoft.com/office/drawing/2014/main" xmlns="" id="{B576636C-F4FE-DF4E-4BD0-F52AF464CF54}"/>
              </a:ext>
            </a:extLst>
          </p:cNvPr>
          <p:cNvSpPr txBox="1"/>
          <p:nvPr/>
        </p:nvSpPr>
        <p:spPr>
          <a:xfrm>
            <a:off x="7088423" y="4224295"/>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75" name="ZoneTexte 174">
            <a:extLst>
              <a:ext uri="{FF2B5EF4-FFF2-40B4-BE49-F238E27FC236}">
                <a16:creationId xmlns:a16="http://schemas.microsoft.com/office/drawing/2014/main" xmlns="" id="{B9C16140-2465-BEB9-DB9B-0E3F7D5FFD5B}"/>
              </a:ext>
            </a:extLst>
          </p:cNvPr>
          <p:cNvSpPr txBox="1"/>
          <p:nvPr/>
        </p:nvSpPr>
        <p:spPr>
          <a:xfrm>
            <a:off x="6840965" y="4455571"/>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76" name="ZoneTexte 175">
            <a:extLst>
              <a:ext uri="{FF2B5EF4-FFF2-40B4-BE49-F238E27FC236}">
                <a16:creationId xmlns:a16="http://schemas.microsoft.com/office/drawing/2014/main" xmlns="" id="{7EF5F8CA-AC75-5F4A-5DD4-6281C4C1DCCB}"/>
              </a:ext>
            </a:extLst>
          </p:cNvPr>
          <p:cNvSpPr txBox="1"/>
          <p:nvPr/>
        </p:nvSpPr>
        <p:spPr>
          <a:xfrm>
            <a:off x="6574265" y="4571209"/>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sp>
        <p:nvSpPr>
          <p:cNvPr id="177" name="ZoneTexte 176">
            <a:extLst>
              <a:ext uri="{FF2B5EF4-FFF2-40B4-BE49-F238E27FC236}">
                <a16:creationId xmlns:a16="http://schemas.microsoft.com/office/drawing/2014/main" xmlns="" id="{033BBE91-9F7A-0EC8-1F05-7A665A5859FB}"/>
              </a:ext>
            </a:extLst>
          </p:cNvPr>
          <p:cNvSpPr txBox="1"/>
          <p:nvPr/>
        </p:nvSpPr>
        <p:spPr>
          <a:xfrm>
            <a:off x="7201865" y="4686847"/>
            <a:ext cx="129844" cy="123111"/>
          </a:xfrm>
          <a:prstGeom prst="rect">
            <a:avLst/>
          </a:prstGeom>
          <a:noFill/>
        </p:spPr>
        <p:txBody>
          <a:bodyPr wrap="none" lIns="0" tIns="0" rIns="0" bIns="0" rtlCol="0" anchor="ctr">
            <a:spAutoFit/>
          </a:bodyPr>
          <a:lstStyle/>
          <a:p>
            <a:r>
              <a:rPr lang="fr-FR" sz="800" b="1" dirty="0">
                <a:solidFill>
                  <a:srgbClr val="CA5E34"/>
                </a:solidFill>
                <a:latin typeface="Century Gothic" panose="020B0502020202020204" pitchFamily="34" charset="0"/>
              </a:rPr>
              <a:t>PD</a:t>
            </a:r>
          </a:p>
        </p:txBody>
      </p:sp>
      <p:cxnSp>
        <p:nvCxnSpPr>
          <p:cNvPr id="179" name="Connecteur droit 178">
            <a:extLst>
              <a:ext uri="{FF2B5EF4-FFF2-40B4-BE49-F238E27FC236}">
                <a16:creationId xmlns:a16="http://schemas.microsoft.com/office/drawing/2014/main" xmlns="" id="{DF964E46-B360-E109-E35B-26904F04A835}"/>
              </a:ext>
            </a:extLst>
          </p:cNvPr>
          <p:cNvCxnSpPr/>
          <p:nvPr/>
        </p:nvCxnSpPr>
        <p:spPr>
          <a:xfrm>
            <a:off x="6574265" y="4748402"/>
            <a:ext cx="626657" cy="0"/>
          </a:xfrm>
          <a:prstGeom prst="line">
            <a:avLst/>
          </a:prstGeom>
          <a:ln>
            <a:solidFill>
              <a:srgbClr val="AFABAC"/>
            </a:solidFill>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xmlns="" id="{65367587-B861-8EF1-9999-C726B6984EEA}"/>
              </a:ext>
            </a:extLst>
          </p:cNvPr>
          <p:cNvSpPr txBox="1"/>
          <p:nvPr/>
        </p:nvSpPr>
        <p:spPr>
          <a:xfrm>
            <a:off x="9993147" y="2368153"/>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78" name="ZoneTexte 77">
            <a:extLst>
              <a:ext uri="{FF2B5EF4-FFF2-40B4-BE49-F238E27FC236}">
                <a16:creationId xmlns:a16="http://schemas.microsoft.com/office/drawing/2014/main" xmlns="" id="{9C311DF5-64CF-0EE8-9E6A-82335756B898}"/>
              </a:ext>
            </a:extLst>
          </p:cNvPr>
          <p:cNvSpPr txBox="1"/>
          <p:nvPr/>
        </p:nvSpPr>
        <p:spPr>
          <a:xfrm>
            <a:off x="9887972" y="2483791"/>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75" name="ZoneTexte 74">
            <a:extLst>
              <a:ext uri="{FF2B5EF4-FFF2-40B4-BE49-F238E27FC236}">
                <a16:creationId xmlns:a16="http://schemas.microsoft.com/office/drawing/2014/main" xmlns="" id="{2BA88F0C-5156-AD85-6709-8ED44F1FDE2A}"/>
              </a:ext>
            </a:extLst>
          </p:cNvPr>
          <p:cNvSpPr txBox="1"/>
          <p:nvPr/>
        </p:nvSpPr>
        <p:spPr>
          <a:xfrm>
            <a:off x="9887972" y="2599429"/>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72" name="ZoneTexte 71">
            <a:extLst>
              <a:ext uri="{FF2B5EF4-FFF2-40B4-BE49-F238E27FC236}">
                <a16:creationId xmlns:a16="http://schemas.microsoft.com/office/drawing/2014/main" xmlns="" id="{40E0201D-68EF-1302-06F4-50A1199DD4EF}"/>
              </a:ext>
            </a:extLst>
          </p:cNvPr>
          <p:cNvSpPr txBox="1"/>
          <p:nvPr/>
        </p:nvSpPr>
        <p:spPr>
          <a:xfrm>
            <a:off x="9831123" y="2715067"/>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69" name="ZoneTexte 68">
            <a:extLst>
              <a:ext uri="{FF2B5EF4-FFF2-40B4-BE49-F238E27FC236}">
                <a16:creationId xmlns:a16="http://schemas.microsoft.com/office/drawing/2014/main" xmlns="" id="{67B4BA20-B545-7D18-14D9-6274516A15D9}"/>
              </a:ext>
            </a:extLst>
          </p:cNvPr>
          <p:cNvSpPr txBox="1"/>
          <p:nvPr/>
        </p:nvSpPr>
        <p:spPr>
          <a:xfrm>
            <a:off x="9831123" y="2830705"/>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102" name="ZoneTexte 101">
            <a:extLst>
              <a:ext uri="{FF2B5EF4-FFF2-40B4-BE49-F238E27FC236}">
                <a16:creationId xmlns:a16="http://schemas.microsoft.com/office/drawing/2014/main" xmlns="" id="{01F37CF4-E931-57DA-706C-8ECF2C9A6193}"/>
              </a:ext>
            </a:extLst>
          </p:cNvPr>
          <p:cNvSpPr txBox="1"/>
          <p:nvPr/>
        </p:nvSpPr>
        <p:spPr>
          <a:xfrm>
            <a:off x="9831123" y="2946343"/>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50" name="ZoneTexte 49">
            <a:extLst>
              <a:ext uri="{FF2B5EF4-FFF2-40B4-BE49-F238E27FC236}">
                <a16:creationId xmlns:a16="http://schemas.microsoft.com/office/drawing/2014/main" xmlns="" id="{E7E3F827-D9AF-91CC-3C41-E2912AD713B4}"/>
              </a:ext>
            </a:extLst>
          </p:cNvPr>
          <p:cNvSpPr txBox="1"/>
          <p:nvPr/>
        </p:nvSpPr>
        <p:spPr>
          <a:xfrm>
            <a:off x="10222970" y="2021239"/>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55" name="ZoneTexte 54">
            <a:extLst>
              <a:ext uri="{FF2B5EF4-FFF2-40B4-BE49-F238E27FC236}">
                <a16:creationId xmlns:a16="http://schemas.microsoft.com/office/drawing/2014/main" xmlns="" id="{DF95E556-967C-634D-EC90-54EA8AE57ADD}"/>
              </a:ext>
            </a:extLst>
          </p:cNvPr>
          <p:cNvSpPr txBox="1"/>
          <p:nvPr/>
        </p:nvSpPr>
        <p:spPr>
          <a:xfrm>
            <a:off x="10222970" y="2136877"/>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99" name="ZoneTexte 98">
            <a:extLst>
              <a:ext uri="{FF2B5EF4-FFF2-40B4-BE49-F238E27FC236}">
                <a16:creationId xmlns:a16="http://schemas.microsoft.com/office/drawing/2014/main" xmlns="" id="{2F0E9ECC-F614-7A0D-9BAB-F546838FA549}"/>
              </a:ext>
            </a:extLst>
          </p:cNvPr>
          <p:cNvSpPr txBox="1"/>
          <p:nvPr/>
        </p:nvSpPr>
        <p:spPr>
          <a:xfrm>
            <a:off x="9491941" y="3061981"/>
            <a:ext cx="108000" cy="134979"/>
          </a:xfrm>
          <a:prstGeom prst="homePlate">
            <a:avLst>
              <a:gd name="adj" fmla="val 100000"/>
            </a:avLst>
          </a:prstGeom>
          <a:solidFill>
            <a:schemeClr val="tx1"/>
          </a:solidFill>
        </p:spPr>
        <p:txBody>
          <a:bodyPr wrap="none" lIns="324000" rtlCol="0" anchor="ctr">
            <a:noAutofit/>
          </a:bodyPr>
          <a:lstStyle/>
          <a:p>
            <a:endParaRPr lang="fr-FR" sz="1000" dirty="0">
              <a:solidFill>
                <a:prstClr val="black"/>
              </a:solidFill>
              <a:latin typeface="Century Gothic" panose="020B0502020202020204" pitchFamily="34" charset="0"/>
            </a:endParaRPr>
          </a:p>
        </p:txBody>
      </p:sp>
      <p:sp>
        <p:nvSpPr>
          <p:cNvPr id="2" name="ZoneTexte 1"/>
          <p:cNvSpPr txBox="1"/>
          <p:nvPr/>
        </p:nvSpPr>
        <p:spPr>
          <a:xfrm>
            <a:off x="1403115" y="4272866"/>
            <a:ext cx="3329387" cy="1536729"/>
          </a:xfrm>
          <a:prstGeom prst="rect">
            <a:avLst/>
          </a:prstGeom>
          <a:solidFill>
            <a:srgbClr val="FF7F4D"/>
          </a:solidFill>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000"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80000" lvl="1" indent="0">
              <a:buNone/>
            </a:pPr>
            <a:r>
              <a:rPr lang="fr-FR" sz="1800" dirty="0">
                <a:solidFill>
                  <a:schemeClr val="bg1"/>
                </a:solidFill>
              </a:rPr>
              <a:t>La durée objective de réponse est prolongée chez les patients </a:t>
            </a:r>
            <a:r>
              <a:rPr lang="fr-FR" sz="1800" i="1" dirty="0">
                <a:solidFill>
                  <a:schemeClr val="bg1"/>
                </a:solidFill>
              </a:rPr>
              <a:t>MET </a:t>
            </a:r>
            <a:r>
              <a:rPr lang="fr-FR" sz="1800" dirty="0">
                <a:solidFill>
                  <a:schemeClr val="bg1"/>
                </a:solidFill>
              </a:rPr>
              <a:t>positifs comme la SSR (12.2 mois </a:t>
            </a:r>
            <a:r>
              <a:rPr lang="fr-FR" sz="1800" i="1" dirty="0">
                <a:solidFill>
                  <a:schemeClr val="bg1"/>
                </a:solidFill>
              </a:rPr>
              <a:t>vs </a:t>
            </a:r>
            <a:r>
              <a:rPr lang="fr-FR" sz="1800" dirty="0">
                <a:solidFill>
                  <a:schemeClr val="bg1"/>
                </a:solidFill>
              </a:rPr>
              <a:t>4,2mois)</a:t>
            </a:r>
          </a:p>
        </p:txBody>
      </p:sp>
    </p:spTree>
    <p:extLst>
      <p:ext uri="{BB962C8B-B14F-4D97-AF65-F5344CB8AC3E}">
        <p14:creationId xmlns:p14="http://schemas.microsoft.com/office/powerpoint/2010/main" val="2732778251"/>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xmlns="" id="{A4FD88F0-4222-A923-A0AD-B049C6986C55}"/>
              </a:ext>
            </a:extLst>
          </p:cNvPr>
          <p:cNvGrpSpPr/>
          <p:nvPr/>
        </p:nvGrpSpPr>
        <p:grpSpPr>
          <a:xfrm>
            <a:off x="1093065" y="1288270"/>
            <a:ext cx="10761560" cy="4321089"/>
            <a:chOff x="958491" y="1295395"/>
            <a:chExt cx="10761560" cy="4321089"/>
          </a:xfrm>
        </p:grpSpPr>
        <p:graphicFrame>
          <p:nvGraphicFramePr>
            <p:cNvPr id="95" name="Chart 16">
              <a:extLst>
                <a:ext uri="{FF2B5EF4-FFF2-40B4-BE49-F238E27FC236}">
                  <a16:creationId xmlns:a16="http://schemas.microsoft.com/office/drawing/2014/main" xmlns="" id="{1CA774E0-24E4-1E05-14E3-AA06BFA8A298}"/>
                </a:ext>
              </a:extLst>
            </p:cNvPr>
            <p:cNvGraphicFramePr/>
            <p:nvPr/>
          </p:nvGraphicFramePr>
          <p:xfrm>
            <a:off x="1324951" y="2196484"/>
            <a:ext cx="258314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9" name="Chart 16">
              <a:extLst>
                <a:ext uri="{FF2B5EF4-FFF2-40B4-BE49-F238E27FC236}">
                  <a16:creationId xmlns:a16="http://schemas.microsoft.com/office/drawing/2014/main" xmlns="" id="{65728C47-AB6A-47EB-05BF-12C30B3ED40F}"/>
                </a:ext>
              </a:extLst>
            </p:cNvPr>
            <p:cNvGraphicFramePr/>
            <p:nvPr/>
          </p:nvGraphicFramePr>
          <p:xfrm>
            <a:off x="6623229" y="2187644"/>
            <a:ext cx="5027997" cy="34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4" name="Chart 16">
              <a:extLst>
                <a:ext uri="{FF2B5EF4-FFF2-40B4-BE49-F238E27FC236}">
                  <a16:creationId xmlns:a16="http://schemas.microsoft.com/office/drawing/2014/main" xmlns="" id="{3396ACCA-FB43-40EB-9269-EFD17BA54C77}"/>
                </a:ext>
              </a:extLst>
            </p:cNvPr>
            <p:cNvGraphicFramePr/>
            <p:nvPr/>
          </p:nvGraphicFramePr>
          <p:xfrm>
            <a:off x="3963696" y="2187644"/>
            <a:ext cx="2376000" cy="342000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xmlns="" id="{388572F2-E5C7-B05F-442C-36EB1DE8F879}"/>
                </a:ext>
              </a:extLst>
            </p:cNvPr>
            <p:cNvSpPr/>
            <p:nvPr/>
          </p:nvSpPr>
          <p:spPr>
            <a:xfrm>
              <a:off x="1135571" y="1407295"/>
              <a:ext cx="2726745" cy="3787328"/>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dirty="0">
                <a:solidFill>
                  <a:prstClr val="black"/>
                </a:solidFill>
                <a:latin typeface="Century Gothic" panose="020B0502020202020204" pitchFamily="34" charset="0"/>
              </a:endParaRPr>
            </a:p>
          </p:txBody>
        </p:sp>
        <p:sp>
          <p:nvSpPr>
            <p:cNvPr id="9" name="Espace réservé du texte 11">
              <a:extLst>
                <a:ext uri="{FF2B5EF4-FFF2-40B4-BE49-F238E27FC236}">
                  <a16:creationId xmlns:a16="http://schemas.microsoft.com/office/drawing/2014/main" xmlns="" id="{ED1F3472-C607-E6FC-086F-12371F99638E}"/>
                </a:ext>
              </a:extLst>
            </p:cNvPr>
            <p:cNvSpPr txBox="1">
              <a:spLocks/>
            </p:cNvSpPr>
            <p:nvPr/>
          </p:nvSpPr>
          <p:spPr>
            <a:xfrm>
              <a:off x="1272715" y="1295395"/>
              <a:ext cx="1865843" cy="252637"/>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i="1" dirty="0"/>
                <a:t>EGFR/MET</a:t>
              </a:r>
              <a:r>
                <a:rPr lang="fr-FR" sz="1200" dirty="0"/>
                <a:t>-</a:t>
              </a:r>
              <a:r>
                <a:rPr lang="fr-FR" sz="1200" dirty="0" err="1"/>
                <a:t>dependent</a:t>
              </a:r>
              <a:endParaRPr lang="fr-FR" sz="1200" i="1" dirty="0"/>
            </a:p>
          </p:txBody>
        </p:sp>
        <p:sp>
          <p:nvSpPr>
            <p:cNvPr id="10" name="Espace réservé du texte 11">
              <a:extLst>
                <a:ext uri="{FF2B5EF4-FFF2-40B4-BE49-F238E27FC236}">
                  <a16:creationId xmlns:a16="http://schemas.microsoft.com/office/drawing/2014/main" xmlns="" id="{219459AC-5BBE-E46D-D21B-A14D31DDC818}"/>
                </a:ext>
              </a:extLst>
            </p:cNvPr>
            <p:cNvSpPr txBox="1">
              <a:spLocks/>
            </p:cNvSpPr>
            <p:nvPr/>
          </p:nvSpPr>
          <p:spPr>
            <a:xfrm>
              <a:off x="958491" y="1656665"/>
              <a:ext cx="1783538" cy="38735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prstClr val="black"/>
                  </a:solidFill>
                </a:rPr>
                <a:t>ORR=37% </a:t>
              </a:r>
              <a:r>
                <a:rPr lang="fr-FR" sz="1400" b="0" dirty="0">
                  <a:solidFill>
                    <a:prstClr val="black"/>
                  </a:solidFill>
                </a:rPr>
                <a:t>(7/19)</a:t>
              </a:r>
              <a:endParaRPr lang="fr-FR" sz="1400" dirty="0">
                <a:solidFill>
                  <a:prstClr val="black"/>
                </a:solidFill>
              </a:endParaRPr>
            </a:p>
          </p:txBody>
        </p:sp>
        <p:sp>
          <p:nvSpPr>
            <p:cNvPr id="12" name="Rectangle 11">
              <a:extLst>
                <a:ext uri="{FF2B5EF4-FFF2-40B4-BE49-F238E27FC236}">
                  <a16:creationId xmlns:a16="http://schemas.microsoft.com/office/drawing/2014/main" xmlns="" id="{FAC5451C-AA0A-4308-54C4-5422A9C0262E}"/>
                </a:ext>
              </a:extLst>
            </p:cNvPr>
            <p:cNvSpPr/>
            <p:nvPr/>
          </p:nvSpPr>
          <p:spPr>
            <a:xfrm>
              <a:off x="1878032" y="2863086"/>
              <a:ext cx="84094" cy="3087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43" name="Groupe 42">
              <a:extLst>
                <a:ext uri="{FF2B5EF4-FFF2-40B4-BE49-F238E27FC236}">
                  <a16:creationId xmlns:a16="http://schemas.microsoft.com/office/drawing/2014/main" xmlns="" id="{0AD98AD0-0B83-D743-A30A-EE7C2132CFFC}"/>
                </a:ext>
              </a:extLst>
            </p:cNvPr>
            <p:cNvGrpSpPr/>
            <p:nvPr/>
          </p:nvGrpSpPr>
          <p:grpSpPr>
            <a:xfrm>
              <a:off x="2802218" y="2136192"/>
              <a:ext cx="87190" cy="595189"/>
              <a:chOff x="4434901" y="7258009"/>
              <a:chExt cx="87190" cy="595189"/>
            </a:xfrm>
          </p:grpSpPr>
          <p:sp>
            <p:nvSpPr>
              <p:cNvPr id="44" name="ZoneTexte 43">
                <a:extLst>
                  <a:ext uri="{FF2B5EF4-FFF2-40B4-BE49-F238E27FC236}">
                    <a16:creationId xmlns:a16="http://schemas.microsoft.com/office/drawing/2014/main" xmlns="" id="{63D51B00-BD16-0ADB-880A-1C925F450FFB}"/>
                  </a:ext>
                </a:extLst>
              </p:cNvPr>
              <p:cNvSpPr txBox="1"/>
              <p:nvPr/>
            </p:nvSpPr>
            <p:spPr>
              <a:xfrm>
                <a:off x="4434901" y="7258009"/>
                <a:ext cx="87190" cy="87190"/>
              </a:xfrm>
              <a:prstGeom prst="rect">
                <a:avLst/>
              </a:prstGeom>
              <a:noFill/>
            </p:spPr>
            <p:txBody>
              <a:bodyPr wrap="none" lIns="0" rtlCol="0" anchor="ctr">
                <a:noAutofit/>
              </a:bodyPr>
              <a:lstStyle/>
              <a:p>
                <a:r>
                  <a:rPr lang="fr-FR" sz="800" dirty="0">
                    <a:solidFill>
                      <a:prstClr val="black"/>
                    </a:solidFill>
                    <a:latin typeface="Century Gothic" panose="020B0502020202020204" pitchFamily="34" charset="0"/>
                  </a:rPr>
                  <a:t>IHC statut</a:t>
                </a:r>
              </a:p>
            </p:txBody>
          </p:sp>
          <p:sp>
            <p:nvSpPr>
              <p:cNvPr id="45" name="ZoneTexte 44">
                <a:extLst>
                  <a:ext uri="{FF2B5EF4-FFF2-40B4-BE49-F238E27FC236}">
                    <a16:creationId xmlns:a16="http://schemas.microsoft.com/office/drawing/2014/main" xmlns="" id="{289FE87E-B2F2-2BF2-4CED-35F69B3AB5F9}"/>
                  </a:ext>
                </a:extLst>
              </p:cNvPr>
              <p:cNvSpPr txBox="1"/>
              <p:nvPr/>
            </p:nvSpPr>
            <p:spPr>
              <a:xfrm>
                <a:off x="4434901" y="7427342"/>
                <a:ext cx="87190" cy="87190"/>
              </a:xfrm>
              <a:prstGeom prst="rect">
                <a:avLst/>
              </a:prstGeom>
              <a:solidFill>
                <a:srgbClr val="FF7F4D"/>
              </a:solidFill>
            </p:spPr>
            <p:txBody>
              <a:bodyPr wrap="none" lIns="324000" rtlCol="0" anchor="ctr">
                <a:noAutofit/>
              </a:bodyPr>
              <a:lstStyle/>
              <a:p>
                <a:r>
                  <a:rPr lang="fr-FR" sz="800" dirty="0">
                    <a:solidFill>
                      <a:prstClr val="black"/>
                    </a:solidFill>
                    <a:latin typeface="Century Gothic" panose="020B0502020202020204" pitchFamily="34" charset="0"/>
                  </a:rPr>
                  <a:t>MET+</a:t>
                </a:r>
              </a:p>
            </p:txBody>
          </p:sp>
          <p:sp>
            <p:nvSpPr>
              <p:cNvPr id="46" name="ZoneTexte 45">
                <a:extLst>
                  <a:ext uri="{FF2B5EF4-FFF2-40B4-BE49-F238E27FC236}">
                    <a16:creationId xmlns:a16="http://schemas.microsoft.com/office/drawing/2014/main" xmlns="" id="{A1B67961-E14E-2C4B-26B7-08418AF6EE4A}"/>
                  </a:ext>
                </a:extLst>
              </p:cNvPr>
              <p:cNvSpPr txBox="1"/>
              <p:nvPr/>
            </p:nvSpPr>
            <p:spPr>
              <a:xfrm>
                <a:off x="4434901" y="7596675"/>
                <a:ext cx="87190" cy="87190"/>
              </a:xfrm>
              <a:prstGeom prst="rect">
                <a:avLst/>
              </a:prstGeom>
              <a:solidFill>
                <a:srgbClr val="005086"/>
              </a:solidFill>
            </p:spPr>
            <p:txBody>
              <a:bodyPr wrap="none" lIns="324000" rtlCol="0" anchor="ctr">
                <a:noAutofit/>
              </a:bodyPr>
              <a:lstStyle/>
              <a:p>
                <a:r>
                  <a:rPr lang="fr-FR" sz="800" dirty="0">
                    <a:solidFill>
                      <a:prstClr val="black"/>
                    </a:solidFill>
                    <a:latin typeface="Century Gothic" panose="020B0502020202020204" pitchFamily="34" charset="0"/>
                  </a:rPr>
                  <a:t>MET-</a:t>
                </a:r>
              </a:p>
            </p:txBody>
          </p:sp>
          <p:sp>
            <p:nvSpPr>
              <p:cNvPr id="47" name="ZoneTexte 46">
                <a:extLst>
                  <a:ext uri="{FF2B5EF4-FFF2-40B4-BE49-F238E27FC236}">
                    <a16:creationId xmlns:a16="http://schemas.microsoft.com/office/drawing/2014/main" xmlns="" id="{A04CD998-69ED-6B40-8FA7-0B719729103F}"/>
                  </a:ext>
                </a:extLst>
              </p:cNvPr>
              <p:cNvSpPr txBox="1"/>
              <p:nvPr/>
            </p:nvSpPr>
            <p:spPr>
              <a:xfrm>
                <a:off x="4434901" y="7766008"/>
                <a:ext cx="87190" cy="87190"/>
              </a:xfrm>
              <a:prstGeom prst="rect">
                <a:avLst/>
              </a:prstGeom>
              <a:solidFill>
                <a:srgbClr val="AFABAC"/>
              </a:solidFill>
            </p:spPr>
            <p:txBody>
              <a:bodyPr wrap="none" lIns="324000" rtlCol="0" anchor="ctr">
                <a:noAutofit/>
              </a:bodyPr>
              <a:lstStyle/>
              <a:p>
                <a:r>
                  <a:rPr lang="fr-FR" sz="800" dirty="0">
                    <a:solidFill>
                      <a:prstClr val="black"/>
                    </a:solidFill>
                    <a:latin typeface="Century Gothic" panose="020B0502020202020204" pitchFamily="34" charset="0"/>
                  </a:rPr>
                  <a:t>Non disponible</a:t>
                </a:r>
              </a:p>
            </p:txBody>
          </p:sp>
        </p:grpSp>
        <p:cxnSp>
          <p:nvCxnSpPr>
            <p:cNvPr id="11" name="Connecteur droit 10">
              <a:extLst>
                <a:ext uri="{FF2B5EF4-FFF2-40B4-BE49-F238E27FC236}">
                  <a16:creationId xmlns:a16="http://schemas.microsoft.com/office/drawing/2014/main" xmlns="" id="{970F3815-D1CA-375A-A8F8-BD6EC606772A}"/>
                </a:ext>
              </a:extLst>
            </p:cNvPr>
            <p:cNvCxnSpPr>
              <a:cxnSpLocks/>
            </p:cNvCxnSpPr>
            <p:nvPr/>
          </p:nvCxnSpPr>
          <p:spPr>
            <a:xfrm>
              <a:off x="1868953" y="3713270"/>
              <a:ext cx="1800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Espace réservé du texte 11">
              <a:extLst>
                <a:ext uri="{FF2B5EF4-FFF2-40B4-BE49-F238E27FC236}">
                  <a16:creationId xmlns:a16="http://schemas.microsoft.com/office/drawing/2014/main" xmlns="" id="{4BAE694D-833D-2B4D-B8DE-40376661A815}"/>
                </a:ext>
              </a:extLst>
            </p:cNvPr>
            <p:cNvSpPr txBox="1">
              <a:spLocks/>
            </p:cNvSpPr>
            <p:nvPr/>
          </p:nvSpPr>
          <p:spPr>
            <a:xfrm>
              <a:off x="1850260" y="4543817"/>
              <a:ext cx="1783538" cy="528606"/>
            </a:xfrm>
            <a:prstGeom prst="rect">
              <a:avLst/>
            </a:prstGeom>
            <a:noFill/>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1050" b="0" dirty="0">
                  <a:solidFill>
                    <a:prstClr val="black"/>
                  </a:solidFill>
                </a:rPr>
                <a:t>Comprend l'altération d’</a:t>
              </a:r>
              <a:r>
                <a:rPr lang="fr-FR" sz="1050" i="1" dirty="0">
                  <a:solidFill>
                    <a:prstClr val="black"/>
                  </a:solidFill>
                </a:rPr>
                <a:t>EGFR (</a:t>
              </a:r>
              <a:r>
                <a:rPr lang="fr-FR" sz="1050" i="1" dirty="0" err="1">
                  <a:solidFill>
                    <a:prstClr val="black"/>
                  </a:solidFill>
                </a:rPr>
                <a:t>eg</a:t>
              </a:r>
              <a:r>
                <a:rPr lang="fr-FR" sz="1050" i="1" dirty="0">
                  <a:solidFill>
                    <a:prstClr val="black"/>
                  </a:solidFill>
                </a:rPr>
                <a:t>. C797S) </a:t>
              </a:r>
              <a:r>
                <a:rPr lang="fr-FR" sz="1050" b="0" i="1" dirty="0">
                  <a:solidFill>
                    <a:prstClr val="black"/>
                  </a:solidFill>
                </a:rPr>
                <a:t>ou</a:t>
              </a:r>
            </a:p>
            <a:p>
              <a:pPr>
                <a:spcBef>
                  <a:spcPts val="0"/>
                </a:spcBef>
              </a:pPr>
              <a:r>
                <a:rPr lang="fr-FR" sz="1050" i="1" dirty="0">
                  <a:solidFill>
                    <a:prstClr val="black"/>
                  </a:solidFill>
                </a:rPr>
                <a:t>MET (</a:t>
              </a:r>
              <a:r>
                <a:rPr lang="fr-FR" sz="1050" i="1" dirty="0" err="1">
                  <a:solidFill>
                    <a:prstClr val="black"/>
                  </a:solidFill>
                </a:rPr>
                <a:t>eg</a:t>
              </a:r>
              <a:r>
                <a:rPr lang="fr-FR" sz="1050" i="1" dirty="0">
                  <a:solidFill>
                    <a:prstClr val="black"/>
                  </a:solidFill>
                </a:rPr>
                <a:t>. Amplification)</a:t>
              </a:r>
            </a:p>
          </p:txBody>
        </p:sp>
        <p:sp>
          <p:nvSpPr>
            <p:cNvPr id="105" name="Rectangle 104">
              <a:extLst>
                <a:ext uri="{FF2B5EF4-FFF2-40B4-BE49-F238E27FC236}">
                  <a16:creationId xmlns:a16="http://schemas.microsoft.com/office/drawing/2014/main" xmlns="" id="{74F778D3-3A87-1E24-38C2-E533BF261CEE}"/>
                </a:ext>
              </a:extLst>
            </p:cNvPr>
            <p:cNvSpPr/>
            <p:nvPr/>
          </p:nvSpPr>
          <p:spPr>
            <a:xfrm flipV="1">
              <a:off x="2158496" y="3171785"/>
              <a:ext cx="84094" cy="324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6" name="Rectangle 105">
              <a:extLst>
                <a:ext uri="{FF2B5EF4-FFF2-40B4-BE49-F238E27FC236}">
                  <a16:creationId xmlns:a16="http://schemas.microsoft.com/office/drawing/2014/main" xmlns="" id="{8A7A9301-E18B-857E-F6B6-956E37A80EDE}"/>
                </a:ext>
              </a:extLst>
            </p:cNvPr>
            <p:cNvSpPr/>
            <p:nvPr/>
          </p:nvSpPr>
          <p:spPr>
            <a:xfrm flipV="1">
              <a:off x="2251984" y="3171785"/>
              <a:ext cx="84094" cy="4571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7" name="Rectangle 106">
              <a:extLst>
                <a:ext uri="{FF2B5EF4-FFF2-40B4-BE49-F238E27FC236}">
                  <a16:creationId xmlns:a16="http://schemas.microsoft.com/office/drawing/2014/main" xmlns="" id="{959D6F50-FDEC-8B2D-E035-DA11FB26EE51}"/>
                </a:ext>
              </a:extLst>
            </p:cNvPr>
            <p:cNvSpPr/>
            <p:nvPr/>
          </p:nvSpPr>
          <p:spPr>
            <a:xfrm flipV="1">
              <a:off x="2345472" y="3171784"/>
              <a:ext cx="84094" cy="8563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8" name="Rectangle 107">
              <a:extLst>
                <a:ext uri="{FF2B5EF4-FFF2-40B4-BE49-F238E27FC236}">
                  <a16:creationId xmlns:a16="http://schemas.microsoft.com/office/drawing/2014/main" xmlns="" id="{2CCBB7EB-F844-F574-A384-F202A16D89EB}"/>
                </a:ext>
              </a:extLst>
            </p:cNvPr>
            <p:cNvSpPr/>
            <p:nvPr/>
          </p:nvSpPr>
          <p:spPr>
            <a:xfrm flipV="1">
              <a:off x="2438960" y="3171783"/>
              <a:ext cx="84094" cy="13135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9" name="Rectangle 108">
              <a:extLst>
                <a:ext uri="{FF2B5EF4-FFF2-40B4-BE49-F238E27FC236}">
                  <a16:creationId xmlns:a16="http://schemas.microsoft.com/office/drawing/2014/main" xmlns="" id="{2455054A-362E-FC2B-BE76-6C77B972FAC8}"/>
                </a:ext>
              </a:extLst>
            </p:cNvPr>
            <p:cNvSpPr/>
            <p:nvPr/>
          </p:nvSpPr>
          <p:spPr>
            <a:xfrm flipV="1">
              <a:off x="2532448" y="3171783"/>
              <a:ext cx="84094" cy="15707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0" name="Rectangle 109">
              <a:extLst>
                <a:ext uri="{FF2B5EF4-FFF2-40B4-BE49-F238E27FC236}">
                  <a16:creationId xmlns:a16="http://schemas.microsoft.com/office/drawing/2014/main" xmlns="" id="{31469C41-3F82-7CFF-5AC8-5AD3AA143CD1}"/>
                </a:ext>
              </a:extLst>
            </p:cNvPr>
            <p:cNvSpPr/>
            <p:nvPr/>
          </p:nvSpPr>
          <p:spPr>
            <a:xfrm flipV="1">
              <a:off x="2625936" y="3171785"/>
              <a:ext cx="84094" cy="25422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1" name="Rectangle 110">
              <a:extLst>
                <a:ext uri="{FF2B5EF4-FFF2-40B4-BE49-F238E27FC236}">
                  <a16:creationId xmlns:a16="http://schemas.microsoft.com/office/drawing/2014/main" xmlns="" id="{70CDE3AC-EA0E-E9D2-E353-970BE8D70705}"/>
                </a:ext>
              </a:extLst>
            </p:cNvPr>
            <p:cNvSpPr/>
            <p:nvPr/>
          </p:nvSpPr>
          <p:spPr>
            <a:xfrm flipV="1">
              <a:off x="2719424" y="3171785"/>
              <a:ext cx="84094" cy="3771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6" name="Rectangle 115">
              <a:extLst>
                <a:ext uri="{FF2B5EF4-FFF2-40B4-BE49-F238E27FC236}">
                  <a16:creationId xmlns:a16="http://schemas.microsoft.com/office/drawing/2014/main" xmlns="" id="{7F547EA3-B140-DB12-8490-F4EC3AACA676}"/>
                </a:ext>
              </a:extLst>
            </p:cNvPr>
            <p:cNvSpPr/>
            <p:nvPr/>
          </p:nvSpPr>
          <p:spPr>
            <a:xfrm flipV="1">
              <a:off x="2812912" y="3171785"/>
              <a:ext cx="84094" cy="5342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7" name="Rectangle 116">
              <a:extLst>
                <a:ext uri="{FF2B5EF4-FFF2-40B4-BE49-F238E27FC236}">
                  <a16:creationId xmlns:a16="http://schemas.microsoft.com/office/drawing/2014/main" xmlns="" id="{3923D7D2-3871-7036-E491-683846EE3E7F}"/>
                </a:ext>
              </a:extLst>
            </p:cNvPr>
            <p:cNvSpPr/>
            <p:nvPr/>
          </p:nvSpPr>
          <p:spPr>
            <a:xfrm flipV="1">
              <a:off x="2906400" y="3171785"/>
              <a:ext cx="84094" cy="557122"/>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2" name="Rectangle 121">
              <a:extLst>
                <a:ext uri="{FF2B5EF4-FFF2-40B4-BE49-F238E27FC236}">
                  <a16:creationId xmlns:a16="http://schemas.microsoft.com/office/drawing/2014/main" xmlns="" id="{9FF3BD77-2148-8369-C97D-D4594FC25CB2}"/>
                </a:ext>
              </a:extLst>
            </p:cNvPr>
            <p:cNvSpPr/>
            <p:nvPr/>
          </p:nvSpPr>
          <p:spPr>
            <a:xfrm flipV="1">
              <a:off x="2999888" y="3171785"/>
              <a:ext cx="84094" cy="63999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3" name="Rectangle 122">
              <a:extLst>
                <a:ext uri="{FF2B5EF4-FFF2-40B4-BE49-F238E27FC236}">
                  <a16:creationId xmlns:a16="http://schemas.microsoft.com/office/drawing/2014/main" xmlns="" id="{E6F369A6-38A5-3948-10A6-497F9134C6C5}"/>
                </a:ext>
              </a:extLst>
            </p:cNvPr>
            <p:cNvSpPr/>
            <p:nvPr/>
          </p:nvSpPr>
          <p:spPr>
            <a:xfrm flipV="1">
              <a:off x="3093376" y="3171785"/>
              <a:ext cx="84094" cy="92574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5" name="Rectangle 124">
              <a:extLst>
                <a:ext uri="{FF2B5EF4-FFF2-40B4-BE49-F238E27FC236}">
                  <a16:creationId xmlns:a16="http://schemas.microsoft.com/office/drawing/2014/main" xmlns="" id="{F64E780D-B98D-B81A-C650-14F298593B9F}"/>
                </a:ext>
              </a:extLst>
            </p:cNvPr>
            <p:cNvSpPr/>
            <p:nvPr/>
          </p:nvSpPr>
          <p:spPr>
            <a:xfrm flipV="1">
              <a:off x="3186864" y="3171784"/>
              <a:ext cx="84094" cy="95145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6" name="Rectangle 125">
              <a:extLst>
                <a:ext uri="{FF2B5EF4-FFF2-40B4-BE49-F238E27FC236}">
                  <a16:creationId xmlns:a16="http://schemas.microsoft.com/office/drawing/2014/main" xmlns="" id="{B6DCECA0-5727-B797-1ACB-9A1CD9A07C4A}"/>
                </a:ext>
              </a:extLst>
            </p:cNvPr>
            <p:cNvSpPr/>
            <p:nvPr/>
          </p:nvSpPr>
          <p:spPr>
            <a:xfrm flipV="1">
              <a:off x="3280352" y="3171784"/>
              <a:ext cx="84094" cy="95145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8" name="Rectangle 127">
              <a:extLst>
                <a:ext uri="{FF2B5EF4-FFF2-40B4-BE49-F238E27FC236}">
                  <a16:creationId xmlns:a16="http://schemas.microsoft.com/office/drawing/2014/main" xmlns="" id="{8684326E-3AF5-D41A-0667-B2111A48C94F}"/>
                </a:ext>
              </a:extLst>
            </p:cNvPr>
            <p:cNvSpPr/>
            <p:nvPr/>
          </p:nvSpPr>
          <p:spPr>
            <a:xfrm flipV="1">
              <a:off x="3373840" y="3171785"/>
              <a:ext cx="84094" cy="1087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9" name="Rectangle 128">
              <a:extLst>
                <a:ext uri="{FF2B5EF4-FFF2-40B4-BE49-F238E27FC236}">
                  <a16:creationId xmlns:a16="http://schemas.microsoft.com/office/drawing/2014/main" xmlns="" id="{0FFBDD91-A452-535D-D909-AB39D9CB2DCA}"/>
                </a:ext>
              </a:extLst>
            </p:cNvPr>
            <p:cNvSpPr/>
            <p:nvPr/>
          </p:nvSpPr>
          <p:spPr>
            <a:xfrm flipV="1">
              <a:off x="3467328" y="3171785"/>
              <a:ext cx="84094" cy="11016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1" name="Rectangle 130">
              <a:extLst>
                <a:ext uri="{FF2B5EF4-FFF2-40B4-BE49-F238E27FC236}">
                  <a16:creationId xmlns:a16="http://schemas.microsoft.com/office/drawing/2014/main" xmlns="" id="{BDC2F68A-D71A-94AE-00CD-1467D16C0F9C}"/>
                </a:ext>
              </a:extLst>
            </p:cNvPr>
            <p:cNvSpPr/>
            <p:nvPr/>
          </p:nvSpPr>
          <p:spPr>
            <a:xfrm flipV="1">
              <a:off x="3560808" y="3171784"/>
              <a:ext cx="84094" cy="132007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3" name="Rectangle 162">
              <a:extLst>
                <a:ext uri="{FF2B5EF4-FFF2-40B4-BE49-F238E27FC236}">
                  <a16:creationId xmlns:a16="http://schemas.microsoft.com/office/drawing/2014/main" xmlns="" id="{FCF6CA83-31A4-0274-FED8-97B1C4A8B03C}"/>
                </a:ext>
              </a:extLst>
            </p:cNvPr>
            <p:cNvSpPr/>
            <p:nvPr/>
          </p:nvSpPr>
          <p:spPr>
            <a:xfrm>
              <a:off x="3968019" y="1407295"/>
              <a:ext cx="2462280" cy="3787329"/>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dirty="0">
                <a:solidFill>
                  <a:prstClr val="black"/>
                </a:solidFill>
                <a:latin typeface="Century Gothic" panose="020B0502020202020204" pitchFamily="34" charset="0"/>
              </a:endParaRPr>
            </a:p>
          </p:txBody>
        </p:sp>
        <p:sp>
          <p:nvSpPr>
            <p:cNvPr id="164" name="Espace réservé du texte 11">
              <a:extLst>
                <a:ext uri="{FF2B5EF4-FFF2-40B4-BE49-F238E27FC236}">
                  <a16:creationId xmlns:a16="http://schemas.microsoft.com/office/drawing/2014/main" xmlns="" id="{1E6E826C-D662-71BE-595E-642A5F34CA50}"/>
                </a:ext>
              </a:extLst>
            </p:cNvPr>
            <p:cNvSpPr txBox="1">
              <a:spLocks/>
            </p:cNvSpPr>
            <p:nvPr/>
          </p:nvSpPr>
          <p:spPr>
            <a:xfrm>
              <a:off x="4105163" y="1295395"/>
              <a:ext cx="1951925" cy="252637"/>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i="1" dirty="0"/>
                <a:t>EGFR</a:t>
              </a:r>
              <a:r>
                <a:rPr lang="fr-FR" sz="1200" i="1"/>
                <a:t>/MET</a:t>
              </a:r>
              <a:r>
                <a:rPr lang="fr-FR" sz="1200"/>
                <a:t>-independent</a:t>
              </a:r>
              <a:endParaRPr lang="fr-FR" sz="1200" i="1" dirty="0"/>
            </a:p>
          </p:txBody>
        </p:sp>
        <p:sp>
          <p:nvSpPr>
            <p:cNvPr id="165" name="Espace réservé du texte 11">
              <a:extLst>
                <a:ext uri="{FF2B5EF4-FFF2-40B4-BE49-F238E27FC236}">
                  <a16:creationId xmlns:a16="http://schemas.microsoft.com/office/drawing/2014/main" xmlns="" id="{23B11246-27C2-A591-9463-6A2CAC034ECC}"/>
                </a:ext>
              </a:extLst>
            </p:cNvPr>
            <p:cNvSpPr txBox="1">
              <a:spLocks/>
            </p:cNvSpPr>
            <p:nvPr/>
          </p:nvSpPr>
          <p:spPr>
            <a:xfrm>
              <a:off x="4144075" y="1810459"/>
              <a:ext cx="1783538" cy="38735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prstClr val="black"/>
                  </a:solidFill>
                </a:rPr>
                <a:t>ORR=37% </a:t>
              </a:r>
              <a:r>
                <a:rPr lang="fr-FR" sz="1400" b="0" dirty="0">
                  <a:solidFill>
                    <a:prstClr val="black"/>
                  </a:solidFill>
                </a:rPr>
                <a:t>(7/19)</a:t>
              </a:r>
              <a:endParaRPr lang="fr-FR" sz="1400" dirty="0">
                <a:solidFill>
                  <a:prstClr val="black"/>
                </a:solidFill>
              </a:endParaRPr>
            </a:p>
          </p:txBody>
        </p:sp>
        <p:grpSp>
          <p:nvGrpSpPr>
            <p:cNvPr id="167" name="Groupe 166">
              <a:extLst>
                <a:ext uri="{FF2B5EF4-FFF2-40B4-BE49-F238E27FC236}">
                  <a16:creationId xmlns:a16="http://schemas.microsoft.com/office/drawing/2014/main" xmlns="" id="{50A89B33-D03B-33CF-1F23-93FEE7869CC2}"/>
                </a:ext>
              </a:extLst>
            </p:cNvPr>
            <p:cNvGrpSpPr/>
            <p:nvPr/>
          </p:nvGrpSpPr>
          <p:grpSpPr>
            <a:xfrm>
              <a:off x="5419527" y="2136192"/>
              <a:ext cx="87190" cy="595189"/>
              <a:chOff x="4434901" y="7258009"/>
              <a:chExt cx="87190" cy="595189"/>
            </a:xfrm>
          </p:grpSpPr>
          <p:sp>
            <p:nvSpPr>
              <p:cNvPr id="168" name="ZoneTexte 167">
                <a:extLst>
                  <a:ext uri="{FF2B5EF4-FFF2-40B4-BE49-F238E27FC236}">
                    <a16:creationId xmlns:a16="http://schemas.microsoft.com/office/drawing/2014/main" xmlns="" id="{0E22DF48-83D7-E731-3C32-C60642E96486}"/>
                  </a:ext>
                </a:extLst>
              </p:cNvPr>
              <p:cNvSpPr txBox="1"/>
              <p:nvPr/>
            </p:nvSpPr>
            <p:spPr>
              <a:xfrm>
                <a:off x="4434901" y="7258009"/>
                <a:ext cx="87190" cy="87190"/>
              </a:xfrm>
              <a:prstGeom prst="rect">
                <a:avLst/>
              </a:prstGeom>
              <a:noFill/>
            </p:spPr>
            <p:txBody>
              <a:bodyPr wrap="none" lIns="0" rtlCol="0" anchor="ctr">
                <a:noAutofit/>
              </a:bodyPr>
              <a:lstStyle/>
              <a:p>
                <a:r>
                  <a:rPr lang="fr-FR" sz="800" dirty="0">
                    <a:solidFill>
                      <a:prstClr val="black"/>
                    </a:solidFill>
                    <a:latin typeface="Century Gothic" panose="020B0502020202020204" pitchFamily="34" charset="0"/>
                  </a:rPr>
                  <a:t>IHC statut</a:t>
                </a:r>
              </a:p>
            </p:txBody>
          </p:sp>
          <p:sp>
            <p:nvSpPr>
              <p:cNvPr id="169" name="ZoneTexte 168">
                <a:extLst>
                  <a:ext uri="{FF2B5EF4-FFF2-40B4-BE49-F238E27FC236}">
                    <a16:creationId xmlns:a16="http://schemas.microsoft.com/office/drawing/2014/main" xmlns="" id="{8F43E6C5-77DA-427B-24EC-C91F4C202A72}"/>
                  </a:ext>
                </a:extLst>
              </p:cNvPr>
              <p:cNvSpPr txBox="1"/>
              <p:nvPr/>
            </p:nvSpPr>
            <p:spPr>
              <a:xfrm>
                <a:off x="4434901" y="7427342"/>
                <a:ext cx="87190" cy="87190"/>
              </a:xfrm>
              <a:prstGeom prst="rect">
                <a:avLst/>
              </a:prstGeom>
              <a:solidFill>
                <a:srgbClr val="FF7F4D"/>
              </a:solidFill>
            </p:spPr>
            <p:txBody>
              <a:bodyPr wrap="none" lIns="324000" rtlCol="0" anchor="ctr">
                <a:noAutofit/>
              </a:bodyPr>
              <a:lstStyle/>
              <a:p>
                <a:r>
                  <a:rPr lang="fr-FR" sz="800" dirty="0">
                    <a:solidFill>
                      <a:prstClr val="black"/>
                    </a:solidFill>
                    <a:latin typeface="Century Gothic" panose="020B0502020202020204" pitchFamily="34" charset="0"/>
                  </a:rPr>
                  <a:t>MET+</a:t>
                </a:r>
              </a:p>
            </p:txBody>
          </p:sp>
          <p:sp>
            <p:nvSpPr>
              <p:cNvPr id="170" name="ZoneTexte 169">
                <a:extLst>
                  <a:ext uri="{FF2B5EF4-FFF2-40B4-BE49-F238E27FC236}">
                    <a16:creationId xmlns:a16="http://schemas.microsoft.com/office/drawing/2014/main" xmlns="" id="{A2213323-487A-AF26-484A-C3658B3AA31C}"/>
                  </a:ext>
                </a:extLst>
              </p:cNvPr>
              <p:cNvSpPr txBox="1"/>
              <p:nvPr/>
            </p:nvSpPr>
            <p:spPr>
              <a:xfrm>
                <a:off x="4434901" y="7596675"/>
                <a:ext cx="87190" cy="87190"/>
              </a:xfrm>
              <a:prstGeom prst="rect">
                <a:avLst/>
              </a:prstGeom>
              <a:solidFill>
                <a:srgbClr val="005086"/>
              </a:solidFill>
            </p:spPr>
            <p:txBody>
              <a:bodyPr wrap="none" lIns="324000" rtlCol="0" anchor="ctr">
                <a:noAutofit/>
              </a:bodyPr>
              <a:lstStyle/>
              <a:p>
                <a:r>
                  <a:rPr lang="fr-FR" sz="800" dirty="0">
                    <a:solidFill>
                      <a:prstClr val="black"/>
                    </a:solidFill>
                    <a:latin typeface="Century Gothic" panose="020B0502020202020204" pitchFamily="34" charset="0"/>
                  </a:rPr>
                  <a:t>MET-</a:t>
                </a:r>
              </a:p>
            </p:txBody>
          </p:sp>
          <p:sp>
            <p:nvSpPr>
              <p:cNvPr id="171" name="ZoneTexte 170">
                <a:extLst>
                  <a:ext uri="{FF2B5EF4-FFF2-40B4-BE49-F238E27FC236}">
                    <a16:creationId xmlns:a16="http://schemas.microsoft.com/office/drawing/2014/main" xmlns="" id="{0BECA14B-BAEF-FBA2-A00D-24C46DA32740}"/>
                  </a:ext>
                </a:extLst>
              </p:cNvPr>
              <p:cNvSpPr txBox="1"/>
              <p:nvPr/>
            </p:nvSpPr>
            <p:spPr>
              <a:xfrm>
                <a:off x="4434901" y="7766008"/>
                <a:ext cx="87190" cy="87190"/>
              </a:xfrm>
              <a:prstGeom prst="rect">
                <a:avLst/>
              </a:prstGeom>
              <a:solidFill>
                <a:srgbClr val="AFABAC"/>
              </a:solidFill>
            </p:spPr>
            <p:txBody>
              <a:bodyPr wrap="none" lIns="324000" rtlCol="0" anchor="ctr">
                <a:noAutofit/>
              </a:bodyPr>
              <a:lstStyle/>
              <a:p>
                <a:r>
                  <a:rPr lang="fr-FR" sz="800" dirty="0">
                    <a:solidFill>
                      <a:prstClr val="black"/>
                    </a:solidFill>
                    <a:latin typeface="Century Gothic" panose="020B0502020202020204" pitchFamily="34" charset="0"/>
                  </a:rPr>
                  <a:t>Non disponible</a:t>
                </a:r>
              </a:p>
            </p:txBody>
          </p:sp>
        </p:grpSp>
        <p:cxnSp>
          <p:nvCxnSpPr>
            <p:cNvPr id="173" name="Connecteur droit 172">
              <a:extLst>
                <a:ext uri="{FF2B5EF4-FFF2-40B4-BE49-F238E27FC236}">
                  <a16:creationId xmlns:a16="http://schemas.microsoft.com/office/drawing/2014/main" xmlns="" id="{D10DE7D6-03BC-248D-C81B-268AAA2620AF}"/>
                </a:ext>
              </a:extLst>
            </p:cNvPr>
            <p:cNvCxnSpPr>
              <a:cxnSpLocks/>
            </p:cNvCxnSpPr>
            <p:nvPr/>
          </p:nvCxnSpPr>
          <p:spPr>
            <a:xfrm>
              <a:off x="4371062" y="3713270"/>
              <a:ext cx="1872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5" name="Espace réservé du texte 11">
              <a:extLst>
                <a:ext uri="{FF2B5EF4-FFF2-40B4-BE49-F238E27FC236}">
                  <a16:creationId xmlns:a16="http://schemas.microsoft.com/office/drawing/2014/main" xmlns="" id="{BB7426DF-94AF-8AE4-A952-C39D7681D8F8}"/>
                </a:ext>
              </a:extLst>
            </p:cNvPr>
            <p:cNvSpPr txBox="1">
              <a:spLocks/>
            </p:cNvSpPr>
            <p:nvPr/>
          </p:nvSpPr>
          <p:spPr>
            <a:xfrm>
              <a:off x="4371006" y="4398392"/>
              <a:ext cx="1783538" cy="819455"/>
            </a:xfrm>
            <a:prstGeom prst="rect">
              <a:avLst/>
            </a:prstGeom>
            <a:noFill/>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sz="1050" b="0" dirty="0">
                  <a:solidFill>
                    <a:prstClr val="black"/>
                  </a:solidFill>
                </a:rPr>
                <a:t>Comprend l'altération des gènes </a:t>
              </a:r>
              <a:r>
                <a:rPr lang="fr-FR" sz="1050" i="1" dirty="0">
                  <a:solidFill>
                    <a:prstClr val="black"/>
                  </a:solidFill>
                </a:rPr>
                <a:t>RAS/ RAF/ MEK,  PI3K, </a:t>
              </a:r>
              <a:r>
                <a:rPr lang="fr-FR" sz="1050" b="0" i="1" dirty="0">
                  <a:solidFill>
                    <a:prstClr val="black"/>
                  </a:solidFill>
                </a:rPr>
                <a:t>gènes du </a:t>
              </a:r>
              <a:r>
                <a:rPr lang="fr-FR" sz="1050" i="1" dirty="0">
                  <a:solidFill>
                    <a:prstClr val="black"/>
                  </a:solidFill>
                </a:rPr>
                <a:t>cycle cellulaire </a:t>
              </a:r>
              <a:r>
                <a:rPr lang="fr-FR" sz="1050" b="0" i="1" dirty="0">
                  <a:solidFill>
                    <a:prstClr val="black"/>
                  </a:solidFill>
                </a:rPr>
                <a:t>et/ou événements de</a:t>
              </a:r>
              <a:r>
                <a:rPr lang="fr-FR" sz="1050" i="1" dirty="0">
                  <a:solidFill>
                    <a:prstClr val="black"/>
                  </a:solidFill>
                </a:rPr>
                <a:t> fusion</a:t>
              </a:r>
            </a:p>
          </p:txBody>
        </p:sp>
        <p:sp>
          <p:nvSpPr>
            <p:cNvPr id="176" name="Rectangle 175">
              <a:extLst>
                <a:ext uri="{FF2B5EF4-FFF2-40B4-BE49-F238E27FC236}">
                  <a16:creationId xmlns:a16="http://schemas.microsoft.com/office/drawing/2014/main" xmlns="" id="{FF4E92BE-ED37-B3DF-DBFA-63B4A40A280E}"/>
                </a:ext>
              </a:extLst>
            </p:cNvPr>
            <p:cNvSpPr/>
            <p:nvPr/>
          </p:nvSpPr>
          <p:spPr>
            <a:xfrm>
              <a:off x="4464894" y="2615668"/>
              <a:ext cx="84094" cy="556117"/>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7" name="Rectangle 176">
              <a:extLst>
                <a:ext uri="{FF2B5EF4-FFF2-40B4-BE49-F238E27FC236}">
                  <a16:creationId xmlns:a16="http://schemas.microsoft.com/office/drawing/2014/main" xmlns="" id="{8646BB06-FAEA-CA33-9207-68BD12AFE863}"/>
                </a:ext>
              </a:extLst>
            </p:cNvPr>
            <p:cNvSpPr/>
            <p:nvPr/>
          </p:nvSpPr>
          <p:spPr>
            <a:xfrm>
              <a:off x="4558308" y="2875410"/>
              <a:ext cx="84094" cy="296375"/>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8" name="Rectangle 177">
              <a:extLst>
                <a:ext uri="{FF2B5EF4-FFF2-40B4-BE49-F238E27FC236}">
                  <a16:creationId xmlns:a16="http://schemas.microsoft.com/office/drawing/2014/main" xmlns="" id="{BE5C2A7A-7185-A209-5064-8B50D69CD24C}"/>
                </a:ext>
              </a:extLst>
            </p:cNvPr>
            <p:cNvSpPr/>
            <p:nvPr/>
          </p:nvSpPr>
          <p:spPr>
            <a:xfrm>
              <a:off x="4651722" y="2907216"/>
              <a:ext cx="84094" cy="2645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9" name="Rectangle 178">
              <a:extLst>
                <a:ext uri="{FF2B5EF4-FFF2-40B4-BE49-F238E27FC236}">
                  <a16:creationId xmlns:a16="http://schemas.microsoft.com/office/drawing/2014/main" xmlns="" id="{7491D7BD-D4FC-8887-FA97-3C3909796661}"/>
                </a:ext>
              </a:extLst>
            </p:cNvPr>
            <p:cNvSpPr/>
            <p:nvPr/>
          </p:nvSpPr>
          <p:spPr>
            <a:xfrm>
              <a:off x="4745136" y="3082144"/>
              <a:ext cx="84094" cy="89641"/>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0" name="Rectangle 179">
              <a:extLst>
                <a:ext uri="{FF2B5EF4-FFF2-40B4-BE49-F238E27FC236}">
                  <a16:creationId xmlns:a16="http://schemas.microsoft.com/office/drawing/2014/main" xmlns="" id="{949BEF58-D1B6-E8B8-66A1-111B49CB3851}"/>
                </a:ext>
              </a:extLst>
            </p:cNvPr>
            <p:cNvSpPr/>
            <p:nvPr/>
          </p:nvSpPr>
          <p:spPr>
            <a:xfrm>
              <a:off x="4838550" y="3153785"/>
              <a:ext cx="84094" cy="18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2" name="Rectangle 181">
              <a:extLst>
                <a:ext uri="{FF2B5EF4-FFF2-40B4-BE49-F238E27FC236}">
                  <a16:creationId xmlns:a16="http://schemas.microsoft.com/office/drawing/2014/main" xmlns="" id="{66F3EA9F-A905-86E4-2508-1FD112955BCC}"/>
                </a:ext>
              </a:extLst>
            </p:cNvPr>
            <p:cNvSpPr/>
            <p:nvPr/>
          </p:nvSpPr>
          <p:spPr>
            <a:xfrm flipV="1">
              <a:off x="5025378" y="3171785"/>
              <a:ext cx="84094" cy="12285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3" name="Rectangle 182">
              <a:extLst>
                <a:ext uri="{FF2B5EF4-FFF2-40B4-BE49-F238E27FC236}">
                  <a16:creationId xmlns:a16="http://schemas.microsoft.com/office/drawing/2014/main" xmlns="" id="{1288AB94-9258-6205-B3E5-8098E10058F1}"/>
                </a:ext>
              </a:extLst>
            </p:cNvPr>
            <p:cNvSpPr/>
            <p:nvPr/>
          </p:nvSpPr>
          <p:spPr>
            <a:xfrm flipV="1">
              <a:off x="5118792" y="3171785"/>
              <a:ext cx="84094" cy="134756"/>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4" name="Rectangle 183">
              <a:extLst>
                <a:ext uri="{FF2B5EF4-FFF2-40B4-BE49-F238E27FC236}">
                  <a16:creationId xmlns:a16="http://schemas.microsoft.com/office/drawing/2014/main" xmlns="" id="{1E28BCFD-479F-A7BA-118D-DAE3EE9B2065}"/>
                </a:ext>
              </a:extLst>
            </p:cNvPr>
            <p:cNvSpPr/>
            <p:nvPr/>
          </p:nvSpPr>
          <p:spPr>
            <a:xfrm flipV="1">
              <a:off x="5212206" y="3171785"/>
              <a:ext cx="84094" cy="17761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5" name="Rectangle 184">
              <a:extLst>
                <a:ext uri="{FF2B5EF4-FFF2-40B4-BE49-F238E27FC236}">
                  <a16:creationId xmlns:a16="http://schemas.microsoft.com/office/drawing/2014/main" xmlns="" id="{18681638-E9C3-19B7-A009-56B681C5AF0D}"/>
                </a:ext>
              </a:extLst>
            </p:cNvPr>
            <p:cNvSpPr/>
            <p:nvPr/>
          </p:nvSpPr>
          <p:spPr>
            <a:xfrm flipV="1">
              <a:off x="5305620" y="3171785"/>
              <a:ext cx="84094" cy="263343"/>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6" name="Rectangle 185">
              <a:extLst>
                <a:ext uri="{FF2B5EF4-FFF2-40B4-BE49-F238E27FC236}">
                  <a16:creationId xmlns:a16="http://schemas.microsoft.com/office/drawing/2014/main" xmlns="" id="{BED1237A-2B58-FA7E-97C9-5E093939DBCA}"/>
                </a:ext>
              </a:extLst>
            </p:cNvPr>
            <p:cNvSpPr/>
            <p:nvPr/>
          </p:nvSpPr>
          <p:spPr>
            <a:xfrm flipV="1">
              <a:off x="5399034" y="3171785"/>
              <a:ext cx="84094" cy="296681"/>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7" name="Rectangle 186">
              <a:extLst>
                <a:ext uri="{FF2B5EF4-FFF2-40B4-BE49-F238E27FC236}">
                  <a16:creationId xmlns:a16="http://schemas.microsoft.com/office/drawing/2014/main" xmlns="" id="{056B87F1-82D0-D7B8-FDE0-A371CD1372FD}"/>
                </a:ext>
              </a:extLst>
            </p:cNvPr>
            <p:cNvSpPr/>
            <p:nvPr/>
          </p:nvSpPr>
          <p:spPr>
            <a:xfrm flipV="1">
              <a:off x="5492448" y="3171785"/>
              <a:ext cx="84094" cy="43241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8" name="Rectangle 187">
              <a:extLst>
                <a:ext uri="{FF2B5EF4-FFF2-40B4-BE49-F238E27FC236}">
                  <a16:creationId xmlns:a16="http://schemas.microsoft.com/office/drawing/2014/main" xmlns="" id="{CDB933A9-39A7-F2F5-5D0B-8FC2D9D0D913}"/>
                </a:ext>
              </a:extLst>
            </p:cNvPr>
            <p:cNvSpPr/>
            <p:nvPr/>
          </p:nvSpPr>
          <p:spPr>
            <a:xfrm flipV="1">
              <a:off x="5585862" y="3171784"/>
              <a:ext cx="84094" cy="460987"/>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9" name="Rectangle 188">
              <a:extLst>
                <a:ext uri="{FF2B5EF4-FFF2-40B4-BE49-F238E27FC236}">
                  <a16:creationId xmlns:a16="http://schemas.microsoft.com/office/drawing/2014/main" xmlns="" id="{349ABA0E-6DED-1C95-4E8D-CDC0ACDE3148}"/>
                </a:ext>
              </a:extLst>
            </p:cNvPr>
            <p:cNvSpPr/>
            <p:nvPr/>
          </p:nvSpPr>
          <p:spPr>
            <a:xfrm flipV="1">
              <a:off x="5679276" y="3171783"/>
              <a:ext cx="84094" cy="49194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0" name="Rectangle 189">
              <a:extLst>
                <a:ext uri="{FF2B5EF4-FFF2-40B4-BE49-F238E27FC236}">
                  <a16:creationId xmlns:a16="http://schemas.microsoft.com/office/drawing/2014/main" xmlns="" id="{CE01C4EB-B135-05DA-B28B-F0B871EAF7EF}"/>
                </a:ext>
              </a:extLst>
            </p:cNvPr>
            <p:cNvSpPr/>
            <p:nvPr/>
          </p:nvSpPr>
          <p:spPr>
            <a:xfrm flipV="1">
              <a:off x="5772690" y="3171785"/>
              <a:ext cx="84094" cy="61576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1" name="Rectangle 190">
              <a:extLst>
                <a:ext uri="{FF2B5EF4-FFF2-40B4-BE49-F238E27FC236}">
                  <a16:creationId xmlns:a16="http://schemas.microsoft.com/office/drawing/2014/main" xmlns="" id="{4D970BB7-1CA2-49E9-BFED-277698DCED48}"/>
                </a:ext>
              </a:extLst>
            </p:cNvPr>
            <p:cNvSpPr/>
            <p:nvPr/>
          </p:nvSpPr>
          <p:spPr>
            <a:xfrm flipV="1">
              <a:off x="5866104" y="3171785"/>
              <a:ext cx="84094" cy="62291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2" name="Rectangle 191">
              <a:extLst>
                <a:ext uri="{FF2B5EF4-FFF2-40B4-BE49-F238E27FC236}">
                  <a16:creationId xmlns:a16="http://schemas.microsoft.com/office/drawing/2014/main" xmlns="" id="{2A69441D-A9D5-6C1E-91BD-27CE1EC481D8}"/>
                </a:ext>
              </a:extLst>
            </p:cNvPr>
            <p:cNvSpPr/>
            <p:nvPr/>
          </p:nvSpPr>
          <p:spPr>
            <a:xfrm flipV="1">
              <a:off x="5959518" y="3171785"/>
              <a:ext cx="84094" cy="77055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3" name="Rectangle 192">
              <a:extLst>
                <a:ext uri="{FF2B5EF4-FFF2-40B4-BE49-F238E27FC236}">
                  <a16:creationId xmlns:a16="http://schemas.microsoft.com/office/drawing/2014/main" xmlns="" id="{8834963C-7E96-010C-BC7E-8D8BAAF065B9}"/>
                </a:ext>
              </a:extLst>
            </p:cNvPr>
            <p:cNvSpPr/>
            <p:nvPr/>
          </p:nvSpPr>
          <p:spPr>
            <a:xfrm flipV="1">
              <a:off x="6052932" y="3171784"/>
              <a:ext cx="84094" cy="811031"/>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4" name="Rectangle 193">
              <a:extLst>
                <a:ext uri="{FF2B5EF4-FFF2-40B4-BE49-F238E27FC236}">
                  <a16:creationId xmlns:a16="http://schemas.microsoft.com/office/drawing/2014/main" xmlns="" id="{7BEE6261-D73F-A7B5-9924-F0AAB64E351A}"/>
                </a:ext>
              </a:extLst>
            </p:cNvPr>
            <p:cNvSpPr/>
            <p:nvPr/>
          </p:nvSpPr>
          <p:spPr>
            <a:xfrm flipV="1">
              <a:off x="6146337" y="3171785"/>
              <a:ext cx="84094" cy="103725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9" name="Rectangle 198">
              <a:extLst>
                <a:ext uri="{FF2B5EF4-FFF2-40B4-BE49-F238E27FC236}">
                  <a16:creationId xmlns:a16="http://schemas.microsoft.com/office/drawing/2014/main" xmlns="" id="{C1FCD1F5-9FE4-D098-C016-450BAFDE12C8}"/>
                </a:ext>
              </a:extLst>
            </p:cNvPr>
            <p:cNvSpPr/>
            <p:nvPr/>
          </p:nvSpPr>
          <p:spPr>
            <a:xfrm>
              <a:off x="6548894" y="1407295"/>
              <a:ext cx="5171157" cy="3787328"/>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dirty="0">
                <a:solidFill>
                  <a:prstClr val="black"/>
                </a:solidFill>
                <a:latin typeface="Century Gothic" panose="020B0502020202020204" pitchFamily="34" charset="0"/>
              </a:endParaRPr>
            </a:p>
          </p:txBody>
        </p:sp>
        <p:sp>
          <p:nvSpPr>
            <p:cNvPr id="200" name="Espace réservé du texte 11">
              <a:extLst>
                <a:ext uri="{FF2B5EF4-FFF2-40B4-BE49-F238E27FC236}">
                  <a16:creationId xmlns:a16="http://schemas.microsoft.com/office/drawing/2014/main" xmlns="" id="{34D080A7-6031-C896-3F69-4AD78CC865A1}"/>
                </a:ext>
              </a:extLst>
            </p:cNvPr>
            <p:cNvSpPr txBox="1">
              <a:spLocks/>
            </p:cNvSpPr>
            <p:nvPr/>
          </p:nvSpPr>
          <p:spPr>
            <a:xfrm>
              <a:off x="6686040" y="1295395"/>
              <a:ext cx="871269" cy="252637"/>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i="1" dirty="0"/>
                <a:t>Inconnu</a:t>
              </a:r>
            </a:p>
          </p:txBody>
        </p:sp>
        <p:sp>
          <p:nvSpPr>
            <p:cNvPr id="201" name="Espace réservé du texte 11">
              <a:extLst>
                <a:ext uri="{FF2B5EF4-FFF2-40B4-BE49-F238E27FC236}">
                  <a16:creationId xmlns:a16="http://schemas.microsoft.com/office/drawing/2014/main" xmlns="" id="{43016D07-53F0-551E-F446-5933AED4817F}"/>
                </a:ext>
              </a:extLst>
            </p:cNvPr>
            <p:cNvSpPr txBox="1">
              <a:spLocks/>
            </p:cNvSpPr>
            <p:nvPr/>
          </p:nvSpPr>
          <p:spPr>
            <a:xfrm>
              <a:off x="6724951" y="1810459"/>
              <a:ext cx="1783538" cy="38735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prstClr val="black"/>
                  </a:solidFill>
                </a:rPr>
                <a:t>ORR=33% </a:t>
              </a:r>
              <a:r>
                <a:rPr lang="fr-FR" sz="1400" b="0" dirty="0">
                  <a:solidFill>
                    <a:prstClr val="black"/>
                  </a:solidFill>
                </a:rPr>
                <a:t>(16/48)</a:t>
              </a:r>
              <a:endParaRPr lang="fr-FR" sz="1400" dirty="0">
                <a:solidFill>
                  <a:prstClr val="black"/>
                </a:solidFill>
              </a:endParaRPr>
            </a:p>
          </p:txBody>
        </p:sp>
        <p:grpSp>
          <p:nvGrpSpPr>
            <p:cNvPr id="202" name="Groupe 201">
              <a:extLst>
                <a:ext uri="{FF2B5EF4-FFF2-40B4-BE49-F238E27FC236}">
                  <a16:creationId xmlns:a16="http://schemas.microsoft.com/office/drawing/2014/main" xmlns="" id="{B46F7498-A478-7268-1D3F-C1566F4001F2}"/>
                </a:ext>
              </a:extLst>
            </p:cNvPr>
            <p:cNvGrpSpPr/>
            <p:nvPr/>
          </p:nvGrpSpPr>
          <p:grpSpPr>
            <a:xfrm>
              <a:off x="10600473" y="2136192"/>
              <a:ext cx="87190" cy="595189"/>
              <a:chOff x="4434901" y="7258009"/>
              <a:chExt cx="87190" cy="595189"/>
            </a:xfrm>
          </p:grpSpPr>
          <p:sp>
            <p:nvSpPr>
              <p:cNvPr id="203" name="ZoneTexte 202">
                <a:extLst>
                  <a:ext uri="{FF2B5EF4-FFF2-40B4-BE49-F238E27FC236}">
                    <a16:creationId xmlns:a16="http://schemas.microsoft.com/office/drawing/2014/main" xmlns="" id="{D4E425A6-B344-C42C-0851-B5550B9F7AE9}"/>
                  </a:ext>
                </a:extLst>
              </p:cNvPr>
              <p:cNvSpPr txBox="1"/>
              <p:nvPr/>
            </p:nvSpPr>
            <p:spPr>
              <a:xfrm>
                <a:off x="4434901" y="7258009"/>
                <a:ext cx="87190" cy="87190"/>
              </a:xfrm>
              <a:prstGeom prst="rect">
                <a:avLst/>
              </a:prstGeom>
              <a:noFill/>
            </p:spPr>
            <p:txBody>
              <a:bodyPr wrap="none" lIns="0" rtlCol="0" anchor="ctr">
                <a:noAutofit/>
              </a:bodyPr>
              <a:lstStyle/>
              <a:p>
                <a:r>
                  <a:rPr lang="fr-FR" sz="800" dirty="0">
                    <a:solidFill>
                      <a:prstClr val="black"/>
                    </a:solidFill>
                    <a:latin typeface="Century Gothic" panose="020B0502020202020204" pitchFamily="34" charset="0"/>
                  </a:rPr>
                  <a:t>IHC statut</a:t>
                </a:r>
              </a:p>
            </p:txBody>
          </p:sp>
          <p:sp>
            <p:nvSpPr>
              <p:cNvPr id="204" name="ZoneTexte 203">
                <a:extLst>
                  <a:ext uri="{FF2B5EF4-FFF2-40B4-BE49-F238E27FC236}">
                    <a16:creationId xmlns:a16="http://schemas.microsoft.com/office/drawing/2014/main" xmlns="" id="{70BAFE82-17A8-A5FC-375F-89FC9DAE287C}"/>
                  </a:ext>
                </a:extLst>
              </p:cNvPr>
              <p:cNvSpPr txBox="1"/>
              <p:nvPr/>
            </p:nvSpPr>
            <p:spPr>
              <a:xfrm>
                <a:off x="4434901" y="7427342"/>
                <a:ext cx="87190" cy="87190"/>
              </a:xfrm>
              <a:prstGeom prst="rect">
                <a:avLst/>
              </a:prstGeom>
              <a:solidFill>
                <a:srgbClr val="FF7F4D"/>
              </a:solidFill>
            </p:spPr>
            <p:txBody>
              <a:bodyPr wrap="none" lIns="324000" rtlCol="0" anchor="ctr">
                <a:noAutofit/>
              </a:bodyPr>
              <a:lstStyle/>
              <a:p>
                <a:r>
                  <a:rPr lang="fr-FR" sz="800" dirty="0">
                    <a:solidFill>
                      <a:prstClr val="black"/>
                    </a:solidFill>
                    <a:latin typeface="Century Gothic" panose="020B0502020202020204" pitchFamily="34" charset="0"/>
                  </a:rPr>
                  <a:t>MET+</a:t>
                </a:r>
              </a:p>
            </p:txBody>
          </p:sp>
          <p:sp>
            <p:nvSpPr>
              <p:cNvPr id="205" name="ZoneTexte 204">
                <a:extLst>
                  <a:ext uri="{FF2B5EF4-FFF2-40B4-BE49-F238E27FC236}">
                    <a16:creationId xmlns:a16="http://schemas.microsoft.com/office/drawing/2014/main" xmlns="" id="{52F9DD27-0A5E-8F28-651B-916B3F8EE29B}"/>
                  </a:ext>
                </a:extLst>
              </p:cNvPr>
              <p:cNvSpPr txBox="1"/>
              <p:nvPr/>
            </p:nvSpPr>
            <p:spPr>
              <a:xfrm>
                <a:off x="4434901" y="7596675"/>
                <a:ext cx="87190" cy="87190"/>
              </a:xfrm>
              <a:prstGeom prst="rect">
                <a:avLst/>
              </a:prstGeom>
              <a:solidFill>
                <a:srgbClr val="005086"/>
              </a:solidFill>
            </p:spPr>
            <p:txBody>
              <a:bodyPr wrap="none" lIns="324000" rtlCol="0" anchor="ctr">
                <a:noAutofit/>
              </a:bodyPr>
              <a:lstStyle/>
              <a:p>
                <a:r>
                  <a:rPr lang="fr-FR" sz="800" dirty="0">
                    <a:solidFill>
                      <a:prstClr val="black"/>
                    </a:solidFill>
                    <a:latin typeface="Century Gothic" panose="020B0502020202020204" pitchFamily="34" charset="0"/>
                  </a:rPr>
                  <a:t>MET-</a:t>
                </a:r>
              </a:p>
            </p:txBody>
          </p:sp>
          <p:sp>
            <p:nvSpPr>
              <p:cNvPr id="206" name="ZoneTexte 205">
                <a:extLst>
                  <a:ext uri="{FF2B5EF4-FFF2-40B4-BE49-F238E27FC236}">
                    <a16:creationId xmlns:a16="http://schemas.microsoft.com/office/drawing/2014/main" xmlns="" id="{3787F506-79E8-70C6-7AAB-72E720851E4C}"/>
                  </a:ext>
                </a:extLst>
              </p:cNvPr>
              <p:cNvSpPr txBox="1"/>
              <p:nvPr/>
            </p:nvSpPr>
            <p:spPr>
              <a:xfrm>
                <a:off x="4434901" y="7766008"/>
                <a:ext cx="87190" cy="87190"/>
              </a:xfrm>
              <a:prstGeom prst="rect">
                <a:avLst/>
              </a:prstGeom>
              <a:solidFill>
                <a:srgbClr val="AFABAC"/>
              </a:solidFill>
            </p:spPr>
            <p:txBody>
              <a:bodyPr wrap="none" lIns="324000" rtlCol="0" anchor="ctr">
                <a:noAutofit/>
              </a:bodyPr>
              <a:lstStyle/>
              <a:p>
                <a:r>
                  <a:rPr lang="fr-FR" sz="800" dirty="0">
                    <a:solidFill>
                      <a:prstClr val="black"/>
                    </a:solidFill>
                    <a:latin typeface="Century Gothic" panose="020B0502020202020204" pitchFamily="34" charset="0"/>
                  </a:rPr>
                  <a:t>Non disponible</a:t>
                </a:r>
              </a:p>
            </p:txBody>
          </p:sp>
        </p:grpSp>
        <p:cxnSp>
          <p:nvCxnSpPr>
            <p:cNvPr id="208" name="Connecteur droit 207">
              <a:extLst>
                <a:ext uri="{FF2B5EF4-FFF2-40B4-BE49-F238E27FC236}">
                  <a16:creationId xmlns:a16="http://schemas.microsoft.com/office/drawing/2014/main" xmlns="" id="{4350C74C-13A0-E56B-6592-CAF8343BA407}"/>
                </a:ext>
              </a:extLst>
            </p:cNvPr>
            <p:cNvCxnSpPr>
              <a:cxnSpLocks/>
            </p:cNvCxnSpPr>
            <p:nvPr/>
          </p:nvCxnSpPr>
          <p:spPr>
            <a:xfrm>
              <a:off x="6941574" y="3713270"/>
              <a:ext cx="4536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68" name="Groupe 267">
              <a:extLst>
                <a:ext uri="{FF2B5EF4-FFF2-40B4-BE49-F238E27FC236}">
                  <a16:creationId xmlns:a16="http://schemas.microsoft.com/office/drawing/2014/main" xmlns="" id="{C7ECE89D-66A0-97DB-0412-47121AB220BA}"/>
                </a:ext>
              </a:extLst>
            </p:cNvPr>
            <p:cNvGrpSpPr/>
            <p:nvPr/>
          </p:nvGrpSpPr>
          <p:grpSpPr>
            <a:xfrm>
              <a:off x="7035737" y="2608835"/>
              <a:ext cx="4387709" cy="2364580"/>
              <a:chOff x="7035737" y="2405063"/>
              <a:chExt cx="4387709" cy="2364580"/>
            </a:xfrm>
          </p:grpSpPr>
          <p:sp>
            <p:nvSpPr>
              <p:cNvPr id="211" name="Rectangle 210">
                <a:extLst>
                  <a:ext uri="{FF2B5EF4-FFF2-40B4-BE49-F238E27FC236}">
                    <a16:creationId xmlns:a16="http://schemas.microsoft.com/office/drawing/2014/main" xmlns="" id="{B831D4BB-6BF6-018C-164A-7DD85DBB98B6}"/>
                  </a:ext>
                </a:extLst>
              </p:cNvPr>
              <p:cNvSpPr/>
              <p:nvPr/>
            </p:nvSpPr>
            <p:spPr>
              <a:xfrm>
                <a:off x="7035737" y="2405063"/>
                <a:ext cx="84094" cy="562950"/>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2" name="Rectangle 211">
                <a:extLst>
                  <a:ext uri="{FF2B5EF4-FFF2-40B4-BE49-F238E27FC236}">
                    <a16:creationId xmlns:a16="http://schemas.microsoft.com/office/drawing/2014/main" xmlns="" id="{9BB70063-F1D7-B85F-4882-094E87B91182}"/>
                  </a:ext>
                </a:extLst>
              </p:cNvPr>
              <p:cNvSpPr/>
              <p:nvPr/>
            </p:nvSpPr>
            <p:spPr>
              <a:xfrm>
                <a:off x="7129151" y="2502694"/>
                <a:ext cx="84094" cy="465319"/>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3" name="Rectangle 212">
                <a:extLst>
                  <a:ext uri="{FF2B5EF4-FFF2-40B4-BE49-F238E27FC236}">
                    <a16:creationId xmlns:a16="http://schemas.microsoft.com/office/drawing/2014/main" xmlns="" id="{EA3D2C19-6C20-6D84-94C5-66B45656E2E8}"/>
                  </a:ext>
                </a:extLst>
              </p:cNvPr>
              <p:cNvSpPr/>
              <p:nvPr/>
            </p:nvSpPr>
            <p:spPr>
              <a:xfrm>
                <a:off x="7222565" y="2505075"/>
                <a:ext cx="84094" cy="46293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4" name="Rectangle 213">
                <a:extLst>
                  <a:ext uri="{FF2B5EF4-FFF2-40B4-BE49-F238E27FC236}">
                    <a16:creationId xmlns:a16="http://schemas.microsoft.com/office/drawing/2014/main" xmlns="" id="{6C08E07C-4F18-8486-E20A-AD792936622D}"/>
                  </a:ext>
                </a:extLst>
              </p:cNvPr>
              <p:cNvSpPr/>
              <p:nvPr/>
            </p:nvSpPr>
            <p:spPr>
              <a:xfrm>
                <a:off x="7315979" y="2828925"/>
                <a:ext cx="84094" cy="13908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5" name="Rectangle 214">
                <a:extLst>
                  <a:ext uri="{FF2B5EF4-FFF2-40B4-BE49-F238E27FC236}">
                    <a16:creationId xmlns:a16="http://schemas.microsoft.com/office/drawing/2014/main" xmlns="" id="{0CEF19CD-C8F6-5F6D-D5E0-807AB220C596}"/>
                  </a:ext>
                </a:extLst>
              </p:cNvPr>
              <p:cNvSpPr/>
              <p:nvPr/>
            </p:nvSpPr>
            <p:spPr>
              <a:xfrm>
                <a:off x="7409393" y="2836069"/>
                <a:ext cx="84094" cy="131944"/>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6" name="Rectangle 215">
                <a:extLst>
                  <a:ext uri="{FF2B5EF4-FFF2-40B4-BE49-F238E27FC236}">
                    <a16:creationId xmlns:a16="http://schemas.microsoft.com/office/drawing/2014/main" xmlns="" id="{C90D8C71-AAE5-DBD1-B1B7-77EE44573012}"/>
                  </a:ext>
                </a:extLst>
              </p:cNvPr>
              <p:cNvSpPr/>
              <p:nvPr/>
            </p:nvSpPr>
            <p:spPr>
              <a:xfrm>
                <a:off x="7502807" y="2847975"/>
                <a:ext cx="84094" cy="12003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8" name="Rectangle 217">
                <a:extLst>
                  <a:ext uri="{FF2B5EF4-FFF2-40B4-BE49-F238E27FC236}">
                    <a16:creationId xmlns:a16="http://schemas.microsoft.com/office/drawing/2014/main" xmlns="" id="{05188BE9-74FC-D6A3-CA84-2C16F6B0586F}"/>
                  </a:ext>
                </a:extLst>
              </p:cNvPr>
              <p:cNvSpPr/>
              <p:nvPr/>
            </p:nvSpPr>
            <p:spPr>
              <a:xfrm>
                <a:off x="7596221" y="2869406"/>
                <a:ext cx="84094" cy="98607"/>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7" name="Rectangle 236">
                <a:extLst>
                  <a:ext uri="{FF2B5EF4-FFF2-40B4-BE49-F238E27FC236}">
                    <a16:creationId xmlns:a16="http://schemas.microsoft.com/office/drawing/2014/main" xmlns="" id="{0D2464F7-4B94-1A31-B172-38B282A2522F}"/>
                  </a:ext>
                </a:extLst>
              </p:cNvPr>
              <p:cNvSpPr/>
              <p:nvPr/>
            </p:nvSpPr>
            <p:spPr>
              <a:xfrm flipV="1">
                <a:off x="8816529" y="2968011"/>
                <a:ext cx="84094" cy="31096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8" name="Rectangle 237">
                <a:extLst>
                  <a:ext uri="{FF2B5EF4-FFF2-40B4-BE49-F238E27FC236}">
                    <a16:creationId xmlns:a16="http://schemas.microsoft.com/office/drawing/2014/main" xmlns="" id="{8C3E97B4-0FBF-ED30-E7F7-FF0FA3E46C6A}"/>
                  </a:ext>
                </a:extLst>
              </p:cNvPr>
              <p:cNvSpPr/>
              <p:nvPr/>
            </p:nvSpPr>
            <p:spPr>
              <a:xfrm flipV="1">
                <a:off x="8909943" y="2968011"/>
                <a:ext cx="84094" cy="31096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9" name="Rectangle 238">
                <a:extLst>
                  <a:ext uri="{FF2B5EF4-FFF2-40B4-BE49-F238E27FC236}">
                    <a16:creationId xmlns:a16="http://schemas.microsoft.com/office/drawing/2014/main" xmlns="" id="{E3BE43B7-78ED-75F5-9927-EDF2E0B3FE84}"/>
                  </a:ext>
                </a:extLst>
              </p:cNvPr>
              <p:cNvSpPr/>
              <p:nvPr/>
            </p:nvSpPr>
            <p:spPr>
              <a:xfrm flipV="1">
                <a:off x="9003357" y="2968011"/>
                <a:ext cx="84094" cy="34192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0" name="Rectangle 239">
                <a:extLst>
                  <a:ext uri="{FF2B5EF4-FFF2-40B4-BE49-F238E27FC236}">
                    <a16:creationId xmlns:a16="http://schemas.microsoft.com/office/drawing/2014/main" xmlns="" id="{50BD0353-03E5-DF01-83BB-343D84BD76F5}"/>
                  </a:ext>
                </a:extLst>
              </p:cNvPr>
              <p:cNvSpPr/>
              <p:nvPr/>
            </p:nvSpPr>
            <p:spPr>
              <a:xfrm flipV="1">
                <a:off x="9096771" y="2968011"/>
                <a:ext cx="84094" cy="34906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1" name="Rectangle 240">
                <a:extLst>
                  <a:ext uri="{FF2B5EF4-FFF2-40B4-BE49-F238E27FC236}">
                    <a16:creationId xmlns:a16="http://schemas.microsoft.com/office/drawing/2014/main" xmlns="" id="{8631ACFF-0D0E-B112-2945-C9E9F4E140F8}"/>
                  </a:ext>
                </a:extLst>
              </p:cNvPr>
              <p:cNvSpPr/>
              <p:nvPr/>
            </p:nvSpPr>
            <p:spPr>
              <a:xfrm flipV="1">
                <a:off x="9190185" y="2968011"/>
                <a:ext cx="84094" cy="43241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2" name="Rectangle 241">
                <a:extLst>
                  <a:ext uri="{FF2B5EF4-FFF2-40B4-BE49-F238E27FC236}">
                    <a16:creationId xmlns:a16="http://schemas.microsoft.com/office/drawing/2014/main" xmlns="" id="{6719665E-7350-2F05-797F-E868B66A692E}"/>
                  </a:ext>
                </a:extLst>
              </p:cNvPr>
              <p:cNvSpPr/>
              <p:nvPr/>
            </p:nvSpPr>
            <p:spPr>
              <a:xfrm flipV="1">
                <a:off x="9283599" y="2968011"/>
                <a:ext cx="84094" cy="43717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3" name="Rectangle 242">
                <a:extLst>
                  <a:ext uri="{FF2B5EF4-FFF2-40B4-BE49-F238E27FC236}">
                    <a16:creationId xmlns:a16="http://schemas.microsoft.com/office/drawing/2014/main" xmlns="" id="{C1B1686A-6D9B-F5C0-4F1D-31BCC9EF415B}"/>
                  </a:ext>
                </a:extLst>
              </p:cNvPr>
              <p:cNvSpPr/>
              <p:nvPr/>
            </p:nvSpPr>
            <p:spPr>
              <a:xfrm flipV="1">
                <a:off x="9377013" y="2968011"/>
                <a:ext cx="84094" cy="47051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4" name="Rectangle 243">
                <a:extLst>
                  <a:ext uri="{FF2B5EF4-FFF2-40B4-BE49-F238E27FC236}">
                    <a16:creationId xmlns:a16="http://schemas.microsoft.com/office/drawing/2014/main" xmlns="" id="{78B69955-256C-77AC-2709-5017DE7AB281}"/>
                  </a:ext>
                </a:extLst>
              </p:cNvPr>
              <p:cNvSpPr/>
              <p:nvPr/>
            </p:nvSpPr>
            <p:spPr>
              <a:xfrm flipV="1">
                <a:off x="9470427" y="2968011"/>
                <a:ext cx="84094" cy="51337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45" name="Rectangle 244">
                <a:extLst>
                  <a:ext uri="{FF2B5EF4-FFF2-40B4-BE49-F238E27FC236}">
                    <a16:creationId xmlns:a16="http://schemas.microsoft.com/office/drawing/2014/main" xmlns="" id="{D7165A33-0F69-010C-30EB-BCF6696763AF}"/>
                  </a:ext>
                </a:extLst>
              </p:cNvPr>
              <p:cNvSpPr/>
              <p:nvPr/>
            </p:nvSpPr>
            <p:spPr>
              <a:xfrm flipV="1">
                <a:off x="9563841" y="2968011"/>
                <a:ext cx="84094" cy="53956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6" name="Rectangle 245">
                <a:extLst>
                  <a:ext uri="{FF2B5EF4-FFF2-40B4-BE49-F238E27FC236}">
                    <a16:creationId xmlns:a16="http://schemas.microsoft.com/office/drawing/2014/main" xmlns="" id="{782AFA2E-D889-2EF0-EB21-0DC0A7CC89A7}"/>
                  </a:ext>
                </a:extLst>
              </p:cNvPr>
              <p:cNvSpPr/>
              <p:nvPr/>
            </p:nvSpPr>
            <p:spPr>
              <a:xfrm flipV="1">
                <a:off x="9657255" y="2968011"/>
                <a:ext cx="84094" cy="53718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7" name="Rectangle 246">
                <a:extLst>
                  <a:ext uri="{FF2B5EF4-FFF2-40B4-BE49-F238E27FC236}">
                    <a16:creationId xmlns:a16="http://schemas.microsoft.com/office/drawing/2014/main" xmlns="" id="{E21D19BC-395E-6493-A17A-6AD2F91AB1F7}"/>
                  </a:ext>
                </a:extLst>
              </p:cNvPr>
              <p:cNvSpPr/>
              <p:nvPr/>
            </p:nvSpPr>
            <p:spPr>
              <a:xfrm flipV="1">
                <a:off x="9750669" y="2968010"/>
                <a:ext cx="84094" cy="62053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8" name="Rectangle 247">
                <a:extLst>
                  <a:ext uri="{FF2B5EF4-FFF2-40B4-BE49-F238E27FC236}">
                    <a16:creationId xmlns:a16="http://schemas.microsoft.com/office/drawing/2014/main" xmlns="" id="{43258ADF-2E12-CB94-8830-9BA1EAA2A3CB}"/>
                  </a:ext>
                </a:extLst>
              </p:cNvPr>
              <p:cNvSpPr/>
              <p:nvPr/>
            </p:nvSpPr>
            <p:spPr>
              <a:xfrm flipV="1">
                <a:off x="9844083" y="2968011"/>
                <a:ext cx="84094" cy="65386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49" name="Rectangle 248">
                <a:extLst>
                  <a:ext uri="{FF2B5EF4-FFF2-40B4-BE49-F238E27FC236}">
                    <a16:creationId xmlns:a16="http://schemas.microsoft.com/office/drawing/2014/main" xmlns="" id="{91B31326-1EB3-7A07-0574-5025D0CEF4C3}"/>
                  </a:ext>
                </a:extLst>
              </p:cNvPr>
              <p:cNvSpPr/>
              <p:nvPr/>
            </p:nvSpPr>
            <p:spPr>
              <a:xfrm flipV="1">
                <a:off x="9937497" y="2968011"/>
                <a:ext cx="84094" cy="656251"/>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0" name="Rectangle 249">
                <a:extLst>
                  <a:ext uri="{FF2B5EF4-FFF2-40B4-BE49-F238E27FC236}">
                    <a16:creationId xmlns:a16="http://schemas.microsoft.com/office/drawing/2014/main" xmlns="" id="{B9CB95D0-DC6A-EA13-2D2D-5FDA73D02E79}"/>
                  </a:ext>
                </a:extLst>
              </p:cNvPr>
              <p:cNvSpPr/>
              <p:nvPr/>
            </p:nvSpPr>
            <p:spPr>
              <a:xfrm flipV="1">
                <a:off x="10030911" y="2968011"/>
                <a:ext cx="84094" cy="66577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1" name="Rectangle 250">
                <a:extLst>
                  <a:ext uri="{FF2B5EF4-FFF2-40B4-BE49-F238E27FC236}">
                    <a16:creationId xmlns:a16="http://schemas.microsoft.com/office/drawing/2014/main" xmlns="" id="{F1CA39EA-1357-8D3E-F4DB-A64FA8DF011B}"/>
                  </a:ext>
                </a:extLst>
              </p:cNvPr>
              <p:cNvSpPr/>
              <p:nvPr/>
            </p:nvSpPr>
            <p:spPr>
              <a:xfrm flipV="1">
                <a:off x="10124325" y="2968011"/>
                <a:ext cx="84094" cy="93723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2" name="Rectangle 251">
                <a:extLst>
                  <a:ext uri="{FF2B5EF4-FFF2-40B4-BE49-F238E27FC236}">
                    <a16:creationId xmlns:a16="http://schemas.microsoft.com/office/drawing/2014/main" xmlns="" id="{15E1AB5C-D0A3-0D45-99BF-EB3F194E7F3A}"/>
                  </a:ext>
                </a:extLst>
              </p:cNvPr>
              <p:cNvSpPr/>
              <p:nvPr/>
            </p:nvSpPr>
            <p:spPr>
              <a:xfrm flipV="1">
                <a:off x="10217739" y="2968011"/>
                <a:ext cx="84094" cy="100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53" name="Rectangle 252">
                <a:extLst>
                  <a:ext uri="{FF2B5EF4-FFF2-40B4-BE49-F238E27FC236}">
                    <a16:creationId xmlns:a16="http://schemas.microsoft.com/office/drawing/2014/main" xmlns="" id="{BC151D6A-181B-C971-567B-E1BF4F72BC3B}"/>
                  </a:ext>
                </a:extLst>
              </p:cNvPr>
              <p:cNvSpPr/>
              <p:nvPr/>
            </p:nvSpPr>
            <p:spPr>
              <a:xfrm flipV="1">
                <a:off x="10311153" y="2968011"/>
                <a:ext cx="84094" cy="100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54" name="Rectangle 253">
                <a:extLst>
                  <a:ext uri="{FF2B5EF4-FFF2-40B4-BE49-F238E27FC236}">
                    <a16:creationId xmlns:a16="http://schemas.microsoft.com/office/drawing/2014/main" xmlns="" id="{ACDF11D3-3226-687D-33EB-FFAA0A619FC5}"/>
                  </a:ext>
                </a:extLst>
              </p:cNvPr>
              <p:cNvSpPr/>
              <p:nvPr/>
            </p:nvSpPr>
            <p:spPr>
              <a:xfrm flipV="1">
                <a:off x="10404567" y="2968011"/>
                <a:ext cx="84094" cy="103725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55" name="Rectangle 254">
                <a:extLst>
                  <a:ext uri="{FF2B5EF4-FFF2-40B4-BE49-F238E27FC236}">
                    <a16:creationId xmlns:a16="http://schemas.microsoft.com/office/drawing/2014/main" xmlns="" id="{BC36109F-95B4-8A35-F25B-40CEB0B19CDC}"/>
                  </a:ext>
                </a:extLst>
              </p:cNvPr>
              <p:cNvSpPr/>
              <p:nvPr/>
            </p:nvSpPr>
            <p:spPr>
              <a:xfrm flipV="1">
                <a:off x="10497972" y="2968011"/>
                <a:ext cx="84094" cy="103725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21" name="Rectangle 220">
                <a:extLst>
                  <a:ext uri="{FF2B5EF4-FFF2-40B4-BE49-F238E27FC236}">
                    <a16:creationId xmlns:a16="http://schemas.microsoft.com/office/drawing/2014/main" xmlns="" id="{028BF276-3912-AABF-33BD-3357E12E6210}"/>
                  </a:ext>
                </a:extLst>
              </p:cNvPr>
              <p:cNvSpPr/>
              <p:nvPr/>
            </p:nvSpPr>
            <p:spPr>
              <a:xfrm flipV="1">
                <a:off x="7876463" y="2968011"/>
                <a:ext cx="84094" cy="18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2" name="Rectangle 221">
                <a:extLst>
                  <a:ext uri="{FF2B5EF4-FFF2-40B4-BE49-F238E27FC236}">
                    <a16:creationId xmlns:a16="http://schemas.microsoft.com/office/drawing/2014/main" xmlns="" id="{ED271778-06A3-A3E4-6A4B-A0ED1A658C0B}"/>
                  </a:ext>
                </a:extLst>
              </p:cNvPr>
              <p:cNvSpPr/>
              <p:nvPr/>
            </p:nvSpPr>
            <p:spPr>
              <a:xfrm flipV="1">
                <a:off x="7969877" y="2968012"/>
                <a:ext cx="84094" cy="151426"/>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3" name="Rectangle 222">
                <a:extLst>
                  <a:ext uri="{FF2B5EF4-FFF2-40B4-BE49-F238E27FC236}">
                    <a16:creationId xmlns:a16="http://schemas.microsoft.com/office/drawing/2014/main" xmlns="" id="{C1F00151-291C-92DC-6160-8F2547683D56}"/>
                  </a:ext>
                </a:extLst>
              </p:cNvPr>
              <p:cNvSpPr/>
              <p:nvPr/>
            </p:nvSpPr>
            <p:spPr>
              <a:xfrm flipV="1">
                <a:off x="8063291" y="2968011"/>
                <a:ext cx="84094" cy="165713"/>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24" name="Rectangle 223">
                <a:extLst>
                  <a:ext uri="{FF2B5EF4-FFF2-40B4-BE49-F238E27FC236}">
                    <a16:creationId xmlns:a16="http://schemas.microsoft.com/office/drawing/2014/main" xmlns="" id="{FEDB8C3C-95D9-A27C-1307-DEB4F24A4F20}"/>
                  </a:ext>
                </a:extLst>
              </p:cNvPr>
              <p:cNvSpPr/>
              <p:nvPr/>
            </p:nvSpPr>
            <p:spPr>
              <a:xfrm flipV="1">
                <a:off x="8156705" y="2968011"/>
                <a:ext cx="84094" cy="172857"/>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25" name="Rectangle 224">
                <a:extLst>
                  <a:ext uri="{FF2B5EF4-FFF2-40B4-BE49-F238E27FC236}">
                    <a16:creationId xmlns:a16="http://schemas.microsoft.com/office/drawing/2014/main" xmlns="" id="{31EC6D3C-B247-622F-1CF2-00793C64D3E6}"/>
                  </a:ext>
                </a:extLst>
              </p:cNvPr>
              <p:cNvSpPr/>
              <p:nvPr/>
            </p:nvSpPr>
            <p:spPr>
              <a:xfrm flipV="1">
                <a:off x="8250119" y="2968012"/>
                <a:ext cx="84094" cy="175238"/>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6" name="Rectangle 225">
                <a:extLst>
                  <a:ext uri="{FF2B5EF4-FFF2-40B4-BE49-F238E27FC236}">
                    <a16:creationId xmlns:a16="http://schemas.microsoft.com/office/drawing/2014/main" xmlns="" id="{39C9B13C-518B-6E62-F2E8-2C7D81B00BF0}"/>
                  </a:ext>
                </a:extLst>
              </p:cNvPr>
              <p:cNvSpPr/>
              <p:nvPr/>
            </p:nvSpPr>
            <p:spPr>
              <a:xfrm flipV="1">
                <a:off x="8343533" y="2968011"/>
                <a:ext cx="84094" cy="180001"/>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27" name="Rectangle 226">
                <a:extLst>
                  <a:ext uri="{FF2B5EF4-FFF2-40B4-BE49-F238E27FC236}">
                    <a16:creationId xmlns:a16="http://schemas.microsoft.com/office/drawing/2014/main" xmlns="" id="{D53971CB-3105-1E74-EA5F-C836B24A39CE}"/>
                  </a:ext>
                </a:extLst>
              </p:cNvPr>
              <p:cNvSpPr/>
              <p:nvPr/>
            </p:nvSpPr>
            <p:spPr>
              <a:xfrm flipV="1">
                <a:off x="8436947" y="2968012"/>
                <a:ext cx="84094" cy="18952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8" name="Rectangle 227">
                <a:extLst>
                  <a:ext uri="{FF2B5EF4-FFF2-40B4-BE49-F238E27FC236}">
                    <a16:creationId xmlns:a16="http://schemas.microsoft.com/office/drawing/2014/main" xmlns="" id="{228A130F-17F3-4FDB-3904-CF7319D6351E}"/>
                  </a:ext>
                </a:extLst>
              </p:cNvPr>
              <p:cNvSpPr/>
              <p:nvPr/>
            </p:nvSpPr>
            <p:spPr>
              <a:xfrm flipV="1">
                <a:off x="8530361" y="2968012"/>
                <a:ext cx="84094" cy="24667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9" name="Rectangle 228">
                <a:extLst>
                  <a:ext uri="{FF2B5EF4-FFF2-40B4-BE49-F238E27FC236}">
                    <a16:creationId xmlns:a16="http://schemas.microsoft.com/office/drawing/2014/main" xmlns="" id="{DAF466BD-A4B2-5BA9-9969-EA4BDA6B55E0}"/>
                  </a:ext>
                </a:extLst>
              </p:cNvPr>
              <p:cNvSpPr/>
              <p:nvPr/>
            </p:nvSpPr>
            <p:spPr>
              <a:xfrm flipV="1">
                <a:off x="8623775" y="2968012"/>
                <a:ext cx="84094" cy="251438"/>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0" name="Rectangle 229">
                <a:extLst>
                  <a:ext uri="{FF2B5EF4-FFF2-40B4-BE49-F238E27FC236}">
                    <a16:creationId xmlns:a16="http://schemas.microsoft.com/office/drawing/2014/main" xmlns="" id="{1A6C1D4E-F7FA-808B-38AC-D78713694687}"/>
                  </a:ext>
                </a:extLst>
              </p:cNvPr>
              <p:cNvSpPr/>
              <p:nvPr/>
            </p:nvSpPr>
            <p:spPr>
              <a:xfrm flipV="1">
                <a:off x="8717180" y="2968011"/>
                <a:ext cx="84094" cy="253819"/>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6" name="Rectangle 255">
                <a:extLst>
                  <a:ext uri="{FF2B5EF4-FFF2-40B4-BE49-F238E27FC236}">
                    <a16:creationId xmlns:a16="http://schemas.microsoft.com/office/drawing/2014/main" xmlns="" id="{82D69C65-CBA0-0C49-BF23-A95253A10599}"/>
                  </a:ext>
                </a:extLst>
              </p:cNvPr>
              <p:cNvSpPr/>
              <p:nvPr/>
            </p:nvSpPr>
            <p:spPr>
              <a:xfrm flipV="1">
                <a:off x="10592040" y="2968011"/>
                <a:ext cx="84094" cy="105630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57" name="Rectangle 256">
                <a:extLst>
                  <a:ext uri="{FF2B5EF4-FFF2-40B4-BE49-F238E27FC236}">
                    <a16:creationId xmlns:a16="http://schemas.microsoft.com/office/drawing/2014/main" xmlns="" id="{0D847A4A-8495-4F44-8F2F-8CD0A4342E20}"/>
                  </a:ext>
                </a:extLst>
              </p:cNvPr>
              <p:cNvSpPr/>
              <p:nvPr/>
            </p:nvSpPr>
            <p:spPr>
              <a:xfrm flipV="1">
                <a:off x="10685454" y="2968011"/>
                <a:ext cx="84094" cy="111821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8" name="Rectangle 257">
                <a:extLst>
                  <a:ext uri="{FF2B5EF4-FFF2-40B4-BE49-F238E27FC236}">
                    <a16:creationId xmlns:a16="http://schemas.microsoft.com/office/drawing/2014/main" xmlns="" id="{05A950CE-24A0-28B3-BF65-A772D499A7A3}"/>
                  </a:ext>
                </a:extLst>
              </p:cNvPr>
              <p:cNvSpPr/>
              <p:nvPr/>
            </p:nvSpPr>
            <p:spPr>
              <a:xfrm flipV="1">
                <a:off x="10778868" y="2968011"/>
                <a:ext cx="84094" cy="113012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59" name="Rectangle 258">
                <a:extLst>
                  <a:ext uri="{FF2B5EF4-FFF2-40B4-BE49-F238E27FC236}">
                    <a16:creationId xmlns:a16="http://schemas.microsoft.com/office/drawing/2014/main" xmlns="" id="{1E405D71-6A6E-7D99-5383-B84FCCBDDA73}"/>
                  </a:ext>
                </a:extLst>
              </p:cNvPr>
              <p:cNvSpPr/>
              <p:nvPr/>
            </p:nvSpPr>
            <p:spPr>
              <a:xfrm flipV="1">
                <a:off x="10872282" y="2968011"/>
                <a:ext cx="84094" cy="136110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0" name="Rectangle 259">
                <a:extLst>
                  <a:ext uri="{FF2B5EF4-FFF2-40B4-BE49-F238E27FC236}">
                    <a16:creationId xmlns:a16="http://schemas.microsoft.com/office/drawing/2014/main" xmlns="" id="{54F1C245-574F-E915-3CCD-5CF17876AF6C}"/>
                  </a:ext>
                </a:extLst>
              </p:cNvPr>
              <p:cNvSpPr/>
              <p:nvPr/>
            </p:nvSpPr>
            <p:spPr>
              <a:xfrm flipV="1">
                <a:off x="10965696" y="2968011"/>
                <a:ext cx="84094" cy="138015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61" name="Rectangle 260">
                <a:extLst>
                  <a:ext uri="{FF2B5EF4-FFF2-40B4-BE49-F238E27FC236}">
                    <a16:creationId xmlns:a16="http://schemas.microsoft.com/office/drawing/2014/main" xmlns="" id="{7BD9F846-DEC2-0D76-4F4F-DCEF77C77744}"/>
                  </a:ext>
                </a:extLst>
              </p:cNvPr>
              <p:cNvSpPr/>
              <p:nvPr/>
            </p:nvSpPr>
            <p:spPr>
              <a:xfrm flipV="1">
                <a:off x="11059110" y="2968011"/>
                <a:ext cx="84094" cy="1386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62" name="Rectangle 261">
                <a:extLst>
                  <a:ext uri="{FF2B5EF4-FFF2-40B4-BE49-F238E27FC236}">
                    <a16:creationId xmlns:a16="http://schemas.microsoft.com/office/drawing/2014/main" xmlns="" id="{D3BA835A-97CC-0286-1752-E05E33199F4E}"/>
                  </a:ext>
                </a:extLst>
              </p:cNvPr>
              <p:cNvSpPr/>
              <p:nvPr/>
            </p:nvSpPr>
            <p:spPr>
              <a:xfrm flipV="1">
                <a:off x="11152524" y="2968010"/>
                <a:ext cx="84094" cy="148254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3" name="Rectangle 262">
                <a:extLst>
                  <a:ext uri="{FF2B5EF4-FFF2-40B4-BE49-F238E27FC236}">
                    <a16:creationId xmlns:a16="http://schemas.microsoft.com/office/drawing/2014/main" xmlns="" id="{4B28DB76-C30B-832C-DAE9-C88204DFD62E}"/>
                  </a:ext>
                </a:extLst>
              </p:cNvPr>
              <p:cNvSpPr/>
              <p:nvPr/>
            </p:nvSpPr>
            <p:spPr>
              <a:xfrm flipV="1">
                <a:off x="11245938" y="2968010"/>
                <a:ext cx="84094" cy="180163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64" name="Rectangle 263">
                <a:extLst>
                  <a:ext uri="{FF2B5EF4-FFF2-40B4-BE49-F238E27FC236}">
                    <a16:creationId xmlns:a16="http://schemas.microsoft.com/office/drawing/2014/main" xmlns="" id="{4D30366C-D685-D1EF-F55F-12B892C53D48}"/>
                  </a:ext>
                </a:extLst>
              </p:cNvPr>
              <p:cNvSpPr/>
              <p:nvPr/>
            </p:nvSpPr>
            <p:spPr>
              <a:xfrm flipV="1">
                <a:off x="11339352" y="2968010"/>
                <a:ext cx="84094" cy="1801633"/>
              </a:xfrm>
              <a:prstGeom prst="rect">
                <a:avLst/>
              </a:prstGeom>
              <a:solidFill>
                <a:srgbClr val="AFAB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a:xfrm>
            <a:off x="8235351" y="6554231"/>
            <a:ext cx="1411407" cy="242888"/>
          </a:xfrm>
        </p:spPr>
        <p:txBody>
          <a:bodyPr/>
          <a:lstStyle/>
          <a:p>
            <a:r>
              <a:rPr lang="fr-FR" dirty="0"/>
              <a:t>2-6 juin 2023</a:t>
            </a:r>
            <a:r>
              <a:rPr lang="fr-FR" noProof="0" dirty="0"/>
              <a:t> </a:t>
            </a:r>
            <a:endParaRPr lang="fr-FR" dirty="0"/>
          </a:p>
          <a:p>
            <a:endParaRPr lang="fr-FR" dirty="0"/>
          </a:p>
        </p:txBody>
      </p:sp>
      <p:sp>
        <p:nvSpPr>
          <p:cNvPr id="4" name="Espace réservé du contenu 2">
            <a:extLst>
              <a:ext uri="{FF2B5EF4-FFF2-40B4-BE49-F238E27FC236}">
                <a16:creationId xmlns:a16="http://schemas.microsoft.com/office/drawing/2014/main" xmlns="" id="{48982C48-D0CE-2934-B259-FB929F6CAB3C}"/>
              </a:ext>
            </a:extLst>
          </p:cNvPr>
          <p:cNvSpPr>
            <a:spLocks noGrp="1"/>
          </p:cNvSpPr>
          <p:nvPr>
            <p:ph sz="quarter" idx="16"/>
          </p:nvPr>
        </p:nvSpPr>
        <p:spPr>
          <a:xfrm>
            <a:off x="1017816" y="6342603"/>
            <a:ext cx="5159375" cy="247196"/>
          </a:xfrm>
        </p:spPr>
        <p:txBody>
          <a:bodyPr/>
          <a:lstStyle/>
          <a:p>
            <a:r>
              <a:rPr lang="fr-FR" dirty="0"/>
              <a:t>B. Besse et al., ASCO</a:t>
            </a:r>
            <a:r>
              <a:rPr lang="fr-FR" baseline="30000" dirty="0"/>
              <a:t>®</a:t>
            </a:r>
            <a:r>
              <a:rPr lang="fr-FR" dirty="0"/>
              <a:t> 2023, Abs. #9013</a:t>
            </a:r>
          </a:p>
        </p:txBody>
      </p:sp>
      <p:sp>
        <p:nvSpPr>
          <p:cNvPr id="8" name="Espace réservé du texte 3">
            <a:extLst>
              <a:ext uri="{FF2B5EF4-FFF2-40B4-BE49-F238E27FC236}">
                <a16:creationId xmlns:a16="http://schemas.microsoft.com/office/drawing/2014/main" xmlns="" id="{80BCCA99-D053-C4D4-779F-BEDE833D44B8}"/>
              </a:ext>
            </a:extLst>
          </p:cNvPr>
          <p:cNvSpPr>
            <a:spLocks noGrp="1"/>
          </p:cNvSpPr>
          <p:nvPr>
            <p:ph type="body" sz="quarter" idx="17"/>
          </p:nvPr>
        </p:nvSpPr>
        <p:spPr>
          <a:xfrm>
            <a:off x="932773" y="-4431"/>
            <a:ext cx="11259225" cy="516866"/>
          </a:xfrm>
        </p:spPr>
        <p:txBody>
          <a:bodyPr/>
          <a:lstStyle/>
          <a:p>
            <a:r>
              <a:rPr lang="fr-FR"/>
              <a:t>CHRYSALIS-2</a:t>
            </a:r>
          </a:p>
        </p:txBody>
      </p:sp>
      <p:sp>
        <p:nvSpPr>
          <p:cNvPr id="101" name="Espace réservé du texte 100">
            <a:extLst>
              <a:ext uri="{FF2B5EF4-FFF2-40B4-BE49-F238E27FC236}">
                <a16:creationId xmlns:a16="http://schemas.microsoft.com/office/drawing/2014/main" xmlns="" id="{A9BABD2D-4DE9-104D-5A93-5DFD5A201645}"/>
              </a:ext>
            </a:extLst>
          </p:cNvPr>
          <p:cNvSpPr>
            <a:spLocks noGrp="1"/>
          </p:cNvSpPr>
          <p:nvPr>
            <p:ph type="body" sz="quarter" idx="18"/>
          </p:nvPr>
        </p:nvSpPr>
        <p:spPr/>
        <p:txBody>
          <a:bodyPr/>
          <a:lstStyle/>
          <a:p>
            <a:r>
              <a:rPr lang="fr-FR"/>
              <a:t>Le statut ctDNA au baseline par NGS </a:t>
            </a:r>
            <a:r>
              <a:rPr lang="fr-FR" sz="2000"/>
              <a:t>ne </a:t>
            </a:r>
            <a:r>
              <a:rPr lang="fr-FR" sz="2000" dirty="0"/>
              <a:t>prédit pas la réponse tumorale à l’</a:t>
            </a:r>
            <a:r>
              <a:rPr lang="fr-FR" sz="2000" dirty="0" err="1"/>
              <a:t>amivantmab</a:t>
            </a:r>
            <a:r>
              <a:rPr lang="fr-FR" sz="2000" dirty="0"/>
              <a:t> et </a:t>
            </a:r>
            <a:r>
              <a:rPr lang="fr-FR" sz="2000" dirty="0" err="1"/>
              <a:t>lazertinib</a:t>
            </a:r>
            <a:endParaRPr lang="fr-FR" sz="2000" dirty="0"/>
          </a:p>
        </p:txBody>
      </p:sp>
      <p:sp>
        <p:nvSpPr>
          <p:cNvPr id="6" name="Espace réservé du contenu 5">
            <a:extLst>
              <a:ext uri="{FF2B5EF4-FFF2-40B4-BE49-F238E27FC236}">
                <a16:creationId xmlns:a16="http://schemas.microsoft.com/office/drawing/2014/main" xmlns="" id="{5E678D2C-C328-A0BB-D9B8-C422764BC13A}"/>
              </a:ext>
            </a:extLst>
          </p:cNvPr>
          <p:cNvSpPr>
            <a:spLocks noGrp="1"/>
          </p:cNvSpPr>
          <p:nvPr>
            <p:ph sz="quarter" idx="21"/>
          </p:nvPr>
        </p:nvSpPr>
        <p:spPr>
          <a:xfrm>
            <a:off x="1014670" y="5445444"/>
            <a:ext cx="11177328" cy="472491"/>
          </a:xfrm>
          <a:noFill/>
        </p:spPr>
        <p:txBody>
          <a:bodyPr>
            <a:normAutofit fontScale="92500"/>
          </a:bodyPr>
          <a:lstStyle/>
          <a:p>
            <a:pPr algn="ctr"/>
            <a:r>
              <a:rPr lang="fr-FR" dirty="0">
                <a:solidFill>
                  <a:srgbClr val="005086"/>
                </a:solidFill>
              </a:rPr>
              <a:t>L'IHC MET+ est un facteur prédictif de réponse, quel que soit le mécanisme de résistance moléculaire</a:t>
            </a:r>
          </a:p>
        </p:txBody>
      </p:sp>
    </p:spTree>
    <p:extLst>
      <p:ext uri="{BB962C8B-B14F-4D97-AF65-F5344CB8AC3E}">
        <p14:creationId xmlns:p14="http://schemas.microsoft.com/office/powerpoint/2010/main" val="24220173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YL. Wu et al., ASCO</a:t>
            </a:r>
            <a:r>
              <a:rPr lang="fr-FR" baseline="30000" dirty="0"/>
              <a:t>®</a:t>
            </a:r>
            <a:r>
              <a:rPr lang="fr-FR" dirty="0"/>
              <a:t> 2023, Abs. #9001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dirty="0"/>
              <a:t>Abs #9001 : </a:t>
            </a:r>
            <a:r>
              <a:rPr lang="en-US" dirty="0"/>
              <a:t>Etude WU-KONG6 </a:t>
            </a:r>
            <a:endParaRPr lang="fr-FR" dirty="0"/>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sz="3200" dirty="0" err="1"/>
              <a:t>Sunvozertinib</a:t>
            </a:r>
            <a:r>
              <a:rPr lang="fr-FR" sz="3200" dirty="0"/>
              <a:t> pour le traitement du CBNPC avec insertion de l'Exon20 de l'EGFR : Résultats de la première étude </a:t>
            </a:r>
            <a:r>
              <a:rPr lang="fr-FR" sz="3200" dirty="0" err="1"/>
              <a:t>pivotale</a:t>
            </a:r>
            <a:r>
              <a:rPr lang="fr-FR" sz="3200" dirty="0"/>
              <a:t>.</a:t>
            </a:r>
          </a:p>
        </p:txBody>
      </p:sp>
    </p:spTree>
    <p:extLst>
      <p:ext uri="{BB962C8B-B14F-4D97-AF65-F5344CB8AC3E}">
        <p14:creationId xmlns:p14="http://schemas.microsoft.com/office/powerpoint/2010/main" val="39982739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YL. Wu et al., ASCO</a:t>
            </a:r>
            <a:r>
              <a:rPr lang="fr-FR" baseline="30000" dirty="0"/>
              <a:t>®</a:t>
            </a:r>
            <a:r>
              <a:rPr lang="fr-FR" dirty="0"/>
              <a:t> 2023, Abs. #9001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a:t>WU-KONG6</a:t>
            </a:r>
            <a:endParaRPr lang="fr-F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en-US" dirty="0" err="1"/>
              <a:t>Schéma</a:t>
            </a:r>
            <a:r>
              <a:rPr lang="en-US" dirty="0"/>
              <a:t> de </a:t>
            </a:r>
            <a:r>
              <a:rPr lang="en-US" dirty="0" err="1"/>
              <a:t>l’étude</a:t>
            </a:r>
            <a:r>
              <a:rPr lang="en-US" dirty="0"/>
              <a:t> (Sunvozertinib  - EGFR Exon20) </a:t>
            </a:r>
          </a:p>
        </p:txBody>
      </p:sp>
      <p:grpSp>
        <p:nvGrpSpPr>
          <p:cNvPr id="13" name="Groupe 12">
            <a:extLst>
              <a:ext uri="{FF2B5EF4-FFF2-40B4-BE49-F238E27FC236}">
                <a16:creationId xmlns:a16="http://schemas.microsoft.com/office/drawing/2014/main" xmlns="" id="{6A031B49-4751-AC2E-9B3B-3B9EC234E43E}"/>
              </a:ext>
            </a:extLst>
          </p:cNvPr>
          <p:cNvGrpSpPr/>
          <p:nvPr/>
        </p:nvGrpSpPr>
        <p:grpSpPr>
          <a:xfrm>
            <a:off x="1860460" y="1755207"/>
            <a:ext cx="9304507" cy="3347586"/>
            <a:chOff x="1759734" y="1929309"/>
            <a:chExt cx="9304507" cy="3347586"/>
          </a:xfrm>
        </p:grpSpPr>
        <p:sp>
          <p:nvSpPr>
            <p:cNvPr id="5" name="Freeform 5">
              <a:extLst>
                <a:ext uri="{FF2B5EF4-FFF2-40B4-BE49-F238E27FC236}">
                  <a16:creationId xmlns:a16="http://schemas.microsoft.com/office/drawing/2014/main" xmlns="" id="{B5B979A9-CA4B-A7C6-6407-1A327F6E22C0}"/>
                </a:ext>
              </a:extLst>
            </p:cNvPr>
            <p:cNvSpPr/>
            <p:nvPr/>
          </p:nvSpPr>
          <p:spPr>
            <a:xfrm>
              <a:off x="1759734" y="1929309"/>
              <a:ext cx="3384872" cy="3347586"/>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400"/>
                </a:spcBef>
                <a:defRPr/>
              </a:pPr>
              <a:r>
                <a:rPr lang="fr-FR" sz="1400" b="1" dirty="0">
                  <a:solidFill>
                    <a:srgbClr val="000000"/>
                  </a:solidFill>
                  <a:latin typeface="Century Gothic" panose="020B0502020202020204" pitchFamily="34" charset="0"/>
                  <a:cs typeface="Arial" panose="020B0604020202020204" pitchFamily="34" charset="0"/>
                </a:rPr>
                <a:t>Principaux critères d'inclusion :</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CBNPC localement avancé ou métastatique</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Exons20ins de l'EGFR confirmés dans les tissus tumoraux.</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A reçu 1 à 3 lignes de traitements systémiques antérieurs</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La maladie a progressé pendant ou après une chimiothérapie à base de platine</a:t>
              </a:r>
            </a:p>
            <a:p>
              <a:pPr marL="108000" indent="-108000" defTabSz="450056">
                <a:spcBef>
                  <a:spcPts val="400"/>
                </a:spcBef>
                <a:buClr>
                  <a:srgbClr val="005086"/>
                </a:buClr>
                <a:buFont typeface="Arial" panose="020B0604020202020204" pitchFamily="34" charset="0"/>
                <a:buChar char="•"/>
                <a:defRPr/>
              </a:pPr>
              <a:endParaRPr lang="fr-FR" sz="1400" dirty="0">
                <a:solidFill>
                  <a:srgbClr val="000000"/>
                </a:solidFill>
                <a:latin typeface="Century Gothic" panose="020B0502020202020204" pitchFamily="34" charset="0"/>
                <a:cs typeface="Arial" panose="020B0604020202020204" pitchFamily="34" charset="0"/>
              </a:endParaRPr>
            </a:p>
            <a:p>
              <a:pPr marL="108000" indent="-108000" defTabSz="450056">
                <a:spcBef>
                  <a:spcPts val="400"/>
                </a:spcBef>
                <a:buClr>
                  <a:srgbClr val="005086"/>
                </a:buClr>
                <a:buFont typeface="Arial" panose="020B0604020202020204" pitchFamily="34" charset="0"/>
                <a:buChar char="•"/>
                <a:defRPr/>
              </a:pPr>
              <a:endParaRPr lang="en-US" sz="1400" dirty="0">
                <a:solidFill>
                  <a:srgbClr val="000000"/>
                </a:solidFill>
                <a:latin typeface="Century Gothic" panose="020B0502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xmlns="" id="{E9296D47-9FD8-79F6-A7C4-F49B968AA77B}"/>
                </a:ext>
              </a:extLst>
            </p:cNvPr>
            <p:cNvSpPr/>
            <p:nvPr/>
          </p:nvSpPr>
          <p:spPr>
            <a:xfrm>
              <a:off x="7838903" y="1929309"/>
              <a:ext cx="3225338" cy="3347586"/>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400"/>
                </a:spcBef>
                <a:defRPr/>
              </a:pPr>
              <a:r>
                <a:rPr lang="fr-FR" sz="1400" b="1" dirty="0">
                  <a:solidFill>
                    <a:srgbClr val="000000"/>
                  </a:solidFill>
                  <a:latin typeface="Century Gothic" panose="020B0502020202020204" pitchFamily="34" charset="0"/>
                  <a:cs typeface="Arial" panose="020B0604020202020204" pitchFamily="34" charset="0"/>
                </a:rPr>
                <a:t>Objectif primaire:</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ORR évaluée par IRC</a:t>
              </a:r>
            </a:p>
            <a:p>
              <a:pPr defTabSz="450056">
                <a:spcBef>
                  <a:spcPts val="400"/>
                </a:spcBef>
                <a:buClr>
                  <a:srgbClr val="005086"/>
                </a:buClr>
                <a:defRPr/>
              </a:pPr>
              <a:endParaRPr lang="fr-FR" sz="1400" dirty="0">
                <a:solidFill>
                  <a:srgbClr val="000000"/>
                </a:solidFill>
                <a:latin typeface="Century Gothic" panose="020B0502020202020204" pitchFamily="34" charset="0"/>
                <a:cs typeface="Arial" panose="020B0604020202020204" pitchFamily="34" charset="0"/>
              </a:endParaRPr>
            </a:p>
            <a:p>
              <a:pPr defTabSz="450056">
                <a:spcBef>
                  <a:spcPts val="400"/>
                </a:spcBef>
                <a:buClr>
                  <a:srgbClr val="005086"/>
                </a:buClr>
                <a:defRPr/>
              </a:pPr>
              <a:r>
                <a:rPr lang="fr-FR" sz="1400" b="1" dirty="0">
                  <a:solidFill>
                    <a:srgbClr val="000000"/>
                  </a:solidFill>
                  <a:latin typeface="Century Gothic" panose="020B0502020202020204" pitchFamily="34" charset="0"/>
                  <a:cs typeface="Arial" panose="020B0604020202020204" pitchFamily="34" charset="0"/>
                </a:rPr>
                <a:t>Objectifs secondaires</a:t>
              </a:r>
            </a:p>
            <a:p>
              <a:pPr marL="108000" indent="-108000" defTabSz="450056">
                <a:spcBef>
                  <a:spcPts val="400"/>
                </a:spcBef>
                <a:buClr>
                  <a:srgbClr val="FF7F4D"/>
                </a:buClr>
                <a:buFont typeface="Arial" panose="020B0604020202020204" pitchFamily="34" charset="0"/>
                <a:buChar char="•"/>
                <a:defRPr/>
              </a:pPr>
              <a:r>
                <a:rPr lang="fr-FR" sz="1400" dirty="0" err="1">
                  <a:solidFill>
                    <a:srgbClr val="000000"/>
                  </a:solidFill>
                  <a:latin typeface="Century Gothic" panose="020B0502020202020204" pitchFamily="34" charset="0"/>
                  <a:cs typeface="Arial" panose="020B0604020202020204" pitchFamily="34" charset="0"/>
                </a:rPr>
                <a:t>DoR</a:t>
              </a:r>
              <a:r>
                <a:rPr lang="fr-FR" sz="1400" dirty="0">
                  <a:solidFill>
                    <a:srgbClr val="000000"/>
                  </a:solidFill>
                  <a:latin typeface="Century Gothic" panose="020B0502020202020204" pitchFamily="34" charset="0"/>
                  <a:cs typeface="Arial" panose="020B0604020202020204" pitchFamily="34" charset="0"/>
                </a:rPr>
                <a:t> évaluée par IRC</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ORR (évalué par investigateur), PFS, DCR, modifications de la taille de la tumeur</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SG</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Sécurité et tolérance</a:t>
              </a:r>
            </a:p>
            <a:p>
              <a:pPr marL="108000" indent="-108000" defTabSz="450056">
                <a:spcBef>
                  <a:spcPts val="400"/>
                </a:spcBef>
                <a:buClr>
                  <a:srgbClr val="FF7F4D"/>
                </a:buClr>
                <a:buFont typeface="Arial" panose="020B0604020202020204" pitchFamily="34" charset="0"/>
                <a:buChar char="•"/>
                <a:defRPr/>
              </a:pPr>
              <a:r>
                <a:rPr lang="fr-FR" sz="1400" dirty="0">
                  <a:solidFill>
                    <a:srgbClr val="000000"/>
                  </a:solidFill>
                  <a:latin typeface="Century Gothic" panose="020B0502020202020204" pitchFamily="34" charset="0"/>
                  <a:cs typeface="Arial" panose="020B0604020202020204" pitchFamily="34" charset="0"/>
                </a:rPr>
                <a:t>Pharmacocinétique</a:t>
              </a:r>
              <a:endParaRPr lang="en-US" sz="1400" dirty="0">
                <a:solidFill>
                  <a:srgbClr val="000000"/>
                </a:solidFill>
                <a:latin typeface="Century Gothic" panose="020B0502020202020204" pitchFamily="34" charset="0"/>
                <a:cs typeface="Arial" panose="020B0604020202020204" pitchFamily="34" charset="0"/>
              </a:endParaRPr>
            </a:p>
          </p:txBody>
        </p:sp>
        <p:sp>
          <p:nvSpPr>
            <p:cNvPr id="10" name="Flèche vers la droite 9">
              <a:extLst>
                <a:ext uri="{FF2B5EF4-FFF2-40B4-BE49-F238E27FC236}">
                  <a16:creationId xmlns:a16="http://schemas.microsoft.com/office/drawing/2014/main" xmlns="" id="{C2C81C39-C70F-B14A-AE3B-2C8761933BCF}"/>
                </a:ext>
              </a:extLst>
            </p:cNvPr>
            <p:cNvSpPr/>
            <p:nvPr/>
          </p:nvSpPr>
          <p:spPr>
            <a:xfrm>
              <a:off x="5353396" y="3445160"/>
              <a:ext cx="2019993" cy="315884"/>
            </a:xfrm>
            <a:prstGeom prst="rightArrow">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ZoneTexte 10">
              <a:extLst>
                <a:ext uri="{FF2B5EF4-FFF2-40B4-BE49-F238E27FC236}">
                  <a16:creationId xmlns:a16="http://schemas.microsoft.com/office/drawing/2014/main" xmlns="" id="{CB190F40-7555-C490-89D2-3F9C3B0D9431}"/>
                </a:ext>
              </a:extLst>
            </p:cNvPr>
            <p:cNvSpPr txBox="1"/>
            <p:nvPr/>
          </p:nvSpPr>
          <p:spPr>
            <a:xfrm>
              <a:off x="5795544" y="2881098"/>
              <a:ext cx="1135696" cy="400110"/>
            </a:xfrm>
            <a:prstGeom prst="rect">
              <a:avLst/>
            </a:prstGeom>
            <a:noFill/>
          </p:spPr>
          <p:txBody>
            <a:bodyPr wrap="none" rtlCol="0">
              <a:spAutoFit/>
            </a:bodyPr>
            <a:lstStyle/>
            <a:p>
              <a:r>
                <a:rPr lang="fr-FR" sz="2000" dirty="0">
                  <a:solidFill>
                    <a:prstClr val="black"/>
                  </a:solidFill>
                </a:rPr>
                <a:t>DZD9008</a:t>
              </a:r>
            </a:p>
          </p:txBody>
        </p:sp>
        <p:sp>
          <p:nvSpPr>
            <p:cNvPr id="12" name="Freeform 41">
              <a:extLst>
                <a:ext uri="{FF2B5EF4-FFF2-40B4-BE49-F238E27FC236}">
                  <a16:creationId xmlns:a16="http://schemas.microsoft.com/office/drawing/2014/main" xmlns="" id="{B54E8E0A-5D07-A9F7-2153-8FAE725D6F8B}"/>
                </a:ext>
              </a:extLst>
            </p:cNvPr>
            <p:cNvSpPr/>
            <p:nvPr/>
          </p:nvSpPr>
          <p:spPr>
            <a:xfrm>
              <a:off x="5532120" y="3918985"/>
              <a:ext cx="1662545" cy="688278"/>
            </a:xfrm>
            <a:prstGeom prst="roundRect">
              <a:avLst>
                <a:gd name="adj" fmla="val 9151"/>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b="1" kern="0" dirty="0">
                  <a:solidFill>
                    <a:prstClr val="white"/>
                  </a:solidFill>
                  <a:latin typeface="Century Gothic" panose="020B0502020202020204" pitchFamily="34" charset="0"/>
                  <a:cs typeface="Arial" panose="020B0604020202020204" pitchFamily="34" charset="0"/>
                </a:rPr>
                <a:t>300 mg, QD</a:t>
              </a:r>
              <a:endParaRPr lang="en-US" kern="0" dirty="0">
                <a:solidFill>
                  <a:prstClr val="white"/>
                </a:solidFill>
                <a:latin typeface="Century Gothic" panose="020B0502020202020204" pitchFamily="34" charset="0"/>
                <a:cs typeface="Arial" panose="020B0604020202020204" pitchFamily="34" charset="0"/>
              </a:endParaRPr>
            </a:p>
          </p:txBody>
        </p:sp>
      </p:grpSp>
      <p:sp>
        <p:nvSpPr>
          <p:cNvPr id="14" name="Espace réservé du contenu 5">
            <a:extLst>
              <a:ext uri="{FF2B5EF4-FFF2-40B4-BE49-F238E27FC236}">
                <a16:creationId xmlns:a16="http://schemas.microsoft.com/office/drawing/2014/main" xmlns="" id="{EFD01A4F-3AAE-56E4-DD06-06583F1FED0A}"/>
              </a:ext>
            </a:extLst>
          </p:cNvPr>
          <p:cNvSpPr txBox="1">
            <a:spLocks/>
          </p:cNvSpPr>
          <p:nvPr/>
        </p:nvSpPr>
        <p:spPr>
          <a:xfrm>
            <a:off x="1325742" y="1215416"/>
            <a:ext cx="9702898" cy="4172466"/>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16" name="ZoneTexte 15"/>
          <p:cNvSpPr txBox="1"/>
          <p:nvPr/>
        </p:nvSpPr>
        <p:spPr>
          <a:xfrm>
            <a:off x="2011116" y="5548893"/>
            <a:ext cx="8332149" cy="436255"/>
          </a:xfrm>
          <a:prstGeom prst="rect">
            <a:avLst/>
          </a:prstGeom>
          <a:solidFill>
            <a:srgbClr val="FF7F4D"/>
          </a:solidFill>
        </p:spPr>
        <p:txBody>
          <a:bodyPr vert="horz" lIns="91440" tIns="45720" rIns="91440" bIns="45720" rtlCol="0" anchor="ctr">
            <a:normAutofit/>
          </a:bodyPr>
          <a:lstStyle>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Inclusion des patients ayant reçus de 1 à 3 lignes de traitements</a:t>
            </a:r>
          </a:p>
        </p:txBody>
      </p:sp>
    </p:spTree>
    <p:extLst>
      <p:ext uri="{BB962C8B-B14F-4D97-AF65-F5344CB8AC3E}">
        <p14:creationId xmlns:p14="http://schemas.microsoft.com/office/powerpoint/2010/main" val="7128311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YL. Wu et al., ASCO</a:t>
            </a:r>
            <a:r>
              <a:rPr lang="fr-FR" baseline="30000" dirty="0"/>
              <a:t>®</a:t>
            </a:r>
            <a:r>
              <a:rPr lang="fr-FR" dirty="0"/>
              <a:t> 2023, Abs. #9001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a:t>WU-KONG6</a:t>
            </a:r>
            <a:endParaRPr lang="fr-F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en-US"/>
              <a:t>Caractéristique des patients </a:t>
            </a:r>
          </a:p>
        </p:txBody>
      </p:sp>
      <p:graphicFrame>
        <p:nvGraphicFramePr>
          <p:cNvPr id="6" name="Tableau 6">
            <a:extLst>
              <a:ext uri="{FF2B5EF4-FFF2-40B4-BE49-F238E27FC236}">
                <a16:creationId xmlns:a16="http://schemas.microsoft.com/office/drawing/2014/main" xmlns="" id="{3D1AD555-FE3E-990A-6520-22F8D73D74BF}"/>
              </a:ext>
            </a:extLst>
          </p:cNvPr>
          <p:cNvGraphicFramePr>
            <a:graphicFrameLocks noGrp="1"/>
          </p:cNvGraphicFramePr>
          <p:nvPr>
            <p:extLst>
              <p:ext uri="{D42A27DB-BD31-4B8C-83A1-F6EECF244321}">
                <p14:modId xmlns:p14="http://schemas.microsoft.com/office/powerpoint/2010/main" val="1223347445"/>
              </p:ext>
            </p:extLst>
          </p:nvPr>
        </p:nvGraphicFramePr>
        <p:xfrm>
          <a:off x="1908632" y="1482120"/>
          <a:ext cx="4510148" cy="3893760"/>
        </p:xfrm>
        <a:graphic>
          <a:graphicData uri="http://schemas.openxmlformats.org/drawingml/2006/table">
            <a:tbl>
              <a:tblPr firstRow="1" bandRow="1">
                <a:tableStyleId>{5C22544A-7EE6-4342-B048-85BDC9FD1C3A}</a:tableStyleId>
              </a:tblPr>
              <a:tblGrid>
                <a:gridCol w="3083634">
                  <a:extLst>
                    <a:ext uri="{9D8B030D-6E8A-4147-A177-3AD203B41FA5}">
                      <a16:colId xmlns:a16="http://schemas.microsoft.com/office/drawing/2014/main" xmlns="" val="3716429334"/>
                    </a:ext>
                  </a:extLst>
                </a:gridCol>
                <a:gridCol w="1426514">
                  <a:extLst>
                    <a:ext uri="{9D8B030D-6E8A-4147-A177-3AD203B41FA5}">
                      <a16:colId xmlns:a16="http://schemas.microsoft.com/office/drawing/2014/main" xmlns="" val="3569884669"/>
                    </a:ext>
                  </a:extLst>
                </a:gridCol>
              </a:tblGrid>
              <a:tr h="432000">
                <a:tc>
                  <a:txBody>
                    <a:bodyPr/>
                    <a:lstStyle/>
                    <a:p>
                      <a:pPr algn="l"/>
                      <a:r>
                        <a:rPr lang="fr-FR" sz="1200" dirty="0">
                          <a:latin typeface="Century Gothic" panose="020B0502020202020204" pitchFamily="34" charset="0"/>
                        </a:rPr>
                        <a:t>Données démographiques et caractéristiques de base</a:t>
                      </a:r>
                    </a:p>
                  </a:txBody>
                  <a:tcPr marT="36000" marB="3600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N = 97</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432000">
                <a:tc>
                  <a:txBody>
                    <a:bodyPr/>
                    <a:lstStyle/>
                    <a:p>
                      <a:pPr algn="l">
                        <a:spcBef>
                          <a:spcPts val="300"/>
                        </a:spcBef>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Âge médian, années (range)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dirty="0">
                          <a:latin typeface="Century Gothic" panose="020B0502020202020204" pitchFamily="34" charset="0"/>
                        </a:rPr>
                        <a:t>58 (29,79)</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432000">
                <a:tc>
                  <a:txBody>
                    <a:bodyPr/>
                    <a:lstStyle/>
                    <a:p>
                      <a:pPr lvl="0" algn="l"/>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Homme/Femme, n (%)</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39 (40.2) / 58 (59.8)</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432000">
                <a:tc>
                  <a:txBody>
                    <a:bodyPr/>
                    <a:lstStyle/>
                    <a:p>
                      <a:pPr lvl="0" algn="l"/>
                      <a:r>
                        <a:rPr lang="fr-FR" sz="1000" b="1" dirty="0">
                          <a:latin typeface="Century Gothic" panose="020B0502020202020204" pitchFamily="34" charset="0"/>
                        </a:rPr>
                        <a:t>Antécédents de tabagisme, Oui (%) / Non (%)</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32 (33) / 65 (67)</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4320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Métastases cérébrales au début de l’étude, n (%)</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31 (32.0)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8761559"/>
                  </a:ext>
                </a:extLst>
              </a:tr>
              <a:tr h="432000">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Sous-types de Mutation , n(%)</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b">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435163567"/>
                  </a:ext>
                </a:extLst>
              </a:tr>
              <a:tr h="432000">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769_ASV</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38 (39.2)</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864694377"/>
                  </a:ext>
                </a:extLst>
              </a:tr>
              <a:tr h="432000">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770_SVD</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17 (17.5)</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708371027"/>
                  </a:ext>
                </a:extLst>
              </a:tr>
              <a:tr h="432000">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Autres</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42 (43.3)</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14079472"/>
                  </a:ext>
                </a:extLst>
              </a:tr>
            </a:tbl>
          </a:graphicData>
        </a:graphic>
      </p:graphicFrame>
      <p:graphicFrame>
        <p:nvGraphicFramePr>
          <p:cNvPr id="10" name="Tableau 6">
            <a:extLst>
              <a:ext uri="{FF2B5EF4-FFF2-40B4-BE49-F238E27FC236}">
                <a16:creationId xmlns:a16="http://schemas.microsoft.com/office/drawing/2014/main" xmlns="" id="{BCF7AA71-9477-4D61-52F4-79FF248B369D}"/>
              </a:ext>
            </a:extLst>
          </p:cNvPr>
          <p:cNvGraphicFramePr>
            <a:graphicFrameLocks noGrp="1"/>
          </p:cNvGraphicFramePr>
          <p:nvPr>
            <p:extLst>
              <p:ext uri="{D42A27DB-BD31-4B8C-83A1-F6EECF244321}">
                <p14:modId xmlns:p14="http://schemas.microsoft.com/office/powerpoint/2010/main" val="2671835442"/>
              </p:ext>
            </p:extLst>
          </p:nvPr>
        </p:nvGraphicFramePr>
        <p:xfrm>
          <a:off x="6663512" y="1482120"/>
          <a:ext cx="4510148" cy="3888000"/>
        </p:xfrm>
        <a:graphic>
          <a:graphicData uri="http://schemas.openxmlformats.org/drawingml/2006/table">
            <a:tbl>
              <a:tblPr firstRow="1" bandRow="1">
                <a:tableStyleId>{5C22544A-7EE6-4342-B048-85BDC9FD1C3A}</a:tableStyleId>
              </a:tblPr>
              <a:tblGrid>
                <a:gridCol w="3083634">
                  <a:extLst>
                    <a:ext uri="{9D8B030D-6E8A-4147-A177-3AD203B41FA5}">
                      <a16:colId xmlns:a16="http://schemas.microsoft.com/office/drawing/2014/main" xmlns="" val="3716429334"/>
                    </a:ext>
                  </a:extLst>
                </a:gridCol>
                <a:gridCol w="1426514">
                  <a:extLst>
                    <a:ext uri="{9D8B030D-6E8A-4147-A177-3AD203B41FA5}">
                      <a16:colId xmlns:a16="http://schemas.microsoft.com/office/drawing/2014/main" xmlns="" val="3569884669"/>
                    </a:ext>
                  </a:extLst>
                </a:gridCol>
              </a:tblGrid>
              <a:tr h="432000">
                <a:tc>
                  <a:txBody>
                    <a:bodyPr/>
                    <a:lstStyle/>
                    <a:p>
                      <a:pPr algn="l"/>
                      <a:r>
                        <a:rPr lang="fr-FR" sz="1200" dirty="0">
                          <a:latin typeface="Century Gothic" panose="020B0502020202020204" pitchFamily="34" charset="0"/>
                        </a:rPr>
                        <a:t>Antécédents thérapeutiques du patient</a:t>
                      </a:r>
                    </a:p>
                  </a:txBody>
                  <a:tcPr marT="36000" marB="3600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N = 97</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432000">
                <a:tc>
                  <a:txBody>
                    <a:bodyPr/>
                    <a:lstStyle/>
                    <a:p>
                      <a:pPr algn="l">
                        <a:spcBef>
                          <a:spcPts val="300"/>
                        </a:spcBef>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Médiane des traitements anticancéreux antérieurs</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dirty="0">
                          <a:latin typeface="Century Gothic" panose="020B0502020202020204" pitchFamily="34" charset="0"/>
                        </a:rPr>
                        <a:t>2 (1,3)</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432000">
                <a:tc gridSpan="2">
                  <a:txBody>
                    <a:bodyPr/>
                    <a:lstStyle/>
                    <a:p>
                      <a:pPr lvl="0" algn="l"/>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traitement anticancéreux antérieur, n (%)</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432000">
                <a:tc>
                  <a:txBody>
                    <a:bodyPr/>
                    <a:lstStyle/>
                    <a:p>
                      <a:pPr lvl="1" algn="l"/>
                      <a:r>
                        <a:rPr lang="fr-FR" sz="1000" b="1" dirty="0">
                          <a:latin typeface="Century Gothic" panose="020B0502020202020204" pitchFamily="34" charset="0"/>
                        </a:rPr>
                        <a:t>Chimiothérapie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97 (100)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432000">
                <a:tc>
                  <a:txBody>
                    <a:bodyPr/>
                    <a:lstStyle/>
                    <a:p>
                      <a:pPr marL="914400" marR="0" lvl="3"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Chimiothérapie à base de platine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97 (100)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8761559"/>
                  </a:ext>
                </a:extLst>
              </a:tr>
              <a:tr h="432000">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EGFR TKI</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26 (26.8)</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520215023"/>
                  </a:ext>
                </a:extLst>
              </a:tr>
              <a:tr h="432000">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PD-1/PD-L1</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34 (35.1)</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594222516"/>
                  </a:ext>
                </a:extLst>
              </a:tr>
              <a:tr h="432000">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Anti-VEGF</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58 (59.8)</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39390409"/>
                  </a:ext>
                </a:extLst>
              </a:tr>
              <a:tr h="432000">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Autres</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16 (16.5-</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587607676"/>
                  </a:ext>
                </a:extLst>
              </a:tr>
            </a:tbl>
          </a:graphicData>
        </a:graphic>
      </p:graphicFrame>
    </p:spTree>
    <p:extLst>
      <p:ext uri="{BB962C8B-B14F-4D97-AF65-F5344CB8AC3E}">
        <p14:creationId xmlns:p14="http://schemas.microsoft.com/office/powerpoint/2010/main" val="42282882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YL. Wu et al., ASCO</a:t>
            </a:r>
            <a:r>
              <a:rPr lang="fr-FR" baseline="30000" dirty="0"/>
              <a:t>®</a:t>
            </a:r>
            <a:r>
              <a:rPr lang="fr-FR" dirty="0"/>
              <a:t> 2023, Abs. #9001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a:t>WU-KONG6</a:t>
            </a:r>
            <a:endParaRPr lang="fr-F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en-US" dirty="0" err="1"/>
              <a:t>Activité</a:t>
            </a:r>
            <a:r>
              <a:rPr lang="en-US" dirty="0"/>
              <a:t> anti-</a:t>
            </a:r>
            <a:r>
              <a:rPr lang="en-US" dirty="0" err="1"/>
              <a:t>tumorale</a:t>
            </a:r>
            <a:r>
              <a:rPr lang="en-US" dirty="0"/>
              <a:t> (revue </a:t>
            </a:r>
            <a:r>
              <a:rPr lang="en-US" dirty="0" err="1"/>
              <a:t>indépendante</a:t>
            </a:r>
            <a:r>
              <a:rPr lang="en-US" dirty="0"/>
              <a:t>)</a:t>
            </a:r>
          </a:p>
        </p:txBody>
      </p:sp>
      <p:graphicFrame>
        <p:nvGraphicFramePr>
          <p:cNvPr id="5" name="Tableau 6">
            <a:extLst>
              <a:ext uri="{FF2B5EF4-FFF2-40B4-BE49-F238E27FC236}">
                <a16:creationId xmlns:a16="http://schemas.microsoft.com/office/drawing/2014/main" xmlns="" id="{E8866122-496C-E7EC-27B9-663058122C4C}"/>
              </a:ext>
            </a:extLst>
          </p:cNvPr>
          <p:cNvGraphicFramePr>
            <a:graphicFrameLocks noGrp="1"/>
          </p:cNvGraphicFramePr>
          <p:nvPr>
            <p:extLst>
              <p:ext uri="{D42A27DB-BD31-4B8C-83A1-F6EECF244321}">
                <p14:modId xmlns:p14="http://schemas.microsoft.com/office/powerpoint/2010/main" val="3998986129"/>
              </p:ext>
            </p:extLst>
          </p:nvPr>
        </p:nvGraphicFramePr>
        <p:xfrm>
          <a:off x="1356018" y="1006362"/>
          <a:ext cx="6326651" cy="4618647"/>
        </p:xfrm>
        <a:graphic>
          <a:graphicData uri="http://schemas.openxmlformats.org/drawingml/2006/table">
            <a:tbl>
              <a:tblPr firstRow="1" bandRow="1">
                <a:tableStyleId>{5C22544A-7EE6-4342-B048-85BDC9FD1C3A}</a:tableStyleId>
              </a:tblPr>
              <a:tblGrid>
                <a:gridCol w="4062016">
                  <a:extLst>
                    <a:ext uri="{9D8B030D-6E8A-4147-A177-3AD203B41FA5}">
                      <a16:colId xmlns:a16="http://schemas.microsoft.com/office/drawing/2014/main" xmlns="" val="3716429334"/>
                    </a:ext>
                  </a:extLst>
                </a:gridCol>
                <a:gridCol w="2264635">
                  <a:extLst>
                    <a:ext uri="{9D8B030D-6E8A-4147-A177-3AD203B41FA5}">
                      <a16:colId xmlns:a16="http://schemas.microsoft.com/office/drawing/2014/main" xmlns="" val="20001"/>
                    </a:ext>
                  </a:extLst>
                </a:gridCol>
              </a:tblGrid>
              <a:tr h="419877">
                <a:tc>
                  <a:txBody>
                    <a:bodyPr/>
                    <a:lstStyle/>
                    <a:p>
                      <a:pPr algn="l"/>
                      <a:r>
                        <a:rPr lang="en-US" sz="1400" dirty="0" err="1"/>
                        <a:t>Activité</a:t>
                      </a:r>
                      <a:r>
                        <a:rPr lang="en-US" sz="1400" dirty="0"/>
                        <a:t> anti-</a:t>
                      </a:r>
                      <a:r>
                        <a:rPr lang="en-US" sz="1400" dirty="0" err="1"/>
                        <a:t>tumorale</a:t>
                      </a:r>
                      <a:r>
                        <a:rPr lang="en-US" sz="1400" dirty="0"/>
                        <a:t> </a:t>
                      </a:r>
                      <a:endParaRPr lang="fr-FR" sz="1400" dirty="0">
                        <a:latin typeface="Century Gothic" panose="020B0502020202020204" pitchFamily="34" charset="0"/>
                      </a:endParaRPr>
                    </a:p>
                  </a:txBody>
                  <a:tcPr marT="36000" marB="3600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N = 97</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419877">
                <a:tc gridSpan="2">
                  <a:txBody>
                    <a:bodyPr/>
                    <a:lstStyle/>
                    <a:p>
                      <a:pPr algn="l">
                        <a:spcBef>
                          <a:spcPts val="300"/>
                        </a:spcBef>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Réponse Tumorale, n (%)</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fr-FR"/>
                    </a:p>
                  </a:txBody>
                  <a:tcPr/>
                </a:tc>
                <a:extLst>
                  <a:ext uri="{0D108BD9-81ED-4DB2-BD59-A6C34878D82A}">
                    <a16:rowId xmlns:a16="http://schemas.microsoft.com/office/drawing/2014/main" xmlns="" val="3880379026"/>
                  </a:ext>
                </a:extLst>
              </a:tr>
              <a:tr h="419877">
                <a:tc>
                  <a:txBody>
                    <a:bodyPr/>
                    <a:lstStyle/>
                    <a:p>
                      <a:pPr lvl="1" algn="l"/>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Réponse partielle (confirmée)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59 (60.8)</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419877">
                <a:tc>
                  <a:txBody>
                    <a:bodyPr/>
                    <a:lstStyle/>
                    <a:p>
                      <a:pPr lvl="1" algn="l"/>
                      <a:r>
                        <a:rPr lang="fr-FR" sz="1400" b="1" dirty="0">
                          <a:latin typeface="Century Gothic" panose="020B0502020202020204" pitchFamily="34" charset="0"/>
                        </a:rPr>
                        <a:t>Maladie stable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26 (26.8)</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41987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Progression</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 (6.2)</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98761559"/>
                  </a:ext>
                </a:extLst>
              </a:tr>
              <a:tr h="41987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Non évaluable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 (6.2)</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864694377"/>
                  </a:ext>
                </a:extLst>
              </a:tr>
              <a:tr h="41987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Taux de réponse global (ORR), n (%)</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59 (60.8)</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708371027"/>
                  </a:ext>
                </a:extLst>
              </a:tr>
              <a:tr h="41987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(IC95%)</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(50.4, 70.6)</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14079472"/>
                  </a:ext>
                </a:extLst>
              </a:tr>
              <a:tr h="41987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&lt; 0.0001</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31380286"/>
                  </a:ext>
                </a:extLst>
              </a:tr>
              <a:tr h="41987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Taux de contrôle des maladies (DCR), n (%)</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58 (87.6)</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458271169"/>
                  </a:ext>
                </a:extLst>
              </a:tr>
              <a:tr h="41987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(IC95%)</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(79.4%, 93.4%)</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313675813"/>
                  </a:ext>
                </a:extLst>
              </a:tr>
            </a:tbl>
          </a:graphicData>
        </a:graphic>
      </p:graphicFrame>
      <p:sp>
        <p:nvSpPr>
          <p:cNvPr id="8" name="ZoneTexte 7"/>
          <p:cNvSpPr txBox="1"/>
          <p:nvPr/>
        </p:nvSpPr>
        <p:spPr>
          <a:xfrm>
            <a:off x="8673279" y="1566190"/>
            <a:ext cx="2795177" cy="2373323"/>
          </a:xfrm>
          <a:prstGeom prst="rect">
            <a:avLst/>
          </a:prstGeom>
          <a:solidFill>
            <a:srgbClr val="FF7F4D"/>
          </a:solidFill>
        </p:spPr>
        <p:txBody>
          <a:bodyPr vert="horz" lIns="91440" tIns="45720" rIns="91440" bIns="45720" rtlCol="0" anchor="ctr">
            <a:normAutofit/>
          </a:bodyPr>
          <a:lstStyle>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000" dirty="0"/>
              <a:t>97patients inclus, le taux de réponse partielle confirmée était de 60,8%</a:t>
            </a:r>
          </a:p>
        </p:txBody>
      </p:sp>
    </p:spTree>
    <p:extLst>
      <p:ext uri="{BB962C8B-B14F-4D97-AF65-F5344CB8AC3E}">
        <p14:creationId xmlns:p14="http://schemas.microsoft.com/office/powerpoint/2010/main" val="25591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a:t>Survie globale : stades IB/II/IIIA</a:t>
            </a:r>
          </a:p>
        </p:txBody>
      </p:sp>
      <p:sp>
        <p:nvSpPr>
          <p:cNvPr id="12" name="Espace réservé du contenu 11">
            <a:extLst>
              <a:ext uri="{FF2B5EF4-FFF2-40B4-BE49-F238E27FC236}">
                <a16:creationId xmlns:a16="http://schemas.microsoft.com/office/drawing/2014/main" xmlns="" id="{7A12A52F-29E1-AB39-528B-5CBDDE940B99}"/>
              </a:ext>
            </a:extLst>
          </p:cNvPr>
          <p:cNvSpPr>
            <a:spLocks noGrp="1"/>
          </p:cNvSpPr>
          <p:nvPr>
            <p:ph sz="quarter" idx="21"/>
          </p:nvPr>
        </p:nvSpPr>
        <p:spPr>
          <a:xfrm>
            <a:off x="8180613" y="1824781"/>
            <a:ext cx="3556000" cy="2059925"/>
          </a:xfrm>
          <a:noFill/>
        </p:spPr>
        <p:txBody>
          <a:bodyPr/>
          <a:lstStyle/>
          <a:p>
            <a:r>
              <a:rPr lang="fr-FR" dirty="0">
                <a:solidFill>
                  <a:srgbClr val="005086"/>
                </a:solidFill>
              </a:rPr>
              <a:t>L'</a:t>
            </a:r>
            <a:r>
              <a:rPr lang="fr-FR" dirty="0" err="1">
                <a:solidFill>
                  <a:srgbClr val="005086"/>
                </a:solidFill>
              </a:rPr>
              <a:t>Osimertinib</a:t>
            </a:r>
            <a:r>
              <a:rPr lang="fr-FR" dirty="0">
                <a:solidFill>
                  <a:srgbClr val="005086"/>
                </a:solidFill>
              </a:rPr>
              <a:t> en adjuvant a démontré une amélioration statistiquement et cliniquement significative de la SG par rapport au placebo dans la population primaire de patients de stade IB-IIIA.</a:t>
            </a:r>
          </a:p>
        </p:txBody>
      </p:sp>
      <p:sp>
        <p:nvSpPr>
          <p:cNvPr id="3" name="Espace réservé du contenu 5">
            <a:extLst>
              <a:ext uri="{FF2B5EF4-FFF2-40B4-BE49-F238E27FC236}">
                <a16:creationId xmlns:a16="http://schemas.microsoft.com/office/drawing/2014/main" xmlns="" id="{8483EDED-B7B0-4B7C-CA73-031ED10DF2C5}"/>
              </a:ext>
            </a:extLst>
          </p:cNvPr>
          <p:cNvSpPr txBox="1">
            <a:spLocks/>
          </p:cNvSpPr>
          <p:nvPr/>
        </p:nvSpPr>
        <p:spPr>
          <a:xfrm>
            <a:off x="1312995" y="1139060"/>
            <a:ext cx="6546954" cy="4044150"/>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4" name="Chart 16">
            <a:extLst>
              <a:ext uri="{FF2B5EF4-FFF2-40B4-BE49-F238E27FC236}">
                <a16:creationId xmlns:a16="http://schemas.microsoft.com/office/drawing/2014/main" xmlns="" id="{E772B408-665C-23B5-9D87-206241F07D55}"/>
              </a:ext>
            </a:extLst>
          </p:cNvPr>
          <p:cNvGraphicFramePr/>
          <p:nvPr>
            <p:extLst>
              <p:ext uri="{D42A27DB-BD31-4B8C-83A1-F6EECF244321}">
                <p14:modId xmlns:p14="http://schemas.microsoft.com/office/powerpoint/2010/main" val="4176568465"/>
              </p:ext>
            </p:extLst>
          </p:nvPr>
        </p:nvGraphicFramePr>
        <p:xfrm>
          <a:off x="1099226" y="1407040"/>
          <a:ext cx="6639217"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6">
            <a:extLst>
              <a:ext uri="{FF2B5EF4-FFF2-40B4-BE49-F238E27FC236}">
                <a16:creationId xmlns:a16="http://schemas.microsoft.com/office/drawing/2014/main" xmlns="" id="{B72C2FB8-91E3-0100-21D9-D6E611EBA887}"/>
              </a:ext>
            </a:extLst>
          </p:cNvPr>
          <p:cNvSpPr txBox="1">
            <a:spLocks/>
          </p:cNvSpPr>
          <p:nvPr/>
        </p:nvSpPr>
        <p:spPr>
          <a:xfrm>
            <a:off x="1481116" y="977058"/>
            <a:ext cx="199525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400" dirty="0">
                <a:latin typeface="Century Gothic" panose="020B0502020202020204" pitchFamily="34" charset="0"/>
              </a:rPr>
              <a:t>Survie globale</a:t>
            </a:r>
          </a:p>
        </p:txBody>
      </p:sp>
      <p:graphicFrame>
        <p:nvGraphicFramePr>
          <p:cNvPr id="10" name="Table 3">
            <a:extLst>
              <a:ext uri="{FF2B5EF4-FFF2-40B4-BE49-F238E27FC236}">
                <a16:creationId xmlns:a16="http://schemas.microsoft.com/office/drawing/2014/main" xmlns="" id="{B9C7BA3D-9751-EC5A-46FC-EA0F4D2A0A1C}"/>
              </a:ext>
            </a:extLst>
          </p:cNvPr>
          <p:cNvGraphicFramePr>
            <a:graphicFrameLocks noGrp="1"/>
          </p:cNvGraphicFramePr>
          <p:nvPr>
            <p:extLst>
              <p:ext uri="{D42A27DB-BD31-4B8C-83A1-F6EECF244321}">
                <p14:modId xmlns:p14="http://schemas.microsoft.com/office/powerpoint/2010/main" val="1428089866"/>
              </p:ext>
            </p:extLst>
          </p:nvPr>
        </p:nvGraphicFramePr>
        <p:xfrm>
          <a:off x="1776876" y="4738411"/>
          <a:ext cx="5939902" cy="429531"/>
        </p:xfrm>
        <a:graphic>
          <a:graphicData uri="http://schemas.openxmlformats.org/drawingml/2006/table">
            <a:tbl>
              <a:tblPr firstRow="1" bandRow="1">
                <a:effectLst/>
              </a:tblPr>
              <a:tblGrid>
                <a:gridCol w="360070">
                  <a:extLst>
                    <a:ext uri="{9D8B030D-6E8A-4147-A177-3AD203B41FA5}">
                      <a16:colId xmlns:a16="http://schemas.microsoft.com/office/drawing/2014/main" xmlns="" val="3242974005"/>
                    </a:ext>
                  </a:extLst>
                </a:gridCol>
                <a:gridCol w="374135">
                  <a:extLst>
                    <a:ext uri="{9D8B030D-6E8A-4147-A177-3AD203B41FA5}">
                      <a16:colId xmlns:a16="http://schemas.microsoft.com/office/drawing/2014/main" xmlns="" val="2776657473"/>
                    </a:ext>
                  </a:extLst>
                </a:gridCol>
                <a:gridCol w="382574">
                  <a:extLst>
                    <a:ext uri="{9D8B030D-6E8A-4147-A177-3AD203B41FA5}">
                      <a16:colId xmlns:a16="http://schemas.microsoft.com/office/drawing/2014/main" xmlns="" val="3515376167"/>
                    </a:ext>
                  </a:extLst>
                </a:gridCol>
                <a:gridCol w="385386">
                  <a:extLst>
                    <a:ext uri="{9D8B030D-6E8A-4147-A177-3AD203B41FA5}">
                      <a16:colId xmlns:a16="http://schemas.microsoft.com/office/drawing/2014/main" xmlns="" val="1385854877"/>
                    </a:ext>
                  </a:extLst>
                </a:gridCol>
                <a:gridCol w="371323">
                  <a:extLst>
                    <a:ext uri="{9D8B030D-6E8A-4147-A177-3AD203B41FA5}">
                      <a16:colId xmlns:a16="http://schemas.microsoft.com/office/drawing/2014/main" xmlns="" val="3658733460"/>
                    </a:ext>
                  </a:extLst>
                </a:gridCol>
                <a:gridCol w="371323">
                  <a:extLst>
                    <a:ext uri="{9D8B030D-6E8A-4147-A177-3AD203B41FA5}">
                      <a16:colId xmlns:a16="http://schemas.microsoft.com/office/drawing/2014/main" xmlns="" val="1236369708"/>
                    </a:ext>
                  </a:extLst>
                </a:gridCol>
                <a:gridCol w="371323">
                  <a:extLst>
                    <a:ext uri="{9D8B030D-6E8A-4147-A177-3AD203B41FA5}">
                      <a16:colId xmlns:a16="http://schemas.microsoft.com/office/drawing/2014/main" xmlns="" val="1922851314"/>
                    </a:ext>
                  </a:extLst>
                </a:gridCol>
                <a:gridCol w="371323">
                  <a:extLst>
                    <a:ext uri="{9D8B030D-6E8A-4147-A177-3AD203B41FA5}">
                      <a16:colId xmlns:a16="http://schemas.microsoft.com/office/drawing/2014/main" xmlns="" val="2635095642"/>
                    </a:ext>
                  </a:extLst>
                </a:gridCol>
                <a:gridCol w="371323">
                  <a:extLst>
                    <a:ext uri="{9D8B030D-6E8A-4147-A177-3AD203B41FA5}">
                      <a16:colId xmlns:a16="http://schemas.microsoft.com/office/drawing/2014/main" xmlns="" val="1661529954"/>
                    </a:ext>
                  </a:extLst>
                </a:gridCol>
                <a:gridCol w="371323">
                  <a:extLst>
                    <a:ext uri="{9D8B030D-6E8A-4147-A177-3AD203B41FA5}">
                      <a16:colId xmlns:a16="http://schemas.microsoft.com/office/drawing/2014/main" xmlns="" val="1550924306"/>
                    </a:ext>
                  </a:extLst>
                </a:gridCol>
                <a:gridCol w="371323">
                  <a:extLst>
                    <a:ext uri="{9D8B030D-6E8A-4147-A177-3AD203B41FA5}">
                      <a16:colId xmlns:a16="http://schemas.microsoft.com/office/drawing/2014/main" xmlns="" val="79554832"/>
                    </a:ext>
                  </a:extLst>
                </a:gridCol>
                <a:gridCol w="371323">
                  <a:extLst>
                    <a:ext uri="{9D8B030D-6E8A-4147-A177-3AD203B41FA5}">
                      <a16:colId xmlns:a16="http://schemas.microsoft.com/office/drawing/2014/main" xmlns="" val="3582586495"/>
                    </a:ext>
                  </a:extLst>
                </a:gridCol>
                <a:gridCol w="402265">
                  <a:extLst>
                    <a:ext uri="{9D8B030D-6E8A-4147-A177-3AD203B41FA5}">
                      <a16:colId xmlns:a16="http://schemas.microsoft.com/office/drawing/2014/main" xmlns="" val="512610548"/>
                    </a:ext>
                  </a:extLst>
                </a:gridCol>
                <a:gridCol w="368509">
                  <a:extLst>
                    <a:ext uri="{9D8B030D-6E8A-4147-A177-3AD203B41FA5}">
                      <a16:colId xmlns:a16="http://schemas.microsoft.com/office/drawing/2014/main" xmlns="" val="1874114984"/>
                    </a:ext>
                  </a:extLst>
                </a:gridCol>
                <a:gridCol w="358620">
                  <a:extLst>
                    <a:ext uri="{9D8B030D-6E8A-4147-A177-3AD203B41FA5}">
                      <a16:colId xmlns:a16="http://schemas.microsoft.com/office/drawing/2014/main" xmlns="" val="942116476"/>
                    </a:ext>
                  </a:extLst>
                </a:gridCol>
                <a:gridCol w="337759">
                  <a:extLst>
                    <a:ext uri="{9D8B030D-6E8A-4147-A177-3AD203B41FA5}">
                      <a16:colId xmlns:a16="http://schemas.microsoft.com/office/drawing/2014/main" xmlns="" val="690887234"/>
                    </a:ext>
                  </a:extLst>
                </a:gridCol>
              </a:tblGrid>
              <a:tr h="228600">
                <a:tc>
                  <a:txBody>
                    <a:bodyPr/>
                    <a:lstStyle/>
                    <a:p>
                      <a:pPr algn="ctr" fontAlgn="t"/>
                      <a:r>
                        <a:rPr lang="fr-FR" sz="900" b="1" i="0" u="none" strike="noStrike" dirty="0">
                          <a:solidFill>
                            <a:srgbClr val="005086"/>
                          </a:solidFill>
                          <a:effectLst/>
                          <a:latin typeface="+mn-lt"/>
                        </a:rPr>
                        <a:t>339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332</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325</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324</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319</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311</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301</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301</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294</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252</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176</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108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50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900" b="1" i="0" u="none" strike="noStrike" dirty="0">
                          <a:solidFill>
                            <a:srgbClr val="FF7F4D"/>
                          </a:solidFill>
                          <a:effectLst/>
                          <a:latin typeface="+mn-lt"/>
                        </a:rPr>
                        <a:t>343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338</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332</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326</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314</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304</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290</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281</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267</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223</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164</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97</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44</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17</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sp>
        <p:nvSpPr>
          <p:cNvPr id="11" name="TextBox 4">
            <a:extLst>
              <a:ext uri="{FF2B5EF4-FFF2-40B4-BE49-F238E27FC236}">
                <a16:creationId xmlns:a16="http://schemas.microsoft.com/office/drawing/2014/main" xmlns="" id="{EC08BF98-C6F2-55DF-73A7-9CE3AF321645}"/>
              </a:ext>
            </a:extLst>
          </p:cNvPr>
          <p:cNvSpPr txBox="1"/>
          <p:nvPr/>
        </p:nvSpPr>
        <p:spPr>
          <a:xfrm>
            <a:off x="2073749" y="3402422"/>
            <a:ext cx="369754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solidFill>
                <a:latin typeface="Century Gothic" panose="020B0502020202020204" pitchFamily="34" charset="0"/>
              </a:rPr>
              <a:t>HR (95,03% Cl) : 0,49 (0,34-0,70)</a:t>
            </a:r>
          </a:p>
          <a:p>
            <a:r>
              <a:rPr lang="en-GB" sz="1050" b="1" dirty="0">
                <a:solidFill>
                  <a:prstClr val="black"/>
                </a:solidFill>
                <a:latin typeface="Century Gothic" panose="020B0502020202020204" pitchFamily="34" charset="0"/>
              </a:rPr>
              <a:t>p&lt;0,0001</a:t>
            </a:r>
          </a:p>
          <a:p>
            <a:r>
              <a:rPr lang="en-GB" sz="1050" b="1" dirty="0">
                <a:solidFill>
                  <a:prstClr val="black"/>
                </a:solidFill>
                <a:latin typeface="Century Gothic" panose="020B0502020202020204" pitchFamily="34" charset="0"/>
              </a:rPr>
              <a:t>SG à 5 ans </a:t>
            </a:r>
            <a:r>
              <a:rPr lang="en-GB" sz="1050" dirty="0">
                <a:solidFill>
                  <a:prstClr val="black"/>
                </a:solidFill>
                <a:latin typeface="Century Gothic" panose="020B0502020202020204" pitchFamily="34" charset="0"/>
              </a:rPr>
              <a:t>(95%CI), mois </a:t>
            </a:r>
            <a:r>
              <a:rPr lang="en-GB" sz="1050" b="1" dirty="0">
                <a:solidFill>
                  <a:srgbClr val="005086"/>
                </a:solidFill>
                <a:latin typeface="Century Gothic" panose="020B0502020202020204" pitchFamily="34" charset="0"/>
              </a:rPr>
              <a:t>88 </a:t>
            </a:r>
            <a:r>
              <a:rPr lang="en-GB" sz="1050" dirty="0">
                <a:solidFill>
                  <a:srgbClr val="005086"/>
                </a:solidFill>
                <a:latin typeface="Century Gothic" panose="020B0502020202020204" pitchFamily="34" charset="0"/>
              </a:rPr>
              <a:t>(83-91)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dirty="0">
                <a:solidFill>
                  <a:srgbClr val="FF7F4D"/>
                </a:solidFill>
                <a:latin typeface="Century Gothic" panose="020B0502020202020204" pitchFamily="34" charset="0"/>
              </a:rPr>
              <a:t>78 (73-82)</a:t>
            </a:r>
          </a:p>
          <a:p>
            <a:r>
              <a:rPr lang="en-GB" sz="1050" b="1" dirty="0" err="1">
                <a:solidFill>
                  <a:prstClr val="black"/>
                </a:solidFill>
                <a:latin typeface="Century Gothic" panose="020B0502020202020204" pitchFamily="34" charset="0"/>
              </a:rPr>
              <a:t>Suivi</a:t>
            </a:r>
            <a:r>
              <a:rPr lang="en-GB" sz="1050" b="1" dirty="0">
                <a:solidFill>
                  <a:prstClr val="black"/>
                </a:solidFill>
                <a:latin typeface="Century Gothic" panose="020B0502020202020204" pitchFamily="34" charset="0"/>
              </a:rPr>
              <a:t> median pour SG </a:t>
            </a:r>
            <a:r>
              <a:rPr lang="en-GB" sz="1050" dirty="0">
                <a:solidFill>
                  <a:prstClr val="black"/>
                </a:solidFill>
                <a:latin typeface="Century Gothic" panose="020B0502020202020204" pitchFamily="34" charset="0"/>
              </a:rPr>
              <a:t>: </a:t>
            </a:r>
            <a:r>
              <a:rPr lang="en-GB" sz="1050" b="1" dirty="0">
                <a:solidFill>
                  <a:srgbClr val="005086"/>
                </a:solidFill>
                <a:latin typeface="Century Gothic" panose="020B0502020202020204" pitchFamily="34" charset="0"/>
              </a:rPr>
              <a:t>61,5</a:t>
            </a:r>
            <a:r>
              <a:rPr lang="en-GB" sz="1050" dirty="0">
                <a:solidFill>
                  <a:prstClr val="black">
                    <a:lumMod val="50000"/>
                    <a:lumOff val="50000"/>
                  </a:prstClr>
                </a:solidFill>
                <a:latin typeface="Century Gothic" panose="020B0502020202020204" pitchFamily="34" charset="0"/>
              </a:rPr>
              <a:t> </a:t>
            </a:r>
            <a:r>
              <a:rPr lang="en-GB" sz="1050" i="1" dirty="0">
                <a:solidFill>
                  <a:prstClr val="black"/>
                </a:solidFill>
                <a:latin typeface="Century Gothic" panose="020B0502020202020204" pitchFamily="34" charset="0"/>
              </a:rPr>
              <a:t>vs</a:t>
            </a:r>
            <a:r>
              <a:rPr lang="en-GB" sz="1050"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61,1</a:t>
            </a:r>
            <a:r>
              <a:rPr lang="en-GB" sz="1050" dirty="0">
                <a:solidFill>
                  <a:prstClr val="black">
                    <a:lumMod val="50000"/>
                    <a:lumOff val="50000"/>
                  </a:prstClr>
                </a:solidFill>
                <a:latin typeface="Century Gothic" panose="020B0502020202020204" pitchFamily="34" charset="0"/>
              </a:rPr>
              <a:t> </a:t>
            </a:r>
            <a:r>
              <a:rPr lang="en-GB" sz="1050" dirty="0">
                <a:solidFill>
                  <a:prstClr val="black"/>
                </a:solidFill>
                <a:latin typeface="Century Gothic" panose="020B0502020202020204" pitchFamily="34" charset="0"/>
              </a:rPr>
              <a:t>mois</a:t>
            </a:r>
          </a:p>
        </p:txBody>
      </p:sp>
      <p:cxnSp>
        <p:nvCxnSpPr>
          <p:cNvPr id="15" name="Connecteur droit 14">
            <a:extLst>
              <a:ext uri="{FF2B5EF4-FFF2-40B4-BE49-F238E27FC236}">
                <a16:creationId xmlns:a16="http://schemas.microsoft.com/office/drawing/2014/main" xmlns="" id="{929D0088-321D-ECD0-60D0-E10C580D5648}"/>
              </a:ext>
            </a:extLst>
          </p:cNvPr>
          <p:cNvCxnSpPr>
            <a:cxnSpLocks/>
          </p:cNvCxnSpPr>
          <p:nvPr/>
        </p:nvCxnSpPr>
        <p:spPr>
          <a:xfrm flipV="1">
            <a:off x="4185981" y="1633246"/>
            <a:ext cx="0" cy="1745418"/>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2E09BE78-9A11-EADA-3B10-8873F4B86398}"/>
              </a:ext>
            </a:extLst>
          </p:cNvPr>
          <p:cNvCxnSpPr>
            <a:cxnSpLocks/>
          </p:cNvCxnSpPr>
          <p:nvPr/>
        </p:nvCxnSpPr>
        <p:spPr>
          <a:xfrm flipV="1">
            <a:off x="4926510" y="1685921"/>
            <a:ext cx="0" cy="2102551"/>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4">
            <a:extLst>
              <a:ext uri="{FF2B5EF4-FFF2-40B4-BE49-F238E27FC236}">
                <a16:creationId xmlns:a16="http://schemas.microsoft.com/office/drawing/2014/main" xmlns="" id="{B0463BC8-282A-A89A-7D89-A32C183175F4}"/>
              </a:ext>
            </a:extLst>
          </p:cNvPr>
          <p:cNvSpPr txBox="1"/>
          <p:nvPr/>
        </p:nvSpPr>
        <p:spPr>
          <a:xfrm>
            <a:off x="4492200" y="1484037"/>
            <a:ext cx="50925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005086"/>
                </a:solidFill>
                <a:latin typeface="Century Gothic" panose="020B0502020202020204" pitchFamily="34" charset="0"/>
              </a:rPr>
              <a:t>93%</a:t>
            </a:r>
            <a:endParaRPr lang="en-GB" sz="1050" dirty="0">
              <a:solidFill>
                <a:srgbClr val="005086"/>
              </a:solidFill>
              <a:latin typeface="Century Gothic" panose="020B0502020202020204" pitchFamily="34" charset="0"/>
            </a:endParaRPr>
          </a:p>
        </p:txBody>
      </p:sp>
      <p:sp>
        <p:nvSpPr>
          <p:cNvPr id="20" name="TextBox 4">
            <a:extLst>
              <a:ext uri="{FF2B5EF4-FFF2-40B4-BE49-F238E27FC236}">
                <a16:creationId xmlns:a16="http://schemas.microsoft.com/office/drawing/2014/main" xmlns="" id="{BB5040E8-1331-D214-3ED9-22FE57EEC499}"/>
              </a:ext>
            </a:extLst>
          </p:cNvPr>
          <p:cNvSpPr txBox="1"/>
          <p:nvPr/>
        </p:nvSpPr>
        <p:spPr>
          <a:xfrm>
            <a:off x="4492200" y="1975007"/>
            <a:ext cx="50925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FF7F4D"/>
                </a:solidFill>
                <a:latin typeface="Century Gothic" panose="020B0502020202020204" pitchFamily="34" charset="0"/>
              </a:rPr>
              <a:t>84%</a:t>
            </a:r>
            <a:endParaRPr lang="en-GB" sz="1050" dirty="0">
              <a:solidFill>
                <a:srgbClr val="FF7F4D"/>
              </a:solidFill>
              <a:latin typeface="Century Gothic" panose="020B0502020202020204" pitchFamily="34" charset="0"/>
            </a:endParaRPr>
          </a:p>
        </p:txBody>
      </p:sp>
      <p:sp>
        <p:nvSpPr>
          <p:cNvPr id="21" name="TextBox 4">
            <a:extLst>
              <a:ext uri="{FF2B5EF4-FFF2-40B4-BE49-F238E27FC236}">
                <a16:creationId xmlns:a16="http://schemas.microsoft.com/office/drawing/2014/main" xmlns="" id="{6FF99CC1-6BD4-284F-385E-9B88DF1DDE20}"/>
              </a:ext>
            </a:extLst>
          </p:cNvPr>
          <p:cNvSpPr txBox="1"/>
          <p:nvPr/>
        </p:nvSpPr>
        <p:spPr>
          <a:xfrm>
            <a:off x="3766831" y="1418347"/>
            <a:ext cx="49504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95%</a:t>
            </a:r>
            <a:endParaRPr lang="en-GB" sz="1050" dirty="0">
              <a:solidFill>
                <a:srgbClr val="005086"/>
              </a:solidFill>
              <a:latin typeface="Century Gothic" panose="020B0502020202020204" pitchFamily="34" charset="0"/>
            </a:endParaRPr>
          </a:p>
        </p:txBody>
      </p:sp>
      <p:sp>
        <p:nvSpPr>
          <p:cNvPr id="22" name="TextBox 4">
            <a:extLst>
              <a:ext uri="{FF2B5EF4-FFF2-40B4-BE49-F238E27FC236}">
                <a16:creationId xmlns:a16="http://schemas.microsoft.com/office/drawing/2014/main" xmlns="" id="{065DBD3E-1597-849F-97BF-0E74A9B613E0}"/>
              </a:ext>
            </a:extLst>
          </p:cNvPr>
          <p:cNvSpPr txBox="1"/>
          <p:nvPr/>
        </p:nvSpPr>
        <p:spPr>
          <a:xfrm>
            <a:off x="3766831" y="1850957"/>
            <a:ext cx="49504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89%</a:t>
            </a:r>
            <a:endParaRPr lang="en-GB" sz="1050" dirty="0">
              <a:solidFill>
                <a:srgbClr val="FF7F4D"/>
              </a:solidFill>
              <a:latin typeface="Century Gothic" panose="020B0502020202020204" pitchFamily="34" charset="0"/>
            </a:endParaRPr>
          </a:p>
        </p:txBody>
      </p:sp>
      <p:sp>
        <p:nvSpPr>
          <p:cNvPr id="23" name="TextBox 4">
            <a:extLst>
              <a:ext uri="{FF2B5EF4-FFF2-40B4-BE49-F238E27FC236}">
                <a16:creationId xmlns:a16="http://schemas.microsoft.com/office/drawing/2014/main" xmlns="" id="{AD920C2C-0143-72C2-EE89-5289F5DCAFF7}"/>
              </a:ext>
            </a:extLst>
          </p:cNvPr>
          <p:cNvSpPr txBox="1"/>
          <p:nvPr/>
        </p:nvSpPr>
        <p:spPr>
          <a:xfrm>
            <a:off x="5266203" y="1610995"/>
            <a:ext cx="5050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005086"/>
                </a:solidFill>
                <a:latin typeface="Century Gothic" panose="020B0502020202020204" pitchFamily="34" charset="0"/>
              </a:rPr>
              <a:t>88%</a:t>
            </a:r>
            <a:endParaRPr lang="en-GB" sz="1050" dirty="0">
              <a:solidFill>
                <a:srgbClr val="005086"/>
              </a:solidFill>
              <a:latin typeface="Century Gothic" panose="020B0502020202020204" pitchFamily="34" charset="0"/>
            </a:endParaRPr>
          </a:p>
        </p:txBody>
      </p:sp>
      <p:sp>
        <p:nvSpPr>
          <p:cNvPr id="24" name="TextBox 4">
            <a:extLst>
              <a:ext uri="{FF2B5EF4-FFF2-40B4-BE49-F238E27FC236}">
                <a16:creationId xmlns:a16="http://schemas.microsoft.com/office/drawing/2014/main" xmlns="" id="{E2925B50-928B-9701-A999-D7C2CB067A2E}"/>
              </a:ext>
            </a:extLst>
          </p:cNvPr>
          <p:cNvSpPr txBox="1"/>
          <p:nvPr/>
        </p:nvSpPr>
        <p:spPr>
          <a:xfrm>
            <a:off x="5266203" y="2146682"/>
            <a:ext cx="5050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FF7F4D"/>
                </a:solidFill>
                <a:latin typeface="Century Gothic" panose="020B0502020202020204" pitchFamily="34" charset="0"/>
              </a:rPr>
              <a:t>78%</a:t>
            </a:r>
            <a:endParaRPr lang="en-GB" sz="1050" dirty="0">
              <a:solidFill>
                <a:srgbClr val="FF7F4D"/>
              </a:solidFill>
              <a:latin typeface="Century Gothic" panose="020B0502020202020204" pitchFamily="34" charset="0"/>
            </a:endParaRPr>
          </a:p>
        </p:txBody>
      </p:sp>
      <p:sp>
        <p:nvSpPr>
          <p:cNvPr id="25" name="TextBox 4">
            <a:extLst>
              <a:ext uri="{FF2B5EF4-FFF2-40B4-BE49-F238E27FC236}">
                <a16:creationId xmlns:a16="http://schemas.microsoft.com/office/drawing/2014/main" xmlns="" id="{F0194D32-8AAA-7A3E-2334-42A4DF206812}"/>
              </a:ext>
            </a:extLst>
          </p:cNvPr>
          <p:cNvSpPr txBox="1"/>
          <p:nvPr/>
        </p:nvSpPr>
        <p:spPr>
          <a:xfrm>
            <a:off x="6616072" y="1394256"/>
            <a:ext cx="1183124" cy="5078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900" dirty="0" err="1">
                <a:solidFill>
                  <a:prstClr val="black"/>
                </a:solidFill>
                <a:latin typeface="Century Gothic" panose="020B0502020202020204" pitchFamily="34" charset="0"/>
              </a:rPr>
              <a:t>Maturity</a:t>
            </a:r>
            <a:r>
              <a:rPr lang="it-IT" sz="900" dirty="0">
                <a:solidFill>
                  <a:prstClr val="black"/>
                </a:solidFill>
                <a:latin typeface="Century Gothic" panose="020B0502020202020204" pitchFamily="34" charset="0"/>
              </a:rPr>
              <a:t> : 18%</a:t>
            </a:r>
          </a:p>
          <a:p>
            <a:pPr algn="ctr"/>
            <a:r>
              <a:rPr lang="it-IT" sz="900" dirty="0" err="1">
                <a:solidFill>
                  <a:srgbClr val="005086"/>
                </a:solidFill>
                <a:latin typeface="Century Gothic" panose="020B0502020202020204" pitchFamily="34" charset="0"/>
              </a:rPr>
              <a:t>Osimertinib</a:t>
            </a:r>
            <a:r>
              <a:rPr lang="it-IT" sz="900" dirty="0">
                <a:solidFill>
                  <a:srgbClr val="005086"/>
                </a:solidFill>
                <a:latin typeface="Century Gothic" panose="020B0502020202020204" pitchFamily="34" charset="0"/>
              </a:rPr>
              <a:t> 12%</a:t>
            </a:r>
          </a:p>
          <a:p>
            <a:pPr algn="ctr"/>
            <a:r>
              <a:rPr lang="it-IT" sz="900" dirty="0">
                <a:solidFill>
                  <a:srgbClr val="FF7F4D"/>
                </a:solidFill>
                <a:latin typeface="Century Gothic" panose="020B0502020202020204" pitchFamily="34" charset="0"/>
              </a:rPr>
              <a:t>Placebo 24%</a:t>
            </a:r>
            <a:endParaRPr lang="en-GB" sz="900" dirty="0">
              <a:solidFill>
                <a:srgbClr val="FF7F4D"/>
              </a:solidFill>
              <a:latin typeface="Century Gothic" panose="020B0502020202020204" pitchFamily="34" charset="0"/>
            </a:endParaRPr>
          </a:p>
        </p:txBody>
      </p:sp>
      <p:cxnSp>
        <p:nvCxnSpPr>
          <p:cNvPr id="26" name="Connecteur droit 25">
            <a:extLst>
              <a:ext uri="{FF2B5EF4-FFF2-40B4-BE49-F238E27FC236}">
                <a16:creationId xmlns:a16="http://schemas.microsoft.com/office/drawing/2014/main" xmlns="" id="{A119F6C6-70A4-B72D-3C4E-D76CE0039802}"/>
              </a:ext>
            </a:extLst>
          </p:cNvPr>
          <p:cNvCxnSpPr>
            <a:cxnSpLocks/>
          </p:cNvCxnSpPr>
          <p:nvPr/>
        </p:nvCxnSpPr>
        <p:spPr>
          <a:xfrm flipV="1">
            <a:off x="5663998" y="1835762"/>
            <a:ext cx="0" cy="2332538"/>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Forme libre : forme 12">
            <a:extLst>
              <a:ext uri="{FF2B5EF4-FFF2-40B4-BE49-F238E27FC236}">
                <a16:creationId xmlns:a16="http://schemas.microsoft.com/office/drawing/2014/main" xmlns="" id="{FB906974-207F-D758-2A76-B574E1F037CE}"/>
              </a:ext>
            </a:extLst>
          </p:cNvPr>
          <p:cNvSpPr/>
          <p:nvPr/>
        </p:nvSpPr>
        <p:spPr>
          <a:xfrm>
            <a:off x="1965811" y="1549487"/>
            <a:ext cx="5066431" cy="461668"/>
          </a:xfrm>
          <a:custGeom>
            <a:avLst/>
            <a:gdLst>
              <a:gd name="connsiteX0" fmla="*/ 0 w 5066431"/>
              <a:gd name="connsiteY0" fmla="*/ 0 h 461668"/>
              <a:gd name="connsiteX1" fmla="*/ 1382025 w 5066431"/>
              <a:gd name="connsiteY1" fmla="*/ 0 h 461668"/>
              <a:gd name="connsiteX2" fmla="*/ 1435638 w 5066431"/>
              <a:gd name="connsiteY2" fmla="*/ 23828 h 461668"/>
              <a:gd name="connsiteX3" fmla="*/ 1489251 w 5066431"/>
              <a:gd name="connsiteY3" fmla="*/ 23828 h 461668"/>
              <a:gd name="connsiteX4" fmla="*/ 1513079 w 5066431"/>
              <a:gd name="connsiteY4" fmla="*/ 47656 h 461668"/>
              <a:gd name="connsiteX5" fmla="*/ 1566692 w 5066431"/>
              <a:gd name="connsiteY5" fmla="*/ 47656 h 461668"/>
              <a:gd name="connsiteX6" fmla="*/ 1626262 w 5066431"/>
              <a:gd name="connsiteY6" fmla="*/ 62548 h 461668"/>
              <a:gd name="connsiteX7" fmla="*/ 1727531 w 5066431"/>
              <a:gd name="connsiteY7" fmla="*/ 62548 h 461668"/>
              <a:gd name="connsiteX8" fmla="*/ 1837736 w 5066431"/>
              <a:gd name="connsiteY8" fmla="*/ 83398 h 461668"/>
              <a:gd name="connsiteX9" fmla="*/ 1927091 w 5066431"/>
              <a:gd name="connsiteY9" fmla="*/ 83398 h 461668"/>
              <a:gd name="connsiteX10" fmla="*/ 1962833 w 5066431"/>
              <a:gd name="connsiteY10" fmla="*/ 107226 h 461668"/>
              <a:gd name="connsiteX11" fmla="*/ 2025381 w 5066431"/>
              <a:gd name="connsiteY11" fmla="*/ 107226 h 461668"/>
              <a:gd name="connsiteX12" fmla="*/ 2129629 w 5066431"/>
              <a:gd name="connsiteY12" fmla="*/ 110205 h 461668"/>
              <a:gd name="connsiteX13" fmla="*/ 2129629 w 5066431"/>
              <a:gd name="connsiteY13" fmla="*/ 139990 h 461668"/>
              <a:gd name="connsiteX14" fmla="*/ 2543640 w 5066431"/>
              <a:gd name="connsiteY14" fmla="*/ 139990 h 461668"/>
              <a:gd name="connsiteX15" fmla="*/ 2567468 w 5066431"/>
              <a:gd name="connsiteY15" fmla="*/ 163818 h 461668"/>
              <a:gd name="connsiteX16" fmla="*/ 2787878 w 5066431"/>
              <a:gd name="connsiteY16" fmla="*/ 169775 h 461668"/>
              <a:gd name="connsiteX17" fmla="*/ 2856383 w 5066431"/>
              <a:gd name="connsiteY17" fmla="*/ 193603 h 461668"/>
              <a:gd name="connsiteX18" fmla="*/ 2939781 w 5066431"/>
              <a:gd name="connsiteY18" fmla="*/ 193603 h 461668"/>
              <a:gd name="connsiteX19" fmla="*/ 2996373 w 5066431"/>
              <a:gd name="connsiteY19" fmla="*/ 217431 h 461668"/>
              <a:gd name="connsiteX20" fmla="*/ 3103599 w 5066431"/>
              <a:gd name="connsiteY20" fmla="*/ 217431 h 461668"/>
              <a:gd name="connsiteX21" fmla="*/ 3175083 w 5066431"/>
              <a:gd name="connsiteY21" fmla="*/ 241259 h 461668"/>
              <a:gd name="connsiteX22" fmla="*/ 3246567 w 5066431"/>
              <a:gd name="connsiteY22" fmla="*/ 241259 h 461668"/>
              <a:gd name="connsiteX23" fmla="*/ 3321029 w 5066431"/>
              <a:gd name="connsiteY23" fmla="*/ 262108 h 461668"/>
              <a:gd name="connsiteX24" fmla="*/ 3365707 w 5066431"/>
              <a:gd name="connsiteY24" fmla="*/ 277001 h 461668"/>
              <a:gd name="connsiteX25" fmla="*/ 3446126 w 5066431"/>
              <a:gd name="connsiteY25" fmla="*/ 277001 h 461668"/>
              <a:gd name="connsiteX26" fmla="*/ 3526546 w 5066431"/>
              <a:gd name="connsiteY26" fmla="*/ 333592 h 461668"/>
              <a:gd name="connsiteX27" fmla="*/ 3800568 w 5066431"/>
              <a:gd name="connsiteY27" fmla="*/ 333592 h 461668"/>
              <a:gd name="connsiteX28" fmla="*/ 3839289 w 5066431"/>
              <a:gd name="connsiteY28" fmla="*/ 372313 h 461668"/>
              <a:gd name="connsiteX29" fmla="*/ 4056719 w 5066431"/>
              <a:gd name="connsiteY29" fmla="*/ 372313 h 461668"/>
              <a:gd name="connsiteX30" fmla="*/ 4056719 w 5066431"/>
              <a:gd name="connsiteY30" fmla="*/ 372313 h 461668"/>
              <a:gd name="connsiteX31" fmla="*/ 4116289 w 5066431"/>
              <a:gd name="connsiteY31" fmla="*/ 372313 h 461668"/>
              <a:gd name="connsiteX32" fmla="*/ 4116289 w 5066431"/>
              <a:gd name="connsiteY32" fmla="*/ 419969 h 461668"/>
              <a:gd name="connsiteX33" fmla="*/ 4333720 w 5066431"/>
              <a:gd name="connsiteY33" fmla="*/ 419969 h 461668"/>
              <a:gd name="connsiteX34" fmla="*/ 4333720 w 5066431"/>
              <a:gd name="connsiteY34" fmla="*/ 461668 h 461668"/>
              <a:gd name="connsiteX35" fmla="*/ 5066431 w 5066431"/>
              <a:gd name="connsiteY35" fmla="*/ 461668 h 4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66431" h="461668">
                <a:moveTo>
                  <a:pt x="0" y="0"/>
                </a:moveTo>
                <a:lnTo>
                  <a:pt x="1382025" y="0"/>
                </a:lnTo>
                <a:lnTo>
                  <a:pt x="1435638" y="23828"/>
                </a:lnTo>
                <a:lnTo>
                  <a:pt x="1489251" y="23828"/>
                </a:lnTo>
                <a:lnTo>
                  <a:pt x="1513079" y="47656"/>
                </a:lnTo>
                <a:lnTo>
                  <a:pt x="1566692" y="47656"/>
                </a:lnTo>
                <a:lnTo>
                  <a:pt x="1626262" y="62548"/>
                </a:lnTo>
                <a:lnTo>
                  <a:pt x="1727531" y="62548"/>
                </a:lnTo>
                <a:lnTo>
                  <a:pt x="1837736" y="83398"/>
                </a:lnTo>
                <a:lnTo>
                  <a:pt x="1927091" y="83398"/>
                </a:lnTo>
                <a:lnTo>
                  <a:pt x="1962833" y="107226"/>
                </a:lnTo>
                <a:lnTo>
                  <a:pt x="2025381" y="107226"/>
                </a:lnTo>
                <a:lnTo>
                  <a:pt x="2129629" y="110205"/>
                </a:lnTo>
                <a:lnTo>
                  <a:pt x="2129629" y="139990"/>
                </a:lnTo>
                <a:lnTo>
                  <a:pt x="2543640" y="139990"/>
                </a:lnTo>
                <a:lnTo>
                  <a:pt x="2567468" y="163818"/>
                </a:lnTo>
                <a:lnTo>
                  <a:pt x="2787878" y="169775"/>
                </a:lnTo>
                <a:lnTo>
                  <a:pt x="2856383" y="193603"/>
                </a:lnTo>
                <a:lnTo>
                  <a:pt x="2939781" y="193603"/>
                </a:lnTo>
                <a:lnTo>
                  <a:pt x="2996373" y="217431"/>
                </a:lnTo>
                <a:lnTo>
                  <a:pt x="3103599" y="217431"/>
                </a:lnTo>
                <a:lnTo>
                  <a:pt x="3175083" y="241259"/>
                </a:lnTo>
                <a:lnTo>
                  <a:pt x="3246567" y="241259"/>
                </a:lnTo>
                <a:lnTo>
                  <a:pt x="3321029" y="262108"/>
                </a:lnTo>
                <a:lnTo>
                  <a:pt x="3365707" y="277001"/>
                </a:lnTo>
                <a:lnTo>
                  <a:pt x="3446126" y="277001"/>
                </a:lnTo>
                <a:lnTo>
                  <a:pt x="3526546" y="333592"/>
                </a:lnTo>
                <a:lnTo>
                  <a:pt x="3800568" y="333592"/>
                </a:lnTo>
                <a:lnTo>
                  <a:pt x="3839289" y="372313"/>
                </a:lnTo>
                <a:lnTo>
                  <a:pt x="4056719" y="372313"/>
                </a:lnTo>
                <a:lnTo>
                  <a:pt x="4056719" y="372313"/>
                </a:lnTo>
                <a:lnTo>
                  <a:pt x="4116289" y="372313"/>
                </a:lnTo>
                <a:lnTo>
                  <a:pt x="4116289" y="419969"/>
                </a:lnTo>
                <a:lnTo>
                  <a:pt x="4333720" y="419969"/>
                </a:lnTo>
                <a:lnTo>
                  <a:pt x="4333720" y="461668"/>
                </a:lnTo>
                <a:lnTo>
                  <a:pt x="5066431" y="461668"/>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Forme libre : forme 13">
            <a:extLst>
              <a:ext uri="{FF2B5EF4-FFF2-40B4-BE49-F238E27FC236}">
                <a16:creationId xmlns:a16="http://schemas.microsoft.com/office/drawing/2014/main" xmlns="" id="{93BBCC5D-9CC0-DDEF-C0B0-44E391073D37}"/>
              </a:ext>
            </a:extLst>
          </p:cNvPr>
          <p:cNvSpPr/>
          <p:nvPr/>
        </p:nvSpPr>
        <p:spPr>
          <a:xfrm>
            <a:off x="1965811" y="1543530"/>
            <a:ext cx="5325561" cy="950142"/>
          </a:xfrm>
          <a:custGeom>
            <a:avLst/>
            <a:gdLst>
              <a:gd name="connsiteX0" fmla="*/ 0 w 5325561"/>
              <a:gd name="connsiteY0" fmla="*/ 0 h 950142"/>
              <a:gd name="connsiteX1" fmla="*/ 357420 w 5325561"/>
              <a:gd name="connsiteY1" fmla="*/ 0 h 950142"/>
              <a:gd name="connsiteX2" fmla="*/ 676120 w 5325561"/>
              <a:gd name="connsiteY2" fmla="*/ 41699 h 950142"/>
              <a:gd name="connsiteX3" fmla="*/ 875680 w 5325561"/>
              <a:gd name="connsiteY3" fmla="*/ 41699 h 950142"/>
              <a:gd name="connsiteX4" fmla="*/ 947164 w 5325561"/>
              <a:gd name="connsiteY4" fmla="*/ 65527 h 950142"/>
              <a:gd name="connsiteX5" fmla="*/ 1036519 w 5325561"/>
              <a:gd name="connsiteY5" fmla="*/ 65527 h 950142"/>
              <a:gd name="connsiteX6" fmla="*/ 1036519 w 5325561"/>
              <a:gd name="connsiteY6" fmla="*/ 89355 h 950142"/>
              <a:gd name="connsiteX7" fmla="*/ 1206293 w 5325561"/>
              <a:gd name="connsiteY7" fmla="*/ 89355 h 950142"/>
              <a:gd name="connsiteX8" fmla="*/ 1435638 w 5325561"/>
              <a:gd name="connsiteY8" fmla="*/ 157861 h 950142"/>
              <a:gd name="connsiteX9" fmla="*/ 1685832 w 5325561"/>
              <a:gd name="connsiteY9" fmla="*/ 157861 h 950142"/>
              <a:gd name="connsiteX10" fmla="*/ 1760295 w 5325561"/>
              <a:gd name="connsiteY10" fmla="*/ 202538 h 950142"/>
              <a:gd name="connsiteX11" fmla="*/ 1843693 w 5325561"/>
              <a:gd name="connsiteY11" fmla="*/ 202538 h 950142"/>
              <a:gd name="connsiteX12" fmla="*/ 1876456 w 5325561"/>
              <a:gd name="connsiteY12" fmla="*/ 235302 h 950142"/>
              <a:gd name="connsiteX13" fmla="*/ 2001553 w 5325561"/>
              <a:gd name="connsiteY13" fmla="*/ 235302 h 950142"/>
              <a:gd name="connsiteX14" fmla="*/ 2001553 w 5325561"/>
              <a:gd name="connsiteY14" fmla="*/ 265087 h 950142"/>
              <a:gd name="connsiteX15" fmla="*/ 2180263 w 5325561"/>
              <a:gd name="connsiteY15" fmla="*/ 306786 h 950142"/>
              <a:gd name="connsiteX16" fmla="*/ 2263661 w 5325561"/>
              <a:gd name="connsiteY16" fmla="*/ 306786 h 950142"/>
              <a:gd name="connsiteX17" fmla="*/ 2320253 w 5325561"/>
              <a:gd name="connsiteY17" fmla="*/ 327635 h 950142"/>
              <a:gd name="connsiteX18" fmla="*/ 2412586 w 5325561"/>
              <a:gd name="connsiteY18" fmla="*/ 327635 h 950142"/>
              <a:gd name="connsiteX19" fmla="*/ 2436414 w 5325561"/>
              <a:gd name="connsiteY19" fmla="*/ 342528 h 950142"/>
              <a:gd name="connsiteX20" fmla="*/ 2469178 w 5325561"/>
              <a:gd name="connsiteY20" fmla="*/ 342528 h 950142"/>
              <a:gd name="connsiteX21" fmla="*/ 2495984 w 5325561"/>
              <a:gd name="connsiteY21" fmla="*/ 363377 h 950142"/>
              <a:gd name="connsiteX22" fmla="*/ 2537683 w 5325561"/>
              <a:gd name="connsiteY22" fmla="*/ 363377 h 950142"/>
              <a:gd name="connsiteX23" fmla="*/ 2710437 w 5325561"/>
              <a:gd name="connsiteY23" fmla="*/ 393162 h 950142"/>
              <a:gd name="connsiteX24" fmla="*/ 2772985 w 5325561"/>
              <a:gd name="connsiteY24" fmla="*/ 393162 h 950142"/>
              <a:gd name="connsiteX25" fmla="*/ 2772985 w 5325561"/>
              <a:gd name="connsiteY25" fmla="*/ 425926 h 950142"/>
              <a:gd name="connsiteX26" fmla="*/ 2856383 w 5325561"/>
              <a:gd name="connsiteY26" fmla="*/ 425926 h 950142"/>
              <a:gd name="connsiteX27" fmla="*/ 2889147 w 5325561"/>
              <a:gd name="connsiteY27" fmla="*/ 434861 h 950142"/>
              <a:gd name="connsiteX28" fmla="*/ 2948717 w 5325561"/>
              <a:gd name="connsiteY28" fmla="*/ 434861 h 950142"/>
              <a:gd name="connsiteX29" fmla="*/ 3041050 w 5325561"/>
              <a:gd name="connsiteY29" fmla="*/ 455711 h 950142"/>
              <a:gd name="connsiteX30" fmla="*/ 3085728 w 5325561"/>
              <a:gd name="connsiteY30" fmla="*/ 494431 h 950142"/>
              <a:gd name="connsiteX31" fmla="*/ 3136362 w 5325561"/>
              <a:gd name="connsiteY31" fmla="*/ 494431 h 950142"/>
              <a:gd name="connsiteX32" fmla="*/ 3175083 w 5325561"/>
              <a:gd name="connsiteY32" fmla="*/ 521238 h 950142"/>
              <a:gd name="connsiteX33" fmla="*/ 3341879 w 5325561"/>
              <a:gd name="connsiteY33" fmla="*/ 577829 h 950142"/>
              <a:gd name="connsiteX34" fmla="*/ 3490804 w 5325561"/>
              <a:gd name="connsiteY34" fmla="*/ 577829 h 950142"/>
              <a:gd name="connsiteX35" fmla="*/ 3523568 w 5325561"/>
              <a:gd name="connsiteY35" fmla="*/ 607614 h 950142"/>
              <a:gd name="connsiteX36" fmla="*/ 3723127 w 5325561"/>
              <a:gd name="connsiteY36" fmla="*/ 607614 h 950142"/>
              <a:gd name="connsiteX37" fmla="*/ 3770783 w 5325561"/>
              <a:gd name="connsiteY37" fmla="*/ 628464 h 950142"/>
              <a:gd name="connsiteX38" fmla="*/ 3809504 w 5325561"/>
              <a:gd name="connsiteY38" fmla="*/ 628464 h 950142"/>
              <a:gd name="connsiteX39" fmla="*/ 3833332 w 5325561"/>
              <a:gd name="connsiteY39" fmla="*/ 652292 h 950142"/>
              <a:gd name="connsiteX40" fmla="*/ 3889923 w 5325561"/>
              <a:gd name="connsiteY40" fmla="*/ 652292 h 950142"/>
              <a:gd name="connsiteX41" fmla="*/ 3889923 w 5325561"/>
              <a:gd name="connsiteY41" fmla="*/ 670163 h 950142"/>
              <a:gd name="connsiteX42" fmla="*/ 4003106 w 5325561"/>
              <a:gd name="connsiteY42" fmla="*/ 670163 h 950142"/>
              <a:gd name="connsiteX43" fmla="*/ 4017999 w 5325561"/>
              <a:gd name="connsiteY43" fmla="*/ 702926 h 950142"/>
              <a:gd name="connsiteX44" fmla="*/ 4059698 w 5325561"/>
              <a:gd name="connsiteY44" fmla="*/ 702926 h 950142"/>
              <a:gd name="connsiteX45" fmla="*/ 4083526 w 5325561"/>
              <a:gd name="connsiteY45" fmla="*/ 729733 h 950142"/>
              <a:gd name="connsiteX46" fmla="*/ 4259257 w 5325561"/>
              <a:gd name="connsiteY46" fmla="*/ 729733 h 950142"/>
              <a:gd name="connsiteX47" fmla="*/ 4259257 w 5325561"/>
              <a:gd name="connsiteY47" fmla="*/ 765475 h 950142"/>
              <a:gd name="connsiteX48" fmla="*/ 4300956 w 5325561"/>
              <a:gd name="connsiteY48" fmla="*/ 765475 h 950142"/>
              <a:gd name="connsiteX49" fmla="*/ 4300956 w 5325561"/>
              <a:gd name="connsiteY49" fmla="*/ 795260 h 950142"/>
              <a:gd name="connsiteX50" fmla="*/ 4470731 w 5325561"/>
              <a:gd name="connsiteY50" fmla="*/ 795260 h 950142"/>
              <a:gd name="connsiteX51" fmla="*/ 4470731 w 5325561"/>
              <a:gd name="connsiteY51" fmla="*/ 831002 h 950142"/>
              <a:gd name="connsiteX52" fmla="*/ 4851979 w 5325561"/>
              <a:gd name="connsiteY52" fmla="*/ 831002 h 950142"/>
              <a:gd name="connsiteX53" fmla="*/ 4851979 w 5325561"/>
              <a:gd name="connsiteY53" fmla="*/ 950142 h 950142"/>
              <a:gd name="connsiteX54" fmla="*/ 5325561 w 5325561"/>
              <a:gd name="connsiteY54" fmla="*/ 950142 h 9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325561" h="950142">
                <a:moveTo>
                  <a:pt x="0" y="0"/>
                </a:moveTo>
                <a:lnTo>
                  <a:pt x="357420" y="0"/>
                </a:lnTo>
                <a:lnTo>
                  <a:pt x="676120" y="41699"/>
                </a:lnTo>
                <a:lnTo>
                  <a:pt x="875680" y="41699"/>
                </a:lnTo>
                <a:lnTo>
                  <a:pt x="947164" y="65527"/>
                </a:lnTo>
                <a:lnTo>
                  <a:pt x="1036519" y="65527"/>
                </a:lnTo>
                <a:lnTo>
                  <a:pt x="1036519" y="89355"/>
                </a:lnTo>
                <a:lnTo>
                  <a:pt x="1206293" y="89355"/>
                </a:lnTo>
                <a:lnTo>
                  <a:pt x="1435638" y="157861"/>
                </a:lnTo>
                <a:lnTo>
                  <a:pt x="1685832" y="157861"/>
                </a:lnTo>
                <a:lnTo>
                  <a:pt x="1760295" y="202538"/>
                </a:lnTo>
                <a:lnTo>
                  <a:pt x="1843693" y="202538"/>
                </a:lnTo>
                <a:lnTo>
                  <a:pt x="1876456" y="235302"/>
                </a:lnTo>
                <a:lnTo>
                  <a:pt x="2001553" y="235302"/>
                </a:lnTo>
                <a:lnTo>
                  <a:pt x="2001553" y="265087"/>
                </a:lnTo>
                <a:lnTo>
                  <a:pt x="2180263" y="306786"/>
                </a:lnTo>
                <a:lnTo>
                  <a:pt x="2263661" y="306786"/>
                </a:lnTo>
                <a:lnTo>
                  <a:pt x="2320253" y="327635"/>
                </a:lnTo>
                <a:lnTo>
                  <a:pt x="2412586" y="327635"/>
                </a:lnTo>
                <a:lnTo>
                  <a:pt x="2436414" y="342528"/>
                </a:lnTo>
                <a:lnTo>
                  <a:pt x="2469178" y="342528"/>
                </a:lnTo>
                <a:lnTo>
                  <a:pt x="2495984" y="363377"/>
                </a:lnTo>
                <a:lnTo>
                  <a:pt x="2537683" y="363377"/>
                </a:lnTo>
                <a:lnTo>
                  <a:pt x="2710437" y="393162"/>
                </a:lnTo>
                <a:lnTo>
                  <a:pt x="2772985" y="393162"/>
                </a:lnTo>
                <a:lnTo>
                  <a:pt x="2772985" y="425926"/>
                </a:lnTo>
                <a:lnTo>
                  <a:pt x="2856383" y="425926"/>
                </a:lnTo>
                <a:lnTo>
                  <a:pt x="2889147" y="434861"/>
                </a:lnTo>
                <a:lnTo>
                  <a:pt x="2948717" y="434861"/>
                </a:lnTo>
                <a:lnTo>
                  <a:pt x="3041050" y="455711"/>
                </a:lnTo>
                <a:lnTo>
                  <a:pt x="3085728" y="494431"/>
                </a:lnTo>
                <a:lnTo>
                  <a:pt x="3136362" y="494431"/>
                </a:lnTo>
                <a:lnTo>
                  <a:pt x="3175083" y="521238"/>
                </a:lnTo>
                <a:lnTo>
                  <a:pt x="3341879" y="577829"/>
                </a:lnTo>
                <a:lnTo>
                  <a:pt x="3490804" y="577829"/>
                </a:lnTo>
                <a:lnTo>
                  <a:pt x="3523568" y="607614"/>
                </a:lnTo>
                <a:lnTo>
                  <a:pt x="3723127" y="607614"/>
                </a:lnTo>
                <a:lnTo>
                  <a:pt x="3770783" y="628464"/>
                </a:lnTo>
                <a:lnTo>
                  <a:pt x="3809504" y="628464"/>
                </a:lnTo>
                <a:lnTo>
                  <a:pt x="3833332" y="652292"/>
                </a:lnTo>
                <a:lnTo>
                  <a:pt x="3889923" y="652292"/>
                </a:lnTo>
                <a:lnTo>
                  <a:pt x="3889923" y="670163"/>
                </a:lnTo>
                <a:lnTo>
                  <a:pt x="4003106" y="670163"/>
                </a:lnTo>
                <a:lnTo>
                  <a:pt x="4017999" y="702926"/>
                </a:lnTo>
                <a:lnTo>
                  <a:pt x="4059698" y="702926"/>
                </a:lnTo>
                <a:lnTo>
                  <a:pt x="4083526" y="729733"/>
                </a:lnTo>
                <a:lnTo>
                  <a:pt x="4259257" y="729733"/>
                </a:lnTo>
                <a:lnTo>
                  <a:pt x="4259257" y="765475"/>
                </a:lnTo>
                <a:lnTo>
                  <a:pt x="4300956" y="765475"/>
                </a:lnTo>
                <a:lnTo>
                  <a:pt x="4300956" y="795260"/>
                </a:lnTo>
                <a:lnTo>
                  <a:pt x="4470731" y="795260"/>
                </a:lnTo>
                <a:lnTo>
                  <a:pt x="4470731" y="831002"/>
                </a:lnTo>
                <a:lnTo>
                  <a:pt x="4851979" y="831002"/>
                </a:lnTo>
                <a:lnTo>
                  <a:pt x="4851979" y="950142"/>
                </a:lnTo>
                <a:lnTo>
                  <a:pt x="5325561" y="950142"/>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1099226" y="5333806"/>
            <a:ext cx="10548394" cy="657630"/>
          </a:xfrm>
        </p:spPr>
        <p:txBody>
          <a:bodyPr>
            <a:noAutofit/>
          </a:bodyPr>
          <a:lstStyle/>
          <a:p>
            <a:pPr algn="ctr"/>
            <a:r>
              <a:rPr lang="fr-FR" dirty="0"/>
              <a:t>Survie globale très en faveur du bras </a:t>
            </a:r>
            <a:r>
              <a:rPr lang="fr-FR" dirty="0" err="1"/>
              <a:t>osimertinib</a:t>
            </a:r>
            <a:r>
              <a:rPr lang="fr-FR" dirty="0"/>
              <a:t> avec une réduction du risque de </a:t>
            </a:r>
            <a:r>
              <a:rPr lang="fr-FR" dirty="0" err="1"/>
              <a:t>décés</a:t>
            </a:r>
            <a:r>
              <a:rPr lang="fr-FR" dirty="0"/>
              <a:t> de 51% (HR: 0.49) sur l’ensemble de la population:  stade IB/ II/IIIA (survie à 5 ans de 88% </a:t>
            </a:r>
            <a:r>
              <a:rPr lang="fr-FR" i="1" dirty="0"/>
              <a:t>vs</a:t>
            </a:r>
            <a:r>
              <a:rPr lang="fr-FR" dirty="0"/>
              <a:t> 78%)</a:t>
            </a:r>
          </a:p>
        </p:txBody>
      </p:sp>
    </p:spTree>
    <p:extLst>
      <p:ext uri="{BB962C8B-B14F-4D97-AF65-F5344CB8AC3E}">
        <p14:creationId xmlns:p14="http://schemas.microsoft.com/office/powerpoint/2010/main" val="38310404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YL. Wu et al., ASCO</a:t>
            </a:r>
            <a:r>
              <a:rPr lang="fr-FR" baseline="30000" dirty="0"/>
              <a:t>®</a:t>
            </a:r>
            <a:r>
              <a:rPr lang="fr-FR" dirty="0"/>
              <a:t> 2023, Abs. #9001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a:t>WU-KONG6</a:t>
            </a:r>
            <a:endParaRPr lang="fr-F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en-US"/>
              <a:t>Réponse tumorale (revue indépendante)</a:t>
            </a:r>
          </a:p>
        </p:txBody>
      </p:sp>
      <p:pic>
        <p:nvPicPr>
          <p:cNvPr id="5" name="Picture 2">
            <a:extLst>
              <a:ext uri="{FF2B5EF4-FFF2-40B4-BE49-F238E27FC236}">
                <a16:creationId xmlns:a16="http://schemas.microsoft.com/office/drawing/2014/main" xmlns="" id="{9D58259D-6332-B75A-7570-BDE64F3D7D8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49899" y="1298260"/>
            <a:ext cx="10202182" cy="426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5">
            <a:extLst>
              <a:ext uri="{FF2B5EF4-FFF2-40B4-BE49-F238E27FC236}">
                <a16:creationId xmlns:a16="http://schemas.microsoft.com/office/drawing/2014/main" xmlns="" id="{F97931B6-A818-AC10-AF82-893B122B9308}"/>
              </a:ext>
            </a:extLst>
          </p:cNvPr>
          <p:cNvSpPr txBox="1">
            <a:spLocks/>
          </p:cNvSpPr>
          <p:nvPr/>
        </p:nvSpPr>
        <p:spPr>
          <a:xfrm>
            <a:off x="1174463" y="1113001"/>
            <a:ext cx="10553054" cy="463199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Tree>
    <p:extLst>
      <p:ext uri="{BB962C8B-B14F-4D97-AF65-F5344CB8AC3E}">
        <p14:creationId xmlns:p14="http://schemas.microsoft.com/office/powerpoint/2010/main" val="30386801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YL. Wu et al., ASCO</a:t>
            </a:r>
            <a:r>
              <a:rPr lang="fr-FR" baseline="30000" dirty="0"/>
              <a:t>®</a:t>
            </a:r>
            <a:r>
              <a:rPr lang="fr-FR" dirty="0"/>
              <a:t> 2023, Abs. #9001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a:t>WU-KONG6</a:t>
            </a:r>
            <a:endParaRPr lang="fr-F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a:t>Activité anti-tumorale selon les anomalies EGFR Exon20ins</a:t>
            </a:r>
          </a:p>
        </p:txBody>
      </p:sp>
      <p:pic>
        <p:nvPicPr>
          <p:cNvPr id="6" name="Picture 2">
            <a:extLst>
              <a:ext uri="{FF2B5EF4-FFF2-40B4-BE49-F238E27FC236}">
                <a16:creationId xmlns:a16="http://schemas.microsoft.com/office/drawing/2014/main" xmlns="" id="{2EB57905-4AE2-2FE8-3715-36AF27B950A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36730" y="1279508"/>
            <a:ext cx="10228521" cy="429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5">
            <a:extLst>
              <a:ext uri="{FF2B5EF4-FFF2-40B4-BE49-F238E27FC236}">
                <a16:creationId xmlns:a16="http://schemas.microsoft.com/office/drawing/2014/main" xmlns="" id="{88E14575-D08F-65D6-8B8E-94F019E18A6B}"/>
              </a:ext>
            </a:extLst>
          </p:cNvPr>
          <p:cNvSpPr txBox="1">
            <a:spLocks/>
          </p:cNvSpPr>
          <p:nvPr/>
        </p:nvSpPr>
        <p:spPr>
          <a:xfrm>
            <a:off x="1174463" y="1113001"/>
            <a:ext cx="10553054" cy="463199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8" name="ZoneTexte 7"/>
          <p:cNvSpPr txBox="1"/>
          <p:nvPr/>
        </p:nvSpPr>
        <p:spPr>
          <a:xfrm>
            <a:off x="8502650" y="215900"/>
            <a:ext cx="3689350" cy="923330"/>
          </a:xfrm>
          <a:prstGeom prst="rect">
            <a:avLst/>
          </a:prstGeom>
          <a:noFill/>
        </p:spPr>
        <p:txBody>
          <a:bodyPr wrap="square" rtlCol="0">
            <a:spAutoFit/>
          </a:bodyPr>
          <a:lstStyle/>
          <a:p>
            <a:r>
              <a:rPr lang="fr-FR" dirty="0">
                <a:solidFill>
                  <a:prstClr val="black"/>
                </a:solidFill>
              </a:rPr>
              <a:t>Une activité anti-tumorale est observée quelque soit la localisation de l’insertion sur l’exon 20</a:t>
            </a:r>
          </a:p>
        </p:txBody>
      </p:sp>
    </p:spTree>
    <p:extLst>
      <p:ext uri="{BB962C8B-B14F-4D97-AF65-F5344CB8AC3E}">
        <p14:creationId xmlns:p14="http://schemas.microsoft.com/office/powerpoint/2010/main" val="30015451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YL. Wu et al., ASCO</a:t>
            </a:r>
            <a:r>
              <a:rPr lang="fr-FR" baseline="30000" dirty="0"/>
              <a:t>®</a:t>
            </a:r>
            <a:r>
              <a:rPr lang="fr-FR" dirty="0"/>
              <a:t> 2023, Abs. #9001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a:t>WU-KONG6</a:t>
            </a:r>
            <a:endParaRPr lang="fr-F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a:t>Durée de traitement</a:t>
            </a:r>
          </a:p>
        </p:txBody>
      </p:sp>
      <p:grpSp>
        <p:nvGrpSpPr>
          <p:cNvPr id="15" name="Groupe 14">
            <a:extLst>
              <a:ext uri="{FF2B5EF4-FFF2-40B4-BE49-F238E27FC236}">
                <a16:creationId xmlns:a16="http://schemas.microsoft.com/office/drawing/2014/main" xmlns="" id="{91FE8AE6-232B-2150-674C-427C27808B6E}"/>
              </a:ext>
            </a:extLst>
          </p:cNvPr>
          <p:cNvGrpSpPr/>
          <p:nvPr/>
        </p:nvGrpSpPr>
        <p:grpSpPr>
          <a:xfrm>
            <a:off x="3992837" y="732787"/>
            <a:ext cx="4883513" cy="5228931"/>
            <a:chOff x="4219134" y="783771"/>
            <a:chExt cx="4883513" cy="5228931"/>
          </a:xfrm>
        </p:grpSpPr>
        <p:graphicFrame>
          <p:nvGraphicFramePr>
            <p:cNvPr id="6" name="Chart 16">
              <a:extLst>
                <a:ext uri="{FF2B5EF4-FFF2-40B4-BE49-F238E27FC236}">
                  <a16:creationId xmlns:a16="http://schemas.microsoft.com/office/drawing/2014/main" xmlns="" id="{69C7CBE8-D4CE-2B75-81C9-4A5A0F855033}"/>
                </a:ext>
              </a:extLst>
            </p:cNvPr>
            <p:cNvGraphicFramePr/>
            <p:nvPr>
              <p:extLst>
                <p:ext uri="{D42A27DB-BD31-4B8C-83A1-F6EECF244321}">
                  <p14:modId xmlns:p14="http://schemas.microsoft.com/office/powerpoint/2010/main" val="2281304075"/>
                </p:ext>
              </p:extLst>
            </p:nvPr>
          </p:nvGraphicFramePr>
          <p:xfrm>
            <a:off x="4219134" y="2508510"/>
            <a:ext cx="4818540" cy="350419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a:extLst>
                <a:ext uri="{FF2B5EF4-FFF2-40B4-BE49-F238E27FC236}">
                  <a16:creationId xmlns:a16="http://schemas.microsoft.com/office/drawing/2014/main" xmlns="" id="{898B6163-087A-6656-15E6-FE67BD432663}"/>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100000" l="0" r="99221">
                          <a14:foregroundMark x1="4984" y1="9004" x2="27259" y2="14734"/>
                          <a14:foregroundMark x1="27259" y1="14734" x2="57477" y2="33424"/>
                          <a14:foregroundMark x1="98754" y1="546" x2="88006" y2="24011"/>
                          <a14:foregroundMark x1="88006" y1="24011" x2="33178" y2="86085"/>
                          <a14:foregroundMark x1="33178" y1="86085" x2="8255" y2="97954"/>
                          <a14:foregroundMark x1="0" y1="98499" x2="8100" y2="97954"/>
                          <a14:foregroundMark x1="156" y1="8186" x2="0" y2="10914"/>
                          <a14:foregroundMark x1="4673" y1="0" x2="312" y2="8049"/>
                          <a14:foregroundMark x1="96417" y1="0" x2="99065" y2="955"/>
                          <a14:foregroundMark x1="83489" y1="6548" x2="13084" y2="53070"/>
                          <a14:foregroundMark x1="13084" y1="53070" x2="4984" y2="62074"/>
                          <a14:foregroundMark x1="4829" y1="62074" x2="0" y2="73806"/>
                          <a14:foregroundMark x1="12773" y1="57572" x2="4517" y2="93724"/>
                          <a14:foregroundMark x1="4361" y1="93724" x2="1090" y2="99864"/>
                          <a14:foregroundMark x1="0" y1="84175" x2="623" y2="98090"/>
                          <a14:foregroundMark x1="3583" y1="90723" x2="2336" y2="89222"/>
                        </a14:backgroundRemoval>
                      </a14:imgEffect>
                    </a14:imgLayer>
                  </a14:imgProps>
                </a:ext>
                <a:ext uri="{28A0092B-C50C-407E-A947-70E740481C1C}">
                  <a14:useLocalDpi xmlns:a14="http://schemas.microsoft.com/office/drawing/2010/main"/>
                </a:ext>
              </a:extLst>
            </a:blip>
            <a:srcRect/>
            <a:stretch/>
          </p:blipFill>
          <p:spPr bwMode="auto">
            <a:xfrm>
              <a:off x="4390792" y="783771"/>
              <a:ext cx="3995562" cy="456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e 13">
              <a:extLst>
                <a:ext uri="{FF2B5EF4-FFF2-40B4-BE49-F238E27FC236}">
                  <a16:creationId xmlns:a16="http://schemas.microsoft.com/office/drawing/2014/main" xmlns="" id="{ED7D2826-E0B6-27E1-85A6-FF2E0B09F0D3}"/>
                </a:ext>
              </a:extLst>
            </p:cNvPr>
            <p:cNvGrpSpPr/>
            <p:nvPr/>
          </p:nvGrpSpPr>
          <p:grpSpPr>
            <a:xfrm>
              <a:off x="7516098" y="4260606"/>
              <a:ext cx="1586549" cy="1017988"/>
              <a:chOff x="9301057" y="2835142"/>
              <a:chExt cx="1586549" cy="1017988"/>
            </a:xfrm>
          </p:grpSpPr>
          <p:pic>
            <p:nvPicPr>
              <p:cNvPr id="13" name="Picture 2">
                <a:extLst>
                  <a:ext uri="{FF2B5EF4-FFF2-40B4-BE49-F238E27FC236}">
                    <a16:creationId xmlns:a16="http://schemas.microsoft.com/office/drawing/2014/main" xmlns="" id="{4E830D3C-C9B2-1B0C-C03E-6007E31DB64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301057" y="3022133"/>
                <a:ext cx="2249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e 11">
                <a:extLst>
                  <a:ext uri="{FF2B5EF4-FFF2-40B4-BE49-F238E27FC236}">
                    <a16:creationId xmlns:a16="http://schemas.microsoft.com/office/drawing/2014/main" xmlns="" id="{186ECBB0-E1B6-7256-253C-90705A3AF72D}"/>
                  </a:ext>
                </a:extLst>
              </p:cNvPr>
              <p:cNvGrpSpPr/>
              <p:nvPr/>
            </p:nvGrpSpPr>
            <p:grpSpPr>
              <a:xfrm>
                <a:off x="9332372" y="2835142"/>
                <a:ext cx="1555234" cy="996132"/>
                <a:chOff x="7309418" y="4333850"/>
                <a:chExt cx="1555234" cy="996132"/>
              </a:xfrm>
            </p:grpSpPr>
            <p:sp>
              <p:nvSpPr>
                <p:cNvPr id="9" name="ZoneTexte 8">
                  <a:extLst>
                    <a:ext uri="{FF2B5EF4-FFF2-40B4-BE49-F238E27FC236}">
                      <a16:creationId xmlns:a16="http://schemas.microsoft.com/office/drawing/2014/main" xmlns="" id="{41582F98-CEF8-0D7A-F242-BF1DE3FFDDB4}"/>
                    </a:ext>
                  </a:extLst>
                </p:cNvPr>
                <p:cNvSpPr txBox="1"/>
                <p:nvPr/>
              </p:nvSpPr>
              <p:spPr>
                <a:xfrm>
                  <a:off x="7400108" y="4498985"/>
                  <a:ext cx="1151277" cy="830997"/>
                </a:xfrm>
                <a:prstGeom prst="rect">
                  <a:avLst/>
                </a:prstGeom>
                <a:noFill/>
              </p:spPr>
              <p:txBody>
                <a:bodyPr wrap="none" rtlCol="0">
                  <a:spAutoFit/>
                </a:bodyPr>
                <a:lstStyle/>
                <a:p>
                  <a:r>
                    <a:rPr lang="fr-FR" sz="800" dirty="0">
                      <a:solidFill>
                        <a:prstClr val="black"/>
                      </a:solidFill>
                    </a:rPr>
                    <a:t>NE</a:t>
                  </a:r>
                </a:p>
                <a:p>
                  <a:r>
                    <a:rPr lang="fr-FR" sz="800" dirty="0">
                      <a:solidFill>
                        <a:prstClr val="black"/>
                      </a:solidFill>
                    </a:rPr>
                    <a:t>PD</a:t>
                  </a:r>
                </a:p>
                <a:p>
                  <a:r>
                    <a:rPr lang="fr-FR" sz="800" dirty="0">
                      <a:solidFill>
                        <a:prstClr val="black"/>
                      </a:solidFill>
                    </a:rPr>
                    <a:t>PR</a:t>
                  </a:r>
                </a:p>
                <a:p>
                  <a:r>
                    <a:rPr lang="fr-FR" sz="800" dirty="0">
                      <a:solidFill>
                        <a:prstClr val="black"/>
                      </a:solidFill>
                    </a:rPr>
                    <a:t>SD</a:t>
                  </a:r>
                </a:p>
                <a:p>
                  <a:r>
                    <a:rPr lang="fr-FR" sz="800" dirty="0">
                      <a:solidFill>
                        <a:prstClr val="black"/>
                      </a:solidFill>
                    </a:rPr>
                    <a:t>Traitement en cours</a:t>
                  </a:r>
                </a:p>
                <a:p>
                  <a:r>
                    <a:rPr lang="fr-FR" sz="800" dirty="0">
                      <a:solidFill>
                        <a:prstClr val="black"/>
                      </a:solidFill>
                    </a:rPr>
                    <a:t>Traitement interrompu</a:t>
                  </a:r>
                </a:p>
              </p:txBody>
            </p:sp>
            <p:sp>
              <p:nvSpPr>
                <p:cNvPr id="11" name="ZoneTexte 10">
                  <a:extLst>
                    <a:ext uri="{FF2B5EF4-FFF2-40B4-BE49-F238E27FC236}">
                      <a16:creationId xmlns:a16="http://schemas.microsoft.com/office/drawing/2014/main" xmlns="" id="{6E0ACC65-035C-A4DE-F16E-CDBA86933D0C}"/>
                    </a:ext>
                  </a:extLst>
                </p:cNvPr>
                <p:cNvSpPr txBox="1"/>
                <p:nvPr/>
              </p:nvSpPr>
              <p:spPr>
                <a:xfrm>
                  <a:off x="7309418" y="4333850"/>
                  <a:ext cx="1555234" cy="230832"/>
                </a:xfrm>
                <a:prstGeom prst="rect">
                  <a:avLst/>
                </a:prstGeom>
                <a:noFill/>
              </p:spPr>
              <p:txBody>
                <a:bodyPr wrap="none" rtlCol="0">
                  <a:spAutoFit/>
                </a:bodyPr>
                <a:lstStyle/>
                <a:p>
                  <a:r>
                    <a:rPr lang="fr-FR" sz="900" b="1" dirty="0" err="1">
                      <a:solidFill>
                        <a:prstClr val="black"/>
                      </a:solidFill>
                    </a:rPr>
                    <a:t>Sunvozertinib</a:t>
                  </a:r>
                  <a:r>
                    <a:rPr lang="fr-FR" sz="900" b="1" dirty="0">
                      <a:solidFill>
                        <a:prstClr val="black"/>
                      </a:solidFill>
                    </a:rPr>
                    <a:t> 300 mg (n=97)</a:t>
                  </a:r>
                </a:p>
              </p:txBody>
            </p:sp>
          </p:grpSp>
        </p:grpSp>
      </p:grpSp>
      <p:sp>
        <p:nvSpPr>
          <p:cNvPr id="16" name="Espace réservé du contenu 5">
            <a:extLst>
              <a:ext uri="{FF2B5EF4-FFF2-40B4-BE49-F238E27FC236}">
                <a16:creationId xmlns:a16="http://schemas.microsoft.com/office/drawing/2014/main" xmlns="" id="{573A22DC-B7DB-CCFB-4BCA-B19B69F7A1CA}"/>
              </a:ext>
            </a:extLst>
          </p:cNvPr>
          <p:cNvSpPr txBox="1">
            <a:spLocks/>
          </p:cNvSpPr>
          <p:nvPr/>
        </p:nvSpPr>
        <p:spPr>
          <a:xfrm>
            <a:off x="3769359" y="608662"/>
            <a:ext cx="5877399" cy="5222240"/>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17" name="ZoneTexte 16"/>
          <p:cNvSpPr txBox="1"/>
          <p:nvPr/>
        </p:nvSpPr>
        <p:spPr>
          <a:xfrm>
            <a:off x="9818416" y="1583281"/>
            <a:ext cx="2226825" cy="2373323"/>
          </a:xfrm>
          <a:prstGeom prst="rect">
            <a:avLst/>
          </a:prstGeom>
          <a:solidFill>
            <a:srgbClr val="FF7F4D"/>
          </a:solidFill>
        </p:spPr>
        <p:txBody>
          <a:bodyPr vert="horz" lIns="91440" tIns="45720" rIns="91440" bIns="45720" rtlCol="0" anchor="ctr">
            <a:normAutofit/>
          </a:bodyPr>
          <a:lstStyle>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Une durée de traitement prolongée est observée chez un grand nombre de patients</a:t>
            </a:r>
          </a:p>
        </p:txBody>
      </p:sp>
    </p:spTree>
    <p:extLst>
      <p:ext uri="{BB962C8B-B14F-4D97-AF65-F5344CB8AC3E}">
        <p14:creationId xmlns:p14="http://schemas.microsoft.com/office/powerpoint/2010/main" val="18700189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YL. Wu et al., ASCO</a:t>
            </a:r>
            <a:r>
              <a:rPr lang="fr-FR" baseline="30000" dirty="0"/>
              <a:t>®</a:t>
            </a:r>
            <a:r>
              <a:rPr lang="fr-FR" dirty="0"/>
              <a:t> 2023, Abs. #9001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a:t>WU-KONG6</a:t>
            </a:r>
            <a:endParaRPr lang="fr-F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a:t>Résumé des toxicités </a:t>
            </a:r>
          </a:p>
        </p:txBody>
      </p:sp>
      <p:graphicFrame>
        <p:nvGraphicFramePr>
          <p:cNvPr id="5" name="Tableau 4">
            <a:extLst>
              <a:ext uri="{FF2B5EF4-FFF2-40B4-BE49-F238E27FC236}">
                <a16:creationId xmlns:a16="http://schemas.microsoft.com/office/drawing/2014/main" xmlns="" id="{EE5EE1B7-D0AB-412B-36C9-DF6BD917823D}"/>
              </a:ext>
            </a:extLst>
          </p:cNvPr>
          <p:cNvGraphicFramePr>
            <a:graphicFrameLocks noGrp="1"/>
          </p:cNvGraphicFramePr>
          <p:nvPr>
            <p:extLst>
              <p:ext uri="{D42A27DB-BD31-4B8C-83A1-F6EECF244321}">
                <p14:modId xmlns:p14="http://schemas.microsoft.com/office/powerpoint/2010/main" val="4122369357"/>
              </p:ext>
            </p:extLst>
          </p:nvPr>
        </p:nvGraphicFramePr>
        <p:xfrm>
          <a:off x="1358781" y="1015045"/>
          <a:ext cx="6281161" cy="4835691"/>
        </p:xfrm>
        <a:graphic>
          <a:graphicData uri="http://schemas.openxmlformats.org/drawingml/2006/table">
            <a:tbl>
              <a:tblPr firstRow="1" bandRow="1"/>
              <a:tblGrid>
                <a:gridCol w="2905570">
                  <a:extLst>
                    <a:ext uri="{9D8B030D-6E8A-4147-A177-3AD203B41FA5}">
                      <a16:colId xmlns:a16="http://schemas.microsoft.com/office/drawing/2014/main" xmlns="" val="20000"/>
                    </a:ext>
                  </a:extLst>
                </a:gridCol>
                <a:gridCol w="1589762">
                  <a:extLst>
                    <a:ext uri="{9D8B030D-6E8A-4147-A177-3AD203B41FA5}">
                      <a16:colId xmlns:a16="http://schemas.microsoft.com/office/drawing/2014/main" xmlns="" val="20001"/>
                    </a:ext>
                  </a:extLst>
                </a:gridCol>
                <a:gridCol w="1785829">
                  <a:extLst>
                    <a:ext uri="{9D8B030D-6E8A-4147-A177-3AD203B41FA5}">
                      <a16:colId xmlns:a16="http://schemas.microsoft.com/office/drawing/2014/main" xmlns="" val="20002"/>
                    </a:ext>
                  </a:extLst>
                </a:gridCol>
              </a:tblGrid>
              <a:tr h="752503">
                <a:tc>
                  <a:txBody>
                    <a:bodyPr/>
                    <a:lstStyle/>
                    <a:p>
                      <a:pPr algn="l">
                        <a:spcBef>
                          <a:spcPts val="0"/>
                        </a:spcBef>
                      </a:pPr>
                      <a:endParaRPr lang="fr-FR" sz="1400" b="0" i="0" dirty="0">
                        <a:latin typeface="+mn-lt"/>
                        <a:cs typeface="Arial" panose="020B0604020202020204" pitchFamily="34" charset="0"/>
                      </a:endParaRPr>
                    </a:p>
                    <a:p>
                      <a:pPr algn="l" fontAlgn="b"/>
                      <a:r>
                        <a:rPr lang="en-US" sz="1400" b="1" u="none" strike="noStrike" baseline="0" dirty="0">
                          <a:solidFill>
                            <a:schemeClr val="bg1"/>
                          </a:solidFill>
                          <a:effectLst/>
                          <a:latin typeface="+mn-lt"/>
                        </a:rPr>
                        <a:t>Common TEAE by PT</a:t>
                      </a:r>
                      <a:endParaRPr lang="en-US" sz="1400" b="1" i="0" u="none" strike="noStrike" baseline="30000" dirty="0">
                        <a:solidFill>
                          <a:schemeClr val="bg1"/>
                        </a:solidFill>
                        <a:effectLst/>
                        <a:latin typeface="+mn-lt"/>
                        <a:ea typeface="Open Sans" panose="020B0606030504020204" pitchFamily="34" charset="0"/>
                        <a:cs typeface="Arial" panose="020B0604020202020204" pitchFamily="34" charset="0"/>
                      </a:endParaRPr>
                    </a:p>
                    <a:p>
                      <a:pPr algn="l">
                        <a:spcBef>
                          <a:spcPts val="0"/>
                        </a:spcBef>
                      </a:pPr>
                      <a:endParaRPr lang="fr-FR" sz="1400" b="0" i="0" dirty="0">
                        <a:latin typeface="+mn-lt"/>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400" b="1" u="none" strike="noStrike" dirty="0">
                          <a:solidFill>
                            <a:schemeClr val="bg1"/>
                          </a:solidFill>
                          <a:effectLst/>
                          <a:latin typeface="+mn-lt"/>
                        </a:rPr>
                        <a:t>N</a:t>
                      </a:r>
                      <a:r>
                        <a:rPr lang="en-US" sz="1400" b="1" u="none" strike="noStrike" baseline="0" dirty="0">
                          <a:solidFill>
                            <a:schemeClr val="bg1"/>
                          </a:solidFill>
                          <a:effectLst/>
                          <a:latin typeface="+mn-lt"/>
                        </a:rPr>
                        <a:t> = 104</a:t>
                      </a:r>
                      <a:endParaRPr lang="en-US" sz="1400" b="1" u="none" strike="noStrike" dirty="0">
                        <a:solidFill>
                          <a:schemeClr val="bg1"/>
                        </a:solidFill>
                        <a:effectLst/>
                        <a:latin typeface="+mn-lt"/>
                      </a:endParaRPr>
                    </a:p>
                    <a:p>
                      <a:pPr algn="ctr" fontAlgn="b"/>
                      <a:r>
                        <a:rPr lang="en-US" sz="1400" b="1" u="none" strike="noStrike" dirty="0" err="1">
                          <a:solidFill>
                            <a:schemeClr val="bg1"/>
                          </a:solidFill>
                          <a:effectLst/>
                          <a:latin typeface="+mn-lt"/>
                        </a:rPr>
                        <a:t>Tous</a:t>
                      </a:r>
                      <a:r>
                        <a:rPr lang="en-US" sz="1400" b="1" u="none" strike="noStrike" dirty="0">
                          <a:solidFill>
                            <a:schemeClr val="bg1"/>
                          </a:solidFill>
                          <a:effectLst/>
                          <a:latin typeface="+mn-lt"/>
                        </a:rPr>
                        <a:t> les g</a:t>
                      </a:r>
                      <a:r>
                        <a:rPr lang="en-US" sz="1400" b="1" u="none" strike="noStrike" baseline="0" dirty="0">
                          <a:solidFill>
                            <a:schemeClr val="bg1"/>
                          </a:solidFill>
                          <a:effectLst/>
                          <a:latin typeface="+mn-lt"/>
                        </a:rPr>
                        <a:t>rade</a:t>
                      </a:r>
                      <a:r>
                        <a:rPr lang="en-US" sz="1400" b="1" u="none" strike="noStrike" dirty="0">
                          <a:solidFill>
                            <a:schemeClr val="bg1"/>
                          </a:solidFill>
                          <a:effectLst/>
                          <a:latin typeface="+mn-lt"/>
                        </a:rPr>
                        <a:t> </a:t>
                      </a:r>
                      <a:endParaRPr lang="en-US" sz="140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400" b="1" u="none" strike="noStrike" kern="1200" dirty="0">
                          <a:solidFill>
                            <a:schemeClr val="bg1"/>
                          </a:solidFill>
                          <a:effectLst/>
                          <a:latin typeface="+mn-lt"/>
                          <a:ea typeface="+mn-ea"/>
                          <a:cs typeface="+mn-cs"/>
                        </a:rPr>
                        <a:t>N</a:t>
                      </a:r>
                      <a:r>
                        <a:rPr lang="en-US" sz="1400" b="1" u="none" strike="noStrike" kern="1200" baseline="0" dirty="0">
                          <a:solidFill>
                            <a:schemeClr val="bg1"/>
                          </a:solidFill>
                          <a:effectLst/>
                          <a:latin typeface="+mn-lt"/>
                          <a:ea typeface="+mn-ea"/>
                          <a:cs typeface="+mn-cs"/>
                        </a:rPr>
                        <a:t> = 104</a:t>
                      </a:r>
                      <a:endParaRPr lang="en-US" sz="1400" b="1" u="none" strike="noStrike" kern="1200" dirty="0">
                        <a:solidFill>
                          <a:schemeClr val="bg1"/>
                        </a:solidFill>
                        <a:effectLst/>
                        <a:latin typeface="+mn-lt"/>
                        <a:ea typeface="+mn-ea"/>
                        <a:cs typeface="+mn-cs"/>
                      </a:endParaRPr>
                    </a:p>
                    <a:p>
                      <a:pPr algn="ctr" fontAlgn="b"/>
                      <a:r>
                        <a:rPr lang="en-US" sz="1400" b="1" u="none" strike="noStrike" kern="1200" baseline="0" dirty="0">
                          <a:solidFill>
                            <a:schemeClr val="bg1"/>
                          </a:solidFill>
                          <a:effectLst/>
                          <a:latin typeface="+mn-lt"/>
                          <a:ea typeface="+mn-ea"/>
                          <a:cs typeface="+mn-cs"/>
                        </a:rPr>
                        <a:t>≥ Grade 3</a:t>
                      </a:r>
                      <a:r>
                        <a:rPr lang="en-US" sz="1400" b="1" u="none" strike="noStrike" kern="1200" dirty="0">
                          <a:solidFill>
                            <a:schemeClr val="bg1"/>
                          </a:solidFill>
                          <a:effectLst/>
                          <a:latin typeface="+mn-lt"/>
                          <a:ea typeface="+mn-ea"/>
                          <a:cs typeface="+mn-cs"/>
                        </a:rPr>
                        <a:t> </a:t>
                      </a:r>
                      <a:endParaRPr lang="en-US" sz="1400" b="1" i="0" u="none" strike="noStrike" kern="12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324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ln>
                            <a:noFill/>
                          </a:ln>
                          <a:solidFill>
                            <a:schemeClr val="tx1"/>
                          </a:solidFill>
                          <a:latin typeface="+mn-lt"/>
                        </a:rPr>
                        <a:t>Diarrhée</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70 (67.3)</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8 (7.7)</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24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n>
                            <a:noFill/>
                          </a:ln>
                          <a:solidFill>
                            <a:schemeClr val="tx1"/>
                          </a:solidFill>
                          <a:latin typeface="+mn-lt"/>
                        </a:rPr>
                        <a:t>Augmentation des CPK </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60 (57.7)</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18 (17.3)</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n>
                            <a:noFill/>
                          </a:ln>
                          <a:solidFill>
                            <a:schemeClr val="tx1"/>
                          </a:solidFill>
                          <a:latin typeface="+mn-lt"/>
                        </a:rPr>
                        <a:t>Rash</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56 (53.8)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 (1.0)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ln>
                            <a:noFill/>
                          </a:ln>
                          <a:solidFill>
                            <a:schemeClr val="tx1"/>
                          </a:solidFill>
                          <a:latin typeface="+mn-lt"/>
                        </a:rPr>
                        <a:t>Anémie</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51 (49.0)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 (5.8)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baseline="0" dirty="0">
                          <a:ln>
                            <a:noFill/>
                          </a:ln>
                          <a:solidFill>
                            <a:schemeClr val="tx1"/>
                          </a:solidFill>
                          <a:latin typeface="+mn-lt"/>
                        </a:rPr>
                        <a:t>Augmentation de la créatinine sanguine</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39 (37.5)</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0 (0.0)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ln>
                            <a:noFill/>
                          </a:ln>
                          <a:solidFill>
                            <a:schemeClr val="tx1"/>
                          </a:solidFill>
                          <a:latin typeface="+mn-lt"/>
                          <a:ea typeface="+mn-ea"/>
                          <a:cs typeface="+mn-cs"/>
                        </a:rPr>
                        <a:t>Paronychie</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34 (32.7)</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 (1.9)</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963496480"/>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n>
                            <a:noFill/>
                          </a:ln>
                          <a:solidFill>
                            <a:schemeClr val="tx1"/>
                          </a:solidFill>
                          <a:latin typeface="+mn-lt"/>
                        </a:rPr>
                        <a:t>Diminution du </a:t>
                      </a:r>
                      <a:r>
                        <a:rPr lang="en-GB" sz="1400" b="1" dirty="0" err="1">
                          <a:ln>
                            <a:noFill/>
                          </a:ln>
                          <a:solidFill>
                            <a:schemeClr val="tx1"/>
                          </a:solidFill>
                          <a:latin typeface="+mn-lt"/>
                        </a:rPr>
                        <a:t>poids</a:t>
                      </a:r>
                      <a:r>
                        <a:rPr lang="en-GB" sz="1400" b="1" dirty="0">
                          <a:ln>
                            <a:noFill/>
                          </a:ln>
                          <a:solidFill>
                            <a:schemeClr val="tx1"/>
                          </a:solidFill>
                          <a:latin typeface="+mn-lt"/>
                        </a:rPr>
                        <a:t> </a:t>
                      </a:r>
                      <a:r>
                        <a:rPr lang="en-GB" sz="1400" b="1" dirty="0" err="1">
                          <a:ln>
                            <a:noFill/>
                          </a:ln>
                          <a:solidFill>
                            <a:schemeClr val="tx1"/>
                          </a:solidFill>
                          <a:latin typeface="+mn-lt"/>
                        </a:rPr>
                        <a:t>corporel</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30 (28.8)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 (1.0)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16343184"/>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n>
                            <a:noFill/>
                          </a:ln>
                          <a:solidFill>
                            <a:schemeClr val="tx1"/>
                          </a:solidFill>
                          <a:latin typeface="+mn-lt"/>
                        </a:rPr>
                        <a:t>Diminution des globules </a:t>
                      </a:r>
                      <a:r>
                        <a:rPr lang="en-GB" sz="1400" b="1" dirty="0" err="1">
                          <a:ln>
                            <a:noFill/>
                          </a:ln>
                          <a:solidFill>
                            <a:schemeClr val="tx1"/>
                          </a:solidFill>
                          <a:latin typeface="+mn-lt"/>
                        </a:rPr>
                        <a:t>blancs</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27 (26.0)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0 (0.0)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4253253858"/>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n>
                            <a:noFill/>
                          </a:ln>
                          <a:solidFill>
                            <a:schemeClr val="tx1"/>
                          </a:solidFill>
                          <a:latin typeface="+mn-lt"/>
                        </a:rPr>
                        <a:t>Augmentation de la lipase</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27 (26.0)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 (1.9)</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29383628"/>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ln>
                            <a:noFill/>
                          </a:ln>
                          <a:solidFill>
                            <a:schemeClr val="tx1"/>
                          </a:solidFill>
                          <a:latin typeface="+mn-lt"/>
                        </a:rPr>
                        <a:t>Vomissement</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25 (24.0)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 (1.0)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0"/>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n>
                            <a:noFill/>
                          </a:ln>
                          <a:solidFill>
                            <a:schemeClr val="tx1"/>
                          </a:solidFill>
                          <a:latin typeface="+mn-lt"/>
                          <a:ea typeface="+mn-ea"/>
                          <a:cs typeface="+mn-cs"/>
                        </a:rPr>
                        <a:t>Diminution de </a:t>
                      </a:r>
                      <a:r>
                        <a:rPr lang="en-GB" sz="1400" b="1" dirty="0" err="1">
                          <a:ln>
                            <a:noFill/>
                          </a:ln>
                          <a:solidFill>
                            <a:schemeClr val="tx1"/>
                          </a:solidFill>
                          <a:latin typeface="+mn-lt"/>
                          <a:ea typeface="+mn-ea"/>
                          <a:cs typeface="+mn-cs"/>
                        </a:rPr>
                        <a:t>l'appétit</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25 (24.0)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 (1.9)</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ln>
                            <a:noFill/>
                          </a:ln>
                          <a:solidFill>
                            <a:schemeClr val="tx1"/>
                          </a:solidFill>
                          <a:latin typeface="+mn-lt"/>
                        </a:rPr>
                        <a:t>Ulcération</a:t>
                      </a:r>
                      <a:r>
                        <a:rPr lang="en-GB" sz="1400" b="1" dirty="0">
                          <a:ln>
                            <a:noFill/>
                          </a:ln>
                          <a:solidFill>
                            <a:schemeClr val="tx1"/>
                          </a:solidFill>
                          <a:latin typeface="+mn-lt"/>
                        </a:rPr>
                        <a:t> </a:t>
                      </a:r>
                      <a:r>
                        <a:rPr lang="en-GB" sz="1400" b="1" dirty="0" err="1">
                          <a:ln>
                            <a:noFill/>
                          </a:ln>
                          <a:solidFill>
                            <a:schemeClr val="tx1"/>
                          </a:solidFill>
                          <a:latin typeface="+mn-lt"/>
                        </a:rPr>
                        <a:t>buccale</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24 (23.1)</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0 (0.0)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2"/>
                  </a:ext>
                </a:extLst>
              </a:tr>
            </a:tbl>
          </a:graphicData>
        </a:graphic>
      </p:graphicFrame>
      <p:sp>
        <p:nvSpPr>
          <p:cNvPr id="8" name="ZoneTexte 7"/>
          <p:cNvSpPr txBox="1"/>
          <p:nvPr/>
        </p:nvSpPr>
        <p:spPr>
          <a:xfrm>
            <a:off x="8297966" y="1660193"/>
            <a:ext cx="3499447" cy="2373323"/>
          </a:xfrm>
          <a:prstGeom prst="rect">
            <a:avLst/>
          </a:prstGeom>
          <a:solidFill>
            <a:srgbClr val="FF7F4D"/>
          </a:solidFill>
        </p:spPr>
        <p:txBody>
          <a:bodyPr vert="horz" lIns="91440" tIns="45720" rIns="91440" bIns="45720" rtlCol="0" anchor="ctr">
            <a:normAutofit/>
          </a:bodyPr>
          <a:lstStyle>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Les toxicités les plus fréquemment observées (grade 1 et 2) étaient les diarrhées, une augmentation des CPK, un rash cutané, une anémie,  une augmentation de la créatinine et des </a:t>
            </a:r>
            <a:r>
              <a:rPr lang="fr-FR" dirty="0" err="1"/>
              <a:t>paronychies</a:t>
            </a:r>
            <a:endParaRPr lang="fr-FR" dirty="0"/>
          </a:p>
        </p:txBody>
      </p:sp>
    </p:spTree>
    <p:extLst>
      <p:ext uri="{BB962C8B-B14F-4D97-AF65-F5344CB8AC3E}">
        <p14:creationId xmlns:p14="http://schemas.microsoft.com/office/powerpoint/2010/main" val="14333655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CBNPC métastatiques</a:t>
            </a:r>
          </a:p>
        </p:txBody>
      </p:sp>
      <p:sp>
        <p:nvSpPr>
          <p:cNvPr id="5"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83496" y="3576007"/>
            <a:ext cx="10370160" cy="1690915"/>
          </a:xfrm>
        </p:spPr>
        <p:txBody>
          <a:bodyPr/>
          <a:lstStyle/>
          <a:p>
            <a:r>
              <a:rPr lang="fr-FR" dirty="0"/>
              <a:t>Divers </a:t>
            </a:r>
            <a:endParaRPr lang="fr-FR" i="1" dirty="0"/>
          </a:p>
        </p:txBody>
      </p:sp>
    </p:spTree>
    <p:extLst>
      <p:ext uri="{BB962C8B-B14F-4D97-AF65-F5344CB8AC3E}">
        <p14:creationId xmlns:p14="http://schemas.microsoft.com/office/powerpoint/2010/main" val="22611272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 T. </a:t>
            </a:r>
            <a:r>
              <a:rPr lang="fr-FR" dirty="0" err="1"/>
              <a:t>Leal</a:t>
            </a:r>
            <a:r>
              <a:rPr lang="fr-FR" dirty="0"/>
              <a:t> et al. ASCO</a:t>
            </a:r>
            <a:r>
              <a:rPr lang="fr-FR" dirty="0">
                <a:latin typeface="Calibri" panose="020F0502020204030204" pitchFamily="34" charset="0"/>
                <a:cs typeface="Calibri" panose="020F0502020204030204" pitchFamily="34" charset="0"/>
              </a:rPr>
              <a:t>®</a:t>
            </a:r>
            <a:r>
              <a:rPr lang="fr-FR" dirty="0"/>
              <a:t> 2023 LBA #9005</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LBA #9005: étude LUNAR</a:t>
            </a:r>
            <a:endParaRPr lang="fr-FR" dirty="0"/>
          </a:p>
        </p:txBody>
      </p:sp>
      <p:sp>
        <p:nvSpPr>
          <p:cNvPr id="5" name="Espace réservé du texte 4">
            <a:extLst>
              <a:ext uri="{FF2B5EF4-FFF2-40B4-BE49-F238E27FC236}">
                <a16:creationId xmlns:a16="http://schemas.microsoft.com/office/drawing/2014/main" xmlns="" id="{90B02BB8-2082-7FD9-66C7-DEFA10621848}"/>
              </a:ext>
            </a:extLst>
          </p:cNvPr>
          <p:cNvSpPr>
            <a:spLocks noGrp="1"/>
          </p:cNvSpPr>
          <p:nvPr>
            <p:ph type="body" sz="quarter" idx="18"/>
          </p:nvPr>
        </p:nvSpPr>
        <p:spPr>
          <a:xfrm>
            <a:off x="1306583" y="3039927"/>
            <a:ext cx="10370160" cy="1690915"/>
          </a:xfrm>
        </p:spPr>
        <p:txBody>
          <a:bodyPr/>
          <a:lstStyle/>
          <a:p>
            <a:r>
              <a:rPr lang="en-US" sz="3600" b="1" dirty="0" err="1">
                <a:solidFill>
                  <a:srgbClr val="005086"/>
                </a:solidFill>
                <a:latin typeface="Century Gothic" panose="020B0502020202020204" pitchFamily="34" charset="0"/>
              </a:rPr>
              <a:t>Traitement</a:t>
            </a:r>
            <a:r>
              <a:rPr lang="en-US" sz="3600" b="1" dirty="0">
                <a:solidFill>
                  <a:srgbClr val="005086"/>
                </a:solidFill>
                <a:latin typeface="Century Gothic" panose="020B0502020202020204" pitchFamily="34" charset="0"/>
              </a:rPr>
              <a:t> par Tumor Treating Fields (</a:t>
            </a:r>
            <a:r>
              <a:rPr lang="en-US" sz="3600" b="1" dirty="0" err="1">
                <a:solidFill>
                  <a:srgbClr val="005086"/>
                </a:solidFill>
                <a:latin typeface="Century Gothic" panose="020B0502020202020204" pitchFamily="34" charset="0"/>
              </a:rPr>
              <a:t>TTFields</a:t>
            </a:r>
            <a:r>
              <a:rPr lang="en-US" sz="3600" b="1" dirty="0">
                <a:solidFill>
                  <a:srgbClr val="005086"/>
                </a:solidFill>
                <a:latin typeface="Century Gothic" panose="020B0502020202020204" pitchFamily="34" charset="0"/>
              </a:rPr>
              <a:t>) </a:t>
            </a:r>
            <a:r>
              <a:rPr lang="en-US" sz="3600" b="1" dirty="0" err="1">
                <a:solidFill>
                  <a:srgbClr val="005086"/>
                </a:solidFill>
                <a:latin typeface="Century Gothic" panose="020B0502020202020204" pitchFamily="34" charset="0"/>
              </a:rPr>
              <a:t>en</a:t>
            </a:r>
            <a:r>
              <a:rPr lang="en-US" sz="3600" b="1" dirty="0">
                <a:solidFill>
                  <a:srgbClr val="005086"/>
                </a:solidFill>
                <a:latin typeface="Century Gothic" panose="020B0502020202020204" pitchFamily="34" charset="0"/>
              </a:rPr>
              <a:t> </a:t>
            </a:r>
            <a:r>
              <a:rPr lang="en-US" sz="3600" b="1" dirty="0" err="1">
                <a:solidFill>
                  <a:srgbClr val="005086"/>
                </a:solidFill>
                <a:latin typeface="Century Gothic" panose="020B0502020202020204" pitchFamily="34" charset="0"/>
              </a:rPr>
              <a:t>combinaison</a:t>
            </a:r>
            <a:r>
              <a:rPr lang="en-US" sz="3600" b="1" dirty="0">
                <a:solidFill>
                  <a:srgbClr val="005086"/>
                </a:solidFill>
                <a:latin typeface="Century Gothic" panose="020B0502020202020204" pitchFamily="34" charset="0"/>
              </a:rPr>
              <a:t> avec la </a:t>
            </a:r>
            <a:r>
              <a:rPr lang="en-US" sz="3600" b="1" dirty="0" err="1">
                <a:solidFill>
                  <a:srgbClr val="005086"/>
                </a:solidFill>
                <a:latin typeface="Century Gothic" panose="020B0502020202020204" pitchFamily="34" charset="0"/>
              </a:rPr>
              <a:t>prise</a:t>
            </a:r>
            <a:r>
              <a:rPr lang="en-US" sz="3600" b="1" dirty="0">
                <a:solidFill>
                  <a:srgbClr val="005086"/>
                </a:solidFill>
                <a:latin typeface="Century Gothic" panose="020B0502020202020204" pitchFamily="34" charset="0"/>
              </a:rPr>
              <a:t> </a:t>
            </a:r>
            <a:r>
              <a:rPr lang="en-US" sz="3600" b="1" dirty="0" err="1">
                <a:solidFill>
                  <a:srgbClr val="005086"/>
                </a:solidFill>
                <a:latin typeface="Century Gothic" panose="020B0502020202020204" pitchFamily="34" charset="0"/>
              </a:rPr>
              <a:t>en</a:t>
            </a:r>
            <a:r>
              <a:rPr lang="en-US" sz="3600" b="1" dirty="0">
                <a:solidFill>
                  <a:srgbClr val="005086"/>
                </a:solidFill>
                <a:latin typeface="Century Gothic" panose="020B0502020202020204" pitchFamily="34" charset="0"/>
              </a:rPr>
              <a:t> charge standard (SOC) dans </a:t>
            </a:r>
            <a:r>
              <a:rPr lang="en-US" sz="3600" dirty="0"/>
              <a:t>le CBNPC </a:t>
            </a:r>
            <a:r>
              <a:rPr lang="en-US" sz="3600" dirty="0" err="1"/>
              <a:t>métastatique</a:t>
            </a:r>
            <a:r>
              <a:rPr lang="en-US" sz="3600" dirty="0"/>
              <a:t> après </a:t>
            </a:r>
            <a:r>
              <a:rPr lang="en-US" sz="3600" dirty="0" err="1"/>
              <a:t>échec</a:t>
            </a:r>
            <a:r>
              <a:rPr lang="en-US" sz="3600" dirty="0"/>
              <a:t> du </a:t>
            </a:r>
            <a:r>
              <a:rPr lang="en-US" sz="3600" dirty="0" err="1"/>
              <a:t>platine</a:t>
            </a:r>
            <a:endParaRPr lang="fr-FR" sz="3600" dirty="0"/>
          </a:p>
        </p:txBody>
      </p:sp>
    </p:spTree>
    <p:extLst>
      <p:ext uri="{BB962C8B-B14F-4D97-AF65-F5344CB8AC3E}">
        <p14:creationId xmlns:p14="http://schemas.microsoft.com/office/powerpoint/2010/main" val="25840565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en-US" dirty="0"/>
              <a:t>LUNAR</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fr-FR" dirty="0" err="1"/>
              <a:t>Tumor</a:t>
            </a:r>
            <a:r>
              <a:rPr lang="fr-FR" dirty="0"/>
              <a:t> </a:t>
            </a:r>
            <a:r>
              <a:rPr lang="fr-FR" dirty="0" err="1"/>
              <a:t>Treating</a:t>
            </a:r>
            <a:r>
              <a:rPr lang="fr-FR" dirty="0"/>
              <a:t> Fields</a:t>
            </a:r>
            <a:endParaRPr lang="en-US" dirty="0"/>
          </a:p>
          <a:p>
            <a:endParaRPr lang="fr-FR" dirty="0"/>
          </a:p>
        </p:txBody>
      </p:sp>
      <p:sp>
        <p:nvSpPr>
          <p:cNvPr id="6" name="Espace réservé du contenu 5">
            <a:extLst>
              <a:ext uri="{FF2B5EF4-FFF2-40B4-BE49-F238E27FC236}">
                <a16:creationId xmlns:a16="http://schemas.microsoft.com/office/drawing/2014/main" xmlns="" id="{95997BD0-EB64-81B5-0BD3-C469361F9D89}"/>
              </a:ext>
            </a:extLst>
          </p:cNvPr>
          <p:cNvSpPr txBox="1">
            <a:spLocks/>
          </p:cNvSpPr>
          <p:nvPr/>
        </p:nvSpPr>
        <p:spPr>
          <a:xfrm>
            <a:off x="2273181" y="1089748"/>
            <a:ext cx="3789326" cy="4576760"/>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black"/>
                </a:solidFill>
              </a:rPr>
              <a:t> </a:t>
            </a:r>
            <a:endParaRPr lang="fr-FR" dirty="0">
              <a:solidFill>
                <a:prstClr val="black"/>
              </a:solidFill>
            </a:endParaRPr>
          </a:p>
        </p:txBody>
      </p:sp>
      <p:sp>
        <p:nvSpPr>
          <p:cNvPr id="9" name="Espace réservé du contenu 8">
            <a:extLst>
              <a:ext uri="{FF2B5EF4-FFF2-40B4-BE49-F238E27FC236}">
                <a16:creationId xmlns:a16="http://schemas.microsoft.com/office/drawing/2014/main" xmlns="" id="{1219C775-18B5-C282-41BA-630793F3B692}"/>
              </a:ext>
            </a:extLst>
          </p:cNvPr>
          <p:cNvSpPr>
            <a:spLocks noGrp="1"/>
          </p:cNvSpPr>
          <p:nvPr>
            <p:ph sz="quarter" idx="16"/>
          </p:nvPr>
        </p:nvSpPr>
        <p:spPr/>
        <p:txBody>
          <a:bodyPr/>
          <a:lstStyle/>
          <a:p>
            <a:r>
              <a:rPr lang="fr-FR" dirty="0"/>
              <a:t> T. Leal et al. ASCO</a:t>
            </a:r>
            <a:r>
              <a:rPr lang="fr-FR" dirty="0">
                <a:latin typeface="Calibri" panose="020F0502020204030204" pitchFamily="34" charset="0"/>
                <a:cs typeface="Calibri" panose="020F0502020204030204" pitchFamily="34" charset="0"/>
              </a:rPr>
              <a:t>®</a:t>
            </a:r>
            <a:r>
              <a:rPr lang="fr-FR" dirty="0"/>
              <a:t> 2023 LBA #9005</a:t>
            </a:r>
          </a:p>
          <a:p>
            <a:endParaRPr lang="fr-FR" dirty="0"/>
          </a:p>
        </p:txBody>
      </p:sp>
      <p:grpSp>
        <p:nvGrpSpPr>
          <p:cNvPr id="11" name="Groupe 10">
            <a:extLst>
              <a:ext uri="{FF2B5EF4-FFF2-40B4-BE49-F238E27FC236}">
                <a16:creationId xmlns:a16="http://schemas.microsoft.com/office/drawing/2014/main" xmlns="" id="{678375B9-42A7-1D27-10DA-58CE2BD00599}"/>
              </a:ext>
            </a:extLst>
          </p:cNvPr>
          <p:cNvGrpSpPr/>
          <p:nvPr/>
        </p:nvGrpSpPr>
        <p:grpSpPr>
          <a:xfrm>
            <a:off x="2676303" y="1325310"/>
            <a:ext cx="7215711" cy="4107600"/>
            <a:chOff x="2934393" y="1257275"/>
            <a:chExt cx="7215711" cy="4107600"/>
          </a:xfrm>
        </p:grpSpPr>
        <p:sp>
          <p:nvSpPr>
            <p:cNvPr id="3" name="Espace réservé du contenu 7">
              <a:extLst>
                <a:ext uri="{FF2B5EF4-FFF2-40B4-BE49-F238E27FC236}">
                  <a16:creationId xmlns:a16="http://schemas.microsoft.com/office/drawing/2014/main" xmlns="" id="{C285200E-2A2B-2602-08BB-8DDB753857CE}"/>
                </a:ext>
              </a:extLst>
            </p:cNvPr>
            <p:cNvSpPr txBox="1">
              <a:spLocks/>
            </p:cNvSpPr>
            <p:nvPr/>
          </p:nvSpPr>
          <p:spPr>
            <a:xfrm>
              <a:off x="6320597" y="1614839"/>
              <a:ext cx="3829507" cy="3390508"/>
            </a:xfrm>
            <a:prstGeom prst="rect">
              <a:avLst/>
            </a:prstGeom>
            <a:no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Police système Courant"/>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14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Police système Courant"/>
                <a:buChar char="⁃"/>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Clr>
                  <a:srgbClr val="005086"/>
                </a:buClr>
                <a:buFont typeface="Arial" panose="020B0604020202020204" pitchFamily="34" charset="0"/>
                <a:buChar char="•"/>
              </a:pPr>
              <a:endParaRPr lang="fr-FR" sz="1600" b="0" dirty="0">
                <a:solidFill>
                  <a:prstClr val="black"/>
                </a:solidFill>
              </a:endParaRPr>
            </a:p>
          </p:txBody>
        </p:sp>
        <p:pic>
          <p:nvPicPr>
            <p:cNvPr id="10" name="Espace réservé du contenu 7" descr="Une image contenant texte, capture d’écran&#10;&#10;Description générée automatiquement">
              <a:extLst>
                <a:ext uri="{FF2B5EF4-FFF2-40B4-BE49-F238E27FC236}">
                  <a16:creationId xmlns:a16="http://schemas.microsoft.com/office/drawing/2014/main" xmlns="" id="{513532AB-2D26-6C25-4A31-CC7E56397E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34393" y="1257275"/>
              <a:ext cx="3084013" cy="4107600"/>
            </a:xfrm>
            <a:prstGeom prst="rect">
              <a:avLst/>
            </a:prstGeom>
          </p:spPr>
        </p:pic>
      </p:grpSp>
      <p:sp>
        <p:nvSpPr>
          <p:cNvPr id="14" name="Espace réservé du contenu 10">
            <a:extLst>
              <a:ext uri="{FF2B5EF4-FFF2-40B4-BE49-F238E27FC236}">
                <a16:creationId xmlns:a16="http://schemas.microsoft.com/office/drawing/2014/main" xmlns="" id="{5747C5BA-96CF-F8B1-EC60-E999535895CF}"/>
              </a:ext>
            </a:extLst>
          </p:cNvPr>
          <p:cNvSpPr txBox="1">
            <a:spLocks/>
          </p:cNvSpPr>
          <p:nvPr/>
        </p:nvSpPr>
        <p:spPr>
          <a:xfrm>
            <a:off x="6930407" y="1325238"/>
            <a:ext cx="4021293" cy="3868388"/>
          </a:xfrm>
          <a:prstGeom prst="rect">
            <a:avLst/>
          </a:prstGeom>
          <a:solidFill>
            <a:srgbClr val="FF7F4D"/>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Century Gothic" panose="020B0502020202020204" pitchFamily="34" charset="0"/>
                <a:ea typeface="+mn-ea"/>
                <a:cs typeface="+mn-cs"/>
              </a:defRPr>
            </a:lvl1pPr>
            <a:lvl2pPr marL="360000" indent="-180000" algn="l" defTabSz="914400" rtl="0" eaLnBrk="1" latinLnBrk="0" hangingPunct="1">
              <a:lnSpc>
                <a:spcPct val="90000"/>
              </a:lnSpc>
              <a:spcBef>
                <a:spcPts val="500"/>
              </a:spcBef>
              <a:buClr>
                <a:schemeClr val="bg1"/>
              </a:buClr>
              <a:buFont typeface="Police système Courant"/>
              <a:buChar char="►"/>
              <a:defRPr sz="1600" kern="1200">
                <a:solidFill>
                  <a:schemeClr val="tx1"/>
                </a:solidFill>
                <a:latin typeface="Century Gothic" panose="020B0502020202020204" pitchFamily="34" charset="0"/>
                <a:ea typeface="+mn-ea"/>
                <a:cs typeface="+mn-cs"/>
              </a:defRPr>
            </a:lvl2pPr>
            <a:lvl3pPr marL="540000" indent="-180000" algn="l" defTabSz="914400" rtl="0" eaLnBrk="1" latinLnBrk="0" hangingPunct="1">
              <a:lnSpc>
                <a:spcPct val="90000"/>
              </a:lnSpc>
              <a:spcBef>
                <a:spcPts val="500"/>
              </a:spcBef>
              <a:buClr>
                <a:schemeClr val="bg1"/>
              </a:buClr>
              <a:buFont typeface="Wingdings" pitchFamily="2" charset="2"/>
              <a:buChar char="§"/>
              <a:defRPr sz="1400" b="1" kern="1200">
                <a:solidFill>
                  <a:schemeClr val="bg1"/>
                </a:solidFill>
                <a:latin typeface="Century Gothic" panose="020B0502020202020204" pitchFamily="34" charset="0"/>
                <a:ea typeface="+mn-ea"/>
                <a:cs typeface="+mn-cs"/>
              </a:defRPr>
            </a:lvl3pPr>
            <a:lvl4pPr marL="720000" indent="-180000" algn="l" defTabSz="914400" rtl="0" eaLnBrk="1" latinLnBrk="0" hangingPunct="1">
              <a:lnSpc>
                <a:spcPct val="90000"/>
              </a:lnSpc>
              <a:spcBef>
                <a:spcPts val="500"/>
              </a:spcBef>
              <a:buClr>
                <a:schemeClr val="bg1"/>
              </a:buClr>
              <a:buFont typeface="Police système Courant"/>
              <a:buChar char="⁃"/>
              <a:defRPr sz="1200" kern="1200">
                <a:solidFill>
                  <a:schemeClr val="bg1"/>
                </a:solidFill>
                <a:latin typeface="Century Gothic" panose="020B0502020202020204" pitchFamily="34" charset="0"/>
                <a:ea typeface="+mn-ea"/>
                <a:cs typeface="+mn-cs"/>
              </a:defRPr>
            </a:lvl4pPr>
            <a:lvl5pPr marL="9000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buClr>
                <a:sysClr val="window" lastClr="FFFFFF"/>
              </a:buClr>
            </a:pPr>
            <a:r>
              <a:rPr lang="fr-FR" dirty="0">
                <a:solidFill>
                  <a:schemeClr val="bg1"/>
                </a:solidFill>
              </a:rPr>
              <a:t>Champs électriques délivrés par des réseaux de transducteurs placés sur la peau à proximité de la tumeur</a:t>
            </a:r>
          </a:p>
          <a:p>
            <a:pPr lvl="1">
              <a:spcAft>
                <a:spcPts val="600"/>
              </a:spcAft>
              <a:buClr>
                <a:sysClr val="window" lastClr="FFFFFF"/>
              </a:buClr>
            </a:pPr>
            <a:r>
              <a:rPr lang="fr-FR" dirty="0">
                <a:solidFill>
                  <a:schemeClr val="bg1"/>
                </a:solidFill>
              </a:rPr>
              <a:t>Mécanisme d'action initial centré sur l'effet des </a:t>
            </a:r>
            <a:r>
              <a:rPr lang="fr-FR" dirty="0" err="1">
                <a:solidFill>
                  <a:schemeClr val="bg1"/>
                </a:solidFill>
              </a:rPr>
              <a:t>TTFields</a:t>
            </a:r>
            <a:r>
              <a:rPr lang="fr-FR" dirty="0">
                <a:solidFill>
                  <a:schemeClr val="bg1"/>
                </a:solidFill>
              </a:rPr>
              <a:t> sur la perturbation de la mitose en raison des effets de la charge et de la polarité cellulaires</a:t>
            </a:r>
          </a:p>
          <a:p>
            <a:pPr lvl="1">
              <a:buClr>
                <a:sysClr val="window" lastClr="FFFFFF"/>
              </a:buClr>
            </a:pPr>
            <a:r>
              <a:rPr lang="fr-FR" dirty="0">
                <a:solidFill>
                  <a:schemeClr val="bg1"/>
                </a:solidFill>
              </a:rPr>
              <a:t>Autres mécanismes d’action potentiels : effet sur la migration cellulaire, la perméabilité de la membranaire, l’autophagie, et la mort cellulaire immunologique</a:t>
            </a:r>
          </a:p>
        </p:txBody>
      </p:sp>
    </p:spTree>
    <p:extLst>
      <p:ext uri="{BB962C8B-B14F-4D97-AF65-F5344CB8AC3E}">
        <p14:creationId xmlns:p14="http://schemas.microsoft.com/office/powerpoint/2010/main" val="26836029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en-US" b="1" dirty="0">
                <a:solidFill>
                  <a:srgbClr val="FF7F4D"/>
                </a:solidFill>
                <a:latin typeface="Century Gothic" panose="020B0502020202020204" pitchFamily="34" charset="0"/>
              </a:rPr>
              <a:t>LUNAR</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da-DK" dirty="0" err="1"/>
              <a:t>Étude</a:t>
            </a:r>
            <a:r>
              <a:rPr lang="da-DK" dirty="0"/>
              <a:t> </a:t>
            </a:r>
            <a:r>
              <a:rPr lang="da-DK" dirty="0" err="1"/>
              <a:t>randomisée</a:t>
            </a:r>
            <a:r>
              <a:rPr lang="da-DK" dirty="0"/>
              <a:t> </a:t>
            </a:r>
            <a:r>
              <a:rPr lang="fr-FR" dirty="0"/>
              <a:t>de phase 3, en ouvert, multicentrique</a:t>
            </a:r>
          </a:p>
        </p:txBody>
      </p:sp>
      <p:sp>
        <p:nvSpPr>
          <p:cNvPr id="39" name="Espace réservé du contenu 5">
            <a:extLst>
              <a:ext uri="{FF2B5EF4-FFF2-40B4-BE49-F238E27FC236}">
                <a16:creationId xmlns:a16="http://schemas.microsoft.com/office/drawing/2014/main" xmlns="" id="{BEF72BCE-6839-1123-CC06-F64F7458B6C4}"/>
              </a:ext>
            </a:extLst>
          </p:cNvPr>
          <p:cNvSpPr txBox="1">
            <a:spLocks/>
          </p:cNvSpPr>
          <p:nvPr/>
        </p:nvSpPr>
        <p:spPr>
          <a:xfrm>
            <a:off x="1215623" y="1796494"/>
            <a:ext cx="10769113" cy="313266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black"/>
                </a:solidFill>
              </a:rPr>
              <a:t> </a:t>
            </a:r>
            <a:endParaRPr lang="fr-FR" dirty="0">
              <a:solidFill>
                <a:prstClr val="black"/>
              </a:solidFill>
            </a:endParaRPr>
          </a:p>
        </p:txBody>
      </p:sp>
      <p:grpSp>
        <p:nvGrpSpPr>
          <p:cNvPr id="75" name="Groupe 74">
            <a:extLst>
              <a:ext uri="{FF2B5EF4-FFF2-40B4-BE49-F238E27FC236}">
                <a16:creationId xmlns:a16="http://schemas.microsoft.com/office/drawing/2014/main" xmlns="" id="{A077B5D6-B0C5-4BF9-FE91-1F945F0E7BF3}"/>
              </a:ext>
            </a:extLst>
          </p:cNvPr>
          <p:cNvGrpSpPr/>
          <p:nvPr/>
        </p:nvGrpSpPr>
        <p:grpSpPr>
          <a:xfrm>
            <a:off x="1371237" y="2163976"/>
            <a:ext cx="10457885" cy="2270572"/>
            <a:chOff x="1378929" y="2162415"/>
            <a:chExt cx="10457885" cy="2270572"/>
          </a:xfrm>
        </p:grpSpPr>
        <p:sp>
          <p:nvSpPr>
            <p:cNvPr id="40" name="Freeform 5">
              <a:extLst>
                <a:ext uri="{FF2B5EF4-FFF2-40B4-BE49-F238E27FC236}">
                  <a16:creationId xmlns:a16="http://schemas.microsoft.com/office/drawing/2014/main" xmlns="" id="{884D6A8E-BC6F-E5CF-9452-F2D50243D9A5}"/>
                </a:ext>
              </a:extLst>
            </p:cNvPr>
            <p:cNvSpPr/>
            <p:nvPr/>
          </p:nvSpPr>
          <p:spPr>
            <a:xfrm>
              <a:off x="1378929" y="2250909"/>
              <a:ext cx="2521957" cy="2163041"/>
            </a:xfrm>
            <a:prstGeom prst="rect">
              <a:avLst/>
            </a:prstGeom>
            <a:noFill/>
            <a:ln w="25400" cap="flat" cmpd="sng" algn="ctr">
              <a:noFill/>
              <a:prstDash val="solid"/>
            </a:ln>
            <a:effectLst/>
          </p:spPr>
          <p:txBody>
            <a:bodyPr spcFirstLastPara="0" vert="horz" wrap="square" lIns="74434" tIns="74434" rIns="74434" bIns="74434" numCol="1" spcCol="181270" anchor="ctr" anchorCtr="0">
              <a:noAutofit/>
            </a:bodyPr>
            <a:lstStyle/>
            <a:p>
              <a:pPr defTabSz="450056">
                <a:spcBef>
                  <a:spcPts val="400"/>
                </a:spcBef>
                <a:buClr>
                  <a:srgbClr val="005086"/>
                </a:buClr>
                <a:defRPr/>
              </a:pPr>
              <a:r>
                <a:rPr lang="en-US" sz="1400" b="1" dirty="0" err="1">
                  <a:solidFill>
                    <a:prstClr val="black"/>
                  </a:solidFill>
                  <a:cs typeface="Arial" panose="020B0604020202020204" pitchFamily="34" charset="0"/>
                </a:rPr>
                <a:t>Critères</a:t>
              </a:r>
              <a:r>
                <a:rPr lang="en-US" sz="1400" b="1" dirty="0">
                  <a:solidFill>
                    <a:prstClr val="black"/>
                  </a:solidFill>
                  <a:cs typeface="Arial" panose="020B0604020202020204" pitchFamily="34" charset="0"/>
                </a:rPr>
                <a:t> </a:t>
              </a:r>
              <a:r>
                <a:rPr lang="en-US" sz="1400" b="1" dirty="0" err="1">
                  <a:solidFill>
                    <a:prstClr val="black"/>
                  </a:solidFill>
                  <a:cs typeface="Arial" panose="020B0604020202020204" pitchFamily="34" charset="0"/>
                </a:rPr>
                <a:t>d’inclusion</a:t>
              </a:r>
              <a:r>
                <a:rPr lang="en-US" sz="1400" b="1" dirty="0">
                  <a:solidFill>
                    <a:prstClr val="black"/>
                  </a:solidFill>
                  <a:cs typeface="Arial" panose="020B0604020202020204" pitchFamily="34" charset="0"/>
                </a:rPr>
                <a:t> </a:t>
              </a:r>
              <a:r>
                <a:rPr lang="en-US" sz="1400" b="1" dirty="0" err="1">
                  <a:solidFill>
                    <a:prstClr val="black"/>
                  </a:solidFill>
                  <a:cs typeface="Arial" panose="020B0604020202020204" pitchFamily="34" charset="0"/>
                </a:rPr>
                <a:t>clés</a:t>
              </a:r>
              <a:endParaRPr lang="en-US" sz="1400" b="1" dirty="0">
                <a:solidFill>
                  <a:prstClr val="black"/>
                </a:solidFill>
                <a:cs typeface="Arial" panose="020B0604020202020204" pitchFamily="34" charset="0"/>
              </a:endParaRPr>
            </a:p>
            <a:p>
              <a:pPr marL="108000" indent="-108000" defTabSz="450056">
                <a:spcBef>
                  <a:spcPts val="400"/>
                </a:spcBef>
                <a:buClr>
                  <a:srgbClr val="005086"/>
                </a:buClr>
                <a:buFont typeface="Arial" panose="020B0604020202020204" pitchFamily="34" charset="0"/>
                <a:buChar char="•"/>
                <a:defRPr/>
              </a:pPr>
              <a:r>
                <a:rPr lang="en-US" sz="1400" dirty="0">
                  <a:solidFill>
                    <a:prstClr val="black"/>
                  </a:solidFill>
                  <a:cs typeface="Arial" panose="020B0604020202020204" pitchFamily="34" charset="0"/>
                </a:rPr>
                <a:t>Age ≥22 </a:t>
              </a:r>
              <a:r>
                <a:rPr lang="en-US" sz="1400" dirty="0" err="1">
                  <a:solidFill>
                    <a:prstClr val="black"/>
                  </a:solidFill>
                  <a:cs typeface="Arial" panose="020B0604020202020204" pitchFamily="34" charset="0"/>
                </a:rPr>
                <a:t>ans</a:t>
              </a:r>
              <a:endParaRPr lang="en-US" sz="1400" dirty="0">
                <a:solidFill>
                  <a:prstClr val="black"/>
                </a:solidFill>
                <a:cs typeface="Arial" panose="020B0604020202020204" pitchFamily="34" charset="0"/>
              </a:endParaRPr>
            </a:p>
            <a:p>
              <a:pPr marL="108000" indent="-108000" defTabSz="450056">
                <a:spcBef>
                  <a:spcPts val="400"/>
                </a:spcBef>
                <a:buClr>
                  <a:srgbClr val="005086"/>
                </a:buClr>
                <a:buFont typeface="Arial" panose="020B0604020202020204" pitchFamily="34" charset="0"/>
                <a:buChar char="•"/>
                <a:defRPr/>
              </a:pPr>
              <a:r>
                <a:rPr lang="en-US" sz="1400" dirty="0">
                  <a:solidFill>
                    <a:prstClr val="black"/>
                  </a:solidFill>
                  <a:cs typeface="Arial" panose="020B0604020202020204" pitchFamily="34" charset="0"/>
                </a:rPr>
                <a:t>CBNPC </a:t>
              </a:r>
              <a:r>
                <a:rPr lang="en-US" sz="1400" dirty="0" err="1">
                  <a:solidFill>
                    <a:prstClr val="black"/>
                  </a:solidFill>
                  <a:cs typeface="Arial" panose="020B0604020202020204" pitchFamily="34" charset="0"/>
                </a:rPr>
                <a:t>métastatique</a:t>
              </a:r>
              <a:endParaRPr lang="en-US" sz="1400" dirty="0">
                <a:solidFill>
                  <a:prstClr val="black"/>
                </a:solidFill>
                <a:cs typeface="Arial" panose="020B0604020202020204" pitchFamily="34" charset="0"/>
              </a:endParaRPr>
            </a:p>
            <a:p>
              <a:pPr marL="108000" indent="-108000" defTabSz="450056">
                <a:spcBef>
                  <a:spcPts val="400"/>
                </a:spcBef>
                <a:buClr>
                  <a:srgbClr val="005086"/>
                </a:buClr>
                <a:buFont typeface="Arial" panose="020B0604020202020204" pitchFamily="34" charset="0"/>
                <a:buChar char="•"/>
                <a:defRPr/>
              </a:pPr>
              <a:r>
                <a:rPr lang="en-US" sz="1400" dirty="0">
                  <a:solidFill>
                    <a:prstClr val="black"/>
                  </a:solidFill>
                  <a:cs typeface="Arial" panose="020B0604020202020204" pitchFamily="34" charset="0"/>
                </a:rPr>
                <a:t>Progression sous/après </a:t>
              </a:r>
              <a:r>
                <a:rPr lang="en-US" sz="1400" dirty="0" err="1">
                  <a:solidFill>
                    <a:prstClr val="black"/>
                  </a:solidFill>
                  <a:cs typeface="Arial" panose="020B0604020202020204" pitchFamily="34" charset="0"/>
                </a:rPr>
                <a:t>chimiothérapie</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à</a:t>
              </a:r>
              <a:r>
                <a:rPr lang="en-US" sz="1400" dirty="0">
                  <a:solidFill>
                    <a:prstClr val="black"/>
                  </a:solidFill>
                  <a:cs typeface="Arial" panose="020B0604020202020204" pitchFamily="34" charset="0"/>
                </a:rPr>
                <a:t> base de </a:t>
              </a:r>
              <a:r>
                <a:rPr lang="en-US" sz="1400" dirty="0" err="1">
                  <a:solidFill>
                    <a:prstClr val="black"/>
                  </a:solidFill>
                  <a:cs typeface="Arial" panose="020B0604020202020204" pitchFamily="34" charset="0"/>
                </a:rPr>
                <a:t>platine</a:t>
              </a:r>
              <a:endParaRPr lang="en-US" sz="1400" dirty="0">
                <a:solidFill>
                  <a:prstClr val="black"/>
                </a:solidFill>
                <a:cs typeface="Arial" panose="020B0604020202020204" pitchFamily="34" charset="0"/>
              </a:endParaRPr>
            </a:p>
            <a:p>
              <a:pPr marL="108000" indent="-108000" defTabSz="450056">
                <a:spcBef>
                  <a:spcPts val="400"/>
                </a:spcBef>
                <a:buClr>
                  <a:srgbClr val="005086"/>
                </a:buClr>
                <a:buFont typeface="Arial" panose="020B0604020202020204" pitchFamily="34" charset="0"/>
                <a:buChar char="•"/>
                <a:defRPr/>
              </a:pPr>
              <a:r>
                <a:rPr lang="en-US" sz="1400" dirty="0">
                  <a:solidFill>
                    <a:prstClr val="black"/>
                  </a:solidFill>
                  <a:cs typeface="Arial" panose="020B0604020202020204" pitchFamily="34" charset="0"/>
                </a:rPr>
                <a:t>ECOG PS 0-2</a:t>
              </a:r>
            </a:p>
            <a:p>
              <a:pPr defTabSz="450056">
                <a:spcBef>
                  <a:spcPts val="400"/>
                </a:spcBef>
                <a:buClr>
                  <a:srgbClr val="005086"/>
                </a:buClr>
                <a:defRPr/>
              </a:pPr>
              <a:r>
                <a:rPr lang="fr-FR" sz="1400" b="1" dirty="0">
                  <a:solidFill>
                    <a:prstClr val="black"/>
                  </a:solidFill>
                </a:rPr>
                <a:t>Objectif principal:</a:t>
              </a:r>
            </a:p>
            <a:p>
              <a:pPr marL="108000" indent="-108000" defTabSz="450056">
                <a:spcBef>
                  <a:spcPts val="400"/>
                </a:spcBef>
                <a:buClr>
                  <a:srgbClr val="005086"/>
                </a:buClr>
                <a:buFont typeface="Arial" panose="020B0604020202020204" pitchFamily="34" charset="0"/>
                <a:buChar char="•"/>
                <a:defRPr/>
              </a:pPr>
              <a:r>
                <a:rPr lang="fr-FR" sz="1400" dirty="0">
                  <a:solidFill>
                    <a:prstClr val="black"/>
                  </a:solidFill>
                </a:rPr>
                <a:t>Survie globale</a:t>
              </a:r>
              <a:endParaRPr lang="en-US" sz="1400" dirty="0">
                <a:solidFill>
                  <a:prstClr val="black"/>
                </a:solidFill>
                <a:cs typeface="Arial" panose="020B0604020202020204" pitchFamily="34" charset="0"/>
              </a:endParaRPr>
            </a:p>
          </p:txBody>
        </p:sp>
        <p:sp>
          <p:nvSpPr>
            <p:cNvPr id="49" name="Parenthèse ouvrante 48">
              <a:extLst>
                <a:ext uri="{FF2B5EF4-FFF2-40B4-BE49-F238E27FC236}">
                  <a16:creationId xmlns:a16="http://schemas.microsoft.com/office/drawing/2014/main" xmlns="" id="{531F917E-E224-47CE-ED17-139342BFE140}"/>
                </a:ext>
              </a:extLst>
            </p:cNvPr>
            <p:cNvSpPr/>
            <p:nvPr/>
          </p:nvSpPr>
          <p:spPr>
            <a:xfrm>
              <a:off x="4777935" y="2584703"/>
              <a:ext cx="699010" cy="1426465"/>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400" kern="0">
                <a:solidFill>
                  <a:srgbClr val="000000"/>
                </a:solidFill>
                <a:latin typeface="Arial" panose="020B0604020202020204" pitchFamily="34" charset="0"/>
                <a:cs typeface="Arial" panose="020B0604020202020204" pitchFamily="34" charset="0"/>
              </a:endParaRPr>
            </a:p>
          </p:txBody>
        </p:sp>
        <p:sp>
          <p:nvSpPr>
            <p:cNvPr id="50" name="Freeform 41">
              <a:extLst>
                <a:ext uri="{FF2B5EF4-FFF2-40B4-BE49-F238E27FC236}">
                  <a16:creationId xmlns:a16="http://schemas.microsoft.com/office/drawing/2014/main" xmlns="" id="{0F46BE27-EC98-6A90-35E7-FAD004ED0F4F}"/>
                </a:ext>
              </a:extLst>
            </p:cNvPr>
            <p:cNvSpPr/>
            <p:nvPr/>
          </p:nvSpPr>
          <p:spPr>
            <a:xfrm>
              <a:off x="5604537" y="3576851"/>
              <a:ext cx="1894967" cy="856136"/>
            </a:xfrm>
            <a:prstGeom prst="roundRect">
              <a:avLst>
                <a:gd name="adj" fmla="val 9151"/>
              </a:avLst>
            </a:prstGeom>
            <a:solidFill>
              <a:srgbClr val="005087"/>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kern="0" dirty="0">
                  <a:solidFill>
                    <a:prstClr val="white"/>
                  </a:solidFill>
                  <a:cs typeface="Arial" panose="020B0604020202020204" pitchFamily="34" charset="0"/>
                </a:rPr>
                <a:t>SOC</a:t>
              </a:r>
            </a:p>
            <a:p>
              <a:pPr algn="ctr" defTabSz="514350">
                <a:lnSpc>
                  <a:spcPts val="1500"/>
                </a:lnSpc>
                <a:defRPr/>
              </a:pPr>
              <a:r>
                <a:rPr lang="en-US" sz="1200" kern="0" dirty="0">
                  <a:solidFill>
                    <a:prstClr val="white"/>
                  </a:solidFill>
                  <a:cs typeface="Arial" panose="020B0604020202020204" pitchFamily="34" charset="0"/>
                </a:rPr>
                <a:t>(Choix de </a:t>
              </a:r>
              <a:r>
                <a:rPr lang="en-US" sz="1200" kern="0" dirty="0" err="1">
                  <a:solidFill>
                    <a:prstClr val="white"/>
                  </a:solidFill>
                  <a:cs typeface="Arial" panose="020B0604020202020204" pitchFamily="34" charset="0"/>
                </a:rPr>
                <a:t>l’investigateur</a:t>
              </a:r>
              <a:r>
                <a:rPr lang="en-US" sz="1200" kern="0" dirty="0">
                  <a:solidFill>
                    <a:prstClr val="white"/>
                  </a:solidFill>
                  <a:cs typeface="Arial" panose="020B0604020202020204" pitchFamily="34" charset="0"/>
                </a:rPr>
                <a:t>: ICI </a:t>
              </a:r>
              <a:r>
                <a:rPr lang="en-US" sz="1200" kern="0" dirty="0" err="1">
                  <a:solidFill>
                    <a:prstClr val="white"/>
                  </a:solidFill>
                  <a:cs typeface="Arial" panose="020B0604020202020204" pitchFamily="34" charset="0"/>
                </a:rPr>
                <a:t>ou</a:t>
              </a:r>
              <a:r>
                <a:rPr lang="en-US" sz="1200" kern="0" dirty="0">
                  <a:solidFill>
                    <a:prstClr val="white"/>
                  </a:solidFill>
                  <a:cs typeface="Arial" panose="020B0604020202020204" pitchFamily="34" charset="0"/>
                </a:rPr>
                <a:t> docetaxel)</a:t>
              </a:r>
              <a:endParaRPr lang="en-US" sz="1200" b="1" kern="0" dirty="0">
                <a:solidFill>
                  <a:prstClr val="white"/>
                </a:solidFill>
                <a:cs typeface="Arial" panose="020B0604020202020204" pitchFamily="34" charset="0"/>
              </a:endParaRPr>
            </a:p>
          </p:txBody>
        </p:sp>
        <p:sp>
          <p:nvSpPr>
            <p:cNvPr id="51" name="Ellipse 50">
              <a:extLst>
                <a:ext uri="{FF2B5EF4-FFF2-40B4-BE49-F238E27FC236}">
                  <a16:creationId xmlns:a16="http://schemas.microsoft.com/office/drawing/2014/main" xmlns="" id="{A4A7F192-EAEA-64D6-1ECF-22C153FA5475}"/>
                </a:ext>
              </a:extLst>
            </p:cNvPr>
            <p:cNvSpPr/>
            <p:nvPr/>
          </p:nvSpPr>
          <p:spPr>
            <a:xfrm>
              <a:off x="4511907" y="3066401"/>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b"/>
            <a:lstStyle/>
            <a:p>
              <a:pPr algn="ctr">
                <a:lnSpc>
                  <a:spcPts val="1300"/>
                </a:lnSpc>
                <a:defRPr/>
              </a:pPr>
              <a:r>
                <a:rPr lang="en-US" altLang="zh-CN" sz="1600" b="1" kern="0" dirty="0">
                  <a:solidFill>
                    <a:srgbClr val="FFFFFF"/>
                  </a:solidFill>
                  <a:cs typeface="Arial" panose="020B0604020202020204" pitchFamily="34" charset="0"/>
                </a:rPr>
                <a:t>R</a:t>
              </a:r>
              <a:br>
                <a:rPr lang="en-US" altLang="zh-CN" sz="1600" b="1" kern="0" dirty="0">
                  <a:solidFill>
                    <a:srgbClr val="FFFFFF"/>
                  </a:solidFill>
                  <a:cs typeface="Arial" panose="020B0604020202020204" pitchFamily="34" charset="0"/>
                </a:rPr>
              </a:br>
              <a:r>
                <a:rPr lang="en-US" altLang="zh-CN" sz="1200" b="1" kern="0" dirty="0">
                  <a:solidFill>
                    <a:srgbClr val="FFFFFF"/>
                  </a:solidFill>
                  <a:cs typeface="Arial" panose="020B0604020202020204" pitchFamily="34" charset="0"/>
                </a:rPr>
                <a:t>1:1</a:t>
              </a:r>
            </a:p>
          </p:txBody>
        </p:sp>
        <p:sp>
          <p:nvSpPr>
            <p:cNvPr id="52" name="Freeform 41">
              <a:extLst>
                <a:ext uri="{FF2B5EF4-FFF2-40B4-BE49-F238E27FC236}">
                  <a16:creationId xmlns:a16="http://schemas.microsoft.com/office/drawing/2014/main" xmlns="" id="{A60076DA-3455-1411-B9F5-A30EDC0DFD22}"/>
                </a:ext>
              </a:extLst>
            </p:cNvPr>
            <p:cNvSpPr/>
            <p:nvPr/>
          </p:nvSpPr>
          <p:spPr>
            <a:xfrm>
              <a:off x="5604538" y="2162415"/>
              <a:ext cx="1894964" cy="856136"/>
            </a:xfrm>
            <a:prstGeom prst="roundRect">
              <a:avLst>
                <a:gd name="adj" fmla="val 9151"/>
              </a:avLst>
            </a:prstGeom>
            <a:solidFill>
              <a:srgbClr val="FF7F4D"/>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kern="0" dirty="0" err="1">
                  <a:solidFill>
                    <a:prstClr val="white"/>
                  </a:solidFill>
                  <a:cs typeface="Arial" panose="020B0604020202020204" pitchFamily="34" charset="0"/>
                </a:rPr>
                <a:t>TTFields</a:t>
              </a:r>
              <a:r>
                <a:rPr lang="en-US" sz="1400" b="1" kern="0" dirty="0">
                  <a:solidFill>
                    <a:prstClr val="white"/>
                  </a:solidFill>
                  <a:cs typeface="Arial" panose="020B0604020202020204" pitchFamily="34" charset="0"/>
                </a:rPr>
                <a:t> therapy and SOC </a:t>
              </a:r>
              <a:r>
                <a:rPr lang="en-US" sz="1200" kern="0" dirty="0">
                  <a:solidFill>
                    <a:prstClr val="white"/>
                  </a:solidFill>
                  <a:cs typeface="Arial" panose="020B0604020202020204" pitchFamily="34" charset="0"/>
                </a:rPr>
                <a:t>(Choix de </a:t>
              </a:r>
              <a:r>
                <a:rPr lang="en-US" sz="1200" kern="0" dirty="0" err="1">
                  <a:solidFill>
                    <a:prstClr val="white"/>
                  </a:solidFill>
                  <a:cs typeface="Arial" panose="020B0604020202020204" pitchFamily="34" charset="0"/>
                </a:rPr>
                <a:t>l’investigateur</a:t>
              </a:r>
              <a:r>
                <a:rPr lang="en-US" sz="1200" kern="0" dirty="0">
                  <a:solidFill>
                    <a:prstClr val="white"/>
                  </a:solidFill>
                  <a:cs typeface="Arial" panose="020B0604020202020204" pitchFamily="34" charset="0"/>
                </a:rPr>
                <a:t>: ICI </a:t>
              </a:r>
              <a:r>
                <a:rPr lang="en-US" sz="1200" kern="0" dirty="0" err="1">
                  <a:solidFill>
                    <a:prstClr val="white"/>
                  </a:solidFill>
                  <a:cs typeface="Arial" panose="020B0604020202020204" pitchFamily="34" charset="0"/>
                </a:rPr>
                <a:t>ou</a:t>
              </a:r>
              <a:r>
                <a:rPr lang="en-US" sz="1200" kern="0" dirty="0">
                  <a:solidFill>
                    <a:prstClr val="white"/>
                  </a:solidFill>
                  <a:cs typeface="Arial" panose="020B0604020202020204" pitchFamily="34" charset="0"/>
                </a:rPr>
                <a:t> docetaxel)</a:t>
              </a:r>
              <a:endParaRPr lang="en-US" sz="1400" kern="0" dirty="0">
                <a:solidFill>
                  <a:prstClr val="white"/>
                </a:solidFill>
                <a:cs typeface="Arial" panose="020B0604020202020204" pitchFamily="34" charset="0"/>
              </a:endParaRPr>
            </a:p>
          </p:txBody>
        </p:sp>
        <p:sp>
          <p:nvSpPr>
            <p:cNvPr id="55" name="Freeform 41">
              <a:extLst>
                <a:ext uri="{FF2B5EF4-FFF2-40B4-BE49-F238E27FC236}">
                  <a16:creationId xmlns:a16="http://schemas.microsoft.com/office/drawing/2014/main" xmlns="" id="{D7A8B358-EE7F-066B-A955-9E21155B43BF}"/>
                </a:ext>
              </a:extLst>
            </p:cNvPr>
            <p:cNvSpPr/>
            <p:nvPr/>
          </p:nvSpPr>
          <p:spPr>
            <a:xfrm>
              <a:off x="7994435" y="3576851"/>
              <a:ext cx="1894967" cy="856136"/>
            </a:xfrm>
            <a:prstGeom prst="roundRect">
              <a:avLst>
                <a:gd name="adj" fmla="val 9151"/>
              </a:avLst>
            </a:prstGeom>
            <a:solidFill>
              <a:srgbClr val="005087"/>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kern="0" dirty="0" err="1">
                  <a:solidFill>
                    <a:prstClr val="white"/>
                  </a:solidFill>
                  <a:cs typeface="Arial" panose="020B0604020202020204" pitchFamily="34" charset="0"/>
                </a:rPr>
                <a:t>Suivi</a:t>
              </a:r>
              <a:r>
                <a:rPr lang="en-US" sz="1400" kern="0" dirty="0">
                  <a:solidFill>
                    <a:prstClr val="white"/>
                  </a:solidFill>
                  <a:cs typeface="Arial" panose="020B0604020202020204" pitchFamily="34" charset="0"/>
                </a:rPr>
                <a:t> </a:t>
              </a:r>
              <a:r>
                <a:rPr lang="en-US" sz="1400" kern="0" dirty="0" err="1">
                  <a:solidFill>
                    <a:prstClr val="white"/>
                  </a:solidFill>
                  <a:cs typeface="Arial" panose="020B0604020202020204" pitchFamily="34" charset="0"/>
                </a:rPr>
                <a:t>toutes</a:t>
              </a:r>
              <a:r>
                <a:rPr lang="en-US" sz="1400" kern="0" dirty="0">
                  <a:solidFill>
                    <a:prstClr val="white"/>
                  </a:solidFill>
                  <a:cs typeface="Arial" panose="020B0604020202020204" pitchFamily="34" charset="0"/>
                </a:rPr>
                <a:t> les 6 </a:t>
              </a:r>
              <a:r>
                <a:rPr lang="en-US" sz="1400" kern="0" dirty="0" err="1">
                  <a:solidFill>
                    <a:prstClr val="white"/>
                  </a:solidFill>
                  <a:cs typeface="Arial" panose="020B0604020202020204" pitchFamily="34" charset="0"/>
                </a:rPr>
                <a:t>semaines</a:t>
              </a:r>
              <a:endParaRPr lang="en-US" sz="1400" kern="0" dirty="0">
                <a:solidFill>
                  <a:prstClr val="white"/>
                </a:solidFill>
                <a:cs typeface="Arial" panose="020B0604020202020204" pitchFamily="34" charset="0"/>
              </a:endParaRPr>
            </a:p>
            <a:p>
              <a:pPr algn="ctr" defTabSz="514350">
                <a:lnSpc>
                  <a:spcPts val="1500"/>
                </a:lnSpc>
                <a:defRPr/>
              </a:pPr>
              <a:r>
                <a:rPr lang="en-US" sz="1400" kern="0" dirty="0">
                  <a:solidFill>
                    <a:prstClr val="white"/>
                  </a:solidFill>
                  <a:cs typeface="Arial" panose="020B0604020202020204" pitchFamily="34" charset="0"/>
                </a:rPr>
                <a:t>(scanner) </a:t>
              </a:r>
              <a:r>
                <a:rPr lang="en-US" sz="1400" kern="0" dirty="0" err="1">
                  <a:solidFill>
                    <a:prstClr val="white"/>
                  </a:solidFill>
                  <a:cs typeface="Arial" panose="020B0604020202020204" pitchFamily="34" charset="0"/>
                </a:rPr>
                <a:t>jusqu’à</a:t>
              </a:r>
              <a:r>
                <a:rPr lang="en-US" sz="1400" kern="0" dirty="0">
                  <a:solidFill>
                    <a:prstClr val="white"/>
                  </a:solidFill>
                  <a:cs typeface="Arial" panose="020B0604020202020204" pitchFamily="34" charset="0"/>
                </a:rPr>
                <a:t> progression</a:t>
              </a:r>
            </a:p>
          </p:txBody>
        </p:sp>
        <p:sp>
          <p:nvSpPr>
            <p:cNvPr id="56" name="Freeform 41">
              <a:extLst>
                <a:ext uri="{FF2B5EF4-FFF2-40B4-BE49-F238E27FC236}">
                  <a16:creationId xmlns:a16="http://schemas.microsoft.com/office/drawing/2014/main" xmlns="" id="{D6934ECF-695F-6C2B-09C5-F6B6CD30B53F}"/>
                </a:ext>
              </a:extLst>
            </p:cNvPr>
            <p:cNvSpPr/>
            <p:nvPr/>
          </p:nvSpPr>
          <p:spPr>
            <a:xfrm>
              <a:off x="7994436" y="2162415"/>
              <a:ext cx="1894964" cy="856136"/>
            </a:xfrm>
            <a:prstGeom prst="roundRect">
              <a:avLst>
                <a:gd name="adj" fmla="val 9151"/>
              </a:avLst>
            </a:prstGeom>
            <a:solidFill>
              <a:srgbClr val="FF7F4D"/>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kern="0" dirty="0" err="1">
                  <a:solidFill>
                    <a:prstClr val="white"/>
                  </a:solidFill>
                  <a:cs typeface="Arial" panose="020B0604020202020204" pitchFamily="34" charset="0"/>
                </a:rPr>
                <a:t>Suivi</a:t>
              </a:r>
              <a:r>
                <a:rPr lang="en-US" sz="1400" kern="0" dirty="0">
                  <a:solidFill>
                    <a:prstClr val="white"/>
                  </a:solidFill>
                  <a:cs typeface="Arial" panose="020B0604020202020204" pitchFamily="34" charset="0"/>
                </a:rPr>
                <a:t> </a:t>
              </a:r>
              <a:r>
                <a:rPr lang="en-US" sz="1400" kern="0" dirty="0" err="1">
                  <a:solidFill>
                    <a:prstClr val="white"/>
                  </a:solidFill>
                  <a:cs typeface="Arial" panose="020B0604020202020204" pitchFamily="34" charset="0"/>
                </a:rPr>
                <a:t>toutes</a:t>
              </a:r>
              <a:r>
                <a:rPr lang="en-US" sz="1400" kern="0" dirty="0">
                  <a:solidFill>
                    <a:prstClr val="white"/>
                  </a:solidFill>
                  <a:cs typeface="Arial" panose="020B0604020202020204" pitchFamily="34" charset="0"/>
                </a:rPr>
                <a:t> les 6 </a:t>
              </a:r>
              <a:r>
                <a:rPr lang="en-US" sz="1400" kern="0" dirty="0" err="1">
                  <a:solidFill>
                    <a:prstClr val="white"/>
                  </a:solidFill>
                  <a:cs typeface="Arial" panose="020B0604020202020204" pitchFamily="34" charset="0"/>
                </a:rPr>
                <a:t>semaines</a:t>
              </a:r>
              <a:endParaRPr lang="en-US" sz="1400" kern="0" dirty="0">
                <a:solidFill>
                  <a:prstClr val="white"/>
                </a:solidFill>
                <a:cs typeface="Arial" panose="020B0604020202020204" pitchFamily="34" charset="0"/>
              </a:endParaRPr>
            </a:p>
            <a:p>
              <a:pPr algn="ctr" defTabSz="514350">
                <a:lnSpc>
                  <a:spcPts val="1500"/>
                </a:lnSpc>
                <a:defRPr/>
              </a:pPr>
              <a:r>
                <a:rPr lang="en-US" sz="1400" kern="0" dirty="0">
                  <a:solidFill>
                    <a:prstClr val="white"/>
                  </a:solidFill>
                  <a:cs typeface="Arial" panose="020B0604020202020204" pitchFamily="34" charset="0"/>
                </a:rPr>
                <a:t>(scanner) </a:t>
              </a:r>
              <a:r>
                <a:rPr lang="en-US" sz="1400" kern="0" dirty="0" err="1">
                  <a:solidFill>
                    <a:prstClr val="white"/>
                  </a:solidFill>
                  <a:cs typeface="Arial" panose="020B0604020202020204" pitchFamily="34" charset="0"/>
                </a:rPr>
                <a:t>jusqu’à</a:t>
              </a:r>
              <a:r>
                <a:rPr lang="en-US" sz="1400" kern="0" dirty="0">
                  <a:solidFill>
                    <a:prstClr val="white"/>
                  </a:solidFill>
                  <a:cs typeface="Arial" panose="020B0604020202020204" pitchFamily="34" charset="0"/>
                </a:rPr>
                <a:t> progression</a:t>
              </a:r>
            </a:p>
          </p:txBody>
        </p:sp>
        <p:sp>
          <p:nvSpPr>
            <p:cNvPr id="57" name="Freeform 41">
              <a:extLst>
                <a:ext uri="{FF2B5EF4-FFF2-40B4-BE49-F238E27FC236}">
                  <a16:creationId xmlns:a16="http://schemas.microsoft.com/office/drawing/2014/main" xmlns="" id="{5E203535-4270-610D-945F-816BE6EEFCC5}"/>
                </a:ext>
              </a:extLst>
            </p:cNvPr>
            <p:cNvSpPr/>
            <p:nvPr/>
          </p:nvSpPr>
          <p:spPr>
            <a:xfrm>
              <a:off x="10487180" y="2904361"/>
              <a:ext cx="1349634" cy="856136"/>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kern="0" dirty="0" err="1">
                  <a:solidFill>
                    <a:prstClr val="white"/>
                  </a:solidFill>
                  <a:cs typeface="Arial" panose="020B0604020202020204" pitchFamily="34" charset="0"/>
                </a:rPr>
                <a:t>Suivi</a:t>
              </a:r>
              <a:r>
                <a:rPr lang="en-US" sz="1400" kern="0" dirty="0">
                  <a:solidFill>
                    <a:prstClr val="white"/>
                  </a:solidFill>
                  <a:cs typeface="Arial" panose="020B0604020202020204" pitchFamily="34" charset="0"/>
                </a:rPr>
                <a:t> de la </a:t>
              </a:r>
              <a:r>
                <a:rPr lang="en-US" sz="1400" kern="0" dirty="0" err="1">
                  <a:solidFill>
                    <a:prstClr val="white"/>
                  </a:solidFill>
                  <a:cs typeface="Arial" panose="020B0604020202020204" pitchFamily="34" charset="0"/>
                </a:rPr>
                <a:t>survie</a:t>
              </a:r>
              <a:endParaRPr lang="en-US" sz="1400" kern="0" dirty="0">
                <a:solidFill>
                  <a:prstClr val="white"/>
                </a:solidFill>
                <a:cs typeface="Arial" panose="020B0604020202020204" pitchFamily="34" charset="0"/>
              </a:endParaRPr>
            </a:p>
          </p:txBody>
        </p:sp>
        <p:cxnSp>
          <p:nvCxnSpPr>
            <p:cNvPr id="59" name="Connecteur droit avec flèche 58">
              <a:extLst>
                <a:ext uri="{FF2B5EF4-FFF2-40B4-BE49-F238E27FC236}">
                  <a16:creationId xmlns:a16="http://schemas.microsoft.com/office/drawing/2014/main" xmlns="" id="{6118FC40-D7CA-670A-30A4-EE929BA41E1A}"/>
                </a:ext>
              </a:extLst>
            </p:cNvPr>
            <p:cNvCxnSpPr>
              <a:stCxn id="52" idx="3"/>
              <a:endCxn id="56" idx="1"/>
            </p:cNvCxnSpPr>
            <p:nvPr/>
          </p:nvCxnSpPr>
          <p:spPr>
            <a:xfrm>
              <a:off x="7499502" y="2590483"/>
              <a:ext cx="494934"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xmlns="" id="{88486116-C995-592F-9244-9AB57E24AA20}"/>
                </a:ext>
              </a:extLst>
            </p:cNvPr>
            <p:cNvCxnSpPr>
              <a:stCxn id="50" idx="3"/>
              <a:endCxn id="55" idx="1"/>
            </p:cNvCxnSpPr>
            <p:nvPr/>
          </p:nvCxnSpPr>
          <p:spPr>
            <a:xfrm>
              <a:off x="7499504" y="4004919"/>
              <a:ext cx="494931"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en angle 62">
              <a:extLst>
                <a:ext uri="{FF2B5EF4-FFF2-40B4-BE49-F238E27FC236}">
                  <a16:creationId xmlns:a16="http://schemas.microsoft.com/office/drawing/2014/main" xmlns="" id="{85C8FD3A-CA90-3E77-2455-89C82C542B22}"/>
                </a:ext>
              </a:extLst>
            </p:cNvPr>
            <p:cNvCxnSpPr>
              <a:cxnSpLocks/>
              <a:stCxn id="56" idx="3"/>
              <a:endCxn id="55" idx="3"/>
            </p:cNvCxnSpPr>
            <p:nvPr/>
          </p:nvCxnSpPr>
          <p:spPr>
            <a:xfrm>
              <a:off x="9889400" y="2590483"/>
              <a:ext cx="2" cy="1414436"/>
            </a:xfrm>
            <a:prstGeom prst="bentConnector3">
              <a:avLst>
                <a:gd name="adj1" fmla="val 1143010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Connecteur droit avec flèche 67">
              <a:extLst>
                <a:ext uri="{FF2B5EF4-FFF2-40B4-BE49-F238E27FC236}">
                  <a16:creationId xmlns:a16="http://schemas.microsoft.com/office/drawing/2014/main" xmlns="" id="{40FE8A78-BD9B-87A2-CEA6-DD0EE0775404}"/>
                </a:ext>
              </a:extLst>
            </p:cNvPr>
            <p:cNvCxnSpPr>
              <a:endCxn id="57" idx="1"/>
            </p:cNvCxnSpPr>
            <p:nvPr/>
          </p:nvCxnSpPr>
          <p:spPr>
            <a:xfrm>
              <a:off x="10132973" y="3332429"/>
              <a:ext cx="354207"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xmlns="" id="{99F93A5E-2A7B-2D65-8E44-FA002C67BAD7}"/>
                </a:ext>
              </a:extLst>
            </p:cNvPr>
            <p:cNvCxnSpPr>
              <a:stCxn id="40" idx="3"/>
              <a:endCxn id="51" idx="2"/>
            </p:cNvCxnSpPr>
            <p:nvPr/>
          </p:nvCxnSpPr>
          <p:spPr>
            <a:xfrm flipV="1">
              <a:off x="3900886" y="3332429"/>
              <a:ext cx="611021" cy="1"/>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Espace réservé du contenu 73">
            <a:extLst>
              <a:ext uri="{FF2B5EF4-FFF2-40B4-BE49-F238E27FC236}">
                <a16:creationId xmlns:a16="http://schemas.microsoft.com/office/drawing/2014/main" xmlns="" id="{8EDBE850-4DCF-AF11-03C4-9F3C96A455B9}"/>
              </a:ext>
            </a:extLst>
          </p:cNvPr>
          <p:cNvSpPr>
            <a:spLocks noGrp="1"/>
          </p:cNvSpPr>
          <p:nvPr>
            <p:ph sz="quarter" idx="16"/>
          </p:nvPr>
        </p:nvSpPr>
        <p:spPr/>
        <p:txBody>
          <a:bodyPr/>
          <a:lstStyle/>
          <a:p>
            <a:r>
              <a:rPr lang="fr-FR" dirty="0"/>
              <a:t> T. </a:t>
            </a:r>
            <a:r>
              <a:rPr lang="fr-FR" dirty="0" err="1"/>
              <a:t>Leal</a:t>
            </a:r>
            <a:r>
              <a:rPr lang="fr-FR" dirty="0"/>
              <a:t> et al. ASCO</a:t>
            </a:r>
            <a:r>
              <a:rPr lang="fr-FR" dirty="0">
                <a:latin typeface="Calibri" panose="020F0502020204030204" pitchFamily="34" charset="0"/>
                <a:cs typeface="Calibri" panose="020F0502020204030204" pitchFamily="34" charset="0"/>
              </a:rPr>
              <a:t>®</a:t>
            </a:r>
            <a:r>
              <a:rPr lang="fr-FR" dirty="0"/>
              <a:t> 2023 LBA #9005</a:t>
            </a:r>
          </a:p>
          <a:p>
            <a:endParaRPr lang="fr-FR" dirty="0"/>
          </a:p>
          <a:p>
            <a:endParaRPr lang="fr-FR" dirty="0"/>
          </a:p>
        </p:txBody>
      </p:sp>
    </p:spTree>
    <p:extLst>
      <p:ext uri="{BB962C8B-B14F-4D97-AF65-F5344CB8AC3E}">
        <p14:creationId xmlns:p14="http://schemas.microsoft.com/office/powerpoint/2010/main" val="22715879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a:extLst>
              <a:ext uri="{FF2B5EF4-FFF2-40B4-BE49-F238E27FC236}">
                <a16:creationId xmlns:a16="http://schemas.microsoft.com/office/drawing/2014/main" xmlns="" id="{FE7F6519-C6F2-7797-D44C-A2AE48CF855D}"/>
              </a:ext>
            </a:extLst>
          </p:cNvPr>
          <p:cNvGrpSpPr/>
          <p:nvPr/>
        </p:nvGrpSpPr>
        <p:grpSpPr>
          <a:xfrm>
            <a:off x="2774129" y="1567551"/>
            <a:ext cx="6412082" cy="3667103"/>
            <a:chOff x="2953988" y="1906460"/>
            <a:chExt cx="6412082" cy="3667103"/>
          </a:xfrm>
        </p:grpSpPr>
        <p:graphicFrame>
          <p:nvGraphicFramePr>
            <p:cNvPr id="21" name="Chart 16">
              <a:extLst>
                <a:ext uri="{FF2B5EF4-FFF2-40B4-BE49-F238E27FC236}">
                  <a16:creationId xmlns:a16="http://schemas.microsoft.com/office/drawing/2014/main" xmlns="" id="{8073DFC4-207D-B846-4710-DB70034DB0F3}"/>
                </a:ext>
              </a:extLst>
            </p:cNvPr>
            <p:cNvGraphicFramePr/>
            <p:nvPr>
              <p:extLst>
                <p:ext uri="{D42A27DB-BD31-4B8C-83A1-F6EECF244321}">
                  <p14:modId xmlns:p14="http://schemas.microsoft.com/office/powerpoint/2010/main" val="3858668957"/>
                </p:ext>
              </p:extLst>
            </p:nvPr>
          </p:nvGraphicFramePr>
          <p:xfrm>
            <a:off x="2953988" y="1906460"/>
            <a:ext cx="6412082" cy="3667103"/>
          </p:xfrm>
          <a:graphic>
            <a:graphicData uri="http://schemas.openxmlformats.org/drawingml/2006/chart">
              <c:chart xmlns:c="http://schemas.openxmlformats.org/drawingml/2006/chart" xmlns:r="http://schemas.openxmlformats.org/officeDocument/2006/relationships" r:id="rId2"/>
            </a:graphicData>
          </a:graphic>
        </p:graphicFrame>
        <p:sp>
          <p:nvSpPr>
            <p:cNvPr id="30" name="Forme libre 29">
              <a:extLst>
                <a:ext uri="{FF2B5EF4-FFF2-40B4-BE49-F238E27FC236}">
                  <a16:creationId xmlns:a16="http://schemas.microsoft.com/office/drawing/2014/main" xmlns="" id="{1AD64EFD-B794-55C0-FF6F-CD0C1D71F00B}"/>
                </a:ext>
              </a:extLst>
            </p:cNvPr>
            <p:cNvSpPr/>
            <p:nvPr/>
          </p:nvSpPr>
          <p:spPr>
            <a:xfrm>
              <a:off x="3685822" y="2065867"/>
              <a:ext cx="4222045" cy="2856089"/>
            </a:xfrm>
            <a:custGeom>
              <a:avLst/>
              <a:gdLst>
                <a:gd name="connsiteX0" fmla="*/ 4222045 w 4222045"/>
                <a:gd name="connsiteY0" fmla="*/ 2856089 h 2856089"/>
                <a:gd name="connsiteX1" fmla="*/ 4222045 w 4222045"/>
                <a:gd name="connsiteY1" fmla="*/ 2652889 h 2856089"/>
                <a:gd name="connsiteX2" fmla="*/ 3386667 w 4222045"/>
                <a:gd name="connsiteY2" fmla="*/ 2652889 h 2856089"/>
                <a:gd name="connsiteX3" fmla="*/ 3386667 w 4222045"/>
                <a:gd name="connsiteY3" fmla="*/ 2602089 h 2856089"/>
                <a:gd name="connsiteX4" fmla="*/ 3172178 w 4222045"/>
                <a:gd name="connsiteY4" fmla="*/ 2602089 h 2856089"/>
                <a:gd name="connsiteX5" fmla="*/ 3172178 w 4222045"/>
                <a:gd name="connsiteY5" fmla="*/ 2545644 h 2856089"/>
                <a:gd name="connsiteX6" fmla="*/ 3031067 w 4222045"/>
                <a:gd name="connsiteY6" fmla="*/ 2545644 h 2856089"/>
                <a:gd name="connsiteX7" fmla="*/ 3031067 w 4222045"/>
                <a:gd name="connsiteY7" fmla="*/ 2494844 h 2856089"/>
                <a:gd name="connsiteX8" fmla="*/ 2918178 w 4222045"/>
                <a:gd name="connsiteY8" fmla="*/ 2494844 h 2856089"/>
                <a:gd name="connsiteX9" fmla="*/ 2839156 w 4222045"/>
                <a:gd name="connsiteY9" fmla="*/ 2297289 h 2856089"/>
                <a:gd name="connsiteX10" fmla="*/ 2658534 w 4222045"/>
                <a:gd name="connsiteY10" fmla="*/ 2297289 h 2856089"/>
                <a:gd name="connsiteX11" fmla="*/ 2658534 w 4222045"/>
                <a:gd name="connsiteY11" fmla="*/ 2240844 h 2856089"/>
                <a:gd name="connsiteX12" fmla="*/ 2365022 w 4222045"/>
                <a:gd name="connsiteY12" fmla="*/ 2240844 h 2856089"/>
                <a:gd name="connsiteX13" fmla="*/ 2365022 w 4222045"/>
                <a:gd name="connsiteY13" fmla="*/ 2195689 h 2856089"/>
                <a:gd name="connsiteX14" fmla="*/ 2286000 w 4222045"/>
                <a:gd name="connsiteY14" fmla="*/ 2195689 h 2856089"/>
                <a:gd name="connsiteX15" fmla="*/ 2229556 w 4222045"/>
                <a:gd name="connsiteY15" fmla="*/ 2195689 h 2856089"/>
                <a:gd name="connsiteX16" fmla="*/ 2229556 w 4222045"/>
                <a:gd name="connsiteY16" fmla="*/ 2060222 h 2856089"/>
                <a:gd name="connsiteX17" fmla="*/ 1964267 w 4222045"/>
                <a:gd name="connsiteY17" fmla="*/ 2060222 h 2856089"/>
                <a:gd name="connsiteX18" fmla="*/ 1936045 w 4222045"/>
                <a:gd name="connsiteY18" fmla="*/ 1964266 h 2856089"/>
                <a:gd name="connsiteX19" fmla="*/ 1885245 w 4222045"/>
                <a:gd name="connsiteY19" fmla="*/ 1958622 h 2856089"/>
                <a:gd name="connsiteX20" fmla="*/ 1851378 w 4222045"/>
                <a:gd name="connsiteY20" fmla="*/ 1947333 h 2856089"/>
                <a:gd name="connsiteX21" fmla="*/ 1811867 w 4222045"/>
                <a:gd name="connsiteY21" fmla="*/ 1936044 h 2856089"/>
                <a:gd name="connsiteX22" fmla="*/ 1789289 w 4222045"/>
                <a:gd name="connsiteY22" fmla="*/ 1930400 h 2856089"/>
                <a:gd name="connsiteX23" fmla="*/ 1755422 w 4222045"/>
                <a:gd name="connsiteY23" fmla="*/ 1919111 h 2856089"/>
                <a:gd name="connsiteX24" fmla="*/ 1704622 w 4222045"/>
                <a:gd name="connsiteY24" fmla="*/ 1890889 h 2856089"/>
                <a:gd name="connsiteX25" fmla="*/ 1670756 w 4222045"/>
                <a:gd name="connsiteY25" fmla="*/ 1868311 h 2856089"/>
                <a:gd name="connsiteX26" fmla="*/ 1648178 w 4222045"/>
                <a:gd name="connsiteY26" fmla="*/ 1857022 h 2856089"/>
                <a:gd name="connsiteX27" fmla="*/ 1631245 w 4222045"/>
                <a:gd name="connsiteY27" fmla="*/ 1851377 h 2856089"/>
                <a:gd name="connsiteX28" fmla="*/ 1614311 w 4222045"/>
                <a:gd name="connsiteY28" fmla="*/ 1840089 h 2856089"/>
                <a:gd name="connsiteX29" fmla="*/ 1580445 w 4222045"/>
                <a:gd name="connsiteY29" fmla="*/ 1806222 h 2856089"/>
                <a:gd name="connsiteX30" fmla="*/ 1563511 w 4222045"/>
                <a:gd name="connsiteY30" fmla="*/ 1800577 h 2856089"/>
                <a:gd name="connsiteX31" fmla="*/ 1546578 w 4222045"/>
                <a:gd name="connsiteY31" fmla="*/ 1789289 h 2856089"/>
                <a:gd name="connsiteX32" fmla="*/ 1501422 w 4222045"/>
                <a:gd name="connsiteY32" fmla="*/ 1778000 h 2856089"/>
                <a:gd name="connsiteX33" fmla="*/ 1478845 w 4222045"/>
                <a:gd name="connsiteY33" fmla="*/ 1766711 h 2856089"/>
                <a:gd name="connsiteX34" fmla="*/ 1461911 w 4222045"/>
                <a:gd name="connsiteY34" fmla="*/ 1761066 h 2856089"/>
                <a:gd name="connsiteX35" fmla="*/ 1428045 w 4222045"/>
                <a:gd name="connsiteY35" fmla="*/ 1744133 h 2856089"/>
                <a:gd name="connsiteX36" fmla="*/ 1411111 w 4222045"/>
                <a:gd name="connsiteY36" fmla="*/ 1732844 h 2856089"/>
                <a:gd name="connsiteX37" fmla="*/ 1377245 w 4222045"/>
                <a:gd name="connsiteY37" fmla="*/ 1704622 h 2856089"/>
                <a:gd name="connsiteX38" fmla="*/ 1360311 w 4222045"/>
                <a:gd name="connsiteY38" fmla="*/ 1698977 h 2856089"/>
                <a:gd name="connsiteX39" fmla="*/ 1343378 w 4222045"/>
                <a:gd name="connsiteY39" fmla="*/ 1687689 h 2856089"/>
                <a:gd name="connsiteX40" fmla="*/ 1315156 w 4222045"/>
                <a:gd name="connsiteY40" fmla="*/ 1682044 h 2856089"/>
                <a:gd name="connsiteX41" fmla="*/ 1292578 w 4222045"/>
                <a:gd name="connsiteY41" fmla="*/ 1676400 h 2856089"/>
                <a:gd name="connsiteX42" fmla="*/ 1247422 w 4222045"/>
                <a:gd name="connsiteY42" fmla="*/ 1670755 h 2856089"/>
                <a:gd name="connsiteX43" fmla="*/ 1190978 w 4222045"/>
                <a:gd name="connsiteY43" fmla="*/ 1653822 h 2856089"/>
                <a:gd name="connsiteX44" fmla="*/ 1174045 w 4222045"/>
                <a:gd name="connsiteY44" fmla="*/ 1648177 h 2856089"/>
                <a:gd name="connsiteX45" fmla="*/ 1157111 w 4222045"/>
                <a:gd name="connsiteY45" fmla="*/ 1636889 h 2856089"/>
                <a:gd name="connsiteX46" fmla="*/ 1128889 w 4222045"/>
                <a:gd name="connsiteY46" fmla="*/ 1631244 h 2856089"/>
                <a:gd name="connsiteX47" fmla="*/ 1095022 w 4222045"/>
                <a:gd name="connsiteY47" fmla="*/ 1619955 h 2856089"/>
                <a:gd name="connsiteX48" fmla="*/ 1078089 w 4222045"/>
                <a:gd name="connsiteY48" fmla="*/ 1614311 h 2856089"/>
                <a:gd name="connsiteX49" fmla="*/ 1061156 w 4222045"/>
                <a:gd name="connsiteY49" fmla="*/ 1603022 h 2856089"/>
                <a:gd name="connsiteX50" fmla="*/ 1044222 w 4222045"/>
                <a:gd name="connsiteY50" fmla="*/ 1569155 h 2856089"/>
                <a:gd name="connsiteX51" fmla="*/ 1032934 w 4222045"/>
                <a:gd name="connsiteY51" fmla="*/ 1552222 h 2856089"/>
                <a:gd name="connsiteX52" fmla="*/ 1027289 w 4222045"/>
                <a:gd name="connsiteY52" fmla="*/ 1535289 h 2856089"/>
                <a:gd name="connsiteX53" fmla="*/ 999067 w 4222045"/>
                <a:gd name="connsiteY53" fmla="*/ 1501422 h 2856089"/>
                <a:gd name="connsiteX54" fmla="*/ 976489 w 4222045"/>
                <a:gd name="connsiteY54" fmla="*/ 1473200 h 2856089"/>
                <a:gd name="connsiteX55" fmla="*/ 953911 w 4222045"/>
                <a:gd name="connsiteY55" fmla="*/ 1439333 h 2856089"/>
                <a:gd name="connsiteX56" fmla="*/ 942622 w 4222045"/>
                <a:gd name="connsiteY56" fmla="*/ 1422400 h 2856089"/>
                <a:gd name="connsiteX57" fmla="*/ 925689 w 4222045"/>
                <a:gd name="connsiteY57" fmla="*/ 1399822 h 2856089"/>
                <a:gd name="connsiteX58" fmla="*/ 914400 w 4222045"/>
                <a:gd name="connsiteY58" fmla="*/ 1365955 h 2856089"/>
                <a:gd name="connsiteX59" fmla="*/ 908756 w 4222045"/>
                <a:gd name="connsiteY59" fmla="*/ 1349022 h 2856089"/>
                <a:gd name="connsiteX60" fmla="*/ 891822 w 4222045"/>
                <a:gd name="connsiteY60" fmla="*/ 1315155 h 2856089"/>
                <a:gd name="connsiteX61" fmla="*/ 874889 w 4222045"/>
                <a:gd name="connsiteY61" fmla="*/ 1286933 h 2856089"/>
                <a:gd name="connsiteX62" fmla="*/ 869245 w 4222045"/>
                <a:gd name="connsiteY62" fmla="*/ 1270000 h 2856089"/>
                <a:gd name="connsiteX63" fmla="*/ 857956 w 4222045"/>
                <a:gd name="connsiteY63" fmla="*/ 1253066 h 2856089"/>
                <a:gd name="connsiteX64" fmla="*/ 824089 w 4222045"/>
                <a:gd name="connsiteY64" fmla="*/ 1207911 h 2856089"/>
                <a:gd name="connsiteX65" fmla="*/ 801511 w 4222045"/>
                <a:gd name="connsiteY65" fmla="*/ 1174044 h 2856089"/>
                <a:gd name="connsiteX66" fmla="*/ 767645 w 4222045"/>
                <a:gd name="connsiteY66" fmla="*/ 1140177 h 2856089"/>
                <a:gd name="connsiteX67" fmla="*/ 750711 w 4222045"/>
                <a:gd name="connsiteY67" fmla="*/ 1123244 h 2856089"/>
                <a:gd name="connsiteX68" fmla="*/ 728134 w 4222045"/>
                <a:gd name="connsiteY68" fmla="*/ 1106311 h 2856089"/>
                <a:gd name="connsiteX69" fmla="*/ 705556 w 4222045"/>
                <a:gd name="connsiteY69" fmla="*/ 1072444 h 2856089"/>
                <a:gd name="connsiteX70" fmla="*/ 699911 w 4222045"/>
                <a:gd name="connsiteY70" fmla="*/ 1055511 h 2856089"/>
                <a:gd name="connsiteX71" fmla="*/ 666045 w 4222045"/>
                <a:gd name="connsiteY71" fmla="*/ 1004711 h 2856089"/>
                <a:gd name="connsiteX72" fmla="*/ 643467 w 4222045"/>
                <a:gd name="connsiteY72" fmla="*/ 970844 h 2856089"/>
                <a:gd name="connsiteX73" fmla="*/ 615245 w 4222045"/>
                <a:gd name="connsiteY73" fmla="*/ 936977 h 2856089"/>
                <a:gd name="connsiteX74" fmla="*/ 598311 w 4222045"/>
                <a:gd name="connsiteY74" fmla="*/ 920044 h 2856089"/>
                <a:gd name="connsiteX75" fmla="*/ 575734 w 4222045"/>
                <a:gd name="connsiteY75" fmla="*/ 886177 h 2856089"/>
                <a:gd name="connsiteX76" fmla="*/ 564445 w 4222045"/>
                <a:gd name="connsiteY76" fmla="*/ 869244 h 2856089"/>
                <a:gd name="connsiteX77" fmla="*/ 553156 w 4222045"/>
                <a:gd name="connsiteY77" fmla="*/ 852311 h 2856089"/>
                <a:gd name="connsiteX78" fmla="*/ 519289 w 4222045"/>
                <a:gd name="connsiteY78" fmla="*/ 818444 h 2856089"/>
                <a:gd name="connsiteX79" fmla="*/ 502356 w 4222045"/>
                <a:gd name="connsiteY79" fmla="*/ 801511 h 2856089"/>
                <a:gd name="connsiteX80" fmla="*/ 479778 w 4222045"/>
                <a:gd name="connsiteY80" fmla="*/ 762000 h 2856089"/>
                <a:gd name="connsiteX81" fmla="*/ 445911 w 4222045"/>
                <a:gd name="connsiteY81" fmla="*/ 722489 h 2856089"/>
                <a:gd name="connsiteX82" fmla="*/ 423334 w 4222045"/>
                <a:gd name="connsiteY82" fmla="*/ 688622 h 2856089"/>
                <a:gd name="connsiteX83" fmla="*/ 395111 w 4222045"/>
                <a:gd name="connsiteY83" fmla="*/ 654755 h 2856089"/>
                <a:gd name="connsiteX84" fmla="*/ 378178 w 4222045"/>
                <a:gd name="connsiteY84" fmla="*/ 637822 h 2856089"/>
                <a:gd name="connsiteX85" fmla="*/ 355600 w 4222045"/>
                <a:gd name="connsiteY85" fmla="*/ 603955 h 2856089"/>
                <a:gd name="connsiteX86" fmla="*/ 338667 w 4222045"/>
                <a:gd name="connsiteY86" fmla="*/ 564444 h 2856089"/>
                <a:gd name="connsiteX87" fmla="*/ 333022 w 4222045"/>
                <a:gd name="connsiteY87" fmla="*/ 547511 h 2856089"/>
                <a:gd name="connsiteX88" fmla="*/ 327378 w 4222045"/>
                <a:gd name="connsiteY88" fmla="*/ 524933 h 2856089"/>
                <a:gd name="connsiteX89" fmla="*/ 299156 w 4222045"/>
                <a:gd name="connsiteY89" fmla="*/ 491066 h 2856089"/>
                <a:gd name="connsiteX90" fmla="*/ 276578 w 4222045"/>
                <a:gd name="connsiteY90" fmla="*/ 457200 h 2856089"/>
                <a:gd name="connsiteX91" fmla="*/ 248356 w 4222045"/>
                <a:gd name="connsiteY91" fmla="*/ 417689 h 2856089"/>
                <a:gd name="connsiteX92" fmla="*/ 225778 w 4222045"/>
                <a:gd name="connsiteY92" fmla="*/ 372533 h 2856089"/>
                <a:gd name="connsiteX93" fmla="*/ 214489 w 4222045"/>
                <a:gd name="connsiteY93" fmla="*/ 349955 h 2856089"/>
                <a:gd name="connsiteX94" fmla="*/ 203200 w 4222045"/>
                <a:gd name="connsiteY94" fmla="*/ 316089 h 2856089"/>
                <a:gd name="connsiteX95" fmla="*/ 191911 w 4222045"/>
                <a:gd name="connsiteY95" fmla="*/ 276577 h 2856089"/>
                <a:gd name="connsiteX96" fmla="*/ 180622 w 4222045"/>
                <a:gd name="connsiteY96" fmla="*/ 254000 h 2856089"/>
                <a:gd name="connsiteX97" fmla="*/ 169334 w 4222045"/>
                <a:gd name="connsiteY97" fmla="*/ 220133 h 2856089"/>
                <a:gd name="connsiteX98" fmla="*/ 158045 w 4222045"/>
                <a:gd name="connsiteY98" fmla="*/ 197555 h 2856089"/>
                <a:gd name="connsiteX99" fmla="*/ 146756 w 4222045"/>
                <a:gd name="connsiteY99" fmla="*/ 180622 h 2856089"/>
                <a:gd name="connsiteX100" fmla="*/ 141111 w 4222045"/>
                <a:gd name="connsiteY100" fmla="*/ 163689 h 2856089"/>
                <a:gd name="connsiteX101" fmla="*/ 124178 w 4222045"/>
                <a:gd name="connsiteY101" fmla="*/ 146755 h 2856089"/>
                <a:gd name="connsiteX102" fmla="*/ 95956 w 4222045"/>
                <a:gd name="connsiteY102" fmla="*/ 107244 h 2856089"/>
                <a:gd name="connsiteX103" fmla="*/ 79022 w 4222045"/>
                <a:gd name="connsiteY103" fmla="*/ 73377 h 2856089"/>
                <a:gd name="connsiteX104" fmla="*/ 56445 w 4222045"/>
                <a:gd name="connsiteY104" fmla="*/ 50800 h 2856089"/>
                <a:gd name="connsiteX105" fmla="*/ 22578 w 4222045"/>
                <a:gd name="connsiteY105" fmla="*/ 28222 h 2856089"/>
                <a:gd name="connsiteX106" fmla="*/ 0 w 4222045"/>
                <a:gd name="connsiteY106" fmla="*/ 0 h 2856089"/>
                <a:gd name="connsiteX107" fmla="*/ 0 w 4222045"/>
                <a:gd name="connsiteY107" fmla="*/ 0 h 285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222045" h="2856089">
                  <a:moveTo>
                    <a:pt x="4222045" y="2856089"/>
                  </a:moveTo>
                  <a:lnTo>
                    <a:pt x="4222045" y="2652889"/>
                  </a:lnTo>
                  <a:lnTo>
                    <a:pt x="3386667" y="2652889"/>
                  </a:lnTo>
                  <a:lnTo>
                    <a:pt x="3386667" y="2602089"/>
                  </a:lnTo>
                  <a:lnTo>
                    <a:pt x="3172178" y="2602089"/>
                  </a:lnTo>
                  <a:lnTo>
                    <a:pt x="3172178" y="2545644"/>
                  </a:lnTo>
                  <a:lnTo>
                    <a:pt x="3031067" y="2545644"/>
                  </a:lnTo>
                  <a:lnTo>
                    <a:pt x="3031067" y="2494844"/>
                  </a:lnTo>
                  <a:lnTo>
                    <a:pt x="2918178" y="2494844"/>
                  </a:lnTo>
                  <a:lnTo>
                    <a:pt x="2839156" y="2297289"/>
                  </a:lnTo>
                  <a:lnTo>
                    <a:pt x="2658534" y="2297289"/>
                  </a:lnTo>
                  <a:lnTo>
                    <a:pt x="2658534" y="2240844"/>
                  </a:lnTo>
                  <a:lnTo>
                    <a:pt x="2365022" y="2240844"/>
                  </a:lnTo>
                  <a:lnTo>
                    <a:pt x="2365022" y="2195689"/>
                  </a:lnTo>
                  <a:lnTo>
                    <a:pt x="2286000" y="2195689"/>
                  </a:lnTo>
                  <a:lnTo>
                    <a:pt x="2229556" y="2195689"/>
                  </a:lnTo>
                  <a:lnTo>
                    <a:pt x="2229556" y="2060222"/>
                  </a:lnTo>
                  <a:lnTo>
                    <a:pt x="1964267" y="2060222"/>
                  </a:lnTo>
                  <a:lnTo>
                    <a:pt x="1936045" y="1964266"/>
                  </a:lnTo>
                  <a:cubicBezTo>
                    <a:pt x="1919112" y="1962385"/>
                    <a:pt x="1901952" y="1961963"/>
                    <a:pt x="1885245" y="1958622"/>
                  </a:cubicBezTo>
                  <a:cubicBezTo>
                    <a:pt x="1873576" y="1956288"/>
                    <a:pt x="1862922" y="1950219"/>
                    <a:pt x="1851378" y="1947333"/>
                  </a:cubicBezTo>
                  <a:cubicBezTo>
                    <a:pt x="1780795" y="1929689"/>
                    <a:pt x="1868550" y="1952239"/>
                    <a:pt x="1811867" y="1936044"/>
                  </a:cubicBezTo>
                  <a:cubicBezTo>
                    <a:pt x="1804408" y="1933913"/>
                    <a:pt x="1796719" y="1932629"/>
                    <a:pt x="1789289" y="1930400"/>
                  </a:cubicBezTo>
                  <a:cubicBezTo>
                    <a:pt x="1777891" y="1926981"/>
                    <a:pt x="1755422" y="1919111"/>
                    <a:pt x="1755422" y="1919111"/>
                  </a:cubicBezTo>
                  <a:cubicBezTo>
                    <a:pt x="1716605" y="1893233"/>
                    <a:pt x="1734427" y="1900823"/>
                    <a:pt x="1704622" y="1890889"/>
                  </a:cubicBezTo>
                  <a:cubicBezTo>
                    <a:pt x="1693333" y="1883363"/>
                    <a:pt x="1682891" y="1874379"/>
                    <a:pt x="1670756" y="1868311"/>
                  </a:cubicBezTo>
                  <a:cubicBezTo>
                    <a:pt x="1663230" y="1864548"/>
                    <a:pt x="1655912" y="1860337"/>
                    <a:pt x="1648178" y="1857022"/>
                  </a:cubicBezTo>
                  <a:cubicBezTo>
                    <a:pt x="1642709" y="1854678"/>
                    <a:pt x="1636567" y="1854038"/>
                    <a:pt x="1631245" y="1851377"/>
                  </a:cubicBezTo>
                  <a:cubicBezTo>
                    <a:pt x="1625177" y="1848343"/>
                    <a:pt x="1619956" y="1843852"/>
                    <a:pt x="1614311" y="1840089"/>
                  </a:cubicBezTo>
                  <a:cubicBezTo>
                    <a:pt x="1601688" y="1821153"/>
                    <a:pt x="1603064" y="1819147"/>
                    <a:pt x="1580445" y="1806222"/>
                  </a:cubicBezTo>
                  <a:cubicBezTo>
                    <a:pt x="1575279" y="1803270"/>
                    <a:pt x="1568833" y="1803238"/>
                    <a:pt x="1563511" y="1800577"/>
                  </a:cubicBezTo>
                  <a:cubicBezTo>
                    <a:pt x="1557444" y="1797543"/>
                    <a:pt x="1552645" y="1792323"/>
                    <a:pt x="1546578" y="1789289"/>
                  </a:cubicBezTo>
                  <a:cubicBezTo>
                    <a:pt x="1535003" y="1783501"/>
                    <a:pt x="1512164" y="1780148"/>
                    <a:pt x="1501422" y="1778000"/>
                  </a:cubicBezTo>
                  <a:cubicBezTo>
                    <a:pt x="1493896" y="1774237"/>
                    <a:pt x="1486579" y="1770026"/>
                    <a:pt x="1478845" y="1766711"/>
                  </a:cubicBezTo>
                  <a:cubicBezTo>
                    <a:pt x="1473376" y="1764367"/>
                    <a:pt x="1467233" y="1763727"/>
                    <a:pt x="1461911" y="1761066"/>
                  </a:cubicBezTo>
                  <a:cubicBezTo>
                    <a:pt x="1418148" y="1739184"/>
                    <a:pt x="1470603" y="1758318"/>
                    <a:pt x="1428045" y="1744133"/>
                  </a:cubicBezTo>
                  <a:cubicBezTo>
                    <a:pt x="1422400" y="1740370"/>
                    <a:pt x="1416323" y="1737187"/>
                    <a:pt x="1411111" y="1732844"/>
                  </a:cubicBezTo>
                  <a:cubicBezTo>
                    <a:pt x="1392386" y="1717240"/>
                    <a:pt x="1398266" y="1715133"/>
                    <a:pt x="1377245" y="1704622"/>
                  </a:cubicBezTo>
                  <a:cubicBezTo>
                    <a:pt x="1371923" y="1701961"/>
                    <a:pt x="1365633" y="1701638"/>
                    <a:pt x="1360311" y="1698977"/>
                  </a:cubicBezTo>
                  <a:cubicBezTo>
                    <a:pt x="1354244" y="1695943"/>
                    <a:pt x="1349730" y="1690071"/>
                    <a:pt x="1343378" y="1687689"/>
                  </a:cubicBezTo>
                  <a:cubicBezTo>
                    <a:pt x="1334395" y="1684320"/>
                    <a:pt x="1324521" y="1684125"/>
                    <a:pt x="1315156" y="1682044"/>
                  </a:cubicBezTo>
                  <a:cubicBezTo>
                    <a:pt x="1307583" y="1680361"/>
                    <a:pt x="1300230" y="1677675"/>
                    <a:pt x="1292578" y="1676400"/>
                  </a:cubicBezTo>
                  <a:cubicBezTo>
                    <a:pt x="1277615" y="1673906"/>
                    <a:pt x="1262385" y="1673249"/>
                    <a:pt x="1247422" y="1670755"/>
                  </a:cubicBezTo>
                  <a:cubicBezTo>
                    <a:pt x="1230360" y="1667911"/>
                    <a:pt x="1206036" y="1658841"/>
                    <a:pt x="1190978" y="1653822"/>
                  </a:cubicBezTo>
                  <a:cubicBezTo>
                    <a:pt x="1185334" y="1651940"/>
                    <a:pt x="1178996" y="1651477"/>
                    <a:pt x="1174045" y="1648177"/>
                  </a:cubicBezTo>
                  <a:cubicBezTo>
                    <a:pt x="1168400" y="1644414"/>
                    <a:pt x="1163463" y="1639271"/>
                    <a:pt x="1157111" y="1636889"/>
                  </a:cubicBezTo>
                  <a:cubicBezTo>
                    <a:pt x="1148128" y="1633521"/>
                    <a:pt x="1138145" y="1633768"/>
                    <a:pt x="1128889" y="1631244"/>
                  </a:cubicBezTo>
                  <a:cubicBezTo>
                    <a:pt x="1117409" y="1628113"/>
                    <a:pt x="1106311" y="1623718"/>
                    <a:pt x="1095022" y="1619955"/>
                  </a:cubicBezTo>
                  <a:lnTo>
                    <a:pt x="1078089" y="1614311"/>
                  </a:lnTo>
                  <a:cubicBezTo>
                    <a:pt x="1072445" y="1610548"/>
                    <a:pt x="1065953" y="1607819"/>
                    <a:pt x="1061156" y="1603022"/>
                  </a:cubicBezTo>
                  <a:cubicBezTo>
                    <a:pt x="1044981" y="1586847"/>
                    <a:pt x="1053403" y="1587517"/>
                    <a:pt x="1044222" y="1569155"/>
                  </a:cubicBezTo>
                  <a:cubicBezTo>
                    <a:pt x="1041188" y="1563088"/>
                    <a:pt x="1035968" y="1558289"/>
                    <a:pt x="1032934" y="1552222"/>
                  </a:cubicBezTo>
                  <a:cubicBezTo>
                    <a:pt x="1030273" y="1546900"/>
                    <a:pt x="1029950" y="1540611"/>
                    <a:pt x="1027289" y="1535289"/>
                  </a:cubicBezTo>
                  <a:cubicBezTo>
                    <a:pt x="1017661" y="1516034"/>
                    <a:pt x="1013633" y="1518068"/>
                    <a:pt x="999067" y="1501422"/>
                  </a:cubicBezTo>
                  <a:cubicBezTo>
                    <a:pt x="991134" y="1492355"/>
                    <a:pt x="983575" y="1482943"/>
                    <a:pt x="976489" y="1473200"/>
                  </a:cubicBezTo>
                  <a:cubicBezTo>
                    <a:pt x="968509" y="1462227"/>
                    <a:pt x="961437" y="1450622"/>
                    <a:pt x="953911" y="1439333"/>
                  </a:cubicBezTo>
                  <a:cubicBezTo>
                    <a:pt x="950148" y="1433689"/>
                    <a:pt x="946692" y="1427827"/>
                    <a:pt x="942622" y="1422400"/>
                  </a:cubicBezTo>
                  <a:lnTo>
                    <a:pt x="925689" y="1399822"/>
                  </a:lnTo>
                  <a:lnTo>
                    <a:pt x="914400" y="1365955"/>
                  </a:lnTo>
                  <a:cubicBezTo>
                    <a:pt x="912519" y="1360311"/>
                    <a:pt x="912056" y="1353972"/>
                    <a:pt x="908756" y="1349022"/>
                  </a:cubicBezTo>
                  <a:cubicBezTo>
                    <a:pt x="876408" y="1300501"/>
                    <a:pt x="915189" y="1361889"/>
                    <a:pt x="891822" y="1315155"/>
                  </a:cubicBezTo>
                  <a:cubicBezTo>
                    <a:pt x="886916" y="1305343"/>
                    <a:pt x="879795" y="1296746"/>
                    <a:pt x="874889" y="1286933"/>
                  </a:cubicBezTo>
                  <a:cubicBezTo>
                    <a:pt x="872228" y="1281611"/>
                    <a:pt x="871906" y="1275322"/>
                    <a:pt x="869245" y="1270000"/>
                  </a:cubicBezTo>
                  <a:cubicBezTo>
                    <a:pt x="866211" y="1263932"/>
                    <a:pt x="861946" y="1258552"/>
                    <a:pt x="857956" y="1253066"/>
                  </a:cubicBezTo>
                  <a:cubicBezTo>
                    <a:pt x="846890" y="1237850"/>
                    <a:pt x="834526" y="1223566"/>
                    <a:pt x="824089" y="1207911"/>
                  </a:cubicBezTo>
                  <a:cubicBezTo>
                    <a:pt x="816563" y="1196622"/>
                    <a:pt x="811105" y="1183638"/>
                    <a:pt x="801511" y="1174044"/>
                  </a:cubicBezTo>
                  <a:lnTo>
                    <a:pt x="767645" y="1140177"/>
                  </a:lnTo>
                  <a:cubicBezTo>
                    <a:pt x="762000" y="1134532"/>
                    <a:pt x="757097" y="1128034"/>
                    <a:pt x="750711" y="1123244"/>
                  </a:cubicBezTo>
                  <a:lnTo>
                    <a:pt x="728134" y="1106311"/>
                  </a:lnTo>
                  <a:cubicBezTo>
                    <a:pt x="720608" y="1095022"/>
                    <a:pt x="709847" y="1085315"/>
                    <a:pt x="705556" y="1072444"/>
                  </a:cubicBezTo>
                  <a:cubicBezTo>
                    <a:pt x="703674" y="1066800"/>
                    <a:pt x="702800" y="1060712"/>
                    <a:pt x="699911" y="1055511"/>
                  </a:cubicBezTo>
                  <a:cubicBezTo>
                    <a:pt x="699900" y="1055491"/>
                    <a:pt x="671696" y="1013187"/>
                    <a:pt x="666045" y="1004711"/>
                  </a:cubicBezTo>
                  <a:lnTo>
                    <a:pt x="643467" y="970844"/>
                  </a:lnTo>
                  <a:cubicBezTo>
                    <a:pt x="593989" y="921366"/>
                    <a:pt x="654544" y="984135"/>
                    <a:pt x="615245" y="936977"/>
                  </a:cubicBezTo>
                  <a:cubicBezTo>
                    <a:pt x="610135" y="930845"/>
                    <a:pt x="603212" y="926345"/>
                    <a:pt x="598311" y="920044"/>
                  </a:cubicBezTo>
                  <a:cubicBezTo>
                    <a:pt x="589981" y="909334"/>
                    <a:pt x="583260" y="897466"/>
                    <a:pt x="575734" y="886177"/>
                  </a:cubicBezTo>
                  <a:lnTo>
                    <a:pt x="564445" y="869244"/>
                  </a:lnTo>
                  <a:cubicBezTo>
                    <a:pt x="560682" y="863600"/>
                    <a:pt x="557953" y="857108"/>
                    <a:pt x="553156" y="852311"/>
                  </a:cubicBezTo>
                  <a:lnTo>
                    <a:pt x="519289" y="818444"/>
                  </a:lnTo>
                  <a:cubicBezTo>
                    <a:pt x="513645" y="812800"/>
                    <a:pt x="506784" y="808153"/>
                    <a:pt x="502356" y="801511"/>
                  </a:cubicBezTo>
                  <a:cubicBezTo>
                    <a:pt x="474852" y="760253"/>
                    <a:pt x="508424" y="812130"/>
                    <a:pt x="479778" y="762000"/>
                  </a:cubicBezTo>
                  <a:cubicBezTo>
                    <a:pt x="462453" y="731682"/>
                    <a:pt x="473494" y="756967"/>
                    <a:pt x="445911" y="722489"/>
                  </a:cubicBezTo>
                  <a:cubicBezTo>
                    <a:pt x="437435" y="711895"/>
                    <a:pt x="432928" y="698215"/>
                    <a:pt x="423334" y="688622"/>
                  </a:cubicBezTo>
                  <a:cubicBezTo>
                    <a:pt x="373872" y="639162"/>
                    <a:pt x="434395" y="701897"/>
                    <a:pt x="395111" y="654755"/>
                  </a:cubicBezTo>
                  <a:cubicBezTo>
                    <a:pt x="390001" y="648623"/>
                    <a:pt x="383079" y="644123"/>
                    <a:pt x="378178" y="637822"/>
                  </a:cubicBezTo>
                  <a:cubicBezTo>
                    <a:pt x="369848" y="627112"/>
                    <a:pt x="355600" y="603955"/>
                    <a:pt x="355600" y="603955"/>
                  </a:cubicBezTo>
                  <a:cubicBezTo>
                    <a:pt x="342367" y="564254"/>
                    <a:pt x="359587" y="613255"/>
                    <a:pt x="338667" y="564444"/>
                  </a:cubicBezTo>
                  <a:cubicBezTo>
                    <a:pt x="336323" y="558975"/>
                    <a:pt x="334657" y="553232"/>
                    <a:pt x="333022" y="547511"/>
                  </a:cubicBezTo>
                  <a:cubicBezTo>
                    <a:pt x="330891" y="540052"/>
                    <a:pt x="330434" y="532063"/>
                    <a:pt x="327378" y="524933"/>
                  </a:cubicBezTo>
                  <a:cubicBezTo>
                    <a:pt x="319129" y="505685"/>
                    <a:pt x="312098" y="507706"/>
                    <a:pt x="299156" y="491066"/>
                  </a:cubicBezTo>
                  <a:cubicBezTo>
                    <a:pt x="290826" y="480357"/>
                    <a:pt x="284718" y="468054"/>
                    <a:pt x="276578" y="457200"/>
                  </a:cubicBezTo>
                  <a:cubicBezTo>
                    <a:pt x="270839" y="449548"/>
                    <a:pt x="253856" y="427773"/>
                    <a:pt x="248356" y="417689"/>
                  </a:cubicBezTo>
                  <a:cubicBezTo>
                    <a:pt x="240298" y="402915"/>
                    <a:pt x="233304" y="387585"/>
                    <a:pt x="225778" y="372533"/>
                  </a:cubicBezTo>
                  <a:cubicBezTo>
                    <a:pt x="222015" y="365007"/>
                    <a:pt x="217150" y="357938"/>
                    <a:pt x="214489" y="349955"/>
                  </a:cubicBezTo>
                  <a:cubicBezTo>
                    <a:pt x="210726" y="338666"/>
                    <a:pt x="206086" y="327633"/>
                    <a:pt x="203200" y="316089"/>
                  </a:cubicBezTo>
                  <a:cubicBezTo>
                    <a:pt x="200335" y="304627"/>
                    <a:pt x="196771" y="287917"/>
                    <a:pt x="191911" y="276577"/>
                  </a:cubicBezTo>
                  <a:cubicBezTo>
                    <a:pt x="188596" y="268843"/>
                    <a:pt x="183747" y="261812"/>
                    <a:pt x="180622" y="254000"/>
                  </a:cubicBezTo>
                  <a:cubicBezTo>
                    <a:pt x="176203" y="242952"/>
                    <a:pt x="174656" y="230776"/>
                    <a:pt x="169334" y="220133"/>
                  </a:cubicBezTo>
                  <a:cubicBezTo>
                    <a:pt x="165571" y="212607"/>
                    <a:pt x="162220" y="204861"/>
                    <a:pt x="158045" y="197555"/>
                  </a:cubicBezTo>
                  <a:cubicBezTo>
                    <a:pt x="154679" y="191665"/>
                    <a:pt x="149790" y="186689"/>
                    <a:pt x="146756" y="180622"/>
                  </a:cubicBezTo>
                  <a:cubicBezTo>
                    <a:pt x="144095" y="175300"/>
                    <a:pt x="144411" y="168639"/>
                    <a:pt x="141111" y="163689"/>
                  </a:cubicBezTo>
                  <a:cubicBezTo>
                    <a:pt x="136683" y="157047"/>
                    <a:pt x="129373" y="152816"/>
                    <a:pt x="124178" y="146755"/>
                  </a:cubicBezTo>
                  <a:cubicBezTo>
                    <a:pt x="121112" y="143178"/>
                    <a:pt x="99529" y="114389"/>
                    <a:pt x="95956" y="107244"/>
                  </a:cubicBezTo>
                  <a:cubicBezTo>
                    <a:pt x="72583" y="60501"/>
                    <a:pt x="111379" y="121913"/>
                    <a:pt x="79022" y="73377"/>
                  </a:cubicBezTo>
                  <a:cubicBezTo>
                    <a:pt x="69444" y="44642"/>
                    <a:pt x="81075" y="64483"/>
                    <a:pt x="56445" y="50800"/>
                  </a:cubicBezTo>
                  <a:cubicBezTo>
                    <a:pt x="44585" y="44211"/>
                    <a:pt x="22578" y="28222"/>
                    <a:pt x="22578" y="28222"/>
                  </a:cubicBezTo>
                  <a:cubicBezTo>
                    <a:pt x="8337" y="6861"/>
                    <a:pt x="16086" y="16086"/>
                    <a:pt x="0" y="0"/>
                  </a:cubicBez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Forme libre 31">
              <a:extLst>
                <a:ext uri="{FF2B5EF4-FFF2-40B4-BE49-F238E27FC236}">
                  <a16:creationId xmlns:a16="http://schemas.microsoft.com/office/drawing/2014/main" xmlns="" id="{50C193FC-BD64-C581-23B8-B38C24D5D551}"/>
                </a:ext>
              </a:extLst>
            </p:cNvPr>
            <p:cNvSpPr/>
            <p:nvPr/>
          </p:nvSpPr>
          <p:spPr>
            <a:xfrm>
              <a:off x="3696490" y="2065867"/>
              <a:ext cx="5633777" cy="2308577"/>
            </a:xfrm>
            <a:custGeom>
              <a:avLst/>
              <a:gdLst>
                <a:gd name="connsiteX0" fmla="*/ 5633777 w 5633777"/>
                <a:gd name="connsiteY0" fmla="*/ 2308577 h 2308577"/>
                <a:gd name="connsiteX1" fmla="*/ 3539688 w 5633777"/>
                <a:gd name="connsiteY1" fmla="*/ 2308577 h 2308577"/>
                <a:gd name="connsiteX2" fmla="*/ 3539688 w 5633777"/>
                <a:gd name="connsiteY2" fmla="*/ 2308577 h 2308577"/>
                <a:gd name="connsiteX3" fmla="*/ 3539688 w 5633777"/>
                <a:gd name="connsiteY3" fmla="*/ 2257777 h 2308577"/>
                <a:gd name="connsiteX4" fmla="*/ 3121999 w 5633777"/>
                <a:gd name="connsiteY4" fmla="*/ 2257777 h 2308577"/>
                <a:gd name="connsiteX5" fmla="*/ 3121999 w 5633777"/>
                <a:gd name="connsiteY5" fmla="*/ 2206977 h 2308577"/>
                <a:gd name="connsiteX6" fmla="*/ 3037332 w 5633777"/>
                <a:gd name="connsiteY6" fmla="*/ 2206977 h 2308577"/>
                <a:gd name="connsiteX7" fmla="*/ 3037332 w 5633777"/>
                <a:gd name="connsiteY7" fmla="*/ 2133600 h 2308577"/>
                <a:gd name="connsiteX8" fmla="*/ 2986532 w 5633777"/>
                <a:gd name="connsiteY8" fmla="*/ 2133600 h 2308577"/>
                <a:gd name="connsiteX9" fmla="*/ 2817199 w 5633777"/>
                <a:gd name="connsiteY9" fmla="*/ 2133600 h 2308577"/>
                <a:gd name="connsiteX10" fmla="*/ 2817199 w 5633777"/>
                <a:gd name="connsiteY10" fmla="*/ 2043289 h 2308577"/>
                <a:gd name="connsiteX11" fmla="*/ 2732532 w 5633777"/>
                <a:gd name="connsiteY11" fmla="*/ 2043289 h 2308577"/>
                <a:gd name="connsiteX12" fmla="*/ 2376932 w 5633777"/>
                <a:gd name="connsiteY12" fmla="*/ 2043289 h 2308577"/>
                <a:gd name="connsiteX13" fmla="*/ 2309199 w 5633777"/>
                <a:gd name="connsiteY13" fmla="*/ 1907822 h 2308577"/>
                <a:gd name="connsiteX14" fmla="*/ 2072132 w 5633777"/>
                <a:gd name="connsiteY14" fmla="*/ 1907822 h 2308577"/>
                <a:gd name="connsiteX15" fmla="*/ 1993110 w 5633777"/>
                <a:gd name="connsiteY15" fmla="*/ 1840089 h 2308577"/>
                <a:gd name="connsiteX16" fmla="*/ 1919732 w 5633777"/>
                <a:gd name="connsiteY16" fmla="*/ 1783644 h 2308577"/>
                <a:gd name="connsiteX17" fmla="*/ 1902799 w 5633777"/>
                <a:gd name="connsiteY17" fmla="*/ 1778000 h 2308577"/>
                <a:gd name="connsiteX18" fmla="*/ 1846354 w 5633777"/>
                <a:gd name="connsiteY18" fmla="*/ 1761066 h 2308577"/>
                <a:gd name="connsiteX19" fmla="*/ 1818132 w 5633777"/>
                <a:gd name="connsiteY19" fmla="*/ 1749777 h 2308577"/>
                <a:gd name="connsiteX20" fmla="*/ 1801199 w 5633777"/>
                <a:gd name="connsiteY20" fmla="*/ 1738489 h 2308577"/>
                <a:gd name="connsiteX21" fmla="*/ 1772977 w 5633777"/>
                <a:gd name="connsiteY21" fmla="*/ 1727200 h 2308577"/>
                <a:gd name="connsiteX22" fmla="*/ 1722177 w 5633777"/>
                <a:gd name="connsiteY22" fmla="*/ 1698977 h 2308577"/>
                <a:gd name="connsiteX23" fmla="*/ 1682666 w 5633777"/>
                <a:gd name="connsiteY23" fmla="*/ 1693333 h 2308577"/>
                <a:gd name="connsiteX24" fmla="*/ 1660088 w 5633777"/>
                <a:gd name="connsiteY24" fmla="*/ 1687689 h 2308577"/>
                <a:gd name="connsiteX25" fmla="*/ 1614932 w 5633777"/>
                <a:gd name="connsiteY25" fmla="*/ 1682044 h 2308577"/>
                <a:gd name="connsiteX26" fmla="*/ 1558488 w 5633777"/>
                <a:gd name="connsiteY26" fmla="*/ 1670755 h 2308577"/>
                <a:gd name="connsiteX27" fmla="*/ 1541554 w 5633777"/>
                <a:gd name="connsiteY27" fmla="*/ 1659466 h 2308577"/>
                <a:gd name="connsiteX28" fmla="*/ 1479466 w 5633777"/>
                <a:gd name="connsiteY28" fmla="*/ 1614311 h 2308577"/>
                <a:gd name="connsiteX29" fmla="*/ 1451243 w 5633777"/>
                <a:gd name="connsiteY29" fmla="*/ 1580444 h 2308577"/>
                <a:gd name="connsiteX30" fmla="*/ 1411732 w 5633777"/>
                <a:gd name="connsiteY30" fmla="*/ 1535289 h 2308577"/>
                <a:gd name="connsiteX31" fmla="*/ 1406088 w 5633777"/>
                <a:gd name="connsiteY31" fmla="*/ 1518355 h 2308577"/>
                <a:gd name="connsiteX32" fmla="*/ 1389154 w 5633777"/>
                <a:gd name="connsiteY32" fmla="*/ 1512711 h 2308577"/>
                <a:gd name="connsiteX33" fmla="*/ 1372221 w 5633777"/>
                <a:gd name="connsiteY33" fmla="*/ 1501422 h 2308577"/>
                <a:gd name="connsiteX34" fmla="*/ 1355288 w 5633777"/>
                <a:gd name="connsiteY34" fmla="*/ 1478844 h 2308577"/>
                <a:gd name="connsiteX35" fmla="*/ 1315777 w 5633777"/>
                <a:gd name="connsiteY35" fmla="*/ 1456266 h 2308577"/>
                <a:gd name="connsiteX36" fmla="*/ 1264977 w 5633777"/>
                <a:gd name="connsiteY36" fmla="*/ 1416755 h 2308577"/>
                <a:gd name="connsiteX37" fmla="*/ 1242399 w 5633777"/>
                <a:gd name="connsiteY37" fmla="*/ 1399822 h 2308577"/>
                <a:gd name="connsiteX38" fmla="*/ 1214177 w 5633777"/>
                <a:gd name="connsiteY38" fmla="*/ 1360311 h 2308577"/>
                <a:gd name="connsiteX39" fmla="*/ 1180310 w 5633777"/>
                <a:gd name="connsiteY39" fmla="*/ 1326444 h 2308577"/>
                <a:gd name="connsiteX40" fmla="*/ 1163377 w 5633777"/>
                <a:gd name="connsiteY40" fmla="*/ 1320800 h 2308577"/>
                <a:gd name="connsiteX41" fmla="*/ 1112577 w 5633777"/>
                <a:gd name="connsiteY41" fmla="*/ 1275644 h 2308577"/>
                <a:gd name="connsiteX42" fmla="*/ 1073066 w 5633777"/>
                <a:gd name="connsiteY42" fmla="*/ 1247422 h 2308577"/>
                <a:gd name="connsiteX43" fmla="*/ 1056132 w 5633777"/>
                <a:gd name="connsiteY43" fmla="*/ 1241777 h 2308577"/>
                <a:gd name="connsiteX44" fmla="*/ 1022266 w 5633777"/>
                <a:gd name="connsiteY44" fmla="*/ 1207911 h 2308577"/>
                <a:gd name="connsiteX45" fmla="*/ 999688 w 5633777"/>
                <a:gd name="connsiteY45" fmla="*/ 1162755 h 2308577"/>
                <a:gd name="connsiteX46" fmla="*/ 971466 w 5633777"/>
                <a:gd name="connsiteY46" fmla="*/ 1123244 h 2308577"/>
                <a:gd name="connsiteX47" fmla="*/ 965821 w 5633777"/>
                <a:gd name="connsiteY47" fmla="*/ 1106311 h 2308577"/>
                <a:gd name="connsiteX48" fmla="*/ 931954 w 5633777"/>
                <a:gd name="connsiteY48" fmla="*/ 1055511 h 2308577"/>
                <a:gd name="connsiteX49" fmla="*/ 903732 w 5633777"/>
                <a:gd name="connsiteY49" fmla="*/ 1021644 h 2308577"/>
                <a:gd name="connsiteX50" fmla="*/ 892443 w 5633777"/>
                <a:gd name="connsiteY50" fmla="*/ 1004711 h 2308577"/>
                <a:gd name="connsiteX51" fmla="*/ 858577 w 5633777"/>
                <a:gd name="connsiteY51" fmla="*/ 993422 h 2308577"/>
                <a:gd name="connsiteX52" fmla="*/ 807777 w 5633777"/>
                <a:gd name="connsiteY52" fmla="*/ 959555 h 2308577"/>
                <a:gd name="connsiteX53" fmla="*/ 790843 w 5633777"/>
                <a:gd name="connsiteY53" fmla="*/ 948266 h 2308577"/>
                <a:gd name="connsiteX54" fmla="*/ 762621 w 5633777"/>
                <a:gd name="connsiteY54" fmla="*/ 914400 h 2308577"/>
                <a:gd name="connsiteX55" fmla="*/ 745688 w 5633777"/>
                <a:gd name="connsiteY55" fmla="*/ 880533 h 2308577"/>
                <a:gd name="connsiteX56" fmla="*/ 728754 w 5633777"/>
                <a:gd name="connsiteY56" fmla="*/ 863600 h 2308577"/>
                <a:gd name="connsiteX57" fmla="*/ 700532 w 5633777"/>
                <a:gd name="connsiteY57" fmla="*/ 841022 h 2308577"/>
                <a:gd name="connsiteX58" fmla="*/ 661021 w 5633777"/>
                <a:gd name="connsiteY58" fmla="*/ 784577 h 2308577"/>
                <a:gd name="connsiteX59" fmla="*/ 644088 w 5633777"/>
                <a:gd name="connsiteY59" fmla="*/ 767644 h 2308577"/>
                <a:gd name="connsiteX60" fmla="*/ 621510 w 5633777"/>
                <a:gd name="connsiteY60" fmla="*/ 733777 h 2308577"/>
                <a:gd name="connsiteX61" fmla="*/ 610221 w 5633777"/>
                <a:gd name="connsiteY61" fmla="*/ 716844 h 2308577"/>
                <a:gd name="connsiteX62" fmla="*/ 581999 w 5633777"/>
                <a:gd name="connsiteY62" fmla="*/ 677333 h 2308577"/>
                <a:gd name="connsiteX63" fmla="*/ 559421 w 5633777"/>
                <a:gd name="connsiteY63" fmla="*/ 643466 h 2308577"/>
                <a:gd name="connsiteX64" fmla="*/ 531199 w 5633777"/>
                <a:gd name="connsiteY64" fmla="*/ 592666 h 2308577"/>
                <a:gd name="connsiteX65" fmla="*/ 519910 w 5633777"/>
                <a:gd name="connsiteY65" fmla="*/ 575733 h 2308577"/>
                <a:gd name="connsiteX66" fmla="*/ 486043 w 5633777"/>
                <a:gd name="connsiteY66" fmla="*/ 541866 h 2308577"/>
                <a:gd name="connsiteX67" fmla="*/ 457821 w 5633777"/>
                <a:gd name="connsiteY67" fmla="*/ 491066 h 2308577"/>
                <a:gd name="connsiteX68" fmla="*/ 440888 w 5633777"/>
                <a:gd name="connsiteY68" fmla="*/ 474133 h 2308577"/>
                <a:gd name="connsiteX69" fmla="*/ 395732 w 5633777"/>
                <a:gd name="connsiteY69" fmla="*/ 412044 h 2308577"/>
                <a:gd name="connsiteX70" fmla="*/ 378799 w 5633777"/>
                <a:gd name="connsiteY70" fmla="*/ 400755 h 2308577"/>
                <a:gd name="connsiteX71" fmla="*/ 356221 w 5633777"/>
                <a:gd name="connsiteY71" fmla="*/ 361244 h 2308577"/>
                <a:gd name="connsiteX72" fmla="*/ 350577 w 5633777"/>
                <a:gd name="connsiteY72" fmla="*/ 344311 h 2308577"/>
                <a:gd name="connsiteX73" fmla="*/ 311066 w 5633777"/>
                <a:gd name="connsiteY73" fmla="*/ 321733 h 2308577"/>
                <a:gd name="connsiteX74" fmla="*/ 271554 w 5633777"/>
                <a:gd name="connsiteY74" fmla="*/ 282222 h 2308577"/>
                <a:gd name="connsiteX75" fmla="*/ 265910 w 5633777"/>
                <a:gd name="connsiteY75" fmla="*/ 265289 h 2308577"/>
                <a:gd name="connsiteX76" fmla="*/ 232043 w 5633777"/>
                <a:gd name="connsiteY76" fmla="*/ 225777 h 2308577"/>
                <a:gd name="connsiteX77" fmla="*/ 220754 w 5633777"/>
                <a:gd name="connsiteY77" fmla="*/ 208844 h 2308577"/>
                <a:gd name="connsiteX78" fmla="*/ 203821 w 5633777"/>
                <a:gd name="connsiteY78" fmla="*/ 186266 h 2308577"/>
                <a:gd name="connsiteX79" fmla="*/ 186888 w 5633777"/>
                <a:gd name="connsiteY79" fmla="*/ 169333 h 2308577"/>
                <a:gd name="connsiteX80" fmla="*/ 175599 w 5633777"/>
                <a:gd name="connsiteY80" fmla="*/ 152400 h 2308577"/>
                <a:gd name="connsiteX81" fmla="*/ 153021 w 5633777"/>
                <a:gd name="connsiteY81" fmla="*/ 135466 h 2308577"/>
                <a:gd name="connsiteX82" fmla="*/ 119154 w 5633777"/>
                <a:gd name="connsiteY82" fmla="*/ 112889 h 2308577"/>
                <a:gd name="connsiteX83" fmla="*/ 102221 w 5633777"/>
                <a:gd name="connsiteY83" fmla="*/ 101600 h 2308577"/>
                <a:gd name="connsiteX84" fmla="*/ 85288 w 5633777"/>
                <a:gd name="connsiteY84" fmla="*/ 95955 h 2308577"/>
                <a:gd name="connsiteX85" fmla="*/ 68354 w 5633777"/>
                <a:gd name="connsiteY85" fmla="*/ 79022 h 2308577"/>
                <a:gd name="connsiteX86" fmla="*/ 45777 w 5633777"/>
                <a:gd name="connsiteY86" fmla="*/ 62089 h 2308577"/>
                <a:gd name="connsiteX87" fmla="*/ 28843 w 5633777"/>
                <a:gd name="connsiteY87" fmla="*/ 50800 h 2308577"/>
                <a:gd name="connsiteX88" fmla="*/ 621 w 5633777"/>
                <a:gd name="connsiteY88" fmla="*/ 16933 h 2308577"/>
                <a:gd name="connsiteX89" fmla="*/ 621 w 5633777"/>
                <a:gd name="connsiteY89" fmla="*/ 5644 h 2308577"/>
                <a:gd name="connsiteX90" fmla="*/ 621 w 5633777"/>
                <a:gd name="connsiteY90" fmla="*/ 0 h 23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633777" h="2308577">
                  <a:moveTo>
                    <a:pt x="5633777" y="2308577"/>
                  </a:moveTo>
                  <a:lnTo>
                    <a:pt x="3539688" y="2308577"/>
                  </a:lnTo>
                  <a:lnTo>
                    <a:pt x="3539688" y="2308577"/>
                  </a:lnTo>
                  <a:lnTo>
                    <a:pt x="3539688" y="2257777"/>
                  </a:lnTo>
                  <a:lnTo>
                    <a:pt x="3121999" y="2257777"/>
                  </a:lnTo>
                  <a:lnTo>
                    <a:pt x="3121999" y="2206977"/>
                  </a:lnTo>
                  <a:lnTo>
                    <a:pt x="3037332" y="2206977"/>
                  </a:lnTo>
                  <a:lnTo>
                    <a:pt x="3037332" y="2133600"/>
                  </a:lnTo>
                  <a:lnTo>
                    <a:pt x="2986532" y="2133600"/>
                  </a:lnTo>
                  <a:lnTo>
                    <a:pt x="2817199" y="2133600"/>
                  </a:lnTo>
                  <a:lnTo>
                    <a:pt x="2817199" y="2043289"/>
                  </a:lnTo>
                  <a:lnTo>
                    <a:pt x="2732532" y="2043289"/>
                  </a:lnTo>
                  <a:lnTo>
                    <a:pt x="2376932" y="2043289"/>
                  </a:lnTo>
                  <a:lnTo>
                    <a:pt x="2309199" y="1907822"/>
                  </a:lnTo>
                  <a:lnTo>
                    <a:pt x="2072132" y="1907822"/>
                  </a:lnTo>
                  <a:lnTo>
                    <a:pt x="1993110" y="1840089"/>
                  </a:lnTo>
                  <a:cubicBezTo>
                    <a:pt x="1982595" y="1831076"/>
                    <a:pt x="1937296" y="1789498"/>
                    <a:pt x="1919732" y="1783644"/>
                  </a:cubicBezTo>
                  <a:cubicBezTo>
                    <a:pt x="1914088" y="1781763"/>
                    <a:pt x="1908520" y="1779635"/>
                    <a:pt x="1902799" y="1778000"/>
                  </a:cubicBezTo>
                  <a:cubicBezTo>
                    <a:pt x="1873699" y="1769685"/>
                    <a:pt x="1879877" y="1774476"/>
                    <a:pt x="1846354" y="1761066"/>
                  </a:cubicBezTo>
                  <a:cubicBezTo>
                    <a:pt x="1836947" y="1757303"/>
                    <a:pt x="1827194" y="1754308"/>
                    <a:pt x="1818132" y="1749777"/>
                  </a:cubicBezTo>
                  <a:cubicBezTo>
                    <a:pt x="1812065" y="1746743"/>
                    <a:pt x="1807266" y="1741523"/>
                    <a:pt x="1801199" y="1738489"/>
                  </a:cubicBezTo>
                  <a:cubicBezTo>
                    <a:pt x="1792137" y="1733958"/>
                    <a:pt x="1782039" y="1731731"/>
                    <a:pt x="1772977" y="1727200"/>
                  </a:cubicBezTo>
                  <a:cubicBezTo>
                    <a:pt x="1764183" y="1722803"/>
                    <a:pt x="1734133" y="1702238"/>
                    <a:pt x="1722177" y="1698977"/>
                  </a:cubicBezTo>
                  <a:cubicBezTo>
                    <a:pt x="1709342" y="1695476"/>
                    <a:pt x="1695755" y="1695713"/>
                    <a:pt x="1682666" y="1693333"/>
                  </a:cubicBezTo>
                  <a:cubicBezTo>
                    <a:pt x="1675034" y="1691945"/>
                    <a:pt x="1667740" y="1688964"/>
                    <a:pt x="1660088" y="1687689"/>
                  </a:cubicBezTo>
                  <a:cubicBezTo>
                    <a:pt x="1645125" y="1685195"/>
                    <a:pt x="1629949" y="1684189"/>
                    <a:pt x="1614932" y="1682044"/>
                  </a:cubicBezTo>
                  <a:cubicBezTo>
                    <a:pt x="1582634" y="1677430"/>
                    <a:pt x="1585919" y="1677613"/>
                    <a:pt x="1558488" y="1670755"/>
                  </a:cubicBezTo>
                  <a:cubicBezTo>
                    <a:pt x="1552843" y="1666992"/>
                    <a:pt x="1547040" y="1663456"/>
                    <a:pt x="1541554" y="1659466"/>
                  </a:cubicBezTo>
                  <a:cubicBezTo>
                    <a:pt x="1471990" y="1608875"/>
                    <a:pt x="1518897" y="1640599"/>
                    <a:pt x="1479466" y="1614311"/>
                  </a:cubicBezTo>
                  <a:cubicBezTo>
                    <a:pt x="1439124" y="1553796"/>
                    <a:pt x="1501950" y="1645639"/>
                    <a:pt x="1451243" y="1580444"/>
                  </a:cubicBezTo>
                  <a:cubicBezTo>
                    <a:pt x="1415784" y="1534854"/>
                    <a:pt x="1444515" y="1557142"/>
                    <a:pt x="1411732" y="1535289"/>
                  </a:cubicBezTo>
                  <a:cubicBezTo>
                    <a:pt x="1409851" y="1529644"/>
                    <a:pt x="1410295" y="1522562"/>
                    <a:pt x="1406088" y="1518355"/>
                  </a:cubicBezTo>
                  <a:cubicBezTo>
                    <a:pt x="1401881" y="1514148"/>
                    <a:pt x="1394476" y="1515372"/>
                    <a:pt x="1389154" y="1512711"/>
                  </a:cubicBezTo>
                  <a:cubicBezTo>
                    <a:pt x="1383086" y="1509677"/>
                    <a:pt x="1377018" y="1506219"/>
                    <a:pt x="1372221" y="1501422"/>
                  </a:cubicBezTo>
                  <a:cubicBezTo>
                    <a:pt x="1365569" y="1494770"/>
                    <a:pt x="1361940" y="1485496"/>
                    <a:pt x="1355288" y="1478844"/>
                  </a:cubicBezTo>
                  <a:cubicBezTo>
                    <a:pt x="1342851" y="1466407"/>
                    <a:pt x="1330161" y="1466224"/>
                    <a:pt x="1315777" y="1456266"/>
                  </a:cubicBezTo>
                  <a:cubicBezTo>
                    <a:pt x="1298139" y="1444055"/>
                    <a:pt x="1281981" y="1429835"/>
                    <a:pt x="1264977" y="1416755"/>
                  </a:cubicBezTo>
                  <a:cubicBezTo>
                    <a:pt x="1257520" y="1411019"/>
                    <a:pt x="1247617" y="1407649"/>
                    <a:pt x="1242399" y="1399822"/>
                  </a:cubicBezTo>
                  <a:cubicBezTo>
                    <a:pt x="1234548" y="1388047"/>
                    <a:pt x="1223175" y="1370309"/>
                    <a:pt x="1214177" y="1360311"/>
                  </a:cubicBezTo>
                  <a:cubicBezTo>
                    <a:pt x="1203497" y="1348444"/>
                    <a:pt x="1195456" y="1331492"/>
                    <a:pt x="1180310" y="1326444"/>
                  </a:cubicBezTo>
                  <a:lnTo>
                    <a:pt x="1163377" y="1320800"/>
                  </a:lnTo>
                  <a:cubicBezTo>
                    <a:pt x="1112867" y="1270290"/>
                    <a:pt x="1147827" y="1300823"/>
                    <a:pt x="1112577" y="1275644"/>
                  </a:cubicBezTo>
                  <a:cubicBezTo>
                    <a:pt x="1106616" y="1271386"/>
                    <a:pt x="1081930" y="1251854"/>
                    <a:pt x="1073066" y="1247422"/>
                  </a:cubicBezTo>
                  <a:cubicBezTo>
                    <a:pt x="1067744" y="1244761"/>
                    <a:pt x="1061777" y="1243659"/>
                    <a:pt x="1056132" y="1241777"/>
                  </a:cubicBezTo>
                  <a:cubicBezTo>
                    <a:pt x="1044843" y="1230488"/>
                    <a:pt x="1029406" y="1222190"/>
                    <a:pt x="1022266" y="1207911"/>
                  </a:cubicBezTo>
                  <a:cubicBezTo>
                    <a:pt x="1014740" y="1192859"/>
                    <a:pt x="1009785" y="1176218"/>
                    <a:pt x="999688" y="1162755"/>
                  </a:cubicBezTo>
                  <a:cubicBezTo>
                    <a:pt x="995848" y="1157635"/>
                    <a:pt x="975595" y="1131503"/>
                    <a:pt x="971466" y="1123244"/>
                  </a:cubicBezTo>
                  <a:cubicBezTo>
                    <a:pt x="968805" y="1117922"/>
                    <a:pt x="968711" y="1111512"/>
                    <a:pt x="965821" y="1106311"/>
                  </a:cubicBezTo>
                  <a:cubicBezTo>
                    <a:pt x="965813" y="1106296"/>
                    <a:pt x="937603" y="1063985"/>
                    <a:pt x="931954" y="1055511"/>
                  </a:cubicBezTo>
                  <a:cubicBezTo>
                    <a:pt x="903926" y="1013467"/>
                    <a:pt x="939951" y="1065105"/>
                    <a:pt x="903732" y="1021644"/>
                  </a:cubicBezTo>
                  <a:cubicBezTo>
                    <a:pt x="899389" y="1016433"/>
                    <a:pt x="898196" y="1008306"/>
                    <a:pt x="892443" y="1004711"/>
                  </a:cubicBezTo>
                  <a:cubicBezTo>
                    <a:pt x="882352" y="998404"/>
                    <a:pt x="858577" y="993422"/>
                    <a:pt x="858577" y="993422"/>
                  </a:cubicBezTo>
                  <a:lnTo>
                    <a:pt x="807777" y="959555"/>
                  </a:lnTo>
                  <a:cubicBezTo>
                    <a:pt x="802132" y="955792"/>
                    <a:pt x="795640" y="953063"/>
                    <a:pt x="790843" y="948266"/>
                  </a:cubicBezTo>
                  <a:cubicBezTo>
                    <a:pt x="769113" y="926536"/>
                    <a:pt x="778338" y="937975"/>
                    <a:pt x="762621" y="914400"/>
                  </a:cubicBezTo>
                  <a:cubicBezTo>
                    <a:pt x="756964" y="897428"/>
                    <a:pt x="757846" y="895122"/>
                    <a:pt x="745688" y="880533"/>
                  </a:cubicBezTo>
                  <a:cubicBezTo>
                    <a:pt x="740578" y="874401"/>
                    <a:pt x="733864" y="869732"/>
                    <a:pt x="728754" y="863600"/>
                  </a:cubicBezTo>
                  <a:cubicBezTo>
                    <a:pt x="709114" y="840031"/>
                    <a:pt x="728333" y="850288"/>
                    <a:pt x="700532" y="841022"/>
                  </a:cubicBezTo>
                  <a:cubicBezTo>
                    <a:pt x="690820" y="826454"/>
                    <a:pt x="673556" y="799201"/>
                    <a:pt x="661021" y="784577"/>
                  </a:cubicBezTo>
                  <a:cubicBezTo>
                    <a:pt x="655826" y="778516"/>
                    <a:pt x="648989" y="773945"/>
                    <a:pt x="644088" y="767644"/>
                  </a:cubicBezTo>
                  <a:cubicBezTo>
                    <a:pt x="635758" y="756934"/>
                    <a:pt x="629036" y="745066"/>
                    <a:pt x="621510" y="733777"/>
                  </a:cubicBezTo>
                  <a:lnTo>
                    <a:pt x="610221" y="716844"/>
                  </a:lnTo>
                  <a:cubicBezTo>
                    <a:pt x="573507" y="661774"/>
                    <a:pt x="631025" y="747370"/>
                    <a:pt x="581999" y="677333"/>
                  </a:cubicBezTo>
                  <a:cubicBezTo>
                    <a:pt x="574219" y="666218"/>
                    <a:pt x="559421" y="643466"/>
                    <a:pt x="559421" y="643466"/>
                  </a:cubicBezTo>
                  <a:cubicBezTo>
                    <a:pt x="549487" y="613662"/>
                    <a:pt x="557077" y="631483"/>
                    <a:pt x="531199" y="592666"/>
                  </a:cubicBezTo>
                  <a:cubicBezTo>
                    <a:pt x="527436" y="587022"/>
                    <a:pt x="524707" y="580530"/>
                    <a:pt x="519910" y="575733"/>
                  </a:cubicBezTo>
                  <a:lnTo>
                    <a:pt x="486043" y="541866"/>
                  </a:lnTo>
                  <a:cubicBezTo>
                    <a:pt x="478945" y="520572"/>
                    <a:pt x="477230" y="510475"/>
                    <a:pt x="457821" y="491066"/>
                  </a:cubicBezTo>
                  <a:cubicBezTo>
                    <a:pt x="452177" y="485422"/>
                    <a:pt x="445998" y="480265"/>
                    <a:pt x="440888" y="474133"/>
                  </a:cubicBezTo>
                  <a:cubicBezTo>
                    <a:pt x="424040" y="453916"/>
                    <a:pt x="420140" y="428316"/>
                    <a:pt x="395732" y="412044"/>
                  </a:cubicBezTo>
                  <a:lnTo>
                    <a:pt x="378799" y="400755"/>
                  </a:lnTo>
                  <a:cubicBezTo>
                    <a:pt x="367461" y="383749"/>
                    <a:pt x="364815" y="381296"/>
                    <a:pt x="356221" y="361244"/>
                  </a:cubicBezTo>
                  <a:cubicBezTo>
                    <a:pt x="353877" y="355775"/>
                    <a:pt x="354294" y="348957"/>
                    <a:pt x="350577" y="344311"/>
                  </a:cubicBezTo>
                  <a:cubicBezTo>
                    <a:pt x="341959" y="333539"/>
                    <a:pt x="320713" y="329626"/>
                    <a:pt x="311066" y="321733"/>
                  </a:cubicBezTo>
                  <a:cubicBezTo>
                    <a:pt x="296650" y="309938"/>
                    <a:pt x="271554" y="282222"/>
                    <a:pt x="271554" y="282222"/>
                  </a:cubicBezTo>
                  <a:cubicBezTo>
                    <a:pt x="269673" y="276578"/>
                    <a:pt x="268862" y="270455"/>
                    <a:pt x="265910" y="265289"/>
                  </a:cubicBezTo>
                  <a:cubicBezTo>
                    <a:pt x="250537" y="238386"/>
                    <a:pt x="250241" y="247614"/>
                    <a:pt x="232043" y="225777"/>
                  </a:cubicBezTo>
                  <a:cubicBezTo>
                    <a:pt x="227700" y="220566"/>
                    <a:pt x="224697" y="214364"/>
                    <a:pt x="220754" y="208844"/>
                  </a:cubicBezTo>
                  <a:cubicBezTo>
                    <a:pt x="215286" y="201189"/>
                    <a:pt x="209943" y="193409"/>
                    <a:pt x="203821" y="186266"/>
                  </a:cubicBezTo>
                  <a:cubicBezTo>
                    <a:pt x="198626" y="180205"/>
                    <a:pt x="191998" y="175465"/>
                    <a:pt x="186888" y="169333"/>
                  </a:cubicBezTo>
                  <a:cubicBezTo>
                    <a:pt x="182545" y="164122"/>
                    <a:pt x="180396" y="157197"/>
                    <a:pt x="175599" y="152400"/>
                  </a:cubicBezTo>
                  <a:cubicBezTo>
                    <a:pt x="168947" y="145748"/>
                    <a:pt x="160164" y="141588"/>
                    <a:pt x="153021" y="135466"/>
                  </a:cubicBezTo>
                  <a:cubicBezTo>
                    <a:pt x="126116" y="112404"/>
                    <a:pt x="147958" y="122489"/>
                    <a:pt x="119154" y="112889"/>
                  </a:cubicBezTo>
                  <a:cubicBezTo>
                    <a:pt x="113510" y="109126"/>
                    <a:pt x="108288" y="104634"/>
                    <a:pt x="102221" y="101600"/>
                  </a:cubicBezTo>
                  <a:cubicBezTo>
                    <a:pt x="96899" y="98939"/>
                    <a:pt x="90238" y="99255"/>
                    <a:pt x="85288" y="95955"/>
                  </a:cubicBezTo>
                  <a:cubicBezTo>
                    <a:pt x="78646" y="91527"/>
                    <a:pt x="74415" y="84217"/>
                    <a:pt x="68354" y="79022"/>
                  </a:cubicBezTo>
                  <a:cubicBezTo>
                    <a:pt x="61212" y="72900"/>
                    <a:pt x="53432" y="67557"/>
                    <a:pt x="45777" y="62089"/>
                  </a:cubicBezTo>
                  <a:cubicBezTo>
                    <a:pt x="40257" y="58146"/>
                    <a:pt x="34055" y="55143"/>
                    <a:pt x="28843" y="50800"/>
                  </a:cubicBezTo>
                  <a:cubicBezTo>
                    <a:pt x="20384" y="43751"/>
                    <a:pt x="5060" y="28031"/>
                    <a:pt x="621" y="16933"/>
                  </a:cubicBezTo>
                  <a:cubicBezTo>
                    <a:pt x="-777" y="13439"/>
                    <a:pt x="621" y="9407"/>
                    <a:pt x="621" y="5644"/>
                  </a:cubicBezTo>
                  <a:lnTo>
                    <a:pt x="621"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3" name="ZoneTexte 32">
              <a:extLst>
                <a:ext uri="{FF2B5EF4-FFF2-40B4-BE49-F238E27FC236}">
                  <a16:creationId xmlns:a16="http://schemas.microsoft.com/office/drawing/2014/main" xmlns="" id="{A99E9112-1D0D-378C-40E2-CE04DB75F364}"/>
                </a:ext>
              </a:extLst>
            </p:cNvPr>
            <p:cNvSpPr txBox="1"/>
            <p:nvPr/>
          </p:nvSpPr>
          <p:spPr>
            <a:xfrm>
              <a:off x="8196891" y="4108839"/>
              <a:ext cx="1151277" cy="261610"/>
            </a:xfrm>
            <a:prstGeom prst="rect">
              <a:avLst/>
            </a:prstGeom>
            <a:noFill/>
          </p:spPr>
          <p:txBody>
            <a:bodyPr wrap="none" rtlCol="0">
              <a:spAutoFit/>
            </a:bodyPr>
            <a:lstStyle/>
            <a:p>
              <a:r>
                <a:rPr lang="fr-FR" sz="1100" b="1" dirty="0" err="1">
                  <a:solidFill>
                    <a:srgbClr val="FF7F4D"/>
                  </a:solidFill>
                </a:rPr>
                <a:t>TTFields</a:t>
              </a:r>
              <a:r>
                <a:rPr lang="fr-FR" sz="1100" b="1" dirty="0">
                  <a:solidFill>
                    <a:srgbClr val="FF7F4D"/>
                  </a:solidFill>
                </a:rPr>
                <a:t> + SOC</a:t>
              </a:r>
            </a:p>
          </p:txBody>
        </p:sp>
        <p:sp>
          <p:nvSpPr>
            <p:cNvPr id="34" name="ZoneTexte 33">
              <a:extLst>
                <a:ext uri="{FF2B5EF4-FFF2-40B4-BE49-F238E27FC236}">
                  <a16:creationId xmlns:a16="http://schemas.microsoft.com/office/drawing/2014/main" xmlns="" id="{DED90FBC-E2E7-8340-7F9B-F87014B7D287}"/>
                </a:ext>
              </a:extLst>
            </p:cNvPr>
            <p:cNvSpPr txBox="1"/>
            <p:nvPr/>
          </p:nvSpPr>
          <p:spPr>
            <a:xfrm>
              <a:off x="7500601" y="4438637"/>
              <a:ext cx="487634" cy="261610"/>
            </a:xfrm>
            <a:prstGeom prst="rect">
              <a:avLst/>
            </a:prstGeom>
            <a:noFill/>
          </p:spPr>
          <p:txBody>
            <a:bodyPr wrap="none" rtlCol="0">
              <a:spAutoFit/>
            </a:bodyPr>
            <a:lstStyle/>
            <a:p>
              <a:r>
                <a:rPr lang="fr-FR" sz="1100" b="1" dirty="0">
                  <a:solidFill>
                    <a:srgbClr val="005086"/>
                  </a:solidFill>
                </a:rPr>
                <a:t>SOC</a:t>
              </a:r>
            </a:p>
          </p:txBody>
        </p:sp>
      </p:grp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LUNAR</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Résultats sur le critère de jugement principal</a:t>
            </a:r>
            <a:endParaRPr lang="fr-FR" sz="2000" b="1" dirty="0">
              <a:solidFill>
                <a:srgbClr val="005086"/>
              </a:solidFill>
              <a:latin typeface="Century Gothic" panose="020B0502020202020204" pitchFamily="34" charset="0"/>
            </a:endParaRPr>
          </a:p>
          <a:p>
            <a:endParaRPr lang="fr-FR" dirty="0"/>
          </a:p>
        </p:txBody>
      </p:sp>
      <p:graphicFrame>
        <p:nvGraphicFramePr>
          <p:cNvPr id="9" name="Tableau 33">
            <a:extLst>
              <a:ext uri="{FF2B5EF4-FFF2-40B4-BE49-F238E27FC236}">
                <a16:creationId xmlns:a16="http://schemas.microsoft.com/office/drawing/2014/main" xmlns="" id="{9A6CD213-E941-813C-0159-0DA3F54BCE56}"/>
              </a:ext>
            </a:extLst>
          </p:cNvPr>
          <p:cNvGraphicFramePr>
            <a:graphicFrameLocks noGrp="1"/>
          </p:cNvGraphicFramePr>
          <p:nvPr>
            <p:extLst>
              <p:ext uri="{D42A27DB-BD31-4B8C-83A1-F6EECF244321}">
                <p14:modId xmlns:p14="http://schemas.microsoft.com/office/powerpoint/2010/main" val="4286874398"/>
              </p:ext>
            </p:extLst>
          </p:nvPr>
        </p:nvGraphicFramePr>
        <p:xfrm>
          <a:off x="3181139" y="4885286"/>
          <a:ext cx="6153760" cy="731520"/>
        </p:xfrm>
        <a:graphic>
          <a:graphicData uri="http://schemas.openxmlformats.org/drawingml/2006/table">
            <a:tbl>
              <a:tblPr firstRow="1" bandRow="1">
                <a:tableStyleId>{5C22544A-7EE6-4342-B048-85BDC9FD1C3A}</a:tableStyleId>
              </a:tblPr>
              <a:tblGrid>
                <a:gridCol w="615376">
                  <a:extLst>
                    <a:ext uri="{9D8B030D-6E8A-4147-A177-3AD203B41FA5}">
                      <a16:colId xmlns:a16="http://schemas.microsoft.com/office/drawing/2014/main" xmlns="" val="1020362907"/>
                    </a:ext>
                  </a:extLst>
                </a:gridCol>
                <a:gridCol w="615376">
                  <a:extLst>
                    <a:ext uri="{9D8B030D-6E8A-4147-A177-3AD203B41FA5}">
                      <a16:colId xmlns:a16="http://schemas.microsoft.com/office/drawing/2014/main" xmlns="" val="76697783"/>
                    </a:ext>
                  </a:extLst>
                </a:gridCol>
                <a:gridCol w="615376">
                  <a:extLst>
                    <a:ext uri="{9D8B030D-6E8A-4147-A177-3AD203B41FA5}">
                      <a16:colId xmlns:a16="http://schemas.microsoft.com/office/drawing/2014/main" xmlns="" val="1464023004"/>
                    </a:ext>
                  </a:extLst>
                </a:gridCol>
                <a:gridCol w="615376">
                  <a:extLst>
                    <a:ext uri="{9D8B030D-6E8A-4147-A177-3AD203B41FA5}">
                      <a16:colId xmlns:a16="http://schemas.microsoft.com/office/drawing/2014/main" xmlns="" val="2889505382"/>
                    </a:ext>
                  </a:extLst>
                </a:gridCol>
                <a:gridCol w="615376">
                  <a:extLst>
                    <a:ext uri="{9D8B030D-6E8A-4147-A177-3AD203B41FA5}">
                      <a16:colId xmlns:a16="http://schemas.microsoft.com/office/drawing/2014/main" xmlns="" val="3217386290"/>
                    </a:ext>
                  </a:extLst>
                </a:gridCol>
                <a:gridCol w="615376">
                  <a:extLst>
                    <a:ext uri="{9D8B030D-6E8A-4147-A177-3AD203B41FA5}">
                      <a16:colId xmlns:a16="http://schemas.microsoft.com/office/drawing/2014/main" xmlns="" val="1170198938"/>
                    </a:ext>
                  </a:extLst>
                </a:gridCol>
                <a:gridCol w="615376">
                  <a:extLst>
                    <a:ext uri="{9D8B030D-6E8A-4147-A177-3AD203B41FA5}">
                      <a16:colId xmlns:a16="http://schemas.microsoft.com/office/drawing/2014/main" xmlns="" val="3835505048"/>
                    </a:ext>
                  </a:extLst>
                </a:gridCol>
                <a:gridCol w="615376">
                  <a:extLst>
                    <a:ext uri="{9D8B030D-6E8A-4147-A177-3AD203B41FA5}">
                      <a16:colId xmlns:a16="http://schemas.microsoft.com/office/drawing/2014/main" xmlns="" val="2722686017"/>
                    </a:ext>
                  </a:extLst>
                </a:gridCol>
                <a:gridCol w="615376">
                  <a:extLst>
                    <a:ext uri="{9D8B030D-6E8A-4147-A177-3AD203B41FA5}">
                      <a16:colId xmlns:a16="http://schemas.microsoft.com/office/drawing/2014/main" xmlns="" val="1580826196"/>
                    </a:ext>
                  </a:extLst>
                </a:gridCol>
                <a:gridCol w="615376">
                  <a:extLst>
                    <a:ext uri="{9D8B030D-6E8A-4147-A177-3AD203B41FA5}">
                      <a16:colId xmlns:a16="http://schemas.microsoft.com/office/drawing/2014/main" xmlns="" val="4049979896"/>
                    </a:ext>
                  </a:extLst>
                </a:gridCol>
              </a:tblGrid>
              <a:tr h="222396">
                <a:tc gridSpan="4">
                  <a:txBody>
                    <a:bodyPr/>
                    <a:lstStyle/>
                    <a:p>
                      <a:r>
                        <a:rPr lang="fr-FR" sz="1000" b="0" dirty="0">
                          <a:solidFill>
                            <a:schemeClr val="tx1"/>
                          </a:solidFill>
                        </a:rPr>
                        <a:t>Nombre de patients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1000" b="1" dirty="0">
                          <a:solidFill>
                            <a:srgbClr val="FF7F4D"/>
                          </a:solidFill>
                        </a:rPr>
                        <a:t>137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100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62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36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1000" b="1" dirty="0">
                          <a:solidFill>
                            <a:srgbClr val="005086"/>
                          </a:solidFill>
                        </a:rPr>
                        <a:t>139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96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54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31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sp>
        <p:nvSpPr>
          <p:cNvPr id="10" name="Espace réservé du contenu 5">
            <a:extLst>
              <a:ext uri="{FF2B5EF4-FFF2-40B4-BE49-F238E27FC236}">
                <a16:creationId xmlns:a16="http://schemas.microsoft.com/office/drawing/2014/main" xmlns="" id="{E456C5AA-D7F3-7567-6B86-999AC506D438}"/>
              </a:ext>
            </a:extLst>
          </p:cNvPr>
          <p:cNvSpPr txBox="1">
            <a:spLocks/>
          </p:cNvSpPr>
          <p:nvPr/>
        </p:nvSpPr>
        <p:spPr>
          <a:xfrm>
            <a:off x="2339421" y="1057348"/>
            <a:ext cx="7675539" cy="482131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black"/>
                </a:solidFill>
              </a:rPr>
              <a:t> </a:t>
            </a:r>
            <a:endParaRPr lang="fr-FR" dirty="0">
              <a:solidFill>
                <a:prstClr val="black"/>
              </a:solidFill>
            </a:endParaRPr>
          </a:p>
        </p:txBody>
      </p:sp>
      <p:sp>
        <p:nvSpPr>
          <p:cNvPr id="12" name="Espace réservé du texte 6">
            <a:extLst>
              <a:ext uri="{FF2B5EF4-FFF2-40B4-BE49-F238E27FC236}">
                <a16:creationId xmlns:a16="http://schemas.microsoft.com/office/drawing/2014/main" xmlns="" id="{46DCCC0D-08E9-BC2D-A7F4-B7373265ABE3}"/>
              </a:ext>
            </a:extLst>
          </p:cNvPr>
          <p:cNvSpPr txBox="1">
            <a:spLocks/>
          </p:cNvSpPr>
          <p:nvPr/>
        </p:nvSpPr>
        <p:spPr>
          <a:xfrm>
            <a:off x="2554088" y="943683"/>
            <a:ext cx="4766654"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t>Survie Globale (population en intention de traiter)</a:t>
            </a:r>
          </a:p>
        </p:txBody>
      </p:sp>
      <p:cxnSp>
        <p:nvCxnSpPr>
          <p:cNvPr id="18" name="Connecteur droit 17">
            <a:extLst>
              <a:ext uri="{FF2B5EF4-FFF2-40B4-BE49-F238E27FC236}">
                <a16:creationId xmlns:a16="http://schemas.microsoft.com/office/drawing/2014/main" xmlns="" id="{3F6456F2-5431-DFEA-6EF4-0FA745C2B470}"/>
              </a:ext>
            </a:extLst>
          </p:cNvPr>
          <p:cNvCxnSpPr>
            <a:cxnSpLocks/>
          </p:cNvCxnSpPr>
          <p:nvPr/>
        </p:nvCxnSpPr>
        <p:spPr>
          <a:xfrm>
            <a:off x="3922495" y="5155328"/>
            <a:ext cx="509820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9" name="Tableau 18">
            <a:extLst>
              <a:ext uri="{FF2B5EF4-FFF2-40B4-BE49-F238E27FC236}">
                <a16:creationId xmlns:a16="http://schemas.microsoft.com/office/drawing/2014/main" xmlns="" id="{9632642D-BF73-5DBE-B9EE-9E7329B2B257}"/>
              </a:ext>
            </a:extLst>
          </p:cNvPr>
          <p:cNvGraphicFramePr>
            <a:graphicFrameLocks noGrp="1"/>
          </p:cNvGraphicFramePr>
          <p:nvPr/>
        </p:nvGraphicFramePr>
        <p:xfrm>
          <a:off x="5086417" y="1465442"/>
          <a:ext cx="4534502" cy="1514928"/>
        </p:xfrm>
        <a:graphic>
          <a:graphicData uri="http://schemas.openxmlformats.org/drawingml/2006/table">
            <a:tbl>
              <a:tblPr firstRow="1" bandRow="1"/>
              <a:tblGrid>
                <a:gridCol w="1778236">
                  <a:extLst>
                    <a:ext uri="{9D8B030D-6E8A-4147-A177-3AD203B41FA5}">
                      <a16:colId xmlns:a16="http://schemas.microsoft.com/office/drawing/2014/main" xmlns="" val="20000"/>
                    </a:ext>
                  </a:extLst>
                </a:gridCol>
                <a:gridCol w="1378133">
                  <a:extLst>
                    <a:ext uri="{9D8B030D-6E8A-4147-A177-3AD203B41FA5}">
                      <a16:colId xmlns:a16="http://schemas.microsoft.com/office/drawing/2014/main" xmlns="" val="20001"/>
                    </a:ext>
                  </a:extLst>
                </a:gridCol>
                <a:gridCol w="1378133">
                  <a:extLst>
                    <a:ext uri="{9D8B030D-6E8A-4147-A177-3AD203B41FA5}">
                      <a16:colId xmlns:a16="http://schemas.microsoft.com/office/drawing/2014/main" xmlns="" val="20002"/>
                    </a:ext>
                  </a:extLst>
                </a:gridCol>
              </a:tblGrid>
              <a:tr h="216000">
                <a:tc gridSpan="3">
                  <a:txBody>
                    <a:bodyPr/>
                    <a:lstStyle/>
                    <a:p>
                      <a:pPr algn="ctr">
                        <a:spcBef>
                          <a:spcPts val="0"/>
                        </a:spcBef>
                      </a:pPr>
                      <a:r>
                        <a:rPr lang="fr-FR" sz="900" b="0" i="0" dirty="0">
                          <a:latin typeface="Century Gothic" panose="020B0502020202020204" pitchFamily="34" charset="0"/>
                          <a:cs typeface="Arial" panose="020B0604020202020204" pitchFamily="34" charset="0"/>
                        </a:rPr>
                        <a:t>Suivi. médian (min-max) : 10.0 (0.03-61.6) mois</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i="0" kern="1200" dirty="0">
                        <a:solidFill>
                          <a:schemeClr val="lt1"/>
                        </a:solidFill>
                        <a:latin typeface="Century Gothic" panose="020B0502020202020204" pitchFamily="34" charset="0"/>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i="0" kern="1200" dirty="0">
                        <a:solidFill>
                          <a:schemeClr val="lt1"/>
                        </a:solidFill>
                        <a:latin typeface="Century Gothic" panose="020B0502020202020204" pitchFamily="34" charset="0"/>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extLst>
                  <a:ext uri="{0D108BD9-81ED-4DB2-BD59-A6C34878D82A}">
                    <a16:rowId xmlns:a16="http://schemas.microsoft.com/office/drawing/2014/main" xmlns="" val="2240375228"/>
                  </a:ext>
                </a:extLst>
              </a:tr>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900" b="0" i="0" dirty="0">
                        <a:latin typeface="Century Gothic" panose="020B0502020202020204" pitchFamily="34" charset="0"/>
                        <a:cs typeface="Arial" panose="020B0604020202020204" pitchFamily="34" charset="0"/>
                      </a:endParaRP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err="1">
                          <a:solidFill>
                            <a:schemeClr val="lt1"/>
                          </a:solidFill>
                          <a:latin typeface="Century Gothic" panose="020B0502020202020204" pitchFamily="34" charset="0"/>
                          <a:ea typeface="+mn-ea"/>
                          <a:cs typeface="Arial" panose="020B0604020202020204" pitchFamily="34" charset="0"/>
                        </a:rPr>
                        <a:t>TTFields</a:t>
                      </a:r>
                      <a:r>
                        <a:rPr lang="fr-FR" sz="900" b="1" i="0" kern="1200" dirty="0">
                          <a:solidFill>
                            <a:schemeClr val="lt1"/>
                          </a:solidFill>
                          <a:latin typeface="Century Gothic" panose="020B0502020202020204" pitchFamily="34" charset="0"/>
                          <a:ea typeface="+mn-ea"/>
                          <a:cs typeface="Arial" panose="020B0604020202020204" pitchFamily="34" charset="0"/>
                        </a:rPr>
                        <a:t> + SOC (n=137)</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a:solidFill>
                            <a:schemeClr val="lt1"/>
                          </a:solidFill>
                          <a:latin typeface="Century Gothic" panose="020B0502020202020204" pitchFamily="34" charset="0"/>
                          <a:ea typeface="+mn-ea"/>
                          <a:cs typeface="Arial" panose="020B0604020202020204" pitchFamily="34" charset="0"/>
                        </a:rPr>
                        <a:t>SOC</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a:solidFill>
                            <a:schemeClr val="lt1"/>
                          </a:solidFill>
                          <a:latin typeface="Century Gothic" panose="020B0502020202020204" pitchFamily="34" charset="0"/>
                          <a:ea typeface="+mn-ea"/>
                          <a:cs typeface="Arial" panose="020B0604020202020204" pitchFamily="34" charset="0"/>
                        </a:rPr>
                        <a:t>(n=139)</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extLst>
                  <a:ext uri="{0D108BD9-81ED-4DB2-BD59-A6C34878D82A}">
                    <a16:rowId xmlns:a16="http://schemas.microsoft.com/office/drawing/2014/main" xmlns="" val="10000"/>
                  </a:ext>
                </a:extLst>
              </a:tr>
              <a:tr h="198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spcBef>
                          <a:spcPts val="0"/>
                        </a:spcBef>
                      </a:pPr>
                      <a:r>
                        <a:rPr lang="fr-FR" sz="900" b="0" i="0" dirty="0">
                          <a:solidFill>
                            <a:schemeClr val="tx1"/>
                          </a:solidFill>
                          <a:latin typeface="Century Gothic" panose="020B0502020202020204" pitchFamily="34" charset="0"/>
                          <a:cs typeface="Arial" panose="020B0604020202020204" pitchFamily="34" charset="0"/>
                        </a:rPr>
                        <a:t>SG médiane (95% CI), mois</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13.2 (10.3-15.5)</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9.9 (8.1-11.5)</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98000">
                <a:tc vMerge="1">
                  <a:txBody>
                    <a:bodyPr/>
                    <a:lstStyle/>
                    <a:p>
                      <a:pPr algn="r">
                        <a:spcBef>
                          <a:spcPts val="0"/>
                        </a:spcBef>
                      </a:pPr>
                      <a:endParaRPr lang="fr-FR" sz="900" b="0" i="0" dirty="0">
                        <a:solidFill>
                          <a:schemeClr val="tx1"/>
                        </a:solidFill>
                        <a:latin typeface="Century Gothic" panose="020B0502020202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HR (95% CI): 0.74 (0.56-0.98), </a:t>
                      </a:r>
                      <a:r>
                        <a:rPr lang="fr-FR" sz="900" b="0" i="1" kern="1200" dirty="0">
                          <a:solidFill>
                            <a:schemeClr val="tx1"/>
                          </a:solidFill>
                          <a:latin typeface="Century Gothic" panose="020B0502020202020204" pitchFamily="34" charset="0"/>
                          <a:ea typeface="+mn-ea"/>
                          <a:cs typeface="Arial" panose="020B0604020202020204" pitchFamily="34" charset="0"/>
                        </a:rPr>
                        <a:t>P</a:t>
                      </a:r>
                      <a:r>
                        <a:rPr lang="fr-FR" sz="900" b="0" i="0" kern="1200" dirty="0">
                          <a:solidFill>
                            <a:schemeClr val="tx1"/>
                          </a:solidFill>
                          <a:latin typeface="Century Gothic" panose="020B0502020202020204" pitchFamily="34" charset="0"/>
                          <a:ea typeface="+mn-ea"/>
                          <a:cs typeface="Arial" panose="020B0604020202020204" pitchFamily="34" charset="0"/>
                        </a:rPr>
                        <a:t>=0.035</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ctr" defTabSz="609585" rtl="0" eaLnBrk="1" latinLnBrk="0" hangingPunct="1">
                        <a:lnSpc>
                          <a:spcPct val="100000"/>
                        </a:lnSpc>
                        <a:spcBef>
                          <a:spcPts val="0"/>
                        </a:spcBef>
                        <a:tabLst>
                          <a:tab pos="452438" algn="l"/>
                          <a:tab pos="722313" algn="l"/>
                        </a:tabLst>
                      </a:pPr>
                      <a:endParaRPr lang="fr-FR" sz="9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3352505"/>
                  </a:ext>
                </a:extLst>
              </a:tr>
              <a:tr h="198000">
                <a:tc>
                  <a:txBody>
                    <a:bodyPr/>
                    <a:lstStyle/>
                    <a:p>
                      <a:pPr algn="l">
                        <a:spcBef>
                          <a:spcPts val="0"/>
                        </a:spcBef>
                      </a:pPr>
                      <a:r>
                        <a:rPr lang="fr-FR" sz="900" b="0" i="0" dirty="0">
                          <a:solidFill>
                            <a:schemeClr val="tx1"/>
                          </a:solidFill>
                          <a:latin typeface="Century Gothic" panose="020B0502020202020204" pitchFamily="34" charset="0"/>
                          <a:cs typeface="Arial" panose="020B0604020202020204" pitchFamily="34" charset="0"/>
                        </a:rPr>
                        <a:t>Survie à 1 an (95% CI), %</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53% (44-61)</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42% (34-50)</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27625"/>
                  </a:ext>
                </a:extLst>
              </a:tr>
              <a:tr h="19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chemeClr val="tx1"/>
                          </a:solidFill>
                          <a:latin typeface="Century Gothic" panose="020B0502020202020204" pitchFamily="34" charset="0"/>
                          <a:cs typeface="Arial" panose="020B0604020202020204" pitchFamily="34" charset="0"/>
                        </a:rPr>
                        <a:t>Survie à 3 ans (95% CI), %</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18% (11-27)</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7% (2-15)</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88591130"/>
                  </a:ext>
                </a:extLst>
              </a:tr>
            </a:tbl>
          </a:graphicData>
        </a:graphic>
      </p:graphicFrame>
      <p:sp>
        <p:nvSpPr>
          <p:cNvPr id="38" name="Espace réservé du contenu 37">
            <a:extLst>
              <a:ext uri="{FF2B5EF4-FFF2-40B4-BE49-F238E27FC236}">
                <a16:creationId xmlns:a16="http://schemas.microsoft.com/office/drawing/2014/main" xmlns="" id="{F68BC75C-3384-340D-3179-0B3A75925BAC}"/>
              </a:ext>
            </a:extLst>
          </p:cNvPr>
          <p:cNvSpPr>
            <a:spLocks noGrp="1"/>
          </p:cNvSpPr>
          <p:nvPr>
            <p:ph sz="quarter" idx="16"/>
          </p:nvPr>
        </p:nvSpPr>
        <p:spPr/>
        <p:txBody>
          <a:bodyPr/>
          <a:lstStyle/>
          <a:p>
            <a:r>
              <a:rPr lang="fr-FR" dirty="0"/>
              <a:t> T. </a:t>
            </a:r>
            <a:r>
              <a:rPr lang="fr-FR" dirty="0" err="1"/>
              <a:t>Leal</a:t>
            </a:r>
            <a:r>
              <a:rPr lang="fr-FR" dirty="0"/>
              <a:t> et al. ASCO</a:t>
            </a:r>
            <a:r>
              <a:rPr lang="fr-FR" dirty="0">
                <a:latin typeface="Calibri" panose="020F0502020204030204" pitchFamily="34" charset="0"/>
                <a:cs typeface="Calibri" panose="020F0502020204030204" pitchFamily="34" charset="0"/>
              </a:rPr>
              <a:t>®</a:t>
            </a:r>
            <a:r>
              <a:rPr lang="fr-FR" dirty="0"/>
              <a:t> 2023 LBA #9005</a:t>
            </a:r>
          </a:p>
          <a:p>
            <a:endParaRPr lang="fr-FR" dirty="0"/>
          </a:p>
        </p:txBody>
      </p:sp>
    </p:spTree>
    <p:extLst>
      <p:ext uri="{BB962C8B-B14F-4D97-AF65-F5344CB8AC3E}">
        <p14:creationId xmlns:p14="http://schemas.microsoft.com/office/powerpoint/2010/main" val="2925645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LUNAR</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Résultats sur le critère de jugement principal</a:t>
            </a:r>
            <a:endParaRPr lang="fr-FR" sz="2000" b="1" dirty="0">
              <a:solidFill>
                <a:srgbClr val="005086"/>
              </a:solidFill>
              <a:latin typeface="Century Gothic" panose="020B0502020202020204" pitchFamily="34" charset="0"/>
            </a:endParaRPr>
          </a:p>
          <a:p>
            <a:endParaRPr lang="fr-FR" dirty="0"/>
          </a:p>
        </p:txBody>
      </p:sp>
      <p:graphicFrame>
        <p:nvGraphicFramePr>
          <p:cNvPr id="11" name="Chart 16">
            <a:extLst>
              <a:ext uri="{FF2B5EF4-FFF2-40B4-BE49-F238E27FC236}">
                <a16:creationId xmlns:a16="http://schemas.microsoft.com/office/drawing/2014/main" xmlns="" id="{F4030164-8322-4233-3165-772F77445273}"/>
              </a:ext>
            </a:extLst>
          </p:cNvPr>
          <p:cNvGraphicFramePr/>
          <p:nvPr/>
        </p:nvGraphicFramePr>
        <p:xfrm>
          <a:off x="2774129" y="1567551"/>
          <a:ext cx="6412082" cy="3667103"/>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a:extLst>
              <a:ext uri="{FF2B5EF4-FFF2-40B4-BE49-F238E27FC236}">
                <a16:creationId xmlns:a16="http://schemas.microsoft.com/office/drawing/2014/main" xmlns="" id="{F8674E6D-A28D-6F47-9A1C-7FD0DFBDF32E}"/>
              </a:ext>
            </a:extLst>
          </p:cNvPr>
          <p:cNvSpPr txBox="1"/>
          <p:nvPr/>
        </p:nvSpPr>
        <p:spPr>
          <a:xfrm>
            <a:off x="8091870" y="3512789"/>
            <a:ext cx="1039067" cy="261610"/>
          </a:xfrm>
          <a:prstGeom prst="rect">
            <a:avLst/>
          </a:prstGeom>
          <a:noFill/>
        </p:spPr>
        <p:txBody>
          <a:bodyPr wrap="none" rtlCol="0">
            <a:spAutoFit/>
          </a:bodyPr>
          <a:lstStyle/>
          <a:p>
            <a:r>
              <a:rPr lang="fr-FR" sz="1100" b="1" dirty="0" err="1">
                <a:solidFill>
                  <a:srgbClr val="FF7F4D"/>
                </a:solidFill>
              </a:rPr>
              <a:t>TTFields</a:t>
            </a:r>
            <a:r>
              <a:rPr lang="fr-FR" sz="1100" b="1" dirty="0">
                <a:solidFill>
                  <a:srgbClr val="FF7F4D"/>
                </a:solidFill>
              </a:rPr>
              <a:t> + ICI</a:t>
            </a:r>
          </a:p>
        </p:txBody>
      </p:sp>
      <p:sp>
        <p:nvSpPr>
          <p:cNvPr id="15" name="ZoneTexte 14">
            <a:extLst>
              <a:ext uri="{FF2B5EF4-FFF2-40B4-BE49-F238E27FC236}">
                <a16:creationId xmlns:a16="http://schemas.microsoft.com/office/drawing/2014/main" xmlns="" id="{C8B943C3-D430-823B-EAF7-0356333577D7}"/>
              </a:ext>
            </a:extLst>
          </p:cNvPr>
          <p:cNvSpPr txBox="1"/>
          <p:nvPr/>
        </p:nvSpPr>
        <p:spPr>
          <a:xfrm>
            <a:off x="7759838" y="4302135"/>
            <a:ext cx="375424" cy="261610"/>
          </a:xfrm>
          <a:prstGeom prst="rect">
            <a:avLst/>
          </a:prstGeom>
          <a:noFill/>
        </p:spPr>
        <p:txBody>
          <a:bodyPr wrap="none" rtlCol="0">
            <a:spAutoFit/>
          </a:bodyPr>
          <a:lstStyle/>
          <a:p>
            <a:r>
              <a:rPr lang="fr-FR" sz="1100" b="1" dirty="0">
                <a:solidFill>
                  <a:srgbClr val="005086"/>
                </a:solidFill>
              </a:rPr>
              <a:t>ICI</a:t>
            </a:r>
          </a:p>
        </p:txBody>
      </p:sp>
      <p:graphicFrame>
        <p:nvGraphicFramePr>
          <p:cNvPr id="16" name="Tableau 33">
            <a:extLst>
              <a:ext uri="{FF2B5EF4-FFF2-40B4-BE49-F238E27FC236}">
                <a16:creationId xmlns:a16="http://schemas.microsoft.com/office/drawing/2014/main" xmlns="" id="{9002AB4B-B6FB-AC4A-00E6-2F84DD401C43}"/>
              </a:ext>
            </a:extLst>
          </p:cNvPr>
          <p:cNvGraphicFramePr>
            <a:graphicFrameLocks noGrp="1"/>
          </p:cNvGraphicFramePr>
          <p:nvPr/>
        </p:nvGraphicFramePr>
        <p:xfrm>
          <a:off x="3155501" y="5032670"/>
          <a:ext cx="6153760" cy="731520"/>
        </p:xfrm>
        <a:graphic>
          <a:graphicData uri="http://schemas.openxmlformats.org/drawingml/2006/table">
            <a:tbl>
              <a:tblPr firstRow="1" bandRow="1">
                <a:tableStyleId>{5C22544A-7EE6-4342-B048-85BDC9FD1C3A}</a:tableStyleId>
              </a:tblPr>
              <a:tblGrid>
                <a:gridCol w="615376">
                  <a:extLst>
                    <a:ext uri="{9D8B030D-6E8A-4147-A177-3AD203B41FA5}">
                      <a16:colId xmlns:a16="http://schemas.microsoft.com/office/drawing/2014/main" xmlns="" val="1020362907"/>
                    </a:ext>
                  </a:extLst>
                </a:gridCol>
                <a:gridCol w="615376">
                  <a:extLst>
                    <a:ext uri="{9D8B030D-6E8A-4147-A177-3AD203B41FA5}">
                      <a16:colId xmlns:a16="http://schemas.microsoft.com/office/drawing/2014/main" xmlns="" val="76697783"/>
                    </a:ext>
                  </a:extLst>
                </a:gridCol>
                <a:gridCol w="615376">
                  <a:extLst>
                    <a:ext uri="{9D8B030D-6E8A-4147-A177-3AD203B41FA5}">
                      <a16:colId xmlns:a16="http://schemas.microsoft.com/office/drawing/2014/main" xmlns="" val="1464023004"/>
                    </a:ext>
                  </a:extLst>
                </a:gridCol>
                <a:gridCol w="615376">
                  <a:extLst>
                    <a:ext uri="{9D8B030D-6E8A-4147-A177-3AD203B41FA5}">
                      <a16:colId xmlns:a16="http://schemas.microsoft.com/office/drawing/2014/main" xmlns="" val="2889505382"/>
                    </a:ext>
                  </a:extLst>
                </a:gridCol>
                <a:gridCol w="615376">
                  <a:extLst>
                    <a:ext uri="{9D8B030D-6E8A-4147-A177-3AD203B41FA5}">
                      <a16:colId xmlns:a16="http://schemas.microsoft.com/office/drawing/2014/main" xmlns="" val="3217386290"/>
                    </a:ext>
                  </a:extLst>
                </a:gridCol>
                <a:gridCol w="615376">
                  <a:extLst>
                    <a:ext uri="{9D8B030D-6E8A-4147-A177-3AD203B41FA5}">
                      <a16:colId xmlns:a16="http://schemas.microsoft.com/office/drawing/2014/main" xmlns="" val="1170198938"/>
                    </a:ext>
                  </a:extLst>
                </a:gridCol>
                <a:gridCol w="615376">
                  <a:extLst>
                    <a:ext uri="{9D8B030D-6E8A-4147-A177-3AD203B41FA5}">
                      <a16:colId xmlns:a16="http://schemas.microsoft.com/office/drawing/2014/main" xmlns="" val="3835505048"/>
                    </a:ext>
                  </a:extLst>
                </a:gridCol>
                <a:gridCol w="615376">
                  <a:extLst>
                    <a:ext uri="{9D8B030D-6E8A-4147-A177-3AD203B41FA5}">
                      <a16:colId xmlns:a16="http://schemas.microsoft.com/office/drawing/2014/main" xmlns="" val="2722686017"/>
                    </a:ext>
                  </a:extLst>
                </a:gridCol>
                <a:gridCol w="615376">
                  <a:extLst>
                    <a:ext uri="{9D8B030D-6E8A-4147-A177-3AD203B41FA5}">
                      <a16:colId xmlns:a16="http://schemas.microsoft.com/office/drawing/2014/main" xmlns="" val="1580826196"/>
                    </a:ext>
                  </a:extLst>
                </a:gridCol>
                <a:gridCol w="615376">
                  <a:extLst>
                    <a:ext uri="{9D8B030D-6E8A-4147-A177-3AD203B41FA5}">
                      <a16:colId xmlns:a16="http://schemas.microsoft.com/office/drawing/2014/main" xmlns="" val="4049979896"/>
                    </a:ext>
                  </a:extLst>
                </a:gridCol>
              </a:tblGrid>
              <a:tr h="222396">
                <a:tc gridSpan="4">
                  <a:txBody>
                    <a:bodyPr/>
                    <a:lstStyle/>
                    <a:p>
                      <a:r>
                        <a:rPr lang="fr-FR" sz="1000" b="0" dirty="0">
                          <a:solidFill>
                            <a:schemeClr val="tx1"/>
                          </a:solidFill>
                        </a:rPr>
                        <a:t>Nombre de patients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1000" b="1" dirty="0">
                          <a:solidFill>
                            <a:srgbClr val="FF7F4D"/>
                          </a:solidFill>
                        </a:rPr>
                        <a:t>66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35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1000" b="1" dirty="0">
                          <a:solidFill>
                            <a:srgbClr val="005086"/>
                          </a:solidFill>
                        </a:rPr>
                        <a:t>68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48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28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20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sp>
        <p:nvSpPr>
          <p:cNvPr id="17" name="Espace réservé du contenu 5">
            <a:extLst>
              <a:ext uri="{FF2B5EF4-FFF2-40B4-BE49-F238E27FC236}">
                <a16:creationId xmlns:a16="http://schemas.microsoft.com/office/drawing/2014/main" xmlns="" id="{15113C7C-6E76-17EA-8401-961F8C796F36}"/>
              </a:ext>
            </a:extLst>
          </p:cNvPr>
          <p:cNvSpPr txBox="1">
            <a:spLocks/>
          </p:cNvSpPr>
          <p:nvPr/>
        </p:nvSpPr>
        <p:spPr>
          <a:xfrm>
            <a:off x="2339421" y="1057348"/>
            <a:ext cx="7675539" cy="482131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black"/>
                </a:solidFill>
              </a:rPr>
              <a:t> </a:t>
            </a:r>
            <a:endParaRPr lang="fr-FR" dirty="0">
              <a:solidFill>
                <a:prstClr val="black"/>
              </a:solidFill>
            </a:endParaRPr>
          </a:p>
        </p:txBody>
      </p:sp>
      <p:sp>
        <p:nvSpPr>
          <p:cNvPr id="18" name="Espace réservé du texte 6">
            <a:extLst>
              <a:ext uri="{FF2B5EF4-FFF2-40B4-BE49-F238E27FC236}">
                <a16:creationId xmlns:a16="http://schemas.microsoft.com/office/drawing/2014/main" xmlns="" id="{CF3FB7AA-E0CB-E6D9-E4F6-75D8DD3E5CB8}"/>
              </a:ext>
            </a:extLst>
          </p:cNvPr>
          <p:cNvSpPr txBox="1">
            <a:spLocks/>
          </p:cNvSpPr>
          <p:nvPr/>
        </p:nvSpPr>
        <p:spPr>
          <a:xfrm>
            <a:off x="2476355" y="873684"/>
            <a:ext cx="5955263"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Survie Globale (sous-groupe immunothérapie)</a:t>
            </a:r>
          </a:p>
        </p:txBody>
      </p:sp>
      <p:cxnSp>
        <p:nvCxnSpPr>
          <p:cNvPr id="19" name="Connecteur droit 18">
            <a:extLst>
              <a:ext uri="{FF2B5EF4-FFF2-40B4-BE49-F238E27FC236}">
                <a16:creationId xmlns:a16="http://schemas.microsoft.com/office/drawing/2014/main" xmlns="" id="{E0DC38BF-80E7-AAF1-B933-A626854FE5CD}"/>
              </a:ext>
            </a:extLst>
          </p:cNvPr>
          <p:cNvCxnSpPr>
            <a:cxnSpLocks/>
          </p:cNvCxnSpPr>
          <p:nvPr/>
        </p:nvCxnSpPr>
        <p:spPr>
          <a:xfrm>
            <a:off x="3922495" y="5155328"/>
            <a:ext cx="509820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Tableau 19">
            <a:extLst>
              <a:ext uri="{FF2B5EF4-FFF2-40B4-BE49-F238E27FC236}">
                <a16:creationId xmlns:a16="http://schemas.microsoft.com/office/drawing/2014/main" xmlns="" id="{D714E5AC-F8F2-7243-73F0-554C6FFDAFC8}"/>
              </a:ext>
            </a:extLst>
          </p:cNvPr>
          <p:cNvGraphicFramePr>
            <a:graphicFrameLocks noGrp="1"/>
          </p:cNvGraphicFramePr>
          <p:nvPr/>
        </p:nvGraphicFramePr>
        <p:xfrm>
          <a:off x="5237667" y="1407009"/>
          <a:ext cx="4534502" cy="1285300"/>
        </p:xfrm>
        <a:graphic>
          <a:graphicData uri="http://schemas.openxmlformats.org/drawingml/2006/table">
            <a:tbl>
              <a:tblPr firstRow="1" bandRow="1"/>
              <a:tblGrid>
                <a:gridCol w="1778236">
                  <a:extLst>
                    <a:ext uri="{9D8B030D-6E8A-4147-A177-3AD203B41FA5}">
                      <a16:colId xmlns:a16="http://schemas.microsoft.com/office/drawing/2014/main" xmlns="" val="20000"/>
                    </a:ext>
                  </a:extLst>
                </a:gridCol>
                <a:gridCol w="1378133">
                  <a:extLst>
                    <a:ext uri="{9D8B030D-6E8A-4147-A177-3AD203B41FA5}">
                      <a16:colId xmlns:a16="http://schemas.microsoft.com/office/drawing/2014/main" xmlns="" val="20001"/>
                    </a:ext>
                  </a:extLst>
                </a:gridCol>
                <a:gridCol w="1378133">
                  <a:extLst>
                    <a:ext uri="{9D8B030D-6E8A-4147-A177-3AD203B41FA5}">
                      <a16:colId xmlns:a16="http://schemas.microsoft.com/office/drawing/2014/main" xmlns="" val="20002"/>
                    </a:ext>
                  </a:extLst>
                </a:gridCol>
              </a:tblGrid>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900" b="0" i="0" dirty="0">
                        <a:latin typeface="Century Gothic" panose="020B0502020202020204" pitchFamily="34" charset="0"/>
                        <a:cs typeface="Arial" panose="020B0604020202020204" pitchFamily="34" charset="0"/>
                      </a:endParaRP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err="1">
                          <a:solidFill>
                            <a:schemeClr val="lt1"/>
                          </a:solidFill>
                          <a:latin typeface="Century Gothic" panose="020B0502020202020204" pitchFamily="34" charset="0"/>
                          <a:ea typeface="+mn-ea"/>
                          <a:cs typeface="Arial" panose="020B0604020202020204" pitchFamily="34" charset="0"/>
                        </a:rPr>
                        <a:t>TTFields</a:t>
                      </a:r>
                      <a:r>
                        <a:rPr lang="fr-FR" sz="900" b="1" i="0" kern="1200" dirty="0">
                          <a:solidFill>
                            <a:schemeClr val="lt1"/>
                          </a:solidFill>
                          <a:latin typeface="Century Gothic" panose="020B0502020202020204" pitchFamily="34" charset="0"/>
                          <a:ea typeface="+mn-ea"/>
                          <a:cs typeface="Arial" panose="020B0604020202020204" pitchFamily="34" charset="0"/>
                        </a:rPr>
                        <a:t> + ICI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a:solidFill>
                            <a:schemeClr val="lt1"/>
                          </a:solidFill>
                          <a:latin typeface="Century Gothic" panose="020B0502020202020204" pitchFamily="34" charset="0"/>
                          <a:ea typeface="+mn-ea"/>
                          <a:cs typeface="Arial" panose="020B0604020202020204" pitchFamily="34" charset="0"/>
                        </a:rPr>
                        <a:t>(n=137)</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a:solidFill>
                            <a:schemeClr val="lt1"/>
                          </a:solidFill>
                          <a:latin typeface="Century Gothic" panose="020B0502020202020204" pitchFamily="34" charset="0"/>
                          <a:ea typeface="+mn-ea"/>
                          <a:cs typeface="Arial" panose="020B0604020202020204" pitchFamily="34" charset="0"/>
                        </a:rPr>
                        <a:t>ICI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a:solidFill>
                            <a:schemeClr val="lt1"/>
                          </a:solidFill>
                          <a:latin typeface="Century Gothic" panose="020B0502020202020204" pitchFamily="34" charset="0"/>
                          <a:ea typeface="+mn-ea"/>
                          <a:cs typeface="Arial" panose="020B0604020202020204" pitchFamily="34" charset="0"/>
                        </a:rPr>
                        <a:t>(n=139)</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extLst>
                  <a:ext uri="{0D108BD9-81ED-4DB2-BD59-A6C34878D82A}">
                    <a16:rowId xmlns:a16="http://schemas.microsoft.com/office/drawing/2014/main" xmlns="" val="10000"/>
                  </a:ext>
                </a:extLst>
              </a:tr>
              <a:tr h="198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spcBef>
                          <a:spcPts val="0"/>
                        </a:spcBef>
                      </a:pPr>
                      <a:r>
                        <a:rPr lang="fr-FR" sz="900" b="0" i="0" dirty="0">
                          <a:solidFill>
                            <a:schemeClr val="tx1"/>
                          </a:solidFill>
                          <a:latin typeface="Century Gothic" panose="020B0502020202020204" pitchFamily="34" charset="0"/>
                          <a:cs typeface="Arial" panose="020B0604020202020204" pitchFamily="34" charset="0"/>
                        </a:rPr>
                        <a:t>SG médiane (95% CI), mois</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18.5 (10.6-30.3)</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10.8 (8.2-18.4)</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98000">
                <a:tc vMerge="1">
                  <a:txBody>
                    <a:bodyPr/>
                    <a:lstStyle/>
                    <a:p>
                      <a:pPr algn="r">
                        <a:spcBef>
                          <a:spcPts val="0"/>
                        </a:spcBef>
                      </a:pPr>
                      <a:endParaRPr lang="fr-FR" sz="900" b="0" i="0" dirty="0">
                        <a:solidFill>
                          <a:schemeClr val="tx1"/>
                        </a:solidFill>
                        <a:latin typeface="Century Gothic" panose="020B0502020202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HR (95% CI): 0.63 (0.41-0,96), </a:t>
                      </a:r>
                      <a:r>
                        <a:rPr lang="fr-FR" sz="900" b="0" i="1" kern="1200" dirty="0">
                          <a:solidFill>
                            <a:schemeClr val="tx1"/>
                          </a:solidFill>
                          <a:latin typeface="Century Gothic" panose="020B0502020202020204" pitchFamily="34" charset="0"/>
                          <a:ea typeface="+mn-ea"/>
                          <a:cs typeface="Arial" panose="020B0604020202020204" pitchFamily="34" charset="0"/>
                        </a:rPr>
                        <a:t>P</a:t>
                      </a:r>
                      <a:r>
                        <a:rPr lang="fr-FR" sz="900" b="0" i="0" kern="1200" dirty="0">
                          <a:solidFill>
                            <a:schemeClr val="tx1"/>
                          </a:solidFill>
                          <a:latin typeface="Century Gothic" panose="020B0502020202020204" pitchFamily="34" charset="0"/>
                          <a:ea typeface="+mn-ea"/>
                          <a:cs typeface="Arial" panose="020B0604020202020204" pitchFamily="34" charset="0"/>
                        </a:rPr>
                        <a:t>=0.03</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ctr" defTabSz="609585" rtl="0" eaLnBrk="1" latinLnBrk="0" hangingPunct="1">
                        <a:lnSpc>
                          <a:spcPct val="100000"/>
                        </a:lnSpc>
                        <a:spcBef>
                          <a:spcPts val="0"/>
                        </a:spcBef>
                        <a:tabLst>
                          <a:tab pos="452438" algn="l"/>
                          <a:tab pos="722313" algn="l"/>
                        </a:tabLst>
                      </a:pPr>
                      <a:endParaRPr lang="fr-FR" sz="9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3352505"/>
                  </a:ext>
                </a:extLst>
              </a:tr>
              <a:tr h="198000">
                <a:tc>
                  <a:txBody>
                    <a:bodyPr/>
                    <a:lstStyle/>
                    <a:p>
                      <a:pPr algn="l">
                        <a:spcBef>
                          <a:spcPts val="0"/>
                        </a:spcBef>
                      </a:pPr>
                      <a:r>
                        <a:rPr lang="fr-FR" sz="900" b="0" i="0" dirty="0">
                          <a:solidFill>
                            <a:schemeClr val="tx1"/>
                          </a:solidFill>
                          <a:latin typeface="Century Gothic" panose="020B0502020202020204" pitchFamily="34" charset="0"/>
                          <a:cs typeface="Arial" panose="020B0604020202020204" pitchFamily="34" charset="0"/>
                        </a:rPr>
                        <a:t>Survie à 1 an (95% CI), %</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60% (47-71)</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46% (33-57)</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27625"/>
                  </a:ext>
                </a:extLst>
              </a:tr>
              <a:tr h="19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chemeClr val="tx1"/>
                          </a:solidFill>
                          <a:latin typeface="Century Gothic" panose="020B0502020202020204" pitchFamily="34" charset="0"/>
                          <a:cs typeface="Arial" panose="020B0604020202020204" pitchFamily="34" charset="0"/>
                        </a:rPr>
                        <a:t>Survie à 2 ans (95% CI), %</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27% (15-42)</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9% (3-22)</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88591130"/>
                  </a:ext>
                </a:extLst>
              </a:tr>
            </a:tbl>
          </a:graphicData>
        </a:graphic>
      </p:graphicFrame>
      <p:sp>
        <p:nvSpPr>
          <p:cNvPr id="22" name="Forme libre 21">
            <a:extLst>
              <a:ext uri="{FF2B5EF4-FFF2-40B4-BE49-F238E27FC236}">
                <a16:creationId xmlns:a16="http://schemas.microsoft.com/office/drawing/2014/main" xmlns="" id="{3BD7C10F-306C-6858-7129-3C9739A9C863}"/>
              </a:ext>
            </a:extLst>
          </p:cNvPr>
          <p:cNvSpPr/>
          <p:nvPr/>
        </p:nvSpPr>
        <p:spPr>
          <a:xfrm>
            <a:off x="3487783" y="1717766"/>
            <a:ext cx="5643154" cy="2050868"/>
          </a:xfrm>
          <a:custGeom>
            <a:avLst/>
            <a:gdLst>
              <a:gd name="connsiteX0" fmla="*/ 5643154 w 5643154"/>
              <a:gd name="connsiteY0" fmla="*/ 2050868 h 2050868"/>
              <a:gd name="connsiteX1" fmla="*/ 3566160 w 5643154"/>
              <a:gd name="connsiteY1" fmla="*/ 2050868 h 2050868"/>
              <a:gd name="connsiteX2" fmla="*/ 3566160 w 5643154"/>
              <a:gd name="connsiteY2" fmla="*/ 1959428 h 2050868"/>
              <a:gd name="connsiteX3" fmla="*/ 3141617 w 5643154"/>
              <a:gd name="connsiteY3" fmla="*/ 1959428 h 2050868"/>
              <a:gd name="connsiteX4" fmla="*/ 3141617 w 5643154"/>
              <a:gd name="connsiteY4" fmla="*/ 1881051 h 2050868"/>
              <a:gd name="connsiteX5" fmla="*/ 3050177 w 5643154"/>
              <a:gd name="connsiteY5" fmla="*/ 1881051 h 2050868"/>
              <a:gd name="connsiteX6" fmla="*/ 3050177 w 5643154"/>
              <a:gd name="connsiteY6" fmla="*/ 1783080 h 2050868"/>
              <a:gd name="connsiteX7" fmla="*/ 2828108 w 5643154"/>
              <a:gd name="connsiteY7" fmla="*/ 1783080 h 2050868"/>
              <a:gd name="connsiteX8" fmla="*/ 2828108 w 5643154"/>
              <a:gd name="connsiteY8" fmla="*/ 1711234 h 2050868"/>
              <a:gd name="connsiteX9" fmla="*/ 2357846 w 5643154"/>
              <a:gd name="connsiteY9" fmla="*/ 1711234 h 2050868"/>
              <a:gd name="connsiteX10" fmla="*/ 2357846 w 5643154"/>
              <a:gd name="connsiteY10" fmla="*/ 1574074 h 2050868"/>
              <a:gd name="connsiteX11" fmla="*/ 1972491 w 5643154"/>
              <a:gd name="connsiteY11" fmla="*/ 1574074 h 2050868"/>
              <a:gd name="connsiteX12" fmla="*/ 1972491 w 5643154"/>
              <a:gd name="connsiteY12" fmla="*/ 1508760 h 2050868"/>
              <a:gd name="connsiteX13" fmla="*/ 1881051 w 5643154"/>
              <a:gd name="connsiteY13" fmla="*/ 1508760 h 2050868"/>
              <a:gd name="connsiteX14" fmla="*/ 1881051 w 5643154"/>
              <a:gd name="connsiteY14" fmla="*/ 1449977 h 2050868"/>
              <a:gd name="connsiteX15" fmla="*/ 1809206 w 5643154"/>
              <a:gd name="connsiteY15" fmla="*/ 1449977 h 2050868"/>
              <a:gd name="connsiteX16" fmla="*/ 1809206 w 5643154"/>
              <a:gd name="connsiteY16" fmla="*/ 1384663 h 2050868"/>
              <a:gd name="connsiteX17" fmla="*/ 1508760 w 5643154"/>
              <a:gd name="connsiteY17" fmla="*/ 1384663 h 2050868"/>
              <a:gd name="connsiteX18" fmla="*/ 1508760 w 5643154"/>
              <a:gd name="connsiteY18" fmla="*/ 1332411 h 2050868"/>
              <a:gd name="connsiteX19" fmla="*/ 1436914 w 5643154"/>
              <a:gd name="connsiteY19" fmla="*/ 1332411 h 2050868"/>
              <a:gd name="connsiteX20" fmla="*/ 1436914 w 5643154"/>
              <a:gd name="connsiteY20" fmla="*/ 1260565 h 2050868"/>
              <a:gd name="connsiteX21" fmla="*/ 1338943 w 5643154"/>
              <a:gd name="connsiteY21" fmla="*/ 1260565 h 2050868"/>
              <a:gd name="connsiteX22" fmla="*/ 1338943 w 5643154"/>
              <a:gd name="connsiteY22" fmla="*/ 1175657 h 2050868"/>
              <a:gd name="connsiteX23" fmla="*/ 1234440 w 5643154"/>
              <a:gd name="connsiteY23" fmla="*/ 1175657 h 2050868"/>
              <a:gd name="connsiteX24" fmla="*/ 1234440 w 5643154"/>
              <a:gd name="connsiteY24" fmla="*/ 1110343 h 2050868"/>
              <a:gd name="connsiteX25" fmla="*/ 1038497 w 5643154"/>
              <a:gd name="connsiteY25" fmla="*/ 1110343 h 2050868"/>
              <a:gd name="connsiteX26" fmla="*/ 1038497 w 5643154"/>
              <a:gd name="connsiteY26" fmla="*/ 1012371 h 2050868"/>
              <a:gd name="connsiteX27" fmla="*/ 973183 w 5643154"/>
              <a:gd name="connsiteY27" fmla="*/ 1012371 h 2050868"/>
              <a:gd name="connsiteX28" fmla="*/ 973183 w 5643154"/>
              <a:gd name="connsiteY28" fmla="*/ 875211 h 2050868"/>
              <a:gd name="connsiteX29" fmla="*/ 836023 w 5643154"/>
              <a:gd name="connsiteY29" fmla="*/ 875211 h 2050868"/>
              <a:gd name="connsiteX30" fmla="*/ 836023 w 5643154"/>
              <a:gd name="connsiteY30" fmla="*/ 875211 h 2050868"/>
              <a:gd name="connsiteX31" fmla="*/ 836023 w 5643154"/>
              <a:gd name="connsiteY31" fmla="*/ 816428 h 2050868"/>
              <a:gd name="connsiteX32" fmla="*/ 764177 w 5643154"/>
              <a:gd name="connsiteY32" fmla="*/ 816428 h 2050868"/>
              <a:gd name="connsiteX33" fmla="*/ 764177 w 5643154"/>
              <a:gd name="connsiteY33" fmla="*/ 711925 h 2050868"/>
              <a:gd name="connsiteX34" fmla="*/ 679268 w 5643154"/>
              <a:gd name="connsiteY34" fmla="*/ 711925 h 2050868"/>
              <a:gd name="connsiteX35" fmla="*/ 679268 w 5643154"/>
              <a:gd name="connsiteY35" fmla="*/ 496388 h 2050868"/>
              <a:gd name="connsiteX36" fmla="*/ 529046 w 5643154"/>
              <a:gd name="connsiteY36" fmla="*/ 496388 h 2050868"/>
              <a:gd name="connsiteX37" fmla="*/ 529046 w 5643154"/>
              <a:gd name="connsiteY37" fmla="*/ 444137 h 2050868"/>
              <a:gd name="connsiteX38" fmla="*/ 457200 w 5643154"/>
              <a:gd name="connsiteY38" fmla="*/ 444137 h 2050868"/>
              <a:gd name="connsiteX39" fmla="*/ 457200 w 5643154"/>
              <a:gd name="connsiteY39" fmla="*/ 391885 h 2050868"/>
              <a:gd name="connsiteX40" fmla="*/ 391886 w 5643154"/>
              <a:gd name="connsiteY40" fmla="*/ 391885 h 2050868"/>
              <a:gd name="connsiteX41" fmla="*/ 391886 w 5643154"/>
              <a:gd name="connsiteY41" fmla="*/ 293914 h 2050868"/>
              <a:gd name="connsiteX42" fmla="*/ 333103 w 5643154"/>
              <a:gd name="connsiteY42" fmla="*/ 293914 h 2050868"/>
              <a:gd name="connsiteX43" fmla="*/ 333103 w 5643154"/>
              <a:gd name="connsiteY43" fmla="*/ 228600 h 2050868"/>
              <a:gd name="connsiteX44" fmla="*/ 254726 w 5643154"/>
              <a:gd name="connsiteY44" fmla="*/ 228600 h 2050868"/>
              <a:gd name="connsiteX45" fmla="*/ 254726 w 5643154"/>
              <a:gd name="connsiteY45" fmla="*/ 156754 h 2050868"/>
              <a:gd name="connsiteX46" fmla="*/ 195943 w 5643154"/>
              <a:gd name="connsiteY46" fmla="*/ 156754 h 2050868"/>
              <a:gd name="connsiteX47" fmla="*/ 195943 w 5643154"/>
              <a:gd name="connsiteY47" fmla="*/ 97971 h 2050868"/>
              <a:gd name="connsiteX48" fmla="*/ 137160 w 5643154"/>
              <a:gd name="connsiteY48" fmla="*/ 97971 h 2050868"/>
              <a:gd name="connsiteX49" fmla="*/ 137160 w 5643154"/>
              <a:gd name="connsiteY49" fmla="*/ 0 h 2050868"/>
              <a:gd name="connsiteX50" fmla="*/ 0 w 5643154"/>
              <a:gd name="connsiteY50" fmla="*/ 0 h 20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643154" h="2050868">
                <a:moveTo>
                  <a:pt x="5643154" y="2050868"/>
                </a:moveTo>
                <a:lnTo>
                  <a:pt x="3566160" y="2050868"/>
                </a:lnTo>
                <a:lnTo>
                  <a:pt x="3566160" y="1959428"/>
                </a:lnTo>
                <a:lnTo>
                  <a:pt x="3141617" y="1959428"/>
                </a:lnTo>
                <a:lnTo>
                  <a:pt x="3141617" y="1881051"/>
                </a:lnTo>
                <a:lnTo>
                  <a:pt x="3050177" y="1881051"/>
                </a:lnTo>
                <a:lnTo>
                  <a:pt x="3050177" y="1783080"/>
                </a:lnTo>
                <a:lnTo>
                  <a:pt x="2828108" y="1783080"/>
                </a:lnTo>
                <a:lnTo>
                  <a:pt x="2828108" y="1711234"/>
                </a:lnTo>
                <a:lnTo>
                  <a:pt x="2357846" y="1711234"/>
                </a:lnTo>
                <a:lnTo>
                  <a:pt x="2357846" y="1574074"/>
                </a:lnTo>
                <a:lnTo>
                  <a:pt x="1972491" y="1574074"/>
                </a:lnTo>
                <a:lnTo>
                  <a:pt x="1972491" y="1508760"/>
                </a:lnTo>
                <a:lnTo>
                  <a:pt x="1881051" y="1508760"/>
                </a:lnTo>
                <a:lnTo>
                  <a:pt x="1881051" y="1449977"/>
                </a:lnTo>
                <a:lnTo>
                  <a:pt x="1809206" y="1449977"/>
                </a:lnTo>
                <a:lnTo>
                  <a:pt x="1809206" y="1384663"/>
                </a:lnTo>
                <a:lnTo>
                  <a:pt x="1508760" y="1384663"/>
                </a:lnTo>
                <a:lnTo>
                  <a:pt x="1508760" y="1332411"/>
                </a:lnTo>
                <a:lnTo>
                  <a:pt x="1436914" y="1332411"/>
                </a:lnTo>
                <a:lnTo>
                  <a:pt x="1436914" y="1260565"/>
                </a:lnTo>
                <a:lnTo>
                  <a:pt x="1338943" y="1260565"/>
                </a:lnTo>
                <a:lnTo>
                  <a:pt x="1338943" y="1175657"/>
                </a:lnTo>
                <a:lnTo>
                  <a:pt x="1234440" y="1175657"/>
                </a:lnTo>
                <a:lnTo>
                  <a:pt x="1234440" y="1110343"/>
                </a:lnTo>
                <a:lnTo>
                  <a:pt x="1038497" y="1110343"/>
                </a:lnTo>
                <a:lnTo>
                  <a:pt x="1038497" y="1012371"/>
                </a:lnTo>
                <a:lnTo>
                  <a:pt x="973183" y="1012371"/>
                </a:lnTo>
                <a:lnTo>
                  <a:pt x="973183" y="875211"/>
                </a:lnTo>
                <a:lnTo>
                  <a:pt x="836023" y="875211"/>
                </a:lnTo>
                <a:lnTo>
                  <a:pt x="836023" y="875211"/>
                </a:lnTo>
                <a:lnTo>
                  <a:pt x="836023" y="816428"/>
                </a:lnTo>
                <a:lnTo>
                  <a:pt x="764177" y="816428"/>
                </a:lnTo>
                <a:lnTo>
                  <a:pt x="764177" y="711925"/>
                </a:lnTo>
                <a:lnTo>
                  <a:pt x="679268" y="711925"/>
                </a:lnTo>
                <a:lnTo>
                  <a:pt x="679268" y="496388"/>
                </a:lnTo>
                <a:lnTo>
                  <a:pt x="529046" y="496388"/>
                </a:lnTo>
                <a:lnTo>
                  <a:pt x="529046" y="444137"/>
                </a:lnTo>
                <a:lnTo>
                  <a:pt x="457200" y="444137"/>
                </a:lnTo>
                <a:lnTo>
                  <a:pt x="457200" y="391885"/>
                </a:lnTo>
                <a:lnTo>
                  <a:pt x="391886" y="391885"/>
                </a:lnTo>
                <a:lnTo>
                  <a:pt x="391886" y="293914"/>
                </a:lnTo>
                <a:lnTo>
                  <a:pt x="333103" y="293914"/>
                </a:lnTo>
                <a:lnTo>
                  <a:pt x="333103" y="228600"/>
                </a:lnTo>
                <a:lnTo>
                  <a:pt x="254726" y="228600"/>
                </a:lnTo>
                <a:lnTo>
                  <a:pt x="254726" y="156754"/>
                </a:lnTo>
                <a:lnTo>
                  <a:pt x="195943" y="156754"/>
                </a:lnTo>
                <a:lnTo>
                  <a:pt x="195943" y="97971"/>
                </a:lnTo>
                <a:lnTo>
                  <a:pt x="137160" y="97971"/>
                </a:lnTo>
                <a:lnTo>
                  <a:pt x="137160" y="0"/>
                </a:lnTo>
                <a:lnTo>
                  <a:pt x="0"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Forme libre 22">
            <a:extLst>
              <a:ext uri="{FF2B5EF4-FFF2-40B4-BE49-F238E27FC236}">
                <a16:creationId xmlns:a16="http://schemas.microsoft.com/office/drawing/2014/main" xmlns="" id="{D46400CC-D6DC-2609-844C-6D9A1E3172E3}"/>
              </a:ext>
            </a:extLst>
          </p:cNvPr>
          <p:cNvSpPr/>
          <p:nvPr/>
        </p:nvSpPr>
        <p:spPr>
          <a:xfrm>
            <a:off x="3513909" y="1737360"/>
            <a:ext cx="4186645" cy="2834640"/>
          </a:xfrm>
          <a:custGeom>
            <a:avLst/>
            <a:gdLst>
              <a:gd name="connsiteX0" fmla="*/ 4186645 w 4186645"/>
              <a:gd name="connsiteY0" fmla="*/ 2834640 h 2834640"/>
              <a:gd name="connsiteX1" fmla="*/ 4186645 w 4186645"/>
              <a:gd name="connsiteY1" fmla="*/ 2560320 h 2834640"/>
              <a:gd name="connsiteX2" fmla="*/ 4088674 w 4186645"/>
              <a:gd name="connsiteY2" fmla="*/ 2560320 h 2834640"/>
              <a:gd name="connsiteX3" fmla="*/ 3350622 w 4186645"/>
              <a:gd name="connsiteY3" fmla="*/ 2560320 h 2834640"/>
              <a:gd name="connsiteX4" fmla="*/ 3350622 w 4186645"/>
              <a:gd name="connsiteY4" fmla="*/ 2488474 h 2834640"/>
              <a:gd name="connsiteX5" fmla="*/ 3135085 w 4186645"/>
              <a:gd name="connsiteY5" fmla="*/ 2488474 h 2834640"/>
              <a:gd name="connsiteX6" fmla="*/ 3135085 w 4186645"/>
              <a:gd name="connsiteY6" fmla="*/ 2397034 h 2834640"/>
              <a:gd name="connsiteX7" fmla="*/ 3076302 w 4186645"/>
              <a:gd name="connsiteY7" fmla="*/ 2397034 h 2834640"/>
              <a:gd name="connsiteX8" fmla="*/ 3004457 w 4186645"/>
              <a:gd name="connsiteY8" fmla="*/ 2397034 h 2834640"/>
              <a:gd name="connsiteX9" fmla="*/ 3004457 w 4186645"/>
              <a:gd name="connsiteY9" fmla="*/ 2312126 h 2834640"/>
              <a:gd name="connsiteX10" fmla="*/ 2834640 w 4186645"/>
              <a:gd name="connsiteY10" fmla="*/ 2312126 h 2834640"/>
              <a:gd name="connsiteX11" fmla="*/ 2834640 w 4186645"/>
              <a:gd name="connsiteY11" fmla="*/ 2109651 h 2834640"/>
              <a:gd name="connsiteX12" fmla="*/ 2645228 w 4186645"/>
              <a:gd name="connsiteY12" fmla="*/ 2109651 h 2834640"/>
              <a:gd name="connsiteX13" fmla="*/ 2645228 w 4186645"/>
              <a:gd name="connsiteY13" fmla="*/ 2037806 h 2834640"/>
              <a:gd name="connsiteX14" fmla="*/ 2573382 w 4186645"/>
              <a:gd name="connsiteY14" fmla="*/ 2037806 h 2834640"/>
              <a:gd name="connsiteX15" fmla="*/ 2181497 w 4186645"/>
              <a:gd name="connsiteY15" fmla="*/ 2037806 h 2834640"/>
              <a:gd name="connsiteX16" fmla="*/ 2181497 w 4186645"/>
              <a:gd name="connsiteY16" fmla="*/ 1835331 h 2834640"/>
              <a:gd name="connsiteX17" fmla="*/ 2122714 w 4186645"/>
              <a:gd name="connsiteY17" fmla="*/ 1835331 h 2834640"/>
              <a:gd name="connsiteX18" fmla="*/ 1881051 w 4186645"/>
              <a:gd name="connsiteY18" fmla="*/ 1835331 h 2834640"/>
              <a:gd name="connsiteX19" fmla="*/ 1881051 w 4186645"/>
              <a:gd name="connsiteY19" fmla="*/ 1756954 h 2834640"/>
              <a:gd name="connsiteX20" fmla="*/ 1802674 w 4186645"/>
              <a:gd name="connsiteY20" fmla="*/ 1756954 h 2834640"/>
              <a:gd name="connsiteX21" fmla="*/ 1802674 w 4186645"/>
              <a:gd name="connsiteY21" fmla="*/ 1711234 h 2834640"/>
              <a:gd name="connsiteX22" fmla="*/ 1704702 w 4186645"/>
              <a:gd name="connsiteY22" fmla="*/ 1711234 h 2834640"/>
              <a:gd name="connsiteX23" fmla="*/ 1704702 w 4186645"/>
              <a:gd name="connsiteY23" fmla="*/ 1711234 h 2834640"/>
              <a:gd name="connsiteX24" fmla="*/ 1704702 w 4186645"/>
              <a:gd name="connsiteY24" fmla="*/ 1652451 h 2834640"/>
              <a:gd name="connsiteX25" fmla="*/ 1587137 w 4186645"/>
              <a:gd name="connsiteY25" fmla="*/ 1652451 h 2834640"/>
              <a:gd name="connsiteX26" fmla="*/ 1587137 w 4186645"/>
              <a:gd name="connsiteY26" fmla="*/ 1561011 h 2834640"/>
              <a:gd name="connsiteX27" fmla="*/ 1391194 w 4186645"/>
              <a:gd name="connsiteY27" fmla="*/ 1561011 h 2834640"/>
              <a:gd name="connsiteX28" fmla="*/ 1391194 w 4186645"/>
              <a:gd name="connsiteY28" fmla="*/ 1502229 h 2834640"/>
              <a:gd name="connsiteX29" fmla="*/ 1129937 w 4186645"/>
              <a:gd name="connsiteY29" fmla="*/ 1502229 h 2834640"/>
              <a:gd name="connsiteX30" fmla="*/ 914400 w 4186645"/>
              <a:gd name="connsiteY30" fmla="*/ 1110343 h 2834640"/>
              <a:gd name="connsiteX31" fmla="*/ 803365 w 4186645"/>
              <a:gd name="connsiteY31" fmla="*/ 1110343 h 2834640"/>
              <a:gd name="connsiteX32" fmla="*/ 757645 w 4186645"/>
              <a:gd name="connsiteY32" fmla="*/ 933994 h 2834640"/>
              <a:gd name="connsiteX33" fmla="*/ 705394 w 4186645"/>
              <a:gd name="connsiteY33" fmla="*/ 901337 h 2834640"/>
              <a:gd name="connsiteX34" fmla="*/ 666205 w 4186645"/>
              <a:gd name="connsiteY34" fmla="*/ 881743 h 2834640"/>
              <a:gd name="connsiteX35" fmla="*/ 653142 w 4186645"/>
              <a:gd name="connsiteY35" fmla="*/ 862149 h 2834640"/>
              <a:gd name="connsiteX36" fmla="*/ 646611 w 4186645"/>
              <a:gd name="connsiteY36" fmla="*/ 842554 h 2834640"/>
              <a:gd name="connsiteX37" fmla="*/ 620485 w 4186645"/>
              <a:gd name="connsiteY37" fmla="*/ 803366 h 2834640"/>
              <a:gd name="connsiteX38" fmla="*/ 613954 w 4186645"/>
              <a:gd name="connsiteY38" fmla="*/ 783771 h 2834640"/>
              <a:gd name="connsiteX39" fmla="*/ 581297 w 4186645"/>
              <a:gd name="connsiteY39" fmla="*/ 744583 h 2834640"/>
              <a:gd name="connsiteX40" fmla="*/ 555171 w 4186645"/>
              <a:gd name="connsiteY40" fmla="*/ 711926 h 2834640"/>
              <a:gd name="connsiteX41" fmla="*/ 548640 w 4186645"/>
              <a:gd name="connsiteY41" fmla="*/ 692331 h 2834640"/>
              <a:gd name="connsiteX42" fmla="*/ 522514 w 4186645"/>
              <a:gd name="connsiteY42" fmla="*/ 653143 h 2834640"/>
              <a:gd name="connsiteX43" fmla="*/ 509451 w 4186645"/>
              <a:gd name="connsiteY43" fmla="*/ 633549 h 2834640"/>
              <a:gd name="connsiteX44" fmla="*/ 489857 w 4186645"/>
              <a:gd name="connsiteY44" fmla="*/ 594360 h 2834640"/>
              <a:gd name="connsiteX45" fmla="*/ 470262 w 4186645"/>
              <a:gd name="connsiteY45" fmla="*/ 581297 h 2834640"/>
              <a:gd name="connsiteX46" fmla="*/ 457200 w 4186645"/>
              <a:gd name="connsiteY46" fmla="*/ 568234 h 2834640"/>
              <a:gd name="connsiteX47" fmla="*/ 346165 w 4186645"/>
              <a:gd name="connsiteY47" fmla="*/ 568234 h 2834640"/>
              <a:gd name="connsiteX48" fmla="*/ 346165 w 4186645"/>
              <a:gd name="connsiteY48" fmla="*/ 568234 h 2834640"/>
              <a:gd name="connsiteX49" fmla="*/ 293914 w 4186645"/>
              <a:gd name="connsiteY49" fmla="*/ 515983 h 2834640"/>
              <a:gd name="connsiteX50" fmla="*/ 222068 w 4186645"/>
              <a:gd name="connsiteY50" fmla="*/ 476794 h 2834640"/>
              <a:gd name="connsiteX51" fmla="*/ 202474 w 4186645"/>
              <a:gd name="connsiteY51" fmla="*/ 378823 h 2834640"/>
              <a:gd name="connsiteX52" fmla="*/ 182880 w 4186645"/>
              <a:gd name="connsiteY52" fmla="*/ 313509 h 2834640"/>
              <a:gd name="connsiteX53" fmla="*/ 176348 w 4186645"/>
              <a:gd name="connsiteY53" fmla="*/ 293914 h 2834640"/>
              <a:gd name="connsiteX54" fmla="*/ 150222 w 4186645"/>
              <a:gd name="connsiteY54" fmla="*/ 241663 h 2834640"/>
              <a:gd name="connsiteX55" fmla="*/ 137160 w 4186645"/>
              <a:gd name="connsiteY55" fmla="*/ 222069 h 2834640"/>
              <a:gd name="connsiteX56" fmla="*/ 124097 w 4186645"/>
              <a:gd name="connsiteY56" fmla="*/ 182880 h 2834640"/>
              <a:gd name="connsiteX57" fmla="*/ 111034 w 4186645"/>
              <a:gd name="connsiteY57" fmla="*/ 124097 h 2834640"/>
              <a:gd name="connsiteX58" fmla="*/ 97971 w 4186645"/>
              <a:gd name="connsiteY58" fmla="*/ 97971 h 2834640"/>
              <a:gd name="connsiteX59" fmla="*/ 91440 w 4186645"/>
              <a:gd name="connsiteY59" fmla="*/ 71846 h 2834640"/>
              <a:gd name="connsiteX60" fmla="*/ 84908 w 4186645"/>
              <a:gd name="connsiteY60" fmla="*/ 0 h 2834640"/>
              <a:gd name="connsiteX61" fmla="*/ 0 w 4186645"/>
              <a:gd name="connsiteY61"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86645" h="2834640">
                <a:moveTo>
                  <a:pt x="4186645" y="2834640"/>
                </a:moveTo>
                <a:lnTo>
                  <a:pt x="4186645" y="2560320"/>
                </a:lnTo>
                <a:lnTo>
                  <a:pt x="4088674" y="2560320"/>
                </a:lnTo>
                <a:lnTo>
                  <a:pt x="3350622" y="2560320"/>
                </a:lnTo>
                <a:lnTo>
                  <a:pt x="3350622" y="2488474"/>
                </a:lnTo>
                <a:lnTo>
                  <a:pt x="3135085" y="2488474"/>
                </a:lnTo>
                <a:lnTo>
                  <a:pt x="3135085" y="2397034"/>
                </a:lnTo>
                <a:lnTo>
                  <a:pt x="3076302" y="2397034"/>
                </a:lnTo>
                <a:lnTo>
                  <a:pt x="3004457" y="2397034"/>
                </a:lnTo>
                <a:lnTo>
                  <a:pt x="3004457" y="2312126"/>
                </a:lnTo>
                <a:lnTo>
                  <a:pt x="2834640" y="2312126"/>
                </a:lnTo>
                <a:lnTo>
                  <a:pt x="2834640" y="2109651"/>
                </a:lnTo>
                <a:lnTo>
                  <a:pt x="2645228" y="2109651"/>
                </a:lnTo>
                <a:lnTo>
                  <a:pt x="2645228" y="2037806"/>
                </a:lnTo>
                <a:lnTo>
                  <a:pt x="2573382" y="2037806"/>
                </a:lnTo>
                <a:lnTo>
                  <a:pt x="2181497" y="2037806"/>
                </a:lnTo>
                <a:lnTo>
                  <a:pt x="2181497" y="1835331"/>
                </a:lnTo>
                <a:lnTo>
                  <a:pt x="2122714" y="1835331"/>
                </a:lnTo>
                <a:lnTo>
                  <a:pt x="1881051" y="1835331"/>
                </a:lnTo>
                <a:lnTo>
                  <a:pt x="1881051" y="1756954"/>
                </a:lnTo>
                <a:lnTo>
                  <a:pt x="1802674" y="1756954"/>
                </a:lnTo>
                <a:lnTo>
                  <a:pt x="1802674" y="1711234"/>
                </a:lnTo>
                <a:lnTo>
                  <a:pt x="1704702" y="1711234"/>
                </a:lnTo>
                <a:lnTo>
                  <a:pt x="1704702" y="1711234"/>
                </a:lnTo>
                <a:lnTo>
                  <a:pt x="1704702" y="1652451"/>
                </a:lnTo>
                <a:lnTo>
                  <a:pt x="1587137" y="1652451"/>
                </a:lnTo>
                <a:lnTo>
                  <a:pt x="1587137" y="1561011"/>
                </a:lnTo>
                <a:lnTo>
                  <a:pt x="1391194" y="1561011"/>
                </a:lnTo>
                <a:lnTo>
                  <a:pt x="1391194" y="1502229"/>
                </a:lnTo>
                <a:lnTo>
                  <a:pt x="1129937" y="1502229"/>
                </a:lnTo>
                <a:lnTo>
                  <a:pt x="914400" y="1110343"/>
                </a:lnTo>
                <a:lnTo>
                  <a:pt x="803365" y="1110343"/>
                </a:lnTo>
                <a:lnTo>
                  <a:pt x="757645" y="933994"/>
                </a:lnTo>
                <a:cubicBezTo>
                  <a:pt x="740228" y="923108"/>
                  <a:pt x="723425" y="911172"/>
                  <a:pt x="705394" y="901337"/>
                </a:cubicBezTo>
                <a:cubicBezTo>
                  <a:pt x="631022" y="860771"/>
                  <a:pt x="745497" y="934603"/>
                  <a:pt x="666205" y="881743"/>
                </a:cubicBezTo>
                <a:cubicBezTo>
                  <a:pt x="661851" y="875212"/>
                  <a:pt x="656652" y="869170"/>
                  <a:pt x="653142" y="862149"/>
                </a:cubicBezTo>
                <a:cubicBezTo>
                  <a:pt x="650063" y="855991"/>
                  <a:pt x="649955" y="848573"/>
                  <a:pt x="646611" y="842554"/>
                </a:cubicBezTo>
                <a:cubicBezTo>
                  <a:pt x="638987" y="828830"/>
                  <a:pt x="620485" y="803366"/>
                  <a:pt x="620485" y="803366"/>
                </a:cubicBezTo>
                <a:cubicBezTo>
                  <a:pt x="618308" y="796834"/>
                  <a:pt x="617033" y="789929"/>
                  <a:pt x="613954" y="783771"/>
                </a:cubicBezTo>
                <a:cubicBezTo>
                  <a:pt x="604862" y="765586"/>
                  <a:pt x="595740" y="759026"/>
                  <a:pt x="581297" y="744583"/>
                </a:cubicBezTo>
                <a:cubicBezTo>
                  <a:pt x="564877" y="695329"/>
                  <a:pt x="588937" y="754135"/>
                  <a:pt x="555171" y="711926"/>
                </a:cubicBezTo>
                <a:cubicBezTo>
                  <a:pt x="550870" y="706550"/>
                  <a:pt x="551984" y="698350"/>
                  <a:pt x="548640" y="692331"/>
                </a:cubicBezTo>
                <a:cubicBezTo>
                  <a:pt x="541016" y="678607"/>
                  <a:pt x="531223" y="666206"/>
                  <a:pt x="522514" y="653143"/>
                </a:cubicBezTo>
                <a:lnTo>
                  <a:pt x="509451" y="633549"/>
                </a:lnTo>
                <a:cubicBezTo>
                  <a:pt x="504139" y="617611"/>
                  <a:pt x="502519" y="607022"/>
                  <a:pt x="489857" y="594360"/>
                </a:cubicBezTo>
                <a:cubicBezTo>
                  <a:pt x="484306" y="588809"/>
                  <a:pt x="476392" y="586201"/>
                  <a:pt x="470262" y="581297"/>
                </a:cubicBezTo>
                <a:cubicBezTo>
                  <a:pt x="465454" y="577450"/>
                  <a:pt x="461554" y="572588"/>
                  <a:pt x="457200" y="568234"/>
                </a:cubicBezTo>
                <a:lnTo>
                  <a:pt x="346165" y="568234"/>
                </a:lnTo>
                <a:lnTo>
                  <a:pt x="346165" y="568234"/>
                </a:lnTo>
                <a:lnTo>
                  <a:pt x="293914" y="515983"/>
                </a:lnTo>
                <a:lnTo>
                  <a:pt x="222068" y="476794"/>
                </a:lnTo>
                <a:cubicBezTo>
                  <a:pt x="208493" y="354609"/>
                  <a:pt x="225629" y="471438"/>
                  <a:pt x="202474" y="378823"/>
                </a:cubicBezTo>
                <a:cubicBezTo>
                  <a:pt x="192603" y="339343"/>
                  <a:pt x="198779" y="361207"/>
                  <a:pt x="182880" y="313509"/>
                </a:cubicBezTo>
                <a:cubicBezTo>
                  <a:pt x="180703" y="306977"/>
                  <a:pt x="179427" y="300072"/>
                  <a:pt x="176348" y="293914"/>
                </a:cubicBezTo>
                <a:cubicBezTo>
                  <a:pt x="167639" y="276497"/>
                  <a:pt x="161023" y="257866"/>
                  <a:pt x="150222" y="241663"/>
                </a:cubicBezTo>
                <a:cubicBezTo>
                  <a:pt x="145868" y="235132"/>
                  <a:pt x="140348" y="229242"/>
                  <a:pt x="137160" y="222069"/>
                </a:cubicBezTo>
                <a:cubicBezTo>
                  <a:pt x="131568" y="209486"/>
                  <a:pt x="126798" y="196382"/>
                  <a:pt x="124097" y="182880"/>
                </a:cubicBezTo>
                <a:cubicBezTo>
                  <a:pt x="122325" y="174020"/>
                  <a:pt x="114985" y="134632"/>
                  <a:pt x="111034" y="124097"/>
                </a:cubicBezTo>
                <a:cubicBezTo>
                  <a:pt x="107615" y="114980"/>
                  <a:pt x="102325" y="106680"/>
                  <a:pt x="97971" y="97971"/>
                </a:cubicBezTo>
                <a:cubicBezTo>
                  <a:pt x="95794" y="89263"/>
                  <a:pt x="92916" y="80700"/>
                  <a:pt x="91440" y="71846"/>
                </a:cubicBezTo>
                <a:cubicBezTo>
                  <a:pt x="84098" y="27794"/>
                  <a:pt x="84908" y="31684"/>
                  <a:pt x="84908" y="0"/>
                </a:cubicBez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contenu 28">
            <a:extLst>
              <a:ext uri="{FF2B5EF4-FFF2-40B4-BE49-F238E27FC236}">
                <a16:creationId xmlns:a16="http://schemas.microsoft.com/office/drawing/2014/main" xmlns="" id="{7801E006-ACFC-CF53-9AD7-EC09DC8B1102}"/>
              </a:ext>
            </a:extLst>
          </p:cNvPr>
          <p:cNvSpPr>
            <a:spLocks noGrp="1"/>
          </p:cNvSpPr>
          <p:nvPr>
            <p:ph sz="quarter" idx="16"/>
          </p:nvPr>
        </p:nvSpPr>
        <p:spPr/>
        <p:txBody>
          <a:bodyPr/>
          <a:lstStyle/>
          <a:p>
            <a:r>
              <a:rPr lang="fr-FR" dirty="0"/>
              <a:t> T. </a:t>
            </a:r>
            <a:r>
              <a:rPr lang="fr-FR" dirty="0" err="1"/>
              <a:t>Leal</a:t>
            </a:r>
            <a:r>
              <a:rPr lang="fr-FR" dirty="0"/>
              <a:t> et al. ASCO</a:t>
            </a:r>
            <a:r>
              <a:rPr lang="fr-FR" dirty="0">
                <a:latin typeface="Calibri" panose="020F0502020204030204" pitchFamily="34" charset="0"/>
                <a:cs typeface="Calibri" panose="020F0502020204030204" pitchFamily="34" charset="0"/>
              </a:rPr>
              <a:t>®</a:t>
            </a:r>
            <a:r>
              <a:rPr lang="fr-FR" dirty="0"/>
              <a:t> 2023 LBA #9005</a:t>
            </a:r>
          </a:p>
          <a:p>
            <a:endParaRPr lang="fr-FR" dirty="0"/>
          </a:p>
          <a:p>
            <a:endParaRPr lang="fr-FR" dirty="0"/>
          </a:p>
        </p:txBody>
      </p:sp>
    </p:spTree>
    <p:extLst>
      <p:ext uri="{BB962C8B-B14F-4D97-AF65-F5344CB8AC3E}">
        <p14:creationId xmlns:p14="http://schemas.microsoft.com/office/powerpoint/2010/main" val="80133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8B5E9230-D8C2-7A90-D952-31F68D9F521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82770" y="1267290"/>
            <a:ext cx="6478172" cy="372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826350E2-E267-2B36-6E3C-18A381E91DFF}"/>
              </a:ext>
            </a:extLst>
          </p:cNvPr>
          <p:cNvSpPr txBox="1"/>
          <p:nvPr/>
        </p:nvSpPr>
        <p:spPr>
          <a:xfrm>
            <a:off x="5942706" y="5031103"/>
            <a:ext cx="1653770" cy="298490"/>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a:solidFill>
                  <a:srgbClr val="005086"/>
                </a:solidFill>
                <a:latin typeface="Century Gothic" panose="020B0502020202020204" pitchFamily="34" charset="0"/>
              </a:rPr>
              <a:t>En </a:t>
            </a:r>
            <a:r>
              <a:rPr lang="en-GB" sz="1000" b="1" dirty="0" err="1">
                <a:solidFill>
                  <a:srgbClr val="005086"/>
                </a:solidFill>
                <a:latin typeface="Century Gothic" panose="020B0502020202020204" pitchFamily="34" charset="0"/>
              </a:rPr>
              <a:t>faveur</a:t>
            </a:r>
            <a:r>
              <a:rPr lang="en-GB" sz="1000" b="1" dirty="0">
                <a:solidFill>
                  <a:srgbClr val="005086"/>
                </a:solidFill>
                <a:latin typeface="Century Gothic" panose="020B0502020202020204" pitchFamily="34" charset="0"/>
              </a:rPr>
              <a:t> </a:t>
            </a:r>
            <a:r>
              <a:rPr lang="en-GB" sz="1000" b="1" dirty="0" err="1">
                <a:solidFill>
                  <a:srgbClr val="005086"/>
                </a:solidFill>
                <a:latin typeface="Century Gothic" panose="020B0502020202020204" pitchFamily="34" charset="0"/>
              </a:rPr>
              <a:t>del’Osimertinib</a:t>
            </a:r>
            <a:endParaRPr lang="en-GB" sz="1000" dirty="0">
              <a:solidFill>
                <a:srgbClr val="005086"/>
              </a:solidFill>
              <a:latin typeface="Century Gothic" panose="020B0502020202020204" pitchFamily="34" charset="0"/>
            </a:endParaRPr>
          </a:p>
        </p:txBody>
      </p:sp>
      <p:sp>
        <p:nvSpPr>
          <p:cNvPr id="10" name="TextBox 4">
            <a:extLst>
              <a:ext uri="{FF2B5EF4-FFF2-40B4-BE49-F238E27FC236}">
                <a16:creationId xmlns:a16="http://schemas.microsoft.com/office/drawing/2014/main" xmlns="" id="{07ECB14D-A616-0265-DE39-763FA823369D}"/>
              </a:ext>
            </a:extLst>
          </p:cNvPr>
          <p:cNvSpPr txBox="1"/>
          <p:nvPr/>
        </p:nvSpPr>
        <p:spPr>
          <a:xfrm>
            <a:off x="7596476" y="5009666"/>
            <a:ext cx="1653770" cy="298490"/>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a:solidFill>
                  <a:srgbClr val="FF7F4D"/>
                </a:solidFill>
                <a:latin typeface="Century Gothic" panose="020B0502020202020204" pitchFamily="34" charset="0"/>
              </a:rPr>
              <a:t>En </a:t>
            </a:r>
            <a:r>
              <a:rPr lang="en-GB" sz="1000" b="1" dirty="0" err="1">
                <a:solidFill>
                  <a:srgbClr val="FF7F4D"/>
                </a:solidFill>
                <a:latin typeface="Century Gothic" panose="020B0502020202020204" pitchFamily="34" charset="0"/>
              </a:rPr>
              <a:t>faveur</a:t>
            </a:r>
            <a:r>
              <a:rPr lang="en-GB" sz="1000" b="1" dirty="0">
                <a:solidFill>
                  <a:srgbClr val="FF7F4D"/>
                </a:solidFill>
                <a:latin typeface="Century Gothic" panose="020B0502020202020204" pitchFamily="34" charset="0"/>
              </a:rPr>
              <a:t> du Placebo</a:t>
            </a:r>
            <a:endParaRPr lang="en-GB" sz="1000" dirty="0">
              <a:solidFill>
                <a:srgbClr val="FF7F4D"/>
              </a:solidFill>
              <a:latin typeface="Century Gothic" panose="020B0502020202020204" pitchFamily="34" charset="0"/>
            </a:endParaRPr>
          </a:p>
        </p:txBody>
      </p:sp>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a:t>Survie globale selon les sous-groupes : stades IB/II/IIIA</a:t>
            </a:r>
          </a:p>
        </p:txBody>
      </p:sp>
      <p:graphicFrame>
        <p:nvGraphicFramePr>
          <p:cNvPr id="3" name="Tableau 8">
            <a:extLst>
              <a:ext uri="{FF2B5EF4-FFF2-40B4-BE49-F238E27FC236}">
                <a16:creationId xmlns:a16="http://schemas.microsoft.com/office/drawing/2014/main" xmlns="" id="{754C7329-0278-64ED-833C-BDD2262D03D9}"/>
              </a:ext>
            </a:extLst>
          </p:cNvPr>
          <p:cNvGraphicFramePr>
            <a:graphicFrameLocks noGrp="1"/>
          </p:cNvGraphicFramePr>
          <p:nvPr>
            <p:extLst>
              <p:ext uri="{D42A27DB-BD31-4B8C-83A1-F6EECF244321}">
                <p14:modId xmlns:p14="http://schemas.microsoft.com/office/powerpoint/2010/main" val="1509691645"/>
              </p:ext>
            </p:extLst>
          </p:nvPr>
        </p:nvGraphicFramePr>
        <p:xfrm>
          <a:off x="1642622" y="1308062"/>
          <a:ext cx="2940148" cy="3341409"/>
        </p:xfrm>
        <a:graphic>
          <a:graphicData uri="http://schemas.openxmlformats.org/drawingml/2006/table">
            <a:tbl>
              <a:tblPr bandRow="1">
                <a:tableStyleId>{5C22544A-7EE6-4342-B048-85BDC9FD1C3A}</a:tableStyleId>
              </a:tblPr>
              <a:tblGrid>
                <a:gridCol w="1470074">
                  <a:extLst>
                    <a:ext uri="{9D8B030D-6E8A-4147-A177-3AD203B41FA5}">
                      <a16:colId xmlns:a16="http://schemas.microsoft.com/office/drawing/2014/main" xmlns="" val="2104104263"/>
                    </a:ext>
                  </a:extLst>
                </a:gridCol>
                <a:gridCol w="1470074">
                  <a:extLst>
                    <a:ext uri="{9D8B030D-6E8A-4147-A177-3AD203B41FA5}">
                      <a16:colId xmlns:a16="http://schemas.microsoft.com/office/drawing/2014/main" xmlns="" val="3058300662"/>
                    </a:ext>
                  </a:extLst>
                </a:gridCol>
              </a:tblGrid>
              <a:tr h="437120">
                <a:tc>
                  <a:txBody>
                    <a:bodyPr/>
                    <a:lstStyle/>
                    <a:p>
                      <a:pPr algn="ctr"/>
                      <a:r>
                        <a:rPr lang="fr-FR" sz="1000" b="1" dirty="0">
                          <a:latin typeface="Century Gothic" panose="020B0502020202020204" pitchFamily="34" charset="0"/>
                        </a:rPr>
                        <a:t>Tous </a:t>
                      </a:r>
                      <a:r>
                        <a:rPr lang="fr-FR" sz="1000" dirty="0">
                          <a:latin typeface="Century Gothic" panose="020B0502020202020204" pitchFamily="34" charset="0"/>
                        </a:rPr>
                        <a:t>n=682)</a:t>
                      </a:r>
                    </a:p>
                  </a:txBody>
                  <a:tcPr marL="36000" marR="36000" marT="0" marB="0" anchor="ctr"/>
                </a:tc>
                <a:tc>
                  <a:txBody>
                    <a:bodyPr/>
                    <a:lstStyle/>
                    <a:p>
                      <a:pPr algn="ctr"/>
                      <a:r>
                        <a:rPr lang="fr-FR" sz="1000" b="1" dirty="0">
                          <a:latin typeface="Century Gothic" panose="020B0502020202020204" pitchFamily="34" charset="0"/>
                        </a:rPr>
                        <a:t>Log-</a:t>
                      </a:r>
                      <a:r>
                        <a:rPr lang="fr-FR" sz="1000" b="1" dirty="0" err="1">
                          <a:latin typeface="Century Gothic" panose="020B0502020202020204" pitchFamily="34" charset="0"/>
                        </a:rPr>
                        <a:t>rank</a:t>
                      </a:r>
                      <a:r>
                        <a:rPr lang="fr-FR" sz="1000" b="1" dirty="0">
                          <a:latin typeface="Century Gothic" panose="020B0502020202020204" pitchFamily="34" charset="0"/>
                        </a:rPr>
                        <a:t> </a:t>
                      </a:r>
                      <a:r>
                        <a:rPr lang="fr-FR" sz="1000" b="1" dirty="0" err="1">
                          <a:latin typeface="Century Gothic" panose="020B0502020202020204" pitchFamily="34" charset="0"/>
                        </a:rPr>
                        <a:t>stratifiéCox</a:t>
                      </a:r>
                      <a:r>
                        <a:rPr lang="fr-FR" sz="1000" b="1" dirty="0">
                          <a:latin typeface="Century Gothic" panose="020B0502020202020204" pitchFamily="34" charset="0"/>
                        </a:rPr>
                        <a:t> PH non ajusté</a:t>
                      </a:r>
                    </a:p>
                  </a:txBody>
                  <a:tcPr marL="36000" marR="36000" marT="0" marB="0" anchor="ctr"/>
                </a:tc>
                <a:extLst>
                  <a:ext uri="{0D108BD9-81ED-4DB2-BD59-A6C34878D82A}">
                    <a16:rowId xmlns:a16="http://schemas.microsoft.com/office/drawing/2014/main" xmlns="" val="3761885389"/>
                  </a:ext>
                </a:extLst>
              </a:tr>
              <a:tr h="386862">
                <a:tc>
                  <a:txBody>
                    <a:bodyPr/>
                    <a:lstStyle/>
                    <a:p>
                      <a:pPr algn="ctr"/>
                      <a:r>
                        <a:rPr lang="fr-FR" sz="1000" b="1" dirty="0">
                          <a:latin typeface="Century Gothic" panose="020B0502020202020204" pitchFamily="34" charset="0"/>
                        </a:rPr>
                        <a:t>Sexe</a:t>
                      </a:r>
                    </a:p>
                  </a:txBody>
                  <a:tcPr marL="36000" marR="36000" marT="0" marB="0" anchor="ctr"/>
                </a:tc>
                <a:tc>
                  <a:txBody>
                    <a:bodyPr/>
                    <a:lstStyle/>
                    <a:p>
                      <a:pPr algn="ctr"/>
                      <a:r>
                        <a:rPr lang="fr-FR" sz="1000" b="1" dirty="0">
                          <a:latin typeface="Century Gothic" panose="020B0502020202020204" pitchFamily="34" charset="0"/>
                        </a:rPr>
                        <a:t>Homme</a:t>
                      </a:r>
                    </a:p>
                    <a:p>
                      <a:pPr algn="ctr"/>
                      <a:r>
                        <a:rPr lang="fr-FR" sz="1000" b="1" dirty="0">
                          <a:latin typeface="Century Gothic" panose="020B0502020202020204" pitchFamily="34" charset="0"/>
                        </a:rPr>
                        <a:t>Femme</a:t>
                      </a:r>
                    </a:p>
                  </a:txBody>
                  <a:tcPr marL="36000" marR="36000" marT="0" marB="0" anchor="ctr"/>
                </a:tc>
                <a:extLst>
                  <a:ext uri="{0D108BD9-81ED-4DB2-BD59-A6C34878D82A}">
                    <a16:rowId xmlns:a16="http://schemas.microsoft.com/office/drawing/2014/main" xmlns="" val="2178796842"/>
                  </a:ext>
                </a:extLst>
              </a:tr>
              <a:tr h="379827">
                <a:tc>
                  <a:txBody>
                    <a:bodyPr/>
                    <a:lstStyle/>
                    <a:p>
                      <a:pPr algn="ctr"/>
                      <a:r>
                        <a:rPr lang="fr-FR" sz="1000" b="1">
                          <a:latin typeface="Century Gothic" panose="020B0502020202020204" pitchFamily="34" charset="0"/>
                        </a:rPr>
                        <a:t>Age</a:t>
                      </a:r>
                    </a:p>
                  </a:txBody>
                  <a:tcPr marL="36000" marR="36000" marT="0" marB="0" anchor="ctr"/>
                </a:tc>
                <a:tc>
                  <a:txBody>
                    <a:bodyPr/>
                    <a:lstStyle/>
                    <a:p>
                      <a:pPr algn="ctr"/>
                      <a:r>
                        <a:rPr lang="fr-FR" sz="1000" b="1" dirty="0">
                          <a:latin typeface="Century Gothic" panose="020B0502020202020204" pitchFamily="34" charset="0"/>
                        </a:rPr>
                        <a:t>&lt; 65 ans</a:t>
                      </a:r>
                    </a:p>
                    <a:p>
                      <a:pPr algn="ctr"/>
                      <a:r>
                        <a:rPr lang="fr-FR" sz="1000" b="1" u="sng" dirty="0">
                          <a:latin typeface="Century Gothic" panose="020B0502020202020204" pitchFamily="34" charset="0"/>
                        </a:rPr>
                        <a:t>&gt;</a:t>
                      </a:r>
                      <a:r>
                        <a:rPr lang="fr-FR" sz="1000" b="1" dirty="0">
                          <a:latin typeface="Century Gothic" panose="020B0502020202020204" pitchFamily="34" charset="0"/>
                        </a:rPr>
                        <a:t> 65 ans</a:t>
                      </a:r>
                    </a:p>
                  </a:txBody>
                  <a:tcPr marL="36000" marR="36000" marT="0" marB="0" anchor="ctr"/>
                </a:tc>
                <a:extLst>
                  <a:ext uri="{0D108BD9-81ED-4DB2-BD59-A6C34878D82A}">
                    <a16:rowId xmlns:a16="http://schemas.microsoft.com/office/drawing/2014/main" xmlns="" val="184942495"/>
                  </a:ext>
                </a:extLst>
              </a:tr>
              <a:tr h="386862">
                <a:tc>
                  <a:txBody>
                    <a:bodyPr/>
                    <a:lstStyle/>
                    <a:p>
                      <a:pPr algn="ctr"/>
                      <a:r>
                        <a:rPr kumimoji="0" lang="fr-FR" sz="1000" b="1" u="none" strike="noStrike" kern="1200" cap="none" spc="0" normalizeH="0" baseline="0" noProof="0" dirty="0">
                          <a:ln>
                            <a:noFill/>
                          </a:ln>
                          <a:solidFill>
                            <a:prstClr val="black"/>
                          </a:solidFill>
                          <a:effectLst/>
                          <a:uLnTx/>
                          <a:uFillTx/>
                          <a:latin typeface="Century Gothic" panose="020B0502020202020204" pitchFamily="34" charset="0"/>
                        </a:rPr>
                        <a:t>Antécédents de tabagisme </a:t>
                      </a:r>
                      <a:endParaRPr lang="fr-FR" sz="1000" b="1" dirty="0">
                        <a:latin typeface="Century Gothic" panose="020B0502020202020204" pitchFamily="34" charset="0"/>
                      </a:endParaRPr>
                    </a:p>
                  </a:txBody>
                  <a:tcPr marL="36000" marR="36000" marT="0" marB="0" anchor="ctr"/>
                </a:tc>
                <a:tc>
                  <a:txBody>
                    <a:bodyPr/>
                    <a:lstStyle/>
                    <a:p>
                      <a:pPr algn="ctr"/>
                      <a:r>
                        <a:rPr lang="fr-FR" sz="1000" b="1" dirty="0">
                          <a:latin typeface="Century Gothic" panose="020B0502020202020204" pitchFamily="34" charset="0"/>
                        </a:rPr>
                        <a:t>Oui</a:t>
                      </a:r>
                    </a:p>
                    <a:p>
                      <a:pPr algn="ctr"/>
                      <a:r>
                        <a:rPr lang="fr-FR" sz="1000" b="1" dirty="0">
                          <a:latin typeface="Century Gothic" panose="020B0502020202020204" pitchFamily="34" charset="0"/>
                        </a:rPr>
                        <a:t>Non</a:t>
                      </a:r>
                    </a:p>
                  </a:txBody>
                  <a:tcPr marL="36000" marR="36000" marT="0" marB="0" anchor="ctr"/>
                </a:tc>
                <a:extLst>
                  <a:ext uri="{0D108BD9-81ED-4DB2-BD59-A6C34878D82A}">
                    <a16:rowId xmlns:a16="http://schemas.microsoft.com/office/drawing/2014/main" xmlns="" val="205777410"/>
                  </a:ext>
                </a:extLst>
              </a:tr>
              <a:tr h="386861">
                <a:tc>
                  <a:txBody>
                    <a:bodyPr/>
                    <a:lstStyle/>
                    <a:p>
                      <a:pPr algn="ctr"/>
                      <a:r>
                        <a:rPr lang="fr-FR" sz="1000" b="1">
                          <a:latin typeface="Century Gothic" panose="020B0502020202020204" pitchFamily="34" charset="0"/>
                        </a:rPr>
                        <a:t>Race</a:t>
                      </a:r>
                    </a:p>
                  </a:txBody>
                  <a:tcPr marL="36000" marR="36000" marT="0" marB="0" anchor="ctr"/>
                </a:tc>
                <a:tc>
                  <a:txBody>
                    <a:bodyPr/>
                    <a:lstStyle/>
                    <a:p>
                      <a:pPr algn="ctr"/>
                      <a:r>
                        <a:rPr lang="fr-FR" sz="1000" b="1" dirty="0">
                          <a:latin typeface="Century Gothic" panose="020B0502020202020204" pitchFamily="34" charset="0"/>
                        </a:rPr>
                        <a:t>Asiatique</a:t>
                      </a:r>
                    </a:p>
                    <a:p>
                      <a:pPr algn="ctr"/>
                      <a:r>
                        <a:rPr lang="fr-FR" sz="1000" b="1" dirty="0">
                          <a:latin typeface="Century Gothic" panose="020B0502020202020204" pitchFamily="34" charset="0"/>
                        </a:rPr>
                        <a:t>Non asiatique</a:t>
                      </a:r>
                    </a:p>
                  </a:txBody>
                  <a:tcPr marL="36000" marR="36000" marT="0" marB="0" anchor="ctr"/>
                </a:tc>
                <a:extLst>
                  <a:ext uri="{0D108BD9-81ED-4DB2-BD59-A6C34878D82A}">
                    <a16:rowId xmlns:a16="http://schemas.microsoft.com/office/drawing/2014/main" xmlns="" val="80089966"/>
                  </a:ext>
                </a:extLst>
              </a:tr>
              <a:tr h="564473">
                <a:tc>
                  <a:txBody>
                    <a:bodyPr/>
                    <a:lstStyle/>
                    <a:p>
                      <a:pPr algn="ctr"/>
                      <a:r>
                        <a:rPr lang="fr-FR" sz="1000" b="1" dirty="0">
                          <a:latin typeface="Century Gothic" panose="020B0502020202020204" pitchFamily="34" charset="0"/>
                        </a:rPr>
                        <a:t>Stade</a:t>
                      </a:r>
                    </a:p>
                  </a:txBody>
                  <a:tcPr marL="36000" marR="36000" marT="0" marB="0" anchor="ctr"/>
                </a:tc>
                <a:tc>
                  <a:txBody>
                    <a:bodyPr/>
                    <a:lstStyle/>
                    <a:p>
                      <a:pPr algn="ctr"/>
                      <a:r>
                        <a:rPr lang="fr-FR" sz="1000" b="1" dirty="0">
                          <a:latin typeface="Century Gothic" panose="020B0502020202020204" pitchFamily="34" charset="0"/>
                        </a:rPr>
                        <a:t>IB</a:t>
                      </a:r>
                    </a:p>
                    <a:p>
                      <a:pPr algn="ctr"/>
                      <a:r>
                        <a:rPr lang="fr-FR" sz="1000" b="1" dirty="0">
                          <a:latin typeface="Century Gothic" panose="020B0502020202020204" pitchFamily="34" charset="0"/>
                        </a:rPr>
                        <a:t>II</a:t>
                      </a:r>
                    </a:p>
                    <a:p>
                      <a:pPr algn="ctr"/>
                      <a:r>
                        <a:rPr lang="fr-FR" sz="1000" b="1" dirty="0">
                          <a:latin typeface="Century Gothic" panose="020B0502020202020204" pitchFamily="34" charset="0"/>
                        </a:rPr>
                        <a:t>IIIA</a:t>
                      </a:r>
                    </a:p>
                  </a:txBody>
                  <a:tcPr marL="36000" marR="36000" marT="0" marB="0" anchor="ctr"/>
                </a:tc>
                <a:extLst>
                  <a:ext uri="{0D108BD9-81ED-4DB2-BD59-A6C34878D82A}">
                    <a16:rowId xmlns:a16="http://schemas.microsoft.com/office/drawing/2014/main" xmlns="" val="2500104805"/>
                  </a:ext>
                </a:extLst>
              </a:tr>
              <a:tr h="388355">
                <a:tc>
                  <a:txBody>
                    <a:bodyPr/>
                    <a:lstStyle/>
                    <a:p>
                      <a:pPr algn="ctr"/>
                      <a:r>
                        <a:rPr lang="fr-FR" sz="1000" b="1" dirty="0">
                          <a:latin typeface="Century Gothic" panose="020B0502020202020204" pitchFamily="34" charset="0"/>
                        </a:rPr>
                        <a:t>Mutation EGFR</a:t>
                      </a:r>
                    </a:p>
                  </a:txBody>
                  <a:tcPr marL="36000" marR="36000" marT="0" marB="0" anchor="ctr"/>
                </a:tc>
                <a:tc>
                  <a:txBody>
                    <a:bodyPr/>
                    <a:lstStyle/>
                    <a:p>
                      <a:pPr algn="ctr"/>
                      <a:r>
                        <a:rPr lang="fr-FR" sz="1000" b="1" dirty="0">
                          <a:latin typeface="Century Gothic" panose="020B0502020202020204" pitchFamily="34" charset="0"/>
                        </a:rPr>
                        <a:t>Ex19Del</a:t>
                      </a:r>
                    </a:p>
                    <a:p>
                      <a:pPr algn="ctr"/>
                      <a:r>
                        <a:rPr lang="fr-FR" sz="1000" b="1" dirty="0">
                          <a:latin typeface="Century Gothic" panose="020B0502020202020204" pitchFamily="34" charset="0"/>
                        </a:rPr>
                        <a:t>L858R</a:t>
                      </a:r>
                    </a:p>
                  </a:txBody>
                  <a:tcPr marL="36000" marR="36000" marT="0" marB="0" anchor="ctr"/>
                </a:tc>
                <a:extLst>
                  <a:ext uri="{0D108BD9-81ED-4DB2-BD59-A6C34878D82A}">
                    <a16:rowId xmlns:a16="http://schemas.microsoft.com/office/drawing/2014/main" xmlns="" val="1350170001"/>
                  </a:ext>
                </a:extLst>
              </a:tr>
              <a:tr h="411049">
                <a:tc>
                  <a:txBody>
                    <a:bodyPr/>
                    <a:lstStyle/>
                    <a:p>
                      <a:pPr algn="ctr"/>
                      <a:r>
                        <a:rPr lang="fr-FR" sz="1000" b="1" dirty="0">
                          <a:latin typeface="Century Gothic" panose="020B0502020202020204" pitchFamily="34" charset="0"/>
                        </a:rPr>
                        <a:t>CT Adjuvante</a:t>
                      </a:r>
                    </a:p>
                  </a:txBody>
                  <a:tcPr marL="36000" marR="36000" marT="0" marB="0" anchor="ctr"/>
                </a:tc>
                <a:tc>
                  <a:txBody>
                    <a:bodyPr/>
                    <a:lstStyle/>
                    <a:p>
                      <a:pPr algn="ctr"/>
                      <a:r>
                        <a:rPr lang="fr-FR" sz="1000" b="1" dirty="0">
                          <a:latin typeface="Century Gothic" panose="020B0502020202020204" pitchFamily="34" charset="0"/>
                        </a:rPr>
                        <a:t>Oui</a:t>
                      </a:r>
                    </a:p>
                    <a:p>
                      <a:pPr algn="ctr"/>
                      <a:r>
                        <a:rPr lang="fr-FR" sz="1000" b="1" dirty="0">
                          <a:latin typeface="Century Gothic" panose="020B0502020202020204" pitchFamily="34" charset="0"/>
                        </a:rPr>
                        <a:t>Non</a:t>
                      </a:r>
                    </a:p>
                  </a:txBody>
                  <a:tcPr marL="36000" marR="36000" marT="0" marB="0" anchor="ctr"/>
                </a:tc>
                <a:extLst>
                  <a:ext uri="{0D108BD9-81ED-4DB2-BD59-A6C34878D82A}">
                    <a16:rowId xmlns:a16="http://schemas.microsoft.com/office/drawing/2014/main" xmlns="" val="3919230506"/>
                  </a:ext>
                </a:extLst>
              </a:tr>
            </a:tbl>
          </a:graphicData>
        </a:graphic>
      </p:graphicFrame>
      <p:graphicFrame>
        <p:nvGraphicFramePr>
          <p:cNvPr id="4" name="Tableau 7">
            <a:extLst>
              <a:ext uri="{FF2B5EF4-FFF2-40B4-BE49-F238E27FC236}">
                <a16:creationId xmlns:a16="http://schemas.microsoft.com/office/drawing/2014/main" xmlns="" id="{82C02425-B194-3B28-4A6B-F05D2C513450}"/>
              </a:ext>
            </a:extLst>
          </p:cNvPr>
          <p:cNvGraphicFramePr>
            <a:graphicFrameLocks noGrp="1"/>
          </p:cNvGraphicFramePr>
          <p:nvPr>
            <p:extLst>
              <p:ext uri="{D42A27DB-BD31-4B8C-83A1-F6EECF244321}">
                <p14:modId xmlns:p14="http://schemas.microsoft.com/office/powerpoint/2010/main" val="633156625"/>
              </p:ext>
            </p:extLst>
          </p:nvPr>
        </p:nvGraphicFramePr>
        <p:xfrm>
          <a:off x="1642622" y="941554"/>
          <a:ext cx="9418320" cy="370840"/>
        </p:xfrm>
        <a:graphic>
          <a:graphicData uri="http://schemas.openxmlformats.org/drawingml/2006/table">
            <a:tbl>
              <a:tblPr firstRow="1" bandRow="1">
                <a:tableStyleId>{5C22544A-7EE6-4342-B048-85BDC9FD1C3A}</a:tableStyleId>
              </a:tblPr>
              <a:tblGrid>
                <a:gridCol w="2945926">
                  <a:extLst>
                    <a:ext uri="{9D8B030D-6E8A-4147-A177-3AD203B41FA5}">
                      <a16:colId xmlns:a16="http://schemas.microsoft.com/office/drawing/2014/main" xmlns="" val="4139744034"/>
                    </a:ext>
                  </a:extLst>
                </a:gridCol>
                <a:gridCol w="1133023">
                  <a:extLst>
                    <a:ext uri="{9D8B030D-6E8A-4147-A177-3AD203B41FA5}">
                      <a16:colId xmlns:a16="http://schemas.microsoft.com/office/drawing/2014/main" xmlns="" val="3670700445"/>
                    </a:ext>
                  </a:extLst>
                </a:gridCol>
                <a:gridCol w="3122895">
                  <a:extLst>
                    <a:ext uri="{9D8B030D-6E8A-4147-A177-3AD203B41FA5}">
                      <a16:colId xmlns:a16="http://schemas.microsoft.com/office/drawing/2014/main" xmlns="" val="3631331458"/>
                    </a:ext>
                  </a:extLst>
                </a:gridCol>
                <a:gridCol w="1090534">
                  <a:extLst>
                    <a:ext uri="{9D8B030D-6E8A-4147-A177-3AD203B41FA5}">
                      <a16:colId xmlns:a16="http://schemas.microsoft.com/office/drawing/2014/main" xmlns="" val="3989159646"/>
                    </a:ext>
                  </a:extLst>
                </a:gridCol>
                <a:gridCol w="1125942">
                  <a:extLst>
                    <a:ext uri="{9D8B030D-6E8A-4147-A177-3AD203B41FA5}">
                      <a16:colId xmlns:a16="http://schemas.microsoft.com/office/drawing/2014/main" xmlns="" val="2555900719"/>
                    </a:ext>
                  </a:extLst>
                </a:gridCol>
              </a:tblGrid>
              <a:tr h="370840">
                <a:tc>
                  <a:txBody>
                    <a:bodyPr/>
                    <a:lstStyle/>
                    <a:p>
                      <a:pPr algn="ctr"/>
                      <a:r>
                        <a:rPr lang="fr-FR" sz="1000" dirty="0">
                          <a:latin typeface="Century Gothic" panose="020B0502020202020204" pitchFamily="34" charset="0"/>
                        </a:rPr>
                        <a:t>Sous-groupe</a:t>
                      </a:r>
                    </a:p>
                  </a:txBody>
                  <a:tcPr marL="0" marR="0" marT="36000" marB="36000" anchor="ctr">
                    <a:solidFill>
                      <a:schemeClr val="tx1">
                        <a:lumMod val="50000"/>
                        <a:lumOff val="50000"/>
                      </a:schemeClr>
                    </a:solidFill>
                  </a:tcPr>
                </a:tc>
                <a:tc>
                  <a:txBody>
                    <a:bodyPr/>
                    <a:lstStyle/>
                    <a:p>
                      <a:pPr algn="ctr"/>
                      <a:r>
                        <a:rPr lang="fr-FR" sz="1000" dirty="0" err="1">
                          <a:latin typeface="Century Gothic" panose="020B0502020202020204" pitchFamily="34" charset="0"/>
                        </a:rPr>
                        <a:t>Evts</a:t>
                      </a:r>
                      <a:r>
                        <a:rPr lang="fr-FR" sz="1000" dirty="0">
                          <a:latin typeface="Century Gothic" panose="020B0502020202020204" pitchFamily="34" charset="0"/>
                        </a:rPr>
                        <a:t>/pts</a:t>
                      </a:r>
                    </a:p>
                  </a:txBody>
                  <a:tcPr marL="0" marR="0" marT="36000" marB="36000" anchor="ctr">
                    <a:solidFill>
                      <a:srgbClr val="FF7F4D"/>
                    </a:solidFill>
                  </a:tcPr>
                </a:tc>
                <a:tc>
                  <a:txBody>
                    <a:bodyPr/>
                    <a:lstStyle/>
                    <a:p>
                      <a:pPr algn="ctr"/>
                      <a:endParaRPr lang="fr-FR" sz="800">
                        <a:latin typeface="Century Gothic" panose="020B0502020202020204" pitchFamily="34" charset="0"/>
                      </a:endParaRPr>
                    </a:p>
                  </a:txBody>
                  <a:tcPr marL="0" marR="0" marT="36000" marB="36000" anchor="ctr">
                    <a:solidFill>
                      <a:schemeClr val="bg1">
                        <a:lumMod val="95000"/>
                      </a:schemeClr>
                    </a:solidFill>
                  </a:tcPr>
                </a:tc>
                <a:tc>
                  <a:txBody>
                    <a:bodyPr/>
                    <a:lstStyle/>
                    <a:p>
                      <a:pPr algn="ctr"/>
                      <a:r>
                        <a:rPr lang="fr-FR" sz="1000">
                          <a:latin typeface="Century Gothic" panose="020B0502020202020204" pitchFamily="34" charset="0"/>
                        </a:rPr>
                        <a:t>HR</a:t>
                      </a:r>
                    </a:p>
                  </a:txBody>
                  <a:tcPr marL="0" marR="0" marT="36000" marB="36000" anchor="ct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latin typeface="Century Gothic" panose="020B0502020202020204" pitchFamily="34" charset="0"/>
                        </a:rPr>
                        <a:t>(IC95%)</a:t>
                      </a:r>
                    </a:p>
                  </a:txBody>
                  <a:tcPr marL="0" marR="0" marT="36000" marB="36000" anchor="ctr">
                    <a:solidFill>
                      <a:schemeClr val="tx1">
                        <a:lumMod val="50000"/>
                        <a:lumOff val="50000"/>
                      </a:schemeClr>
                    </a:solidFill>
                  </a:tcPr>
                </a:tc>
                <a:extLst>
                  <a:ext uri="{0D108BD9-81ED-4DB2-BD59-A6C34878D82A}">
                    <a16:rowId xmlns:a16="http://schemas.microsoft.com/office/drawing/2014/main" xmlns="" val="370547900"/>
                  </a:ext>
                </a:extLst>
              </a:tr>
            </a:tbl>
          </a:graphicData>
        </a:graphic>
      </p:graphicFrame>
      <p:sp>
        <p:nvSpPr>
          <p:cNvPr id="12"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1977080" y="5468639"/>
            <a:ext cx="9297347" cy="462554"/>
          </a:xfrm>
        </p:spPr>
        <p:txBody>
          <a:bodyPr>
            <a:noAutofit/>
          </a:bodyPr>
          <a:lstStyle/>
          <a:p>
            <a:pPr algn="ctr"/>
            <a:r>
              <a:rPr lang="fr-FR" sz="1400" dirty="0"/>
              <a:t>Bénéfice de l’</a:t>
            </a:r>
            <a:r>
              <a:rPr lang="fr-FR" sz="1400" dirty="0" err="1"/>
              <a:t>osimertinib</a:t>
            </a:r>
            <a:r>
              <a:rPr lang="fr-FR" sz="1400" dirty="0"/>
              <a:t> en adjuvant sur la survie globale pour l’ensemble des sous-groupes de patients</a:t>
            </a:r>
          </a:p>
        </p:txBody>
      </p:sp>
    </p:spTree>
    <p:extLst>
      <p:ext uri="{BB962C8B-B14F-4D97-AF65-F5344CB8AC3E}">
        <p14:creationId xmlns:p14="http://schemas.microsoft.com/office/powerpoint/2010/main" val="9267474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LUNAR</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Résultats sur le critère de jugement principal</a:t>
            </a:r>
            <a:endParaRPr lang="fr-FR" sz="2000" b="1" dirty="0">
              <a:solidFill>
                <a:srgbClr val="005086"/>
              </a:solidFill>
              <a:latin typeface="Century Gothic" panose="020B0502020202020204" pitchFamily="34" charset="0"/>
            </a:endParaRPr>
          </a:p>
          <a:p>
            <a:endParaRPr lang="fr-FR" dirty="0"/>
          </a:p>
        </p:txBody>
      </p:sp>
      <p:graphicFrame>
        <p:nvGraphicFramePr>
          <p:cNvPr id="9" name="Chart 16">
            <a:extLst>
              <a:ext uri="{FF2B5EF4-FFF2-40B4-BE49-F238E27FC236}">
                <a16:creationId xmlns:a16="http://schemas.microsoft.com/office/drawing/2014/main" xmlns="" id="{B93F7D81-01A3-F3AF-B85E-04A33E2D8B2C}"/>
              </a:ext>
            </a:extLst>
          </p:cNvPr>
          <p:cNvGraphicFramePr/>
          <p:nvPr/>
        </p:nvGraphicFramePr>
        <p:xfrm>
          <a:off x="2774129" y="1567551"/>
          <a:ext cx="6412082" cy="3667103"/>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xmlns="" id="{E478B821-1E4D-2069-1835-6A96854EB50B}"/>
              </a:ext>
            </a:extLst>
          </p:cNvPr>
          <p:cNvSpPr txBox="1"/>
          <p:nvPr/>
        </p:nvSpPr>
        <p:spPr>
          <a:xfrm>
            <a:off x="7980233" y="4048290"/>
            <a:ext cx="1103187" cy="261610"/>
          </a:xfrm>
          <a:prstGeom prst="rect">
            <a:avLst/>
          </a:prstGeom>
          <a:noFill/>
        </p:spPr>
        <p:txBody>
          <a:bodyPr wrap="none" rtlCol="0">
            <a:spAutoFit/>
          </a:bodyPr>
          <a:lstStyle/>
          <a:p>
            <a:r>
              <a:rPr lang="fr-FR" sz="1100" b="1" dirty="0" err="1">
                <a:solidFill>
                  <a:srgbClr val="FF7F4D"/>
                </a:solidFill>
              </a:rPr>
              <a:t>TTFields</a:t>
            </a:r>
            <a:r>
              <a:rPr lang="fr-FR" sz="1100" b="1" dirty="0">
                <a:solidFill>
                  <a:srgbClr val="FF7F4D"/>
                </a:solidFill>
              </a:rPr>
              <a:t> + DTX</a:t>
            </a:r>
          </a:p>
        </p:txBody>
      </p:sp>
      <p:sp>
        <p:nvSpPr>
          <p:cNvPr id="12" name="ZoneTexte 11">
            <a:extLst>
              <a:ext uri="{FF2B5EF4-FFF2-40B4-BE49-F238E27FC236}">
                <a16:creationId xmlns:a16="http://schemas.microsoft.com/office/drawing/2014/main" xmlns="" id="{569D3B19-2211-FCDC-330F-2D2722A79E03}"/>
              </a:ext>
            </a:extLst>
          </p:cNvPr>
          <p:cNvSpPr txBox="1"/>
          <p:nvPr/>
        </p:nvSpPr>
        <p:spPr>
          <a:xfrm>
            <a:off x="6836501" y="4357104"/>
            <a:ext cx="439544" cy="261610"/>
          </a:xfrm>
          <a:prstGeom prst="rect">
            <a:avLst/>
          </a:prstGeom>
          <a:noFill/>
        </p:spPr>
        <p:txBody>
          <a:bodyPr wrap="none" rtlCol="0">
            <a:spAutoFit/>
          </a:bodyPr>
          <a:lstStyle/>
          <a:p>
            <a:r>
              <a:rPr lang="fr-FR" sz="1100" b="1" dirty="0">
                <a:solidFill>
                  <a:srgbClr val="005086"/>
                </a:solidFill>
              </a:rPr>
              <a:t>DTX</a:t>
            </a:r>
          </a:p>
        </p:txBody>
      </p:sp>
      <p:graphicFrame>
        <p:nvGraphicFramePr>
          <p:cNvPr id="13" name="Tableau 33">
            <a:extLst>
              <a:ext uri="{FF2B5EF4-FFF2-40B4-BE49-F238E27FC236}">
                <a16:creationId xmlns:a16="http://schemas.microsoft.com/office/drawing/2014/main" xmlns="" id="{79B8D404-3956-05F3-3709-DC83364A8BC5}"/>
              </a:ext>
            </a:extLst>
          </p:cNvPr>
          <p:cNvGraphicFramePr>
            <a:graphicFrameLocks noGrp="1"/>
          </p:cNvGraphicFramePr>
          <p:nvPr/>
        </p:nvGraphicFramePr>
        <p:xfrm>
          <a:off x="3155501" y="5032670"/>
          <a:ext cx="6153760" cy="731520"/>
        </p:xfrm>
        <a:graphic>
          <a:graphicData uri="http://schemas.openxmlformats.org/drawingml/2006/table">
            <a:tbl>
              <a:tblPr firstRow="1" bandRow="1">
                <a:tableStyleId>{5C22544A-7EE6-4342-B048-85BDC9FD1C3A}</a:tableStyleId>
              </a:tblPr>
              <a:tblGrid>
                <a:gridCol w="615376">
                  <a:extLst>
                    <a:ext uri="{9D8B030D-6E8A-4147-A177-3AD203B41FA5}">
                      <a16:colId xmlns:a16="http://schemas.microsoft.com/office/drawing/2014/main" xmlns="" val="1020362907"/>
                    </a:ext>
                  </a:extLst>
                </a:gridCol>
                <a:gridCol w="615376">
                  <a:extLst>
                    <a:ext uri="{9D8B030D-6E8A-4147-A177-3AD203B41FA5}">
                      <a16:colId xmlns:a16="http://schemas.microsoft.com/office/drawing/2014/main" xmlns="" val="76697783"/>
                    </a:ext>
                  </a:extLst>
                </a:gridCol>
                <a:gridCol w="615376">
                  <a:extLst>
                    <a:ext uri="{9D8B030D-6E8A-4147-A177-3AD203B41FA5}">
                      <a16:colId xmlns:a16="http://schemas.microsoft.com/office/drawing/2014/main" xmlns="" val="1464023004"/>
                    </a:ext>
                  </a:extLst>
                </a:gridCol>
                <a:gridCol w="615376">
                  <a:extLst>
                    <a:ext uri="{9D8B030D-6E8A-4147-A177-3AD203B41FA5}">
                      <a16:colId xmlns:a16="http://schemas.microsoft.com/office/drawing/2014/main" xmlns="" val="2889505382"/>
                    </a:ext>
                  </a:extLst>
                </a:gridCol>
                <a:gridCol w="615376">
                  <a:extLst>
                    <a:ext uri="{9D8B030D-6E8A-4147-A177-3AD203B41FA5}">
                      <a16:colId xmlns:a16="http://schemas.microsoft.com/office/drawing/2014/main" xmlns="" val="3217386290"/>
                    </a:ext>
                  </a:extLst>
                </a:gridCol>
                <a:gridCol w="615376">
                  <a:extLst>
                    <a:ext uri="{9D8B030D-6E8A-4147-A177-3AD203B41FA5}">
                      <a16:colId xmlns:a16="http://schemas.microsoft.com/office/drawing/2014/main" xmlns="" val="1170198938"/>
                    </a:ext>
                  </a:extLst>
                </a:gridCol>
                <a:gridCol w="615376">
                  <a:extLst>
                    <a:ext uri="{9D8B030D-6E8A-4147-A177-3AD203B41FA5}">
                      <a16:colId xmlns:a16="http://schemas.microsoft.com/office/drawing/2014/main" xmlns="" val="3835505048"/>
                    </a:ext>
                  </a:extLst>
                </a:gridCol>
                <a:gridCol w="615376">
                  <a:extLst>
                    <a:ext uri="{9D8B030D-6E8A-4147-A177-3AD203B41FA5}">
                      <a16:colId xmlns:a16="http://schemas.microsoft.com/office/drawing/2014/main" xmlns="" val="2722686017"/>
                    </a:ext>
                  </a:extLst>
                </a:gridCol>
                <a:gridCol w="615376">
                  <a:extLst>
                    <a:ext uri="{9D8B030D-6E8A-4147-A177-3AD203B41FA5}">
                      <a16:colId xmlns:a16="http://schemas.microsoft.com/office/drawing/2014/main" xmlns="" val="1580826196"/>
                    </a:ext>
                  </a:extLst>
                </a:gridCol>
                <a:gridCol w="615376">
                  <a:extLst>
                    <a:ext uri="{9D8B030D-6E8A-4147-A177-3AD203B41FA5}">
                      <a16:colId xmlns:a16="http://schemas.microsoft.com/office/drawing/2014/main" xmlns="" val="4049979896"/>
                    </a:ext>
                  </a:extLst>
                </a:gridCol>
              </a:tblGrid>
              <a:tr h="222396">
                <a:tc gridSpan="4">
                  <a:txBody>
                    <a:bodyPr/>
                    <a:lstStyle/>
                    <a:p>
                      <a:r>
                        <a:rPr lang="fr-FR" sz="1000" b="0" dirty="0">
                          <a:solidFill>
                            <a:schemeClr val="tx1"/>
                          </a:solidFill>
                        </a:rPr>
                        <a:t>Nombre de patients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1000" b="1" dirty="0">
                          <a:solidFill>
                            <a:srgbClr val="FF7F4D"/>
                          </a:solidFill>
                        </a:rPr>
                        <a:t>71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27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1000" b="1" dirty="0">
                          <a:solidFill>
                            <a:srgbClr val="005086"/>
                          </a:solidFill>
                        </a:rPr>
                        <a:t>71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48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26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000" b="1" dirty="0">
                          <a:solidFill>
                            <a:srgbClr val="005086"/>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sp>
        <p:nvSpPr>
          <p:cNvPr id="14" name="Espace réservé du contenu 5">
            <a:extLst>
              <a:ext uri="{FF2B5EF4-FFF2-40B4-BE49-F238E27FC236}">
                <a16:creationId xmlns:a16="http://schemas.microsoft.com/office/drawing/2014/main" xmlns="" id="{A23511F0-9121-D761-D438-FD0F5E117D84}"/>
              </a:ext>
            </a:extLst>
          </p:cNvPr>
          <p:cNvSpPr txBox="1">
            <a:spLocks/>
          </p:cNvSpPr>
          <p:nvPr/>
        </p:nvSpPr>
        <p:spPr>
          <a:xfrm>
            <a:off x="2339421" y="1057348"/>
            <a:ext cx="7675539" cy="482131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black"/>
                </a:solidFill>
              </a:rPr>
              <a:t> </a:t>
            </a:r>
            <a:endParaRPr lang="fr-FR" dirty="0">
              <a:solidFill>
                <a:prstClr val="black"/>
              </a:solidFill>
            </a:endParaRPr>
          </a:p>
        </p:txBody>
      </p:sp>
      <p:sp>
        <p:nvSpPr>
          <p:cNvPr id="15" name="Espace réservé du texte 6">
            <a:extLst>
              <a:ext uri="{FF2B5EF4-FFF2-40B4-BE49-F238E27FC236}">
                <a16:creationId xmlns:a16="http://schemas.microsoft.com/office/drawing/2014/main" xmlns="" id="{11AC833B-8865-E692-171B-C46E618DD829}"/>
              </a:ext>
            </a:extLst>
          </p:cNvPr>
          <p:cNvSpPr txBox="1">
            <a:spLocks/>
          </p:cNvSpPr>
          <p:nvPr/>
        </p:nvSpPr>
        <p:spPr>
          <a:xfrm>
            <a:off x="2476355" y="873684"/>
            <a:ext cx="5168783"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Survie Globale (sous-groupe </a:t>
            </a:r>
            <a:r>
              <a:rPr lang="fr-FR" dirty="0" err="1"/>
              <a:t>docetaxel</a:t>
            </a:r>
            <a:r>
              <a:rPr lang="fr-FR" dirty="0"/>
              <a:t>)</a:t>
            </a:r>
          </a:p>
        </p:txBody>
      </p:sp>
      <p:cxnSp>
        <p:nvCxnSpPr>
          <p:cNvPr id="16" name="Connecteur droit 15">
            <a:extLst>
              <a:ext uri="{FF2B5EF4-FFF2-40B4-BE49-F238E27FC236}">
                <a16:creationId xmlns:a16="http://schemas.microsoft.com/office/drawing/2014/main" xmlns="" id="{989FFA11-C0BB-3CD4-31B7-E453C88DDE20}"/>
              </a:ext>
            </a:extLst>
          </p:cNvPr>
          <p:cNvCxnSpPr>
            <a:cxnSpLocks/>
          </p:cNvCxnSpPr>
          <p:nvPr/>
        </p:nvCxnSpPr>
        <p:spPr>
          <a:xfrm>
            <a:off x="3922495" y="5155328"/>
            <a:ext cx="509820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au 16">
            <a:extLst>
              <a:ext uri="{FF2B5EF4-FFF2-40B4-BE49-F238E27FC236}">
                <a16:creationId xmlns:a16="http://schemas.microsoft.com/office/drawing/2014/main" xmlns="" id="{D84849A3-1A75-2C48-5766-1826CD662A89}"/>
              </a:ext>
            </a:extLst>
          </p:cNvPr>
          <p:cNvGraphicFramePr>
            <a:graphicFrameLocks noGrp="1"/>
          </p:cNvGraphicFramePr>
          <p:nvPr/>
        </p:nvGraphicFramePr>
        <p:xfrm>
          <a:off x="5237667" y="1407009"/>
          <a:ext cx="4534502" cy="1285300"/>
        </p:xfrm>
        <a:graphic>
          <a:graphicData uri="http://schemas.openxmlformats.org/drawingml/2006/table">
            <a:tbl>
              <a:tblPr firstRow="1" bandRow="1"/>
              <a:tblGrid>
                <a:gridCol w="1778236">
                  <a:extLst>
                    <a:ext uri="{9D8B030D-6E8A-4147-A177-3AD203B41FA5}">
                      <a16:colId xmlns:a16="http://schemas.microsoft.com/office/drawing/2014/main" xmlns="" val="20000"/>
                    </a:ext>
                  </a:extLst>
                </a:gridCol>
                <a:gridCol w="1378133">
                  <a:extLst>
                    <a:ext uri="{9D8B030D-6E8A-4147-A177-3AD203B41FA5}">
                      <a16:colId xmlns:a16="http://schemas.microsoft.com/office/drawing/2014/main" xmlns="" val="20001"/>
                    </a:ext>
                  </a:extLst>
                </a:gridCol>
                <a:gridCol w="1378133">
                  <a:extLst>
                    <a:ext uri="{9D8B030D-6E8A-4147-A177-3AD203B41FA5}">
                      <a16:colId xmlns:a16="http://schemas.microsoft.com/office/drawing/2014/main" xmlns="" val="20002"/>
                    </a:ext>
                  </a:extLst>
                </a:gridCol>
              </a:tblGrid>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900" b="0" i="0" dirty="0">
                        <a:latin typeface="Century Gothic" panose="020B0502020202020204" pitchFamily="34" charset="0"/>
                        <a:cs typeface="Arial" panose="020B0604020202020204" pitchFamily="34" charset="0"/>
                      </a:endParaRP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err="1">
                          <a:solidFill>
                            <a:schemeClr val="lt1"/>
                          </a:solidFill>
                          <a:latin typeface="Century Gothic" panose="020B0502020202020204" pitchFamily="34" charset="0"/>
                          <a:ea typeface="+mn-ea"/>
                          <a:cs typeface="Arial" panose="020B0604020202020204" pitchFamily="34" charset="0"/>
                        </a:rPr>
                        <a:t>TTFields</a:t>
                      </a:r>
                      <a:r>
                        <a:rPr lang="fr-FR" sz="900" b="1" i="0" kern="1200" dirty="0">
                          <a:solidFill>
                            <a:schemeClr val="lt1"/>
                          </a:solidFill>
                          <a:latin typeface="Century Gothic" panose="020B0502020202020204" pitchFamily="34" charset="0"/>
                          <a:ea typeface="+mn-ea"/>
                          <a:cs typeface="Arial" panose="020B0604020202020204" pitchFamily="34" charset="0"/>
                        </a:rPr>
                        <a:t> + DTX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a:solidFill>
                            <a:schemeClr val="lt1"/>
                          </a:solidFill>
                          <a:latin typeface="Century Gothic" panose="020B0502020202020204" pitchFamily="34" charset="0"/>
                          <a:ea typeface="+mn-ea"/>
                          <a:cs typeface="Arial" panose="020B0604020202020204" pitchFamily="34" charset="0"/>
                        </a:rPr>
                        <a:t>(n=71)</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a:solidFill>
                            <a:schemeClr val="lt1"/>
                          </a:solidFill>
                          <a:latin typeface="Century Gothic" panose="020B0502020202020204" pitchFamily="34" charset="0"/>
                          <a:ea typeface="+mn-ea"/>
                          <a:cs typeface="Arial" panose="020B0604020202020204" pitchFamily="34" charset="0"/>
                        </a:rPr>
                        <a:t>DTX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i="0" kern="1200" dirty="0">
                          <a:solidFill>
                            <a:schemeClr val="lt1"/>
                          </a:solidFill>
                          <a:latin typeface="Century Gothic" panose="020B0502020202020204" pitchFamily="34" charset="0"/>
                          <a:ea typeface="+mn-ea"/>
                          <a:cs typeface="Arial" panose="020B0604020202020204" pitchFamily="34" charset="0"/>
                        </a:rPr>
                        <a:t>(n=71)</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extLst>
                  <a:ext uri="{0D108BD9-81ED-4DB2-BD59-A6C34878D82A}">
                    <a16:rowId xmlns:a16="http://schemas.microsoft.com/office/drawing/2014/main" xmlns="" val="10000"/>
                  </a:ext>
                </a:extLst>
              </a:tr>
              <a:tr h="19800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spcBef>
                          <a:spcPts val="0"/>
                        </a:spcBef>
                      </a:pPr>
                      <a:r>
                        <a:rPr lang="fr-FR" sz="900" b="0" i="0" dirty="0">
                          <a:solidFill>
                            <a:schemeClr val="tx1"/>
                          </a:solidFill>
                          <a:latin typeface="Century Gothic" panose="020B0502020202020204" pitchFamily="34" charset="0"/>
                          <a:cs typeface="Arial" panose="020B0604020202020204" pitchFamily="34" charset="0"/>
                        </a:rPr>
                        <a:t>SG médiane (95% CI), mois</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11.1 (8.2-14.1)</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8.7 (6.3-11.3)</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98000">
                <a:tc vMerge="1">
                  <a:txBody>
                    <a:bodyPr/>
                    <a:lstStyle/>
                    <a:p>
                      <a:pPr algn="r">
                        <a:spcBef>
                          <a:spcPts val="0"/>
                        </a:spcBef>
                      </a:pPr>
                      <a:endParaRPr lang="fr-FR" sz="900" b="0" i="0" dirty="0">
                        <a:solidFill>
                          <a:schemeClr val="tx1"/>
                        </a:solidFill>
                        <a:latin typeface="Century Gothic" panose="020B0502020202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HR (95% CI): 0.81 (0.55-1,19), </a:t>
                      </a:r>
                      <a:r>
                        <a:rPr lang="fr-FR" sz="900" b="0" i="1" kern="1200" dirty="0">
                          <a:solidFill>
                            <a:schemeClr val="tx1"/>
                          </a:solidFill>
                          <a:latin typeface="Century Gothic" panose="020B0502020202020204" pitchFamily="34" charset="0"/>
                          <a:ea typeface="+mn-ea"/>
                          <a:cs typeface="Arial" panose="020B0604020202020204" pitchFamily="34" charset="0"/>
                        </a:rPr>
                        <a:t>P</a:t>
                      </a:r>
                      <a:r>
                        <a:rPr lang="fr-FR" sz="900" b="0" i="0" kern="1200" dirty="0">
                          <a:solidFill>
                            <a:schemeClr val="tx1"/>
                          </a:solidFill>
                          <a:latin typeface="Century Gothic" panose="020B0502020202020204" pitchFamily="34" charset="0"/>
                          <a:ea typeface="+mn-ea"/>
                          <a:cs typeface="Arial" panose="020B0604020202020204" pitchFamily="34" charset="0"/>
                        </a:rPr>
                        <a:t>=0.28</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ctr" defTabSz="609585" rtl="0" eaLnBrk="1" latinLnBrk="0" hangingPunct="1">
                        <a:lnSpc>
                          <a:spcPct val="100000"/>
                        </a:lnSpc>
                        <a:spcBef>
                          <a:spcPts val="0"/>
                        </a:spcBef>
                        <a:tabLst>
                          <a:tab pos="452438" algn="l"/>
                          <a:tab pos="722313" algn="l"/>
                        </a:tabLst>
                      </a:pPr>
                      <a:endParaRPr lang="fr-FR" sz="9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3352505"/>
                  </a:ext>
                </a:extLst>
              </a:tr>
              <a:tr h="198000">
                <a:tc>
                  <a:txBody>
                    <a:bodyPr/>
                    <a:lstStyle/>
                    <a:p>
                      <a:pPr algn="l">
                        <a:spcBef>
                          <a:spcPts val="0"/>
                        </a:spcBef>
                      </a:pPr>
                      <a:r>
                        <a:rPr lang="fr-FR" sz="900" b="0" i="0" dirty="0">
                          <a:solidFill>
                            <a:schemeClr val="tx1"/>
                          </a:solidFill>
                          <a:latin typeface="Century Gothic" panose="020B0502020202020204" pitchFamily="34" charset="0"/>
                          <a:cs typeface="Arial" panose="020B0604020202020204" pitchFamily="34" charset="0"/>
                        </a:rPr>
                        <a:t>Survie à 1 an (95% CI), %</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46% (33-57)</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38% (27-49)</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27625"/>
                  </a:ext>
                </a:extLst>
              </a:tr>
              <a:tr h="19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chemeClr val="tx1"/>
                          </a:solidFill>
                          <a:latin typeface="Century Gothic" panose="020B0502020202020204" pitchFamily="34" charset="0"/>
                          <a:cs typeface="Arial" panose="020B0604020202020204" pitchFamily="34" charset="0"/>
                        </a:rPr>
                        <a:t>Survie à 3 ans (95% CI), %</a:t>
                      </a:r>
                    </a:p>
                  </a:txBody>
                  <a:tcPr marL="81910" marR="27304"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9% (3-20)</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1"/>
                          </a:solidFill>
                          <a:latin typeface="Century Gothic" panose="020B0502020202020204" pitchFamily="34" charset="0"/>
                          <a:ea typeface="+mn-ea"/>
                          <a:cs typeface="Arial" panose="020B0604020202020204" pitchFamily="34" charset="0"/>
                        </a:rPr>
                        <a:t>5% (0-18)</a:t>
                      </a:r>
                    </a:p>
                  </a:txBody>
                  <a:tcPr marL="92467" marR="92467" marT="46234" marB="46234"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88591130"/>
                  </a:ext>
                </a:extLst>
              </a:tr>
            </a:tbl>
          </a:graphicData>
        </a:graphic>
      </p:graphicFrame>
      <p:sp>
        <p:nvSpPr>
          <p:cNvPr id="20" name="Forme libre 19">
            <a:extLst>
              <a:ext uri="{FF2B5EF4-FFF2-40B4-BE49-F238E27FC236}">
                <a16:creationId xmlns:a16="http://schemas.microsoft.com/office/drawing/2014/main" xmlns="" id="{B9EF9964-292E-511B-E890-8CC9B9CE63BE}"/>
              </a:ext>
            </a:extLst>
          </p:cNvPr>
          <p:cNvSpPr/>
          <p:nvPr/>
        </p:nvSpPr>
        <p:spPr>
          <a:xfrm>
            <a:off x="3494098" y="1737955"/>
            <a:ext cx="3312429" cy="2706877"/>
          </a:xfrm>
          <a:custGeom>
            <a:avLst/>
            <a:gdLst>
              <a:gd name="connsiteX0" fmla="*/ 3312429 w 3312429"/>
              <a:gd name="connsiteY0" fmla="*/ 2706877 h 2706877"/>
              <a:gd name="connsiteX1" fmla="*/ 2900646 w 3312429"/>
              <a:gd name="connsiteY1" fmla="*/ 2706877 h 2706877"/>
              <a:gd name="connsiteX2" fmla="*/ 2900646 w 3312429"/>
              <a:gd name="connsiteY2" fmla="*/ 2561542 h 2706877"/>
              <a:gd name="connsiteX3" fmla="*/ 2803756 w 3312429"/>
              <a:gd name="connsiteY3" fmla="*/ 2561542 h 2706877"/>
              <a:gd name="connsiteX4" fmla="*/ 2803756 w 3312429"/>
              <a:gd name="connsiteY4" fmla="*/ 2440429 h 2706877"/>
              <a:gd name="connsiteX5" fmla="*/ 2373807 w 3312429"/>
              <a:gd name="connsiteY5" fmla="*/ 2440429 h 2706877"/>
              <a:gd name="connsiteX6" fmla="*/ 2373807 w 3312429"/>
              <a:gd name="connsiteY6" fmla="*/ 2361706 h 2706877"/>
              <a:gd name="connsiteX7" fmla="*/ 2270861 w 3312429"/>
              <a:gd name="connsiteY7" fmla="*/ 2361706 h 2706877"/>
              <a:gd name="connsiteX8" fmla="*/ 2270861 w 3312429"/>
              <a:gd name="connsiteY8" fmla="*/ 2264816 h 2706877"/>
              <a:gd name="connsiteX9" fmla="*/ 2083136 w 3312429"/>
              <a:gd name="connsiteY9" fmla="*/ 2264816 h 2706877"/>
              <a:gd name="connsiteX10" fmla="*/ 2083136 w 3312429"/>
              <a:gd name="connsiteY10" fmla="*/ 2192148 h 2706877"/>
              <a:gd name="connsiteX11" fmla="*/ 1913579 w 3312429"/>
              <a:gd name="connsiteY11" fmla="*/ 2192148 h 2706877"/>
              <a:gd name="connsiteX12" fmla="*/ 1913579 w 3312429"/>
              <a:gd name="connsiteY12" fmla="*/ 2192148 h 2706877"/>
              <a:gd name="connsiteX13" fmla="*/ 1913579 w 3312429"/>
              <a:gd name="connsiteY13" fmla="*/ 2125536 h 2706877"/>
              <a:gd name="connsiteX14" fmla="*/ 1665298 w 3312429"/>
              <a:gd name="connsiteY14" fmla="*/ 2125536 h 2706877"/>
              <a:gd name="connsiteX15" fmla="*/ 1665298 w 3312429"/>
              <a:gd name="connsiteY15" fmla="*/ 2004424 h 2706877"/>
              <a:gd name="connsiteX16" fmla="*/ 1495740 w 3312429"/>
              <a:gd name="connsiteY16" fmla="*/ 2004424 h 2706877"/>
              <a:gd name="connsiteX17" fmla="*/ 1495740 w 3312429"/>
              <a:gd name="connsiteY17" fmla="*/ 1949923 h 2706877"/>
              <a:gd name="connsiteX18" fmla="*/ 1429128 w 3312429"/>
              <a:gd name="connsiteY18" fmla="*/ 1949923 h 2706877"/>
              <a:gd name="connsiteX19" fmla="*/ 1429128 w 3312429"/>
              <a:gd name="connsiteY19" fmla="*/ 1840922 h 2706877"/>
              <a:gd name="connsiteX20" fmla="*/ 1332238 w 3312429"/>
              <a:gd name="connsiteY20" fmla="*/ 1840922 h 2706877"/>
              <a:gd name="connsiteX21" fmla="*/ 1332238 w 3312429"/>
              <a:gd name="connsiteY21" fmla="*/ 1780366 h 2706877"/>
              <a:gd name="connsiteX22" fmla="*/ 1156625 w 3312429"/>
              <a:gd name="connsiteY22" fmla="*/ 1780366 h 2706877"/>
              <a:gd name="connsiteX23" fmla="*/ 1156625 w 3312429"/>
              <a:gd name="connsiteY23" fmla="*/ 1780366 h 2706877"/>
              <a:gd name="connsiteX24" fmla="*/ 1114235 w 3312429"/>
              <a:gd name="connsiteY24" fmla="*/ 1737976 h 2706877"/>
              <a:gd name="connsiteX25" fmla="*/ 1114235 w 3312429"/>
              <a:gd name="connsiteY25" fmla="*/ 1665309 h 2706877"/>
              <a:gd name="connsiteX26" fmla="*/ 950734 w 3312429"/>
              <a:gd name="connsiteY26" fmla="*/ 1665309 h 2706877"/>
              <a:gd name="connsiteX27" fmla="*/ 932567 w 3312429"/>
              <a:gd name="connsiteY27" fmla="*/ 1465473 h 2706877"/>
              <a:gd name="connsiteX28" fmla="*/ 835677 w 3312429"/>
              <a:gd name="connsiteY28" fmla="*/ 1465473 h 2706877"/>
              <a:gd name="connsiteX29" fmla="*/ 835677 w 3312429"/>
              <a:gd name="connsiteY29" fmla="*/ 1326193 h 2706877"/>
              <a:gd name="connsiteX30" fmla="*/ 769065 w 3312429"/>
              <a:gd name="connsiteY30" fmla="*/ 1326193 h 2706877"/>
              <a:gd name="connsiteX31" fmla="*/ 744842 w 3312429"/>
              <a:gd name="connsiteY31" fmla="*/ 1144524 h 2706877"/>
              <a:gd name="connsiteX32" fmla="*/ 641897 w 3312429"/>
              <a:gd name="connsiteY32" fmla="*/ 1144524 h 2706877"/>
              <a:gd name="connsiteX33" fmla="*/ 623730 w 3312429"/>
              <a:gd name="connsiteY33" fmla="*/ 1077913 h 2706877"/>
              <a:gd name="connsiteX34" fmla="*/ 581340 w 3312429"/>
              <a:gd name="connsiteY34" fmla="*/ 1047634 h 2706877"/>
              <a:gd name="connsiteX35" fmla="*/ 557118 w 3312429"/>
              <a:gd name="connsiteY35" fmla="*/ 993134 h 2706877"/>
              <a:gd name="connsiteX36" fmla="*/ 545007 w 3312429"/>
              <a:gd name="connsiteY36" fmla="*/ 956800 h 2706877"/>
              <a:gd name="connsiteX37" fmla="*/ 538951 w 3312429"/>
              <a:gd name="connsiteY37" fmla="*/ 938633 h 2706877"/>
              <a:gd name="connsiteX38" fmla="*/ 502617 w 3312429"/>
              <a:gd name="connsiteY38" fmla="*/ 902299 h 2706877"/>
              <a:gd name="connsiteX39" fmla="*/ 484450 w 3312429"/>
              <a:gd name="connsiteY39" fmla="*/ 865966 h 2706877"/>
              <a:gd name="connsiteX40" fmla="*/ 478395 w 3312429"/>
              <a:gd name="connsiteY40" fmla="*/ 847799 h 2706877"/>
              <a:gd name="connsiteX41" fmla="*/ 466283 w 3312429"/>
              <a:gd name="connsiteY41" fmla="*/ 835687 h 2706877"/>
              <a:gd name="connsiteX42" fmla="*/ 436005 w 3312429"/>
              <a:gd name="connsiteY42" fmla="*/ 793298 h 2706877"/>
              <a:gd name="connsiteX43" fmla="*/ 417838 w 3312429"/>
              <a:gd name="connsiteY43" fmla="*/ 781187 h 2706877"/>
              <a:gd name="connsiteX44" fmla="*/ 405727 w 3312429"/>
              <a:gd name="connsiteY44" fmla="*/ 763020 h 2706877"/>
              <a:gd name="connsiteX45" fmla="*/ 387560 w 3312429"/>
              <a:gd name="connsiteY45" fmla="*/ 702464 h 2706877"/>
              <a:gd name="connsiteX46" fmla="*/ 381505 w 3312429"/>
              <a:gd name="connsiteY46" fmla="*/ 672185 h 2706877"/>
              <a:gd name="connsiteX47" fmla="*/ 369393 w 3312429"/>
              <a:gd name="connsiteY47" fmla="*/ 629796 h 2706877"/>
              <a:gd name="connsiteX48" fmla="*/ 357282 w 3312429"/>
              <a:gd name="connsiteY48" fmla="*/ 575295 h 2706877"/>
              <a:gd name="connsiteX49" fmla="*/ 345171 w 3312429"/>
              <a:gd name="connsiteY49" fmla="*/ 557128 h 2706877"/>
              <a:gd name="connsiteX50" fmla="*/ 327004 w 3312429"/>
              <a:gd name="connsiteY50" fmla="*/ 526850 h 2706877"/>
              <a:gd name="connsiteX51" fmla="*/ 314893 w 3312429"/>
              <a:gd name="connsiteY51" fmla="*/ 490517 h 2706877"/>
              <a:gd name="connsiteX52" fmla="*/ 308837 w 3312429"/>
              <a:gd name="connsiteY52" fmla="*/ 472350 h 2706877"/>
              <a:gd name="connsiteX53" fmla="*/ 296726 w 3312429"/>
              <a:gd name="connsiteY53" fmla="*/ 423905 h 2706877"/>
              <a:gd name="connsiteX54" fmla="*/ 290670 w 3312429"/>
              <a:gd name="connsiteY54" fmla="*/ 399682 h 2706877"/>
              <a:gd name="connsiteX55" fmla="*/ 284615 w 3312429"/>
              <a:gd name="connsiteY55" fmla="*/ 369404 h 2706877"/>
              <a:gd name="connsiteX56" fmla="*/ 272503 w 3312429"/>
              <a:gd name="connsiteY56" fmla="*/ 333070 h 2706877"/>
              <a:gd name="connsiteX57" fmla="*/ 260392 w 3312429"/>
              <a:gd name="connsiteY57" fmla="*/ 296736 h 2706877"/>
              <a:gd name="connsiteX58" fmla="*/ 254336 w 3312429"/>
              <a:gd name="connsiteY58" fmla="*/ 278570 h 2706877"/>
              <a:gd name="connsiteX59" fmla="*/ 230114 w 3312429"/>
              <a:gd name="connsiteY59" fmla="*/ 248291 h 2706877"/>
              <a:gd name="connsiteX60" fmla="*/ 187725 w 3312429"/>
              <a:gd name="connsiteY60" fmla="*/ 199846 h 2706877"/>
              <a:gd name="connsiteX61" fmla="*/ 175613 w 3312429"/>
              <a:gd name="connsiteY61" fmla="*/ 187735 h 2706877"/>
              <a:gd name="connsiteX62" fmla="*/ 163502 w 3312429"/>
              <a:gd name="connsiteY62" fmla="*/ 169568 h 2706877"/>
              <a:gd name="connsiteX63" fmla="*/ 145335 w 3312429"/>
              <a:gd name="connsiteY63" fmla="*/ 157457 h 2706877"/>
              <a:gd name="connsiteX64" fmla="*/ 127168 w 3312429"/>
              <a:gd name="connsiteY64" fmla="*/ 121123 h 2706877"/>
              <a:gd name="connsiteX65" fmla="*/ 109001 w 3312429"/>
              <a:gd name="connsiteY65" fmla="*/ 109012 h 2706877"/>
              <a:gd name="connsiteX66" fmla="*/ 72668 w 3312429"/>
              <a:gd name="connsiteY66" fmla="*/ 72678 h 2706877"/>
              <a:gd name="connsiteX67" fmla="*/ 60556 w 3312429"/>
              <a:gd name="connsiteY67" fmla="*/ 60567 h 2706877"/>
              <a:gd name="connsiteX68" fmla="*/ 30278 w 3312429"/>
              <a:gd name="connsiteY68" fmla="*/ 36344 h 2706877"/>
              <a:gd name="connsiteX69" fmla="*/ 0 w 3312429"/>
              <a:gd name="connsiteY69" fmla="*/ 11 h 2706877"/>
              <a:gd name="connsiteX70" fmla="*/ 0 w 3312429"/>
              <a:gd name="connsiteY70" fmla="*/ 11 h 270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2429" h="2706877">
                <a:moveTo>
                  <a:pt x="3312429" y="2706877"/>
                </a:moveTo>
                <a:lnTo>
                  <a:pt x="2900646" y="2706877"/>
                </a:lnTo>
                <a:lnTo>
                  <a:pt x="2900646" y="2561542"/>
                </a:lnTo>
                <a:lnTo>
                  <a:pt x="2803756" y="2561542"/>
                </a:lnTo>
                <a:lnTo>
                  <a:pt x="2803756" y="2440429"/>
                </a:lnTo>
                <a:lnTo>
                  <a:pt x="2373807" y="2440429"/>
                </a:lnTo>
                <a:lnTo>
                  <a:pt x="2373807" y="2361706"/>
                </a:lnTo>
                <a:lnTo>
                  <a:pt x="2270861" y="2361706"/>
                </a:lnTo>
                <a:lnTo>
                  <a:pt x="2270861" y="2264816"/>
                </a:lnTo>
                <a:lnTo>
                  <a:pt x="2083136" y="2264816"/>
                </a:lnTo>
                <a:lnTo>
                  <a:pt x="2083136" y="2192148"/>
                </a:lnTo>
                <a:lnTo>
                  <a:pt x="1913579" y="2192148"/>
                </a:lnTo>
                <a:lnTo>
                  <a:pt x="1913579" y="2192148"/>
                </a:lnTo>
                <a:lnTo>
                  <a:pt x="1913579" y="2125536"/>
                </a:lnTo>
                <a:lnTo>
                  <a:pt x="1665298" y="2125536"/>
                </a:lnTo>
                <a:lnTo>
                  <a:pt x="1665298" y="2004424"/>
                </a:lnTo>
                <a:lnTo>
                  <a:pt x="1495740" y="2004424"/>
                </a:lnTo>
                <a:lnTo>
                  <a:pt x="1495740" y="1949923"/>
                </a:lnTo>
                <a:lnTo>
                  <a:pt x="1429128" y="1949923"/>
                </a:lnTo>
                <a:lnTo>
                  <a:pt x="1429128" y="1840922"/>
                </a:lnTo>
                <a:lnTo>
                  <a:pt x="1332238" y="1840922"/>
                </a:lnTo>
                <a:lnTo>
                  <a:pt x="1332238" y="1780366"/>
                </a:lnTo>
                <a:lnTo>
                  <a:pt x="1156625" y="1780366"/>
                </a:lnTo>
                <a:lnTo>
                  <a:pt x="1156625" y="1780366"/>
                </a:lnTo>
                <a:lnTo>
                  <a:pt x="1114235" y="1737976"/>
                </a:lnTo>
                <a:lnTo>
                  <a:pt x="1114235" y="1665309"/>
                </a:lnTo>
                <a:lnTo>
                  <a:pt x="950734" y="1665309"/>
                </a:lnTo>
                <a:lnTo>
                  <a:pt x="932567" y="1465473"/>
                </a:lnTo>
                <a:lnTo>
                  <a:pt x="835677" y="1465473"/>
                </a:lnTo>
                <a:lnTo>
                  <a:pt x="835677" y="1326193"/>
                </a:lnTo>
                <a:lnTo>
                  <a:pt x="769065" y="1326193"/>
                </a:lnTo>
                <a:lnTo>
                  <a:pt x="744842" y="1144524"/>
                </a:lnTo>
                <a:lnTo>
                  <a:pt x="641897" y="1144524"/>
                </a:lnTo>
                <a:lnTo>
                  <a:pt x="623730" y="1077913"/>
                </a:lnTo>
                <a:cubicBezTo>
                  <a:pt x="609600" y="1067820"/>
                  <a:pt x="594318" y="1059170"/>
                  <a:pt x="581340" y="1047634"/>
                </a:cubicBezTo>
                <a:cubicBezTo>
                  <a:pt x="567702" y="1035512"/>
                  <a:pt x="561786" y="1007137"/>
                  <a:pt x="557118" y="993134"/>
                </a:cubicBezTo>
                <a:lnTo>
                  <a:pt x="545007" y="956800"/>
                </a:lnTo>
                <a:cubicBezTo>
                  <a:pt x="542988" y="950744"/>
                  <a:pt x="543465" y="943147"/>
                  <a:pt x="538951" y="938633"/>
                </a:cubicBezTo>
                <a:lnTo>
                  <a:pt x="502617" y="902299"/>
                </a:lnTo>
                <a:cubicBezTo>
                  <a:pt x="487398" y="856636"/>
                  <a:pt x="507928" y="912921"/>
                  <a:pt x="484450" y="865966"/>
                </a:cubicBezTo>
                <a:cubicBezTo>
                  <a:pt x="481595" y="860257"/>
                  <a:pt x="481679" y="853273"/>
                  <a:pt x="478395" y="847799"/>
                </a:cubicBezTo>
                <a:cubicBezTo>
                  <a:pt x="475457" y="842903"/>
                  <a:pt x="469850" y="840146"/>
                  <a:pt x="466283" y="835687"/>
                </a:cubicBezTo>
                <a:cubicBezTo>
                  <a:pt x="452527" y="818492"/>
                  <a:pt x="453057" y="810349"/>
                  <a:pt x="436005" y="793298"/>
                </a:cubicBezTo>
                <a:cubicBezTo>
                  <a:pt x="430859" y="788152"/>
                  <a:pt x="423894" y="785224"/>
                  <a:pt x="417838" y="781187"/>
                </a:cubicBezTo>
                <a:cubicBezTo>
                  <a:pt x="413801" y="775131"/>
                  <a:pt x="408683" y="769671"/>
                  <a:pt x="405727" y="763020"/>
                </a:cubicBezTo>
                <a:cubicBezTo>
                  <a:pt x="399021" y="747931"/>
                  <a:pt x="391473" y="720074"/>
                  <a:pt x="387560" y="702464"/>
                </a:cubicBezTo>
                <a:cubicBezTo>
                  <a:pt x="385327" y="692416"/>
                  <a:pt x="384001" y="682171"/>
                  <a:pt x="381505" y="672185"/>
                </a:cubicBezTo>
                <a:cubicBezTo>
                  <a:pt x="369959" y="626000"/>
                  <a:pt x="380724" y="686451"/>
                  <a:pt x="369393" y="629796"/>
                </a:cubicBezTo>
                <a:cubicBezTo>
                  <a:pt x="366291" y="614284"/>
                  <a:pt x="365140" y="591012"/>
                  <a:pt x="357282" y="575295"/>
                </a:cubicBezTo>
                <a:cubicBezTo>
                  <a:pt x="354027" y="568785"/>
                  <a:pt x="348426" y="563638"/>
                  <a:pt x="345171" y="557128"/>
                </a:cubicBezTo>
                <a:cubicBezTo>
                  <a:pt x="329449" y="525684"/>
                  <a:pt x="350659" y="550507"/>
                  <a:pt x="327004" y="526850"/>
                </a:cubicBezTo>
                <a:lnTo>
                  <a:pt x="314893" y="490517"/>
                </a:lnTo>
                <a:cubicBezTo>
                  <a:pt x="312874" y="484461"/>
                  <a:pt x="310089" y="478609"/>
                  <a:pt x="308837" y="472350"/>
                </a:cubicBezTo>
                <a:cubicBezTo>
                  <a:pt x="296525" y="410794"/>
                  <a:pt x="309139" y="467350"/>
                  <a:pt x="296726" y="423905"/>
                </a:cubicBezTo>
                <a:cubicBezTo>
                  <a:pt x="294440" y="415902"/>
                  <a:pt x="292475" y="407807"/>
                  <a:pt x="290670" y="399682"/>
                </a:cubicBezTo>
                <a:cubicBezTo>
                  <a:pt x="288437" y="389635"/>
                  <a:pt x="287323" y="379334"/>
                  <a:pt x="284615" y="369404"/>
                </a:cubicBezTo>
                <a:cubicBezTo>
                  <a:pt x="281256" y="357087"/>
                  <a:pt x="276540" y="345181"/>
                  <a:pt x="272503" y="333070"/>
                </a:cubicBezTo>
                <a:lnTo>
                  <a:pt x="260392" y="296736"/>
                </a:lnTo>
                <a:cubicBezTo>
                  <a:pt x="258373" y="290681"/>
                  <a:pt x="257877" y="283881"/>
                  <a:pt x="254336" y="278570"/>
                </a:cubicBezTo>
                <a:cubicBezTo>
                  <a:pt x="217060" y="222654"/>
                  <a:pt x="264628" y="291436"/>
                  <a:pt x="230114" y="248291"/>
                </a:cubicBezTo>
                <a:cubicBezTo>
                  <a:pt x="190068" y="198231"/>
                  <a:pt x="262408" y="274527"/>
                  <a:pt x="187725" y="199846"/>
                </a:cubicBezTo>
                <a:cubicBezTo>
                  <a:pt x="183688" y="195809"/>
                  <a:pt x="178780" y="192486"/>
                  <a:pt x="175613" y="187735"/>
                </a:cubicBezTo>
                <a:cubicBezTo>
                  <a:pt x="171576" y="181679"/>
                  <a:pt x="168648" y="174714"/>
                  <a:pt x="163502" y="169568"/>
                </a:cubicBezTo>
                <a:cubicBezTo>
                  <a:pt x="158356" y="164422"/>
                  <a:pt x="151391" y="161494"/>
                  <a:pt x="145335" y="157457"/>
                </a:cubicBezTo>
                <a:cubicBezTo>
                  <a:pt x="140410" y="142682"/>
                  <a:pt x="138906" y="132861"/>
                  <a:pt x="127168" y="121123"/>
                </a:cubicBezTo>
                <a:cubicBezTo>
                  <a:pt x="122022" y="115977"/>
                  <a:pt x="114441" y="113847"/>
                  <a:pt x="109001" y="109012"/>
                </a:cubicBezTo>
                <a:cubicBezTo>
                  <a:pt x="96200" y="97633"/>
                  <a:pt x="84779" y="84789"/>
                  <a:pt x="72668" y="72678"/>
                </a:cubicBezTo>
                <a:cubicBezTo>
                  <a:pt x="68631" y="68641"/>
                  <a:pt x="65307" y="63734"/>
                  <a:pt x="60556" y="60567"/>
                </a:cubicBezTo>
                <a:cubicBezTo>
                  <a:pt x="48635" y="52620"/>
                  <a:pt x="38909" y="47852"/>
                  <a:pt x="30278" y="36344"/>
                </a:cubicBezTo>
                <a:cubicBezTo>
                  <a:pt x="1769" y="-1669"/>
                  <a:pt x="21051" y="11"/>
                  <a:pt x="0" y="11"/>
                </a:cubicBezTo>
                <a:lnTo>
                  <a:pt x="0" y="11"/>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Forme libre 20">
            <a:extLst>
              <a:ext uri="{FF2B5EF4-FFF2-40B4-BE49-F238E27FC236}">
                <a16:creationId xmlns:a16="http://schemas.microsoft.com/office/drawing/2014/main" xmlns="" id="{04513944-1E46-9120-2C48-3BB97E2DD43D}"/>
              </a:ext>
            </a:extLst>
          </p:cNvPr>
          <p:cNvSpPr/>
          <p:nvPr/>
        </p:nvSpPr>
        <p:spPr>
          <a:xfrm>
            <a:off x="3506186" y="1756132"/>
            <a:ext cx="5565146" cy="2561532"/>
          </a:xfrm>
          <a:custGeom>
            <a:avLst/>
            <a:gdLst>
              <a:gd name="connsiteX0" fmla="*/ 5565146 w 5565146"/>
              <a:gd name="connsiteY0" fmla="*/ 2561532 h 2561532"/>
              <a:gd name="connsiteX1" fmla="*/ 3009671 w 5565146"/>
              <a:gd name="connsiteY1" fmla="*/ 2561532 h 2561532"/>
              <a:gd name="connsiteX2" fmla="*/ 3009671 w 5565146"/>
              <a:gd name="connsiteY2" fmla="*/ 2494920 h 2561532"/>
              <a:gd name="connsiteX3" fmla="*/ 2767446 w 5565146"/>
              <a:gd name="connsiteY3" fmla="*/ 2494920 h 2561532"/>
              <a:gd name="connsiteX4" fmla="*/ 2767446 w 5565146"/>
              <a:gd name="connsiteY4" fmla="*/ 2404085 h 2561532"/>
              <a:gd name="connsiteX5" fmla="*/ 2325385 w 5565146"/>
              <a:gd name="connsiteY5" fmla="*/ 2404085 h 2561532"/>
              <a:gd name="connsiteX6" fmla="*/ 2325385 w 5565146"/>
              <a:gd name="connsiteY6" fmla="*/ 2270861 h 2561532"/>
              <a:gd name="connsiteX7" fmla="*/ 2022603 w 5565146"/>
              <a:gd name="connsiteY7" fmla="*/ 2270861 h 2561532"/>
              <a:gd name="connsiteX8" fmla="*/ 2022603 w 5565146"/>
              <a:gd name="connsiteY8" fmla="*/ 2083137 h 2561532"/>
              <a:gd name="connsiteX9" fmla="*/ 1949936 w 5565146"/>
              <a:gd name="connsiteY9" fmla="*/ 2083137 h 2561532"/>
              <a:gd name="connsiteX10" fmla="*/ 1653210 w 5565146"/>
              <a:gd name="connsiteY10" fmla="*/ 2083137 h 2561532"/>
              <a:gd name="connsiteX11" fmla="*/ 1653210 w 5565146"/>
              <a:gd name="connsiteY11" fmla="*/ 1986247 h 2561532"/>
              <a:gd name="connsiteX12" fmla="*/ 1526042 w 5565146"/>
              <a:gd name="connsiteY12" fmla="*/ 1986247 h 2561532"/>
              <a:gd name="connsiteX13" fmla="*/ 1507875 w 5565146"/>
              <a:gd name="connsiteY13" fmla="*/ 1925691 h 2561532"/>
              <a:gd name="connsiteX14" fmla="*/ 1465486 w 5565146"/>
              <a:gd name="connsiteY14" fmla="*/ 1883301 h 2561532"/>
              <a:gd name="connsiteX15" fmla="*/ 1459430 w 5565146"/>
              <a:gd name="connsiteY15" fmla="*/ 1865134 h 2561532"/>
              <a:gd name="connsiteX16" fmla="*/ 1441263 w 5565146"/>
              <a:gd name="connsiteY16" fmla="*/ 1846967 h 2561532"/>
              <a:gd name="connsiteX17" fmla="*/ 1429152 w 5565146"/>
              <a:gd name="connsiteY17" fmla="*/ 1822745 h 2561532"/>
              <a:gd name="connsiteX18" fmla="*/ 1417040 w 5565146"/>
              <a:gd name="connsiteY18" fmla="*/ 1810634 h 2561532"/>
              <a:gd name="connsiteX19" fmla="*/ 1404929 w 5565146"/>
              <a:gd name="connsiteY19" fmla="*/ 1792467 h 2561532"/>
              <a:gd name="connsiteX20" fmla="*/ 1368595 w 5565146"/>
              <a:gd name="connsiteY20" fmla="*/ 1719799 h 2561532"/>
              <a:gd name="connsiteX21" fmla="*/ 1356484 w 5565146"/>
              <a:gd name="connsiteY21" fmla="*/ 1701632 h 2561532"/>
              <a:gd name="connsiteX22" fmla="*/ 1344373 w 5565146"/>
              <a:gd name="connsiteY22" fmla="*/ 1683465 h 2561532"/>
              <a:gd name="connsiteX23" fmla="*/ 1308039 w 5565146"/>
              <a:gd name="connsiteY23" fmla="*/ 1659243 h 2561532"/>
              <a:gd name="connsiteX24" fmla="*/ 1277761 w 5565146"/>
              <a:gd name="connsiteY24" fmla="*/ 1622909 h 2561532"/>
              <a:gd name="connsiteX25" fmla="*/ 1265650 w 5565146"/>
              <a:gd name="connsiteY25" fmla="*/ 1604742 h 2561532"/>
              <a:gd name="connsiteX26" fmla="*/ 1247483 w 5565146"/>
              <a:gd name="connsiteY26" fmla="*/ 1586575 h 2561532"/>
              <a:gd name="connsiteX27" fmla="*/ 1223260 w 5565146"/>
              <a:gd name="connsiteY27" fmla="*/ 1550242 h 2561532"/>
              <a:gd name="connsiteX28" fmla="*/ 1192982 w 5565146"/>
              <a:gd name="connsiteY28" fmla="*/ 1513908 h 2561532"/>
              <a:gd name="connsiteX29" fmla="*/ 1138482 w 5565146"/>
              <a:gd name="connsiteY29" fmla="*/ 1465463 h 2561532"/>
              <a:gd name="connsiteX30" fmla="*/ 1108203 w 5565146"/>
              <a:gd name="connsiteY30" fmla="*/ 1447296 h 2561532"/>
              <a:gd name="connsiteX31" fmla="*/ 1083981 w 5565146"/>
              <a:gd name="connsiteY31" fmla="*/ 1410962 h 2561532"/>
              <a:gd name="connsiteX32" fmla="*/ 1071870 w 5565146"/>
              <a:gd name="connsiteY32" fmla="*/ 1392795 h 2561532"/>
              <a:gd name="connsiteX33" fmla="*/ 1047647 w 5565146"/>
              <a:gd name="connsiteY33" fmla="*/ 1362517 h 2561532"/>
              <a:gd name="connsiteX34" fmla="*/ 1017369 w 5565146"/>
              <a:gd name="connsiteY34" fmla="*/ 1320128 h 2561532"/>
              <a:gd name="connsiteX35" fmla="*/ 1005258 w 5565146"/>
              <a:gd name="connsiteY35" fmla="*/ 1283794 h 2561532"/>
              <a:gd name="connsiteX36" fmla="*/ 981035 w 5565146"/>
              <a:gd name="connsiteY36" fmla="*/ 1253516 h 2561532"/>
              <a:gd name="connsiteX37" fmla="*/ 974980 w 5565146"/>
              <a:gd name="connsiteY37" fmla="*/ 1235349 h 2561532"/>
              <a:gd name="connsiteX38" fmla="*/ 950757 w 5565146"/>
              <a:gd name="connsiteY38" fmla="*/ 1211126 h 2561532"/>
              <a:gd name="connsiteX39" fmla="*/ 932590 w 5565146"/>
              <a:gd name="connsiteY39" fmla="*/ 1156626 h 2561532"/>
              <a:gd name="connsiteX40" fmla="*/ 926535 w 5565146"/>
              <a:gd name="connsiteY40" fmla="*/ 1138459 h 2561532"/>
              <a:gd name="connsiteX41" fmla="*/ 920479 w 5565146"/>
              <a:gd name="connsiteY41" fmla="*/ 1114236 h 2561532"/>
              <a:gd name="connsiteX42" fmla="*/ 914423 w 5565146"/>
              <a:gd name="connsiteY42" fmla="*/ 1096069 h 2561532"/>
              <a:gd name="connsiteX43" fmla="*/ 908368 w 5565146"/>
              <a:gd name="connsiteY43" fmla="*/ 1065791 h 2561532"/>
              <a:gd name="connsiteX44" fmla="*/ 872034 w 5565146"/>
              <a:gd name="connsiteY44" fmla="*/ 1053680 h 2561532"/>
              <a:gd name="connsiteX45" fmla="*/ 799366 w 5565146"/>
              <a:gd name="connsiteY45" fmla="*/ 1041569 h 2561532"/>
              <a:gd name="connsiteX46" fmla="*/ 763033 w 5565146"/>
              <a:gd name="connsiteY46" fmla="*/ 993124 h 2561532"/>
              <a:gd name="connsiteX47" fmla="*/ 750921 w 5565146"/>
              <a:gd name="connsiteY47" fmla="*/ 956790 h 2561532"/>
              <a:gd name="connsiteX48" fmla="*/ 744866 w 5565146"/>
              <a:gd name="connsiteY48" fmla="*/ 938623 h 2561532"/>
              <a:gd name="connsiteX49" fmla="*/ 732754 w 5565146"/>
              <a:gd name="connsiteY49" fmla="*/ 926512 h 2561532"/>
              <a:gd name="connsiteX50" fmla="*/ 708532 w 5565146"/>
              <a:gd name="connsiteY50" fmla="*/ 890178 h 2561532"/>
              <a:gd name="connsiteX51" fmla="*/ 690365 w 5565146"/>
              <a:gd name="connsiteY51" fmla="*/ 872011 h 2561532"/>
              <a:gd name="connsiteX52" fmla="*/ 672198 w 5565146"/>
              <a:gd name="connsiteY52" fmla="*/ 835677 h 2561532"/>
              <a:gd name="connsiteX53" fmla="*/ 654031 w 5565146"/>
              <a:gd name="connsiteY53" fmla="*/ 823566 h 2561532"/>
              <a:gd name="connsiteX54" fmla="*/ 641920 w 5565146"/>
              <a:gd name="connsiteY54" fmla="*/ 805399 h 2561532"/>
              <a:gd name="connsiteX55" fmla="*/ 623753 w 5565146"/>
              <a:gd name="connsiteY55" fmla="*/ 787232 h 2561532"/>
              <a:gd name="connsiteX56" fmla="*/ 611642 w 5565146"/>
              <a:gd name="connsiteY56" fmla="*/ 763010 h 2561532"/>
              <a:gd name="connsiteX57" fmla="*/ 587419 w 5565146"/>
              <a:gd name="connsiteY57" fmla="*/ 738787 h 2561532"/>
              <a:gd name="connsiteX58" fmla="*/ 581364 w 5565146"/>
              <a:gd name="connsiteY58" fmla="*/ 720620 h 2561532"/>
              <a:gd name="connsiteX59" fmla="*/ 551086 w 5565146"/>
              <a:gd name="connsiteY59" fmla="*/ 690342 h 2561532"/>
              <a:gd name="connsiteX60" fmla="*/ 538974 w 5565146"/>
              <a:gd name="connsiteY60" fmla="*/ 678231 h 2561532"/>
              <a:gd name="connsiteX61" fmla="*/ 514752 w 5565146"/>
              <a:gd name="connsiteY61" fmla="*/ 641897 h 2561532"/>
              <a:gd name="connsiteX62" fmla="*/ 508696 w 5565146"/>
              <a:gd name="connsiteY62" fmla="*/ 623730 h 2561532"/>
              <a:gd name="connsiteX63" fmla="*/ 490529 w 5565146"/>
              <a:gd name="connsiteY63" fmla="*/ 599508 h 2561532"/>
              <a:gd name="connsiteX64" fmla="*/ 466307 w 5565146"/>
              <a:gd name="connsiteY64" fmla="*/ 569230 h 2561532"/>
              <a:gd name="connsiteX65" fmla="*/ 454195 w 5565146"/>
              <a:gd name="connsiteY65" fmla="*/ 532896 h 2561532"/>
              <a:gd name="connsiteX66" fmla="*/ 442084 w 5565146"/>
              <a:gd name="connsiteY66" fmla="*/ 496562 h 2561532"/>
              <a:gd name="connsiteX67" fmla="*/ 436029 w 5565146"/>
              <a:gd name="connsiteY67" fmla="*/ 478395 h 2561532"/>
              <a:gd name="connsiteX68" fmla="*/ 423917 w 5565146"/>
              <a:gd name="connsiteY68" fmla="*/ 466284 h 2561532"/>
              <a:gd name="connsiteX69" fmla="*/ 381528 w 5565146"/>
              <a:gd name="connsiteY69" fmla="*/ 411783 h 2561532"/>
              <a:gd name="connsiteX70" fmla="*/ 363361 w 5565146"/>
              <a:gd name="connsiteY70" fmla="*/ 405728 h 2561532"/>
              <a:gd name="connsiteX71" fmla="*/ 333083 w 5565146"/>
              <a:gd name="connsiteY71" fmla="*/ 387561 h 2561532"/>
              <a:gd name="connsiteX72" fmla="*/ 314916 w 5565146"/>
              <a:gd name="connsiteY72" fmla="*/ 375449 h 2561532"/>
              <a:gd name="connsiteX73" fmla="*/ 278582 w 5565146"/>
              <a:gd name="connsiteY73" fmla="*/ 363338 h 2561532"/>
              <a:gd name="connsiteX74" fmla="*/ 254360 w 5565146"/>
              <a:gd name="connsiteY74" fmla="*/ 327004 h 2561532"/>
              <a:gd name="connsiteX75" fmla="*/ 218026 w 5565146"/>
              <a:gd name="connsiteY75" fmla="*/ 278559 h 2561532"/>
              <a:gd name="connsiteX76" fmla="*/ 199859 w 5565146"/>
              <a:gd name="connsiteY76" fmla="*/ 242226 h 2561532"/>
              <a:gd name="connsiteX77" fmla="*/ 181692 w 5565146"/>
              <a:gd name="connsiteY77" fmla="*/ 199836 h 2561532"/>
              <a:gd name="connsiteX78" fmla="*/ 157470 w 5565146"/>
              <a:gd name="connsiteY78" fmla="*/ 163502 h 2561532"/>
              <a:gd name="connsiteX79" fmla="*/ 109025 w 5565146"/>
              <a:gd name="connsiteY79" fmla="*/ 145336 h 2561532"/>
              <a:gd name="connsiteX80" fmla="*/ 78746 w 5565146"/>
              <a:gd name="connsiteY80" fmla="*/ 121113 h 2561532"/>
              <a:gd name="connsiteX81" fmla="*/ 54524 w 5565146"/>
              <a:gd name="connsiteY81" fmla="*/ 84779 h 2561532"/>
              <a:gd name="connsiteX82" fmla="*/ 36357 w 5565146"/>
              <a:gd name="connsiteY82" fmla="*/ 30279 h 2561532"/>
              <a:gd name="connsiteX83" fmla="*/ 18190 w 5565146"/>
              <a:gd name="connsiteY83" fmla="*/ 24223 h 2561532"/>
              <a:gd name="connsiteX84" fmla="*/ 23 w 5565146"/>
              <a:gd name="connsiteY84" fmla="*/ 0 h 2561532"/>
              <a:gd name="connsiteX85" fmla="*/ 23 w 5565146"/>
              <a:gd name="connsiteY85" fmla="*/ 0 h 256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65146" h="2561532">
                <a:moveTo>
                  <a:pt x="5565146" y="2561532"/>
                </a:moveTo>
                <a:lnTo>
                  <a:pt x="3009671" y="2561532"/>
                </a:lnTo>
                <a:lnTo>
                  <a:pt x="3009671" y="2494920"/>
                </a:lnTo>
                <a:lnTo>
                  <a:pt x="2767446" y="2494920"/>
                </a:lnTo>
                <a:lnTo>
                  <a:pt x="2767446" y="2404085"/>
                </a:lnTo>
                <a:lnTo>
                  <a:pt x="2325385" y="2404085"/>
                </a:lnTo>
                <a:lnTo>
                  <a:pt x="2325385" y="2270861"/>
                </a:lnTo>
                <a:lnTo>
                  <a:pt x="2022603" y="2270861"/>
                </a:lnTo>
                <a:lnTo>
                  <a:pt x="2022603" y="2083137"/>
                </a:lnTo>
                <a:lnTo>
                  <a:pt x="1949936" y="2083137"/>
                </a:lnTo>
                <a:lnTo>
                  <a:pt x="1653210" y="2083137"/>
                </a:lnTo>
                <a:lnTo>
                  <a:pt x="1653210" y="1986247"/>
                </a:lnTo>
                <a:lnTo>
                  <a:pt x="1526042" y="1986247"/>
                </a:lnTo>
                <a:lnTo>
                  <a:pt x="1507875" y="1925691"/>
                </a:lnTo>
                <a:cubicBezTo>
                  <a:pt x="1493745" y="1911561"/>
                  <a:pt x="1477969" y="1898905"/>
                  <a:pt x="1465486" y="1883301"/>
                </a:cubicBezTo>
                <a:cubicBezTo>
                  <a:pt x="1461498" y="1878316"/>
                  <a:pt x="1462971" y="1870445"/>
                  <a:pt x="1459430" y="1865134"/>
                </a:cubicBezTo>
                <a:cubicBezTo>
                  <a:pt x="1454679" y="1858008"/>
                  <a:pt x="1446241" y="1853936"/>
                  <a:pt x="1441263" y="1846967"/>
                </a:cubicBezTo>
                <a:cubicBezTo>
                  <a:pt x="1436016" y="1839621"/>
                  <a:pt x="1434159" y="1830256"/>
                  <a:pt x="1429152" y="1822745"/>
                </a:cubicBezTo>
                <a:cubicBezTo>
                  <a:pt x="1425985" y="1817995"/>
                  <a:pt x="1420607" y="1815092"/>
                  <a:pt x="1417040" y="1810634"/>
                </a:cubicBezTo>
                <a:cubicBezTo>
                  <a:pt x="1412493" y="1804951"/>
                  <a:pt x="1408966" y="1798523"/>
                  <a:pt x="1404929" y="1792467"/>
                </a:cubicBezTo>
                <a:cubicBezTo>
                  <a:pt x="1388215" y="1742323"/>
                  <a:pt x="1399900" y="1766757"/>
                  <a:pt x="1368595" y="1719799"/>
                </a:cubicBezTo>
                <a:lnTo>
                  <a:pt x="1356484" y="1701632"/>
                </a:lnTo>
                <a:cubicBezTo>
                  <a:pt x="1352447" y="1695576"/>
                  <a:pt x="1350429" y="1687502"/>
                  <a:pt x="1344373" y="1683465"/>
                </a:cubicBezTo>
                <a:lnTo>
                  <a:pt x="1308039" y="1659243"/>
                </a:lnTo>
                <a:cubicBezTo>
                  <a:pt x="1277970" y="1614138"/>
                  <a:pt x="1316616" y="1669536"/>
                  <a:pt x="1277761" y="1622909"/>
                </a:cubicBezTo>
                <a:cubicBezTo>
                  <a:pt x="1273102" y="1617318"/>
                  <a:pt x="1270309" y="1610333"/>
                  <a:pt x="1265650" y="1604742"/>
                </a:cubicBezTo>
                <a:cubicBezTo>
                  <a:pt x="1260167" y="1598163"/>
                  <a:pt x="1252741" y="1593335"/>
                  <a:pt x="1247483" y="1586575"/>
                </a:cubicBezTo>
                <a:cubicBezTo>
                  <a:pt x="1238546" y="1575085"/>
                  <a:pt x="1233552" y="1560535"/>
                  <a:pt x="1223260" y="1550242"/>
                </a:cubicBezTo>
                <a:cubicBezTo>
                  <a:pt x="1179564" y="1506543"/>
                  <a:pt x="1257792" y="1585919"/>
                  <a:pt x="1192982" y="1513908"/>
                </a:cubicBezTo>
                <a:cubicBezTo>
                  <a:pt x="1133615" y="1447945"/>
                  <a:pt x="1178499" y="1497478"/>
                  <a:pt x="1138482" y="1465463"/>
                </a:cubicBezTo>
                <a:cubicBezTo>
                  <a:pt x="1114733" y="1446463"/>
                  <a:pt x="1139751" y="1457811"/>
                  <a:pt x="1108203" y="1447296"/>
                </a:cubicBezTo>
                <a:lnTo>
                  <a:pt x="1083981" y="1410962"/>
                </a:lnTo>
                <a:cubicBezTo>
                  <a:pt x="1079944" y="1404906"/>
                  <a:pt x="1077016" y="1397941"/>
                  <a:pt x="1071870" y="1392795"/>
                </a:cubicBezTo>
                <a:cubicBezTo>
                  <a:pt x="1051616" y="1372542"/>
                  <a:pt x="1066744" y="1389253"/>
                  <a:pt x="1047647" y="1362517"/>
                </a:cubicBezTo>
                <a:cubicBezTo>
                  <a:pt x="1045019" y="1358837"/>
                  <a:pt x="1020726" y="1327680"/>
                  <a:pt x="1017369" y="1320128"/>
                </a:cubicBezTo>
                <a:cubicBezTo>
                  <a:pt x="1012184" y="1308462"/>
                  <a:pt x="1014286" y="1292821"/>
                  <a:pt x="1005258" y="1283794"/>
                </a:cubicBezTo>
                <a:cubicBezTo>
                  <a:pt x="988000" y="1266537"/>
                  <a:pt x="996313" y="1276434"/>
                  <a:pt x="981035" y="1253516"/>
                </a:cubicBezTo>
                <a:cubicBezTo>
                  <a:pt x="979017" y="1247460"/>
                  <a:pt x="978690" y="1240543"/>
                  <a:pt x="974980" y="1235349"/>
                </a:cubicBezTo>
                <a:cubicBezTo>
                  <a:pt x="968343" y="1226057"/>
                  <a:pt x="950757" y="1211126"/>
                  <a:pt x="950757" y="1211126"/>
                </a:cubicBezTo>
                <a:lnTo>
                  <a:pt x="932590" y="1156626"/>
                </a:lnTo>
                <a:cubicBezTo>
                  <a:pt x="930572" y="1150570"/>
                  <a:pt x="928083" y="1144652"/>
                  <a:pt x="926535" y="1138459"/>
                </a:cubicBezTo>
                <a:cubicBezTo>
                  <a:pt x="924516" y="1130385"/>
                  <a:pt x="922766" y="1122239"/>
                  <a:pt x="920479" y="1114236"/>
                </a:cubicBezTo>
                <a:cubicBezTo>
                  <a:pt x="918725" y="1108098"/>
                  <a:pt x="915971" y="1102262"/>
                  <a:pt x="914423" y="1096069"/>
                </a:cubicBezTo>
                <a:cubicBezTo>
                  <a:pt x="911927" y="1086084"/>
                  <a:pt x="915646" y="1073069"/>
                  <a:pt x="908368" y="1065791"/>
                </a:cubicBezTo>
                <a:cubicBezTo>
                  <a:pt x="899341" y="1056764"/>
                  <a:pt x="884672" y="1055486"/>
                  <a:pt x="872034" y="1053680"/>
                </a:cubicBezTo>
                <a:cubicBezTo>
                  <a:pt x="819455" y="1046168"/>
                  <a:pt x="843640" y="1050423"/>
                  <a:pt x="799366" y="1041569"/>
                </a:cubicBezTo>
                <a:cubicBezTo>
                  <a:pt x="785021" y="1027222"/>
                  <a:pt x="769880" y="1013664"/>
                  <a:pt x="763033" y="993124"/>
                </a:cubicBezTo>
                <a:lnTo>
                  <a:pt x="750921" y="956790"/>
                </a:lnTo>
                <a:cubicBezTo>
                  <a:pt x="748902" y="950734"/>
                  <a:pt x="749380" y="943136"/>
                  <a:pt x="744866" y="938623"/>
                </a:cubicBezTo>
                <a:cubicBezTo>
                  <a:pt x="740829" y="934586"/>
                  <a:pt x="736180" y="931080"/>
                  <a:pt x="732754" y="926512"/>
                </a:cubicBezTo>
                <a:cubicBezTo>
                  <a:pt x="724020" y="914867"/>
                  <a:pt x="718825" y="900471"/>
                  <a:pt x="708532" y="890178"/>
                </a:cubicBezTo>
                <a:lnTo>
                  <a:pt x="690365" y="872011"/>
                </a:lnTo>
                <a:cubicBezTo>
                  <a:pt x="685440" y="857236"/>
                  <a:pt x="683936" y="847415"/>
                  <a:pt x="672198" y="835677"/>
                </a:cubicBezTo>
                <a:cubicBezTo>
                  <a:pt x="667052" y="830531"/>
                  <a:pt x="660087" y="827603"/>
                  <a:pt x="654031" y="823566"/>
                </a:cubicBezTo>
                <a:cubicBezTo>
                  <a:pt x="649994" y="817510"/>
                  <a:pt x="646579" y="810990"/>
                  <a:pt x="641920" y="805399"/>
                </a:cubicBezTo>
                <a:cubicBezTo>
                  <a:pt x="636437" y="798820"/>
                  <a:pt x="628731" y="794201"/>
                  <a:pt x="623753" y="787232"/>
                </a:cubicBezTo>
                <a:cubicBezTo>
                  <a:pt x="618506" y="779886"/>
                  <a:pt x="617058" y="770232"/>
                  <a:pt x="611642" y="763010"/>
                </a:cubicBezTo>
                <a:cubicBezTo>
                  <a:pt x="604791" y="753875"/>
                  <a:pt x="587419" y="738787"/>
                  <a:pt x="587419" y="738787"/>
                </a:cubicBezTo>
                <a:cubicBezTo>
                  <a:pt x="585401" y="732731"/>
                  <a:pt x="585194" y="725727"/>
                  <a:pt x="581364" y="720620"/>
                </a:cubicBezTo>
                <a:cubicBezTo>
                  <a:pt x="572800" y="709201"/>
                  <a:pt x="561179" y="700435"/>
                  <a:pt x="551086" y="690342"/>
                </a:cubicBezTo>
                <a:cubicBezTo>
                  <a:pt x="547049" y="686305"/>
                  <a:pt x="542141" y="682982"/>
                  <a:pt x="538974" y="678231"/>
                </a:cubicBezTo>
                <a:cubicBezTo>
                  <a:pt x="530900" y="666120"/>
                  <a:pt x="519355" y="655706"/>
                  <a:pt x="514752" y="641897"/>
                </a:cubicBezTo>
                <a:cubicBezTo>
                  <a:pt x="512733" y="635841"/>
                  <a:pt x="511863" y="629272"/>
                  <a:pt x="508696" y="623730"/>
                </a:cubicBezTo>
                <a:cubicBezTo>
                  <a:pt x="503689" y="614967"/>
                  <a:pt x="496990" y="607261"/>
                  <a:pt x="490529" y="599508"/>
                </a:cubicBezTo>
                <a:cubicBezTo>
                  <a:pt x="478548" y="585130"/>
                  <a:pt x="474861" y="588475"/>
                  <a:pt x="466307" y="569230"/>
                </a:cubicBezTo>
                <a:cubicBezTo>
                  <a:pt x="461122" y="557564"/>
                  <a:pt x="458232" y="545007"/>
                  <a:pt x="454195" y="532896"/>
                </a:cubicBezTo>
                <a:lnTo>
                  <a:pt x="442084" y="496562"/>
                </a:lnTo>
                <a:cubicBezTo>
                  <a:pt x="440066" y="490506"/>
                  <a:pt x="440543" y="482908"/>
                  <a:pt x="436029" y="478395"/>
                </a:cubicBezTo>
                <a:cubicBezTo>
                  <a:pt x="431992" y="474358"/>
                  <a:pt x="427343" y="470852"/>
                  <a:pt x="423917" y="466284"/>
                </a:cubicBezTo>
                <a:cubicBezTo>
                  <a:pt x="411886" y="450243"/>
                  <a:pt x="400020" y="424111"/>
                  <a:pt x="381528" y="411783"/>
                </a:cubicBezTo>
                <a:cubicBezTo>
                  <a:pt x="376217" y="408242"/>
                  <a:pt x="369417" y="407746"/>
                  <a:pt x="363361" y="405728"/>
                </a:cubicBezTo>
                <a:cubicBezTo>
                  <a:pt x="339705" y="382070"/>
                  <a:pt x="364528" y="403284"/>
                  <a:pt x="333083" y="387561"/>
                </a:cubicBezTo>
                <a:cubicBezTo>
                  <a:pt x="326573" y="384306"/>
                  <a:pt x="321567" y="378405"/>
                  <a:pt x="314916" y="375449"/>
                </a:cubicBezTo>
                <a:cubicBezTo>
                  <a:pt x="303250" y="370264"/>
                  <a:pt x="278582" y="363338"/>
                  <a:pt x="278582" y="363338"/>
                </a:cubicBezTo>
                <a:cubicBezTo>
                  <a:pt x="232381" y="317137"/>
                  <a:pt x="280654" y="370827"/>
                  <a:pt x="254360" y="327004"/>
                </a:cubicBezTo>
                <a:cubicBezTo>
                  <a:pt x="232835" y="291129"/>
                  <a:pt x="243172" y="353990"/>
                  <a:pt x="218026" y="278559"/>
                </a:cubicBezTo>
                <a:cubicBezTo>
                  <a:pt x="209668" y="253489"/>
                  <a:pt x="215511" y="265704"/>
                  <a:pt x="199859" y="242226"/>
                </a:cubicBezTo>
                <a:cubicBezTo>
                  <a:pt x="189912" y="202441"/>
                  <a:pt x="200278" y="232362"/>
                  <a:pt x="181692" y="199836"/>
                </a:cubicBezTo>
                <a:cubicBezTo>
                  <a:pt x="172643" y="184000"/>
                  <a:pt x="172412" y="173464"/>
                  <a:pt x="157470" y="163502"/>
                </a:cubicBezTo>
                <a:cubicBezTo>
                  <a:pt x="138471" y="150836"/>
                  <a:pt x="130326" y="150661"/>
                  <a:pt x="109025" y="145336"/>
                </a:cubicBezTo>
                <a:cubicBezTo>
                  <a:pt x="97111" y="137393"/>
                  <a:pt x="87373" y="132615"/>
                  <a:pt x="78746" y="121113"/>
                </a:cubicBezTo>
                <a:cubicBezTo>
                  <a:pt x="70012" y="109468"/>
                  <a:pt x="54524" y="84779"/>
                  <a:pt x="54524" y="84779"/>
                </a:cubicBezTo>
                <a:cubicBezTo>
                  <a:pt x="51569" y="67050"/>
                  <a:pt x="52732" y="43379"/>
                  <a:pt x="36357" y="30279"/>
                </a:cubicBezTo>
                <a:cubicBezTo>
                  <a:pt x="31372" y="26291"/>
                  <a:pt x="24246" y="26242"/>
                  <a:pt x="18190" y="24223"/>
                </a:cubicBezTo>
                <a:cubicBezTo>
                  <a:pt x="-1404" y="4629"/>
                  <a:pt x="23" y="14620"/>
                  <a:pt x="23" y="0"/>
                </a:cubicBezTo>
                <a:lnTo>
                  <a:pt x="23"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Espace réservé du contenu 24">
            <a:extLst>
              <a:ext uri="{FF2B5EF4-FFF2-40B4-BE49-F238E27FC236}">
                <a16:creationId xmlns:a16="http://schemas.microsoft.com/office/drawing/2014/main" xmlns="" id="{133914BD-512F-C2F1-5685-9837361B69CC}"/>
              </a:ext>
            </a:extLst>
          </p:cNvPr>
          <p:cNvSpPr>
            <a:spLocks noGrp="1"/>
          </p:cNvSpPr>
          <p:nvPr>
            <p:ph sz="quarter" idx="16"/>
          </p:nvPr>
        </p:nvSpPr>
        <p:spPr/>
        <p:txBody>
          <a:bodyPr/>
          <a:lstStyle/>
          <a:p>
            <a:r>
              <a:rPr lang="fr-FR" dirty="0"/>
              <a:t> T. </a:t>
            </a:r>
            <a:r>
              <a:rPr lang="fr-FR" dirty="0" err="1"/>
              <a:t>Leal</a:t>
            </a:r>
            <a:r>
              <a:rPr lang="fr-FR" dirty="0"/>
              <a:t> et al. ASCO</a:t>
            </a:r>
            <a:r>
              <a:rPr lang="fr-FR" dirty="0">
                <a:latin typeface="Calibri" panose="020F0502020204030204" pitchFamily="34" charset="0"/>
                <a:cs typeface="Calibri" panose="020F0502020204030204" pitchFamily="34" charset="0"/>
              </a:rPr>
              <a:t>®</a:t>
            </a:r>
            <a:r>
              <a:rPr lang="fr-FR" dirty="0"/>
              <a:t> 2023 LBA #9005</a:t>
            </a:r>
          </a:p>
          <a:p>
            <a:endParaRPr lang="fr-FR" dirty="0"/>
          </a:p>
        </p:txBody>
      </p:sp>
    </p:spTree>
    <p:extLst>
      <p:ext uri="{BB962C8B-B14F-4D97-AF65-F5344CB8AC3E}">
        <p14:creationId xmlns:p14="http://schemas.microsoft.com/office/powerpoint/2010/main" val="22245101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LUNAR</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Résultats sur les critères de jugement secondaires</a:t>
            </a:r>
            <a:endParaRPr lang="fr-FR" sz="2000" b="1" dirty="0">
              <a:solidFill>
                <a:srgbClr val="005086"/>
              </a:solidFill>
              <a:latin typeface="Century Gothic" panose="020B0502020202020204" pitchFamily="34" charset="0"/>
            </a:endParaRPr>
          </a:p>
          <a:p>
            <a:endParaRPr lang="fr-FR" dirty="0"/>
          </a:p>
        </p:txBody>
      </p:sp>
      <p:sp>
        <p:nvSpPr>
          <p:cNvPr id="7" name="Espace réservé du contenu 5">
            <a:extLst>
              <a:ext uri="{FF2B5EF4-FFF2-40B4-BE49-F238E27FC236}">
                <a16:creationId xmlns:a16="http://schemas.microsoft.com/office/drawing/2014/main" xmlns="" id="{EB7D923F-EEF9-7D29-AF70-3B2BE4ECB7A1}"/>
              </a:ext>
            </a:extLst>
          </p:cNvPr>
          <p:cNvSpPr>
            <a:spLocks noGrp="1"/>
          </p:cNvSpPr>
          <p:nvPr>
            <p:ph sz="quarter" idx="19"/>
          </p:nvPr>
        </p:nvSpPr>
        <p:spPr>
          <a:xfrm>
            <a:off x="1181529" y="1190868"/>
            <a:ext cx="10510462" cy="4617333"/>
          </a:xfrm>
        </p:spPr>
        <p:txBody>
          <a:bodyPr/>
          <a:lstStyle/>
          <a:p>
            <a:r>
              <a:rPr lang="fr-FR" dirty="0"/>
              <a:t> </a:t>
            </a:r>
          </a:p>
        </p:txBody>
      </p:sp>
      <p:sp>
        <p:nvSpPr>
          <p:cNvPr id="8" name="Espace réservé du texte 6">
            <a:extLst>
              <a:ext uri="{FF2B5EF4-FFF2-40B4-BE49-F238E27FC236}">
                <a16:creationId xmlns:a16="http://schemas.microsoft.com/office/drawing/2014/main" xmlns="" id="{DF40425B-D811-791E-F4F3-E3D5B1CEAAAC}"/>
              </a:ext>
            </a:extLst>
          </p:cNvPr>
          <p:cNvSpPr>
            <a:spLocks noGrp="1"/>
          </p:cNvSpPr>
          <p:nvPr>
            <p:ph type="body" sz="quarter" idx="20"/>
          </p:nvPr>
        </p:nvSpPr>
        <p:spPr>
          <a:xfrm>
            <a:off x="1574574" y="995744"/>
            <a:ext cx="1442004" cy="387350"/>
          </a:xfrm>
        </p:spPr>
        <p:txBody>
          <a:bodyPr/>
          <a:lstStyle/>
          <a:p>
            <a:r>
              <a:rPr kumimoji="0" lang="fr-FR" sz="2000" u="none" strike="noStrike" kern="1200" cap="none" spc="0" normalizeH="0" baseline="0" noProof="0" dirty="0">
                <a:ln>
                  <a:noFill/>
                </a:ln>
                <a:solidFill>
                  <a:srgbClr val="737078"/>
                </a:solidFill>
                <a:effectLst/>
                <a:uLnTx/>
                <a:uFillTx/>
                <a:latin typeface="Century Gothic" panose="020B0502020202020204" pitchFamily="34" charset="0"/>
              </a:rPr>
              <a:t>Tolérance</a:t>
            </a:r>
          </a:p>
          <a:p>
            <a:endParaRPr lang="fr-FR" dirty="0"/>
          </a:p>
        </p:txBody>
      </p:sp>
      <p:graphicFrame>
        <p:nvGraphicFramePr>
          <p:cNvPr id="6" name="Tableau 5">
            <a:extLst>
              <a:ext uri="{FF2B5EF4-FFF2-40B4-BE49-F238E27FC236}">
                <a16:creationId xmlns:a16="http://schemas.microsoft.com/office/drawing/2014/main" xmlns="" id="{87DA7E1C-A21A-3C78-326F-DCC6C7C95EE4}"/>
              </a:ext>
            </a:extLst>
          </p:cNvPr>
          <p:cNvGraphicFramePr>
            <a:graphicFrameLocks noGrp="1"/>
          </p:cNvGraphicFramePr>
          <p:nvPr/>
        </p:nvGraphicFramePr>
        <p:xfrm>
          <a:off x="1479192" y="1433160"/>
          <a:ext cx="6922854" cy="4132748"/>
        </p:xfrm>
        <a:graphic>
          <a:graphicData uri="http://schemas.openxmlformats.org/drawingml/2006/table">
            <a:tbl>
              <a:tblPr firstRow="1" bandRow="1"/>
              <a:tblGrid>
                <a:gridCol w="2722938">
                  <a:extLst>
                    <a:ext uri="{9D8B030D-6E8A-4147-A177-3AD203B41FA5}">
                      <a16:colId xmlns:a16="http://schemas.microsoft.com/office/drawing/2014/main" xmlns="" val="20000"/>
                    </a:ext>
                  </a:extLst>
                </a:gridCol>
                <a:gridCol w="685017">
                  <a:extLst>
                    <a:ext uri="{9D8B030D-6E8A-4147-A177-3AD203B41FA5}">
                      <a16:colId xmlns:a16="http://schemas.microsoft.com/office/drawing/2014/main" xmlns="" val="20001"/>
                    </a:ext>
                  </a:extLst>
                </a:gridCol>
                <a:gridCol w="229383">
                  <a:extLst>
                    <a:ext uri="{9D8B030D-6E8A-4147-A177-3AD203B41FA5}">
                      <a16:colId xmlns:a16="http://schemas.microsoft.com/office/drawing/2014/main" xmlns="" val="20003"/>
                    </a:ext>
                  </a:extLst>
                </a:gridCol>
                <a:gridCol w="1027416">
                  <a:extLst>
                    <a:ext uri="{9D8B030D-6E8A-4147-A177-3AD203B41FA5}">
                      <a16:colId xmlns:a16="http://schemas.microsoft.com/office/drawing/2014/main" xmlns="" val="215404845"/>
                    </a:ext>
                  </a:extLst>
                </a:gridCol>
                <a:gridCol w="1062416">
                  <a:extLst>
                    <a:ext uri="{9D8B030D-6E8A-4147-A177-3AD203B41FA5}">
                      <a16:colId xmlns:a16="http://schemas.microsoft.com/office/drawing/2014/main" xmlns="" val="20004"/>
                    </a:ext>
                  </a:extLst>
                </a:gridCol>
                <a:gridCol w="1195684">
                  <a:extLst>
                    <a:ext uri="{9D8B030D-6E8A-4147-A177-3AD203B41FA5}">
                      <a16:colId xmlns:a16="http://schemas.microsoft.com/office/drawing/2014/main" xmlns="" val="20002"/>
                    </a:ext>
                  </a:extLst>
                </a:gridCol>
              </a:tblGrid>
              <a:tr h="324000">
                <a:tc rowSpan="2">
                  <a:txBody>
                    <a:bodyPr/>
                    <a:lstStyle/>
                    <a:p>
                      <a:pPr algn="l">
                        <a:spcBef>
                          <a:spcPts val="0"/>
                        </a:spcBef>
                      </a:pPr>
                      <a:endParaRPr lang="fr-FR" sz="1050" b="0" i="0" dirty="0">
                        <a:latin typeface="+mn-lt"/>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err="1">
                          <a:solidFill>
                            <a:schemeClr val="bg1"/>
                          </a:solidFill>
                          <a:effectLst/>
                          <a:latin typeface="+mn-lt"/>
                        </a:rPr>
                        <a:t>TTFields</a:t>
                      </a:r>
                      <a:r>
                        <a:rPr lang="en-US" sz="1050" b="1" u="none" strike="noStrike" dirty="0">
                          <a:solidFill>
                            <a:schemeClr val="bg1"/>
                          </a:solidFill>
                          <a:effectLst/>
                          <a:latin typeface="+mn-lt"/>
                        </a:rPr>
                        <a:t> + SOC (n=133)</a:t>
                      </a: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algn="ctr" fontAlgn="b"/>
                      <a:endParaRPr lang="en-US" sz="1050" b="1" i="0" u="none" strike="noStrike" dirty="0">
                        <a:solidFill>
                          <a:schemeClr val="bg1"/>
                        </a:solidFill>
                        <a:effectLst/>
                        <a:latin typeface="Arial" panose="020B0604020202020204" pitchFamily="34" charset="0"/>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i="0" u="none" strike="noStrike" kern="1200" baseline="0" dirty="0">
                          <a:solidFill>
                            <a:schemeClr val="lt1"/>
                          </a:solidFill>
                          <a:effectLst/>
                          <a:latin typeface="+mn-lt"/>
                          <a:ea typeface="+mn-ea"/>
                          <a:cs typeface="Arial" panose="020B0604020202020204" pitchFamily="34" charset="0"/>
                        </a:rPr>
                        <a:t>SOC </a:t>
                      </a:r>
                      <a:r>
                        <a:rPr lang="en-US" sz="1050" b="1" i="0" u="none" strike="noStrike" kern="1200" baseline="0" dirty="0">
                          <a:solidFill>
                            <a:schemeClr val="bg1"/>
                          </a:solidFill>
                          <a:effectLst/>
                          <a:latin typeface="+mn-lt"/>
                          <a:ea typeface="+mn-ea"/>
                          <a:cs typeface="+mn-cs"/>
                        </a:rPr>
                        <a:t>(n=134)</a:t>
                      </a: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hMerge="1">
                  <a:txBody>
                    <a:bodyPr/>
                    <a:lstStyle/>
                    <a:p>
                      <a:pPr algn="ctr" fontAlgn="b"/>
                      <a:endParaRPr lang="en-US" sz="1050" b="1" i="0" u="none" strike="noStrike" dirty="0">
                        <a:solidFill>
                          <a:schemeClr val="bg1"/>
                        </a:solidFill>
                        <a:effectLst/>
                        <a:latin typeface="Arial" panose="020B0604020202020204" pitchFamily="34" charset="0"/>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2"/>
                  </a:ext>
                </a:extLst>
              </a:tr>
              <a:tr h="324000">
                <a:tc v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105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50" b="1" i="0" u="none" strike="noStrike" dirty="0">
                          <a:solidFill>
                            <a:schemeClr val="bg1"/>
                          </a:solidFill>
                          <a:effectLst/>
                          <a:latin typeface="+mn-lt"/>
                          <a:ea typeface="Open Sans" panose="020B0606030504020204" pitchFamily="34" charset="0"/>
                          <a:cs typeface="Arial" panose="020B0604020202020204" pitchFamily="34" charset="0"/>
                        </a:rPr>
                        <a:t>Tout grade</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algn="ctr" fontAlgn="b"/>
                      <a:r>
                        <a:rPr lang="en-US" sz="1050" b="1" i="0" u="none" strike="noStrike" dirty="0">
                          <a:solidFill>
                            <a:schemeClr val="bg1"/>
                          </a:solidFill>
                          <a:effectLst/>
                          <a:latin typeface="+mn-lt"/>
                          <a:ea typeface="Open Sans" panose="020B0606030504020204" pitchFamily="34" charset="0"/>
                          <a:cs typeface="Arial" panose="020B0604020202020204" pitchFamily="34" charset="0"/>
                        </a:rPr>
                        <a:t>Grade </a:t>
                      </a:r>
                      <a:r>
                        <a:rPr lang="en-US" sz="1050" b="1" i="0" u="none" strike="noStrike" baseline="0" dirty="0">
                          <a:solidFill>
                            <a:schemeClr val="bg1"/>
                          </a:solidFill>
                          <a:effectLst/>
                          <a:latin typeface="+mn-lt"/>
                          <a:ea typeface="Open Sans" panose="020B0606030504020204" pitchFamily="34" charset="0"/>
                          <a:cs typeface="Arial" panose="020B0604020202020204" pitchFamily="34" charset="0"/>
                        </a:rPr>
                        <a:t>≥3</a:t>
                      </a: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050" b="1" i="0" u="none" strike="noStrike">
                          <a:solidFill>
                            <a:schemeClr val="bg1"/>
                          </a:solidFill>
                          <a:effectLst/>
                          <a:latin typeface="+mn-lt"/>
                          <a:ea typeface="Open Sans" panose="020B0606030504020204" pitchFamily="34" charset="0"/>
                          <a:cs typeface="Arial" panose="020B0604020202020204" pitchFamily="34" charset="0"/>
                        </a:rPr>
                        <a:t>Grade </a:t>
                      </a:r>
                      <a:r>
                        <a:rPr lang="en-US" sz="1050" b="1" i="0" u="none" strike="noStrike" baseline="0">
                          <a:solidFill>
                            <a:schemeClr val="bg1"/>
                          </a:solidFill>
                          <a:effectLst/>
                          <a:latin typeface="+mn-lt"/>
                          <a:ea typeface="Open Sans" panose="020B0606030504020204" pitchFamily="34" charset="0"/>
                          <a:cs typeface="Arial" panose="020B0604020202020204" pitchFamily="34" charset="0"/>
                        </a:rPr>
                        <a:t>≥3</a:t>
                      </a: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50" b="1" i="0" u="none" strike="noStrike" dirty="0">
                          <a:solidFill>
                            <a:schemeClr val="bg1"/>
                          </a:solidFill>
                          <a:effectLst/>
                          <a:latin typeface="+mn-lt"/>
                          <a:ea typeface="Open Sans" panose="020B0606030504020204" pitchFamily="34" charset="0"/>
                          <a:cs typeface="Arial" panose="020B0604020202020204" pitchFamily="34" charset="0"/>
                        </a:rPr>
                        <a:t>Tout grade</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b"/>
                      <a:r>
                        <a:rPr lang="en-US" sz="1050" b="1" i="0" u="none" strike="noStrike" dirty="0">
                          <a:solidFill>
                            <a:schemeClr val="bg1"/>
                          </a:solidFill>
                          <a:effectLst/>
                          <a:latin typeface="+mn-lt"/>
                          <a:ea typeface="Open Sans" panose="020B0606030504020204" pitchFamily="34" charset="0"/>
                          <a:cs typeface="Arial" panose="020B0604020202020204" pitchFamily="34" charset="0"/>
                        </a:rPr>
                        <a:t>Grade </a:t>
                      </a:r>
                      <a:r>
                        <a:rPr lang="en-US" sz="1050" b="1" i="0" u="none" strike="noStrike" baseline="0" dirty="0">
                          <a:solidFill>
                            <a:schemeClr val="bg1"/>
                          </a:solidFill>
                          <a:effectLst/>
                          <a:latin typeface="+mn-lt"/>
                          <a:ea typeface="Open Sans" panose="020B0606030504020204" pitchFamily="34" charset="0"/>
                          <a:cs typeface="Arial" panose="020B0604020202020204" pitchFamily="34" charset="0"/>
                        </a:rPr>
                        <a:t>≥3</a:t>
                      </a: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extLst>
                  <a:ext uri="{0D108BD9-81ED-4DB2-BD59-A6C34878D82A}">
                    <a16:rowId xmlns:a16="http://schemas.microsoft.com/office/drawing/2014/main" xmlns="" val="10000"/>
                  </a:ext>
                </a:extLst>
              </a:tr>
              <a:tr h="28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n>
                            <a:noFill/>
                          </a:ln>
                          <a:solidFill>
                            <a:schemeClr val="tx1"/>
                          </a:solidFill>
                          <a:latin typeface="+mn-lt"/>
                          <a:ea typeface="Open Sans" panose="020B0606030504020204" pitchFamily="34" charset="0"/>
                          <a:cs typeface="Arial" panose="020B0604020202020204" pitchFamily="34" charset="0"/>
                        </a:rPr>
                        <a:t>Tout </a:t>
                      </a:r>
                      <a:r>
                        <a:rPr lang="en-GB" sz="1050" b="1" dirty="0" err="1">
                          <a:ln>
                            <a:noFill/>
                          </a:ln>
                          <a:solidFill>
                            <a:schemeClr val="tx1"/>
                          </a:solidFill>
                          <a:latin typeface="+mn-lt"/>
                          <a:ea typeface="Open Sans" panose="020B0606030504020204" pitchFamily="34" charset="0"/>
                          <a:cs typeface="Arial" panose="020B0604020202020204" pitchFamily="34" charset="0"/>
                        </a:rPr>
                        <a:t>effet</a:t>
                      </a:r>
                      <a:r>
                        <a:rPr lang="en-GB" sz="1050" b="1" dirty="0">
                          <a:ln>
                            <a:noFill/>
                          </a:ln>
                          <a:solidFill>
                            <a:schemeClr val="tx1"/>
                          </a:solidFill>
                          <a:latin typeface="+mn-lt"/>
                          <a:ea typeface="Open Sans" panose="020B0606030504020204" pitchFamily="34" charset="0"/>
                          <a:cs typeface="Arial" panose="020B0604020202020204" pitchFamily="34" charset="0"/>
                        </a:rPr>
                        <a:t> </a:t>
                      </a:r>
                      <a:r>
                        <a:rPr lang="en-GB" sz="1050" b="1" dirty="0" err="1">
                          <a:ln>
                            <a:noFill/>
                          </a:ln>
                          <a:solidFill>
                            <a:schemeClr val="tx1"/>
                          </a:solidFill>
                          <a:latin typeface="+mn-lt"/>
                          <a:ea typeface="Open Sans" panose="020B0606030504020204" pitchFamily="34" charset="0"/>
                          <a:cs typeface="Arial" panose="020B0604020202020204" pitchFamily="34" charset="0"/>
                        </a:rPr>
                        <a:t>secondaire</a:t>
                      </a:r>
                      <a:r>
                        <a:rPr lang="en-GB" sz="1050" b="1" dirty="0">
                          <a:ln>
                            <a:noFill/>
                          </a:ln>
                          <a:solidFill>
                            <a:schemeClr val="tx1"/>
                          </a:solidFill>
                          <a:latin typeface="+mn-lt"/>
                          <a:ea typeface="Open Sans" panose="020B0606030504020204" pitchFamily="34" charset="0"/>
                          <a:cs typeface="Arial" panose="020B0604020202020204" pitchFamily="34" charset="0"/>
                        </a:rPr>
                        <a:t> (ES)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97%</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59%</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59%</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91%</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56%</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dirty="0">
                          <a:ln>
                            <a:noFill/>
                          </a:ln>
                          <a:solidFill>
                            <a:schemeClr val="tx1"/>
                          </a:solidFill>
                          <a:latin typeface="+mn-lt"/>
                          <a:ea typeface="Open Sans" panose="020B0606030504020204" pitchFamily="34" charset="0"/>
                          <a:cs typeface="Arial" panose="020B0604020202020204" pitchFamily="34" charset="0"/>
                        </a:rPr>
                        <a:t>ES graves</a:t>
                      </a:r>
                      <a:endParaRPr lang="en-GB" sz="105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53%</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38%</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dirty="0">
                          <a:ln>
                            <a:noFill/>
                          </a:ln>
                          <a:solidFill>
                            <a:schemeClr val="tx1"/>
                          </a:solidFill>
                          <a:latin typeface="+mn-lt"/>
                          <a:ea typeface="Open Sans" panose="020B0606030504020204" pitchFamily="34" charset="0"/>
                          <a:cs typeface="Arial" panose="020B0604020202020204" pitchFamily="34" charset="0"/>
                        </a:rPr>
                        <a:t>ES </a:t>
                      </a:r>
                      <a:r>
                        <a:rPr lang="en-GB" sz="1050" b="1" baseline="0" dirty="0" err="1">
                          <a:ln>
                            <a:noFill/>
                          </a:ln>
                          <a:solidFill>
                            <a:schemeClr val="tx1"/>
                          </a:solidFill>
                          <a:latin typeface="+mn-lt"/>
                          <a:ea typeface="Open Sans" panose="020B0606030504020204" pitchFamily="34" charset="0"/>
                          <a:cs typeface="Arial" panose="020B0604020202020204" pitchFamily="34" charset="0"/>
                        </a:rPr>
                        <a:t>conduisant</a:t>
                      </a:r>
                      <a:r>
                        <a:rPr lang="en-GB" sz="1050" b="1" baseline="0" dirty="0">
                          <a:ln>
                            <a:noFill/>
                          </a:ln>
                          <a:solidFill>
                            <a:schemeClr val="tx1"/>
                          </a:solidFill>
                          <a:latin typeface="+mn-lt"/>
                          <a:ea typeface="Open Sans" panose="020B0606030504020204" pitchFamily="34" charset="0"/>
                          <a:cs typeface="Arial" panose="020B0604020202020204" pitchFamily="34" charset="0"/>
                        </a:rPr>
                        <a:t> </a:t>
                      </a:r>
                      <a:r>
                        <a:rPr lang="en-GB" sz="1050" b="1" baseline="0" dirty="0" err="1">
                          <a:ln>
                            <a:noFill/>
                          </a:ln>
                          <a:solidFill>
                            <a:schemeClr val="tx1"/>
                          </a:solidFill>
                          <a:latin typeface="+mn-lt"/>
                          <a:ea typeface="Open Sans" panose="020B0606030504020204" pitchFamily="34" charset="0"/>
                          <a:cs typeface="Arial" panose="020B0604020202020204" pitchFamily="34" charset="0"/>
                        </a:rPr>
                        <a:t>à</a:t>
                      </a:r>
                      <a:r>
                        <a:rPr lang="en-GB" sz="1050" b="1" baseline="0" dirty="0">
                          <a:ln>
                            <a:noFill/>
                          </a:ln>
                          <a:solidFill>
                            <a:schemeClr val="tx1"/>
                          </a:solidFill>
                          <a:latin typeface="+mn-lt"/>
                          <a:ea typeface="Open Sans" panose="020B0606030504020204" pitchFamily="34" charset="0"/>
                          <a:cs typeface="Arial" panose="020B0604020202020204" pitchFamily="34" charset="0"/>
                        </a:rPr>
                        <a:t> </a:t>
                      </a:r>
                      <a:r>
                        <a:rPr lang="en-GB" sz="1050" b="1" baseline="0" dirty="0" err="1">
                          <a:ln>
                            <a:noFill/>
                          </a:ln>
                          <a:solidFill>
                            <a:schemeClr val="tx1"/>
                          </a:solidFill>
                          <a:latin typeface="+mn-lt"/>
                          <a:ea typeface="Open Sans" panose="020B0606030504020204" pitchFamily="34" charset="0"/>
                          <a:cs typeface="Arial" panose="020B0604020202020204" pitchFamily="34" charset="0"/>
                        </a:rPr>
                        <a:t>l’arrêt</a:t>
                      </a:r>
                      <a:r>
                        <a:rPr lang="en-GB" sz="1050" b="1" baseline="0" dirty="0">
                          <a:ln>
                            <a:noFill/>
                          </a:ln>
                          <a:solidFill>
                            <a:schemeClr val="tx1"/>
                          </a:solidFill>
                          <a:latin typeface="+mn-lt"/>
                          <a:ea typeface="Open Sans" panose="020B0606030504020204" pitchFamily="34" charset="0"/>
                          <a:cs typeface="Arial" panose="020B0604020202020204" pitchFamily="34" charset="0"/>
                        </a:rPr>
                        <a:t> du </a:t>
                      </a:r>
                      <a:r>
                        <a:rPr lang="en-GB" sz="1050" b="1" baseline="0" dirty="0" err="1">
                          <a:ln>
                            <a:noFill/>
                          </a:ln>
                          <a:solidFill>
                            <a:schemeClr val="tx1"/>
                          </a:solidFill>
                          <a:latin typeface="+mn-lt"/>
                          <a:ea typeface="Open Sans" panose="020B0606030504020204" pitchFamily="34" charset="0"/>
                          <a:cs typeface="Arial" panose="020B0604020202020204" pitchFamily="34" charset="0"/>
                        </a:rPr>
                        <a:t>traitement</a:t>
                      </a:r>
                      <a:endParaRPr lang="en-GB" sz="105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36%</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28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mn-lt"/>
                          <a:ea typeface="+mn-ea"/>
                          <a:cs typeface="+mn-cs"/>
                        </a:rPr>
                        <a:t>ES </a:t>
                      </a:r>
                      <a:r>
                        <a:rPr lang="en-US" sz="1050" b="1" i="0" u="none" strike="noStrike" dirty="0" err="1">
                          <a:solidFill>
                            <a:schemeClr val="tx1"/>
                          </a:solidFill>
                          <a:effectLst/>
                          <a:latin typeface="+mn-lt"/>
                          <a:ea typeface="+mn-ea"/>
                          <a:cs typeface="+mn-cs"/>
                        </a:rPr>
                        <a:t>conduisant</a:t>
                      </a:r>
                      <a:r>
                        <a:rPr lang="en-US" sz="1050" b="1" i="0" u="none" strike="noStrike" dirty="0">
                          <a:solidFill>
                            <a:schemeClr val="tx1"/>
                          </a:solidFill>
                          <a:effectLst/>
                          <a:latin typeface="+mn-lt"/>
                          <a:ea typeface="+mn-ea"/>
                          <a:cs typeface="+mn-cs"/>
                        </a:rPr>
                        <a:t> au </a:t>
                      </a:r>
                      <a:r>
                        <a:rPr lang="en-US" sz="1050" b="1" i="0" u="none" strike="noStrike" dirty="0" err="1">
                          <a:solidFill>
                            <a:schemeClr val="tx1"/>
                          </a:solidFill>
                          <a:effectLst/>
                          <a:latin typeface="+mn-lt"/>
                          <a:ea typeface="+mn-ea"/>
                          <a:cs typeface="+mn-cs"/>
                        </a:rPr>
                        <a:t>décès</a:t>
                      </a:r>
                      <a:endParaRPr lang="en-US" sz="1050" b="1" i="0" u="none" strike="noStrike" dirty="0">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3">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8%</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mn-lt"/>
                          <a:ea typeface="+mn-ea"/>
                          <a:cs typeface="+mn-cs"/>
                        </a:rPr>
                        <a:t>ES les plus </a:t>
                      </a:r>
                      <a:r>
                        <a:rPr lang="en-US" sz="1050" b="1" i="0" u="none" strike="noStrike" dirty="0" err="1">
                          <a:solidFill>
                            <a:schemeClr val="tx1"/>
                          </a:solidFill>
                          <a:effectLst/>
                          <a:latin typeface="+mn-lt"/>
                          <a:ea typeface="+mn-ea"/>
                          <a:cs typeface="+mn-cs"/>
                        </a:rPr>
                        <a:t>fréquents</a:t>
                      </a:r>
                      <a:endParaRPr lang="en-US" sz="1050" b="1" i="0" u="none" strike="noStrike" kern="1200" baseline="3000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Dermatite</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a:ln>
                            <a:noFill/>
                          </a:ln>
                          <a:solidFill>
                            <a:schemeClr val="tx1"/>
                          </a:solidFill>
                          <a:effectLst/>
                          <a:latin typeface="+mn-lt"/>
                          <a:ea typeface="+mn-ea"/>
                          <a:cs typeface="+mn-cs"/>
                        </a:rPr>
                        <a:t>Fatigue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Douleur</a:t>
                      </a:r>
                      <a:r>
                        <a:rPr lang="en-US" sz="1050" b="1" i="0" u="none" strike="noStrike" kern="1200" baseline="0" dirty="0">
                          <a:ln>
                            <a:noFill/>
                          </a:ln>
                          <a:solidFill>
                            <a:schemeClr val="tx1"/>
                          </a:solidFill>
                          <a:effectLst/>
                          <a:latin typeface="+mn-lt"/>
                          <a:ea typeface="+mn-ea"/>
                          <a:cs typeface="+mn-cs"/>
                        </a:rPr>
                        <a:t> Musculo-</a:t>
                      </a:r>
                      <a:r>
                        <a:rPr lang="en-US" sz="1050" b="1" i="0" u="none" strike="noStrike" kern="1200" baseline="0" dirty="0" err="1">
                          <a:ln>
                            <a:noFill/>
                          </a:ln>
                          <a:solidFill>
                            <a:schemeClr val="tx1"/>
                          </a:solidFill>
                          <a:effectLst/>
                          <a:latin typeface="+mn-lt"/>
                          <a:ea typeface="+mn-ea"/>
                          <a:cs typeface="+mn-cs"/>
                        </a:rPr>
                        <a:t>squelettique</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Anemie</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Dyspnée</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Diarrhée</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Toux</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Nausée</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Leucopénie</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Pneumonie</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a:ln>
                            <a:noFill/>
                          </a:ln>
                          <a:solidFill>
                            <a:schemeClr val="tx1"/>
                          </a:solidFill>
                          <a:effectLst/>
                          <a:latin typeface="+mn-lt"/>
                          <a:ea typeface="+mn-ea"/>
                          <a:cs typeface="+mn-cs"/>
                        </a:rPr>
                        <a:t>Infection des </a:t>
                      </a:r>
                      <a:r>
                        <a:rPr lang="en-US" sz="1050" b="1" i="0" u="none" strike="noStrike" kern="1200" baseline="0" dirty="0" err="1">
                          <a:ln>
                            <a:noFill/>
                          </a:ln>
                          <a:solidFill>
                            <a:schemeClr val="tx1"/>
                          </a:solidFill>
                          <a:effectLst/>
                          <a:latin typeface="+mn-lt"/>
                          <a:ea typeface="+mn-ea"/>
                          <a:cs typeface="+mn-cs"/>
                        </a:rPr>
                        <a:t>voies</a:t>
                      </a:r>
                      <a:r>
                        <a:rPr lang="en-US" sz="1050" b="1" i="0" u="none" strike="noStrike" kern="1200" baseline="0" dirty="0">
                          <a:ln>
                            <a:noFill/>
                          </a:ln>
                          <a:solidFill>
                            <a:schemeClr val="tx1"/>
                          </a:solidFill>
                          <a:effectLst/>
                          <a:latin typeface="+mn-lt"/>
                          <a:ea typeface="+mn-ea"/>
                          <a:cs typeface="+mn-cs"/>
                        </a:rPr>
                        <a:t> </a:t>
                      </a:r>
                      <a:r>
                        <a:rPr lang="en-US" sz="1050" b="1" i="0" u="none" strike="noStrike" kern="1200" baseline="0" dirty="0" err="1">
                          <a:ln>
                            <a:noFill/>
                          </a:ln>
                          <a:solidFill>
                            <a:schemeClr val="tx1"/>
                          </a:solidFill>
                          <a:effectLst/>
                          <a:latin typeface="+mn-lt"/>
                          <a:ea typeface="+mn-ea"/>
                          <a:cs typeface="+mn-cs"/>
                        </a:rPr>
                        <a:t>respiratoires</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Oedème</a:t>
                      </a:r>
                      <a:r>
                        <a:rPr lang="en-US" sz="1050" b="1" i="0" u="none" strike="noStrike" kern="1200" baseline="0" dirty="0">
                          <a:ln>
                            <a:noFill/>
                          </a:ln>
                          <a:solidFill>
                            <a:schemeClr val="tx1"/>
                          </a:solidFill>
                          <a:effectLst/>
                          <a:latin typeface="+mn-lt"/>
                          <a:ea typeface="+mn-ea"/>
                          <a:cs typeface="+mn-cs"/>
                        </a:rPr>
                        <a:t> </a:t>
                      </a:r>
                      <a:r>
                        <a:rPr lang="en-US" sz="1050" b="1" i="0" u="none" strike="noStrike" kern="1200" baseline="0" dirty="0" err="1">
                          <a:ln>
                            <a:noFill/>
                          </a:ln>
                          <a:solidFill>
                            <a:schemeClr val="tx1"/>
                          </a:solidFill>
                          <a:effectLst/>
                          <a:latin typeface="+mn-lt"/>
                          <a:ea typeface="+mn-ea"/>
                          <a:cs typeface="+mn-cs"/>
                        </a:rPr>
                        <a:t>localisé</a:t>
                      </a:r>
                      <a:endParaRPr lang="en-US" sz="1050" b="1" i="0" u="none" strike="noStrike" kern="1200" baseline="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kern="1200" baseline="0" dirty="0" err="1">
                          <a:ln>
                            <a:noFill/>
                          </a:ln>
                          <a:solidFill>
                            <a:schemeClr val="tx1"/>
                          </a:solidFill>
                          <a:effectLst/>
                          <a:latin typeface="+mn-lt"/>
                          <a:ea typeface="+mn-ea"/>
                          <a:cs typeface="+mn-cs"/>
                        </a:rPr>
                        <a:t>Alopécie</a:t>
                      </a:r>
                      <a:endParaRPr lang="en-US" sz="1050" b="1" i="0" u="none" strike="noStrike" baseline="0" dirty="0">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43%</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28%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36%</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23%</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20%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19%</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19%</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17%</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15%</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15%</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15%</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10%</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4%</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7%</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14%</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11%</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37%</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27%</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22%</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25%</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19%</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19%</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16%</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17%</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16%</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16%</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17%</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4%</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3%</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14%</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11%</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2%</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ea typeface="Open Sans" panose="020B0606030504020204" pitchFamily="34" charset="0"/>
                          <a:cs typeface="Arial" panose="020B0604020202020204" pitchFamily="34" charset="0"/>
                        </a:rPr>
                        <a:t>1%</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bl>
          </a:graphicData>
        </a:graphic>
      </p:graphicFrame>
      <p:sp>
        <p:nvSpPr>
          <p:cNvPr id="9" name="Espace réservé du contenu 8">
            <a:extLst>
              <a:ext uri="{FF2B5EF4-FFF2-40B4-BE49-F238E27FC236}">
                <a16:creationId xmlns:a16="http://schemas.microsoft.com/office/drawing/2014/main" xmlns="" id="{20B1B55B-06C4-D23A-37E0-E1949F985143}"/>
              </a:ext>
            </a:extLst>
          </p:cNvPr>
          <p:cNvSpPr>
            <a:spLocks noGrp="1"/>
          </p:cNvSpPr>
          <p:nvPr>
            <p:ph sz="quarter" idx="21"/>
          </p:nvPr>
        </p:nvSpPr>
        <p:spPr>
          <a:xfrm>
            <a:off x="8402046" y="1966009"/>
            <a:ext cx="3031871" cy="3067050"/>
          </a:xfrm>
          <a:noFill/>
        </p:spPr>
        <p:txBody>
          <a:bodyPr anchor="ctr"/>
          <a:lstStyle/>
          <a:p>
            <a:pPr marL="285750" indent="-285750">
              <a:buClr>
                <a:srgbClr val="005086"/>
              </a:buClr>
              <a:buFont typeface="Arial" panose="020B0604020202020204" pitchFamily="34" charset="0"/>
              <a:buChar char="•"/>
            </a:pPr>
            <a:r>
              <a:rPr lang="fr-FR" sz="1400" dirty="0">
                <a:solidFill>
                  <a:schemeClr val="tx1"/>
                </a:solidFill>
              </a:rPr>
              <a:t>La majorité des patients (94%) ont eu ≥1 effet(s) secondaire(s)</a:t>
            </a:r>
          </a:p>
          <a:p>
            <a:pPr marL="285750" indent="-285750">
              <a:buClr>
                <a:srgbClr val="005086"/>
              </a:buClr>
              <a:buFont typeface="Arial" panose="020B0604020202020204" pitchFamily="34" charset="0"/>
              <a:buChar char="•"/>
            </a:pPr>
            <a:r>
              <a:rPr lang="fr-FR" sz="1400" dirty="0">
                <a:solidFill>
                  <a:schemeClr val="tx1"/>
                </a:solidFill>
              </a:rPr>
              <a:t>L’incidence des effets secondaires graves était comparable entre les groupes</a:t>
            </a:r>
          </a:p>
        </p:txBody>
      </p:sp>
      <p:sp>
        <p:nvSpPr>
          <p:cNvPr id="10" name="Rectangle 9">
            <a:extLst>
              <a:ext uri="{FF2B5EF4-FFF2-40B4-BE49-F238E27FC236}">
                <a16:creationId xmlns:a16="http://schemas.microsoft.com/office/drawing/2014/main" xmlns="" id="{805691C3-1C36-C6F4-0B8F-85E3830BA3E6}"/>
              </a:ext>
            </a:extLst>
          </p:cNvPr>
          <p:cNvSpPr/>
          <p:nvPr/>
        </p:nvSpPr>
        <p:spPr>
          <a:xfrm>
            <a:off x="1479192" y="3441175"/>
            <a:ext cx="6664781" cy="169817"/>
          </a:xfrm>
          <a:prstGeom prst="rect">
            <a:avLst/>
          </a:pr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Espace réservé du contenu 12">
            <a:extLst>
              <a:ext uri="{FF2B5EF4-FFF2-40B4-BE49-F238E27FC236}">
                <a16:creationId xmlns:a16="http://schemas.microsoft.com/office/drawing/2014/main" xmlns="" id="{22865E66-4DD1-CE81-2677-46405D1D8DA4}"/>
              </a:ext>
            </a:extLst>
          </p:cNvPr>
          <p:cNvSpPr>
            <a:spLocks noGrp="1"/>
          </p:cNvSpPr>
          <p:nvPr>
            <p:ph sz="quarter" idx="16"/>
          </p:nvPr>
        </p:nvSpPr>
        <p:spPr/>
        <p:txBody>
          <a:bodyPr/>
          <a:lstStyle/>
          <a:p>
            <a:r>
              <a:rPr lang="fr-FR" dirty="0"/>
              <a:t> T. </a:t>
            </a:r>
            <a:r>
              <a:rPr lang="fr-FR" dirty="0" err="1"/>
              <a:t>Leal</a:t>
            </a:r>
            <a:r>
              <a:rPr lang="fr-FR" dirty="0"/>
              <a:t> et al. ASCO</a:t>
            </a:r>
            <a:r>
              <a:rPr lang="fr-FR" dirty="0">
                <a:latin typeface="Calibri" panose="020F0502020204030204" pitchFamily="34" charset="0"/>
                <a:cs typeface="Calibri" panose="020F0502020204030204" pitchFamily="34" charset="0"/>
              </a:rPr>
              <a:t>®</a:t>
            </a:r>
            <a:r>
              <a:rPr lang="fr-FR" dirty="0"/>
              <a:t> 2023 LBA #9005</a:t>
            </a:r>
          </a:p>
          <a:p>
            <a:endParaRPr lang="fr-FR" dirty="0"/>
          </a:p>
        </p:txBody>
      </p:sp>
    </p:spTree>
    <p:extLst>
      <p:ext uri="{BB962C8B-B14F-4D97-AF65-F5344CB8AC3E}">
        <p14:creationId xmlns:p14="http://schemas.microsoft.com/office/powerpoint/2010/main" val="26237396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LUNAR</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Conclusions</a:t>
            </a:r>
            <a:endParaRPr lang="fr-FR" sz="2000" b="1" dirty="0">
              <a:solidFill>
                <a:srgbClr val="005086"/>
              </a:solidFill>
              <a:latin typeface="Century Gothic" panose="020B0502020202020204" pitchFamily="34" charset="0"/>
            </a:endParaRPr>
          </a:p>
          <a:p>
            <a:endParaRPr lang="fr-FR" dirty="0"/>
          </a:p>
        </p:txBody>
      </p:sp>
      <p:sp>
        <p:nvSpPr>
          <p:cNvPr id="3" name="Espace réservé du contenu 7">
            <a:extLst>
              <a:ext uri="{FF2B5EF4-FFF2-40B4-BE49-F238E27FC236}">
                <a16:creationId xmlns:a16="http://schemas.microsoft.com/office/drawing/2014/main" xmlns="" id="{76CF2D70-FE3A-7D25-025B-EF5792B4EB01}"/>
              </a:ext>
            </a:extLst>
          </p:cNvPr>
          <p:cNvSpPr txBox="1">
            <a:spLocks/>
          </p:cNvSpPr>
          <p:nvPr/>
        </p:nvSpPr>
        <p:spPr>
          <a:xfrm>
            <a:off x="1263534" y="1169177"/>
            <a:ext cx="10014065" cy="4377145"/>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Police système Courant"/>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14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Police système Courant"/>
              <a:buChar char="⁃"/>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7F4D"/>
              </a:buClr>
              <a:buSzPct val="80000"/>
              <a:buFont typeface="Century Gothic" panose="020B0502020202020204" pitchFamily="34" charset="0"/>
              <a:buChar char="►"/>
            </a:pPr>
            <a:endParaRPr lang="fr-FR" dirty="0">
              <a:solidFill>
                <a:srgbClr val="001E5E"/>
              </a:solidFill>
            </a:endParaRPr>
          </a:p>
        </p:txBody>
      </p:sp>
      <p:sp>
        <p:nvSpPr>
          <p:cNvPr id="7" name="Espace réservé du contenu 6">
            <a:extLst>
              <a:ext uri="{FF2B5EF4-FFF2-40B4-BE49-F238E27FC236}">
                <a16:creationId xmlns:a16="http://schemas.microsoft.com/office/drawing/2014/main" xmlns="" id="{5D396FF0-ED9C-850E-50C1-828AF1CF07D2}"/>
              </a:ext>
            </a:extLst>
          </p:cNvPr>
          <p:cNvSpPr>
            <a:spLocks noGrp="1"/>
          </p:cNvSpPr>
          <p:nvPr>
            <p:ph sz="quarter" idx="16"/>
          </p:nvPr>
        </p:nvSpPr>
        <p:spPr/>
        <p:txBody>
          <a:bodyPr/>
          <a:lstStyle/>
          <a:p>
            <a:r>
              <a:rPr lang="fr-FR" dirty="0"/>
              <a:t> T. </a:t>
            </a:r>
            <a:r>
              <a:rPr lang="fr-FR" dirty="0" err="1"/>
              <a:t>Leal</a:t>
            </a:r>
            <a:r>
              <a:rPr lang="fr-FR" dirty="0"/>
              <a:t> et al. ASCO</a:t>
            </a:r>
            <a:r>
              <a:rPr lang="fr-FR" dirty="0">
                <a:latin typeface="Calibri" panose="020F0502020204030204" pitchFamily="34" charset="0"/>
                <a:cs typeface="Calibri" panose="020F0502020204030204" pitchFamily="34" charset="0"/>
              </a:rPr>
              <a:t>®</a:t>
            </a:r>
            <a:r>
              <a:rPr lang="fr-FR" dirty="0"/>
              <a:t> 2023 LBA #9005</a:t>
            </a:r>
          </a:p>
          <a:p>
            <a:endParaRPr lang="fr-FR" dirty="0"/>
          </a:p>
        </p:txBody>
      </p:sp>
      <p:sp>
        <p:nvSpPr>
          <p:cNvPr id="8" name="Espace réservé du contenu 9">
            <a:extLst>
              <a:ext uri="{FF2B5EF4-FFF2-40B4-BE49-F238E27FC236}">
                <a16:creationId xmlns:a16="http://schemas.microsoft.com/office/drawing/2014/main" xmlns="" id="{51259994-3427-9B0B-3FA3-1513B4DB74DE}"/>
              </a:ext>
            </a:extLst>
          </p:cNvPr>
          <p:cNvSpPr>
            <a:spLocks noGrp="1"/>
          </p:cNvSpPr>
          <p:nvPr>
            <p:ph sz="quarter" idx="21"/>
          </p:nvPr>
        </p:nvSpPr>
        <p:spPr>
          <a:xfrm>
            <a:off x="1263534" y="1270467"/>
            <a:ext cx="10320528" cy="4174564"/>
          </a:xfrm>
        </p:spPr>
        <p:txBody>
          <a:bodyPr anchor="ctr">
            <a:normAutofit fontScale="77500" lnSpcReduction="20000"/>
          </a:bodyPr>
          <a:lstStyle/>
          <a:p>
            <a:pPr marL="457200" indent="-457200">
              <a:spcAft>
                <a:spcPts val="1200"/>
              </a:spcAft>
              <a:buFont typeface="Century Gothic" panose="020B0502020202020204" pitchFamily="34" charset="0"/>
              <a:buChar char="►"/>
            </a:pPr>
            <a:r>
              <a:rPr lang="fr-FR" sz="2800" dirty="0"/>
              <a:t>L’essai de phase 3 LUNAR a atteint son objectif principal avec un allongement statistiquement significatif et cliniquement pertinent de la survie globale (gain de 3 mois en médiane) avec le traitement par </a:t>
            </a:r>
            <a:r>
              <a:rPr lang="fr-FR" sz="2800" dirty="0" err="1"/>
              <a:t>TTFields</a:t>
            </a:r>
            <a:r>
              <a:rPr lang="fr-FR" sz="2800" dirty="0"/>
              <a:t> ajouté au traitement standard (HR: 0.74, </a:t>
            </a:r>
            <a:r>
              <a:rPr lang="fr-FR" sz="2800" i="1" dirty="0"/>
              <a:t>p</a:t>
            </a:r>
            <a:r>
              <a:rPr lang="fr-FR" sz="2800" dirty="0"/>
              <a:t>=0,035)</a:t>
            </a:r>
          </a:p>
          <a:p>
            <a:pPr marL="457200" indent="-457200">
              <a:spcAft>
                <a:spcPts val="1200"/>
              </a:spcAft>
              <a:buFont typeface="Century Gothic" panose="020B0502020202020204" pitchFamily="34" charset="0"/>
              <a:buChar char="►"/>
            </a:pPr>
            <a:r>
              <a:rPr lang="fr-FR" sz="2800" dirty="0"/>
              <a:t>Le bénéfice parait très intéressant pour la </a:t>
            </a:r>
            <a:r>
              <a:rPr lang="fr-FR" sz="2800" dirty="0" err="1"/>
              <a:t>combinaire</a:t>
            </a:r>
            <a:r>
              <a:rPr lang="fr-FR" sz="2800" dirty="0"/>
              <a:t> </a:t>
            </a:r>
            <a:r>
              <a:rPr lang="fr-FR" sz="2800" dirty="0" err="1"/>
              <a:t>TTFields</a:t>
            </a:r>
            <a:r>
              <a:rPr lang="fr-FR" sz="2800" dirty="0"/>
              <a:t> </a:t>
            </a:r>
            <a:r>
              <a:rPr lang="fr-FR" sz="2800" dirty="0" err="1"/>
              <a:t>therapy</a:t>
            </a:r>
            <a:r>
              <a:rPr lang="fr-FR" sz="2800" dirty="0"/>
              <a:t> + ICI (HR: 0.63, </a:t>
            </a:r>
            <a:r>
              <a:rPr lang="fr-FR" sz="2800" i="1" dirty="0"/>
              <a:t>p</a:t>
            </a:r>
            <a:r>
              <a:rPr lang="fr-FR" sz="2800" dirty="0"/>
              <a:t>=0,030, ~ gain de 8 mois en médiane de survie globale)</a:t>
            </a:r>
          </a:p>
          <a:p>
            <a:pPr marL="457200" indent="-457200">
              <a:spcAft>
                <a:spcPts val="1200"/>
              </a:spcAft>
              <a:buFont typeface="Century Gothic" panose="020B0502020202020204" pitchFamily="34" charset="0"/>
              <a:buChar char="►"/>
            </a:pPr>
            <a:r>
              <a:rPr lang="fr-FR" sz="2800" dirty="0"/>
              <a:t>Le traitement par </a:t>
            </a:r>
            <a:r>
              <a:rPr lang="fr-FR" sz="2800" dirty="0" err="1"/>
              <a:t>TTFields</a:t>
            </a:r>
            <a:r>
              <a:rPr lang="fr-FR" sz="2800" dirty="0"/>
              <a:t> a été bien toléré: pas de toxicité supplémentaire and peu d’effets secondaires cutanés reliés au dispositif de grade 3 (pas grade 4 ou 5)</a:t>
            </a:r>
          </a:p>
          <a:p>
            <a:pPr marL="457200" indent="-457200">
              <a:spcAft>
                <a:spcPts val="1200"/>
              </a:spcAft>
              <a:buFont typeface="Century Gothic" panose="020B0502020202020204" pitchFamily="34" charset="0"/>
              <a:buChar char="►"/>
            </a:pPr>
            <a:r>
              <a:rPr lang="fr-FR" sz="2800" dirty="0"/>
              <a:t>Le point limitant tient au fait que notre prise en charge standard a évolué depuis le design de cette étude (les ICI sont désormais majoritairement utilisés en 1</a:t>
            </a:r>
            <a:r>
              <a:rPr lang="fr-FR" sz="2800" baseline="30000" dirty="0"/>
              <a:t>ère</a:t>
            </a:r>
            <a:r>
              <a:rPr lang="fr-FR" sz="2800" dirty="0"/>
              <a:t> ligne métastatique)</a:t>
            </a:r>
          </a:p>
        </p:txBody>
      </p:sp>
    </p:spTree>
    <p:extLst>
      <p:ext uri="{BB962C8B-B14F-4D97-AF65-F5344CB8AC3E}">
        <p14:creationId xmlns:p14="http://schemas.microsoft.com/office/powerpoint/2010/main" val="16900874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A. </a:t>
            </a:r>
            <a:r>
              <a:rPr lang="fr-FR" dirty="0" err="1"/>
              <a:t>Swalduz</a:t>
            </a:r>
            <a:r>
              <a:rPr lang="fr-FR" dirty="0"/>
              <a:t> et al., ASCO</a:t>
            </a:r>
            <a:r>
              <a:rPr lang="fr-FR" baseline="30000" dirty="0"/>
              <a:t> ®</a:t>
            </a:r>
            <a:r>
              <a:rPr lang="fr-FR" dirty="0"/>
              <a:t> 2023, Abs. #9019</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sz="3200"/>
              <a:t>Abs #9019 : Etude LIBELULE</a:t>
            </a:r>
            <a:endParaRPr lang="fr-FR" sz="3200" dirty="0"/>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sz="3200" dirty="0"/>
              <a:t>Essai randomisé de phase III évaluant la pertinence clinique d’une biopsie liquide précoce chez des patients avec suspicion de cancer bronchique métastatique</a:t>
            </a:r>
          </a:p>
        </p:txBody>
      </p:sp>
    </p:spTree>
    <p:extLst>
      <p:ext uri="{BB962C8B-B14F-4D97-AF65-F5344CB8AC3E}">
        <p14:creationId xmlns:p14="http://schemas.microsoft.com/office/powerpoint/2010/main" val="10482619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6" name="Espace réservé du contenu 2">
            <a:extLst>
              <a:ext uri="{FF2B5EF4-FFF2-40B4-BE49-F238E27FC236}">
                <a16:creationId xmlns:a16="http://schemas.microsoft.com/office/drawing/2014/main" xmlns="" id="{1344078E-23E8-3F96-F2DB-675F1CDA6A56}"/>
              </a:ext>
            </a:extLst>
          </p:cNvPr>
          <p:cNvSpPr>
            <a:spLocks noGrp="1"/>
          </p:cNvSpPr>
          <p:nvPr>
            <p:ph sz="quarter" idx="16"/>
          </p:nvPr>
        </p:nvSpPr>
        <p:spPr/>
        <p:txBody>
          <a:bodyPr/>
          <a:lstStyle/>
          <a:p>
            <a:r>
              <a:rPr lang="fr-FR" dirty="0"/>
              <a:t>A. </a:t>
            </a:r>
            <a:r>
              <a:rPr lang="fr-FR" dirty="0" err="1"/>
              <a:t>Swalduz</a:t>
            </a:r>
            <a:r>
              <a:rPr lang="fr-FR" dirty="0"/>
              <a:t> et al., ASCO</a:t>
            </a:r>
            <a:r>
              <a:rPr lang="fr-FR" baseline="30000" dirty="0"/>
              <a:t> ®</a:t>
            </a:r>
            <a:r>
              <a:rPr lang="fr-FR" dirty="0"/>
              <a:t> 2023, Abs. #9019</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Libelule</a:t>
            </a:r>
            <a:endParaRPr lang="fr-FR" dirty="0"/>
          </a:p>
        </p:txBody>
      </p:sp>
      <p:sp>
        <p:nvSpPr>
          <p:cNvPr id="3" name="Espace réservé du texte 2">
            <a:extLst>
              <a:ext uri="{FF2B5EF4-FFF2-40B4-BE49-F238E27FC236}">
                <a16:creationId xmlns:a16="http://schemas.microsoft.com/office/drawing/2014/main" xmlns="" id="{6A7C3FAB-30B4-BA10-7D57-5DFC6586333B}"/>
              </a:ext>
            </a:extLst>
          </p:cNvPr>
          <p:cNvSpPr>
            <a:spLocks noGrp="1"/>
          </p:cNvSpPr>
          <p:nvPr>
            <p:ph type="body" sz="quarter" idx="18"/>
          </p:nvPr>
        </p:nvSpPr>
        <p:spPr/>
        <p:txBody>
          <a:bodyPr/>
          <a:lstStyle/>
          <a:p>
            <a:r>
              <a:rPr lang="fr-FR"/>
              <a:t>Schéma de l’essai</a:t>
            </a:r>
          </a:p>
        </p:txBody>
      </p:sp>
      <p:sp>
        <p:nvSpPr>
          <p:cNvPr id="10" name="Freeform 5">
            <a:extLst>
              <a:ext uri="{FF2B5EF4-FFF2-40B4-BE49-F238E27FC236}">
                <a16:creationId xmlns:a16="http://schemas.microsoft.com/office/drawing/2014/main" xmlns="" id="{A08E4995-D612-8E3E-6D99-EB33D6BABC2C}"/>
              </a:ext>
            </a:extLst>
          </p:cNvPr>
          <p:cNvSpPr/>
          <p:nvPr/>
        </p:nvSpPr>
        <p:spPr>
          <a:xfrm>
            <a:off x="1418540" y="1882903"/>
            <a:ext cx="1487031" cy="2738065"/>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err="1">
                <a:solidFill>
                  <a:srgbClr val="000000"/>
                </a:solidFill>
                <a:latin typeface="Century Gothic" panose="020B0502020202020204" pitchFamily="34" charset="0"/>
                <a:cs typeface="Arial" panose="020B0604020202020204" pitchFamily="34" charset="0"/>
              </a:rPr>
              <a:t>Critères</a:t>
            </a:r>
            <a:r>
              <a:rPr lang="da-DK" sz="1100" b="1" dirty="0">
                <a:solidFill>
                  <a:srgbClr val="000000"/>
                </a:solidFill>
                <a:latin typeface="Century Gothic" panose="020B0502020202020204" pitchFamily="34" charset="0"/>
                <a:cs typeface="Arial" panose="020B0604020202020204" pitchFamily="34" charset="0"/>
              </a:rPr>
              <a:t> </a:t>
            </a:r>
            <a:r>
              <a:rPr lang="da-DK" sz="1100" b="1" dirty="0" err="1">
                <a:solidFill>
                  <a:srgbClr val="000000"/>
                </a:solidFill>
                <a:latin typeface="Century Gothic" panose="020B0502020202020204" pitchFamily="34" charset="0"/>
                <a:cs typeface="Arial" panose="020B0604020202020204" pitchFamily="34" charset="0"/>
              </a:rPr>
              <a:t>dinclusion</a:t>
            </a:r>
            <a:endParaRPr lang="da-DK" sz="11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Patients avec suspicion de cancer du </a:t>
            </a:r>
            <a:r>
              <a:rPr lang="en-US" sz="1000" dirty="0" err="1">
                <a:solidFill>
                  <a:srgbClr val="000000"/>
                </a:solidFill>
                <a:latin typeface="Century Gothic" panose="020B0502020202020204" pitchFamily="34" charset="0"/>
                <a:cs typeface="Arial" panose="020B0604020202020204" pitchFamily="34" charset="0"/>
              </a:rPr>
              <a:t>poumon</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métastatique</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Pas de  </a:t>
            </a:r>
            <a:r>
              <a:rPr lang="en-US" sz="1000" dirty="0" err="1">
                <a:solidFill>
                  <a:srgbClr val="000000"/>
                </a:solidFill>
                <a:latin typeface="Century Gothic" panose="020B0502020202020204" pitchFamily="34" charset="0"/>
                <a:cs typeface="Arial" panose="020B0604020202020204" pitchFamily="34" charset="0"/>
              </a:rPr>
              <a:t>chimiothérapie</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antérieure</a:t>
            </a:r>
            <a:r>
              <a:rPr lang="en-US" sz="1000" dirty="0">
                <a:solidFill>
                  <a:srgbClr val="000000"/>
                </a:solidFill>
                <a:latin typeface="Century Gothic" panose="020B0502020202020204" pitchFamily="34" charset="0"/>
                <a:cs typeface="Arial" panose="020B0604020202020204" pitchFamily="34" charset="0"/>
              </a:rPr>
              <a:t> pour les CBNPC </a:t>
            </a:r>
            <a:r>
              <a:rPr lang="en-US" sz="1000" dirty="0" err="1">
                <a:solidFill>
                  <a:srgbClr val="000000"/>
                </a:solidFill>
                <a:latin typeface="Century Gothic" panose="020B0502020202020204" pitchFamily="34" charset="0"/>
                <a:cs typeface="Arial" panose="020B0604020202020204" pitchFamily="34" charset="0"/>
              </a:rPr>
              <a:t>localement</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avancé</a:t>
            </a:r>
            <a:r>
              <a:rPr lang="en-US" sz="1000" dirty="0">
                <a:solidFill>
                  <a:srgbClr val="000000"/>
                </a:solidFill>
                <a:latin typeface="Century Gothic" panose="020B0502020202020204" pitchFamily="34" charset="0"/>
                <a:cs typeface="Arial" panose="020B0604020202020204" pitchFamily="34" charset="0"/>
              </a:rPr>
              <a:t> ou </a:t>
            </a:r>
            <a:r>
              <a:rPr lang="en-US" sz="1000" dirty="0" err="1">
                <a:solidFill>
                  <a:srgbClr val="000000"/>
                </a:solidFill>
                <a:latin typeface="Century Gothic" panose="020B0502020202020204" pitchFamily="34" charset="0"/>
                <a:cs typeface="Arial" panose="020B0604020202020204" pitchFamily="34" charset="0"/>
              </a:rPr>
              <a:t>métastatique</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PS 0-2</a:t>
            </a:r>
          </a:p>
          <a:p>
            <a:pPr defTabSz="450056">
              <a:spcBef>
                <a:spcPts val="600"/>
              </a:spcBef>
              <a:defRPr/>
            </a:pPr>
            <a:r>
              <a:rPr lang="da-DK" sz="1100" b="1" dirty="0" err="1">
                <a:solidFill>
                  <a:srgbClr val="000000"/>
                </a:solidFill>
                <a:latin typeface="Century Gothic" panose="020B0502020202020204" pitchFamily="34" charset="0"/>
                <a:cs typeface="Arial" panose="020B0604020202020204" pitchFamily="34" charset="0"/>
              </a:rPr>
              <a:t>Stratification</a:t>
            </a:r>
            <a:endParaRPr lang="da-DK" sz="11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Type de </a:t>
            </a:r>
            <a:r>
              <a:rPr lang="en-US" sz="1000" dirty="0" err="1">
                <a:solidFill>
                  <a:srgbClr val="000000"/>
                </a:solidFill>
                <a:latin typeface="Century Gothic" panose="020B0502020202020204" pitchFamily="34" charset="0"/>
                <a:cs typeface="Arial" panose="020B0604020202020204" pitchFamily="34" charset="0"/>
              </a:rPr>
              <a:t>centre</a:t>
            </a:r>
            <a:endParaRPr lang="en-US" sz="1000" dirty="0">
              <a:solidFill>
                <a:srgbClr val="000000"/>
              </a:solidFill>
              <a:latin typeface="Century Gothic" panose="020B0502020202020204" pitchFamily="34" charset="0"/>
              <a:cs typeface="Arial" panose="020B0604020202020204" pitchFamily="34" charset="0"/>
            </a:endParaRPr>
          </a:p>
        </p:txBody>
      </p:sp>
      <p:sp>
        <p:nvSpPr>
          <p:cNvPr id="12" name="Rectangle à coins arrondis 33">
            <a:extLst>
              <a:ext uri="{FF2B5EF4-FFF2-40B4-BE49-F238E27FC236}">
                <a16:creationId xmlns:a16="http://schemas.microsoft.com/office/drawing/2014/main" xmlns="" id="{C6BE9917-D302-BF3C-062A-97D9337034C2}"/>
              </a:ext>
            </a:extLst>
          </p:cNvPr>
          <p:cNvSpPr/>
          <p:nvPr/>
        </p:nvSpPr>
        <p:spPr>
          <a:xfrm>
            <a:off x="1403796" y="1201517"/>
            <a:ext cx="10295003" cy="4165242"/>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Parenthèse ouvrante 12">
            <a:extLst>
              <a:ext uri="{FF2B5EF4-FFF2-40B4-BE49-F238E27FC236}">
                <a16:creationId xmlns:a16="http://schemas.microsoft.com/office/drawing/2014/main" xmlns="" id="{5B07DFFB-D04B-4E64-E063-6CAD2BD6A7A9}"/>
              </a:ext>
            </a:extLst>
          </p:cNvPr>
          <p:cNvSpPr/>
          <p:nvPr/>
        </p:nvSpPr>
        <p:spPr>
          <a:xfrm>
            <a:off x="3174321" y="2238998"/>
            <a:ext cx="392134" cy="2050991"/>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Ellipse 13">
            <a:extLst>
              <a:ext uri="{FF2B5EF4-FFF2-40B4-BE49-F238E27FC236}">
                <a16:creationId xmlns:a16="http://schemas.microsoft.com/office/drawing/2014/main" xmlns="" id="{2A3683A0-F13E-DCCB-A583-03DD0B80E9B1}"/>
              </a:ext>
            </a:extLst>
          </p:cNvPr>
          <p:cNvSpPr/>
          <p:nvPr/>
        </p:nvSpPr>
        <p:spPr>
          <a:xfrm>
            <a:off x="2905571" y="2973858"/>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marL="0" marR="0" lvl="0" indent="0" algn="ctr" defTabSz="914400" eaLnBrk="1" fontAlgn="auto" latinLnBrk="0" hangingPunct="1">
              <a:spcBef>
                <a:spcPts val="0"/>
              </a:spcBef>
              <a:spcAft>
                <a:spcPts val="0"/>
              </a:spcAft>
              <a:buClrTx/>
              <a:buSzTx/>
              <a:buFontTx/>
              <a:buNone/>
              <a:tabLst/>
              <a:defRPr/>
            </a:pPr>
            <a:r>
              <a:rPr kumimoji="0" lang="en-US" altLang="zh-CN" sz="1600" b="1" i="0" u="none" strike="noStrike" kern="0" cap="none" spc="0" normalizeH="0" baseline="0" noProof="0">
                <a:ln>
                  <a:noFill/>
                </a:ln>
                <a:solidFill>
                  <a:srgbClr val="FFFFFF"/>
                </a:solidFill>
                <a:effectLst/>
                <a:uLnTx/>
                <a:uFillTx/>
                <a:latin typeface="Century Gothic" panose="020B0502020202020204" pitchFamily="34" charset="0"/>
                <a:cs typeface="Arial" panose="020B0604020202020204" pitchFamily="34" charset="0"/>
              </a:rPr>
              <a:t>R</a:t>
            </a:r>
          </a:p>
          <a:p>
            <a:pPr marL="0" marR="0" lvl="0" indent="0" algn="ctr" defTabSz="914400" eaLnBrk="1" fontAlgn="auto" latinLnBrk="0" hangingPunct="1">
              <a:spcBef>
                <a:spcPts val="0"/>
              </a:spcBef>
              <a:spcAft>
                <a:spcPts val="0"/>
              </a:spcAft>
              <a:buClrTx/>
              <a:buSzTx/>
              <a:buFontTx/>
              <a:buNone/>
              <a:tabLst/>
              <a:defRPr/>
            </a:pPr>
            <a:r>
              <a:rPr lang="en-US" altLang="zh-CN" sz="1200" b="1" kern="0">
                <a:solidFill>
                  <a:srgbClr val="FFFFFF"/>
                </a:solidFill>
                <a:latin typeface="Century Gothic" panose="020B0502020202020204" pitchFamily="34" charset="0"/>
                <a:cs typeface="Arial" panose="020B0604020202020204" pitchFamily="34" charset="0"/>
              </a:rPr>
              <a:t>1:1</a:t>
            </a:r>
            <a:endParaRPr kumimoji="0" lang="en-US" altLang="zh-CN" sz="1600" b="1" i="0" u="none" strike="noStrike" kern="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7" name="Freeform 41">
            <a:extLst>
              <a:ext uri="{FF2B5EF4-FFF2-40B4-BE49-F238E27FC236}">
                <a16:creationId xmlns:a16="http://schemas.microsoft.com/office/drawing/2014/main" xmlns="" id="{99B7F055-CC3C-003C-8C03-E103005B1E2B}"/>
              </a:ext>
            </a:extLst>
          </p:cNvPr>
          <p:cNvSpPr/>
          <p:nvPr/>
        </p:nvSpPr>
        <p:spPr>
          <a:xfrm>
            <a:off x="3650220" y="1475779"/>
            <a:ext cx="606763" cy="1498760"/>
          </a:xfrm>
          <a:prstGeom prst="roundRect">
            <a:avLst>
              <a:gd name="adj" fmla="val 9151"/>
            </a:avLst>
          </a:prstGeom>
          <a:solidFill>
            <a:schemeClr val="accent2"/>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lang="en-US" sz="1100" b="1" kern="0" dirty="0">
                <a:solidFill>
                  <a:prstClr val="white"/>
                </a:solidFill>
                <a:latin typeface="Century Gothic" panose="020B0502020202020204" pitchFamily="34" charset="0"/>
                <a:cs typeface="Arial" panose="020B0604020202020204" pitchFamily="34" charset="0"/>
              </a:rPr>
              <a:t>Bras </a:t>
            </a:r>
            <a:r>
              <a:rPr kumimoji="0" lang="en-US" sz="11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A</a:t>
            </a:r>
          </a:p>
          <a:p>
            <a:pPr marL="0" marR="0" lvl="0" indent="0" algn="ctr" defTabSz="514350" eaLnBrk="1" fontAlgn="auto" latinLnBrk="0" hangingPunct="1">
              <a:spcBef>
                <a:spcPts val="0"/>
              </a:spcBef>
              <a:spcAft>
                <a:spcPts val="0"/>
              </a:spcAft>
              <a:buClrTx/>
              <a:buSzTx/>
              <a:buFontTx/>
              <a:buNone/>
              <a:tabLst/>
              <a:defRPr/>
            </a:pPr>
            <a:r>
              <a:rPr lang="en-US" sz="1100" kern="0" dirty="0">
                <a:solidFill>
                  <a:prstClr val="white"/>
                </a:solidFill>
                <a:latin typeface="Century Gothic" panose="020B0502020202020204" pitchFamily="34" charset="0"/>
                <a:cs typeface="Arial" panose="020B0604020202020204" pitchFamily="34" charset="0"/>
              </a:rPr>
              <a:t>(n=143)</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18" name="Freeform 41">
            <a:extLst>
              <a:ext uri="{FF2B5EF4-FFF2-40B4-BE49-F238E27FC236}">
                <a16:creationId xmlns:a16="http://schemas.microsoft.com/office/drawing/2014/main" xmlns="" id="{6D91D52B-6651-306E-94F9-088CD8CE3479}"/>
              </a:ext>
            </a:extLst>
          </p:cNvPr>
          <p:cNvSpPr/>
          <p:nvPr/>
        </p:nvSpPr>
        <p:spPr>
          <a:xfrm>
            <a:off x="3647779" y="3529333"/>
            <a:ext cx="606763" cy="1498760"/>
          </a:xfrm>
          <a:prstGeom prst="roundRect">
            <a:avLst>
              <a:gd name="adj" fmla="val 9151"/>
            </a:avLst>
          </a:prstGeom>
          <a:solidFill>
            <a:schemeClr val="accent1"/>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lang="en-US" sz="1100" b="1" kern="0" dirty="0">
                <a:solidFill>
                  <a:prstClr val="white"/>
                </a:solidFill>
                <a:latin typeface="Century Gothic" panose="020B0502020202020204" pitchFamily="34" charset="0"/>
                <a:cs typeface="Arial" panose="020B0604020202020204" pitchFamily="34" charset="0"/>
              </a:rPr>
              <a:t>Bras</a:t>
            </a:r>
            <a:r>
              <a:rPr kumimoji="0" lang="en-US" sz="11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 B</a:t>
            </a:r>
          </a:p>
          <a:p>
            <a:pPr marL="0" marR="0" lvl="0" indent="0" algn="ctr" defTabSz="514350" eaLnBrk="1" fontAlgn="auto" latinLnBrk="0" hangingPunct="1">
              <a:spcBef>
                <a:spcPts val="0"/>
              </a:spcBef>
              <a:spcAft>
                <a:spcPts val="0"/>
              </a:spcAft>
              <a:buClrTx/>
              <a:buSzTx/>
              <a:buFontTx/>
              <a:buNone/>
              <a:tabLst/>
              <a:defRPr/>
            </a:pPr>
            <a:r>
              <a:rPr lang="en-US" sz="1100" kern="0" dirty="0">
                <a:solidFill>
                  <a:prstClr val="white"/>
                </a:solidFill>
                <a:latin typeface="Century Gothic" panose="020B0502020202020204" pitchFamily="34" charset="0"/>
                <a:cs typeface="Arial" panose="020B0604020202020204" pitchFamily="34" charset="0"/>
              </a:rPr>
              <a:t>(n=143)</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19" name="Freeform 41">
            <a:extLst>
              <a:ext uri="{FF2B5EF4-FFF2-40B4-BE49-F238E27FC236}">
                <a16:creationId xmlns:a16="http://schemas.microsoft.com/office/drawing/2014/main" xmlns="" id="{1FFD0922-2F5C-52C2-9730-4DBB65BF12D2}"/>
              </a:ext>
            </a:extLst>
          </p:cNvPr>
          <p:cNvSpPr/>
          <p:nvPr/>
        </p:nvSpPr>
        <p:spPr>
          <a:xfrm>
            <a:off x="4340748" y="1475778"/>
            <a:ext cx="606763" cy="1498760"/>
          </a:xfrm>
          <a:prstGeom prst="roundRect">
            <a:avLst>
              <a:gd name="adj" fmla="val 9151"/>
            </a:avLst>
          </a:prstGeom>
          <a:solidFill>
            <a:schemeClr val="accent2"/>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dirty="0" err="1">
                <a:ln>
                  <a:noFill/>
                </a:ln>
                <a:solidFill>
                  <a:prstClr val="white"/>
                </a:solidFill>
                <a:effectLst/>
                <a:uLnTx/>
                <a:uFillTx/>
                <a:latin typeface="Century Gothic" panose="020B0502020202020204" pitchFamily="34" charset="0"/>
                <a:cs typeface="Arial" panose="020B0604020202020204" pitchFamily="34" charset="0"/>
              </a:rPr>
              <a:t>Biopsie</a:t>
            </a:r>
            <a:r>
              <a:rPr kumimoji="0" lang="en-US" sz="11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 </a:t>
            </a:r>
            <a:r>
              <a:rPr kumimoji="0" lang="en-US" sz="1100" b="1" i="0" u="none" strike="noStrike" kern="0" cap="none" spc="0" normalizeH="0" baseline="0" noProof="0" dirty="0" err="1">
                <a:ln>
                  <a:noFill/>
                </a:ln>
                <a:solidFill>
                  <a:prstClr val="white"/>
                </a:solidFill>
                <a:effectLst/>
                <a:uLnTx/>
                <a:uFillTx/>
                <a:latin typeface="Century Gothic" panose="020B0502020202020204" pitchFamily="34" charset="0"/>
                <a:cs typeface="Arial" panose="020B0604020202020204" pitchFamily="34" charset="0"/>
              </a:rPr>
              <a:t>liquide</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20" name="Freeform 41">
            <a:extLst>
              <a:ext uri="{FF2B5EF4-FFF2-40B4-BE49-F238E27FC236}">
                <a16:creationId xmlns:a16="http://schemas.microsoft.com/office/drawing/2014/main" xmlns="" id="{EFC44932-4F97-7951-639B-EEEF922ADBC8}"/>
              </a:ext>
            </a:extLst>
          </p:cNvPr>
          <p:cNvSpPr/>
          <p:nvPr/>
        </p:nvSpPr>
        <p:spPr>
          <a:xfrm>
            <a:off x="5031276" y="1475778"/>
            <a:ext cx="1275520" cy="475831"/>
          </a:xfrm>
          <a:prstGeom prst="roundRect">
            <a:avLst>
              <a:gd name="adj" fmla="val 9151"/>
            </a:avLst>
          </a:prstGeom>
          <a:solidFill>
            <a:schemeClr val="accent2"/>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900" b="1" i="1"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EGFR, ALK, ROS1, BRAF, V600E</a:t>
            </a:r>
            <a:endParaRPr kumimoji="0" lang="en-US" sz="900" i="1"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21" name="Freeform 41">
            <a:extLst>
              <a:ext uri="{FF2B5EF4-FFF2-40B4-BE49-F238E27FC236}">
                <a16:creationId xmlns:a16="http://schemas.microsoft.com/office/drawing/2014/main" xmlns="" id="{9345983A-5D0F-D677-5DDB-EEE2BE0D46A7}"/>
              </a:ext>
            </a:extLst>
          </p:cNvPr>
          <p:cNvSpPr/>
          <p:nvPr/>
        </p:nvSpPr>
        <p:spPr>
          <a:xfrm>
            <a:off x="5028819" y="1987242"/>
            <a:ext cx="1275520" cy="475831"/>
          </a:xfrm>
          <a:prstGeom prst="roundRect">
            <a:avLst>
              <a:gd name="adj" fmla="val 9151"/>
            </a:avLst>
          </a:prstGeom>
          <a:solidFill>
            <a:schemeClr val="accent2"/>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HER2, </a:t>
            </a:r>
            <a:r>
              <a:rPr kumimoji="0" lang="en-US" sz="900" b="1" i="1"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BRAF,</a:t>
            </a: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 non V600E, </a:t>
            </a:r>
            <a:r>
              <a:rPr kumimoji="0" lang="en-US" sz="900" b="1" i="0" u="none" strike="noStrike" kern="0" cap="none" spc="0" normalizeH="0" baseline="0" noProof="0" dirty="0" err="1">
                <a:ln>
                  <a:noFill/>
                </a:ln>
                <a:solidFill>
                  <a:prstClr val="white"/>
                </a:solidFill>
                <a:effectLst/>
                <a:uLnTx/>
                <a:uFillTx/>
                <a:latin typeface="Century Gothic" panose="020B0502020202020204" pitchFamily="34" charset="0"/>
                <a:cs typeface="Arial" panose="020B0604020202020204" pitchFamily="34" charset="0"/>
              </a:rPr>
              <a:t>cMET</a:t>
            </a: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 </a:t>
            </a:r>
            <a:r>
              <a:rPr kumimoji="0" lang="en-US" sz="900" b="1" i="1"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KRAS,</a:t>
            </a: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 </a:t>
            </a:r>
            <a:r>
              <a:rPr kumimoji="0" lang="en-US" sz="900" b="1" i="1"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LKB1, NTRK </a:t>
            </a: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et/ou </a:t>
            </a:r>
            <a:r>
              <a:rPr kumimoji="0" lang="en-US" sz="900" b="1" i="1"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RET</a:t>
            </a:r>
            <a:endParaRPr kumimoji="0" lang="en-US" sz="900" i="1"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22" name="Freeform 41">
            <a:extLst>
              <a:ext uri="{FF2B5EF4-FFF2-40B4-BE49-F238E27FC236}">
                <a16:creationId xmlns:a16="http://schemas.microsoft.com/office/drawing/2014/main" xmlns="" id="{17B06325-AD4F-C48C-1BE7-91F99E94F4B4}"/>
              </a:ext>
            </a:extLst>
          </p:cNvPr>
          <p:cNvSpPr/>
          <p:nvPr/>
        </p:nvSpPr>
        <p:spPr>
          <a:xfrm>
            <a:off x="5026362" y="2498707"/>
            <a:ext cx="1275520" cy="475831"/>
          </a:xfrm>
          <a:prstGeom prst="roundRect">
            <a:avLst>
              <a:gd name="adj" fmla="val 9151"/>
            </a:avLst>
          </a:prstGeom>
          <a:solidFill>
            <a:schemeClr val="accent2"/>
          </a:solidFill>
          <a:ln w="25400" cap="flat" cmpd="sng" algn="ctr">
            <a:no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Aucune des altérations </a:t>
            </a:r>
            <a:r>
              <a:rPr lang="fr-FR" sz="900" b="1" kern="0" dirty="0" err="1">
                <a:solidFill>
                  <a:prstClr val="white"/>
                </a:solidFill>
                <a:latin typeface="Century Gothic" panose="020B0502020202020204" pitchFamily="34" charset="0"/>
                <a:cs typeface="Arial" panose="020B0604020202020204" pitchFamily="34" charset="0"/>
              </a:rPr>
              <a:t>mol.précédentes</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grpSp>
        <p:nvGrpSpPr>
          <p:cNvPr id="28" name="Groupe 27">
            <a:extLst>
              <a:ext uri="{FF2B5EF4-FFF2-40B4-BE49-F238E27FC236}">
                <a16:creationId xmlns:a16="http://schemas.microsoft.com/office/drawing/2014/main" xmlns="" id="{445A36F9-0A8F-156E-30BE-8A6D3C3BC1DA}"/>
              </a:ext>
            </a:extLst>
          </p:cNvPr>
          <p:cNvGrpSpPr/>
          <p:nvPr/>
        </p:nvGrpSpPr>
        <p:grpSpPr>
          <a:xfrm>
            <a:off x="6385647" y="1470630"/>
            <a:ext cx="3996396" cy="1503908"/>
            <a:chOff x="6385647" y="1470630"/>
            <a:chExt cx="3996396" cy="1503908"/>
          </a:xfrm>
        </p:grpSpPr>
        <p:sp>
          <p:nvSpPr>
            <p:cNvPr id="23" name="Freeform 41">
              <a:extLst>
                <a:ext uri="{FF2B5EF4-FFF2-40B4-BE49-F238E27FC236}">
                  <a16:creationId xmlns:a16="http://schemas.microsoft.com/office/drawing/2014/main" xmlns="" id="{930395DC-333E-03E6-A93E-7111606334B6}"/>
                </a:ext>
              </a:extLst>
            </p:cNvPr>
            <p:cNvSpPr/>
            <p:nvPr/>
          </p:nvSpPr>
          <p:spPr>
            <a:xfrm>
              <a:off x="6385647" y="1987241"/>
              <a:ext cx="1275520" cy="987297"/>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Diagnostic histologique ou cytologique de cancer avec PD-L1 IHC</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24" name="Freeform 41">
              <a:extLst>
                <a:ext uri="{FF2B5EF4-FFF2-40B4-BE49-F238E27FC236}">
                  <a16:creationId xmlns:a16="http://schemas.microsoft.com/office/drawing/2014/main" xmlns="" id="{6A2B9116-79D4-42E7-A9E1-14AF96A0F7EE}"/>
                </a:ext>
              </a:extLst>
            </p:cNvPr>
            <p:cNvSpPr/>
            <p:nvPr/>
          </p:nvSpPr>
          <p:spPr>
            <a:xfrm>
              <a:off x="7748193" y="2496433"/>
              <a:ext cx="1275520" cy="475831"/>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Rapport moléculaire lorsque cela est indiqué</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25" name="Freeform 41">
              <a:extLst>
                <a:ext uri="{FF2B5EF4-FFF2-40B4-BE49-F238E27FC236}">
                  <a16:creationId xmlns:a16="http://schemas.microsoft.com/office/drawing/2014/main" xmlns="" id="{721E0431-F374-E7B3-7721-5A42D481A63E}"/>
                </a:ext>
              </a:extLst>
            </p:cNvPr>
            <p:cNvSpPr/>
            <p:nvPr/>
          </p:nvSpPr>
          <p:spPr>
            <a:xfrm>
              <a:off x="6385647" y="1470630"/>
              <a:ext cx="3996396" cy="475831"/>
            </a:xfrm>
            <a:prstGeom prst="roundRect">
              <a:avLst>
                <a:gd name="adj" fmla="val 9151"/>
              </a:avLst>
            </a:prstGeom>
            <a:solidFill>
              <a:srgbClr val="004477"/>
            </a:solidFill>
            <a:ln w="25400" cap="flat" cmpd="sng" algn="ctr">
              <a:solidFill>
                <a:srgbClr val="004477"/>
              </a:solidFill>
              <a:prstDash val="solid"/>
            </a:ln>
            <a:effectLst/>
          </p:spPr>
          <p:txBody>
            <a:bodyPr spcFirstLastPara="0" vert="horz" wrap="square" lIns="0" tIns="0" rIns="0" bIns="0" numCol="1" spcCol="1270" anchor="ctr" anchorCtr="0">
              <a:noAutofit/>
            </a:bodyPr>
            <a:lstStyle/>
            <a:p>
              <a:pPr lvl="0" algn="ctr" defTabSz="514350">
                <a:defRPr/>
              </a:pPr>
              <a:r>
                <a:rPr lang="en-US" sz="900" b="1" kern="0" dirty="0" err="1">
                  <a:solidFill>
                    <a:prstClr val="white"/>
                  </a:solidFill>
                  <a:latin typeface="Century Gothic" panose="020B0502020202020204" pitchFamily="34" charset="0"/>
                  <a:cs typeface="Arial" panose="020B0604020202020204" pitchFamily="34" charset="0"/>
                </a:rPr>
                <a:t>Thérapies</a:t>
              </a:r>
              <a:r>
                <a:rPr lang="en-US" sz="900" b="1" kern="0" dirty="0">
                  <a:solidFill>
                    <a:prstClr val="white"/>
                  </a:solidFill>
                  <a:latin typeface="Century Gothic" panose="020B0502020202020204" pitchFamily="34" charset="0"/>
                  <a:cs typeface="Arial" panose="020B0604020202020204" pitchFamily="34" charset="0"/>
                </a:rPr>
                <a:t> </a:t>
              </a:r>
              <a:r>
                <a:rPr lang="en-US" sz="900" b="1" kern="0" dirty="0" err="1">
                  <a:solidFill>
                    <a:prstClr val="white"/>
                  </a:solidFill>
                  <a:latin typeface="Century Gothic" panose="020B0502020202020204" pitchFamily="34" charset="0"/>
                  <a:cs typeface="Arial" panose="020B0604020202020204" pitchFamily="34" charset="0"/>
                </a:rPr>
                <a:t>ciblées</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26" name="Freeform 41">
              <a:extLst>
                <a:ext uri="{FF2B5EF4-FFF2-40B4-BE49-F238E27FC236}">
                  <a16:creationId xmlns:a16="http://schemas.microsoft.com/office/drawing/2014/main" xmlns="" id="{D746E979-5017-E0F3-4B5A-3739DB38909B}"/>
                </a:ext>
              </a:extLst>
            </p:cNvPr>
            <p:cNvSpPr/>
            <p:nvPr/>
          </p:nvSpPr>
          <p:spPr>
            <a:xfrm>
              <a:off x="7742475" y="1992583"/>
              <a:ext cx="2639568" cy="468801"/>
            </a:xfrm>
            <a:prstGeom prst="roundRect">
              <a:avLst>
                <a:gd name="adj" fmla="val 9151"/>
              </a:avLst>
            </a:prstGeom>
            <a:solidFill>
              <a:srgbClr val="004477"/>
            </a:solidFill>
            <a:ln w="25400" cap="flat" cmpd="sng" algn="ctr">
              <a:solidFill>
                <a:srgbClr val="004477"/>
              </a:solid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Traitement au choix de l'investigateur</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27" name="Freeform 41">
              <a:extLst>
                <a:ext uri="{FF2B5EF4-FFF2-40B4-BE49-F238E27FC236}">
                  <a16:creationId xmlns:a16="http://schemas.microsoft.com/office/drawing/2014/main" xmlns="" id="{80F89D2D-B422-0929-9535-93ECF8793C3E}"/>
                </a:ext>
              </a:extLst>
            </p:cNvPr>
            <p:cNvSpPr/>
            <p:nvPr/>
          </p:nvSpPr>
          <p:spPr>
            <a:xfrm>
              <a:off x="9106523" y="2493986"/>
              <a:ext cx="1275520" cy="475831"/>
            </a:xfrm>
            <a:prstGeom prst="roundRect">
              <a:avLst>
                <a:gd name="adj" fmla="val 9151"/>
              </a:avLst>
            </a:prstGeom>
            <a:solidFill>
              <a:srgbClr val="004477"/>
            </a:solidFill>
            <a:ln w="25400" cap="flat" cmpd="sng" algn="ctr">
              <a:solidFill>
                <a:srgbClr val="004477"/>
              </a:solid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Traitement au choix de l'investigateur</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grpSp>
      <p:grpSp>
        <p:nvGrpSpPr>
          <p:cNvPr id="29" name="Groupe 28">
            <a:extLst>
              <a:ext uri="{FF2B5EF4-FFF2-40B4-BE49-F238E27FC236}">
                <a16:creationId xmlns:a16="http://schemas.microsoft.com/office/drawing/2014/main" xmlns="" id="{0DAEB07B-D157-B2AE-1C07-4DB1E3243108}"/>
              </a:ext>
            </a:extLst>
          </p:cNvPr>
          <p:cNvGrpSpPr/>
          <p:nvPr/>
        </p:nvGrpSpPr>
        <p:grpSpPr>
          <a:xfrm>
            <a:off x="6385647" y="3526759"/>
            <a:ext cx="3996396" cy="1503908"/>
            <a:chOff x="6385647" y="1470630"/>
            <a:chExt cx="3996396" cy="1503908"/>
          </a:xfrm>
        </p:grpSpPr>
        <p:sp>
          <p:nvSpPr>
            <p:cNvPr id="30" name="Freeform 41">
              <a:extLst>
                <a:ext uri="{FF2B5EF4-FFF2-40B4-BE49-F238E27FC236}">
                  <a16:creationId xmlns:a16="http://schemas.microsoft.com/office/drawing/2014/main" xmlns="" id="{98AD5B5C-8E7B-04E5-1FBD-E445CA23DB74}"/>
                </a:ext>
              </a:extLst>
            </p:cNvPr>
            <p:cNvSpPr/>
            <p:nvPr/>
          </p:nvSpPr>
          <p:spPr>
            <a:xfrm>
              <a:off x="6385647" y="1987241"/>
              <a:ext cx="1275520" cy="987297"/>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Diagnostic histologique ou cytologique de cancer avec PD-L1 IHC</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31" name="Freeform 41">
              <a:extLst>
                <a:ext uri="{FF2B5EF4-FFF2-40B4-BE49-F238E27FC236}">
                  <a16:creationId xmlns:a16="http://schemas.microsoft.com/office/drawing/2014/main" xmlns="" id="{8836B142-0D0C-3837-42B7-0D7D29D2F4EC}"/>
                </a:ext>
              </a:extLst>
            </p:cNvPr>
            <p:cNvSpPr/>
            <p:nvPr/>
          </p:nvSpPr>
          <p:spPr>
            <a:xfrm>
              <a:off x="7748193" y="2496433"/>
              <a:ext cx="1275520" cy="475831"/>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Rapport moléculaire lorsque cela est indiqué</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32" name="Freeform 41">
              <a:extLst>
                <a:ext uri="{FF2B5EF4-FFF2-40B4-BE49-F238E27FC236}">
                  <a16:creationId xmlns:a16="http://schemas.microsoft.com/office/drawing/2014/main" xmlns="" id="{325F2597-910D-3A87-7FE7-AF98522D263C}"/>
                </a:ext>
              </a:extLst>
            </p:cNvPr>
            <p:cNvSpPr/>
            <p:nvPr/>
          </p:nvSpPr>
          <p:spPr>
            <a:xfrm>
              <a:off x="6385647" y="1470630"/>
              <a:ext cx="3996396" cy="475831"/>
            </a:xfrm>
            <a:prstGeom prst="roundRect">
              <a:avLst>
                <a:gd name="adj" fmla="val 9151"/>
              </a:avLst>
            </a:prstGeom>
            <a:solidFill>
              <a:srgbClr val="004477"/>
            </a:solidFill>
            <a:ln w="25400" cap="flat" cmpd="sng" algn="ctr">
              <a:solidFill>
                <a:srgbClr val="004477"/>
              </a:solidFill>
              <a:prstDash val="solid"/>
            </a:ln>
            <a:effectLst/>
          </p:spPr>
          <p:txBody>
            <a:bodyPr spcFirstLastPara="0" vert="horz" wrap="square" lIns="0" tIns="0" rIns="0" bIns="0" numCol="1" spcCol="1270" anchor="ctr" anchorCtr="0">
              <a:noAutofit/>
            </a:bodyPr>
            <a:lstStyle/>
            <a:p>
              <a:pPr lvl="0" algn="ctr" defTabSz="514350">
                <a:defRPr/>
              </a:pPr>
              <a:r>
                <a:rPr lang="en-US" sz="900" b="1" kern="0" dirty="0" err="1">
                  <a:solidFill>
                    <a:prstClr val="white"/>
                  </a:solidFill>
                  <a:latin typeface="Century Gothic" panose="020B0502020202020204" pitchFamily="34" charset="0"/>
                  <a:cs typeface="Arial" panose="020B0604020202020204" pitchFamily="34" charset="0"/>
                </a:rPr>
                <a:t>Thérapies</a:t>
              </a:r>
              <a:r>
                <a:rPr lang="en-US" sz="900" b="1" kern="0" dirty="0">
                  <a:solidFill>
                    <a:prstClr val="white"/>
                  </a:solidFill>
                  <a:latin typeface="Century Gothic" panose="020B0502020202020204" pitchFamily="34" charset="0"/>
                  <a:cs typeface="Arial" panose="020B0604020202020204" pitchFamily="34" charset="0"/>
                </a:rPr>
                <a:t> </a:t>
              </a:r>
              <a:r>
                <a:rPr lang="en-US" sz="900" b="1" kern="0" dirty="0" err="1">
                  <a:solidFill>
                    <a:prstClr val="white"/>
                  </a:solidFill>
                  <a:latin typeface="Century Gothic" panose="020B0502020202020204" pitchFamily="34" charset="0"/>
                  <a:cs typeface="Arial" panose="020B0604020202020204" pitchFamily="34" charset="0"/>
                </a:rPr>
                <a:t>ciblées</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33" name="Freeform 41">
              <a:extLst>
                <a:ext uri="{FF2B5EF4-FFF2-40B4-BE49-F238E27FC236}">
                  <a16:creationId xmlns:a16="http://schemas.microsoft.com/office/drawing/2014/main" xmlns="" id="{46F35F3F-8B9E-3253-EC90-D8C92C33C335}"/>
                </a:ext>
              </a:extLst>
            </p:cNvPr>
            <p:cNvSpPr/>
            <p:nvPr/>
          </p:nvSpPr>
          <p:spPr>
            <a:xfrm>
              <a:off x="7742475" y="1992583"/>
              <a:ext cx="2639568" cy="468801"/>
            </a:xfrm>
            <a:prstGeom prst="roundRect">
              <a:avLst>
                <a:gd name="adj" fmla="val 9151"/>
              </a:avLst>
            </a:prstGeom>
            <a:solidFill>
              <a:srgbClr val="004477"/>
            </a:solidFill>
            <a:ln w="25400" cap="flat" cmpd="sng" algn="ctr">
              <a:solidFill>
                <a:srgbClr val="004477"/>
              </a:solid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Traitement au choix de l'investigateur</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34" name="Freeform 41">
              <a:extLst>
                <a:ext uri="{FF2B5EF4-FFF2-40B4-BE49-F238E27FC236}">
                  <a16:creationId xmlns:a16="http://schemas.microsoft.com/office/drawing/2014/main" xmlns="" id="{BC17ABE8-E5C8-DD4B-E375-82563FC4442B}"/>
                </a:ext>
              </a:extLst>
            </p:cNvPr>
            <p:cNvSpPr/>
            <p:nvPr/>
          </p:nvSpPr>
          <p:spPr>
            <a:xfrm>
              <a:off x="9106523" y="2493986"/>
              <a:ext cx="1275520" cy="475831"/>
            </a:xfrm>
            <a:prstGeom prst="roundRect">
              <a:avLst>
                <a:gd name="adj" fmla="val 9151"/>
              </a:avLst>
            </a:prstGeom>
            <a:solidFill>
              <a:srgbClr val="004477"/>
            </a:solidFill>
            <a:ln w="25400" cap="flat" cmpd="sng" algn="ctr">
              <a:solidFill>
                <a:srgbClr val="004477"/>
              </a:solidFill>
              <a:prstDash val="solid"/>
            </a:ln>
            <a:effectLst/>
          </p:spPr>
          <p:txBody>
            <a:bodyPr spcFirstLastPara="0" vert="horz" wrap="square" lIns="0" tIns="0" rIns="0" bIns="0" numCol="1" spcCol="1270" anchor="ctr" anchorCtr="0">
              <a:noAutofit/>
            </a:bodyPr>
            <a:lstStyle/>
            <a:p>
              <a:pPr lvl="0" algn="ctr" defTabSz="514350">
                <a:defRPr/>
              </a:pPr>
              <a:r>
                <a:rPr lang="fr-FR" sz="900" b="1" kern="0" dirty="0">
                  <a:solidFill>
                    <a:prstClr val="white"/>
                  </a:solidFill>
                  <a:latin typeface="Century Gothic" panose="020B0502020202020204" pitchFamily="34" charset="0"/>
                  <a:cs typeface="Arial" panose="020B0604020202020204" pitchFamily="34" charset="0"/>
                </a:rPr>
                <a:t>Traitement au choix de l'investigateur</a:t>
              </a:r>
              <a:endParaRPr kumimoji="0" lang="en-US" sz="9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grpSp>
      <p:sp>
        <p:nvSpPr>
          <p:cNvPr id="36" name="Forme libre : forme 35">
            <a:extLst>
              <a:ext uri="{FF2B5EF4-FFF2-40B4-BE49-F238E27FC236}">
                <a16:creationId xmlns:a16="http://schemas.microsoft.com/office/drawing/2014/main" xmlns="" id="{22FC759F-26F5-FBBC-8E4A-8053AD8E9A7B}"/>
              </a:ext>
            </a:extLst>
          </p:cNvPr>
          <p:cNvSpPr/>
          <p:nvPr/>
        </p:nvSpPr>
        <p:spPr>
          <a:xfrm>
            <a:off x="4544551" y="2551053"/>
            <a:ext cx="230852" cy="274578"/>
          </a:xfrm>
          <a:custGeom>
            <a:avLst/>
            <a:gdLst>
              <a:gd name="connsiteX0" fmla="*/ 85574 w 230852"/>
              <a:gd name="connsiteY0" fmla="*/ 164 h 274578"/>
              <a:gd name="connsiteX1" fmla="*/ 116 w 230852"/>
              <a:gd name="connsiteY1" fmla="*/ 213809 h 274578"/>
              <a:gd name="connsiteX2" fmla="*/ 102665 w 230852"/>
              <a:gd name="connsiteY2" fmla="*/ 273629 h 274578"/>
              <a:gd name="connsiteX3" fmla="*/ 230852 w 230852"/>
              <a:gd name="connsiteY3" fmla="*/ 179626 h 274578"/>
              <a:gd name="connsiteX4" fmla="*/ 85574 w 230852"/>
              <a:gd name="connsiteY4" fmla="*/ 164 h 27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52" h="274578">
                <a:moveTo>
                  <a:pt x="85574" y="164"/>
                </a:moveTo>
                <a:cubicBezTo>
                  <a:pt x="47118" y="5861"/>
                  <a:pt x="-2732" y="168232"/>
                  <a:pt x="116" y="213809"/>
                </a:cubicBezTo>
                <a:cubicBezTo>
                  <a:pt x="2964" y="259386"/>
                  <a:pt x="64209" y="279326"/>
                  <a:pt x="102665" y="273629"/>
                </a:cubicBezTo>
                <a:cubicBezTo>
                  <a:pt x="141121" y="267932"/>
                  <a:pt x="230852" y="220931"/>
                  <a:pt x="230852" y="179626"/>
                </a:cubicBezTo>
                <a:cubicBezTo>
                  <a:pt x="230852" y="138321"/>
                  <a:pt x="124030" y="-5533"/>
                  <a:pt x="85574" y="164"/>
                </a:cubicBez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a:extLst>
              <a:ext uri="{FF2B5EF4-FFF2-40B4-BE49-F238E27FC236}">
                <a16:creationId xmlns:a16="http://schemas.microsoft.com/office/drawing/2014/main" xmlns="" id="{0889913B-C62F-45A3-E4B7-B6F3302A18D6}"/>
              </a:ext>
            </a:extLst>
          </p:cNvPr>
          <p:cNvCxnSpPr>
            <a:stCxn id="18" idx="3"/>
          </p:cNvCxnSpPr>
          <p:nvPr/>
        </p:nvCxnSpPr>
        <p:spPr>
          <a:xfrm>
            <a:off x="4254542" y="4278713"/>
            <a:ext cx="2047340" cy="0"/>
          </a:xfrm>
          <a:prstGeom prst="straightConnector1">
            <a:avLst/>
          </a:prstGeom>
          <a:ln w="1905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Freeform 5">
            <a:extLst>
              <a:ext uri="{FF2B5EF4-FFF2-40B4-BE49-F238E27FC236}">
                <a16:creationId xmlns:a16="http://schemas.microsoft.com/office/drawing/2014/main" xmlns="" id="{9FB03E26-8B5B-028B-6757-38435918A6EA}"/>
              </a:ext>
            </a:extLst>
          </p:cNvPr>
          <p:cNvSpPr/>
          <p:nvPr/>
        </p:nvSpPr>
        <p:spPr>
          <a:xfrm>
            <a:off x="10582609" y="2255114"/>
            <a:ext cx="1130935" cy="191929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err="1">
                <a:solidFill>
                  <a:srgbClr val="000000"/>
                </a:solidFill>
                <a:latin typeface="Century Gothic" panose="020B0502020202020204" pitchFamily="34" charset="0"/>
                <a:cs typeface="Arial" panose="020B0604020202020204" pitchFamily="34" charset="0"/>
              </a:rPr>
              <a:t>Objectif</a:t>
            </a:r>
            <a:r>
              <a:rPr lang="da-DK" sz="1100" b="1" dirty="0">
                <a:solidFill>
                  <a:srgbClr val="000000"/>
                </a:solidFill>
                <a:latin typeface="Century Gothic" panose="020B0502020202020204" pitchFamily="34" charset="0"/>
                <a:cs typeface="Arial" panose="020B0604020202020204" pitchFamily="34" charset="0"/>
              </a:rPr>
              <a:t> principal</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Temps avant initiation d’un traitement approprié</a:t>
            </a:r>
            <a:endParaRPr lang="en-US" sz="1000" dirty="0">
              <a:solidFill>
                <a:srgbClr val="000000"/>
              </a:solidFill>
              <a:latin typeface="Century Gothic" panose="020B0502020202020204" pitchFamily="34" charset="0"/>
              <a:cs typeface="Arial" panose="020B0604020202020204" pitchFamily="34" charset="0"/>
            </a:endParaRPr>
          </a:p>
        </p:txBody>
      </p:sp>
      <p:cxnSp>
        <p:nvCxnSpPr>
          <p:cNvPr id="40" name="Connecteur droit 39">
            <a:extLst>
              <a:ext uri="{FF2B5EF4-FFF2-40B4-BE49-F238E27FC236}">
                <a16:creationId xmlns:a16="http://schemas.microsoft.com/office/drawing/2014/main" xmlns="" id="{2F1F7F31-0844-9D99-C652-C25FF27C03EF}"/>
              </a:ext>
            </a:extLst>
          </p:cNvPr>
          <p:cNvCxnSpPr>
            <a:cxnSpLocks/>
          </p:cNvCxnSpPr>
          <p:nvPr/>
        </p:nvCxnSpPr>
        <p:spPr>
          <a:xfrm>
            <a:off x="10464726" y="2255114"/>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41" name="Freeform 55">
            <a:extLst>
              <a:ext uri="{FF2B5EF4-FFF2-40B4-BE49-F238E27FC236}">
                <a16:creationId xmlns:a16="http://schemas.microsoft.com/office/drawing/2014/main" xmlns="" id="{DA849C01-BB53-BAA8-1ED0-F024BB196514}"/>
              </a:ext>
            </a:extLst>
          </p:cNvPr>
          <p:cNvSpPr/>
          <p:nvPr/>
        </p:nvSpPr>
        <p:spPr>
          <a:xfrm rot="5400000">
            <a:off x="10312120" y="3170880"/>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marL="0" marR="0" lvl="0" indent="0" algn="ctr" defTabSz="350044" eaLnBrk="1" fontAlgn="auto" latinLnBrk="0" hangingPunct="1">
              <a:lnSpc>
                <a:spcPct val="90000"/>
              </a:lnSpc>
              <a:spcBef>
                <a:spcPct val="0"/>
              </a:spcBef>
              <a:spcAft>
                <a:spcPct val="3500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2" name="Flèche : droite 41">
            <a:extLst>
              <a:ext uri="{FF2B5EF4-FFF2-40B4-BE49-F238E27FC236}">
                <a16:creationId xmlns:a16="http://schemas.microsoft.com/office/drawing/2014/main" xmlns="" id="{537E328A-1867-2BD8-3418-D1D8231F706F}"/>
              </a:ext>
            </a:extLst>
          </p:cNvPr>
          <p:cNvSpPr/>
          <p:nvPr/>
        </p:nvSpPr>
        <p:spPr>
          <a:xfrm>
            <a:off x="3647779" y="3009587"/>
            <a:ext cx="6734262" cy="47104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space réservé du texte 6">
            <a:extLst>
              <a:ext uri="{FF2B5EF4-FFF2-40B4-BE49-F238E27FC236}">
                <a16:creationId xmlns:a16="http://schemas.microsoft.com/office/drawing/2014/main" xmlns="" id="{4C1F44B6-5FEC-5A0A-E1E7-A097B81E0259}"/>
              </a:ext>
            </a:extLst>
          </p:cNvPr>
          <p:cNvSpPr txBox="1">
            <a:spLocks/>
          </p:cNvSpPr>
          <p:nvPr/>
        </p:nvSpPr>
        <p:spPr>
          <a:xfrm>
            <a:off x="4254395" y="3050673"/>
            <a:ext cx="1865743" cy="387350"/>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Biopsie tumorale</a:t>
            </a:r>
          </a:p>
        </p:txBody>
      </p:sp>
      <p:sp>
        <p:nvSpPr>
          <p:cNvPr id="44" name="Espace réservé du texte 6">
            <a:extLst>
              <a:ext uri="{FF2B5EF4-FFF2-40B4-BE49-F238E27FC236}">
                <a16:creationId xmlns:a16="http://schemas.microsoft.com/office/drawing/2014/main" xmlns="" id="{F3E319B8-D51D-7DF2-980F-9C4EFA892BA5}"/>
              </a:ext>
            </a:extLst>
          </p:cNvPr>
          <p:cNvSpPr txBox="1">
            <a:spLocks/>
          </p:cNvSpPr>
          <p:nvPr/>
        </p:nvSpPr>
        <p:spPr>
          <a:xfrm>
            <a:off x="6330291" y="3058260"/>
            <a:ext cx="1905059" cy="387350"/>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Analyse moléculaire</a:t>
            </a:r>
          </a:p>
        </p:txBody>
      </p:sp>
    </p:spTree>
    <p:extLst>
      <p:ext uri="{BB962C8B-B14F-4D97-AF65-F5344CB8AC3E}">
        <p14:creationId xmlns:p14="http://schemas.microsoft.com/office/powerpoint/2010/main" val="2585246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26A70FE3-5BB9-41CC-FB0B-715D82A485D3}"/>
              </a:ext>
            </a:extLst>
          </p:cNvPr>
          <p:cNvSpPr>
            <a:spLocks noGrp="1"/>
          </p:cNvSpPr>
          <p:nvPr>
            <p:ph sz="quarter" idx="16"/>
          </p:nvPr>
        </p:nvSpPr>
        <p:spPr/>
        <p:txBody>
          <a:bodyPr/>
          <a:lstStyle/>
          <a:p>
            <a:r>
              <a:rPr lang="fr-FR" dirty="0"/>
              <a:t>A. </a:t>
            </a:r>
            <a:r>
              <a:rPr lang="fr-FR" dirty="0" err="1"/>
              <a:t>Swalduz</a:t>
            </a:r>
            <a:r>
              <a:rPr lang="fr-FR" dirty="0"/>
              <a:t> et al., ASCO</a:t>
            </a:r>
            <a:r>
              <a:rPr lang="fr-FR" baseline="30000" dirty="0"/>
              <a:t> ®</a:t>
            </a:r>
            <a:r>
              <a:rPr lang="fr-FR" dirty="0"/>
              <a:t> 2023, Abs. #9019</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dirty="0" err="1"/>
              <a:t>Libelule</a:t>
            </a:r>
            <a:endParaRPr lang="fr-FR" dirty="0"/>
          </a:p>
        </p:txBody>
      </p:sp>
      <p:sp>
        <p:nvSpPr>
          <p:cNvPr id="3" name="Espace réservé du texte 2">
            <a:extLst>
              <a:ext uri="{FF2B5EF4-FFF2-40B4-BE49-F238E27FC236}">
                <a16:creationId xmlns:a16="http://schemas.microsoft.com/office/drawing/2014/main" xmlns="" id="{56A5DDC7-F3A0-69D7-11F0-E5BD1FE72BBE}"/>
              </a:ext>
            </a:extLst>
          </p:cNvPr>
          <p:cNvSpPr>
            <a:spLocks noGrp="1"/>
          </p:cNvSpPr>
          <p:nvPr>
            <p:ph type="body" sz="quarter" idx="18"/>
          </p:nvPr>
        </p:nvSpPr>
        <p:spPr/>
        <p:txBody>
          <a:bodyPr/>
          <a:lstStyle/>
          <a:p>
            <a:r>
              <a:rPr lang="fr-FR" sz="2000"/>
              <a:t>Résultats</a:t>
            </a:r>
          </a:p>
        </p:txBody>
      </p:sp>
      <p:sp>
        <p:nvSpPr>
          <p:cNvPr id="10" name="Espace réservé du contenu 9">
            <a:extLst>
              <a:ext uri="{FF2B5EF4-FFF2-40B4-BE49-F238E27FC236}">
                <a16:creationId xmlns:a16="http://schemas.microsoft.com/office/drawing/2014/main" xmlns="" id="{109BBDFA-EFC3-1A0C-1BB8-60FDF443B478}"/>
              </a:ext>
            </a:extLst>
          </p:cNvPr>
          <p:cNvSpPr>
            <a:spLocks noGrp="1"/>
          </p:cNvSpPr>
          <p:nvPr>
            <p:ph sz="quarter" idx="21"/>
          </p:nvPr>
        </p:nvSpPr>
        <p:spPr>
          <a:xfrm>
            <a:off x="8178800" y="1009945"/>
            <a:ext cx="3822700" cy="4828881"/>
          </a:xfrm>
        </p:spPr>
        <p:txBody>
          <a:bodyPr anchor="ctr">
            <a:normAutofit/>
          </a:bodyPr>
          <a:lstStyle/>
          <a:p>
            <a:r>
              <a:rPr lang="fr-FR" sz="1800" dirty="0"/>
              <a:t>74,5% dans le bras A et 65,8% dans le bras B avaient un traitement systémique</a:t>
            </a:r>
            <a:r>
              <a:rPr lang="fr-FR" dirty="0"/>
              <a:t> </a:t>
            </a:r>
          </a:p>
          <a:p>
            <a:r>
              <a:rPr lang="fr-FR" dirty="0"/>
              <a:t>Temps pour l’analyse de l’ADN TC était de 6 jours.</a:t>
            </a:r>
          </a:p>
          <a:p>
            <a:r>
              <a:rPr lang="fr-FR" dirty="0" err="1"/>
              <a:t>Gpe</a:t>
            </a:r>
            <a:r>
              <a:rPr lang="fr-FR" dirty="0"/>
              <a:t> 1 et 2 : mutations retrouvée </a:t>
            </a:r>
            <a:r>
              <a:rPr lang="fr-FR" dirty="0" err="1"/>
              <a:t>sdans</a:t>
            </a:r>
            <a:r>
              <a:rPr lang="fr-FR" dirty="0"/>
              <a:t> la LB et /ou tissue dans 29,2% et 24%.</a:t>
            </a:r>
            <a:r>
              <a:rPr lang="fr-FR" i="1" dirty="0"/>
              <a:t> EGFR </a:t>
            </a:r>
            <a:r>
              <a:rPr lang="fr-FR" dirty="0"/>
              <a:t>21,7%.</a:t>
            </a:r>
          </a:p>
          <a:p>
            <a:r>
              <a:rPr lang="fr-FR" u="sng" dirty="0"/>
              <a:t>Dans le Bras A : </a:t>
            </a:r>
          </a:p>
          <a:p>
            <a:r>
              <a:rPr lang="fr-FR" dirty="0"/>
              <a:t>ADN Tc dans 81%</a:t>
            </a:r>
          </a:p>
          <a:p>
            <a:r>
              <a:rPr lang="fr-FR" dirty="0"/>
              <a:t>La LB a permis de retrouver une voie d’addiction alors que le tissu était négatif  chez 13% des patients.</a:t>
            </a:r>
          </a:p>
          <a:p>
            <a:r>
              <a:rPr lang="fr-FR" dirty="0"/>
              <a:t>32% n’avaient pas de CBNPC non épidermoïde (</a:t>
            </a:r>
            <a:r>
              <a:rPr lang="fr-FR" i="1" dirty="0"/>
              <a:t>vs </a:t>
            </a:r>
            <a:r>
              <a:rPr lang="fr-FR" dirty="0"/>
              <a:t>40% bras B)</a:t>
            </a:r>
          </a:p>
        </p:txBody>
      </p:sp>
      <p:grpSp>
        <p:nvGrpSpPr>
          <p:cNvPr id="14" name="Groupe 13">
            <a:extLst>
              <a:ext uri="{FF2B5EF4-FFF2-40B4-BE49-F238E27FC236}">
                <a16:creationId xmlns:a16="http://schemas.microsoft.com/office/drawing/2014/main" xmlns="" id="{AA949B56-3E58-D9F0-4FC0-60D8D3671D99}"/>
              </a:ext>
            </a:extLst>
          </p:cNvPr>
          <p:cNvGrpSpPr/>
          <p:nvPr/>
        </p:nvGrpSpPr>
        <p:grpSpPr>
          <a:xfrm>
            <a:off x="1442906" y="1253355"/>
            <a:ext cx="6405694" cy="2803905"/>
            <a:chOff x="1349083" y="1390058"/>
            <a:chExt cx="7605713" cy="3443288"/>
          </a:xfrm>
        </p:grpSpPr>
        <p:graphicFrame>
          <p:nvGraphicFramePr>
            <p:cNvPr id="12" name="Graphique 11">
              <a:extLst>
                <a:ext uri="{FF2B5EF4-FFF2-40B4-BE49-F238E27FC236}">
                  <a16:creationId xmlns:a16="http://schemas.microsoft.com/office/drawing/2014/main" xmlns="" id="{3FB8C0CE-5649-EF9A-DD4F-97D2B3279C96}"/>
                </a:ext>
              </a:extLst>
            </p:cNvPr>
            <p:cNvGraphicFramePr>
              <a:graphicFrameLocks/>
            </p:cNvGraphicFramePr>
            <p:nvPr/>
          </p:nvGraphicFramePr>
          <p:xfrm>
            <a:off x="1349083" y="1390058"/>
            <a:ext cx="3800475"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a:extLst>
                <a:ext uri="{FF2B5EF4-FFF2-40B4-BE49-F238E27FC236}">
                  <a16:creationId xmlns:a16="http://schemas.microsoft.com/office/drawing/2014/main" xmlns="" id="{286E7436-02BC-CF55-C400-4283148B15FC}"/>
                </a:ext>
              </a:extLst>
            </p:cNvPr>
            <p:cNvGraphicFramePr>
              <a:graphicFrameLocks/>
            </p:cNvGraphicFramePr>
            <p:nvPr/>
          </p:nvGraphicFramePr>
          <p:xfrm>
            <a:off x="5149558" y="1390058"/>
            <a:ext cx="3805238" cy="3443288"/>
          </p:xfrm>
          <a:graphic>
            <a:graphicData uri="http://schemas.openxmlformats.org/drawingml/2006/chart">
              <c:chart xmlns:c="http://schemas.openxmlformats.org/drawingml/2006/chart" xmlns:r="http://schemas.openxmlformats.org/officeDocument/2006/relationships" r:id="rId4"/>
            </a:graphicData>
          </a:graphic>
        </p:graphicFrame>
      </p:grpSp>
      <p:sp>
        <p:nvSpPr>
          <p:cNvPr id="17" name="Espace réservé du contenu 5">
            <a:extLst>
              <a:ext uri="{FF2B5EF4-FFF2-40B4-BE49-F238E27FC236}">
                <a16:creationId xmlns:a16="http://schemas.microsoft.com/office/drawing/2014/main" xmlns="" id="{1670C4AF-D0ED-5C42-448C-A5561B7DF7B7}"/>
              </a:ext>
            </a:extLst>
          </p:cNvPr>
          <p:cNvSpPr txBox="1">
            <a:spLocks/>
          </p:cNvSpPr>
          <p:nvPr/>
        </p:nvSpPr>
        <p:spPr>
          <a:xfrm>
            <a:off x="1312995" y="1009946"/>
            <a:ext cx="6610928" cy="4828880"/>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entury Gothic" panose="020F0302020204030204"/>
                <a:ea typeface="+mn-ea"/>
                <a:cs typeface="+mn-cs"/>
              </a:rPr>
              <a:t> </a:t>
            </a:r>
            <a:endParaRPr kumimoji="0" lang="fr-FR"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5" name="Espace réservé du texte 6">
            <a:extLst>
              <a:ext uri="{FF2B5EF4-FFF2-40B4-BE49-F238E27FC236}">
                <a16:creationId xmlns:a16="http://schemas.microsoft.com/office/drawing/2014/main" xmlns="" id="{B0682F7E-1DFD-097B-FFDF-715868F29706}"/>
              </a:ext>
            </a:extLst>
          </p:cNvPr>
          <p:cNvSpPr txBox="1">
            <a:spLocks/>
          </p:cNvSpPr>
          <p:nvPr/>
        </p:nvSpPr>
        <p:spPr>
          <a:xfrm>
            <a:off x="1442906" y="849098"/>
            <a:ext cx="930643"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Bras A</a:t>
            </a:r>
          </a:p>
        </p:txBody>
      </p:sp>
      <p:sp>
        <p:nvSpPr>
          <p:cNvPr id="16" name="Espace réservé du texte 6">
            <a:extLst>
              <a:ext uri="{FF2B5EF4-FFF2-40B4-BE49-F238E27FC236}">
                <a16:creationId xmlns:a16="http://schemas.microsoft.com/office/drawing/2014/main" xmlns="" id="{99B62D12-BBA1-083E-7C23-9CD6173049CE}"/>
              </a:ext>
            </a:extLst>
          </p:cNvPr>
          <p:cNvSpPr txBox="1">
            <a:spLocks/>
          </p:cNvSpPr>
          <p:nvPr/>
        </p:nvSpPr>
        <p:spPr>
          <a:xfrm>
            <a:off x="6848241" y="849098"/>
            <a:ext cx="930643"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Bras B</a:t>
            </a:r>
          </a:p>
        </p:txBody>
      </p:sp>
      <p:cxnSp>
        <p:nvCxnSpPr>
          <p:cNvPr id="19" name="Connecteur droit 18">
            <a:extLst>
              <a:ext uri="{FF2B5EF4-FFF2-40B4-BE49-F238E27FC236}">
                <a16:creationId xmlns:a16="http://schemas.microsoft.com/office/drawing/2014/main" xmlns="" id="{6521821C-0572-BEE3-5B14-34A318C8B4A0}"/>
              </a:ext>
            </a:extLst>
          </p:cNvPr>
          <p:cNvCxnSpPr>
            <a:cxnSpLocks/>
          </p:cNvCxnSpPr>
          <p:nvPr/>
        </p:nvCxnSpPr>
        <p:spPr>
          <a:xfrm>
            <a:off x="4618459" y="1110057"/>
            <a:ext cx="0" cy="46194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Tableau 6">
            <a:extLst>
              <a:ext uri="{FF2B5EF4-FFF2-40B4-BE49-F238E27FC236}">
                <a16:creationId xmlns:a16="http://schemas.microsoft.com/office/drawing/2014/main" xmlns="" id="{E09391A0-4046-42F6-FB06-3B41513200EA}"/>
              </a:ext>
            </a:extLst>
          </p:cNvPr>
          <p:cNvGraphicFramePr>
            <a:graphicFrameLocks noGrp="1"/>
          </p:cNvGraphicFramePr>
          <p:nvPr/>
        </p:nvGraphicFramePr>
        <p:xfrm>
          <a:off x="1442906" y="4144787"/>
          <a:ext cx="3017368" cy="647890"/>
        </p:xfrm>
        <a:graphic>
          <a:graphicData uri="http://schemas.openxmlformats.org/drawingml/2006/table">
            <a:tbl>
              <a:tblPr firstRow="1" bandRow="1">
                <a:tableStyleId>{5C22544A-7EE6-4342-B048-85BDC9FD1C3A}</a:tableStyleId>
              </a:tblPr>
              <a:tblGrid>
                <a:gridCol w="1512565">
                  <a:extLst>
                    <a:ext uri="{9D8B030D-6E8A-4147-A177-3AD203B41FA5}">
                      <a16:colId xmlns:a16="http://schemas.microsoft.com/office/drawing/2014/main" xmlns="" val="3716429334"/>
                    </a:ext>
                  </a:extLst>
                </a:gridCol>
                <a:gridCol w="1504803">
                  <a:extLst>
                    <a:ext uri="{9D8B030D-6E8A-4147-A177-3AD203B41FA5}">
                      <a16:colId xmlns:a16="http://schemas.microsoft.com/office/drawing/2014/main" xmlns="" val="3569884669"/>
                    </a:ext>
                  </a:extLst>
                </a:gridCol>
              </a:tblGrid>
              <a:tr h="129578">
                <a:tc>
                  <a:txBody>
                    <a:bodyPr/>
                    <a:lstStyle/>
                    <a:p>
                      <a:pPr algn="ctr"/>
                      <a:r>
                        <a:rPr lang="fr-FR" sz="700" b="1">
                          <a:latin typeface="Century Gothic" panose="020B0502020202020204" pitchFamily="34" charset="0"/>
                        </a:rPr>
                        <a:t>Category 1, n(%)</a:t>
                      </a:r>
                    </a:p>
                  </a:txBody>
                  <a:tcPr marL="0" marR="0" marT="0" marB="0" anchor="ctr"/>
                </a:tc>
                <a:tc>
                  <a:txBody>
                    <a:bodyPr/>
                    <a:lstStyle/>
                    <a:p>
                      <a:pPr algn="ctr"/>
                      <a:r>
                        <a:rPr lang="fr-FR" sz="700">
                          <a:latin typeface="Century Gothic" panose="020B0502020202020204" pitchFamily="34" charset="0"/>
                        </a:rPr>
                        <a:t>45 (29,2%)</a:t>
                      </a:r>
                    </a:p>
                  </a:txBody>
                  <a:tcPr marL="0" marR="0" marT="0" marB="0" anchor="ctr"/>
                </a:tc>
                <a:extLst>
                  <a:ext uri="{0D108BD9-81ED-4DB2-BD59-A6C34878D82A}">
                    <a16:rowId xmlns:a16="http://schemas.microsoft.com/office/drawing/2014/main" xmlns="" val="3880379026"/>
                  </a:ext>
                </a:extLst>
              </a:tr>
              <a:tr h="129578">
                <a:tc>
                  <a:txBody>
                    <a:bodyPr/>
                    <a:lstStyle/>
                    <a:p>
                      <a:pPr algn="ctr"/>
                      <a:r>
                        <a:rPr lang="fr-FR" sz="700" b="1">
                          <a:latin typeface="Century Gothic" panose="020B0502020202020204" pitchFamily="34" charset="0"/>
                        </a:rPr>
                        <a:t>EGFR</a:t>
                      </a:r>
                    </a:p>
                  </a:txBody>
                  <a:tcPr marL="0" marR="0" marT="0" marB="0" anchor="ctr"/>
                </a:tc>
                <a:tc>
                  <a:txBody>
                    <a:bodyPr/>
                    <a:lstStyle/>
                    <a:p>
                      <a:pPr algn="ctr"/>
                      <a:r>
                        <a:rPr lang="fr-FR" sz="700">
                          <a:latin typeface="Century Gothic" panose="020B0502020202020204" pitchFamily="34" charset="0"/>
                        </a:rPr>
                        <a:t>35 (22,7%)</a:t>
                      </a:r>
                    </a:p>
                  </a:txBody>
                  <a:tcPr marL="0" marR="0" marT="0" marB="0" anchor="ctr"/>
                </a:tc>
                <a:extLst>
                  <a:ext uri="{0D108BD9-81ED-4DB2-BD59-A6C34878D82A}">
                    <a16:rowId xmlns:a16="http://schemas.microsoft.com/office/drawing/2014/main" xmlns="" val="1278644177"/>
                  </a:ext>
                </a:extLst>
              </a:tr>
              <a:tr h="129578">
                <a:tc>
                  <a:txBody>
                    <a:bodyPr/>
                    <a:lstStyle/>
                    <a:p>
                      <a:pPr lvl="0" algn="ctr"/>
                      <a:r>
                        <a:rPr lang="fr-FR" sz="700" b="1">
                          <a:latin typeface="Century Gothic" panose="020B0502020202020204" pitchFamily="34" charset="0"/>
                        </a:rPr>
                        <a:t>ALK</a:t>
                      </a:r>
                    </a:p>
                  </a:txBody>
                  <a:tcPr marL="0" marR="0" marT="0" marB="0" anchor="ctr"/>
                </a:tc>
                <a:tc>
                  <a:txBody>
                    <a:bodyPr/>
                    <a:lstStyle/>
                    <a:p>
                      <a:pPr algn="ctr"/>
                      <a:r>
                        <a:rPr lang="fr-FR" sz="700">
                          <a:latin typeface="Century Gothic" panose="020B0502020202020204" pitchFamily="34" charset="0"/>
                        </a:rPr>
                        <a:t>5 (3,2%)</a:t>
                      </a:r>
                    </a:p>
                  </a:txBody>
                  <a:tcPr marL="0" marR="0" marT="0" marB="0" anchor="ctr"/>
                </a:tc>
                <a:extLst>
                  <a:ext uri="{0D108BD9-81ED-4DB2-BD59-A6C34878D82A}">
                    <a16:rowId xmlns:a16="http://schemas.microsoft.com/office/drawing/2014/main" xmlns="" val="3282213202"/>
                  </a:ext>
                </a:extLst>
              </a:tr>
              <a:tr h="129578">
                <a:tc>
                  <a:txBody>
                    <a:bodyPr/>
                    <a:lstStyle/>
                    <a:p>
                      <a:pPr lvl="0" algn="ctr"/>
                      <a:r>
                        <a:rPr lang="fr-FR" sz="700" b="1">
                          <a:latin typeface="Century Gothic" panose="020B0502020202020204" pitchFamily="34" charset="0"/>
                        </a:rPr>
                        <a:t>BRAF v600</a:t>
                      </a:r>
                    </a:p>
                  </a:txBody>
                  <a:tcPr marL="0" marR="0" marT="0" marB="0" anchor="ctr"/>
                </a:tc>
                <a:tc>
                  <a:txBody>
                    <a:bodyPr/>
                    <a:lstStyle/>
                    <a:p>
                      <a:pPr algn="ctr"/>
                      <a:r>
                        <a:rPr lang="fr-FR" sz="700">
                          <a:latin typeface="Century Gothic" panose="020B0502020202020204" pitchFamily="34" charset="0"/>
                        </a:rPr>
                        <a:t>3 (1,9%)</a:t>
                      </a:r>
                    </a:p>
                  </a:txBody>
                  <a:tcPr marL="0" marR="0" marT="0" marB="0" anchor="ctr"/>
                </a:tc>
                <a:extLst>
                  <a:ext uri="{0D108BD9-81ED-4DB2-BD59-A6C34878D82A}">
                    <a16:rowId xmlns:a16="http://schemas.microsoft.com/office/drawing/2014/main" xmlns="" val="754088033"/>
                  </a:ext>
                </a:extLst>
              </a:tr>
              <a:tr h="129578">
                <a:tc>
                  <a:txBody>
                    <a:bodyPr/>
                    <a:lstStyle/>
                    <a:p>
                      <a:pPr lvl="0" algn="ctr"/>
                      <a:r>
                        <a:rPr lang="fr-FR" sz="700" b="1">
                          <a:latin typeface="Century Gothic" panose="020B0502020202020204" pitchFamily="34" charset="0"/>
                        </a:rPr>
                        <a:t>ROS-1</a:t>
                      </a:r>
                    </a:p>
                  </a:txBody>
                  <a:tcPr marL="0" marR="0" marT="0" marB="0" anchor="ctr"/>
                </a:tc>
                <a:tc>
                  <a:txBody>
                    <a:bodyPr/>
                    <a:lstStyle/>
                    <a:p>
                      <a:pPr algn="ctr"/>
                      <a:r>
                        <a:rPr lang="fr-FR" sz="700">
                          <a:latin typeface="Century Gothic" panose="020B0502020202020204" pitchFamily="34" charset="0"/>
                        </a:rPr>
                        <a:t>2 (1,3%)</a:t>
                      </a:r>
                    </a:p>
                  </a:txBody>
                  <a:tcPr marL="0" marR="0" marT="0" marB="0" anchor="ctr"/>
                </a:tc>
                <a:extLst>
                  <a:ext uri="{0D108BD9-81ED-4DB2-BD59-A6C34878D82A}">
                    <a16:rowId xmlns:a16="http://schemas.microsoft.com/office/drawing/2014/main" xmlns="" val="3404413173"/>
                  </a:ext>
                </a:extLst>
              </a:tr>
            </a:tbl>
          </a:graphicData>
        </a:graphic>
      </p:graphicFrame>
      <p:graphicFrame>
        <p:nvGraphicFramePr>
          <p:cNvPr id="21" name="Tableau 6">
            <a:extLst>
              <a:ext uri="{FF2B5EF4-FFF2-40B4-BE49-F238E27FC236}">
                <a16:creationId xmlns:a16="http://schemas.microsoft.com/office/drawing/2014/main" xmlns="" id="{5F853FD6-3D50-E74E-0057-800853A3D484}"/>
              </a:ext>
            </a:extLst>
          </p:cNvPr>
          <p:cNvGraphicFramePr>
            <a:graphicFrameLocks noGrp="1"/>
          </p:cNvGraphicFramePr>
          <p:nvPr/>
        </p:nvGraphicFramePr>
        <p:xfrm>
          <a:off x="1442906" y="4822504"/>
          <a:ext cx="3017368" cy="907046"/>
        </p:xfrm>
        <a:graphic>
          <a:graphicData uri="http://schemas.openxmlformats.org/drawingml/2006/table">
            <a:tbl>
              <a:tblPr firstRow="1" bandRow="1">
                <a:tableStyleId>{5C22544A-7EE6-4342-B048-85BDC9FD1C3A}</a:tableStyleId>
              </a:tblPr>
              <a:tblGrid>
                <a:gridCol w="1512565">
                  <a:extLst>
                    <a:ext uri="{9D8B030D-6E8A-4147-A177-3AD203B41FA5}">
                      <a16:colId xmlns:a16="http://schemas.microsoft.com/office/drawing/2014/main" xmlns="" val="3716429334"/>
                    </a:ext>
                  </a:extLst>
                </a:gridCol>
                <a:gridCol w="1504803">
                  <a:extLst>
                    <a:ext uri="{9D8B030D-6E8A-4147-A177-3AD203B41FA5}">
                      <a16:colId xmlns:a16="http://schemas.microsoft.com/office/drawing/2014/main" xmlns="" val="3569884669"/>
                    </a:ext>
                  </a:extLst>
                </a:gridCol>
              </a:tblGrid>
              <a:tr h="129578">
                <a:tc>
                  <a:txBody>
                    <a:bodyPr/>
                    <a:lstStyle/>
                    <a:p>
                      <a:pPr algn="ctr"/>
                      <a:r>
                        <a:rPr lang="fr-FR" sz="700" b="1">
                          <a:latin typeface="Century Gothic" panose="020B0502020202020204" pitchFamily="34" charset="0"/>
                        </a:rPr>
                        <a:t>Category 2, n(%)</a:t>
                      </a:r>
                    </a:p>
                  </a:txBody>
                  <a:tcPr marL="0" marR="0" marT="0" marB="0" anchor="ctr"/>
                </a:tc>
                <a:tc>
                  <a:txBody>
                    <a:bodyPr/>
                    <a:lstStyle/>
                    <a:p>
                      <a:pPr algn="ctr"/>
                      <a:r>
                        <a:rPr lang="fr-FR" sz="700">
                          <a:latin typeface="Century Gothic" panose="020B0502020202020204" pitchFamily="34" charset="0"/>
                        </a:rPr>
                        <a:t>37 (24,0%)</a:t>
                      </a:r>
                    </a:p>
                  </a:txBody>
                  <a:tcPr marL="0" marR="0" marT="0" marB="0" anchor="ctr"/>
                </a:tc>
                <a:extLst>
                  <a:ext uri="{0D108BD9-81ED-4DB2-BD59-A6C34878D82A}">
                    <a16:rowId xmlns:a16="http://schemas.microsoft.com/office/drawing/2014/main" xmlns="" val="3880379026"/>
                  </a:ext>
                </a:extLst>
              </a:tr>
              <a:tr h="129578">
                <a:tc>
                  <a:txBody>
                    <a:bodyPr/>
                    <a:lstStyle/>
                    <a:p>
                      <a:pPr algn="ctr"/>
                      <a:r>
                        <a:rPr lang="fr-FR" sz="700" b="1">
                          <a:latin typeface="Century Gothic" panose="020B0502020202020204" pitchFamily="34" charset="0"/>
                        </a:rPr>
                        <a:t>KRAS</a:t>
                      </a:r>
                    </a:p>
                  </a:txBody>
                  <a:tcPr marL="0" marR="0" marT="0" marB="0" anchor="ctr"/>
                </a:tc>
                <a:tc>
                  <a:txBody>
                    <a:bodyPr/>
                    <a:lstStyle/>
                    <a:p>
                      <a:pPr algn="ctr"/>
                      <a:r>
                        <a:rPr lang="fr-FR" sz="700">
                          <a:latin typeface="Century Gothic" panose="020B0502020202020204" pitchFamily="34" charset="0"/>
                        </a:rPr>
                        <a:t>26 (19,9%)</a:t>
                      </a:r>
                    </a:p>
                  </a:txBody>
                  <a:tcPr marL="0" marR="0" marT="0" marB="0" anchor="ctr"/>
                </a:tc>
                <a:extLst>
                  <a:ext uri="{0D108BD9-81ED-4DB2-BD59-A6C34878D82A}">
                    <a16:rowId xmlns:a16="http://schemas.microsoft.com/office/drawing/2014/main" xmlns="" val="1278644177"/>
                  </a:ext>
                </a:extLst>
              </a:tr>
              <a:tr h="129578">
                <a:tc>
                  <a:txBody>
                    <a:bodyPr/>
                    <a:lstStyle/>
                    <a:p>
                      <a:pPr lvl="0" algn="ctr"/>
                      <a:r>
                        <a:rPr lang="fr-FR" sz="700" b="1">
                          <a:latin typeface="Century Gothic" panose="020B0502020202020204" pitchFamily="34" charset="0"/>
                        </a:rPr>
                        <a:t>STK11</a:t>
                      </a:r>
                    </a:p>
                  </a:txBody>
                  <a:tcPr marL="0" marR="0" marT="0" marB="0" anchor="ctr"/>
                </a:tc>
                <a:tc>
                  <a:txBody>
                    <a:bodyPr/>
                    <a:lstStyle/>
                    <a:p>
                      <a:pPr algn="ctr"/>
                      <a:r>
                        <a:rPr lang="fr-FR" sz="700">
                          <a:latin typeface="Century Gothic" panose="020B0502020202020204" pitchFamily="34" charset="0"/>
                        </a:rPr>
                        <a:t>10 (6,5%)</a:t>
                      </a:r>
                    </a:p>
                  </a:txBody>
                  <a:tcPr marL="0" marR="0" marT="0" marB="0" anchor="ctr"/>
                </a:tc>
                <a:extLst>
                  <a:ext uri="{0D108BD9-81ED-4DB2-BD59-A6C34878D82A}">
                    <a16:rowId xmlns:a16="http://schemas.microsoft.com/office/drawing/2014/main" xmlns="" val="3282213202"/>
                  </a:ext>
                </a:extLst>
              </a:tr>
              <a:tr h="129578">
                <a:tc>
                  <a:txBody>
                    <a:bodyPr/>
                    <a:lstStyle/>
                    <a:p>
                      <a:pPr lvl="0" algn="ctr"/>
                      <a:r>
                        <a:rPr lang="fr-FR" sz="700" b="1">
                          <a:latin typeface="Century Gothic" panose="020B0502020202020204" pitchFamily="34" charset="0"/>
                        </a:rPr>
                        <a:t>HER2</a:t>
                      </a:r>
                    </a:p>
                  </a:txBody>
                  <a:tcPr marL="0" marR="0" marT="0" marB="0" anchor="ctr"/>
                </a:tc>
                <a:tc>
                  <a:txBody>
                    <a:bodyPr/>
                    <a:lstStyle/>
                    <a:p>
                      <a:pPr algn="ctr"/>
                      <a:r>
                        <a:rPr lang="fr-FR" sz="700">
                          <a:latin typeface="Century Gothic" panose="020B0502020202020204" pitchFamily="34" charset="0"/>
                        </a:rPr>
                        <a:t>5 (3,2%)</a:t>
                      </a:r>
                    </a:p>
                  </a:txBody>
                  <a:tcPr marL="0" marR="0" marT="0" marB="0" anchor="ctr"/>
                </a:tc>
                <a:extLst>
                  <a:ext uri="{0D108BD9-81ED-4DB2-BD59-A6C34878D82A}">
                    <a16:rowId xmlns:a16="http://schemas.microsoft.com/office/drawing/2014/main" xmlns="" val="754088033"/>
                  </a:ext>
                </a:extLst>
              </a:tr>
              <a:tr h="129578">
                <a:tc>
                  <a:txBody>
                    <a:bodyPr/>
                    <a:lstStyle/>
                    <a:p>
                      <a:pPr lvl="0" algn="ctr"/>
                      <a:r>
                        <a:rPr lang="fr-FR" sz="700" b="1">
                          <a:latin typeface="Century Gothic" panose="020B0502020202020204" pitchFamily="34" charset="0"/>
                        </a:rPr>
                        <a:t>BRAF non v600</a:t>
                      </a:r>
                    </a:p>
                  </a:txBody>
                  <a:tcPr marL="0" marR="0" marT="0" marB="0" anchor="ctr"/>
                </a:tc>
                <a:tc>
                  <a:txBody>
                    <a:bodyPr/>
                    <a:lstStyle/>
                    <a:p>
                      <a:pPr algn="ctr"/>
                      <a:r>
                        <a:rPr lang="fr-FR" sz="700">
                          <a:latin typeface="Century Gothic" panose="020B0502020202020204" pitchFamily="34" charset="0"/>
                        </a:rPr>
                        <a:t>3 (1,9%)</a:t>
                      </a:r>
                    </a:p>
                  </a:txBody>
                  <a:tcPr marL="0" marR="0" marT="0" marB="0" anchor="ctr"/>
                </a:tc>
                <a:extLst>
                  <a:ext uri="{0D108BD9-81ED-4DB2-BD59-A6C34878D82A}">
                    <a16:rowId xmlns:a16="http://schemas.microsoft.com/office/drawing/2014/main" xmlns="" val="3404413173"/>
                  </a:ext>
                </a:extLst>
              </a:tr>
              <a:tr h="129578">
                <a:tc>
                  <a:txBody>
                    <a:bodyPr/>
                    <a:lstStyle/>
                    <a:p>
                      <a:pPr lvl="0" algn="ctr"/>
                      <a:r>
                        <a:rPr lang="fr-FR" sz="700" b="1">
                          <a:latin typeface="Century Gothic" panose="020B0502020202020204" pitchFamily="34" charset="0"/>
                        </a:rPr>
                        <a:t>MET e11</a:t>
                      </a:r>
                    </a:p>
                  </a:txBody>
                  <a:tcPr marL="0" marR="0" marT="0" marB="0" anchor="ctr"/>
                </a:tc>
                <a:tc>
                  <a:txBody>
                    <a:bodyPr/>
                    <a:lstStyle/>
                    <a:p>
                      <a:pPr algn="ctr"/>
                      <a:r>
                        <a:rPr lang="fr-FR" sz="700">
                          <a:latin typeface="Century Gothic" panose="020B0502020202020204" pitchFamily="34" charset="0"/>
                        </a:rPr>
                        <a:t>2 (1,3%)</a:t>
                      </a:r>
                    </a:p>
                  </a:txBody>
                  <a:tcPr marL="0" marR="0" marT="0" marB="0" anchor="ctr"/>
                </a:tc>
                <a:extLst>
                  <a:ext uri="{0D108BD9-81ED-4DB2-BD59-A6C34878D82A}">
                    <a16:rowId xmlns:a16="http://schemas.microsoft.com/office/drawing/2014/main" xmlns="" val="2412492373"/>
                  </a:ext>
                </a:extLst>
              </a:tr>
              <a:tr h="129578">
                <a:tc>
                  <a:txBody>
                    <a:bodyPr/>
                    <a:lstStyle/>
                    <a:p>
                      <a:pPr lvl="0" algn="ctr"/>
                      <a:r>
                        <a:rPr lang="fr-FR" sz="700" b="1">
                          <a:latin typeface="Century Gothic" panose="020B0502020202020204" pitchFamily="34" charset="0"/>
                        </a:rPr>
                        <a:t>RET</a:t>
                      </a:r>
                    </a:p>
                  </a:txBody>
                  <a:tcPr marL="0" marR="0" marT="0" marB="0" anchor="ctr"/>
                </a:tc>
                <a:tc>
                  <a:txBody>
                    <a:bodyPr/>
                    <a:lstStyle/>
                    <a:p>
                      <a:pPr algn="ctr"/>
                      <a:r>
                        <a:rPr lang="fr-FR" sz="700">
                          <a:latin typeface="Century Gothic" panose="020B0502020202020204" pitchFamily="34" charset="0"/>
                        </a:rPr>
                        <a:t>1 (0,6%)</a:t>
                      </a:r>
                    </a:p>
                  </a:txBody>
                  <a:tcPr marL="0" marR="0" marT="0" marB="0" anchor="ctr"/>
                </a:tc>
                <a:extLst>
                  <a:ext uri="{0D108BD9-81ED-4DB2-BD59-A6C34878D82A}">
                    <a16:rowId xmlns:a16="http://schemas.microsoft.com/office/drawing/2014/main" xmlns="" val="3708206129"/>
                  </a:ext>
                </a:extLst>
              </a:tr>
            </a:tbl>
          </a:graphicData>
        </a:graphic>
      </p:graphicFrame>
      <p:graphicFrame>
        <p:nvGraphicFramePr>
          <p:cNvPr id="22" name="Tableau 6">
            <a:extLst>
              <a:ext uri="{FF2B5EF4-FFF2-40B4-BE49-F238E27FC236}">
                <a16:creationId xmlns:a16="http://schemas.microsoft.com/office/drawing/2014/main" xmlns="" id="{A241AFBD-16FB-9AB7-31D8-9D0AEABDC7E0}"/>
              </a:ext>
            </a:extLst>
          </p:cNvPr>
          <p:cNvGraphicFramePr>
            <a:graphicFrameLocks noGrp="1"/>
          </p:cNvGraphicFramePr>
          <p:nvPr/>
        </p:nvGraphicFramePr>
        <p:xfrm>
          <a:off x="4762507" y="4144787"/>
          <a:ext cx="3017368" cy="518312"/>
        </p:xfrm>
        <a:graphic>
          <a:graphicData uri="http://schemas.openxmlformats.org/drawingml/2006/table">
            <a:tbl>
              <a:tblPr firstRow="1" bandRow="1">
                <a:tableStyleId>{5C22544A-7EE6-4342-B048-85BDC9FD1C3A}</a:tableStyleId>
              </a:tblPr>
              <a:tblGrid>
                <a:gridCol w="1512565">
                  <a:extLst>
                    <a:ext uri="{9D8B030D-6E8A-4147-A177-3AD203B41FA5}">
                      <a16:colId xmlns:a16="http://schemas.microsoft.com/office/drawing/2014/main" xmlns="" val="3716429334"/>
                    </a:ext>
                  </a:extLst>
                </a:gridCol>
                <a:gridCol w="1504803">
                  <a:extLst>
                    <a:ext uri="{9D8B030D-6E8A-4147-A177-3AD203B41FA5}">
                      <a16:colId xmlns:a16="http://schemas.microsoft.com/office/drawing/2014/main" xmlns="" val="3569884669"/>
                    </a:ext>
                  </a:extLst>
                </a:gridCol>
              </a:tblGrid>
              <a:tr h="129578">
                <a:tc>
                  <a:txBody>
                    <a:bodyPr/>
                    <a:lstStyle/>
                    <a:p>
                      <a:pPr algn="ctr"/>
                      <a:r>
                        <a:rPr lang="fr-FR" sz="700" b="1">
                          <a:latin typeface="Century Gothic" panose="020B0502020202020204" pitchFamily="34" charset="0"/>
                        </a:rPr>
                        <a:t>Category 1, n(%)</a:t>
                      </a:r>
                    </a:p>
                  </a:txBody>
                  <a:tcPr marL="0" marR="0" marT="0" marB="0" anchor="ctr"/>
                </a:tc>
                <a:tc>
                  <a:txBody>
                    <a:bodyPr/>
                    <a:lstStyle/>
                    <a:p>
                      <a:pPr algn="ctr"/>
                      <a:r>
                        <a:rPr lang="fr-FR" sz="700">
                          <a:latin typeface="Century Gothic" panose="020B0502020202020204" pitchFamily="34" charset="0"/>
                        </a:rPr>
                        <a:t>36 (23%)</a:t>
                      </a:r>
                    </a:p>
                  </a:txBody>
                  <a:tcPr marL="0" marR="0" marT="0" marB="0" anchor="ctr"/>
                </a:tc>
                <a:extLst>
                  <a:ext uri="{0D108BD9-81ED-4DB2-BD59-A6C34878D82A}">
                    <a16:rowId xmlns:a16="http://schemas.microsoft.com/office/drawing/2014/main" xmlns="" val="3880379026"/>
                  </a:ext>
                </a:extLst>
              </a:tr>
              <a:tr h="129578">
                <a:tc>
                  <a:txBody>
                    <a:bodyPr/>
                    <a:lstStyle/>
                    <a:p>
                      <a:pPr algn="ctr"/>
                      <a:r>
                        <a:rPr lang="fr-FR" sz="700" b="1">
                          <a:latin typeface="Century Gothic" panose="020B0502020202020204" pitchFamily="34" charset="0"/>
                        </a:rPr>
                        <a:t>EGFR</a:t>
                      </a:r>
                    </a:p>
                  </a:txBody>
                  <a:tcPr marL="0" marR="0" marT="0" marB="0" anchor="ctr"/>
                </a:tc>
                <a:tc>
                  <a:txBody>
                    <a:bodyPr/>
                    <a:lstStyle/>
                    <a:p>
                      <a:pPr algn="ctr"/>
                      <a:r>
                        <a:rPr lang="fr-FR" sz="700">
                          <a:latin typeface="Century Gothic" panose="020B0502020202020204" pitchFamily="34" charset="0"/>
                        </a:rPr>
                        <a:t>32 (21%)</a:t>
                      </a:r>
                    </a:p>
                  </a:txBody>
                  <a:tcPr marL="0" marR="0" marT="0" marB="0" anchor="ctr"/>
                </a:tc>
                <a:extLst>
                  <a:ext uri="{0D108BD9-81ED-4DB2-BD59-A6C34878D82A}">
                    <a16:rowId xmlns:a16="http://schemas.microsoft.com/office/drawing/2014/main" xmlns="" val="1278644177"/>
                  </a:ext>
                </a:extLst>
              </a:tr>
              <a:tr h="129578">
                <a:tc>
                  <a:txBody>
                    <a:bodyPr/>
                    <a:lstStyle/>
                    <a:p>
                      <a:pPr lvl="0" algn="ctr"/>
                      <a:r>
                        <a:rPr lang="fr-FR" sz="700" b="1">
                          <a:latin typeface="Century Gothic" panose="020B0502020202020204" pitchFamily="34" charset="0"/>
                        </a:rPr>
                        <a:t>ALK</a:t>
                      </a:r>
                    </a:p>
                  </a:txBody>
                  <a:tcPr marL="0" marR="0" marT="0" marB="0" anchor="ctr"/>
                </a:tc>
                <a:tc>
                  <a:txBody>
                    <a:bodyPr/>
                    <a:lstStyle/>
                    <a:p>
                      <a:pPr algn="ctr"/>
                      <a:r>
                        <a:rPr lang="fr-FR" sz="700">
                          <a:latin typeface="Century Gothic" panose="020B0502020202020204" pitchFamily="34" charset="0"/>
                        </a:rPr>
                        <a:t>4 (3%)</a:t>
                      </a:r>
                    </a:p>
                  </a:txBody>
                  <a:tcPr marL="0" marR="0" marT="0" marB="0" anchor="ctr"/>
                </a:tc>
                <a:extLst>
                  <a:ext uri="{0D108BD9-81ED-4DB2-BD59-A6C34878D82A}">
                    <a16:rowId xmlns:a16="http://schemas.microsoft.com/office/drawing/2014/main" xmlns="" val="3282213202"/>
                  </a:ext>
                </a:extLst>
              </a:tr>
              <a:tr h="129578">
                <a:tc>
                  <a:txBody>
                    <a:bodyPr/>
                    <a:lstStyle/>
                    <a:p>
                      <a:pPr lvl="0" algn="ctr"/>
                      <a:r>
                        <a:rPr lang="fr-FR" sz="700" b="1">
                          <a:latin typeface="Century Gothic" panose="020B0502020202020204" pitchFamily="34" charset="0"/>
                        </a:rPr>
                        <a:t>BRAF v600</a:t>
                      </a:r>
                    </a:p>
                  </a:txBody>
                  <a:tcPr marL="0" marR="0" marT="0" marB="0" anchor="ctr"/>
                </a:tc>
                <a:tc>
                  <a:txBody>
                    <a:bodyPr/>
                    <a:lstStyle/>
                    <a:p>
                      <a:pPr algn="ctr"/>
                      <a:r>
                        <a:rPr lang="fr-FR" sz="700">
                          <a:latin typeface="Century Gothic" panose="020B0502020202020204" pitchFamily="34" charset="0"/>
                        </a:rPr>
                        <a:t>1 (1%)</a:t>
                      </a:r>
                    </a:p>
                  </a:txBody>
                  <a:tcPr marL="0" marR="0" marT="0" marB="0" anchor="ctr"/>
                </a:tc>
                <a:extLst>
                  <a:ext uri="{0D108BD9-81ED-4DB2-BD59-A6C34878D82A}">
                    <a16:rowId xmlns:a16="http://schemas.microsoft.com/office/drawing/2014/main" xmlns="" val="754088033"/>
                  </a:ext>
                </a:extLst>
              </a:tr>
            </a:tbl>
          </a:graphicData>
        </a:graphic>
      </p:graphicFrame>
      <p:graphicFrame>
        <p:nvGraphicFramePr>
          <p:cNvPr id="23" name="Tableau 6">
            <a:extLst>
              <a:ext uri="{FF2B5EF4-FFF2-40B4-BE49-F238E27FC236}">
                <a16:creationId xmlns:a16="http://schemas.microsoft.com/office/drawing/2014/main" xmlns="" id="{AEC12010-4EFF-2FAD-B816-67E8F790F311}"/>
              </a:ext>
            </a:extLst>
          </p:cNvPr>
          <p:cNvGraphicFramePr>
            <a:graphicFrameLocks noGrp="1"/>
          </p:cNvGraphicFramePr>
          <p:nvPr/>
        </p:nvGraphicFramePr>
        <p:xfrm>
          <a:off x="4762507" y="4822504"/>
          <a:ext cx="3017368" cy="647890"/>
        </p:xfrm>
        <a:graphic>
          <a:graphicData uri="http://schemas.openxmlformats.org/drawingml/2006/table">
            <a:tbl>
              <a:tblPr firstRow="1" bandRow="1">
                <a:tableStyleId>{5C22544A-7EE6-4342-B048-85BDC9FD1C3A}</a:tableStyleId>
              </a:tblPr>
              <a:tblGrid>
                <a:gridCol w="1512565">
                  <a:extLst>
                    <a:ext uri="{9D8B030D-6E8A-4147-A177-3AD203B41FA5}">
                      <a16:colId xmlns:a16="http://schemas.microsoft.com/office/drawing/2014/main" xmlns="" val="3716429334"/>
                    </a:ext>
                  </a:extLst>
                </a:gridCol>
                <a:gridCol w="1504803">
                  <a:extLst>
                    <a:ext uri="{9D8B030D-6E8A-4147-A177-3AD203B41FA5}">
                      <a16:colId xmlns:a16="http://schemas.microsoft.com/office/drawing/2014/main" xmlns="" val="3569884669"/>
                    </a:ext>
                  </a:extLst>
                </a:gridCol>
              </a:tblGrid>
              <a:tr h="129578">
                <a:tc>
                  <a:txBody>
                    <a:bodyPr/>
                    <a:lstStyle/>
                    <a:p>
                      <a:pPr algn="ctr"/>
                      <a:r>
                        <a:rPr lang="fr-FR" sz="700" b="1">
                          <a:latin typeface="Century Gothic" panose="020B0502020202020204" pitchFamily="34" charset="0"/>
                        </a:rPr>
                        <a:t>Category 2, n(%)</a:t>
                      </a:r>
                    </a:p>
                  </a:txBody>
                  <a:tcPr marL="0" marR="0" marT="0" marB="0" anchor="ctr"/>
                </a:tc>
                <a:tc>
                  <a:txBody>
                    <a:bodyPr/>
                    <a:lstStyle/>
                    <a:p>
                      <a:pPr algn="ctr"/>
                      <a:r>
                        <a:rPr lang="fr-FR" sz="700">
                          <a:latin typeface="Century Gothic" panose="020B0502020202020204" pitchFamily="34" charset="0"/>
                        </a:rPr>
                        <a:t>31 (20%)</a:t>
                      </a:r>
                    </a:p>
                  </a:txBody>
                  <a:tcPr marL="0" marR="0" marT="0" marB="0" anchor="ctr"/>
                </a:tc>
                <a:extLst>
                  <a:ext uri="{0D108BD9-81ED-4DB2-BD59-A6C34878D82A}">
                    <a16:rowId xmlns:a16="http://schemas.microsoft.com/office/drawing/2014/main" xmlns="" val="3880379026"/>
                  </a:ext>
                </a:extLst>
              </a:tr>
              <a:tr h="129578">
                <a:tc>
                  <a:txBody>
                    <a:bodyPr/>
                    <a:lstStyle/>
                    <a:p>
                      <a:pPr algn="ctr"/>
                      <a:r>
                        <a:rPr lang="fr-FR" sz="700" b="1">
                          <a:latin typeface="Century Gothic" panose="020B0502020202020204" pitchFamily="34" charset="0"/>
                        </a:rPr>
                        <a:t>KRAS</a:t>
                      </a:r>
                    </a:p>
                  </a:txBody>
                  <a:tcPr marL="0" marR="0" marT="0" marB="0" anchor="ctr"/>
                </a:tc>
                <a:tc>
                  <a:txBody>
                    <a:bodyPr/>
                    <a:lstStyle/>
                    <a:p>
                      <a:pPr algn="ctr"/>
                      <a:r>
                        <a:rPr lang="fr-FR" sz="700">
                          <a:latin typeface="Century Gothic" panose="020B0502020202020204" pitchFamily="34" charset="0"/>
                        </a:rPr>
                        <a:t>20 (13%)</a:t>
                      </a:r>
                    </a:p>
                  </a:txBody>
                  <a:tcPr marL="0" marR="0" marT="0" marB="0" anchor="ctr"/>
                </a:tc>
                <a:extLst>
                  <a:ext uri="{0D108BD9-81ED-4DB2-BD59-A6C34878D82A}">
                    <a16:rowId xmlns:a16="http://schemas.microsoft.com/office/drawing/2014/main" xmlns="" val="1278644177"/>
                  </a:ext>
                </a:extLst>
              </a:tr>
              <a:tr h="129578">
                <a:tc>
                  <a:txBody>
                    <a:bodyPr/>
                    <a:lstStyle/>
                    <a:p>
                      <a:pPr lvl="0" algn="ctr"/>
                      <a:r>
                        <a:rPr lang="fr-FR" sz="700" b="1">
                          <a:latin typeface="Century Gothic" panose="020B0502020202020204" pitchFamily="34" charset="0"/>
                        </a:rPr>
                        <a:t>STK11</a:t>
                      </a:r>
                    </a:p>
                  </a:txBody>
                  <a:tcPr marL="0" marR="0" marT="0" marB="0" anchor="ctr"/>
                </a:tc>
                <a:tc>
                  <a:txBody>
                    <a:bodyPr/>
                    <a:lstStyle/>
                    <a:p>
                      <a:pPr algn="ctr"/>
                      <a:r>
                        <a:rPr lang="fr-FR" sz="700">
                          <a:latin typeface="Century Gothic" panose="020B0502020202020204" pitchFamily="34" charset="0"/>
                        </a:rPr>
                        <a:t>5 (3%)</a:t>
                      </a:r>
                    </a:p>
                  </a:txBody>
                  <a:tcPr marL="0" marR="0" marT="0" marB="0" anchor="ctr"/>
                </a:tc>
                <a:extLst>
                  <a:ext uri="{0D108BD9-81ED-4DB2-BD59-A6C34878D82A}">
                    <a16:rowId xmlns:a16="http://schemas.microsoft.com/office/drawing/2014/main" xmlns="" val="3282213202"/>
                  </a:ext>
                </a:extLst>
              </a:tr>
              <a:tr h="129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a:latin typeface="Century Gothic" panose="020B0502020202020204" pitchFamily="34" charset="0"/>
                        </a:rPr>
                        <a:t>BRAF non v600</a:t>
                      </a:r>
                    </a:p>
                  </a:txBody>
                  <a:tcPr marL="0" marR="0" marT="0" marB="0" anchor="ctr"/>
                </a:tc>
                <a:tc>
                  <a:txBody>
                    <a:bodyPr/>
                    <a:lstStyle/>
                    <a:p>
                      <a:pPr algn="ctr"/>
                      <a:r>
                        <a:rPr lang="fr-FR" sz="700">
                          <a:latin typeface="Century Gothic" panose="020B0502020202020204" pitchFamily="34" charset="0"/>
                        </a:rPr>
                        <a:t>3 (2%)</a:t>
                      </a:r>
                    </a:p>
                  </a:txBody>
                  <a:tcPr marL="0" marR="0" marT="0" marB="0" anchor="ctr"/>
                </a:tc>
                <a:extLst>
                  <a:ext uri="{0D108BD9-81ED-4DB2-BD59-A6C34878D82A}">
                    <a16:rowId xmlns:a16="http://schemas.microsoft.com/office/drawing/2014/main" xmlns="" val="754088033"/>
                  </a:ext>
                </a:extLst>
              </a:tr>
              <a:tr h="129578">
                <a:tc>
                  <a:txBody>
                    <a:bodyPr/>
                    <a:lstStyle/>
                    <a:p>
                      <a:pPr lvl="0" algn="ctr"/>
                      <a:r>
                        <a:rPr lang="fr-FR" sz="700" b="1">
                          <a:latin typeface="Century Gothic" panose="020B0502020202020204" pitchFamily="34" charset="0"/>
                        </a:rPr>
                        <a:t>HER2</a:t>
                      </a:r>
                    </a:p>
                  </a:txBody>
                  <a:tcPr marL="0" marR="0" marT="0" marB="0" anchor="ctr"/>
                </a:tc>
                <a:tc>
                  <a:txBody>
                    <a:bodyPr/>
                    <a:lstStyle/>
                    <a:p>
                      <a:pPr algn="ctr"/>
                      <a:r>
                        <a:rPr lang="fr-FR" sz="700">
                          <a:latin typeface="Century Gothic" panose="020B0502020202020204" pitchFamily="34" charset="0"/>
                        </a:rPr>
                        <a:t>1 (1%)</a:t>
                      </a:r>
                    </a:p>
                  </a:txBody>
                  <a:tcPr marL="0" marR="0" marT="0" marB="0" anchor="ctr"/>
                </a:tc>
                <a:extLst>
                  <a:ext uri="{0D108BD9-81ED-4DB2-BD59-A6C34878D82A}">
                    <a16:rowId xmlns:a16="http://schemas.microsoft.com/office/drawing/2014/main" xmlns="" val="3404413173"/>
                  </a:ext>
                </a:extLst>
              </a:tr>
            </a:tbl>
          </a:graphicData>
        </a:graphic>
      </p:graphicFrame>
      <p:graphicFrame>
        <p:nvGraphicFramePr>
          <p:cNvPr id="26" name="Table 3">
            <a:extLst>
              <a:ext uri="{FF2B5EF4-FFF2-40B4-BE49-F238E27FC236}">
                <a16:creationId xmlns:a16="http://schemas.microsoft.com/office/drawing/2014/main" xmlns="" id="{E347390C-33EF-E15E-550A-D645A102484F}"/>
              </a:ext>
            </a:extLst>
          </p:cNvPr>
          <p:cNvGraphicFramePr>
            <a:graphicFrameLocks noGrp="1"/>
          </p:cNvGraphicFramePr>
          <p:nvPr/>
        </p:nvGraphicFramePr>
        <p:xfrm>
          <a:off x="1442906" y="3822751"/>
          <a:ext cx="6335977" cy="262354"/>
        </p:xfrm>
        <a:graphic>
          <a:graphicData uri="http://schemas.openxmlformats.org/drawingml/2006/table">
            <a:tbl>
              <a:tblPr firstRow="1" bandRow="1">
                <a:effectLst/>
              </a:tblPr>
              <a:tblGrid>
                <a:gridCol w="753217">
                  <a:extLst>
                    <a:ext uri="{9D8B030D-6E8A-4147-A177-3AD203B41FA5}">
                      <a16:colId xmlns:a16="http://schemas.microsoft.com/office/drawing/2014/main" xmlns="" val="3242974005"/>
                    </a:ext>
                  </a:extLst>
                </a:gridCol>
                <a:gridCol w="777631">
                  <a:extLst>
                    <a:ext uri="{9D8B030D-6E8A-4147-A177-3AD203B41FA5}">
                      <a16:colId xmlns:a16="http://schemas.microsoft.com/office/drawing/2014/main" xmlns="" val="2776657473"/>
                    </a:ext>
                  </a:extLst>
                </a:gridCol>
                <a:gridCol w="1643513">
                  <a:extLst>
                    <a:ext uri="{9D8B030D-6E8A-4147-A177-3AD203B41FA5}">
                      <a16:colId xmlns:a16="http://schemas.microsoft.com/office/drawing/2014/main" xmlns="" val="3515376167"/>
                    </a:ext>
                  </a:extLst>
                </a:gridCol>
                <a:gridCol w="1665838">
                  <a:extLst>
                    <a:ext uri="{9D8B030D-6E8A-4147-A177-3AD203B41FA5}">
                      <a16:colId xmlns:a16="http://schemas.microsoft.com/office/drawing/2014/main" xmlns="" val="1385854877"/>
                    </a:ext>
                  </a:extLst>
                </a:gridCol>
                <a:gridCol w="1495778">
                  <a:extLst>
                    <a:ext uri="{9D8B030D-6E8A-4147-A177-3AD203B41FA5}">
                      <a16:colId xmlns:a16="http://schemas.microsoft.com/office/drawing/2014/main" xmlns="" val="79554832"/>
                    </a:ext>
                  </a:extLst>
                </a:gridCol>
              </a:tblGrid>
              <a:tr h="42335">
                <a:tc>
                  <a:txBody>
                    <a:bodyPr/>
                    <a:lstStyle/>
                    <a:p>
                      <a:pPr algn="ctr" fontAlgn="t"/>
                      <a:r>
                        <a:rPr lang="fr-FR" sz="800" b="0" i="0" u="none" strike="noStrike">
                          <a:solidFill>
                            <a:schemeClr val="tx1">
                              <a:lumMod val="50000"/>
                              <a:lumOff val="50000"/>
                            </a:schemeClr>
                          </a:solidFill>
                          <a:effectLst/>
                          <a:latin typeface="+mj-lt"/>
                        </a:rPr>
                        <a:t>T-/LB- (2%)</a:t>
                      </a:r>
                      <a:endParaRPr lang="fr-FR" sz="800" b="0" i="0" u="none" strike="noStrike" dirty="0">
                        <a:solidFill>
                          <a:schemeClr val="tx1">
                            <a:lumMod val="50000"/>
                            <a:lumOff val="50000"/>
                          </a:schemeClr>
                        </a:solidFill>
                        <a:effectLst/>
                        <a:latin typeface="+mj-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700" b="0" i="0" u="none" strike="noStrike">
                          <a:solidFill>
                            <a:schemeClr val="tx1">
                              <a:lumMod val="50000"/>
                              <a:lumOff val="50000"/>
                            </a:schemeClr>
                          </a:solidFill>
                          <a:effectLst/>
                          <a:latin typeface="Century Gothic" panose="020B0502020202020204" pitchFamily="34" charset="0"/>
                        </a:rPr>
                        <a:t>T</a:t>
                      </a:r>
                      <a:r>
                        <a:rPr lang="fr-FR" sz="700" b="0" i="0" u="none" strike="noStrike" kern="1200" baseline="-25000">
                          <a:solidFill>
                            <a:schemeClr val="tx1">
                              <a:lumMod val="50000"/>
                              <a:lumOff val="50000"/>
                            </a:schemeClr>
                          </a:solidFill>
                          <a:effectLst/>
                          <a:latin typeface="Century Gothic" panose="020B0502020202020204" pitchFamily="34" charset="0"/>
                          <a:ea typeface="+mn-ea"/>
                          <a:cs typeface="+mn-cs"/>
                        </a:rPr>
                        <a:t>NC</a:t>
                      </a:r>
                      <a:r>
                        <a:rPr lang="fr-FR" sz="700" b="0" i="0" u="none" strike="noStrike">
                          <a:solidFill>
                            <a:schemeClr val="tx1">
                              <a:lumMod val="50000"/>
                              <a:lumOff val="50000"/>
                            </a:schemeClr>
                          </a:solidFill>
                          <a:effectLst/>
                          <a:latin typeface="Century Gothic" panose="020B0502020202020204" pitchFamily="34" charset="0"/>
                        </a:rPr>
                        <a:t>/LB- (8%)</a:t>
                      </a:r>
                      <a:endParaRPr lang="fr-FR" sz="700" b="0" i="0" u="none" strike="noStrike" dirty="0">
                        <a:solidFill>
                          <a:schemeClr val="tx1">
                            <a:lumMod val="50000"/>
                            <a:lumOff val="50000"/>
                          </a:schemeClr>
                        </a:solidFill>
                        <a:effectLst/>
                        <a:latin typeface="Century Gothic" panose="020B0502020202020204" pitchFamily="34" charset="0"/>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700" b="0" i="0" u="none" strike="noStrike">
                          <a:solidFill>
                            <a:schemeClr val="tx1">
                              <a:lumMod val="50000"/>
                              <a:lumOff val="50000"/>
                            </a:schemeClr>
                          </a:solidFill>
                          <a:effectLst/>
                          <a:latin typeface="Century Gothic" panose="020B0502020202020204" pitchFamily="34" charset="0"/>
                        </a:rPr>
                        <a:t>SCLC : Small cell lung cancer</a:t>
                      </a:r>
                      <a:endParaRPr lang="fr-FR" sz="700" b="0" i="0" u="none" strike="noStrike" dirty="0">
                        <a:solidFill>
                          <a:schemeClr val="tx1">
                            <a:lumMod val="50000"/>
                            <a:lumOff val="50000"/>
                          </a:schemeClr>
                        </a:solidFill>
                        <a:effectLst/>
                        <a:latin typeface="Century Gothic" panose="020B0502020202020204" pitchFamily="34" charset="0"/>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700" b="0" i="0" u="none" strike="noStrike">
                          <a:solidFill>
                            <a:schemeClr val="tx1">
                              <a:lumMod val="50000"/>
                              <a:lumOff val="50000"/>
                            </a:schemeClr>
                          </a:solidFill>
                          <a:effectLst/>
                          <a:latin typeface="Century Gothic" panose="020B0502020202020204" pitchFamily="34" charset="0"/>
                        </a:rPr>
                        <a:t>T+ : tissue w cat 1/2 alterations</a:t>
                      </a:r>
                      <a:endParaRPr lang="fr-FR" sz="700" b="0" i="0" u="none" strike="noStrike" dirty="0">
                        <a:solidFill>
                          <a:schemeClr val="tx1">
                            <a:lumMod val="50000"/>
                            <a:lumOff val="50000"/>
                          </a:schemeClr>
                        </a:solidFill>
                        <a:effectLst/>
                        <a:latin typeface="Century Gothic" panose="020B0502020202020204" pitchFamily="34" charset="0"/>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700" b="0" i="0" u="none" strike="noStrike">
                          <a:solidFill>
                            <a:schemeClr val="tx1">
                              <a:lumMod val="50000"/>
                              <a:lumOff val="50000"/>
                            </a:schemeClr>
                          </a:solidFill>
                          <a:effectLst/>
                          <a:latin typeface="Century Gothic" panose="020B0502020202020204" pitchFamily="34" charset="0"/>
                        </a:rPr>
                        <a:t>LB+ : tissue w cat 1/2 alterations</a:t>
                      </a:r>
                      <a:endParaRPr lang="fr-FR" sz="700" b="0" i="0" u="none" strike="noStrike" dirty="0">
                        <a:solidFill>
                          <a:schemeClr val="tx1">
                            <a:lumMod val="50000"/>
                            <a:lumOff val="50000"/>
                          </a:schemeClr>
                        </a:solidFill>
                        <a:effectLst/>
                        <a:latin typeface="Century Gothic" panose="020B0502020202020204" pitchFamily="34" charset="0"/>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19900065"/>
                  </a:ext>
                </a:extLst>
              </a:tr>
              <a:tr h="81683">
                <a:tc>
                  <a:txBody>
                    <a:bodyPr/>
                    <a:lstStyle/>
                    <a:p>
                      <a:pPr algn="ctr" fontAlgn="t"/>
                      <a:r>
                        <a:rPr lang="fr-FR" sz="800" b="0" i="0" u="none" strike="noStrike">
                          <a:solidFill>
                            <a:schemeClr val="tx1">
                              <a:lumMod val="50000"/>
                              <a:lumOff val="50000"/>
                            </a:schemeClr>
                          </a:solidFill>
                          <a:effectLst/>
                          <a:latin typeface="+mj-lt"/>
                        </a:rPr>
                        <a:t>T-/LB</a:t>
                      </a:r>
                      <a:r>
                        <a:rPr lang="fr-FR" sz="800" b="0" i="0" u="none" strike="noStrike" kern="1200" baseline="-25000">
                          <a:solidFill>
                            <a:schemeClr val="tx1">
                              <a:lumMod val="50000"/>
                              <a:lumOff val="50000"/>
                            </a:schemeClr>
                          </a:solidFill>
                          <a:effectLst/>
                          <a:latin typeface="+mn-lt"/>
                          <a:ea typeface="+mn-ea"/>
                          <a:cs typeface="+mn-cs"/>
                        </a:rPr>
                        <a:t>NC</a:t>
                      </a:r>
                      <a:r>
                        <a:rPr lang="fr-FR" sz="800" b="0" i="0" u="none" strike="noStrike">
                          <a:solidFill>
                            <a:schemeClr val="tx1">
                              <a:lumMod val="50000"/>
                              <a:lumOff val="50000"/>
                            </a:schemeClr>
                          </a:solidFill>
                          <a:effectLst/>
                          <a:latin typeface="+mj-lt"/>
                        </a:rPr>
                        <a:t> (3%)</a:t>
                      </a:r>
                      <a:endParaRPr lang="fr-FR" sz="800" b="0" i="0" u="none" strike="noStrike" dirty="0">
                        <a:solidFill>
                          <a:schemeClr val="tx1">
                            <a:lumMod val="50000"/>
                            <a:lumOff val="50000"/>
                          </a:schemeClr>
                        </a:solidFill>
                        <a:effectLst/>
                        <a:latin typeface="+mj-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700" b="0" i="0" u="none" strike="noStrike">
                          <a:solidFill>
                            <a:schemeClr val="tx1">
                              <a:lumMod val="50000"/>
                              <a:lumOff val="50000"/>
                            </a:schemeClr>
                          </a:solidFill>
                          <a:effectLst/>
                          <a:latin typeface="Century Gothic" panose="020B0502020202020204" pitchFamily="34" charset="0"/>
                        </a:rPr>
                        <a:t>T</a:t>
                      </a:r>
                      <a:r>
                        <a:rPr lang="fr-FR" sz="700" b="0" i="0" u="none" strike="noStrike" kern="1200" baseline="-25000">
                          <a:solidFill>
                            <a:schemeClr val="tx1">
                              <a:lumMod val="50000"/>
                              <a:lumOff val="50000"/>
                            </a:schemeClr>
                          </a:solidFill>
                          <a:effectLst/>
                          <a:latin typeface="Century Gothic" panose="020B0502020202020204" pitchFamily="34" charset="0"/>
                          <a:ea typeface="+mn-ea"/>
                          <a:cs typeface="+mn-cs"/>
                        </a:rPr>
                        <a:t>NC</a:t>
                      </a:r>
                      <a:r>
                        <a:rPr lang="fr-FR" sz="700" b="0" i="0" u="none" strike="noStrike">
                          <a:solidFill>
                            <a:schemeClr val="tx1">
                              <a:lumMod val="50000"/>
                              <a:lumOff val="50000"/>
                            </a:schemeClr>
                          </a:solidFill>
                          <a:effectLst/>
                          <a:latin typeface="Century Gothic" panose="020B0502020202020204" pitchFamily="34" charset="0"/>
                        </a:rPr>
                        <a:t>/LB</a:t>
                      </a:r>
                      <a:r>
                        <a:rPr lang="fr-FR" sz="700" b="0" i="0" u="none" strike="noStrike" baseline="-25000">
                          <a:solidFill>
                            <a:schemeClr val="tx1">
                              <a:lumMod val="50000"/>
                              <a:lumOff val="50000"/>
                            </a:schemeClr>
                          </a:solidFill>
                          <a:effectLst/>
                          <a:latin typeface="Century Gothic" panose="020B0502020202020204" pitchFamily="34" charset="0"/>
                        </a:rPr>
                        <a:t>NC</a:t>
                      </a:r>
                      <a:r>
                        <a:rPr lang="fr-FR" sz="700" b="0" i="0" u="none" strike="noStrike">
                          <a:solidFill>
                            <a:schemeClr val="tx1">
                              <a:lumMod val="50000"/>
                              <a:lumOff val="50000"/>
                            </a:schemeClr>
                          </a:solidFill>
                          <a:effectLst/>
                          <a:latin typeface="Century Gothic" panose="020B0502020202020204" pitchFamily="34" charset="0"/>
                        </a:rPr>
                        <a:t> (3%)</a:t>
                      </a:r>
                      <a:endParaRPr lang="fr-FR" sz="700" b="0" i="0" u="none" strike="noStrike" dirty="0">
                        <a:solidFill>
                          <a:schemeClr val="tx1">
                            <a:lumMod val="50000"/>
                            <a:lumOff val="50000"/>
                          </a:schemeClr>
                        </a:solidFill>
                        <a:effectLst/>
                        <a:latin typeface="Century Gothic" panose="020B0502020202020204" pitchFamily="34" charset="0"/>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700" b="0" i="0" u="none" strike="noStrike">
                          <a:solidFill>
                            <a:schemeClr val="tx1">
                              <a:lumMod val="50000"/>
                              <a:lumOff val="50000"/>
                            </a:schemeClr>
                          </a:solidFill>
                          <a:effectLst/>
                          <a:latin typeface="Century Gothic" panose="020B0502020202020204" pitchFamily="34" charset="0"/>
                        </a:rPr>
                        <a:t>SCC : Squamous cell carcinoma</a:t>
                      </a:r>
                      <a:endParaRPr lang="fr-FR" sz="700" b="0" i="0" u="none" strike="noStrike" dirty="0">
                        <a:solidFill>
                          <a:schemeClr val="tx1">
                            <a:lumMod val="50000"/>
                            <a:lumOff val="50000"/>
                          </a:schemeClr>
                        </a:solidFill>
                        <a:effectLst/>
                        <a:latin typeface="Century Gothic" panose="020B0502020202020204" pitchFamily="34" charset="0"/>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fr-FR" sz="700" b="0" i="0" u="none" strike="noStrike" kern="1200">
                          <a:solidFill>
                            <a:schemeClr val="tx1">
                              <a:lumMod val="50000"/>
                              <a:lumOff val="50000"/>
                            </a:schemeClr>
                          </a:solidFill>
                          <a:effectLst/>
                          <a:latin typeface="Century Gothic" panose="020B0502020202020204" pitchFamily="34" charset="0"/>
                          <a:ea typeface="+mn-ea"/>
                          <a:cs typeface="+mn-cs"/>
                        </a:rPr>
                        <a:t>T- : tissue w/ cat 1/2 alterations</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fr-FR" sz="700" b="0" i="0" u="none" strike="noStrike" kern="1200">
                          <a:solidFill>
                            <a:schemeClr val="tx1">
                              <a:lumMod val="50000"/>
                              <a:lumOff val="50000"/>
                            </a:schemeClr>
                          </a:solidFill>
                          <a:effectLst/>
                          <a:latin typeface="Century Gothic" panose="020B0502020202020204" pitchFamily="34" charset="0"/>
                          <a:ea typeface="+mn-ea"/>
                          <a:cs typeface="+mn-cs"/>
                        </a:rPr>
                        <a:t>LB- : tissue w/ cat 1/2 alterations</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49433228"/>
                  </a:ext>
                </a:extLst>
              </a:tr>
            </a:tbl>
          </a:graphicData>
        </a:graphic>
      </p:graphicFrame>
    </p:spTree>
    <p:extLst>
      <p:ext uri="{BB962C8B-B14F-4D97-AF65-F5344CB8AC3E}">
        <p14:creationId xmlns:p14="http://schemas.microsoft.com/office/powerpoint/2010/main" val="23273329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E46A601C-F5BC-2BD5-3956-4FAAF00B24E1}"/>
              </a:ext>
            </a:extLst>
          </p:cNvPr>
          <p:cNvSpPr>
            <a:spLocks noGrp="1"/>
          </p:cNvSpPr>
          <p:nvPr>
            <p:ph sz="quarter" idx="16"/>
          </p:nvPr>
        </p:nvSpPr>
        <p:spPr/>
        <p:txBody>
          <a:bodyPr/>
          <a:lstStyle/>
          <a:p>
            <a:r>
              <a:rPr lang="fr-FR" dirty="0"/>
              <a:t>A. </a:t>
            </a:r>
            <a:r>
              <a:rPr lang="fr-FR" dirty="0" err="1"/>
              <a:t>Swalduz</a:t>
            </a:r>
            <a:r>
              <a:rPr lang="fr-FR" dirty="0"/>
              <a:t> et al., ASCO</a:t>
            </a:r>
            <a:r>
              <a:rPr lang="fr-FR" baseline="30000" dirty="0"/>
              <a:t> ®</a:t>
            </a:r>
            <a:r>
              <a:rPr lang="fr-FR" dirty="0"/>
              <a:t> 2023, Abs. #9019</a:t>
            </a:r>
          </a:p>
        </p:txBody>
      </p:sp>
      <p:sp>
        <p:nvSpPr>
          <p:cNvPr id="3" name="Espace réservé du texte 2">
            <a:extLst>
              <a:ext uri="{FF2B5EF4-FFF2-40B4-BE49-F238E27FC236}">
                <a16:creationId xmlns:a16="http://schemas.microsoft.com/office/drawing/2014/main" xmlns="" id="{352811F8-195A-6CAF-8B53-3F3238AA1DDE}"/>
              </a:ext>
            </a:extLst>
          </p:cNvPr>
          <p:cNvSpPr>
            <a:spLocks noGrp="1"/>
          </p:cNvSpPr>
          <p:nvPr>
            <p:ph type="body" sz="quarter" idx="17"/>
          </p:nvPr>
        </p:nvSpPr>
        <p:spPr/>
        <p:txBody>
          <a:bodyPr/>
          <a:lstStyle/>
          <a:p>
            <a:r>
              <a:rPr lang="fr-FR"/>
              <a:t>Libelule</a:t>
            </a:r>
          </a:p>
        </p:txBody>
      </p:sp>
      <p:sp>
        <p:nvSpPr>
          <p:cNvPr id="6" name="Espace réservé du texte 5">
            <a:extLst>
              <a:ext uri="{FF2B5EF4-FFF2-40B4-BE49-F238E27FC236}">
                <a16:creationId xmlns:a16="http://schemas.microsoft.com/office/drawing/2014/main" xmlns="" id="{2159E960-6AE2-67E7-2CA3-080AF2738F40}"/>
              </a:ext>
            </a:extLst>
          </p:cNvPr>
          <p:cNvSpPr>
            <a:spLocks noGrp="1"/>
          </p:cNvSpPr>
          <p:nvPr>
            <p:ph type="body" sz="quarter" idx="18"/>
          </p:nvPr>
        </p:nvSpPr>
        <p:spPr/>
        <p:txBody>
          <a:bodyPr/>
          <a:lstStyle/>
          <a:p>
            <a:r>
              <a:rPr lang="fr-FR" sz="2000"/>
              <a:t>Temps avant initiation du traitement </a:t>
            </a:r>
          </a:p>
        </p:txBody>
      </p:sp>
      <p:sp>
        <p:nvSpPr>
          <p:cNvPr id="12"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1497330" y="3940934"/>
            <a:ext cx="6334189" cy="2050502"/>
          </a:xfrm>
        </p:spPr>
        <p:txBody>
          <a:bodyPr>
            <a:normAutofit fontScale="85000" lnSpcReduction="20000"/>
          </a:bodyPr>
          <a:lstStyle/>
          <a:p>
            <a:r>
              <a:rPr lang="fr-FR" dirty="0"/>
              <a:t>Temps médian avant initiation du traitement</a:t>
            </a:r>
          </a:p>
          <a:p>
            <a:pPr lvl="1"/>
            <a:r>
              <a:rPr lang="fr-FR" dirty="0"/>
              <a:t>29 jours (IC95% 25,9-32,1) dans bras A </a:t>
            </a:r>
            <a:r>
              <a:rPr lang="fr-FR" i="1" dirty="0"/>
              <a:t>vs</a:t>
            </a:r>
            <a:r>
              <a:rPr lang="fr-FR" dirty="0"/>
              <a:t> 33,9 (IC95% 28,4-39,5) dans bras B .</a:t>
            </a:r>
          </a:p>
          <a:p>
            <a:pPr lvl="1"/>
            <a:r>
              <a:rPr lang="fr-FR" dirty="0"/>
              <a:t>Il était de 9,7 jours plus court dans le bras A pour ceux ayant eu un traitement systémique, 16,4 jours plus court pour la catégorie 1 (addiction ciblable dès L1)</a:t>
            </a:r>
          </a:p>
          <a:p>
            <a:pPr lvl="1"/>
            <a:r>
              <a:rPr lang="fr-FR" dirty="0"/>
              <a:t>Temps avant résultats d’une analyse génomique contributive réduite de 7,7 jours</a:t>
            </a:r>
          </a:p>
          <a:p>
            <a:pPr lvl="1"/>
            <a:r>
              <a:rPr lang="fr-FR" dirty="0"/>
              <a:t>Réduction de moitié de la proportion de patients débutant un traitement sans résultats de biologie moléculaire (7,4% bras A </a:t>
            </a:r>
            <a:r>
              <a:rPr lang="fr-FR" i="1" dirty="0"/>
              <a:t>vs</a:t>
            </a:r>
            <a:r>
              <a:rPr lang="fr-FR" dirty="0"/>
              <a:t> 13,3% bras B)</a:t>
            </a:r>
          </a:p>
        </p:txBody>
      </p:sp>
      <p:grpSp>
        <p:nvGrpSpPr>
          <p:cNvPr id="18" name="Groupe 17">
            <a:extLst>
              <a:ext uri="{FF2B5EF4-FFF2-40B4-BE49-F238E27FC236}">
                <a16:creationId xmlns:a16="http://schemas.microsoft.com/office/drawing/2014/main" xmlns="" id="{EB3E3D76-88B1-5CF0-12B5-824750AEB180}"/>
              </a:ext>
            </a:extLst>
          </p:cNvPr>
          <p:cNvGrpSpPr/>
          <p:nvPr/>
        </p:nvGrpSpPr>
        <p:grpSpPr>
          <a:xfrm>
            <a:off x="8290433" y="476252"/>
            <a:ext cx="3442652" cy="5385139"/>
            <a:chOff x="8290433" y="476252"/>
            <a:chExt cx="3442652" cy="5385139"/>
          </a:xfrm>
        </p:grpSpPr>
        <p:pic>
          <p:nvPicPr>
            <p:cNvPr id="7" name="Picture 2">
              <a:extLst>
                <a:ext uri="{FF2B5EF4-FFF2-40B4-BE49-F238E27FC236}">
                  <a16:creationId xmlns:a16="http://schemas.microsoft.com/office/drawing/2014/main" xmlns="" id="{71BA976E-8DFE-9291-6F25-C5F623C3298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436992" y="1045505"/>
              <a:ext cx="3122965" cy="41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Chart 16">
              <a:extLst>
                <a:ext uri="{FF2B5EF4-FFF2-40B4-BE49-F238E27FC236}">
                  <a16:creationId xmlns:a16="http://schemas.microsoft.com/office/drawing/2014/main" xmlns="" id="{2476CBCF-CAEE-5BEF-4904-43D533E25A8B}"/>
                </a:ext>
              </a:extLst>
            </p:cNvPr>
            <p:cNvGraphicFramePr/>
            <p:nvPr/>
          </p:nvGraphicFramePr>
          <p:xfrm>
            <a:off x="8290434" y="5064106"/>
            <a:ext cx="3442651" cy="797285"/>
          </p:xfrm>
          <a:graphic>
            <a:graphicData uri="http://schemas.openxmlformats.org/drawingml/2006/chart">
              <c:chart xmlns:c="http://schemas.openxmlformats.org/drawingml/2006/chart" xmlns:r="http://schemas.openxmlformats.org/officeDocument/2006/relationships" r:id="rId4"/>
            </a:graphicData>
          </a:graphic>
        </p:graphicFrame>
        <p:sp>
          <p:nvSpPr>
            <p:cNvPr id="16" name="Espace réservé du contenu 5">
              <a:extLst>
                <a:ext uri="{FF2B5EF4-FFF2-40B4-BE49-F238E27FC236}">
                  <a16:creationId xmlns:a16="http://schemas.microsoft.com/office/drawing/2014/main" xmlns="" id="{29785FEF-FBB4-6A78-2C2A-9EB04F639DA7}"/>
                </a:ext>
              </a:extLst>
            </p:cNvPr>
            <p:cNvSpPr txBox="1">
              <a:spLocks/>
            </p:cNvSpPr>
            <p:nvPr/>
          </p:nvSpPr>
          <p:spPr>
            <a:xfrm>
              <a:off x="8290433" y="704850"/>
              <a:ext cx="3442651" cy="5156541"/>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entury Gothic" panose="020F0302020204030204"/>
                  <a:ea typeface="+mn-ea"/>
                  <a:cs typeface="+mn-cs"/>
                </a:rPr>
                <a:t> </a:t>
              </a:r>
              <a:endParaRPr kumimoji="0" lang="fr-FR"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5" name="Espace réservé du texte 6">
              <a:extLst>
                <a:ext uri="{FF2B5EF4-FFF2-40B4-BE49-F238E27FC236}">
                  <a16:creationId xmlns:a16="http://schemas.microsoft.com/office/drawing/2014/main" xmlns="" id="{38D62E4D-F7E7-FC84-F9A7-9973610729E2}"/>
                </a:ext>
              </a:extLst>
            </p:cNvPr>
            <p:cNvSpPr txBox="1">
              <a:spLocks/>
            </p:cNvSpPr>
            <p:nvPr/>
          </p:nvSpPr>
          <p:spPr>
            <a:xfrm>
              <a:off x="8436992" y="476252"/>
              <a:ext cx="2092383"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Bras A : patients </a:t>
              </a:r>
              <a:r>
                <a:rPr kumimoji="0" lang="fr-FR" sz="1400" b="1" i="0" u="none" strike="noStrike" kern="1200" cap="none" spc="0" normalizeH="0" baseline="0" noProof="0" dirty="0" err="1">
                  <a:ln>
                    <a:noFill/>
                  </a:ln>
                  <a:solidFill>
                    <a:srgbClr val="737078"/>
                  </a:solidFill>
                  <a:effectLst/>
                  <a:uLnTx/>
                  <a:uFillTx/>
                  <a:latin typeface="Century Gothic" panose="020B0502020202020204" pitchFamily="34" charset="0"/>
                  <a:ea typeface="+mn-ea"/>
                  <a:cs typeface="+mn-cs"/>
                </a:rPr>
                <a:t>with</a:t>
              </a:r>
              <a:r>
                <a:rPr kumimoji="0" lang="fr-FR" sz="1400" b="1"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 </a:t>
              </a:r>
              <a:r>
                <a:rPr kumimoji="0" lang="fr-FR" sz="1400" b="1" i="0" u="none" strike="noStrike" kern="1200" cap="none" spc="0" normalizeH="0" baseline="0" noProof="0" dirty="0" err="1">
                  <a:ln>
                    <a:noFill/>
                  </a:ln>
                  <a:solidFill>
                    <a:srgbClr val="737078"/>
                  </a:solidFill>
                  <a:effectLst/>
                  <a:uLnTx/>
                  <a:uFillTx/>
                  <a:latin typeface="Century Gothic" panose="020B0502020202020204" pitchFamily="34" charset="0"/>
                  <a:ea typeface="+mn-ea"/>
                  <a:cs typeface="+mn-cs"/>
                </a:rPr>
                <a:t>category</a:t>
              </a:r>
              <a:r>
                <a:rPr kumimoji="0" lang="fr-FR" sz="1400" b="1"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 1 </a:t>
              </a:r>
              <a:r>
                <a:rPr kumimoji="0" lang="fr-FR" sz="1400" b="1" i="0" u="none" strike="noStrike" kern="1200" cap="none" spc="0" normalizeH="0" baseline="0" noProof="0" dirty="0" err="1">
                  <a:ln>
                    <a:noFill/>
                  </a:ln>
                  <a:solidFill>
                    <a:srgbClr val="737078"/>
                  </a:solidFill>
                  <a:effectLst/>
                  <a:uLnTx/>
                  <a:uFillTx/>
                  <a:latin typeface="Century Gothic" panose="020B0502020202020204" pitchFamily="34" charset="0"/>
                  <a:ea typeface="+mn-ea"/>
                  <a:cs typeface="+mn-cs"/>
                </a:rPr>
                <a:t>alterations</a:t>
              </a:r>
              <a:endParaRPr kumimoji="0" lang="fr-FR" sz="1400" b="1"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17" name="TextBox 4">
              <a:extLst>
                <a:ext uri="{FF2B5EF4-FFF2-40B4-BE49-F238E27FC236}">
                  <a16:creationId xmlns:a16="http://schemas.microsoft.com/office/drawing/2014/main" xmlns="" id="{1592F7C8-2728-9655-023B-DB5522522B76}"/>
                </a:ext>
              </a:extLst>
            </p:cNvPr>
            <p:cNvSpPr txBox="1"/>
            <p:nvPr/>
          </p:nvSpPr>
          <p:spPr>
            <a:xfrm>
              <a:off x="10037297" y="993118"/>
              <a:ext cx="1669217" cy="864432"/>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800" b="1" dirty="0">
                  <a:solidFill>
                    <a:schemeClr val="accent2"/>
                  </a:solidFill>
                  <a:latin typeface="Century Gothic" panose="020B0502020202020204" pitchFamily="34" charset="0"/>
                </a:rPr>
                <a:t>Délai avant l'instauration du traitement Bras A</a:t>
              </a:r>
            </a:p>
            <a:p>
              <a:r>
                <a:rPr lang="fr-FR" sz="800" b="1" dirty="0">
                  <a:solidFill>
                    <a:schemeClr val="accent5"/>
                  </a:solidFill>
                  <a:latin typeface="Century Gothic" panose="020B0502020202020204" pitchFamily="34" charset="0"/>
                </a:rPr>
                <a:t>Délai avant l'instauration du traitement Bras </a:t>
              </a:r>
              <a:r>
                <a:rPr lang="en-GB" sz="800" b="1" dirty="0">
                  <a:solidFill>
                    <a:schemeClr val="accent5"/>
                  </a:solidFill>
                  <a:latin typeface="Century Gothic" panose="020B0502020202020204" pitchFamily="34" charset="0"/>
                </a:rPr>
                <a:t>B</a:t>
              </a:r>
            </a:p>
            <a:p>
              <a:r>
                <a:rPr lang="en-GB" sz="800" b="1" dirty="0">
                  <a:solidFill>
                    <a:schemeClr val="tx1">
                      <a:lumMod val="50000"/>
                      <a:lumOff val="50000"/>
                    </a:schemeClr>
                  </a:solidFill>
                  <a:latin typeface="Century Gothic" panose="020B0502020202020204" pitchFamily="34" charset="0"/>
                </a:rPr>
                <a:t>* </a:t>
              </a:r>
              <a:r>
                <a:rPr lang="en-GB" sz="800" b="1" dirty="0" err="1">
                  <a:solidFill>
                    <a:schemeClr val="tx1">
                      <a:lumMod val="50000"/>
                      <a:lumOff val="50000"/>
                    </a:schemeClr>
                  </a:solidFill>
                  <a:latin typeface="Century Gothic" panose="020B0502020202020204" pitchFamily="34" charset="0"/>
                </a:rPr>
                <a:t>Résultat</a:t>
              </a:r>
              <a:r>
                <a:rPr lang="en-GB" sz="800" b="1" dirty="0">
                  <a:solidFill>
                    <a:schemeClr val="tx1">
                      <a:lumMod val="50000"/>
                      <a:lumOff val="50000"/>
                    </a:schemeClr>
                  </a:solidFill>
                  <a:latin typeface="Century Gothic" panose="020B0502020202020204" pitchFamily="34" charset="0"/>
                </a:rPr>
                <a:t> de </a:t>
              </a:r>
              <a:r>
                <a:rPr lang="en-GB" sz="800" b="1" dirty="0" err="1">
                  <a:solidFill>
                    <a:schemeClr val="tx1">
                      <a:lumMod val="50000"/>
                      <a:lumOff val="50000"/>
                    </a:schemeClr>
                  </a:solidFill>
                  <a:latin typeface="Century Gothic" panose="020B0502020202020204" pitchFamily="34" charset="0"/>
                </a:rPr>
                <a:t>l'évaluation</a:t>
              </a:r>
              <a:r>
                <a:rPr lang="en-GB" sz="800" b="1" dirty="0">
                  <a:solidFill>
                    <a:schemeClr val="tx1">
                      <a:lumMod val="50000"/>
                      <a:lumOff val="50000"/>
                    </a:schemeClr>
                  </a:solidFill>
                  <a:latin typeface="Century Gothic" panose="020B0502020202020204" pitchFamily="34" charset="0"/>
                </a:rPr>
                <a:t> </a:t>
              </a:r>
              <a:r>
                <a:rPr lang="en-GB" sz="800" b="1" dirty="0" err="1">
                  <a:solidFill>
                    <a:schemeClr val="tx1">
                      <a:lumMod val="50000"/>
                      <a:lumOff val="50000"/>
                    </a:schemeClr>
                  </a:solidFill>
                  <a:latin typeface="Century Gothic" panose="020B0502020202020204" pitchFamily="34" charset="0"/>
                </a:rPr>
                <a:t>pathologique</a:t>
              </a:r>
              <a:endParaRPr lang="en-GB" sz="800" b="1" dirty="0">
                <a:solidFill>
                  <a:schemeClr val="tx1">
                    <a:lumMod val="50000"/>
                    <a:lumOff val="50000"/>
                  </a:schemeClr>
                </a:solidFill>
                <a:latin typeface="Century Gothic" panose="020B0502020202020204" pitchFamily="34" charset="0"/>
              </a:endParaRPr>
            </a:p>
            <a:p>
              <a:r>
                <a:rPr lang="en-GB" sz="800" dirty="0">
                  <a:solidFill>
                    <a:srgbClr val="C00000"/>
                  </a:solidFill>
                  <a:latin typeface="Century Gothic" panose="020B0502020202020204" pitchFamily="34" charset="0"/>
                </a:rPr>
                <a:t>● </a:t>
              </a:r>
              <a:r>
                <a:rPr lang="fr-FR" sz="800" b="1" dirty="0">
                  <a:solidFill>
                    <a:schemeClr val="tx1">
                      <a:lumMod val="50000"/>
                      <a:lumOff val="50000"/>
                    </a:schemeClr>
                  </a:solidFill>
                  <a:latin typeface="Century Gothic" panose="020B0502020202020204" pitchFamily="34" charset="0"/>
                </a:rPr>
                <a:t>Résultat de la biopsie liquide </a:t>
              </a:r>
              <a:endParaRPr lang="en-GB" sz="800" b="1" dirty="0">
                <a:solidFill>
                  <a:schemeClr val="tx1">
                    <a:lumMod val="50000"/>
                    <a:lumOff val="50000"/>
                  </a:schemeClr>
                </a:solidFill>
                <a:latin typeface="Century Gothic" panose="020B0502020202020204" pitchFamily="34" charset="0"/>
              </a:endParaRPr>
            </a:p>
            <a:p>
              <a:r>
                <a:rPr lang="en-GB" sz="800" dirty="0">
                  <a:solidFill>
                    <a:schemeClr val="accent1"/>
                  </a:solidFill>
                  <a:latin typeface="Century Gothic" panose="020B0502020202020204" pitchFamily="34" charset="0"/>
                </a:rPr>
                <a:t>●</a:t>
              </a:r>
              <a:r>
                <a:rPr lang="en-GB" sz="800" dirty="0">
                  <a:solidFill>
                    <a:srgbClr val="C00000"/>
                  </a:solidFill>
                  <a:latin typeface="Century Gothic" panose="020B0502020202020204" pitchFamily="34" charset="0"/>
                </a:rPr>
                <a:t> </a:t>
              </a:r>
              <a:r>
                <a:rPr lang="fr-FR" sz="800" b="1" dirty="0">
                  <a:solidFill>
                    <a:schemeClr val="tx1">
                      <a:lumMod val="50000"/>
                      <a:lumOff val="50000"/>
                    </a:schemeClr>
                  </a:solidFill>
                  <a:latin typeface="Century Gothic" panose="020B0502020202020204" pitchFamily="34" charset="0"/>
                </a:rPr>
                <a:t>Résultat de la biopsie tissulaire</a:t>
              </a:r>
            </a:p>
            <a:p>
              <a:r>
                <a:rPr lang="en-GB" sz="800" dirty="0">
                  <a:solidFill>
                    <a:schemeClr val="accent2"/>
                  </a:solidFill>
                  <a:latin typeface="Century Gothic" panose="020B0502020202020204" pitchFamily="34" charset="0"/>
                </a:rPr>
                <a:t>●</a:t>
              </a:r>
              <a:r>
                <a:rPr lang="en-GB" sz="800" dirty="0">
                  <a:solidFill>
                    <a:srgbClr val="C00000"/>
                  </a:solidFill>
                  <a:latin typeface="Century Gothic" panose="020B0502020202020204" pitchFamily="34" charset="0"/>
                </a:rPr>
                <a:t> </a:t>
              </a:r>
              <a:r>
                <a:rPr lang="fr-FR" sz="800" b="1" dirty="0">
                  <a:solidFill>
                    <a:schemeClr val="tx1">
                      <a:lumMod val="50000"/>
                      <a:lumOff val="50000"/>
                    </a:schemeClr>
                  </a:solidFill>
                  <a:latin typeface="Century Gothic" panose="020B0502020202020204" pitchFamily="34" charset="0"/>
                </a:rPr>
                <a:t>Résultat de la biopsie liquide</a:t>
              </a:r>
              <a:endParaRPr lang="en-GB" sz="800" b="1" dirty="0">
                <a:solidFill>
                  <a:schemeClr val="tx1">
                    <a:lumMod val="50000"/>
                    <a:lumOff val="50000"/>
                  </a:schemeClr>
                </a:solidFill>
                <a:latin typeface="Century Gothic" panose="020B0502020202020204" pitchFamily="34" charset="0"/>
              </a:endParaRPr>
            </a:p>
          </p:txBody>
        </p:sp>
      </p:grpSp>
      <p:grpSp>
        <p:nvGrpSpPr>
          <p:cNvPr id="81" name="Groupe 80">
            <a:extLst>
              <a:ext uri="{FF2B5EF4-FFF2-40B4-BE49-F238E27FC236}">
                <a16:creationId xmlns:a16="http://schemas.microsoft.com/office/drawing/2014/main" xmlns="" id="{C0E5ABBA-FD8F-7D99-5BFD-560239195CAD}"/>
              </a:ext>
            </a:extLst>
          </p:cNvPr>
          <p:cNvGrpSpPr/>
          <p:nvPr/>
        </p:nvGrpSpPr>
        <p:grpSpPr>
          <a:xfrm>
            <a:off x="1581151" y="1205275"/>
            <a:ext cx="6250368" cy="2567115"/>
            <a:chOff x="1581151" y="1205275"/>
            <a:chExt cx="6250368" cy="2567115"/>
          </a:xfrm>
        </p:grpSpPr>
        <p:graphicFrame>
          <p:nvGraphicFramePr>
            <p:cNvPr id="19" name="Chart 16">
              <a:extLst>
                <a:ext uri="{FF2B5EF4-FFF2-40B4-BE49-F238E27FC236}">
                  <a16:creationId xmlns:a16="http://schemas.microsoft.com/office/drawing/2014/main" xmlns="" id="{7E13A363-B82E-E00A-13AC-44B667224F98}"/>
                </a:ext>
              </a:extLst>
            </p:cNvPr>
            <p:cNvGraphicFramePr/>
            <p:nvPr/>
          </p:nvGraphicFramePr>
          <p:xfrm>
            <a:off x="3867901" y="3009552"/>
            <a:ext cx="3333136" cy="762838"/>
          </p:xfrm>
          <a:graphic>
            <a:graphicData uri="http://schemas.openxmlformats.org/drawingml/2006/chart">
              <c:chart xmlns:c="http://schemas.openxmlformats.org/drawingml/2006/chart" xmlns:r="http://schemas.openxmlformats.org/officeDocument/2006/relationships" r:id="rId5"/>
            </a:graphicData>
          </a:graphic>
        </p:graphicFrame>
        <p:grpSp>
          <p:nvGrpSpPr>
            <p:cNvPr id="24" name="Groupe 23">
              <a:extLst>
                <a:ext uri="{FF2B5EF4-FFF2-40B4-BE49-F238E27FC236}">
                  <a16:creationId xmlns:a16="http://schemas.microsoft.com/office/drawing/2014/main" xmlns="" id="{A9A6F6B9-344E-0624-BD9D-44B039348053}"/>
                </a:ext>
              </a:extLst>
            </p:cNvPr>
            <p:cNvGrpSpPr/>
            <p:nvPr/>
          </p:nvGrpSpPr>
          <p:grpSpPr>
            <a:xfrm>
              <a:off x="1745452" y="1425334"/>
              <a:ext cx="583024" cy="280137"/>
              <a:chOff x="1756738" y="1425334"/>
              <a:chExt cx="583024" cy="280137"/>
            </a:xfrm>
          </p:grpSpPr>
          <p:sp>
            <p:nvSpPr>
              <p:cNvPr id="20" name="Espace réservé du texte 6">
                <a:extLst>
                  <a:ext uri="{FF2B5EF4-FFF2-40B4-BE49-F238E27FC236}">
                    <a16:creationId xmlns:a16="http://schemas.microsoft.com/office/drawing/2014/main" xmlns="" id="{9BF1A2A5-F878-CD8D-2A48-7D2325EB5705}"/>
                  </a:ext>
                </a:extLst>
              </p:cNvPr>
              <p:cNvSpPr txBox="1">
                <a:spLocks/>
              </p:cNvSpPr>
              <p:nvPr/>
            </p:nvSpPr>
            <p:spPr>
              <a:xfrm>
                <a:off x="1756738" y="1425334"/>
                <a:ext cx="302798"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N=</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21" name="Espace réservé du texte 6">
                <a:extLst>
                  <a:ext uri="{FF2B5EF4-FFF2-40B4-BE49-F238E27FC236}">
                    <a16:creationId xmlns:a16="http://schemas.microsoft.com/office/drawing/2014/main" xmlns="" id="{8F3E70CE-4A85-D687-A597-558BAF339346}"/>
                  </a:ext>
                </a:extLst>
              </p:cNvPr>
              <p:cNvSpPr txBox="1">
                <a:spLocks/>
              </p:cNvSpPr>
              <p:nvPr/>
            </p:nvSpPr>
            <p:spPr>
              <a:xfrm>
                <a:off x="2036964" y="1430192"/>
                <a:ext cx="302798"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154</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0">
                    <a:latin typeface="Century Gothic" panose="020B0502020202020204" pitchFamily="34" charset="0"/>
                  </a:rPr>
                  <a:t>155</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grpSp>
        <p:grpSp>
          <p:nvGrpSpPr>
            <p:cNvPr id="25" name="Groupe 24">
              <a:extLst>
                <a:ext uri="{FF2B5EF4-FFF2-40B4-BE49-F238E27FC236}">
                  <a16:creationId xmlns:a16="http://schemas.microsoft.com/office/drawing/2014/main" xmlns="" id="{CDD1ADDD-D511-1209-F14E-0C24905A9B08}"/>
                </a:ext>
              </a:extLst>
            </p:cNvPr>
            <p:cNvGrpSpPr/>
            <p:nvPr/>
          </p:nvGrpSpPr>
          <p:grpSpPr>
            <a:xfrm>
              <a:off x="1745452" y="1898501"/>
              <a:ext cx="583024" cy="280137"/>
              <a:chOff x="1756738" y="1425334"/>
              <a:chExt cx="583024" cy="280137"/>
            </a:xfrm>
          </p:grpSpPr>
          <p:sp>
            <p:nvSpPr>
              <p:cNvPr id="26" name="Espace réservé du texte 6">
                <a:extLst>
                  <a:ext uri="{FF2B5EF4-FFF2-40B4-BE49-F238E27FC236}">
                    <a16:creationId xmlns:a16="http://schemas.microsoft.com/office/drawing/2014/main" xmlns="" id="{F3E686D5-B26A-9F84-551F-28448E86E234}"/>
                  </a:ext>
                </a:extLst>
              </p:cNvPr>
              <p:cNvSpPr txBox="1">
                <a:spLocks/>
              </p:cNvSpPr>
              <p:nvPr/>
            </p:nvSpPr>
            <p:spPr>
              <a:xfrm>
                <a:off x="1756738" y="1425334"/>
                <a:ext cx="302798"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N=</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27" name="Espace réservé du texte 6">
                <a:extLst>
                  <a:ext uri="{FF2B5EF4-FFF2-40B4-BE49-F238E27FC236}">
                    <a16:creationId xmlns:a16="http://schemas.microsoft.com/office/drawing/2014/main" xmlns="" id="{A95701CD-47AF-0663-03C6-51BD34730114}"/>
                  </a:ext>
                </a:extLst>
              </p:cNvPr>
              <p:cNvSpPr txBox="1">
                <a:spLocks/>
              </p:cNvSpPr>
              <p:nvPr/>
            </p:nvSpPr>
            <p:spPr>
              <a:xfrm>
                <a:off x="2036964" y="1430192"/>
                <a:ext cx="302798"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120</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0">
                    <a:latin typeface="Century Gothic" panose="020B0502020202020204" pitchFamily="34" charset="0"/>
                  </a:rPr>
                  <a:t>104</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grpSp>
        <p:grpSp>
          <p:nvGrpSpPr>
            <p:cNvPr id="28" name="Groupe 27">
              <a:extLst>
                <a:ext uri="{FF2B5EF4-FFF2-40B4-BE49-F238E27FC236}">
                  <a16:creationId xmlns:a16="http://schemas.microsoft.com/office/drawing/2014/main" xmlns="" id="{7FC5A5DF-E675-317F-F570-FCE34BE43305}"/>
                </a:ext>
              </a:extLst>
            </p:cNvPr>
            <p:cNvGrpSpPr/>
            <p:nvPr/>
          </p:nvGrpSpPr>
          <p:grpSpPr>
            <a:xfrm>
              <a:off x="1745452" y="2377321"/>
              <a:ext cx="583024" cy="280137"/>
              <a:chOff x="1756738" y="1425334"/>
              <a:chExt cx="583024" cy="280137"/>
            </a:xfrm>
          </p:grpSpPr>
          <p:sp>
            <p:nvSpPr>
              <p:cNvPr id="29" name="Espace réservé du texte 6">
                <a:extLst>
                  <a:ext uri="{FF2B5EF4-FFF2-40B4-BE49-F238E27FC236}">
                    <a16:creationId xmlns:a16="http://schemas.microsoft.com/office/drawing/2014/main" xmlns="" id="{82519A04-16DE-4224-8922-BCD1B68341B1}"/>
                  </a:ext>
                </a:extLst>
              </p:cNvPr>
              <p:cNvSpPr txBox="1">
                <a:spLocks/>
              </p:cNvSpPr>
              <p:nvPr/>
            </p:nvSpPr>
            <p:spPr>
              <a:xfrm>
                <a:off x="1756738" y="1425334"/>
                <a:ext cx="302798"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N=</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30" name="Espace réservé du texte 6">
                <a:extLst>
                  <a:ext uri="{FF2B5EF4-FFF2-40B4-BE49-F238E27FC236}">
                    <a16:creationId xmlns:a16="http://schemas.microsoft.com/office/drawing/2014/main" xmlns="" id="{5BC70F26-52F9-BA0F-7CCA-922D5EB7509B}"/>
                  </a:ext>
                </a:extLst>
              </p:cNvPr>
              <p:cNvSpPr txBox="1">
                <a:spLocks/>
              </p:cNvSpPr>
              <p:nvPr/>
            </p:nvSpPr>
            <p:spPr>
              <a:xfrm>
                <a:off x="2036964" y="1430192"/>
                <a:ext cx="302798"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45</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0">
                    <a:latin typeface="Century Gothic" panose="020B0502020202020204" pitchFamily="34" charset="0"/>
                  </a:rPr>
                  <a:t>36</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grpSp>
        <p:grpSp>
          <p:nvGrpSpPr>
            <p:cNvPr id="31" name="Groupe 30">
              <a:extLst>
                <a:ext uri="{FF2B5EF4-FFF2-40B4-BE49-F238E27FC236}">
                  <a16:creationId xmlns:a16="http://schemas.microsoft.com/office/drawing/2014/main" xmlns="" id="{6D154D0C-8C1B-789A-7734-933399094F94}"/>
                </a:ext>
              </a:extLst>
            </p:cNvPr>
            <p:cNvGrpSpPr/>
            <p:nvPr/>
          </p:nvGrpSpPr>
          <p:grpSpPr>
            <a:xfrm>
              <a:off x="1745452" y="2856141"/>
              <a:ext cx="583024" cy="280137"/>
              <a:chOff x="1756738" y="1425334"/>
              <a:chExt cx="583024" cy="280137"/>
            </a:xfrm>
          </p:grpSpPr>
          <p:sp>
            <p:nvSpPr>
              <p:cNvPr id="32" name="Espace réservé du texte 6">
                <a:extLst>
                  <a:ext uri="{FF2B5EF4-FFF2-40B4-BE49-F238E27FC236}">
                    <a16:creationId xmlns:a16="http://schemas.microsoft.com/office/drawing/2014/main" xmlns="" id="{697560AD-70DC-BA7F-5D5B-DB316A064C79}"/>
                  </a:ext>
                </a:extLst>
              </p:cNvPr>
              <p:cNvSpPr txBox="1">
                <a:spLocks/>
              </p:cNvSpPr>
              <p:nvPr/>
            </p:nvSpPr>
            <p:spPr>
              <a:xfrm>
                <a:off x="1756738" y="1425334"/>
                <a:ext cx="302798"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N=</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33" name="Espace réservé du texte 6">
                <a:extLst>
                  <a:ext uri="{FF2B5EF4-FFF2-40B4-BE49-F238E27FC236}">
                    <a16:creationId xmlns:a16="http://schemas.microsoft.com/office/drawing/2014/main" xmlns="" id="{261AC369-4AE5-DBC2-D14E-9A0997093C25}"/>
                  </a:ext>
                </a:extLst>
              </p:cNvPr>
              <p:cNvSpPr txBox="1">
                <a:spLocks/>
              </p:cNvSpPr>
              <p:nvPr/>
            </p:nvSpPr>
            <p:spPr>
              <a:xfrm>
                <a:off x="2036964" y="1430192"/>
                <a:ext cx="302798"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144</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0">
                    <a:latin typeface="Century Gothic" panose="020B0502020202020204" pitchFamily="34" charset="0"/>
                  </a:rPr>
                  <a:t>144</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grpSp>
        <p:sp>
          <p:nvSpPr>
            <p:cNvPr id="34" name="Espace réservé du texte 6">
              <a:extLst>
                <a:ext uri="{FF2B5EF4-FFF2-40B4-BE49-F238E27FC236}">
                  <a16:creationId xmlns:a16="http://schemas.microsoft.com/office/drawing/2014/main" xmlns="" id="{10684B76-E623-F6A2-BED8-BE955FDB6A7A}"/>
                </a:ext>
              </a:extLst>
            </p:cNvPr>
            <p:cNvSpPr txBox="1">
              <a:spLocks/>
            </p:cNvSpPr>
            <p:nvPr/>
          </p:nvSpPr>
          <p:spPr>
            <a:xfrm>
              <a:off x="2581471" y="1425333"/>
              <a:ext cx="1252525"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TTI</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35" name="Espace réservé du texte 6">
              <a:extLst>
                <a:ext uri="{FF2B5EF4-FFF2-40B4-BE49-F238E27FC236}">
                  <a16:creationId xmlns:a16="http://schemas.microsoft.com/office/drawing/2014/main" xmlns="" id="{998A0F5F-EDDF-AE34-53E6-9C6A628CAB12}"/>
                </a:ext>
              </a:extLst>
            </p:cNvPr>
            <p:cNvSpPr txBox="1">
              <a:spLocks/>
            </p:cNvSpPr>
            <p:nvPr/>
          </p:nvSpPr>
          <p:spPr>
            <a:xfrm>
              <a:off x="2589740" y="1898500"/>
              <a:ext cx="1252525"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TTI in the </a:t>
              </a:r>
              <a:r>
                <a:rPr kumimoji="0" lang="fr-FR" sz="1100" b="0" i="0" u="none" strike="noStrike" kern="1200" cap="none" spc="0" normalizeH="0" baseline="0" noProof="0" dirty="0" err="1">
                  <a:ln>
                    <a:noFill/>
                  </a:ln>
                  <a:solidFill>
                    <a:srgbClr val="737078"/>
                  </a:solidFill>
                  <a:effectLst/>
                  <a:uLnTx/>
                  <a:uFillTx/>
                  <a:latin typeface="Century Gothic" panose="020B0502020202020204" pitchFamily="34" charset="0"/>
                  <a:ea typeface="+mn-ea"/>
                  <a:cs typeface="+mn-cs"/>
                </a:rPr>
                <a:t>treated</a:t>
              </a:r>
              <a:r>
                <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 population</a:t>
              </a:r>
            </a:p>
          </p:txBody>
        </p:sp>
        <p:sp>
          <p:nvSpPr>
            <p:cNvPr id="36" name="Espace réservé du texte 6">
              <a:extLst>
                <a:ext uri="{FF2B5EF4-FFF2-40B4-BE49-F238E27FC236}">
                  <a16:creationId xmlns:a16="http://schemas.microsoft.com/office/drawing/2014/main" xmlns="" id="{A6F19F63-7F5A-1449-62D6-0A28D75DA80B}"/>
                </a:ext>
              </a:extLst>
            </p:cNvPr>
            <p:cNvSpPr txBox="1">
              <a:spLocks/>
            </p:cNvSpPr>
            <p:nvPr/>
          </p:nvSpPr>
          <p:spPr>
            <a:xfrm>
              <a:off x="2598009" y="2371667"/>
              <a:ext cx="1252525"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TTI in category 1 alterations</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37" name="Espace réservé du texte 6">
              <a:extLst>
                <a:ext uri="{FF2B5EF4-FFF2-40B4-BE49-F238E27FC236}">
                  <a16:creationId xmlns:a16="http://schemas.microsoft.com/office/drawing/2014/main" xmlns="" id="{9556C679-AEA3-D17C-4C9F-9FDAE68B4A7F}"/>
                </a:ext>
              </a:extLst>
            </p:cNvPr>
            <p:cNvSpPr txBox="1">
              <a:spLocks/>
            </p:cNvSpPr>
            <p:nvPr/>
          </p:nvSpPr>
          <p:spPr>
            <a:xfrm>
              <a:off x="2606278" y="2844834"/>
              <a:ext cx="1252525"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Time to contributive </a:t>
              </a:r>
              <a:r>
                <a:rPr kumimoji="0" lang="fr-FR" sz="1100" b="0" i="0" u="none" strike="noStrike" kern="1200" cap="none" spc="0" normalizeH="0" baseline="0" noProof="0" dirty="0" err="1">
                  <a:ln>
                    <a:noFill/>
                  </a:ln>
                  <a:solidFill>
                    <a:srgbClr val="737078"/>
                  </a:solidFill>
                  <a:effectLst/>
                  <a:uLnTx/>
                  <a:uFillTx/>
                  <a:latin typeface="Century Gothic" panose="020B0502020202020204" pitchFamily="34" charset="0"/>
                  <a:ea typeface="+mn-ea"/>
                  <a:cs typeface="+mn-cs"/>
                </a:rPr>
                <a:t>results</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38" name="Espace réservé du texte 6">
              <a:extLst>
                <a:ext uri="{FF2B5EF4-FFF2-40B4-BE49-F238E27FC236}">
                  <a16:creationId xmlns:a16="http://schemas.microsoft.com/office/drawing/2014/main" xmlns="" id="{252A1904-B383-36A8-3C8C-28778B2534E7}"/>
                </a:ext>
              </a:extLst>
            </p:cNvPr>
            <p:cNvSpPr txBox="1">
              <a:spLocks/>
            </p:cNvSpPr>
            <p:nvPr/>
          </p:nvSpPr>
          <p:spPr>
            <a:xfrm>
              <a:off x="7116623" y="1439879"/>
              <a:ext cx="583691"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P=0,277</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39" name="Espace réservé du texte 6">
              <a:extLst>
                <a:ext uri="{FF2B5EF4-FFF2-40B4-BE49-F238E27FC236}">
                  <a16:creationId xmlns:a16="http://schemas.microsoft.com/office/drawing/2014/main" xmlns="" id="{0D8CB32D-F239-F2AE-FCEA-13A08AED065D}"/>
                </a:ext>
              </a:extLst>
            </p:cNvPr>
            <p:cNvSpPr txBox="1">
              <a:spLocks/>
            </p:cNvSpPr>
            <p:nvPr/>
          </p:nvSpPr>
          <p:spPr>
            <a:xfrm>
              <a:off x="7124892" y="1913046"/>
              <a:ext cx="583691"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P=0,012</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40" name="Espace réservé du texte 6">
              <a:extLst>
                <a:ext uri="{FF2B5EF4-FFF2-40B4-BE49-F238E27FC236}">
                  <a16:creationId xmlns:a16="http://schemas.microsoft.com/office/drawing/2014/main" xmlns="" id="{EBF38A41-BF62-BDFA-E004-E7AF0C5D0B1A}"/>
                </a:ext>
              </a:extLst>
            </p:cNvPr>
            <p:cNvSpPr txBox="1">
              <a:spLocks/>
            </p:cNvSpPr>
            <p:nvPr/>
          </p:nvSpPr>
          <p:spPr>
            <a:xfrm>
              <a:off x="7133161" y="2386213"/>
              <a:ext cx="583691"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P=0,004</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41" name="Espace réservé du texte 6">
              <a:extLst>
                <a:ext uri="{FF2B5EF4-FFF2-40B4-BE49-F238E27FC236}">
                  <a16:creationId xmlns:a16="http://schemas.microsoft.com/office/drawing/2014/main" xmlns="" id="{1FA93F15-2712-D898-AC56-53E2AAA69B40}"/>
                </a:ext>
              </a:extLst>
            </p:cNvPr>
            <p:cNvSpPr txBox="1">
              <a:spLocks/>
            </p:cNvSpPr>
            <p:nvPr/>
          </p:nvSpPr>
          <p:spPr>
            <a:xfrm>
              <a:off x="7141430" y="2859380"/>
              <a:ext cx="583691" cy="27527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P&lt;0,001</a:t>
              </a:r>
              <a:endParaRPr kumimoji="0" lang="fr-FR" sz="1100"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grpSp>
          <p:nvGrpSpPr>
            <p:cNvPr id="66" name="Groupe 65">
              <a:extLst>
                <a:ext uri="{FF2B5EF4-FFF2-40B4-BE49-F238E27FC236}">
                  <a16:creationId xmlns:a16="http://schemas.microsoft.com/office/drawing/2014/main" xmlns="" id="{1AAE2428-9886-6A4A-E6E5-63E70AA0CD35}"/>
                </a:ext>
              </a:extLst>
            </p:cNvPr>
            <p:cNvGrpSpPr/>
            <p:nvPr/>
          </p:nvGrpSpPr>
          <p:grpSpPr>
            <a:xfrm>
              <a:off x="4059671" y="1473884"/>
              <a:ext cx="2773615" cy="1644416"/>
              <a:chOff x="4059671" y="1473884"/>
              <a:chExt cx="2773615" cy="1644416"/>
            </a:xfrm>
          </p:grpSpPr>
          <p:sp>
            <p:nvSpPr>
              <p:cNvPr id="42" name="Rectangle 41">
                <a:extLst>
                  <a:ext uri="{FF2B5EF4-FFF2-40B4-BE49-F238E27FC236}">
                    <a16:creationId xmlns:a16="http://schemas.microsoft.com/office/drawing/2014/main" xmlns="" id="{E29BF0D0-CA19-FA70-2E15-9335DF45F78F}"/>
                  </a:ext>
                </a:extLst>
              </p:cNvPr>
              <p:cNvSpPr/>
              <p:nvPr/>
            </p:nvSpPr>
            <p:spPr>
              <a:xfrm>
                <a:off x="4059672" y="1473884"/>
                <a:ext cx="1405249" cy="140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xmlns="" id="{5C51D771-2366-955A-5DBE-26A4A48C804D}"/>
                  </a:ext>
                </a:extLst>
              </p:cNvPr>
              <p:cNvSpPr/>
              <p:nvPr/>
            </p:nvSpPr>
            <p:spPr>
              <a:xfrm>
                <a:off x="4059672" y="1626284"/>
                <a:ext cx="1632674" cy="140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xmlns="" id="{526D5FE5-A761-7980-C8B8-ED231650EC5D}"/>
                  </a:ext>
                </a:extLst>
              </p:cNvPr>
              <p:cNvSpPr/>
              <p:nvPr/>
            </p:nvSpPr>
            <p:spPr>
              <a:xfrm>
                <a:off x="4059672" y="1924312"/>
                <a:ext cx="1405249" cy="140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xmlns="" id="{74CD69E6-C00D-72E4-9178-6404458340FB}"/>
                  </a:ext>
                </a:extLst>
              </p:cNvPr>
              <p:cNvSpPr/>
              <p:nvPr/>
            </p:nvSpPr>
            <p:spPr>
              <a:xfrm>
                <a:off x="4059671" y="2076712"/>
                <a:ext cx="1875689" cy="140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xmlns="" id="{A3794A44-B8AB-4C91-E03A-E348A9CA76ED}"/>
                  </a:ext>
                </a:extLst>
              </p:cNvPr>
              <p:cNvSpPr/>
              <p:nvPr/>
            </p:nvSpPr>
            <p:spPr>
              <a:xfrm>
                <a:off x="4059673" y="2374740"/>
                <a:ext cx="999168" cy="140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xmlns="" id="{EE987B01-FD34-F0AE-D90A-DED8C1367152}"/>
                  </a:ext>
                </a:extLst>
              </p:cNvPr>
              <p:cNvSpPr/>
              <p:nvPr/>
            </p:nvSpPr>
            <p:spPr>
              <a:xfrm>
                <a:off x="4059672" y="2527140"/>
                <a:ext cx="1793312" cy="140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xmlns="" id="{1D444219-834D-80DE-BA36-C43A5CC71978}"/>
                  </a:ext>
                </a:extLst>
              </p:cNvPr>
              <p:cNvSpPr/>
              <p:nvPr/>
            </p:nvSpPr>
            <p:spPr>
              <a:xfrm>
                <a:off x="4059673" y="2825168"/>
                <a:ext cx="854198" cy="140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xmlns="" id="{5C2693EB-9DC6-5BAB-9FFB-39E188934EB2}"/>
                  </a:ext>
                </a:extLst>
              </p:cNvPr>
              <p:cNvSpPr/>
              <p:nvPr/>
            </p:nvSpPr>
            <p:spPr>
              <a:xfrm>
                <a:off x="4059672" y="2977568"/>
                <a:ext cx="1252525" cy="140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avec flèche 50">
                <a:extLst>
                  <a:ext uri="{FF2B5EF4-FFF2-40B4-BE49-F238E27FC236}">
                    <a16:creationId xmlns:a16="http://schemas.microsoft.com/office/drawing/2014/main" xmlns="" id="{A4E77241-27AD-E28A-6452-DE42FFFE623A}"/>
                  </a:ext>
                </a:extLst>
              </p:cNvPr>
              <p:cNvCxnSpPr>
                <a:cxnSpLocks/>
              </p:cNvCxnSpPr>
              <p:nvPr/>
            </p:nvCxnSpPr>
            <p:spPr>
              <a:xfrm>
                <a:off x="5464921" y="1544595"/>
                <a:ext cx="140928" cy="0"/>
              </a:xfrm>
              <a:prstGeom prst="straightConnector1">
                <a:avLst/>
              </a:prstGeom>
              <a:ln>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xmlns="" id="{C9E3CF45-6BB5-795B-C383-6CC18CD2765D}"/>
                  </a:ext>
                </a:extLst>
              </p:cNvPr>
              <p:cNvCxnSpPr>
                <a:cxnSpLocks/>
              </p:cNvCxnSpPr>
              <p:nvPr/>
            </p:nvCxnSpPr>
            <p:spPr>
              <a:xfrm>
                <a:off x="5679106" y="1696995"/>
                <a:ext cx="285089"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xmlns="" id="{ADFB74CD-E000-37E1-57AA-9F787EED28EE}"/>
                  </a:ext>
                </a:extLst>
              </p:cNvPr>
              <p:cNvCxnSpPr>
                <a:cxnSpLocks/>
              </p:cNvCxnSpPr>
              <p:nvPr/>
            </p:nvCxnSpPr>
            <p:spPr>
              <a:xfrm>
                <a:off x="5464921" y="1993557"/>
                <a:ext cx="140928" cy="0"/>
              </a:xfrm>
              <a:prstGeom prst="straightConnector1">
                <a:avLst/>
              </a:prstGeom>
              <a:ln>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xmlns="" id="{13FEC8F7-882B-4A6F-F289-0B2AEE577062}"/>
                  </a:ext>
                </a:extLst>
              </p:cNvPr>
              <p:cNvCxnSpPr>
                <a:cxnSpLocks/>
              </p:cNvCxnSpPr>
              <p:nvPr/>
            </p:nvCxnSpPr>
            <p:spPr>
              <a:xfrm>
                <a:off x="5934483" y="2145957"/>
                <a:ext cx="367463"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xmlns="" id="{EF312B69-1D4B-E9E3-F3DC-8E58B7F408C6}"/>
                  </a:ext>
                </a:extLst>
              </p:cNvPr>
              <p:cNvCxnSpPr>
                <a:cxnSpLocks/>
              </p:cNvCxnSpPr>
              <p:nvPr/>
            </p:nvCxnSpPr>
            <p:spPr>
              <a:xfrm>
                <a:off x="5054799" y="2442519"/>
                <a:ext cx="257398" cy="0"/>
              </a:xfrm>
              <a:prstGeom prst="straightConnector1">
                <a:avLst/>
              </a:prstGeom>
              <a:ln>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xmlns="" id="{2578ACB9-8001-2EB0-3ED1-82486FDE57C8}"/>
                  </a:ext>
                </a:extLst>
              </p:cNvPr>
              <p:cNvCxnSpPr>
                <a:cxnSpLocks/>
                <a:stCxn id="47" idx="3"/>
              </p:cNvCxnSpPr>
              <p:nvPr/>
            </p:nvCxnSpPr>
            <p:spPr>
              <a:xfrm flipV="1">
                <a:off x="5852984" y="2594919"/>
                <a:ext cx="980302" cy="2587"/>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xmlns="" id="{8BD2C7BC-F1A2-35CF-5410-C3FC71EF4A36}"/>
                  </a:ext>
                </a:extLst>
              </p:cNvPr>
              <p:cNvCxnSpPr>
                <a:cxnSpLocks/>
              </p:cNvCxnSpPr>
              <p:nvPr/>
            </p:nvCxnSpPr>
            <p:spPr>
              <a:xfrm>
                <a:off x="4913871" y="2891481"/>
                <a:ext cx="140928" cy="0"/>
              </a:xfrm>
              <a:prstGeom prst="straightConnector1">
                <a:avLst/>
              </a:prstGeom>
              <a:ln>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xmlns="" id="{5A1B2D80-CC52-5D33-194D-88E093486FAA}"/>
                  </a:ext>
                </a:extLst>
              </p:cNvPr>
              <p:cNvCxnSpPr>
                <a:cxnSpLocks/>
              </p:cNvCxnSpPr>
              <p:nvPr/>
            </p:nvCxnSpPr>
            <p:spPr>
              <a:xfrm>
                <a:off x="5312197" y="3043881"/>
                <a:ext cx="152724"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grpSp>
        <p:sp>
          <p:nvSpPr>
            <p:cNvPr id="67" name="Forme libre : forme 66">
              <a:extLst>
                <a:ext uri="{FF2B5EF4-FFF2-40B4-BE49-F238E27FC236}">
                  <a16:creationId xmlns:a16="http://schemas.microsoft.com/office/drawing/2014/main" xmlns="" id="{076FB790-98BC-4957-9EAC-3CAFA431FD1E}"/>
                </a:ext>
              </a:extLst>
            </p:cNvPr>
            <p:cNvSpPr/>
            <p:nvPr/>
          </p:nvSpPr>
          <p:spPr>
            <a:xfrm>
              <a:off x="6351373" y="1960605"/>
              <a:ext cx="115330" cy="197709"/>
            </a:xfrm>
            <a:custGeom>
              <a:avLst/>
              <a:gdLst>
                <a:gd name="connsiteX0" fmla="*/ 0 w 115330"/>
                <a:gd name="connsiteY0" fmla="*/ 0 h 197709"/>
                <a:gd name="connsiteX1" fmla="*/ 115330 w 115330"/>
                <a:gd name="connsiteY1" fmla="*/ 0 h 197709"/>
                <a:gd name="connsiteX2" fmla="*/ 115330 w 115330"/>
                <a:gd name="connsiteY2" fmla="*/ 197709 h 197709"/>
                <a:gd name="connsiteX3" fmla="*/ 8238 w 115330"/>
                <a:gd name="connsiteY3" fmla="*/ 197709 h 197709"/>
              </a:gdLst>
              <a:ahLst/>
              <a:cxnLst>
                <a:cxn ang="0">
                  <a:pos x="connsiteX0" y="connsiteY0"/>
                </a:cxn>
                <a:cxn ang="0">
                  <a:pos x="connsiteX1" y="connsiteY1"/>
                </a:cxn>
                <a:cxn ang="0">
                  <a:pos x="connsiteX2" y="connsiteY2"/>
                </a:cxn>
                <a:cxn ang="0">
                  <a:pos x="connsiteX3" y="connsiteY3"/>
                </a:cxn>
              </a:cxnLst>
              <a:rect l="l" t="t" r="r" b="b"/>
              <a:pathLst>
                <a:path w="115330" h="197709">
                  <a:moveTo>
                    <a:pt x="0" y="0"/>
                  </a:moveTo>
                  <a:lnTo>
                    <a:pt x="115330" y="0"/>
                  </a:lnTo>
                  <a:lnTo>
                    <a:pt x="115330" y="197709"/>
                  </a:lnTo>
                  <a:lnTo>
                    <a:pt x="8238" y="197709"/>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Forme libre : forme 67">
              <a:extLst>
                <a:ext uri="{FF2B5EF4-FFF2-40B4-BE49-F238E27FC236}">
                  <a16:creationId xmlns:a16="http://schemas.microsoft.com/office/drawing/2014/main" xmlns="" id="{27CCB124-7483-6E05-D38D-72E75936B03B}"/>
                </a:ext>
              </a:extLst>
            </p:cNvPr>
            <p:cNvSpPr/>
            <p:nvPr/>
          </p:nvSpPr>
          <p:spPr>
            <a:xfrm>
              <a:off x="6927785" y="2426042"/>
              <a:ext cx="115330" cy="197709"/>
            </a:xfrm>
            <a:custGeom>
              <a:avLst/>
              <a:gdLst>
                <a:gd name="connsiteX0" fmla="*/ 0 w 115330"/>
                <a:gd name="connsiteY0" fmla="*/ 0 h 197709"/>
                <a:gd name="connsiteX1" fmla="*/ 115330 w 115330"/>
                <a:gd name="connsiteY1" fmla="*/ 0 h 197709"/>
                <a:gd name="connsiteX2" fmla="*/ 115330 w 115330"/>
                <a:gd name="connsiteY2" fmla="*/ 197709 h 197709"/>
                <a:gd name="connsiteX3" fmla="*/ 8238 w 115330"/>
                <a:gd name="connsiteY3" fmla="*/ 197709 h 197709"/>
              </a:gdLst>
              <a:ahLst/>
              <a:cxnLst>
                <a:cxn ang="0">
                  <a:pos x="connsiteX0" y="connsiteY0"/>
                </a:cxn>
                <a:cxn ang="0">
                  <a:pos x="connsiteX1" y="connsiteY1"/>
                </a:cxn>
                <a:cxn ang="0">
                  <a:pos x="connsiteX2" y="connsiteY2"/>
                </a:cxn>
                <a:cxn ang="0">
                  <a:pos x="connsiteX3" y="connsiteY3"/>
                </a:cxn>
              </a:cxnLst>
              <a:rect l="l" t="t" r="r" b="b"/>
              <a:pathLst>
                <a:path w="115330" h="197709">
                  <a:moveTo>
                    <a:pt x="0" y="0"/>
                  </a:moveTo>
                  <a:lnTo>
                    <a:pt x="115330" y="0"/>
                  </a:lnTo>
                  <a:lnTo>
                    <a:pt x="115330" y="197709"/>
                  </a:lnTo>
                  <a:lnTo>
                    <a:pt x="8238" y="197709"/>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Forme libre : forme 68">
              <a:extLst>
                <a:ext uri="{FF2B5EF4-FFF2-40B4-BE49-F238E27FC236}">
                  <a16:creationId xmlns:a16="http://schemas.microsoft.com/office/drawing/2014/main" xmlns="" id="{C02D7ED5-22D4-83B3-AD19-B31AE214AA41}"/>
                </a:ext>
              </a:extLst>
            </p:cNvPr>
            <p:cNvSpPr/>
            <p:nvPr/>
          </p:nvSpPr>
          <p:spPr>
            <a:xfrm>
              <a:off x="5643432" y="2871621"/>
              <a:ext cx="115330" cy="197709"/>
            </a:xfrm>
            <a:custGeom>
              <a:avLst/>
              <a:gdLst>
                <a:gd name="connsiteX0" fmla="*/ 0 w 115330"/>
                <a:gd name="connsiteY0" fmla="*/ 0 h 197709"/>
                <a:gd name="connsiteX1" fmla="*/ 115330 w 115330"/>
                <a:gd name="connsiteY1" fmla="*/ 0 h 197709"/>
                <a:gd name="connsiteX2" fmla="*/ 115330 w 115330"/>
                <a:gd name="connsiteY2" fmla="*/ 197709 h 197709"/>
                <a:gd name="connsiteX3" fmla="*/ 8238 w 115330"/>
                <a:gd name="connsiteY3" fmla="*/ 197709 h 197709"/>
              </a:gdLst>
              <a:ahLst/>
              <a:cxnLst>
                <a:cxn ang="0">
                  <a:pos x="connsiteX0" y="connsiteY0"/>
                </a:cxn>
                <a:cxn ang="0">
                  <a:pos x="connsiteX1" y="connsiteY1"/>
                </a:cxn>
                <a:cxn ang="0">
                  <a:pos x="connsiteX2" y="connsiteY2"/>
                </a:cxn>
                <a:cxn ang="0">
                  <a:pos x="connsiteX3" y="connsiteY3"/>
                </a:cxn>
              </a:cxnLst>
              <a:rect l="l" t="t" r="r" b="b"/>
              <a:pathLst>
                <a:path w="115330" h="197709">
                  <a:moveTo>
                    <a:pt x="0" y="0"/>
                  </a:moveTo>
                  <a:lnTo>
                    <a:pt x="115330" y="0"/>
                  </a:lnTo>
                  <a:lnTo>
                    <a:pt x="115330" y="197709"/>
                  </a:lnTo>
                  <a:lnTo>
                    <a:pt x="8238" y="197709"/>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space réservé du texte 6">
              <a:extLst>
                <a:ext uri="{FF2B5EF4-FFF2-40B4-BE49-F238E27FC236}">
                  <a16:creationId xmlns:a16="http://schemas.microsoft.com/office/drawing/2014/main" xmlns="" id="{E47BE341-6006-0245-7782-963D6FC5FBB1}"/>
                </a:ext>
              </a:extLst>
            </p:cNvPr>
            <p:cNvSpPr txBox="1">
              <a:spLocks/>
            </p:cNvSpPr>
            <p:nvPr/>
          </p:nvSpPr>
          <p:spPr>
            <a:xfrm>
              <a:off x="6466703" y="2005862"/>
              <a:ext cx="163647" cy="275279"/>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a:t>
              </a:r>
              <a:endParaRPr kumimoji="0" lang="fr-FR"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71" name="Espace réservé du texte 6">
              <a:extLst>
                <a:ext uri="{FF2B5EF4-FFF2-40B4-BE49-F238E27FC236}">
                  <a16:creationId xmlns:a16="http://schemas.microsoft.com/office/drawing/2014/main" xmlns="" id="{3662ADF3-4B3F-F96C-5DF7-D8F7A022AAA7}"/>
                </a:ext>
              </a:extLst>
            </p:cNvPr>
            <p:cNvSpPr txBox="1">
              <a:spLocks/>
            </p:cNvSpPr>
            <p:nvPr/>
          </p:nvSpPr>
          <p:spPr>
            <a:xfrm>
              <a:off x="5743810" y="2916033"/>
              <a:ext cx="309744" cy="275279"/>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a:ln>
                    <a:noFill/>
                  </a:ln>
                  <a:solidFill>
                    <a:srgbClr val="737078"/>
                  </a:solidFill>
                  <a:effectLst/>
                  <a:uLnTx/>
                  <a:uFillTx/>
                  <a:latin typeface="Century Gothic" panose="020B0502020202020204" pitchFamily="34" charset="0"/>
                  <a:ea typeface="+mn-ea"/>
                  <a:cs typeface="+mn-cs"/>
                </a:rPr>
                <a:t>**</a:t>
              </a:r>
              <a:endParaRPr kumimoji="0" lang="fr-FR" b="0"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endParaRPr>
            </a:p>
          </p:txBody>
        </p:sp>
        <p:sp>
          <p:nvSpPr>
            <p:cNvPr id="72" name="Espace réservé du texte 6">
              <a:extLst>
                <a:ext uri="{FF2B5EF4-FFF2-40B4-BE49-F238E27FC236}">
                  <a16:creationId xmlns:a16="http://schemas.microsoft.com/office/drawing/2014/main" xmlns="" id="{B3C3FBF6-B3FF-E608-786D-25A6E9C44AA2}"/>
                </a:ext>
              </a:extLst>
            </p:cNvPr>
            <p:cNvSpPr txBox="1">
              <a:spLocks/>
            </p:cNvSpPr>
            <p:nvPr/>
          </p:nvSpPr>
          <p:spPr>
            <a:xfrm>
              <a:off x="5124557" y="1481123"/>
              <a:ext cx="309744" cy="133493"/>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29</a:t>
              </a:r>
              <a:endParaRPr kumimoji="0" lang="fr-FR" sz="10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3" name="Espace réservé du texte 6">
              <a:extLst>
                <a:ext uri="{FF2B5EF4-FFF2-40B4-BE49-F238E27FC236}">
                  <a16:creationId xmlns:a16="http://schemas.microsoft.com/office/drawing/2014/main" xmlns="" id="{68602037-7514-B863-A946-1381A02AC269}"/>
                </a:ext>
              </a:extLst>
            </p:cNvPr>
            <p:cNvSpPr txBox="1">
              <a:spLocks/>
            </p:cNvSpPr>
            <p:nvPr/>
          </p:nvSpPr>
          <p:spPr>
            <a:xfrm>
              <a:off x="5342023" y="1627768"/>
              <a:ext cx="309744" cy="133493"/>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33,9</a:t>
              </a:r>
              <a:endParaRPr kumimoji="0" lang="fr-FR" sz="10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4" name="Espace réservé du texte 6">
              <a:extLst>
                <a:ext uri="{FF2B5EF4-FFF2-40B4-BE49-F238E27FC236}">
                  <a16:creationId xmlns:a16="http://schemas.microsoft.com/office/drawing/2014/main" xmlns="" id="{4CA1F034-8A19-12CB-4FAF-9BF055BE3803}"/>
                </a:ext>
              </a:extLst>
            </p:cNvPr>
            <p:cNvSpPr txBox="1">
              <a:spLocks/>
            </p:cNvSpPr>
            <p:nvPr/>
          </p:nvSpPr>
          <p:spPr>
            <a:xfrm>
              <a:off x="5130010" y="1937710"/>
              <a:ext cx="309744" cy="133493"/>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29,1</a:t>
              </a:r>
              <a:endParaRPr kumimoji="0" lang="fr-FR" sz="10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5" name="Espace réservé du texte 6">
              <a:extLst>
                <a:ext uri="{FF2B5EF4-FFF2-40B4-BE49-F238E27FC236}">
                  <a16:creationId xmlns:a16="http://schemas.microsoft.com/office/drawing/2014/main" xmlns="" id="{CEC77EA3-280D-4442-600F-BC1B35286130}"/>
                </a:ext>
              </a:extLst>
            </p:cNvPr>
            <p:cNvSpPr txBox="1">
              <a:spLocks/>
            </p:cNvSpPr>
            <p:nvPr/>
          </p:nvSpPr>
          <p:spPr>
            <a:xfrm>
              <a:off x="5599967" y="2084355"/>
              <a:ext cx="309744" cy="133493"/>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38,8</a:t>
              </a:r>
              <a:endParaRPr kumimoji="0" lang="fr-FR" sz="10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6" name="Espace réservé du texte 6">
              <a:extLst>
                <a:ext uri="{FF2B5EF4-FFF2-40B4-BE49-F238E27FC236}">
                  <a16:creationId xmlns:a16="http://schemas.microsoft.com/office/drawing/2014/main" xmlns="" id="{C764B409-400E-3DE4-3752-90A1E1936E20}"/>
                </a:ext>
              </a:extLst>
            </p:cNvPr>
            <p:cNvSpPr txBox="1">
              <a:spLocks/>
            </p:cNvSpPr>
            <p:nvPr/>
          </p:nvSpPr>
          <p:spPr>
            <a:xfrm>
              <a:off x="4729148" y="2387734"/>
              <a:ext cx="309744" cy="133493"/>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21</a:t>
              </a:r>
              <a:endParaRPr kumimoji="0" lang="fr-FR" sz="10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7" name="Espace réservé du texte 6">
              <a:extLst>
                <a:ext uri="{FF2B5EF4-FFF2-40B4-BE49-F238E27FC236}">
                  <a16:creationId xmlns:a16="http://schemas.microsoft.com/office/drawing/2014/main" xmlns="" id="{11F46DC8-7C69-5CB1-CBE7-6674151BA590}"/>
                </a:ext>
              </a:extLst>
            </p:cNvPr>
            <p:cNvSpPr txBox="1">
              <a:spLocks/>
            </p:cNvSpPr>
            <p:nvPr/>
          </p:nvSpPr>
          <p:spPr>
            <a:xfrm>
              <a:off x="5511906" y="2534379"/>
              <a:ext cx="309744" cy="133493"/>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37,4</a:t>
              </a:r>
              <a:endParaRPr kumimoji="0" lang="fr-FR" sz="10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8" name="Espace réservé du texte 6">
              <a:extLst>
                <a:ext uri="{FF2B5EF4-FFF2-40B4-BE49-F238E27FC236}">
                  <a16:creationId xmlns:a16="http://schemas.microsoft.com/office/drawing/2014/main" xmlns="" id="{B236C42F-CF77-2B09-C65C-710248D02B4D}"/>
                </a:ext>
              </a:extLst>
            </p:cNvPr>
            <p:cNvSpPr txBox="1">
              <a:spLocks/>
            </p:cNvSpPr>
            <p:nvPr/>
          </p:nvSpPr>
          <p:spPr>
            <a:xfrm>
              <a:off x="4583249" y="2837758"/>
              <a:ext cx="309744" cy="133493"/>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17,9</a:t>
              </a:r>
              <a:endParaRPr kumimoji="0" lang="fr-FR" sz="10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9" name="Espace réservé du texte 6">
              <a:extLst>
                <a:ext uri="{FF2B5EF4-FFF2-40B4-BE49-F238E27FC236}">
                  <a16:creationId xmlns:a16="http://schemas.microsoft.com/office/drawing/2014/main" xmlns="" id="{9D2AD1C3-1C3F-73B9-E28C-EF0C449D3B26}"/>
                </a:ext>
              </a:extLst>
            </p:cNvPr>
            <p:cNvSpPr txBox="1">
              <a:spLocks/>
            </p:cNvSpPr>
            <p:nvPr/>
          </p:nvSpPr>
          <p:spPr>
            <a:xfrm>
              <a:off x="4978349" y="2984403"/>
              <a:ext cx="309744" cy="133493"/>
            </a:xfrm>
            <a:prstGeom prst="rect">
              <a:avLst/>
            </a:prstGeom>
            <a:no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0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25,6</a:t>
              </a:r>
              <a:endParaRPr kumimoji="0" lang="fr-FR" sz="10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0" name="Espace réservé du contenu 5">
              <a:extLst>
                <a:ext uri="{FF2B5EF4-FFF2-40B4-BE49-F238E27FC236}">
                  <a16:creationId xmlns:a16="http://schemas.microsoft.com/office/drawing/2014/main" xmlns="" id="{C9C080C3-C2D5-5555-2E09-40C637045CDE}"/>
                </a:ext>
              </a:extLst>
            </p:cNvPr>
            <p:cNvSpPr txBox="1">
              <a:spLocks/>
            </p:cNvSpPr>
            <p:nvPr/>
          </p:nvSpPr>
          <p:spPr>
            <a:xfrm>
              <a:off x="1581151" y="1205275"/>
              <a:ext cx="6250368" cy="2567115"/>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a:ln>
                    <a:noFill/>
                  </a:ln>
                  <a:solidFill>
                    <a:prstClr val="black"/>
                  </a:solidFill>
                  <a:effectLst/>
                  <a:uLnTx/>
                  <a:uFillTx/>
                  <a:latin typeface="Century Gothic" panose="020F0302020204030204"/>
                  <a:ea typeface="+mn-ea"/>
                  <a:cs typeface="+mn-cs"/>
                </a:rPr>
                <a:t> </a:t>
              </a:r>
              <a:endParaRPr kumimoji="0" lang="fr-FR"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spTree>
    <p:extLst>
      <p:ext uri="{BB962C8B-B14F-4D97-AF65-F5344CB8AC3E}">
        <p14:creationId xmlns:p14="http://schemas.microsoft.com/office/powerpoint/2010/main" val="10582511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CBNPC Stade avancé</a:t>
            </a:r>
          </a:p>
        </p:txBody>
      </p:sp>
      <p:sp>
        <p:nvSpPr>
          <p:cNvPr id="5"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83496" y="3576007"/>
            <a:ext cx="10370160" cy="1690915"/>
          </a:xfrm>
        </p:spPr>
        <p:txBody>
          <a:bodyPr/>
          <a:lstStyle/>
          <a:p>
            <a:r>
              <a:rPr lang="fr-FR" i="1" dirty="0"/>
              <a:t>Sans addiction oncogénique</a:t>
            </a:r>
          </a:p>
        </p:txBody>
      </p:sp>
    </p:spTree>
    <p:extLst>
      <p:ext uri="{BB962C8B-B14F-4D97-AF65-F5344CB8AC3E}">
        <p14:creationId xmlns:p14="http://schemas.microsoft.com/office/powerpoint/2010/main" val="1831532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a:t>Abs #9004 : Etude TROPION-Lung02</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06583" y="3541733"/>
            <a:ext cx="10370160" cy="1690915"/>
          </a:xfrm>
        </p:spPr>
        <p:txBody>
          <a:bodyPr/>
          <a:lstStyle/>
          <a:p>
            <a:r>
              <a:rPr lang="en-US" sz="3200" dirty="0" err="1"/>
              <a:t>Datopotamab</a:t>
            </a:r>
            <a:r>
              <a:rPr lang="en-US" sz="3200" dirty="0"/>
              <a:t> </a:t>
            </a:r>
            <a:r>
              <a:rPr lang="en-US" sz="3200" dirty="0" err="1"/>
              <a:t>deruxtecan</a:t>
            </a:r>
            <a:r>
              <a:rPr lang="en-US" sz="3200" dirty="0"/>
              <a:t> (</a:t>
            </a:r>
            <a:r>
              <a:rPr lang="en-US" sz="3200" dirty="0" err="1"/>
              <a:t>Dato-DXd</a:t>
            </a:r>
            <a:r>
              <a:rPr lang="en-US" sz="3200" dirty="0"/>
              <a:t>) plus pembrolizumab (</a:t>
            </a:r>
            <a:r>
              <a:rPr lang="en-US" sz="3200" dirty="0" err="1"/>
              <a:t>pembro</a:t>
            </a:r>
            <a:r>
              <a:rPr lang="en-US" sz="3200" dirty="0"/>
              <a:t>) avec ou sans </a:t>
            </a:r>
            <a:r>
              <a:rPr lang="en-US" sz="3200" dirty="0" err="1"/>
              <a:t>chimiothérapie</a:t>
            </a:r>
            <a:r>
              <a:rPr lang="en-US" sz="3200" dirty="0"/>
              <a:t> à base de </a:t>
            </a:r>
            <a:r>
              <a:rPr lang="en-US" sz="3200" dirty="0" err="1"/>
              <a:t>platine</a:t>
            </a:r>
            <a:r>
              <a:rPr lang="en-US" sz="3200" dirty="0"/>
              <a:t> (Pt-CT) </a:t>
            </a:r>
            <a:r>
              <a:rPr lang="en-US" sz="3200" dirty="0" err="1"/>
              <a:t>dans</a:t>
            </a:r>
            <a:r>
              <a:rPr lang="en-US" sz="3200" dirty="0"/>
              <a:t> le cancer du </a:t>
            </a:r>
            <a:r>
              <a:rPr lang="en-US" sz="3200" dirty="0" err="1"/>
              <a:t>poumon</a:t>
            </a:r>
            <a:r>
              <a:rPr lang="en-US" sz="3200" dirty="0"/>
              <a:t> non à petites cellules </a:t>
            </a:r>
            <a:r>
              <a:rPr lang="en-US" sz="3200" dirty="0" err="1"/>
              <a:t>avancé</a:t>
            </a:r>
            <a:r>
              <a:rPr lang="en-US" sz="3200" dirty="0"/>
              <a:t> (</a:t>
            </a:r>
            <a:r>
              <a:rPr lang="en-US" sz="3200" dirty="0" err="1"/>
              <a:t>aNSCLC</a:t>
            </a:r>
            <a:r>
              <a:rPr lang="en-US" sz="3200" dirty="0"/>
              <a:t>).</a:t>
            </a:r>
          </a:p>
        </p:txBody>
      </p:sp>
    </p:spTree>
    <p:extLst>
      <p:ext uri="{BB962C8B-B14F-4D97-AF65-F5344CB8AC3E}">
        <p14:creationId xmlns:p14="http://schemas.microsoft.com/office/powerpoint/2010/main" val="17320650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F7E6DC22-5AAB-453E-C0E2-8B1D6553E8CD}"/>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693ABDA8-D8A1-0901-7606-4A690BA8CE85}"/>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8" name="Espace réservé du texte 7">
            <a:extLst>
              <a:ext uri="{FF2B5EF4-FFF2-40B4-BE49-F238E27FC236}">
                <a16:creationId xmlns:a16="http://schemas.microsoft.com/office/drawing/2014/main" xmlns="" id="{170B6E89-CC19-05F2-5701-C701201E159D}"/>
              </a:ext>
            </a:extLst>
          </p:cNvPr>
          <p:cNvSpPr>
            <a:spLocks noGrp="1"/>
          </p:cNvSpPr>
          <p:nvPr>
            <p:ph type="body" sz="quarter" idx="17"/>
          </p:nvPr>
        </p:nvSpPr>
        <p:spPr/>
        <p:txBody>
          <a:bodyPr/>
          <a:lstStyle/>
          <a:p>
            <a:r>
              <a:rPr lang="fr-FR"/>
              <a:t>TROPION-Lung02</a:t>
            </a:r>
          </a:p>
        </p:txBody>
      </p:sp>
      <p:sp>
        <p:nvSpPr>
          <p:cNvPr id="9" name="Espace réservé du texte 8">
            <a:extLst>
              <a:ext uri="{FF2B5EF4-FFF2-40B4-BE49-F238E27FC236}">
                <a16:creationId xmlns:a16="http://schemas.microsoft.com/office/drawing/2014/main" xmlns="" id="{EDF11BB6-8380-2B25-7CD7-71165CB35933}"/>
              </a:ext>
            </a:extLst>
          </p:cNvPr>
          <p:cNvSpPr>
            <a:spLocks noGrp="1"/>
          </p:cNvSpPr>
          <p:nvPr>
            <p:ph type="body" sz="quarter" idx="18"/>
          </p:nvPr>
        </p:nvSpPr>
        <p:spPr/>
        <p:txBody>
          <a:bodyPr/>
          <a:lstStyle/>
          <a:p>
            <a:r>
              <a:rPr lang="fr-FR"/>
              <a:t>Schéma de l’étude de phase 1b </a:t>
            </a:r>
          </a:p>
        </p:txBody>
      </p:sp>
      <p:sp>
        <p:nvSpPr>
          <p:cNvPr id="2" name="Espace réservé du contenu 7">
            <a:extLst>
              <a:ext uri="{FF2B5EF4-FFF2-40B4-BE49-F238E27FC236}">
                <a16:creationId xmlns:a16="http://schemas.microsoft.com/office/drawing/2014/main" xmlns="" id="{53911AE2-3219-AE83-C546-72DDAFDD955D}"/>
              </a:ext>
            </a:extLst>
          </p:cNvPr>
          <p:cNvSpPr txBox="1">
            <a:spLocks/>
          </p:cNvSpPr>
          <p:nvPr/>
        </p:nvSpPr>
        <p:spPr>
          <a:xfrm>
            <a:off x="988679" y="951340"/>
            <a:ext cx="11147412" cy="1879598"/>
          </a:xfrm>
          <a:prstGeom prst="rect">
            <a:avLst/>
          </a:prstGeom>
          <a:noFill/>
        </p:spPr>
        <p:txBody>
          <a:bodyPr anchor="t"/>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Police système Courant"/>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14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Police système Courant"/>
              <a:buChar char="⁃"/>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dirty="0">
                <a:solidFill>
                  <a:srgbClr val="005086"/>
                </a:solidFill>
              </a:rPr>
              <a:t>TROPION-Lung02 est la première étude évaluant </a:t>
            </a:r>
            <a:r>
              <a:rPr lang="fr-FR" dirty="0" err="1">
                <a:solidFill>
                  <a:srgbClr val="005086"/>
                </a:solidFill>
              </a:rPr>
              <a:t>Dato-DXd</a:t>
            </a:r>
            <a:r>
              <a:rPr lang="fr-FR" dirty="0">
                <a:solidFill>
                  <a:srgbClr val="005086"/>
                </a:solidFill>
              </a:rPr>
              <a:t> + pembrolizumab ± platine CT dans le CBNPC avancé sans altérations génomiques  (NCT04526691).</a:t>
            </a:r>
          </a:p>
          <a:p>
            <a:pPr lvl="1">
              <a:lnSpc>
                <a:spcPct val="100000"/>
              </a:lnSpc>
              <a:buClr>
                <a:srgbClr val="FF7F4D"/>
              </a:buClr>
            </a:pPr>
            <a:r>
              <a:rPr lang="fr-FR" sz="1800" dirty="0">
                <a:solidFill>
                  <a:prstClr val="black"/>
                </a:solidFill>
              </a:rPr>
              <a:t>L'innocuité du doublet </a:t>
            </a:r>
            <a:r>
              <a:rPr lang="fr-FR" sz="1800" dirty="0" err="1">
                <a:solidFill>
                  <a:prstClr val="black"/>
                </a:solidFill>
              </a:rPr>
              <a:t>Dato-DXd</a:t>
            </a:r>
            <a:r>
              <a:rPr lang="fr-FR" sz="1800" dirty="0">
                <a:solidFill>
                  <a:prstClr val="black"/>
                </a:solidFill>
              </a:rPr>
              <a:t> + pembrolizumab a été établie avant l'évaluation du triplet contenant du platine.</a:t>
            </a:r>
          </a:p>
          <a:p>
            <a:pPr lvl="1">
              <a:lnSpc>
                <a:spcPct val="100000"/>
              </a:lnSpc>
              <a:buClr>
                <a:srgbClr val="FF7F4D"/>
              </a:buClr>
            </a:pPr>
            <a:r>
              <a:rPr lang="fr-FR" sz="1800" dirty="0">
                <a:solidFill>
                  <a:prstClr val="black"/>
                </a:solidFill>
              </a:rPr>
              <a:t>La sécurité des combinaisons Date-</a:t>
            </a:r>
            <a:r>
              <a:rPr lang="fr-FR" sz="1800" dirty="0" err="1">
                <a:solidFill>
                  <a:prstClr val="black"/>
                </a:solidFill>
              </a:rPr>
              <a:t>DXd</a:t>
            </a:r>
            <a:r>
              <a:rPr lang="fr-FR" sz="1800" dirty="0">
                <a:solidFill>
                  <a:prstClr val="black"/>
                </a:solidFill>
              </a:rPr>
              <a:t> à 4 mg/kg a été établie avant l'évaluation des combinaisons à 6 mg/kg.</a:t>
            </a:r>
          </a:p>
        </p:txBody>
      </p:sp>
      <p:grpSp>
        <p:nvGrpSpPr>
          <p:cNvPr id="83" name="Groupe 82">
            <a:extLst>
              <a:ext uri="{FF2B5EF4-FFF2-40B4-BE49-F238E27FC236}">
                <a16:creationId xmlns:a16="http://schemas.microsoft.com/office/drawing/2014/main" xmlns="" id="{06DF11CE-E285-0F8E-A8B5-930677541045}"/>
              </a:ext>
            </a:extLst>
          </p:cNvPr>
          <p:cNvGrpSpPr/>
          <p:nvPr/>
        </p:nvGrpSpPr>
        <p:grpSpPr>
          <a:xfrm>
            <a:off x="1230243" y="3053937"/>
            <a:ext cx="10716892" cy="2405231"/>
            <a:chOff x="1169211" y="3037405"/>
            <a:chExt cx="10716892" cy="2405231"/>
          </a:xfrm>
        </p:grpSpPr>
        <p:sp>
          <p:nvSpPr>
            <p:cNvPr id="3" name="Freeform 5">
              <a:extLst>
                <a:ext uri="{FF2B5EF4-FFF2-40B4-BE49-F238E27FC236}">
                  <a16:creationId xmlns:a16="http://schemas.microsoft.com/office/drawing/2014/main" xmlns="" id="{193085E1-0088-1C15-1D98-32ADFB6AE6F7}"/>
                </a:ext>
              </a:extLst>
            </p:cNvPr>
            <p:cNvSpPr/>
            <p:nvPr/>
          </p:nvSpPr>
          <p:spPr>
            <a:xfrm>
              <a:off x="1169211" y="3037405"/>
              <a:ext cx="2848902" cy="2405231"/>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Principaux critères d’égibilité :</a:t>
              </a:r>
            </a:p>
            <a:p>
              <a:pPr marL="138113" indent="-138113" defTabSz="450056">
                <a:spcBef>
                  <a:spcPts val="600"/>
                </a:spcBef>
                <a:buClr>
                  <a:srgbClr val="FF7F4D"/>
                </a:buClr>
                <a:buFont typeface="Arial" panose="020B0604020202020204" pitchFamily="34" charset="0"/>
                <a:buChar char="•"/>
                <a:defRPr/>
              </a:pPr>
              <a:r>
                <a:rPr lang="en-US" sz="1100" b="1" dirty="0">
                  <a:solidFill>
                    <a:srgbClr val="000000"/>
                  </a:solidFill>
                  <a:latin typeface="Century Gothic" panose="020B0502020202020204" pitchFamily="34" charset="0"/>
                  <a:cs typeface="Arial" panose="020B0604020202020204" pitchFamily="34" charset="0"/>
                </a:rPr>
                <a:t>CBNPC </a:t>
              </a:r>
              <a:r>
                <a:rPr lang="en-US" sz="1100" b="1" dirty="0" err="1">
                  <a:solidFill>
                    <a:srgbClr val="000000"/>
                  </a:solidFill>
                  <a:latin typeface="Century Gothic" panose="020B0502020202020204" pitchFamily="34" charset="0"/>
                  <a:cs typeface="Arial" panose="020B0604020202020204" pitchFamily="34" charset="0"/>
                </a:rPr>
                <a:t>avancé</a:t>
              </a:r>
              <a:r>
                <a:rPr lang="en-US" sz="1100" b="1" dirty="0">
                  <a:solidFill>
                    <a:srgbClr val="000000"/>
                  </a:solidFill>
                  <a:latin typeface="Century Gothic" panose="020B0502020202020204" pitchFamily="34" charset="0"/>
                  <a:cs typeface="Arial" panose="020B0604020202020204" pitchFamily="34" charset="0"/>
                </a:rPr>
                <a:t>/</a:t>
              </a:r>
              <a:r>
                <a:rPr lang="en-US" sz="1100" b="1" dirty="0" err="1">
                  <a:solidFill>
                    <a:srgbClr val="000000"/>
                  </a:solidFill>
                  <a:latin typeface="Century Gothic" panose="020B0502020202020204" pitchFamily="34" charset="0"/>
                  <a:cs typeface="Arial" panose="020B0604020202020204" pitchFamily="34" charset="0"/>
                </a:rPr>
                <a:t>métastatique</a:t>
              </a:r>
              <a:endParaRPr lang="en-US" sz="11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100" b="1" dirty="0">
                  <a:solidFill>
                    <a:srgbClr val="000000"/>
                  </a:solidFill>
                  <a:latin typeface="Century Gothic" panose="020B0502020202020204" pitchFamily="34" charset="0"/>
                  <a:cs typeface="Arial" panose="020B0604020202020204" pitchFamily="34" charset="0"/>
                </a:rPr>
                <a:t>Escalade de doses : </a:t>
              </a:r>
              <a:r>
                <a:rPr lang="en-US" sz="1100" dirty="0">
                  <a:solidFill>
                    <a:srgbClr val="000000"/>
                  </a:solidFill>
                  <a:latin typeface="Century Gothic" panose="020B0502020202020204" pitchFamily="34" charset="0"/>
                  <a:cs typeface="Arial" panose="020B0604020202020204" pitchFamily="34" charset="0"/>
                </a:rPr>
                <a:t>≤2 </a:t>
              </a:r>
              <a:r>
                <a:rPr lang="en-US" sz="1100" dirty="0" err="1">
                  <a:solidFill>
                    <a:srgbClr val="000000"/>
                  </a:solidFill>
                  <a:latin typeface="Century Gothic" panose="020B0502020202020204" pitchFamily="34" charset="0"/>
                  <a:cs typeface="Arial" panose="020B0604020202020204" pitchFamily="34" charset="0"/>
                </a:rPr>
                <a:t>lignes</a:t>
              </a:r>
              <a:r>
                <a:rPr lang="en-US" sz="1100" dirty="0">
                  <a:solidFill>
                    <a:srgbClr val="000000"/>
                  </a:solidFill>
                  <a:latin typeface="Century Gothic" panose="020B0502020202020204" pitchFamily="34" charset="0"/>
                  <a:cs typeface="Arial" panose="020B0604020202020204" pitchFamily="34" charset="0"/>
                </a:rPr>
                <a:t> de </a:t>
              </a:r>
              <a:r>
                <a:rPr lang="en-US" sz="1100" dirty="0" err="1">
                  <a:solidFill>
                    <a:srgbClr val="000000"/>
                  </a:solidFill>
                  <a:latin typeface="Century Gothic" panose="020B0502020202020204" pitchFamily="34" charset="0"/>
                  <a:cs typeface="Arial" panose="020B0604020202020204" pitchFamily="34" charset="0"/>
                </a:rPr>
                <a:t>traitement</a:t>
              </a:r>
              <a:r>
                <a:rPr lang="en-US" sz="1100" dirty="0">
                  <a:solidFill>
                    <a:srgbClr val="000000"/>
                  </a:solidFill>
                  <a:latin typeface="Century Gothic" panose="020B0502020202020204" pitchFamily="34" charset="0"/>
                  <a:cs typeface="Arial" panose="020B0604020202020204" pitchFamily="34" charset="0"/>
                </a:rPr>
                <a:t> </a:t>
              </a:r>
              <a:r>
                <a:rPr lang="en-US" sz="1100" dirty="0" err="1">
                  <a:solidFill>
                    <a:srgbClr val="000000"/>
                  </a:solidFill>
                  <a:latin typeface="Century Gothic" panose="020B0502020202020204" pitchFamily="34" charset="0"/>
                  <a:cs typeface="Arial" panose="020B0604020202020204" pitchFamily="34" charset="0"/>
                </a:rPr>
                <a:t>antérieures</a:t>
              </a:r>
              <a:endParaRPr lang="en-US" sz="11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100" b="1" dirty="0">
                  <a:solidFill>
                    <a:srgbClr val="000000"/>
                  </a:solidFill>
                  <a:latin typeface="Century Gothic" panose="020B0502020202020204" pitchFamily="34" charset="0"/>
                  <a:cs typeface="Arial" panose="020B0604020202020204" pitchFamily="34" charset="0"/>
                </a:rPr>
                <a:t>Expansion</a:t>
              </a:r>
            </a:p>
            <a:p>
              <a:pPr marL="432000" lvl="1" indent="-171450" defTabSz="450056">
                <a:spcBef>
                  <a:spcPts val="600"/>
                </a:spcBef>
                <a:buClr>
                  <a:srgbClr val="FF7F4D"/>
                </a:buClr>
                <a:buFont typeface="Wingdings" panose="05000000000000000000" pitchFamily="2" charset="2"/>
                <a:buChar char="§"/>
                <a:defRPr/>
              </a:pPr>
              <a:r>
                <a:rPr lang="en-US" sz="1100" dirty="0">
                  <a:solidFill>
                    <a:srgbClr val="000000"/>
                  </a:solidFill>
                  <a:latin typeface="Century Gothic" panose="020B0502020202020204" pitchFamily="34" charset="0"/>
                  <a:cs typeface="Arial" panose="020B0604020202020204" pitchFamily="34" charset="0"/>
                </a:rPr>
                <a:t>≤</a:t>
              </a:r>
              <a:r>
                <a:rPr lang="fr-FR" sz="1100" dirty="0">
                  <a:solidFill>
                    <a:srgbClr val="000000"/>
                  </a:solidFill>
                  <a:latin typeface="Century Gothic" panose="020B0502020202020204" pitchFamily="34" charset="0"/>
                  <a:cs typeface="Arial" panose="020B0604020202020204" pitchFamily="34" charset="0"/>
                </a:rPr>
                <a:t> 1 ligne de CT à base de platine (cohortes 1 et 2)</a:t>
              </a:r>
            </a:p>
            <a:p>
              <a:pPr marL="432000" lvl="1" indent="-171450" defTabSz="450056">
                <a:spcBef>
                  <a:spcPts val="600"/>
                </a:spcBef>
                <a:buClr>
                  <a:srgbClr val="FF7F4D"/>
                </a:buClr>
                <a:buFont typeface="Wingdings" panose="05000000000000000000" pitchFamily="2" charset="2"/>
                <a:buChar char="§"/>
                <a:defRPr/>
              </a:pPr>
              <a:r>
                <a:rPr lang="fr-FR" sz="1100" dirty="0">
                  <a:solidFill>
                    <a:srgbClr val="000000"/>
                  </a:solidFill>
                  <a:latin typeface="Century Gothic" panose="020B0502020202020204" pitchFamily="34" charset="0"/>
                  <a:cs typeface="Arial" panose="020B0604020202020204" pitchFamily="34" charset="0"/>
                </a:rPr>
                <a:t>Naïfs de traitement (cohorte 2 ; recrutement après le 30 juin 2022)</a:t>
              </a:r>
            </a:p>
            <a:p>
              <a:pPr marL="432000" lvl="1" indent="-171450" defTabSz="450056">
                <a:spcBef>
                  <a:spcPts val="600"/>
                </a:spcBef>
                <a:buClr>
                  <a:srgbClr val="FF7F4D"/>
                </a:buClr>
                <a:buFont typeface="Wingdings" panose="05000000000000000000" pitchFamily="2" charset="2"/>
                <a:buChar char="§"/>
                <a:defRPr/>
              </a:pPr>
              <a:r>
                <a:rPr lang="fr-FR" sz="1100" dirty="0">
                  <a:solidFill>
                    <a:srgbClr val="000000"/>
                  </a:solidFill>
                  <a:latin typeface="Century Gothic" panose="020B0502020202020204" pitchFamily="34" charset="0"/>
                  <a:cs typeface="Arial" panose="020B0604020202020204" pitchFamily="34" charset="0"/>
                </a:rPr>
                <a:t>Naïfs de traitement (cohortes 3-6</a:t>
              </a:r>
              <a:endParaRPr lang="en-US" sz="1100" dirty="0">
                <a:solidFill>
                  <a:srgbClr val="000000"/>
                </a:solidFill>
                <a:latin typeface="Century Gothic" panose="020B0502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xmlns="" id="{132D8EFB-607D-AE8D-E3BE-685EB3AE2E10}"/>
                </a:ext>
              </a:extLst>
            </p:cNvPr>
            <p:cNvSpPr/>
            <p:nvPr/>
          </p:nvSpPr>
          <p:spPr>
            <a:xfrm>
              <a:off x="9985708" y="3280375"/>
              <a:ext cx="1900395" cy="191929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Critères d'évaluation principaux :</a:t>
              </a:r>
            </a:p>
            <a:p>
              <a:pPr marL="138113" indent="-138113" defTabSz="450056">
                <a:spcBef>
                  <a:spcPts val="600"/>
                </a:spcBef>
                <a:buClr>
                  <a:srgbClr val="FF7F4D"/>
                </a:buClr>
                <a:buFont typeface="Arial" panose="020B0604020202020204" pitchFamily="34" charset="0"/>
                <a:buChar char="•"/>
                <a:defRPr/>
              </a:pPr>
              <a:r>
                <a:rPr lang="en-US" sz="1100" dirty="0" err="1">
                  <a:solidFill>
                    <a:srgbClr val="000000"/>
                  </a:solidFill>
                  <a:latin typeface="Century Gothic" panose="020B0502020202020204" pitchFamily="34" charset="0"/>
                  <a:cs typeface="Arial" panose="020B0604020202020204" pitchFamily="34" charset="0"/>
                </a:rPr>
                <a:t>Tolérance</a:t>
              </a:r>
              <a:r>
                <a:rPr lang="en-US" sz="1100" dirty="0">
                  <a:solidFill>
                    <a:srgbClr val="000000"/>
                  </a:solidFill>
                  <a:latin typeface="Century Gothic" panose="020B0502020202020204" pitchFamily="34" charset="0"/>
                  <a:cs typeface="Arial" panose="020B0604020202020204" pitchFamily="34" charset="0"/>
                </a:rPr>
                <a:t> et </a:t>
              </a:r>
              <a:r>
                <a:rPr lang="en-US" sz="1100" dirty="0" err="1">
                  <a:solidFill>
                    <a:srgbClr val="000000"/>
                  </a:solidFill>
                  <a:latin typeface="Century Gothic" panose="020B0502020202020204" pitchFamily="34" charset="0"/>
                  <a:cs typeface="Arial" panose="020B0604020202020204" pitchFamily="34" charset="0"/>
                </a:rPr>
                <a:t>sécurité</a:t>
              </a:r>
              <a:endParaRPr lang="en-US" sz="1100" dirty="0">
                <a:solidFill>
                  <a:srgbClr val="000000"/>
                </a:solidFill>
                <a:latin typeface="Century Gothic" panose="020B0502020202020204" pitchFamily="34" charset="0"/>
                <a:cs typeface="Arial" panose="020B0604020202020204" pitchFamily="34" charset="0"/>
              </a:endParaRPr>
            </a:p>
            <a:p>
              <a:pPr defTabSz="450056">
                <a:spcBef>
                  <a:spcPts val="600"/>
                </a:spcBef>
                <a:defRPr/>
              </a:pPr>
              <a:endParaRPr lang="da-DK" sz="1100" b="1" dirty="0">
                <a:solidFill>
                  <a:srgbClr val="000000"/>
                </a:solidFill>
                <a:latin typeface="Century Gothic" panose="020B0502020202020204" pitchFamily="34" charset="0"/>
                <a:cs typeface="Arial" panose="020B0604020202020204" pitchFamily="34" charset="0"/>
              </a:endParaRPr>
            </a:p>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Critères d'évaluation secondaires :</a:t>
              </a:r>
            </a:p>
            <a:p>
              <a:pPr marL="138113" indent="-138113" defTabSz="450056">
                <a:spcBef>
                  <a:spcPts val="600"/>
                </a:spcBef>
                <a:buClr>
                  <a:srgbClr val="FF7F4D"/>
                </a:buClr>
                <a:buFont typeface="Arial" panose="020B0604020202020204" pitchFamily="34" charset="0"/>
                <a:buChar char="•"/>
                <a:defRPr/>
              </a:pPr>
              <a:r>
                <a:rPr lang="fr-FR" sz="1100" dirty="0">
                  <a:solidFill>
                    <a:srgbClr val="000000"/>
                  </a:solidFill>
                  <a:latin typeface="Century Gothic" panose="020B0502020202020204" pitchFamily="34" charset="0"/>
                  <a:cs typeface="Arial" panose="020B0604020202020204" pitchFamily="34" charset="0"/>
                </a:rPr>
                <a:t>Efficacité, pharmacocinétique et anticorps anti-médicaments</a:t>
              </a:r>
              <a:endParaRPr lang="en-US" sz="1100" dirty="0">
                <a:solidFill>
                  <a:srgbClr val="000000"/>
                </a:solidFill>
                <a:latin typeface="Century Gothic" panose="020B0502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xmlns="" id="{FF8A672E-ED33-D1C7-2F9C-6A26FE49CE06}"/>
                </a:ext>
              </a:extLst>
            </p:cNvPr>
            <p:cNvGrpSpPr/>
            <p:nvPr/>
          </p:nvGrpSpPr>
          <p:grpSpPr>
            <a:xfrm>
              <a:off x="9823002" y="3280375"/>
              <a:ext cx="117884" cy="1919290"/>
              <a:chOff x="9600567" y="3804842"/>
              <a:chExt cx="117884" cy="1919290"/>
            </a:xfrm>
          </p:grpSpPr>
          <p:cxnSp>
            <p:nvCxnSpPr>
              <p:cNvPr id="5" name="Connecteur droit 4">
                <a:extLst>
                  <a:ext uri="{FF2B5EF4-FFF2-40B4-BE49-F238E27FC236}">
                    <a16:creationId xmlns:a16="http://schemas.microsoft.com/office/drawing/2014/main" xmlns="" id="{4C3E97CA-4E60-99E4-CEAF-97ABB2246108}"/>
                  </a:ext>
                </a:extLst>
              </p:cNvPr>
              <p:cNvCxnSpPr>
                <a:cxnSpLocks/>
              </p:cNvCxnSpPr>
              <p:nvPr/>
            </p:nvCxnSpPr>
            <p:spPr>
              <a:xfrm>
                <a:off x="9600568" y="3804842"/>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10" name="Freeform 55">
                <a:extLst>
                  <a:ext uri="{FF2B5EF4-FFF2-40B4-BE49-F238E27FC236}">
                    <a16:creationId xmlns:a16="http://schemas.microsoft.com/office/drawing/2014/main" xmlns="" id="{0319F3B5-06E6-D9E6-7AC7-8BFD49442154}"/>
                  </a:ext>
                </a:extLst>
              </p:cNvPr>
              <p:cNvSpPr/>
              <p:nvPr/>
            </p:nvSpPr>
            <p:spPr>
              <a:xfrm rot="5400000">
                <a:off x="9447962" y="4720608"/>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grpSp>
          <p:nvGrpSpPr>
            <p:cNvPr id="82" name="Groupe 81">
              <a:extLst>
                <a:ext uri="{FF2B5EF4-FFF2-40B4-BE49-F238E27FC236}">
                  <a16:creationId xmlns:a16="http://schemas.microsoft.com/office/drawing/2014/main" xmlns="" id="{EC91A967-D59B-CF0A-5F82-D41F51B77452}"/>
                </a:ext>
              </a:extLst>
            </p:cNvPr>
            <p:cNvGrpSpPr/>
            <p:nvPr/>
          </p:nvGrpSpPr>
          <p:grpSpPr>
            <a:xfrm>
              <a:off x="3944499" y="3081848"/>
              <a:ext cx="5910413" cy="2316345"/>
              <a:chOff x="3944499" y="3001775"/>
              <a:chExt cx="5910413" cy="2316345"/>
            </a:xfrm>
          </p:grpSpPr>
          <p:grpSp>
            <p:nvGrpSpPr>
              <p:cNvPr id="75" name="Groupe 74">
                <a:extLst>
                  <a:ext uri="{FF2B5EF4-FFF2-40B4-BE49-F238E27FC236}">
                    <a16:creationId xmlns:a16="http://schemas.microsoft.com/office/drawing/2014/main" xmlns="" id="{0D9350CF-2E56-0326-D73C-3FF4E101523B}"/>
                  </a:ext>
                </a:extLst>
              </p:cNvPr>
              <p:cNvGrpSpPr/>
              <p:nvPr/>
            </p:nvGrpSpPr>
            <p:grpSpPr>
              <a:xfrm>
                <a:off x="5159054" y="3001775"/>
                <a:ext cx="3391661" cy="461665"/>
                <a:chOff x="5371768" y="4400698"/>
                <a:chExt cx="3391661" cy="461665"/>
              </a:xfrm>
            </p:grpSpPr>
            <p:sp>
              <p:nvSpPr>
                <p:cNvPr id="15" name="ZoneTexte 14">
                  <a:extLst>
                    <a:ext uri="{FF2B5EF4-FFF2-40B4-BE49-F238E27FC236}">
                      <a16:creationId xmlns:a16="http://schemas.microsoft.com/office/drawing/2014/main" xmlns="" id="{FB67E51C-14F2-DF4B-69DB-1195E3A15D9E}"/>
                    </a:ext>
                  </a:extLst>
                </p:cNvPr>
                <p:cNvSpPr txBox="1"/>
                <p:nvPr/>
              </p:nvSpPr>
              <p:spPr>
                <a:xfrm>
                  <a:off x="5371768" y="4400698"/>
                  <a:ext cx="814326" cy="461665"/>
                </a:xfrm>
                <a:prstGeom prst="rect">
                  <a:avLst/>
                </a:prstGeom>
                <a:noFill/>
              </p:spPr>
              <p:txBody>
                <a:bodyPr wrap="none" rtlCol="0">
                  <a:spAutoFit/>
                </a:bodyPr>
                <a:lstStyle/>
                <a:p>
                  <a:pPr algn="ctr"/>
                  <a:r>
                    <a:rPr lang="fr-FR" sz="1200" b="1" dirty="0" err="1">
                      <a:solidFill>
                        <a:prstClr val="black"/>
                      </a:solidFill>
                    </a:rPr>
                    <a:t>Dato</a:t>
                  </a:r>
                  <a:r>
                    <a:rPr lang="fr-FR" sz="1200" b="1" dirty="0">
                      <a:solidFill>
                        <a:prstClr val="black"/>
                      </a:solidFill>
                    </a:rPr>
                    <a:t>-DXD</a:t>
                  </a:r>
                </a:p>
                <a:p>
                  <a:pPr algn="ctr"/>
                  <a:r>
                    <a:rPr lang="fr-FR" sz="1200" dirty="0">
                      <a:solidFill>
                        <a:prstClr val="black"/>
                      </a:solidFill>
                    </a:rPr>
                    <a:t>IV Q3W</a:t>
                  </a:r>
                </a:p>
              </p:txBody>
            </p:sp>
            <p:sp>
              <p:nvSpPr>
                <p:cNvPr id="16" name="ZoneTexte 15">
                  <a:extLst>
                    <a:ext uri="{FF2B5EF4-FFF2-40B4-BE49-F238E27FC236}">
                      <a16:creationId xmlns:a16="http://schemas.microsoft.com/office/drawing/2014/main" xmlns="" id="{C27C3CF4-4C31-27EE-1150-BE46A8EB6619}"/>
                    </a:ext>
                  </a:extLst>
                </p:cNvPr>
                <p:cNvSpPr txBox="1"/>
                <p:nvPr/>
              </p:nvSpPr>
              <p:spPr>
                <a:xfrm>
                  <a:off x="6557871" y="4400698"/>
                  <a:ext cx="689356" cy="461665"/>
                </a:xfrm>
                <a:prstGeom prst="rect">
                  <a:avLst/>
                </a:prstGeom>
                <a:noFill/>
              </p:spPr>
              <p:txBody>
                <a:bodyPr wrap="none" rtlCol="0">
                  <a:spAutoFit/>
                </a:bodyPr>
                <a:lstStyle/>
                <a:p>
                  <a:pPr algn="ctr"/>
                  <a:r>
                    <a:rPr lang="fr-FR" sz="1200" b="1" dirty="0" err="1">
                      <a:solidFill>
                        <a:prstClr val="black"/>
                      </a:solidFill>
                    </a:rPr>
                    <a:t>Pembro</a:t>
                  </a:r>
                  <a:endParaRPr lang="fr-FR" sz="1200" b="1" dirty="0">
                    <a:solidFill>
                      <a:prstClr val="black"/>
                    </a:solidFill>
                  </a:endParaRPr>
                </a:p>
                <a:p>
                  <a:pPr algn="ctr"/>
                  <a:r>
                    <a:rPr lang="fr-FR" sz="1200" dirty="0">
                      <a:solidFill>
                        <a:prstClr val="black"/>
                      </a:solidFill>
                    </a:rPr>
                    <a:t>IV Q3W</a:t>
                  </a:r>
                </a:p>
              </p:txBody>
            </p:sp>
            <p:sp>
              <p:nvSpPr>
                <p:cNvPr id="17" name="ZoneTexte 16">
                  <a:extLst>
                    <a:ext uri="{FF2B5EF4-FFF2-40B4-BE49-F238E27FC236}">
                      <a16:creationId xmlns:a16="http://schemas.microsoft.com/office/drawing/2014/main" xmlns="" id="{BAA54478-DA47-FF4F-6861-468E7CFEFFA2}"/>
                    </a:ext>
                  </a:extLst>
                </p:cNvPr>
                <p:cNvSpPr txBox="1"/>
                <p:nvPr/>
              </p:nvSpPr>
              <p:spPr>
                <a:xfrm>
                  <a:off x="6219943" y="4408766"/>
                  <a:ext cx="300082" cy="369332"/>
                </a:xfrm>
                <a:prstGeom prst="rect">
                  <a:avLst/>
                </a:prstGeom>
                <a:noFill/>
              </p:spPr>
              <p:txBody>
                <a:bodyPr wrap="none" rtlCol="0">
                  <a:spAutoFit/>
                </a:bodyPr>
                <a:lstStyle/>
                <a:p>
                  <a:r>
                    <a:rPr lang="fr-FR" dirty="0">
                      <a:solidFill>
                        <a:prstClr val="black"/>
                      </a:solidFill>
                    </a:rPr>
                    <a:t>+</a:t>
                  </a:r>
                </a:p>
              </p:txBody>
            </p:sp>
            <p:sp>
              <p:nvSpPr>
                <p:cNvPr id="18" name="ZoneTexte 17">
                  <a:extLst>
                    <a:ext uri="{FF2B5EF4-FFF2-40B4-BE49-F238E27FC236}">
                      <a16:creationId xmlns:a16="http://schemas.microsoft.com/office/drawing/2014/main" xmlns="" id="{802D206F-AC31-5ADA-1B9E-41363ECA548D}"/>
                    </a:ext>
                  </a:extLst>
                </p:cNvPr>
                <p:cNvSpPr txBox="1"/>
                <p:nvPr/>
              </p:nvSpPr>
              <p:spPr>
                <a:xfrm>
                  <a:off x="7938202" y="4400698"/>
                  <a:ext cx="825227" cy="461665"/>
                </a:xfrm>
                <a:prstGeom prst="rect">
                  <a:avLst/>
                </a:prstGeom>
                <a:noFill/>
              </p:spPr>
              <p:txBody>
                <a:bodyPr wrap="none" rtlCol="0">
                  <a:spAutoFit/>
                </a:bodyPr>
                <a:lstStyle/>
                <a:p>
                  <a:pPr algn="ctr"/>
                  <a:r>
                    <a:rPr lang="fr-FR" sz="1200" b="1" dirty="0">
                      <a:solidFill>
                        <a:prstClr val="black"/>
                      </a:solidFill>
                    </a:rPr>
                    <a:t>CT Platine</a:t>
                  </a:r>
                </a:p>
                <a:p>
                  <a:pPr algn="ctr"/>
                  <a:r>
                    <a:rPr lang="fr-FR" sz="1200" dirty="0">
                      <a:solidFill>
                        <a:prstClr val="black"/>
                      </a:solidFill>
                    </a:rPr>
                    <a:t>IV Q3W</a:t>
                  </a:r>
                </a:p>
              </p:txBody>
            </p:sp>
            <p:sp>
              <p:nvSpPr>
                <p:cNvPr id="19" name="ZoneTexte 18">
                  <a:extLst>
                    <a:ext uri="{FF2B5EF4-FFF2-40B4-BE49-F238E27FC236}">
                      <a16:creationId xmlns:a16="http://schemas.microsoft.com/office/drawing/2014/main" xmlns="" id="{4ACDACEE-6F45-BCCD-661F-C63801A74F45}"/>
                    </a:ext>
                  </a:extLst>
                </p:cNvPr>
                <p:cNvSpPr txBox="1"/>
                <p:nvPr/>
              </p:nvSpPr>
              <p:spPr>
                <a:xfrm>
                  <a:off x="7368901" y="4408766"/>
                  <a:ext cx="300082" cy="369332"/>
                </a:xfrm>
                <a:prstGeom prst="rect">
                  <a:avLst/>
                </a:prstGeom>
                <a:noFill/>
              </p:spPr>
              <p:txBody>
                <a:bodyPr wrap="none" rtlCol="0">
                  <a:spAutoFit/>
                </a:bodyPr>
                <a:lstStyle/>
                <a:p>
                  <a:r>
                    <a:rPr lang="fr-FR" dirty="0">
                      <a:solidFill>
                        <a:prstClr val="black"/>
                      </a:solidFill>
                    </a:rPr>
                    <a:t>+</a:t>
                  </a:r>
                </a:p>
              </p:txBody>
            </p:sp>
          </p:grpSp>
          <p:grpSp>
            <p:nvGrpSpPr>
              <p:cNvPr id="74" name="Groupe 73">
                <a:extLst>
                  <a:ext uri="{FF2B5EF4-FFF2-40B4-BE49-F238E27FC236}">
                    <a16:creationId xmlns:a16="http://schemas.microsoft.com/office/drawing/2014/main" xmlns="" id="{415150BD-03F0-3756-EE14-87B83A5203DD}"/>
                  </a:ext>
                </a:extLst>
              </p:cNvPr>
              <p:cNvGrpSpPr/>
              <p:nvPr/>
            </p:nvGrpSpPr>
            <p:grpSpPr>
              <a:xfrm>
                <a:off x="5086309" y="3429000"/>
                <a:ext cx="4768603" cy="1889120"/>
                <a:chOff x="5299023" y="4827923"/>
                <a:chExt cx="4768603" cy="1889120"/>
              </a:xfrm>
            </p:grpSpPr>
            <p:grpSp>
              <p:nvGrpSpPr>
                <p:cNvPr id="51" name="Groupe 50">
                  <a:extLst>
                    <a:ext uri="{FF2B5EF4-FFF2-40B4-BE49-F238E27FC236}">
                      <a16:creationId xmlns:a16="http://schemas.microsoft.com/office/drawing/2014/main" xmlns="" id="{60E9617E-58E1-458A-EBF4-46092FEC9508}"/>
                    </a:ext>
                  </a:extLst>
                </p:cNvPr>
                <p:cNvGrpSpPr/>
                <p:nvPr/>
              </p:nvGrpSpPr>
              <p:grpSpPr>
                <a:xfrm>
                  <a:off x="5299023" y="4827923"/>
                  <a:ext cx="2128603" cy="307777"/>
                  <a:chOff x="5299023" y="4827923"/>
                  <a:chExt cx="2128603" cy="307777"/>
                </a:xfrm>
              </p:grpSpPr>
              <p:sp>
                <p:nvSpPr>
                  <p:cNvPr id="14" name="Rectangle : coins arrondis 13">
                    <a:extLst>
                      <a:ext uri="{FF2B5EF4-FFF2-40B4-BE49-F238E27FC236}">
                        <a16:creationId xmlns:a16="http://schemas.microsoft.com/office/drawing/2014/main" xmlns="" id="{DE24FA3E-F660-E7C2-14CD-736638FE1797}"/>
                      </a:ext>
                    </a:extLst>
                  </p:cNvPr>
                  <p:cNvSpPr/>
                  <p:nvPr/>
                </p:nvSpPr>
                <p:spPr>
                  <a:xfrm>
                    <a:off x="5299023" y="4865637"/>
                    <a:ext cx="2128603" cy="232348"/>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solidFill>
                        <a:prstClr val="white"/>
                      </a:solidFill>
                    </a:endParaRPr>
                  </a:p>
                </p:txBody>
              </p:sp>
              <p:sp>
                <p:nvSpPr>
                  <p:cNvPr id="20" name="ZoneTexte 19">
                    <a:extLst>
                      <a:ext uri="{FF2B5EF4-FFF2-40B4-BE49-F238E27FC236}">
                        <a16:creationId xmlns:a16="http://schemas.microsoft.com/office/drawing/2014/main" xmlns="" id="{8B50B1C3-A635-5CFA-4095-066F649A6D3B}"/>
                      </a:ext>
                    </a:extLst>
                  </p:cNvPr>
                  <p:cNvSpPr txBox="1"/>
                  <p:nvPr/>
                </p:nvSpPr>
                <p:spPr>
                  <a:xfrm>
                    <a:off x="5461377" y="4851006"/>
                    <a:ext cx="635109" cy="261610"/>
                  </a:xfrm>
                  <a:prstGeom prst="rect">
                    <a:avLst/>
                  </a:prstGeom>
                  <a:noFill/>
                </p:spPr>
                <p:txBody>
                  <a:bodyPr wrap="none" rtlCol="0">
                    <a:spAutoFit/>
                  </a:bodyPr>
                  <a:lstStyle/>
                  <a:p>
                    <a:pPr algn="ctr"/>
                    <a:r>
                      <a:rPr lang="fr-FR" sz="1100" b="1" dirty="0">
                        <a:solidFill>
                          <a:prstClr val="white"/>
                        </a:solidFill>
                      </a:rPr>
                      <a:t>4mg/kg</a:t>
                    </a:r>
                    <a:endParaRPr lang="fr-FR" sz="1100" dirty="0">
                      <a:solidFill>
                        <a:prstClr val="white"/>
                      </a:solidFill>
                    </a:endParaRPr>
                  </a:p>
                </p:txBody>
              </p:sp>
              <p:sp>
                <p:nvSpPr>
                  <p:cNvPr id="21" name="ZoneTexte 20">
                    <a:extLst>
                      <a:ext uri="{FF2B5EF4-FFF2-40B4-BE49-F238E27FC236}">
                        <a16:creationId xmlns:a16="http://schemas.microsoft.com/office/drawing/2014/main" xmlns="" id="{377649B3-7D63-EB24-30AC-3EFFBD82313F}"/>
                      </a:ext>
                    </a:extLst>
                  </p:cNvPr>
                  <p:cNvSpPr txBox="1"/>
                  <p:nvPr/>
                </p:nvSpPr>
                <p:spPr>
                  <a:xfrm>
                    <a:off x="6610642" y="4851006"/>
                    <a:ext cx="583814" cy="261610"/>
                  </a:xfrm>
                  <a:prstGeom prst="rect">
                    <a:avLst/>
                  </a:prstGeom>
                  <a:noFill/>
                </p:spPr>
                <p:txBody>
                  <a:bodyPr wrap="none" rtlCol="0">
                    <a:spAutoFit/>
                  </a:bodyPr>
                  <a:lstStyle/>
                  <a:p>
                    <a:pPr algn="ctr"/>
                    <a:r>
                      <a:rPr lang="fr-FR" sz="1100" b="1" dirty="0">
                        <a:solidFill>
                          <a:prstClr val="white"/>
                        </a:solidFill>
                      </a:rPr>
                      <a:t>200mg</a:t>
                    </a:r>
                    <a:endParaRPr lang="fr-FR" sz="1100" dirty="0">
                      <a:solidFill>
                        <a:prstClr val="white"/>
                      </a:solidFill>
                    </a:endParaRPr>
                  </a:p>
                </p:txBody>
              </p:sp>
              <p:sp>
                <p:nvSpPr>
                  <p:cNvPr id="22" name="ZoneTexte 21">
                    <a:extLst>
                      <a:ext uri="{FF2B5EF4-FFF2-40B4-BE49-F238E27FC236}">
                        <a16:creationId xmlns:a16="http://schemas.microsoft.com/office/drawing/2014/main" xmlns="" id="{BC4CFDE7-21AC-0974-B128-706D9D5F6016}"/>
                      </a:ext>
                    </a:extLst>
                  </p:cNvPr>
                  <p:cNvSpPr txBox="1"/>
                  <p:nvPr/>
                </p:nvSpPr>
                <p:spPr>
                  <a:xfrm>
                    <a:off x="6232767" y="4827923"/>
                    <a:ext cx="274434" cy="307777"/>
                  </a:xfrm>
                  <a:prstGeom prst="rect">
                    <a:avLst/>
                  </a:prstGeom>
                  <a:noFill/>
                </p:spPr>
                <p:txBody>
                  <a:bodyPr wrap="none" rtlCol="0">
                    <a:spAutoFit/>
                  </a:bodyPr>
                  <a:lstStyle/>
                  <a:p>
                    <a:r>
                      <a:rPr lang="fr-FR" sz="1400" dirty="0">
                        <a:solidFill>
                          <a:prstClr val="white"/>
                        </a:solidFill>
                      </a:rPr>
                      <a:t>+</a:t>
                    </a:r>
                  </a:p>
                </p:txBody>
              </p:sp>
            </p:grpSp>
            <p:grpSp>
              <p:nvGrpSpPr>
                <p:cNvPr id="52" name="Groupe 51">
                  <a:extLst>
                    <a:ext uri="{FF2B5EF4-FFF2-40B4-BE49-F238E27FC236}">
                      <a16:creationId xmlns:a16="http://schemas.microsoft.com/office/drawing/2014/main" xmlns="" id="{E46E865C-DD5D-5BC4-A89D-B77243A97C51}"/>
                    </a:ext>
                  </a:extLst>
                </p:cNvPr>
                <p:cNvGrpSpPr/>
                <p:nvPr/>
              </p:nvGrpSpPr>
              <p:grpSpPr>
                <a:xfrm>
                  <a:off x="5461377" y="5144192"/>
                  <a:ext cx="1966249" cy="307777"/>
                  <a:chOff x="5461377" y="5142716"/>
                  <a:chExt cx="1966249" cy="307777"/>
                </a:xfrm>
              </p:grpSpPr>
              <p:sp>
                <p:nvSpPr>
                  <p:cNvPr id="23" name="Rectangle : coins arrondis 22">
                    <a:extLst>
                      <a:ext uri="{FF2B5EF4-FFF2-40B4-BE49-F238E27FC236}">
                        <a16:creationId xmlns:a16="http://schemas.microsoft.com/office/drawing/2014/main" xmlns="" id="{063729A7-C19E-BCA8-23F5-5615660C4AD4}"/>
                      </a:ext>
                    </a:extLst>
                  </p:cNvPr>
                  <p:cNvSpPr/>
                  <p:nvPr/>
                </p:nvSpPr>
                <p:spPr>
                  <a:xfrm>
                    <a:off x="5461377" y="5180430"/>
                    <a:ext cx="1966249" cy="232348"/>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solidFill>
                        <a:prstClr val="white"/>
                      </a:solidFill>
                    </a:endParaRPr>
                  </a:p>
                </p:txBody>
              </p:sp>
              <p:sp>
                <p:nvSpPr>
                  <p:cNvPr id="24" name="ZoneTexte 23">
                    <a:extLst>
                      <a:ext uri="{FF2B5EF4-FFF2-40B4-BE49-F238E27FC236}">
                        <a16:creationId xmlns:a16="http://schemas.microsoft.com/office/drawing/2014/main" xmlns="" id="{53EA2B51-CA52-983F-0D14-0986A1F5A40E}"/>
                      </a:ext>
                    </a:extLst>
                  </p:cNvPr>
                  <p:cNvSpPr txBox="1"/>
                  <p:nvPr/>
                </p:nvSpPr>
                <p:spPr>
                  <a:xfrm>
                    <a:off x="5461377" y="5165799"/>
                    <a:ext cx="635110" cy="261610"/>
                  </a:xfrm>
                  <a:prstGeom prst="rect">
                    <a:avLst/>
                  </a:prstGeom>
                  <a:noFill/>
                </p:spPr>
                <p:txBody>
                  <a:bodyPr wrap="none" rtlCol="0">
                    <a:spAutoFit/>
                  </a:bodyPr>
                  <a:lstStyle/>
                  <a:p>
                    <a:pPr algn="ctr"/>
                    <a:r>
                      <a:rPr lang="fr-FR" sz="1100" b="1" dirty="0">
                        <a:solidFill>
                          <a:prstClr val="white"/>
                        </a:solidFill>
                      </a:rPr>
                      <a:t>6mg/kg</a:t>
                    </a:r>
                    <a:endParaRPr lang="fr-FR" sz="1100" dirty="0">
                      <a:solidFill>
                        <a:prstClr val="white"/>
                      </a:solidFill>
                    </a:endParaRPr>
                  </a:p>
                </p:txBody>
              </p:sp>
              <p:sp>
                <p:nvSpPr>
                  <p:cNvPr id="25" name="ZoneTexte 24">
                    <a:extLst>
                      <a:ext uri="{FF2B5EF4-FFF2-40B4-BE49-F238E27FC236}">
                        <a16:creationId xmlns:a16="http://schemas.microsoft.com/office/drawing/2014/main" xmlns="" id="{BD1EB079-A3E1-1E69-9310-91E528AD7C79}"/>
                      </a:ext>
                    </a:extLst>
                  </p:cNvPr>
                  <p:cNvSpPr txBox="1"/>
                  <p:nvPr/>
                </p:nvSpPr>
                <p:spPr>
                  <a:xfrm>
                    <a:off x="6610642" y="5165799"/>
                    <a:ext cx="583814" cy="261610"/>
                  </a:xfrm>
                  <a:prstGeom prst="rect">
                    <a:avLst/>
                  </a:prstGeom>
                  <a:noFill/>
                </p:spPr>
                <p:txBody>
                  <a:bodyPr wrap="none" rtlCol="0">
                    <a:spAutoFit/>
                  </a:bodyPr>
                  <a:lstStyle/>
                  <a:p>
                    <a:pPr algn="ctr"/>
                    <a:r>
                      <a:rPr lang="fr-FR" sz="1100" b="1" dirty="0">
                        <a:solidFill>
                          <a:prstClr val="white"/>
                        </a:solidFill>
                      </a:rPr>
                      <a:t>200mg</a:t>
                    </a:r>
                    <a:endParaRPr lang="fr-FR" sz="1100" dirty="0">
                      <a:solidFill>
                        <a:prstClr val="white"/>
                      </a:solidFill>
                    </a:endParaRPr>
                  </a:p>
                </p:txBody>
              </p:sp>
              <p:sp>
                <p:nvSpPr>
                  <p:cNvPr id="26" name="ZoneTexte 25">
                    <a:extLst>
                      <a:ext uri="{FF2B5EF4-FFF2-40B4-BE49-F238E27FC236}">
                        <a16:creationId xmlns:a16="http://schemas.microsoft.com/office/drawing/2014/main" xmlns="" id="{81D7F493-EAFF-F4F4-6E41-40B3BD324C35}"/>
                      </a:ext>
                    </a:extLst>
                  </p:cNvPr>
                  <p:cNvSpPr txBox="1"/>
                  <p:nvPr/>
                </p:nvSpPr>
                <p:spPr>
                  <a:xfrm>
                    <a:off x="6232767" y="5142716"/>
                    <a:ext cx="274434" cy="307777"/>
                  </a:xfrm>
                  <a:prstGeom prst="rect">
                    <a:avLst/>
                  </a:prstGeom>
                  <a:noFill/>
                </p:spPr>
                <p:txBody>
                  <a:bodyPr wrap="none" rtlCol="0">
                    <a:spAutoFit/>
                  </a:bodyPr>
                  <a:lstStyle/>
                  <a:p>
                    <a:r>
                      <a:rPr lang="fr-FR" sz="1400" dirty="0">
                        <a:solidFill>
                          <a:prstClr val="white"/>
                        </a:solidFill>
                      </a:rPr>
                      <a:t>+</a:t>
                    </a:r>
                  </a:p>
                </p:txBody>
              </p:sp>
            </p:grpSp>
            <p:grpSp>
              <p:nvGrpSpPr>
                <p:cNvPr id="53" name="Groupe 52">
                  <a:extLst>
                    <a:ext uri="{FF2B5EF4-FFF2-40B4-BE49-F238E27FC236}">
                      <a16:creationId xmlns:a16="http://schemas.microsoft.com/office/drawing/2014/main" xmlns="" id="{51C9636A-1370-6CB5-8AD5-0F4A91597EA3}"/>
                    </a:ext>
                  </a:extLst>
                </p:cNvPr>
                <p:cNvGrpSpPr/>
                <p:nvPr/>
              </p:nvGrpSpPr>
              <p:grpSpPr>
                <a:xfrm>
                  <a:off x="5461377" y="5460461"/>
                  <a:ext cx="3735089" cy="307777"/>
                  <a:chOff x="5461377" y="5472500"/>
                  <a:chExt cx="3735089" cy="307777"/>
                </a:xfrm>
              </p:grpSpPr>
              <p:sp>
                <p:nvSpPr>
                  <p:cNvPr id="27" name="Rectangle : coins arrondis 26">
                    <a:extLst>
                      <a:ext uri="{FF2B5EF4-FFF2-40B4-BE49-F238E27FC236}">
                        <a16:creationId xmlns:a16="http://schemas.microsoft.com/office/drawing/2014/main" xmlns="" id="{5E132B7C-3CB0-D798-5C6E-43B41C18B6AA}"/>
                      </a:ext>
                    </a:extLst>
                  </p:cNvPr>
                  <p:cNvSpPr/>
                  <p:nvPr/>
                </p:nvSpPr>
                <p:spPr>
                  <a:xfrm>
                    <a:off x="5461377" y="5510214"/>
                    <a:ext cx="3735089" cy="232348"/>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solidFill>
                        <a:prstClr val="white"/>
                      </a:solidFill>
                    </a:endParaRPr>
                  </a:p>
                </p:txBody>
              </p:sp>
              <p:sp>
                <p:nvSpPr>
                  <p:cNvPr id="28" name="ZoneTexte 27">
                    <a:extLst>
                      <a:ext uri="{FF2B5EF4-FFF2-40B4-BE49-F238E27FC236}">
                        <a16:creationId xmlns:a16="http://schemas.microsoft.com/office/drawing/2014/main" xmlns="" id="{6449E71E-92B9-8EFB-649E-4F6E67BF3308}"/>
                      </a:ext>
                    </a:extLst>
                  </p:cNvPr>
                  <p:cNvSpPr txBox="1"/>
                  <p:nvPr/>
                </p:nvSpPr>
                <p:spPr>
                  <a:xfrm>
                    <a:off x="5461377" y="5495583"/>
                    <a:ext cx="635110" cy="261610"/>
                  </a:xfrm>
                  <a:prstGeom prst="rect">
                    <a:avLst/>
                  </a:prstGeom>
                  <a:noFill/>
                </p:spPr>
                <p:txBody>
                  <a:bodyPr wrap="none" rtlCol="0">
                    <a:spAutoFit/>
                  </a:bodyPr>
                  <a:lstStyle/>
                  <a:p>
                    <a:pPr algn="ctr"/>
                    <a:r>
                      <a:rPr lang="fr-FR" sz="1100" b="1" dirty="0">
                        <a:solidFill>
                          <a:prstClr val="white"/>
                        </a:solidFill>
                      </a:rPr>
                      <a:t>4mg/kg</a:t>
                    </a:r>
                    <a:endParaRPr lang="fr-FR" sz="1100" dirty="0">
                      <a:solidFill>
                        <a:prstClr val="white"/>
                      </a:solidFill>
                    </a:endParaRPr>
                  </a:p>
                </p:txBody>
              </p:sp>
              <p:sp>
                <p:nvSpPr>
                  <p:cNvPr id="29" name="ZoneTexte 28">
                    <a:extLst>
                      <a:ext uri="{FF2B5EF4-FFF2-40B4-BE49-F238E27FC236}">
                        <a16:creationId xmlns:a16="http://schemas.microsoft.com/office/drawing/2014/main" xmlns="" id="{DB0CAA81-32BA-50B5-07B7-075026E96F59}"/>
                      </a:ext>
                    </a:extLst>
                  </p:cNvPr>
                  <p:cNvSpPr txBox="1"/>
                  <p:nvPr/>
                </p:nvSpPr>
                <p:spPr>
                  <a:xfrm>
                    <a:off x="6610642" y="5495583"/>
                    <a:ext cx="583814" cy="261610"/>
                  </a:xfrm>
                  <a:prstGeom prst="rect">
                    <a:avLst/>
                  </a:prstGeom>
                  <a:noFill/>
                </p:spPr>
                <p:txBody>
                  <a:bodyPr wrap="none" rtlCol="0">
                    <a:spAutoFit/>
                  </a:bodyPr>
                  <a:lstStyle/>
                  <a:p>
                    <a:pPr algn="ctr"/>
                    <a:r>
                      <a:rPr lang="fr-FR" sz="1100" b="1" dirty="0">
                        <a:solidFill>
                          <a:prstClr val="white"/>
                        </a:solidFill>
                      </a:rPr>
                      <a:t>200mg</a:t>
                    </a:r>
                    <a:endParaRPr lang="fr-FR" sz="1100" dirty="0">
                      <a:solidFill>
                        <a:prstClr val="white"/>
                      </a:solidFill>
                    </a:endParaRPr>
                  </a:p>
                </p:txBody>
              </p:sp>
              <p:sp>
                <p:nvSpPr>
                  <p:cNvPr id="30" name="ZoneTexte 29">
                    <a:extLst>
                      <a:ext uri="{FF2B5EF4-FFF2-40B4-BE49-F238E27FC236}">
                        <a16:creationId xmlns:a16="http://schemas.microsoft.com/office/drawing/2014/main" xmlns="" id="{01413C9B-C666-8286-D2D2-CB0E9FD5948E}"/>
                      </a:ext>
                    </a:extLst>
                  </p:cNvPr>
                  <p:cNvSpPr txBox="1"/>
                  <p:nvPr/>
                </p:nvSpPr>
                <p:spPr>
                  <a:xfrm>
                    <a:off x="6232767" y="5472500"/>
                    <a:ext cx="274434" cy="307777"/>
                  </a:xfrm>
                  <a:prstGeom prst="rect">
                    <a:avLst/>
                  </a:prstGeom>
                  <a:noFill/>
                </p:spPr>
                <p:txBody>
                  <a:bodyPr wrap="none" rtlCol="0">
                    <a:spAutoFit/>
                  </a:bodyPr>
                  <a:lstStyle/>
                  <a:p>
                    <a:r>
                      <a:rPr lang="fr-FR" sz="1400" dirty="0">
                        <a:solidFill>
                          <a:prstClr val="white"/>
                        </a:solidFill>
                      </a:rPr>
                      <a:t>+</a:t>
                    </a:r>
                  </a:p>
                </p:txBody>
              </p:sp>
              <p:sp>
                <p:nvSpPr>
                  <p:cNvPr id="31" name="ZoneTexte 30">
                    <a:extLst>
                      <a:ext uri="{FF2B5EF4-FFF2-40B4-BE49-F238E27FC236}">
                        <a16:creationId xmlns:a16="http://schemas.microsoft.com/office/drawing/2014/main" xmlns="" id="{491C1A59-A101-4815-BCC5-348129CB32ED}"/>
                      </a:ext>
                    </a:extLst>
                  </p:cNvPr>
                  <p:cNvSpPr txBox="1"/>
                  <p:nvPr/>
                </p:nvSpPr>
                <p:spPr>
                  <a:xfrm>
                    <a:off x="7687011" y="5495583"/>
                    <a:ext cx="1327608" cy="261610"/>
                  </a:xfrm>
                  <a:prstGeom prst="rect">
                    <a:avLst/>
                  </a:prstGeom>
                  <a:noFill/>
                </p:spPr>
                <p:txBody>
                  <a:bodyPr wrap="none" rtlCol="0">
                    <a:spAutoFit/>
                  </a:bodyPr>
                  <a:lstStyle/>
                  <a:p>
                    <a:pPr algn="ctr"/>
                    <a:r>
                      <a:rPr lang="fr-FR" sz="1100" b="1" dirty="0">
                        <a:solidFill>
                          <a:prstClr val="white"/>
                        </a:solidFill>
                      </a:rPr>
                      <a:t>Carboplatine AUC 5</a:t>
                    </a:r>
                    <a:endParaRPr lang="fr-FR" sz="1100" dirty="0">
                      <a:solidFill>
                        <a:prstClr val="white"/>
                      </a:solidFill>
                    </a:endParaRPr>
                  </a:p>
                </p:txBody>
              </p:sp>
              <p:sp>
                <p:nvSpPr>
                  <p:cNvPr id="32" name="ZoneTexte 31">
                    <a:extLst>
                      <a:ext uri="{FF2B5EF4-FFF2-40B4-BE49-F238E27FC236}">
                        <a16:creationId xmlns:a16="http://schemas.microsoft.com/office/drawing/2014/main" xmlns="" id="{071B555B-514A-A35E-4FA0-D0A72DCDB59B}"/>
                      </a:ext>
                    </a:extLst>
                  </p:cNvPr>
                  <p:cNvSpPr txBox="1"/>
                  <p:nvPr/>
                </p:nvSpPr>
                <p:spPr>
                  <a:xfrm>
                    <a:off x="7371465" y="5472500"/>
                    <a:ext cx="274434" cy="307777"/>
                  </a:xfrm>
                  <a:prstGeom prst="rect">
                    <a:avLst/>
                  </a:prstGeom>
                  <a:noFill/>
                </p:spPr>
                <p:txBody>
                  <a:bodyPr wrap="none" rtlCol="0">
                    <a:spAutoFit/>
                  </a:bodyPr>
                  <a:lstStyle/>
                  <a:p>
                    <a:r>
                      <a:rPr lang="fr-FR" sz="1400" dirty="0">
                        <a:solidFill>
                          <a:prstClr val="white"/>
                        </a:solidFill>
                      </a:rPr>
                      <a:t>+</a:t>
                    </a:r>
                  </a:p>
                </p:txBody>
              </p:sp>
            </p:grpSp>
            <p:grpSp>
              <p:nvGrpSpPr>
                <p:cNvPr id="55" name="Groupe 54">
                  <a:extLst>
                    <a:ext uri="{FF2B5EF4-FFF2-40B4-BE49-F238E27FC236}">
                      <a16:creationId xmlns:a16="http://schemas.microsoft.com/office/drawing/2014/main" xmlns="" id="{DE2B8170-0E23-9A89-E412-68AD191B1B51}"/>
                    </a:ext>
                  </a:extLst>
                </p:cNvPr>
                <p:cNvGrpSpPr/>
                <p:nvPr/>
              </p:nvGrpSpPr>
              <p:grpSpPr>
                <a:xfrm>
                  <a:off x="5461377" y="6092999"/>
                  <a:ext cx="3735089" cy="307777"/>
                  <a:chOff x="5461377" y="6124573"/>
                  <a:chExt cx="3735089" cy="307777"/>
                </a:xfrm>
              </p:grpSpPr>
              <p:sp>
                <p:nvSpPr>
                  <p:cNvPr id="33" name="Rectangle : coins arrondis 32">
                    <a:extLst>
                      <a:ext uri="{FF2B5EF4-FFF2-40B4-BE49-F238E27FC236}">
                        <a16:creationId xmlns:a16="http://schemas.microsoft.com/office/drawing/2014/main" xmlns="" id="{DB8972FD-DAA9-AD08-80A4-4A1EF2E6A209}"/>
                      </a:ext>
                    </a:extLst>
                  </p:cNvPr>
                  <p:cNvSpPr/>
                  <p:nvPr/>
                </p:nvSpPr>
                <p:spPr>
                  <a:xfrm>
                    <a:off x="5461377" y="6162287"/>
                    <a:ext cx="3735089" cy="232348"/>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solidFill>
                        <a:prstClr val="white"/>
                      </a:solidFill>
                    </a:endParaRPr>
                  </a:p>
                </p:txBody>
              </p:sp>
              <p:sp>
                <p:nvSpPr>
                  <p:cNvPr id="34" name="ZoneTexte 33">
                    <a:extLst>
                      <a:ext uri="{FF2B5EF4-FFF2-40B4-BE49-F238E27FC236}">
                        <a16:creationId xmlns:a16="http://schemas.microsoft.com/office/drawing/2014/main" xmlns="" id="{157569A7-5B75-2658-926A-35B034FA4CD2}"/>
                      </a:ext>
                    </a:extLst>
                  </p:cNvPr>
                  <p:cNvSpPr txBox="1"/>
                  <p:nvPr/>
                </p:nvSpPr>
                <p:spPr>
                  <a:xfrm>
                    <a:off x="5461377" y="6147656"/>
                    <a:ext cx="635110" cy="261610"/>
                  </a:xfrm>
                  <a:prstGeom prst="rect">
                    <a:avLst/>
                  </a:prstGeom>
                  <a:noFill/>
                </p:spPr>
                <p:txBody>
                  <a:bodyPr wrap="none" rtlCol="0">
                    <a:spAutoFit/>
                  </a:bodyPr>
                  <a:lstStyle/>
                  <a:p>
                    <a:pPr algn="ctr"/>
                    <a:r>
                      <a:rPr lang="fr-FR" sz="1100" b="1" dirty="0">
                        <a:solidFill>
                          <a:prstClr val="white"/>
                        </a:solidFill>
                      </a:rPr>
                      <a:t>4mg/kg</a:t>
                    </a:r>
                    <a:endParaRPr lang="fr-FR" sz="1100" dirty="0">
                      <a:solidFill>
                        <a:prstClr val="white"/>
                      </a:solidFill>
                    </a:endParaRPr>
                  </a:p>
                </p:txBody>
              </p:sp>
              <p:sp>
                <p:nvSpPr>
                  <p:cNvPr id="35" name="ZoneTexte 34">
                    <a:extLst>
                      <a:ext uri="{FF2B5EF4-FFF2-40B4-BE49-F238E27FC236}">
                        <a16:creationId xmlns:a16="http://schemas.microsoft.com/office/drawing/2014/main" xmlns="" id="{7E349FE7-A117-4C6E-A28A-846BD1D2ECEA}"/>
                      </a:ext>
                    </a:extLst>
                  </p:cNvPr>
                  <p:cNvSpPr txBox="1"/>
                  <p:nvPr/>
                </p:nvSpPr>
                <p:spPr>
                  <a:xfrm>
                    <a:off x="6610642" y="6147656"/>
                    <a:ext cx="583814" cy="261610"/>
                  </a:xfrm>
                  <a:prstGeom prst="rect">
                    <a:avLst/>
                  </a:prstGeom>
                  <a:noFill/>
                </p:spPr>
                <p:txBody>
                  <a:bodyPr wrap="none" rtlCol="0">
                    <a:spAutoFit/>
                  </a:bodyPr>
                  <a:lstStyle/>
                  <a:p>
                    <a:pPr algn="ctr"/>
                    <a:r>
                      <a:rPr lang="fr-FR" sz="1100" b="1" dirty="0">
                        <a:solidFill>
                          <a:prstClr val="white"/>
                        </a:solidFill>
                      </a:rPr>
                      <a:t>200mg</a:t>
                    </a:r>
                    <a:endParaRPr lang="fr-FR" sz="1100" dirty="0">
                      <a:solidFill>
                        <a:prstClr val="white"/>
                      </a:solidFill>
                    </a:endParaRPr>
                  </a:p>
                </p:txBody>
              </p:sp>
              <p:sp>
                <p:nvSpPr>
                  <p:cNvPr id="36" name="ZoneTexte 35">
                    <a:extLst>
                      <a:ext uri="{FF2B5EF4-FFF2-40B4-BE49-F238E27FC236}">
                        <a16:creationId xmlns:a16="http://schemas.microsoft.com/office/drawing/2014/main" xmlns="" id="{B3639B0F-9508-9D16-2F8D-09E1EC4AB46A}"/>
                      </a:ext>
                    </a:extLst>
                  </p:cNvPr>
                  <p:cNvSpPr txBox="1"/>
                  <p:nvPr/>
                </p:nvSpPr>
                <p:spPr>
                  <a:xfrm>
                    <a:off x="6232767" y="6124573"/>
                    <a:ext cx="274434" cy="307777"/>
                  </a:xfrm>
                  <a:prstGeom prst="rect">
                    <a:avLst/>
                  </a:prstGeom>
                  <a:noFill/>
                </p:spPr>
                <p:txBody>
                  <a:bodyPr wrap="none" rtlCol="0">
                    <a:spAutoFit/>
                  </a:bodyPr>
                  <a:lstStyle/>
                  <a:p>
                    <a:r>
                      <a:rPr lang="fr-FR" sz="1400" dirty="0">
                        <a:solidFill>
                          <a:prstClr val="white"/>
                        </a:solidFill>
                      </a:rPr>
                      <a:t>+</a:t>
                    </a:r>
                  </a:p>
                </p:txBody>
              </p:sp>
              <p:sp>
                <p:nvSpPr>
                  <p:cNvPr id="37" name="ZoneTexte 36">
                    <a:extLst>
                      <a:ext uri="{FF2B5EF4-FFF2-40B4-BE49-F238E27FC236}">
                        <a16:creationId xmlns:a16="http://schemas.microsoft.com/office/drawing/2014/main" xmlns="" id="{65FE789F-6BBD-8DE0-3299-E198CEFED5A0}"/>
                      </a:ext>
                    </a:extLst>
                  </p:cNvPr>
                  <p:cNvSpPr txBox="1"/>
                  <p:nvPr/>
                </p:nvSpPr>
                <p:spPr>
                  <a:xfrm>
                    <a:off x="7678199" y="6147656"/>
                    <a:ext cx="1345241" cy="261610"/>
                  </a:xfrm>
                  <a:prstGeom prst="rect">
                    <a:avLst/>
                  </a:prstGeom>
                  <a:noFill/>
                </p:spPr>
                <p:txBody>
                  <a:bodyPr wrap="none" rtlCol="0">
                    <a:spAutoFit/>
                  </a:bodyPr>
                  <a:lstStyle/>
                  <a:p>
                    <a:pPr algn="ctr"/>
                    <a:r>
                      <a:rPr lang="fr-FR" sz="1100" b="1" dirty="0">
                        <a:solidFill>
                          <a:prstClr val="white"/>
                        </a:solidFill>
                      </a:rPr>
                      <a:t>Cisplatine 75mg/m</a:t>
                    </a:r>
                    <a:r>
                      <a:rPr lang="fr-FR" sz="1100" b="1" baseline="30000" dirty="0">
                        <a:solidFill>
                          <a:prstClr val="white"/>
                        </a:solidFill>
                      </a:rPr>
                      <a:t>2</a:t>
                    </a:r>
                    <a:endParaRPr lang="fr-FR" sz="1100" baseline="30000" dirty="0">
                      <a:solidFill>
                        <a:prstClr val="white"/>
                      </a:solidFill>
                    </a:endParaRPr>
                  </a:p>
                </p:txBody>
              </p:sp>
              <p:sp>
                <p:nvSpPr>
                  <p:cNvPr id="38" name="ZoneTexte 37">
                    <a:extLst>
                      <a:ext uri="{FF2B5EF4-FFF2-40B4-BE49-F238E27FC236}">
                        <a16:creationId xmlns:a16="http://schemas.microsoft.com/office/drawing/2014/main" xmlns="" id="{E68FFF87-19F9-0B53-BF3F-49B8FAC36812}"/>
                      </a:ext>
                    </a:extLst>
                  </p:cNvPr>
                  <p:cNvSpPr txBox="1"/>
                  <p:nvPr/>
                </p:nvSpPr>
                <p:spPr>
                  <a:xfrm>
                    <a:off x="7371465" y="6124573"/>
                    <a:ext cx="274434" cy="307777"/>
                  </a:xfrm>
                  <a:prstGeom prst="rect">
                    <a:avLst/>
                  </a:prstGeom>
                  <a:noFill/>
                </p:spPr>
                <p:txBody>
                  <a:bodyPr wrap="none" rtlCol="0">
                    <a:spAutoFit/>
                  </a:bodyPr>
                  <a:lstStyle/>
                  <a:p>
                    <a:r>
                      <a:rPr lang="fr-FR" sz="1400" dirty="0">
                        <a:solidFill>
                          <a:prstClr val="white"/>
                        </a:solidFill>
                      </a:rPr>
                      <a:t>+</a:t>
                    </a:r>
                  </a:p>
                </p:txBody>
              </p:sp>
            </p:grpSp>
            <p:grpSp>
              <p:nvGrpSpPr>
                <p:cNvPr id="54" name="Groupe 53">
                  <a:extLst>
                    <a:ext uri="{FF2B5EF4-FFF2-40B4-BE49-F238E27FC236}">
                      <a16:creationId xmlns:a16="http://schemas.microsoft.com/office/drawing/2014/main" xmlns="" id="{2FED375C-DFFC-35E4-D070-C12468C623DE}"/>
                    </a:ext>
                  </a:extLst>
                </p:cNvPr>
                <p:cNvGrpSpPr/>
                <p:nvPr/>
              </p:nvGrpSpPr>
              <p:grpSpPr>
                <a:xfrm>
                  <a:off x="5617628" y="5776730"/>
                  <a:ext cx="3578838" cy="307777"/>
                  <a:chOff x="5617628" y="5779982"/>
                  <a:chExt cx="3578838" cy="307777"/>
                </a:xfrm>
              </p:grpSpPr>
              <p:sp>
                <p:nvSpPr>
                  <p:cNvPr id="39" name="Rectangle : coins arrondis 38">
                    <a:extLst>
                      <a:ext uri="{FF2B5EF4-FFF2-40B4-BE49-F238E27FC236}">
                        <a16:creationId xmlns:a16="http://schemas.microsoft.com/office/drawing/2014/main" xmlns="" id="{4360076A-2590-2CA9-D9B6-3E81FE4D275F}"/>
                      </a:ext>
                    </a:extLst>
                  </p:cNvPr>
                  <p:cNvSpPr/>
                  <p:nvPr/>
                </p:nvSpPr>
                <p:spPr>
                  <a:xfrm>
                    <a:off x="5643797" y="5817696"/>
                    <a:ext cx="3552669" cy="232348"/>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solidFill>
                        <a:prstClr val="white"/>
                      </a:solidFill>
                    </a:endParaRPr>
                  </a:p>
                </p:txBody>
              </p:sp>
              <p:sp>
                <p:nvSpPr>
                  <p:cNvPr id="40" name="ZoneTexte 39">
                    <a:extLst>
                      <a:ext uri="{FF2B5EF4-FFF2-40B4-BE49-F238E27FC236}">
                        <a16:creationId xmlns:a16="http://schemas.microsoft.com/office/drawing/2014/main" xmlns="" id="{91A5D2FB-5E1B-13A5-E60A-D22067776ECF}"/>
                      </a:ext>
                    </a:extLst>
                  </p:cNvPr>
                  <p:cNvSpPr txBox="1"/>
                  <p:nvPr/>
                </p:nvSpPr>
                <p:spPr>
                  <a:xfrm>
                    <a:off x="5617628" y="5803065"/>
                    <a:ext cx="635110" cy="261610"/>
                  </a:xfrm>
                  <a:prstGeom prst="rect">
                    <a:avLst/>
                  </a:prstGeom>
                  <a:noFill/>
                </p:spPr>
                <p:txBody>
                  <a:bodyPr wrap="none" rtlCol="0">
                    <a:spAutoFit/>
                  </a:bodyPr>
                  <a:lstStyle/>
                  <a:p>
                    <a:pPr algn="ctr"/>
                    <a:r>
                      <a:rPr lang="fr-FR" sz="1100" b="1" dirty="0">
                        <a:solidFill>
                          <a:prstClr val="white"/>
                        </a:solidFill>
                      </a:rPr>
                      <a:t>6mg/kg</a:t>
                    </a:r>
                    <a:endParaRPr lang="fr-FR" sz="1100" dirty="0">
                      <a:solidFill>
                        <a:prstClr val="white"/>
                      </a:solidFill>
                    </a:endParaRPr>
                  </a:p>
                </p:txBody>
              </p:sp>
              <p:sp>
                <p:nvSpPr>
                  <p:cNvPr id="41" name="ZoneTexte 40">
                    <a:extLst>
                      <a:ext uri="{FF2B5EF4-FFF2-40B4-BE49-F238E27FC236}">
                        <a16:creationId xmlns:a16="http://schemas.microsoft.com/office/drawing/2014/main" xmlns="" id="{D5DD5C7E-BDB8-89A8-932B-C1F2CD8C45F5}"/>
                      </a:ext>
                    </a:extLst>
                  </p:cNvPr>
                  <p:cNvSpPr txBox="1"/>
                  <p:nvPr/>
                </p:nvSpPr>
                <p:spPr>
                  <a:xfrm>
                    <a:off x="6610642" y="5803065"/>
                    <a:ext cx="583814" cy="261610"/>
                  </a:xfrm>
                  <a:prstGeom prst="rect">
                    <a:avLst/>
                  </a:prstGeom>
                  <a:noFill/>
                </p:spPr>
                <p:txBody>
                  <a:bodyPr wrap="none" rtlCol="0">
                    <a:spAutoFit/>
                  </a:bodyPr>
                  <a:lstStyle/>
                  <a:p>
                    <a:pPr algn="ctr"/>
                    <a:r>
                      <a:rPr lang="fr-FR" sz="1100" b="1" dirty="0">
                        <a:solidFill>
                          <a:prstClr val="white"/>
                        </a:solidFill>
                      </a:rPr>
                      <a:t>200mg</a:t>
                    </a:r>
                    <a:endParaRPr lang="fr-FR" sz="1100" dirty="0">
                      <a:solidFill>
                        <a:prstClr val="white"/>
                      </a:solidFill>
                    </a:endParaRPr>
                  </a:p>
                </p:txBody>
              </p:sp>
              <p:sp>
                <p:nvSpPr>
                  <p:cNvPr id="42" name="ZoneTexte 41">
                    <a:extLst>
                      <a:ext uri="{FF2B5EF4-FFF2-40B4-BE49-F238E27FC236}">
                        <a16:creationId xmlns:a16="http://schemas.microsoft.com/office/drawing/2014/main" xmlns="" id="{1C7F41EF-91A8-A5B2-F31B-3C17E26355EA}"/>
                      </a:ext>
                    </a:extLst>
                  </p:cNvPr>
                  <p:cNvSpPr txBox="1"/>
                  <p:nvPr/>
                </p:nvSpPr>
                <p:spPr>
                  <a:xfrm>
                    <a:off x="6232767" y="5779982"/>
                    <a:ext cx="274434" cy="307777"/>
                  </a:xfrm>
                  <a:prstGeom prst="rect">
                    <a:avLst/>
                  </a:prstGeom>
                  <a:noFill/>
                </p:spPr>
                <p:txBody>
                  <a:bodyPr wrap="none" rtlCol="0">
                    <a:spAutoFit/>
                  </a:bodyPr>
                  <a:lstStyle/>
                  <a:p>
                    <a:r>
                      <a:rPr lang="fr-FR" sz="1400" dirty="0">
                        <a:solidFill>
                          <a:prstClr val="white"/>
                        </a:solidFill>
                      </a:rPr>
                      <a:t>+</a:t>
                    </a:r>
                  </a:p>
                </p:txBody>
              </p:sp>
              <p:sp>
                <p:nvSpPr>
                  <p:cNvPr id="43" name="ZoneTexte 42">
                    <a:extLst>
                      <a:ext uri="{FF2B5EF4-FFF2-40B4-BE49-F238E27FC236}">
                        <a16:creationId xmlns:a16="http://schemas.microsoft.com/office/drawing/2014/main" xmlns="" id="{B56E1985-0F26-2BE6-950E-C7FEC9BBD702}"/>
                      </a:ext>
                    </a:extLst>
                  </p:cNvPr>
                  <p:cNvSpPr txBox="1"/>
                  <p:nvPr/>
                </p:nvSpPr>
                <p:spPr>
                  <a:xfrm>
                    <a:off x="7687011" y="5803065"/>
                    <a:ext cx="1327608" cy="261610"/>
                  </a:xfrm>
                  <a:prstGeom prst="rect">
                    <a:avLst/>
                  </a:prstGeom>
                  <a:noFill/>
                </p:spPr>
                <p:txBody>
                  <a:bodyPr wrap="none" rtlCol="0">
                    <a:spAutoFit/>
                  </a:bodyPr>
                  <a:lstStyle/>
                  <a:p>
                    <a:pPr algn="ctr"/>
                    <a:r>
                      <a:rPr lang="fr-FR" sz="1100" b="1" dirty="0" err="1">
                        <a:solidFill>
                          <a:prstClr val="white"/>
                        </a:solidFill>
                      </a:rPr>
                      <a:t>Carboplatin</a:t>
                    </a:r>
                    <a:r>
                      <a:rPr lang="fr-FR" sz="1100" b="1" dirty="0">
                        <a:solidFill>
                          <a:prstClr val="white"/>
                        </a:solidFill>
                      </a:rPr>
                      <a:t> </a:t>
                    </a:r>
                    <a:r>
                      <a:rPr lang="fr-FR" sz="1100" b="1" dirty="0" err="1">
                        <a:solidFill>
                          <a:prstClr val="white"/>
                        </a:solidFill>
                      </a:rPr>
                      <a:t>eAUC</a:t>
                    </a:r>
                    <a:r>
                      <a:rPr lang="fr-FR" sz="1100" b="1" dirty="0">
                        <a:solidFill>
                          <a:prstClr val="white"/>
                        </a:solidFill>
                      </a:rPr>
                      <a:t> 5</a:t>
                    </a:r>
                    <a:endParaRPr lang="fr-FR" sz="1100" dirty="0">
                      <a:solidFill>
                        <a:prstClr val="white"/>
                      </a:solidFill>
                    </a:endParaRPr>
                  </a:p>
                </p:txBody>
              </p:sp>
              <p:sp>
                <p:nvSpPr>
                  <p:cNvPr id="44" name="ZoneTexte 43">
                    <a:extLst>
                      <a:ext uri="{FF2B5EF4-FFF2-40B4-BE49-F238E27FC236}">
                        <a16:creationId xmlns:a16="http://schemas.microsoft.com/office/drawing/2014/main" xmlns="" id="{D338E93C-9945-95AB-B444-98A26B98F577}"/>
                      </a:ext>
                    </a:extLst>
                  </p:cNvPr>
                  <p:cNvSpPr txBox="1"/>
                  <p:nvPr/>
                </p:nvSpPr>
                <p:spPr>
                  <a:xfrm>
                    <a:off x="7371465" y="5779982"/>
                    <a:ext cx="274434" cy="307777"/>
                  </a:xfrm>
                  <a:prstGeom prst="rect">
                    <a:avLst/>
                  </a:prstGeom>
                  <a:noFill/>
                </p:spPr>
                <p:txBody>
                  <a:bodyPr wrap="none" rtlCol="0">
                    <a:spAutoFit/>
                  </a:bodyPr>
                  <a:lstStyle/>
                  <a:p>
                    <a:r>
                      <a:rPr lang="fr-FR" sz="1400" dirty="0">
                        <a:solidFill>
                          <a:prstClr val="white"/>
                        </a:solidFill>
                      </a:rPr>
                      <a:t>+</a:t>
                    </a:r>
                  </a:p>
                </p:txBody>
              </p:sp>
            </p:grpSp>
            <p:grpSp>
              <p:nvGrpSpPr>
                <p:cNvPr id="56" name="Groupe 55">
                  <a:extLst>
                    <a:ext uri="{FF2B5EF4-FFF2-40B4-BE49-F238E27FC236}">
                      <a16:creationId xmlns:a16="http://schemas.microsoft.com/office/drawing/2014/main" xmlns="" id="{79C5370D-D680-9455-CA72-087438559739}"/>
                    </a:ext>
                  </a:extLst>
                </p:cNvPr>
                <p:cNvGrpSpPr/>
                <p:nvPr/>
              </p:nvGrpSpPr>
              <p:grpSpPr>
                <a:xfrm>
                  <a:off x="5617628" y="6409266"/>
                  <a:ext cx="3578838" cy="307777"/>
                  <a:chOff x="5617628" y="6409266"/>
                  <a:chExt cx="3578838" cy="307777"/>
                </a:xfrm>
              </p:grpSpPr>
              <p:sp>
                <p:nvSpPr>
                  <p:cNvPr id="45" name="Rectangle : coins arrondis 44">
                    <a:extLst>
                      <a:ext uri="{FF2B5EF4-FFF2-40B4-BE49-F238E27FC236}">
                        <a16:creationId xmlns:a16="http://schemas.microsoft.com/office/drawing/2014/main" xmlns="" id="{8982892F-0EDC-3B65-B722-3FD0C98F3277}"/>
                      </a:ext>
                    </a:extLst>
                  </p:cNvPr>
                  <p:cNvSpPr/>
                  <p:nvPr/>
                </p:nvSpPr>
                <p:spPr>
                  <a:xfrm>
                    <a:off x="5643797" y="6446980"/>
                    <a:ext cx="3552669" cy="232348"/>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dirty="0">
                      <a:solidFill>
                        <a:prstClr val="white"/>
                      </a:solidFill>
                    </a:endParaRPr>
                  </a:p>
                </p:txBody>
              </p:sp>
              <p:sp>
                <p:nvSpPr>
                  <p:cNvPr id="46" name="ZoneTexte 45">
                    <a:extLst>
                      <a:ext uri="{FF2B5EF4-FFF2-40B4-BE49-F238E27FC236}">
                        <a16:creationId xmlns:a16="http://schemas.microsoft.com/office/drawing/2014/main" xmlns="" id="{94E67B67-DEA4-2662-7018-247B3FB0A66A}"/>
                      </a:ext>
                    </a:extLst>
                  </p:cNvPr>
                  <p:cNvSpPr txBox="1"/>
                  <p:nvPr/>
                </p:nvSpPr>
                <p:spPr>
                  <a:xfrm>
                    <a:off x="5617628" y="6432349"/>
                    <a:ext cx="635110" cy="261610"/>
                  </a:xfrm>
                  <a:prstGeom prst="rect">
                    <a:avLst/>
                  </a:prstGeom>
                  <a:noFill/>
                </p:spPr>
                <p:txBody>
                  <a:bodyPr wrap="none" rtlCol="0">
                    <a:spAutoFit/>
                  </a:bodyPr>
                  <a:lstStyle/>
                  <a:p>
                    <a:pPr algn="ctr"/>
                    <a:r>
                      <a:rPr lang="fr-FR" sz="1100" b="1" dirty="0">
                        <a:solidFill>
                          <a:prstClr val="white"/>
                        </a:solidFill>
                      </a:rPr>
                      <a:t>6mg/kg</a:t>
                    </a:r>
                    <a:endParaRPr lang="fr-FR" sz="1100" dirty="0">
                      <a:solidFill>
                        <a:prstClr val="white"/>
                      </a:solidFill>
                    </a:endParaRPr>
                  </a:p>
                </p:txBody>
              </p:sp>
              <p:sp>
                <p:nvSpPr>
                  <p:cNvPr id="47" name="ZoneTexte 46">
                    <a:extLst>
                      <a:ext uri="{FF2B5EF4-FFF2-40B4-BE49-F238E27FC236}">
                        <a16:creationId xmlns:a16="http://schemas.microsoft.com/office/drawing/2014/main" xmlns="" id="{D8725070-B0AF-51F1-CFF0-EEBF5487CAA6}"/>
                      </a:ext>
                    </a:extLst>
                  </p:cNvPr>
                  <p:cNvSpPr txBox="1"/>
                  <p:nvPr/>
                </p:nvSpPr>
                <p:spPr>
                  <a:xfrm>
                    <a:off x="6610642" y="6432349"/>
                    <a:ext cx="583814" cy="261610"/>
                  </a:xfrm>
                  <a:prstGeom prst="rect">
                    <a:avLst/>
                  </a:prstGeom>
                  <a:noFill/>
                </p:spPr>
                <p:txBody>
                  <a:bodyPr wrap="none" rtlCol="0">
                    <a:spAutoFit/>
                  </a:bodyPr>
                  <a:lstStyle/>
                  <a:p>
                    <a:pPr algn="ctr"/>
                    <a:r>
                      <a:rPr lang="fr-FR" sz="1100" b="1" dirty="0">
                        <a:solidFill>
                          <a:prstClr val="white"/>
                        </a:solidFill>
                      </a:rPr>
                      <a:t>200mg</a:t>
                    </a:r>
                    <a:endParaRPr lang="fr-FR" sz="1100" dirty="0">
                      <a:solidFill>
                        <a:prstClr val="white"/>
                      </a:solidFill>
                    </a:endParaRPr>
                  </a:p>
                </p:txBody>
              </p:sp>
              <p:sp>
                <p:nvSpPr>
                  <p:cNvPr id="48" name="ZoneTexte 47">
                    <a:extLst>
                      <a:ext uri="{FF2B5EF4-FFF2-40B4-BE49-F238E27FC236}">
                        <a16:creationId xmlns:a16="http://schemas.microsoft.com/office/drawing/2014/main" xmlns="" id="{54D8903F-A677-1256-6A6D-116FF8063D55}"/>
                      </a:ext>
                    </a:extLst>
                  </p:cNvPr>
                  <p:cNvSpPr txBox="1"/>
                  <p:nvPr/>
                </p:nvSpPr>
                <p:spPr>
                  <a:xfrm>
                    <a:off x="6232767" y="6409266"/>
                    <a:ext cx="274434" cy="307777"/>
                  </a:xfrm>
                  <a:prstGeom prst="rect">
                    <a:avLst/>
                  </a:prstGeom>
                  <a:noFill/>
                </p:spPr>
                <p:txBody>
                  <a:bodyPr wrap="none" rtlCol="0">
                    <a:spAutoFit/>
                  </a:bodyPr>
                  <a:lstStyle/>
                  <a:p>
                    <a:r>
                      <a:rPr lang="fr-FR" sz="1400" dirty="0">
                        <a:solidFill>
                          <a:prstClr val="white"/>
                        </a:solidFill>
                      </a:rPr>
                      <a:t>+</a:t>
                    </a:r>
                  </a:p>
                </p:txBody>
              </p:sp>
              <p:sp>
                <p:nvSpPr>
                  <p:cNvPr id="49" name="ZoneTexte 48">
                    <a:extLst>
                      <a:ext uri="{FF2B5EF4-FFF2-40B4-BE49-F238E27FC236}">
                        <a16:creationId xmlns:a16="http://schemas.microsoft.com/office/drawing/2014/main" xmlns="" id="{80A37EBD-02B5-AC52-0A30-2E980CA3F140}"/>
                      </a:ext>
                    </a:extLst>
                  </p:cNvPr>
                  <p:cNvSpPr txBox="1"/>
                  <p:nvPr/>
                </p:nvSpPr>
                <p:spPr>
                  <a:xfrm>
                    <a:off x="7678195" y="6432349"/>
                    <a:ext cx="1345240" cy="261610"/>
                  </a:xfrm>
                  <a:prstGeom prst="rect">
                    <a:avLst/>
                  </a:prstGeom>
                  <a:noFill/>
                </p:spPr>
                <p:txBody>
                  <a:bodyPr wrap="none" rtlCol="0">
                    <a:spAutoFit/>
                  </a:bodyPr>
                  <a:lstStyle/>
                  <a:p>
                    <a:pPr algn="ctr"/>
                    <a:r>
                      <a:rPr lang="fr-FR" sz="1100" b="1" dirty="0" err="1">
                        <a:solidFill>
                          <a:prstClr val="white"/>
                        </a:solidFill>
                      </a:rPr>
                      <a:t>Cisplatin</a:t>
                    </a:r>
                    <a:r>
                      <a:rPr lang="fr-FR" sz="1100" b="1" dirty="0">
                        <a:solidFill>
                          <a:prstClr val="white"/>
                        </a:solidFill>
                      </a:rPr>
                      <a:t> e75mg/m</a:t>
                    </a:r>
                    <a:r>
                      <a:rPr lang="fr-FR" sz="1100" b="1" baseline="30000" dirty="0">
                        <a:solidFill>
                          <a:prstClr val="white"/>
                        </a:solidFill>
                      </a:rPr>
                      <a:t>2</a:t>
                    </a:r>
                    <a:endParaRPr lang="fr-FR" sz="1100" baseline="30000" dirty="0">
                      <a:solidFill>
                        <a:prstClr val="white"/>
                      </a:solidFill>
                    </a:endParaRPr>
                  </a:p>
                </p:txBody>
              </p:sp>
              <p:sp>
                <p:nvSpPr>
                  <p:cNvPr id="50" name="ZoneTexte 49">
                    <a:extLst>
                      <a:ext uri="{FF2B5EF4-FFF2-40B4-BE49-F238E27FC236}">
                        <a16:creationId xmlns:a16="http://schemas.microsoft.com/office/drawing/2014/main" xmlns="" id="{4E1C8A85-AED7-3DC7-B2EE-F2A4A08A931F}"/>
                      </a:ext>
                    </a:extLst>
                  </p:cNvPr>
                  <p:cNvSpPr txBox="1"/>
                  <p:nvPr/>
                </p:nvSpPr>
                <p:spPr>
                  <a:xfrm>
                    <a:off x="7371465" y="6409266"/>
                    <a:ext cx="274434" cy="307777"/>
                  </a:xfrm>
                  <a:prstGeom prst="rect">
                    <a:avLst/>
                  </a:prstGeom>
                  <a:noFill/>
                </p:spPr>
                <p:txBody>
                  <a:bodyPr wrap="none" rtlCol="0">
                    <a:spAutoFit/>
                  </a:bodyPr>
                  <a:lstStyle/>
                  <a:p>
                    <a:r>
                      <a:rPr lang="fr-FR" sz="1400" dirty="0">
                        <a:solidFill>
                          <a:prstClr val="white"/>
                        </a:solidFill>
                      </a:rPr>
                      <a:t>+</a:t>
                    </a:r>
                  </a:p>
                </p:txBody>
              </p:sp>
            </p:grpSp>
            <p:grpSp>
              <p:nvGrpSpPr>
                <p:cNvPr id="72" name="Groupe 71">
                  <a:extLst>
                    <a:ext uri="{FF2B5EF4-FFF2-40B4-BE49-F238E27FC236}">
                      <a16:creationId xmlns:a16="http://schemas.microsoft.com/office/drawing/2014/main" xmlns="" id="{295F1A6A-8435-C088-F80B-DC11EDA6BA7A}"/>
                    </a:ext>
                  </a:extLst>
                </p:cNvPr>
                <p:cNvGrpSpPr/>
                <p:nvPr/>
              </p:nvGrpSpPr>
              <p:grpSpPr>
                <a:xfrm>
                  <a:off x="7427626" y="4981811"/>
                  <a:ext cx="973624" cy="316269"/>
                  <a:chOff x="7427626" y="4981811"/>
                  <a:chExt cx="973624" cy="316269"/>
                </a:xfrm>
              </p:grpSpPr>
              <p:cxnSp>
                <p:nvCxnSpPr>
                  <p:cNvPr id="58" name="Connecteur en angle 57">
                    <a:extLst>
                      <a:ext uri="{FF2B5EF4-FFF2-40B4-BE49-F238E27FC236}">
                        <a16:creationId xmlns:a16="http://schemas.microsoft.com/office/drawing/2014/main" xmlns="" id="{CC016836-3BF8-5E02-05F6-6B121013D11F}"/>
                      </a:ext>
                    </a:extLst>
                  </p:cNvPr>
                  <p:cNvCxnSpPr>
                    <a:cxnSpLocks/>
                    <a:stCxn id="14" idx="3"/>
                    <a:endCxn id="23" idx="3"/>
                  </p:cNvCxnSpPr>
                  <p:nvPr/>
                </p:nvCxnSpPr>
                <p:spPr>
                  <a:xfrm>
                    <a:off x="7427626" y="4981811"/>
                    <a:ext cx="12700" cy="316269"/>
                  </a:xfrm>
                  <a:prstGeom prst="bentConnector3">
                    <a:avLst>
                      <a:gd name="adj1" fmla="val 1381394"/>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xmlns="" id="{CDAEDE97-58BB-99E2-8C4A-928CBB29DD8E}"/>
                      </a:ext>
                    </a:extLst>
                  </p:cNvPr>
                  <p:cNvSpPr txBox="1"/>
                  <p:nvPr/>
                </p:nvSpPr>
                <p:spPr>
                  <a:xfrm>
                    <a:off x="7701443" y="4990864"/>
                    <a:ext cx="699807" cy="276999"/>
                  </a:xfrm>
                  <a:prstGeom prst="rect">
                    <a:avLst/>
                  </a:prstGeom>
                  <a:noFill/>
                </p:spPr>
                <p:txBody>
                  <a:bodyPr wrap="none" rtlCol="0">
                    <a:spAutoFit/>
                  </a:bodyPr>
                  <a:lstStyle/>
                  <a:p>
                    <a:r>
                      <a:rPr lang="fr-FR" sz="1200" b="1" dirty="0">
                        <a:solidFill>
                          <a:srgbClr val="FF7F4D"/>
                        </a:solidFill>
                      </a:rPr>
                      <a:t>Doublet</a:t>
                    </a:r>
                  </a:p>
                </p:txBody>
              </p:sp>
              <p:cxnSp>
                <p:nvCxnSpPr>
                  <p:cNvPr id="62" name="Connecteur droit 61">
                    <a:extLst>
                      <a:ext uri="{FF2B5EF4-FFF2-40B4-BE49-F238E27FC236}">
                        <a16:creationId xmlns:a16="http://schemas.microsoft.com/office/drawing/2014/main" xmlns="" id="{7635BB19-1819-029E-67D1-F1E78CCAD536}"/>
                      </a:ext>
                    </a:extLst>
                  </p:cNvPr>
                  <p:cNvCxnSpPr>
                    <a:cxnSpLocks/>
                    <a:stCxn id="60" idx="1"/>
                  </p:cNvCxnSpPr>
                  <p:nvPr/>
                </p:nvCxnSpPr>
                <p:spPr>
                  <a:xfrm flipH="1">
                    <a:off x="7603030" y="5129364"/>
                    <a:ext cx="98413"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grpSp>
            <p:grpSp>
              <p:nvGrpSpPr>
                <p:cNvPr id="73" name="Groupe 72">
                  <a:extLst>
                    <a:ext uri="{FF2B5EF4-FFF2-40B4-BE49-F238E27FC236}">
                      <a16:creationId xmlns:a16="http://schemas.microsoft.com/office/drawing/2014/main" xmlns="" id="{DEA38167-FB09-DA28-47DE-23D3111937DD}"/>
                    </a:ext>
                  </a:extLst>
                </p:cNvPr>
                <p:cNvGrpSpPr/>
                <p:nvPr/>
              </p:nvGrpSpPr>
              <p:grpSpPr>
                <a:xfrm>
                  <a:off x="9196466" y="5614349"/>
                  <a:ext cx="871160" cy="948805"/>
                  <a:chOff x="9196466" y="5614349"/>
                  <a:chExt cx="871160" cy="948805"/>
                </a:xfrm>
              </p:grpSpPr>
              <p:cxnSp>
                <p:nvCxnSpPr>
                  <p:cNvPr id="64" name="Connecteur en angle 63">
                    <a:extLst>
                      <a:ext uri="{FF2B5EF4-FFF2-40B4-BE49-F238E27FC236}">
                        <a16:creationId xmlns:a16="http://schemas.microsoft.com/office/drawing/2014/main" xmlns="" id="{1B6EFB0C-6078-4AEB-6BA5-F1FD1D9A90FE}"/>
                      </a:ext>
                    </a:extLst>
                  </p:cNvPr>
                  <p:cNvCxnSpPr>
                    <a:cxnSpLocks/>
                    <a:stCxn id="27" idx="3"/>
                    <a:endCxn id="45" idx="3"/>
                  </p:cNvCxnSpPr>
                  <p:nvPr/>
                </p:nvCxnSpPr>
                <p:spPr>
                  <a:xfrm>
                    <a:off x="9196466" y="5614349"/>
                    <a:ext cx="12700" cy="948805"/>
                  </a:xfrm>
                  <a:prstGeom prst="bentConnector3">
                    <a:avLst>
                      <a:gd name="adj1" fmla="val 1423252"/>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xmlns="" id="{EFDE61C7-47EC-84BD-2FCE-FFCC7CBC4755}"/>
                      </a:ext>
                    </a:extLst>
                  </p:cNvPr>
                  <p:cNvSpPr txBox="1"/>
                  <p:nvPr/>
                </p:nvSpPr>
                <p:spPr>
                  <a:xfrm>
                    <a:off x="9470283" y="5935517"/>
                    <a:ext cx="597343" cy="276999"/>
                  </a:xfrm>
                  <a:prstGeom prst="rect">
                    <a:avLst/>
                  </a:prstGeom>
                  <a:noFill/>
                </p:spPr>
                <p:txBody>
                  <a:bodyPr wrap="none" rtlCol="0">
                    <a:spAutoFit/>
                  </a:bodyPr>
                  <a:lstStyle/>
                  <a:p>
                    <a:r>
                      <a:rPr lang="fr-FR" sz="1200" b="1" dirty="0">
                        <a:solidFill>
                          <a:srgbClr val="005086"/>
                        </a:solidFill>
                      </a:rPr>
                      <a:t>Triplet</a:t>
                    </a:r>
                  </a:p>
                </p:txBody>
              </p:sp>
              <p:cxnSp>
                <p:nvCxnSpPr>
                  <p:cNvPr id="66" name="Connecteur droit 65">
                    <a:extLst>
                      <a:ext uri="{FF2B5EF4-FFF2-40B4-BE49-F238E27FC236}">
                        <a16:creationId xmlns:a16="http://schemas.microsoft.com/office/drawing/2014/main" xmlns="" id="{A61C11BA-C605-E537-27DA-7F98226CD927}"/>
                      </a:ext>
                    </a:extLst>
                  </p:cNvPr>
                  <p:cNvCxnSpPr>
                    <a:cxnSpLocks/>
                    <a:stCxn id="65" idx="1"/>
                  </p:cNvCxnSpPr>
                  <p:nvPr/>
                </p:nvCxnSpPr>
                <p:spPr>
                  <a:xfrm flipH="1">
                    <a:off x="9371870" y="6074017"/>
                    <a:ext cx="98413"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grpSp>
          </p:grpSp>
          <p:sp>
            <p:nvSpPr>
              <p:cNvPr id="76" name="ZoneTexte 75">
                <a:extLst>
                  <a:ext uri="{FF2B5EF4-FFF2-40B4-BE49-F238E27FC236}">
                    <a16:creationId xmlns:a16="http://schemas.microsoft.com/office/drawing/2014/main" xmlns="" id="{8B5540F2-4529-C990-B565-A6A39CCD9C96}"/>
                  </a:ext>
                </a:extLst>
              </p:cNvPr>
              <p:cNvSpPr txBox="1"/>
              <p:nvPr/>
            </p:nvSpPr>
            <p:spPr>
              <a:xfrm>
                <a:off x="3944499" y="3448504"/>
                <a:ext cx="1160895" cy="253916"/>
              </a:xfrm>
              <a:prstGeom prst="rect">
                <a:avLst/>
              </a:prstGeom>
              <a:noFill/>
            </p:spPr>
            <p:txBody>
              <a:bodyPr wrap="none" rtlCol="0">
                <a:spAutoFit/>
              </a:bodyPr>
              <a:lstStyle/>
              <a:p>
                <a:r>
                  <a:rPr lang="fr-FR" sz="1050" b="1" dirty="0">
                    <a:solidFill>
                      <a:prstClr val="black"/>
                    </a:solidFill>
                  </a:rPr>
                  <a:t>Cohorte 1 (n=20):</a:t>
                </a:r>
              </a:p>
            </p:txBody>
          </p:sp>
          <p:sp>
            <p:nvSpPr>
              <p:cNvPr id="77" name="ZoneTexte 76">
                <a:extLst>
                  <a:ext uri="{FF2B5EF4-FFF2-40B4-BE49-F238E27FC236}">
                    <a16:creationId xmlns:a16="http://schemas.microsoft.com/office/drawing/2014/main" xmlns="" id="{316907BB-3FA5-E6AC-7FB9-D35690139D38}"/>
                  </a:ext>
                </a:extLst>
              </p:cNvPr>
              <p:cNvSpPr txBox="1"/>
              <p:nvPr/>
            </p:nvSpPr>
            <p:spPr>
              <a:xfrm>
                <a:off x="3944499" y="3762008"/>
                <a:ext cx="1160895" cy="253916"/>
              </a:xfrm>
              <a:prstGeom prst="rect">
                <a:avLst/>
              </a:prstGeom>
              <a:noFill/>
            </p:spPr>
            <p:txBody>
              <a:bodyPr wrap="none" rtlCol="0">
                <a:spAutoFit/>
              </a:bodyPr>
              <a:lstStyle/>
              <a:p>
                <a:r>
                  <a:rPr lang="fr-FR" sz="1050" b="1" dirty="0">
                    <a:solidFill>
                      <a:prstClr val="black"/>
                    </a:solidFill>
                  </a:rPr>
                  <a:t>Cohorte 2 (n=44):</a:t>
                </a:r>
              </a:p>
            </p:txBody>
          </p:sp>
          <p:sp>
            <p:nvSpPr>
              <p:cNvPr id="78" name="ZoneTexte 77">
                <a:extLst>
                  <a:ext uri="{FF2B5EF4-FFF2-40B4-BE49-F238E27FC236}">
                    <a16:creationId xmlns:a16="http://schemas.microsoft.com/office/drawing/2014/main" xmlns="" id="{35BA6D13-659B-7FB6-C741-13BFAB00F459}"/>
                  </a:ext>
                </a:extLst>
              </p:cNvPr>
              <p:cNvSpPr txBox="1"/>
              <p:nvPr/>
            </p:nvSpPr>
            <p:spPr>
              <a:xfrm>
                <a:off x="3944499" y="4075512"/>
                <a:ext cx="1160895" cy="253916"/>
              </a:xfrm>
              <a:prstGeom prst="rect">
                <a:avLst/>
              </a:prstGeom>
              <a:noFill/>
            </p:spPr>
            <p:txBody>
              <a:bodyPr wrap="none" rtlCol="0">
                <a:spAutoFit/>
              </a:bodyPr>
              <a:lstStyle/>
              <a:p>
                <a:r>
                  <a:rPr lang="fr-FR" sz="1050" b="1" dirty="0">
                    <a:solidFill>
                      <a:prstClr val="black"/>
                    </a:solidFill>
                  </a:rPr>
                  <a:t>Cohorte 3 (n=20):</a:t>
                </a:r>
              </a:p>
            </p:txBody>
          </p:sp>
          <p:sp>
            <p:nvSpPr>
              <p:cNvPr id="79" name="ZoneTexte 78">
                <a:extLst>
                  <a:ext uri="{FF2B5EF4-FFF2-40B4-BE49-F238E27FC236}">
                    <a16:creationId xmlns:a16="http://schemas.microsoft.com/office/drawing/2014/main" xmlns="" id="{39CE0670-4C20-99E4-A3AE-5F9423CE6797}"/>
                  </a:ext>
                </a:extLst>
              </p:cNvPr>
              <p:cNvSpPr txBox="1"/>
              <p:nvPr/>
            </p:nvSpPr>
            <p:spPr>
              <a:xfrm>
                <a:off x="3944499" y="4389016"/>
                <a:ext cx="1160895" cy="253916"/>
              </a:xfrm>
              <a:prstGeom prst="rect">
                <a:avLst/>
              </a:prstGeom>
              <a:noFill/>
            </p:spPr>
            <p:txBody>
              <a:bodyPr wrap="none" rtlCol="0">
                <a:spAutoFit/>
              </a:bodyPr>
              <a:lstStyle/>
              <a:p>
                <a:r>
                  <a:rPr lang="fr-FR" sz="1050" b="1" dirty="0">
                    <a:solidFill>
                      <a:prstClr val="black"/>
                    </a:solidFill>
                  </a:rPr>
                  <a:t>Cohorte 4 (n=30):</a:t>
                </a:r>
              </a:p>
            </p:txBody>
          </p:sp>
          <p:sp>
            <p:nvSpPr>
              <p:cNvPr id="80" name="ZoneTexte 79">
                <a:extLst>
                  <a:ext uri="{FF2B5EF4-FFF2-40B4-BE49-F238E27FC236}">
                    <a16:creationId xmlns:a16="http://schemas.microsoft.com/office/drawing/2014/main" xmlns="" id="{1320D150-4B1B-745F-A5AC-6C966FF7EEC7}"/>
                  </a:ext>
                </a:extLst>
              </p:cNvPr>
              <p:cNvSpPr txBox="1"/>
              <p:nvPr/>
            </p:nvSpPr>
            <p:spPr>
              <a:xfrm>
                <a:off x="3944499" y="4702520"/>
                <a:ext cx="1160895" cy="253916"/>
              </a:xfrm>
              <a:prstGeom prst="rect">
                <a:avLst/>
              </a:prstGeom>
              <a:noFill/>
            </p:spPr>
            <p:txBody>
              <a:bodyPr wrap="none" rtlCol="0">
                <a:spAutoFit/>
              </a:bodyPr>
              <a:lstStyle/>
              <a:p>
                <a:r>
                  <a:rPr lang="fr-FR" sz="1050" b="1" dirty="0">
                    <a:solidFill>
                      <a:prstClr val="black"/>
                    </a:solidFill>
                  </a:rPr>
                  <a:t>Cohorte 5 (n=12):</a:t>
                </a:r>
              </a:p>
            </p:txBody>
          </p:sp>
          <p:sp>
            <p:nvSpPr>
              <p:cNvPr id="81" name="ZoneTexte 80">
                <a:extLst>
                  <a:ext uri="{FF2B5EF4-FFF2-40B4-BE49-F238E27FC236}">
                    <a16:creationId xmlns:a16="http://schemas.microsoft.com/office/drawing/2014/main" xmlns="" id="{EC16D0E3-BB00-16BF-3DEA-AF256D513EC4}"/>
                  </a:ext>
                </a:extLst>
              </p:cNvPr>
              <p:cNvSpPr txBox="1"/>
              <p:nvPr/>
            </p:nvSpPr>
            <p:spPr>
              <a:xfrm>
                <a:off x="3944499" y="5016023"/>
                <a:ext cx="1160895" cy="253916"/>
              </a:xfrm>
              <a:prstGeom prst="rect">
                <a:avLst/>
              </a:prstGeom>
              <a:noFill/>
            </p:spPr>
            <p:txBody>
              <a:bodyPr wrap="none" rtlCol="0">
                <a:spAutoFit/>
              </a:bodyPr>
              <a:lstStyle/>
              <a:p>
                <a:r>
                  <a:rPr lang="fr-FR" sz="1050" b="1" dirty="0">
                    <a:solidFill>
                      <a:prstClr val="black"/>
                    </a:solidFill>
                  </a:rPr>
                  <a:t>Cohorte 6 (n=10):</a:t>
                </a:r>
              </a:p>
            </p:txBody>
          </p:sp>
        </p:grpSp>
      </p:grpSp>
      <p:sp>
        <p:nvSpPr>
          <p:cNvPr id="84" name="Espace réservé du contenu 5">
            <a:extLst>
              <a:ext uri="{FF2B5EF4-FFF2-40B4-BE49-F238E27FC236}">
                <a16:creationId xmlns:a16="http://schemas.microsoft.com/office/drawing/2014/main" xmlns="" id="{55E99D40-A267-2844-C65C-38B5A05108B2}"/>
              </a:ext>
            </a:extLst>
          </p:cNvPr>
          <p:cNvSpPr txBox="1">
            <a:spLocks/>
          </p:cNvSpPr>
          <p:nvPr/>
        </p:nvSpPr>
        <p:spPr>
          <a:xfrm>
            <a:off x="1174317" y="2745298"/>
            <a:ext cx="10828744" cy="302250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Tree>
    <p:extLst>
      <p:ext uri="{BB962C8B-B14F-4D97-AF65-F5344CB8AC3E}">
        <p14:creationId xmlns:p14="http://schemas.microsoft.com/office/powerpoint/2010/main" val="235497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a:t>Survie globale selon les stades</a:t>
            </a:r>
          </a:p>
        </p:txBody>
      </p:sp>
      <p:sp>
        <p:nvSpPr>
          <p:cNvPr id="2" name="Espace réservé du contenu 5">
            <a:extLst>
              <a:ext uri="{FF2B5EF4-FFF2-40B4-BE49-F238E27FC236}">
                <a16:creationId xmlns:a16="http://schemas.microsoft.com/office/drawing/2014/main" xmlns="" id="{C1DA2DE1-07AC-16CC-315D-D0A432BD82D0}"/>
              </a:ext>
            </a:extLst>
          </p:cNvPr>
          <p:cNvSpPr txBox="1">
            <a:spLocks/>
          </p:cNvSpPr>
          <p:nvPr/>
        </p:nvSpPr>
        <p:spPr>
          <a:xfrm>
            <a:off x="1275461" y="996578"/>
            <a:ext cx="5076359" cy="208964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a:solidFill>
                  <a:prstClr val="black"/>
                </a:solidFill>
                <a:latin typeface="Century Gothic" panose="020F0302020204030204"/>
              </a:rPr>
              <a:t> </a:t>
            </a:r>
            <a:endParaRPr lang="fr-FR" sz="1600" dirty="0">
              <a:solidFill>
                <a:prstClr val="black"/>
              </a:solidFill>
              <a:latin typeface="Century Gothic" panose="020F0302020204030204"/>
            </a:endParaRPr>
          </a:p>
        </p:txBody>
      </p:sp>
      <p:graphicFrame>
        <p:nvGraphicFramePr>
          <p:cNvPr id="4" name="Chart 16">
            <a:extLst>
              <a:ext uri="{FF2B5EF4-FFF2-40B4-BE49-F238E27FC236}">
                <a16:creationId xmlns:a16="http://schemas.microsoft.com/office/drawing/2014/main" xmlns="" id="{234569F6-4E6C-0E6E-347B-FBE7C0F74BEB}"/>
              </a:ext>
            </a:extLst>
          </p:cNvPr>
          <p:cNvGraphicFramePr/>
          <p:nvPr>
            <p:extLst>
              <p:ext uri="{D42A27DB-BD31-4B8C-83A1-F6EECF244321}">
                <p14:modId xmlns:p14="http://schemas.microsoft.com/office/powerpoint/2010/main" val="249408554"/>
              </p:ext>
            </p:extLst>
          </p:nvPr>
        </p:nvGraphicFramePr>
        <p:xfrm>
          <a:off x="1142064" y="1190362"/>
          <a:ext cx="5159375" cy="1578669"/>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6">
            <a:extLst>
              <a:ext uri="{FF2B5EF4-FFF2-40B4-BE49-F238E27FC236}">
                <a16:creationId xmlns:a16="http://schemas.microsoft.com/office/drawing/2014/main" xmlns="" id="{F0B7BACB-77AD-8F9E-5605-40985D28DF9E}"/>
              </a:ext>
            </a:extLst>
          </p:cNvPr>
          <p:cNvSpPr txBox="1">
            <a:spLocks/>
          </p:cNvSpPr>
          <p:nvPr/>
        </p:nvSpPr>
        <p:spPr>
          <a:xfrm>
            <a:off x="1374024" y="806247"/>
            <a:ext cx="883914" cy="387350"/>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050" dirty="0">
                <a:latin typeface="Century Gothic" panose="020B0502020202020204" pitchFamily="34" charset="0"/>
              </a:rPr>
              <a:t>Stade IB</a:t>
            </a:r>
          </a:p>
        </p:txBody>
      </p:sp>
      <p:graphicFrame>
        <p:nvGraphicFramePr>
          <p:cNvPr id="10" name="Table 3">
            <a:extLst>
              <a:ext uri="{FF2B5EF4-FFF2-40B4-BE49-F238E27FC236}">
                <a16:creationId xmlns:a16="http://schemas.microsoft.com/office/drawing/2014/main" xmlns="" id="{C8E219AB-9996-BAB0-6AD3-807D43FB19CF}"/>
              </a:ext>
            </a:extLst>
          </p:cNvPr>
          <p:cNvGraphicFramePr>
            <a:graphicFrameLocks noGrp="1"/>
          </p:cNvGraphicFramePr>
          <p:nvPr>
            <p:extLst>
              <p:ext uri="{D42A27DB-BD31-4B8C-83A1-F6EECF244321}">
                <p14:modId xmlns:p14="http://schemas.microsoft.com/office/powerpoint/2010/main" val="1516349958"/>
              </p:ext>
            </p:extLst>
          </p:nvPr>
        </p:nvGraphicFramePr>
        <p:xfrm>
          <a:off x="1349429" y="2664685"/>
          <a:ext cx="4903175" cy="370211"/>
        </p:xfrm>
        <a:graphic>
          <a:graphicData uri="http://schemas.openxmlformats.org/drawingml/2006/table">
            <a:tbl>
              <a:tblPr firstRow="1" bandRow="1">
                <a:effectLst/>
              </a:tblPr>
              <a:tblGrid>
                <a:gridCol w="393276">
                  <a:extLst>
                    <a:ext uri="{9D8B030D-6E8A-4147-A177-3AD203B41FA5}">
                      <a16:colId xmlns:a16="http://schemas.microsoft.com/office/drawing/2014/main" xmlns="" val="1289765418"/>
                    </a:ext>
                  </a:extLst>
                </a:gridCol>
                <a:gridCol w="276938">
                  <a:extLst>
                    <a:ext uri="{9D8B030D-6E8A-4147-A177-3AD203B41FA5}">
                      <a16:colId xmlns:a16="http://schemas.microsoft.com/office/drawing/2014/main" xmlns="" val="3242974005"/>
                    </a:ext>
                  </a:extLst>
                </a:gridCol>
                <a:gridCol w="287755">
                  <a:extLst>
                    <a:ext uri="{9D8B030D-6E8A-4147-A177-3AD203B41FA5}">
                      <a16:colId xmlns:a16="http://schemas.microsoft.com/office/drawing/2014/main" xmlns="" val="2776657473"/>
                    </a:ext>
                  </a:extLst>
                </a:gridCol>
                <a:gridCol w="294248">
                  <a:extLst>
                    <a:ext uri="{9D8B030D-6E8A-4147-A177-3AD203B41FA5}">
                      <a16:colId xmlns:a16="http://schemas.microsoft.com/office/drawing/2014/main" xmlns="" val="3515376167"/>
                    </a:ext>
                  </a:extLst>
                </a:gridCol>
                <a:gridCol w="296411">
                  <a:extLst>
                    <a:ext uri="{9D8B030D-6E8A-4147-A177-3AD203B41FA5}">
                      <a16:colId xmlns:a16="http://schemas.microsoft.com/office/drawing/2014/main" xmlns="" val="1385854877"/>
                    </a:ext>
                  </a:extLst>
                </a:gridCol>
                <a:gridCol w="285593">
                  <a:extLst>
                    <a:ext uri="{9D8B030D-6E8A-4147-A177-3AD203B41FA5}">
                      <a16:colId xmlns:a16="http://schemas.microsoft.com/office/drawing/2014/main" xmlns="" val="79554832"/>
                    </a:ext>
                  </a:extLst>
                </a:gridCol>
                <a:gridCol w="285593">
                  <a:extLst>
                    <a:ext uri="{9D8B030D-6E8A-4147-A177-3AD203B41FA5}">
                      <a16:colId xmlns:a16="http://schemas.microsoft.com/office/drawing/2014/main" xmlns="" val="3582586495"/>
                    </a:ext>
                  </a:extLst>
                </a:gridCol>
                <a:gridCol w="309393">
                  <a:extLst>
                    <a:ext uri="{9D8B030D-6E8A-4147-A177-3AD203B41FA5}">
                      <a16:colId xmlns:a16="http://schemas.microsoft.com/office/drawing/2014/main" xmlns="" val="512610548"/>
                    </a:ext>
                  </a:extLst>
                </a:gridCol>
                <a:gridCol w="283429">
                  <a:extLst>
                    <a:ext uri="{9D8B030D-6E8A-4147-A177-3AD203B41FA5}">
                      <a16:colId xmlns:a16="http://schemas.microsoft.com/office/drawing/2014/main" xmlns="" val="1874114984"/>
                    </a:ext>
                  </a:extLst>
                </a:gridCol>
                <a:gridCol w="275823">
                  <a:extLst>
                    <a:ext uri="{9D8B030D-6E8A-4147-A177-3AD203B41FA5}">
                      <a16:colId xmlns:a16="http://schemas.microsoft.com/office/drawing/2014/main" xmlns="" val="20795308"/>
                    </a:ext>
                  </a:extLst>
                </a:gridCol>
                <a:gridCol w="275823">
                  <a:extLst>
                    <a:ext uri="{9D8B030D-6E8A-4147-A177-3AD203B41FA5}">
                      <a16:colId xmlns:a16="http://schemas.microsoft.com/office/drawing/2014/main" xmlns="" val="1853230852"/>
                    </a:ext>
                  </a:extLst>
                </a:gridCol>
                <a:gridCol w="275823">
                  <a:extLst>
                    <a:ext uri="{9D8B030D-6E8A-4147-A177-3AD203B41FA5}">
                      <a16:colId xmlns:a16="http://schemas.microsoft.com/office/drawing/2014/main" xmlns="" val="1866732437"/>
                    </a:ext>
                  </a:extLst>
                </a:gridCol>
                <a:gridCol w="275823">
                  <a:extLst>
                    <a:ext uri="{9D8B030D-6E8A-4147-A177-3AD203B41FA5}">
                      <a16:colId xmlns:a16="http://schemas.microsoft.com/office/drawing/2014/main" xmlns="" val="52631207"/>
                    </a:ext>
                  </a:extLst>
                </a:gridCol>
                <a:gridCol w="275823">
                  <a:extLst>
                    <a:ext uri="{9D8B030D-6E8A-4147-A177-3AD203B41FA5}">
                      <a16:colId xmlns:a16="http://schemas.microsoft.com/office/drawing/2014/main" xmlns="" val="1779696379"/>
                    </a:ext>
                  </a:extLst>
                </a:gridCol>
                <a:gridCol w="275823">
                  <a:extLst>
                    <a:ext uri="{9D8B030D-6E8A-4147-A177-3AD203B41FA5}">
                      <a16:colId xmlns:a16="http://schemas.microsoft.com/office/drawing/2014/main" xmlns="" val="1204639216"/>
                    </a:ext>
                  </a:extLst>
                </a:gridCol>
                <a:gridCol w="275823">
                  <a:extLst>
                    <a:ext uri="{9D8B030D-6E8A-4147-A177-3AD203B41FA5}">
                      <a16:colId xmlns:a16="http://schemas.microsoft.com/office/drawing/2014/main" xmlns="" val="942116476"/>
                    </a:ext>
                  </a:extLst>
                </a:gridCol>
                <a:gridCol w="259778">
                  <a:extLst>
                    <a:ext uri="{9D8B030D-6E8A-4147-A177-3AD203B41FA5}">
                      <a16:colId xmlns:a16="http://schemas.microsoft.com/office/drawing/2014/main" xmlns="" val="690887234"/>
                    </a:ext>
                  </a:extLst>
                </a:gridCol>
              </a:tblGrid>
              <a:tr h="197029">
                <a:tc>
                  <a:txBody>
                    <a:bodyPr/>
                    <a:lstStyle/>
                    <a:p>
                      <a:pPr algn="ctr" fontAlgn="t"/>
                      <a:r>
                        <a:rPr lang="fr-FR" sz="700" b="1" i="0" u="none" strike="noStrike" dirty="0" err="1">
                          <a:solidFill>
                            <a:srgbClr val="005086"/>
                          </a:solidFill>
                          <a:effectLst/>
                          <a:latin typeface="+mn-lt"/>
                        </a:rPr>
                        <a:t>Osim</a:t>
                      </a:r>
                      <a:r>
                        <a:rPr lang="fr-FR" sz="700" b="1" i="0" u="none" strike="noStrike" dirty="0">
                          <a:solidFill>
                            <a:srgbClr val="005086"/>
                          </a:solidFill>
                          <a:effectLst/>
                          <a:latin typeface="+mn-lt"/>
                        </a:rPr>
                        <a:t>.</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a:solidFill>
                            <a:srgbClr val="005086"/>
                          </a:solidFill>
                          <a:effectLst/>
                          <a:latin typeface="+mn-lt"/>
                        </a:rPr>
                        <a:t>106</a:t>
                      </a:r>
                      <a:endParaRPr lang="fr-FR" sz="8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103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101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a:solidFill>
                            <a:srgbClr val="005086"/>
                          </a:solidFill>
                          <a:effectLst/>
                          <a:latin typeface="+mn-lt"/>
                        </a:rPr>
                        <a:t>100</a:t>
                      </a:r>
                      <a:endParaRPr lang="fr-FR" sz="8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98</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97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a:solidFill>
                            <a:srgbClr val="005086"/>
                          </a:solidFill>
                          <a:effectLst/>
                          <a:latin typeface="+mn-lt"/>
                        </a:rPr>
                        <a:t>96</a:t>
                      </a:r>
                      <a:endParaRPr lang="fr-FR" sz="8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96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94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82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61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39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17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173182">
                <a:tc>
                  <a:txBody>
                    <a:bodyPr/>
                    <a:lstStyle/>
                    <a:p>
                      <a:pPr algn="ctr" fontAlgn="t"/>
                      <a:r>
                        <a:rPr lang="fr-FR" sz="700" b="1" i="0" u="none" strike="noStrike" dirty="0">
                          <a:solidFill>
                            <a:srgbClr val="FF7F4D"/>
                          </a:solidFill>
                          <a:effectLst/>
                          <a:latin typeface="+mn-lt"/>
                        </a:rPr>
                        <a:t>Placebo</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a:solidFill>
                            <a:srgbClr val="FF7F4D"/>
                          </a:solidFill>
                          <a:effectLst/>
                          <a:latin typeface="+mn-lt"/>
                        </a:rPr>
                        <a:t>106</a:t>
                      </a:r>
                      <a:endParaRPr lang="fr-FR" sz="8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106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106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105</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104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102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100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99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96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85</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70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44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19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8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cxnSp>
        <p:nvCxnSpPr>
          <p:cNvPr id="24" name="Connecteur droit 23">
            <a:extLst>
              <a:ext uri="{FF2B5EF4-FFF2-40B4-BE49-F238E27FC236}">
                <a16:creationId xmlns:a16="http://schemas.microsoft.com/office/drawing/2014/main" xmlns="" id="{ADC2FDA2-E67D-0DE7-FB7B-A9630F7D3D9A}"/>
              </a:ext>
            </a:extLst>
          </p:cNvPr>
          <p:cNvCxnSpPr>
            <a:cxnSpLocks/>
          </p:cNvCxnSpPr>
          <p:nvPr/>
        </p:nvCxnSpPr>
        <p:spPr>
          <a:xfrm flipV="1">
            <a:off x="4695705" y="1263912"/>
            <a:ext cx="0" cy="917494"/>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Box 4">
            <a:extLst>
              <a:ext uri="{FF2B5EF4-FFF2-40B4-BE49-F238E27FC236}">
                <a16:creationId xmlns:a16="http://schemas.microsoft.com/office/drawing/2014/main" xmlns="" id="{A6BBE899-2338-0898-D628-B6AD7E8EB299}"/>
              </a:ext>
            </a:extLst>
          </p:cNvPr>
          <p:cNvSpPr txBox="1"/>
          <p:nvPr/>
        </p:nvSpPr>
        <p:spPr>
          <a:xfrm>
            <a:off x="4690310" y="1107747"/>
            <a:ext cx="45554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b="1" dirty="0">
                <a:solidFill>
                  <a:srgbClr val="005086"/>
                </a:solidFill>
                <a:latin typeface="Century Gothic" panose="020B0502020202020204" pitchFamily="34" charset="0"/>
              </a:rPr>
              <a:t>94%</a:t>
            </a:r>
            <a:endParaRPr lang="en-GB" sz="900" dirty="0">
              <a:solidFill>
                <a:srgbClr val="005086"/>
              </a:solidFill>
              <a:latin typeface="Century Gothic" panose="020B0502020202020204" pitchFamily="34" charset="0"/>
            </a:endParaRPr>
          </a:p>
        </p:txBody>
      </p:sp>
      <p:sp>
        <p:nvSpPr>
          <p:cNvPr id="26" name="TextBox 4">
            <a:extLst>
              <a:ext uri="{FF2B5EF4-FFF2-40B4-BE49-F238E27FC236}">
                <a16:creationId xmlns:a16="http://schemas.microsoft.com/office/drawing/2014/main" xmlns="" id="{15770E9C-16F4-3182-2CAC-0A168B80375D}"/>
              </a:ext>
            </a:extLst>
          </p:cNvPr>
          <p:cNvSpPr txBox="1"/>
          <p:nvPr/>
        </p:nvSpPr>
        <p:spPr>
          <a:xfrm>
            <a:off x="4690310" y="1500688"/>
            <a:ext cx="45554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b="1" dirty="0">
                <a:solidFill>
                  <a:srgbClr val="FF7F4D"/>
                </a:solidFill>
                <a:latin typeface="Century Gothic" panose="020B0502020202020204" pitchFamily="34" charset="0"/>
              </a:rPr>
              <a:t>88%</a:t>
            </a:r>
            <a:endParaRPr lang="en-GB" sz="900" dirty="0">
              <a:solidFill>
                <a:srgbClr val="FF7F4D"/>
              </a:solidFill>
              <a:latin typeface="Century Gothic" panose="020B0502020202020204" pitchFamily="34" charset="0"/>
            </a:endParaRPr>
          </a:p>
        </p:txBody>
      </p:sp>
      <p:sp>
        <p:nvSpPr>
          <p:cNvPr id="52" name="Espace réservé du contenu 5">
            <a:extLst>
              <a:ext uri="{FF2B5EF4-FFF2-40B4-BE49-F238E27FC236}">
                <a16:creationId xmlns:a16="http://schemas.microsoft.com/office/drawing/2014/main" xmlns="" id="{D3B4B4A5-E8E7-2AE5-0FC7-5B37B099C27F}"/>
              </a:ext>
            </a:extLst>
          </p:cNvPr>
          <p:cNvSpPr txBox="1">
            <a:spLocks/>
          </p:cNvSpPr>
          <p:nvPr/>
        </p:nvSpPr>
        <p:spPr>
          <a:xfrm>
            <a:off x="1275460" y="3310039"/>
            <a:ext cx="5076359" cy="209763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a:solidFill>
                  <a:prstClr val="black"/>
                </a:solidFill>
                <a:latin typeface="Century Gothic" panose="020F0302020204030204"/>
              </a:rPr>
              <a:t> </a:t>
            </a:r>
            <a:endParaRPr lang="fr-FR" sz="1600" dirty="0">
              <a:solidFill>
                <a:prstClr val="black"/>
              </a:solidFill>
              <a:latin typeface="Century Gothic" panose="020F0302020204030204"/>
            </a:endParaRPr>
          </a:p>
        </p:txBody>
      </p:sp>
      <p:graphicFrame>
        <p:nvGraphicFramePr>
          <p:cNvPr id="53" name="Chart 16">
            <a:extLst>
              <a:ext uri="{FF2B5EF4-FFF2-40B4-BE49-F238E27FC236}">
                <a16:creationId xmlns:a16="http://schemas.microsoft.com/office/drawing/2014/main" xmlns="" id="{72C837E3-1E1A-D9A1-53BD-7775FF2A3911}"/>
              </a:ext>
            </a:extLst>
          </p:cNvPr>
          <p:cNvGraphicFramePr/>
          <p:nvPr>
            <p:extLst>
              <p:ext uri="{D42A27DB-BD31-4B8C-83A1-F6EECF244321}">
                <p14:modId xmlns:p14="http://schemas.microsoft.com/office/powerpoint/2010/main" val="120096104"/>
              </p:ext>
            </p:extLst>
          </p:nvPr>
        </p:nvGraphicFramePr>
        <p:xfrm>
          <a:off x="1142063" y="3387810"/>
          <a:ext cx="5159375" cy="1578669"/>
        </p:xfrm>
        <a:graphic>
          <a:graphicData uri="http://schemas.openxmlformats.org/drawingml/2006/chart">
            <c:chart xmlns:c="http://schemas.openxmlformats.org/drawingml/2006/chart" xmlns:r="http://schemas.openxmlformats.org/officeDocument/2006/relationships" r:id="rId3"/>
          </a:graphicData>
        </a:graphic>
      </p:graphicFrame>
      <p:sp>
        <p:nvSpPr>
          <p:cNvPr id="54" name="Espace réservé du texte 6">
            <a:extLst>
              <a:ext uri="{FF2B5EF4-FFF2-40B4-BE49-F238E27FC236}">
                <a16:creationId xmlns:a16="http://schemas.microsoft.com/office/drawing/2014/main" xmlns="" id="{C539E423-0944-02A2-71E8-FC7ECCA3A43C}"/>
              </a:ext>
            </a:extLst>
          </p:cNvPr>
          <p:cNvSpPr txBox="1">
            <a:spLocks/>
          </p:cNvSpPr>
          <p:nvPr/>
        </p:nvSpPr>
        <p:spPr>
          <a:xfrm>
            <a:off x="1374024" y="3114720"/>
            <a:ext cx="883914" cy="320063"/>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050" dirty="0">
                <a:latin typeface="Century Gothic" panose="020B0502020202020204" pitchFamily="34" charset="0"/>
              </a:rPr>
              <a:t>Stade II</a:t>
            </a:r>
          </a:p>
        </p:txBody>
      </p:sp>
      <p:graphicFrame>
        <p:nvGraphicFramePr>
          <p:cNvPr id="55" name="Table 3">
            <a:extLst>
              <a:ext uri="{FF2B5EF4-FFF2-40B4-BE49-F238E27FC236}">
                <a16:creationId xmlns:a16="http://schemas.microsoft.com/office/drawing/2014/main" xmlns="" id="{DA35E72A-562C-F87F-72FD-B6F4CE2A83D5}"/>
              </a:ext>
            </a:extLst>
          </p:cNvPr>
          <p:cNvGraphicFramePr>
            <a:graphicFrameLocks noGrp="1"/>
          </p:cNvGraphicFramePr>
          <p:nvPr>
            <p:extLst>
              <p:ext uri="{D42A27DB-BD31-4B8C-83A1-F6EECF244321}">
                <p14:modId xmlns:p14="http://schemas.microsoft.com/office/powerpoint/2010/main" val="2401567895"/>
              </p:ext>
            </p:extLst>
          </p:nvPr>
        </p:nvGraphicFramePr>
        <p:xfrm>
          <a:off x="1349428" y="4862133"/>
          <a:ext cx="4903175" cy="429531"/>
        </p:xfrm>
        <a:graphic>
          <a:graphicData uri="http://schemas.openxmlformats.org/drawingml/2006/table">
            <a:tbl>
              <a:tblPr firstRow="1" bandRow="1">
                <a:effectLst/>
              </a:tblPr>
              <a:tblGrid>
                <a:gridCol w="393276">
                  <a:extLst>
                    <a:ext uri="{9D8B030D-6E8A-4147-A177-3AD203B41FA5}">
                      <a16:colId xmlns:a16="http://schemas.microsoft.com/office/drawing/2014/main" xmlns="" val="1289765418"/>
                    </a:ext>
                  </a:extLst>
                </a:gridCol>
                <a:gridCol w="276938">
                  <a:extLst>
                    <a:ext uri="{9D8B030D-6E8A-4147-A177-3AD203B41FA5}">
                      <a16:colId xmlns:a16="http://schemas.microsoft.com/office/drawing/2014/main" xmlns="" val="3242974005"/>
                    </a:ext>
                  </a:extLst>
                </a:gridCol>
                <a:gridCol w="287755">
                  <a:extLst>
                    <a:ext uri="{9D8B030D-6E8A-4147-A177-3AD203B41FA5}">
                      <a16:colId xmlns:a16="http://schemas.microsoft.com/office/drawing/2014/main" xmlns="" val="2776657473"/>
                    </a:ext>
                  </a:extLst>
                </a:gridCol>
                <a:gridCol w="294248">
                  <a:extLst>
                    <a:ext uri="{9D8B030D-6E8A-4147-A177-3AD203B41FA5}">
                      <a16:colId xmlns:a16="http://schemas.microsoft.com/office/drawing/2014/main" xmlns="" val="3515376167"/>
                    </a:ext>
                  </a:extLst>
                </a:gridCol>
                <a:gridCol w="296411">
                  <a:extLst>
                    <a:ext uri="{9D8B030D-6E8A-4147-A177-3AD203B41FA5}">
                      <a16:colId xmlns:a16="http://schemas.microsoft.com/office/drawing/2014/main" xmlns="" val="1385854877"/>
                    </a:ext>
                  </a:extLst>
                </a:gridCol>
                <a:gridCol w="285593">
                  <a:extLst>
                    <a:ext uri="{9D8B030D-6E8A-4147-A177-3AD203B41FA5}">
                      <a16:colId xmlns:a16="http://schemas.microsoft.com/office/drawing/2014/main" xmlns="" val="79554832"/>
                    </a:ext>
                  </a:extLst>
                </a:gridCol>
                <a:gridCol w="285593">
                  <a:extLst>
                    <a:ext uri="{9D8B030D-6E8A-4147-A177-3AD203B41FA5}">
                      <a16:colId xmlns:a16="http://schemas.microsoft.com/office/drawing/2014/main" xmlns="" val="3582586495"/>
                    </a:ext>
                  </a:extLst>
                </a:gridCol>
                <a:gridCol w="309393">
                  <a:extLst>
                    <a:ext uri="{9D8B030D-6E8A-4147-A177-3AD203B41FA5}">
                      <a16:colId xmlns:a16="http://schemas.microsoft.com/office/drawing/2014/main" xmlns="" val="512610548"/>
                    </a:ext>
                  </a:extLst>
                </a:gridCol>
                <a:gridCol w="283429">
                  <a:extLst>
                    <a:ext uri="{9D8B030D-6E8A-4147-A177-3AD203B41FA5}">
                      <a16:colId xmlns:a16="http://schemas.microsoft.com/office/drawing/2014/main" xmlns="" val="1874114984"/>
                    </a:ext>
                  </a:extLst>
                </a:gridCol>
                <a:gridCol w="275823">
                  <a:extLst>
                    <a:ext uri="{9D8B030D-6E8A-4147-A177-3AD203B41FA5}">
                      <a16:colId xmlns:a16="http://schemas.microsoft.com/office/drawing/2014/main" xmlns="" val="20795308"/>
                    </a:ext>
                  </a:extLst>
                </a:gridCol>
                <a:gridCol w="275823">
                  <a:extLst>
                    <a:ext uri="{9D8B030D-6E8A-4147-A177-3AD203B41FA5}">
                      <a16:colId xmlns:a16="http://schemas.microsoft.com/office/drawing/2014/main" xmlns="" val="1853230852"/>
                    </a:ext>
                  </a:extLst>
                </a:gridCol>
                <a:gridCol w="275823">
                  <a:extLst>
                    <a:ext uri="{9D8B030D-6E8A-4147-A177-3AD203B41FA5}">
                      <a16:colId xmlns:a16="http://schemas.microsoft.com/office/drawing/2014/main" xmlns="" val="1866732437"/>
                    </a:ext>
                  </a:extLst>
                </a:gridCol>
                <a:gridCol w="275823">
                  <a:extLst>
                    <a:ext uri="{9D8B030D-6E8A-4147-A177-3AD203B41FA5}">
                      <a16:colId xmlns:a16="http://schemas.microsoft.com/office/drawing/2014/main" xmlns="" val="52631207"/>
                    </a:ext>
                  </a:extLst>
                </a:gridCol>
                <a:gridCol w="275823">
                  <a:extLst>
                    <a:ext uri="{9D8B030D-6E8A-4147-A177-3AD203B41FA5}">
                      <a16:colId xmlns:a16="http://schemas.microsoft.com/office/drawing/2014/main" xmlns="" val="1779696379"/>
                    </a:ext>
                  </a:extLst>
                </a:gridCol>
                <a:gridCol w="275823">
                  <a:extLst>
                    <a:ext uri="{9D8B030D-6E8A-4147-A177-3AD203B41FA5}">
                      <a16:colId xmlns:a16="http://schemas.microsoft.com/office/drawing/2014/main" xmlns="" val="1204639216"/>
                    </a:ext>
                  </a:extLst>
                </a:gridCol>
                <a:gridCol w="275823">
                  <a:extLst>
                    <a:ext uri="{9D8B030D-6E8A-4147-A177-3AD203B41FA5}">
                      <a16:colId xmlns:a16="http://schemas.microsoft.com/office/drawing/2014/main" xmlns="" val="942116476"/>
                    </a:ext>
                  </a:extLst>
                </a:gridCol>
                <a:gridCol w="259778">
                  <a:extLst>
                    <a:ext uri="{9D8B030D-6E8A-4147-A177-3AD203B41FA5}">
                      <a16:colId xmlns:a16="http://schemas.microsoft.com/office/drawing/2014/main" xmlns="" val="690887234"/>
                    </a:ext>
                  </a:extLst>
                </a:gridCol>
              </a:tblGrid>
              <a:tr h="228600">
                <a:tc>
                  <a:txBody>
                    <a:bodyPr/>
                    <a:lstStyle/>
                    <a:p>
                      <a:pPr algn="ctr" fontAlgn="t"/>
                      <a:r>
                        <a:rPr lang="fr-FR" sz="600" b="1" i="0" u="none" strike="noStrike" dirty="0" err="1">
                          <a:solidFill>
                            <a:srgbClr val="005086"/>
                          </a:solidFill>
                          <a:effectLst/>
                          <a:latin typeface="+mn-lt"/>
                        </a:rPr>
                        <a:t>Osim</a:t>
                      </a:r>
                      <a:r>
                        <a:rPr lang="fr-FR" sz="600" b="1" i="0" u="none" strike="noStrike" dirty="0">
                          <a:solidFill>
                            <a:srgbClr val="005086"/>
                          </a:solidFill>
                          <a:effectLst/>
                          <a:latin typeface="+mn-lt"/>
                        </a:rPr>
                        <a:t>.</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118</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116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112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112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112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109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104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104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100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83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61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36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600" b="1" i="0" u="none" strike="noStrike" dirty="0">
                          <a:solidFill>
                            <a:srgbClr val="FF7F4D"/>
                          </a:solidFill>
                          <a:effectLst/>
                          <a:latin typeface="+mn-lt"/>
                        </a:rPr>
                        <a:t>Placebo</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118</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118</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117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114</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110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107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104</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103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94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79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56</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32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cxnSp>
        <p:nvCxnSpPr>
          <p:cNvPr id="56" name="Connecteur droit 55">
            <a:extLst>
              <a:ext uri="{FF2B5EF4-FFF2-40B4-BE49-F238E27FC236}">
                <a16:creationId xmlns:a16="http://schemas.microsoft.com/office/drawing/2014/main" xmlns="" id="{3FC73ED0-DD81-5509-9912-1C0589A8EA33}"/>
              </a:ext>
            </a:extLst>
          </p:cNvPr>
          <p:cNvCxnSpPr>
            <a:cxnSpLocks/>
          </p:cNvCxnSpPr>
          <p:nvPr/>
        </p:nvCxnSpPr>
        <p:spPr>
          <a:xfrm flipV="1">
            <a:off x="4695704" y="3463779"/>
            <a:ext cx="0" cy="917494"/>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TextBox 4">
            <a:extLst>
              <a:ext uri="{FF2B5EF4-FFF2-40B4-BE49-F238E27FC236}">
                <a16:creationId xmlns:a16="http://schemas.microsoft.com/office/drawing/2014/main" xmlns="" id="{FFC32041-14F1-B02F-3487-7A2E8EF6923E}"/>
              </a:ext>
            </a:extLst>
          </p:cNvPr>
          <p:cNvSpPr txBox="1"/>
          <p:nvPr/>
        </p:nvSpPr>
        <p:spPr>
          <a:xfrm>
            <a:off x="4637501" y="3384870"/>
            <a:ext cx="46280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b="1">
                <a:solidFill>
                  <a:srgbClr val="005086"/>
                </a:solidFill>
                <a:latin typeface="Century Gothic" panose="020B0502020202020204" pitchFamily="34" charset="0"/>
              </a:rPr>
              <a:t>85%</a:t>
            </a:r>
            <a:endParaRPr lang="en-GB" sz="900" dirty="0">
              <a:solidFill>
                <a:srgbClr val="005086"/>
              </a:solidFill>
              <a:latin typeface="Century Gothic" panose="020B0502020202020204" pitchFamily="34" charset="0"/>
            </a:endParaRPr>
          </a:p>
        </p:txBody>
      </p:sp>
      <p:sp>
        <p:nvSpPr>
          <p:cNvPr id="58" name="TextBox 4">
            <a:extLst>
              <a:ext uri="{FF2B5EF4-FFF2-40B4-BE49-F238E27FC236}">
                <a16:creationId xmlns:a16="http://schemas.microsoft.com/office/drawing/2014/main" xmlns="" id="{E2CC079A-3761-38DE-2BBB-79672AE5F089}"/>
              </a:ext>
            </a:extLst>
          </p:cNvPr>
          <p:cNvSpPr txBox="1"/>
          <p:nvPr/>
        </p:nvSpPr>
        <p:spPr>
          <a:xfrm>
            <a:off x="4637501" y="3777811"/>
            <a:ext cx="46280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b="1">
                <a:solidFill>
                  <a:srgbClr val="FF7F4D"/>
                </a:solidFill>
                <a:latin typeface="Century Gothic" panose="020B0502020202020204" pitchFamily="34" charset="0"/>
              </a:rPr>
              <a:t>78%</a:t>
            </a:r>
            <a:endParaRPr lang="en-GB" sz="900" dirty="0">
              <a:solidFill>
                <a:srgbClr val="FF7F4D"/>
              </a:solidFill>
              <a:latin typeface="Century Gothic" panose="020B0502020202020204" pitchFamily="34" charset="0"/>
            </a:endParaRPr>
          </a:p>
        </p:txBody>
      </p:sp>
      <p:sp>
        <p:nvSpPr>
          <p:cNvPr id="59" name="Espace réservé du contenu 5">
            <a:extLst>
              <a:ext uri="{FF2B5EF4-FFF2-40B4-BE49-F238E27FC236}">
                <a16:creationId xmlns:a16="http://schemas.microsoft.com/office/drawing/2014/main" xmlns="" id="{30698B33-B4F4-E7F9-81F6-BCE238C317D5}"/>
              </a:ext>
            </a:extLst>
          </p:cNvPr>
          <p:cNvSpPr txBox="1">
            <a:spLocks/>
          </p:cNvSpPr>
          <p:nvPr/>
        </p:nvSpPr>
        <p:spPr>
          <a:xfrm>
            <a:off x="6618613" y="3310039"/>
            <a:ext cx="5076359" cy="2094430"/>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a:solidFill>
                  <a:prstClr val="black"/>
                </a:solidFill>
                <a:latin typeface="Century Gothic" panose="020F0302020204030204"/>
              </a:rPr>
              <a:t> </a:t>
            </a:r>
            <a:endParaRPr lang="fr-FR" sz="1600" dirty="0">
              <a:solidFill>
                <a:prstClr val="black"/>
              </a:solidFill>
              <a:latin typeface="Century Gothic" panose="020F0302020204030204"/>
            </a:endParaRPr>
          </a:p>
        </p:txBody>
      </p:sp>
      <p:graphicFrame>
        <p:nvGraphicFramePr>
          <p:cNvPr id="60" name="Chart 16">
            <a:extLst>
              <a:ext uri="{FF2B5EF4-FFF2-40B4-BE49-F238E27FC236}">
                <a16:creationId xmlns:a16="http://schemas.microsoft.com/office/drawing/2014/main" xmlns="" id="{35B5EDE8-9176-1FFE-5B36-EB83BBE2BE50}"/>
              </a:ext>
            </a:extLst>
          </p:cNvPr>
          <p:cNvGraphicFramePr/>
          <p:nvPr>
            <p:extLst>
              <p:ext uri="{D42A27DB-BD31-4B8C-83A1-F6EECF244321}">
                <p14:modId xmlns:p14="http://schemas.microsoft.com/office/powerpoint/2010/main" val="711079347"/>
              </p:ext>
            </p:extLst>
          </p:nvPr>
        </p:nvGraphicFramePr>
        <p:xfrm>
          <a:off x="6485216" y="3451461"/>
          <a:ext cx="5159375" cy="1578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1" name="Table 3">
            <a:extLst>
              <a:ext uri="{FF2B5EF4-FFF2-40B4-BE49-F238E27FC236}">
                <a16:creationId xmlns:a16="http://schemas.microsoft.com/office/drawing/2014/main" xmlns="" id="{47840966-F280-C9D1-0358-4E1A8C256D78}"/>
              </a:ext>
            </a:extLst>
          </p:cNvPr>
          <p:cNvGraphicFramePr>
            <a:graphicFrameLocks noGrp="1"/>
          </p:cNvGraphicFramePr>
          <p:nvPr>
            <p:extLst>
              <p:ext uri="{D42A27DB-BD31-4B8C-83A1-F6EECF244321}">
                <p14:modId xmlns:p14="http://schemas.microsoft.com/office/powerpoint/2010/main" val="4148802187"/>
              </p:ext>
            </p:extLst>
          </p:nvPr>
        </p:nvGraphicFramePr>
        <p:xfrm>
          <a:off x="6705204" y="4877651"/>
          <a:ext cx="4903175" cy="429531"/>
        </p:xfrm>
        <a:graphic>
          <a:graphicData uri="http://schemas.openxmlformats.org/drawingml/2006/table">
            <a:tbl>
              <a:tblPr firstRow="1" bandRow="1">
                <a:effectLst/>
              </a:tblPr>
              <a:tblGrid>
                <a:gridCol w="393276">
                  <a:extLst>
                    <a:ext uri="{9D8B030D-6E8A-4147-A177-3AD203B41FA5}">
                      <a16:colId xmlns:a16="http://schemas.microsoft.com/office/drawing/2014/main" xmlns="" val="1289765418"/>
                    </a:ext>
                  </a:extLst>
                </a:gridCol>
                <a:gridCol w="276938">
                  <a:extLst>
                    <a:ext uri="{9D8B030D-6E8A-4147-A177-3AD203B41FA5}">
                      <a16:colId xmlns:a16="http://schemas.microsoft.com/office/drawing/2014/main" xmlns="" val="3242974005"/>
                    </a:ext>
                  </a:extLst>
                </a:gridCol>
                <a:gridCol w="287755">
                  <a:extLst>
                    <a:ext uri="{9D8B030D-6E8A-4147-A177-3AD203B41FA5}">
                      <a16:colId xmlns:a16="http://schemas.microsoft.com/office/drawing/2014/main" xmlns="" val="2776657473"/>
                    </a:ext>
                  </a:extLst>
                </a:gridCol>
                <a:gridCol w="294248">
                  <a:extLst>
                    <a:ext uri="{9D8B030D-6E8A-4147-A177-3AD203B41FA5}">
                      <a16:colId xmlns:a16="http://schemas.microsoft.com/office/drawing/2014/main" xmlns="" val="3515376167"/>
                    </a:ext>
                  </a:extLst>
                </a:gridCol>
                <a:gridCol w="296411">
                  <a:extLst>
                    <a:ext uri="{9D8B030D-6E8A-4147-A177-3AD203B41FA5}">
                      <a16:colId xmlns:a16="http://schemas.microsoft.com/office/drawing/2014/main" xmlns="" val="1385854877"/>
                    </a:ext>
                  </a:extLst>
                </a:gridCol>
                <a:gridCol w="285593">
                  <a:extLst>
                    <a:ext uri="{9D8B030D-6E8A-4147-A177-3AD203B41FA5}">
                      <a16:colId xmlns:a16="http://schemas.microsoft.com/office/drawing/2014/main" xmlns="" val="79554832"/>
                    </a:ext>
                  </a:extLst>
                </a:gridCol>
                <a:gridCol w="285593">
                  <a:extLst>
                    <a:ext uri="{9D8B030D-6E8A-4147-A177-3AD203B41FA5}">
                      <a16:colId xmlns:a16="http://schemas.microsoft.com/office/drawing/2014/main" xmlns="" val="3582586495"/>
                    </a:ext>
                  </a:extLst>
                </a:gridCol>
                <a:gridCol w="309393">
                  <a:extLst>
                    <a:ext uri="{9D8B030D-6E8A-4147-A177-3AD203B41FA5}">
                      <a16:colId xmlns:a16="http://schemas.microsoft.com/office/drawing/2014/main" xmlns="" val="512610548"/>
                    </a:ext>
                  </a:extLst>
                </a:gridCol>
                <a:gridCol w="283429">
                  <a:extLst>
                    <a:ext uri="{9D8B030D-6E8A-4147-A177-3AD203B41FA5}">
                      <a16:colId xmlns:a16="http://schemas.microsoft.com/office/drawing/2014/main" xmlns="" val="1874114984"/>
                    </a:ext>
                  </a:extLst>
                </a:gridCol>
                <a:gridCol w="275823">
                  <a:extLst>
                    <a:ext uri="{9D8B030D-6E8A-4147-A177-3AD203B41FA5}">
                      <a16:colId xmlns:a16="http://schemas.microsoft.com/office/drawing/2014/main" xmlns="" val="20795308"/>
                    </a:ext>
                  </a:extLst>
                </a:gridCol>
                <a:gridCol w="275823">
                  <a:extLst>
                    <a:ext uri="{9D8B030D-6E8A-4147-A177-3AD203B41FA5}">
                      <a16:colId xmlns:a16="http://schemas.microsoft.com/office/drawing/2014/main" xmlns="" val="1853230852"/>
                    </a:ext>
                  </a:extLst>
                </a:gridCol>
                <a:gridCol w="275823">
                  <a:extLst>
                    <a:ext uri="{9D8B030D-6E8A-4147-A177-3AD203B41FA5}">
                      <a16:colId xmlns:a16="http://schemas.microsoft.com/office/drawing/2014/main" xmlns="" val="1866732437"/>
                    </a:ext>
                  </a:extLst>
                </a:gridCol>
                <a:gridCol w="275823">
                  <a:extLst>
                    <a:ext uri="{9D8B030D-6E8A-4147-A177-3AD203B41FA5}">
                      <a16:colId xmlns:a16="http://schemas.microsoft.com/office/drawing/2014/main" xmlns="" val="52631207"/>
                    </a:ext>
                  </a:extLst>
                </a:gridCol>
                <a:gridCol w="275823">
                  <a:extLst>
                    <a:ext uri="{9D8B030D-6E8A-4147-A177-3AD203B41FA5}">
                      <a16:colId xmlns:a16="http://schemas.microsoft.com/office/drawing/2014/main" xmlns="" val="1779696379"/>
                    </a:ext>
                  </a:extLst>
                </a:gridCol>
                <a:gridCol w="275823">
                  <a:extLst>
                    <a:ext uri="{9D8B030D-6E8A-4147-A177-3AD203B41FA5}">
                      <a16:colId xmlns:a16="http://schemas.microsoft.com/office/drawing/2014/main" xmlns="" val="1204639216"/>
                    </a:ext>
                  </a:extLst>
                </a:gridCol>
                <a:gridCol w="275823">
                  <a:extLst>
                    <a:ext uri="{9D8B030D-6E8A-4147-A177-3AD203B41FA5}">
                      <a16:colId xmlns:a16="http://schemas.microsoft.com/office/drawing/2014/main" xmlns="" val="942116476"/>
                    </a:ext>
                  </a:extLst>
                </a:gridCol>
                <a:gridCol w="259778">
                  <a:extLst>
                    <a:ext uri="{9D8B030D-6E8A-4147-A177-3AD203B41FA5}">
                      <a16:colId xmlns:a16="http://schemas.microsoft.com/office/drawing/2014/main" xmlns="" val="690887234"/>
                    </a:ext>
                  </a:extLst>
                </a:gridCol>
              </a:tblGrid>
              <a:tr h="228600">
                <a:tc>
                  <a:txBody>
                    <a:bodyPr/>
                    <a:lstStyle/>
                    <a:p>
                      <a:pPr algn="ctr" fontAlgn="t"/>
                      <a:r>
                        <a:rPr lang="fr-FR" sz="600" b="1" i="0" u="none" strike="noStrike" dirty="0" err="1">
                          <a:solidFill>
                            <a:srgbClr val="005086"/>
                          </a:solidFill>
                          <a:effectLst/>
                          <a:latin typeface="+mn-lt"/>
                        </a:rPr>
                        <a:t>Osim</a:t>
                      </a:r>
                      <a:r>
                        <a:rPr lang="fr-FR" sz="600" b="1" i="0" u="none" strike="noStrike" dirty="0">
                          <a:solidFill>
                            <a:srgbClr val="005086"/>
                          </a:solidFill>
                          <a:effectLst/>
                          <a:latin typeface="+mn-lt"/>
                        </a:rPr>
                        <a:t>.</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115</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005086"/>
                          </a:solidFill>
                          <a:effectLst/>
                          <a:latin typeface="+mn-lt"/>
                        </a:rPr>
                        <a:t>113</a:t>
                      </a:r>
                      <a:endParaRPr lang="fr-FR" sz="7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112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005086"/>
                          </a:solidFill>
                          <a:effectLst/>
                          <a:latin typeface="+mn-lt"/>
                        </a:rPr>
                        <a:t>109</a:t>
                      </a:r>
                      <a:endParaRPr lang="fr-FR" sz="7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005086"/>
                          </a:solidFill>
                          <a:effectLst/>
                          <a:latin typeface="+mn-lt"/>
                        </a:rPr>
                        <a:t>105</a:t>
                      </a:r>
                      <a:endParaRPr lang="fr-FR" sz="7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104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101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100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87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54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33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14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005086"/>
                          </a:solidFill>
                          <a:effectLst/>
                          <a:latin typeface="+mn-lt"/>
                        </a:rPr>
                        <a:t>5</a:t>
                      </a:r>
                      <a:endParaRPr lang="fr-FR" sz="7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600" b="1" i="0" u="none" strike="noStrike" dirty="0">
                          <a:solidFill>
                            <a:srgbClr val="FF7F4D"/>
                          </a:solidFill>
                          <a:effectLst/>
                          <a:latin typeface="+mn-lt"/>
                        </a:rPr>
                        <a:t>Placebo</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119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114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109</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107</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100</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95</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86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79</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77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59</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38</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a:solidFill>
                            <a:srgbClr val="FF7F4D"/>
                          </a:solidFill>
                          <a:effectLst/>
                          <a:latin typeface="+mn-lt"/>
                        </a:rPr>
                        <a:t>21</a:t>
                      </a:r>
                      <a:endParaRPr lang="fr-FR" sz="7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7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cxnSp>
        <p:nvCxnSpPr>
          <p:cNvPr id="62" name="Connecteur droit 61">
            <a:extLst>
              <a:ext uri="{FF2B5EF4-FFF2-40B4-BE49-F238E27FC236}">
                <a16:creationId xmlns:a16="http://schemas.microsoft.com/office/drawing/2014/main" xmlns="" id="{5C187784-22CA-35A4-A81E-9614A8E66738}"/>
              </a:ext>
            </a:extLst>
          </p:cNvPr>
          <p:cNvCxnSpPr>
            <a:cxnSpLocks/>
          </p:cNvCxnSpPr>
          <p:nvPr/>
        </p:nvCxnSpPr>
        <p:spPr>
          <a:xfrm flipV="1">
            <a:off x="10033067" y="3528826"/>
            <a:ext cx="0" cy="917494"/>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TextBox 4">
            <a:extLst>
              <a:ext uri="{FF2B5EF4-FFF2-40B4-BE49-F238E27FC236}">
                <a16:creationId xmlns:a16="http://schemas.microsoft.com/office/drawing/2014/main" xmlns="" id="{F1130EEB-2664-6A09-8C88-106640248F22}"/>
              </a:ext>
            </a:extLst>
          </p:cNvPr>
          <p:cNvSpPr txBox="1"/>
          <p:nvPr/>
        </p:nvSpPr>
        <p:spPr>
          <a:xfrm>
            <a:off x="10000699" y="3495099"/>
            <a:ext cx="498928"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b="1">
                <a:solidFill>
                  <a:srgbClr val="005086"/>
                </a:solidFill>
                <a:latin typeface="Century Gothic" panose="020B0502020202020204" pitchFamily="34" charset="0"/>
              </a:rPr>
              <a:t>85%</a:t>
            </a:r>
            <a:endParaRPr lang="en-GB" sz="900" dirty="0">
              <a:solidFill>
                <a:srgbClr val="005086"/>
              </a:solidFill>
              <a:latin typeface="Century Gothic" panose="020B0502020202020204" pitchFamily="34" charset="0"/>
            </a:endParaRPr>
          </a:p>
        </p:txBody>
      </p:sp>
      <p:sp>
        <p:nvSpPr>
          <p:cNvPr id="64" name="TextBox 4">
            <a:extLst>
              <a:ext uri="{FF2B5EF4-FFF2-40B4-BE49-F238E27FC236}">
                <a16:creationId xmlns:a16="http://schemas.microsoft.com/office/drawing/2014/main" xmlns="" id="{3DB6EC9F-9DE4-ECB5-0296-A1D8093567E5}"/>
              </a:ext>
            </a:extLst>
          </p:cNvPr>
          <p:cNvSpPr txBox="1"/>
          <p:nvPr/>
        </p:nvSpPr>
        <p:spPr>
          <a:xfrm>
            <a:off x="10000699" y="3888040"/>
            <a:ext cx="498928"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b="1">
                <a:solidFill>
                  <a:srgbClr val="FF7F4D"/>
                </a:solidFill>
                <a:latin typeface="Century Gothic" panose="020B0502020202020204" pitchFamily="34" charset="0"/>
              </a:rPr>
              <a:t>67%</a:t>
            </a:r>
            <a:endParaRPr lang="en-GB" sz="900" dirty="0">
              <a:solidFill>
                <a:srgbClr val="FF7F4D"/>
              </a:solidFill>
              <a:latin typeface="Century Gothic" panose="020B0502020202020204" pitchFamily="34" charset="0"/>
            </a:endParaRPr>
          </a:p>
        </p:txBody>
      </p:sp>
      <p:graphicFrame>
        <p:nvGraphicFramePr>
          <p:cNvPr id="65" name="Tableau 6">
            <a:extLst>
              <a:ext uri="{FF2B5EF4-FFF2-40B4-BE49-F238E27FC236}">
                <a16:creationId xmlns:a16="http://schemas.microsoft.com/office/drawing/2014/main" xmlns="" id="{63399C3D-F6F8-8CF3-B1FA-162C378E5D0F}"/>
              </a:ext>
            </a:extLst>
          </p:cNvPr>
          <p:cNvGraphicFramePr>
            <a:graphicFrameLocks noGrp="1"/>
          </p:cNvGraphicFramePr>
          <p:nvPr>
            <p:extLst>
              <p:ext uri="{D42A27DB-BD31-4B8C-83A1-F6EECF244321}">
                <p14:modId xmlns:p14="http://schemas.microsoft.com/office/powerpoint/2010/main" val="3792343998"/>
              </p:ext>
            </p:extLst>
          </p:nvPr>
        </p:nvGraphicFramePr>
        <p:xfrm>
          <a:off x="6549080" y="681729"/>
          <a:ext cx="5145892" cy="2187110"/>
        </p:xfrm>
        <a:graphic>
          <a:graphicData uri="http://schemas.openxmlformats.org/drawingml/2006/table">
            <a:tbl>
              <a:tblPr firstRow="1" bandRow="1">
                <a:tableStyleId>{5C22544A-7EE6-4342-B048-85BDC9FD1C3A}</a:tableStyleId>
              </a:tblPr>
              <a:tblGrid>
                <a:gridCol w="1696996">
                  <a:extLst>
                    <a:ext uri="{9D8B030D-6E8A-4147-A177-3AD203B41FA5}">
                      <a16:colId xmlns:a16="http://schemas.microsoft.com/office/drawing/2014/main" xmlns="" val="3716429334"/>
                    </a:ext>
                  </a:extLst>
                </a:gridCol>
                <a:gridCol w="1252151">
                  <a:extLst>
                    <a:ext uri="{9D8B030D-6E8A-4147-A177-3AD203B41FA5}">
                      <a16:colId xmlns:a16="http://schemas.microsoft.com/office/drawing/2014/main" xmlns="" val="3569884669"/>
                    </a:ext>
                  </a:extLst>
                </a:gridCol>
                <a:gridCol w="1094052">
                  <a:extLst>
                    <a:ext uri="{9D8B030D-6E8A-4147-A177-3AD203B41FA5}">
                      <a16:colId xmlns:a16="http://schemas.microsoft.com/office/drawing/2014/main" xmlns="" val="2705335300"/>
                    </a:ext>
                  </a:extLst>
                </a:gridCol>
                <a:gridCol w="1102693">
                  <a:extLst>
                    <a:ext uri="{9D8B030D-6E8A-4147-A177-3AD203B41FA5}">
                      <a16:colId xmlns:a16="http://schemas.microsoft.com/office/drawing/2014/main" xmlns="" val="131641793"/>
                    </a:ext>
                  </a:extLst>
                </a:gridCol>
              </a:tblGrid>
              <a:tr h="434358">
                <a:tc>
                  <a:txBody>
                    <a:bodyPr/>
                    <a:lstStyle/>
                    <a:p>
                      <a:pPr algn="l"/>
                      <a:r>
                        <a:rPr lang="fr-FR" sz="1200" dirty="0">
                          <a:latin typeface="Century Gothic" panose="020B0502020202020204" pitchFamily="34" charset="0"/>
                        </a:rPr>
                        <a:t> SG à 5 ans (IC95%)</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tc>
                  <a:txBody>
                    <a:bodyPr/>
                    <a:lstStyle/>
                    <a:p>
                      <a:pPr algn="ctr"/>
                      <a:r>
                        <a:rPr lang="fr-FR" sz="1200" dirty="0" err="1">
                          <a:latin typeface="Century Gothic" panose="020B0502020202020204" pitchFamily="34" charset="0"/>
                        </a:rPr>
                        <a:t>Osimertinib</a:t>
                      </a:r>
                      <a:endParaRPr lang="fr-FR" sz="1200" dirty="0">
                        <a:latin typeface="Century Gothic" panose="020B0502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200" dirty="0">
                          <a:latin typeface="Century Gothic" panose="020B0502020202020204" pitchFamily="34" charset="0"/>
                        </a:rPr>
                        <a:t>Placebo</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algn="ctr"/>
                      <a:r>
                        <a:rPr lang="fr-FR" sz="1200" dirty="0">
                          <a:latin typeface="Century Gothic" panose="020B0502020202020204" pitchFamily="34" charset="0"/>
                        </a:rPr>
                        <a:t>HR </a:t>
                      </a:r>
                      <a:r>
                        <a:rPr lang="fr-FR" sz="1200" b="0" dirty="0">
                          <a:latin typeface="Century Gothic" panose="020B0502020202020204" pitchFamily="34" charset="0"/>
                        </a:rPr>
                        <a:t>(IC95%)</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2399490887"/>
                  </a:ext>
                </a:extLst>
              </a:tr>
              <a:tr h="614414">
                <a:tc>
                  <a:txBody>
                    <a:bodyPr/>
                    <a:lstStyle/>
                    <a:p>
                      <a:pPr algn="l">
                        <a:spcBef>
                          <a:spcPts val="300"/>
                        </a:spcBef>
                      </a:pPr>
                      <a:r>
                        <a:rPr lang="fr-FR" sz="1100" b="1" dirty="0">
                          <a:latin typeface="Century Gothic" panose="020B0502020202020204" pitchFamily="34" charset="0"/>
                        </a:rPr>
                        <a:t>Stade IB</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100" dirty="0">
                          <a:latin typeface="Century Gothic" panose="020B0502020202020204" pitchFamily="34" charset="0"/>
                        </a:rPr>
                        <a:t>94</a:t>
                      </a:r>
                    </a:p>
                    <a:p>
                      <a:pPr algn="ctr">
                        <a:spcBef>
                          <a:spcPts val="300"/>
                        </a:spcBef>
                      </a:pPr>
                      <a:r>
                        <a:rPr lang="fr-FR" sz="1100" dirty="0">
                          <a:latin typeface="Century Gothic" panose="020B0502020202020204" pitchFamily="34" charset="0"/>
                        </a:rPr>
                        <a:t>(86-97)</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100" dirty="0">
                          <a:latin typeface="Century Gothic" panose="020B0502020202020204" pitchFamily="34" charset="0"/>
                        </a:rPr>
                        <a:t>88</a:t>
                      </a:r>
                    </a:p>
                    <a:p>
                      <a:pPr algn="ctr">
                        <a:spcBef>
                          <a:spcPts val="300"/>
                        </a:spcBef>
                      </a:pPr>
                      <a:r>
                        <a:rPr lang="fr-FR" sz="1100" dirty="0">
                          <a:latin typeface="Century Gothic" panose="020B0502020202020204" pitchFamily="34" charset="0"/>
                        </a:rPr>
                        <a:t>(80-93)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100" dirty="0">
                          <a:latin typeface="Century Gothic" panose="020B0502020202020204" pitchFamily="34" charset="0"/>
                        </a:rPr>
                        <a:t>0,44 </a:t>
                      </a:r>
                      <a:br>
                        <a:rPr lang="fr-FR" sz="1100" dirty="0">
                          <a:latin typeface="Century Gothic" panose="020B0502020202020204" pitchFamily="34" charset="0"/>
                        </a:rPr>
                      </a:br>
                      <a:r>
                        <a:rPr lang="fr-FR" sz="1100" dirty="0">
                          <a:latin typeface="Century Gothic" panose="020B0502020202020204" pitchFamily="34" charset="0"/>
                        </a:rPr>
                        <a:t>(0,17-1,02)</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569169">
                <a:tc>
                  <a:txBody>
                    <a:bodyPr/>
                    <a:lstStyle/>
                    <a:p>
                      <a:pPr algn="l"/>
                      <a:r>
                        <a:rPr lang="fr-FR" sz="1100" b="1" dirty="0">
                          <a:latin typeface="Century Gothic" panose="020B0502020202020204" pitchFamily="34" charset="0"/>
                        </a:rPr>
                        <a:t>Stade II</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(77-91)</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(69-85)</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0,63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(0,34-1,12)</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56916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dirty="0">
                          <a:ln>
                            <a:noFill/>
                          </a:ln>
                          <a:solidFill>
                            <a:prstClr val="black"/>
                          </a:solidFill>
                          <a:effectLst/>
                          <a:uLnTx/>
                          <a:uFillTx/>
                          <a:latin typeface="Century Gothic" panose="020B0502020202020204" pitchFamily="34" charset="0"/>
                        </a:rPr>
                        <a:t>Stade IIIA</a:t>
                      </a:r>
                      <a:endPar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(76-91)</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(57-75)</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(0,20-0,64)</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bl>
          </a:graphicData>
        </a:graphic>
      </p:graphicFrame>
      <p:sp>
        <p:nvSpPr>
          <p:cNvPr id="66" name="Espace réservé du texte 6">
            <a:extLst>
              <a:ext uri="{FF2B5EF4-FFF2-40B4-BE49-F238E27FC236}">
                <a16:creationId xmlns:a16="http://schemas.microsoft.com/office/drawing/2014/main" xmlns="" id="{B8BFA6B1-87B2-D9D5-3603-AB0614FEAA4B}"/>
              </a:ext>
            </a:extLst>
          </p:cNvPr>
          <p:cNvSpPr txBox="1">
            <a:spLocks/>
          </p:cNvSpPr>
          <p:nvPr/>
        </p:nvSpPr>
        <p:spPr>
          <a:xfrm>
            <a:off x="6877111" y="3116010"/>
            <a:ext cx="960369" cy="387350"/>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050" dirty="0">
                <a:latin typeface="Century Gothic" panose="020B0502020202020204" pitchFamily="34" charset="0"/>
              </a:rPr>
              <a:t>Stade IIIA</a:t>
            </a:r>
          </a:p>
        </p:txBody>
      </p:sp>
      <p:sp>
        <p:nvSpPr>
          <p:cNvPr id="67" name="Forme libre : forme 66">
            <a:extLst>
              <a:ext uri="{FF2B5EF4-FFF2-40B4-BE49-F238E27FC236}">
                <a16:creationId xmlns:a16="http://schemas.microsoft.com/office/drawing/2014/main" xmlns="" id="{963E6DAB-386A-A991-2377-F2429EF45538}"/>
              </a:ext>
            </a:extLst>
          </p:cNvPr>
          <p:cNvSpPr/>
          <p:nvPr/>
        </p:nvSpPr>
        <p:spPr>
          <a:xfrm>
            <a:off x="1900325" y="1325157"/>
            <a:ext cx="3843867" cy="84667"/>
          </a:xfrm>
          <a:custGeom>
            <a:avLst/>
            <a:gdLst>
              <a:gd name="connsiteX0" fmla="*/ 0 w 3843867"/>
              <a:gd name="connsiteY0" fmla="*/ 0 h 84667"/>
              <a:gd name="connsiteX1" fmla="*/ 1030515 w 3843867"/>
              <a:gd name="connsiteY1" fmla="*/ 0 h 84667"/>
              <a:gd name="connsiteX2" fmla="*/ 1054705 w 3843867"/>
              <a:gd name="connsiteY2" fmla="*/ 12095 h 84667"/>
              <a:gd name="connsiteX3" fmla="*/ 1342572 w 3843867"/>
              <a:gd name="connsiteY3" fmla="*/ 12095 h 84667"/>
              <a:gd name="connsiteX4" fmla="*/ 1369181 w 3843867"/>
              <a:gd name="connsiteY4" fmla="*/ 21772 h 84667"/>
              <a:gd name="connsiteX5" fmla="*/ 2094896 w 3843867"/>
              <a:gd name="connsiteY5" fmla="*/ 21772 h 84667"/>
              <a:gd name="connsiteX6" fmla="*/ 2123924 w 3843867"/>
              <a:gd name="connsiteY6" fmla="*/ 29029 h 84667"/>
              <a:gd name="connsiteX7" fmla="*/ 2271486 w 3843867"/>
              <a:gd name="connsiteY7" fmla="*/ 29029 h 84667"/>
              <a:gd name="connsiteX8" fmla="*/ 2322286 w 3843867"/>
              <a:gd name="connsiteY8" fmla="*/ 36286 h 84667"/>
              <a:gd name="connsiteX9" fmla="*/ 2588381 w 3843867"/>
              <a:gd name="connsiteY9" fmla="*/ 36286 h 84667"/>
              <a:gd name="connsiteX10" fmla="*/ 2641600 w 3843867"/>
              <a:gd name="connsiteY10" fmla="*/ 58057 h 84667"/>
              <a:gd name="connsiteX11" fmla="*/ 3093962 w 3843867"/>
              <a:gd name="connsiteY11" fmla="*/ 58057 h 84667"/>
              <a:gd name="connsiteX12" fmla="*/ 3093962 w 3843867"/>
              <a:gd name="connsiteY12" fmla="*/ 84667 h 84667"/>
              <a:gd name="connsiteX13" fmla="*/ 3843867 w 3843867"/>
              <a:gd name="connsiteY13" fmla="*/ 84667 h 8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3867" h="84667">
                <a:moveTo>
                  <a:pt x="0" y="0"/>
                </a:moveTo>
                <a:lnTo>
                  <a:pt x="1030515" y="0"/>
                </a:lnTo>
                <a:lnTo>
                  <a:pt x="1054705" y="12095"/>
                </a:lnTo>
                <a:lnTo>
                  <a:pt x="1342572" y="12095"/>
                </a:lnTo>
                <a:lnTo>
                  <a:pt x="1369181" y="21772"/>
                </a:lnTo>
                <a:lnTo>
                  <a:pt x="2094896" y="21772"/>
                </a:lnTo>
                <a:lnTo>
                  <a:pt x="2123924" y="29029"/>
                </a:lnTo>
                <a:lnTo>
                  <a:pt x="2271486" y="29029"/>
                </a:lnTo>
                <a:lnTo>
                  <a:pt x="2322286" y="36286"/>
                </a:lnTo>
                <a:lnTo>
                  <a:pt x="2588381" y="36286"/>
                </a:lnTo>
                <a:lnTo>
                  <a:pt x="2641600" y="58057"/>
                </a:lnTo>
                <a:lnTo>
                  <a:pt x="3093962" y="58057"/>
                </a:lnTo>
                <a:lnTo>
                  <a:pt x="3093962" y="84667"/>
                </a:lnTo>
                <a:lnTo>
                  <a:pt x="3843867" y="84667"/>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prstClr val="white"/>
              </a:solidFill>
            </a:endParaRPr>
          </a:p>
        </p:txBody>
      </p:sp>
      <p:sp>
        <p:nvSpPr>
          <p:cNvPr id="68" name="Forme libre : forme 67">
            <a:extLst>
              <a:ext uri="{FF2B5EF4-FFF2-40B4-BE49-F238E27FC236}">
                <a16:creationId xmlns:a16="http://schemas.microsoft.com/office/drawing/2014/main" xmlns="" id="{E0C47815-B5E2-B309-9F87-687DA4A22790}"/>
              </a:ext>
            </a:extLst>
          </p:cNvPr>
          <p:cNvSpPr/>
          <p:nvPr/>
        </p:nvSpPr>
        <p:spPr>
          <a:xfrm>
            <a:off x="1902744" y="1325157"/>
            <a:ext cx="3928534" cy="272177"/>
          </a:xfrm>
          <a:custGeom>
            <a:avLst/>
            <a:gdLst>
              <a:gd name="connsiteX0" fmla="*/ 0 w 3928534"/>
              <a:gd name="connsiteY0" fmla="*/ 0 h 285448"/>
              <a:gd name="connsiteX1" fmla="*/ 774096 w 3928534"/>
              <a:gd name="connsiteY1" fmla="*/ 0 h 285448"/>
              <a:gd name="connsiteX2" fmla="*/ 793448 w 3928534"/>
              <a:gd name="connsiteY2" fmla="*/ 19352 h 285448"/>
              <a:gd name="connsiteX3" fmla="*/ 909562 w 3928534"/>
              <a:gd name="connsiteY3" fmla="*/ 19352 h 285448"/>
              <a:gd name="connsiteX4" fmla="*/ 945848 w 3928534"/>
              <a:gd name="connsiteY4" fmla="*/ 24191 h 285448"/>
              <a:gd name="connsiteX5" fmla="*/ 1320800 w 3928534"/>
              <a:gd name="connsiteY5" fmla="*/ 24191 h 285448"/>
              <a:gd name="connsiteX6" fmla="*/ 1340153 w 3928534"/>
              <a:gd name="connsiteY6" fmla="*/ 38705 h 285448"/>
              <a:gd name="connsiteX7" fmla="*/ 1591734 w 3928534"/>
              <a:gd name="connsiteY7" fmla="*/ 38705 h 285448"/>
              <a:gd name="connsiteX8" fmla="*/ 1625600 w 3928534"/>
              <a:gd name="connsiteY8" fmla="*/ 53219 h 285448"/>
              <a:gd name="connsiteX9" fmla="*/ 2019905 w 3928534"/>
              <a:gd name="connsiteY9" fmla="*/ 53219 h 285448"/>
              <a:gd name="connsiteX10" fmla="*/ 2145696 w 3928534"/>
              <a:gd name="connsiteY10" fmla="*/ 70152 h 285448"/>
              <a:gd name="connsiteX11" fmla="*/ 2240039 w 3928534"/>
              <a:gd name="connsiteY11" fmla="*/ 70152 h 285448"/>
              <a:gd name="connsiteX12" fmla="*/ 2266648 w 3928534"/>
              <a:gd name="connsiteY12" fmla="*/ 82248 h 285448"/>
              <a:gd name="connsiteX13" fmla="*/ 2368248 w 3928534"/>
              <a:gd name="connsiteY13" fmla="*/ 82248 h 285448"/>
              <a:gd name="connsiteX14" fmla="*/ 2397277 w 3928534"/>
              <a:gd name="connsiteY14" fmla="*/ 96762 h 285448"/>
              <a:gd name="connsiteX15" fmla="*/ 2523067 w 3928534"/>
              <a:gd name="connsiteY15" fmla="*/ 96762 h 285448"/>
              <a:gd name="connsiteX16" fmla="*/ 2547258 w 3928534"/>
              <a:gd name="connsiteY16" fmla="*/ 111276 h 285448"/>
              <a:gd name="connsiteX17" fmla="*/ 2859315 w 3928534"/>
              <a:gd name="connsiteY17" fmla="*/ 111276 h 285448"/>
              <a:gd name="connsiteX18" fmla="*/ 2888343 w 3928534"/>
              <a:gd name="connsiteY18" fmla="*/ 123371 h 285448"/>
              <a:gd name="connsiteX19" fmla="*/ 3052839 w 3928534"/>
              <a:gd name="connsiteY19" fmla="*/ 123371 h 285448"/>
              <a:gd name="connsiteX20" fmla="*/ 3113315 w 3928534"/>
              <a:gd name="connsiteY20" fmla="*/ 152400 h 285448"/>
              <a:gd name="connsiteX21" fmla="*/ 3386667 w 3928534"/>
              <a:gd name="connsiteY21" fmla="*/ 152400 h 285448"/>
              <a:gd name="connsiteX22" fmla="*/ 3386667 w 3928534"/>
              <a:gd name="connsiteY22" fmla="*/ 188686 h 285448"/>
              <a:gd name="connsiteX23" fmla="*/ 3672115 w 3928534"/>
              <a:gd name="connsiteY23" fmla="*/ 188686 h 285448"/>
              <a:gd name="connsiteX24" fmla="*/ 3672115 w 3928534"/>
              <a:gd name="connsiteY24" fmla="*/ 285448 h 285448"/>
              <a:gd name="connsiteX25" fmla="*/ 3928534 w 3928534"/>
              <a:gd name="connsiteY25" fmla="*/ 285448 h 2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28534" h="285448">
                <a:moveTo>
                  <a:pt x="0" y="0"/>
                </a:moveTo>
                <a:lnTo>
                  <a:pt x="774096" y="0"/>
                </a:lnTo>
                <a:lnTo>
                  <a:pt x="793448" y="19352"/>
                </a:lnTo>
                <a:lnTo>
                  <a:pt x="909562" y="19352"/>
                </a:lnTo>
                <a:lnTo>
                  <a:pt x="945848" y="24191"/>
                </a:lnTo>
                <a:lnTo>
                  <a:pt x="1320800" y="24191"/>
                </a:lnTo>
                <a:lnTo>
                  <a:pt x="1340153" y="38705"/>
                </a:lnTo>
                <a:lnTo>
                  <a:pt x="1591734" y="38705"/>
                </a:lnTo>
                <a:lnTo>
                  <a:pt x="1625600" y="53219"/>
                </a:lnTo>
                <a:lnTo>
                  <a:pt x="2019905" y="53219"/>
                </a:lnTo>
                <a:lnTo>
                  <a:pt x="2145696" y="70152"/>
                </a:lnTo>
                <a:lnTo>
                  <a:pt x="2240039" y="70152"/>
                </a:lnTo>
                <a:lnTo>
                  <a:pt x="2266648" y="82248"/>
                </a:lnTo>
                <a:lnTo>
                  <a:pt x="2368248" y="82248"/>
                </a:lnTo>
                <a:lnTo>
                  <a:pt x="2397277" y="96762"/>
                </a:lnTo>
                <a:lnTo>
                  <a:pt x="2523067" y="96762"/>
                </a:lnTo>
                <a:lnTo>
                  <a:pt x="2547258" y="111276"/>
                </a:lnTo>
                <a:lnTo>
                  <a:pt x="2859315" y="111276"/>
                </a:lnTo>
                <a:lnTo>
                  <a:pt x="2888343" y="123371"/>
                </a:lnTo>
                <a:lnTo>
                  <a:pt x="3052839" y="123371"/>
                </a:lnTo>
                <a:lnTo>
                  <a:pt x="3113315" y="152400"/>
                </a:lnTo>
                <a:lnTo>
                  <a:pt x="3386667" y="152400"/>
                </a:lnTo>
                <a:lnTo>
                  <a:pt x="3386667" y="188686"/>
                </a:lnTo>
                <a:lnTo>
                  <a:pt x="3672115" y="188686"/>
                </a:lnTo>
                <a:lnTo>
                  <a:pt x="3672115" y="285448"/>
                </a:lnTo>
                <a:lnTo>
                  <a:pt x="3928534" y="285448"/>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prstClr val="white"/>
              </a:solidFill>
            </a:endParaRPr>
          </a:p>
        </p:txBody>
      </p:sp>
      <p:sp>
        <p:nvSpPr>
          <p:cNvPr id="70" name="Forme libre : forme 69">
            <a:extLst>
              <a:ext uri="{FF2B5EF4-FFF2-40B4-BE49-F238E27FC236}">
                <a16:creationId xmlns:a16="http://schemas.microsoft.com/office/drawing/2014/main" xmlns="" id="{22C4A117-7CCD-4CE2-09E3-9B935ECC6208}"/>
              </a:ext>
            </a:extLst>
          </p:cNvPr>
          <p:cNvSpPr/>
          <p:nvPr/>
        </p:nvSpPr>
        <p:spPr>
          <a:xfrm>
            <a:off x="1900324" y="3526707"/>
            <a:ext cx="3824515" cy="174171"/>
          </a:xfrm>
          <a:custGeom>
            <a:avLst/>
            <a:gdLst>
              <a:gd name="connsiteX0" fmla="*/ 0 w 3824515"/>
              <a:gd name="connsiteY0" fmla="*/ 0 h 174171"/>
              <a:gd name="connsiteX1" fmla="*/ 1132115 w 3824515"/>
              <a:gd name="connsiteY1" fmla="*/ 0 h 174171"/>
              <a:gd name="connsiteX2" fmla="*/ 1190172 w 3824515"/>
              <a:gd name="connsiteY2" fmla="*/ 12095 h 174171"/>
              <a:gd name="connsiteX3" fmla="*/ 1306286 w 3824515"/>
              <a:gd name="connsiteY3" fmla="*/ 12095 h 174171"/>
              <a:gd name="connsiteX4" fmla="*/ 1328058 w 3824515"/>
              <a:gd name="connsiteY4" fmla="*/ 24190 h 174171"/>
              <a:gd name="connsiteX5" fmla="*/ 1434496 w 3824515"/>
              <a:gd name="connsiteY5" fmla="*/ 24190 h 174171"/>
              <a:gd name="connsiteX6" fmla="*/ 1540934 w 3824515"/>
              <a:gd name="connsiteY6" fmla="*/ 50800 h 174171"/>
              <a:gd name="connsiteX7" fmla="*/ 1606248 w 3824515"/>
              <a:gd name="connsiteY7" fmla="*/ 50800 h 174171"/>
              <a:gd name="connsiteX8" fmla="*/ 1635277 w 3824515"/>
              <a:gd name="connsiteY8" fmla="*/ 62895 h 174171"/>
              <a:gd name="connsiteX9" fmla="*/ 2005391 w 3824515"/>
              <a:gd name="connsiteY9" fmla="*/ 62895 h 174171"/>
              <a:gd name="connsiteX10" fmla="*/ 2034419 w 3824515"/>
              <a:gd name="connsiteY10" fmla="*/ 72571 h 174171"/>
              <a:gd name="connsiteX11" fmla="*/ 2131181 w 3824515"/>
              <a:gd name="connsiteY11" fmla="*/ 72571 h 174171"/>
              <a:gd name="connsiteX12" fmla="*/ 2162629 w 3824515"/>
              <a:gd name="connsiteY12" fmla="*/ 87085 h 174171"/>
              <a:gd name="connsiteX13" fmla="*/ 2232781 w 3824515"/>
              <a:gd name="connsiteY13" fmla="*/ 87085 h 174171"/>
              <a:gd name="connsiteX14" fmla="*/ 2269067 w 3824515"/>
              <a:gd name="connsiteY14" fmla="*/ 99181 h 174171"/>
              <a:gd name="connsiteX15" fmla="*/ 2336800 w 3824515"/>
              <a:gd name="connsiteY15" fmla="*/ 99181 h 174171"/>
              <a:gd name="connsiteX16" fmla="*/ 2387600 w 3824515"/>
              <a:gd name="connsiteY16" fmla="*/ 113695 h 174171"/>
              <a:gd name="connsiteX17" fmla="*/ 2564191 w 3824515"/>
              <a:gd name="connsiteY17" fmla="*/ 113695 h 174171"/>
              <a:gd name="connsiteX18" fmla="*/ 2614991 w 3824515"/>
              <a:gd name="connsiteY18" fmla="*/ 128209 h 174171"/>
              <a:gd name="connsiteX19" fmla="*/ 2866572 w 3824515"/>
              <a:gd name="connsiteY19" fmla="*/ 128209 h 174171"/>
              <a:gd name="connsiteX20" fmla="*/ 2922210 w 3824515"/>
              <a:gd name="connsiteY20" fmla="*/ 140304 h 174171"/>
              <a:gd name="connsiteX21" fmla="*/ 3272972 w 3824515"/>
              <a:gd name="connsiteY21" fmla="*/ 140304 h 174171"/>
              <a:gd name="connsiteX22" fmla="*/ 3272972 w 3824515"/>
              <a:gd name="connsiteY22" fmla="*/ 174171 h 174171"/>
              <a:gd name="connsiteX23" fmla="*/ 3824515 w 3824515"/>
              <a:gd name="connsiteY23" fmla="*/ 174171 h 17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24515" h="174171">
                <a:moveTo>
                  <a:pt x="0" y="0"/>
                </a:moveTo>
                <a:lnTo>
                  <a:pt x="1132115" y="0"/>
                </a:lnTo>
                <a:lnTo>
                  <a:pt x="1190172" y="12095"/>
                </a:lnTo>
                <a:lnTo>
                  <a:pt x="1306286" y="12095"/>
                </a:lnTo>
                <a:lnTo>
                  <a:pt x="1328058" y="24190"/>
                </a:lnTo>
                <a:lnTo>
                  <a:pt x="1434496" y="24190"/>
                </a:lnTo>
                <a:lnTo>
                  <a:pt x="1540934" y="50800"/>
                </a:lnTo>
                <a:lnTo>
                  <a:pt x="1606248" y="50800"/>
                </a:lnTo>
                <a:lnTo>
                  <a:pt x="1635277" y="62895"/>
                </a:lnTo>
                <a:lnTo>
                  <a:pt x="2005391" y="62895"/>
                </a:lnTo>
                <a:lnTo>
                  <a:pt x="2034419" y="72571"/>
                </a:lnTo>
                <a:lnTo>
                  <a:pt x="2131181" y="72571"/>
                </a:lnTo>
                <a:lnTo>
                  <a:pt x="2162629" y="87085"/>
                </a:lnTo>
                <a:lnTo>
                  <a:pt x="2232781" y="87085"/>
                </a:lnTo>
                <a:lnTo>
                  <a:pt x="2269067" y="99181"/>
                </a:lnTo>
                <a:lnTo>
                  <a:pt x="2336800" y="99181"/>
                </a:lnTo>
                <a:lnTo>
                  <a:pt x="2387600" y="113695"/>
                </a:lnTo>
                <a:lnTo>
                  <a:pt x="2564191" y="113695"/>
                </a:lnTo>
                <a:lnTo>
                  <a:pt x="2614991" y="128209"/>
                </a:lnTo>
                <a:lnTo>
                  <a:pt x="2866572" y="128209"/>
                </a:lnTo>
                <a:lnTo>
                  <a:pt x="2922210" y="140304"/>
                </a:lnTo>
                <a:lnTo>
                  <a:pt x="3272972" y="140304"/>
                </a:lnTo>
                <a:lnTo>
                  <a:pt x="3272972" y="174171"/>
                </a:lnTo>
                <a:lnTo>
                  <a:pt x="3824515" y="174171"/>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prstClr val="white"/>
              </a:solidFill>
            </a:endParaRPr>
          </a:p>
        </p:txBody>
      </p:sp>
      <p:sp>
        <p:nvSpPr>
          <p:cNvPr id="71" name="Forme libre : forme 70">
            <a:extLst>
              <a:ext uri="{FF2B5EF4-FFF2-40B4-BE49-F238E27FC236}">
                <a16:creationId xmlns:a16="http://schemas.microsoft.com/office/drawing/2014/main" xmlns="" id="{7A16D646-8F51-C958-1157-346ACC49B632}"/>
              </a:ext>
            </a:extLst>
          </p:cNvPr>
          <p:cNvSpPr/>
          <p:nvPr/>
        </p:nvSpPr>
        <p:spPr>
          <a:xfrm>
            <a:off x="1895486" y="3521869"/>
            <a:ext cx="4025296" cy="266095"/>
          </a:xfrm>
          <a:custGeom>
            <a:avLst/>
            <a:gdLst>
              <a:gd name="connsiteX0" fmla="*/ 0 w 4025296"/>
              <a:gd name="connsiteY0" fmla="*/ 0 h 266095"/>
              <a:gd name="connsiteX1" fmla="*/ 445105 w 4025296"/>
              <a:gd name="connsiteY1" fmla="*/ 0 h 266095"/>
              <a:gd name="connsiteX2" fmla="*/ 781353 w 4025296"/>
              <a:gd name="connsiteY2" fmla="*/ 26609 h 266095"/>
              <a:gd name="connsiteX3" fmla="*/ 924076 w 4025296"/>
              <a:gd name="connsiteY3" fmla="*/ 26609 h 266095"/>
              <a:gd name="connsiteX4" fmla="*/ 1040191 w 4025296"/>
              <a:gd name="connsiteY4" fmla="*/ 48381 h 266095"/>
              <a:gd name="connsiteX5" fmla="*/ 1265162 w 4025296"/>
              <a:gd name="connsiteY5" fmla="*/ 48381 h 266095"/>
              <a:gd name="connsiteX6" fmla="*/ 1299029 w 4025296"/>
              <a:gd name="connsiteY6" fmla="*/ 62895 h 266095"/>
              <a:gd name="connsiteX7" fmla="*/ 1390953 w 4025296"/>
              <a:gd name="connsiteY7" fmla="*/ 62895 h 266095"/>
              <a:gd name="connsiteX8" fmla="*/ 1432076 w 4025296"/>
              <a:gd name="connsiteY8" fmla="*/ 77409 h 266095"/>
              <a:gd name="connsiteX9" fmla="*/ 1664305 w 4025296"/>
              <a:gd name="connsiteY9" fmla="*/ 77409 h 266095"/>
              <a:gd name="connsiteX10" fmla="*/ 1705429 w 4025296"/>
              <a:gd name="connsiteY10" fmla="*/ 87085 h 266095"/>
              <a:gd name="connsiteX11" fmla="*/ 1874762 w 4025296"/>
              <a:gd name="connsiteY11" fmla="*/ 87085 h 266095"/>
              <a:gd name="connsiteX12" fmla="*/ 2070705 w 4025296"/>
              <a:gd name="connsiteY12" fmla="*/ 104019 h 266095"/>
              <a:gd name="connsiteX13" fmla="*/ 2186819 w 4025296"/>
              <a:gd name="connsiteY13" fmla="*/ 118533 h 266095"/>
              <a:gd name="connsiteX14" fmla="*/ 2310191 w 4025296"/>
              <a:gd name="connsiteY14" fmla="*/ 118533 h 266095"/>
              <a:gd name="connsiteX15" fmla="*/ 2329543 w 4025296"/>
              <a:gd name="connsiteY15" fmla="*/ 137885 h 266095"/>
              <a:gd name="connsiteX16" fmla="*/ 2387600 w 4025296"/>
              <a:gd name="connsiteY16" fmla="*/ 137885 h 266095"/>
              <a:gd name="connsiteX17" fmla="*/ 2462591 w 4025296"/>
              <a:gd name="connsiteY17" fmla="*/ 174171 h 266095"/>
              <a:gd name="connsiteX18" fmla="*/ 2636762 w 4025296"/>
              <a:gd name="connsiteY18" fmla="*/ 174171 h 266095"/>
              <a:gd name="connsiteX19" fmla="*/ 2699657 w 4025296"/>
              <a:gd name="connsiteY19" fmla="*/ 188685 h 266095"/>
              <a:gd name="connsiteX20" fmla="*/ 2823029 w 4025296"/>
              <a:gd name="connsiteY20" fmla="*/ 188685 h 266095"/>
              <a:gd name="connsiteX21" fmla="*/ 2890762 w 4025296"/>
              <a:gd name="connsiteY21" fmla="*/ 212876 h 266095"/>
              <a:gd name="connsiteX22" fmla="*/ 3048000 w 4025296"/>
              <a:gd name="connsiteY22" fmla="*/ 212876 h 266095"/>
              <a:gd name="connsiteX23" fmla="*/ 3048000 w 4025296"/>
              <a:gd name="connsiteY23" fmla="*/ 239485 h 266095"/>
              <a:gd name="connsiteX24" fmla="*/ 3229429 w 4025296"/>
              <a:gd name="connsiteY24" fmla="*/ 239485 h 266095"/>
              <a:gd name="connsiteX25" fmla="*/ 3229429 w 4025296"/>
              <a:gd name="connsiteY25" fmla="*/ 266095 h 266095"/>
              <a:gd name="connsiteX26" fmla="*/ 4025296 w 4025296"/>
              <a:gd name="connsiteY26" fmla="*/ 266095 h 26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5296" h="266095">
                <a:moveTo>
                  <a:pt x="0" y="0"/>
                </a:moveTo>
                <a:lnTo>
                  <a:pt x="445105" y="0"/>
                </a:lnTo>
                <a:lnTo>
                  <a:pt x="781353" y="26609"/>
                </a:lnTo>
                <a:lnTo>
                  <a:pt x="924076" y="26609"/>
                </a:lnTo>
                <a:lnTo>
                  <a:pt x="1040191" y="48381"/>
                </a:lnTo>
                <a:lnTo>
                  <a:pt x="1265162" y="48381"/>
                </a:lnTo>
                <a:lnTo>
                  <a:pt x="1299029" y="62895"/>
                </a:lnTo>
                <a:lnTo>
                  <a:pt x="1390953" y="62895"/>
                </a:lnTo>
                <a:lnTo>
                  <a:pt x="1432076" y="77409"/>
                </a:lnTo>
                <a:lnTo>
                  <a:pt x="1664305" y="77409"/>
                </a:lnTo>
                <a:lnTo>
                  <a:pt x="1705429" y="87085"/>
                </a:lnTo>
                <a:lnTo>
                  <a:pt x="1874762" y="87085"/>
                </a:lnTo>
                <a:lnTo>
                  <a:pt x="2070705" y="104019"/>
                </a:lnTo>
                <a:lnTo>
                  <a:pt x="2186819" y="118533"/>
                </a:lnTo>
                <a:lnTo>
                  <a:pt x="2310191" y="118533"/>
                </a:lnTo>
                <a:lnTo>
                  <a:pt x="2329543" y="137885"/>
                </a:lnTo>
                <a:lnTo>
                  <a:pt x="2387600" y="137885"/>
                </a:lnTo>
                <a:lnTo>
                  <a:pt x="2462591" y="174171"/>
                </a:lnTo>
                <a:lnTo>
                  <a:pt x="2636762" y="174171"/>
                </a:lnTo>
                <a:lnTo>
                  <a:pt x="2699657" y="188685"/>
                </a:lnTo>
                <a:lnTo>
                  <a:pt x="2823029" y="188685"/>
                </a:lnTo>
                <a:lnTo>
                  <a:pt x="2890762" y="212876"/>
                </a:lnTo>
                <a:lnTo>
                  <a:pt x="3048000" y="212876"/>
                </a:lnTo>
                <a:lnTo>
                  <a:pt x="3048000" y="239485"/>
                </a:lnTo>
                <a:lnTo>
                  <a:pt x="3229429" y="239485"/>
                </a:lnTo>
                <a:lnTo>
                  <a:pt x="3229429" y="266095"/>
                </a:lnTo>
                <a:lnTo>
                  <a:pt x="4025296" y="266095"/>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prstClr val="white"/>
              </a:solidFill>
            </a:endParaRPr>
          </a:p>
        </p:txBody>
      </p:sp>
      <p:sp>
        <p:nvSpPr>
          <p:cNvPr id="72" name="Forme libre : forme 71">
            <a:extLst>
              <a:ext uri="{FF2B5EF4-FFF2-40B4-BE49-F238E27FC236}">
                <a16:creationId xmlns:a16="http://schemas.microsoft.com/office/drawing/2014/main" xmlns="" id="{D7DE1F3A-7B38-F0A7-B154-A1540DB178C8}"/>
              </a:ext>
            </a:extLst>
          </p:cNvPr>
          <p:cNvSpPr/>
          <p:nvPr/>
        </p:nvSpPr>
        <p:spPr>
          <a:xfrm>
            <a:off x="7232435" y="3589637"/>
            <a:ext cx="3793331" cy="173831"/>
          </a:xfrm>
          <a:custGeom>
            <a:avLst/>
            <a:gdLst>
              <a:gd name="connsiteX0" fmla="*/ 0 w 3793331"/>
              <a:gd name="connsiteY0" fmla="*/ 0 h 173831"/>
              <a:gd name="connsiteX1" fmla="*/ 1076325 w 3793331"/>
              <a:gd name="connsiteY1" fmla="*/ 0 h 173831"/>
              <a:gd name="connsiteX2" fmla="*/ 1226343 w 3793331"/>
              <a:gd name="connsiteY2" fmla="*/ 19050 h 173831"/>
              <a:gd name="connsiteX3" fmla="*/ 1383506 w 3793331"/>
              <a:gd name="connsiteY3" fmla="*/ 19050 h 173831"/>
              <a:gd name="connsiteX4" fmla="*/ 1928812 w 3793331"/>
              <a:gd name="connsiteY4" fmla="*/ 47625 h 173831"/>
              <a:gd name="connsiteX5" fmla="*/ 1962150 w 3793331"/>
              <a:gd name="connsiteY5" fmla="*/ 59531 h 173831"/>
              <a:gd name="connsiteX6" fmla="*/ 2419350 w 3793331"/>
              <a:gd name="connsiteY6" fmla="*/ 59531 h 173831"/>
              <a:gd name="connsiteX7" fmla="*/ 2462212 w 3793331"/>
              <a:gd name="connsiteY7" fmla="*/ 71438 h 173831"/>
              <a:gd name="connsiteX8" fmla="*/ 2514600 w 3793331"/>
              <a:gd name="connsiteY8" fmla="*/ 71438 h 173831"/>
              <a:gd name="connsiteX9" fmla="*/ 2557462 w 3793331"/>
              <a:gd name="connsiteY9" fmla="*/ 97631 h 173831"/>
              <a:gd name="connsiteX10" fmla="*/ 2645568 w 3793331"/>
              <a:gd name="connsiteY10" fmla="*/ 97631 h 173831"/>
              <a:gd name="connsiteX11" fmla="*/ 2667000 w 3793331"/>
              <a:gd name="connsiteY11" fmla="*/ 123825 h 173831"/>
              <a:gd name="connsiteX12" fmla="*/ 2874168 w 3793331"/>
              <a:gd name="connsiteY12" fmla="*/ 123825 h 173831"/>
              <a:gd name="connsiteX13" fmla="*/ 2907506 w 3793331"/>
              <a:gd name="connsiteY13" fmla="*/ 150019 h 173831"/>
              <a:gd name="connsiteX14" fmla="*/ 3071812 w 3793331"/>
              <a:gd name="connsiteY14" fmla="*/ 150019 h 173831"/>
              <a:gd name="connsiteX15" fmla="*/ 3071812 w 3793331"/>
              <a:gd name="connsiteY15" fmla="*/ 173831 h 173831"/>
              <a:gd name="connsiteX16" fmla="*/ 3793331 w 3793331"/>
              <a:gd name="connsiteY16" fmla="*/ 173831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3331" h="173831">
                <a:moveTo>
                  <a:pt x="0" y="0"/>
                </a:moveTo>
                <a:lnTo>
                  <a:pt x="1076325" y="0"/>
                </a:lnTo>
                <a:lnTo>
                  <a:pt x="1226343" y="19050"/>
                </a:lnTo>
                <a:lnTo>
                  <a:pt x="1383506" y="19050"/>
                </a:lnTo>
                <a:lnTo>
                  <a:pt x="1928812" y="47625"/>
                </a:lnTo>
                <a:lnTo>
                  <a:pt x="1962150" y="59531"/>
                </a:lnTo>
                <a:lnTo>
                  <a:pt x="2419350" y="59531"/>
                </a:lnTo>
                <a:lnTo>
                  <a:pt x="2462212" y="71438"/>
                </a:lnTo>
                <a:lnTo>
                  <a:pt x="2514600" y="71438"/>
                </a:lnTo>
                <a:lnTo>
                  <a:pt x="2557462" y="97631"/>
                </a:lnTo>
                <a:lnTo>
                  <a:pt x="2645568" y="97631"/>
                </a:lnTo>
                <a:lnTo>
                  <a:pt x="2667000" y="123825"/>
                </a:lnTo>
                <a:lnTo>
                  <a:pt x="2874168" y="123825"/>
                </a:lnTo>
                <a:lnTo>
                  <a:pt x="2907506" y="150019"/>
                </a:lnTo>
                <a:lnTo>
                  <a:pt x="3071812" y="150019"/>
                </a:lnTo>
                <a:lnTo>
                  <a:pt x="3071812" y="173831"/>
                </a:lnTo>
                <a:lnTo>
                  <a:pt x="3793331" y="173831"/>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prstClr val="white"/>
              </a:solidFill>
            </a:endParaRPr>
          </a:p>
        </p:txBody>
      </p:sp>
      <p:sp>
        <p:nvSpPr>
          <p:cNvPr id="73" name="Forme libre : forme 72">
            <a:extLst>
              <a:ext uri="{FF2B5EF4-FFF2-40B4-BE49-F238E27FC236}">
                <a16:creationId xmlns:a16="http://schemas.microsoft.com/office/drawing/2014/main" xmlns="" id="{8D1A0EA8-72F5-D46F-17CE-4CEC73A997C6}"/>
              </a:ext>
            </a:extLst>
          </p:cNvPr>
          <p:cNvSpPr/>
          <p:nvPr/>
        </p:nvSpPr>
        <p:spPr>
          <a:xfrm>
            <a:off x="7230053" y="3587256"/>
            <a:ext cx="3724275" cy="335756"/>
          </a:xfrm>
          <a:custGeom>
            <a:avLst/>
            <a:gdLst>
              <a:gd name="connsiteX0" fmla="*/ 0 w 3724275"/>
              <a:gd name="connsiteY0" fmla="*/ 0 h 335756"/>
              <a:gd name="connsiteX1" fmla="*/ 357188 w 3724275"/>
              <a:gd name="connsiteY1" fmla="*/ 0 h 335756"/>
              <a:gd name="connsiteX2" fmla="*/ 714375 w 3724275"/>
              <a:gd name="connsiteY2" fmla="*/ 28575 h 335756"/>
              <a:gd name="connsiteX3" fmla="*/ 971550 w 3724275"/>
              <a:gd name="connsiteY3" fmla="*/ 28575 h 335756"/>
              <a:gd name="connsiteX4" fmla="*/ 1028700 w 3724275"/>
              <a:gd name="connsiteY4" fmla="*/ 57150 h 335756"/>
              <a:gd name="connsiteX5" fmla="*/ 1081088 w 3724275"/>
              <a:gd name="connsiteY5" fmla="*/ 57150 h 335756"/>
              <a:gd name="connsiteX6" fmla="*/ 1100138 w 3724275"/>
              <a:gd name="connsiteY6" fmla="*/ 78581 h 335756"/>
              <a:gd name="connsiteX7" fmla="*/ 1283494 w 3724275"/>
              <a:gd name="connsiteY7" fmla="*/ 78581 h 335756"/>
              <a:gd name="connsiteX8" fmla="*/ 1312069 w 3724275"/>
              <a:gd name="connsiteY8" fmla="*/ 100012 h 335756"/>
              <a:gd name="connsiteX9" fmla="*/ 1404938 w 3724275"/>
              <a:gd name="connsiteY9" fmla="*/ 100012 h 335756"/>
              <a:gd name="connsiteX10" fmla="*/ 1431132 w 3724275"/>
              <a:gd name="connsiteY10" fmla="*/ 116681 h 335756"/>
              <a:gd name="connsiteX11" fmla="*/ 1519238 w 3724275"/>
              <a:gd name="connsiteY11" fmla="*/ 116681 h 335756"/>
              <a:gd name="connsiteX12" fmla="*/ 1547813 w 3724275"/>
              <a:gd name="connsiteY12" fmla="*/ 147637 h 335756"/>
              <a:gd name="connsiteX13" fmla="*/ 1716882 w 3724275"/>
              <a:gd name="connsiteY13" fmla="*/ 166687 h 335756"/>
              <a:gd name="connsiteX14" fmla="*/ 1752600 w 3724275"/>
              <a:gd name="connsiteY14" fmla="*/ 190500 h 335756"/>
              <a:gd name="connsiteX15" fmla="*/ 1833563 w 3724275"/>
              <a:gd name="connsiteY15" fmla="*/ 190500 h 335756"/>
              <a:gd name="connsiteX16" fmla="*/ 1943100 w 3724275"/>
              <a:gd name="connsiteY16" fmla="*/ 209550 h 335756"/>
              <a:gd name="connsiteX17" fmla="*/ 2066925 w 3724275"/>
              <a:gd name="connsiteY17" fmla="*/ 209550 h 335756"/>
              <a:gd name="connsiteX18" fmla="*/ 2307432 w 3724275"/>
              <a:gd name="connsiteY18" fmla="*/ 230981 h 335756"/>
              <a:gd name="connsiteX19" fmla="*/ 2386013 w 3724275"/>
              <a:gd name="connsiteY19" fmla="*/ 259556 h 335756"/>
              <a:gd name="connsiteX20" fmla="*/ 2455069 w 3724275"/>
              <a:gd name="connsiteY20" fmla="*/ 259556 h 335756"/>
              <a:gd name="connsiteX21" fmla="*/ 2528888 w 3724275"/>
              <a:gd name="connsiteY21" fmla="*/ 276225 h 335756"/>
              <a:gd name="connsiteX22" fmla="*/ 2976563 w 3724275"/>
              <a:gd name="connsiteY22" fmla="*/ 276225 h 335756"/>
              <a:gd name="connsiteX23" fmla="*/ 2976563 w 3724275"/>
              <a:gd name="connsiteY23" fmla="*/ 304800 h 335756"/>
              <a:gd name="connsiteX24" fmla="*/ 3250407 w 3724275"/>
              <a:gd name="connsiteY24" fmla="*/ 304800 h 335756"/>
              <a:gd name="connsiteX25" fmla="*/ 3250407 w 3724275"/>
              <a:gd name="connsiteY25" fmla="*/ 335756 h 335756"/>
              <a:gd name="connsiteX26" fmla="*/ 3724275 w 3724275"/>
              <a:gd name="connsiteY26" fmla="*/ 335756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24275" h="335756">
                <a:moveTo>
                  <a:pt x="0" y="0"/>
                </a:moveTo>
                <a:lnTo>
                  <a:pt x="357188" y="0"/>
                </a:lnTo>
                <a:lnTo>
                  <a:pt x="714375" y="28575"/>
                </a:lnTo>
                <a:lnTo>
                  <a:pt x="971550" y="28575"/>
                </a:lnTo>
                <a:lnTo>
                  <a:pt x="1028700" y="57150"/>
                </a:lnTo>
                <a:lnTo>
                  <a:pt x="1081088" y="57150"/>
                </a:lnTo>
                <a:lnTo>
                  <a:pt x="1100138" y="78581"/>
                </a:lnTo>
                <a:lnTo>
                  <a:pt x="1283494" y="78581"/>
                </a:lnTo>
                <a:lnTo>
                  <a:pt x="1312069" y="100012"/>
                </a:lnTo>
                <a:lnTo>
                  <a:pt x="1404938" y="100012"/>
                </a:lnTo>
                <a:lnTo>
                  <a:pt x="1431132" y="116681"/>
                </a:lnTo>
                <a:lnTo>
                  <a:pt x="1519238" y="116681"/>
                </a:lnTo>
                <a:lnTo>
                  <a:pt x="1547813" y="147637"/>
                </a:lnTo>
                <a:lnTo>
                  <a:pt x="1716882" y="166687"/>
                </a:lnTo>
                <a:lnTo>
                  <a:pt x="1752600" y="190500"/>
                </a:lnTo>
                <a:lnTo>
                  <a:pt x="1833563" y="190500"/>
                </a:lnTo>
                <a:lnTo>
                  <a:pt x="1943100" y="209550"/>
                </a:lnTo>
                <a:lnTo>
                  <a:pt x="2066925" y="209550"/>
                </a:lnTo>
                <a:lnTo>
                  <a:pt x="2307432" y="230981"/>
                </a:lnTo>
                <a:lnTo>
                  <a:pt x="2386013" y="259556"/>
                </a:lnTo>
                <a:lnTo>
                  <a:pt x="2455069" y="259556"/>
                </a:lnTo>
                <a:lnTo>
                  <a:pt x="2528888" y="276225"/>
                </a:lnTo>
                <a:lnTo>
                  <a:pt x="2976563" y="276225"/>
                </a:lnTo>
                <a:lnTo>
                  <a:pt x="2976563" y="304800"/>
                </a:lnTo>
                <a:lnTo>
                  <a:pt x="3250407" y="304800"/>
                </a:lnTo>
                <a:lnTo>
                  <a:pt x="3250407" y="335756"/>
                </a:lnTo>
                <a:lnTo>
                  <a:pt x="3724275" y="335756"/>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prstClr val="white"/>
              </a:solidFill>
            </a:endParaRPr>
          </a:p>
        </p:txBody>
      </p:sp>
      <p:sp>
        <p:nvSpPr>
          <p:cNvPr id="36"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1732315" y="5494764"/>
            <a:ext cx="9772595" cy="476846"/>
          </a:xfrm>
        </p:spPr>
        <p:txBody>
          <a:bodyPr>
            <a:noAutofit/>
          </a:bodyPr>
          <a:lstStyle/>
          <a:p>
            <a:pPr algn="ctr"/>
            <a:r>
              <a:rPr lang="fr-FR" sz="1600" dirty="0"/>
              <a:t>Bénéfice de l’</a:t>
            </a:r>
            <a:r>
              <a:rPr lang="fr-FR" sz="1600" dirty="0" err="1"/>
              <a:t>osimertinib</a:t>
            </a:r>
            <a:r>
              <a:rPr lang="fr-FR" sz="1600" dirty="0"/>
              <a:t> en adjuvant sur la survie globale quel que soit le stade tumoral</a:t>
            </a:r>
          </a:p>
        </p:txBody>
      </p:sp>
    </p:spTree>
    <p:extLst>
      <p:ext uri="{BB962C8B-B14F-4D97-AF65-F5344CB8AC3E}">
        <p14:creationId xmlns:p14="http://schemas.microsoft.com/office/powerpoint/2010/main" val="29543252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F7E6DC22-5AAB-453E-C0E2-8B1D6553E8CD}"/>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693ABDA8-D8A1-0901-7606-4A690BA8CE85}"/>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8" name="Espace réservé du texte 7">
            <a:extLst>
              <a:ext uri="{FF2B5EF4-FFF2-40B4-BE49-F238E27FC236}">
                <a16:creationId xmlns:a16="http://schemas.microsoft.com/office/drawing/2014/main" xmlns="" id="{170B6E89-CC19-05F2-5701-C701201E159D}"/>
              </a:ext>
            </a:extLst>
          </p:cNvPr>
          <p:cNvSpPr>
            <a:spLocks noGrp="1"/>
          </p:cNvSpPr>
          <p:nvPr>
            <p:ph type="body" sz="quarter" idx="17"/>
          </p:nvPr>
        </p:nvSpPr>
        <p:spPr/>
        <p:txBody>
          <a:bodyPr/>
          <a:lstStyle/>
          <a:p>
            <a:r>
              <a:rPr lang="fr-FR"/>
              <a:t>TROPION-Lung02</a:t>
            </a:r>
          </a:p>
        </p:txBody>
      </p:sp>
      <p:sp>
        <p:nvSpPr>
          <p:cNvPr id="9" name="Espace réservé du texte 8">
            <a:extLst>
              <a:ext uri="{FF2B5EF4-FFF2-40B4-BE49-F238E27FC236}">
                <a16:creationId xmlns:a16="http://schemas.microsoft.com/office/drawing/2014/main" xmlns="" id="{EDF11BB6-8380-2B25-7CD7-71165CB35933}"/>
              </a:ext>
            </a:extLst>
          </p:cNvPr>
          <p:cNvSpPr>
            <a:spLocks noGrp="1"/>
          </p:cNvSpPr>
          <p:nvPr>
            <p:ph type="body" sz="quarter" idx="18"/>
          </p:nvPr>
        </p:nvSpPr>
        <p:spPr/>
        <p:txBody>
          <a:bodyPr/>
          <a:lstStyle/>
          <a:p>
            <a:r>
              <a:rPr lang="fr-FR" dirty="0"/>
              <a:t>Caractéristiques des patients </a:t>
            </a:r>
          </a:p>
        </p:txBody>
      </p:sp>
      <p:graphicFrame>
        <p:nvGraphicFramePr>
          <p:cNvPr id="3" name="Tableau 2">
            <a:extLst>
              <a:ext uri="{FF2B5EF4-FFF2-40B4-BE49-F238E27FC236}">
                <a16:creationId xmlns:a16="http://schemas.microsoft.com/office/drawing/2014/main" xmlns="" id="{7EA83B7C-588E-DFCA-823E-7177B3BF9CA4}"/>
              </a:ext>
            </a:extLst>
          </p:cNvPr>
          <p:cNvGraphicFramePr>
            <a:graphicFrameLocks noGrp="1"/>
          </p:cNvGraphicFramePr>
          <p:nvPr>
            <p:extLst>
              <p:ext uri="{D42A27DB-BD31-4B8C-83A1-F6EECF244321}">
                <p14:modId xmlns:p14="http://schemas.microsoft.com/office/powerpoint/2010/main" val="3442265599"/>
              </p:ext>
            </p:extLst>
          </p:nvPr>
        </p:nvGraphicFramePr>
        <p:xfrm>
          <a:off x="2560320" y="921568"/>
          <a:ext cx="8222023" cy="5014864"/>
        </p:xfrm>
        <a:graphic>
          <a:graphicData uri="http://schemas.openxmlformats.org/drawingml/2006/table">
            <a:tbl>
              <a:tblPr firstRow="1" bandRow="1"/>
              <a:tblGrid>
                <a:gridCol w="4231144">
                  <a:extLst>
                    <a:ext uri="{9D8B030D-6E8A-4147-A177-3AD203B41FA5}">
                      <a16:colId xmlns:a16="http://schemas.microsoft.com/office/drawing/2014/main" xmlns="" val="20000"/>
                    </a:ext>
                  </a:extLst>
                </a:gridCol>
                <a:gridCol w="1869066">
                  <a:extLst>
                    <a:ext uri="{9D8B030D-6E8A-4147-A177-3AD203B41FA5}">
                      <a16:colId xmlns:a16="http://schemas.microsoft.com/office/drawing/2014/main" xmlns="" val="20001"/>
                    </a:ext>
                  </a:extLst>
                </a:gridCol>
                <a:gridCol w="2121813">
                  <a:extLst>
                    <a:ext uri="{9D8B030D-6E8A-4147-A177-3AD203B41FA5}">
                      <a16:colId xmlns:a16="http://schemas.microsoft.com/office/drawing/2014/main" xmlns="" val="20002"/>
                    </a:ext>
                  </a:extLst>
                </a:gridCol>
              </a:tblGrid>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err="1">
                          <a:solidFill>
                            <a:schemeClr val="bg1"/>
                          </a:solidFill>
                          <a:effectLst/>
                          <a:latin typeface="+mn-lt"/>
                          <a:ea typeface="+mn-ea"/>
                          <a:cs typeface="+mn-cs"/>
                        </a:rPr>
                        <a:t>Caractéristiques</a:t>
                      </a:r>
                      <a:endParaRPr lang="en-US" sz="14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Doublet</a:t>
                      </a:r>
                    </a:p>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(n=64)</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Triplet</a:t>
                      </a:r>
                    </a:p>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(n=72)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extLst>
                  <a:ext uri="{0D108BD9-81ED-4DB2-BD59-A6C34878D82A}">
                    <a16:rowId xmlns:a16="http://schemas.microsoft.com/office/drawing/2014/main" xmlns="" val="10000"/>
                  </a:ext>
                </a:extLst>
              </a:tr>
              <a:tr h="28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ln>
                            <a:noFill/>
                          </a:ln>
                          <a:solidFill>
                            <a:schemeClr val="tx1"/>
                          </a:solidFill>
                          <a:latin typeface="+mn-lt"/>
                          <a:ea typeface="Open Sans" panose="020B0606030504020204" pitchFamily="34" charset="0"/>
                          <a:cs typeface="Arial" panose="020B0604020202020204" pitchFamily="34" charset="0"/>
                        </a:rPr>
                        <a:t>Âge</a:t>
                      </a:r>
                      <a:r>
                        <a:rPr lang="en-GB" sz="1400" b="1" dirty="0">
                          <a:ln>
                            <a:noFill/>
                          </a:ln>
                          <a:solidFill>
                            <a:schemeClr val="tx1"/>
                          </a:solidFill>
                          <a:latin typeface="+mn-lt"/>
                          <a:ea typeface="Open Sans" panose="020B0606030504020204" pitchFamily="34" charset="0"/>
                          <a:cs typeface="Arial" panose="020B0604020202020204" pitchFamily="34" charset="0"/>
                        </a:rPr>
                        <a:t>, median (</a:t>
                      </a:r>
                      <a:r>
                        <a:rPr lang="en-GB" sz="1400" b="1" dirty="0" err="1">
                          <a:ln>
                            <a:noFill/>
                          </a:ln>
                          <a:solidFill>
                            <a:schemeClr val="tx1"/>
                          </a:solidFill>
                          <a:latin typeface="+mn-lt"/>
                          <a:ea typeface="Open Sans" panose="020B0606030504020204" pitchFamily="34" charset="0"/>
                          <a:cs typeface="Arial" panose="020B0604020202020204" pitchFamily="34" charset="0"/>
                        </a:rPr>
                        <a:t>intervalle</a:t>
                      </a:r>
                      <a:r>
                        <a:rPr lang="en-GB" sz="1400" b="1" dirty="0">
                          <a:ln>
                            <a:noFill/>
                          </a:ln>
                          <a:solidFill>
                            <a:schemeClr val="tx1"/>
                          </a:solidFill>
                          <a:latin typeface="+mn-lt"/>
                          <a:ea typeface="Open Sans" panose="020B0606030504020204" pitchFamily="34" charset="0"/>
                          <a:cs typeface="Arial" panose="020B0604020202020204" pitchFamily="34" charset="0"/>
                        </a:rPr>
                        <a:t>), ans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mn-ea"/>
                          <a:cs typeface="+mn-cs"/>
                        </a:rPr>
                        <a:t>65 (44-83)</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64 (33-84)</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n>
                            <a:noFill/>
                          </a:ln>
                          <a:solidFill>
                            <a:schemeClr val="tx1"/>
                          </a:solidFill>
                          <a:latin typeface="+mn-lt"/>
                          <a:ea typeface="Open Sans" panose="020B0606030504020204" pitchFamily="34" charset="0"/>
                          <a:cs typeface="Arial" panose="020B0604020202020204" pitchFamily="34" charset="0"/>
                        </a:rPr>
                        <a:t>Homme, n (%)</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mn-ea"/>
                          <a:cs typeface="+mn-cs"/>
                        </a:rPr>
                        <a:t>48 (75)</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mn-ea"/>
                          <a:cs typeface="+mn-cs"/>
                        </a:rPr>
                        <a:t>48 (67)</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err="1">
                          <a:ln>
                            <a:noFill/>
                          </a:ln>
                          <a:solidFill>
                            <a:schemeClr val="tx1"/>
                          </a:solidFill>
                          <a:latin typeface="+mn-lt"/>
                          <a:ea typeface="Open Sans" panose="020B0606030504020204" pitchFamily="34" charset="0"/>
                          <a:cs typeface="Arial" panose="020B0604020202020204" pitchFamily="34" charset="0"/>
                        </a:rPr>
                        <a:t>Histologie</a:t>
                      </a:r>
                      <a:r>
                        <a:rPr lang="en-GB" sz="1400" b="1" baseline="0" dirty="0">
                          <a:ln>
                            <a:noFill/>
                          </a:ln>
                          <a:solidFill>
                            <a:schemeClr val="tx1"/>
                          </a:solidFill>
                          <a:latin typeface="+mn-lt"/>
                          <a:ea typeface="Open Sans" panose="020B0606030504020204" pitchFamily="34" charset="0"/>
                          <a:cs typeface="Arial" panose="020B0604020202020204" pitchFamily="34" charset="0"/>
                        </a:rPr>
                        <a:t>, 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0" baseline="0" dirty="0" err="1">
                          <a:ln>
                            <a:noFill/>
                          </a:ln>
                          <a:solidFill>
                            <a:schemeClr val="tx1"/>
                          </a:solidFill>
                          <a:latin typeface="+mn-lt"/>
                          <a:ea typeface="Open Sans" panose="020B0606030504020204" pitchFamily="34" charset="0"/>
                          <a:cs typeface="Arial" panose="020B0604020202020204" pitchFamily="34" charset="0"/>
                        </a:rPr>
                        <a:t>Adénocarcinome</a:t>
                      </a:r>
                      <a:endParaRPr lang="en-GB" sz="1400" b="0" baseline="0" dirty="0">
                        <a:ln>
                          <a:noFill/>
                        </a:ln>
                        <a:solidFill>
                          <a:schemeClr val="tx1"/>
                        </a:solidFill>
                        <a:latin typeface="+mn-lt"/>
                        <a:ea typeface="Open Sans" panose="020B0606030504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0" baseline="0" dirty="0" err="1">
                          <a:ln>
                            <a:noFill/>
                          </a:ln>
                          <a:solidFill>
                            <a:schemeClr val="tx1"/>
                          </a:solidFill>
                          <a:latin typeface="+mn-lt"/>
                          <a:ea typeface="Open Sans" panose="020B0606030504020204" pitchFamily="34" charset="0"/>
                          <a:cs typeface="Arial" panose="020B0604020202020204" pitchFamily="34" charset="0"/>
                        </a:rPr>
                        <a:t>Epidermoïdes</a:t>
                      </a:r>
                      <a:endParaRPr lang="en-GB" sz="14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45 (70)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16 (25)</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49 (68)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15 (21)</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28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err="1">
                          <a:solidFill>
                            <a:schemeClr val="tx1"/>
                          </a:solidFill>
                          <a:effectLst/>
                          <a:latin typeface="+mn-lt"/>
                          <a:ea typeface="+mn-ea"/>
                          <a:cs typeface="+mn-cs"/>
                        </a:rPr>
                        <a:t>Antécédents</a:t>
                      </a:r>
                      <a:r>
                        <a:rPr lang="en-US" sz="1400" b="1" i="0" u="none" strike="noStrike" dirty="0">
                          <a:solidFill>
                            <a:schemeClr val="tx1"/>
                          </a:solidFill>
                          <a:effectLst/>
                          <a:latin typeface="+mn-lt"/>
                          <a:ea typeface="+mn-ea"/>
                          <a:cs typeface="+mn-cs"/>
                        </a:rPr>
                        <a:t> de </a:t>
                      </a:r>
                      <a:r>
                        <a:rPr lang="en-US" sz="1400" b="1" i="0" u="none" strike="noStrike" dirty="0" err="1">
                          <a:solidFill>
                            <a:schemeClr val="tx1"/>
                          </a:solidFill>
                          <a:effectLst/>
                          <a:latin typeface="+mn-lt"/>
                          <a:ea typeface="+mn-ea"/>
                          <a:cs typeface="+mn-cs"/>
                        </a:rPr>
                        <a:t>métastases</a:t>
                      </a:r>
                      <a:r>
                        <a:rPr lang="en-US" sz="1400" b="1" i="0" u="none" strike="noStrike" dirty="0">
                          <a:solidFill>
                            <a:schemeClr val="tx1"/>
                          </a:solidFill>
                          <a:effectLst/>
                          <a:latin typeface="+mn-lt"/>
                          <a:ea typeface="+mn-ea"/>
                          <a:cs typeface="+mn-cs"/>
                        </a:rPr>
                        <a:t> </a:t>
                      </a:r>
                      <a:r>
                        <a:rPr lang="en-US" sz="1400" b="1" i="0" u="none" strike="noStrike" dirty="0" err="1">
                          <a:solidFill>
                            <a:schemeClr val="tx1"/>
                          </a:solidFill>
                          <a:effectLst/>
                          <a:latin typeface="+mn-lt"/>
                          <a:ea typeface="+mn-ea"/>
                          <a:cs typeface="+mn-cs"/>
                        </a:rPr>
                        <a:t>cérébrales</a:t>
                      </a:r>
                      <a:r>
                        <a:rPr lang="en-US" sz="1400" b="1" i="0" u="none" strike="noStrike" baseline="0" dirty="0">
                          <a:solidFill>
                            <a:schemeClr val="tx1"/>
                          </a:solidFill>
                          <a:effectLst/>
                          <a:latin typeface="+mn-lt"/>
                          <a:ea typeface="+mn-ea"/>
                          <a:cs typeface="+mn-cs"/>
                        </a:rPr>
                        <a:t>, n (%)</a:t>
                      </a:r>
                      <a:endParaRPr lang="en-US" sz="1400" b="1" i="0" u="none" strike="noStrike" dirty="0">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11 (17)</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14 (19)</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chemeClr val="tx1"/>
                          </a:solidFill>
                          <a:effectLst/>
                          <a:latin typeface="+mn-lt"/>
                          <a:ea typeface="+mn-ea"/>
                          <a:cs typeface="+mn-cs"/>
                        </a:rPr>
                        <a:t>Expression PD-L1, n (%)</a:t>
                      </a:r>
                      <a:endParaRPr lang="en-US" sz="1400" b="1" i="0" u="none" strike="noStrike" kern="1200" baseline="3000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&lt;1%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1%-49%</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≥50%</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23 (36)</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28 (44)</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13 (20)</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29 (40)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24 (33)</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18 (25)</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a:ln>
                            <a:noFill/>
                          </a:ln>
                          <a:solidFill>
                            <a:schemeClr val="tx1"/>
                          </a:solidFill>
                          <a:effectLst/>
                          <a:latin typeface="+mn-lt"/>
                          <a:ea typeface="+mn-ea"/>
                          <a:cs typeface="+mn-cs"/>
                        </a:rPr>
                        <a:t>Lignes de traitement antérieures, médiane (intervalle)</a:t>
                      </a:r>
                      <a:endParaRPr lang="en-US" sz="1400" b="1" i="0" u="none" strike="noStrike" kern="1200" baseline="30000" dirty="0">
                        <a:ln>
                          <a:noFill/>
                        </a:ln>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0 (0-4)</a:t>
                      </a:r>
                      <a:r>
                        <a:rPr lang="en-US" sz="1400" b="0" kern="1200" baseline="30000" dirty="0">
                          <a:ln>
                            <a:noFill/>
                          </a:ln>
                          <a:solidFill>
                            <a:schemeClr val="tx1"/>
                          </a:solidFill>
                          <a:latin typeface="+mn-lt"/>
                          <a:ea typeface="Open Sans" panose="020B0606030504020204" pitchFamily="34" charset="0"/>
                          <a:cs typeface="Arial" panose="020B0604020202020204" pitchFamily="34" charset="0"/>
                        </a:rPr>
                        <a:t>c</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0 (0-3)</a:t>
                      </a:r>
                      <a:endParaRPr lang="en-US" sz="1400" b="0" kern="1200" baseline="3000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err="1">
                          <a:ln>
                            <a:noFill/>
                          </a:ln>
                          <a:solidFill>
                            <a:schemeClr val="tx1"/>
                          </a:solidFill>
                          <a:latin typeface="+mn-lt"/>
                          <a:ea typeface="Open Sans" panose="020B0606030504020204" pitchFamily="34" charset="0"/>
                          <a:cs typeface="Arial" panose="020B0604020202020204" pitchFamily="34" charset="0"/>
                        </a:rPr>
                        <a:t>Traitement</a:t>
                      </a:r>
                      <a:r>
                        <a:rPr lang="en-GB" sz="1400" b="1" baseline="0" dirty="0">
                          <a:ln>
                            <a:noFill/>
                          </a:ln>
                          <a:solidFill>
                            <a:schemeClr val="tx1"/>
                          </a:solidFill>
                          <a:latin typeface="+mn-lt"/>
                          <a:ea typeface="Open Sans" panose="020B0606030504020204" pitchFamily="34" charset="0"/>
                          <a:cs typeface="Arial" panose="020B0604020202020204" pitchFamily="34" charset="0"/>
                        </a:rPr>
                        <a:t> </a:t>
                      </a:r>
                      <a:r>
                        <a:rPr lang="en-GB" sz="1400" b="1" baseline="0" dirty="0" err="1">
                          <a:ln>
                            <a:noFill/>
                          </a:ln>
                          <a:solidFill>
                            <a:schemeClr val="tx1"/>
                          </a:solidFill>
                          <a:latin typeface="+mn-lt"/>
                          <a:ea typeface="Open Sans" panose="020B0606030504020204" pitchFamily="34" charset="0"/>
                          <a:cs typeface="Arial" panose="020B0604020202020204" pitchFamily="34" charset="0"/>
                        </a:rPr>
                        <a:t>systémique</a:t>
                      </a:r>
                      <a:r>
                        <a:rPr lang="en-GB" sz="1400" b="1" baseline="0" dirty="0">
                          <a:ln>
                            <a:noFill/>
                          </a:ln>
                          <a:solidFill>
                            <a:schemeClr val="tx1"/>
                          </a:solidFill>
                          <a:latin typeface="+mn-lt"/>
                          <a:ea typeface="Open Sans" panose="020B0606030504020204" pitchFamily="34" charset="0"/>
                          <a:cs typeface="Arial" panose="020B0604020202020204" pitchFamily="34" charset="0"/>
                        </a:rPr>
                        <a:t> </a:t>
                      </a:r>
                      <a:r>
                        <a:rPr lang="en-GB" sz="1400" b="1" baseline="0" dirty="0" err="1">
                          <a:ln>
                            <a:noFill/>
                          </a:ln>
                          <a:solidFill>
                            <a:schemeClr val="tx1"/>
                          </a:solidFill>
                          <a:latin typeface="+mn-lt"/>
                          <a:ea typeface="Open Sans" panose="020B0606030504020204" pitchFamily="34" charset="0"/>
                          <a:cs typeface="Arial" panose="020B0604020202020204" pitchFamily="34" charset="0"/>
                        </a:rPr>
                        <a:t>antérieur</a:t>
                      </a:r>
                      <a:r>
                        <a:rPr lang="en-GB" sz="1400" b="1" baseline="0" dirty="0">
                          <a:ln>
                            <a:noFill/>
                          </a:ln>
                          <a:solidFill>
                            <a:schemeClr val="tx1"/>
                          </a:solidFill>
                          <a:latin typeface="+mn-lt"/>
                          <a:ea typeface="Open Sans" panose="020B0606030504020204" pitchFamily="34" charset="0"/>
                          <a:cs typeface="Arial" panose="020B0604020202020204" pitchFamily="34" charset="0"/>
                        </a:rPr>
                        <a:t>, 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0" baseline="0" dirty="0" err="1">
                          <a:ln>
                            <a:noFill/>
                          </a:ln>
                          <a:solidFill>
                            <a:schemeClr val="tx1"/>
                          </a:solidFill>
                          <a:latin typeface="+mn-lt"/>
                          <a:ea typeface="Open Sans" panose="020B0606030504020204" pitchFamily="34" charset="0"/>
                          <a:cs typeface="Arial" panose="020B0604020202020204" pitchFamily="34" charset="0"/>
                        </a:rPr>
                        <a:t>Immunothérapie</a:t>
                      </a:r>
                      <a:endParaRPr lang="en-GB" sz="1400" b="0" baseline="0" dirty="0">
                        <a:ln>
                          <a:noFill/>
                        </a:ln>
                        <a:solidFill>
                          <a:schemeClr val="tx1"/>
                        </a:solidFill>
                        <a:latin typeface="+mn-lt"/>
                        <a:ea typeface="Open Sans" panose="020B0606030504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0" baseline="0" dirty="0" err="1">
                          <a:ln>
                            <a:noFill/>
                          </a:ln>
                          <a:solidFill>
                            <a:schemeClr val="tx1"/>
                          </a:solidFill>
                          <a:latin typeface="+mn-lt"/>
                          <a:ea typeface="Open Sans" panose="020B0606030504020204" pitchFamily="34" charset="0"/>
                          <a:cs typeface="Arial" panose="020B0604020202020204" pitchFamily="34" charset="0"/>
                        </a:rPr>
                        <a:t>Chimiothérapie</a:t>
                      </a:r>
                      <a:r>
                        <a:rPr lang="en-GB" sz="1400" b="0" baseline="0" dirty="0">
                          <a:ln>
                            <a:noFill/>
                          </a:ln>
                          <a:solidFill>
                            <a:schemeClr val="tx1"/>
                          </a:solidFill>
                          <a:latin typeface="+mn-lt"/>
                          <a:ea typeface="Open Sans" panose="020B0606030504020204" pitchFamily="34" charset="0"/>
                          <a:cs typeface="Arial" panose="020B0604020202020204" pitchFamily="34" charset="0"/>
                        </a:rPr>
                        <a:t> au </a:t>
                      </a:r>
                      <a:r>
                        <a:rPr lang="en-GB" sz="1400" b="0" baseline="0" dirty="0" err="1">
                          <a:ln>
                            <a:noFill/>
                          </a:ln>
                          <a:solidFill>
                            <a:schemeClr val="tx1"/>
                          </a:solidFill>
                          <a:latin typeface="+mn-lt"/>
                          <a:ea typeface="Open Sans" panose="020B0606030504020204" pitchFamily="34" charset="0"/>
                          <a:cs typeface="Arial" panose="020B0604020202020204" pitchFamily="34" charset="0"/>
                        </a:rPr>
                        <a:t>platine</a:t>
                      </a:r>
                      <a:endParaRPr lang="en-GB" sz="14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12 (19)</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24 (38)</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18 (25)</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17 (24)</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err="1">
                          <a:ln>
                            <a:noFill/>
                          </a:ln>
                          <a:solidFill>
                            <a:schemeClr val="tx1"/>
                          </a:solidFill>
                          <a:latin typeface="+mn-lt"/>
                          <a:ea typeface="Open Sans" panose="020B0606030504020204" pitchFamily="34" charset="0"/>
                          <a:cs typeface="Arial" panose="020B0604020202020204" pitchFamily="34" charset="0"/>
                        </a:rPr>
                        <a:t>Ligne</a:t>
                      </a:r>
                      <a:r>
                        <a:rPr lang="en-GB" sz="1400" b="1" baseline="0" dirty="0">
                          <a:ln>
                            <a:noFill/>
                          </a:ln>
                          <a:solidFill>
                            <a:schemeClr val="tx1"/>
                          </a:solidFill>
                          <a:latin typeface="+mn-lt"/>
                          <a:ea typeface="Open Sans" panose="020B0606030504020204" pitchFamily="34" charset="0"/>
                          <a:cs typeface="Arial" panose="020B0604020202020204" pitchFamily="34" charset="0"/>
                        </a:rPr>
                        <a:t> de </a:t>
                      </a:r>
                      <a:r>
                        <a:rPr lang="en-GB" sz="1400" b="1" baseline="0" dirty="0" err="1">
                          <a:ln>
                            <a:noFill/>
                          </a:ln>
                          <a:solidFill>
                            <a:schemeClr val="tx1"/>
                          </a:solidFill>
                          <a:latin typeface="+mn-lt"/>
                          <a:ea typeface="Open Sans" panose="020B0606030504020204" pitchFamily="34" charset="0"/>
                          <a:cs typeface="Arial" panose="020B0604020202020204" pitchFamily="34" charset="0"/>
                        </a:rPr>
                        <a:t>traitement</a:t>
                      </a:r>
                      <a:r>
                        <a:rPr lang="en-GB" sz="1400" b="1" baseline="0" dirty="0">
                          <a:ln>
                            <a:noFill/>
                          </a:ln>
                          <a:solidFill>
                            <a:schemeClr val="tx1"/>
                          </a:solidFill>
                          <a:latin typeface="+mn-lt"/>
                          <a:ea typeface="Open Sans" panose="020B0606030504020204" pitchFamily="34" charset="0"/>
                          <a:cs typeface="Arial" panose="020B0604020202020204" pitchFamily="34" charset="0"/>
                        </a:rPr>
                        <a:t> combine </a:t>
                      </a:r>
                      <a:r>
                        <a:rPr lang="en-GB" sz="1400" b="1" baseline="0" dirty="0" err="1">
                          <a:ln>
                            <a:noFill/>
                          </a:ln>
                          <a:solidFill>
                            <a:schemeClr val="tx1"/>
                          </a:solidFill>
                          <a:latin typeface="+mn-lt"/>
                          <a:ea typeface="Open Sans" panose="020B0606030504020204" pitchFamily="34" charset="0"/>
                          <a:cs typeface="Arial" panose="020B0604020202020204" pitchFamily="34" charset="0"/>
                        </a:rPr>
                        <a:t>Dato-DXd</a:t>
                      </a:r>
                      <a:r>
                        <a:rPr lang="en-GB" sz="1400" b="1" baseline="0" dirty="0">
                          <a:ln>
                            <a:noFill/>
                          </a:ln>
                          <a:solidFill>
                            <a:schemeClr val="tx1"/>
                          </a:solidFill>
                          <a:latin typeface="+mn-lt"/>
                          <a:ea typeface="Open Sans" panose="020B0606030504020204" pitchFamily="34" charset="0"/>
                          <a:cs typeface="Arial" panose="020B0604020202020204" pitchFamily="34" charset="0"/>
                        </a:rPr>
                        <a:t>, n (%)</a:t>
                      </a:r>
                      <a:endParaRPr lang="en-GB" sz="1400" b="1" baseline="30000" dirty="0">
                        <a:ln>
                          <a:noFill/>
                        </a:ln>
                        <a:solidFill>
                          <a:schemeClr val="tx1"/>
                        </a:solidFill>
                        <a:latin typeface="+mn-lt"/>
                        <a:ea typeface="Open Sans" panose="020B0606030504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0" baseline="0" dirty="0">
                          <a:ln>
                            <a:noFill/>
                          </a:ln>
                          <a:solidFill>
                            <a:schemeClr val="tx1"/>
                          </a:solidFill>
                          <a:latin typeface="+mn-lt"/>
                          <a:ea typeface="Open Sans" panose="020B0606030504020204" pitchFamily="34" charset="0"/>
                          <a:cs typeface="Arial" panose="020B0604020202020204" pitchFamily="34" charset="0"/>
                        </a:rPr>
                        <a:t>1L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0" baseline="0" dirty="0">
                          <a:ln>
                            <a:noFill/>
                          </a:ln>
                          <a:solidFill>
                            <a:schemeClr val="tx1"/>
                          </a:solidFill>
                          <a:latin typeface="+mn-lt"/>
                          <a:ea typeface="Open Sans" panose="020B0606030504020204" pitchFamily="34" charset="0"/>
                          <a:cs typeface="Arial" panose="020B0604020202020204" pitchFamily="34" charset="0"/>
                        </a:rPr>
                        <a:t>2L+</a:t>
                      </a:r>
                      <a:endParaRPr lang="en-GB" sz="14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37 (58)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27 (42)</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54 (75)</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18 (25)</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971080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F7E6DC22-5AAB-453E-C0E2-8B1D6553E8CD}"/>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693ABDA8-D8A1-0901-7606-4A690BA8CE85}"/>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8" name="Espace réservé du texte 7">
            <a:extLst>
              <a:ext uri="{FF2B5EF4-FFF2-40B4-BE49-F238E27FC236}">
                <a16:creationId xmlns:a16="http://schemas.microsoft.com/office/drawing/2014/main" xmlns="" id="{170B6E89-CC19-05F2-5701-C701201E159D}"/>
              </a:ext>
            </a:extLst>
          </p:cNvPr>
          <p:cNvSpPr>
            <a:spLocks noGrp="1"/>
          </p:cNvSpPr>
          <p:nvPr>
            <p:ph type="body" sz="quarter" idx="17"/>
          </p:nvPr>
        </p:nvSpPr>
        <p:spPr/>
        <p:txBody>
          <a:bodyPr/>
          <a:lstStyle/>
          <a:p>
            <a:r>
              <a:rPr lang="fr-FR"/>
              <a:t>TROPION-Lung02</a:t>
            </a:r>
          </a:p>
        </p:txBody>
      </p:sp>
      <p:sp>
        <p:nvSpPr>
          <p:cNvPr id="9" name="Espace réservé du texte 8">
            <a:extLst>
              <a:ext uri="{FF2B5EF4-FFF2-40B4-BE49-F238E27FC236}">
                <a16:creationId xmlns:a16="http://schemas.microsoft.com/office/drawing/2014/main" xmlns="" id="{EDF11BB6-8380-2B25-7CD7-71165CB35933}"/>
              </a:ext>
            </a:extLst>
          </p:cNvPr>
          <p:cNvSpPr>
            <a:spLocks noGrp="1"/>
          </p:cNvSpPr>
          <p:nvPr>
            <p:ph type="body" sz="quarter" idx="18"/>
          </p:nvPr>
        </p:nvSpPr>
        <p:spPr/>
        <p:txBody>
          <a:bodyPr/>
          <a:lstStyle/>
          <a:p>
            <a:r>
              <a:rPr lang="fr-FR"/>
              <a:t>Activité anti-tumorale </a:t>
            </a:r>
          </a:p>
        </p:txBody>
      </p:sp>
      <p:graphicFrame>
        <p:nvGraphicFramePr>
          <p:cNvPr id="4" name="Tableau 3">
            <a:extLst>
              <a:ext uri="{FF2B5EF4-FFF2-40B4-BE49-F238E27FC236}">
                <a16:creationId xmlns:a16="http://schemas.microsoft.com/office/drawing/2014/main" xmlns="" id="{E69E56AB-77D9-4E03-3538-61337D7E0FC1}"/>
              </a:ext>
            </a:extLst>
          </p:cNvPr>
          <p:cNvGraphicFramePr>
            <a:graphicFrameLocks noGrp="1"/>
          </p:cNvGraphicFramePr>
          <p:nvPr>
            <p:extLst>
              <p:ext uri="{D42A27DB-BD31-4B8C-83A1-F6EECF244321}">
                <p14:modId xmlns:p14="http://schemas.microsoft.com/office/powerpoint/2010/main" val="3108092830"/>
              </p:ext>
            </p:extLst>
          </p:nvPr>
        </p:nvGraphicFramePr>
        <p:xfrm>
          <a:off x="2085244" y="1339915"/>
          <a:ext cx="8805259" cy="4027614"/>
        </p:xfrm>
        <a:graphic>
          <a:graphicData uri="http://schemas.openxmlformats.org/drawingml/2006/table">
            <a:tbl>
              <a:tblPr firstRow="1" bandRow="1"/>
              <a:tblGrid>
                <a:gridCol w="3111046">
                  <a:extLst>
                    <a:ext uri="{9D8B030D-6E8A-4147-A177-3AD203B41FA5}">
                      <a16:colId xmlns:a16="http://schemas.microsoft.com/office/drawing/2014/main" xmlns="" val="20000"/>
                    </a:ext>
                  </a:extLst>
                </a:gridCol>
                <a:gridCol w="1522661">
                  <a:extLst>
                    <a:ext uri="{9D8B030D-6E8A-4147-A177-3AD203B41FA5}">
                      <a16:colId xmlns:a16="http://schemas.microsoft.com/office/drawing/2014/main" xmlns="" val="20001"/>
                    </a:ext>
                  </a:extLst>
                </a:gridCol>
                <a:gridCol w="1306426">
                  <a:extLst>
                    <a:ext uri="{9D8B030D-6E8A-4147-A177-3AD203B41FA5}">
                      <a16:colId xmlns:a16="http://schemas.microsoft.com/office/drawing/2014/main" xmlns="" val="20002"/>
                    </a:ext>
                  </a:extLst>
                </a:gridCol>
                <a:gridCol w="1540681">
                  <a:extLst>
                    <a:ext uri="{9D8B030D-6E8A-4147-A177-3AD203B41FA5}">
                      <a16:colId xmlns:a16="http://schemas.microsoft.com/office/drawing/2014/main" xmlns="" val="20003"/>
                    </a:ext>
                  </a:extLst>
                </a:gridCol>
                <a:gridCol w="1324445">
                  <a:extLst>
                    <a:ext uri="{9D8B030D-6E8A-4147-A177-3AD203B41FA5}">
                      <a16:colId xmlns:a16="http://schemas.microsoft.com/office/drawing/2014/main" xmlns="" val="20004"/>
                    </a:ext>
                  </a:extLst>
                </a:gridCol>
              </a:tblGrid>
              <a:tr h="46390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err="1">
                          <a:solidFill>
                            <a:schemeClr val="bg1"/>
                          </a:solidFill>
                          <a:effectLst/>
                          <a:latin typeface="+mn-lt"/>
                          <a:ea typeface="+mn-ea"/>
                          <a:cs typeface="+mn-cs"/>
                        </a:rPr>
                        <a:t>Réponse</a:t>
                      </a:r>
                      <a:endParaRPr lang="en-US" sz="14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p>
                      <a:pPr algn="ctr" fontAlgn="b"/>
                      <a:r>
                        <a:rPr lang="en-US" sz="1400" b="1" i="0" u="none" strike="noStrike" dirty="0" err="1">
                          <a:solidFill>
                            <a:schemeClr val="bg1"/>
                          </a:solidFill>
                          <a:effectLst/>
                          <a:latin typeface="+mn-lt"/>
                          <a:ea typeface="Open Sans" panose="020B0606030504020204" pitchFamily="34" charset="0"/>
                          <a:cs typeface="Arial" panose="020B0604020202020204" pitchFamily="34" charset="0"/>
                        </a:rPr>
                        <a:t>Tous</a:t>
                      </a:r>
                      <a:r>
                        <a:rPr lang="en-US" sz="1400" b="1" i="0" u="none" strike="noStrike" baseline="0" dirty="0">
                          <a:solidFill>
                            <a:schemeClr val="bg1"/>
                          </a:solidFill>
                          <a:effectLst/>
                          <a:latin typeface="+mn-lt"/>
                          <a:ea typeface="Open Sans" panose="020B0606030504020204" pitchFamily="34" charset="0"/>
                          <a:cs typeface="Arial" panose="020B0604020202020204" pitchFamily="34" charset="0"/>
                        </a:rPr>
                        <a:t> les </a:t>
                      </a:r>
                      <a:r>
                        <a:rPr lang="en-US" sz="1400" b="1" i="0" u="none" strike="noStrike" dirty="0">
                          <a:solidFill>
                            <a:schemeClr val="bg1"/>
                          </a:solidFill>
                          <a:effectLst/>
                          <a:latin typeface="+mn-lt"/>
                          <a:ea typeface="Open Sans" panose="020B0606030504020204" pitchFamily="34" charset="0"/>
                          <a:cs typeface="Arial" panose="020B0604020202020204" pitchFamily="34" charset="0"/>
                        </a:rPr>
                        <a:t> patients</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fontAlgn="b"/>
                      <a:endParaRPr lang="en-US" sz="120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gridSpan="2">
                  <a:txBody>
                    <a:bodyPr/>
                    <a:lstStyle/>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Patients en </a:t>
                      </a:r>
                      <a:r>
                        <a:rPr lang="en-US" sz="1400" b="1" i="0" u="none" strike="noStrike" dirty="0" err="1">
                          <a:solidFill>
                            <a:schemeClr val="bg1"/>
                          </a:solidFill>
                          <a:effectLst/>
                          <a:latin typeface="+mn-lt"/>
                          <a:ea typeface="Open Sans" panose="020B0606030504020204" pitchFamily="34" charset="0"/>
                          <a:cs typeface="Arial" panose="020B0604020202020204" pitchFamily="34" charset="0"/>
                        </a:rPr>
                        <a:t>ligne</a:t>
                      </a:r>
                      <a:r>
                        <a:rPr lang="en-US" sz="1400" b="1" i="0" u="none" strike="noStrike" dirty="0">
                          <a:solidFill>
                            <a:schemeClr val="bg1"/>
                          </a:solidFill>
                          <a:effectLst/>
                          <a:latin typeface="+mn-lt"/>
                          <a:ea typeface="Open Sans" panose="020B0606030504020204" pitchFamily="34" charset="0"/>
                          <a:cs typeface="Arial" panose="020B0604020202020204" pitchFamily="34" charset="0"/>
                        </a:rPr>
                        <a:t> 1</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fontAlgn="b"/>
                      <a:endParaRPr lang="en-US" sz="120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5508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Doublet</a:t>
                      </a:r>
                    </a:p>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(n=61)</a:t>
                      </a:r>
                      <a:endParaRPr lang="en-US" sz="14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Triplet</a:t>
                      </a:r>
                    </a:p>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(n=71)</a:t>
                      </a:r>
                      <a:endParaRPr lang="en-US" sz="14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Doublet</a:t>
                      </a:r>
                    </a:p>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(n=34)</a:t>
                      </a:r>
                      <a:endParaRPr lang="en-US" sz="14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Triplet</a:t>
                      </a:r>
                    </a:p>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(n=53)</a:t>
                      </a:r>
                      <a:endParaRPr lang="en-US" sz="14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extLst>
                  <a:ext uri="{0D108BD9-81ED-4DB2-BD59-A6C34878D82A}">
                    <a16:rowId xmlns:a16="http://schemas.microsoft.com/office/drawing/2014/main" xmlns="" val="10001"/>
                  </a:ext>
                </a:extLst>
              </a:tr>
              <a:tr h="546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n>
                            <a:noFill/>
                          </a:ln>
                          <a:solidFill>
                            <a:schemeClr val="tx1"/>
                          </a:solidFill>
                          <a:latin typeface="+mn-lt"/>
                          <a:ea typeface="Open Sans" panose="020B0606030504020204" pitchFamily="34" charset="0"/>
                          <a:cs typeface="Arial" panose="020B0604020202020204" pitchFamily="34" charset="0"/>
                        </a:rPr>
                        <a:t>Confirmed + pending ORR, n (%)</a:t>
                      </a:r>
                      <a:endParaRPr lang="en-GB" sz="1400" b="1" baseline="30000" dirty="0">
                        <a:ln>
                          <a:noFill/>
                        </a:ln>
                        <a:solidFill>
                          <a:schemeClr val="tx1"/>
                        </a:solidFill>
                        <a:latin typeface="+mn-lt"/>
                        <a:ea typeface="Open Sans" panose="020B0606030504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0" baseline="0" dirty="0">
                          <a:ln>
                            <a:noFill/>
                          </a:ln>
                          <a:solidFill>
                            <a:schemeClr val="tx1"/>
                          </a:solidFill>
                          <a:latin typeface="+mn-lt"/>
                          <a:ea typeface="Open Sans" panose="020B0606030504020204" pitchFamily="34" charset="0"/>
                          <a:cs typeface="Arial" panose="020B0604020202020204" pitchFamily="34" charset="0"/>
                        </a:rPr>
                        <a:t>[95% CI]</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23 (38)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[26-51]</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35 (49)</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[37-61]</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17 (50)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[32-68]</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30 (57)</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[42-70]</a:t>
                      </a: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1220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n>
                            <a:noFill/>
                          </a:ln>
                          <a:solidFill>
                            <a:schemeClr val="tx1"/>
                          </a:solidFill>
                          <a:latin typeface="+mn-lt"/>
                          <a:ea typeface="Open Sans" panose="020B0606030504020204" pitchFamily="34" charset="0"/>
                          <a:cs typeface="Arial" panose="020B0604020202020204" pitchFamily="34" charset="0"/>
                        </a:rPr>
                        <a:t>Confirmed + pending BOR, n (%)</a:t>
                      </a:r>
                      <a:endParaRPr lang="en-GB" sz="1400" b="1" baseline="30000" dirty="0">
                        <a:ln>
                          <a:noFill/>
                        </a:ln>
                        <a:solidFill>
                          <a:schemeClr val="tx1"/>
                        </a:solidFill>
                        <a:latin typeface="+mn-lt"/>
                        <a:ea typeface="Open Sans" panose="020B0606030504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Confirmed CR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Pending CR</a:t>
                      </a:r>
                      <a:endParaRPr lang="en-US" sz="1400" b="0" i="0" u="none" strike="noStrike" kern="1200" baseline="30000" dirty="0">
                        <a:ln>
                          <a:noFill/>
                        </a:ln>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Confirmed PR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Pending PR</a:t>
                      </a:r>
                      <a:endParaRPr lang="en-US" sz="1400" b="0" i="0" u="none" strike="noStrike" kern="1200" baseline="30000" dirty="0">
                        <a:ln>
                          <a:noFill/>
                        </a:ln>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21 (34)</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2 (3)</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 (1)</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34 (48)</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0</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15 (44)</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 (6)</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400" b="0" kern="1200" baseline="0" dirty="0">
                        <a:ln>
                          <a:noFill/>
                        </a:ln>
                        <a:solidFill>
                          <a:schemeClr val="tx1"/>
                        </a:solidFill>
                        <a:latin typeface="+mn-lt"/>
                      </a:endParaRP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 (2)</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0</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29 (55)</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0</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04404906"/>
                  </a:ext>
                </a:extLst>
              </a:tr>
              <a:tr h="353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SD, n (%)</a:t>
                      </a:r>
                      <a:endParaRPr lang="en-US" sz="1400" b="0" i="0" u="none" strike="noStrike" kern="1200" baseline="30000" dirty="0">
                        <a:ln>
                          <a:noFill/>
                        </a:ln>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30 (49)</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27 (38)</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16 (47)</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18 (34)</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45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ln>
                            <a:noFill/>
                          </a:ln>
                          <a:solidFill>
                            <a:schemeClr val="tx1"/>
                          </a:solidFill>
                          <a:effectLst/>
                          <a:latin typeface="+mn-lt"/>
                          <a:ea typeface="+mn-ea"/>
                          <a:cs typeface="+mn-cs"/>
                        </a:rPr>
                        <a:t>DCR, n (%)</a:t>
                      </a:r>
                      <a:endParaRPr lang="en-US" sz="1400" b="0" i="0" u="none" strike="noStrike" kern="1200" baseline="30000" dirty="0">
                        <a:ln>
                          <a:noFill/>
                        </a:ln>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51 (84)</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62 (87)</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31 (91)</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48 (91)</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546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n>
                            <a:noFill/>
                          </a:ln>
                          <a:solidFill>
                            <a:schemeClr val="tx1"/>
                          </a:solidFill>
                          <a:latin typeface="+mn-lt"/>
                          <a:ea typeface="Open Sans" panose="020B0606030504020204" pitchFamily="34" charset="0"/>
                          <a:cs typeface="Arial" panose="020B0604020202020204" pitchFamily="34" charset="0"/>
                        </a:rPr>
                        <a:t>Median DOR, months</a:t>
                      </a:r>
                      <a:endParaRPr lang="en-GB" sz="1400" b="1" baseline="30000" dirty="0">
                        <a:ln>
                          <a:noFill/>
                        </a:ln>
                        <a:solidFill>
                          <a:schemeClr val="tx1"/>
                        </a:solidFill>
                        <a:latin typeface="+mn-lt"/>
                        <a:ea typeface="Open Sans" panose="020B0606030504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b="0" baseline="0" dirty="0">
                          <a:ln>
                            <a:noFill/>
                          </a:ln>
                          <a:solidFill>
                            <a:schemeClr val="tx1"/>
                          </a:solidFill>
                          <a:latin typeface="+mn-lt"/>
                          <a:ea typeface="Open Sans" panose="020B0606030504020204" pitchFamily="34" charset="0"/>
                          <a:cs typeface="Arial" panose="020B0604020202020204" pitchFamily="34" charset="0"/>
                        </a:rPr>
                        <a:t>[95% CI]</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NE</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[8.8-NE]</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NE</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[5.8-NE]</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NE</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[5.5-NE]</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NE</a:t>
                      </a:r>
                    </a:p>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Open Sans" panose="020B0606030504020204" pitchFamily="34" charset="0"/>
                          <a:cs typeface="Arial" panose="020B0604020202020204" pitchFamily="34" charset="0"/>
                        </a:rPr>
                        <a:t>[5.7-NE]</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sp>
        <p:nvSpPr>
          <p:cNvPr id="2" name="ZoneTexte 1"/>
          <p:cNvSpPr txBox="1"/>
          <p:nvPr/>
        </p:nvSpPr>
        <p:spPr>
          <a:xfrm>
            <a:off x="5273749" y="361507"/>
            <a:ext cx="5500577" cy="646331"/>
          </a:xfrm>
          <a:prstGeom prst="rect">
            <a:avLst/>
          </a:prstGeom>
          <a:noFill/>
        </p:spPr>
        <p:txBody>
          <a:bodyPr wrap="square" rtlCol="0">
            <a:spAutoFit/>
          </a:bodyPr>
          <a:lstStyle/>
          <a:p>
            <a:r>
              <a:rPr lang="fr-FR" dirty="0">
                <a:solidFill>
                  <a:prstClr val="black"/>
                </a:solidFill>
              </a:rPr>
              <a:t>Le taux de réponse avec le triplet est de 49% et de 57% en 1ere ligne thérapeutique</a:t>
            </a:r>
          </a:p>
        </p:txBody>
      </p:sp>
    </p:spTree>
    <p:extLst>
      <p:ext uri="{BB962C8B-B14F-4D97-AF65-F5344CB8AC3E}">
        <p14:creationId xmlns:p14="http://schemas.microsoft.com/office/powerpoint/2010/main" val="31066255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F7E6DC22-5AAB-453E-C0E2-8B1D6553E8CD}"/>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693ABDA8-D8A1-0901-7606-4A690BA8CE85}"/>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8" name="Espace réservé du texte 7">
            <a:extLst>
              <a:ext uri="{FF2B5EF4-FFF2-40B4-BE49-F238E27FC236}">
                <a16:creationId xmlns:a16="http://schemas.microsoft.com/office/drawing/2014/main" xmlns="" id="{170B6E89-CC19-05F2-5701-C701201E159D}"/>
              </a:ext>
            </a:extLst>
          </p:cNvPr>
          <p:cNvSpPr>
            <a:spLocks noGrp="1"/>
          </p:cNvSpPr>
          <p:nvPr>
            <p:ph type="body" sz="quarter" idx="17"/>
          </p:nvPr>
        </p:nvSpPr>
        <p:spPr/>
        <p:txBody>
          <a:bodyPr/>
          <a:lstStyle/>
          <a:p>
            <a:r>
              <a:rPr lang="fr-FR"/>
              <a:t>TROPION-Lung02</a:t>
            </a:r>
          </a:p>
        </p:txBody>
      </p:sp>
      <p:sp>
        <p:nvSpPr>
          <p:cNvPr id="9" name="Espace réservé du texte 8">
            <a:extLst>
              <a:ext uri="{FF2B5EF4-FFF2-40B4-BE49-F238E27FC236}">
                <a16:creationId xmlns:a16="http://schemas.microsoft.com/office/drawing/2014/main" xmlns="" id="{EDF11BB6-8380-2B25-7CD7-71165CB35933}"/>
              </a:ext>
            </a:extLst>
          </p:cNvPr>
          <p:cNvSpPr>
            <a:spLocks noGrp="1"/>
          </p:cNvSpPr>
          <p:nvPr>
            <p:ph type="body" sz="quarter" idx="18"/>
          </p:nvPr>
        </p:nvSpPr>
        <p:spPr/>
        <p:txBody>
          <a:bodyPr/>
          <a:lstStyle/>
          <a:p>
            <a:r>
              <a:rPr lang="fr-FR"/>
              <a:t>Réponse anti-tumorale </a:t>
            </a:r>
          </a:p>
        </p:txBody>
      </p:sp>
      <p:grpSp>
        <p:nvGrpSpPr>
          <p:cNvPr id="68" name="Groupe 67">
            <a:extLst>
              <a:ext uri="{FF2B5EF4-FFF2-40B4-BE49-F238E27FC236}">
                <a16:creationId xmlns:a16="http://schemas.microsoft.com/office/drawing/2014/main" xmlns="" id="{62926FF9-A66E-BC6A-5444-001EB40AD420}"/>
              </a:ext>
            </a:extLst>
          </p:cNvPr>
          <p:cNvGrpSpPr/>
          <p:nvPr/>
        </p:nvGrpSpPr>
        <p:grpSpPr>
          <a:xfrm>
            <a:off x="1017816" y="1897286"/>
            <a:ext cx="5305956" cy="2986195"/>
            <a:chOff x="912510" y="1935225"/>
            <a:chExt cx="5305956" cy="2986195"/>
          </a:xfrm>
        </p:grpSpPr>
        <p:cxnSp>
          <p:nvCxnSpPr>
            <p:cNvPr id="4" name="Connecteur droit 3">
              <a:extLst>
                <a:ext uri="{FF2B5EF4-FFF2-40B4-BE49-F238E27FC236}">
                  <a16:creationId xmlns:a16="http://schemas.microsoft.com/office/drawing/2014/main" xmlns="" id="{82874669-E3B9-D810-2EEB-18F88067CC0C}"/>
                </a:ext>
              </a:extLst>
            </p:cNvPr>
            <p:cNvCxnSpPr>
              <a:cxnSpLocks/>
            </p:cNvCxnSpPr>
            <p:nvPr/>
          </p:nvCxnSpPr>
          <p:spPr>
            <a:xfrm>
              <a:off x="1628472" y="3279453"/>
              <a:ext cx="45899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16">
              <a:extLst>
                <a:ext uri="{FF2B5EF4-FFF2-40B4-BE49-F238E27FC236}">
                  <a16:creationId xmlns:a16="http://schemas.microsoft.com/office/drawing/2014/main" xmlns="" id="{08FE14D3-1A80-5235-0285-ED2725F9A01B}"/>
                </a:ext>
              </a:extLst>
            </p:cNvPr>
            <p:cNvGraphicFramePr/>
            <p:nvPr/>
          </p:nvGraphicFramePr>
          <p:xfrm>
            <a:off x="912510" y="1935225"/>
            <a:ext cx="715962" cy="2986195"/>
          </p:xfrm>
          <a:graphic>
            <a:graphicData uri="http://schemas.openxmlformats.org/drawingml/2006/chart">
              <c:chart xmlns:c="http://schemas.openxmlformats.org/drawingml/2006/chart" xmlns:r="http://schemas.openxmlformats.org/officeDocument/2006/relationships" r:id="rId2"/>
            </a:graphicData>
          </a:graphic>
        </p:graphicFrame>
        <p:cxnSp>
          <p:nvCxnSpPr>
            <p:cNvPr id="65" name="Connecteur droit 64">
              <a:extLst>
                <a:ext uri="{FF2B5EF4-FFF2-40B4-BE49-F238E27FC236}">
                  <a16:creationId xmlns:a16="http://schemas.microsoft.com/office/drawing/2014/main" xmlns="" id="{887C13BE-D484-C204-F7B8-D988A33D21B3}"/>
                </a:ext>
              </a:extLst>
            </p:cNvPr>
            <p:cNvCxnSpPr>
              <a:cxnSpLocks/>
            </p:cNvCxnSpPr>
            <p:nvPr/>
          </p:nvCxnSpPr>
          <p:spPr>
            <a:xfrm>
              <a:off x="1628472" y="3733478"/>
              <a:ext cx="458999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4" name="Espace réservé du contenu 5">
            <a:extLst>
              <a:ext uri="{FF2B5EF4-FFF2-40B4-BE49-F238E27FC236}">
                <a16:creationId xmlns:a16="http://schemas.microsoft.com/office/drawing/2014/main" xmlns="" id="{09F937C6-A162-64AB-1CFB-C12D407C413D}"/>
              </a:ext>
            </a:extLst>
          </p:cNvPr>
          <p:cNvSpPr txBox="1">
            <a:spLocks/>
          </p:cNvSpPr>
          <p:nvPr/>
        </p:nvSpPr>
        <p:spPr>
          <a:xfrm>
            <a:off x="1182290" y="1744465"/>
            <a:ext cx="5282627" cy="3293193"/>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85" name="Espace réservé du texte 6">
            <a:extLst>
              <a:ext uri="{FF2B5EF4-FFF2-40B4-BE49-F238E27FC236}">
                <a16:creationId xmlns:a16="http://schemas.microsoft.com/office/drawing/2014/main" xmlns="" id="{E347963B-C649-3BBA-48C7-358A3FC735B3}"/>
              </a:ext>
            </a:extLst>
          </p:cNvPr>
          <p:cNvSpPr txBox="1">
            <a:spLocks/>
          </p:cNvSpPr>
          <p:nvPr/>
        </p:nvSpPr>
        <p:spPr>
          <a:xfrm>
            <a:off x="1235008" y="1626026"/>
            <a:ext cx="1640501" cy="244282"/>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200" dirty="0">
                <a:latin typeface="Century Gothic" panose="020B0502020202020204" pitchFamily="34" charset="0"/>
              </a:rPr>
              <a:t>All patients (n=124)</a:t>
            </a:r>
          </a:p>
        </p:txBody>
      </p:sp>
      <p:grpSp>
        <p:nvGrpSpPr>
          <p:cNvPr id="348" name="Groupe 347">
            <a:extLst>
              <a:ext uri="{FF2B5EF4-FFF2-40B4-BE49-F238E27FC236}">
                <a16:creationId xmlns:a16="http://schemas.microsoft.com/office/drawing/2014/main" xmlns="" id="{D2D05F28-4E3A-00E3-8843-9FC0C76DD3B6}"/>
              </a:ext>
            </a:extLst>
          </p:cNvPr>
          <p:cNvGrpSpPr/>
          <p:nvPr/>
        </p:nvGrpSpPr>
        <p:grpSpPr>
          <a:xfrm>
            <a:off x="1673104" y="2010962"/>
            <a:ext cx="4695313" cy="2882870"/>
            <a:chOff x="1567798" y="2048901"/>
            <a:chExt cx="4695313" cy="2882870"/>
          </a:xfrm>
        </p:grpSpPr>
        <p:grpSp>
          <p:nvGrpSpPr>
            <p:cNvPr id="83" name="Groupe 82">
              <a:extLst>
                <a:ext uri="{FF2B5EF4-FFF2-40B4-BE49-F238E27FC236}">
                  <a16:creationId xmlns:a16="http://schemas.microsoft.com/office/drawing/2014/main" xmlns="" id="{80C2717F-827D-40AE-AF96-B51C644EBE99}"/>
                </a:ext>
              </a:extLst>
            </p:cNvPr>
            <p:cNvGrpSpPr/>
            <p:nvPr/>
          </p:nvGrpSpPr>
          <p:grpSpPr>
            <a:xfrm>
              <a:off x="1931246" y="2048901"/>
              <a:ext cx="3537218" cy="248665"/>
              <a:chOff x="1931246" y="2048901"/>
              <a:chExt cx="3537218" cy="248665"/>
            </a:xfrm>
          </p:grpSpPr>
          <p:grpSp>
            <p:nvGrpSpPr>
              <p:cNvPr id="72" name="Groupe 71">
                <a:extLst>
                  <a:ext uri="{FF2B5EF4-FFF2-40B4-BE49-F238E27FC236}">
                    <a16:creationId xmlns:a16="http://schemas.microsoft.com/office/drawing/2014/main" xmlns="" id="{CE5D377C-FD53-BC91-5618-E49C99B50650}"/>
                  </a:ext>
                </a:extLst>
              </p:cNvPr>
              <p:cNvGrpSpPr/>
              <p:nvPr/>
            </p:nvGrpSpPr>
            <p:grpSpPr>
              <a:xfrm>
                <a:off x="1931246" y="2065511"/>
                <a:ext cx="557170" cy="215444"/>
                <a:chOff x="1881265" y="2060442"/>
                <a:chExt cx="557170" cy="215444"/>
              </a:xfrm>
            </p:grpSpPr>
            <p:sp>
              <p:nvSpPr>
                <p:cNvPr id="70" name="ZoneTexte 69">
                  <a:extLst>
                    <a:ext uri="{FF2B5EF4-FFF2-40B4-BE49-F238E27FC236}">
                      <a16:creationId xmlns:a16="http://schemas.microsoft.com/office/drawing/2014/main" xmlns="" id="{EE5F23F0-9BA4-3E45-F1FB-1890F8BA63F5}"/>
                    </a:ext>
                  </a:extLst>
                </p:cNvPr>
                <p:cNvSpPr txBox="1"/>
                <p:nvPr/>
              </p:nvSpPr>
              <p:spPr>
                <a:xfrm>
                  <a:off x="1918741" y="2060442"/>
                  <a:ext cx="519694" cy="215444"/>
                </a:xfrm>
                <a:prstGeom prst="rect">
                  <a:avLst/>
                </a:prstGeom>
                <a:noFill/>
              </p:spPr>
              <p:txBody>
                <a:bodyPr wrap="none" rtlCol="0">
                  <a:spAutoFit/>
                </a:bodyPr>
                <a:lstStyle/>
                <a:p>
                  <a:pPr algn="ctr"/>
                  <a:r>
                    <a:rPr lang="fr-FR" sz="800" dirty="0">
                      <a:solidFill>
                        <a:prstClr val="black"/>
                      </a:solidFill>
                    </a:rPr>
                    <a:t>Doublet</a:t>
                  </a:r>
                </a:p>
              </p:txBody>
            </p:sp>
            <p:sp>
              <p:nvSpPr>
                <p:cNvPr id="71" name="Rectangle 70">
                  <a:extLst>
                    <a:ext uri="{FF2B5EF4-FFF2-40B4-BE49-F238E27FC236}">
                      <a16:creationId xmlns:a16="http://schemas.microsoft.com/office/drawing/2014/main" xmlns="" id="{903B19DF-9D52-9ACE-6CB6-176DF076A2BC}"/>
                    </a:ext>
                  </a:extLst>
                </p:cNvPr>
                <p:cNvSpPr/>
                <p:nvPr/>
              </p:nvSpPr>
              <p:spPr>
                <a:xfrm>
                  <a:off x="1881265" y="2130689"/>
                  <a:ext cx="74951" cy="7495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73" name="Groupe 72">
                <a:extLst>
                  <a:ext uri="{FF2B5EF4-FFF2-40B4-BE49-F238E27FC236}">
                    <a16:creationId xmlns:a16="http://schemas.microsoft.com/office/drawing/2014/main" xmlns="" id="{D40D989E-FA6C-51A3-26B8-69B30B406DF6}"/>
                  </a:ext>
                </a:extLst>
              </p:cNvPr>
              <p:cNvGrpSpPr/>
              <p:nvPr/>
            </p:nvGrpSpPr>
            <p:grpSpPr>
              <a:xfrm>
                <a:off x="2587427" y="2065511"/>
                <a:ext cx="494652" cy="215444"/>
                <a:chOff x="1881265" y="2060442"/>
                <a:chExt cx="494652" cy="215444"/>
              </a:xfrm>
            </p:grpSpPr>
            <p:sp>
              <p:nvSpPr>
                <p:cNvPr id="74" name="ZoneTexte 73">
                  <a:extLst>
                    <a:ext uri="{FF2B5EF4-FFF2-40B4-BE49-F238E27FC236}">
                      <a16:creationId xmlns:a16="http://schemas.microsoft.com/office/drawing/2014/main" xmlns="" id="{0BB8ABCD-45C3-763B-2CDE-924A2DC95E78}"/>
                    </a:ext>
                  </a:extLst>
                </p:cNvPr>
                <p:cNvSpPr txBox="1"/>
                <p:nvPr/>
              </p:nvSpPr>
              <p:spPr>
                <a:xfrm>
                  <a:off x="1918741" y="2060442"/>
                  <a:ext cx="457176" cy="215444"/>
                </a:xfrm>
                <a:prstGeom prst="rect">
                  <a:avLst/>
                </a:prstGeom>
                <a:noFill/>
              </p:spPr>
              <p:txBody>
                <a:bodyPr wrap="none" rtlCol="0">
                  <a:spAutoFit/>
                </a:bodyPr>
                <a:lstStyle/>
                <a:p>
                  <a:pPr algn="ctr"/>
                  <a:r>
                    <a:rPr lang="fr-FR" sz="800" dirty="0">
                      <a:solidFill>
                        <a:prstClr val="black"/>
                      </a:solidFill>
                    </a:rPr>
                    <a:t>Triplet</a:t>
                  </a:r>
                </a:p>
              </p:txBody>
            </p:sp>
            <p:sp>
              <p:nvSpPr>
                <p:cNvPr id="75" name="Rectangle 74">
                  <a:extLst>
                    <a:ext uri="{FF2B5EF4-FFF2-40B4-BE49-F238E27FC236}">
                      <a16:creationId xmlns:a16="http://schemas.microsoft.com/office/drawing/2014/main" xmlns="" id="{0D313AAE-3BE3-9BBA-F3F2-7F53EB31C913}"/>
                    </a:ext>
                  </a:extLst>
                </p:cNvPr>
                <p:cNvSpPr/>
                <p:nvPr/>
              </p:nvSpPr>
              <p:spPr>
                <a:xfrm>
                  <a:off x="1881265" y="2130689"/>
                  <a:ext cx="74951" cy="74951"/>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78" name="Groupe 77">
                <a:extLst>
                  <a:ext uri="{FF2B5EF4-FFF2-40B4-BE49-F238E27FC236}">
                    <a16:creationId xmlns:a16="http://schemas.microsoft.com/office/drawing/2014/main" xmlns="" id="{5E28709A-CC94-4AB7-D481-8B88F372467E}"/>
                  </a:ext>
                </a:extLst>
              </p:cNvPr>
              <p:cNvGrpSpPr/>
              <p:nvPr/>
            </p:nvGrpSpPr>
            <p:grpSpPr>
              <a:xfrm>
                <a:off x="3131514" y="2057817"/>
                <a:ext cx="1099804" cy="230832"/>
                <a:chOff x="3230384" y="2045054"/>
                <a:chExt cx="1099804" cy="230832"/>
              </a:xfrm>
            </p:grpSpPr>
            <p:sp>
              <p:nvSpPr>
                <p:cNvPr id="77" name="ZoneTexte 76">
                  <a:extLst>
                    <a:ext uri="{FF2B5EF4-FFF2-40B4-BE49-F238E27FC236}">
                      <a16:creationId xmlns:a16="http://schemas.microsoft.com/office/drawing/2014/main" xmlns="" id="{1BB203E7-EAD2-1CD0-EDDA-BEEDE2ED0F20}"/>
                    </a:ext>
                  </a:extLst>
                </p:cNvPr>
                <p:cNvSpPr txBox="1"/>
                <p:nvPr/>
              </p:nvSpPr>
              <p:spPr>
                <a:xfrm>
                  <a:off x="3344021" y="2052748"/>
                  <a:ext cx="986167" cy="215444"/>
                </a:xfrm>
                <a:prstGeom prst="rect">
                  <a:avLst/>
                </a:prstGeom>
                <a:noFill/>
              </p:spPr>
              <p:txBody>
                <a:bodyPr wrap="none" rtlCol="0">
                  <a:spAutoFit/>
                </a:bodyPr>
                <a:lstStyle/>
                <a:p>
                  <a:pPr algn="ctr"/>
                  <a:r>
                    <a:rPr lang="fr-FR" sz="800" dirty="0" err="1">
                      <a:solidFill>
                        <a:prstClr val="black"/>
                      </a:solidFill>
                    </a:rPr>
                    <a:t>Treatment</a:t>
                  </a:r>
                  <a:r>
                    <a:rPr lang="fr-FR" sz="800" dirty="0">
                      <a:solidFill>
                        <a:prstClr val="black"/>
                      </a:solidFill>
                    </a:rPr>
                    <a:t> </a:t>
                  </a:r>
                  <a:r>
                    <a:rPr lang="fr-FR" sz="800" dirty="0" err="1">
                      <a:solidFill>
                        <a:prstClr val="black"/>
                      </a:solidFill>
                    </a:rPr>
                    <a:t>ongoing</a:t>
                  </a:r>
                  <a:endParaRPr lang="fr-FR" sz="800" dirty="0">
                    <a:solidFill>
                      <a:prstClr val="black"/>
                    </a:solidFill>
                  </a:endParaRPr>
                </a:p>
              </p:txBody>
            </p:sp>
            <p:sp>
              <p:nvSpPr>
                <p:cNvPr id="76" name="ZoneTexte 75">
                  <a:extLst>
                    <a:ext uri="{FF2B5EF4-FFF2-40B4-BE49-F238E27FC236}">
                      <a16:creationId xmlns:a16="http://schemas.microsoft.com/office/drawing/2014/main" xmlns="" id="{83EDB6E3-759C-7E3B-AEB2-5DB7C5887113}"/>
                    </a:ext>
                  </a:extLst>
                </p:cNvPr>
                <p:cNvSpPr txBox="1"/>
                <p:nvPr/>
              </p:nvSpPr>
              <p:spPr>
                <a:xfrm>
                  <a:off x="3230384" y="204505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grpSp>
          <p:grpSp>
            <p:nvGrpSpPr>
              <p:cNvPr id="79" name="Groupe 78">
                <a:extLst>
                  <a:ext uri="{FF2B5EF4-FFF2-40B4-BE49-F238E27FC236}">
                    <a16:creationId xmlns:a16="http://schemas.microsoft.com/office/drawing/2014/main" xmlns="" id="{1117C22B-AD5B-405A-75A0-ED5B282934D1}"/>
                  </a:ext>
                </a:extLst>
              </p:cNvPr>
              <p:cNvGrpSpPr/>
              <p:nvPr/>
            </p:nvGrpSpPr>
            <p:grpSpPr>
              <a:xfrm>
                <a:off x="4330188" y="2048901"/>
                <a:ext cx="1138276" cy="248665"/>
                <a:chOff x="3230384" y="2052748"/>
                <a:chExt cx="1138276" cy="248665"/>
              </a:xfrm>
            </p:grpSpPr>
            <p:sp>
              <p:nvSpPr>
                <p:cNvPr id="80" name="ZoneTexte 79">
                  <a:extLst>
                    <a:ext uri="{FF2B5EF4-FFF2-40B4-BE49-F238E27FC236}">
                      <a16:creationId xmlns:a16="http://schemas.microsoft.com/office/drawing/2014/main" xmlns="" id="{E9E9A5BA-367E-86FC-EEA9-D5C0B66136DF}"/>
                    </a:ext>
                  </a:extLst>
                </p:cNvPr>
                <p:cNvSpPr txBox="1"/>
                <p:nvPr/>
              </p:nvSpPr>
              <p:spPr>
                <a:xfrm>
                  <a:off x="3344021" y="2052748"/>
                  <a:ext cx="1024639" cy="215444"/>
                </a:xfrm>
                <a:prstGeom prst="rect">
                  <a:avLst/>
                </a:prstGeom>
                <a:noFill/>
              </p:spPr>
              <p:txBody>
                <a:bodyPr wrap="none" rtlCol="0">
                  <a:spAutoFit/>
                </a:bodyPr>
                <a:lstStyle/>
                <a:p>
                  <a:pPr algn="ctr"/>
                  <a:r>
                    <a:rPr lang="fr-FR" sz="800" dirty="0" err="1">
                      <a:solidFill>
                        <a:prstClr val="black"/>
                      </a:solidFill>
                    </a:rPr>
                    <a:t>Dato-DXd</a:t>
                  </a:r>
                  <a:r>
                    <a:rPr lang="fr-FR" sz="800" dirty="0">
                      <a:solidFill>
                        <a:prstClr val="black"/>
                      </a:solidFill>
                    </a:rPr>
                    <a:t> 6.0 mg/kg</a:t>
                  </a:r>
                </a:p>
              </p:txBody>
            </p:sp>
            <p:sp>
              <p:nvSpPr>
                <p:cNvPr id="81" name="ZoneTexte 80">
                  <a:extLst>
                    <a:ext uri="{FF2B5EF4-FFF2-40B4-BE49-F238E27FC236}">
                      <a16:creationId xmlns:a16="http://schemas.microsoft.com/office/drawing/2014/main" xmlns="" id="{ADCCD6AA-C27E-6BB2-1BD3-CC9D12276915}"/>
                    </a:ext>
                  </a:extLst>
                </p:cNvPr>
                <p:cNvSpPr txBox="1"/>
                <p:nvPr/>
              </p:nvSpPr>
              <p:spPr>
                <a:xfrm>
                  <a:off x="3230384" y="2070581"/>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grpSp>
        </p:grpSp>
        <p:grpSp>
          <p:nvGrpSpPr>
            <p:cNvPr id="231" name="Groupe 230">
              <a:extLst>
                <a:ext uri="{FF2B5EF4-FFF2-40B4-BE49-F238E27FC236}">
                  <a16:creationId xmlns:a16="http://schemas.microsoft.com/office/drawing/2014/main" xmlns="" id="{EF76EB26-45D8-C112-6153-553EDB236C32}"/>
                </a:ext>
              </a:extLst>
            </p:cNvPr>
            <p:cNvGrpSpPr/>
            <p:nvPr/>
          </p:nvGrpSpPr>
          <p:grpSpPr>
            <a:xfrm>
              <a:off x="2365547" y="3279453"/>
              <a:ext cx="3811200" cy="1494000"/>
              <a:chOff x="2365547" y="3279453"/>
              <a:chExt cx="3811200" cy="1494000"/>
            </a:xfrm>
          </p:grpSpPr>
          <p:sp>
            <p:nvSpPr>
              <p:cNvPr id="108" name="Rectangle 107">
                <a:extLst>
                  <a:ext uri="{FF2B5EF4-FFF2-40B4-BE49-F238E27FC236}">
                    <a16:creationId xmlns:a16="http://schemas.microsoft.com/office/drawing/2014/main" xmlns="" id="{6B3604B1-C71A-C018-FC19-9D986B1E88F0}"/>
                  </a:ext>
                </a:extLst>
              </p:cNvPr>
              <p:cNvSpPr/>
              <p:nvPr/>
            </p:nvSpPr>
            <p:spPr>
              <a:xfrm>
                <a:off x="2365547" y="3279453"/>
                <a:ext cx="21600" cy="3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9" name="Rectangle 108">
                <a:extLst>
                  <a:ext uri="{FF2B5EF4-FFF2-40B4-BE49-F238E27FC236}">
                    <a16:creationId xmlns:a16="http://schemas.microsoft.com/office/drawing/2014/main" xmlns="" id="{B468AFA0-6539-B8F3-39FC-5CD18F39DD38}"/>
                  </a:ext>
                </a:extLst>
              </p:cNvPr>
              <p:cNvSpPr/>
              <p:nvPr/>
            </p:nvSpPr>
            <p:spPr>
              <a:xfrm>
                <a:off x="2401985" y="3279453"/>
                <a:ext cx="21600" cy="46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0" name="Rectangle 109">
                <a:extLst>
                  <a:ext uri="{FF2B5EF4-FFF2-40B4-BE49-F238E27FC236}">
                    <a16:creationId xmlns:a16="http://schemas.microsoft.com/office/drawing/2014/main" xmlns="" id="{13BE5559-FA8F-429E-7AC9-08D7F369753D}"/>
                  </a:ext>
                </a:extLst>
              </p:cNvPr>
              <p:cNvSpPr/>
              <p:nvPr/>
            </p:nvSpPr>
            <p:spPr>
              <a:xfrm>
                <a:off x="2438423" y="3279453"/>
                <a:ext cx="21600" cy="54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1" name="Rectangle 110">
                <a:extLst>
                  <a:ext uri="{FF2B5EF4-FFF2-40B4-BE49-F238E27FC236}">
                    <a16:creationId xmlns:a16="http://schemas.microsoft.com/office/drawing/2014/main" xmlns="" id="{BDE73AA0-07D0-6BAC-63A1-63D817E65F77}"/>
                  </a:ext>
                </a:extLst>
              </p:cNvPr>
              <p:cNvSpPr/>
              <p:nvPr/>
            </p:nvSpPr>
            <p:spPr>
              <a:xfrm>
                <a:off x="2474861" y="3279453"/>
                <a:ext cx="21600" cy="72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2" name="Rectangle 111">
                <a:extLst>
                  <a:ext uri="{FF2B5EF4-FFF2-40B4-BE49-F238E27FC236}">
                    <a16:creationId xmlns:a16="http://schemas.microsoft.com/office/drawing/2014/main" xmlns="" id="{1692BBFC-CBFB-D1F1-D5D6-AA00CB4F2F58}"/>
                  </a:ext>
                </a:extLst>
              </p:cNvPr>
              <p:cNvSpPr/>
              <p:nvPr/>
            </p:nvSpPr>
            <p:spPr>
              <a:xfrm>
                <a:off x="2511299" y="3279453"/>
                <a:ext cx="21600" cy="9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3" name="Rectangle 112">
                <a:extLst>
                  <a:ext uri="{FF2B5EF4-FFF2-40B4-BE49-F238E27FC236}">
                    <a16:creationId xmlns:a16="http://schemas.microsoft.com/office/drawing/2014/main" xmlns="" id="{B2187CE9-8990-BCD8-2872-2E356D008141}"/>
                  </a:ext>
                </a:extLst>
              </p:cNvPr>
              <p:cNvSpPr/>
              <p:nvPr/>
            </p:nvSpPr>
            <p:spPr>
              <a:xfrm>
                <a:off x="2547737" y="3279453"/>
                <a:ext cx="21600" cy="108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4" name="Rectangle 113">
                <a:extLst>
                  <a:ext uri="{FF2B5EF4-FFF2-40B4-BE49-F238E27FC236}">
                    <a16:creationId xmlns:a16="http://schemas.microsoft.com/office/drawing/2014/main" xmlns="" id="{3D41AC94-C4B4-94A5-8AC9-6482D554F3E0}"/>
                  </a:ext>
                </a:extLst>
              </p:cNvPr>
              <p:cNvSpPr/>
              <p:nvPr/>
            </p:nvSpPr>
            <p:spPr>
              <a:xfrm>
                <a:off x="2584175" y="3279453"/>
                <a:ext cx="21600" cy="115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5" name="Rectangle 114">
                <a:extLst>
                  <a:ext uri="{FF2B5EF4-FFF2-40B4-BE49-F238E27FC236}">
                    <a16:creationId xmlns:a16="http://schemas.microsoft.com/office/drawing/2014/main" xmlns="" id="{9345002D-D7E9-8E68-2010-307197671D6D}"/>
                  </a:ext>
                </a:extLst>
              </p:cNvPr>
              <p:cNvSpPr/>
              <p:nvPr/>
            </p:nvSpPr>
            <p:spPr>
              <a:xfrm>
                <a:off x="2620613" y="3279453"/>
                <a:ext cx="21600" cy="115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6" name="Rectangle 115">
                <a:extLst>
                  <a:ext uri="{FF2B5EF4-FFF2-40B4-BE49-F238E27FC236}">
                    <a16:creationId xmlns:a16="http://schemas.microsoft.com/office/drawing/2014/main" xmlns="" id="{45C41A16-97EB-E4C1-9CB8-6AB608E6ECF6}"/>
                  </a:ext>
                </a:extLst>
              </p:cNvPr>
              <p:cNvSpPr/>
              <p:nvPr/>
            </p:nvSpPr>
            <p:spPr>
              <a:xfrm>
                <a:off x="2657051" y="3279453"/>
                <a:ext cx="21600" cy="144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7" name="Rectangle 116">
                <a:extLst>
                  <a:ext uri="{FF2B5EF4-FFF2-40B4-BE49-F238E27FC236}">
                    <a16:creationId xmlns:a16="http://schemas.microsoft.com/office/drawing/2014/main" xmlns="" id="{409D99D9-23DC-6022-5D77-6C99FE5B229B}"/>
                  </a:ext>
                </a:extLst>
              </p:cNvPr>
              <p:cNvSpPr/>
              <p:nvPr/>
            </p:nvSpPr>
            <p:spPr>
              <a:xfrm>
                <a:off x="2693489" y="3279453"/>
                <a:ext cx="21600" cy="154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8" name="Rectangle 117">
                <a:extLst>
                  <a:ext uri="{FF2B5EF4-FFF2-40B4-BE49-F238E27FC236}">
                    <a16:creationId xmlns:a16="http://schemas.microsoft.com/office/drawing/2014/main" xmlns="" id="{2FFE8234-CBFD-CA86-3FEA-E5F1A1A7B480}"/>
                  </a:ext>
                </a:extLst>
              </p:cNvPr>
              <p:cNvSpPr/>
              <p:nvPr/>
            </p:nvSpPr>
            <p:spPr>
              <a:xfrm>
                <a:off x="2729927" y="3279453"/>
                <a:ext cx="21600" cy="162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9" name="Rectangle 118">
                <a:extLst>
                  <a:ext uri="{FF2B5EF4-FFF2-40B4-BE49-F238E27FC236}">
                    <a16:creationId xmlns:a16="http://schemas.microsoft.com/office/drawing/2014/main" xmlns="" id="{EBB70540-516A-1F44-05D3-FCDDEB7F1555}"/>
                  </a:ext>
                </a:extLst>
              </p:cNvPr>
              <p:cNvSpPr/>
              <p:nvPr/>
            </p:nvSpPr>
            <p:spPr>
              <a:xfrm>
                <a:off x="2766365" y="3279453"/>
                <a:ext cx="21600" cy="1656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0" name="Rectangle 119">
                <a:extLst>
                  <a:ext uri="{FF2B5EF4-FFF2-40B4-BE49-F238E27FC236}">
                    <a16:creationId xmlns:a16="http://schemas.microsoft.com/office/drawing/2014/main" xmlns="" id="{B37E66D9-8EB3-937C-8536-7645EC730F86}"/>
                  </a:ext>
                </a:extLst>
              </p:cNvPr>
              <p:cNvSpPr/>
              <p:nvPr/>
            </p:nvSpPr>
            <p:spPr>
              <a:xfrm>
                <a:off x="2802803" y="3279453"/>
                <a:ext cx="21600" cy="1764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1" name="Rectangle 120">
                <a:extLst>
                  <a:ext uri="{FF2B5EF4-FFF2-40B4-BE49-F238E27FC236}">
                    <a16:creationId xmlns:a16="http://schemas.microsoft.com/office/drawing/2014/main" xmlns="" id="{CCAA0F18-E312-F056-EE12-D76BA0F244F2}"/>
                  </a:ext>
                </a:extLst>
              </p:cNvPr>
              <p:cNvSpPr/>
              <p:nvPr/>
            </p:nvSpPr>
            <p:spPr>
              <a:xfrm>
                <a:off x="2839241" y="3279453"/>
                <a:ext cx="21600" cy="1908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2" name="Rectangle 121">
                <a:extLst>
                  <a:ext uri="{FF2B5EF4-FFF2-40B4-BE49-F238E27FC236}">
                    <a16:creationId xmlns:a16="http://schemas.microsoft.com/office/drawing/2014/main" xmlns="" id="{290CF7CA-5039-9EC2-98F7-5059B4C48274}"/>
                  </a:ext>
                </a:extLst>
              </p:cNvPr>
              <p:cNvSpPr/>
              <p:nvPr/>
            </p:nvSpPr>
            <p:spPr>
              <a:xfrm>
                <a:off x="2875679" y="3279453"/>
                <a:ext cx="21600" cy="19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3" name="Rectangle 122">
                <a:extLst>
                  <a:ext uri="{FF2B5EF4-FFF2-40B4-BE49-F238E27FC236}">
                    <a16:creationId xmlns:a16="http://schemas.microsoft.com/office/drawing/2014/main" xmlns="" id="{D3763EC6-174B-806E-8AD7-6EAB661F3538}"/>
                  </a:ext>
                </a:extLst>
              </p:cNvPr>
              <p:cNvSpPr/>
              <p:nvPr/>
            </p:nvSpPr>
            <p:spPr>
              <a:xfrm>
                <a:off x="2912117" y="3279453"/>
                <a:ext cx="21600" cy="205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4" name="Rectangle 123">
                <a:extLst>
                  <a:ext uri="{FF2B5EF4-FFF2-40B4-BE49-F238E27FC236}">
                    <a16:creationId xmlns:a16="http://schemas.microsoft.com/office/drawing/2014/main" xmlns="" id="{11F05863-5978-DB3F-48E5-20A71E18DAFE}"/>
                  </a:ext>
                </a:extLst>
              </p:cNvPr>
              <p:cNvSpPr/>
              <p:nvPr/>
            </p:nvSpPr>
            <p:spPr>
              <a:xfrm>
                <a:off x="2948555" y="3279453"/>
                <a:ext cx="21600" cy="2124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5" name="Rectangle 124">
                <a:extLst>
                  <a:ext uri="{FF2B5EF4-FFF2-40B4-BE49-F238E27FC236}">
                    <a16:creationId xmlns:a16="http://schemas.microsoft.com/office/drawing/2014/main" xmlns="" id="{0EF4D3D6-9B0A-763C-6E45-AB651106695C}"/>
                  </a:ext>
                </a:extLst>
              </p:cNvPr>
              <p:cNvSpPr/>
              <p:nvPr/>
            </p:nvSpPr>
            <p:spPr>
              <a:xfrm>
                <a:off x="2984993" y="3279453"/>
                <a:ext cx="21600" cy="2196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6" name="Rectangle 125">
                <a:extLst>
                  <a:ext uri="{FF2B5EF4-FFF2-40B4-BE49-F238E27FC236}">
                    <a16:creationId xmlns:a16="http://schemas.microsoft.com/office/drawing/2014/main" xmlns="" id="{DD305625-1301-8C70-A0D7-9CD5EC4B479F}"/>
                  </a:ext>
                </a:extLst>
              </p:cNvPr>
              <p:cNvSpPr/>
              <p:nvPr/>
            </p:nvSpPr>
            <p:spPr>
              <a:xfrm>
                <a:off x="3021431" y="3279453"/>
                <a:ext cx="21600" cy="226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7" name="Rectangle 126">
                <a:extLst>
                  <a:ext uri="{FF2B5EF4-FFF2-40B4-BE49-F238E27FC236}">
                    <a16:creationId xmlns:a16="http://schemas.microsoft.com/office/drawing/2014/main" xmlns="" id="{457E3524-CCD3-5102-CAD0-64C9D222FA57}"/>
                  </a:ext>
                </a:extLst>
              </p:cNvPr>
              <p:cNvSpPr/>
              <p:nvPr/>
            </p:nvSpPr>
            <p:spPr>
              <a:xfrm>
                <a:off x="3057869" y="3279453"/>
                <a:ext cx="21600" cy="234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8" name="Rectangle 127">
                <a:extLst>
                  <a:ext uri="{FF2B5EF4-FFF2-40B4-BE49-F238E27FC236}">
                    <a16:creationId xmlns:a16="http://schemas.microsoft.com/office/drawing/2014/main" xmlns="" id="{9B7980EB-B2AA-2EC2-E6D8-8E72E64098CE}"/>
                  </a:ext>
                </a:extLst>
              </p:cNvPr>
              <p:cNvSpPr/>
              <p:nvPr/>
            </p:nvSpPr>
            <p:spPr>
              <a:xfrm>
                <a:off x="3094307" y="3279453"/>
                <a:ext cx="21600" cy="241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9" name="Rectangle 128">
                <a:extLst>
                  <a:ext uri="{FF2B5EF4-FFF2-40B4-BE49-F238E27FC236}">
                    <a16:creationId xmlns:a16="http://schemas.microsoft.com/office/drawing/2014/main" xmlns="" id="{68D40D4C-43E2-C4A3-BB01-4A80CBF5958E}"/>
                  </a:ext>
                </a:extLst>
              </p:cNvPr>
              <p:cNvSpPr/>
              <p:nvPr/>
            </p:nvSpPr>
            <p:spPr>
              <a:xfrm>
                <a:off x="3130745" y="3279453"/>
                <a:ext cx="21600" cy="2484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0" name="Rectangle 129">
                <a:extLst>
                  <a:ext uri="{FF2B5EF4-FFF2-40B4-BE49-F238E27FC236}">
                    <a16:creationId xmlns:a16="http://schemas.microsoft.com/office/drawing/2014/main" xmlns="" id="{EC718FD5-EC78-1444-0216-C5B989B55DEB}"/>
                  </a:ext>
                </a:extLst>
              </p:cNvPr>
              <p:cNvSpPr/>
              <p:nvPr/>
            </p:nvSpPr>
            <p:spPr>
              <a:xfrm>
                <a:off x="3167183" y="3279453"/>
                <a:ext cx="21600" cy="2556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1" name="Rectangle 130">
                <a:extLst>
                  <a:ext uri="{FF2B5EF4-FFF2-40B4-BE49-F238E27FC236}">
                    <a16:creationId xmlns:a16="http://schemas.microsoft.com/office/drawing/2014/main" xmlns="" id="{8D00DA50-4E9D-7338-0273-B7AA6727A543}"/>
                  </a:ext>
                </a:extLst>
              </p:cNvPr>
              <p:cNvSpPr/>
              <p:nvPr/>
            </p:nvSpPr>
            <p:spPr>
              <a:xfrm>
                <a:off x="3203621" y="3279453"/>
                <a:ext cx="21600" cy="262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2" name="Rectangle 131">
                <a:extLst>
                  <a:ext uri="{FF2B5EF4-FFF2-40B4-BE49-F238E27FC236}">
                    <a16:creationId xmlns:a16="http://schemas.microsoft.com/office/drawing/2014/main" xmlns="" id="{8C01A4C7-D562-108C-67D1-7F22E5CA8FD4}"/>
                  </a:ext>
                </a:extLst>
              </p:cNvPr>
              <p:cNvSpPr/>
              <p:nvPr/>
            </p:nvSpPr>
            <p:spPr>
              <a:xfrm>
                <a:off x="3240059" y="3279453"/>
                <a:ext cx="21600" cy="277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3" name="Rectangle 132">
                <a:extLst>
                  <a:ext uri="{FF2B5EF4-FFF2-40B4-BE49-F238E27FC236}">
                    <a16:creationId xmlns:a16="http://schemas.microsoft.com/office/drawing/2014/main" xmlns="" id="{A97FD2A5-D990-42F9-312D-CD5657A9D2EB}"/>
                  </a:ext>
                </a:extLst>
              </p:cNvPr>
              <p:cNvSpPr/>
              <p:nvPr/>
            </p:nvSpPr>
            <p:spPr>
              <a:xfrm>
                <a:off x="3276497" y="3279453"/>
                <a:ext cx="21600" cy="2844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4" name="Rectangle 133">
                <a:extLst>
                  <a:ext uri="{FF2B5EF4-FFF2-40B4-BE49-F238E27FC236}">
                    <a16:creationId xmlns:a16="http://schemas.microsoft.com/office/drawing/2014/main" xmlns="" id="{7177A563-4D03-735B-42CD-8CE2CCC4631E}"/>
                  </a:ext>
                </a:extLst>
              </p:cNvPr>
              <p:cNvSpPr/>
              <p:nvPr/>
            </p:nvSpPr>
            <p:spPr>
              <a:xfrm>
                <a:off x="3312935" y="3279453"/>
                <a:ext cx="21600" cy="2916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5" name="Rectangle 134">
                <a:extLst>
                  <a:ext uri="{FF2B5EF4-FFF2-40B4-BE49-F238E27FC236}">
                    <a16:creationId xmlns:a16="http://schemas.microsoft.com/office/drawing/2014/main" xmlns="" id="{09580270-3799-A9D0-5F8F-7320396C98E1}"/>
                  </a:ext>
                </a:extLst>
              </p:cNvPr>
              <p:cNvSpPr/>
              <p:nvPr/>
            </p:nvSpPr>
            <p:spPr>
              <a:xfrm>
                <a:off x="3349373" y="3279453"/>
                <a:ext cx="21600" cy="313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7" name="Rectangle 136">
                <a:extLst>
                  <a:ext uri="{FF2B5EF4-FFF2-40B4-BE49-F238E27FC236}">
                    <a16:creationId xmlns:a16="http://schemas.microsoft.com/office/drawing/2014/main" xmlns="" id="{8DF73192-612D-D751-A7A0-DF3F3738F83E}"/>
                  </a:ext>
                </a:extLst>
              </p:cNvPr>
              <p:cNvSpPr/>
              <p:nvPr/>
            </p:nvSpPr>
            <p:spPr>
              <a:xfrm>
                <a:off x="3385811" y="3279453"/>
                <a:ext cx="21600" cy="3276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8" name="Rectangle 137">
                <a:extLst>
                  <a:ext uri="{FF2B5EF4-FFF2-40B4-BE49-F238E27FC236}">
                    <a16:creationId xmlns:a16="http://schemas.microsoft.com/office/drawing/2014/main" xmlns="" id="{2F5EF6CA-3AE9-2E14-99ED-0F8820DC9F34}"/>
                  </a:ext>
                </a:extLst>
              </p:cNvPr>
              <p:cNvSpPr/>
              <p:nvPr/>
            </p:nvSpPr>
            <p:spPr>
              <a:xfrm>
                <a:off x="3422249" y="3279453"/>
                <a:ext cx="21600" cy="334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9" name="Rectangle 138">
                <a:extLst>
                  <a:ext uri="{FF2B5EF4-FFF2-40B4-BE49-F238E27FC236}">
                    <a16:creationId xmlns:a16="http://schemas.microsoft.com/office/drawing/2014/main" xmlns="" id="{3DD4817F-EDE7-CF2F-6E76-93BEC8096404}"/>
                  </a:ext>
                </a:extLst>
              </p:cNvPr>
              <p:cNvSpPr/>
              <p:nvPr/>
            </p:nvSpPr>
            <p:spPr>
              <a:xfrm>
                <a:off x="3458687" y="3279453"/>
                <a:ext cx="21600" cy="3456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0" name="Rectangle 139">
                <a:extLst>
                  <a:ext uri="{FF2B5EF4-FFF2-40B4-BE49-F238E27FC236}">
                    <a16:creationId xmlns:a16="http://schemas.microsoft.com/office/drawing/2014/main" xmlns="" id="{3AC8873E-57F9-877F-CDCA-75B82800CBC8}"/>
                  </a:ext>
                </a:extLst>
              </p:cNvPr>
              <p:cNvSpPr/>
              <p:nvPr/>
            </p:nvSpPr>
            <p:spPr>
              <a:xfrm>
                <a:off x="3495125" y="3279453"/>
                <a:ext cx="21600" cy="3528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1" name="Rectangle 140">
                <a:extLst>
                  <a:ext uri="{FF2B5EF4-FFF2-40B4-BE49-F238E27FC236}">
                    <a16:creationId xmlns:a16="http://schemas.microsoft.com/office/drawing/2014/main" xmlns="" id="{0923104D-B634-ED0D-428F-B26868BB5A5A}"/>
                  </a:ext>
                </a:extLst>
              </p:cNvPr>
              <p:cNvSpPr/>
              <p:nvPr/>
            </p:nvSpPr>
            <p:spPr>
              <a:xfrm>
                <a:off x="3531563" y="3279453"/>
                <a:ext cx="21600" cy="36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2" name="Rectangle 141">
                <a:extLst>
                  <a:ext uri="{FF2B5EF4-FFF2-40B4-BE49-F238E27FC236}">
                    <a16:creationId xmlns:a16="http://schemas.microsoft.com/office/drawing/2014/main" xmlns="" id="{170754CD-0449-6F40-6985-0A691A0B2AEA}"/>
                  </a:ext>
                </a:extLst>
              </p:cNvPr>
              <p:cNvSpPr/>
              <p:nvPr/>
            </p:nvSpPr>
            <p:spPr>
              <a:xfrm>
                <a:off x="3568001" y="3279453"/>
                <a:ext cx="21600" cy="370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3" name="Rectangle 142">
                <a:extLst>
                  <a:ext uri="{FF2B5EF4-FFF2-40B4-BE49-F238E27FC236}">
                    <a16:creationId xmlns:a16="http://schemas.microsoft.com/office/drawing/2014/main" xmlns="" id="{A1DE915B-023A-338A-E62C-278CF236E073}"/>
                  </a:ext>
                </a:extLst>
              </p:cNvPr>
              <p:cNvSpPr/>
              <p:nvPr/>
            </p:nvSpPr>
            <p:spPr>
              <a:xfrm>
                <a:off x="3604439" y="3279453"/>
                <a:ext cx="21600" cy="378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4" name="Rectangle 143">
                <a:extLst>
                  <a:ext uri="{FF2B5EF4-FFF2-40B4-BE49-F238E27FC236}">
                    <a16:creationId xmlns:a16="http://schemas.microsoft.com/office/drawing/2014/main" xmlns="" id="{36C862A7-DFB6-6502-3BFC-4A7C28915DBD}"/>
                  </a:ext>
                </a:extLst>
              </p:cNvPr>
              <p:cNvSpPr/>
              <p:nvPr/>
            </p:nvSpPr>
            <p:spPr>
              <a:xfrm>
                <a:off x="3640877" y="3279453"/>
                <a:ext cx="21600" cy="37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5" name="Rectangle 144">
                <a:extLst>
                  <a:ext uri="{FF2B5EF4-FFF2-40B4-BE49-F238E27FC236}">
                    <a16:creationId xmlns:a16="http://schemas.microsoft.com/office/drawing/2014/main" xmlns="" id="{717E7785-1BA4-8BF6-AC6B-4467ECEAF188}"/>
                  </a:ext>
                </a:extLst>
              </p:cNvPr>
              <p:cNvSpPr/>
              <p:nvPr/>
            </p:nvSpPr>
            <p:spPr>
              <a:xfrm>
                <a:off x="3677315" y="3279453"/>
                <a:ext cx="21600" cy="3744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6" name="Rectangle 145">
                <a:extLst>
                  <a:ext uri="{FF2B5EF4-FFF2-40B4-BE49-F238E27FC236}">
                    <a16:creationId xmlns:a16="http://schemas.microsoft.com/office/drawing/2014/main" xmlns="" id="{CB05BDE0-3348-9CD4-BBF0-3986A197045E}"/>
                  </a:ext>
                </a:extLst>
              </p:cNvPr>
              <p:cNvSpPr/>
              <p:nvPr/>
            </p:nvSpPr>
            <p:spPr>
              <a:xfrm>
                <a:off x="3713753" y="3279453"/>
                <a:ext cx="21600" cy="37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7" name="Rectangle 146">
                <a:extLst>
                  <a:ext uri="{FF2B5EF4-FFF2-40B4-BE49-F238E27FC236}">
                    <a16:creationId xmlns:a16="http://schemas.microsoft.com/office/drawing/2014/main" xmlns="" id="{92BB8F05-59BA-970D-8C94-535F6557BA23}"/>
                  </a:ext>
                </a:extLst>
              </p:cNvPr>
              <p:cNvSpPr/>
              <p:nvPr/>
            </p:nvSpPr>
            <p:spPr>
              <a:xfrm>
                <a:off x="3750191" y="3279453"/>
                <a:ext cx="21600" cy="39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8" name="Rectangle 147">
                <a:extLst>
                  <a:ext uri="{FF2B5EF4-FFF2-40B4-BE49-F238E27FC236}">
                    <a16:creationId xmlns:a16="http://schemas.microsoft.com/office/drawing/2014/main" xmlns="" id="{06349E0E-4772-6BED-DCA9-70E93A9A2165}"/>
                  </a:ext>
                </a:extLst>
              </p:cNvPr>
              <p:cNvSpPr/>
              <p:nvPr/>
            </p:nvSpPr>
            <p:spPr>
              <a:xfrm>
                <a:off x="3786629" y="3279453"/>
                <a:ext cx="21600" cy="39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9" name="Rectangle 148">
                <a:extLst>
                  <a:ext uri="{FF2B5EF4-FFF2-40B4-BE49-F238E27FC236}">
                    <a16:creationId xmlns:a16="http://schemas.microsoft.com/office/drawing/2014/main" xmlns="" id="{1CA6D947-12C9-375B-9E2B-A8232AD8D7E0}"/>
                  </a:ext>
                </a:extLst>
              </p:cNvPr>
              <p:cNvSpPr/>
              <p:nvPr/>
            </p:nvSpPr>
            <p:spPr>
              <a:xfrm>
                <a:off x="3823067" y="3279453"/>
                <a:ext cx="21600" cy="403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0" name="Rectangle 149">
                <a:extLst>
                  <a:ext uri="{FF2B5EF4-FFF2-40B4-BE49-F238E27FC236}">
                    <a16:creationId xmlns:a16="http://schemas.microsoft.com/office/drawing/2014/main" xmlns="" id="{2C16A334-EA19-5BA5-A562-ADF3DF981A4B}"/>
                  </a:ext>
                </a:extLst>
              </p:cNvPr>
              <p:cNvSpPr/>
              <p:nvPr/>
            </p:nvSpPr>
            <p:spPr>
              <a:xfrm>
                <a:off x="3859505" y="3279453"/>
                <a:ext cx="21600" cy="414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1" name="Rectangle 150">
                <a:extLst>
                  <a:ext uri="{FF2B5EF4-FFF2-40B4-BE49-F238E27FC236}">
                    <a16:creationId xmlns:a16="http://schemas.microsoft.com/office/drawing/2014/main" xmlns="" id="{BC45645C-9837-910A-5D1C-BFFD64823A24}"/>
                  </a:ext>
                </a:extLst>
              </p:cNvPr>
              <p:cNvSpPr/>
              <p:nvPr/>
            </p:nvSpPr>
            <p:spPr>
              <a:xfrm>
                <a:off x="3895943" y="3279453"/>
                <a:ext cx="21600" cy="4284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2" name="Rectangle 151">
                <a:extLst>
                  <a:ext uri="{FF2B5EF4-FFF2-40B4-BE49-F238E27FC236}">
                    <a16:creationId xmlns:a16="http://schemas.microsoft.com/office/drawing/2014/main" xmlns="" id="{9008096C-3E10-7A57-425E-643803ACF2B6}"/>
                  </a:ext>
                </a:extLst>
              </p:cNvPr>
              <p:cNvSpPr/>
              <p:nvPr/>
            </p:nvSpPr>
            <p:spPr>
              <a:xfrm>
                <a:off x="3932381" y="3279453"/>
                <a:ext cx="21600" cy="439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3" name="Rectangle 152">
                <a:extLst>
                  <a:ext uri="{FF2B5EF4-FFF2-40B4-BE49-F238E27FC236}">
                    <a16:creationId xmlns:a16="http://schemas.microsoft.com/office/drawing/2014/main" xmlns="" id="{8BDA6AED-34F7-B30C-EBF8-0461964A2C42}"/>
                  </a:ext>
                </a:extLst>
              </p:cNvPr>
              <p:cNvSpPr/>
              <p:nvPr/>
            </p:nvSpPr>
            <p:spPr>
              <a:xfrm>
                <a:off x="3968819" y="3279453"/>
                <a:ext cx="21600" cy="46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4" name="Rectangle 153">
                <a:extLst>
                  <a:ext uri="{FF2B5EF4-FFF2-40B4-BE49-F238E27FC236}">
                    <a16:creationId xmlns:a16="http://schemas.microsoft.com/office/drawing/2014/main" xmlns="" id="{BC0B1804-3185-3E2E-9988-E2F732528B63}"/>
                  </a:ext>
                </a:extLst>
              </p:cNvPr>
              <p:cNvSpPr/>
              <p:nvPr/>
            </p:nvSpPr>
            <p:spPr>
              <a:xfrm>
                <a:off x="4005257" y="3279453"/>
                <a:ext cx="21600" cy="46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5" name="Rectangle 154">
                <a:extLst>
                  <a:ext uri="{FF2B5EF4-FFF2-40B4-BE49-F238E27FC236}">
                    <a16:creationId xmlns:a16="http://schemas.microsoft.com/office/drawing/2014/main" xmlns="" id="{90536B5B-B5D9-BA65-D424-22C97DAFF050}"/>
                  </a:ext>
                </a:extLst>
              </p:cNvPr>
              <p:cNvSpPr/>
              <p:nvPr/>
            </p:nvSpPr>
            <p:spPr>
              <a:xfrm>
                <a:off x="4041695" y="3279453"/>
                <a:ext cx="21600" cy="468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6" name="Rectangle 155">
                <a:extLst>
                  <a:ext uri="{FF2B5EF4-FFF2-40B4-BE49-F238E27FC236}">
                    <a16:creationId xmlns:a16="http://schemas.microsoft.com/office/drawing/2014/main" xmlns="" id="{F23A2F4F-BC41-6963-1A55-A9304436D34C}"/>
                  </a:ext>
                </a:extLst>
              </p:cNvPr>
              <p:cNvSpPr/>
              <p:nvPr/>
            </p:nvSpPr>
            <p:spPr>
              <a:xfrm>
                <a:off x="4078133" y="3279453"/>
                <a:ext cx="21600" cy="493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7" name="Rectangle 156">
                <a:extLst>
                  <a:ext uri="{FF2B5EF4-FFF2-40B4-BE49-F238E27FC236}">
                    <a16:creationId xmlns:a16="http://schemas.microsoft.com/office/drawing/2014/main" xmlns="" id="{96C25604-6C01-E4F5-F3BE-B5DD2C88B9EA}"/>
                  </a:ext>
                </a:extLst>
              </p:cNvPr>
              <p:cNvSpPr/>
              <p:nvPr/>
            </p:nvSpPr>
            <p:spPr>
              <a:xfrm>
                <a:off x="4114571" y="3279453"/>
                <a:ext cx="21600" cy="5076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8" name="Rectangle 157">
                <a:extLst>
                  <a:ext uri="{FF2B5EF4-FFF2-40B4-BE49-F238E27FC236}">
                    <a16:creationId xmlns:a16="http://schemas.microsoft.com/office/drawing/2014/main" xmlns="" id="{FB60B89B-9936-FA30-C344-B1DCEC332A4D}"/>
                  </a:ext>
                </a:extLst>
              </p:cNvPr>
              <p:cNvSpPr/>
              <p:nvPr/>
            </p:nvSpPr>
            <p:spPr>
              <a:xfrm>
                <a:off x="4151009" y="3279453"/>
                <a:ext cx="21600" cy="5256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9" name="Rectangle 158">
                <a:extLst>
                  <a:ext uri="{FF2B5EF4-FFF2-40B4-BE49-F238E27FC236}">
                    <a16:creationId xmlns:a16="http://schemas.microsoft.com/office/drawing/2014/main" xmlns="" id="{9B170C07-3981-0462-4982-EB76F05900BD}"/>
                  </a:ext>
                </a:extLst>
              </p:cNvPr>
              <p:cNvSpPr/>
              <p:nvPr/>
            </p:nvSpPr>
            <p:spPr>
              <a:xfrm>
                <a:off x="4187447" y="3279453"/>
                <a:ext cx="21600" cy="5328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0" name="Rectangle 159">
                <a:extLst>
                  <a:ext uri="{FF2B5EF4-FFF2-40B4-BE49-F238E27FC236}">
                    <a16:creationId xmlns:a16="http://schemas.microsoft.com/office/drawing/2014/main" xmlns="" id="{5A33C8DA-5855-D13C-2BC6-694539EF25A2}"/>
                  </a:ext>
                </a:extLst>
              </p:cNvPr>
              <p:cNvSpPr/>
              <p:nvPr/>
            </p:nvSpPr>
            <p:spPr>
              <a:xfrm>
                <a:off x="4223885" y="3279453"/>
                <a:ext cx="21600" cy="54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1" name="Rectangle 160">
                <a:extLst>
                  <a:ext uri="{FF2B5EF4-FFF2-40B4-BE49-F238E27FC236}">
                    <a16:creationId xmlns:a16="http://schemas.microsoft.com/office/drawing/2014/main" xmlns="" id="{15612F81-5D1B-4CE1-D490-9A4259BA67D9}"/>
                  </a:ext>
                </a:extLst>
              </p:cNvPr>
              <p:cNvSpPr/>
              <p:nvPr/>
            </p:nvSpPr>
            <p:spPr>
              <a:xfrm>
                <a:off x="4260323" y="3279453"/>
                <a:ext cx="21600" cy="54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2" name="Rectangle 161">
                <a:extLst>
                  <a:ext uri="{FF2B5EF4-FFF2-40B4-BE49-F238E27FC236}">
                    <a16:creationId xmlns:a16="http://schemas.microsoft.com/office/drawing/2014/main" xmlns="" id="{3CD8EEC9-49FA-98E8-304D-538C4799BAF1}"/>
                  </a:ext>
                </a:extLst>
              </p:cNvPr>
              <p:cNvSpPr/>
              <p:nvPr/>
            </p:nvSpPr>
            <p:spPr>
              <a:xfrm>
                <a:off x="4296761" y="3279453"/>
                <a:ext cx="21600" cy="550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3" name="Rectangle 162">
                <a:extLst>
                  <a:ext uri="{FF2B5EF4-FFF2-40B4-BE49-F238E27FC236}">
                    <a16:creationId xmlns:a16="http://schemas.microsoft.com/office/drawing/2014/main" xmlns="" id="{1EC0207E-4FD1-FF40-0004-59B79C50075A}"/>
                  </a:ext>
                </a:extLst>
              </p:cNvPr>
              <p:cNvSpPr/>
              <p:nvPr/>
            </p:nvSpPr>
            <p:spPr>
              <a:xfrm>
                <a:off x="4333199" y="3279453"/>
                <a:ext cx="21600" cy="565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4" name="Rectangle 163">
                <a:extLst>
                  <a:ext uri="{FF2B5EF4-FFF2-40B4-BE49-F238E27FC236}">
                    <a16:creationId xmlns:a16="http://schemas.microsoft.com/office/drawing/2014/main" xmlns="" id="{738356B0-9061-C5DA-280A-796162E98F82}"/>
                  </a:ext>
                </a:extLst>
              </p:cNvPr>
              <p:cNvSpPr/>
              <p:nvPr/>
            </p:nvSpPr>
            <p:spPr>
              <a:xfrm>
                <a:off x="4369637" y="3279453"/>
                <a:ext cx="21600" cy="5724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5" name="Rectangle 164">
                <a:extLst>
                  <a:ext uri="{FF2B5EF4-FFF2-40B4-BE49-F238E27FC236}">
                    <a16:creationId xmlns:a16="http://schemas.microsoft.com/office/drawing/2014/main" xmlns="" id="{83EE58AA-1009-4129-0745-BC8110538613}"/>
                  </a:ext>
                </a:extLst>
              </p:cNvPr>
              <p:cNvSpPr/>
              <p:nvPr/>
            </p:nvSpPr>
            <p:spPr>
              <a:xfrm>
                <a:off x="4406075" y="3279453"/>
                <a:ext cx="21600" cy="5796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6" name="Rectangle 165">
                <a:extLst>
                  <a:ext uri="{FF2B5EF4-FFF2-40B4-BE49-F238E27FC236}">
                    <a16:creationId xmlns:a16="http://schemas.microsoft.com/office/drawing/2014/main" xmlns="" id="{D443C65D-C7E9-E64C-F91B-D4EA6AE1AC69}"/>
                  </a:ext>
                </a:extLst>
              </p:cNvPr>
              <p:cNvSpPr/>
              <p:nvPr/>
            </p:nvSpPr>
            <p:spPr>
              <a:xfrm>
                <a:off x="4442513" y="3279453"/>
                <a:ext cx="21600" cy="5796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7" name="Rectangle 166">
                <a:extLst>
                  <a:ext uri="{FF2B5EF4-FFF2-40B4-BE49-F238E27FC236}">
                    <a16:creationId xmlns:a16="http://schemas.microsoft.com/office/drawing/2014/main" xmlns="" id="{B94192F8-1F3D-4500-DB8D-2574868E5252}"/>
                  </a:ext>
                </a:extLst>
              </p:cNvPr>
              <p:cNvSpPr/>
              <p:nvPr/>
            </p:nvSpPr>
            <p:spPr>
              <a:xfrm>
                <a:off x="4478951" y="3279453"/>
                <a:ext cx="21600" cy="586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8" name="Rectangle 167">
                <a:extLst>
                  <a:ext uri="{FF2B5EF4-FFF2-40B4-BE49-F238E27FC236}">
                    <a16:creationId xmlns:a16="http://schemas.microsoft.com/office/drawing/2014/main" xmlns="" id="{3A18D9E7-48CC-DC4F-A936-95B311D59A5E}"/>
                  </a:ext>
                </a:extLst>
              </p:cNvPr>
              <p:cNvSpPr/>
              <p:nvPr/>
            </p:nvSpPr>
            <p:spPr>
              <a:xfrm>
                <a:off x="4515389" y="3279453"/>
                <a:ext cx="21600" cy="586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9" name="Rectangle 168">
                <a:extLst>
                  <a:ext uri="{FF2B5EF4-FFF2-40B4-BE49-F238E27FC236}">
                    <a16:creationId xmlns:a16="http://schemas.microsoft.com/office/drawing/2014/main" xmlns="" id="{B889D692-2690-2CDF-00F6-ABC1495C70F3}"/>
                  </a:ext>
                </a:extLst>
              </p:cNvPr>
              <p:cNvSpPr/>
              <p:nvPr/>
            </p:nvSpPr>
            <p:spPr>
              <a:xfrm>
                <a:off x="4551827" y="3279453"/>
                <a:ext cx="21600" cy="6156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0" name="Rectangle 169">
                <a:extLst>
                  <a:ext uri="{FF2B5EF4-FFF2-40B4-BE49-F238E27FC236}">
                    <a16:creationId xmlns:a16="http://schemas.microsoft.com/office/drawing/2014/main" xmlns="" id="{C433BBB1-C5DB-D384-167B-3D2E7F3552C0}"/>
                  </a:ext>
                </a:extLst>
              </p:cNvPr>
              <p:cNvSpPr/>
              <p:nvPr/>
            </p:nvSpPr>
            <p:spPr>
              <a:xfrm>
                <a:off x="4588265" y="3279453"/>
                <a:ext cx="21600" cy="666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1" name="Rectangle 170">
                <a:extLst>
                  <a:ext uri="{FF2B5EF4-FFF2-40B4-BE49-F238E27FC236}">
                    <a16:creationId xmlns:a16="http://schemas.microsoft.com/office/drawing/2014/main" xmlns="" id="{3EB9A8DE-3FD1-8470-BB9D-C9ACD7AF3314}"/>
                  </a:ext>
                </a:extLst>
              </p:cNvPr>
              <p:cNvSpPr/>
              <p:nvPr/>
            </p:nvSpPr>
            <p:spPr>
              <a:xfrm>
                <a:off x="4624703" y="3279453"/>
                <a:ext cx="21600" cy="691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2" name="Rectangle 171">
                <a:extLst>
                  <a:ext uri="{FF2B5EF4-FFF2-40B4-BE49-F238E27FC236}">
                    <a16:creationId xmlns:a16="http://schemas.microsoft.com/office/drawing/2014/main" xmlns="" id="{AE1D3226-3F10-1568-89BE-265014ACFA02}"/>
                  </a:ext>
                </a:extLst>
              </p:cNvPr>
              <p:cNvSpPr/>
              <p:nvPr/>
            </p:nvSpPr>
            <p:spPr>
              <a:xfrm>
                <a:off x="4661141" y="3279453"/>
                <a:ext cx="21600" cy="691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3" name="Rectangle 172">
                <a:extLst>
                  <a:ext uri="{FF2B5EF4-FFF2-40B4-BE49-F238E27FC236}">
                    <a16:creationId xmlns:a16="http://schemas.microsoft.com/office/drawing/2014/main" xmlns="" id="{A0CB62AF-37E0-D825-3F74-9AFC8B29B36F}"/>
                  </a:ext>
                </a:extLst>
              </p:cNvPr>
              <p:cNvSpPr/>
              <p:nvPr/>
            </p:nvSpPr>
            <p:spPr>
              <a:xfrm>
                <a:off x="4697579" y="3279453"/>
                <a:ext cx="21600" cy="691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4" name="Rectangle 173">
                <a:extLst>
                  <a:ext uri="{FF2B5EF4-FFF2-40B4-BE49-F238E27FC236}">
                    <a16:creationId xmlns:a16="http://schemas.microsoft.com/office/drawing/2014/main" xmlns="" id="{D737DDDC-25E7-0E06-BD22-E58E65D99626}"/>
                  </a:ext>
                </a:extLst>
              </p:cNvPr>
              <p:cNvSpPr/>
              <p:nvPr/>
            </p:nvSpPr>
            <p:spPr>
              <a:xfrm>
                <a:off x="4734017" y="3279453"/>
                <a:ext cx="21600" cy="691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5" name="Rectangle 174">
                <a:extLst>
                  <a:ext uri="{FF2B5EF4-FFF2-40B4-BE49-F238E27FC236}">
                    <a16:creationId xmlns:a16="http://schemas.microsoft.com/office/drawing/2014/main" xmlns="" id="{9FB2470D-4677-3DBC-AC4F-B1A93E422554}"/>
                  </a:ext>
                </a:extLst>
              </p:cNvPr>
              <p:cNvSpPr/>
              <p:nvPr/>
            </p:nvSpPr>
            <p:spPr>
              <a:xfrm>
                <a:off x="4770455" y="3279453"/>
                <a:ext cx="21600" cy="702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6" name="Rectangle 175">
                <a:extLst>
                  <a:ext uri="{FF2B5EF4-FFF2-40B4-BE49-F238E27FC236}">
                    <a16:creationId xmlns:a16="http://schemas.microsoft.com/office/drawing/2014/main" xmlns="" id="{3DE0467A-0318-D839-F968-50D972FB7112}"/>
                  </a:ext>
                </a:extLst>
              </p:cNvPr>
              <p:cNvSpPr/>
              <p:nvPr/>
            </p:nvSpPr>
            <p:spPr>
              <a:xfrm>
                <a:off x="4806893" y="3279453"/>
                <a:ext cx="21600" cy="774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7" name="Rectangle 176">
                <a:extLst>
                  <a:ext uri="{FF2B5EF4-FFF2-40B4-BE49-F238E27FC236}">
                    <a16:creationId xmlns:a16="http://schemas.microsoft.com/office/drawing/2014/main" xmlns="" id="{CC321537-E790-195C-86E2-CDF566E428D3}"/>
                  </a:ext>
                </a:extLst>
              </p:cNvPr>
              <p:cNvSpPr/>
              <p:nvPr/>
            </p:nvSpPr>
            <p:spPr>
              <a:xfrm>
                <a:off x="4843331" y="3279453"/>
                <a:ext cx="21600" cy="774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8" name="Rectangle 177">
                <a:extLst>
                  <a:ext uri="{FF2B5EF4-FFF2-40B4-BE49-F238E27FC236}">
                    <a16:creationId xmlns:a16="http://schemas.microsoft.com/office/drawing/2014/main" xmlns="" id="{CD79396D-31B9-F714-F6D9-C8E302B53451}"/>
                  </a:ext>
                </a:extLst>
              </p:cNvPr>
              <p:cNvSpPr/>
              <p:nvPr/>
            </p:nvSpPr>
            <p:spPr>
              <a:xfrm>
                <a:off x="4879769" y="3279453"/>
                <a:ext cx="21600" cy="835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9" name="Rectangle 178">
                <a:extLst>
                  <a:ext uri="{FF2B5EF4-FFF2-40B4-BE49-F238E27FC236}">
                    <a16:creationId xmlns:a16="http://schemas.microsoft.com/office/drawing/2014/main" xmlns="" id="{00707053-4544-DEAA-9CC9-54D7BF8FB110}"/>
                  </a:ext>
                </a:extLst>
              </p:cNvPr>
              <p:cNvSpPr/>
              <p:nvPr/>
            </p:nvSpPr>
            <p:spPr>
              <a:xfrm>
                <a:off x="4916207" y="3279453"/>
                <a:ext cx="21600" cy="8388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0" name="Rectangle 179">
                <a:extLst>
                  <a:ext uri="{FF2B5EF4-FFF2-40B4-BE49-F238E27FC236}">
                    <a16:creationId xmlns:a16="http://schemas.microsoft.com/office/drawing/2014/main" xmlns="" id="{9CE09588-860D-4467-3194-DFCCBB5BEED5}"/>
                  </a:ext>
                </a:extLst>
              </p:cNvPr>
              <p:cNvSpPr/>
              <p:nvPr/>
            </p:nvSpPr>
            <p:spPr>
              <a:xfrm>
                <a:off x="4952645" y="3279453"/>
                <a:ext cx="21600" cy="853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1" name="Rectangle 180">
                <a:extLst>
                  <a:ext uri="{FF2B5EF4-FFF2-40B4-BE49-F238E27FC236}">
                    <a16:creationId xmlns:a16="http://schemas.microsoft.com/office/drawing/2014/main" xmlns="" id="{2EE8AD0F-B9AE-86B7-F878-F97DF84F94C4}"/>
                  </a:ext>
                </a:extLst>
              </p:cNvPr>
              <p:cNvSpPr/>
              <p:nvPr/>
            </p:nvSpPr>
            <p:spPr>
              <a:xfrm>
                <a:off x="4989083" y="3279453"/>
                <a:ext cx="21600" cy="8568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2" name="Rectangle 181">
                <a:extLst>
                  <a:ext uri="{FF2B5EF4-FFF2-40B4-BE49-F238E27FC236}">
                    <a16:creationId xmlns:a16="http://schemas.microsoft.com/office/drawing/2014/main" xmlns="" id="{9E34C02A-CDA6-20F2-C9D2-FE92FEAD7A16}"/>
                  </a:ext>
                </a:extLst>
              </p:cNvPr>
              <p:cNvSpPr/>
              <p:nvPr/>
            </p:nvSpPr>
            <p:spPr>
              <a:xfrm>
                <a:off x="5025521" y="3279453"/>
                <a:ext cx="21600" cy="8604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3" name="Rectangle 182">
                <a:extLst>
                  <a:ext uri="{FF2B5EF4-FFF2-40B4-BE49-F238E27FC236}">
                    <a16:creationId xmlns:a16="http://schemas.microsoft.com/office/drawing/2014/main" xmlns="" id="{86CD743C-5E3D-87F3-5B06-A4E8B839AD1C}"/>
                  </a:ext>
                </a:extLst>
              </p:cNvPr>
              <p:cNvSpPr/>
              <p:nvPr/>
            </p:nvSpPr>
            <p:spPr>
              <a:xfrm>
                <a:off x="5061959" y="3279453"/>
                <a:ext cx="21600" cy="8676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4" name="Rectangle 183">
                <a:extLst>
                  <a:ext uri="{FF2B5EF4-FFF2-40B4-BE49-F238E27FC236}">
                    <a16:creationId xmlns:a16="http://schemas.microsoft.com/office/drawing/2014/main" xmlns="" id="{E39229F6-BE2A-9891-6D92-ABA55A833BAF}"/>
                  </a:ext>
                </a:extLst>
              </p:cNvPr>
              <p:cNvSpPr/>
              <p:nvPr/>
            </p:nvSpPr>
            <p:spPr>
              <a:xfrm>
                <a:off x="5098397" y="3279453"/>
                <a:ext cx="21600" cy="8676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5" name="Rectangle 184">
                <a:extLst>
                  <a:ext uri="{FF2B5EF4-FFF2-40B4-BE49-F238E27FC236}">
                    <a16:creationId xmlns:a16="http://schemas.microsoft.com/office/drawing/2014/main" xmlns="" id="{7F4FC7FF-906D-7429-F5E5-A28A442C6425}"/>
                  </a:ext>
                </a:extLst>
              </p:cNvPr>
              <p:cNvSpPr/>
              <p:nvPr/>
            </p:nvSpPr>
            <p:spPr>
              <a:xfrm>
                <a:off x="5134835" y="3279453"/>
                <a:ext cx="21600" cy="882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6" name="Rectangle 185">
                <a:extLst>
                  <a:ext uri="{FF2B5EF4-FFF2-40B4-BE49-F238E27FC236}">
                    <a16:creationId xmlns:a16="http://schemas.microsoft.com/office/drawing/2014/main" xmlns="" id="{968066B9-9E96-029A-ED6C-EAB089E6B803}"/>
                  </a:ext>
                </a:extLst>
              </p:cNvPr>
              <p:cNvSpPr/>
              <p:nvPr/>
            </p:nvSpPr>
            <p:spPr>
              <a:xfrm>
                <a:off x="5171273" y="3279453"/>
                <a:ext cx="21600" cy="8856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7" name="Rectangle 186">
                <a:extLst>
                  <a:ext uri="{FF2B5EF4-FFF2-40B4-BE49-F238E27FC236}">
                    <a16:creationId xmlns:a16="http://schemas.microsoft.com/office/drawing/2014/main" xmlns="" id="{3A7BBE87-5BBB-32C6-79EB-2B436B1F6D93}"/>
                  </a:ext>
                </a:extLst>
              </p:cNvPr>
              <p:cNvSpPr/>
              <p:nvPr/>
            </p:nvSpPr>
            <p:spPr>
              <a:xfrm>
                <a:off x="5207711" y="3279453"/>
                <a:ext cx="21600" cy="90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8" name="Rectangle 187">
                <a:extLst>
                  <a:ext uri="{FF2B5EF4-FFF2-40B4-BE49-F238E27FC236}">
                    <a16:creationId xmlns:a16="http://schemas.microsoft.com/office/drawing/2014/main" xmlns="" id="{DCA42468-6051-BF9B-8A80-65ED20200225}"/>
                  </a:ext>
                </a:extLst>
              </p:cNvPr>
              <p:cNvSpPr/>
              <p:nvPr/>
            </p:nvSpPr>
            <p:spPr>
              <a:xfrm>
                <a:off x="5244149" y="3279453"/>
                <a:ext cx="21600" cy="90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9" name="Rectangle 188">
                <a:extLst>
                  <a:ext uri="{FF2B5EF4-FFF2-40B4-BE49-F238E27FC236}">
                    <a16:creationId xmlns:a16="http://schemas.microsoft.com/office/drawing/2014/main" xmlns="" id="{C4E87575-7C3C-1AA4-826B-DD7999248B10}"/>
                  </a:ext>
                </a:extLst>
              </p:cNvPr>
              <p:cNvSpPr/>
              <p:nvPr/>
            </p:nvSpPr>
            <p:spPr>
              <a:xfrm>
                <a:off x="5280587" y="3279453"/>
                <a:ext cx="21600" cy="93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0" name="Rectangle 189">
                <a:extLst>
                  <a:ext uri="{FF2B5EF4-FFF2-40B4-BE49-F238E27FC236}">
                    <a16:creationId xmlns:a16="http://schemas.microsoft.com/office/drawing/2014/main" xmlns="" id="{4F12750E-4C38-E4F7-EBA8-3E620BC5B601}"/>
                  </a:ext>
                </a:extLst>
              </p:cNvPr>
              <p:cNvSpPr/>
              <p:nvPr/>
            </p:nvSpPr>
            <p:spPr>
              <a:xfrm>
                <a:off x="5317025" y="3279453"/>
                <a:ext cx="21600" cy="93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1" name="Rectangle 190">
                <a:extLst>
                  <a:ext uri="{FF2B5EF4-FFF2-40B4-BE49-F238E27FC236}">
                    <a16:creationId xmlns:a16="http://schemas.microsoft.com/office/drawing/2014/main" xmlns="" id="{0F604FCD-3A6D-7D4B-C666-2CB811FEAFCB}"/>
                  </a:ext>
                </a:extLst>
              </p:cNvPr>
              <p:cNvSpPr/>
              <p:nvPr/>
            </p:nvSpPr>
            <p:spPr>
              <a:xfrm>
                <a:off x="5353463" y="3279453"/>
                <a:ext cx="21600" cy="99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2" name="Rectangle 191">
                <a:extLst>
                  <a:ext uri="{FF2B5EF4-FFF2-40B4-BE49-F238E27FC236}">
                    <a16:creationId xmlns:a16="http://schemas.microsoft.com/office/drawing/2014/main" xmlns="" id="{21D48D4F-6B27-AC73-0820-E69A067931B4}"/>
                  </a:ext>
                </a:extLst>
              </p:cNvPr>
              <p:cNvSpPr/>
              <p:nvPr/>
            </p:nvSpPr>
            <p:spPr>
              <a:xfrm>
                <a:off x="5389901" y="3279453"/>
                <a:ext cx="21600" cy="100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3" name="Rectangle 192">
                <a:extLst>
                  <a:ext uri="{FF2B5EF4-FFF2-40B4-BE49-F238E27FC236}">
                    <a16:creationId xmlns:a16="http://schemas.microsoft.com/office/drawing/2014/main" xmlns="" id="{5EBB84D5-1083-5433-7FD0-FDB106AFE0D7}"/>
                  </a:ext>
                </a:extLst>
              </p:cNvPr>
              <p:cNvSpPr/>
              <p:nvPr/>
            </p:nvSpPr>
            <p:spPr>
              <a:xfrm>
                <a:off x="5426339" y="3279453"/>
                <a:ext cx="21600" cy="100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4" name="Rectangle 193">
                <a:extLst>
                  <a:ext uri="{FF2B5EF4-FFF2-40B4-BE49-F238E27FC236}">
                    <a16:creationId xmlns:a16="http://schemas.microsoft.com/office/drawing/2014/main" xmlns="" id="{BC823A77-3B8B-96B3-0E6B-232EF2244638}"/>
                  </a:ext>
                </a:extLst>
              </p:cNvPr>
              <p:cNvSpPr/>
              <p:nvPr/>
            </p:nvSpPr>
            <p:spPr>
              <a:xfrm>
                <a:off x="5462777" y="3279453"/>
                <a:ext cx="21600" cy="1033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5" name="Rectangle 194">
                <a:extLst>
                  <a:ext uri="{FF2B5EF4-FFF2-40B4-BE49-F238E27FC236}">
                    <a16:creationId xmlns:a16="http://schemas.microsoft.com/office/drawing/2014/main" xmlns="" id="{574D42BC-E761-ADEB-341B-EF2D92A1B49D}"/>
                  </a:ext>
                </a:extLst>
              </p:cNvPr>
              <p:cNvSpPr/>
              <p:nvPr/>
            </p:nvSpPr>
            <p:spPr>
              <a:xfrm>
                <a:off x="5499215" y="3279453"/>
                <a:ext cx="21600" cy="1036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6" name="Rectangle 195">
                <a:extLst>
                  <a:ext uri="{FF2B5EF4-FFF2-40B4-BE49-F238E27FC236}">
                    <a16:creationId xmlns:a16="http://schemas.microsoft.com/office/drawing/2014/main" xmlns="" id="{926385B4-B112-EE4E-7AAC-850B5BB44800}"/>
                  </a:ext>
                </a:extLst>
              </p:cNvPr>
              <p:cNvSpPr/>
              <p:nvPr/>
            </p:nvSpPr>
            <p:spPr>
              <a:xfrm>
                <a:off x="5535653" y="3279453"/>
                <a:ext cx="21600" cy="1044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7" name="Rectangle 196">
                <a:extLst>
                  <a:ext uri="{FF2B5EF4-FFF2-40B4-BE49-F238E27FC236}">
                    <a16:creationId xmlns:a16="http://schemas.microsoft.com/office/drawing/2014/main" xmlns="" id="{320ED144-AFC8-662B-1CDB-D3FF61E68CD6}"/>
                  </a:ext>
                </a:extLst>
              </p:cNvPr>
              <p:cNvSpPr/>
              <p:nvPr/>
            </p:nvSpPr>
            <p:spPr>
              <a:xfrm>
                <a:off x="5608529" y="3279453"/>
                <a:ext cx="21600" cy="1062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8" name="Rectangle 197">
                <a:extLst>
                  <a:ext uri="{FF2B5EF4-FFF2-40B4-BE49-F238E27FC236}">
                    <a16:creationId xmlns:a16="http://schemas.microsoft.com/office/drawing/2014/main" xmlns="" id="{80FA4D34-9B64-54AF-8032-93376FE0B8D6}"/>
                  </a:ext>
                </a:extLst>
              </p:cNvPr>
              <p:cNvSpPr/>
              <p:nvPr/>
            </p:nvSpPr>
            <p:spPr>
              <a:xfrm>
                <a:off x="5644967" y="3279453"/>
                <a:ext cx="21600" cy="1062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9" name="Rectangle 198">
                <a:extLst>
                  <a:ext uri="{FF2B5EF4-FFF2-40B4-BE49-F238E27FC236}">
                    <a16:creationId xmlns:a16="http://schemas.microsoft.com/office/drawing/2014/main" xmlns="" id="{855C548A-B5DB-7F83-6C78-7394E1BB0D65}"/>
                  </a:ext>
                </a:extLst>
              </p:cNvPr>
              <p:cNvSpPr/>
              <p:nvPr/>
            </p:nvSpPr>
            <p:spPr>
              <a:xfrm>
                <a:off x="5572091" y="3279453"/>
                <a:ext cx="21600" cy="1051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0" name="Rectangle 199">
                <a:extLst>
                  <a:ext uri="{FF2B5EF4-FFF2-40B4-BE49-F238E27FC236}">
                    <a16:creationId xmlns:a16="http://schemas.microsoft.com/office/drawing/2014/main" xmlns="" id="{03670AF6-D196-0E16-2A7D-6E0CD26BF882}"/>
                  </a:ext>
                </a:extLst>
              </p:cNvPr>
              <p:cNvSpPr/>
              <p:nvPr/>
            </p:nvSpPr>
            <p:spPr>
              <a:xfrm>
                <a:off x="5681405" y="3279453"/>
                <a:ext cx="21600" cy="108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1" name="Rectangle 200">
                <a:extLst>
                  <a:ext uri="{FF2B5EF4-FFF2-40B4-BE49-F238E27FC236}">
                    <a16:creationId xmlns:a16="http://schemas.microsoft.com/office/drawing/2014/main" xmlns="" id="{10A76F24-BFB1-CE04-3694-CA54DD8DDE5B}"/>
                  </a:ext>
                </a:extLst>
              </p:cNvPr>
              <p:cNvSpPr/>
              <p:nvPr/>
            </p:nvSpPr>
            <p:spPr>
              <a:xfrm>
                <a:off x="5717843" y="3279453"/>
                <a:ext cx="21600" cy="111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2" name="Rectangle 201">
                <a:extLst>
                  <a:ext uri="{FF2B5EF4-FFF2-40B4-BE49-F238E27FC236}">
                    <a16:creationId xmlns:a16="http://schemas.microsoft.com/office/drawing/2014/main" xmlns="" id="{36D00A23-F303-A641-D022-83F1BD0B3365}"/>
                  </a:ext>
                </a:extLst>
              </p:cNvPr>
              <p:cNvSpPr/>
              <p:nvPr/>
            </p:nvSpPr>
            <p:spPr>
              <a:xfrm>
                <a:off x="5754281" y="3279453"/>
                <a:ext cx="21600" cy="1134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3" name="Rectangle 202">
                <a:extLst>
                  <a:ext uri="{FF2B5EF4-FFF2-40B4-BE49-F238E27FC236}">
                    <a16:creationId xmlns:a16="http://schemas.microsoft.com/office/drawing/2014/main" xmlns="" id="{61B4837B-3BFC-15B0-49F2-7EB9BB8DBF58}"/>
                  </a:ext>
                </a:extLst>
              </p:cNvPr>
              <p:cNvSpPr/>
              <p:nvPr/>
            </p:nvSpPr>
            <p:spPr>
              <a:xfrm>
                <a:off x="5790719" y="3279453"/>
                <a:ext cx="21600" cy="1170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4" name="Rectangle 203">
                <a:extLst>
                  <a:ext uri="{FF2B5EF4-FFF2-40B4-BE49-F238E27FC236}">
                    <a16:creationId xmlns:a16="http://schemas.microsoft.com/office/drawing/2014/main" xmlns="" id="{A1905771-4E32-78BD-C9F4-6A443D5B4106}"/>
                  </a:ext>
                </a:extLst>
              </p:cNvPr>
              <p:cNvSpPr/>
              <p:nvPr/>
            </p:nvSpPr>
            <p:spPr>
              <a:xfrm>
                <a:off x="5827157" y="3279453"/>
                <a:ext cx="21600" cy="11952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5" name="Rectangle 204">
                <a:extLst>
                  <a:ext uri="{FF2B5EF4-FFF2-40B4-BE49-F238E27FC236}">
                    <a16:creationId xmlns:a16="http://schemas.microsoft.com/office/drawing/2014/main" xmlns="" id="{E256032C-B35B-BB48-4C02-5F8E0D17D010}"/>
                  </a:ext>
                </a:extLst>
              </p:cNvPr>
              <p:cNvSpPr/>
              <p:nvPr/>
            </p:nvSpPr>
            <p:spPr>
              <a:xfrm>
                <a:off x="5863595" y="3279453"/>
                <a:ext cx="21600" cy="1216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6" name="Rectangle 205">
                <a:extLst>
                  <a:ext uri="{FF2B5EF4-FFF2-40B4-BE49-F238E27FC236}">
                    <a16:creationId xmlns:a16="http://schemas.microsoft.com/office/drawing/2014/main" xmlns="" id="{94C9C0E6-5C33-7DC4-9575-8AFA853D06A1}"/>
                  </a:ext>
                </a:extLst>
              </p:cNvPr>
              <p:cNvSpPr/>
              <p:nvPr/>
            </p:nvSpPr>
            <p:spPr>
              <a:xfrm>
                <a:off x="5900033" y="3279453"/>
                <a:ext cx="21600" cy="12168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7" name="Rectangle 206">
                <a:extLst>
                  <a:ext uri="{FF2B5EF4-FFF2-40B4-BE49-F238E27FC236}">
                    <a16:creationId xmlns:a16="http://schemas.microsoft.com/office/drawing/2014/main" xmlns="" id="{F48DFDA9-CCBD-DED9-56CF-E6CC7BFABAD9}"/>
                  </a:ext>
                </a:extLst>
              </p:cNvPr>
              <p:cNvSpPr/>
              <p:nvPr/>
            </p:nvSpPr>
            <p:spPr>
              <a:xfrm>
                <a:off x="5936471" y="3279453"/>
                <a:ext cx="21600" cy="126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8" name="Rectangle 207">
                <a:extLst>
                  <a:ext uri="{FF2B5EF4-FFF2-40B4-BE49-F238E27FC236}">
                    <a16:creationId xmlns:a16="http://schemas.microsoft.com/office/drawing/2014/main" xmlns="" id="{04819E97-05CB-E53B-CEBF-A36F10F75F83}"/>
                  </a:ext>
                </a:extLst>
              </p:cNvPr>
              <p:cNvSpPr/>
              <p:nvPr/>
            </p:nvSpPr>
            <p:spPr>
              <a:xfrm>
                <a:off x="5972909" y="3279453"/>
                <a:ext cx="21600" cy="126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9" name="Rectangle 208">
                <a:extLst>
                  <a:ext uri="{FF2B5EF4-FFF2-40B4-BE49-F238E27FC236}">
                    <a16:creationId xmlns:a16="http://schemas.microsoft.com/office/drawing/2014/main" xmlns="" id="{0BC82BD2-ECD3-8C38-3732-A8BB83DB02C4}"/>
                  </a:ext>
                </a:extLst>
              </p:cNvPr>
              <p:cNvSpPr/>
              <p:nvPr/>
            </p:nvSpPr>
            <p:spPr>
              <a:xfrm>
                <a:off x="6009347" y="3279453"/>
                <a:ext cx="21600" cy="126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0" name="Rectangle 209">
                <a:extLst>
                  <a:ext uri="{FF2B5EF4-FFF2-40B4-BE49-F238E27FC236}">
                    <a16:creationId xmlns:a16="http://schemas.microsoft.com/office/drawing/2014/main" xmlns="" id="{D5E69710-BFF0-4EC0-7F79-8AA75C5695BE}"/>
                  </a:ext>
                </a:extLst>
              </p:cNvPr>
              <p:cNvSpPr/>
              <p:nvPr/>
            </p:nvSpPr>
            <p:spPr>
              <a:xfrm>
                <a:off x="6045785" y="3279453"/>
                <a:ext cx="21600" cy="12672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1" name="Rectangle 210">
                <a:extLst>
                  <a:ext uri="{FF2B5EF4-FFF2-40B4-BE49-F238E27FC236}">
                    <a16:creationId xmlns:a16="http://schemas.microsoft.com/office/drawing/2014/main" xmlns="" id="{4BB109D0-D52D-2D0C-4ED1-9F9959D5B1E6}"/>
                  </a:ext>
                </a:extLst>
              </p:cNvPr>
              <p:cNvSpPr/>
              <p:nvPr/>
            </p:nvSpPr>
            <p:spPr>
              <a:xfrm>
                <a:off x="6082223" y="3279453"/>
                <a:ext cx="21600" cy="129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2" name="Rectangle 211">
                <a:extLst>
                  <a:ext uri="{FF2B5EF4-FFF2-40B4-BE49-F238E27FC236}">
                    <a16:creationId xmlns:a16="http://schemas.microsoft.com/office/drawing/2014/main" xmlns="" id="{D138BA98-FA70-2DAA-68DF-A91AF00F0870}"/>
                  </a:ext>
                </a:extLst>
              </p:cNvPr>
              <p:cNvSpPr/>
              <p:nvPr/>
            </p:nvSpPr>
            <p:spPr>
              <a:xfrm>
                <a:off x="6118661" y="3279453"/>
                <a:ext cx="21600" cy="1494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3" name="Rectangle 212">
                <a:extLst>
                  <a:ext uri="{FF2B5EF4-FFF2-40B4-BE49-F238E27FC236}">
                    <a16:creationId xmlns:a16="http://schemas.microsoft.com/office/drawing/2014/main" xmlns="" id="{E00DF10D-44C3-57F8-3BA9-E95BBB1234D9}"/>
                  </a:ext>
                </a:extLst>
              </p:cNvPr>
              <p:cNvSpPr/>
              <p:nvPr/>
            </p:nvSpPr>
            <p:spPr>
              <a:xfrm>
                <a:off x="6155147" y="3279453"/>
                <a:ext cx="21600" cy="1494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26" name="ZoneTexte 225">
              <a:extLst>
                <a:ext uri="{FF2B5EF4-FFF2-40B4-BE49-F238E27FC236}">
                  <a16:creationId xmlns:a16="http://schemas.microsoft.com/office/drawing/2014/main" xmlns="" id="{D5971039-2DB5-15E6-FF74-8FD0980DC74E}"/>
                </a:ext>
              </a:extLst>
            </p:cNvPr>
            <p:cNvSpPr txBox="1"/>
            <p:nvPr/>
          </p:nvSpPr>
          <p:spPr>
            <a:xfrm>
              <a:off x="2066273"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27" name="ZoneTexte 226">
              <a:extLst>
                <a:ext uri="{FF2B5EF4-FFF2-40B4-BE49-F238E27FC236}">
                  <a16:creationId xmlns:a16="http://schemas.microsoft.com/office/drawing/2014/main" xmlns="" id="{90F423A6-AF19-CEFD-1719-C218C41A703C}"/>
                </a:ext>
              </a:extLst>
            </p:cNvPr>
            <p:cNvSpPr txBox="1"/>
            <p:nvPr/>
          </p:nvSpPr>
          <p:spPr>
            <a:xfrm>
              <a:off x="2107548"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grpSp>
          <p:nvGrpSpPr>
            <p:cNvPr id="230" name="Groupe 229">
              <a:extLst>
                <a:ext uri="{FF2B5EF4-FFF2-40B4-BE49-F238E27FC236}">
                  <a16:creationId xmlns:a16="http://schemas.microsoft.com/office/drawing/2014/main" xmlns="" id="{F96ECBF4-8E76-0538-C53E-6F700E70EC7E}"/>
                </a:ext>
              </a:extLst>
            </p:cNvPr>
            <p:cNvGrpSpPr/>
            <p:nvPr/>
          </p:nvGrpSpPr>
          <p:grpSpPr>
            <a:xfrm>
              <a:off x="1567798" y="2275446"/>
              <a:ext cx="810700" cy="1181513"/>
              <a:chOff x="1567798" y="2275446"/>
              <a:chExt cx="810700" cy="1181513"/>
            </a:xfrm>
          </p:grpSpPr>
          <p:sp>
            <p:nvSpPr>
              <p:cNvPr id="86" name="Rectangle 85">
                <a:extLst>
                  <a:ext uri="{FF2B5EF4-FFF2-40B4-BE49-F238E27FC236}">
                    <a16:creationId xmlns:a16="http://schemas.microsoft.com/office/drawing/2014/main" xmlns="" id="{4A6F4C6F-12F5-646E-D7FF-CB2D4F3EE171}"/>
                  </a:ext>
                </a:extLst>
              </p:cNvPr>
              <p:cNvSpPr/>
              <p:nvPr/>
            </p:nvSpPr>
            <p:spPr>
              <a:xfrm>
                <a:off x="1673225" y="2275446"/>
                <a:ext cx="21600" cy="100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 name="Rectangle 89">
                <a:extLst>
                  <a:ext uri="{FF2B5EF4-FFF2-40B4-BE49-F238E27FC236}">
                    <a16:creationId xmlns:a16="http://schemas.microsoft.com/office/drawing/2014/main" xmlns="" id="{2239B139-88D6-ABA7-EA4F-0529D87AE393}"/>
                  </a:ext>
                </a:extLst>
              </p:cNvPr>
              <p:cNvSpPr/>
              <p:nvPr/>
            </p:nvSpPr>
            <p:spPr>
              <a:xfrm>
                <a:off x="1709663" y="2918514"/>
                <a:ext cx="21600" cy="36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 name="Rectangle 90">
                <a:extLst>
                  <a:ext uri="{FF2B5EF4-FFF2-40B4-BE49-F238E27FC236}">
                    <a16:creationId xmlns:a16="http://schemas.microsoft.com/office/drawing/2014/main" xmlns="" id="{8EAB6792-2AC8-2524-F609-ABF8644FA87F}"/>
                  </a:ext>
                </a:extLst>
              </p:cNvPr>
              <p:cNvSpPr/>
              <p:nvPr/>
            </p:nvSpPr>
            <p:spPr>
              <a:xfrm>
                <a:off x="1746101" y="2956782"/>
                <a:ext cx="21600" cy="324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 name="Rectangle 91">
                <a:extLst>
                  <a:ext uri="{FF2B5EF4-FFF2-40B4-BE49-F238E27FC236}">
                    <a16:creationId xmlns:a16="http://schemas.microsoft.com/office/drawing/2014/main" xmlns="" id="{92C79329-483D-B348-C6A3-8001CDB2EC8B}"/>
                  </a:ext>
                </a:extLst>
              </p:cNvPr>
              <p:cNvSpPr/>
              <p:nvPr/>
            </p:nvSpPr>
            <p:spPr>
              <a:xfrm>
                <a:off x="1782539" y="3022539"/>
                <a:ext cx="21600" cy="252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 name="Rectangle 92">
                <a:extLst>
                  <a:ext uri="{FF2B5EF4-FFF2-40B4-BE49-F238E27FC236}">
                    <a16:creationId xmlns:a16="http://schemas.microsoft.com/office/drawing/2014/main" xmlns="" id="{C6920A34-ADAC-D9E5-5C5C-40B9F2074E2E}"/>
                  </a:ext>
                </a:extLst>
              </p:cNvPr>
              <p:cNvSpPr/>
              <p:nvPr/>
            </p:nvSpPr>
            <p:spPr>
              <a:xfrm>
                <a:off x="1818977" y="3098514"/>
                <a:ext cx="21600" cy="180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 name="Rectangle 93">
                <a:extLst>
                  <a:ext uri="{FF2B5EF4-FFF2-40B4-BE49-F238E27FC236}">
                    <a16:creationId xmlns:a16="http://schemas.microsoft.com/office/drawing/2014/main" xmlns="" id="{BC254052-C383-048D-9AAD-3F4AFBA25489}"/>
                  </a:ext>
                </a:extLst>
              </p:cNvPr>
              <p:cNvSpPr/>
              <p:nvPr/>
            </p:nvSpPr>
            <p:spPr>
              <a:xfrm>
                <a:off x="1855415" y="3098514"/>
                <a:ext cx="21600" cy="180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 name="Rectangle 94">
                <a:extLst>
                  <a:ext uri="{FF2B5EF4-FFF2-40B4-BE49-F238E27FC236}">
                    <a16:creationId xmlns:a16="http://schemas.microsoft.com/office/drawing/2014/main" xmlns="" id="{9B222EDB-DA7D-FB2E-11FB-2D8781491553}"/>
                  </a:ext>
                </a:extLst>
              </p:cNvPr>
              <p:cNvSpPr/>
              <p:nvPr/>
            </p:nvSpPr>
            <p:spPr>
              <a:xfrm>
                <a:off x="1891853" y="3132741"/>
                <a:ext cx="21600" cy="144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 name="Rectangle 95">
                <a:extLst>
                  <a:ext uri="{FF2B5EF4-FFF2-40B4-BE49-F238E27FC236}">
                    <a16:creationId xmlns:a16="http://schemas.microsoft.com/office/drawing/2014/main" xmlns="" id="{7D9ACA90-3D9E-3692-E12D-5A17372AE0C7}"/>
                  </a:ext>
                </a:extLst>
              </p:cNvPr>
              <p:cNvSpPr/>
              <p:nvPr/>
            </p:nvSpPr>
            <p:spPr>
              <a:xfrm>
                <a:off x="1928291" y="3132741"/>
                <a:ext cx="21600" cy="144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7" name="Rectangle 96">
                <a:extLst>
                  <a:ext uri="{FF2B5EF4-FFF2-40B4-BE49-F238E27FC236}">
                    <a16:creationId xmlns:a16="http://schemas.microsoft.com/office/drawing/2014/main" xmlns="" id="{11671FF2-B177-2B42-E3AA-5160BD51CA2D}"/>
                  </a:ext>
                </a:extLst>
              </p:cNvPr>
              <p:cNvSpPr/>
              <p:nvPr/>
            </p:nvSpPr>
            <p:spPr>
              <a:xfrm>
                <a:off x="1964729" y="3155650"/>
                <a:ext cx="21600" cy="1188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8" name="Rectangle 97">
                <a:extLst>
                  <a:ext uri="{FF2B5EF4-FFF2-40B4-BE49-F238E27FC236}">
                    <a16:creationId xmlns:a16="http://schemas.microsoft.com/office/drawing/2014/main" xmlns="" id="{FB68A389-56BC-63C5-233E-CAF50AFBE2FB}"/>
                  </a:ext>
                </a:extLst>
              </p:cNvPr>
              <p:cNvSpPr/>
              <p:nvPr/>
            </p:nvSpPr>
            <p:spPr>
              <a:xfrm>
                <a:off x="2001167" y="3175253"/>
                <a:ext cx="21600" cy="10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9" name="Rectangle 98">
                <a:extLst>
                  <a:ext uri="{FF2B5EF4-FFF2-40B4-BE49-F238E27FC236}">
                    <a16:creationId xmlns:a16="http://schemas.microsoft.com/office/drawing/2014/main" xmlns="" id="{54613036-EC6C-081D-A07B-A9BC11D89706}"/>
                  </a:ext>
                </a:extLst>
              </p:cNvPr>
              <p:cNvSpPr/>
              <p:nvPr/>
            </p:nvSpPr>
            <p:spPr>
              <a:xfrm>
                <a:off x="2037605" y="3191450"/>
                <a:ext cx="21600" cy="90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0" name="Rectangle 99">
                <a:extLst>
                  <a:ext uri="{FF2B5EF4-FFF2-40B4-BE49-F238E27FC236}">
                    <a16:creationId xmlns:a16="http://schemas.microsoft.com/office/drawing/2014/main" xmlns="" id="{6467E035-3FD4-D9DC-E2EE-9715CE044243}"/>
                  </a:ext>
                </a:extLst>
              </p:cNvPr>
              <p:cNvSpPr/>
              <p:nvPr/>
            </p:nvSpPr>
            <p:spPr>
              <a:xfrm>
                <a:off x="2074043" y="3191450"/>
                <a:ext cx="21600" cy="90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1" name="Rectangle 100">
                <a:extLst>
                  <a:ext uri="{FF2B5EF4-FFF2-40B4-BE49-F238E27FC236}">
                    <a16:creationId xmlns:a16="http://schemas.microsoft.com/office/drawing/2014/main" xmlns="" id="{BCCDBDA1-AD01-817E-0761-B0F912FF5691}"/>
                  </a:ext>
                </a:extLst>
              </p:cNvPr>
              <p:cNvSpPr/>
              <p:nvPr/>
            </p:nvSpPr>
            <p:spPr>
              <a:xfrm>
                <a:off x="2110481" y="3208861"/>
                <a:ext cx="21600" cy="72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 name="Rectangle 101">
                <a:extLst>
                  <a:ext uri="{FF2B5EF4-FFF2-40B4-BE49-F238E27FC236}">
                    <a16:creationId xmlns:a16="http://schemas.microsoft.com/office/drawing/2014/main" xmlns="" id="{6A08616B-121D-C78D-296A-B9D07D51B2EA}"/>
                  </a:ext>
                </a:extLst>
              </p:cNvPr>
              <p:cNvSpPr/>
              <p:nvPr/>
            </p:nvSpPr>
            <p:spPr>
              <a:xfrm>
                <a:off x="2146919" y="3208861"/>
                <a:ext cx="21600" cy="72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3" name="Rectangle 102">
                <a:extLst>
                  <a:ext uri="{FF2B5EF4-FFF2-40B4-BE49-F238E27FC236}">
                    <a16:creationId xmlns:a16="http://schemas.microsoft.com/office/drawing/2014/main" xmlns="" id="{59A14D89-F57F-0262-CF62-D2A7148683F2}"/>
                  </a:ext>
                </a:extLst>
              </p:cNvPr>
              <p:cNvSpPr/>
              <p:nvPr/>
            </p:nvSpPr>
            <p:spPr>
              <a:xfrm>
                <a:off x="2183357" y="3260984"/>
                <a:ext cx="21600" cy="18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4" name="ZoneTexte 213">
                <a:extLst>
                  <a:ext uri="{FF2B5EF4-FFF2-40B4-BE49-F238E27FC236}">
                    <a16:creationId xmlns:a16="http://schemas.microsoft.com/office/drawing/2014/main" xmlns="" id="{1EB2438A-C7FF-6915-07D6-71BE8D2CE773}"/>
                  </a:ext>
                </a:extLst>
              </p:cNvPr>
              <p:cNvSpPr txBox="1"/>
              <p:nvPr/>
            </p:nvSpPr>
            <p:spPr>
              <a:xfrm>
                <a:off x="1815216" y="29398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15" name="ZoneTexte 214">
                <a:extLst>
                  <a:ext uri="{FF2B5EF4-FFF2-40B4-BE49-F238E27FC236}">
                    <a16:creationId xmlns:a16="http://schemas.microsoft.com/office/drawing/2014/main" xmlns="" id="{C49325A0-952F-E537-C1A0-6A822C14A2BC}"/>
                  </a:ext>
                </a:extLst>
              </p:cNvPr>
              <p:cNvSpPr txBox="1"/>
              <p:nvPr/>
            </p:nvSpPr>
            <p:spPr>
              <a:xfrm>
                <a:off x="1853316" y="295573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16" name="ZoneTexte 215">
                <a:extLst>
                  <a:ext uri="{FF2B5EF4-FFF2-40B4-BE49-F238E27FC236}">
                    <a16:creationId xmlns:a16="http://schemas.microsoft.com/office/drawing/2014/main" xmlns="" id="{79D6AF61-33E2-FC93-6C18-892B0E0A4322}"/>
                  </a:ext>
                </a:extLst>
              </p:cNvPr>
              <p:cNvSpPr txBox="1"/>
              <p:nvPr/>
            </p:nvSpPr>
            <p:spPr>
              <a:xfrm>
                <a:off x="1567798"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17" name="ZoneTexte 216">
                <a:extLst>
                  <a:ext uri="{FF2B5EF4-FFF2-40B4-BE49-F238E27FC236}">
                    <a16:creationId xmlns:a16="http://schemas.microsoft.com/office/drawing/2014/main" xmlns="" id="{835BEDAB-099E-138E-F2A3-90240006630D}"/>
                  </a:ext>
                </a:extLst>
              </p:cNvPr>
              <p:cNvSpPr txBox="1"/>
              <p:nvPr/>
            </p:nvSpPr>
            <p:spPr>
              <a:xfrm>
                <a:off x="1596373"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18" name="ZoneTexte 217">
                <a:extLst>
                  <a:ext uri="{FF2B5EF4-FFF2-40B4-BE49-F238E27FC236}">
                    <a16:creationId xmlns:a16="http://schemas.microsoft.com/office/drawing/2014/main" xmlns="" id="{7E5AC46C-3A86-E560-5368-0B36020E7A4D}"/>
                  </a:ext>
                </a:extLst>
              </p:cNvPr>
              <p:cNvSpPr txBox="1"/>
              <p:nvPr/>
            </p:nvSpPr>
            <p:spPr>
              <a:xfrm>
                <a:off x="1634473"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19" name="ZoneTexte 218">
                <a:extLst>
                  <a:ext uri="{FF2B5EF4-FFF2-40B4-BE49-F238E27FC236}">
                    <a16:creationId xmlns:a16="http://schemas.microsoft.com/office/drawing/2014/main" xmlns="" id="{C0CD4171-5105-AD05-68DC-C71B065B2837}"/>
                  </a:ext>
                </a:extLst>
              </p:cNvPr>
              <p:cNvSpPr txBox="1"/>
              <p:nvPr/>
            </p:nvSpPr>
            <p:spPr>
              <a:xfrm>
                <a:off x="1672573"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20" name="ZoneTexte 219">
                <a:extLst>
                  <a:ext uri="{FF2B5EF4-FFF2-40B4-BE49-F238E27FC236}">
                    <a16:creationId xmlns:a16="http://schemas.microsoft.com/office/drawing/2014/main" xmlns="" id="{A13EDA29-A614-CFFD-C9B6-CCF40D3204E5}"/>
                  </a:ext>
                </a:extLst>
              </p:cNvPr>
              <p:cNvSpPr txBox="1"/>
              <p:nvPr/>
            </p:nvSpPr>
            <p:spPr>
              <a:xfrm>
                <a:off x="1710673"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21" name="ZoneTexte 220">
                <a:extLst>
                  <a:ext uri="{FF2B5EF4-FFF2-40B4-BE49-F238E27FC236}">
                    <a16:creationId xmlns:a16="http://schemas.microsoft.com/office/drawing/2014/main" xmlns="" id="{2B976BD7-6B76-8718-B1E6-B11CC9B428F7}"/>
                  </a:ext>
                </a:extLst>
              </p:cNvPr>
              <p:cNvSpPr txBox="1"/>
              <p:nvPr/>
            </p:nvSpPr>
            <p:spPr>
              <a:xfrm>
                <a:off x="1748773"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22" name="ZoneTexte 221">
                <a:extLst>
                  <a:ext uri="{FF2B5EF4-FFF2-40B4-BE49-F238E27FC236}">
                    <a16:creationId xmlns:a16="http://schemas.microsoft.com/office/drawing/2014/main" xmlns="" id="{D5A7A486-7AF2-C77B-50C5-C57EAE48738D}"/>
                  </a:ext>
                </a:extLst>
              </p:cNvPr>
              <p:cNvSpPr txBox="1"/>
              <p:nvPr/>
            </p:nvSpPr>
            <p:spPr>
              <a:xfrm>
                <a:off x="1859898"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23" name="ZoneTexte 222">
                <a:extLst>
                  <a:ext uri="{FF2B5EF4-FFF2-40B4-BE49-F238E27FC236}">
                    <a16:creationId xmlns:a16="http://schemas.microsoft.com/office/drawing/2014/main" xmlns="" id="{64948354-B83C-2A90-C6AD-77B422D2664E}"/>
                  </a:ext>
                </a:extLst>
              </p:cNvPr>
              <p:cNvSpPr txBox="1"/>
              <p:nvPr/>
            </p:nvSpPr>
            <p:spPr>
              <a:xfrm>
                <a:off x="1885298"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24" name="ZoneTexte 223">
                <a:extLst>
                  <a:ext uri="{FF2B5EF4-FFF2-40B4-BE49-F238E27FC236}">
                    <a16:creationId xmlns:a16="http://schemas.microsoft.com/office/drawing/2014/main" xmlns="" id="{8E48C9C1-3D4C-B5D0-606D-A017F2CD2846}"/>
                  </a:ext>
                </a:extLst>
              </p:cNvPr>
              <p:cNvSpPr txBox="1"/>
              <p:nvPr/>
            </p:nvSpPr>
            <p:spPr>
              <a:xfrm>
                <a:off x="1917048"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25" name="ZoneTexte 224">
                <a:extLst>
                  <a:ext uri="{FF2B5EF4-FFF2-40B4-BE49-F238E27FC236}">
                    <a16:creationId xmlns:a16="http://schemas.microsoft.com/office/drawing/2014/main" xmlns="" id="{C822CE94-738C-0B95-C3AE-E5CF94F54896}"/>
                  </a:ext>
                </a:extLst>
              </p:cNvPr>
              <p:cNvSpPr txBox="1"/>
              <p:nvPr/>
            </p:nvSpPr>
            <p:spPr>
              <a:xfrm>
                <a:off x="1961498"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28" name="ZoneTexte 227">
                <a:extLst>
                  <a:ext uri="{FF2B5EF4-FFF2-40B4-BE49-F238E27FC236}">
                    <a16:creationId xmlns:a16="http://schemas.microsoft.com/office/drawing/2014/main" xmlns="" id="{EA3C8FDB-E9CB-099A-CAB1-E72388625D83}"/>
                  </a:ext>
                </a:extLst>
              </p:cNvPr>
              <p:cNvSpPr txBox="1"/>
              <p:nvPr/>
            </p:nvSpPr>
            <p:spPr>
              <a:xfrm>
                <a:off x="2136123" y="3226127"/>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grpSp>
        <p:sp>
          <p:nvSpPr>
            <p:cNvPr id="232" name="ZoneTexte 231">
              <a:extLst>
                <a:ext uri="{FF2B5EF4-FFF2-40B4-BE49-F238E27FC236}">
                  <a16:creationId xmlns:a16="http://schemas.microsoft.com/office/drawing/2014/main" xmlns="" id="{CD74E75C-565B-84ED-D0C7-ABE60A58ECC1}"/>
                </a:ext>
              </a:extLst>
            </p:cNvPr>
            <p:cNvSpPr txBox="1"/>
            <p:nvPr/>
          </p:nvSpPr>
          <p:spPr>
            <a:xfrm>
              <a:off x="2296462" y="32817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33" name="ZoneTexte 232">
              <a:extLst>
                <a:ext uri="{FF2B5EF4-FFF2-40B4-BE49-F238E27FC236}">
                  <a16:creationId xmlns:a16="http://schemas.microsoft.com/office/drawing/2014/main" xmlns="" id="{A151A9C1-8B58-F03E-E401-0E2E4D6DA816}"/>
                </a:ext>
              </a:extLst>
            </p:cNvPr>
            <p:cNvSpPr txBox="1"/>
            <p:nvPr/>
          </p:nvSpPr>
          <p:spPr>
            <a:xfrm>
              <a:off x="2401237" y="33229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34" name="ZoneTexte 233">
              <a:extLst>
                <a:ext uri="{FF2B5EF4-FFF2-40B4-BE49-F238E27FC236}">
                  <a16:creationId xmlns:a16="http://schemas.microsoft.com/office/drawing/2014/main" xmlns="" id="{DDD92FEA-FEAD-C6CB-2BE4-A035758B0013}"/>
                </a:ext>
              </a:extLst>
            </p:cNvPr>
            <p:cNvSpPr txBox="1"/>
            <p:nvPr/>
          </p:nvSpPr>
          <p:spPr>
            <a:xfrm>
              <a:off x="2436162" y="33483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35" name="ZoneTexte 234">
              <a:extLst>
                <a:ext uri="{FF2B5EF4-FFF2-40B4-BE49-F238E27FC236}">
                  <a16:creationId xmlns:a16="http://schemas.microsoft.com/office/drawing/2014/main" xmlns="" id="{D2A1AE90-1A6E-873F-B5F7-6B0C9B455B9C}"/>
                </a:ext>
              </a:extLst>
            </p:cNvPr>
            <p:cNvSpPr txBox="1"/>
            <p:nvPr/>
          </p:nvSpPr>
          <p:spPr>
            <a:xfrm>
              <a:off x="2509187" y="33610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36" name="ZoneTexte 235">
              <a:extLst>
                <a:ext uri="{FF2B5EF4-FFF2-40B4-BE49-F238E27FC236}">
                  <a16:creationId xmlns:a16="http://schemas.microsoft.com/office/drawing/2014/main" xmlns="" id="{A2AB7654-364F-5305-E655-B5F78F5703B7}"/>
                </a:ext>
              </a:extLst>
            </p:cNvPr>
            <p:cNvSpPr txBox="1"/>
            <p:nvPr/>
          </p:nvSpPr>
          <p:spPr>
            <a:xfrm>
              <a:off x="2693337" y="34214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37" name="ZoneTexte 236">
              <a:extLst>
                <a:ext uri="{FF2B5EF4-FFF2-40B4-BE49-F238E27FC236}">
                  <a16:creationId xmlns:a16="http://schemas.microsoft.com/office/drawing/2014/main" xmlns="" id="{DF274BA2-64FB-A730-2665-893C295A09E2}"/>
                </a:ext>
              </a:extLst>
            </p:cNvPr>
            <p:cNvSpPr txBox="1"/>
            <p:nvPr/>
          </p:nvSpPr>
          <p:spPr>
            <a:xfrm>
              <a:off x="2801287" y="344363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38" name="ZoneTexte 237">
              <a:extLst>
                <a:ext uri="{FF2B5EF4-FFF2-40B4-BE49-F238E27FC236}">
                  <a16:creationId xmlns:a16="http://schemas.microsoft.com/office/drawing/2014/main" xmlns="" id="{3BB84974-9324-5ABE-8966-C2D66855C4DC}"/>
                </a:ext>
              </a:extLst>
            </p:cNvPr>
            <p:cNvSpPr txBox="1"/>
            <p:nvPr/>
          </p:nvSpPr>
          <p:spPr>
            <a:xfrm>
              <a:off x="2912412" y="34658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39" name="ZoneTexte 238">
              <a:extLst>
                <a:ext uri="{FF2B5EF4-FFF2-40B4-BE49-F238E27FC236}">
                  <a16:creationId xmlns:a16="http://schemas.microsoft.com/office/drawing/2014/main" xmlns="" id="{FC33F134-E25F-2E7C-CD59-73B170527A1D}"/>
                </a:ext>
              </a:extLst>
            </p:cNvPr>
            <p:cNvSpPr txBox="1"/>
            <p:nvPr/>
          </p:nvSpPr>
          <p:spPr>
            <a:xfrm>
              <a:off x="3023537" y="34785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0" name="ZoneTexte 239">
              <a:extLst>
                <a:ext uri="{FF2B5EF4-FFF2-40B4-BE49-F238E27FC236}">
                  <a16:creationId xmlns:a16="http://schemas.microsoft.com/office/drawing/2014/main" xmlns="" id="{992C1FE5-9FD3-CDDD-2ABE-87A584E9B4B0}"/>
                </a:ext>
              </a:extLst>
            </p:cNvPr>
            <p:cNvSpPr txBox="1"/>
            <p:nvPr/>
          </p:nvSpPr>
          <p:spPr>
            <a:xfrm>
              <a:off x="3055287" y="34912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1" name="ZoneTexte 240">
              <a:extLst>
                <a:ext uri="{FF2B5EF4-FFF2-40B4-BE49-F238E27FC236}">
                  <a16:creationId xmlns:a16="http://schemas.microsoft.com/office/drawing/2014/main" xmlns="" id="{7FC79787-0CDE-4FF1-01C2-59E75DE72D9A}"/>
                </a:ext>
              </a:extLst>
            </p:cNvPr>
            <p:cNvSpPr txBox="1"/>
            <p:nvPr/>
          </p:nvSpPr>
          <p:spPr>
            <a:xfrm>
              <a:off x="3458512" y="36023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2" name="ZoneTexte 241">
              <a:extLst>
                <a:ext uri="{FF2B5EF4-FFF2-40B4-BE49-F238E27FC236}">
                  <a16:creationId xmlns:a16="http://schemas.microsoft.com/office/drawing/2014/main" xmlns="" id="{8D5986CF-897E-A91A-44AC-B9C582D9F340}"/>
                </a:ext>
              </a:extLst>
            </p:cNvPr>
            <p:cNvSpPr txBox="1"/>
            <p:nvPr/>
          </p:nvSpPr>
          <p:spPr>
            <a:xfrm>
              <a:off x="3493437" y="36023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3" name="ZoneTexte 242">
              <a:extLst>
                <a:ext uri="{FF2B5EF4-FFF2-40B4-BE49-F238E27FC236}">
                  <a16:creationId xmlns:a16="http://schemas.microsoft.com/office/drawing/2014/main" xmlns="" id="{5B17938B-F165-A668-D058-6F6D476A4E2A}"/>
                </a:ext>
              </a:extLst>
            </p:cNvPr>
            <p:cNvSpPr txBox="1"/>
            <p:nvPr/>
          </p:nvSpPr>
          <p:spPr>
            <a:xfrm>
              <a:off x="3725212" y="36436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4" name="ZoneTexte 243">
              <a:extLst>
                <a:ext uri="{FF2B5EF4-FFF2-40B4-BE49-F238E27FC236}">
                  <a16:creationId xmlns:a16="http://schemas.microsoft.com/office/drawing/2014/main" xmlns="" id="{76819273-9B15-B90F-02FC-BB4341E693B7}"/>
                </a:ext>
              </a:extLst>
            </p:cNvPr>
            <p:cNvSpPr txBox="1"/>
            <p:nvPr/>
          </p:nvSpPr>
          <p:spPr>
            <a:xfrm>
              <a:off x="3864912" y="37039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5" name="ZoneTexte 244">
              <a:extLst>
                <a:ext uri="{FF2B5EF4-FFF2-40B4-BE49-F238E27FC236}">
                  <a16:creationId xmlns:a16="http://schemas.microsoft.com/office/drawing/2014/main" xmlns="" id="{6EC3BE3E-1B1E-7E4C-3CEB-7789E6C0137E}"/>
                </a:ext>
              </a:extLst>
            </p:cNvPr>
            <p:cNvSpPr txBox="1"/>
            <p:nvPr/>
          </p:nvSpPr>
          <p:spPr>
            <a:xfrm>
              <a:off x="3937937" y="37135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6" name="ZoneTexte 245">
              <a:extLst>
                <a:ext uri="{FF2B5EF4-FFF2-40B4-BE49-F238E27FC236}">
                  <a16:creationId xmlns:a16="http://schemas.microsoft.com/office/drawing/2014/main" xmlns="" id="{6C3457BD-5139-DEFB-C98E-6A0CC32F39B0}"/>
                </a:ext>
              </a:extLst>
            </p:cNvPr>
            <p:cNvSpPr txBox="1"/>
            <p:nvPr/>
          </p:nvSpPr>
          <p:spPr>
            <a:xfrm>
              <a:off x="3976037" y="37389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7" name="ZoneTexte 246">
              <a:extLst>
                <a:ext uri="{FF2B5EF4-FFF2-40B4-BE49-F238E27FC236}">
                  <a16:creationId xmlns:a16="http://schemas.microsoft.com/office/drawing/2014/main" xmlns="" id="{65C35524-0052-ED11-81B6-5FA3783AC9A5}"/>
                </a:ext>
              </a:extLst>
            </p:cNvPr>
            <p:cNvSpPr txBox="1"/>
            <p:nvPr/>
          </p:nvSpPr>
          <p:spPr>
            <a:xfrm>
              <a:off x="4042712" y="37706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8" name="ZoneTexte 247">
              <a:extLst>
                <a:ext uri="{FF2B5EF4-FFF2-40B4-BE49-F238E27FC236}">
                  <a16:creationId xmlns:a16="http://schemas.microsoft.com/office/drawing/2014/main" xmlns="" id="{3B91B5AB-8C12-5DCF-A08E-6C7E6D995826}"/>
                </a:ext>
              </a:extLst>
            </p:cNvPr>
            <p:cNvSpPr txBox="1"/>
            <p:nvPr/>
          </p:nvSpPr>
          <p:spPr>
            <a:xfrm>
              <a:off x="4153837" y="37801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49" name="ZoneTexte 248">
              <a:extLst>
                <a:ext uri="{FF2B5EF4-FFF2-40B4-BE49-F238E27FC236}">
                  <a16:creationId xmlns:a16="http://schemas.microsoft.com/office/drawing/2014/main" xmlns="" id="{002077FB-A86C-AA1C-8D2B-AEC1B2419E17}"/>
                </a:ext>
              </a:extLst>
            </p:cNvPr>
            <p:cNvSpPr txBox="1"/>
            <p:nvPr/>
          </p:nvSpPr>
          <p:spPr>
            <a:xfrm>
              <a:off x="4271312" y="38182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0" name="ZoneTexte 249">
              <a:extLst>
                <a:ext uri="{FF2B5EF4-FFF2-40B4-BE49-F238E27FC236}">
                  <a16:creationId xmlns:a16="http://schemas.microsoft.com/office/drawing/2014/main" xmlns="" id="{5EB595E3-FD56-853A-9A2C-4C4876F0F586}"/>
                </a:ext>
              </a:extLst>
            </p:cNvPr>
            <p:cNvSpPr txBox="1"/>
            <p:nvPr/>
          </p:nvSpPr>
          <p:spPr>
            <a:xfrm>
              <a:off x="4334812" y="38278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1" name="ZoneTexte 250">
              <a:extLst>
                <a:ext uri="{FF2B5EF4-FFF2-40B4-BE49-F238E27FC236}">
                  <a16:creationId xmlns:a16="http://schemas.microsoft.com/office/drawing/2014/main" xmlns="" id="{0125C81C-EBD1-EA0D-00FD-3E930E118428}"/>
                </a:ext>
              </a:extLst>
            </p:cNvPr>
            <p:cNvSpPr txBox="1"/>
            <p:nvPr/>
          </p:nvSpPr>
          <p:spPr>
            <a:xfrm>
              <a:off x="4445937" y="385003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2" name="ZoneTexte 251">
              <a:extLst>
                <a:ext uri="{FF2B5EF4-FFF2-40B4-BE49-F238E27FC236}">
                  <a16:creationId xmlns:a16="http://schemas.microsoft.com/office/drawing/2014/main" xmlns="" id="{F4D9D9E7-8C38-E8BF-118A-AD59CEBBE513}"/>
                </a:ext>
              </a:extLst>
            </p:cNvPr>
            <p:cNvSpPr txBox="1"/>
            <p:nvPr/>
          </p:nvSpPr>
          <p:spPr>
            <a:xfrm>
              <a:off x="4557062" y="39167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3" name="ZoneTexte 252">
              <a:extLst>
                <a:ext uri="{FF2B5EF4-FFF2-40B4-BE49-F238E27FC236}">
                  <a16:creationId xmlns:a16="http://schemas.microsoft.com/office/drawing/2014/main" xmlns="" id="{7DB5732A-86C6-122B-1300-D4CA530767EF}"/>
                </a:ext>
              </a:extLst>
            </p:cNvPr>
            <p:cNvSpPr txBox="1"/>
            <p:nvPr/>
          </p:nvSpPr>
          <p:spPr>
            <a:xfrm>
              <a:off x="4734862" y="40119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4" name="ZoneTexte 253">
              <a:extLst>
                <a:ext uri="{FF2B5EF4-FFF2-40B4-BE49-F238E27FC236}">
                  <a16:creationId xmlns:a16="http://schemas.microsoft.com/office/drawing/2014/main" xmlns="" id="{E2288DDA-A1C8-60DA-6F4C-F39F2C5D207D}"/>
                </a:ext>
              </a:extLst>
            </p:cNvPr>
            <p:cNvSpPr txBox="1"/>
            <p:nvPr/>
          </p:nvSpPr>
          <p:spPr>
            <a:xfrm>
              <a:off x="4811062" y="40691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5" name="ZoneTexte 254">
              <a:extLst>
                <a:ext uri="{FF2B5EF4-FFF2-40B4-BE49-F238E27FC236}">
                  <a16:creationId xmlns:a16="http://schemas.microsoft.com/office/drawing/2014/main" xmlns="" id="{85B8E937-34A1-7C02-B6E9-7B4BFC74BCFD}"/>
                </a:ext>
              </a:extLst>
            </p:cNvPr>
            <p:cNvSpPr txBox="1"/>
            <p:nvPr/>
          </p:nvSpPr>
          <p:spPr>
            <a:xfrm>
              <a:off x="4890437" y="40945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6" name="ZoneTexte 255">
              <a:extLst>
                <a:ext uri="{FF2B5EF4-FFF2-40B4-BE49-F238E27FC236}">
                  <a16:creationId xmlns:a16="http://schemas.microsoft.com/office/drawing/2014/main" xmlns="" id="{314A8DB7-7483-DAC2-3700-31968629392B}"/>
                </a:ext>
              </a:extLst>
            </p:cNvPr>
            <p:cNvSpPr txBox="1"/>
            <p:nvPr/>
          </p:nvSpPr>
          <p:spPr>
            <a:xfrm>
              <a:off x="4925362" y="40945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7" name="ZoneTexte 256">
              <a:extLst>
                <a:ext uri="{FF2B5EF4-FFF2-40B4-BE49-F238E27FC236}">
                  <a16:creationId xmlns:a16="http://schemas.microsoft.com/office/drawing/2014/main" xmlns="" id="{55D0673E-28F0-5722-F8D9-730D7751C4E9}"/>
                </a:ext>
              </a:extLst>
            </p:cNvPr>
            <p:cNvSpPr txBox="1"/>
            <p:nvPr/>
          </p:nvSpPr>
          <p:spPr>
            <a:xfrm>
              <a:off x="5033312" y="411673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8" name="ZoneTexte 257">
              <a:extLst>
                <a:ext uri="{FF2B5EF4-FFF2-40B4-BE49-F238E27FC236}">
                  <a16:creationId xmlns:a16="http://schemas.microsoft.com/office/drawing/2014/main" xmlns="" id="{82445495-9656-FC7D-6E83-805D37505985}"/>
                </a:ext>
              </a:extLst>
            </p:cNvPr>
            <p:cNvSpPr txBox="1"/>
            <p:nvPr/>
          </p:nvSpPr>
          <p:spPr>
            <a:xfrm>
              <a:off x="5061887" y="412943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59" name="ZoneTexte 258">
              <a:extLst>
                <a:ext uri="{FF2B5EF4-FFF2-40B4-BE49-F238E27FC236}">
                  <a16:creationId xmlns:a16="http://schemas.microsoft.com/office/drawing/2014/main" xmlns="" id="{B3BB4A25-D3DF-894A-4E0B-FBD7292A97E8}"/>
                </a:ext>
              </a:extLst>
            </p:cNvPr>
            <p:cNvSpPr txBox="1"/>
            <p:nvPr/>
          </p:nvSpPr>
          <p:spPr>
            <a:xfrm>
              <a:off x="5138087" y="41326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0" name="ZoneTexte 259">
              <a:extLst>
                <a:ext uri="{FF2B5EF4-FFF2-40B4-BE49-F238E27FC236}">
                  <a16:creationId xmlns:a16="http://schemas.microsoft.com/office/drawing/2014/main" xmlns="" id="{23555349-9540-6C03-054B-E3C42EBF5BD9}"/>
                </a:ext>
              </a:extLst>
            </p:cNvPr>
            <p:cNvSpPr txBox="1"/>
            <p:nvPr/>
          </p:nvSpPr>
          <p:spPr>
            <a:xfrm>
              <a:off x="5169837" y="41834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1" name="ZoneTexte 260">
              <a:extLst>
                <a:ext uri="{FF2B5EF4-FFF2-40B4-BE49-F238E27FC236}">
                  <a16:creationId xmlns:a16="http://schemas.microsoft.com/office/drawing/2014/main" xmlns="" id="{AD924615-3CCB-66FD-A1BF-3FC5B699B2D2}"/>
                </a:ext>
              </a:extLst>
            </p:cNvPr>
            <p:cNvSpPr txBox="1"/>
            <p:nvPr/>
          </p:nvSpPr>
          <p:spPr>
            <a:xfrm>
              <a:off x="5211112" y="41865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2" name="ZoneTexte 261">
              <a:extLst>
                <a:ext uri="{FF2B5EF4-FFF2-40B4-BE49-F238E27FC236}">
                  <a16:creationId xmlns:a16="http://schemas.microsoft.com/office/drawing/2014/main" xmlns="" id="{FF574659-0053-9F37-1F48-67D49372E1A2}"/>
                </a:ext>
              </a:extLst>
            </p:cNvPr>
            <p:cNvSpPr txBox="1"/>
            <p:nvPr/>
          </p:nvSpPr>
          <p:spPr>
            <a:xfrm>
              <a:off x="5242862" y="42342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3" name="ZoneTexte 262">
              <a:extLst>
                <a:ext uri="{FF2B5EF4-FFF2-40B4-BE49-F238E27FC236}">
                  <a16:creationId xmlns:a16="http://schemas.microsoft.com/office/drawing/2014/main" xmlns="" id="{D1513D24-BBF5-8B1D-3892-BD69945385AD}"/>
                </a:ext>
              </a:extLst>
            </p:cNvPr>
            <p:cNvSpPr txBox="1"/>
            <p:nvPr/>
          </p:nvSpPr>
          <p:spPr>
            <a:xfrm>
              <a:off x="5280962" y="42373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4" name="ZoneTexte 263">
              <a:extLst>
                <a:ext uri="{FF2B5EF4-FFF2-40B4-BE49-F238E27FC236}">
                  <a16:creationId xmlns:a16="http://schemas.microsoft.com/office/drawing/2014/main" xmlns="" id="{5D3DCE1B-4B1E-1333-E5C2-D0396A20C4B2}"/>
                </a:ext>
              </a:extLst>
            </p:cNvPr>
            <p:cNvSpPr txBox="1"/>
            <p:nvPr/>
          </p:nvSpPr>
          <p:spPr>
            <a:xfrm>
              <a:off x="5315887" y="42405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5" name="ZoneTexte 264">
              <a:extLst>
                <a:ext uri="{FF2B5EF4-FFF2-40B4-BE49-F238E27FC236}">
                  <a16:creationId xmlns:a16="http://schemas.microsoft.com/office/drawing/2014/main" xmlns="" id="{C4408009-14AC-C239-CBC5-EC3E145CB20E}"/>
                </a:ext>
              </a:extLst>
            </p:cNvPr>
            <p:cNvSpPr txBox="1"/>
            <p:nvPr/>
          </p:nvSpPr>
          <p:spPr>
            <a:xfrm>
              <a:off x="5353987" y="42500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6" name="ZoneTexte 265">
              <a:extLst>
                <a:ext uri="{FF2B5EF4-FFF2-40B4-BE49-F238E27FC236}">
                  <a16:creationId xmlns:a16="http://schemas.microsoft.com/office/drawing/2014/main" xmlns="" id="{04F039D2-7535-17C6-708A-FD12A6D770E3}"/>
                </a:ext>
              </a:extLst>
            </p:cNvPr>
            <p:cNvSpPr txBox="1"/>
            <p:nvPr/>
          </p:nvSpPr>
          <p:spPr>
            <a:xfrm>
              <a:off x="5468287" y="42786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7" name="ZoneTexte 266">
              <a:extLst>
                <a:ext uri="{FF2B5EF4-FFF2-40B4-BE49-F238E27FC236}">
                  <a16:creationId xmlns:a16="http://schemas.microsoft.com/office/drawing/2014/main" xmlns="" id="{79F95FD0-C67D-3F7A-295C-494C2599DAB5}"/>
                </a:ext>
              </a:extLst>
            </p:cNvPr>
            <p:cNvSpPr txBox="1"/>
            <p:nvPr/>
          </p:nvSpPr>
          <p:spPr>
            <a:xfrm>
              <a:off x="5509562" y="43135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8" name="ZoneTexte 267">
              <a:extLst>
                <a:ext uri="{FF2B5EF4-FFF2-40B4-BE49-F238E27FC236}">
                  <a16:creationId xmlns:a16="http://schemas.microsoft.com/office/drawing/2014/main" xmlns="" id="{3CE9EF08-6A2C-7EC5-3779-9F4CEE8DBEE8}"/>
                </a:ext>
              </a:extLst>
            </p:cNvPr>
            <p:cNvSpPr txBox="1"/>
            <p:nvPr/>
          </p:nvSpPr>
          <p:spPr>
            <a:xfrm>
              <a:off x="5582587" y="43389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69" name="ZoneTexte 268">
              <a:extLst>
                <a:ext uri="{FF2B5EF4-FFF2-40B4-BE49-F238E27FC236}">
                  <a16:creationId xmlns:a16="http://schemas.microsoft.com/office/drawing/2014/main" xmlns="" id="{BBC54431-2F37-F08F-0AE1-FF7BCBBF3E73}"/>
                </a:ext>
              </a:extLst>
            </p:cNvPr>
            <p:cNvSpPr txBox="1"/>
            <p:nvPr/>
          </p:nvSpPr>
          <p:spPr>
            <a:xfrm>
              <a:off x="5639737" y="43675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0" name="ZoneTexte 269">
              <a:extLst>
                <a:ext uri="{FF2B5EF4-FFF2-40B4-BE49-F238E27FC236}">
                  <a16:creationId xmlns:a16="http://schemas.microsoft.com/office/drawing/2014/main" xmlns="" id="{ACF92821-612C-7065-D5BE-01AD737B1F63}"/>
                </a:ext>
              </a:extLst>
            </p:cNvPr>
            <p:cNvSpPr txBox="1"/>
            <p:nvPr/>
          </p:nvSpPr>
          <p:spPr>
            <a:xfrm>
              <a:off x="5687362" y="43993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1" name="ZoneTexte 270">
              <a:extLst>
                <a:ext uri="{FF2B5EF4-FFF2-40B4-BE49-F238E27FC236}">
                  <a16:creationId xmlns:a16="http://schemas.microsoft.com/office/drawing/2014/main" xmlns="" id="{E7CFDA2F-F189-2C0D-727C-8B9CD739CF07}"/>
                </a:ext>
              </a:extLst>
            </p:cNvPr>
            <p:cNvSpPr txBox="1"/>
            <p:nvPr/>
          </p:nvSpPr>
          <p:spPr>
            <a:xfrm>
              <a:off x="5719112" y="443106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2" name="ZoneTexte 271">
              <a:extLst>
                <a:ext uri="{FF2B5EF4-FFF2-40B4-BE49-F238E27FC236}">
                  <a16:creationId xmlns:a16="http://schemas.microsoft.com/office/drawing/2014/main" xmlns="" id="{AB5C4364-323D-7D3E-2CF2-EE9D68F0B502}"/>
                </a:ext>
              </a:extLst>
            </p:cNvPr>
            <p:cNvSpPr txBox="1"/>
            <p:nvPr/>
          </p:nvSpPr>
          <p:spPr>
            <a:xfrm>
              <a:off x="5788962" y="44628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3" name="ZoneTexte 272">
              <a:extLst>
                <a:ext uri="{FF2B5EF4-FFF2-40B4-BE49-F238E27FC236}">
                  <a16:creationId xmlns:a16="http://schemas.microsoft.com/office/drawing/2014/main" xmlns="" id="{5719FF00-9E0E-B989-1489-90B7DB73396E}"/>
                </a:ext>
              </a:extLst>
            </p:cNvPr>
            <p:cNvSpPr txBox="1"/>
            <p:nvPr/>
          </p:nvSpPr>
          <p:spPr>
            <a:xfrm>
              <a:off x="5827062" y="448821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4" name="ZoneTexte 273">
              <a:extLst>
                <a:ext uri="{FF2B5EF4-FFF2-40B4-BE49-F238E27FC236}">
                  <a16:creationId xmlns:a16="http://schemas.microsoft.com/office/drawing/2014/main" xmlns="" id="{540280A0-72CF-0236-C570-3886D5E8D958}"/>
                </a:ext>
              </a:extLst>
            </p:cNvPr>
            <p:cNvSpPr txBox="1"/>
            <p:nvPr/>
          </p:nvSpPr>
          <p:spPr>
            <a:xfrm>
              <a:off x="5935012" y="451043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5" name="ZoneTexte 274">
              <a:extLst>
                <a:ext uri="{FF2B5EF4-FFF2-40B4-BE49-F238E27FC236}">
                  <a16:creationId xmlns:a16="http://schemas.microsoft.com/office/drawing/2014/main" xmlns="" id="{934953B3-5F74-3D46-4F1E-E2EBEE012965}"/>
                </a:ext>
              </a:extLst>
            </p:cNvPr>
            <p:cNvSpPr txBox="1"/>
            <p:nvPr/>
          </p:nvSpPr>
          <p:spPr>
            <a:xfrm>
              <a:off x="5979462" y="453583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6" name="ZoneTexte 275">
              <a:extLst>
                <a:ext uri="{FF2B5EF4-FFF2-40B4-BE49-F238E27FC236}">
                  <a16:creationId xmlns:a16="http://schemas.microsoft.com/office/drawing/2014/main" xmlns="" id="{13D4E571-E687-BF62-CDA3-C69AE67632B4}"/>
                </a:ext>
              </a:extLst>
            </p:cNvPr>
            <p:cNvSpPr txBox="1"/>
            <p:nvPr/>
          </p:nvSpPr>
          <p:spPr>
            <a:xfrm>
              <a:off x="6020737" y="470093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7" name="ZoneTexte 276">
              <a:extLst>
                <a:ext uri="{FF2B5EF4-FFF2-40B4-BE49-F238E27FC236}">
                  <a16:creationId xmlns:a16="http://schemas.microsoft.com/office/drawing/2014/main" xmlns="" id="{C75B759B-0A19-ED89-7425-BB7CCA4C739A}"/>
                </a:ext>
              </a:extLst>
            </p:cNvPr>
            <p:cNvSpPr txBox="1"/>
            <p:nvPr/>
          </p:nvSpPr>
          <p:spPr>
            <a:xfrm>
              <a:off x="5868337" y="4491389"/>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8" name="ZoneTexte 277">
              <a:extLst>
                <a:ext uri="{FF2B5EF4-FFF2-40B4-BE49-F238E27FC236}">
                  <a16:creationId xmlns:a16="http://schemas.microsoft.com/office/drawing/2014/main" xmlns="" id="{9FD98CE2-AA3A-DE77-50B9-FC6884A898CC}"/>
                </a:ext>
              </a:extLst>
            </p:cNvPr>
            <p:cNvSpPr txBox="1"/>
            <p:nvPr/>
          </p:nvSpPr>
          <p:spPr>
            <a:xfrm>
              <a:off x="22957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79" name="ZoneTexte 278">
              <a:extLst>
                <a:ext uri="{FF2B5EF4-FFF2-40B4-BE49-F238E27FC236}">
                  <a16:creationId xmlns:a16="http://schemas.microsoft.com/office/drawing/2014/main" xmlns="" id="{0396570A-BA73-82F9-4850-5F9F92440CCC}"/>
                </a:ext>
              </a:extLst>
            </p:cNvPr>
            <p:cNvSpPr txBox="1"/>
            <p:nvPr/>
          </p:nvSpPr>
          <p:spPr>
            <a:xfrm>
              <a:off x="23275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0" name="ZoneTexte 279">
              <a:extLst>
                <a:ext uri="{FF2B5EF4-FFF2-40B4-BE49-F238E27FC236}">
                  <a16:creationId xmlns:a16="http://schemas.microsoft.com/office/drawing/2014/main" xmlns="" id="{0D5028DE-2DC5-BFEE-2371-778D3D48F255}"/>
                </a:ext>
              </a:extLst>
            </p:cNvPr>
            <p:cNvSpPr txBox="1"/>
            <p:nvPr/>
          </p:nvSpPr>
          <p:spPr>
            <a:xfrm>
              <a:off x="24259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1" name="ZoneTexte 280">
              <a:extLst>
                <a:ext uri="{FF2B5EF4-FFF2-40B4-BE49-F238E27FC236}">
                  <a16:creationId xmlns:a16="http://schemas.microsoft.com/office/drawing/2014/main" xmlns="" id="{D15ACADD-2C00-A431-C2E3-44686F085DE9}"/>
                </a:ext>
              </a:extLst>
            </p:cNvPr>
            <p:cNvSpPr txBox="1"/>
            <p:nvPr/>
          </p:nvSpPr>
          <p:spPr>
            <a:xfrm>
              <a:off x="24545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2" name="ZoneTexte 281">
              <a:extLst>
                <a:ext uri="{FF2B5EF4-FFF2-40B4-BE49-F238E27FC236}">
                  <a16:creationId xmlns:a16="http://schemas.microsoft.com/office/drawing/2014/main" xmlns="" id="{FC9D98D8-F0EE-72F5-90CC-CB08C5B49464}"/>
                </a:ext>
              </a:extLst>
            </p:cNvPr>
            <p:cNvSpPr txBox="1"/>
            <p:nvPr/>
          </p:nvSpPr>
          <p:spPr>
            <a:xfrm>
              <a:off x="24862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3" name="ZoneTexte 282">
              <a:extLst>
                <a:ext uri="{FF2B5EF4-FFF2-40B4-BE49-F238E27FC236}">
                  <a16:creationId xmlns:a16="http://schemas.microsoft.com/office/drawing/2014/main" xmlns="" id="{2F17EC43-6A4A-3D4A-74FD-3AF58E1E9A02}"/>
                </a:ext>
              </a:extLst>
            </p:cNvPr>
            <p:cNvSpPr txBox="1"/>
            <p:nvPr/>
          </p:nvSpPr>
          <p:spPr>
            <a:xfrm>
              <a:off x="25116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4" name="ZoneTexte 283">
              <a:extLst>
                <a:ext uri="{FF2B5EF4-FFF2-40B4-BE49-F238E27FC236}">
                  <a16:creationId xmlns:a16="http://schemas.microsoft.com/office/drawing/2014/main" xmlns="" id="{5C0B8A5B-A5B1-7E8A-8512-697FE77EF167}"/>
                </a:ext>
              </a:extLst>
            </p:cNvPr>
            <p:cNvSpPr txBox="1"/>
            <p:nvPr/>
          </p:nvSpPr>
          <p:spPr>
            <a:xfrm>
              <a:off x="25434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5" name="ZoneTexte 284">
              <a:extLst>
                <a:ext uri="{FF2B5EF4-FFF2-40B4-BE49-F238E27FC236}">
                  <a16:creationId xmlns:a16="http://schemas.microsoft.com/office/drawing/2014/main" xmlns="" id="{61EE97A6-24F4-8068-7855-7E1562C434B1}"/>
                </a:ext>
              </a:extLst>
            </p:cNvPr>
            <p:cNvSpPr txBox="1"/>
            <p:nvPr/>
          </p:nvSpPr>
          <p:spPr>
            <a:xfrm>
              <a:off x="26196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6" name="ZoneTexte 285">
              <a:extLst>
                <a:ext uri="{FF2B5EF4-FFF2-40B4-BE49-F238E27FC236}">
                  <a16:creationId xmlns:a16="http://schemas.microsoft.com/office/drawing/2014/main" xmlns="" id="{01EEB2F4-D4A0-3530-F554-62AF8E485F49}"/>
                </a:ext>
              </a:extLst>
            </p:cNvPr>
            <p:cNvSpPr txBox="1"/>
            <p:nvPr/>
          </p:nvSpPr>
          <p:spPr>
            <a:xfrm>
              <a:off x="26481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7" name="ZoneTexte 286">
              <a:extLst>
                <a:ext uri="{FF2B5EF4-FFF2-40B4-BE49-F238E27FC236}">
                  <a16:creationId xmlns:a16="http://schemas.microsoft.com/office/drawing/2014/main" xmlns="" id="{C24FF0A1-9E1B-BCC3-715B-826D78BF65A5}"/>
                </a:ext>
              </a:extLst>
            </p:cNvPr>
            <p:cNvSpPr txBox="1"/>
            <p:nvPr/>
          </p:nvSpPr>
          <p:spPr>
            <a:xfrm>
              <a:off x="26894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8" name="ZoneTexte 287">
              <a:extLst>
                <a:ext uri="{FF2B5EF4-FFF2-40B4-BE49-F238E27FC236}">
                  <a16:creationId xmlns:a16="http://schemas.microsoft.com/office/drawing/2014/main" xmlns="" id="{2D137271-B9AC-4734-0BC8-FEE3B4A9087F}"/>
                </a:ext>
              </a:extLst>
            </p:cNvPr>
            <p:cNvSpPr txBox="1"/>
            <p:nvPr/>
          </p:nvSpPr>
          <p:spPr>
            <a:xfrm>
              <a:off x="27624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89" name="ZoneTexte 288">
              <a:extLst>
                <a:ext uri="{FF2B5EF4-FFF2-40B4-BE49-F238E27FC236}">
                  <a16:creationId xmlns:a16="http://schemas.microsoft.com/office/drawing/2014/main" xmlns="" id="{5259ED7B-B37A-467D-DA33-E356D1701AB8}"/>
                </a:ext>
              </a:extLst>
            </p:cNvPr>
            <p:cNvSpPr txBox="1"/>
            <p:nvPr/>
          </p:nvSpPr>
          <p:spPr>
            <a:xfrm>
              <a:off x="28767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0" name="ZoneTexte 289">
              <a:extLst>
                <a:ext uri="{FF2B5EF4-FFF2-40B4-BE49-F238E27FC236}">
                  <a16:creationId xmlns:a16="http://schemas.microsoft.com/office/drawing/2014/main" xmlns="" id="{FD3BF872-FBE3-3E3D-9F9E-34A4964A6D89}"/>
                </a:ext>
              </a:extLst>
            </p:cNvPr>
            <p:cNvSpPr txBox="1"/>
            <p:nvPr/>
          </p:nvSpPr>
          <p:spPr>
            <a:xfrm>
              <a:off x="29466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1" name="ZoneTexte 290">
              <a:extLst>
                <a:ext uri="{FF2B5EF4-FFF2-40B4-BE49-F238E27FC236}">
                  <a16:creationId xmlns:a16="http://schemas.microsoft.com/office/drawing/2014/main" xmlns="" id="{9AD3BA1F-1CF3-EB56-B640-118820F4E8C9}"/>
                </a:ext>
              </a:extLst>
            </p:cNvPr>
            <p:cNvSpPr txBox="1"/>
            <p:nvPr/>
          </p:nvSpPr>
          <p:spPr>
            <a:xfrm>
              <a:off x="30196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2" name="ZoneTexte 291">
              <a:extLst>
                <a:ext uri="{FF2B5EF4-FFF2-40B4-BE49-F238E27FC236}">
                  <a16:creationId xmlns:a16="http://schemas.microsoft.com/office/drawing/2014/main" xmlns="" id="{D8516248-3591-CB6F-D587-6A320BDF9406}"/>
                </a:ext>
              </a:extLst>
            </p:cNvPr>
            <p:cNvSpPr txBox="1"/>
            <p:nvPr/>
          </p:nvSpPr>
          <p:spPr>
            <a:xfrm>
              <a:off x="30514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3" name="ZoneTexte 292">
              <a:extLst>
                <a:ext uri="{FF2B5EF4-FFF2-40B4-BE49-F238E27FC236}">
                  <a16:creationId xmlns:a16="http://schemas.microsoft.com/office/drawing/2014/main" xmlns="" id="{EADFBC66-ED73-C690-4CD9-01544D7D2B22}"/>
                </a:ext>
              </a:extLst>
            </p:cNvPr>
            <p:cNvSpPr txBox="1"/>
            <p:nvPr/>
          </p:nvSpPr>
          <p:spPr>
            <a:xfrm>
              <a:off x="30831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4" name="ZoneTexte 293">
              <a:extLst>
                <a:ext uri="{FF2B5EF4-FFF2-40B4-BE49-F238E27FC236}">
                  <a16:creationId xmlns:a16="http://schemas.microsoft.com/office/drawing/2014/main" xmlns="" id="{F2DA22F3-2274-2D7A-D2BB-194C505319D0}"/>
                </a:ext>
              </a:extLst>
            </p:cNvPr>
            <p:cNvSpPr txBox="1"/>
            <p:nvPr/>
          </p:nvSpPr>
          <p:spPr>
            <a:xfrm>
              <a:off x="31276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5" name="ZoneTexte 294">
              <a:extLst>
                <a:ext uri="{FF2B5EF4-FFF2-40B4-BE49-F238E27FC236}">
                  <a16:creationId xmlns:a16="http://schemas.microsoft.com/office/drawing/2014/main" xmlns="" id="{CD33D785-B028-9C3B-B70C-AD4B37ECED53}"/>
                </a:ext>
              </a:extLst>
            </p:cNvPr>
            <p:cNvSpPr txBox="1"/>
            <p:nvPr/>
          </p:nvSpPr>
          <p:spPr>
            <a:xfrm>
              <a:off x="32355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6" name="ZoneTexte 295">
              <a:extLst>
                <a:ext uri="{FF2B5EF4-FFF2-40B4-BE49-F238E27FC236}">
                  <a16:creationId xmlns:a16="http://schemas.microsoft.com/office/drawing/2014/main" xmlns="" id="{F780A0DC-6732-5043-6ADB-B80C81B68A80}"/>
                </a:ext>
              </a:extLst>
            </p:cNvPr>
            <p:cNvSpPr txBox="1"/>
            <p:nvPr/>
          </p:nvSpPr>
          <p:spPr>
            <a:xfrm>
              <a:off x="33085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7" name="ZoneTexte 296">
              <a:extLst>
                <a:ext uri="{FF2B5EF4-FFF2-40B4-BE49-F238E27FC236}">
                  <a16:creationId xmlns:a16="http://schemas.microsoft.com/office/drawing/2014/main" xmlns="" id="{5A76710B-3D90-39CA-683B-C06D580F8190}"/>
                </a:ext>
              </a:extLst>
            </p:cNvPr>
            <p:cNvSpPr txBox="1"/>
            <p:nvPr/>
          </p:nvSpPr>
          <p:spPr>
            <a:xfrm>
              <a:off x="32038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8" name="ZoneTexte 297">
              <a:extLst>
                <a:ext uri="{FF2B5EF4-FFF2-40B4-BE49-F238E27FC236}">
                  <a16:creationId xmlns:a16="http://schemas.microsoft.com/office/drawing/2014/main" xmlns="" id="{67EB848C-EBA4-1A8B-4C95-FD7F77D1E76A}"/>
                </a:ext>
              </a:extLst>
            </p:cNvPr>
            <p:cNvSpPr txBox="1"/>
            <p:nvPr/>
          </p:nvSpPr>
          <p:spPr>
            <a:xfrm>
              <a:off x="33466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299" name="ZoneTexte 298">
              <a:extLst>
                <a:ext uri="{FF2B5EF4-FFF2-40B4-BE49-F238E27FC236}">
                  <a16:creationId xmlns:a16="http://schemas.microsoft.com/office/drawing/2014/main" xmlns="" id="{1087C8D2-120C-A4ED-69CB-26F78A040D2E}"/>
                </a:ext>
              </a:extLst>
            </p:cNvPr>
            <p:cNvSpPr txBox="1"/>
            <p:nvPr/>
          </p:nvSpPr>
          <p:spPr>
            <a:xfrm>
              <a:off x="34609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0" name="ZoneTexte 299">
              <a:extLst>
                <a:ext uri="{FF2B5EF4-FFF2-40B4-BE49-F238E27FC236}">
                  <a16:creationId xmlns:a16="http://schemas.microsoft.com/office/drawing/2014/main" xmlns="" id="{BF3560A0-DE25-F488-8B09-51464C65EFAD}"/>
                </a:ext>
              </a:extLst>
            </p:cNvPr>
            <p:cNvSpPr txBox="1"/>
            <p:nvPr/>
          </p:nvSpPr>
          <p:spPr>
            <a:xfrm>
              <a:off x="35689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1" name="ZoneTexte 300">
              <a:extLst>
                <a:ext uri="{FF2B5EF4-FFF2-40B4-BE49-F238E27FC236}">
                  <a16:creationId xmlns:a16="http://schemas.microsoft.com/office/drawing/2014/main" xmlns="" id="{97ECC212-5E49-0BB7-98A2-476922845253}"/>
                </a:ext>
              </a:extLst>
            </p:cNvPr>
            <p:cNvSpPr txBox="1"/>
            <p:nvPr/>
          </p:nvSpPr>
          <p:spPr>
            <a:xfrm>
              <a:off x="34260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2" name="ZoneTexte 301">
              <a:extLst>
                <a:ext uri="{FF2B5EF4-FFF2-40B4-BE49-F238E27FC236}">
                  <a16:creationId xmlns:a16="http://schemas.microsoft.com/office/drawing/2014/main" xmlns="" id="{70283DB6-53BB-F9F4-3340-028192F61132}"/>
                </a:ext>
              </a:extLst>
            </p:cNvPr>
            <p:cNvSpPr txBox="1"/>
            <p:nvPr/>
          </p:nvSpPr>
          <p:spPr>
            <a:xfrm>
              <a:off x="36419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3" name="ZoneTexte 302">
              <a:extLst>
                <a:ext uri="{FF2B5EF4-FFF2-40B4-BE49-F238E27FC236}">
                  <a16:creationId xmlns:a16="http://schemas.microsoft.com/office/drawing/2014/main" xmlns="" id="{A0F2F47C-24D6-602B-507E-AFEF8764ADF1}"/>
                </a:ext>
              </a:extLst>
            </p:cNvPr>
            <p:cNvSpPr txBox="1"/>
            <p:nvPr/>
          </p:nvSpPr>
          <p:spPr>
            <a:xfrm>
              <a:off x="37149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4" name="ZoneTexte 303">
              <a:extLst>
                <a:ext uri="{FF2B5EF4-FFF2-40B4-BE49-F238E27FC236}">
                  <a16:creationId xmlns:a16="http://schemas.microsoft.com/office/drawing/2014/main" xmlns="" id="{64C59239-147D-8B1B-8D28-CA66A48731FC}"/>
                </a:ext>
              </a:extLst>
            </p:cNvPr>
            <p:cNvSpPr txBox="1"/>
            <p:nvPr/>
          </p:nvSpPr>
          <p:spPr>
            <a:xfrm>
              <a:off x="37880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5" name="ZoneTexte 304">
              <a:extLst>
                <a:ext uri="{FF2B5EF4-FFF2-40B4-BE49-F238E27FC236}">
                  <a16:creationId xmlns:a16="http://schemas.microsoft.com/office/drawing/2014/main" xmlns="" id="{48737663-77B5-195C-91B1-68C3675F08B1}"/>
                </a:ext>
              </a:extLst>
            </p:cNvPr>
            <p:cNvSpPr txBox="1"/>
            <p:nvPr/>
          </p:nvSpPr>
          <p:spPr>
            <a:xfrm>
              <a:off x="38642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6" name="ZoneTexte 305">
              <a:extLst>
                <a:ext uri="{FF2B5EF4-FFF2-40B4-BE49-F238E27FC236}">
                  <a16:creationId xmlns:a16="http://schemas.microsoft.com/office/drawing/2014/main" xmlns="" id="{311B14AE-80F3-72D4-FB25-0715B138E072}"/>
                </a:ext>
              </a:extLst>
            </p:cNvPr>
            <p:cNvSpPr txBox="1"/>
            <p:nvPr/>
          </p:nvSpPr>
          <p:spPr>
            <a:xfrm>
              <a:off x="38991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7" name="ZoneTexte 306">
              <a:extLst>
                <a:ext uri="{FF2B5EF4-FFF2-40B4-BE49-F238E27FC236}">
                  <a16:creationId xmlns:a16="http://schemas.microsoft.com/office/drawing/2014/main" xmlns="" id="{1299467F-C85F-1289-5044-79F550499545}"/>
                </a:ext>
              </a:extLst>
            </p:cNvPr>
            <p:cNvSpPr txBox="1"/>
            <p:nvPr/>
          </p:nvSpPr>
          <p:spPr>
            <a:xfrm>
              <a:off x="39721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8" name="ZoneTexte 307">
              <a:extLst>
                <a:ext uri="{FF2B5EF4-FFF2-40B4-BE49-F238E27FC236}">
                  <a16:creationId xmlns:a16="http://schemas.microsoft.com/office/drawing/2014/main" xmlns="" id="{013428E8-03DD-F7DE-23A5-E2D8757CC229}"/>
                </a:ext>
              </a:extLst>
            </p:cNvPr>
            <p:cNvSpPr txBox="1"/>
            <p:nvPr/>
          </p:nvSpPr>
          <p:spPr>
            <a:xfrm>
              <a:off x="40102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09" name="ZoneTexte 308">
              <a:extLst>
                <a:ext uri="{FF2B5EF4-FFF2-40B4-BE49-F238E27FC236}">
                  <a16:creationId xmlns:a16="http://schemas.microsoft.com/office/drawing/2014/main" xmlns="" id="{2C646980-E1A8-162D-26DA-14C92D2A47BC}"/>
                </a:ext>
              </a:extLst>
            </p:cNvPr>
            <p:cNvSpPr txBox="1"/>
            <p:nvPr/>
          </p:nvSpPr>
          <p:spPr>
            <a:xfrm>
              <a:off x="40451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0" name="ZoneTexte 309">
              <a:extLst>
                <a:ext uri="{FF2B5EF4-FFF2-40B4-BE49-F238E27FC236}">
                  <a16:creationId xmlns:a16="http://schemas.microsoft.com/office/drawing/2014/main" xmlns="" id="{E66AC8B4-74D0-EB9A-1187-0D89582D4D60}"/>
                </a:ext>
              </a:extLst>
            </p:cNvPr>
            <p:cNvSpPr txBox="1"/>
            <p:nvPr/>
          </p:nvSpPr>
          <p:spPr>
            <a:xfrm>
              <a:off x="41626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1" name="ZoneTexte 310">
              <a:extLst>
                <a:ext uri="{FF2B5EF4-FFF2-40B4-BE49-F238E27FC236}">
                  <a16:creationId xmlns:a16="http://schemas.microsoft.com/office/drawing/2014/main" xmlns="" id="{997C772B-07C3-AEF9-1E87-A2A7252DCEA0}"/>
                </a:ext>
              </a:extLst>
            </p:cNvPr>
            <p:cNvSpPr txBox="1"/>
            <p:nvPr/>
          </p:nvSpPr>
          <p:spPr>
            <a:xfrm>
              <a:off x="40801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2" name="ZoneTexte 311">
              <a:extLst>
                <a:ext uri="{FF2B5EF4-FFF2-40B4-BE49-F238E27FC236}">
                  <a16:creationId xmlns:a16="http://schemas.microsoft.com/office/drawing/2014/main" xmlns="" id="{64738FBB-D4B6-0A8F-01B1-6561F220F5E7}"/>
                </a:ext>
              </a:extLst>
            </p:cNvPr>
            <p:cNvSpPr txBox="1"/>
            <p:nvPr/>
          </p:nvSpPr>
          <p:spPr>
            <a:xfrm>
              <a:off x="41245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3" name="ZoneTexte 312">
              <a:extLst>
                <a:ext uri="{FF2B5EF4-FFF2-40B4-BE49-F238E27FC236}">
                  <a16:creationId xmlns:a16="http://schemas.microsoft.com/office/drawing/2014/main" xmlns="" id="{C48C8C09-ED9E-C3C7-9178-EE589E9124A3}"/>
                </a:ext>
              </a:extLst>
            </p:cNvPr>
            <p:cNvSpPr txBox="1"/>
            <p:nvPr/>
          </p:nvSpPr>
          <p:spPr>
            <a:xfrm>
              <a:off x="41880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4" name="ZoneTexte 313">
              <a:extLst>
                <a:ext uri="{FF2B5EF4-FFF2-40B4-BE49-F238E27FC236}">
                  <a16:creationId xmlns:a16="http://schemas.microsoft.com/office/drawing/2014/main" xmlns="" id="{FA6A521D-C0E9-5D10-E914-92D05A5F7BE8}"/>
                </a:ext>
              </a:extLst>
            </p:cNvPr>
            <p:cNvSpPr txBox="1"/>
            <p:nvPr/>
          </p:nvSpPr>
          <p:spPr>
            <a:xfrm>
              <a:off x="42229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5" name="ZoneTexte 314">
              <a:extLst>
                <a:ext uri="{FF2B5EF4-FFF2-40B4-BE49-F238E27FC236}">
                  <a16:creationId xmlns:a16="http://schemas.microsoft.com/office/drawing/2014/main" xmlns="" id="{CEE6484F-C1ED-704D-4DAF-C7BBB2F5DDE3}"/>
                </a:ext>
              </a:extLst>
            </p:cNvPr>
            <p:cNvSpPr txBox="1"/>
            <p:nvPr/>
          </p:nvSpPr>
          <p:spPr>
            <a:xfrm>
              <a:off x="42547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6" name="ZoneTexte 315">
              <a:extLst>
                <a:ext uri="{FF2B5EF4-FFF2-40B4-BE49-F238E27FC236}">
                  <a16:creationId xmlns:a16="http://schemas.microsoft.com/office/drawing/2014/main" xmlns="" id="{006D7144-F49A-9EDD-0D96-9D068A2959F4}"/>
                </a:ext>
              </a:extLst>
            </p:cNvPr>
            <p:cNvSpPr txBox="1"/>
            <p:nvPr/>
          </p:nvSpPr>
          <p:spPr>
            <a:xfrm>
              <a:off x="42960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7" name="ZoneTexte 316">
              <a:extLst>
                <a:ext uri="{FF2B5EF4-FFF2-40B4-BE49-F238E27FC236}">
                  <a16:creationId xmlns:a16="http://schemas.microsoft.com/office/drawing/2014/main" xmlns="" id="{74A9F230-5CEB-83FF-9633-28BE673B0603}"/>
                </a:ext>
              </a:extLst>
            </p:cNvPr>
            <p:cNvSpPr txBox="1"/>
            <p:nvPr/>
          </p:nvSpPr>
          <p:spPr>
            <a:xfrm>
              <a:off x="43341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8" name="ZoneTexte 317">
              <a:extLst>
                <a:ext uri="{FF2B5EF4-FFF2-40B4-BE49-F238E27FC236}">
                  <a16:creationId xmlns:a16="http://schemas.microsoft.com/office/drawing/2014/main" xmlns="" id="{B4C367CB-EA5C-B5B5-F918-70EE399B6AF5}"/>
                </a:ext>
              </a:extLst>
            </p:cNvPr>
            <p:cNvSpPr txBox="1"/>
            <p:nvPr/>
          </p:nvSpPr>
          <p:spPr>
            <a:xfrm>
              <a:off x="44039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19" name="ZoneTexte 318">
              <a:extLst>
                <a:ext uri="{FF2B5EF4-FFF2-40B4-BE49-F238E27FC236}">
                  <a16:creationId xmlns:a16="http://schemas.microsoft.com/office/drawing/2014/main" xmlns="" id="{CBB5B927-A068-8335-A507-57472E3A2394}"/>
                </a:ext>
              </a:extLst>
            </p:cNvPr>
            <p:cNvSpPr txBox="1"/>
            <p:nvPr/>
          </p:nvSpPr>
          <p:spPr>
            <a:xfrm>
              <a:off x="44484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0" name="ZoneTexte 319">
              <a:extLst>
                <a:ext uri="{FF2B5EF4-FFF2-40B4-BE49-F238E27FC236}">
                  <a16:creationId xmlns:a16="http://schemas.microsoft.com/office/drawing/2014/main" xmlns="" id="{1499FB03-C44C-9F92-0C1E-C49877A26A6C}"/>
                </a:ext>
              </a:extLst>
            </p:cNvPr>
            <p:cNvSpPr txBox="1"/>
            <p:nvPr/>
          </p:nvSpPr>
          <p:spPr>
            <a:xfrm>
              <a:off x="45214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1" name="ZoneTexte 320">
              <a:extLst>
                <a:ext uri="{FF2B5EF4-FFF2-40B4-BE49-F238E27FC236}">
                  <a16:creationId xmlns:a16="http://schemas.microsoft.com/office/drawing/2014/main" xmlns="" id="{A0CE944C-4908-E1CC-BF81-6B9033F170D3}"/>
                </a:ext>
              </a:extLst>
            </p:cNvPr>
            <p:cNvSpPr txBox="1"/>
            <p:nvPr/>
          </p:nvSpPr>
          <p:spPr>
            <a:xfrm>
              <a:off x="45627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2" name="ZoneTexte 321">
              <a:extLst>
                <a:ext uri="{FF2B5EF4-FFF2-40B4-BE49-F238E27FC236}">
                  <a16:creationId xmlns:a16="http://schemas.microsoft.com/office/drawing/2014/main" xmlns="" id="{53AEBC2F-5A08-0F61-E634-1D051BC607CA}"/>
                </a:ext>
              </a:extLst>
            </p:cNvPr>
            <p:cNvSpPr txBox="1"/>
            <p:nvPr/>
          </p:nvSpPr>
          <p:spPr>
            <a:xfrm>
              <a:off x="45944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3" name="ZoneTexte 322">
              <a:extLst>
                <a:ext uri="{FF2B5EF4-FFF2-40B4-BE49-F238E27FC236}">
                  <a16:creationId xmlns:a16="http://schemas.microsoft.com/office/drawing/2014/main" xmlns="" id="{96623AD8-E079-CBE4-5F8C-FB200D3EFB31}"/>
                </a:ext>
              </a:extLst>
            </p:cNvPr>
            <p:cNvSpPr txBox="1"/>
            <p:nvPr/>
          </p:nvSpPr>
          <p:spPr>
            <a:xfrm>
              <a:off x="46262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4" name="ZoneTexte 323">
              <a:extLst>
                <a:ext uri="{FF2B5EF4-FFF2-40B4-BE49-F238E27FC236}">
                  <a16:creationId xmlns:a16="http://schemas.microsoft.com/office/drawing/2014/main" xmlns="" id="{7DD0DD5A-D87E-503B-A34A-22DE1A81F063}"/>
                </a:ext>
              </a:extLst>
            </p:cNvPr>
            <p:cNvSpPr txBox="1"/>
            <p:nvPr/>
          </p:nvSpPr>
          <p:spPr>
            <a:xfrm>
              <a:off x="47024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5" name="ZoneTexte 324">
              <a:extLst>
                <a:ext uri="{FF2B5EF4-FFF2-40B4-BE49-F238E27FC236}">
                  <a16:creationId xmlns:a16="http://schemas.microsoft.com/office/drawing/2014/main" xmlns="" id="{CC4C7A49-1DDB-53F5-756F-238C52AF1BE9}"/>
                </a:ext>
              </a:extLst>
            </p:cNvPr>
            <p:cNvSpPr txBox="1"/>
            <p:nvPr/>
          </p:nvSpPr>
          <p:spPr>
            <a:xfrm>
              <a:off x="47341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6" name="ZoneTexte 325">
              <a:extLst>
                <a:ext uri="{FF2B5EF4-FFF2-40B4-BE49-F238E27FC236}">
                  <a16:creationId xmlns:a16="http://schemas.microsoft.com/office/drawing/2014/main" xmlns="" id="{7A0225C5-9485-26A8-FFD3-18E5E613BCF3}"/>
                </a:ext>
              </a:extLst>
            </p:cNvPr>
            <p:cNvSpPr txBox="1"/>
            <p:nvPr/>
          </p:nvSpPr>
          <p:spPr>
            <a:xfrm>
              <a:off x="47754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7" name="ZoneTexte 326">
              <a:extLst>
                <a:ext uri="{FF2B5EF4-FFF2-40B4-BE49-F238E27FC236}">
                  <a16:creationId xmlns:a16="http://schemas.microsoft.com/office/drawing/2014/main" xmlns="" id="{47624961-6981-B8EE-CFE8-7EFC42710E7C}"/>
                </a:ext>
              </a:extLst>
            </p:cNvPr>
            <p:cNvSpPr txBox="1"/>
            <p:nvPr/>
          </p:nvSpPr>
          <p:spPr>
            <a:xfrm>
              <a:off x="48516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8" name="ZoneTexte 327">
              <a:extLst>
                <a:ext uri="{FF2B5EF4-FFF2-40B4-BE49-F238E27FC236}">
                  <a16:creationId xmlns:a16="http://schemas.microsoft.com/office/drawing/2014/main" xmlns="" id="{AB8CD573-3CA2-CE5F-9553-0780C09D9EF1}"/>
                </a:ext>
              </a:extLst>
            </p:cNvPr>
            <p:cNvSpPr txBox="1"/>
            <p:nvPr/>
          </p:nvSpPr>
          <p:spPr>
            <a:xfrm>
              <a:off x="49214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29" name="ZoneTexte 328">
              <a:extLst>
                <a:ext uri="{FF2B5EF4-FFF2-40B4-BE49-F238E27FC236}">
                  <a16:creationId xmlns:a16="http://schemas.microsoft.com/office/drawing/2014/main" xmlns="" id="{211C2D14-3F6E-0EE6-E2A3-4E5824C80392}"/>
                </a:ext>
              </a:extLst>
            </p:cNvPr>
            <p:cNvSpPr txBox="1"/>
            <p:nvPr/>
          </p:nvSpPr>
          <p:spPr>
            <a:xfrm>
              <a:off x="49627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0" name="ZoneTexte 329">
              <a:extLst>
                <a:ext uri="{FF2B5EF4-FFF2-40B4-BE49-F238E27FC236}">
                  <a16:creationId xmlns:a16="http://schemas.microsoft.com/office/drawing/2014/main" xmlns="" id="{49111AD5-8432-7E30-57B5-AD4ABF4C6BEF}"/>
                </a:ext>
              </a:extLst>
            </p:cNvPr>
            <p:cNvSpPr txBox="1"/>
            <p:nvPr/>
          </p:nvSpPr>
          <p:spPr>
            <a:xfrm>
              <a:off x="50040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1" name="ZoneTexte 330">
              <a:extLst>
                <a:ext uri="{FF2B5EF4-FFF2-40B4-BE49-F238E27FC236}">
                  <a16:creationId xmlns:a16="http://schemas.microsoft.com/office/drawing/2014/main" xmlns="" id="{296C9ACC-E4B2-F656-DC51-5182845628AD}"/>
                </a:ext>
              </a:extLst>
            </p:cNvPr>
            <p:cNvSpPr txBox="1"/>
            <p:nvPr/>
          </p:nvSpPr>
          <p:spPr>
            <a:xfrm>
              <a:off x="50707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2" name="ZoneTexte 331">
              <a:extLst>
                <a:ext uri="{FF2B5EF4-FFF2-40B4-BE49-F238E27FC236}">
                  <a16:creationId xmlns:a16="http://schemas.microsoft.com/office/drawing/2014/main" xmlns="" id="{A8B40CDC-0688-A119-BDEF-771F2229FF0F}"/>
                </a:ext>
              </a:extLst>
            </p:cNvPr>
            <p:cNvSpPr txBox="1"/>
            <p:nvPr/>
          </p:nvSpPr>
          <p:spPr>
            <a:xfrm>
              <a:off x="53247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3" name="ZoneTexte 332">
              <a:extLst>
                <a:ext uri="{FF2B5EF4-FFF2-40B4-BE49-F238E27FC236}">
                  <a16:creationId xmlns:a16="http://schemas.microsoft.com/office/drawing/2014/main" xmlns="" id="{6A4E657E-5576-7E90-1E99-BDCC0EC09664}"/>
                </a:ext>
              </a:extLst>
            </p:cNvPr>
            <p:cNvSpPr txBox="1"/>
            <p:nvPr/>
          </p:nvSpPr>
          <p:spPr>
            <a:xfrm>
              <a:off x="53977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4" name="ZoneTexte 333">
              <a:extLst>
                <a:ext uri="{FF2B5EF4-FFF2-40B4-BE49-F238E27FC236}">
                  <a16:creationId xmlns:a16="http://schemas.microsoft.com/office/drawing/2014/main" xmlns="" id="{C4DF1A52-7C66-E0C3-C1EC-E6F6733662A5}"/>
                </a:ext>
              </a:extLst>
            </p:cNvPr>
            <p:cNvSpPr txBox="1"/>
            <p:nvPr/>
          </p:nvSpPr>
          <p:spPr>
            <a:xfrm>
              <a:off x="54294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5" name="ZoneTexte 334">
              <a:extLst>
                <a:ext uri="{FF2B5EF4-FFF2-40B4-BE49-F238E27FC236}">
                  <a16:creationId xmlns:a16="http://schemas.microsoft.com/office/drawing/2014/main" xmlns="" id="{BEF026DE-E42A-E508-1045-038EF22C2809}"/>
                </a:ext>
              </a:extLst>
            </p:cNvPr>
            <p:cNvSpPr txBox="1"/>
            <p:nvPr/>
          </p:nvSpPr>
          <p:spPr>
            <a:xfrm>
              <a:off x="53691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6" name="ZoneTexte 335">
              <a:extLst>
                <a:ext uri="{FF2B5EF4-FFF2-40B4-BE49-F238E27FC236}">
                  <a16:creationId xmlns:a16="http://schemas.microsoft.com/office/drawing/2014/main" xmlns="" id="{49B1A544-0A2B-15B7-8276-16C51F8D9B06}"/>
                </a:ext>
              </a:extLst>
            </p:cNvPr>
            <p:cNvSpPr txBox="1"/>
            <p:nvPr/>
          </p:nvSpPr>
          <p:spPr>
            <a:xfrm>
              <a:off x="54517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7" name="ZoneTexte 336">
              <a:extLst>
                <a:ext uri="{FF2B5EF4-FFF2-40B4-BE49-F238E27FC236}">
                  <a16:creationId xmlns:a16="http://schemas.microsoft.com/office/drawing/2014/main" xmlns="" id="{6F3D42D1-B28F-EE29-7FE5-7DB8FF4D78A1}"/>
                </a:ext>
              </a:extLst>
            </p:cNvPr>
            <p:cNvSpPr txBox="1"/>
            <p:nvPr/>
          </p:nvSpPr>
          <p:spPr>
            <a:xfrm>
              <a:off x="54898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8" name="ZoneTexte 337">
              <a:extLst>
                <a:ext uri="{FF2B5EF4-FFF2-40B4-BE49-F238E27FC236}">
                  <a16:creationId xmlns:a16="http://schemas.microsoft.com/office/drawing/2014/main" xmlns="" id="{D18DC4ED-ABCE-E620-6C6F-2595B21B92CA}"/>
                </a:ext>
              </a:extLst>
            </p:cNvPr>
            <p:cNvSpPr txBox="1"/>
            <p:nvPr/>
          </p:nvSpPr>
          <p:spPr>
            <a:xfrm>
              <a:off x="55310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39" name="ZoneTexte 338">
              <a:extLst>
                <a:ext uri="{FF2B5EF4-FFF2-40B4-BE49-F238E27FC236}">
                  <a16:creationId xmlns:a16="http://schemas.microsoft.com/office/drawing/2014/main" xmlns="" id="{FA99DADC-DFD1-BECD-F093-4263C8B7267D}"/>
                </a:ext>
              </a:extLst>
            </p:cNvPr>
            <p:cNvSpPr txBox="1"/>
            <p:nvPr/>
          </p:nvSpPr>
          <p:spPr>
            <a:xfrm>
              <a:off x="561362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40" name="ZoneTexte 339">
              <a:extLst>
                <a:ext uri="{FF2B5EF4-FFF2-40B4-BE49-F238E27FC236}">
                  <a16:creationId xmlns:a16="http://schemas.microsoft.com/office/drawing/2014/main" xmlns="" id="{0BE6DDC9-AA23-98F2-844B-02279E58A661}"/>
                </a:ext>
              </a:extLst>
            </p:cNvPr>
            <p:cNvSpPr txBox="1"/>
            <p:nvPr/>
          </p:nvSpPr>
          <p:spPr>
            <a:xfrm>
              <a:off x="56549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41" name="ZoneTexte 340">
              <a:extLst>
                <a:ext uri="{FF2B5EF4-FFF2-40B4-BE49-F238E27FC236}">
                  <a16:creationId xmlns:a16="http://schemas.microsoft.com/office/drawing/2014/main" xmlns="" id="{088BE082-129B-5A63-64B3-5D05187AE8FB}"/>
                </a:ext>
              </a:extLst>
            </p:cNvPr>
            <p:cNvSpPr txBox="1"/>
            <p:nvPr/>
          </p:nvSpPr>
          <p:spPr>
            <a:xfrm>
              <a:off x="56866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42" name="ZoneTexte 341">
              <a:extLst>
                <a:ext uri="{FF2B5EF4-FFF2-40B4-BE49-F238E27FC236}">
                  <a16:creationId xmlns:a16="http://schemas.microsoft.com/office/drawing/2014/main" xmlns="" id="{DB57C222-4A66-7690-65D6-F2CD3272BAB3}"/>
                </a:ext>
              </a:extLst>
            </p:cNvPr>
            <p:cNvSpPr txBox="1"/>
            <p:nvPr/>
          </p:nvSpPr>
          <p:spPr>
            <a:xfrm>
              <a:off x="57120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43" name="ZoneTexte 342">
              <a:extLst>
                <a:ext uri="{FF2B5EF4-FFF2-40B4-BE49-F238E27FC236}">
                  <a16:creationId xmlns:a16="http://schemas.microsoft.com/office/drawing/2014/main" xmlns="" id="{561B31A6-93BB-4C53-D321-E69B6853C8D2}"/>
                </a:ext>
              </a:extLst>
            </p:cNvPr>
            <p:cNvSpPr txBox="1"/>
            <p:nvPr/>
          </p:nvSpPr>
          <p:spPr>
            <a:xfrm>
              <a:off x="575650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44" name="ZoneTexte 343">
              <a:extLst>
                <a:ext uri="{FF2B5EF4-FFF2-40B4-BE49-F238E27FC236}">
                  <a16:creationId xmlns:a16="http://schemas.microsoft.com/office/drawing/2014/main" xmlns="" id="{E2BE5E83-94FD-3416-1E22-54298E1EE777}"/>
                </a:ext>
              </a:extLst>
            </p:cNvPr>
            <p:cNvSpPr txBox="1"/>
            <p:nvPr/>
          </p:nvSpPr>
          <p:spPr>
            <a:xfrm>
              <a:off x="5902552"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345" name="ZoneTexte 344">
              <a:extLst>
                <a:ext uri="{FF2B5EF4-FFF2-40B4-BE49-F238E27FC236}">
                  <a16:creationId xmlns:a16="http://schemas.microsoft.com/office/drawing/2014/main" xmlns="" id="{284BEDC4-0138-8287-776E-A9FCD2F6894D}"/>
                </a:ext>
              </a:extLst>
            </p:cNvPr>
            <p:cNvSpPr txBox="1"/>
            <p:nvPr/>
          </p:nvSpPr>
          <p:spPr>
            <a:xfrm>
              <a:off x="5950177" y="3146286"/>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grpSp>
      <p:grpSp>
        <p:nvGrpSpPr>
          <p:cNvPr id="616" name="Groupe 615">
            <a:extLst>
              <a:ext uri="{FF2B5EF4-FFF2-40B4-BE49-F238E27FC236}">
                <a16:creationId xmlns:a16="http://schemas.microsoft.com/office/drawing/2014/main" xmlns="" id="{0B4B1411-4A12-CD99-49B5-3378DC3434AF}"/>
              </a:ext>
            </a:extLst>
          </p:cNvPr>
          <p:cNvGrpSpPr/>
          <p:nvPr/>
        </p:nvGrpSpPr>
        <p:grpSpPr>
          <a:xfrm>
            <a:off x="6496574" y="1897286"/>
            <a:ext cx="5305956" cy="2986195"/>
            <a:chOff x="912510" y="1935225"/>
            <a:chExt cx="5305956" cy="2986195"/>
          </a:xfrm>
        </p:grpSpPr>
        <p:cxnSp>
          <p:nvCxnSpPr>
            <p:cNvPr id="617" name="Connecteur droit 616">
              <a:extLst>
                <a:ext uri="{FF2B5EF4-FFF2-40B4-BE49-F238E27FC236}">
                  <a16:creationId xmlns:a16="http://schemas.microsoft.com/office/drawing/2014/main" xmlns="" id="{9211F021-8C91-DF3A-D05B-7ED7EC5D890F}"/>
                </a:ext>
              </a:extLst>
            </p:cNvPr>
            <p:cNvCxnSpPr>
              <a:cxnSpLocks/>
            </p:cNvCxnSpPr>
            <p:nvPr/>
          </p:nvCxnSpPr>
          <p:spPr>
            <a:xfrm>
              <a:off x="1628472" y="3279453"/>
              <a:ext cx="45899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18" name="Chart 16">
              <a:extLst>
                <a:ext uri="{FF2B5EF4-FFF2-40B4-BE49-F238E27FC236}">
                  <a16:creationId xmlns:a16="http://schemas.microsoft.com/office/drawing/2014/main" xmlns="" id="{F7A70AB1-3981-6A77-A47E-BC265EF61967}"/>
                </a:ext>
              </a:extLst>
            </p:cNvPr>
            <p:cNvGraphicFramePr/>
            <p:nvPr/>
          </p:nvGraphicFramePr>
          <p:xfrm>
            <a:off x="912510" y="1935225"/>
            <a:ext cx="715962" cy="2986195"/>
          </p:xfrm>
          <a:graphic>
            <a:graphicData uri="http://schemas.openxmlformats.org/drawingml/2006/chart">
              <c:chart xmlns:c="http://schemas.openxmlformats.org/drawingml/2006/chart" xmlns:r="http://schemas.openxmlformats.org/officeDocument/2006/relationships" r:id="rId3"/>
            </a:graphicData>
          </a:graphic>
        </p:graphicFrame>
        <p:cxnSp>
          <p:nvCxnSpPr>
            <p:cNvPr id="619" name="Connecteur droit 618">
              <a:extLst>
                <a:ext uri="{FF2B5EF4-FFF2-40B4-BE49-F238E27FC236}">
                  <a16:creationId xmlns:a16="http://schemas.microsoft.com/office/drawing/2014/main" xmlns="" id="{DF6EA3A4-4EA5-A763-66BF-92B93EFD560F}"/>
                </a:ext>
              </a:extLst>
            </p:cNvPr>
            <p:cNvCxnSpPr>
              <a:cxnSpLocks/>
            </p:cNvCxnSpPr>
            <p:nvPr/>
          </p:nvCxnSpPr>
          <p:spPr>
            <a:xfrm>
              <a:off x="1628472" y="3733478"/>
              <a:ext cx="458999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20" name="Espace réservé du contenu 5">
            <a:extLst>
              <a:ext uri="{FF2B5EF4-FFF2-40B4-BE49-F238E27FC236}">
                <a16:creationId xmlns:a16="http://schemas.microsoft.com/office/drawing/2014/main" xmlns="" id="{1E31DD4C-94EA-435B-737B-AB7ADB6DEADD}"/>
              </a:ext>
            </a:extLst>
          </p:cNvPr>
          <p:cNvSpPr txBox="1">
            <a:spLocks/>
          </p:cNvSpPr>
          <p:nvPr/>
        </p:nvSpPr>
        <p:spPr>
          <a:xfrm>
            <a:off x="6661048" y="1744465"/>
            <a:ext cx="5282627" cy="3293193"/>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621" name="Espace réservé du texte 6">
            <a:extLst>
              <a:ext uri="{FF2B5EF4-FFF2-40B4-BE49-F238E27FC236}">
                <a16:creationId xmlns:a16="http://schemas.microsoft.com/office/drawing/2014/main" xmlns="" id="{D8776EA8-0290-FD50-634D-42FC9F65D0FB}"/>
              </a:ext>
            </a:extLst>
          </p:cNvPr>
          <p:cNvSpPr txBox="1">
            <a:spLocks/>
          </p:cNvSpPr>
          <p:nvPr/>
        </p:nvSpPr>
        <p:spPr>
          <a:xfrm>
            <a:off x="6713766" y="1626026"/>
            <a:ext cx="2459350" cy="244282"/>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200" dirty="0">
                <a:latin typeface="Century Gothic" panose="020B0502020202020204" pitchFamily="34" charset="0"/>
              </a:rPr>
              <a:t>Patients in the 1L setting (n=84)</a:t>
            </a:r>
          </a:p>
        </p:txBody>
      </p:sp>
      <p:grpSp>
        <p:nvGrpSpPr>
          <p:cNvPr id="623" name="Groupe 622">
            <a:extLst>
              <a:ext uri="{FF2B5EF4-FFF2-40B4-BE49-F238E27FC236}">
                <a16:creationId xmlns:a16="http://schemas.microsoft.com/office/drawing/2014/main" xmlns="" id="{91A60637-CC88-C0B8-976B-502278CE6176}"/>
              </a:ext>
            </a:extLst>
          </p:cNvPr>
          <p:cNvGrpSpPr/>
          <p:nvPr/>
        </p:nvGrpSpPr>
        <p:grpSpPr>
          <a:xfrm>
            <a:off x="7515310" y="2010962"/>
            <a:ext cx="3537218" cy="248665"/>
            <a:chOff x="1931246" y="2048901"/>
            <a:chExt cx="3537218" cy="248665"/>
          </a:xfrm>
        </p:grpSpPr>
        <p:grpSp>
          <p:nvGrpSpPr>
            <p:cNvPr id="875" name="Groupe 874">
              <a:extLst>
                <a:ext uri="{FF2B5EF4-FFF2-40B4-BE49-F238E27FC236}">
                  <a16:creationId xmlns:a16="http://schemas.microsoft.com/office/drawing/2014/main" xmlns="" id="{937E471F-388A-05DD-1815-FB52BFD0B8E4}"/>
                </a:ext>
              </a:extLst>
            </p:cNvPr>
            <p:cNvGrpSpPr/>
            <p:nvPr/>
          </p:nvGrpSpPr>
          <p:grpSpPr>
            <a:xfrm>
              <a:off x="1931246" y="2065511"/>
              <a:ext cx="557170" cy="215444"/>
              <a:chOff x="1881265" y="2060442"/>
              <a:chExt cx="557170" cy="215444"/>
            </a:xfrm>
          </p:grpSpPr>
          <p:sp>
            <p:nvSpPr>
              <p:cNvPr id="885" name="ZoneTexte 884">
                <a:extLst>
                  <a:ext uri="{FF2B5EF4-FFF2-40B4-BE49-F238E27FC236}">
                    <a16:creationId xmlns:a16="http://schemas.microsoft.com/office/drawing/2014/main" xmlns="" id="{6FD6E683-259C-C1C5-CC92-A52F1D022CEF}"/>
                  </a:ext>
                </a:extLst>
              </p:cNvPr>
              <p:cNvSpPr txBox="1"/>
              <p:nvPr/>
            </p:nvSpPr>
            <p:spPr>
              <a:xfrm>
                <a:off x="1918741" y="2060442"/>
                <a:ext cx="519694" cy="215444"/>
              </a:xfrm>
              <a:prstGeom prst="rect">
                <a:avLst/>
              </a:prstGeom>
              <a:noFill/>
            </p:spPr>
            <p:txBody>
              <a:bodyPr wrap="none" rtlCol="0">
                <a:spAutoFit/>
              </a:bodyPr>
              <a:lstStyle/>
              <a:p>
                <a:pPr algn="ctr"/>
                <a:r>
                  <a:rPr lang="fr-FR" sz="800" dirty="0">
                    <a:solidFill>
                      <a:prstClr val="black"/>
                    </a:solidFill>
                  </a:rPr>
                  <a:t>Doublet</a:t>
                </a:r>
              </a:p>
            </p:txBody>
          </p:sp>
          <p:sp>
            <p:nvSpPr>
              <p:cNvPr id="886" name="Rectangle 885">
                <a:extLst>
                  <a:ext uri="{FF2B5EF4-FFF2-40B4-BE49-F238E27FC236}">
                    <a16:creationId xmlns:a16="http://schemas.microsoft.com/office/drawing/2014/main" xmlns="" id="{E865E703-53A6-7F99-D8A9-15749B65762B}"/>
                  </a:ext>
                </a:extLst>
              </p:cNvPr>
              <p:cNvSpPr/>
              <p:nvPr/>
            </p:nvSpPr>
            <p:spPr>
              <a:xfrm>
                <a:off x="1881265" y="2130689"/>
                <a:ext cx="74951" cy="7495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876" name="Groupe 875">
              <a:extLst>
                <a:ext uri="{FF2B5EF4-FFF2-40B4-BE49-F238E27FC236}">
                  <a16:creationId xmlns:a16="http://schemas.microsoft.com/office/drawing/2014/main" xmlns="" id="{71D9B5DE-9646-A4E2-240A-8DE59B41E245}"/>
                </a:ext>
              </a:extLst>
            </p:cNvPr>
            <p:cNvGrpSpPr/>
            <p:nvPr/>
          </p:nvGrpSpPr>
          <p:grpSpPr>
            <a:xfrm>
              <a:off x="2587427" y="2065511"/>
              <a:ext cx="494652" cy="215444"/>
              <a:chOff x="1881265" y="2060442"/>
              <a:chExt cx="494652" cy="215444"/>
            </a:xfrm>
          </p:grpSpPr>
          <p:sp>
            <p:nvSpPr>
              <p:cNvPr id="883" name="ZoneTexte 882">
                <a:extLst>
                  <a:ext uri="{FF2B5EF4-FFF2-40B4-BE49-F238E27FC236}">
                    <a16:creationId xmlns:a16="http://schemas.microsoft.com/office/drawing/2014/main" xmlns="" id="{C72B9F69-065F-85AC-850A-7930AE8883DA}"/>
                  </a:ext>
                </a:extLst>
              </p:cNvPr>
              <p:cNvSpPr txBox="1"/>
              <p:nvPr/>
            </p:nvSpPr>
            <p:spPr>
              <a:xfrm>
                <a:off x="1918741" y="2060442"/>
                <a:ext cx="457176" cy="215444"/>
              </a:xfrm>
              <a:prstGeom prst="rect">
                <a:avLst/>
              </a:prstGeom>
              <a:noFill/>
            </p:spPr>
            <p:txBody>
              <a:bodyPr wrap="none" rtlCol="0">
                <a:spAutoFit/>
              </a:bodyPr>
              <a:lstStyle/>
              <a:p>
                <a:pPr algn="ctr"/>
                <a:r>
                  <a:rPr lang="fr-FR" sz="800" dirty="0">
                    <a:solidFill>
                      <a:prstClr val="black"/>
                    </a:solidFill>
                  </a:rPr>
                  <a:t>Triplet</a:t>
                </a:r>
              </a:p>
            </p:txBody>
          </p:sp>
          <p:sp>
            <p:nvSpPr>
              <p:cNvPr id="884" name="Rectangle 883">
                <a:extLst>
                  <a:ext uri="{FF2B5EF4-FFF2-40B4-BE49-F238E27FC236}">
                    <a16:creationId xmlns:a16="http://schemas.microsoft.com/office/drawing/2014/main" xmlns="" id="{52618183-B95C-0341-FC41-70E8AF19766C}"/>
                  </a:ext>
                </a:extLst>
              </p:cNvPr>
              <p:cNvSpPr/>
              <p:nvPr/>
            </p:nvSpPr>
            <p:spPr>
              <a:xfrm>
                <a:off x="1881265" y="2130689"/>
                <a:ext cx="74951" cy="74951"/>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877" name="Groupe 876">
              <a:extLst>
                <a:ext uri="{FF2B5EF4-FFF2-40B4-BE49-F238E27FC236}">
                  <a16:creationId xmlns:a16="http://schemas.microsoft.com/office/drawing/2014/main" xmlns="" id="{B4884A2E-6FE2-D43D-ECC8-BCC64F42CA83}"/>
                </a:ext>
              </a:extLst>
            </p:cNvPr>
            <p:cNvGrpSpPr/>
            <p:nvPr/>
          </p:nvGrpSpPr>
          <p:grpSpPr>
            <a:xfrm>
              <a:off x="3131514" y="2057817"/>
              <a:ext cx="1099804" cy="230832"/>
              <a:chOff x="3230384" y="2045054"/>
              <a:chExt cx="1099804" cy="230832"/>
            </a:xfrm>
          </p:grpSpPr>
          <p:sp>
            <p:nvSpPr>
              <p:cNvPr id="881" name="ZoneTexte 880">
                <a:extLst>
                  <a:ext uri="{FF2B5EF4-FFF2-40B4-BE49-F238E27FC236}">
                    <a16:creationId xmlns:a16="http://schemas.microsoft.com/office/drawing/2014/main" xmlns="" id="{AF402335-A622-3A6F-5F85-6D7C9235C857}"/>
                  </a:ext>
                </a:extLst>
              </p:cNvPr>
              <p:cNvSpPr txBox="1"/>
              <p:nvPr/>
            </p:nvSpPr>
            <p:spPr>
              <a:xfrm>
                <a:off x="3344021" y="2052748"/>
                <a:ext cx="986167" cy="215444"/>
              </a:xfrm>
              <a:prstGeom prst="rect">
                <a:avLst/>
              </a:prstGeom>
              <a:noFill/>
            </p:spPr>
            <p:txBody>
              <a:bodyPr wrap="none" rtlCol="0">
                <a:spAutoFit/>
              </a:bodyPr>
              <a:lstStyle/>
              <a:p>
                <a:pPr algn="ctr"/>
                <a:r>
                  <a:rPr lang="fr-FR" sz="800" dirty="0" err="1">
                    <a:solidFill>
                      <a:prstClr val="black"/>
                    </a:solidFill>
                  </a:rPr>
                  <a:t>Treatment</a:t>
                </a:r>
                <a:r>
                  <a:rPr lang="fr-FR" sz="800" dirty="0">
                    <a:solidFill>
                      <a:prstClr val="black"/>
                    </a:solidFill>
                  </a:rPr>
                  <a:t> </a:t>
                </a:r>
                <a:r>
                  <a:rPr lang="fr-FR" sz="800" dirty="0" err="1">
                    <a:solidFill>
                      <a:prstClr val="black"/>
                    </a:solidFill>
                  </a:rPr>
                  <a:t>ongoing</a:t>
                </a:r>
                <a:endParaRPr lang="fr-FR" sz="800" dirty="0">
                  <a:solidFill>
                    <a:prstClr val="black"/>
                  </a:solidFill>
                </a:endParaRPr>
              </a:p>
            </p:txBody>
          </p:sp>
          <p:sp>
            <p:nvSpPr>
              <p:cNvPr id="882" name="ZoneTexte 881">
                <a:extLst>
                  <a:ext uri="{FF2B5EF4-FFF2-40B4-BE49-F238E27FC236}">
                    <a16:creationId xmlns:a16="http://schemas.microsoft.com/office/drawing/2014/main" xmlns="" id="{01A09B84-B2FB-1BEC-1F4A-EA6A23794488}"/>
                  </a:ext>
                </a:extLst>
              </p:cNvPr>
              <p:cNvSpPr txBox="1"/>
              <p:nvPr/>
            </p:nvSpPr>
            <p:spPr>
              <a:xfrm>
                <a:off x="3230384" y="2045054"/>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grpSp>
        <p:grpSp>
          <p:nvGrpSpPr>
            <p:cNvPr id="878" name="Groupe 877">
              <a:extLst>
                <a:ext uri="{FF2B5EF4-FFF2-40B4-BE49-F238E27FC236}">
                  <a16:creationId xmlns:a16="http://schemas.microsoft.com/office/drawing/2014/main" xmlns="" id="{95BBEEFD-B60D-8E6E-2D37-8CD7488CA888}"/>
                </a:ext>
              </a:extLst>
            </p:cNvPr>
            <p:cNvGrpSpPr/>
            <p:nvPr/>
          </p:nvGrpSpPr>
          <p:grpSpPr>
            <a:xfrm>
              <a:off x="4330188" y="2048901"/>
              <a:ext cx="1138276" cy="248665"/>
              <a:chOff x="3230384" y="2052748"/>
              <a:chExt cx="1138276" cy="248665"/>
            </a:xfrm>
          </p:grpSpPr>
          <p:sp>
            <p:nvSpPr>
              <p:cNvPr id="879" name="ZoneTexte 878">
                <a:extLst>
                  <a:ext uri="{FF2B5EF4-FFF2-40B4-BE49-F238E27FC236}">
                    <a16:creationId xmlns:a16="http://schemas.microsoft.com/office/drawing/2014/main" xmlns="" id="{00DAAF66-F5E6-0D15-6784-C0741EC32918}"/>
                  </a:ext>
                </a:extLst>
              </p:cNvPr>
              <p:cNvSpPr txBox="1"/>
              <p:nvPr/>
            </p:nvSpPr>
            <p:spPr>
              <a:xfrm>
                <a:off x="3344021" y="2052748"/>
                <a:ext cx="1024639" cy="215444"/>
              </a:xfrm>
              <a:prstGeom prst="rect">
                <a:avLst/>
              </a:prstGeom>
              <a:noFill/>
            </p:spPr>
            <p:txBody>
              <a:bodyPr wrap="none" rtlCol="0">
                <a:spAutoFit/>
              </a:bodyPr>
              <a:lstStyle/>
              <a:p>
                <a:pPr algn="ctr"/>
                <a:r>
                  <a:rPr lang="fr-FR" sz="800" dirty="0" err="1">
                    <a:solidFill>
                      <a:prstClr val="black"/>
                    </a:solidFill>
                  </a:rPr>
                  <a:t>Dato-DXd</a:t>
                </a:r>
                <a:r>
                  <a:rPr lang="fr-FR" sz="800" dirty="0">
                    <a:solidFill>
                      <a:prstClr val="black"/>
                    </a:solidFill>
                  </a:rPr>
                  <a:t> 6.0 mg/kg</a:t>
                </a:r>
              </a:p>
            </p:txBody>
          </p:sp>
          <p:sp>
            <p:nvSpPr>
              <p:cNvPr id="880" name="ZoneTexte 879">
                <a:extLst>
                  <a:ext uri="{FF2B5EF4-FFF2-40B4-BE49-F238E27FC236}">
                    <a16:creationId xmlns:a16="http://schemas.microsoft.com/office/drawing/2014/main" xmlns="" id="{F536759F-E20A-A323-2659-56FA9D011585}"/>
                  </a:ext>
                </a:extLst>
              </p:cNvPr>
              <p:cNvSpPr txBox="1"/>
              <p:nvPr/>
            </p:nvSpPr>
            <p:spPr>
              <a:xfrm>
                <a:off x="3230384" y="2070581"/>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grpSp>
      </p:grpSp>
      <p:grpSp>
        <p:nvGrpSpPr>
          <p:cNvPr id="1080" name="Groupe 1079">
            <a:extLst>
              <a:ext uri="{FF2B5EF4-FFF2-40B4-BE49-F238E27FC236}">
                <a16:creationId xmlns:a16="http://schemas.microsoft.com/office/drawing/2014/main" xmlns="" id="{E835E879-D290-0136-02CF-0B91088574A0}"/>
              </a:ext>
            </a:extLst>
          </p:cNvPr>
          <p:cNvGrpSpPr/>
          <p:nvPr/>
        </p:nvGrpSpPr>
        <p:grpSpPr>
          <a:xfrm>
            <a:off x="7166590" y="2250711"/>
            <a:ext cx="4699004" cy="2663424"/>
            <a:chOff x="7061284" y="2288650"/>
            <a:chExt cx="4699004" cy="2663424"/>
          </a:xfrm>
        </p:grpSpPr>
        <p:sp>
          <p:nvSpPr>
            <p:cNvPr id="742" name="Rectangle 741">
              <a:extLst>
                <a:ext uri="{FF2B5EF4-FFF2-40B4-BE49-F238E27FC236}">
                  <a16:creationId xmlns:a16="http://schemas.microsoft.com/office/drawing/2014/main" xmlns="" id="{5F0E9848-15E7-B068-74C4-897CD0F6540C}"/>
                </a:ext>
              </a:extLst>
            </p:cNvPr>
            <p:cNvSpPr/>
            <p:nvPr/>
          </p:nvSpPr>
          <p:spPr>
            <a:xfrm>
              <a:off x="7148807" y="2288650"/>
              <a:ext cx="45719" cy="99479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88" name="Rectangle 887">
              <a:extLst>
                <a:ext uri="{FF2B5EF4-FFF2-40B4-BE49-F238E27FC236}">
                  <a16:creationId xmlns:a16="http://schemas.microsoft.com/office/drawing/2014/main" xmlns="" id="{1727141D-CE74-7C33-4C0C-17CE4B589A58}"/>
                </a:ext>
              </a:extLst>
            </p:cNvPr>
            <p:cNvSpPr/>
            <p:nvPr/>
          </p:nvSpPr>
          <p:spPr>
            <a:xfrm>
              <a:off x="7202591" y="2918514"/>
              <a:ext cx="45719" cy="364931"/>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89" name="Rectangle 888">
              <a:extLst>
                <a:ext uri="{FF2B5EF4-FFF2-40B4-BE49-F238E27FC236}">
                  <a16:creationId xmlns:a16="http://schemas.microsoft.com/office/drawing/2014/main" xmlns="" id="{756C8B94-DC32-5FE3-7B53-E60F9315091A}"/>
                </a:ext>
              </a:extLst>
            </p:cNvPr>
            <p:cNvSpPr/>
            <p:nvPr/>
          </p:nvSpPr>
          <p:spPr>
            <a:xfrm>
              <a:off x="7256375" y="3022539"/>
              <a:ext cx="45719" cy="26090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0" name="Rectangle 889">
              <a:extLst>
                <a:ext uri="{FF2B5EF4-FFF2-40B4-BE49-F238E27FC236}">
                  <a16:creationId xmlns:a16="http://schemas.microsoft.com/office/drawing/2014/main" xmlns="" id="{FF83D7F7-81D3-89BE-71B0-D4EBF597078E}"/>
                </a:ext>
              </a:extLst>
            </p:cNvPr>
            <p:cNvSpPr/>
            <p:nvPr/>
          </p:nvSpPr>
          <p:spPr>
            <a:xfrm>
              <a:off x="7310159" y="3098514"/>
              <a:ext cx="45719" cy="18493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1" name="Rectangle 890">
              <a:extLst>
                <a:ext uri="{FF2B5EF4-FFF2-40B4-BE49-F238E27FC236}">
                  <a16:creationId xmlns:a16="http://schemas.microsoft.com/office/drawing/2014/main" xmlns="" id="{B244A05F-0F10-AA3F-133B-0C9DCD9C8597}"/>
                </a:ext>
              </a:extLst>
            </p:cNvPr>
            <p:cNvSpPr/>
            <p:nvPr/>
          </p:nvSpPr>
          <p:spPr>
            <a:xfrm>
              <a:off x="7363943" y="3155650"/>
              <a:ext cx="45719" cy="12779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2" name="Rectangle 891">
              <a:extLst>
                <a:ext uri="{FF2B5EF4-FFF2-40B4-BE49-F238E27FC236}">
                  <a16:creationId xmlns:a16="http://schemas.microsoft.com/office/drawing/2014/main" xmlns="" id="{84FE1F1B-06BF-0615-6370-6901B9948C7E}"/>
                </a:ext>
              </a:extLst>
            </p:cNvPr>
            <p:cNvSpPr/>
            <p:nvPr/>
          </p:nvSpPr>
          <p:spPr>
            <a:xfrm>
              <a:off x="7417727" y="3186571"/>
              <a:ext cx="45719" cy="9687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3" name="Rectangle 892">
              <a:extLst>
                <a:ext uri="{FF2B5EF4-FFF2-40B4-BE49-F238E27FC236}">
                  <a16:creationId xmlns:a16="http://schemas.microsoft.com/office/drawing/2014/main" xmlns="" id="{78B95701-E912-C79A-FBD9-CDDE1962E698}"/>
                </a:ext>
              </a:extLst>
            </p:cNvPr>
            <p:cNvSpPr/>
            <p:nvPr/>
          </p:nvSpPr>
          <p:spPr>
            <a:xfrm>
              <a:off x="7471511" y="3186571"/>
              <a:ext cx="45719" cy="9687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4" name="Rectangle 893">
              <a:extLst>
                <a:ext uri="{FF2B5EF4-FFF2-40B4-BE49-F238E27FC236}">
                  <a16:creationId xmlns:a16="http://schemas.microsoft.com/office/drawing/2014/main" xmlns="" id="{C44EE47E-BB3E-CC97-E780-2C50EC894216}"/>
                </a:ext>
              </a:extLst>
            </p:cNvPr>
            <p:cNvSpPr/>
            <p:nvPr/>
          </p:nvSpPr>
          <p:spPr>
            <a:xfrm>
              <a:off x="7525295" y="3186571"/>
              <a:ext cx="45719" cy="9687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6" name="Rectangle 895">
              <a:extLst>
                <a:ext uri="{FF2B5EF4-FFF2-40B4-BE49-F238E27FC236}">
                  <a16:creationId xmlns:a16="http://schemas.microsoft.com/office/drawing/2014/main" xmlns="" id="{EF1F6E2D-45D7-8FA5-16C9-146D458FED31}"/>
                </a:ext>
              </a:extLst>
            </p:cNvPr>
            <p:cNvSpPr/>
            <p:nvPr/>
          </p:nvSpPr>
          <p:spPr>
            <a:xfrm>
              <a:off x="7740431" y="3280091"/>
              <a:ext cx="45719" cy="533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7" name="Rectangle 896">
              <a:extLst>
                <a:ext uri="{FF2B5EF4-FFF2-40B4-BE49-F238E27FC236}">
                  <a16:creationId xmlns:a16="http://schemas.microsoft.com/office/drawing/2014/main" xmlns="" id="{7035B4E9-1AFE-C392-9888-9F19C4F59DFB}"/>
                </a:ext>
              </a:extLst>
            </p:cNvPr>
            <p:cNvSpPr/>
            <p:nvPr/>
          </p:nvSpPr>
          <p:spPr>
            <a:xfrm>
              <a:off x="7794215" y="3280090"/>
              <a:ext cx="45719" cy="8099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8" name="Rectangle 897">
              <a:extLst>
                <a:ext uri="{FF2B5EF4-FFF2-40B4-BE49-F238E27FC236}">
                  <a16:creationId xmlns:a16="http://schemas.microsoft.com/office/drawing/2014/main" xmlns="" id="{160F9E89-730C-0021-AA34-9BA663D4FBC9}"/>
                </a:ext>
              </a:extLst>
            </p:cNvPr>
            <p:cNvSpPr/>
            <p:nvPr/>
          </p:nvSpPr>
          <p:spPr>
            <a:xfrm>
              <a:off x="7847999" y="3280091"/>
              <a:ext cx="45719" cy="9702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9" name="Rectangle 898">
              <a:extLst>
                <a:ext uri="{FF2B5EF4-FFF2-40B4-BE49-F238E27FC236}">
                  <a16:creationId xmlns:a16="http://schemas.microsoft.com/office/drawing/2014/main" xmlns="" id="{B60CC71C-7929-52C2-D565-E5CE1E7D904B}"/>
                </a:ext>
              </a:extLst>
            </p:cNvPr>
            <p:cNvSpPr/>
            <p:nvPr/>
          </p:nvSpPr>
          <p:spPr>
            <a:xfrm>
              <a:off x="7901783" y="3280091"/>
              <a:ext cx="45719" cy="12520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0" name="Rectangle 899">
              <a:extLst>
                <a:ext uri="{FF2B5EF4-FFF2-40B4-BE49-F238E27FC236}">
                  <a16:creationId xmlns:a16="http://schemas.microsoft.com/office/drawing/2014/main" xmlns="" id="{E8B4076C-B83B-1C34-F7D9-3CBAE83E9B2B}"/>
                </a:ext>
              </a:extLst>
            </p:cNvPr>
            <p:cNvSpPr/>
            <p:nvPr/>
          </p:nvSpPr>
          <p:spPr>
            <a:xfrm>
              <a:off x="7955567" y="3280091"/>
              <a:ext cx="45719" cy="12520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1" name="Rectangle 900">
              <a:extLst>
                <a:ext uri="{FF2B5EF4-FFF2-40B4-BE49-F238E27FC236}">
                  <a16:creationId xmlns:a16="http://schemas.microsoft.com/office/drawing/2014/main" xmlns="" id="{DC00E6FD-1968-F9EC-91F0-94BA154EC62D}"/>
                </a:ext>
              </a:extLst>
            </p:cNvPr>
            <p:cNvSpPr/>
            <p:nvPr/>
          </p:nvSpPr>
          <p:spPr>
            <a:xfrm>
              <a:off x="8009351" y="3280091"/>
              <a:ext cx="45719" cy="1613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3" name="Rectangle 902">
              <a:extLst>
                <a:ext uri="{FF2B5EF4-FFF2-40B4-BE49-F238E27FC236}">
                  <a16:creationId xmlns:a16="http://schemas.microsoft.com/office/drawing/2014/main" xmlns="" id="{31F8C87B-9C73-F980-2D34-0CA9DF49C1D9}"/>
                </a:ext>
              </a:extLst>
            </p:cNvPr>
            <p:cNvSpPr/>
            <p:nvPr/>
          </p:nvSpPr>
          <p:spPr>
            <a:xfrm>
              <a:off x="7686647" y="3280090"/>
              <a:ext cx="45719" cy="4571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4" name="Rectangle 903">
              <a:extLst>
                <a:ext uri="{FF2B5EF4-FFF2-40B4-BE49-F238E27FC236}">
                  <a16:creationId xmlns:a16="http://schemas.microsoft.com/office/drawing/2014/main" xmlns="" id="{1414F3CA-F874-FB33-86FF-986CC770FA7B}"/>
                </a:ext>
              </a:extLst>
            </p:cNvPr>
            <p:cNvSpPr/>
            <p:nvPr/>
          </p:nvSpPr>
          <p:spPr>
            <a:xfrm>
              <a:off x="8063135" y="3280090"/>
              <a:ext cx="45719" cy="18371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5" name="Rectangle 904">
              <a:extLst>
                <a:ext uri="{FF2B5EF4-FFF2-40B4-BE49-F238E27FC236}">
                  <a16:creationId xmlns:a16="http://schemas.microsoft.com/office/drawing/2014/main" xmlns="" id="{968E7090-D0E2-692A-7E6D-4DBB4BA6154A}"/>
                </a:ext>
              </a:extLst>
            </p:cNvPr>
            <p:cNvSpPr/>
            <p:nvPr/>
          </p:nvSpPr>
          <p:spPr>
            <a:xfrm>
              <a:off x="8116919" y="3280091"/>
              <a:ext cx="45719" cy="21117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6" name="Rectangle 905">
              <a:extLst>
                <a:ext uri="{FF2B5EF4-FFF2-40B4-BE49-F238E27FC236}">
                  <a16:creationId xmlns:a16="http://schemas.microsoft.com/office/drawing/2014/main" xmlns="" id="{165662BE-3E75-7594-153D-681B1CB5B074}"/>
                </a:ext>
              </a:extLst>
            </p:cNvPr>
            <p:cNvSpPr/>
            <p:nvPr/>
          </p:nvSpPr>
          <p:spPr>
            <a:xfrm>
              <a:off x="8170703" y="3280091"/>
              <a:ext cx="45719" cy="21117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7" name="Rectangle 906">
              <a:extLst>
                <a:ext uri="{FF2B5EF4-FFF2-40B4-BE49-F238E27FC236}">
                  <a16:creationId xmlns:a16="http://schemas.microsoft.com/office/drawing/2014/main" xmlns="" id="{21334945-B86D-8687-FDE5-1FC7FFDCC502}"/>
                </a:ext>
              </a:extLst>
            </p:cNvPr>
            <p:cNvSpPr/>
            <p:nvPr/>
          </p:nvSpPr>
          <p:spPr>
            <a:xfrm>
              <a:off x="8224487" y="3280091"/>
              <a:ext cx="45719" cy="2189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8" name="Rectangle 907">
              <a:extLst>
                <a:ext uri="{FF2B5EF4-FFF2-40B4-BE49-F238E27FC236}">
                  <a16:creationId xmlns:a16="http://schemas.microsoft.com/office/drawing/2014/main" xmlns="" id="{13E9CCFD-AF96-C0CC-29F6-6B5D2BC9312E}"/>
                </a:ext>
              </a:extLst>
            </p:cNvPr>
            <p:cNvSpPr/>
            <p:nvPr/>
          </p:nvSpPr>
          <p:spPr>
            <a:xfrm>
              <a:off x="8278271" y="3280091"/>
              <a:ext cx="45719" cy="2405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9" name="Rectangle 908">
              <a:extLst>
                <a:ext uri="{FF2B5EF4-FFF2-40B4-BE49-F238E27FC236}">
                  <a16:creationId xmlns:a16="http://schemas.microsoft.com/office/drawing/2014/main" xmlns="" id="{AED0D173-6F0B-4A0C-6A62-E18ABD2E33F9}"/>
                </a:ext>
              </a:extLst>
            </p:cNvPr>
            <p:cNvSpPr/>
            <p:nvPr/>
          </p:nvSpPr>
          <p:spPr>
            <a:xfrm>
              <a:off x="8332055" y="3280090"/>
              <a:ext cx="45719" cy="24776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0" name="Rectangle 909">
              <a:extLst>
                <a:ext uri="{FF2B5EF4-FFF2-40B4-BE49-F238E27FC236}">
                  <a16:creationId xmlns:a16="http://schemas.microsoft.com/office/drawing/2014/main" xmlns="" id="{F9271A2F-8F97-E7E0-8B06-4011BFDAF0AD}"/>
                </a:ext>
              </a:extLst>
            </p:cNvPr>
            <p:cNvSpPr/>
            <p:nvPr/>
          </p:nvSpPr>
          <p:spPr>
            <a:xfrm>
              <a:off x="8385839" y="3280091"/>
              <a:ext cx="45719" cy="2765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1" name="Rectangle 910">
              <a:extLst>
                <a:ext uri="{FF2B5EF4-FFF2-40B4-BE49-F238E27FC236}">
                  <a16:creationId xmlns:a16="http://schemas.microsoft.com/office/drawing/2014/main" xmlns="" id="{AC14247C-F6C7-FED5-7133-82B65FA63DF2}"/>
                </a:ext>
              </a:extLst>
            </p:cNvPr>
            <p:cNvSpPr/>
            <p:nvPr/>
          </p:nvSpPr>
          <p:spPr>
            <a:xfrm>
              <a:off x="8439623" y="3280090"/>
              <a:ext cx="45719" cy="2909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2" name="Rectangle 911">
              <a:extLst>
                <a:ext uri="{FF2B5EF4-FFF2-40B4-BE49-F238E27FC236}">
                  <a16:creationId xmlns:a16="http://schemas.microsoft.com/office/drawing/2014/main" xmlns="" id="{C6D048A2-E6DA-38B6-E9D5-3FBE5B73B4F9}"/>
                </a:ext>
              </a:extLst>
            </p:cNvPr>
            <p:cNvSpPr/>
            <p:nvPr/>
          </p:nvSpPr>
          <p:spPr>
            <a:xfrm>
              <a:off x="8493407" y="3280090"/>
              <a:ext cx="45719" cy="32229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3" name="Rectangle 912">
              <a:extLst>
                <a:ext uri="{FF2B5EF4-FFF2-40B4-BE49-F238E27FC236}">
                  <a16:creationId xmlns:a16="http://schemas.microsoft.com/office/drawing/2014/main" xmlns="" id="{27F4257A-F1ED-7496-A73A-460A3B1AD28C}"/>
                </a:ext>
              </a:extLst>
            </p:cNvPr>
            <p:cNvSpPr/>
            <p:nvPr/>
          </p:nvSpPr>
          <p:spPr>
            <a:xfrm>
              <a:off x="8547191" y="3280091"/>
              <a:ext cx="45719" cy="3341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4" name="Rectangle 913">
              <a:extLst>
                <a:ext uri="{FF2B5EF4-FFF2-40B4-BE49-F238E27FC236}">
                  <a16:creationId xmlns:a16="http://schemas.microsoft.com/office/drawing/2014/main" xmlns="" id="{9C34DAEA-965B-65A2-DBD5-4CAAD10ECB43}"/>
                </a:ext>
              </a:extLst>
            </p:cNvPr>
            <p:cNvSpPr/>
            <p:nvPr/>
          </p:nvSpPr>
          <p:spPr>
            <a:xfrm>
              <a:off x="8600975" y="3280091"/>
              <a:ext cx="45719" cy="3449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5" name="Rectangle 914">
              <a:extLst>
                <a:ext uri="{FF2B5EF4-FFF2-40B4-BE49-F238E27FC236}">
                  <a16:creationId xmlns:a16="http://schemas.microsoft.com/office/drawing/2014/main" xmlns="" id="{D9F33601-6FC8-D7AC-273F-B6D3F7C9DB15}"/>
                </a:ext>
              </a:extLst>
            </p:cNvPr>
            <p:cNvSpPr/>
            <p:nvPr/>
          </p:nvSpPr>
          <p:spPr>
            <a:xfrm>
              <a:off x="8654759" y="3280090"/>
              <a:ext cx="45719" cy="37016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6" name="Rectangle 915">
              <a:extLst>
                <a:ext uri="{FF2B5EF4-FFF2-40B4-BE49-F238E27FC236}">
                  <a16:creationId xmlns:a16="http://schemas.microsoft.com/office/drawing/2014/main" xmlns="" id="{9B203CE9-3363-A2AA-3A99-94F1E1409A42}"/>
                </a:ext>
              </a:extLst>
            </p:cNvPr>
            <p:cNvSpPr/>
            <p:nvPr/>
          </p:nvSpPr>
          <p:spPr>
            <a:xfrm>
              <a:off x="8708543" y="3280090"/>
              <a:ext cx="45719" cy="3701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7" name="Rectangle 916">
              <a:extLst>
                <a:ext uri="{FF2B5EF4-FFF2-40B4-BE49-F238E27FC236}">
                  <a16:creationId xmlns:a16="http://schemas.microsoft.com/office/drawing/2014/main" xmlns="" id="{ADC33492-BD28-5837-4C56-2711BE0166D7}"/>
                </a:ext>
              </a:extLst>
            </p:cNvPr>
            <p:cNvSpPr/>
            <p:nvPr/>
          </p:nvSpPr>
          <p:spPr>
            <a:xfrm>
              <a:off x="8762327" y="3280090"/>
              <a:ext cx="45719" cy="37736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8" name="Rectangle 917">
              <a:extLst>
                <a:ext uri="{FF2B5EF4-FFF2-40B4-BE49-F238E27FC236}">
                  <a16:creationId xmlns:a16="http://schemas.microsoft.com/office/drawing/2014/main" xmlns="" id="{089C57A2-5563-F0D2-0F04-D3667F4C225C}"/>
                </a:ext>
              </a:extLst>
            </p:cNvPr>
            <p:cNvSpPr/>
            <p:nvPr/>
          </p:nvSpPr>
          <p:spPr>
            <a:xfrm>
              <a:off x="8816111" y="3280091"/>
              <a:ext cx="45719" cy="39438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9" name="Rectangle 918">
              <a:extLst>
                <a:ext uri="{FF2B5EF4-FFF2-40B4-BE49-F238E27FC236}">
                  <a16:creationId xmlns:a16="http://schemas.microsoft.com/office/drawing/2014/main" xmlns="" id="{92F6D4B0-AFCE-D1B0-EBA5-32825FEC457A}"/>
                </a:ext>
              </a:extLst>
            </p:cNvPr>
            <p:cNvSpPr/>
            <p:nvPr/>
          </p:nvSpPr>
          <p:spPr>
            <a:xfrm>
              <a:off x="8869895" y="3280091"/>
              <a:ext cx="45719" cy="4025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0" name="Rectangle 919">
              <a:extLst>
                <a:ext uri="{FF2B5EF4-FFF2-40B4-BE49-F238E27FC236}">
                  <a16:creationId xmlns:a16="http://schemas.microsoft.com/office/drawing/2014/main" xmlns="" id="{EF359A34-A5CF-798B-DE5B-2FEC94B0A851}"/>
                </a:ext>
              </a:extLst>
            </p:cNvPr>
            <p:cNvSpPr/>
            <p:nvPr/>
          </p:nvSpPr>
          <p:spPr>
            <a:xfrm>
              <a:off x="8923679" y="3280091"/>
              <a:ext cx="45719" cy="43229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1" name="Rectangle 920">
              <a:extLst>
                <a:ext uri="{FF2B5EF4-FFF2-40B4-BE49-F238E27FC236}">
                  <a16:creationId xmlns:a16="http://schemas.microsoft.com/office/drawing/2014/main" xmlns="" id="{AC0588A4-63D2-EAD2-BC37-057B80EBB5C5}"/>
                </a:ext>
              </a:extLst>
            </p:cNvPr>
            <p:cNvSpPr/>
            <p:nvPr/>
          </p:nvSpPr>
          <p:spPr>
            <a:xfrm>
              <a:off x="9031247" y="3280090"/>
              <a:ext cx="45719" cy="47448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2" name="Rectangle 921">
              <a:extLst>
                <a:ext uri="{FF2B5EF4-FFF2-40B4-BE49-F238E27FC236}">
                  <a16:creationId xmlns:a16="http://schemas.microsoft.com/office/drawing/2014/main" xmlns="" id="{4B0112E8-DD15-B927-4976-AB815B77A82C}"/>
                </a:ext>
              </a:extLst>
            </p:cNvPr>
            <p:cNvSpPr/>
            <p:nvPr/>
          </p:nvSpPr>
          <p:spPr>
            <a:xfrm>
              <a:off x="8977463" y="3280090"/>
              <a:ext cx="45719" cy="47949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3" name="Rectangle 922">
              <a:extLst>
                <a:ext uri="{FF2B5EF4-FFF2-40B4-BE49-F238E27FC236}">
                  <a16:creationId xmlns:a16="http://schemas.microsoft.com/office/drawing/2014/main" xmlns="" id="{F7D032C7-9E2E-0C81-7E51-7FFE70ABF5D6}"/>
                </a:ext>
              </a:extLst>
            </p:cNvPr>
            <p:cNvSpPr/>
            <p:nvPr/>
          </p:nvSpPr>
          <p:spPr>
            <a:xfrm>
              <a:off x="9085031" y="3280090"/>
              <a:ext cx="45719" cy="5069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4" name="Rectangle 923">
              <a:extLst>
                <a:ext uri="{FF2B5EF4-FFF2-40B4-BE49-F238E27FC236}">
                  <a16:creationId xmlns:a16="http://schemas.microsoft.com/office/drawing/2014/main" xmlns="" id="{11A989C7-3202-6D8E-C699-F75F4D8C3D33}"/>
                </a:ext>
              </a:extLst>
            </p:cNvPr>
            <p:cNvSpPr/>
            <p:nvPr/>
          </p:nvSpPr>
          <p:spPr>
            <a:xfrm>
              <a:off x="9138815" y="3280090"/>
              <a:ext cx="45719" cy="52496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5" name="Rectangle 924">
              <a:extLst>
                <a:ext uri="{FF2B5EF4-FFF2-40B4-BE49-F238E27FC236}">
                  <a16:creationId xmlns:a16="http://schemas.microsoft.com/office/drawing/2014/main" xmlns="" id="{7C856FA1-B9B1-C165-910F-54A38EBE2E11}"/>
                </a:ext>
              </a:extLst>
            </p:cNvPr>
            <p:cNvSpPr/>
            <p:nvPr/>
          </p:nvSpPr>
          <p:spPr>
            <a:xfrm>
              <a:off x="9192599" y="3280090"/>
              <a:ext cx="45719" cy="53936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6" name="Rectangle 925">
              <a:extLst>
                <a:ext uri="{FF2B5EF4-FFF2-40B4-BE49-F238E27FC236}">
                  <a16:creationId xmlns:a16="http://schemas.microsoft.com/office/drawing/2014/main" xmlns="" id="{4A30E940-860D-B885-1636-8E05540E0C60}"/>
                </a:ext>
              </a:extLst>
            </p:cNvPr>
            <p:cNvSpPr/>
            <p:nvPr/>
          </p:nvSpPr>
          <p:spPr>
            <a:xfrm>
              <a:off x="9246383" y="3280090"/>
              <a:ext cx="45719" cy="5393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7" name="Rectangle 926">
              <a:extLst>
                <a:ext uri="{FF2B5EF4-FFF2-40B4-BE49-F238E27FC236}">
                  <a16:creationId xmlns:a16="http://schemas.microsoft.com/office/drawing/2014/main" xmlns="" id="{04EA7183-C8E1-1FC3-54BF-D31B134B9E76}"/>
                </a:ext>
              </a:extLst>
            </p:cNvPr>
            <p:cNvSpPr/>
            <p:nvPr/>
          </p:nvSpPr>
          <p:spPr>
            <a:xfrm>
              <a:off x="9300167" y="3280090"/>
              <a:ext cx="45719" cy="5393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8" name="Rectangle 927">
              <a:extLst>
                <a:ext uri="{FF2B5EF4-FFF2-40B4-BE49-F238E27FC236}">
                  <a16:creationId xmlns:a16="http://schemas.microsoft.com/office/drawing/2014/main" xmlns="" id="{3F3C5623-5A72-72E9-1080-949A33E9B1F2}"/>
                </a:ext>
              </a:extLst>
            </p:cNvPr>
            <p:cNvSpPr/>
            <p:nvPr/>
          </p:nvSpPr>
          <p:spPr>
            <a:xfrm>
              <a:off x="9353951" y="3280090"/>
              <a:ext cx="45719" cy="54772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9" name="Rectangle 928">
              <a:extLst>
                <a:ext uri="{FF2B5EF4-FFF2-40B4-BE49-F238E27FC236}">
                  <a16:creationId xmlns:a16="http://schemas.microsoft.com/office/drawing/2014/main" xmlns="" id="{BEC18EE3-4FB0-0434-E2D5-7AAE6E539D12}"/>
                </a:ext>
              </a:extLst>
            </p:cNvPr>
            <p:cNvSpPr/>
            <p:nvPr/>
          </p:nvSpPr>
          <p:spPr>
            <a:xfrm>
              <a:off x="9461519" y="3280090"/>
              <a:ext cx="45719" cy="5861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0" name="Rectangle 929">
              <a:extLst>
                <a:ext uri="{FF2B5EF4-FFF2-40B4-BE49-F238E27FC236}">
                  <a16:creationId xmlns:a16="http://schemas.microsoft.com/office/drawing/2014/main" xmlns="" id="{51D10EA1-BCE9-FDA7-6ACA-9B5E0D62D95D}"/>
                </a:ext>
              </a:extLst>
            </p:cNvPr>
            <p:cNvSpPr/>
            <p:nvPr/>
          </p:nvSpPr>
          <p:spPr>
            <a:xfrm>
              <a:off x="9407735" y="3280090"/>
              <a:ext cx="45719" cy="5645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1" name="Rectangle 930">
              <a:extLst>
                <a:ext uri="{FF2B5EF4-FFF2-40B4-BE49-F238E27FC236}">
                  <a16:creationId xmlns:a16="http://schemas.microsoft.com/office/drawing/2014/main" xmlns="" id="{007674D1-D138-3E16-8476-FA0FFB9C1ADA}"/>
                </a:ext>
              </a:extLst>
            </p:cNvPr>
            <p:cNvSpPr/>
            <p:nvPr/>
          </p:nvSpPr>
          <p:spPr>
            <a:xfrm>
              <a:off x="9569087" y="3280090"/>
              <a:ext cx="45719" cy="5789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2" name="Rectangle 931">
              <a:extLst>
                <a:ext uri="{FF2B5EF4-FFF2-40B4-BE49-F238E27FC236}">
                  <a16:creationId xmlns:a16="http://schemas.microsoft.com/office/drawing/2014/main" xmlns="" id="{D37111D6-5B8A-D4AE-F248-E6721B428B5B}"/>
                </a:ext>
              </a:extLst>
            </p:cNvPr>
            <p:cNvSpPr/>
            <p:nvPr/>
          </p:nvSpPr>
          <p:spPr>
            <a:xfrm>
              <a:off x="9515303" y="3280090"/>
              <a:ext cx="45719" cy="5789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3" name="Rectangle 932">
              <a:extLst>
                <a:ext uri="{FF2B5EF4-FFF2-40B4-BE49-F238E27FC236}">
                  <a16:creationId xmlns:a16="http://schemas.microsoft.com/office/drawing/2014/main" xmlns="" id="{993B2AC6-2B94-FFBE-B7F9-09A207ED24D8}"/>
                </a:ext>
              </a:extLst>
            </p:cNvPr>
            <p:cNvSpPr/>
            <p:nvPr/>
          </p:nvSpPr>
          <p:spPr>
            <a:xfrm>
              <a:off x="9622871" y="3280090"/>
              <a:ext cx="45719" cy="5861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4" name="Rectangle 933">
              <a:extLst>
                <a:ext uri="{FF2B5EF4-FFF2-40B4-BE49-F238E27FC236}">
                  <a16:creationId xmlns:a16="http://schemas.microsoft.com/office/drawing/2014/main" xmlns="" id="{C51835CA-CE2A-FCD1-04F4-535AD6F28649}"/>
                </a:ext>
              </a:extLst>
            </p:cNvPr>
            <p:cNvSpPr/>
            <p:nvPr/>
          </p:nvSpPr>
          <p:spPr>
            <a:xfrm>
              <a:off x="9676655" y="3280090"/>
              <a:ext cx="45719" cy="5861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5" name="Rectangle 934">
              <a:extLst>
                <a:ext uri="{FF2B5EF4-FFF2-40B4-BE49-F238E27FC236}">
                  <a16:creationId xmlns:a16="http://schemas.microsoft.com/office/drawing/2014/main" xmlns="" id="{034E38F0-4BDB-6B96-5458-96F94FC9E90D}"/>
                </a:ext>
              </a:extLst>
            </p:cNvPr>
            <p:cNvSpPr/>
            <p:nvPr/>
          </p:nvSpPr>
          <p:spPr>
            <a:xfrm>
              <a:off x="9730439" y="3280090"/>
              <a:ext cx="45719" cy="6149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6" name="Rectangle 935">
              <a:extLst>
                <a:ext uri="{FF2B5EF4-FFF2-40B4-BE49-F238E27FC236}">
                  <a16:creationId xmlns:a16="http://schemas.microsoft.com/office/drawing/2014/main" xmlns="" id="{D0987892-7B7F-2293-3D30-677FAF2A378E}"/>
                </a:ext>
              </a:extLst>
            </p:cNvPr>
            <p:cNvSpPr/>
            <p:nvPr/>
          </p:nvSpPr>
          <p:spPr>
            <a:xfrm>
              <a:off x="9784223" y="3280090"/>
              <a:ext cx="45719" cy="66425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7" name="Rectangle 936">
              <a:extLst>
                <a:ext uri="{FF2B5EF4-FFF2-40B4-BE49-F238E27FC236}">
                  <a16:creationId xmlns:a16="http://schemas.microsoft.com/office/drawing/2014/main" xmlns="" id="{EE40AD44-236F-874C-7E1C-0CBE4EAB39B3}"/>
                </a:ext>
              </a:extLst>
            </p:cNvPr>
            <p:cNvSpPr/>
            <p:nvPr/>
          </p:nvSpPr>
          <p:spPr>
            <a:xfrm>
              <a:off x="9838007" y="3280090"/>
              <a:ext cx="45719" cy="68965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8" name="Rectangle 937">
              <a:extLst>
                <a:ext uri="{FF2B5EF4-FFF2-40B4-BE49-F238E27FC236}">
                  <a16:creationId xmlns:a16="http://schemas.microsoft.com/office/drawing/2014/main" xmlns="" id="{B615D88A-BF3E-7F29-DC86-30C1249AFC87}"/>
                </a:ext>
              </a:extLst>
            </p:cNvPr>
            <p:cNvSpPr/>
            <p:nvPr/>
          </p:nvSpPr>
          <p:spPr>
            <a:xfrm>
              <a:off x="9891791" y="3280090"/>
              <a:ext cx="45719" cy="68965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9" name="Rectangle 938">
              <a:extLst>
                <a:ext uri="{FF2B5EF4-FFF2-40B4-BE49-F238E27FC236}">
                  <a16:creationId xmlns:a16="http://schemas.microsoft.com/office/drawing/2014/main" xmlns="" id="{1DF0543A-D4A1-6021-8395-AED641D07BB4}"/>
                </a:ext>
              </a:extLst>
            </p:cNvPr>
            <p:cNvSpPr/>
            <p:nvPr/>
          </p:nvSpPr>
          <p:spPr>
            <a:xfrm>
              <a:off x="9945575" y="3280090"/>
              <a:ext cx="45719" cy="68965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0" name="Rectangle 939">
              <a:extLst>
                <a:ext uri="{FF2B5EF4-FFF2-40B4-BE49-F238E27FC236}">
                  <a16:creationId xmlns:a16="http://schemas.microsoft.com/office/drawing/2014/main" xmlns="" id="{5B3108AC-8199-5985-FD5B-4406F228A0C5}"/>
                </a:ext>
              </a:extLst>
            </p:cNvPr>
            <p:cNvSpPr/>
            <p:nvPr/>
          </p:nvSpPr>
          <p:spPr>
            <a:xfrm>
              <a:off x="9999359" y="3280090"/>
              <a:ext cx="45719" cy="68965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1" name="Rectangle 940">
              <a:extLst>
                <a:ext uri="{FF2B5EF4-FFF2-40B4-BE49-F238E27FC236}">
                  <a16:creationId xmlns:a16="http://schemas.microsoft.com/office/drawing/2014/main" xmlns="" id="{48CB602A-8524-D808-4CF1-0F7E4266F8AA}"/>
                </a:ext>
              </a:extLst>
            </p:cNvPr>
            <p:cNvSpPr/>
            <p:nvPr/>
          </p:nvSpPr>
          <p:spPr>
            <a:xfrm>
              <a:off x="10053143" y="3280090"/>
              <a:ext cx="45719" cy="76903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2" name="Rectangle 941">
              <a:extLst>
                <a:ext uri="{FF2B5EF4-FFF2-40B4-BE49-F238E27FC236}">
                  <a16:creationId xmlns:a16="http://schemas.microsoft.com/office/drawing/2014/main" xmlns="" id="{D2F5FB62-2101-4448-0567-C43530398246}"/>
                </a:ext>
              </a:extLst>
            </p:cNvPr>
            <p:cNvSpPr/>
            <p:nvPr/>
          </p:nvSpPr>
          <p:spPr>
            <a:xfrm>
              <a:off x="10106927" y="3280090"/>
              <a:ext cx="45719" cy="76902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3" name="Rectangle 942">
              <a:extLst>
                <a:ext uri="{FF2B5EF4-FFF2-40B4-BE49-F238E27FC236}">
                  <a16:creationId xmlns:a16="http://schemas.microsoft.com/office/drawing/2014/main" xmlns="" id="{C321453A-4573-90CD-6CF7-EE82C7A267EA}"/>
                </a:ext>
              </a:extLst>
            </p:cNvPr>
            <p:cNvSpPr/>
            <p:nvPr/>
          </p:nvSpPr>
          <p:spPr>
            <a:xfrm>
              <a:off x="10160711" y="3280090"/>
              <a:ext cx="45719" cy="8345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4" name="Rectangle 943">
              <a:extLst>
                <a:ext uri="{FF2B5EF4-FFF2-40B4-BE49-F238E27FC236}">
                  <a16:creationId xmlns:a16="http://schemas.microsoft.com/office/drawing/2014/main" xmlns="" id="{66A0DF4D-0FE1-395C-7DC2-B3163E5ED09F}"/>
                </a:ext>
              </a:extLst>
            </p:cNvPr>
            <p:cNvSpPr/>
            <p:nvPr/>
          </p:nvSpPr>
          <p:spPr>
            <a:xfrm>
              <a:off x="10214495" y="3280090"/>
              <a:ext cx="45719" cy="8345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5" name="Rectangle 944">
              <a:extLst>
                <a:ext uri="{FF2B5EF4-FFF2-40B4-BE49-F238E27FC236}">
                  <a16:creationId xmlns:a16="http://schemas.microsoft.com/office/drawing/2014/main" xmlns="" id="{D8B0BE16-3E59-7807-7A39-9EEF39764DFF}"/>
                </a:ext>
              </a:extLst>
            </p:cNvPr>
            <p:cNvSpPr/>
            <p:nvPr/>
          </p:nvSpPr>
          <p:spPr>
            <a:xfrm>
              <a:off x="10268279" y="3280090"/>
              <a:ext cx="45719" cy="8561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6" name="Rectangle 945">
              <a:extLst>
                <a:ext uri="{FF2B5EF4-FFF2-40B4-BE49-F238E27FC236}">
                  <a16:creationId xmlns:a16="http://schemas.microsoft.com/office/drawing/2014/main" xmlns="" id="{BBE5C3C7-F90D-7DC6-6CC5-1A0C46BD41D8}"/>
                </a:ext>
              </a:extLst>
            </p:cNvPr>
            <p:cNvSpPr/>
            <p:nvPr/>
          </p:nvSpPr>
          <p:spPr>
            <a:xfrm>
              <a:off x="10322063" y="3280090"/>
              <a:ext cx="45719" cy="8669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7" name="Rectangle 946">
              <a:extLst>
                <a:ext uri="{FF2B5EF4-FFF2-40B4-BE49-F238E27FC236}">
                  <a16:creationId xmlns:a16="http://schemas.microsoft.com/office/drawing/2014/main" xmlns="" id="{33D9A49C-47B8-22F4-355B-357B9114F0DA}"/>
                </a:ext>
              </a:extLst>
            </p:cNvPr>
            <p:cNvSpPr/>
            <p:nvPr/>
          </p:nvSpPr>
          <p:spPr>
            <a:xfrm>
              <a:off x="10375847" y="3280090"/>
              <a:ext cx="45719" cy="8813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8" name="Rectangle 947">
              <a:extLst>
                <a:ext uri="{FF2B5EF4-FFF2-40B4-BE49-F238E27FC236}">
                  <a16:creationId xmlns:a16="http://schemas.microsoft.com/office/drawing/2014/main" xmlns="" id="{FEBEC684-FC45-244B-786F-B684CE4A9FE2}"/>
                </a:ext>
              </a:extLst>
            </p:cNvPr>
            <p:cNvSpPr/>
            <p:nvPr/>
          </p:nvSpPr>
          <p:spPr>
            <a:xfrm>
              <a:off x="10429631" y="3280090"/>
              <a:ext cx="45719" cy="89936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9" name="Rectangle 948">
              <a:extLst>
                <a:ext uri="{FF2B5EF4-FFF2-40B4-BE49-F238E27FC236}">
                  <a16:creationId xmlns:a16="http://schemas.microsoft.com/office/drawing/2014/main" xmlns="" id="{8B657B85-0EA3-E399-555B-E08C5D61EA6F}"/>
                </a:ext>
              </a:extLst>
            </p:cNvPr>
            <p:cNvSpPr/>
            <p:nvPr/>
          </p:nvSpPr>
          <p:spPr>
            <a:xfrm>
              <a:off x="10483415" y="3280090"/>
              <a:ext cx="45719" cy="8993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0" name="Rectangle 949">
              <a:extLst>
                <a:ext uri="{FF2B5EF4-FFF2-40B4-BE49-F238E27FC236}">
                  <a16:creationId xmlns:a16="http://schemas.microsoft.com/office/drawing/2014/main" xmlns="" id="{AFC8ABCE-19B5-450E-C45F-66D194FD7B91}"/>
                </a:ext>
              </a:extLst>
            </p:cNvPr>
            <p:cNvSpPr/>
            <p:nvPr/>
          </p:nvSpPr>
          <p:spPr>
            <a:xfrm>
              <a:off x="10537199" y="3280090"/>
              <a:ext cx="45719" cy="89936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1" name="Rectangle 950">
              <a:extLst>
                <a:ext uri="{FF2B5EF4-FFF2-40B4-BE49-F238E27FC236}">
                  <a16:creationId xmlns:a16="http://schemas.microsoft.com/office/drawing/2014/main" xmlns="" id="{6517097C-1F1E-DC18-64D3-008B594AD596}"/>
                </a:ext>
              </a:extLst>
            </p:cNvPr>
            <p:cNvSpPr/>
            <p:nvPr/>
          </p:nvSpPr>
          <p:spPr>
            <a:xfrm>
              <a:off x="10590983" y="3280090"/>
              <a:ext cx="45719" cy="93536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2" name="Rectangle 951">
              <a:extLst>
                <a:ext uri="{FF2B5EF4-FFF2-40B4-BE49-F238E27FC236}">
                  <a16:creationId xmlns:a16="http://schemas.microsoft.com/office/drawing/2014/main" xmlns="" id="{4D2EBC5A-8E6A-56C0-F323-392693E3DE96}"/>
                </a:ext>
              </a:extLst>
            </p:cNvPr>
            <p:cNvSpPr/>
            <p:nvPr/>
          </p:nvSpPr>
          <p:spPr>
            <a:xfrm>
              <a:off x="10644767" y="3280090"/>
              <a:ext cx="45719" cy="95412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3" name="Rectangle 952">
              <a:extLst>
                <a:ext uri="{FF2B5EF4-FFF2-40B4-BE49-F238E27FC236}">
                  <a16:creationId xmlns:a16="http://schemas.microsoft.com/office/drawing/2014/main" xmlns="" id="{67B9A5A8-1950-3EB1-E33F-1B70BC759390}"/>
                </a:ext>
              </a:extLst>
            </p:cNvPr>
            <p:cNvSpPr/>
            <p:nvPr/>
          </p:nvSpPr>
          <p:spPr>
            <a:xfrm>
              <a:off x="10698551" y="3280090"/>
              <a:ext cx="45719" cy="98125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4" name="Rectangle 953">
              <a:extLst>
                <a:ext uri="{FF2B5EF4-FFF2-40B4-BE49-F238E27FC236}">
                  <a16:creationId xmlns:a16="http://schemas.microsoft.com/office/drawing/2014/main" xmlns="" id="{685407EE-767F-257D-863E-DB77A8B6CDBF}"/>
                </a:ext>
              </a:extLst>
            </p:cNvPr>
            <p:cNvSpPr/>
            <p:nvPr/>
          </p:nvSpPr>
          <p:spPr>
            <a:xfrm>
              <a:off x="10752335" y="3280090"/>
              <a:ext cx="45719" cy="10073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5" name="Rectangle 954">
              <a:extLst>
                <a:ext uri="{FF2B5EF4-FFF2-40B4-BE49-F238E27FC236}">
                  <a16:creationId xmlns:a16="http://schemas.microsoft.com/office/drawing/2014/main" xmlns="" id="{128E8A2C-7855-2238-4A04-1582FAFE9C90}"/>
                </a:ext>
              </a:extLst>
            </p:cNvPr>
            <p:cNvSpPr/>
            <p:nvPr/>
          </p:nvSpPr>
          <p:spPr>
            <a:xfrm>
              <a:off x="10806119" y="3280090"/>
              <a:ext cx="45719" cy="10325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6" name="Rectangle 955">
              <a:extLst>
                <a:ext uri="{FF2B5EF4-FFF2-40B4-BE49-F238E27FC236}">
                  <a16:creationId xmlns:a16="http://schemas.microsoft.com/office/drawing/2014/main" xmlns="" id="{689EFFF1-291B-4980-6B01-94D4192D31B5}"/>
                </a:ext>
              </a:extLst>
            </p:cNvPr>
            <p:cNvSpPr/>
            <p:nvPr/>
          </p:nvSpPr>
          <p:spPr>
            <a:xfrm>
              <a:off x="10859903" y="3280090"/>
              <a:ext cx="45719" cy="10325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7" name="Rectangle 956">
              <a:extLst>
                <a:ext uri="{FF2B5EF4-FFF2-40B4-BE49-F238E27FC236}">
                  <a16:creationId xmlns:a16="http://schemas.microsoft.com/office/drawing/2014/main" xmlns="" id="{A6504625-5043-530B-7BA6-6D19F7550457}"/>
                </a:ext>
              </a:extLst>
            </p:cNvPr>
            <p:cNvSpPr/>
            <p:nvPr/>
          </p:nvSpPr>
          <p:spPr>
            <a:xfrm>
              <a:off x="10913687" y="3280090"/>
              <a:ext cx="45719" cy="10433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8" name="Rectangle 957">
              <a:extLst>
                <a:ext uri="{FF2B5EF4-FFF2-40B4-BE49-F238E27FC236}">
                  <a16:creationId xmlns:a16="http://schemas.microsoft.com/office/drawing/2014/main" xmlns="" id="{58942A0B-1705-4CB6-B194-E171CFEA7AD2}"/>
                </a:ext>
              </a:extLst>
            </p:cNvPr>
            <p:cNvSpPr/>
            <p:nvPr/>
          </p:nvSpPr>
          <p:spPr>
            <a:xfrm>
              <a:off x="10967471" y="3280090"/>
              <a:ext cx="45719" cy="103255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9" name="Rectangle 958">
              <a:extLst>
                <a:ext uri="{FF2B5EF4-FFF2-40B4-BE49-F238E27FC236}">
                  <a16:creationId xmlns:a16="http://schemas.microsoft.com/office/drawing/2014/main" xmlns="" id="{A6CF701D-60BA-29B2-A610-C11787F89B5D}"/>
                </a:ext>
              </a:extLst>
            </p:cNvPr>
            <p:cNvSpPr/>
            <p:nvPr/>
          </p:nvSpPr>
          <p:spPr>
            <a:xfrm>
              <a:off x="11021255" y="3280090"/>
              <a:ext cx="45719" cy="1067481"/>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0" name="Rectangle 959">
              <a:extLst>
                <a:ext uri="{FF2B5EF4-FFF2-40B4-BE49-F238E27FC236}">
                  <a16:creationId xmlns:a16="http://schemas.microsoft.com/office/drawing/2014/main" xmlns="" id="{331A525E-CD09-5BDA-36C5-42F7A15D3C1B}"/>
                </a:ext>
              </a:extLst>
            </p:cNvPr>
            <p:cNvSpPr/>
            <p:nvPr/>
          </p:nvSpPr>
          <p:spPr>
            <a:xfrm>
              <a:off x="11075039" y="3280090"/>
              <a:ext cx="45719" cy="108747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1" name="Rectangle 960">
              <a:extLst>
                <a:ext uri="{FF2B5EF4-FFF2-40B4-BE49-F238E27FC236}">
                  <a16:creationId xmlns:a16="http://schemas.microsoft.com/office/drawing/2014/main" xmlns="" id="{72AA839E-C4FC-CDEF-8F84-D577ED6B45AE}"/>
                </a:ext>
              </a:extLst>
            </p:cNvPr>
            <p:cNvSpPr/>
            <p:nvPr/>
          </p:nvSpPr>
          <p:spPr>
            <a:xfrm>
              <a:off x="11128823" y="3280090"/>
              <a:ext cx="45719" cy="111536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2" name="Rectangle 961">
              <a:extLst>
                <a:ext uri="{FF2B5EF4-FFF2-40B4-BE49-F238E27FC236}">
                  <a16:creationId xmlns:a16="http://schemas.microsoft.com/office/drawing/2014/main" xmlns="" id="{096CB229-9829-A054-D510-32152AEF6D39}"/>
                </a:ext>
              </a:extLst>
            </p:cNvPr>
            <p:cNvSpPr/>
            <p:nvPr/>
          </p:nvSpPr>
          <p:spPr>
            <a:xfrm>
              <a:off x="11182607" y="3280090"/>
              <a:ext cx="45719" cy="115097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3" name="Rectangle 962">
              <a:extLst>
                <a:ext uri="{FF2B5EF4-FFF2-40B4-BE49-F238E27FC236}">
                  <a16:creationId xmlns:a16="http://schemas.microsoft.com/office/drawing/2014/main" xmlns="" id="{B221A123-EE34-3AD7-4198-4FA01B7FC66A}"/>
                </a:ext>
              </a:extLst>
            </p:cNvPr>
            <p:cNvSpPr/>
            <p:nvPr/>
          </p:nvSpPr>
          <p:spPr>
            <a:xfrm>
              <a:off x="11236391" y="3280090"/>
              <a:ext cx="45719" cy="116936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4" name="Rectangle 963">
              <a:extLst>
                <a:ext uri="{FF2B5EF4-FFF2-40B4-BE49-F238E27FC236}">
                  <a16:creationId xmlns:a16="http://schemas.microsoft.com/office/drawing/2014/main" xmlns="" id="{AD0D1C6F-F185-ACB3-39F0-A135FDEC0454}"/>
                </a:ext>
              </a:extLst>
            </p:cNvPr>
            <p:cNvSpPr/>
            <p:nvPr/>
          </p:nvSpPr>
          <p:spPr>
            <a:xfrm>
              <a:off x="11290175" y="3280090"/>
              <a:ext cx="45719" cy="119130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5" name="Rectangle 964">
              <a:extLst>
                <a:ext uri="{FF2B5EF4-FFF2-40B4-BE49-F238E27FC236}">
                  <a16:creationId xmlns:a16="http://schemas.microsoft.com/office/drawing/2014/main" xmlns="" id="{FD730E25-646C-EE14-DE57-9548320DBA88}"/>
                </a:ext>
              </a:extLst>
            </p:cNvPr>
            <p:cNvSpPr/>
            <p:nvPr/>
          </p:nvSpPr>
          <p:spPr>
            <a:xfrm>
              <a:off x="11343959" y="3280090"/>
              <a:ext cx="45719" cy="121616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6" name="Rectangle 965">
              <a:extLst>
                <a:ext uri="{FF2B5EF4-FFF2-40B4-BE49-F238E27FC236}">
                  <a16:creationId xmlns:a16="http://schemas.microsoft.com/office/drawing/2014/main" xmlns="" id="{5B58B4F6-9BB5-FC27-AED3-0D4AD0620FF3}"/>
                </a:ext>
              </a:extLst>
            </p:cNvPr>
            <p:cNvSpPr/>
            <p:nvPr/>
          </p:nvSpPr>
          <p:spPr>
            <a:xfrm>
              <a:off x="11397721" y="3280090"/>
              <a:ext cx="45741" cy="1242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7" name="Rectangle 966">
              <a:extLst>
                <a:ext uri="{FF2B5EF4-FFF2-40B4-BE49-F238E27FC236}">
                  <a16:creationId xmlns:a16="http://schemas.microsoft.com/office/drawing/2014/main" xmlns="" id="{C3A6D29F-94F5-9115-0E75-7F64E3CA5247}"/>
                </a:ext>
              </a:extLst>
            </p:cNvPr>
            <p:cNvSpPr/>
            <p:nvPr/>
          </p:nvSpPr>
          <p:spPr>
            <a:xfrm>
              <a:off x="11451527" y="3280090"/>
              <a:ext cx="45719" cy="126432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8" name="Rectangle 967">
              <a:extLst>
                <a:ext uri="{FF2B5EF4-FFF2-40B4-BE49-F238E27FC236}">
                  <a16:creationId xmlns:a16="http://schemas.microsoft.com/office/drawing/2014/main" xmlns="" id="{3054438E-B705-F4EF-DE08-6DD273E806CE}"/>
                </a:ext>
              </a:extLst>
            </p:cNvPr>
            <p:cNvSpPr/>
            <p:nvPr/>
          </p:nvSpPr>
          <p:spPr>
            <a:xfrm>
              <a:off x="11505311" y="3280090"/>
              <a:ext cx="45719" cy="126432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9" name="Rectangle 968">
              <a:extLst>
                <a:ext uri="{FF2B5EF4-FFF2-40B4-BE49-F238E27FC236}">
                  <a16:creationId xmlns:a16="http://schemas.microsoft.com/office/drawing/2014/main" xmlns="" id="{A3B3022D-D9D0-EDE8-6830-BEAEE512849B}"/>
                </a:ext>
              </a:extLst>
            </p:cNvPr>
            <p:cNvSpPr/>
            <p:nvPr/>
          </p:nvSpPr>
          <p:spPr>
            <a:xfrm>
              <a:off x="11559095" y="3280090"/>
              <a:ext cx="45719" cy="128972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70" name="Rectangle 969">
              <a:extLst>
                <a:ext uri="{FF2B5EF4-FFF2-40B4-BE49-F238E27FC236}">
                  <a16:creationId xmlns:a16="http://schemas.microsoft.com/office/drawing/2014/main" xmlns="" id="{18ABE118-38AB-1C6D-C3FC-F2352A36BE88}"/>
                </a:ext>
              </a:extLst>
            </p:cNvPr>
            <p:cNvSpPr/>
            <p:nvPr/>
          </p:nvSpPr>
          <p:spPr>
            <a:xfrm>
              <a:off x="11612857" y="3280090"/>
              <a:ext cx="45719" cy="149336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71" name="ZoneTexte 970">
              <a:extLst>
                <a:ext uri="{FF2B5EF4-FFF2-40B4-BE49-F238E27FC236}">
                  <a16:creationId xmlns:a16="http://schemas.microsoft.com/office/drawing/2014/main" xmlns="" id="{2EF2B530-47BB-4142-0B62-A839D5D72D53}"/>
                </a:ext>
              </a:extLst>
            </p:cNvPr>
            <p:cNvSpPr txBox="1"/>
            <p:nvPr/>
          </p:nvSpPr>
          <p:spPr>
            <a:xfrm>
              <a:off x="7269764" y="29559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72" name="ZoneTexte 971">
              <a:extLst>
                <a:ext uri="{FF2B5EF4-FFF2-40B4-BE49-F238E27FC236}">
                  <a16:creationId xmlns:a16="http://schemas.microsoft.com/office/drawing/2014/main" xmlns="" id="{115D428E-5F81-EFD9-62BE-978F65387459}"/>
                </a:ext>
              </a:extLst>
            </p:cNvPr>
            <p:cNvSpPr txBox="1"/>
            <p:nvPr/>
          </p:nvSpPr>
          <p:spPr>
            <a:xfrm>
              <a:off x="7061284"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73" name="ZoneTexte 972">
              <a:extLst>
                <a:ext uri="{FF2B5EF4-FFF2-40B4-BE49-F238E27FC236}">
                  <a16:creationId xmlns:a16="http://schemas.microsoft.com/office/drawing/2014/main" xmlns="" id="{3CD0E4CA-AC3B-1A4C-E0A9-377B2169AB1D}"/>
                </a:ext>
              </a:extLst>
            </p:cNvPr>
            <p:cNvSpPr txBox="1"/>
            <p:nvPr/>
          </p:nvSpPr>
          <p:spPr>
            <a:xfrm>
              <a:off x="7102559"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74" name="ZoneTexte 973">
              <a:extLst>
                <a:ext uri="{FF2B5EF4-FFF2-40B4-BE49-F238E27FC236}">
                  <a16:creationId xmlns:a16="http://schemas.microsoft.com/office/drawing/2014/main" xmlns="" id="{8867C119-8804-9068-5CC3-07EC4F8F5D60}"/>
                </a:ext>
              </a:extLst>
            </p:cNvPr>
            <p:cNvSpPr txBox="1"/>
            <p:nvPr/>
          </p:nvSpPr>
          <p:spPr>
            <a:xfrm>
              <a:off x="7159709"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75" name="ZoneTexte 974">
              <a:extLst>
                <a:ext uri="{FF2B5EF4-FFF2-40B4-BE49-F238E27FC236}">
                  <a16:creationId xmlns:a16="http://schemas.microsoft.com/office/drawing/2014/main" xmlns="" id="{68D6319A-C6D3-9676-C0DD-71AF25044867}"/>
                </a:ext>
              </a:extLst>
            </p:cNvPr>
            <p:cNvSpPr txBox="1"/>
            <p:nvPr/>
          </p:nvSpPr>
          <p:spPr>
            <a:xfrm>
              <a:off x="7210509"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76" name="ZoneTexte 975">
              <a:extLst>
                <a:ext uri="{FF2B5EF4-FFF2-40B4-BE49-F238E27FC236}">
                  <a16:creationId xmlns:a16="http://schemas.microsoft.com/office/drawing/2014/main" xmlns="" id="{09F3E428-8ED2-9C5C-02F2-05CA7D8B59FF}"/>
                </a:ext>
              </a:extLst>
            </p:cNvPr>
            <p:cNvSpPr txBox="1"/>
            <p:nvPr/>
          </p:nvSpPr>
          <p:spPr>
            <a:xfrm>
              <a:off x="7258134"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77" name="ZoneTexte 976">
              <a:extLst>
                <a:ext uri="{FF2B5EF4-FFF2-40B4-BE49-F238E27FC236}">
                  <a16:creationId xmlns:a16="http://schemas.microsoft.com/office/drawing/2014/main" xmlns="" id="{A37DDA19-1A45-3A5A-A9EC-F0B47827E7EF}"/>
                </a:ext>
              </a:extLst>
            </p:cNvPr>
            <p:cNvSpPr txBox="1"/>
            <p:nvPr/>
          </p:nvSpPr>
          <p:spPr>
            <a:xfrm>
              <a:off x="7321634"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78" name="ZoneTexte 977">
              <a:extLst>
                <a:ext uri="{FF2B5EF4-FFF2-40B4-BE49-F238E27FC236}">
                  <a16:creationId xmlns:a16="http://schemas.microsoft.com/office/drawing/2014/main" xmlns="" id="{D3F63211-A588-AC42-9778-72FF3639A889}"/>
                </a:ext>
              </a:extLst>
            </p:cNvPr>
            <p:cNvSpPr txBox="1"/>
            <p:nvPr/>
          </p:nvSpPr>
          <p:spPr>
            <a:xfrm>
              <a:off x="7372434"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79" name="ZoneTexte 978">
              <a:extLst>
                <a:ext uri="{FF2B5EF4-FFF2-40B4-BE49-F238E27FC236}">
                  <a16:creationId xmlns:a16="http://schemas.microsoft.com/office/drawing/2014/main" xmlns="" id="{0D3B05ED-930F-901B-9719-E18B2A13C69D}"/>
                </a:ext>
              </a:extLst>
            </p:cNvPr>
            <p:cNvSpPr txBox="1"/>
            <p:nvPr/>
          </p:nvSpPr>
          <p:spPr>
            <a:xfrm>
              <a:off x="7429584"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0" name="ZoneTexte 979">
              <a:extLst>
                <a:ext uri="{FF2B5EF4-FFF2-40B4-BE49-F238E27FC236}">
                  <a16:creationId xmlns:a16="http://schemas.microsoft.com/office/drawing/2014/main" xmlns="" id="{650FEBBE-B7E3-A3A5-7308-01D30F334649}"/>
                </a:ext>
              </a:extLst>
            </p:cNvPr>
            <p:cNvSpPr txBox="1"/>
            <p:nvPr/>
          </p:nvSpPr>
          <p:spPr>
            <a:xfrm>
              <a:off x="7477209" y="3232973"/>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1" name="ZoneTexte 980">
              <a:extLst>
                <a:ext uri="{FF2B5EF4-FFF2-40B4-BE49-F238E27FC236}">
                  <a16:creationId xmlns:a16="http://schemas.microsoft.com/office/drawing/2014/main" xmlns="" id="{3FDC1FE6-EF36-C5E9-6EBF-43E94C566F12}"/>
                </a:ext>
              </a:extLst>
            </p:cNvPr>
            <p:cNvSpPr txBox="1"/>
            <p:nvPr/>
          </p:nvSpPr>
          <p:spPr>
            <a:xfrm>
              <a:off x="7590439" y="32734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2" name="ZoneTexte 981">
              <a:extLst>
                <a:ext uri="{FF2B5EF4-FFF2-40B4-BE49-F238E27FC236}">
                  <a16:creationId xmlns:a16="http://schemas.microsoft.com/office/drawing/2014/main" xmlns="" id="{65E1712C-CD77-260A-6C9C-6DB6592BB403}"/>
                </a:ext>
              </a:extLst>
            </p:cNvPr>
            <p:cNvSpPr txBox="1"/>
            <p:nvPr/>
          </p:nvSpPr>
          <p:spPr>
            <a:xfrm>
              <a:off x="7752364" y="332741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3" name="ZoneTexte 982">
              <a:extLst>
                <a:ext uri="{FF2B5EF4-FFF2-40B4-BE49-F238E27FC236}">
                  <a16:creationId xmlns:a16="http://schemas.microsoft.com/office/drawing/2014/main" xmlns="" id="{AF2B3C51-D044-A7D4-D0E8-1D3D5D3B5C61}"/>
                </a:ext>
              </a:extLst>
            </p:cNvPr>
            <p:cNvSpPr txBox="1"/>
            <p:nvPr/>
          </p:nvSpPr>
          <p:spPr>
            <a:xfrm>
              <a:off x="7803164" y="33496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4" name="ZoneTexte 983">
              <a:extLst>
                <a:ext uri="{FF2B5EF4-FFF2-40B4-BE49-F238E27FC236}">
                  <a16:creationId xmlns:a16="http://schemas.microsoft.com/office/drawing/2014/main" xmlns="" id="{297E05B1-DB2A-5720-4371-313B71390D63}"/>
                </a:ext>
              </a:extLst>
            </p:cNvPr>
            <p:cNvSpPr txBox="1"/>
            <p:nvPr/>
          </p:nvSpPr>
          <p:spPr>
            <a:xfrm>
              <a:off x="7860314" y="33623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5" name="ZoneTexte 984">
              <a:extLst>
                <a:ext uri="{FF2B5EF4-FFF2-40B4-BE49-F238E27FC236}">
                  <a16:creationId xmlns:a16="http://schemas.microsoft.com/office/drawing/2014/main" xmlns="" id="{B076CCAF-70B4-5EF4-4D73-B8E972960D40}"/>
                </a:ext>
              </a:extLst>
            </p:cNvPr>
            <p:cNvSpPr txBox="1"/>
            <p:nvPr/>
          </p:nvSpPr>
          <p:spPr>
            <a:xfrm>
              <a:off x="7958739" y="34258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6" name="ZoneTexte 985">
              <a:extLst>
                <a:ext uri="{FF2B5EF4-FFF2-40B4-BE49-F238E27FC236}">
                  <a16:creationId xmlns:a16="http://schemas.microsoft.com/office/drawing/2014/main" xmlns="" id="{C7405C87-183D-D290-A387-49246F9E0C0B}"/>
                </a:ext>
              </a:extLst>
            </p:cNvPr>
            <p:cNvSpPr txBox="1"/>
            <p:nvPr/>
          </p:nvSpPr>
          <p:spPr>
            <a:xfrm>
              <a:off x="8012714" y="34385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7" name="ZoneTexte 986">
              <a:extLst>
                <a:ext uri="{FF2B5EF4-FFF2-40B4-BE49-F238E27FC236}">
                  <a16:creationId xmlns:a16="http://schemas.microsoft.com/office/drawing/2014/main" xmlns="" id="{1222D68C-6F71-A045-2266-B640BCEE3B12}"/>
                </a:ext>
              </a:extLst>
            </p:cNvPr>
            <p:cNvSpPr txBox="1"/>
            <p:nvPr/>
          </p:nvSpPr>
          <p:spPr>
            <a:xfrm>
              <a:off x="8238139" y="34829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8" name="ZoneTexte 987">
              <a:extLst>
                <a:ext uri="{FF2B5EF4-FFF2-40B4-BE49-F238E27FC236}">
                  <a16:creationId xmlns:a16="http://schemas.microsoft.com/office/drawing/2014/main" xmlns="" id="{C09B4243-523F-ADA8-61BD-7D3F2EA823EF}"/>
                </a:ext>
              </a:extLst>
            </p:cNvPr>
            <p:cNvSpPr txBox="1"/>
            <p:nvPr/>
          </p:nvSpPr>
          <p:spPr>
            <a:xfrm>
              <a:off x="8565164" y="36036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89" name="ZoneTexte 988">
              <a:extLst>
                <a:ext uri="{FF2B5EF4-FFF2-40B4-BE49-F238E27FC236}">
                  <a16:creationId xmlns:a16="http://schemas.microsoft.com/office/drawing/2014/main" xmlns="" id="{7074AF7A-635D-D985-91B4-26F6DA2E2120}"/>
                </a:ext>
              </a:extLst>
            </p:cNvPr>
            <p:cNvSpPr txBox="1"/>
            <p:nvPr/>
          </p:nvSpPr>
          <p:spPr>
            <a:xfrm>
              <a:off x="8606439" y="360681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0" name="ZoneTexte 989">
              <a:extLst>
                <a:ext uri="{FF2B5EF4-FFF2-40B4-BE49-F238E27FC236}">
                  <a16:creationId xmlns:a16="http://schemas.microsoft.com/office/drawing/2014/main" xmlns="" id="{F04A5BDE-342F-BC24-DAE6-1013799C701C}"/>
                </a:ext>
              </a:extLst>
            </p:cNvPr>
            <p:cNvSpPr txBox="1"/>
            <p:nvPr/>
          </p:nvSpPr>
          <p:spPr>
            <a:xfrm>
              <a:off x="8768364" y="36417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1" name="ZoneTexte 990">
              <a:extLst>
                <a:ext uri="{FF2B5EF4-FFF2-40B4-BE49-F238E27FC236}">
                  <a16:creationId xmlns:a16="http://schemas.microsoft.com/office/drawing/2014/main" xmlns="" id="{854832EB-AEA0-1CEC-C876-4CEA23D41EE3}"/>
                </a:ext>
              </a:extLst>
            </p:cNvPr>
            <p:cNvSpPr txBox="1"/>
            <p:nvPr/>
          </p:nvSpPr>
          <p:spPr>
            <a:xfrm>
              <a:off x="8889014" y="37115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2" name="ZoneTexte 991">
              <a:extLst>
                <a:ext uri="{FF2B5EF4-FFF2-40B4-BE49-F238E27FC236}">
                  <a16:creationId xmlns:a16="http://schemas.microsoft.com/office/drawing/2014/main" xmlns="" id="{931AF6F9-F978-1817-E951-399068881780}"/>
                </a:ext>
              </a:extLst>
            </p:cNvPr>
            <p:cNvSpPr txBox="1"/>
            <p:nvPr/>
          </p:nvSpPr>
          <p:spPr>
            <a:xfrm>
              <a:off x="8936639" y="37115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3" name="ZoneTexte 992">
              <a:extLst>
                <a:ext uri="{FF2B5EF4-FFF2-40B4-BE49-F238E27FC236}">
                  <a16:creationId xmlns:a16="http://schemas.microsoft.com/office/drawing/2014/main" xmlns="" id="{0C710965-53CF-2F84-A323-7D5FF270E5FD}"/>
                </a:ext>
              </a:extLst>
            </p:cNvPr>
            <p:cNvSpPr txBox="1"/>
            <p:nvPr/>
          </p:nvSpPr>
          <p:spPr>
            <a:xfrm>
              <a:off x="8984264" y="37369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4" name="ZoneTexte 993">
              <a:extLst>
                <a:ext uri="{FF2B5EF4-FFF2-40B4-BE49-F238E27FC236}">
                  <a16:creationId xmlns:a16="http://schemas.microsoft.com/office/drawing/2014/main" xmlns="" id="{FD70C2A5-9777-05FB-26BA-48C71BCFBBB6}"/>
                </a:ext>
              </a:extLst>
            </p:cNvPr>
            <p:cNvSpPr txBox="1"/>
            <p:nvPr/>
          </p:nvSpPr>
          <p:spPr>
            <a:xfrm>
              <a:off x="9098564" y="376556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5" name="ZoneTexte 994">
              <a:extLst>
                <a:ext uri="{FF2B5EF4-FFF2-40B4-BE49-F238E27FC236}">
                  <a16:creationId xmlns:a16="http://schemas.microsoft.com/office/drawing/2014/main" xmlns="" id="{A515D000-3B95-D1A5-45AA-D8458A06FBB7}"/>
                </a:ext>
              </a:extLst>
            </p:cNvPr>
            <p:cNvSpPr txBox="1"/>
            <p:nvPr/>
          </p:nvSpPr>
          <p:spPr>
            <a:xfrm>
              <a:off x="9260489" y="378461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6" name="ZoneTexte 995">
              <a:extLst>
                <a:ext uri="{FF2B5EF4-FFF2-40B4-BE49-F238E27FC236}">
                  <a16:creationId xmlns:a16="http://schemas.microsoft.com/office/drawing/2014/main" xmlns="" id="{83C3FDA0-6E60-3E59-08EC-88D40AE649AF}"/>
                </a:ext>
              </a:extLst>
            </p:cNvPr>
            <p:cNvSpPr txBox="1"/>
            <p:nvPr/>
          </p:nvSpPr>
          <p:spPr>
            <a:xfrm>
              <a:off x="9422414" y="38131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7" name="ZoneTexte 996">
              <a:extLst>
                <a:ext uri="{FF2B5EF4-FFF2-40B4-BE49-F238E27FC236}">
                  <a16:creationId xmlns:a16="http://schemas.microsoft.com/office/drawing/2014/main" xmlns="" id="{C17EB438-F808-949D-EE7C-6906C159F1D3}"/>
                </a:ext>
              </a:extLst>
            </p:cNvPr>
            <p:cNvSpPr txBox="1"/>
            <p:nvPr/>
          </p:nvSpPr>
          <p:spPr>
            <a:xfrm>
              <a:off x="9530364" y="38258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8" name="ZoneTexte 997">
              <a:extLst>
                <a:ext uri="{FF2B5EF4-FFF2-40B4-BE49-F238E27FC236}">
                  <a16:creationId xmlns:a16="http://schemas.microsoft.com/office/drawing/2014/main" xmlns="" id="{BA8D0F81-0364-C8B7-03FA-C50D2A04D887}"/>
                </a:ext>
              </a:extLst>
            </p:cNvPr>
            <p:cNvSpPr txBox="1"/>
            <p:nvPr/>
          </p:nvSpPr>
          <p:spPr>
            <a:xfrm>
              <a:off x="9638314" y="38512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999" name="ZoneTexte 998">
              <a:extLst>
                <a:ext uri="{FF2B5EF4-FFF2-40B4-BE49-F238E27FC236}">
                  <a16:creationId xmlns:a16="http://schemas.microsoft.com/office/drawing/2014/main" xmlns="" id="{A8A96264-3951-C12F-06B6-70091905A613}"/>
                </a:ext>
              </a:extLst>
            </p:cNvPr>
            <p:cNvSpPr txBox="1"/>
            <p:nvPr/>
          </p:nvSpPr>
          <p:spPr>
            <a:xfrm>
              <a:off x="9806589" y="391796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0" name="ZoneTexte 999">
              <a:extLst>
                <a:ext uri="{FF2B5EF4-FFF2-40B4-BE49-F238E27FC236}">
                  <a16:creationId xmlns:a16="http://schemas.microsoft.com/office/drawing/2014/main" xmlns="" id="{4EB70FD7-C626-B149-226A-8DCE6C91B6CD}"/>
                </a:ext>
              </a:extLst>
            </p:cNvPr>
            <p:cNvSpPr txBox="1"/>
            <p:nvPr/>
          </p:nvSpPr>
          <p:spPr>
            <a:xfrm>
              <a:off x="10012964" y="40163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1" name="ZoneTexte 1000">
              <a:extLst>
                <a:ext uri="{FF2B5EF4-FFF2-40B4-BE49-F238E27FC236}">
                  <a16:creationId xmlns:a16="http://schemas.microsoft.com/office/drawing/2014/main" xmlns="" id="{8364BC01-AE70-7E68-E526-A48508452917}"/>
                </a:ext>
              </a:extLst>
            </p:cNvPr>
            <p:cNvSpPr txBox="1"/>
            <p:nvPr/>
          </p:nvSpPr>
          <p:spPr>
            <a:xfrm>
              <a:off x="10178064" y="408941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2" name="ZoneTexte 1001">
              <a:extLst>
                <a:ext uri="{FF2B5EF4-FFF2-40B4-BE49-F238E27FC236}">
                  <a16:creationId xmlns:a16="http://schemas.microsoft.com/office/drawing/2014/main" xmlns="" id="{27E71C75-A22E-766F-9B3D-E87D58F22009}"/>
                </a:ext>
              </a:extLst>
            </p:cNvPr>
            <p:cNvSpPr txBox="1"/>
            <p:nvPr/>
          </p:nvSpPr>
          <p:spPr>
            <a:xfrm>
              <a:off x="10124089" y="407036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3" name="ZoneTexte 1002">
              <a:extLst>
                <a:ext uri="{FF2B5EF4-FFF2-40B4-BE49-F238E27FC236}">
                  <a16:creationId xmlns:a16="http://schemas.microsoft.com/office/drawing/2014/main" xmlns="" id="{A5FDAB03-9E32-BAFD-D60B-162EA529088C}"/>
                </a:ext>
              </a:extLst>
            </p:cNvPr>
            <p:cNvSpPr txBox="1"/>
            <p:nvPr/>
          </p:nvSpPr>
          <p:spPr>
            <a:xfrm>
              <a:off x="10279664" y="41179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4" name="ZoneTexte 1003">
              <a:extLst>
                <a:ext uri="{FF2B5EF4-FFF2-40B4-BE49-F238E27FC236}">
                  <a16:creationId xmlns:a16="http://schemas.microsoft.com/office/drawing/2014/main" xmlns="" id="{9792C51C-847F-672C-C63A-A6382E619A79}"/>
                </a:ext>
              </a:extLst>
            </p:cNvPr>
            <p:cNvSpPr txBox="1"/>
            <p:nvPr/>
          </p:nvSpPr>
          <p:spPr>
            <a:xfrm>
              <a:off x="10339989" y="41243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5" name="ZoneTexte 1004">
              <a:extLst>
                <a:ext uri="{FF2B5EF4-FFF2-40B4-BE49-F238E27FC236}">
                  <a16:creationId xmlns:a16="http://schemas.microsoft.com/office/drawing/2014/main" xmlns="" id="{7F930EDB-90AC-C668-21F6-0E451B980CB9}"/>
                </a:ext>
              </a:extLst>
            </p:cNvPr>
            <p:cNvSpPr txBox="1"/>
            <p:nvPr/>
          </p:nvSpPr>
          <p:spPr>
            <a:xfrm>
              <a:off x="10438414" y="413386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6" name="ZoneTexte 1005">
              <a:extLst>
                <a:ext uri="{FF2B5EF4-FFF2-40B4-BE49-F238E27FC236}">
                  <a16:creationId xmlns:a16="http://schemas.microsoft.com/office/drawing/2014/main" xmlns="" id="{F46BC78B-55AB-7B2C-761B-B1279053E7F9}"/>
                </a:ext>
              </a:extLst>
            </p:cNvPr>
            <p:cNvSpPr txBox="1"/>
            <p:nvPr/>
          </p:nvSpPr>
          <p:spPr>
            <a:xfrm>
              <a:off x="10495564" y="41814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7" name="ZoneTexte 1006">
              <a:extLst>
                <a:ext uri="{FF2B5EF4-FFF2-40B4-BE49-F238E27FC236}">
                  <a16:creationId xmlns:a16="http://schemas.microsoft.com/office/drawing/2014/main" xmlns="" id="{D755221B-8A30-2808-3A83-AED69A64295F}"/>
                </a:ext>
              </a:extLst>
            </p:cNvPr>
            <p:cNvSpPr txBox="1"/>
            <p:nvPr/>
          </p:nvSpPr>
          <p:spPr>
            <a:xfrm>
              <a:off x="10562239" y="419736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8" name="ZoneTexte 1007">
              <a:extLst>
                <a:ext uri="{FF2B5EF4-FFF2-40B4-BE49-F238E27FC236}">
                  <a16:creationId xmlns:a16="http://schemas.microsoft.com/office/drawing/2014/main" xmlns="" id="{91BC89E2-F5AF-DF5F-10C7-AB4DB0A7105D}"/>
                </a:ext>
              </a:extLst>
            </p:cNvPr>
            <p:cNvSpPr txBox="1"/>
            <p:nvPr/>
          </p:nvSpPr>
          <p:spPr>
            <a:xfrm>
              <a:off x="10613039" y="42322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09" name="ZoneTexte 1008">
              <a:extLst>
                <a:ext uri="{FF2B5EF4-FFF2-40B4-BE49-F238E27FC236}">
                  <a16:creationId xmlns:a16="http://schemas.microsoft.com/office/drawing/2014/main" xmlns="" id="{9A997413-134D-2460-5070-A2DD031CADF0}"/>
                </a:ext>
              </a:extLst>
            </p:cNvPr>
            <p:cNvSpPr txBox="1"/>
            <p:nvPr/>
          </p:nvSpPr>
          <p:spPr>
            <a:xfrm>
              <a:off x="10660664" y="423546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0" name="ZoneTexte 1009">
              <a:extLst>
                <a:ext uri="{FF2B5EF4-FFF2-40B4-BE49-F238E27FC236}">
                  <a16:creationId xmlns:a16="http://schemas.microsoft.com/office/drawing/2014/main" xmlns="" id="{9B7FB04B-F6E3-1B12-DDEC-F534247C7DD8}"/>
                </a:ext>
              </a:extLst>
            </p:cNvPr>
            <p:cNvSpPr txBox="1"/>
            <p:nvPr/>
          </p:nvSpPr>
          <p:spPr>
            <a:xfrm>
              <a:off x="10711464" y="425451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1" name="ZoneTexte 1010">
              <a:extLst>
                <a:ext uri="{FF2B5EF4-FFF2-40B4-BE49-F238E27FC236}">
                  <a16:creationId xmlns:a16="http://schemas.microsoft.com/office/drawing/2014/main" xmlns="" id="{67B1EF6A-486A-01D8-F061-8DCC89C7AA24}"/>
                </a:ext>
              </a:extLst>
            </p:cNvPr>
            <p:cNvSpPr txBox="1"/>
            <p:nvPr/>
          </p:nvSpPr>
          <p:spPr>
            <a:xfrm>
              <a:off x="10762264" y="42576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2" name="ZoneTexte 1011">
              <a:extLst>
                <a:ext uri="{FF2B5EF4-FFF2-40B4-BE49-F238E27FC236}">
                  <a16:creationId xmlns:a16="http://schemas.microsoft.com/office/drawing/2014/main" xmlns="" id="{FC9ED6A9-3BB5-D965-3061-BA9A666226FC}"/>
                </a:ext>
              </a:extLst>
            </p:cNvPr>
            <p:cNvSpPr txBox="1"/>
            <p:nvPr/>
          </p:nvSpPr>
          <p:spPr>
            <a:xfrm>
              <a:off x="10816239" y="42703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3" name="ZoneTexte 1012">
              <a:extLst>
                <a:ext uri="{FF2B5EF4-FFF2-40B4-BE49-F238E27FC236}">
                  <a16:creationId xmlns:a16="http://schemas.microsoft.com/office/drawing/2014/main" xmlns="" id="{AF9D689A-0091-7B54-F575-7F3D884A8E3B}"/>
                </a:ext>
              </a:extLst>
            </p:cNvPr>
            <p:cNvSpPr txBox="1"/>
            <p:nvPr/>
          </p:nvSpPr>
          <p:spPr>
            <a:xfrm>
              <a:off x="10879739" y="427991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4" name="ZoneTexte 1013">
              <a:extLst>
                <a:ext uri="{FF2B5EF4-FFF2-40B4-BE49-F238E27FC236}">
                  <a16:creationId xmlns:a16="http://schemas.microsoft.com/office/drawing/2014/main" xmlns="" id="{FDB09B27-BA3A-F479-45A6-54172D039688}"/>
                </a:ext>
              </a:extLst>
            </p:cNvPr>
            <p:cNvSpPr txBox="1"/>
            <p:nvPr/>
          </p:nvSpPr>
          <p:spPr>
            <a:xfrm>
              <a:off x="10930539" y="43021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5" name="ZoneTexte 1014">
              <a:extLst>
                <a:ext uri="{FF2B5EF4-FFF2-40B4-BE49-F238E27FC236}">
                  <a16:creationId xmlns:a16="http://schemas.microsoft.com/office/drawing/2014/main" xmlns="" id="{197F1A6D-51CB-B8C9-2AE9-DC5DF9957F1E}"/>
                </a:ext>
              </a:extLst>
            </p:cNvPr>
            <p:cNvSpPr txBox="1"/>
            <p:nvPr/>
          </p:nvSpPr>
          <p:spPr>
            <a:xfrm>
              <a:off x="10984514" y="43275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6" name="ZoneTexte 1015">
              <a:extLst>
                <a:ext uri="{FF2B5EF4-FFF2-40B4-BE49-F238E27FC236}">
                  <a16:creationId xmlns:a16="http://schemas.microsoft.com/office/drawing/2014/main" xmlns="" id="{F76DADFD-0D23-8EF8-C145-5C7F57F72AD8}"/>
                </a:ext>
              </a:extLst>
            </p:cNvPr>
            <p:cNvSpPr txBox="1"/>
            <p:nvPr/>
          </p:nvSpPr>
          <p:spPr>
            <a:xfrm>
              <a:off x="11146439" y="440691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7" name="ZoneTexte 1016">
              <a:extLst>
                <a:ext uri="{FF2B5EF4-FFF2-40B4-BE49-F238E27FC236}">
                  <a16:creationId xmlns:a16="http://schemas.microsoft.com/office/drawing/2014/main" xmlns="" id="{8A35CACC-0DF6-E2A8-CD5B-14BB0AA65FEF}"/>
                </a:ext>
              </a:extLst>
            </p:cNvPr>
            <p:cNvSpPr txBox="1"/>
            <p:nvPr/>
          </p:nvSpPr>
          <p:spPr>
            <a:xfrm>
              <a:off x="11197239" y="44354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8" name="ZoneTexte 1017">
              <a:extLst>
                <a:ext uri="{FF2B5EF4-FFF2-40B4-BE49-F238E27FC236}">
                  <a16:creationId xmlns:a16="http://schemas.microsoft.com/office/drawing/2014/main" xmlns="" id="{E1C45D50-EF12-89A1-971A-F80A221EC251}"/>
                </a:ext>
              </a:extLst>
            </p:cNvPr>
            <p:cNvSpPr txBox="1"/>
            <p:nvPr/>
          </p:nvSpPr>
          <p:spPr>
            <a:xfrm>
              <a:off x="11092464" y="438151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19" name="ZoneTexte 1018">
              <a:extLst>
                <a:ext uri="{FF2B5EF4-FFF2-40B4-BE49-F238E27FC236}">
                  <a16:creationId xmlns:a16="http://schemas.microsoft.com/office/drawing/2014/main" xmlns="" id="{BEA35E89-5028-3788-FFDE-EBCB22075A33}"/>
                </a:ext>
              </a:extLst>
            </p:cNvPr>
            <p:cNvSpPr txBox="1"/>
            <p:nvPr/>
          </p:nvSpPr>
          <p:spPr>
            <a:xfrm>
              <a:off x="11308364" y="4489467"/>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0" name="ZoneTexte 1019">
              <a:extLst>
                <a:ext uri="{FF2B5EF4-FFF2-40B4-BE49-F238E27FC236}">
                  <a16:creationId xmlns:a16="http://schemas.microsoft.com/office/drawing/2014/main" xmlns="" id="{CA57EC4B-3D46-8E4C-E8B2-A11B1CD0B160}"/>
                </a:ext>
              </a:extLst>
            </p:cNvPr>
            <p:cNvSpPr txBox="1"/>
            <p:nvPr/>
          </p:nvSpPr>
          <p:spPr>
            <a:xfrm>
              <a:off x="11419489" y="45116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1" name="ZoneTexte 1020">
              <a:extLst>
                <a:ext uri="{FF2B5EF4-FFF2-40B4-BE49-F238E27FC236}">
                  <a16:creationId xmlns:a16="http://schemas.microsoft.com/office/drawing/2014/main" xmlns="" id="{4431D532-07BE-26AA-1F6A-B19FDD2D4251}"/>
                </a:ext>
              </a:extLst>
            </p:cNvPr>
            <p:cNvSpPr txBox="1"/>
            <p:nvPr/>
          </p:nvSpPr>
          <p:spPr>
            <a:xfrm>
              <a:off x="11467114" y="453709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2" name="ZoneTexte 1021">
              <a:extLst>
                <a:ext uri="{FF2B5EF4-FFF2-40B4-BE49-F238E27FC236}">
                  <a16:creationId xmlns:a16="http://schemas.microsoft.com/office/drawing/2014/main" xmlns="" id="{9FF83183-16B6-6462-57D3-B6C1DBDA304A}"/>
                </a:ext>
              </a:extLst>
            </p:cNvPr>
            <p:cNvSpPr txBox="1"/>
            <p:nvPr/>
          </p:nvSpPr>
          <p:spPr>
            <a:xfrm>
              <a:off x="11517914" y="4721242"/>
              <a:ext cx="242374"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3" name="ZoneTexte 1022">
              <a:extLst>
                <a:ext uri="{FF2B5EF4-FFF2-40B4-BE49-F238E27FC236}">
                  <a16:creationId xmlns:a16="http://schemas.microsoft.com/office/drawing/2014/main" xmlns="" id="{C559B71D-EB0A-267F-A2EA-A92B285A06DE}"/>
                </a:ext>
              </a:extLst>
            </p:cNvPr>
            <p:cNvSpPr txBox="1"/>
            <p:nvPr/>
          </p:nvSpPr>
          <p:spPr>
            <a:xfrm>
              <a:off x="75884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4" name="ZoneTexte 1023">
              <a:extLst>
                <a:ext uri="{FF2B5EF4-FFF2-40B4-BE49-F238E27FC236}">
                  <a16:creationId xmlns:a16="http://schemas.microsoft.com/office/drawing/2014/main" xmlns="" id="{B916DC3F-9D2E-E4AB-FD79-162ABBDD10A5}"/>
                </a:ext>
              </a:extLst>
            </p:cNvPr>
            <p:cNvSpPr txBox="1"/>
            <p:nvPr/>
          </p:nvSpPr>
          <p:spPr>
            <a:xfrm>
              <a:off x="76550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5" name="ZoneTexte 1024">
              <a:extLst>
                <a:ext uri="{FF2B5EF4-FFF2-40B4-BE49-F238E27FC236}">
                  <a16:creationId xmlns:a16="http://schemas.microsoft.com/office/drawing/2014/main" xmlns="" id="{5B9DF261-151F-EDE9-B03E-FC7B85CB8EC9}"/>
                </a:ext>
              </a:extLst>
            </p:cNvPr>
            <p:cNvSpPr txBox="1"/>
            <p:nvPr/>
          </p:nvSpPr>
          <p:spPr>
            <a:xfrm>
              <a:off x="78074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6" name="ZoneTexte 1025">
              <a:extLst>
                <a:ext uri="{FF2B5EF4-FFF2-40B4-BE49-F238E27FC236}">
                  <a16:creationId xmlns:a16="http://schemas.microsoft.com/office/drawing/2014/main" xmlns="" id="{7707F088-C569-FAB5-42AC-1F4FCB847F39}"/>
                </a:ext>
              </a:extLst>
            </p:cNvPr>
            <p:cNvSpPr txBox="1"/>
            <p:nvPr/>
          </p:nvSpPr>
          <p:spPr>
            <a:xfrm>
              <a:off x="78646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7" name="ZoneTexte 1026">
              <a:extLst>
                <a:ext uri="{FF2B5EF4-FFF2-40B4-BE49-F238E27FC236}">
                  <a16:creationId xmlns:a16="http://schemas.microsoft.com/office/drawing/2014/main" xmlns="" id="{F12FB02C-EFBD-515C-ADE7-A16ADA024FDA}"/>
                </a:ext>
              </a:extLst>
            </p:cNvPr>
            <p:cNvSpPr txBox="1"/>
            <p:nvPr/>
          </p:nvSpPr>
          <p:spPr>
            <a:xfrm>
              <a:off x="79281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8" name="ZoneTexte 1027">
              <a:extLst>
                <a:ext uri="{FF2B5EF4-FFF2-40B4-BE49-F238E27FC236}">
                  <a16:creationId xmlns:a16="http://schemas.microsoft.com/office/drawing/2014/main" xmlns="" id="{B5A7121A-EDF5-91E7-79D9-D9C7B194F72D}"/>
                </a:ext>
              </a:extLst>
            </p:cNvPr>
            <p:cNvSpPr txBox="1"/>
            <p:nvPr/>
          </p:nvSpPr>
          <p:spPr>
            <a:xfrm>
              <a:off x="79567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29" name="ZoneTexte 1028">
              <a:extLst>
                <a:ext uri="{FF2B5EF4-FFF2-40B4-BE49-F238E27FC236}">
                  <a16:creationId xmlns:a16="http://schemas.microsoft.com/office/drawing/2014/main" xmlns="" id="{FE171B24-A38D-1A82-CC96-E004D6FDD223}"/>
                </a:ext>
              </a:extLst>
            </p:cNvPr>
            <p:cNvSpPr txBox="1"/>
            <p:nvPr/>
          </p:nvSpPr>
          <p:spPr>
            <a:xfrm>
              <a:off x="81345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30" name="ZoneTexte 1029">
              <a:extLst>
                <a:ext uri="{FF2B5EF4-FFF2-40B4-BE49-F238E27FC236}">
                  <a16:creationId xmlns:a16="http://schemas.microsoft.com/office/drawing/2014/main" xmlns="" id="{63F7A587-E978-E0AC-E0A2-5E25203C42C4}"/>
                </a:ext>
              </a:extLst>
            </p:cNvPr>
            <p:cNvSpPr txBox="1"/>
            <p:nvPr/>
          </p:nvSpPr>
          <p:spPr>
            <a:xfrm>
              <a:off x="82361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31" name="ZoneTexte 1030">
              <a:extLst>
                <a:ext uri="{FF2B5EF4-FFF2-40B4-BE49-F238E27FC236}">
                  <a16:creationId xmlns:a16="http://schemas.microsoft.com/office/drawing/2014/main" xmlns="" id="{FAC3C9BB-B391-3D45-8C79-4F2820D2927A}"/>
                </a:ext>
              </a:extLst>
            </p:cNvPr>
            <p:cNvSpPr txBox="1"/>
            <p:nvPr/>
          </p:nvSpPr>
          <p:spPr>
            <a:xfrm>
              <a:off x="82900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32" name="ZoneTexte 1031">
              <a:extLst>
                <a:ext uri="{FF2B5EF4-FFF2-40B4-BE49-F238E27FC236}">
                  <a16:creationId xmlns:a16="http://schemas.microsoft.com/office/drawing/2014/main" xmlns="" id="{469F7CBB-5D1E-724F-BBAB-2E582EDEABED}"/>
                </a:ext>
              </a:extLst>
            </p:cNvPr>
            <p:cNvSpPr txBox="1"/>
            <p:nvPr/>
          </p:nvSpPr>
          <p:spPr>
            <a:xfrm>
              <a:off x="83535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35" name="ZoneTexte 1034">
              <a:extLst>
                <a:ext uri="{FF2B5EF4-FFF2-40B4-BE49-F238E27FC236}">
                  <a16:creationId xmlns:a16="http://schemas.microsoft.com/office/drawing/2014/main" xmlns="" id="{7BFB10F0-6AAD-8E67-15D6-64B8E11A5A7B}"/>
                </a:ext>
              </a:extLst>
            </p:cNvPr>
            <p:cNvSpPr txBox="1"/>
            <p:nvPr/>
          </p:nvSpPr>
          <p:spPr>
            <a:xfrm>
              <a:off x="83980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36" name="ZoneTexte 1035">
              <a:extLst>
                <a:ext uri="{FF2B5EF4-FFF2-40B4-BE49-F238E27FC236}">
                  <a16:creationId xmlns:a16="http://schemas.microsoft.com/office/drawing/2014/main" xmlns="" id="{2238296F-EC84-6EC9-767B-3AAA948F22FD}"/>
                </a:ext>
              </a:extLst>
            </p:cNvPr>
            <p:cNvSpPr txBox="1"/>
            <p:nvPr/>
          </p:nvSpPr>
          <p:spPr>
            <a:xfrm>
              <a:off x="84520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37" name="ZoneTexte 1036">
              <a:extLst>
                <a:ext uri="{FF2B5EF4-FFF2-40B4-BE49-F238E27FC236}">
                  <a16:creationId xmlns:a16="http://schemas.microsoft.com/office/drawing/2014/main" xmlns="" id="{AAF0E63C-FBED-D942-CBCE-CFFAD86BF356}"/>
                </a:ext>
              </a:extLst>
            </p:cNvPr>
            <p:cNvSpPr txBox="1"/>
            <p:nvPr/>
          </p:nvSpPr>
          <p:spPr>
            <a:xfrm>
              <a:off x="85155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38" name="ZoneTexte 1037">
              <a:extLst>
                <a:ext uri="{FF2B5EF4-FFF2-40B4-BE49-F238E27FC236}">
                  <a16:creationId xmlns:a16="http://schemas.microsoft.com/office/drawing/2014/main" xmlns="" id="{C7BD43A4-7C34-FA47-B9D3-7E20506A2F48}"/>
                </a:ext>
              </a:extLst>
            </p:cNvPr>
            <p:cNvSpPr txBox="1"/>
            <p:nvPr/>
          </p:nvSpPr>
          <p:spPr>
            <a:xfrm>
              <a:off x="85694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39" name="ZoneTexte 1038">
              <a:extLst>
                <a:ext uri="{FF2B5EF4-FFF2-40B4-BE49-F238E27FC236}">
                  <a16:creationId xmlns:a16="http://schemas.microsoft.com/office/drawing/2014/main" xmlns="" id="{162B369C-092D-EF60-211B-836A3735457B}"/>
                </a:ext>
              </a:extLst>
            </p:cNvPr>
            <p:cNvSpPr txBox="1"/>
            <p:nvPr/>
          </p:nvSpPr>
          <p:spPr>
            <a:xfrm>
              <a:off x="86710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0" name="ZoneTexte 1039">
              <a:extLst>
                <a:ext uri="{FF2B5EF4-FFF2-40B4-BE49-F238E27FC236}">
                  <a16:creationId xmlns:a16="http://schemas.microsoft.com/office/drawing/2014/main" xmlns="" id="{7A9C5EA7-F939-A872-380D-2CC3B9CB5E98}"/>
                </a:ext>
              </a:extLst>
            </p:cNvPr>
            <p:cNvSpPr txBox="1"/>
            <p:nvPr/>
          </p:nvSpPr>
          <p:spPr>
            <a:xfrm>
              <a:off x="87187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1" name="ZoneTexte 1040">
              <a:extLst>
                <a:ext uri="{FF2B5EF4-FFF2-40B4-BE49-F238E27FC236}">
                  <a16:creationId xmlns:a16="http://schemas.microsoft.com/office/drawing/2014/main" xmlns="" id="{B9CE09E3-700D-19BE-3084-55C3AEA9D68C}"/>
                </a:ext>
              </a:extLst>
            </p:cNvPr>
            <p:cNvSpPr txBox="1"/>
            <p:nvPr/>
          </p:nvSpPr>
          <p:spPr>
            <a:xfrm>
              <a:off x="87726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2" name="ZoneTexte 1041">
              <a:extLst>
                <a:ext uri="{FF2B5EF4-FFF2-40B4-BE49-F238E27FC236}">
                  <a16:creationId xmlns:a16="http://schemas.microsoft.com/office/drawing/2014/main" xmlns="" id="{8553C551-3AB7-6CE3-20A1-3DC5732E1A35}"/>
                </a:ext>
              </a:extLst>
            </p:cNvPr>
            <p:cNvSpPr txBox="1"/>
            <p:nvPr/>
          </p:nvSpPr>
          <p:spPr>
            <a:xfrm>
              <a:off x="88298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3" name="ZoneTexte 1042">
              <a:extLst>
                <a:ext uri="{FF2B5EF4-FFF2-40B4-BE49-F238E27FC236}">
                  <a16:creationId xmlns:a16="http://schemas.microsoft.com/office/drawing/2014/main" xmlns="" id="{45D565DC-75C2-42A3-4386-16A37E127A44}"/>
                </a:ext>
              </a:extLst>
            </p:cNvPr>
            <p:cNvSpPr txBox="1"/>
            <p:nvPr/>
          </p:nvSpPr>
          <p:spPr>
            <a:xfrm>
              <a:off x="88838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4" name="ZoneTexte 1043">
              <a:extLst>
                <a:ext uri="{FF2B5EF4-FFF2-40B4-BE49-F238E27FC236}">
                  <a16:creationId xmlns:a16="http://schemas.microsoft.com/office/drawing/2014/main" xmlns="" id="{01B5DBD5-0269-21D5-5E7B-8294D469CBAA}"/>
                </a:ext>
              </a:extLst>
            </p:cNvPr>
            <p:cNvSpPr txBox="1"/>
            <p:nvPr/>
          </p:nvSpPr>
          <p:spPr>
            <a:xfrm>
              <a:off x="89885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5" name="ZoneTexte 1044">
              <a:extLst>
                <a:ext uri="{FF2B5EF4-FFF2-40B4-BE49-F238E27FC236}">
                  <a16:creationId xmlns:a16="http://schemas.microsoft.com/office/drawing/2014/main" xmlns="" id="{1201661B-7953-5AD7-3F86-4A773D740CA2}"/>
                </a:ext>
              </a:extLst>
            </p:cNvPr>
            <p:cNvSpPr txBox="1"/>
            <p:nvPr/>
          </p:nvSpPr>
          <p:spPr>
            <a:xfrm>
              <a:off x="90393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6" name="ZoneTexte 1045">
              <a:extLst>
                <a:ext uri="{FF2B5EF4-FFF2-40B4-BE49-F238E27FC236}">
                  <a16:creationId xmlns:a16="http://schemas.microsoft.com/office/drawing/2014/main" xmlns="" id="{F7A60150-ACD1-0C8F-DE0C-C0AF5B7EBBFC}"/>
                </a:ext>
              </a:extLst>
            </p:cNvPr>
            <p:cNvSpPr txBox="1"/>
            <p:nvPr/>
          </p:nvSpPr>
          <p:spPr>
            <a:xfrm>
              <a:off x="910607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7" name="ZoneTexte 1046">
              <a:extLst>
                <a:ext uri="{FF2B5EF4-FFF2-40B4-BE49-F238E27FC236}">
                  <a16:creationId xmlns:a16="http://schemas.microsoft.com/office/drawing/2014/main" xmlns="" id="{8AEF67D5-37C2-3215-59BD-021C90BCE840}"/>
                </a:ext>
              </a:extLst>
            </p:cNvPr>
            <p:cNvSpPr txBox="1"/>
            <p:nvPr/>
          </p:nvSpPr>
          <p:spPr>
            <a:xfrm>
              <a:off x="91505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8" name="ZoneTexte 1047">
              <a:extLst>
                <a:ext uri="{FF2B5EF4-FFF2-40B4-BE49-F238E27FC236}">
                  <a16:creationId xmlns:a16="http://schemas.microsoft.com/office/drawing/2014/main" xmlns="" id="{7118E58A-DA5E-24F2-2343-45E1A2656CE9}"/>
                </a:ext>
              </a:extLst>
            </p:cNvPr>
            <p:cNvSpPr txBox="1"/>
            <p:nvPr/>
          </p:nvSpPr>
          <p:spPr>
            <a:xfrm>
              <a:off x="92013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49" name="ZoneTexte 1048">
              <a:extLst>
                <a:ext uri="{FF2B5EF4-FFF2-40B4-BE49-F238E27FC236}">
                  <a16:creationId xmlns:a16="http://schemas.microsoft.com/office/drawing/2014/main" xmlns="" id="{DFE2A00D-7ECD-69E1-94CD-3F75B805F532}"/>
                </a:ext>
              </a:extLst>
            </p:cNvPr>
            <p:cNvSpPr txBox="1"/>
            <p:nvPr/>
          </p:nvSpPr>
          <p:spPr>
            <a:xfrm>
              <a:off x="92489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0" name="ZoneTexte 1049">
              <a:extLst>
                <a:ext uri="{FF2B5EF4-FFF2-40B4-BE49-F238E27FC236}">
                  <a16:creationId xmlns:a16="http://schemas.microsoft.com/office/drawing/2014/main" xmlns="" id="{67B7C34A-566E-2229-7E2C-73B7290ED5F5}"/>
                </a:ext>
              </a:extLst>
            </p:cNvPr>
            <p:cNvSpPr txBox="1"/>
            <p:nvPr/>
          </p:nvSpPr>
          <p:spPr>
            <a:xfrm>
              <a:off x="93060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1" name="ZoneTexte 1050">
              <a:extLst>
                <a:ext uri="{FF2B5EF4-FFF2-40B4-BE49-F238E27FC236}">
                  <a16:creationId xmlns:a16="http://schemas.microsoft.com/office/drawing/2014/main" xmlns="" id="{EE764F56-8247-C05D-4B79-2D3842D636BD}"/>
                </a:ext>
              </a:extLst>
            </p:cNvPr>
            <p:cNvSpPr txBox="1"/>
            <p:nvPr/>
          </p:nvSpPr>
          <p:spPr>
            <a:xfrm>
              <a:off x="936007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2" name="ZoneTexte 1051">
              <a:extLst>
                <a:ext uri="{FF2B5EF4-FFF2-40B4-BE49-F238E27FC236}">
                  <a16:creationId xmlns:a16="http://schemas.microsoft.com/office/drawing/2014/main" xmlns="" id="{83CD5E85-5FED-6516-40A9-58DBE0FB0980}"/>
                </a:ext>
              </a:extLst>
            </p:cNvPr>
            <p:cNvSpPr txBox="1"/>
            <p:nvPr/>
          </p:nvSpPr>
          <p:spPr>
            <a:xfrm>
              <a:off x="94172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3" name="ZoneTexte 1052">
              <a:extLst>
                <a:ext uri="{FF2B5EF4-FFF2-40B4-BE49-F238E27FC236}">
                  <a16:creationId xmlns:a16="http://schemas.microsoft.com/office/drawing/2014/main" xmlns="" id="{E2B998C8-8F5F-0F1F-696B-836C5723667A}"/>
                </a:ext>
              </a:extLst>
            </p:cNvPr>
            <p:cNvSpPr txBox="1"/>
            <p:nvPr/>
          </p:nvSpPr>
          <p:spPr>
            <a:xfrm>
              <a:off x="948707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4" name="ZoneTexte 1053">
              <a:extLst>
                <a:ext uri="{FF2B5EF4-FFF2-40B4-BE49-F238E27FC236}">
                  <a16:creationId xmlns:a16="http://schemas.microsoft.com/office/drawing/2014/main" xmlns="" id="{F4D7489C-9B4C-59ED-7364-C67B4C086E73}"/>
                </a:ext>
              </a:extLst>
            </p:cNvPr>
            <p:cNvSpPr txBox="1"/>
            <p:nvPr/>
          </p:nvSpPr>
          <p:spPr>
            <a:xfrm>
              <a:off x="95854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5" name="ZoneTexte 1054">
              <a:extLst>
                <a:ext uri="{FF2B5EF4-FFF2-40B4-BE49-F238E27FC236}">
                  <a16:creationId xmlns:a16="http://schemas.microsoft.com/office/drawing/2014/main" xmlns="" id="{44703249-9F70-DE51-9165-AB2853B44420}"/>
                </a:ext>
              </a:extLst>
            </p:cNvPr>
            <p:cNvSpPr txBox="1"/>
            <p:nvPr/>
          </p:nvSpPr>
          <p:spPr>
            <a:xfrm>
              <a:off x="96362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6" name="ZoneTexte 1055">
              <a:extLst>
                <a:ext uri="{FF2B5EF4-FFF2-40B4-BE49-F238E27FC236}">
                  <a16:creationId xmlns:a16="http://schemas.microsoft.com/office/drawing/2014/main" xmlns="" id="{139651A1-00C7-CB8F-FC2B-94F7DCAC81CC}"/>
                </a:ext>
              </a:extLst>
            </p:cNvPr>
            <p:cNvSpPr txBox="1"/>
            <p:nvPr/>
          </p:nvSpPr>
          <p:spPr>
            <a:xfrm>
              <a:off x="95315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7" name="ZoneTexte 1056">
              <a:extLst>
                <a:ext uri="{FF2B5EF4-FFF2-40B4-BE49-F238E27FC236}">
                  <a16:creationId xmlns:a16="http://schemas.microsoft.com/office/drawing/2014/main" xmlns="" id="{A6290C17-1B2D-1BE3-BB8C-7D286FF2DC2B}"/>
                </a:ext>
              </a:extLst>
            </p:cNvPr>
            <p:cNvSpPr txBox="1"/>
            <p:nvPr/>
          </p:nvSpPr>
          <p:spPr>
            <a:xfrm>
              <a:off x="97442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8" name="ZoneTexte 1057">
              <a:extLst>
                <a:ext uri="{FF2B5EF4-FFF2-40B4-BE49-F238E27FC236}">
                  <a16:creationId xmlns:a16="http://schemas.microsoft.com/office/drawing/2014/main" xmlns="" id="{C61AFAA4-F80C-E3ED-E556-F1895D70EAEE}"/>
                </a:ext>
              </a:extLst>
            </p:cNvPr>
            <p:cNvSpPr txBox="1"/>
            <p:nvPr/>
          </p:nvSpPr>
          <p:spPr>
            <a:xfrm>
              <a:off x="97950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59" name="ZoneTexte 1058">
              <a:extLst>
                <a:ext uri="{FF2B5EF4-FFF2-40B4-BE49-F238E27FC236}">
                  <a16:creationId xmlns:a16="http://schemas.microsoft.com/office/drawing/2014/main" xmlns="" id="{800B3E89-D660-53E5-4888-C391A70C33C8}"/>
                </a:ext>
              </a:extLst>
            </p:cNvPr>
            <p:cNvSpPr txBox="1"/>
            <p:nvPr/>
          </p:nvSpPr>
          <p:spPr>
            <a:xfrm>
              <a:off x="985537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0" name="ZoneTexte 1059">
              <a:extLst>
                <a:ext uri="{FF2B5EF4-FFF2-40B4-BE49-F238E27FC236}">
                  <a16:creationId xmlns:a16="http://schemas.microsoft.com/office/drawing/2014/main" xmlns="" id="{3083B28B-28D4-3DD0-6E16-A2A9253EDF70}"/>
                </a:ext>
              </a:extLst>
            </p:cNvPr>
            <p:cNvSpPr txBox="1"/>
            <p:nvPr/>
          </p:nvSpPr>
          <p:spPr>
            <a:xfrm>
              <a:off x="99093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1" name="ZoneTexte 1060">
              <a:extLst>
                <a:ext uri="{FF2B5EF4-FFF2-40B4-BE49-F238E27FC236}">
                  <a16:creationId xmlns:a16="http://schemas.microsoft.com/office/drawing/2014/main" xmlns="" id="{1FE52F5E-9B7A-7527-55B4-7A0004E0FF15}"/>
                </a:ext>
              </a:extLst>
            </p:cNvPr>
            <p:cNvSpPr txBox="1"/>
            <p:nvPr/>
          </p:nvSpPr>
          <p:spPr>
            <a:xfrm>
              <a:off x="99601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2" name="ZoneTexte 1061">
              <a:extLst>
                <a:ext uri="{FF2B5EF4-FFF2-40B4-BE49-F238E27FC236}">
                  <a16:creationId xmlns:a16="http://schemas.microsoft.com/office/drawing/2014/main" xmlns="" id="{A0BA197E-223A-A32A-905D-F61C7B494C79}"/>
                </a:ext>
              </a:extLst>
            </p:cNvPr>
            <p:cNvSpPr txBox="1"/>
            <p:nvPr/>
          </p:nvSpPr>
          <p:spPr>
            <a:xfrm>
              <a:off x="100141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3" name="ZoneTexte 1062">
              <a:extLst>
                <a:ext uri="{FF2B5EF4-FFF2-40B4-BE49-F238E27FC236}">
                  <a16:creationId xmlns:a16="http://schemas.microsoft.com/office/drawing/2014/main" xmlns="" id="{3FD53839-D45B-3E9A-67A2-1F5CB713D3AB}"/>
                </a:ext>
              </a:extLst>
            </p:cNvPr>
            <p:cNvSpPr txBox="1"/>
            <p:nvPr/>
          </p:nvSpPr>
          <p:spPr>
            <a:xfrm>
              <a:off x="100649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4" name="ZoneTexte 1063">
              <a:extLst>
                <a:ext uri="{FF2B5EF4-FFF2-40B4-BE49-F238E27FC236}">
                  <a16:creationId xmlns:a16="http://schemas.microsoft.com/office/drawing/2014/main" xmlns="" id="{108F601B-B898-121D-3B2D-87D15EB9E576}"/>
                </a:ext>
              </a:extLst>
            </p:cNvPr>
            <p:cNvSpPr txBox="1"/>
            <p:nvPr/>
          </p:nvSpPr>
          <p:spPr>
            <a:xfrm>
              <a:off x="101823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5" name="ZoneTexte 1064">
              <a:extLst>
                <a:ext uri="{FF2B5EF4-FFF2-40B4-BE49-F238E27FC236}">
                  <a16:creationId xmlns:a16="http://schemas.microsoft.com/office/drawing/2014/main" xmlns="" id="{7623B737-CE4B-011B-A42E-27B205F09377}"/>
                </a:ext>
              </a:extLst>
            </p:cNvPr>
            <p:cNvSpPr txBox="1"/>
            <p:nvPr/>
          </p:nvSpPr>
          <p:spPr>
            <a:xfrm>
              <a:off x="102395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6" name="ZoneTexte 1065">
              <a:extLst>
                <a:ext uri="{FF2B5EF4-FFF2-40B4-BE49-F238E27FC236}">
                  <a16:creationId xmlns:a16="http://schemas.microsoft.com/office/drawing/2014/main" xmlns="" id="{25C406A4-7D6C-4B89-DC2C-D8DCEFAFC463}"/>
                </a:ext>
              </a:extLst>
            </p:cNvPr>
            <p:cNvSpPr txBox="1"/>
            <p:nvPr/>
          </p:nvSpPr>
          <p:spPr>
            <a:xfrm>
              <a:off x="103347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7" name="ZoneTexte 1066">
              <a:extLst>
                <a:ext uri="{FF2B5EF4-FFF2-40B4-BE49-F238E27FC236}">
                  <a16:creationId xmlns:a16="http://schemas.microsoft.com/office/drawing/2014/main" xmlns="" id="{FEEE06ED-9F64-2F74-E951-0B9F86106A8E}"/>
                </a:ext>
              </a:extLst>
            </p:cNvPr>
            <p:cNvSpPr txBox="1"/>
            <p:nvPr/>
          </p:nvSpPr>
          <p:spPr>
            <a:xfrm>
              <a:off x="106618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8" name="ZoneTexte 1067">
              <a:extLst>
                <a:ext uri="{FF2B5EF4-FFF2-40B4-BE49-F238E27FC236}">
                  <a16:creationId xmlns:a16="http://schemas.microsoft.com/office/drawing/2014/main" xmlns="" id="{E7199FBC-E061-8D80-1DE8-1E88EC684745}"/>
                </a:ext>
              </a:extLst>
            </p:cNvPr>
            <p:cNvSpPr txBox="1"/>
            <p:nvPr/>
          </p:nvSpPr>
          <p:spPr>
            <a:xfrm>
              <a:off x="107094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69" name="ZoneTexte 1068">
              <a:extLst>
                <a:ext uri="{FF2B5EF4-FFF2-40B4-BE49-F238E27FC236}">
                  <a16:creationId xmlns:a16="http://schemas.microsoft.com/office/drawing/2014/main" xmlns="" id="{62550576-8CC8-B985-2813-B373F8ED88AB}"/>
                </a:ext>
              </a:extLst>
            </p:cNvPr>
            <p:cNvSpPr txBox="1"/>
            <p:nvPr/>
          </p:nvSpPr>
          <p:spPr>
            <a:xfrm>
              <a:off x="1076977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0" name="ZoneTexte 1069">
              <a:extLst>
                <a:ext uri="{FF2B5EF4-FFF2-40B4-BE49-F238E27FC236}">
                  <a16:creationId xmlns:a16="http://schemas.microsoft.com/office/drawing/2014/main" xmlns="" id="{A590FE0C-E2D7-C339-D4DA-59ABCDF4AC66}"/>
                </a:ext>
              </a:extLst>
            </p:cNvPr>
            <p:cNvSpPr txBox="1"/>
            <p:nvPr/>
          </p:nvSpPr>
          <p:spPr>
            <a:xfrm>
              <a:off x="108300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1" name="ZoneTexte 1070">
              <a:extLst>
                <a:ext uri="{FF2B5EF4-FFF2-40B4-BE49-F238E27FC236}">
                  <a16:creationId xmlns:a16="http://schemas.microsoft.com/office/drawing/2014/main" xmlns="" id="{CB65A7D7-DAF6-1A0C-EBF3-FD19F1E2A1DC}"/>
                </a:ext>
              </a:extLst>
            </p:cNvPr>
            <p:cNvSpPr txBox="1"/>
            <p:nvPr/>
          </p:nvSpPr>
          <p:spPr>
            <a:xfrm>
              <a:off x="1087772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2" name="ZoneTexte 1071">
              <a:extLst>
                <a:ext uri="{FF2B5EF4-FFF2-40B4-BE49-F238E27FC236}">
                  <a16:creationId xmlns:a16="http://schemas.microsoft.com/office/drawing/2014/main" xmlns="" id="{CF82638F-9285-9D44-A9E9-F975D6DC065F}"/>
                </a:ext>
              </a:extLst>
            </p:cNvPr>
            <p:cNvSpPr txBox="1"/>
            <p:nvPr/>
          </p:nvSpPr>
          <p:spPr>
            <a:xfrm>
              <a:off x="109316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3" name="ZoneTexte 1072">
              <a:extLst>
                <a:ext uri="{FF2B5EF4-FFF2-40B4-BE49-F238E27FC236}">
                  <a16:creationId xmlns:a16="http://schemas.microsoft.com/office/drawing/2014/main" xmlns="" id="{59B7F62D-0B76-1E73-FB4E-25A0E22DDA27}"/>
                </a:ext>
              </a:extLst>
            </p:cNvPr>
            <p:cNvSpPr txBox="1"/>
            <p:nvPr/>
          </p:nvSpPr>
          <p:spPr>
            <a:xfrm>
              <a:off x="110396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4" name="ZoneTexte 1073">
              <a:extLst>
                <a:ext uri="{FF2B5EF4-FFF2-40B4-BE49-F238E27FC236}">
                  <a16:creationId xmlns:a16="http://schemas.microsoft.com/office/drawing/2014/main" xmlns="" id="{CA424412-47EF-70E0-9E30-C627A0EFD2D2}"/>
                </a:ext>
              </a:extLst>
            </p:cNvPr>
            <p:cNvSpPr txBox="1"/>
            <p:nvPr/>
          </p:nvSpPr>
          <p:spPr>
            <a:xfrm>
              <a:off x="110967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5" name="ZoneTexte 1074">
              <a:extLst>
                <a:ext uri="{FF2B5EF4-FFF2-40B4-BE49-F238E27FC236}">
                  <a16:creationId xmlns:a16="http://schemas.microsoft.com/office/drawing/2014/main" xmlns="" id="{B5F06B94-AE98-B617-CCAC-B873B41D740D}"/>
                </a:ext>
              </a:extLst>
            </p:cNvPr>
            <p:cNvSpPr txBox="1"/>
            <p:nvPr/>
          </p:nvSpPr>
          <p:spPr>
            <a:xfrm>
              <a:off x="111539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6" name="ZoneTexte 1075">
              <a:extLst>
                <a:ext uri="{FF2B5EF4-FFF2-40B4-BE49-F238E27FC236}">
                  <a16:creationId xmlns:a16="http://schemas.microsoft.com/office/drawing/2014/main" xmlns="" id="{E4B6DA48-E8DA-D83B-8C5D-C34A546F4016}"/>
                </a:ext>
              </a:extLst>
            </p:cNvPr>
            <p:cNvSpPr txBox="1"/>
            <p:nvPr/>
          </p:nvSpPr>
          <p:spPr>
            <a:xfrm>
              <a:off x="1119839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7" name="ZoneTexte 1076">
              <a:extLst>
                <a:ext uri="{FF2B5EF4-FFF2-40B4-BE49-F238E27FC236}">
                  <a16:creationId xmlns:a16="http://schemas.microsoft.com/office/drawing/2014/main" xmlns="" id="{CF2962ED-3B96-877D-D105-636ADA91361B}"/>
                </a:ext>
              </a:extLst>
            </p:cNvPr>
            <p:cNvSpPr txBox="1"/>
            <p:nvPr/>
          </p:nvSpPr>
          <p:spPr>
            <a:xfrm>
              <a:off x="11255545"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8" name="ZoneTexte 1077">
              <a:extLst>
                <a:ext uri="{FF2B5EF4-FFF2-40B4-BE49-F238E27FC236}">
                  <a16:creationId xmlns:a16="http://schemas.microsoft.com/office/drawing/2014/main" xmlns="" id="{1794BC6D-D066-209D-6A50-BBD59AFAD5F5}"/>
                </a:ext>
              </a:extLst>
            </p:cNvPr>
            <p:cNvSpPr txBox="1"/>
            <p:nvPr/>
          </p:nvSpPr>
          <p:spPr>
            <a:xfrm>
              <a:off x="1135397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sp>
          <p:nvSpPr>
            <p:cNvPr id="1079" name="ZoneTexte 1078">
              <a:extLst>
                <a:ext uri="{FF2B5EF4-FFF2-40B4-BE49-F238E27FC236}">
                  <a16:creationId xmlns:a16="http://schemas.microsoft.com/office/drawing/2014/main" xmlns="" id="{E1CCB186-5A31-280E-F059-200C39A28EFA}"/>
                </a:ext>
              </a:extLst>
            </p:cNvPr>
            <p:cNvSpPr txBox="1"/>
            <p:nvPr/>
          </p:nvSpPr>
          <p:spPr>
            <a:xfrm>
              <a:off x="11417470" y="3143171"/>
              <a:ext cx="242375" cy="230832"/>
            </a:xfrm>
            <a:prstGeom prst="rect">
              <a:avLst/>
            </a:prstGeom>
            <a:noFill/>
          </p:spPr>
          <p:txBody>
            <a:bodyPr wrap="none" rtlCol="0">
              <a:spAutoFit/>
            </a:bodyPr>
            <a:lstStyle/>
            <a:p>
              <a:pPr algn="ctr"/>
              <a:r>
                <a:rPr lang="fr-FR" sz="900" b="1" dirty="0">
                  <a:solidFill>
                    <a:prstClr val="black">
                      <a:lumMod val="50000"/>
                      <a:lumOff val="50000"/>
                    </a:prstClr>
                  </a:solidFill>
                </a:rPr>
                <a:t>*</a:t>
              </a:r>
            </a:p>
          </p:txBody>
        </p:sp>
      </p:grpSp>
      <p:cxnSp>
        <p:nvCxnSpPr>
          <p:cNvPr id="1082" name="Connecteur droit 1081">
            <a:extLst>
              <a:ext uri="{FF2B5EF4-FFF2-40B4-BE49-F238E27FC236}">
                <a16:creationId xmlns:a16="http://schemas.microsoft.com/office/drawing/2014/main" xmlns="" id="{D34DF0D3-E56E-5C96-AECE-D83934F2A630}"/>
              </a:ext>
            </a:extLst>
          </p:cNvPr>
          <p:cNvCxnSpPr>
            <a:cxnSpLocks/>
          </p:cNvCxnSpPr>
          <p:nvPr/>
        </p:nvCxnSpPr>
        <p:spPr>
          <a:xfrm>
            <a:off x="1726903" y="2056534"/>
            <a:ext cx="0" cy="26721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6" name="Connecteur droit 1085">
            <a:extLst>
              <a:ext uri="{FF2B5EF4-FFF2-40B4-BE49-F238E27FC236}">
                <a16:creationId xmlns:a16="http://schemas.microsoft.com/office/drawing/2014/main" xmlns="" id="{20B3B008-378F-77F9-008E-2DA19D21A947}"/>
              </a:ext>
            </a:extLst>
          </p:cNvPr>
          <p:cNvCxnSpPr>
            <a:cxnSpLocks/>
          </p:cNvCxnSpPr>
          <p:nvPr/>
        </p:nvCxnSpPr>
        <p:spPr>
          <a:xfrm>
            <a:off x="7207892" y="2056534"/>
            <a:ext cx="0" cy="267219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1526878" y="936291"/>
            <a:ext cx="10655353" cy="369332"/>
          </a:xfrm>
          <a:prstGeom prst="rect">
            <a:avLst/>
          </a:prstGeom>
          <a:noFill/>
        </p:spPr>
        <p:txBody>
          <a:bodyPr wrap="none" rtlCol="0">
            <a:spAutoFit/>
          </a:bodyPr>
          <a:lstStyle/>
          <a:p>
            <a:r>
              <a:rPr lang="fr-FR" dirty="0">
                <a:solidFill>
                  <a:prstClr val="black"/>
                </a:solidFill>
              </a:rPr>
              <a:t>Réponse anti-tumorale de l’ensemble de la population (124 patients) et en 1ere ligne de traitement (84 patients)</a:t>
            </a:r>
          </a:p>
        </p:txBody>
      </p:sp>
    </p:spTree>
    <p:extLst>
      <p:ext uri="{BB962C8B-B14F-4D97-AF65-F5344CB8AC3E}">
        <p14:creationId xmlns:p14="http://schemas.microsoft.com/office/powerpoint/2010/main" val="13794051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F5E6CB2B-38B1-D2F2-44B3-35A33A2B2050}"/>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r="-2"/>
          <a:stretch/>
        </p:blipFill>
        <p:spPr bwMode="auto">
          <a:xfrm>
            <a:off x="7333325" y="1890382"/>
            <a:ext cx="4486476" cy="265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e 40">
            <a:extLst>
              <a:ext uri="{FF2B5EF4-FFF2-40B4-BE49-F238E27FC236}">
                <a16:creationId xmlns:a16="http://schemas.microsoft.com/office/drawing/2014/main" xmlns="" id="{7B4E8154-B29F-BAF9-BB47-C87517F371E9}"/>
              </a:ext>
            </a:extLst>
          </p:cNvPr>
          <p:cNvGrpSpPr/>
          <p:nvPr/>
        </p:nvGrpSpPr>
        <p:grpSpPr>
          <a:xfrm>
            <a:off x="6621029" y="1890381"/>
            <a:ext cx="5011413" cy="3143909"/>
            <a:chOff x="1124469" y="2174358"/>
            <a:chExt cx="5011413" cy="3143909"/>
          </a:xfrm>
        </p:grpSpPr>
        <p:graphicFrame>
          <p:nvGraphicFramePr>
            <p:cNvPr id="42" name="Chart 16">
              <a:extLst>
                <a:ext uri="{FF2B5EF4-FFF2-40B4-BE49-F238E27FC236}">
                  <a16:creationId xmlns:a16="http://schemas.microsoft.com/office/drawing/2014/main" xmlns="" id="{66AC888E-66E7-0D59-D342-DC984BC3992B}"/>
                </a:ext>
              </a:extLst>
            </p:cNvPr>
            <p:cNvGraphicFramePr/>
            <p:nvPr/>
          </p:nvGraphicFramePr>
          <p:xfrm>
            <a:off x="1124469" y="2241029"/>
            <a:ext cx="1551275" cy="2375941"/>
          </p:xfrm>
          <a:graphic>
            <a:graphicData uri="http://schemas.openxmlformats.org/drawingml/2006/chart">
              <c:chart xmlns:c="http://schemas.openxmlformats.org/drawingml/2006/chart" xmlns:r="http://schemas.openxmlformats.org/officeDocument/2006/relationships" r:id="rId3"/>
            </a:graphicData>
          </a:graphic>
        </p:graphicFrame>
        <p:cxnSp>
          <p:nvCxnSpPr>
            <p:cNvPr id="43" name="Connecteur droit 42">
              <a:extLst>
                <a:ext uri="{FF2B5EF4-FFF2-40B4-BE49-F238E27FC236}">
                  <a16:creationId xmlns:a16="http://schemas.microsoft.com/office/drawing/2014/main" xmlns="" id="{F2681B86-90B3-3B53-6CA0-30BC69741CC8}"/>
                </a:ext>
              </a:extLst>
            </p:cNvPr>
            <p:cNvCxnSpPr/>
            <p:nvPr/>
          </p:nvCxnSpPr>
          <p:spPr>
            <a:xfrm>
              <a:off x="1796263" y="2174358"/>
              <a:ext cx="0" cy="268472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xmlns="" id="{88A3C5AC-79C8-2F78-644A-D9F9AE9BCBD2}"/>
                </a:ext>
              </a:extLst>
            </p:cNvPr>
            <p:cNvCxnSpPr>
              <a:cxnSpLocks/>
            </p:cNvCxnSpPr>
            <p:nvPr/>
          </p:nvCxnSpPr>
          <p:spPr>
            <a:xfrm>
              <a:off x="1788768" y="4859079"/>
              <a:ext cx="4347114"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xmlns="" id="{8594402D-A8F4-E587-C53C-350AF561C04B}"/>
                </a:ext>
              </a:extLst>
            </p:cNvPr>
            <p:cNvSpPr txBox="1"/>
            <p:nvPr/>
          </p:nvSpPr>
          <p:spPr>
            <a:xfrm>
              <a:off x="1711570" y="4864932"/>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0</a:t>
              </a:r>
            </a:p>
          </p:txBody>
        </p:sp>
        <p:cxnSp>
          <p:nvCxnSpPr>
            <p:cNvPr id="46" name="Connecteur droit 45">
              <a:extLst>
                <a:ext uri="{FF2B5EF4-FFF2-40B4-BE49-F238E27FC236}">
                  <a16:creationId xmlns:a16="http://schemas.microsoft.com/office/drawing/2014/main" xmlns="" id="{78AEB57A-C7BF-CA1D-B7B5-6EBDE511E57D}"/>
                </a:ext>
              </a:extLst>
            </p:cNvPr>
            <p:cNvCxnSpPr>
              <a:cxnSpLocks/>
            </p:cNvCxnSpPr>
            <p:nvPr/>
          </p:nvCxnSpPr>
          <p:spPr>
            <a:xfrm>
              <a:off x="1836765"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xmlns="" id="{B289DDC5-0B2C-6E78-ACBA-9C0EC6FA63C7}"/>
                </a:ext>
              </a:extLst>
            </p:cNvPr>
            <p:cNvSpPr txBox="1"/>
            <p:nvPr/>
          </p:nvSpPr>
          <p:spPr>
            <a:xfrm>
              <a:off x="2394853" y="4864932"/>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3</a:t>
              </a:r>
            </a:p>
          </p:txBody>
        </p:sp>
        <p:cxnSp>
          <p:nvCxnSpPr>
            <p:cNvPr id="48" name="Connecteur droit 47">
              <a:extLst>
                <a:ext uri="{FF2B5EF4-FFF2-40B4-BE49-F238E27FC236}">
                  <a16:creationId xmlns:a16="http://schemas.microsoft.com/office/drawing/2014/main" xmlns="" id="{0EF2ADB0-5FA5-0F09-653B-3B989102B102}"/>
                </a:ext>
              </a:extLst>
            </p:cNvPr>
            <p:cNvCxnSpPr>
              <a:cxnSpLocks/>
            </p:cNvCxnSpPr>
            <p:nvPr/>
          </p:nvCxnSpPr>
          <p:spPr>
            <a:xfrm>
              <a:off x="2520048"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xmlns="" id="{F2C8282F-AAFA-7767-9C93-654BE8CCAB22}"/>
                </a:ext>
              </a:extLst>
            </p:cNvPr>
            <p:cNvSpPr txBox="1"/>
            <p:nvPr/>
          </p:nvSpPr>
          <p:spPr>
            <a:xfrm>
              <a:off x="3098726" y="4864932"/>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6</a:t>
              </a:r>
            </a:p>
          </p:txBody>
        </p:sp>
        <p:cxnSp>
          <p:nvCxnSpPr>
            <p:cNvPr id="50" name="Connecteur droit 49">
              <a:extLst>
                <a:ext uri="{FF2B5EF4-FFF2-40B4-BE49-F238E27FC236}">
                  <a16:creationId xmlns:a16="http://schemas.microsoft.com/office/drawing/2014/main" xmlns="" id="{9EE55CDC-7294-C569-26BD-CF9D9E4F37D3}"/>
                </a:ext>
              </a:extLst>
            </p:cNvPr>
            <p:cNvCxnSpPr>
              <a:cxnSpLocks/>
            </p:cNvCxnSpPr>
            <p:nvPr/>
          </p:nvCxnSpPr>
          <p:spPr>
            <a:xfrm>
              <a:off x="3223921"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xmlns="" id="{A1DB67A8-E667-336D-75C8-B74221A0C62D}"/>
                </a:ext>
              </a:extLst>
            </p:cNvPr>
            <p:cNvSpPr txBox="1"/>
            <p:nvPr/>
          </p:nvSpPr>
          <p:spPr>
            <a:xfrm>
              <a:off x="3782009" y="4864932"/>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9</a:t>
              </a:r>
            </a:p>
          </p:txBody>
        </p:sp>
        <p:cxnSp>
          <p:nvCxnSpPr>
            <p:cNvPr id="52" name="Connecteur droit 51">
              <a:extLst>
                <a:ext uri="{FF2B5EF4-FFF2-40B4-BE49-F238E27FC236}">
                  <a16:creationId xmlns:a16="http://schemas.microsoft.com/office/drawing/2014/main" xmlns="" id="{7B48C96F-BF22-2866-461D-73D82CB5E5E5}"/>
                </a:ext>
              </a:extLst>
            </p:cNvPr>
            <p:cNvCxnSpPr>
              <a:cxnSpLocks/>
            </p:cNvCxnSpPr>
            <p:nvPr/>
          </p:nvCxnSpPr>
          <p:spPr>
            <a:xfrm>
              <a:off x="3907204"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xmlns="" id="{3EDED06F-FC3B-0B47-53DF-3965AB1012A1}"/>
                </a:ext>
              </a:extLst>
            </p:cNvPr>
            <p:cNvSpPr txBox="1"/>
            <p:nvPr/>
          </p:nvSpPr>
          <p:spPr>
            <a:xfrm>
              <a:off x="4445732" y="4864932"/>
              <a:ext cx="316112"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12</a:t>
              </a:r>
            </a:p>
          </p:txBody>
        </p:sp>
        <p:cxnSp>
          <p:nvCxnSpPr>
            <p:cNvPr id="54" name="Connecteur droit 53">
              <a:extLst>
                <a:ext uri="{FF2B5EF4-FFF2-40B4-BE49-F238E27FC236}">
                  <a16:creationId xmlns:a16="http://schemas.microsoft.com/office/drawing/2014/main" xmlns="" id="{608A493D-8A1F-85DE-7146-84AA6DFAD5C6}"/>
                </a:ext>
              </a:extLst>
            </p:cNvPr>
            <p:cNvCxnSpPr>
              <a:cxnSpLocks/>
            </p:cNvCxnSpPr>
            <p:nvPr/>
          </p:nvCxnSpPr>
          <p:spPr>
            <a:xfrm>
              <a:off x="4598969"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xmlns="" id="{FBBBD32C-1901-32E2-1DBD-80BCC32BE941}"/>
                </a:ext>
              </a:extLst>
            </p:cNvPr>
            <p:cNvSpPr txBox="1"/>
            <p:nvPr/>
          </p:nvSpPr>
          <p:spPr>
            <a:xfrm>
              <a:off x="5113046" y="4864932"/>
              <a:ext cx="316112"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15</a:t>
              </a:r>
            </a:p>
          </p:txBody>
        </p:sp>
        <p:cxnSp>
          <p:nvCxnSpPr>
            <p:cNvPr id="56" name="Connecteur droit 55">
              <a:extLst>
                <a:ext uri="{FF2B5EF4-FFF2-40B4-BE49-F238E27FC236}">
                  <a16:creationId xmlns:a16="http://schemas.microsoft.com/office/drawing/2014/main" xmlns="" id="{725D8356-F683-62FB-956E-7B60C55A0D8D}"/>
                </a:ext>
              </a:extLst>
            </p:cNvPr>
            <p:cNvCxnSpPr>
              <a:cxnSpLocks/>
            </p:cNvCxnSpPr>
            <p:nvPr/>
          </p:nvCxnSpPr>
          <p:spPr>
            <a:xfrm>
              <a:off x="5275640"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xmlns="" id="{917F704A-9065-44ED-1C43-630992076214}"/>
                </a:ext>
              </a:extLst>
            </p:cNvPr>
            <p:cNvSpPr txBox="1"/>
            <p:nvPr/>
          </p:nvSpPr>
          <p:spPr>
            <a:xfrm>
              <a:off x="5808372" y="4864932"/>
              <a:ext cx="316112"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18</a:t>
              </a:r>
            </a:p>
          </p:txBody>
        </p:sp>
        <p:cxnSp>
          <p:nvCxnSpPr>
            <p:cNvPr id="58" name="Connecteur droit 57">
              <a:extLst>
                <a:ext uri="{FF2B5EF4-FFF2-40B4-BE49-F238E27FC236}">
                  <a16:creationId xmlns:a16="http://schemas.microsoft.com/office/drawing/2014/main" xmlns="" id="{3D0904C3-7750-67BF-C205-5CCEE26A1ECA}"/>
                </a:ext>
              </a:extLst>
            </p:cNvPr>
            <p:cNvCxnSpPr>
              <a:cxnSpLocks/>
            </p:cNvCxnSpPr>
            <p:nvPr/>
          </p:nvCxnSpPr>
          <p:spPr>
            <a:xfrm>
              <a:off x="5967406"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xmlns="" id="{5338E72C-BB61-E2EE-21DB-48A4DBD8B1AF}"/>
                </a:ext>
              </a:extLst>
            </p:cNvPr>
            <p:cNvSpPr txBox="1"/>
            <p:nvPr/>
          </p:nvSpPr>
          <p:spPr>
            <a:xfrm>
              <a:off x="3031923" y="5041268"/>
              <a:ext cx="1970668" cy="276999"/>
            </a:xfrm>
            <a:prstGeom prst="rect">
              <a:avLst/>
            </a:prstGeom>
            <a:noFill/>
          </p:spPr>
          <p:txBody>
            <a:bodyPr wrap="none" rtlCol="0">
              <a:spAutoFit/>
            </a:bodyPr>
            <a:lstStyle/>
            <a:p>
              <a:r>
                <a:rPr lang="en-US" sz="1200" dirty="0">
                  <a:solidFill>
                    <a:prstClr val="black">
                      <a:lumMod val="65000"/>
                      <a:lumOff val="35000"/>
                    </a:prstClr>
                  </a:solidFill>
                  <a:latin typeface="Calibri Light" panose="020F0302020204030204"/>
                </a:rPr>
                <a:t>Time from first dose, months</a:t>
              </a:r>
            </a:p>
          </p:txBody>
        </p:sp>
      </p:grpSp>
      <p:sp>
        <p:nvSpPr>
          <p:cNvPr id="6" name="Espace réservé du texte 5">
            <a:extLst>
              <a:ext uri="{FF2B5EF4-FFF2-40B4-BE49-F238E27FC236}">
                <a16:creationId xmlns:a16="http://schemas.microsoft.com/office/drawing/2014/main" xmlns="" id="{F7E6DC22-5AAB-453E-C0E2-8B1D6553E8CD}"/>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693ABDA8-D8A1-0901-7606-4A690BA8CE85}"/>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8" name="Espace réservé du texte 7">
            <a:extLst>
              <a:ext uri="{FF2B5EF4-FFF2-40B4-BE49-F238E27FC236}">
                <a16:creationId xmlns:a16="http://schemas.microsoft.com/office/drawing/2014/main" xmlns="" id="{170B6E89-CC19-05F2-5701-C701201E159D}"/>
              </a:ext>
            </a:extLst>
          </p:cNvPr>
          <p:cNvSpPr>
            <a:spLocks noGrp="1"/>
          </p:cNvSpPr>
          <p:nvPr>
            <p:ph type="body" sz="quarter" idx="17"/>
          </p:nvPr>
        </p:nvSpPr>
        <p:spPr/>
        <p:txBody>
          <a:bodyPr/>
          <a:lstStyle/>
          <a:p>
            <a:r>
              <a:rPr lang="fr-FR"/>
              <a:t>TROPION-Lung02</a:t>
            </a:r>
          </a:p>
        </p:txBody>
      </p:sp>
      <p:sp>
        <p:nvSpPr>
          <p:cNvPr id="9" name="Espace réservé du texte 8">
            <a:extLst>
              <a:ext uri="{FF2B5EF4-FFF2-40B4-BE49-F238E27FC236}">
                <a16:creationId xmlns:a16="http://schemas.microsoft.com/office/drawing/2014/main" xmlns="" id="{EDF11BB6-8380-2B25-7CD7-71165CB35933}"/>
              </a:ext>
            </a:extLst>
          </p:cNvPr>
          <p:cNvSpPr>
            <a:spLocks noGrp="1"/>
          </p:cNvSpPr>
          <p:nvPr>
            <p:ph type="body" sz="quarter" idx="18"/>
          </p:nvPr>
        </p:nvSpPr>
        <p:spPr/>
        <p:txBody>
          <a:bodyPr/>
          <a:lstStyle/>
          <a:p>
            <a:r>
              <a:rPr lang="fr-FR"/>
              <a:t>Réponse tumorale et durée de réponse </a:t>
            </a:r>
          </a:p>
        </p:txBody>
      </p:sp>
      <p:pic>
        <p:nvPicPr>
          <p:cNvPr id="3" name="Picture 2">
            <a:extLst>
              <a:ext uri="{FF2B5EF4-FFF2-40B4-BE49-F238E27FC236}">
                <a16:creationId xmlns:a16="http://schemas.microsoft.com/office/drawing/2014/main" xmlns="" id="{88E37294-66F8-1A5B-9BDB-75926B71CB28}"/>
              </a:ext>
            </a:extLst>
          </p:cNvPr>
          <p:cNvPicPr>
            <a:picLocks noChangeAspect="1" noChangeArrowheads="1"/>
          </p:cNvPicPr>
          <p:nvPr/>
        </p:nvPicPr>
        <p:blipFill rotWithShape="1">
          <a:blip r:embed="rId4" cstate="email">
            <a:alphaModFix/>
            <a:extLst>
              <a:ext uri="{BEBA8EAE-BF5A-486C-A8C5-ECC9F3942E4B}">
                <a14:imgProps xmlns:a14="http://schemas.microsoft.com/office/drawing/2010/main">
                  <a14:imgLayer r:embed="rId5">
                    <a14:imgEffect>
                      <a14:backgroundRemoval t="0" b="99594" l="0" r="93627">
                        <a14:foregroundMark x1="0" y1="1420" x2="41251" y2="35497"/>
                        <a14:foregroundMark x1="41367" y1="35700" x2="99884" y2="74442"/>
                        <a14:foregroundMark x1="99884" y1="96552" x2="86790" y2="99797"/>
                        <a14:foregroundMark x1="927" y1="12170" x2="8691" y2="34077"/>
                        <a14:foregroundMark x1="8691" y1="34077" x2="46234" y2="82556"/>
                        <a14:foregroundMark x1="46234" y1="82556" x2="61761" y2="88641"/>
                        <a14:foregroundMark x1="85979" y1="92901" x2="16570" y2="89858"/>
                        <a14:foregroundMark x1="16570" y1="89858" x2="4403" y2="83773"/>
                        <a14:foregroundMark x1="4403" y1="83773" x2="2317" y2="81542"/>
                        <a14:foregroundMark x1="2549" y1="39351" x2="10429" y2="82556"/>
                        <a14:foregroundMark x1="10429" y1="82556" x2="38007" y2="94929"/>
                        <a14:foregroundMark x1="38007" y1="94929" x2="77636" y2="88235"/>
                        <a14:foregroundMark x1="77636" y1="88235" x2="89571" y2="88844"/>
                        <a14:foregroundMark x1="89571" y1="88844" x2="93859" y2="92901"/>
                        <a14:foregroundMark x1="92352" y1="93509" x2="28158" y2="99594"/>
                        <a14:foregroundMark x1="28158" y1="99594" x2="7416" y2="93306"/>
                        <a14:foregroundMark x1="8459" y1="88235" x2="51796" y2="90669"/>
                        <a14:foregroundMark x1="51796" y1="90669" x2="76709" y2="90264"/>
                        <a14:foregroundMark x1="76709" y1="90264" x2="78331" y2="90264"/>
                        <a14:backgroundMark x1="71147" y1="8114" x2="80881" y2="24341"/>
                        <a14:backgroundMark x1="80881" y1="24341" x2="88760" y2="27992"/>
                        <a14:backgroundMark x1="76014" y1="4868" x2="70452" y2="22921"/>
                        <a14:backgroundMark x1="70452" y1="22921" x2="82039" y2="32252"/>
                        <a14:backgroundMark x1="82039" y1="32252" x2="92584" y2="22515"/>
                        <a14:backgroundMark x1="92584" y1="22515" x2="87717" y2="5477"/>
                        <a14:backgroundMark x1="87717" y1="5477" x2="75203" y2="5477"/>
                        <a14:backgroundMark x1="75203" y1="5477" x2="81112" y2="25152"/>
                        <a14:backgroundMark x1="81112" y1="25152" x2="78911" y2="22110"/>
                        <a14:backgroundMark x1="74160" y1="6288" x2="72190" y2="26166"/>
                        <a14:backgroundMark x1="72190" y1="26166" x2="84241" y2="28803"/>
                        <a14:backgroundMark x1="84241" y1="28803" x2="92816" y2="16227"/>
                        <a14:backgroundMark x1="92816" y1="16227" x2="80301" y2="8316"/>
                        <a14:backgroundMark x1="80301" y1="8316" x2="70684" y2="7505"/>
                        <a14:backgroundMark x1="71727" y1="7505" x2="94206" y2="8316"/>
                        <a14:backgroundMark x1="93395" y1="7302" x2="70915" y2="7099"/>
                        <a14:backgroundMark x1="71958" y1="6694" x2="94090" y2="7505"/>
                        <a14:backgroundMark x1="94090" y1="10142" x2="86327" y2="10142"/>
                        <a14:backgroundMark x1="87138" y1="8114" x2="94206" y2="9533"/>
                        <a14:backgroundMark x1="93511" y1="7302" x2="94090" y2="10345"/>
                        <a14:backgroundMark x1="91194" y1="25558" x2="87486" y2="29006"/>
                        <a14:backgroundMark x1="90846" y1="27586" x2="89340" y2="29817"/>
                        <a14:backgroundMark x1="91194" y1="27181" x2="77752" y2="27383"/>
                        <a14:backgroundMark x1="87370" y1="21704" x2="76362" y2="27992"/>
                        <a14:backgroundMark x1="76362" y1="27992" x2="72654" y2="9939"/>
                        <a14:backgroundMark x1="72654" y1="9939" x2="85168" y2="8519"/>
                        <a14:backgroundMark x1="85168" y1="8519" x2="80070" y2="26166"/>
                        <a14:backgroundMark x1="80070" y1="26166" x2="79027" y2="26369"/>
                        <a14:backgroundMark x1="70684" y1="26166" x2="89687" y2="27383"/>
                        <a14:backgroundMark x1="90382" y1="24949" x2="90962" y2="27181"/>
                        <a14:backgroundMark x1="93279" y1="7505" x2="93627" y2="8925"/>
                      </a14:backgroundRemoval>
                    </a14:imgEffect>
                  </a14:imgLayer>
                </a14:imgProps>
              </a:ext>
              <a:ext uri="{28A0092B-C50C-407E-A947-70E740481C1C}">
                <a14:useLocalDpi xmlns:a14="http://schemas.microsoft.com/office/drawing/2010/main"/>
              </a:ext>
            </a:extLst>
          </a:blip>
          <a:srcRect/>
          <a:stretch/>
        </p:blipFill>
        <p:spPr bwMode="auto">
          <a:xfrm>
            <a:off x="1836764" y="1801573"/>
            <a:ext cx="4436019" cy="253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contenu 5">
            <a:extLst>
              <a:ext uri="{FF2B5EF4-FFF2-40B4-BE49-F238E27FC236}">
                <a16:creationId xmlns:a16="http://schemas.microsoft.com/office/drawing/2014/main" xmlns="" id="{60DC8084-6ED8-C9AD-BEEF-0FC6B9FF2527}"/>
              </a:ext>
            </a:extLst>
          </p:cNvPr>
          <p:cNvSpPr txBox="1">
            <a:spLocks/>
          </p:cNvSpPr>
          <p:nvPr/>
        </p:nvSpPr>
        <p:spPr>
          <a:xfrm>
            <a:off x="1107340" y="1574940"/>
            <a:ext cx="5328238" cy="3524533"/>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4" name="Espace réservé du texte 6">
            <a:extLst>
              <a:ext uri="{FF2B5EF4-FFF2-40B4-BE49-F238E27FC236}">
                <a16:creationId xmlns:a16="http://schemas.microsoft.com/office/drawing/2014/main" xmlns="" id="{F768D6A5-5C56-1F14-BAEC-6E225DA7717F}"/>
              </a:ext>
            </a:extLst>
          </p:cNvPr>
          <p:cNvSpPr txBox="1">
            <a:spLocks/>
          </p:cNvSpPr>
          <p:nvPr/>
        </p:nvSpPr>
        <p:spPr>
          <a:xfrm>
            <a:off x="1308160" y="1404397"/>
            <a:ext cx="2751776" cy="341085"/>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400" dirty="0">
                <a:latin typeface="Century Gothic" panose="020B0502020202020204" pitchFamily="34" charset="0"/>
              </a:rPr>
              <a:t>Doublet </a:t>
            </a:r>
            <a:r>
              <a:rPr lang="fr-FR" sz="1400" dirty="0" err="1">
                <a:latin typeface="Century Gothic" panose="020B0502020202020204" pitchFamily="34" charset="0"/>
              </a:rPr>
              <a:t>therapy</a:t>
            </a:r>
            <a:r>
              <a:rPr lang="fr-FR" sz="1400" dirty="0">
                <a:latin typeface="Century Gothic" panose="020B0502020202020204" pitchFamily="34" charset="0"/>
              </a:rPr>
              <a:t>, 1L </a:t>
            </a:r>
            <a:r>
              <a:rPr lang="fr-FR" sz="1400" dirty="0" err="1">
                <a:latin typeface="Century Gothic" panose="020B0502020202020204" pitchFamily="34" charset="0"/>
              </a:rPr>
              <a:t>subgroup</a:t>
            </a:r>
            <a:endParaRPr lang="fr-FR" sz="1400" dirty="0">
              <a:latin typeface="Century Gothic" panose="020B0502020202020204" pitchFamily="34" charset="0"/>
            </a:endParaRPr>
          </a:p>
        </p:txBody>
      </p:sp>
      <p:grpSp>
        <p:nvGrpSpPr>
          <p:cNvPr id="34" name="Groupe 33">
            <a:extLst>
              <a:ext uri="{FF2B5EF4-FFF2-40B4-BE49-F238E27FC236}">
                <a16:creationId xmlns:a16="http://schemas.microsoft.com/office/drawing/2014/main" xmlns="" id="{A425EA91-265D-C3C6-2FD3-C57D9F9CD8F7}"/>
              </a:ext>
            </a:extLst>
          </p:cNvPr>
          <p:cNvGrpSpPr/>
          <p:nvPr/>
        </p:nvGrpSpPr>
        <p:grpSpPr>
          <a:xfrm>
            <a:off x="1124469" y="1890381"/>
            <a:ext cx="5222543" cy="3143909"/>
            <a:chOff x="1124469" y="2174358"/>
            <a:chExt cx="5222543" cy="3143909"/>
          </a:xfrm>
        </p:grpSpPr>
        <p:graphicFrame>
          <p:nvGraphicFramePr>
            <p:cNvPr id="10" name="Chart 16">
              <a:extLst>
                <a:ext uri="{FF2B5EF4-FFF2-40B4-BE49-F238E27FC236}">
                  <a16:creationId xmlns:a16="http://schemas.microsoft.com/office/drawing/2014/main" xmlns="" id="{414A713C-A97B-DA4A-B81F-29013B18ED5B}"/>
                </a:ext>
              </a:extLst>
            </p:cNvPr>
            <p:cNvGraphicFramePr/>
            <p:nvPr/>
          </p:nvGraphicFramePr>
          <p:xfrm>
            <a:off x="1124469" y="2241029"/>
            <a:ext cx="1551275" cy="2375941"/>
          </p:xfrm>
          <a:graphic>
            <a:graphicData uri="http://schemas.openxmlformats.org/drawingml/2006/chart">
              <c:chart xmlns:c="http://schemas.openxmlformats.org/drawingml/2006/chart" xmlns:r="http://schemas.openxmlformats.org/officeDocument/2006/relationships" r:id="rId6"/>
            </a:graphicData>
          </a:graphic>
        </p:graphicFrame>
        <p:cxnSp>
          <p:nvCxnSpPr>
            <p:cNvPr id="13" name="Connecteur droit 12">
              <a:extLst>
                <a:ext uri="{FF2B5EF4-FFF2-40B4-BE49-F238E27FC236}">
                  <a16:creationId xmlns:a16="http://schemas.microsoft.com/office/drawing/2014/main" xmlns="" id="{22F95AD2-338D-7137-07C6-8D95AF976C79}"/>
                </a:ext>
              </a:extLst>
            </p:cNvPr>
            <p:cNvCxnSpPr/>
            <p:nvPr/>
          </p:nvCxnSpPr>
          <p:spPr>
            <a:xfrm>
              <a:off x="1796263" y="2174358"/>
              <a:ext cx="0" cy="268472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C683446D-1685-5D6C-6235-1ACF4A526142}"/>
                </a:ext>
              </a:extLst>
            </p:cNvPr>
            <p:cNvCxnSpPr/>
            <p:nvPr/>
          </p:nvCxnSpPr>
          <p:spPr>
            <a:xfrm>
              <a:off x="1788768" y="4859079"/>
              <a:ext cx="4484016"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E4110455-9E1A-A62D-093F-19596AE986F0}"/>
                </a:ext>
              </a:extLst>
            </p:cNvPr>
            <p:cNvSpPr txBox="1"/>
            <p:nvPr/>
          </p:nvSpPr>
          <p:spPr>
            <a:xfrm>
              <a:off x="1711570" y="4864932"/>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0</a:t>
              </a:r>
            </a:p>
          </p:txBody>
        </p:sp>
        <p:cxnSp>
          <p:nvCxnSpPr>
            <p:cNvPr id="18" name="Connecteur droit 17">
              <a:extLst>
                <a:ext uri="{FF2B5EF4-FFF2-40B4-BE49-F238E27FC236}">
                  <a16:creationId xmlns:a16="http://schemas.microsoft.com/office/drawing/2014/main" xmlns="" id="{8B15FCE3-CC71-F1B4-1658-2596DFD309C8}"/>
                </a:ext>
              </a:extLst>
            </p:cNvPr>
            <p:cNvCxnSpPr>
              <a:cxnSpLocks/>
            </p:cNvCxnSpPr>
            <p:nvPr/>
          </p:nvCxnSpPr>
          <p:spPr>
            <a:xfrm>
              <a:off x="1836765"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xmlns="" id="{F70DAA09-C040-2F8F-736D-B326C5FDB5E9}"/>
                </a:ext>
              </a:extLst>
            </p:cNvPr>
            <p:cNvSpPr txBox="1"/>
            <p:nvPr/>
          </p:nvSpPr>
          <p:spPr>
            <a:xfrm>
              <a:off x="2438401" y="4864932"/>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3</a:t>
              </a:r>
            </a:p>
          </p:txBody>
        </p:sp>
        <p:cxnSp>
          <p:nvCxnSpPr>
            <p:cNvPr id="20" name="Connecteur droit 19">
              <a:extLst>
                <a:ext uri="{FF2B5EF4-FFF2-40B4-BE49-F238E27FC236}">
                  <a16:creationId xmlns:a16="http://schemas.microsoft.com/office/drawing/2014/main" xmlns="" id="{9994DD3A-34FD-8728-E932-CFFC18FC7D01}"/>
                </a:ext>
              </a:extLst>
            </p:cNvPr>
            <p:cNvCxnSpPr>
              <a:cxnSpLocks/>
            </p:cNvCxnSpPr>
            <p:nvPr/>
          </p:nvCxnSpPr>
          <p:spPr>
            <a:xfrm>
              <a:off x="2563596"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xmlns="" id="{86567997-6C03-49F6-C011-AE86F507807F}"/>
                </a:ext>
              </a:extLst>
            </p:cNvPr>
            <p:cNvSpPr txBox="1"/>
            <p:nvPr/>
          </p:nvSpPr>
          <p:spPr>
            <a:xfrm>
              <a:off x="3169139" y="4864932"/>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6</a:t>
              </a:r>
            </a:p>
          </p:txBody>
        </p:sp>
        <p:cxnSp>
          <p:nvCxnSpPr>
            <p:cNvPr id="22" name="Connecteur droit 21">
              <a:extLst>
                <a:ext uri="{FF2B5EF4-FFF2-40B4-BE49-F238E27FC236}">
                  <a16:creationId xmlns:a16="http://schemas.microsoft.com/office/drawing/2014/main" xmlns="" id="{3E520490-02A5-5E98-7116-AF6DE4DECFB1}"/>
                </a:ext>
              </a:extLst>
            </p:cNvPr>
            <p:cNvCxnSpPr>
              <a:cxnSpLocks/>
            </p:cNvCxnSpPr>
            <p:nvPr/>
          </p:nvCxnSpPr>
          <p:spPr>
            <a:xfrm>
              <a:off x="3294334"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xmlns="" id="{4F0B28CF-2509-556A-A1D2-40151C451838}"/>
                </a:ext>
              </a:extLst>
            </p:cNvPr>
            <p:cNvSpPr txBox="1"/>
            <p:nvPr/>
          </p:nvSpPr>
          <p:spPr>
            <a:xfrm>
              <a:off x="3892062" y="4864932"/>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9</a:t>
              </a:r>
            </a:p>
          </p:txBody>
        </p:sp>
        <p:cxnSp>
          <p:nvCxnSpPr>
            <p:cNvPr id="24" name="Connecteur droit 23">
              <a:extLst>
                <a:ext uri="{FF2B5EF4-FFF2-40B4-BE49-F238E27FC236}">
                  <a16:creationId xmlns:a16="http://schemas.microsoft.com/office/drawing/2014/main" xmlns="" id="{D08A3318-9ECE-5EC3-F681-664B7E3D83C9}"/>
                </a:ext>
              </a:extLst>
            </p:cNvPr>
            <p:cNvCxnSpPr>
              <a:cxnSpLocks/>
            </p:cNvCxnSpPr>
            <p:nvPr/>
          </p:nvCxnSpPr>
          <p:spPr>
            <a:xfrm>
              <a:off x="4017257"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xmlns="" id="{8DF06B7D-F9B5-60FB-8474-62BAE96799F0}"/>
                </a:ext>
              </a:extLst>
            </p:cNvPr>
            <p:cNvSpPr txBox="1"/>
            <p:nvPr/>
          </p:nvSpPr>
          <p:spPr>
            <a:xfrm>
              <a:off x="4590851" y="4864932"/>
              <a:ext cx="316112"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12</a:t>
              </a:r>
            </a:p>
          </p:txBody>
        </p:sp>
        <p:cxnSp>
          <p:nvCxnSpPr>
            <p:cNvPr id="26" name="Connecteur droit 25">
              <a:extLst>
                <a:ext uri="{FF2B5EF4-FFF2-40B4-BE49-F238E27FC236}">
                  <a16:creationId xmlns:a16="http://schemas.microsoft.com/office/drawing/2014/main" xmlns="" id="{474A0C82-5AF7-9269-B630-AD21FD1230EE}"/>
                </a:ext>
              </a:extLst>
            </p:cNvPr>
            <p:cNvCxnSpPr>
              <a:cxnSpLocks/>
            </p:cNvCxnSpPr>
            <p:nvPr/>
          </p:nvCxnSpPr>
          <p:spPr>
            <a:xfrm>
              <a:off x="4744088"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xmlns="" id="{7CC93DA6-69EA-B2E7-1DFA-BAB90D4F6021}"/>
                </a:ext>
              </a:extLst>
            </p:cNvPr>
            <p:cNvSpPr txBox="1"/>
            <p:nvPr/>
          </p:nvSpPr>
          <p:spPr>
            <a:xfrm>
              <a:off x="5304417" y="4864932"/>
              <a:ext cx="316112"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15</a:t>
              </a:r>
            </a:p>
          </p:txBody>
        </p:sp>
        <p:cxnSp>
          <p:nvCxnSpPr>
            <p:cNvPr id="30" name="Connecteur droit 29">
              <a:extLst>
                <a:ext uri="{FF2B5EF4-FFF2-40B4-BE49-F238E27FC236}">
                  <a16:creationId xmlns:a16="http://schemas.microsoft.com/office/drawing/2014/main" xmlns="" id="{8D8532FC-B16E-0DB0-58AA-156CF82E6949}"/>
                </a:ext>
              </a:extLst>
            </p:cNvPr>
            <p:cNvCxnSpPr>
              <a:cxnSpLocks/>
            </p:cNvCxnSpPr>
            <p:nvPr/>
          </p:nvCxnSpPr>
          <p:spPr>
            <a:xfrm>
              <a:off x="5467011"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xmlns="" id="{2363D79F-B834-A0E2-7567-E8EA9AE5C0F8}"/>
                </a:ext>
              </a:extLst>
            </p:cNvPr>
            <p:cNvSpPr txBox="1"/>
            <p:nvPr/>
          </p:nvSpPr>
          <p:spPr>
            <a:xfrm>
              <a:off x="6030900" y="4864932"/>
              <a:ext cx="316112"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18</a:t>
              </a:r>
            </a:p>
          </p:txBody>
        </p:sp>
        <p:cxnSp>
          <p:nvCxnSpPr>
            <p:cNvPr id="32" name="Connecteur droit 31">
              <a:extLst>
                <a:ext uri="{FF2B5EF4-FFF2-40B4-BE49-F238E27FC236}">
                  <a16:creationId xmlns:a16="http://schemas.microsoft.com/office/drawing/2014/main" xmlns="" id="{FDF6B288-F599-CE2A-8CEC-3FCC9C0854C4}"/>
                </a:ext>
              </a:extLst>
            </p:cNvPr>
            <p:cNvCxnSpPr>
              <a:cxnSpLocks/>
            </p:cNvCxnSpPr>
            <p:nvPr/>
          </p:nvCxnSpPr>
          <p:spPr>
            <a:xfrm>
              <a:off x="6189934" y="4859079"/>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xmlns="" id="{21469B37-647F-1336-8702-D5584F8116EA}"/>
                </a:ext>
              </a:extLst>
            </p:cNvPr>
            <p:cNvSpPr txBox="1"/>
            <p:nvPr/>
          </p:nvSpPr>
          <p:spPr>
            <a:xfrm>
              <a:off x="3031923" y="5041268"/>
              <a:ext cx="1970668" cy="276999"/>
            </a:xfrm>
            <a:prstGeom prst="rect">
              <a:avLst/>
            </a:prstGeom>
            <a:noFill/>
          </p:spPr>
          <p:txBody>
            <a:bodyPr wrap="none" rtlCol="0">
              <a:spAutoFit/>
            </a:bodyPr>
            <a:lstStyle/>
            <a:p>
              <a:r>
                <a:rPr lang="en-US" sz="1200" dirty="0">
                  <a:solidFill>
                    <a:prstClr val="black">
                      <a:lumMod val="65000"/>
                      <a:lumOff val="35000"/>
                    </a:prstClr>
                  </a:solidFill>
                  <a:latin typeface="Calibri Light" panose="020F0302020204030204"/>
                </a:rPr>
                <a:t>Time from first dose, months</a:t>
              </a:r>
            </a:p>
          </p:txBody>
        </p:sp>
      </p:grpSp>
      <p:sp>
        <p:nvSpPr>
          <p:cNvPr id="39" name="Espace réservé du contenu 5">
            <a:extLst>
              <a:ext uri="{FF2B5EF4-FFF2-40B4-BE49-F238E27FC236}">
                <a16:creationId xmlns:a16="http://schemas.microsoft.com/office/drawing/2014/main" xmlns="" id="{C9E9257D-72F7-5AE9-E43B-DCF5683E21DB}"/>
              </a:ext>
            </a:extLst>
          </p:cNvPr>
          <p:cNvSpPr txBox="1">
            <a:spLocks/>
          </p:cNvSpPr>
          <p:nvPr/>
        </p:nvSpPr>
        <p:spPr>
          <a:xfrm>
            <a:off x="6603900" y="1574940"/>
            <a:ext cx="5328238" cy="3524533"/>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40" name="Espace réservé du texte 6">
            <a:extLst>
              <a:ext uri="{FF2B5EF4-FFF2-40B4-BE49-F238E27FC236}">
                <a16:creationId xmlns:a16="http://schemas.microsoft.com/office/drawing/2014/main" xmlns="" id="{38208BA5-C99E-141F-6E7C-044B51DBC085}"/>
              </a:ext>
            </a:extLst>
          </p:cNvPr>
          <p:cNvSpPr txBox="1">
            <a:spLocks/>
          </p:cNvSpPr>
          <p:nvPr/>
        </p:nvSpPr>
        <p:spPr>
          <a:xfrm>
            <a:off x="6804720" y="1404397"/>
            <a:ext cx="2599035" cy="341085"/>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400" dirty="0">
                <a:latin typeface="Century Gothic" panose="020B0502020202020204" pitchFamily="34" charset="0"/>
              </a:rPr>
              <a:t>Triplet </a:t>
            </a:r>
            <a:r>
              <a:rPr lang="fr-FR" sz="1400" dirty="0" err="1">
                <a:latin typeface="Century Gothic" panose="020B0502020202020204" pitchFamily="34" charset="0"/>
              </a:rPr>
              <a:t>therapy</a:t>
            </a:r>
            <a:r>
              <a:rPr lang="fr-FR" sz="1400" dirty="0">
                <a:latin typeface="Century Gothic" panose="020B0502020202020204" pitchFamily="34" charset="0"/>
              </a:rPr>
              <a:t>, 1L </a:t>
            </a:r>
            <a:r>
              <a:rPr lang="fr-FR" sz="1400" dirty="0" err="1">
                <a:latin typeface="Century Gothic" panose="020B0502020202020204" pitchFamily="34" charset="0"/>
              </a:rPr>
              <a:t>subgroup</a:t>
            </a:r>
            <a:endParaRPr lang="fr-FR" sz="1400" dirty="0">
              <a:latin typeface="Century Gothic" panose="020B0502020202020204" pitchFamily="34" charset="0"/>
            </a:endParaRPr>
          </a:p>
        </p:txBody>
      </p:sp>
      <p:grpSp>
        <p:nvGrpSpPr>
          <p:cNvPr id="80" name="Groupe 79">
            <a:extLst>
              <a:ext uri="{FF2B5EF4-FFF2-40B4-BE49-F238E27FC236}">
                <a16:creationId xmlns:a16="http://schemas.microsoft.com/office/drawing/2014/main" xmlns="" id="{12DD7209-14AA-F22B-456F-3BC599290FAF}"/>
              </a:ext>
            </a:extLst>
          </p:cNvPr>
          <p:cNvGrpSpPr/>
          <p:nvPr/>
        </p:nvGrpSpPr>
        <p:grpSpPr>
          <a:xfrm>
            <a:off x="4508500" y="1745482"/>
            <a:ext cx="1587500" cy="858018"/>
            <a:chOff x="4508500" y="1745482"/>
            <a:chExt cx="1587500" cy="858018"/>
          </a:xfrm>
        </p:grpSpPr>
        <p:sp>
          <p:nvSpPr>
            <p:cNvPr id="65" name="Rectangle 64">
              <a:extLst>
                <a:ext uri="{FF2B5EF4-FFF2-40B4-BE49-F238E27FC236}">
                  <a16:creationId xmlns:a16="http://schemas.microsoft.com/office/drawing/2014/main" xmlns="" id="{AE533909-7447-D754-B640-431CC8F56A8E}"/>
                </a:ext>
              </a:extLst>
            </p:cNvPr>
            <p:cNvSpPr/>
            <p:nvPr/>
          </p:nvSpPr>
          <p:spPr>
            <a:xfrm>
              <a:off x="4508500" y="1745482"/>
              <a:ext cx="1587500" cy="858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70" name="Groupe 69">
              <a:extLst>
                <a:ext uri="{FF2B5EF4-FFF2-40B4-BE49-F238E27FC236}">
                  <a16:creationId xmlns:a16="http://schemas.microsoft.com/office/drawing/2014/main" xmlns="" id="{2FF91F9C-031A-ED06-B740-64A6F17DC719}"/>
                </a:ext>
              </a:extLst>
            </p:cNvPr>
            <p:cNvGrpSpPr/>
            <p:nvPr/>
          </p:nvGrpSpPr>
          <p:grpSpPr>
            <a:xfrm>
              <a:off x="4860789" y="1771023"/>
              <a:ext cx="1167307" cy="750310"/>
              <a:chOff x="4860789" y="1771023"/>
              <a:chExt cx="1167307" cy="750310"/>
            </a:xfrm>
          </p:grpSpPr>
          <p:sp>
            <p:nvSpPr>
              <p:cNvPr id="61" name="ZoneTexte 60">
                <a:extLst>
                  <a:ext uri="{FF2B5EF4-FFF2-40B4-BE49-F238E27FC236}">
                    <a16:creationId xmlns:a16="http://schemas.microsoft.com/office/drawing/2014/main" xmlns="" id="{F3541D76-3078-8418-65A5-066A79C6A8C6}"/>
                  </a:ext>
                </a:extLst>
              </p:cNvPr>
              <p:cNvSpPr txBox="1"/>
              <p:nvPr/>
            </p:nvSpPr>
            <p:spPr>
              <a:xfrm>
                <a:off x="4991733" y="1936158"/>
                <a:ext cx="986167" cy="584775"/>
              </a:xfrm>
              <a:prstGeom prst="rect">
                <a:avLst/>
              </a:prstGeom>
              <a:noFill/>
            </p:spPr>
            <p:txBody>
              <a:bodyPr wrap="none" rtlCol="0">
                <a:spAutoFit/>
              </a:bodyPr>
              <a:lstStyle/>
              <a:p>
                <a:r>
                  <a:rPr lang="fr-FR" sz="800" dirty="0">
                    <a:solidFill>
                      <a:prstClr val="black"/>
                    </a:solidFill>
                  </a:rPr>
                  <a:t>&lt;1% (n=12)</a:t>
                </a:r>
              </a:p>
              <a:p>
                <a:r>
                  <a:rPr lang="fr-FR" sz="800" dirty="0">
                    <a:solidFill>
                      <a:prstClr val="black"/>
                    </a:solidFill>
                  </a:rPr>
                  <a:t>1%-49% (n=17)</a:t>
                </a:r>
              </a:p>
              <a:p>
                <a:r>
                  <a:rPr lang="fr-FR" sz="800" dirty="0">
                    <a:solidFill>
                      <a:prstClr val="black"/>
                    </a:solidFill>
                  </a:rPr>
                  <a:t>≥50% (n=5)</a:t>
                </a:r>
              </a:p>
              <a:p>
                <a:r>
                  <a:rPr lang="fr-FR" sz="800" dirty="0" err="1">
                    <a:solidFill>
                      <a:prstClr val="black"/>
                    </a:solidFill>
                  </a:rPr>
                  <a:t>Treatment</a:t>
                </a:r>
                <a:r>
                  <a:rPr lang="fr-FR" sz="800" dirty="0">
                    <a:solidFill>
                      <a:prstClr val="black"/>
                    </a:solidFill>
                  </a:rPr>
                  <a:t> </a:t>
                </a:r>
                <a:r>
                  <a:rPr lang="fr-FR" sz="800" dirty="0" err="1">
                    <a:solidFill>
                      <a:prstClr val="black"/>
                    </a:solidFill>
                  </a:rPr>
                  <a:t>ongoing</a:t>
                </a:r>
                <a:endParaRPr lang="fr-FR" sz="800" dirty="0">
                  <a:solidFill>
                    <a:prstClr val="black"/>
                  </a:solidFill>
                </a:endParaRPr>
              </a:p>
            </p:txBody>
          </p:sp>
          <p:sp>
            <p:nvSpPr>
              <p:cNvPr id="62" name="ZoneTexte 61">
                <a:extLst>
                  <a:ext uri="{FF2B5EF4-FFF2-40B4-BE49-F238E27FC236}">
                    <a16:creationId xmlns:a16="http://schemas.microsoft.com/office/drawing/2014/main" xmlns="" id="{9CBABE10-D246-A724-6BA2-5BE7B8B4C044}"/>
                  </a:ext>
                </a:extLst>
              </p:cNvPr>
              <p:cNvSpPr txBox="1"/>
              <p:nvPr/>
            </p:nvSpPr>
            <p:spPr>
              <a:xfrm>
                <a:off x="4860789" y="1771023"/>
                <a:ext cx="1167307" cy="230832"/>
              </a:xfrm>
              <a:prstGeom prst="rect">
                <a:avLst/>
              </a:prstGeom>
              <a:noFill/>
            </p:spPr>
            <p:txBody>
              <a:bodyPr wrap="none" rtlCol="0">
                <a:spAutoFit/>
              </a:bodyPr>
              <a:lstStyle/>
              <a:p>
                <a:r>
                  <a:rPr lang="fr-FR" sz="900" b="1" dirty="0">
                    <a:solidFill>
                      <a:prstClr val="black"/>
                    </a:solidFill>
                  </a:rPr>
                  <a:t>PD-L1 statues (n=34)</a:t>
                </a:r>
              </a:p>
            </p:txBody>
          </p:sp>
          <p:sp>
            <p:nvSpPr>
              <p:cNvPr id="66" name="ZoneTexte 65">
                <a:extLst>
                  <a:ext uri="{FF2B5EF4-FFF2-40B4-BE49-F238E27FC236}">
                    <a16:creationId xmlns:a16="http://schemas.microsoft.com/office/drawing/2014/main" xmlns="" id="{11F6543D-D593-B297-F13C-D0E1AB808E71}"/>
                  </a:ext>
                </a:extLst>
              </p:cNvPr>
              <p:cNvSpPr txBox="1"/>
              <p:nvPr/>
            </p:nvSpPr>
            <p:spPr>
              <a:xfrm>
                <a:off x="4873633" y="2305889"/>
                <a:ext cx="235962" cy="215444"/>
              </a:xfrm>
              <a:prstGeom prst="rect">
                <a:avLst/>
              </a:prstGeom>
              <a:noFill/>
            </p:spPr>
            <p:txBody>
              <a:bodyPr wrap="none" rtlCol="0">
                <a:spAutoFit/>
              </a:bodyPr>
              <a:lstStyle/>
              <a:p>
                <a:r>
                  <a:rPr lang="fr-FR" sz="800" dirty="0">
                    <a:solidFill>
                      <a:prstClr val="black"/>
                    </a:solidFill>
                  </a:rPr>
                  <a:t>+</a:t>
                </a:r>
              </a:p>
            </p:txBody>
          </p:sp>
          <p:sp>
            <p:nvSpPr>
              <p:cNvPr id="67" name="Rectangle 66">
                <a:extLst>
                  <a:ext uri="{FF2B5EF4-FFF2-40B4-BE49-F238E27FC236}">
                    <a16:creationId xmlns:a16="http://schemas.microsoft.com/office/drawing/2014/main" xmlns="" id="{8C5DBEA6-3D51-076D-5546-806F828C7F2F}"/>
                  </a:ext>
                </a:extLst>
              </p:cNvPr>
              <p:cNvSpPr/>
              <p:nvPr/>
            </p:nvSpPr>
            <p:spPr>
              <a:xfrm>
                <a:off x="4955614" y="2008713"/>
                <a:ext cx="72000" cy="72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8" name="Rectangle 67">
                <a:extLst>
                  <a:ext uri="{FF2B5EF4-FFF2-40B4-BE49-F238E27FC236}">
                    <a16:creationId xmlns:a16="http://schemas.microsoft.com/office/drawing/2014/main" xmlns="" id="{63F3D433-515E-A354-10BB-603BFBE4A17C}"/>
                  </a:ext>
                </a:extLst>
              </p:cNvPr>
              <p:cNvSpPr/>
              <p:nvPr/>
            </p:nvSpPr>
            <p:spPr>
              <a:xfrm>
                <a:off x="4955614" y="2129293"/>
                <a:ext cx="72000" cy="720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9" name="Rectangle 68">
                <a:extLst>
                  <a:ext uri="{FF2B5EF4-FFF2-40B4-BE49-F238E27FC236}">
                    <a16:creationId xmlns:a16="http://schemas.microsoft.com/office/drawing/2014/main" xmlns="" id="{393FEA27-7BAD-7250-02B1-169A692119F9}"/>
                  </a:ext>
                </a:extLst>
              </p:cNvPr>
              <p:cNvSpPr/>
              <p:nvPr/>
            </p:nvSpPr>
            <p:spPr>
              <a:xfrm>
                <a:off x="4955614" y="2249873"/>
                <a:ext cx="72000" cy="72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grpSp>
        <p:nvGrpSpPr>
          <p:cNvPr id="79" name="Groupe 78">
            <a:extLst>
              <a:ext uri="{FF2B5EF4-FFF2-40B4-BE49-F238E27FC236}">
                <a16:creationId xmlns:a16="http://schemas.microsoft.com/office/drawing/2014/main" xmlns="" id="{3100725A-93A6-8230-1F32-51BE143A549B}"/>
              </a:ext>
            </a:extLst>
          </p:cNvPr>
          <p:cNvGrpSpPr/>
          <p:nvPr/>
        </p:nvGrpSpPr>
        <p:grpSpPr>
          <a:xfrm>
            <a:off x="10074465" y="1745482"/>
            <a:ext cx="1587500" cy="858018"/>
            <a:chOff x="10074465" y="1745482"/>
            <a:chExt cx="1587500" cy="858018"/>
          </a:xfrm>
        </p:grpSpPr>
        <p:sp>
          <p:nvSpPr>
            <p:cNvPr id="71" name="Rectangle 70">
              <a:extLst>
                <a:ext uri="{FF2B5EF4-FFF2-40B4-BE49-F238E27FC236}">
                  <a16:creationId xmlns:a16="http://schemas.microsoft.com/office/drawing/2014/main" xmlns="" id="{2785E25D-B34D-8A6E-C298-EAE9FD646937}"/>
                </a:ext>
              </a:extLst>
            </p:cNvPr>
            <p:cNvSpPr/>
            <p:nvPr/>
          </p:nvSpPr>
          <p:spPr>
            <a:xfrm>
              <a:off x="10074465" y="1745482"/>
              <a:ext cx="1587500" cy="858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72" name="Groupe 71">
              <a:extLst>
                <a:ext uri="{FF2B5EF4-FFF2-40B4-BE49-F238E27FC236}">
                  <a16:creationId xmlns:a16="http://schemas.microsoft.com/office/drawing/2014/main" xmlns="" id="{43691ACF-07A9-33F2-9F86-E4F971BFD188}"/>
                </a:ext>
              </a:extLst>
            </p:cNvPr>
            <p:cNvGrpSpPr/>
            <p:nvPr/>
          </p:nvGrpSpPr>
          <p:grpSpPr>
            <a:xfrm>
              <a:off x="10426754" y="1771023"/>
              <a:ext cx="1167307" cy="750310"/>
              <a:chOff x="4860789" y="1771023"/>
              <a:chExt cx="1167307" cy="750310"/>
            </a:xfrm>
          </p:grpSpPr>
          <p:sp>
            <p:nvSpPr>
              <p:cNvPr id="73" name="ZoneTexte 72">
                <a:extLst>
                  <a:ext uri="{FF2B5EF4-FFF2-40B4-BE49-F238E27FC236}">
                    <a16:creationId xmlns:a16="http://schemas.microsoft.com/office/drawing/2014/main" xmlns="" id="{0AF4D2E2-4D2F-9BD0-25C1-5F82AB3F77B7}"/>
                  </a:ext>
                </a:extLst>
              </p:cNvPr>
              <p:cNvSpPr txBox="1"/>
              <p:nvPr/>
            </p:nvSpPr>
            <p:spPr>
              <a:xfrm>
                <a:off x="4991733" y="1936158"/>
                <a:ext cx="986167" cy="584775"/>
              </a:xfrm>
              <a:prstGeom prst="rect">
                <a:avLst/>
              </a:prstGeom>
              <a:noFill/>
            </p:spPr>
            <p:txBody>
              <a:bodyPr wrap="none" rtlCol="0">
                <a:spAutoFit/>
              </a:bodyPr>
              <a:lstStyle/>
              <a:p>
                <a:r>
                  <a:rPr lang="fr-FR" sz="800" dirty="0">
                    <a:solidFill>
                      <a:prstClr val="black"/>
                    </a:solidFill>
                  </a:rPr>
                  <a:t>&lt;1% (n=16)</a:t>
                </a:r>
              </a:p>
              <a:p>
                <a:r>
                  <a:rPr lang="fr-FR" sz="800" dirty="0">
                    <a:solidFill>
                      <a:prstClr val="black"/>
                    </a:solidFill>
                  </a:rPr>
                  <a:t>1%-49% (n=22)</a:t>
                </a:r>
              </a:p>
              <a:p>
                <a:r>
                  <a:rPr lang="fr-FR" sz="800" dirty="0">
                    <a:solidFill>
                      <a:prstClr val="black"/>
                    </a:solidFill>
                  </a:rPr>
                  <a:t>≥50% (n=15)</a:t>
                </a:r>
              </a:p>
              <a:p>
                <a:r>
                  <a:rPr lang="fr-FR" sz="800" dirty="0" err="1">
                    <a:solidFill>
                      <a:prstClr val="black"/>
                    </a:solidFill>
                  </a:rPr>
                  <a:t>Treatment</a:t>
                </a:r>
                <a:r>
                  <a:rPr lang="fr-FR" sz="800" dirty="0">
                    <a:solidFill>
                      <a:prstClr val="black"/>
                    </a:solidFill>
                  </a:rPr>
                  <a:t> </a:t>
                </a:r>
                <a:r>
                  <a:rPr lang="fr-FR" sz="800" dirty="0" err="1">
                    <a:solidFill>
                      <a:prstClr val="black"/>
                    </a:solidFill>
                  </a:rPr>
                  <a:t>ongoing</a:t>
                </a:r>
                <a:endParaRPr lang="fr-FR" sz="800" dirty="0">
                  <a:solidFill>
                    <a:prstClr val="black"/>
                  </a:solidFill>
                </a:endParaRPr>
              </a:p>
            </p:txBody>
          </p:sp>
          <p:sp>
            <p:nvSpPr>
              <p:cNvPr id="74" name="ZoneTexte 73">
                <a:extLst>
                  <a:ext uri="{FF2B5EF4-FFF2-40B4-BE49-F238E27FC236}">
                    <a16:creationId xmlns:a16="http://schemas.microsoft.com/office/drawing/2014/main" xmlns="" id="{D2E7DD68-69FA-7382-3B39-677CC656B913}"/>
                  </a:ext>
                </a:extLst>
              </p:cNvPr>
              <p:cNvSpPr txBox="1"/>
              <p:nvPr/>
            </p:nvSpPr>
            <p:spPr>
              <a:xfrm>
                <a:off x="4860789" y="1771023"/>
                <a:ext cx="1167307" cy="230832"/>
              </a:xfrm>
              <a:prstGeom prst="rect">
                <a:avLst/>
              </a:prstGeom>
              <a:noFill/>
            </p:spPr>
            <p:txBody>
              <a:bodyPr wrap="none" rtlCol="0">
                <a:spAutoFit/>
              </a:bodyPr>
              <a:lstStyle/>
              <a:p>
                <a:r>
                  <a:rPr lang="fr-FR" sz="900" b="1" dirty="0">
                    <a:solidFill>
                      <a:prstClr val="black"/>
                    </a:solidFill>
                  </a:rPr>
                  <a:t>PD-L1 statues (n=53)</a:t>
                </a:r>
              </a:p>
            </p:txBody>
          </p:sp>
          <p:sp>
            <p:nvSpPr>
              <p:cNvPr id="75" name="ZoneTexte 74">
                <a:extLst>
                  <a:ext uri="{FF2B5EF4-FFF2-40B4-BE49-F238E27FC236}">
                    <a16:creationId xmlns:a16="http://schemas.microsoft.com/office/drawing/2014/main" xmlns="" id="{544EC3DC-559B-9B94-3CEC-5E9B5FA9FAF8}"/>
                  </a:ext>
                </a:extLst>
              </p:cNvPr>
              <p:cNvSpPr txBox="1"/>
              <p:nvPr/>
            </p:nvSpPr>
            <p:spPr>
              <a:xfrm>
                <a:off x="4873633" y="2305889"/>
                <a:ext cx="235962" cy="215444"/>
              </a:xfrm>
              <a:prstGeom prst="rect">
                <a:avLst/>
              </a:prstGeom>
              <a:noFill/>
            </p:spPr>
            <p:txBody>
              <a:bodyPr wrap="none" rtlCol="0">
                <a:spAutoFit/>
              </a:bodyPr>
              <a:lstStyle/>
              <a:p>
                <a:r>
                  <a:rPr lang="fr-FR" sz="800" dirty="0">
                    <a:solidFill>
                      <a:prstClr val="black"/>
                    </a:solidFill>
                  </a:rPr>
                  <a:t>+</a:t>
                </a:r>
              </a:p>
            </p:txBody>
          </p:sp>
          <p:sp>
            <p:nvSpPr>
              <p:cNvPr id="76" name="Rectangle 75">
                <a:extLst>
                  <a:ext uri="{FF2B5EF4-FFF2-40B4-BE49-F238E27FC236}">
                    <a16:creationId xmlns:a16="http://schemas.microsoft.com/office/drawing/2014/main" xmlns="" id="{870833D6-267E-C05A-6728-3A85806FF31C}"/>
                  </a:ext>
                </a:extLst>
              </p:cNvPr>
              <p:cNvSpPr/>
              <p:nvPr/>
            </p:nvSpPr>
            <p:spPr>
              <a:xfrm>
                <a:off x="4955614" y="2008713"/>
                <a:ext cx="72000" cy="72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7" name="Rectangle 76">
                <a:extLst>
                  <a:ext uri="{FF2B5EF4-FFF2-40B4-BE49-F238E27FC236}">
                    <a16:creationId xmlns:a16="http://schemas.microsoft.com/office/drawing/2014/main" xmlns="" id="{1267F208-3FEF-C877-9E34-BD45454DDC69}"/>
                  </a:ext>
                </a:extLst>
              </p:cNvPr>
              <p:cNvSpPr/>
              <p:nvPr/>
            </p:nvSpPr>
            <p:spPr>
              <a:xfrm>
                <a:off x="4955614" y="2129293"/>
                <a:ext cx="72000" cy="720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8" name="Rectangle 77">
                <a:extLst>
                  <a:ext uri="{FF2B5EF4-FFF2-40B4-BE49-F238E27FC236}">
                    <a16:creationId xmlns:a16="http://schemas.microsoft.com/office/drawing/2014/main" xmlns="" id="{CFCD67F4-6593-186A-87F7-F80129043A18}"/>
                  </a:ext>
                </a:extLst>
              </p:cNvPr>
              <p:cNvSpPr/>
              <p:nvPr/>
            </p:nvSpPr>
            <p:spPr>
              <a:xfrm>
                <a:off x="4955614" y="2249873"/>
                <a:ext cx="72000" cy="72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sp>
        <p:nvSpPr>
          <p:cNvPr id="11" name="ZoneTexte 10"/>
          <p:cNvSpPr txBox="1"/>
          <p:nvPr/>
        </p:nvSpPr>
        <p:spPr>
          <a:xfrm>
            <a:off x="2671192" y="949333"/>
            <a:ext cx="8674169" cy="369332"/>
          </a:xfrm>
          <a:prstGeom prst="rect">
            <a:avLst/>
          </a:prstGeom>
          <a:noFill/>
        </p:spPr>
        <p:txBody>
          <a:bodyPr wrap="none" rtlCol="0">
            <a:spAutoFit/>
          </a:bodyPr>
          <a:lstStyle/>
          <a:p>
            <a:r>
              <a:rPr lang="fr-FR" dirty="0">
                <a:solidFill>
                  <a:prstClr val="black"/>
                </a:solidFill>
              </a:rPr>
              <a:t>Réponse tumorale et durée de réponse en 1ere ligne du doublet et du triplet de traitement</a:t>
            </a:r>
          </a:p>
        </p:txBody>
      </p:sp>
    </p:spTree>
    <p:extLst>
      <p:ext uri="{BB962C8B-B14F-4D97-AF65-F5344CB8AC3E}">
        <p14:creationId xmlns:p14="http://schemas.microsoft.com/office/powerpoint/2010/main" val="37862800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F7E6DC22-5AAB-453E-C0E2-8B1D6553E8CD}"/>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693ABDA8-D8A1-0901-7606-4A690BA8CE85}"/>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8" name="Espace réservé du texte 7">
            <a:extLst>
              <a:ext uri="{FF2B5EF4-FFF2-40B4-BE49-F238E27FC236}">
                <a16:creationId xmlns:a16="http://schemas.microsoft.com/office/drawing/2014/main" xmlns="" id="{170B6E89-CC19-05F2-5701-C701201E159D}"/>
              </a:ext>
            </a:extLst>
          </p:cNvPr>
          <p:cNvSpPr>
            <a:spLocks noGrp="1"/>
          </p:cNvSpPr>
          <p:nvPr>
            <p:ph type="body" sz="quarter" idx="17"/>
          </p:nvPr>
        </p:nvSpPr>
        <p:spPr/>
        <p:txBody>
          <a:bodyPr/>
          <a:lstStyle/>
          <a:p>
            <a:r>
              <a:rPr lang="fr-FR"/>
              <a:t>TROPION-Lung02</a:t>
            </a:r>
          </a:p>
        </p:txBody>
      </p:sp>
      <p:sp>
        <p:nvSpPr>
          <p:cNvPr id="9" name="Espace réservé du texte 8">
            <a:extLst>
              <a:ext uri="{FF2B5EF4-FFF2-40B4-BE49-F238E27FC236}">
                <a16:creationId xmlns:a16="http://schemas.microsoft.com/office/drawing/2014/main" xmlns="" id="{EDF11BB6-8380-2B25-7CD7-71165CB35933}"/>
              </a:ext>
            </a:extLst>
          </p:cNvPr>
          <p:cNvSpPr>
            <a:spLocks noGrp="1"/>
          </p:cNvSpPr>
          <p:nvPr>
            <p:ph type="body" sz="quarter" idx="18"/>
          </p:nvPr>
        </p:nvSpPr>
        <p:spPr/>
        <p:txBody>
          <a:bodyPr/>
          <a:lstStyle/>
          <a:p>
            <a:r>
              <a:rPr lang="fr-FR"/>
              <a:t>Résumé des toxicités (≥20% des patients)</a:t>
            </a:r>
          </a:p>
        </p:txBody>
      </p:sp>
      <p:sp>
        <p:nvSpPr>
          <p:cNvPr id="3" name="Espace réservé du contenu 5">
            <a:extLst>
              <a:ext uri="{FF2B5EF4-FFF2-40B4-BE49-F238E27FC236}">
                <a16:creationId xmlns:a16="http://schemas.microsoft.com/office/drawing/2014/main" xmlns="" id="{42B6E779-F57C-A431-A249-AD75798F8F21}"/>
              </a:ext>
            </a:extLst>
          </p:cNvPr>
          <p:cNvSpPr txBox="1">
            <a:spLocks/>
          </p:cNvSpPr>
          <p:nvPr/>
        </p:nvSpPr>
        <p:spPr>
          <a:xfrm>
            <a:off x="2305480" y="1101810"/>
            <a:ext cx="7581039" cy="4654379"/>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pSp>
        <p:nvGrpSpPr>
          <p:cNvPr id="212" name="Groupe 211">
            <a:extLst>
              <a:ext uri="{FF2B5EF4-FFF2-40B4-BE49-F238E27FC236}">
                <a16:creationId xmlns:a16="http://schemas.microsoft.com/office/drawing/2014/main" xmlns="" id="{2F7FAE35-52E8-C676-F77D-FD8938BB1712}"/>
              </a:ext>
            </a:extLst>
          </p:cNvPr>
          <p:cNvGrpSpPr/>
          <p:nvPr/>
        </p:nvGrpSpPr>
        <p:grpSpPr>
          <a:xfrm>
            <a:off x="3000368" y="1211617"/>
            <a:ext cx="6191263" cy="4434764"/>
            <a:chOff x="3036729" y="1156830"/>
            <a:chExt cx="6191263" cy="4434764"/>
          </a:xfrm>
        </p:grpSpPr>
        <p:grpSp>
          <p:nvGrpSpPr>
            <p:cNvPr id="191" name="Groupe 190">
              <a:extLst>
                <a:ext uri="{FF2B5EF4-FFF2-40B4-BE49-F238E27FC236}">
                  <a16:creationId xmlns:a16="http://schemas.microsoft.com/office/drawing/2014/main" xmlns="" id="{2C607592-B8D0-B7E7-7EF2-FF0FEDE85A1B}"/>
                </a:ext>
              </a:extLst>
            </p:cNvPr>
            <p:cNvGrpSpPr/>
            <p:nvPr/>
          </p:nvGrpSpPr>
          <p:grpSpPr>
            <a:xfrm>
              <a:off x="4381905" y="1156830"/>
              <a:ext cx="4846087" cy="4434764"/>
              <a:chOff x="4381905" y="1156830"/>
              <a:chExt cx="4846087" cy="4434764"/>
            </a:xfrm>
          </p:grpSpPr>
          <p:grpSp>
            <p:nvGrpSpPr>
              <p:cNvPr id="28" name="Groupe 27">
                <a:extLst>
                  <a:ext uri="{FF2B5EF4-FFF2-40B4-BE49-F238E27FC236}">
                    <a16:creationId xmlns:a16="http://schemas.microsoft.com/office/drawing/2014/main" xmlns="" id="{97F3E4FE-C499-D3F5-DCC0-826E7CEE9946}"/>
                  </a:ext>
                </a:extLst>
              </p:cNvPr>
              <p:cNvGrpSpPr/>
              <p:nvPr/>
            </p:nvGrpSpPr>
            <p:grpSpPr>
              <a:xfrm>
                <a:off x="4381905" y="5339520"/>
                <a:ext cx="4814431" cy="252074"/>
                <a:chOff x="4381905" y="5339520"/>
                <a:chExt cx="4814431" cy="252074"/>
              </a:xfrm>
            </p:grpSpPr>
            <p:cxnSp>
              <p:nvCxnSpPr>
                <p:cNvPr id="10" name="Connecteur droit 9">
                  <a:extLst>
                    <a:ext uri="{FF2B5EF4-FFF2-40B4-BE49-F238E27FC236}">
                      <a16:creationId xmlns:a16="http://schemas.microsoft.com/office/drawing/2014/main" xmlns="" id="{B254D9FF-9E53-5FF5-FC98-7AB4FEE8A03B}"/>
                    </a:ext>
                  </a:extLst>
                </p:cNvPr>
                <p:cNvCxnSpPr/>
                <p:nvPr/>
              </p:nvCxnSpPr>
              <p:spPr>
                <a:xfrm>
                  <a:off x="4585648" y="5345373"/>
                  <a:ext cx="440822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xmlns="" id="{6E8B3A49-0F8A-404D-C0D0-70FC6A3FF46C}"/>
                    </a:ext>
                  </a:extLst>
                </p:cNvPr>
                <p:cNvSpPr txBox="1"/>
                <p:nvPr/>
              </p:nvSpPr>
              <p:spPr>
                <a:xfrm>
                  <a:off x="4381905" y="5345373"/>
                  <a:ext cx="407484"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80%</a:t>
                  </a:r>
                </a:p>
              </p:txBody>
            </p:sp>
            <p:cxnSp>
              <p:nvCxnSpPr>
                <p:cNvPr id="13" name="Connecteur droit 12">
                  <a:extLst>
                    <a:ext uri="{FF2B5EF4-FFF2-40B4-BE49-F238E27FC236}">
                      <a16:creationId xmlns:a16="http://schemas.microsoft.com/office/drawing/2014/main" xmlns="" id="{392E4182-8143-C8A9-6AB8-D891F225156D}"/>
                    </a:ext>
                  </a:extLst>
                </p:cNvPr>
                <p:cNvCxnSpPr>
                  <a:cxnSpLocks/>
                </p:cNvCxnSpPr>
                <p:nvPr/>
              </p:nvCxnSpPr>
              <p:spPr>
                <a:xfrm>
                  <a:off x="4586625" y="5339520"/>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CE973FEF-EFEB-01F8-9787-2937A6D849A3}"/>
                    </a:ext>
                  </a:extLst>
                </p:cNvPr>
                <p:cNvSpPr txBox="1"/>
                <p:nvPr/>
              </p:nvSpPr>
              <p:spPr>
                <a:xfrm>
                  <a:off x="5005810" y="5345373"/>
                  <a:ext cx="407484"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60%</a:t>
                  </a:r>
                </a:p>
              </p:txBody>
            </p:sp>
            <p:cxnSp>
              <p:nvCxnSpPr>
                <p:cNvPr id="15" name="Connecteur droit 14">
                  <a:extLst>
                    <a:ext uri="{FF2B5EF4-FFF2-40B4-BE49-F238E27FC236}">
                      <a16:creationId xmlns:a16="http://schemas.microsoft.com/office/drawing/2014/main" xmlns="" id="{748E3DAE-EAF4-05C2-AB36-A4A4FB1E12DE}"/>
                    </a:ext>
                  </a:extLst>
                </p:cNvPr>
                <p:cNvCxnSpPr>
                  <a:cxnSpLocks/>
                </p:cNvCxnSpPr>
                <p:nvPr/>
              </p:nvCxnSpPr>
              <p:spPr>
                <a:xfrm>
                  <a:off x="5210530" y="5339520"/>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D32A5F1F-3EF8-3D2C-56F4-7D087B056538}"/>
                    </a:ext>
                  </a:extLst>
                </p:cNvPr>
                <p:cNvSpPr txBox="1"/>
                <p:nvPr/>
              </p:nvSpPr>
              <p:spPr>
                <a:xfrm>
                  <a:off x="5633016" y="5345373"/>
                  <a:ext cx="407484"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40%</a:t>
                  </a:r>
                </a:p>
              </p:txBody>
            </p:sp>
            <p:cxnSp>
              <p:nvCxnSpPr>
                <p:cNvPr id="17" name="Connecteur droit 16">
                  <a:extLst>
                    <a:ext uri="{FF2B5EF4-FFF2-40B4-BE49-F238E27FC236}">
                      <a16:creationId xmlns:a16="http://schemas.microsoft.com/office/drawing/2014/main" xmlns="" id="{F4AF7FDC-6D73-17D7-BDBD-489AA90B617B}"/>
                    </a:ext>
                  </a:extLst>
                </p:cNvPr>
                <p:cNvCxnSpPr>
                  <a:cxnSpLocks/>
                </p:cNvCxnSpPr>
                <p:nvPr/>
              </p:nvCxnSpPr>
              <p:spPr>
                <a:xfrm>
                  <a:off x="5837736" y="5339520"/>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xmlns="" id="{26B6D945-D6B2-985F-54EF-20A32AE51489}"/>
                    </a:ext>
                  </a:extLst>
                </p:cNvPr>
                <p:cNvSpPr txBox="1"/>
                <p:nvPr/>
              </p:nvSpPr>
              <p:spPr>
                <a:xfrm>
                  <a:off x="6270125" y="5345373"/>
                  <a:ext cx="407484"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20%</a:t>
                  </a:r>
                </a:p>
              </p:txBody>
            </p:sp>
            <p:cxnSp>
              <p:nvCxnSpPr>
                <p:cNvPr id="19" name="Connecteur droit 18">
                  <a:extLst>
                    <a:ext uri="{FF2B5EF4-FFF2-40B4-BE49-F238E27FC236}">
                      <a16:creationId xmlns:a16="http://schemas.microsoft.com/office/drawing/2014/main" xmlns="" id="{0110C1B7-1209-FFDC-444A-52CFDA993A51}"/>
                    </a:ext>
                  </a:extLst>
                </p:cNvPr>
                <p:cNvCxnSpPr>
                  <a:cxnSpLocks/>
                </p:cNvCxnSpPr>
                <p:nvPr/>
              </p:nvCxnSpPr>
              <p:spPr>
                <a:xfrm>
                  <a:off x="6474845" y="5339520"/>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xmlns="" id="{EC542141-FF2E-E255-0E9A-58E907788621}"/>
                    </a:ext>
                  </a:extLst>
                </p:cNvPr>
                <p:cNvSpPr txBox="1"/>
                <p:nvPr/>
              </p:nvSpPr>
              <p:spPr>
                <a:xfrm>
                  <a:off x="6975878" y="5345373"/>
                  <a:ext cx="250390"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0</a:t>
                  </a:r>
                </a:p>
              </p:txBody>
            </p:sp>
            <p:cxnSp>
              <p:nvCxnSpPr>
                <p:cNvPr id="21" name="Connecteur droit 20">
                  <a:extLst>
                    <a:ext uri="{FF2B5EF4-FFF2-40B4-BE49-F238E27FC236}">
                      <a16:creationId xmlns:a16="http://schemas.microsoft.com/office/drawing/2014/main" xmlns="" id="{24B050A8-2DF1-99A4-9397-C0B52A5705BE}"/>
                    </a:ext>
                  </a:extLst>
                </p:cNvPr>
                <p:cNvCxnSpPr>
                  <a:cxnSpLocks/>
                </p:cNvCxnSpPr>
                <p:nvPr/>
              </p:nvCxnSpPr>
              <p:spPr>
                <a:xfrm>
                  <a:off x="7095449" y="5339520"/>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xmlns="" id="{6608D178-6283-BC3F-CBF6-F6E98A37B2A8}"/>
                    </a:ext>
                  </a:extLst>
                </p:cNvPr>
                <p:cNvSpPr txBox="1"/>
                <p:nvPr/>
              </p:nvSpPr>
              <p:spPr>
                <a:xfrm>
                  <a:off x="7524537" y="5345373"/>
                  <a:ext cx="407484"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20%</a:t>
                  </a:r>
                </a:p>
              </p:txBody>
            </p:sp>
            <p:cxnSp>
              <p:nvCxnSpPr>
                <p:cNvPr id="23" name="Connecteur droit 22">
                  <a:extLst>
                    <a:ext uri="{FF2B5EF4-FFF2-40B4-BE49-F238E27FC236}">
                      <a16:creationId xmlns:a16="http://schemas.microsoft.com/office/drawing/2014/main" xmlns="" id="{3551105F-FCD0-B98C-CFE3-E4852A81E85A}"/>
                    </a:ext>
                  </a:extLst>
                </p:cNvPr>
                <p:cNvCxnSpPr>
                  <a:cxnSpLocks/>
                </p:cNvCxnSpPr>
                <p:nvPr/>
              </p:nvCxnSpPr>
              <p:spPr>
                <a:xfrm>
                  <a:off x="7729257" y="5339520"/>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xmlns="" id="{42D43203-BDA5-BC7D-F2E4-DED12C4B87BA}"/>
                    </a:ext>
                  </a:extLst>
                </p:cNvPr>
                <p:cNvSpPr txBox="1"/>
                <p:nvPr/>
              </p:nvSpPr>
              <p:spPr>
                <a:xfrm>
                  <a:off x="8155044" y="5345373"/>
                  <a:ext cx="407484"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40%</a:t>
                  </a:r>
                </a:p>
              </p:txBody>
            </p:sp>
            <p:cxnSp>
              <p:nvCxnSpPr>
                <p:cNvPr id="25" name="Connecteur droit 24">
                  <a:extLst>
                    <a:ext uri="{FF2B5EF4-FFF2-40B4-BE49-F238E27FC236}">
                      <a16:creationId xmlns:a16="http://schemas.microsoft.com/office/drawing/2014/main" xmlns="" id="{9B80D9BE-BC88-E093-A457-D0D5D9406DA8}"/>
                    </a:ext>
                  </a:extLst>
                </p:cNvPr>
                <p:cNvCxnSpPr>
                  <a:cxnSpLocks/>
                </p:cNvCxnSpPr>
                <p:nvPr/>
              </p:nvCxnSpPr>
              <p:spPr>
                <a:xfrm>
                  <a:off x="8359764" y="5339520"/>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xmlns="" id="{1134C288-1E61-24BE-F1B3-23E5CC40B592}"/>
                    </a:ext>
                  </a:extLst>
                </p:cNvPr>
                <p:cNvSpPr txBox="1"/>
                <p:nvPr/>
              </p:nvSpPr>
              <p:spPr>
                <a:xfrm>
                  <a:off x="8788852" y="5345373"/>
                  <a:ext cx="407484" cy="246221"/>
                </a:xfrm>
                <a:prstGeom prst="rect">
                  <a:avLst/>
                </a:prstGeom>
                <a:noFill/>
              </p:spPr>
              <p:txBody>
                <a:bodyPr wrap="none" rtlCol="0">
                  <a:spAutoFit/>
                </a:bodyPr>
                <a:lstStyle/>
                <a:p>
                  <a:r>
                    <a:rPr lang="fr-FR" sz="1000" dirty="0">
                      <a:solidFill>
                        <a:prstClr val="black">
                          <a:lumMod val="65000"/>
                          <a:lumOff val="35000"/>
                        </a:prstClr>
                      </a:solidFill>
                      <a:latin typeface="Calibri Light" panose="020F0302020204030204"/>
                    </a:rPr>
                    <a:t>60%</a:t>
                  </a:r>
                </a:p>
              </p:txBody>
            </p:sp>
            <p:cxnSp>
              <p:nvCxnSpPr>
                <p:cNvPr id="27" name="Connecteur droit 26">
                  <a:extLst>
                    <a:ext uri="{FF2B5EF4-FFF2-40B4-BE49-F238E27FC236}">
                      <a16:creationId xmlns:a16="http://schemas.microsoft.com/office/drawing/2014/main" xmlns="" id="{78038FFA-9676-07FC-746F-E389B889952F}"/>
                    </a:ext>
                  </a:extLst>
                </p:cNvPr>
                <p:cNvCxnSpPr>
                  <a:cxnSpLocks/>
                </p:cNvCxnSpPr>
                <p:nvPr/>
              </p:nvCxnSpPr>
              <p:spPr>
                <a:xfrm>
                  <a:off x="8993572" y="5339520"/>
                  <a:ext cx="0" cy="450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e 36">
                <a:extLst>
                  <a:ext uri="{FF2B5EF4-FFF2-40B4-BE49-F238E27FC236}">
                    <a16:creationId xmlns:a16="http://schemas.microsoft.com/office/drawing/2014/main" xmlns="" id="{B2B5CC97-B033-532D-8475-7795B1D54C4C}"/>
                  </a:ext>
                </a:extLst>
              </p:cNvPr>
              <p:cNvGrpSpPr/>
              <p:nvPr/>
            </p:nvGrpSpPr>
            <p:grpSpPr>
              <a:xfrm>
                <a:off x="5114513" y="4837608"/>
                <a:ext cx="4113479" cy="441609"/>
                <a:chOff x="5114513" y="4837608"/>
                <a:chExt cx="4113479" cy="441609"/>
              </a:xfrm>
            </p:grpSpPr>
            <p:sp>
              <p:nvSpPr>
                <p:cNvPr id="29" name="Rectangle 28">
                  <a:extLst>
                    <a:ext uri="{FF2B5EF4-FFF2-40B4-BE49-F238E27FC236}">
                      <a16:creationId xmlns:a16="http://schemas.microsoft.com/office/drawing/2014/main" xmlns="" id="{CD3CDC86-F76D-406A-B9E1-176F666A5699}"/>
                    </a:ext>
                  </a:extLst>
                </p:cNvPr>
                <p:cNvSpPr/>
                <p:nvPr/>
              </p:nvSpPr>
              <p:spPr>
                <a:xfrm>
                  <a:off x="5114513" y="4899259"/>
                  <a:ext cx="130614" cy="130614"/>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ZoneTexte 29">
                  <a:extLst>
                    <a:ext uri="{FF2B5EF4-FFF2-40B4-BE49-F238E27FC236}">
                      <a16:creationId xmlns:a16="http://schemas.microsoft.com/office/drawing/2014/main" xmlns="" id="{C634950F-24CB-8A65-496E-47B364B06D92}"/>
                    </a:ext>
                  </a:extLst>
                </p:cNvPr>
                <p:cNvSpPr txBox="1"/>
                <p:nvPr/>
              </p:nvSpPr>
              <p:spPr>
                <a:xfrm>
                  <a:off x="5245127" y="4837608"/>
                  <a:ext cx="737702" cy="253916"/>
                </a:xfrm>
                <a:prstGeom prst="rect">
                  <a:avLst/>
                </a:prstGeom>
                <a:noFill/>
              </p:spPr>
              <p:txBody>
                <a:bodyPr wrap="none" rtlCol="0">
                  <a:spAutoFit/>
                </a:bodyPr>
                <a:lstStyle/>
                <a:p>
                  <a:r>
                    <a:rPr lang="fr-FR" sz="1050" dirty="0">
                      <a:solidFill>
                        <a:prstClr val="black"/>
                      </a:solidFill>
                    </a:rPr>
                    <a:t>Grade 1/2</a:t>
                  </a:r>
                </a:p>
              </p:txBody>
            </p:sp>
            <p:sp>
              <p:nvSpPr>
                <p:cNvPr id="31" name="Rectangle 30">
                  <a:extLst>
                    <a:ext uri="{FF2B5EF4-FFF2-40B4-BE49-F238E27FC236}">
                      <a16:creationId xmlns:a16="http://schemas.microsoft.com/office/drawing/2014/main" xmlns="" id="{B53A8455-0BCD-F149-A52C-EA4503E31922}"/>
                    </a:ext>
                  </a:extLst>
                </p:cNvPr>
                <p:cNvSpPr/>
                <p:nvPr/>
              </p:nvSpPr>
              <p:spPr>
                <a:xfrm>
                  <a:off x="5114513" y="5086952"/>
                  <a:ext cx="130614" cy="13061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ZoneTexte 31">
                  <a:extLst>
                    <a:ext uri="{FF2B5EF4-FFF2-40B4-BE49-F238E27FC236}">
                      <a16:creationId xmlns:a16="http://schemas.microsoft.com/office/drawing/2014/main" xmlns="" id="{D4E8F567-0FEB-0158-896D-3895F1B6DA9D}"/>
                    </a:ext>
                  </a:extLst>
                </p:cNvPr>
                <p:cNvSpPr txBox="1"/>
                <p:nvPr/>
              </p:nvSpPr>
              <p:spPr>
                <a:xfrm>
                  <a:off x="5245127" y="5025301"/>
                  <a:ext cx="684803" cy="253916"/>
                </a:xfrm>
                <a:prstGeom prst="rect">
                  <a:avLst/>
                </a:prstGeom>
                <a:noFill/>
              </p:spPr>
              <p:txBody>
                <a:bodyPr wrap="none" rtlCol="0">
                  <a:spAutoFit/>
                </a:bodyPr>
                <a:lstStyle/>
                <a:p>
                  <a:r>
                    <a:rPr lang="fr-FR" sz="1050" dirty="0">
                      <a:solidFill>
                        <a:prstClr val="black"/>
                      </a:solidFill>
                    </a:rPr>
                    <a:t>Grade ≥3</a:t>
                  </a:r>
                </a:p>
              </p:txBody>
            </p:sp>
            <p:sp>
              <p:nvSpPr>
                <p:cNvPr id="33" name="Rectangle 32">
                  <a:extLst>
                    <a:ext uri="{FF2B5EF4-FFF2-40B4-BE49-F238E27FC236}">
                      <a16:creationId xmlns:a16="http://schemas.microsoft.com/office/drawing/2014/main" xmlns="" id="{22E394AF-29B9-F26B-2D97-BD90C12363E1}"/>
                    </a:ext>
                  </a:extLst>
                </p:cNvPr>
                <p:cNvSpPr/>
                <p:nvPr/>
              </p:nvSpPr>
              <p:spPr>
                <a:xfrm>
                  <a:off x="8359676" y="4899259"/>
                  <a:ext cx="130614" cy="130614"/>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4" name="ZoneTexte 33">
                  <a:extLst>
                    <a:ext uri="{FF2B5EF4-FFF2-40B4-BE49-F238E27FC236}">
                      <a16:creationId xmlns:a16="http://schemas.microsoft.com/office/drawing/2014/main" xmlns="" id="{5A3B3756-5B3F-6A61-0C6B-1B5B0D6333C6}"/>
                    </a:ext>
                  </a:extLst>
                </p:cNvPr>
                <p:cNvSpPr txBox="1"/>
                <p:nvPr/>
              </p:nvSpPr>
              <p:spPr>
                <a:xfrm>
                  <a:off x="8490290" y="4837608"/>
                  <a:ext cx="737702" cy="253916"/>
                </a:xfrm>
                <a:prstGeom prst="rect">
                  <a:avLst/>
                </a:prstGeom>
                <a:noFill/>
              </p:spPr>
              <p:txBody>
                <a:bodyPr wrap="none" rtlCol="0">
                  <a:spAutoFit/>
                </a:bodyPr>
                <a:lstStyle/>
                <a:p>
                  <a:r>
                    <a:rPr lang="fr-FR" sz="1050" dirty="0">
                      <a:solidFill>
                        <a:prstClr val="black"/>
                      </a:solidFill>
                    </a:rPr>
                    <a:t>Grade 1/2</a:t>
                  </a:r>
                </a:p>
              </p:txBody>
            </p:sp>
            <p:sp>
              <p:nvSpPr>
                <p:cNvPr id="35" name="Rectangle 34">
                  <a:extLst>
                    <a:ext uri="{FF2B5EF4-FFF2-40B4-BE49-F238E27FC236}">
                      <a16:creationId xmlns:a16="http://schemas.microsoft.com/office/drawing/2014/main" xmlns="" id="{C63FC9F4-0A57-A5A2-BB45-E5AA89FE708C}"/>
                    </a:ext>
                  </a:extLst>
                </p:cNvPr>
                <p:cNvSpPr/>
                <p:nvPr/>
              </p:nvSpPr>
              <p:spPr>
                <a:xfrm>
                  <a:off x="8359676" y="5086952"/>
                  <a:ext cx="130614" cy="13061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6" name="ZoneTexte 35">
                  <a:extLst>
                    <a:ext uri="{FF2B5EF4-FFF2-40B4-BE49-F238E27FC236}">
                      <a16:creationId xmlns:a16="http://schemas.microsoft.com/office/drawing/2014/main" xmlns="" id="{341CD449-FE0A-708B-6CA7-29FF51EC91F8}"/>
                    </a:ext>
                  </a:extLst>
                </p:cNvPr>
                <p:cNvSpPr txBox="1"/>
                <p:nvPr/>
              </p:nvSpPr>
              <p:spPr>
                <a:xfrm>
                  <a:off x="8490290" y="5025301"/>
                  <a:ext cx="684803" cy="253916"/>
                </a:xfrm>
                <a:prstGeom prst="rect">
                  <a:avLst/>
                </a:prstGeom>
                <a:noFill/>
              </p:spPr>
              <p:txBody>
                <a:bodyPr wrap="none" rtlCol="0">
                  <a:spAutoFit/>
                </a:bodyPr>
                <a:lstStyle/>
                <a:p>
                  <a:r>
                    <a:rPr lang="fr-FR" sz="1050" dirty="0">
                      <a:solidFill>
                        <a:prstClr val="black"/>
                      </a:solidFill>
                    </a:rPr>
                    <a:t>Grade ≥3</a:t>
                  </a:r>
                </a:p>
              </p:txBody>
            </p:sp>
          </p:grpSp>
          <p:grpSp>
            <p:nvGrpSpPr>
              <p:cNvPr id="46" name="Groupe 45">
                <a:extLst>
                  <a:ext uri="{FF2B5EF4-FFF2-40B4-BE49-F238E27FC236}">
                    <a16:creationId xmlns:a16="http://schemas.microsoft.com/office/drawing/2014/main" xmlns="" id="{B143D8A3-D4E1-EA0D-BE73-155ED5C0D96D}"/>
                  </a:ext>
                </a:extLst>
              </p:cNvPr>
              <p:cNvGrpSpPr/>
              <p:nvPr/>
            </p:nvGrpSpPr>
            <p:grpSpPr>
              <a:xfrm>
                <a:off x="6760528" y="5139055"/>
                <a:ext cx="1026310" cy="215444"/>
                <a:chOff x="6760528" y="5090998"/>
                <a:chExt cx="1026310" cy="215444"/>
              </a:xfrm>
            </p:grpSpPr>
            <p:sp>
              <p:nvSpPr>
                <p:cNvPr id="42" name="ZoneTexte 41">
                  <a:extLst>
                    <a:ext uri="{FF2B5EF4-FFF2-40B4-BE49-F238E27FC236}">
                      <a16:creationId xmlns:a16="http://schemas.microsoft.com/office/drawing/2014/main" xmlns="" id="{7F75A8E2-B1A1-EE56-C10D-D6C44E276C11}"/>
                    </a:ext>
                  </a:extLst>
                </p:cNvPr>
                <p:cNvSpPr txBox="1"/>
                <p:nvPr/>
              </p:nvSpPr>
              <p:spPr>
                <a:xfrm>
                  <a:off x="6760528" y="5090998"/>
                  <a:ext cx="308098" cy="215444"/>
                </a:xfrm>
                <a:prstGeom prst="rect">
                  <a:avLst/>
                </a:prstGeom>
                <a:noFill/>
              </p:spPr>
              <p:txBody>
                <a:bodyPr wrap="none" rtlCol="0">
                  <a:spAutoFit/>
                </a:bodyPr>
                <a:lstStyle/>
                <a:p>
                  <a:r>
                    <a:rPr lang="fr-FR" sz="800" b="1" dirty="0">
                      <a:solidFill>
                        <a:prstClr val="black">
                          <a:lumMod val="65000"/>
                          <a:lumOff val="35000"/>
                        </a:prstClr>
                      </a:solidFill>
                      <a:latin typeface="Calibri Light" panose="020F0302020204030204"/>
                    </a:rPr>
                    <a:t>3%</a:t>
                  </a:r>
                </a:p>
              </p:txBody>
            </p:sp>
            <p:grpSp>
              <p:nvGrpSpPr>
                <p:cNvPr id="43" name="Groupe 42">
                  <a:extLst>
                    <a:ext uri="{FF2B5EF4-FFF2-40B4-BE49-F238E27FC236}">
                      <a16:creationId xmlns:a16="http://schemas.microsoft.com/office/drawing/2014/main" xmlns="" id="{25280F45-AF47-0419-86CA-BE051BFEA12B}"/>
                    </a:ext>
                  </a:extLst>
                </p:cNvPr>
                <p:cNvGrpSpPr/>
                <p:nvPr/>
              </p:nvGrpSpPr>
              <p:grpSpPr>
                <a:xfrm>
                  <a:off x="7001602" y="5135241"/>
                  <a:ext cx="785236" cy="126958"/>
                  <a:chOff x="7001602" y="5135241"/>
                  <a:chExt cx="785236" cy="126958"/>
                </a:xfrm>
              </p:grpSpPr>
              <p:sp>
                <p:nvSpPr>
                  <p:cNvPr id="38" name="Rectangle 37">
                    <a:extLst>
                      <a:ext uri="{FF2B5EF4-FFF2-40B4-BE49-F238E27FC236}">
                        <a16:creationId xmlns:a16="http://schemas.microsoft.com/office/drawing/2014/main" xmlns="" id="{2CC06A55-0599-7CEA-82FD-B13E2868887C}"/>
                      </a:ext>
                    </a:extLst>
                  </p:cNvPr>
                  <p:cNvSpPr/>
                  <p:nvPr/>
                </p:nvSpPr>
                <p:spPr>
                  <a:xfrm>
                    <a:off x="7001602" y="5135241"/>
                    <a:ext cx="785236"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9" name="Rectangle 38">
                    <a:extLst>
                      <a:ext uri="{FF2B5EF4-FFF2-40B4-BE49-F238E27FC236}">
                        <a16:creationId xmlns:a16="http://schemas.microsoft.com/office/drawing/2014/main" xmlns="" id="{97D62E2D-9D3F-EA15-50AE-94D05EE4A47D}"/>
                      </a:ext>
                    </a:extLst>
                  </p:cNvPr>
                  <p:cNvSpPr/>
                  <p:nvPr/>
                </p:nvSpPr>
                <p:spPr>
                  <a:xfrm>
                    <a:off x="7095448" y="5135241"/>
                    <a:ext cx="691385"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0" name="Rectangle 39">
                    <a:extLst>
                      <a:ext uri="{FF2B5EF4-FFF2-40B4-BE49-F238E27FC236}">
                        <a16:creationId xmlns:a16="http://schemas.microsoft.com/office/drawing/2014/main" xmlns="" id="{F022249C-4EDE-8CAD-18BC-E142673BF2AB}"/>
                      </a:ext>
                    </a:extLst>
                  </p:cNvPr>
                  <p:cNvSpPr/>
                  <p:nvPr/>
                </p:nvSpPr>
                <p:spPr>
                  <a:xfrm>
                    <a:off x="7417534" y="5135241"/>
                    <a:ext cx="369299"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44" name="ZoneTexte 43">
                  <a:extLst>
                    <a:ext uri="{FF2B5EF4-FFF2-40B4-BE49-F238E27FC236}">
                      <a16:creationId xmlns:a16="http://schemas.microsoft.com/office/drawing/2014/main" xmlns="" id="{87FBD182-E152-191A-FD4A-4647B9431D77}"/>
                    </a:ext>
                  </a:extLst>
                </p:cNvPr>
                <p:cNvSpPr txBox="1"/>
                <p:nvPr/>
              </p:nvSpPr>
              <p:spPr>
                <a:xfrm>
                  <a:off x="7053691"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10%</a:t>
                  </a:r>
                </a:p>
              </p:txBody>
            </p:sp>
            <p:sp>
              <p:nvSpPr>
                <p:cNvPr id="45" name="ZoneTexte 44">
                  <a:extLst>
                    <a:ext uri="{FF2B5EF4-FFF2-40B4-BE49-F238E27FC236}">
                      <a16:creationId xmlns:a16="http://schemas.microsoft.com/office/drawing/2014/main" xmlns="" id="{C9BB9557-AC9E-7C02-6ED0-40FB31287C3D}"/>
                    </a:ext>
                  </a:extLst>
                </p:cNvPr>
                <p:cNvSpPr txBox="1"/>
                <p:nvPr/>
              </p:nvSpPr>
              <p:spPr>
                <a:xfrm>
                  <a:off x="7416910"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13%</a:t>
                  </a:r>
                </a:p>
              </p:txBody>
            </p:sp>
          </p:grpSp>
          <p:grpSp>
            <p:nvGrpSpPr>
              <p:cNvPr id="47" name="Groupe 46">
                <a:extLst>
                  <a:ext uri="{FF2B5EF4-FFF2-40B4-BE49-F238E27FC236}">
                    <a16:creationId xmlns:a16="http://schemas.microsoft.com/office/drawing/2014/main" xmlns="" id="{10BC9F1C-02E6-8E9A-36A3-D712BB5EF72B}"/>
                  </a:ext>
                </a:extLst>
              </p:cNvPr>
              <p:cNvGrpSpPr/>
              <p:nvPr/>
            </p:nvGrpSpPr>
            <p:grpSpPr>
              <a:xfrm>
                <a:off x="6796930" y="4923229"/>
                <a:ext cx="1305290" cy="215444"/>
                <a:chOff x="6796930" y="5090998"/>
                <a:chExt cx="1305290" cy="215444"/>
              </a:xfrm>
            </p:grpSpPr>
            <p:sp>
              <p:nvSpPr>
                <p:cNvPr id="49" name="ZoneTexte 48">
                  <a:extLst>
                    <a:ext uri="{FF2B5EF4-FFF2-40B4-BE49-F238E27FC236}">
                      <a16:creationId xmlns:a16="http://schemas.microsoft.com/office/drawing/2014/main" xmlns="" id="{C387E83D-F1FA-AC14-F9C1-F5930B5CA8D1}"/>
                    </a:ext>
                  </a:extLst>
                </p:cNvPr>
                <p:cNvSpPr txBox="1"/>
                <p:nvPr/>
              </p:nvSpPr>
              <p:spPr>
                <a:xfrm>
                  <a:off x="7794122" y="5090998"/>
                  <a:ext cx="308098" cy="215444"/>
                </a:xfrm>
                <a:prstGeom prst="rect">
                  <a:avLst/>
                </a:prstGeom>
                <a:noFill/>
              </p:spPr>
              <p:txBody>
                <a:bodyPr wrap="none" rtlCol="0">
                  <a:spAutoFit/>
                </a:bodyPr>
                <a:lstStyle/>
                <a:p>
                  <a:r>
                    <a:rPr lang="fr-FR" sz="800" b="1" dirty="0">
                      <a:solidFill>
                        <a:prstClr val="black">
                          <a:lumMod val="65000"/>
                          <a:lumOff val="35000"/>
                        </a:prstClr>
                      </a:solidFill>
                      <a:latin typeface="Calibri Light" panose="020F0302020204030204"/>
                    </a:rPr>
                    <a:t>1%</a:t>
                  </a:r>
                </a:p>
              </p:txBody>
            </p:sp>
            <p:grpSp>
              <p:nvGrpSpPr>
                <p:cNvPr id="48" name="Groupe 47">
                  <a:extLst>
                    <a:ext uri="{FF2B5EF4-FFF2-40B4-BE49-F238E27FC236}">
                      <a16:creationId xmlns:a16="http://schemas.microsoft.com/office/drawing/2014/main" xmlns="" id="{4F68B933-F2C6-0339-392E-F973911971DD}"/>
                    </a:ext>
                  </a:extLst>
                </p:cNvPr>
                <p:cNvGrpSpPr/>
                <p:nvPr/>
              </p:nvGrpSpPr>
              <p:grpSpPr>
                <a:xfrm>
                  <a:off x="6796930" y="5135241"/>
                  <a:ext cx="1040212" cy="126958"/>
                  <a:chOff x="6796930" y="5135241"/>
                  <a:chExt cx="1040212" cy="126958"/>
                </a:xfrm>
              </p:grpSpPr>
              <p:sp>
                <p:nvSpPr>
                  <p:cNvPr id="52" name="Rectangle 51">
                    <a:extLst>
                      <a:ext uri="{FF2B5EF4-FFF2-40B4-BE49-F238E27FC236}">
                        <a16:creationId xmlns:a16="http://schemas.microsoft.com/office/drawing/2014/main" xmlns="" id="{1AC7406C-442C-F7D1-2A18-ADFCF5F18F71}"/>
                      </a:ext>
                    </a:extLst>
                  </p:cNvPr>
                  <p:cNvSpPr/>
                  <p:nvPr/>
                </p:nvSpPr>
                <p:spPr>
                  <a:xfrm>
                    <a:off x="6796930" y="5135241"/>
                    <a:ext cx="989907"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Rectangle 52">
                    <a:extLst>
                      <a:ext uri="{FF2B5EF4-FFF2-40B4-BE49-F238E27FC236}">
                        <a16:creationId xmlns:a16="http://schemas.microsoft.com/office/drawing/2014/main" xmlns="" id="{8E26ACFE-A87E-07EC-C66F-B38040D80A22}"/>
                      </a:ext>
                    </a:extLst>
                  </p:cNvPr>
                  <p:cNvSpPr/>
                  <p:nvPr/>
                </p:nvSpPr>
                <p:spPr>
                  <a:xfrm>
                    <a:off x="7095448" y="5135241"/>
                    <a:ext cx="741694"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4" name="Rectangle 53">
                    <a:extLst>
                      <a:ext uri="{FF2B5EF4-FFF2-40B4-BE49-F238E27FC236}">
                        <a16:creationId xmlns:a16="http://schemas.microsoft.com/office/drawing/2014/main" xmlns="" id="{2644B611-2C40-335E-B71E-EACA11975888}"/>
                      </a:ext>
                    </a:extLst>
                  </p:cNvPr>
                  <p:cNvSpPr/>
                  <p:nvPr/>
                </p:nvSpPr>
                <p:spPr>
                  <a:xfrm>
                    <a:off x="7789568" y="5135241"/>
                    <a:ext cx="47574"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50" name="ZoneTexte 49">
                  <a:extLst>
                    <a:ext uri="{FF2B5EF4-FFF2-40B4-BE49-F238E27FC236}">
                      <a16:creationId xmlns:a16="http://schemas.microsoft.com/office/drawing/2014/main" xmlns="" id="{C5E8C840-D573-2BD3-3B7F-769C9907E55A}"/>
                    </a:ext>
                  </a:extLst>
                </p:cNvPr>
                <p:cNvSpPr txBox="1"/>
                <p:nvPr/>
              </p:nvSpPr>
              <p:spPr>
                <a:xfrm>
                  <a:off x="6811506" y="5090998"/>
                  <a:ext cx="308098" cy="215444"/>
                </a:xfrm>
                <a:prstGeom prst="rect">
                  <a:avLst/>
                </a:prstGeom>
                <a:noFill/>
              </p:spPr>
              <p:txBody>
                <a:bodyPr wrap="none" rtlCol="0">
                  <a:spAutoFit/>
                </a:bodyPr>
                <a:lstStyle/>
                <a:p>
                  <a:r>
                    <a:rPr lang="fr-FR" sz="800" b="1" dirty="0">
                      <a:solidFill>
                        <a:prstClr val="white"/>
                      </a:solidFill>
                      <a:latin typeface="Calibri Light" panose="020F0302020204030204"/>
                    </a:rPr>
                    <a:t>9%</a:t>
                  </a:r>
                </a:p>
              </p:txBody>
            </p:sp>
            <p:sp>
              <p:nvSpPr>
                <p:cNvPr id="51" name="ZoneTexte 50">
                  <a:extLst>
                    <a:ext uri="{FF2B5EF4-FFF2-40B4-BE49-F238E27FC236}">
                      <a16:creationId xmlns:a16="http://schemas.microsoft.com/office/drawing/2014/main" xmlns="" id="{CDF7A354-D368-4A97-D947-93BE95076905}"/>
                    </a:ext>
                  </a:extLst>
                </p:cNvPr>
                <p:cNvSpPr txBox="1"/>
                <p:nvPr/>
              </p:nvSpPr>
              <p:spPr>
                <a:xfrm>
                  <a:off x="7242789"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22%</a:t>
                  </a:r>
                </a:p>
              </p:txBody>
            </p:sp>
          </p:grpSp>
          <p:grpSp>
            <p:nvGrpSpPr>
              <p:cNvPr id="55" name="Groupe 54">
                <a:extLst>
                  <a:ext uri="{FF2B5EF4-FFF2-40B4-BE49-F238E27FC236}">
                    <a16:creationId xmlns:a16="http://schemas.microsoft.com/office/drawing/2014/main" xmlns="" id="{6E59FFC0-0D3F-B028-3F88-BD3A3D2547BD}"/>
                  </a:ext>
                </a:extLst>
              </p:cNvPr>
              <p:cNvGrpSpPr/>
              <p:nvPr/>
            </p:nvGrpSpPr>
            <p:grpSpPr>
              <a:xfrm>
                <a:off x="6650062" y="4707403"/>
                <a:ext cx="1096312" cy="215444"/>
                <a:chOff x="6740830" y="5090998"/>
                <a:chExt cx="1096312" cy="215444"/>
              </a:xfrm>
            </p:grpSpPr>
            <p:grpSp>
              <p:nvGrpSpPr>
                <p:cNvPr id="56" name="Groupe 55">
                  <a:extLst>
                    <a:ext uri="{FF2B5EF4-FFF2-40B4-BE49-F238E27FC236}">
                      <a16:creationId xmlns:a16="http://schemas.microsoft.com/office/drawing/2014/main" xmlns="" id="{73A8FC3C-B7B8-1A0A-CA12-56E9EB85FDA3}"/>
                    </a:ext>
                  </a:extLst>
                </p:cNvPr>
                <p:cNvGrpSpPr/>
                <p:nvPr/>
              </p:nvGrpSpPr>
              <p:grpSpPr>
                <a:xfrm>
                  <a:off x="6740830" y="5135241"/>
                  <a:ext cx="1096312" cy="126958"/>
                  <a:chOff x="6740830" y="5135241"/>
                  <a:chExt cx="1096312" cy="126958"/>
                </a:xfrm>
              </p:grpSpPr>
              <p:sp>
                <p:nvSpPr>
                  <p:cNvPr id="60" name="Rectangle 59">
                    <a:extLst>
                      <a:ext uri="{FF2B5EF4-FFF2-40B4-BE49-F238E27FC236}">
                        <a16:creationId xmlns:a16="http://schemas.microsoft.com/office/drawing/2014/main" xmlns="" id="{02D050E8-E765-25B4-3821-3B827ECFBDD8}"/>
                      </a:ext>
                    </a:extLst>
                  </p:cNvPr>
                  <p:cNvSpPr/>
                  <p:nvPr/>
                </p:nvSpPr>
                <p:spPr>
                  <a:xfrm>
                    <a:off x="6740830" y="5135241"/>
                    <a:ext cx="1046007"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1" name="Rectangle 60">
                    <a:extLst>
                      <a:ext uri="{FF2B5EF4-FFF2-40B4-BE49-F238E27FC236}">
                        <a16:creationId xmlns:a16="http://schemas.microsoft.com/office/drawing/2014/main" xmlns="" id="{644D0F3F-6D51-57F6-E063-E30A25AE0822}"/>
                      </a:ext>
                    </a:extLst>
                  </p:cNvPr>
                  <p:cNvSpPr/>
                  <p:nvPr/>
                </p:nvSpPr>
                <p:spPr>
                  <a:xfrm>
                    <a:off x="7175082" y="5135241"/>
                    <a:ext cx="662060"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58" name="ZoneTexte 57">
                  <a:extLst>
                    <a:ext uri="{FF2B5EF4-FFF2-40B4-BE49-F238E27FC236}">
                      <a16:creationId xmlns:a16="http://schemas.microsoft.com/office/drawing/2014/main" xmlns="" id="{6CD147C8-B808-D602-321A-5275954A82ED}"/>
                    </a:ext>
                  </a:extLst>
                </p:cNvPr>
                <p:cNvSpPr txBox="1"/>
                <p:nvPr/>
              </p:nvSpPr>
              <p:spPr>
                <a:xfrm>
                  <a:off x="6780661"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14%</a:t>
                  </a:r>
                </a:p>
              </p:txBody>
            </p:sp>
            <p:sp>
              <p:nvSpPr>
                <p:cNvPr id="59" name="ZoneTexte 58">
                  <a:extLst>
                    <a:ext uri="{FF2B5EF4-FFF2-40B4-BE49-F238E27FC236}">
                      <a16:creationId xmlns:a16="http://schemas.microsoft.com/office/drawing/2014/main" xmlns="" id="{085F326E-C82E-3F6B-A746-1B4A245292A2}"/>
                    </a:ext>
                  </a:extLst>
                </p:cNvPr>
                <p:cNvSpPr txBox="1"/>
                <p:nvPr/>
              </p:nvSpPr>
              <p:spPr>
                <a:xfrm>
                  <a:off x="7331164"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21%</a:t>
                  </a:r>
                </a:p>
              </p:txBody>
            </p:sp>
          </p:grpSp>
          <p:grpSp>
            <p:nvGrpSpPr>
              <p:cNvPr id="63" name="Groupe 62">
                <a:extLst>
                  <a:ext uri="{FF2B5EF4-FFF2-40B4-BE49-F238E27FC236}">
                    <a16:creationId xmlns:a16="http://schemas.microsoft.com/office/drawing/2014/main" xmlns="" id="{86BA1D6B-FCE7-F406-45F4-43CC0B64D4F4}"/>
                  </a:ext>
                </a:extLst>
              </p:cNvPr>
              <p:cNvGrpSpPr/>
              <p:nvPr/>
            </p:nvGrpSpPr>
            <p:grpSpPr>
              <a:xfrm>
                <a:off x="6315353" y="4491577"/>
                <a:ext cx="1161225" cy="215444"/>
                <a:chOff x="6406121" y="5090998"/>
                <a:chExt cx="1161225" cy="215444"/>
              </a:xfrm>
            </p:grpSpPr>
            <p:grpSp>
              <p:nvGrpSpPr>
                <p:cNvPr id="64" name="Groupe 63">
                  <a:extLst>
                    <a:ext uri="{FF2B5EF4-FFF2-40B4-BE49-F238E27FC236}">
                      <a16:creationId xmlns:a16="http://schemas.microsoft.com/office/drawing/2014/main" xmlns="" id="{0675FC02-4147-F44B-D09B-588EF53A03A5}"/>
                    </a:ext>
                  </a:extLst>
                </p:cNvPr>
                <p:cNvGrpSpPr/>
                <p:nvPr/>
              </p:nvGrpSpPr>
              <p:grpSpPr>
                <a:xfrm>
                  <a:off x="6406121" y="5135241"/>
                  <a:ext cx="1128355" cy="126958"/>
                  <a:chOff x="6406121" y="5135241"/>
                  <a:chExt cx="1128355" cy="126958"/>
                </a:xfrm>
              </p:grpSpPr>
              <p:sp>
                <p:nvSpPr>
                  <p:cNvPr id="67" name="Rectangle 66">
                    <a:extLst>
                      <a:ext uri="{FF2B5EF4-FFF2-40B4-BE49-F238E27FC236}">
                        <a16:creationId xmlns:a16="http://schemas.microsoft.com/office/drawing/2014/main" xmlns="" id="{D1390BEA-3833-1479-20E1-46AB53F1E1EC}"/>
                      </a:ext>
                    </a:extLst>
                  </p:cNvPr>
                  <p:cNvSpPr/>
                  <p:nvPr/>
                </p:nvSpPr>
                <p:spPr>
                  <a:xfrm>
                    <a:off x="6406121" y="5135241"/>
                    <a:ext cx="1122949"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8" name="Rectangle 67">
                    <a:extLst>
                      <a:ext uri="{FF2B5EF4-FFF2-40B4-BE49-F238E27FC236}">
                        <a16:creationId xmlns:a16="http://schemas.microsoft.com/office/drawing/2014/main" xmlns="" id="{A9643B7C-DBB0-4191-DA64-40E8E8D6E85C}"/>
                      </a:ext>
                    </a:extLst>
                  </p:cNvPr>
                  <p:cNvSpPr/>
                  <p:nvPr/>
                </p:nvSpPr>
                <p:spPr>
                  <a:xfrm>
                    <a:off x="7175082" y="5135241"/>
                    <a:ext cx="359394"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65" name="ZoneTexte 64">
                  <a:extLst>
                    <a:ext uri="{FF2B5EF4-FFF2-40B4-BE49-F238E27FC236}">
                      <a16:creationId xmlns:a16="http://schemas.microsoft.com/office/drawing/2014/main" xmlns="" id="{A5B4E663-FF19-9604-B5E8-E395E671B05F}"/>
                    </a:ext>
                  </a:extLst>
                </p:cNvPr>
                <p:cNvSpPr txBox="1"/>
                <p:nvPr/>
              </p:nvSpPr>
              <p:spPr>
                <a:xfrm>
                  <a:off x="6591642"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25%</a:t>
                  </a:r>
                </a:p>
              </p:txBody>
            </p:sp>
            <p:sp>
              <p:nvSpPr>
                <p:cNvPr id="66" name="ZoneTexte 65">
                  <a:extLst>
                    <a:ext uri="{FF2B5EF4-FFF2-40B4-BE49-F238E27FC236}">
                      <a16:creationId xmlns:a16="http://schemas.microsoft.com/office/drawing/2014/main" xmlns="" id="{0621EA05-6D40-4CF0-0481-47A0F4D529AF}"/>
                    </a:ext>
                  </a:extLst>
                </p:cNvPr>
                <p:cNvSpPr txBox="1"/>
                <p:nvPr/>
              </p:nvSpPr>
              <p:spPr>
                <a:xfrm>
                  <a:off x="7207952"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11%</a:t>
                  </a:r>
                </a:p>
              </p:txBody>
            </p:sp>
          </p:grpSp>
          <p:grpSp>
            <p:nvGrpSpPr>
              <p:cNvPr id="69" name="Groupe 68">
                <a:extLst>
                  <a:ext uri="{FF2B5EF4-FFF2-40B4-BE49-F238E27FC236}">
                    <a16:creationId xmlns:a16="http://schemas.microsoft.com/office/drawing/2014/main" xmlns="" id="{F3C671ED-FD10-54D1-E5BA-E9DD35D56A16}"/>
                  </a:ext>
                </a:extLst>
              </p:cNvPr>
              <p:cNvGrpSpPr/>
              <p:nvPr/>
            </p:nvGrpSpPr>
            <p:grpSpPr>
              <a:xfrm>
                <a:off x="6474845" y="4275751"/>
                <a:ext cx="1097839" cy="215444"/>
                <a:chOff x="6565613" y="5090998"/>
                <a:chExt cx="1097839" cy="215444"/>
              </a:xfrm>
            </p:grpSpPr>
            <p:grpSp>
              <p:nvGrpSpPr>
                <p:cNvPr id="70" name="Groupe 69">
                  <a:extLst>
                    <a:ext uri="{FF2B5EF4-FFF2-40B4-BE49-F238E27FC236}">
                      <a16:creationId xmlns:a16="http://schemas.microsoft.com/office/drawing/2014/main" xmlns="" id="{260DDA39-EDAA-BBC5-AC64-F72BE4C8602C}"/>
                    </a:ext>
                  </a:extLst>
                </p:cNvPr>
                <p:cNvGrpSpPr/>
                <p:nvPr/>
              </p:nvGrpSpPr>
              <p:grpSpPr>
                <a:xfrm>
                  <a:off x="6565613" y="5135241"/>
                  <a:ext cx="1097839" cy="126958"/>
                  <a:chOff x="6565613" y="5135241"/>
                  <a:chExt cx="1097839" cy="126958"/>
                </a:xfrm>
              </p:grpSpPr>
              <p:sp>
                <p:nvSpPr>
                  <p:cNvPr id="73" name="Rectangle 72">
                    <a:extLst>
                      <a:ext uri="{FF2B5EF4-FFF2-40B4-BE49-F238E27FC236}">
                        <a16:creationId xmlns:a16="http://schemas.microsoft.com/office/drawing/2014/main" xmlns="" id="{9EF2476A-13D2-8573-486C-D232976217BC}"/>
                      </a:ext>
                    </a:extLst>
                  </p:cNvPr>
                  <p:cNvSpPr/>
                  <p:nvPr/>
                </p:nvSpPr>
                <p:spPr>
                  <a:xfrm>
                    <a:off x="6565613" y="5135241"/>
                    <a:ext cx="963457"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4" name="Rectangle 73">
                    <a:extLst>
                      <a:ext uri="{FF2B5EF4-FFF2-40B4-BE49-F238E27FC236}">
                        <a16:creationId xmlns:a16="http://schemas.microsoft.com/office/drawing/2014/main" xmlns="" id="{9B8D0664-E943-C62B-F2BF-9A684F39692E}"/>
                      </a:ext>
                    </a:extLst>
                  </p:cNvPr>
                  <p:cNvSpPr/>
                  <p:nvPr/>
                </p:nvSpPr>
                <p:spPr>
                  <a:xfrm>
                    <a:off x="7175082" y="5135241"/>
                    <a:ext cx="488370"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71" name="ZoneTexte 70">
                  <a:extLst>
                    <a:ext uri="{FF2B5EF4-FFF2-40B4-BE49-F238E27FC236}">
                      <a16:creationId xmlns:a16="http://schemas.microsoft.com/office/drawing/2014/main" xmlns="" id="{89AD0717-C268-1447-E494-51ACD01BB76B}"/>
                    </a:ext>
                  </a:extLst>
                </p:cNvPr>
                <p:cNvSpPr txBox="1"/>
                <p:nvPr/>
              </p:nvSpPr>
              <p:spPr>
                <a:xfrm>
                  <a:off x="6591642"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20%</a:t>
                  </a:r>
                </a:p>
              </p:txBody>
            </p:sp>
            <p:sp>
              <p:nvSpPr>
                <p:cNvPr id="72" name="ZoneTexte 71">
                  <a:extLst>
                    <a:ext uri="{FF2B5EF4-FFF2-40B4-BE49-F238E27FC236}">
                      <a16:creationId xmlns:a16="http://schemas.microsoft.com/office/drawing/2014/main" xmlns="" id="{BF2E2C13-2BA8-36A0-867A-295A0EA9AFE8}"/>
                    </a:ext>
                  </a:extLst>
                </p:cNvPr>
                <p:cNvSpPr txBox="1"/>
                <p:nvPr/>
              </p:nvSpPr>
              <p:spPr>
                <a:xfrm>
                  <a:off x="7236867" y="5090998"/>
                  <a:ext cx="359394" cy="215444"/>
                </a:xfrm>
                <a:prstGeom prst="rect">
                  <a:avLst/>
                </a:prstGeom>
                <a:noFill/>
              </p:spPr>
              <p:txBody>
                <a:bodyPr wrap="square" rtlCol="0">
                  <a:spAutoFit/>
                </a:bodyPr>
                <a:lstStyle/>
                <a:p>
                  <a:r>
                    <a:rPr lang="fr-FR" sz="800" b="1" dirty="0">
                      <a:solidFill>
                        <a:prstClr val="white"/>
                      </a:solidFill>
                      <a:latin typeface="Calibri Light" panose="020F0302020204030204"/>
                    </a:rPr>
                    <a:t>15%</a:t>
                  </a:r>
                </a:p>
              </p:txBody>
            </p:sp>
          </p:grpSp>
          <p:grpSp>
            <p:nvGrpSpPr>
              <p:cNvPr id="75" name="Groupe 74">
                <a:extLst>
                  <a:ext uri="{FF2B5EF4-FFF2-40B4-BE49-F238E27FC236}">
                    <a16:creationId xmlns:a16="http://schemas.microsoft.com/office/drawing/2014/main" xmlns="" id="{7DCDDE98-E63E-3D91-4F7A-A9E8E8F33D06}"/>
                  </a:ext>
                </a:extLst>
              </p:cNvPr>
              <p:cNvGrpSpPr/>
              <p:nvPr/>
            </p:nvGrpSpPr>
            <p:grpSpPr>
              <a:xfrm>
                <a:off x="6821829" y="4059925"/>
                <a:ext cx="1280390" cy="215444"/>
                <a:chOff x="6821829" y="5090998"/>
                <a:chExt cx="1280390" cy="215444"/>
              </a:xfrm>
            </p:grpSpPr>
            <p:sp>
              <p:nvSpPr>
                <p:cNvPr id="77" name="ZoneTexte 76">
                  <a:extLst>
                    <a:ext uri="{FF2B5EF4-FFF2-40B4-BE49-F238E27FC236}">
                      <a16:creationId xmlns:a16="http://schemas.microsoft.com/office/drawing/2014/main" xmlns="" id="{A0397D3F-EDE8-5486-F79F-5D7A0F642629}"/>
                    </a:ext>
                  </a:extLst>
                </p:cNvPr>
                <p:cNvSpPr txBox="1"/>
                <p:nvPr/>
              </p:nvSpPr>
              <p:spPr>
                <a:xfrm>
                  <a:off x="6821829" y="5090998"/>
                  <a:ext cx="308098" cy="215444"/>
                </a:xfrm>
                <a:prstGeom prst="rect">
                  <a:avLst/>
                </a:prstGeom>
                <a:noFill/>
              </p:spPr>
              <p:txBody>
                <a:bodyPr wrap="none" rtlCol="0">
                  <a:spAutoFit/>
                </a:bodyPr>
                <a:lstStyle/>
                <a:p>
                  <a:r>
                    <a:rPr lang="fr-FR" sz="800" b="1" dirty="0">
                      <a:solidFill>
                        <a:prstClr val="black">
                          <a:lumMod val="65000"/>
                          <a:lumOff val="35000"/>
                        </a:prstClr>
                      </a:solidFill>
                      <a:latin typeface="Calibri Light" panose="020F0302020204030204"/>
                    </a:rPr>
                    <a:t>2%</a:t>
                  </a:r>
                </a:p>
              </p:txBody>
            </p:sp>
            <p:grpSp>
              <p:nvGrpSpPr>
                <p:cNvPr id="76" name="Groupe 75">
                  <a:extLst>
                    <a:ext uri="{FF2B5EF4-FFF2-40B4-BE49-F238E27FC236}">
                      <a16:creationId xmlns:a16="http://schemas.microsoft.com/office/drawing/2014/main" xmlns="" id="{089B43F0-C444-123E-0800-DD18B2294D9D}"/>
                    </a:ext>
                  </a:extLst>
                </p:cNvPr>
                <p:cNvGrpSpPr/>
                <p:nvPr/>
              </p:nvGrpSpPr>
              <p:grpSpPr>
                <a:xfrm>
                  <a:off x="7049286" y="5135241"/>
                  <a:ext cx="1052933" cy="126958"/>
                  <a:chOff x="7049286" y="5135241"/>
                  <a:chExt cx="1052933" cy="126958"/>
                </a:xfrm>
              </p:grpSpPr>
              <p:sp>
                <p:nvSpPr>
                  <p:cNvPr id="80" name="Rectangle 79">
                    <a:extLst>
                      <a:ext uri="{FF2B5EF4-FFF2-40B4-BE49-F238E27FC236}">
                        <a16:creationId xmlns:a16="http://schemas.microsoft.com/office/drawing/2014/main" xmlns="" id="{55E56EDB-2087-52C7-BEA6-FEF401D8E8F2}"/>
                      </a:ext>
                    </a:extLst>
                  </p:cNvPr>
                  <p:cNvSpPr/>
                  <p:nvPr/>
                </p:nvSpPr>
                <p:spPr>
                  <a:xfrm>
                    <a:off x="7049286" y="5135241"/>
                    <a:ext cx="737551"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1" name="Rectangle 80">
                    <a:extLst>
                      <a:ext uri="{FF2B5EF4-FFF2-40B4-BE49-F238E27FC236}">
                        <a16:creationId xmlns:a16="http://schemas.microsoft.com/office/drawing/2014/main" xmlns="" id="{AEF285E0-4850-F8A4-3B40-7A146111F5E2}"/>
                      </a:ext>
                    </a:extLst>
                  </p:cNvPr>
                  <p:cNvSpPr/>
                  <p:nvPr/>
                </p:nvSpPr>
                <p:spPr>
                  <a:xfrm>
                    <a:off x="7095448" y="5135241"/>
                    <a:ext cx="691385"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2" name="Rectangle 81">
                    <a:extLst>
                      <a:ext uri="{FF2B5EF4-FFF2-40B4-BE49-F238E27FC236}">
                        <a16:creationId xmlns:a16="http://schemas.microsoft.com/office/drawing/2014/main" xmlns="" id="{307A24A1-5CD3-76EA-E78F-3CA71FF6EF4C}"/>
                      </a:ext>
                    </a:extLst>
                  </p:cNvPr>
                  <p:cNvSpPr/>
                  <p:nvPr/>
                </p:nvSpPr>
                <p:spPr>
                  <a:xfrm>
                    <a:off x="7670294" y="5135241"/>
                    <a:ext cx="431925"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78" name="ZoneTexte 77">
                  <a:extLst>
                    <a:ext uri="{FF2B5EF4-FFF2-40B4-BE49-F238E27FC236}">
                      <a16:creationId xmlns:a16="http://schemas.microsoft.com/office/drawing/2014/main" xmlns="" id="{5653BBC9-5301-2274-B88D-09A7C0F50AF5}"/>
                    </a:ext>
                  </a:extLst>
                </p:cNvPr>
                <p:cNvSpPr txBox="1"/>
                <p:nvPr/>
              </p:nvSpPr>
              <p:spPr>
                <a:xfrm>
                  <a:off x="7213290"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18%</a:t>
                  </a:r>
                </a:p>
              </p:txBody>
            </p:sp>
            <p:sp>
              <p:nvSpPr>
                <p:cNvPr id="79" name="ZoneTexte 78">
                  <a:extLst>
                    <a:ext uri="{FF2B5EF4-FFF2-40B4-BE49-F238E27FC236}">
                      <a16:creationId xmlns:a16="http://schemas.microsoft.com/office/drawing/2014/main" xmlns="" id="{C8D98200-A07C-B7AC-1BB5-396D953F5309}"/>
                    </a:ext>
                  </a:extLst>
                </p:cNvPr>
                <p:cNvSpPr txBox="1"/>
                <p:nvPr/>
              </p:nvSpPr>
              <p:spPr>
                <a:xfrm>
                  <a:off x="7711274"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14%</a:t>
                  </a:r>
                </a:p>
              </p:txBody>
            </p:sp>
          </p:grpSp>
          <p:grpSp>
            <p:nvGrpSpPr>
              <p:cNvPr id="83" name="Groupe 82">
                <a:extLst>
                  <a:ext uri="{FF2B5EF4-FFF2-40B4-BE49-F238E27FC236}">
                    <a16:creationId xmlns:a16="http://schemas.microsoft.com/office/drawing/2014/main" xmlns="" id="{BAFE60D0-11C9-1AF5-C119-6655C49E15DF}"/>
                  </a:ext>
                </a:extLst>
              </p:cNvPr>
              <p:cNvGrpSpPr/>
              <p:nvPr/>
            </p:nvGrpSpPr>
            <p:grpSpPr>
              <a:xfrm>
                <a:off x="6406076" y="3844099"/>
                <a:ext cx="1426923" cy="215444"/>
                <a:chOff x="6406076" y="5090998"/>
                <a:chExt cx="1426923" cy="215444"/>
              </a:xfrm>
            </p:grpSpPr>
            <p:sp>
              <p:nvSpPr>
                <p:cNvPr id="85" name="ZoneTexte 84">
                  <a:extLst>
                    <a:ext uri="{FF2B5EF4-FFF2-40B4-BE49-F238E27FC236}">
                      <a16:creationId xmlns:a16="http://schemas.microsoft.com/office/drawing/2014/main" xmlns="" id="{9899747F-DF3E-A95A-C41D-8A9D7297FF9F}"/>
                    </a:ext>
                  </a:extLst>
                </p:cNvPr>
                <p:cNvSpPr txBox="1"/>
                <p:nvPr/>
              </p:nvSpPr>
              <p:spPr>
                <a:xfrm>
                  <a:off x="6406076" y="5090998"/>
                  <a:ext cx="308098" cy="215444"/>
                </a:xfrm>
                <a:prstGeom prst="rect">
                  <a:avLst/>
                </a:prstGeom>
                <a:noFill/>
              </p:spPr>
              <p:txBody>
                <a:bodyPr wrap="none" rtlCol="0">
                  <a:spAutoFit/>
                </a:bodyPr>
                <a:lstStyle/>
                <a:p>
                  <a:r>
                    <a:rPr lang="fr-FR" sz="800" b="1" dirty="0">
                      <a:solidFill>
                        <a:prstClr val="black">
                          <a:lumMod val="65000"/>
                          <a:lumOff val="35000"/>
                        </a:prstClr>
                      </a:solidFill>
                      <a:latin typeface="Calibri Light" panose="020F0302020204030204"/>
                    </a:rPr>
                    <a:t>2%</a:t>
                  </a:r>
                </a:p>
              </p:txBody>
            </p:sp>
            <p:grpSp>
              <p:nvGrpSpPr>
                <p:cNvPr id="84" name="Groupe 83">
                  <a:extLst>
                    <a:ext uri="{FF2B5EF4-FFF2-40B4-BE49-F238E27FC236}">
                      <a16:creationId xmlns:a16="http://schemas.microsoft.com/office/drawing/2014/main" xmlns="" id="{6825FB3A-AE83-68B2-B123-06A397A4E10E}"/>
                    </a:ext>
                  </a:extLst>
                </p:cNvPr>
                <p:cNvGrpSpPr/>
                <p:nvPr/>
              </p:nvGrpSpPr>
              <p:grpSpPr>
                <a:xfrm>
                  <a:off x="6656443" y="5135241"/>
                  <a:ext cx="1176556" cy="126958"/>
                  <a:chOff x="6656443" y="5135241"/>
                  <a:chExt cx="1176556" cy="126958"/>
                </a:xfrm>
              </p:grpSpPr>
              <p:sp>
                <p:nvSpPr>
                  <p:cNvPr id="88" name="Rectangle 87">
                    <a:extLst>
                      <a:ext uri="{FF2B5EF4-FFF2-40B4-BE49-F238E27FC236}">
                        <a16:creationId xmlns:a16="http://schemas.microsoft.com/office/drawing/2014/main" xmlns="" id="{F8E33279-75D0-2467-F299-9928441C3231}"/>
                      </a:ext>
                    </a:extLst>
                  </p:cNvPr>
                  <p:cNvSpPr/>
                  <p:nvPr/>
                </p:nvSpPr>
                <p:spPr>
                  <a:xfrm>
                    <a:off x="6656443" y="5135241"/>
                    <a:ext cx="737551" cy="1269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 name="Rectangle 88">
                    <a:extLst>
                      <a:ext uri="{FF2B5EF4-FFF2-40B4-BE49-F238E27FC236}">
                        <a16:creationId xmlns:a16="http://schemas.microsoft.com/office/drawing/2014/main" xmlns="" id="{A4585EF8-9F59-635C-42CC-1C22593DC205}"/>
                      </a:ext>
                    </a:extLst>
                  </p:cNvPr>
                  <p:cNvSpPr/>
                  <p:nvPr/>
                </p:nvSpPr>
                <p:spPr>
                  <a:xfrm>
                    <a:off x="7095448" y="5135241"/>
                    <a:ext cx="737551"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 name="Rectangle 89">
                    <a:extLst>
                      <a:ext uri="{FF2B5EF4-FFF2-40B4-BE49-F238E27FC236}">
                        <a16:creationId xmlns:a16="http://schemas.microsoft.com/office/drawing/2014/main" xmlns="" id="{B73B3186-B029-F774-6C15-FF980B248945}"/>
                      </a:ext>
                    </a:extLst>
                  </p:cNvPr>
                  <p:cNvSpPr/>
                  <p:nvPr/>
                </p:nvSpPr>
                <p:spPr>
                  <a:xfrm>
                    <a:off x="6714175" y="5135241"/>
                    <a:ext cx="381274"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86" name="ZoneTexte 85">
                  <a:extLst>
                    <a:ext uri="{FF2B5EF4-FFF2-40B4-BE49-F238E27FC236}">
                      <a16:creationId xmlns:a16="http://schemas.microsoft.com/office/drawing/2014/main" xmlns="" id="{7517BECB-6AF9-20E7-78C6-A5BFC1BD8957}"/>
                    </a:ext>
                  </a:extLst>
                </p:cNvPr>
                <p:cNvSpPr txBox="1"/>
                <p:nvPr/>
              </p:nvSpPr>
              <p:spPr>
                <a:xfrm>
                  <a:off x="6721284"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13%</a:t>
                  </a:r>
                </a:p>
              </p:txBody>
            </p:sp>
            <p:sp>
              <p:nvSpPr>
                <p:cNvPr id="87" name="ZoneTexte 86">
                  <a:extLst>
                    <a:ext uri="{FF2B5EF4-FFF2-40B4-BE49-F238E27FC236}">
                      <a16:creationId xmlns:a16="http://schemas.microsoft.com/office/drawing/2014/main" xmlns="" id="{9A0F3CA0-F1F3-C071-247A-2710D0884E99}"/>
                    </a:ext>
                  </a:extLst>
                </p:cNvPr>
                <p:cNvSpPr txBox="1"/>
                <p:nvPr/>
              </p:nvSpPr>
              <p:spPr>
                <a:xfrm>
                  <a:off x="7274028"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24%</a:t>
                  </a:r>
                </a:p>
              </p:txBody>
            </p:sp>
          </p:grpSp>
          <p:grpSp>
            <p:nvGrpSpPr>
              <p:cNvPr id="91" name="Groupe 90">
                <a:extLst>
                  <a:ext uri="{FF2B5EF4-FFF2-40B4-BE49-F238E27FC236}">
                    <a16:creationId xmlns:a16="http://schemas.microsoft.com/office/drawing/2014/main" xmlns="" id="{C680F8D9-1770-B4A4-8A09-55A82511300E}"/>
                  </a:ext>
                </a:extLst>
              </p:cNvPr>
              <p:cNvGrpSpPr/>
              <p:nvPr/>
            </p:nvGrpSpPr>
            <p:grpSpPr>
              <a:xfrm>
                <a:off x="6315353" y="3628273"/>
                <a:ext cx="1209183" cy="215444"/>
                <a:chOff x="6406121" y="5090998"/>
                <a:chExt cx="1209183" cy="215444"/>
              </a:xfrm>
            </p:grpSpPr>
            <p:grpSp>
              <p:nvGrpSpPr>
                <p:cNvPr id="92" name="Groupe 91">
                  <a:extLst>
                    <a:ext uri="{FF2B5EF4-FFF2-40B4-BE49-F238E27FC236}">
                      <a16:creationId xmlns:a16="http://schemas.microsoft.com/office/drawing/2014/main" xmlns="" id="{640D5464-1BA0-59BC-7AB3-14E97BBFC352}"/>
                    </a:ext>
                  </a:extLst>
                </p:cNvPr>
                <p:cNvGrpSpPr/>
                <p:nvPr/>
              </p:nvGrpSpPr>
              <p:grpSpPr>
                <a:xfrm>
                  <a:off x="6406121" y="5135241"/>
                  <a:ext cx="1209183" cy="126958"/>
                  <a:chOff x="6406121" y="5135241"/>
                  <a:chExt cx="1209183" cy="126958"/>
                </a:xfrm>
              </p:grpSpPr>
              <p:sp>
                <p:nvSpPr>
                  <p:cNvPr id="95" name="Rectangle 94">
                    <a:extLst>
                      <a:ext uri="{FF2B5EF4-FFF2-40B4-BE49-F238E27FC236}">
                        <a16:creationId xmlns:a16="http://schemas.microsoft.com/office/drawing/2014/main" xmlns="" id="{4A8E6437-A85B-63AA-9B63-3B8CDAF91921}"/>
                      </a:ext>
                    </a:extLst>
                  </p:cNvPr>
                  <p:cNvSpPr/>
                  <p:nvPr/>
                </p:nvSpPr>
                <p:spPr>
                  <a:xfrm>
                    <a:off x="6406121" y="5135241"/>
                    <a:ext cx="1122949"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 name="Rectangle 95">
                    <a:extLst>
                      <a:ext uri="{FF2B5EF4-FFF2-40B4-BE49-F238E27FC236}">
                        <a16:creationId xmlns:a16="http://schemas.microsoft.com/office/drawing/2014/main" xmlns="" id="{63C8D6E9-D076-7B87-BE09-16ADDE08C703}"/>
                      </a:ext>
                    </a:extLst>
                  </p:cNvPr>
                  <p:cNvSpPr/>
                  <p:nvPr/>
                </p:nvSpPr>
                <p:spPr>
                  <a:xfrm>
                    <a:off x="7175081" y="5135241"/>
                    <a:ext cx="440223"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93" name="ZoneTexte 92">
                  <a:extLst>
                    <a:ext uri="{FF2B5EF4-FFF2-40B4-BE49-F238E27FC236}">
                      <a16:creationId xmlns:a16="http://schemas.microsoft.com/office/drawing/2014/main" xmlns="" id="{38D39D44-BF44-06B6-6703-75C6A35B0177}"/>
                    </a:ext>
                  </a:extLst>
                </p:cNvPr>
                <p:cNvSpPr txBox="1"/>
                <p:nvPr/>
              </p:nvSpPr>
              <p:spPr>
                <a:xfrm>
                  <a:off x="6591642"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25%</a:t>
                  </a:r>
                </a:p>
              </p:txBody>
            </p:sp>
            <p:sp>
              <p:nvSpPr>
                <p:cNvPr id="94" name="ZoneTexte 93">
                  <a:extLst>
                    <a:ext uri="{FF2B5EF4-FFF2-40B4-BE49-F238E27FC236}">
                      <a16:creationId xmlns:a16="http://schemas.microsoft.com/office/drawing/2014/main" xmlns="" id="{DA7A78EB-C705-DF6F-216C-A6B26F229079}"/>
                    </a:ext>
                  </a:extLst>
                </p:cNvPr>
                <p:cNvSpPr txBox="1"/>
                <p:nvPr/>
              </p:nvSpPr>
              <p:spPr>
                <a:xfrm>
                  <a:off x="722069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14%</a:t>
                  </a:r>
                </a:p>
              </p:txBody>
            </p:sp>
          </p:grpSp>
          <p:grpSp>
            <p:nvGrpSpPr>
              <p:cNvPr id="97" name="Groupe 96">
                <a:extLst>
                  <a:ext uri="{FF2B5EF4-FFF2-40B4-BE49-F238E27FC236}">
                    <a16:creationId xmlns:a16="http://schemas.microsoft.com/office/drawing/2014/main" xmlns="" id="{5188E3B4-B8E6-70AB-46A7-EED6EB153833}"/>
                  </a:ext>
                </a:extLst>
              </p:cNvPr>
              <p:cNvGrpSpPr/>
              <p:nvPr/>
            </p:nvGrpSpPr>
            <p:grpSpPr>
              <a:xfrm>
                <a:off x="6526734" y="3412447"/>
                <a:ext cx="1382016" cy="215444"/>
                <a:chOff x="6617502" y="5090998"/>
                <a:chExt cx="1382016" cy="215444"/>
              </a:xfrm>
            </p:grpSpPr>
            <p:grpSp>
              <p:nvGrpSpPr>
                <p:cNvPr id="98" name="Groupe 97">
                  <a:extLst>
                    <a:ext uri="{FF2B5EF4-FFF2-40B4-BE49-F238E27FC236}">
                      <a16:creationId xmlns:a16="http://schemas.microsoft.com/office/drawing/2014/main" xmlns="" id="{609FFD12-D272-72AB-1CF2-206A525E106E}"/>
                    </a:ext>
                  </a:extLst>
                </p:cNvPr>
                <p:cNvGrpSpPr/>
                <p:nvPr/>
              </p:nvGrpSpPr>
              <p:grpSpPr>
                <a:xfrm>
                  <a:off x="6683031" y="5135241"/>
                  <a:ext cx="1235255" cy="126958"/>
                  <a:chOff x="6683031" y="5135241"/>
                  <a:chExt cx="1235255" cy="126958"/>
                </a:xfrm>
              </p:grpSpPr>
              <p:sp>
                <p:nvSpPr>
                  <p:cNvPr id="104" name="Rectangle 103">
                    <a:extLst>
                      <a:ext uri="{FF2B5EF4-FFF2-40B4-BE49-F238E27FC236}">
                        <a16:creationId xmlns:a16="http://schemas.microsoft.com/office/drawing/2014/main" xmlns="" id="{873A8F30-4DC6-581D-B3E6-1F8E89C95995}"/>
                      </a:ext>
                    </a:extLst>
                  </p:cNvPr>
                  <p:cNvSpPr/>
                  <p:nvPr/>
                </p:nvSpPr>
                <p:spPr>
                  <a:xfrm>
                    <a:off x="6683031" y="5135241"/>
                    <a:ext cx="1030588" cy="1269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1" name="Rectangle 100">
                    <a:extLst>
                      <a:ext uri="{FF2B5EF4-FFF2-40B4-BE49-F238E27FC236}">
                        <a16:creationId xmlns:a16="http://schemas.microsoft.com/office/drawing/2014/main" xmlns="" id="{EF0B456E-E540-4A51-4751-5263854C143B}"/>
                      </a:ext>
                    </a:extLst>
                  </p:cNvPr>
                  <p:cNvSpPr/>
                  <p:nvPr/>
                </p:nvSpPr>
                <p:spPr>
                  <a:xfrm>
                    <a:off x="6887698" y="5135241"/>
                    <a:ext cx="1030588"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3" name="Rectangle 102">
                    <a:extLst>
                      <a:ext uri="{FF2B5EF4-FFF2-40B4-BE49-F238E27FC236}">
                        <a16:creationId xmlns:a16="http://schemas.microsoft.com/office/drawing/2014/main" xmlns="" id="{D7B00B2E-2A64-F835-930B-E95A8C4135C6}"/>
                      </a:ext>
                    </a:extLst>
                  </p:cNvPr>
                  <p:cNvSpPr/>
                  <p:nvPr/>
                </p:nvSpPr>
                <p:spPr>
                  <a:xfrm>
                    <a:off x="7186216" y="5135241"/>
                    <a:ext cx="521427"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 name="Rectangle 101">
                    <a:extLst>
                      <a:ext uri="{FF2B5EF4-FFF2-40B4-BE49-F238E27FC236}">
                        <a16:creationId xmlns:a16="http://schemas.microsoft.com/office/drawing/2014/main" xmlns="" id="{2EB6CCCC-5683-45B3-63ED-FB77B0B543F5}"/>
                      </a:ext>
                    </a:extLst>
                  </p:cNvPr>
                  <p:cNvSpPr/>
                  <p:nvPr/>
                </p:nvSpPr>
                <p:spPr>
                  <a:xfrm>
                    <a:off x="7663452" y="5135241"/>
                    <a:ext cx="254834"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99" name="ZoneTexte 98">
                  <a:extLst>
                    <a:ext uri="{FF2B5EF4-FFF2-40B4-BE49-F238E27FC236}">
                      <a16:creationId xmlns:a16="http://schemas.microsoft.com/office/drawing/2014/main" xmlns="" id="{CA327718-7D44-0021-CC65-A22721012BE6}"/>
                    </a:ext>
                  </a:extLst>
                </p:cNvPr>
                <p:cNvSpPr txBox="1"/>
                <p:nvPr/>
              </p:nvSpPr>
              <p:spPr>
                <a:xfrm>
                  <a:off x="7230771"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15%</a:t>
                  </a:r>
                </a:p>
              </p:txBody>
            </p:sp>
            <p:sp>
              <p:nvSpPr>
                <p:cNvPr id="100" name="ZoneTexte 99">
                  <a:extLst>
                    <a:ext uri="{FF2B5EF4-FFF2-40B4-BE49-F238E27FC236}">
                      <a16:creationId xmlns:a16="http://schemas.microsoft.com/office/drawing/2014/main" xmlns="" id="{7303D4EC-47DF-FD5D-E927-58D08C714987}"/>
                    </a:ext>
                  </a:extLst>
                </p:cNvPr>
                <p:cNvSpPr txBox="1"/>
                <p:nvPr/>
              </p:nvSpPr>
              <p:spPr>
                <a:xfrm>
                  <a:off x="764012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8%</a:t>
                  </a:r>
                </a:p>
              </p:txBody>
            </p:sp>
            <p:sp>
              <p:nvSpPr>
                <p:cNvPr id="105" name="ZoneTexte 104">
                  <a:extLst>
                    <a:ext uri="{FF2B5EF4-FFF2-40B4-BE49-F238E27FC236}">
                      <a16:creationId xmlns:a16="http://schemas.microsoft.com/office/drawing/2014/main" xmlns="" id="{B92EF68E-28B9-1A30-F679-B9CF9460BBAF}"/>
                    </a:ext>
                  </a:extLst>
                </p:cNvPr>
                <p:cNvSpPr txBox="1"/>
                <p:nvPr/>
              </p:nvSpPr>
              <p:spPr>
                <a:xfrm>
                  <a:off x="6883056" y="5090998"/>
                  <a:ext cx="308098" cy="215444"/>
                </a:xfrm>
                <a:prstGeom prst="rect">
                  <a:avLst/>
                </a:prstGeom>
                <a:noFill/>
              </p:spPr>
              <p:txBody>
                <a:bodyPr wrap="none" rtlCol="0">
                  <a:spAutoFit/>
                </a:bodyPr>
                <a:lstStyle/>
                <a:p>
                  <a:r>
                    <a:rPr lang="fr-FR" sz="800" b="1" dirty="0">
                      <a:solidFill>
                        <a:prstClr val="white"/>
                      </a:solidFill>
                      <a:latin typeface="Calibri Light" panose="020F0302020204030204"/>
                    </a:rPr>
                    <a:t>9%</a:t>
                  </a:r>
                </a:p>
              </p:txBody>
            </p:sp>
            <p:sp>
              <p:nvSpPr>
                <p:cNvPr id="106" name="ZoneTexte 105">
                  <a:extLst>
                    <a:ext uri="{FF2B5EF4-FFF2-40B4-BE49-F238E27FC236}">
                      <a16:creationId xmlns:a16="http://schemas.microsoft.com/office/drawing/2014/main" xmlns="" id="{62043D1B-3B14-1714-A14F-F8EBCE11091B}"/>
                    </a:ext>
                  </a:extLst>
                </p:cNvPr>
                <p:cNvSpPr txBox="1"/>
                <p:nvPr/>
              </p:nvSpPr>
              <p:spPr>
                <a:xfrm>
                  <a:off x="6617502" y="5090998"/>
                  <a:ext cx="308098" cy="215444"/>
                </a:xfrm>
                <a:prstGeom prst="rect">
                  <a:avLst/>
                </a:prstGeom>
                <a:noFill/>
              </p:spPr>
              <p:txBody>
                <a:bodyPr wrap="none" rtlCol="0">
                  <a:spAutoFit/>
                </a:bodyPr>
                <a:lstStyle/>
                <a:p>
                  <a:r>
                    <a:rPr lang="fr-FR" sz="800" b="1" dirty="0">
                      <a:solidFill>
                        <a:prstClr val="white"/>
                      </a:solidFill>
                      <a:latin typeface="Calibri Light" panose="020F0302020204030204"/>
                    </a:rPr>
                    <a:t>6%</a:t>
                  </a:r>
                </a:p>
              </p:txBody>
            </p:sp>
          </p:grpSp>
          <p:grpSp>
            <p:nvGrpSpPr>
              <p:cNvPr id="107" name="Groupe 106">
                <a:extLst>
                  <a:ext uri="{FF2B5EF4-FFF2-40B4-BE49-F238E27FC236}">
                    <a16:creationId xmlns:a16="http://schemas.microsoft.com/office/drawing/2014/main" xmlns="" id="{7229806F-05B8-2CD1-9B19-144B8CD5E498}"/>
                  </a:ext>
                </a:extLst>
              </p:cNvPr>
              <p:cNvGrpSpPr/>
              <p:nvPr/>
            </p:nvGrpSpPr>
            <p:grpSpPr>
              <a:xfrm>
                <a:off x="6759447" y="3196621"/>
                <a:ext cx="1558780" cy="215444"/>
                <a:chOff x="6850215" y="5090998"/>
                <a:chExt cx="1558780" cy="215444"/>
              </a:xfrm>
            </p:grpSpPr>
            <p:sp>
              <p:nvSpPr>
                <p:cNvPr id="111" name="ZoneTexte 110">
                  <a:extLst>
                    <a:ext uri="{FF2B5EF4-FFF2-40B4-BE49-F238E27FC236}">
                      <a16:creationId xmlns:a16="http://schemas.microsoft.com/office/drawing/2014/main" xmlns="" id="{21754528-271C-2797-7731-B1B27E364623}"/>
                    </a:ext>
                  </a:extLst>
                </p:cNvPr>
                <p:cNvSpPr txBox="1"/>
                <p:nvPr/>
              </p:nvSpPr>
              <p:spPr>
                <a:xfrm>
                  <a:off x="6850215" y="5090998"/>
                  <a:ext cx="308098" cy="215444"/>
                </a:xfrm>
                <a:prstGeom prst="rect">
                  <a:avLst/>
                </a:prstGeom>
                <a:noFill/>
              </p:spPr>
              <p:txBody>
                <a:bodyPr wrap="none" rtlCol="0">
                  <a:spAutoFit/>
                </a:bodyPr>
                <a:lstStyle/>
                <a:p>
                  <a:r>
                    <a:rPr lang="fr-FR" sz="800" b="1" dirty="0">
                      <a:solidFill>
                        <a:prstClr val="black">
                          <a:lumMod val="50000"/>
                          <a:lumOff val="50000"/>
                        </a:prstClr>
                      </a:solidFill>
                      <a:latin typeface="Calibri Light" panose="020F0302020204030204"/>
                    </a:rPr>
                    <a:t>3%</a:t>
                  </a:r>
                </a:p>
              </p:txBody>
            </p:sp>
            <p:grpSp>
              <p:nvGrpSpPr>
                <p:cNvPr id="108" name="Groupe 107">
                  <a:extLst>
                    <a:ext uri="{FF2B5EF4-FFF2-40B4-BE49-F238E27FC236}">
                      <a16:creationId xmlns:a16="http://schemas.microsoft.com/office/drawing/2014/main" xmlns="" id="{202C2063-A56B-05D5-5D39-AB4F81DF5447}"/>
                    </a:ext>
                  </a:extLst>
                </p:cNvPr>
                <p:cNvGrpSpPr/>
                <p:nvPr/>
              </p:nvGrpSpPr>
              <p:grpSpPr>
                <a:xfrm>
                  <a:off x="7092370" y="5135241"/>
                  <a:ext cx="1233749" cy="126958"/>
                  <a:chOff x="7092370" y="5135241"/>
                  <a:chExt cx="1233749" cy="126958"/>
                </a:xfrm>
              </p:grpSpPr>
              <p:sp>
                <p:nvSpPr>
                  <p:cNvPr id="114" name="Rectangle 113">
                    <a:extLst>
                      <a:ext uri="{FF2B5EF4-FFF2-40B4-BE49-F238E27FC236}">
                        <a16:creationId xmlns:a16="http://schemas.microsoft.com/office/drawing/2014/main" xmlns="" id="{25A215F6-D5E4-A3FA-AE7C-1894D93D287A}"/>
                      </a:ext>
                    </a:extLst>
                  </p:cNvPr>
                  <p:cNvSpPr/>
                  <p:nvPr/>
                </p:nvSpPr>
                <p:spPr>
                  <a:xfrm>
                    <a:off x="7092370" y="5135241"/>
                    <a:ext cx="1233748"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5" name="Rectangle 114">
                    <a:extLst>
                      <a:ext uri="{FF2B5EF4-FFF2-40B4-BE49-F238E27FC236}">
                        <a16:creationId xmlns:a16="http://schemas.microsoft.com/office/drawing/2014/main" xmlns="" id="{5A0D39F5-1661-0029-A785-1C78D40C5983}"/>
                      </a:ext>
                    </a:extLst>
                  </p:cNvPr>
                  <p:cNvSpPr/>
                  <p:nvPr/>
                </p:nvSpPr>
                <p:spPr>
                  <a:xfrm>
                    <a:off x="7180240" y="5135241"/>
                    <a:ext cx="912873"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6" name="Rectangle 115">
                    <a:extLst>
                      <a:ext uri="{FF2B5EF4-FFF2-40B4-BE49-F238E27FC236}">
                        <a16:creationId xmlns:a16="http://schemas.microsoft.com/office/drawing/2014/main" xmlns="" id="{E29D09FA-9291-B282-F82F-8999524A350F}"/>
                      </a:ext>
                    </a:extLst>
                  </p:cNvPr>
                  <p:cNvSpPr/>
                  <p:nvPr/>
                </p:nvSpPr>
                <p:spPr>
                  <a:xfrm>
                    <a:off x="8093114" y="5135241"/>
                    <a:ext cx="233005"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09" name="ZoneTexte 108">
                  <a:extLst>
                    <a:ext uri="{FF2B5EF4-FFF2-40B4-BE49-F238E27FC236}">
                      <a16:creationId xmlns:a16="http://schemas.microsoft.com/office/drawing/2014/main" xmlns="" id="{F995977E-7E42-4CDD-DB8C-3D6F0B4A8D21}"/>
                    </a:ext>
                  </a:extLst>
                </p:cNvPr>
                <p:cNvSpPr txBox="1"/>
                <p:nvPr/>
              </p:nvSpPr>
              <p:spPr>
                <a:xfrm>
                  <a:off x="7405861"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29%</a:t>
                  </a:r>
                </a:p>
              </p:txBody>
            </p:sp>
            <p:sp>
              <p:nvSpPr>
                <p:cNvPr id="110" name="ZoneTexte 109">
                  <a:extLst>
                    <a:ext uri="{FF2B5EF4-FFF2-40B4-BE49-F238E27FC236}">
                      <a16:creationId xmlns:a16="http://schemas.microsoft.com/office/drawing/2014/main" xmlns="" id="{1B049B9D-EA47-CFC4-C731-EB9F8114D5F2}"/>
                    </a:ext>
                  </a:extLst>
                </p:cNvPr>
                <p:cNvSpPr txBox="1"/>
                <p:nvPr/>
              </p:nvSpPr>
              <p:spPr>
                <a:xfrm>
                  <a:off x="8049602"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7%</a:t>
                  </a:r>
                </a:p>
              </p:txBody>
            </p:sp>
          </p:grpSp>
          <p:grpSp>
            <p:nvGrpSpPr>
              <p:cNvPr id="117" name="Groupe 116">
                <a:extLst>
                  <a:ext uri="{FF2B5EF4-FFF2-40B4-BE49-F238E27FC236}">
                    <a16:creationId xmlns:a16="http://schemas.microsoft.com/office/drawing/2014/main" xmlns="" id="{17729648-32AF-EB5A-25AC-9A005CE1B9D0}"/>
                  </a:ext>
                </a:extLst>
              </p:cNvPr>
              <p:cNvGrpSpPr/>
              <p:nvPr/>
            </p:nvGrpSpPr>
            <p:grpSpPr>
              <a:xfrm>
                <a:off x="6500874" y="2980795"/>
                <a:ext cx="1285959" cy="215444"/>
                <a:chOff x="6591642" y="5090998"/>
                <a:chExt cx="1285959" cy="215444"/>
              </a:xfrm>
            </p:grpSpPr>
            <p:grpSp>
              <p:nvGrpSpPr>
                <p:cNvPr id="118" name="Groupe 117">
                  <a:extLst>
                    <a:ext uri="{FF2B5EF4-FFF2-40B4-BE49-F238E27FC236}">
                      <a16:creationId xmlns:a16="http://schemas.microsoft.com/office/drawing/2014/main" xmlns="" id="{65444908-63F9-BB2C-31F0-DDFAB5D7D820}"/>
                    </a:ext>
                  </a:extLst>
                </p:cNvPr>
                <p:cNvGrpSpPr/>
                <p:nvPr/>
              </p:nvGrpSpPr>
              <p:grpSpPr>
                <a:xfrm>
                  <a:off x="6591642" y="5135241"/>
                  <a:ext cx="1285959" cy="126958"/>
                  <a:chOff x="6591642" y="5135241"/>
                  <a:chExt cx="1285959" cy="126958"/>
                </a:xfrm>
              </p:grpSpPr>
              <p:sp>
                <p:nvSpPr>
                  <p:cNvPr id="121" name="Rectangle 120">
                    <a:extLst>
                      <a:ext uri="{FF2B5EF4-FFF2-40B4-BE49-F238E27FC236}">
                        <a16:creationId xmlns:a16="http://schemas.microsoft.com/office/drawing/2014/main" xmlns="" id="{F8032CB0-B0D5-00D7-BACA-D4D9DE725286}"/>
                      </a:ext>
                    </a:extLst>
                  </p:cNvPr>
                  <p:cNvSpPr/>
                  <p:nvPr/>
                </p:nvSpPr>
                <p:spPr>
                  <a:xfrm>
                    <a:off x="6591642" y="5135241"/>
                    <a:ext cx="937428"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2" name="Rectangle 121">
                    <a:extLst>
                      <a:ext uri="{FF2B5EF4-FFF2-40B4-BE49-F238E27FC236}">
                        <a16:creationId xmlns:a16="http://schemas.microsoft.com/office/drawing/2014/main" xmlns="" id="{4F28B7AD-B5E2-1618-D414-F18F6769077D}"/>
                      </a:ext>
                    </a:extLst>
                  </p:cNvPr>
                  <p:cNvSpPr/>
                  <p:nvPr/>
                </p:nvSpPr>
                <p:spPr>
                  <a:xfrm>
                    <a:off x="7175081" y="5135241"/>
                    <a:ext cx="702520"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19" name="ZoneTexte 118">
                  <a:extLst>
                    <a:ext uri="{FF2B5EF4-FFF2-40B4-BE49-F238E27FC236}">
                      <a16:creationId xmlns:a16="http://schemas.microsoft.com/office/drawing/2014/main" xmlns="" id="{CDB499BB-5814-C04F-7A2B-2C2DA4D19C83}"/>
                    </a:ext>
                  </a:extLst>
                </p:cNvPr>
                <p:cNvSpPr txBox="1"/>
                <p:nvPr/>
              </p:nvSpPr>
              <p:spPr>
                <a:xfrm>
                  <a:off x="6696929"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19%</a:t>
                  </a:r>
                </a:p>
              </p:txBody>
            </p:sp>
            <p:sp>
              <p:nvSpPr>
                <p:cNvPr id="120" name="ZoneTexte 119">
                  <a:extLst>
                    <a:ext uri="{FF2B5EF4-FFF2-40B4-BE49-F238E27FC236}">
                      <a16:creationId xmlns:a16="http://schemas.microsoft.com/office/drawing/2014/main" xmlns="" id="{81D671C2-075C-C8EA-1041-4A8DA241CDA5}"/>
                    </a:ext>
                  </a:extLst>
                </p:cNvPr>
                <p:cNvSpPr txBox="1"/>
                <p:nvPr/>
              </p:nvSpPr>
              <p:spPr>
                <a:xfrm>
                  <a:off x="7349851"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22%</a:t>
                  </a:r>
                </a:p>
              </p:txBody>
            </p:sp>
          </p:grpSp>
          <p:grpSp>
            <p:nvGrpSpPr>
              <p:cNvPr id="123" name="Groupe 122">
                <a:extLst>
                  <a:ext uri="{FF2B5EF4-FFF2-40B4-BE49-F238E27FC236}">
                    <a16:creationId xmlns:a16="http://schemas.microsoft.com/office/drawing/2014/main" xmlns="" id="{5D5A5E6E-64E3-5F8D-AD25-BB291BECAC39}"/>
                  </a:ext>
                </a:extLst>
              </p:cNvPr>
              <p:cNvGrpSpPr/>
              <p:nvPr/>
            </p:nvGrpSpPr>
            <p:grpSpPr>
              <a:xfrm>
                <a:off x="6500874" y="2764969"/>
                <a:ext cx="1557069" cy="215444"/>
                <a:chOff x="6591642" y="5090998"/>
                <a:chExt cx="1557069" cy="215444"/>
              </a:xfrm>
            </p:grpSpPr>
            <p:grpSp>
              <p:nvGrpSpPr>
                <p:cNvPr id="124" name="Groupe 123">
                  <a:extLst>
                    <a:ext uri="{FF2B5EF4-FFF2-40B4-BE49-F238E27FC236}">
                      <a16:creationId xmlns:a16="http://schemas.microsoft.com/office/drawing/2014/main" xmlns="" id="{D52ECA25-EC01-D00E-4A3D-E2753DEE6DD3}"/>
                    </a:ext>
                  </a:extLst>
                </p:cNvPr>
                <p:cNvGrpSpPr/>
                <p:nvPr/>
              </p:nvGrpSpPr>
              <p:grpSpPr>
                <a:xfrm>
                  <a:off x="6591642" y="5135241"/>
                  <a:ext cx="1557069" cy="126958"/>
                  <a:chOff x="6591642" y="5135241"/>
                  <a:chExt cx="1557069" cy="126958"/>
                </a:xfrm>
              </p:grpSpPr>
              <p:sp>
                <p:nvSpPr>
                  <p:cNvPr id="127" name="Rectangle 126">
                    <a:extLst>
                      <a:ext uri="{FF2B5EF4-FFF2-40B4-BE49-F238E27FC236}">
                        <a16:creationId xmlns:a16="http://schemas.microsoft.com/office/drawing/2014/main" xmlns="" id="{686BA9E6-9030-A02D-2DEC-5FEEDDE2DF32}"/>
                      </a:ext>
                    </a:extLst>
                  </p:cNvPr>
                  <p:cNvSpPr/>
                  <p:nvPr/>
                </p:nvSpPr>
                <p:spPr>
                  <a:xfrm>
                    <a:off x="6591642" y="5135241"/>
                    <a:ext cx="937428"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8" name="Rectangle 127">
                    <a:extLst>
                      <a:ext uri="{FF2B5EF4-FFF2-40B4-BE49-F238E27FC236}">
                        <a16:creationId xmlns:a16="http://schemas.microsoft.com/office/drawing/2014/main" xmlns="" id="{B6A4E76B-6A19-1395-A23D-5B83F708BF3E}"/>
                      </a:ext>
                    </a:extLst>
                  </p:cNvPr>
                  <p:cNvSpPr/>
                  <p:nvPr/>
                </p:nvSpPr>
                <p:spPr>
                  <a:xfrm>
                    <a:off x="7175080" y="5135241"/>
                    <a:ext cx="973631"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25" name="ZoneTexte 124">
                  <a:extLst>
                    <a:ext uri="{FF2B5EF4-FFF2-40B4-BE49-F238E27FC236}">
                      <a16:creationId xmlns:a16="http://schemas.microsoft.com/office/drawing/2014/main" xmlns="" id="{1CFC408F-FCC2-7CE4-83B6-F9B692D747D7}"/>
                    </a:ext>
                  </a:extLst>
                </p:cNvPr>
                <p:cNvSpPr txBox="1"/>
                <p:nvPr/>
              </p:nvSpPr>
              <p:spPr>
                <a:xfrm>
                  <a:off x="6696929"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19%</a:t>
                  </a:r>
                </a:p>
              </p:txBody>
            </p:sp>
            <p:sp>
              <p:nvSpPr>
                <p:cNvPr id="126" name="ZoneTexte 125">
                  <a:extLst>
                    <a:ext uri="{FF2B5EF4-FFF2-40B4-BE49-F238E27FC236}">
                      <a16:creationId xmlns:a16="http://schemas.microsoft.com/office/drawing/2014/main" xmlns="" id="{689E09FB-4EAD-23B1-6835-6A7626037F91}"/>
                    </a:ext>
                  </a:extLst>
                </p:cNvPr>
                <p:cNvSpPr txBox="1"/>
                <p:nvPr/>
              </p:nvSpPr>
              <p:spPr>
                <a:xfrm>
                  <a:off x="748375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31%</a:t>
                  </a:r>
                </a:p>
              </p:txBody>
            </p:sp>
          </p:grpSp>
          <p:grpSp>
            <p:nvGrpSpPr>
              <p:cNvPr id="129" name="Groupe 128">
                <a:extLst>
                  <a:ext uri="{FF2B5EF4-FFF2-40B4-BE49-F238E27FC236}">
                    <a16:creationId xmlns:a16="http://schemas.microsoft.com/office/drawing/2014/main" xmlns="" id="{AA01AE5C-F294-250C-9167-48DAE595E685}"/>
                  </a:ext>
                </a:extLst>
              </p:cNvPr>
              <p:cNvGrpSpPr/>
              <p:nvPr/>
            </p:nvGrpSpPr>
            <p:grpSpPr>
              <a:xfrm>
                <a:off x="6151958" y="2549143"/>
                <a:ext cx="2003086" cy="215444"/>
                <a:chOff x="6242726" y="5090998"/>
                <a:chExt cx="2003086" cy="215444"/>
              </a:xfrm>
            </p:grpSpPr>
            <p:grpSp>
              <p:nvGrpSpPr>
                <p:cNvPr id="130" name="Groupe 129">
                  <a:extLst>
                    <a:ext uri="{FF2B5EF4-FFF2-40B4-BE49-F238E27FC236}">
                      <a16:creationId xmlns:a16="http://schemas.microsoft.com/office/drawing/2014/main" xmlns="" id="{5DC84779-6F08-5DED-69A8-904487124B8B}"/>
                    </a:ext>
                  </a:extLst>
                </p:cNvPr>
                <p:cNvGrpSpPr/>
                <p:nvPr/>
              </p:nvGrpSpPr>
              <p:grpSpPr>
                <a:xfrm>
                  <a:off x="6242726" y="5135241"/>
                  <a:ext cx="2003086" cy="126958"/>
                  <a:chOff x="6242726" y="5135241"/>
                  <a:chExt cx="2003086" cy="126958"/>
                </a:xfrm>
              </p:grpSpPr>
              <p:sp>
                <p:nvSpPr>
                  <p:cNvPr id="133" name="Rectangle 132">
                    <a:extLst>
                      <a:ext uri="{FF2B5EF4-FFF2-40B4-BE49-F238E27FC236}">
                        <a16:creationId xmlns:a16="http://schemas.microsoft.com/office/drawing/2014/main" xmlns="" id="{19463018-8A51-0283-983F-A03E64F1C6E8}"/>
                      </a:ext>
                    </a:extLst>
                  </p:cNvPr>
                  <p:cNvSpPr/>
                  <p:nvPr/>
                </p:nvSpPr>
                <p:spPr>
                  <a:xfrm>
                    <a:off x="6242726" y="5135241"/>
                    <a:ext cx="1286344"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4" name="Rectangle 133">
                    <a:extLst>
                      <a:ext uri="{FF2B5EF4-FFF2-40B4-BE49-F238E27FC236}">
                        <a16:creationId xmlns:a16="http://schemas.microsoft.com/office/drawing/2014/main" xmlns="" id="{6F3C72F7-EE4E-6623-0469-BA66D2071885}"/>
                      </a:ext>
                    </a:extLst>
                  </p:cNvPr>
                  <p:cNvSpPr/>
                  <p:nvPr/>
                </p:nvSpPr>
                <p:spPr>
                  <a:xfrm>
                    <a:off x="7175080" y="5135241"/>
                    <a:ext cx="1070732"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31" name="ZoneTexte 130">
                  <a:extLst>
                    <a:ext uri="{FF2B5EF4-FFF2-40B4-BE49-F238E27FC236}">
                      <a16:creationId xmlns:a16="http://schemas.microsoft.com/office/drawing/2014/main" xmlns="" id="{565A6C91-9E4E-247F-CAA1-2BC1B71DB5A4}"/>
                    </a:ext>
                  </a:extLst>
                </p:cNvPr>
                <p:cNvSpPr txBox="1"/>
                <p:nvPr/>
              </p:nvSpPr>
              <p:spPr>
                <a:xfrm>
                  <a:off x="6536895"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30%</a:t>
                  </a:r>
                </a:p>
              </p:txBody>
            </p:sp>
            <p:sp>
              <p:nvSpPr>
                <p:cNvPr id="132" name="ZoneTexte 131">
                  <a:extLst>
                    <a:ext uri="{FF2B5EF4-FFF2-40B4-BE49-F238E27FC236}">
                      <a16:creationId xmlns:a16="http://schemas.microsoft.com/office/drawing/2014/main" xmlns="" id="{BB28F339-04F4-915F-AF9F-E2F857649445}"/>
                    </a:ext>
                  </a:extLst>
                </p:cNvPr>
                <p:cNvSpPr txBox="1"/>
                <p:nvPr/>
              </p:nvSpPr>
              <p:spPr>
                <a:xfrm>
                  <a:off x="750753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33%</a:t>
                  </a:r>
                </a:p>
              </p:txBody>
            </p:sp>
          </p:grpSp>
          <p:grpSp>
            <p:nvGrpSpPr>
              <p:cNvPr id="135" name="Groupe 134">
                <a:extLst>
                  <a:ext uri="{FF2B5EF4-FFF2-40B4-BE49-F238E27FC236}">
                    <a16:creationId xmlns:a16="http://schemas.microsoft.com/office/drawing/2014/main" xmlns="" id="{13BEC4D0-424E-62FC-3DAB-87B199895301}"/>
                  </a:ext>
                </a:extLst>
              </p:cNvPr>
              <p:cNvGrpSpPr/>
              <p:nvPr/>
            </p:nvGrpSpPr>
            <p:grpSpPr>
              <a:xfrm>
                <a:off x="5776128" y="2333317"/>
                <a:ext cx="2650345" cy="215444"/>
                <a:chOff x="5866896" y="5090998"/>
                <a:chExt cx="2650345" cy="215444"/>
              </a:xfrm>
            </p:grpSpPr>
            <p:sp>
              <p:nvSpPr>
                <p:cNvPr id="145" name="ZoneTexte 144">
                  <a:extLst>
                    <a:ext uri="{FF2B5EF4-FFF2-40B4-BE49-F238E27FC236}">
                      <a16:creationId xmlns:a16="http://schemas.microsoft.com/office/drawing/2014/main" xmlns="" id="{5B200C32-6B64-C22B-BF45-CC78C4A6A5B2}"/>
                    </a:ext>
                  </a:extLst>
                </p:cNvPr>
                <p:cNvSpPr txBox="1"/>
                <p:nvPr/>
              </p:nvSpPr>
              <p:spPr>
                <a:xfrm>
                  <a:off x="5866896" y="5090998"/>
                  <a:ext cx="359393" cy="215444"/>
                </a:xfrm>
                <a:prstGeom prst="rect">
                  <a:avLst/>
                </a:prstGeom>
                <a:noFill/>
              </p:spPr>
              <p:txBody>
                <a:bodyPr wrap="square" rtlCol="0">
                  <a:spAutoFit/>
                </a:bodyPr>
                <a:lstStyle/>
                <a:p>
                  <a:r>
                    <a:rPr lang="fr-FR" sz="800" b="1" dirty="0">
                      <a:solidFill>
                        <a:prstClr val="black">
                          <a:lumMod val="50000"/>
                          <a:lumOff val="50000"/>
                        </a:prstClr>
                      </a:solidFill>
                      <a:latin typeface="Calibri Light" panose="020F0302020204030204"/>
                    </a:rPr>
                    <a:t>5%</a:t>
                  </a:r>
                </a:p>
              </p:txBody>
            </p:sp>
            <p:sp>
              <p:nvSpPr>
                <p:cNvPr id="142" name="ZoneTexte 141">
                  <a:extLst>
                    <a:ext uri="{FF2B5EF4-FFF2-40B4-BE49-F238E27FC236}">
                      <a16:creationId xmlns:a16="http://schemas.microsoft.com/office/drawing/2014/main" xmlns="" id="{2C36D9EF-21E8-2A20-D3B5-AE0C3354C986}"/>
                    </a:ext>
                  </a:extLst>
                </p:cNvPr>
                <p:cNvSpPr txBox="1"/>
                <p:nvPr/>
              </p:nvSpPr>
              <p:spPr>
                <a:xfrm>
                  <a:off x="8157848" y="5090998"/>
                  <a:ext cx="359393" cy="215444"/>
                </a:xfrm>
                <a:prstGeom prst="rect">
                  <a:avLst/>
                </a:prstGeom>
                <a:noFill/>
              </p:spPr>
              <p:txBody>
                <a:bodyPr wrap="square" rtlCol="0">
                  <a:spAutoFit/>
                </a:bodyPr>
                <a:lstStyle/>
                <a:p>
                  <a:r>
                    <a:rPr lang="fr-FR" sz="800" b="1" dirty="0">
                      <a:solidFill>
                        <a:prstClr val="black">
                          <a:lumMod val="50000"/>
                          <a:lumOff val="50000"/>
                        </a:prstClr>
                      </a:solidFill>
                      <a:latin typeface="Calibri Light" panose="020F0302020204030204"/>
                    </a:rPr>
                    <a:t>1%</a:t>
                  </a:r>
                </a:p>
              </p:txBody>
            </p:sp>
            <p:grpSp>
              <p:nvGrpSpPr>
                <p:cNvPr id="136" name="Groupe 135">
                  <a:extLst>
                    <a:ext uri="{FF2B5EF4-FFF2-40B4-BE49-F238E27FC236}">
                      <a16:creationId xmlns:a16="http://schemas.microsoft.com/office/drawing/2014/main" xmlns="" id="{6E2CA5FE-A881-5B0F-F5E5-72249C256FE0}"/>
                    </a:ext>
                  </a:extLst>
                </p:cNvPr>
                <p:cNvGrpSpPr/>
                <p:nvPr/>
              </p:nvGrpSpPr>
              <p:grpSpPr>
                <a:xfrm>
                  <a:off x="6107381" y="5135241"/>
                  <a:ext cx="2121918" cy="126958"/>
                  <a:chOff x="6107381" y="5135241"/>
                  <a:chExt cx="2121918" cy="126958"/>
                </a:xfrm>
              </p:grpSpPr>
              <p:sp>
                <p:nvSpPr>
                  <p:cNvPr id="143" name="Rectangle 142">
                    <a:extLst>
                      <a:ext uri="{FF2B5EF4-FFF2-40B4-BE49-F238E27FC236}">
                        <a16:creationId xmlns:a16="http://schemas.microsoft.com/office/drawing/2014/main" xmlns="" id="{EB659358-573A-AB38-243E-21EC57502292}"/>
                      </a:ext>
                    </a:extLst>
                  </p:cNvPr>
                  <p:cNvSpPr/>
                  <p:nvPr/>
                </p:nvSpPr>
                <p:spPr>
                  <a:xfrm>
                    <a:off x="6107381" y="5135241"/>
                    <a:ext cx="1286344" cy="1269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1" name="Rectangle 140">
                    <a:extLst>
                      <a:ext uri="{FF2B5EF4-FFF2-40B4-BE49-F238E27FC236}">
                        <a16:creationId xmlns:a16="http://schemas.microsoft.com/office/drawing/2014/main" xmlns="" id="{5104181F-DB7D-AD3D-5B6D-8F86AE686F7A}"/>
                      </a:ext>
                    </a:extLst>
                  </p:cNvPr>
                  <p:cNvSpPr/>
                  <p:nvPr/>
                </p:nvSpPr>
                <p:spPr>
                  <a:xfrm>
                    <a:off x="7211392" y="5135241"/>
                    <a:ext cx="1017907"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9" name="Rectangle 138">
                    <a:extLst>
                      <a:ext uri="{FF2B5EF4-FFF2-40B4-BE49-F238E27FC236}">
                        <a16:creationId xmlns:a16="http://schemas.microsoft.com/office/drawing/2014/main" xmlns="" id="{4A86FD11-40E6-EAB6-99EE-EC309689AADD}"/>
                      </a:ext>
                    </a:extLst>
                  </p:cNvPr>
                  <p:cNvSpPr/>
                  <p:nvPr/>
                </p:nvSpPr>
                <p:spPr>
                  <a:xfrm>
                    <a:off x="6242726" y="5135241"/>
                    <a:ext cx="1286344"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0" name="Rectangle 139">
                    <a:extLst>
                      <a:ext uri="{FF2B5EF4-FFF2-40B4-BE49-F238E27FC236}">
                        <a16:creationId xmlns:a16="http://schemas.microsoft.com/office/drawing/2014/main" xmlns="" id="{7D996285-9A61-26F2-DA4C-8A7FF088FEE6}"/>
                      </a:ext>
                    </a:extLst>
                  </p:cNvPr>
                  <p:cNvSpPr/>
                  <p:nvPr/>
                </p:nvSpPr>
                <p:spPr>
                  <a:xfrm>
                    <a:off x="7175080" y="5135241"/>
                    <a:ext cx="1017907"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37" name="ZoneTexte 136">
                  <a:extLst>
                    <a:ext uri="{FF2B5EF4-FFF2-40B4-BE49-F238E27FC236}">
                      <a16:creationId xmlns:a16="http://schemas.microsoft.com/office/drawing/2014/main" xmlns="" id="{9DFD3650-645E-F0AD-3608-47180A12CF13}"/>
                    </a:ext>
                  </a:extLst>
                </p:cNvPr>
                <p:cNvSpPr txBox="1"/>
                <p:nvPr/>
              </p:nvSpPr>
              <p:spPr>
                <a:xfrm>
                  <a:off x="6536895"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30%</a:t>
                  </a:r>
                </a:p>
              </p:txBody>
            </p:sp>
            <p:sp>
              <p:nvSpPr>
                <p:cNvPr id="138" name="ZoneTexte 137">
                  <a:extLst>
                    <a:ext uri="{FF2B5EF4-FFF2-40B4-BE49-F238E27FC236}">
                      <a16:creationId xmlns:a16="http://schemas.microsoft.com/office/drawing/2014/main" xmlns="" id="{8F0ED046-8FFD-8904-0543-4EC506185D8E}"/>
                    </a:ext>
                  </a:extLst>
                </p:cNvPr>
                <p:cNvSpPr txBox="1"/>
                <p:nvPr/>
              </p:nvSpPr>
              <p:spPr>
                <a:xfrm>
                  <a:off x="750753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32%</a:t>
                  </a:r>
                </a:p>
              </p:txBody>
            </p:sp>
          </p:grpSp>
          <p:grpSp>
            <p:nvGrpSpPr>
              <p:cNvPr id="146" name="Groupe 145">
                <a:extLst>
                  <a:ext uri="{FF2B5EF4-FFF2-40B4-BE49-F238E27FC236}">
                    <a16:creationId xmlns:a16="http://schemas.microsoft.com/office/drawing/2014/main" xmlns="" id="{ABBAB1B9-8F40-8F33-3CED-0AED3FB370B7}"/>
                  </a:ext>
                </a:extLst>
              </p:cNvPr>
              <p:cNvGrpSpPr/>
              <p:nvPr/>
            </p:nvGrpSpPr>
            <p:grpSpPr>
              <a:xfrm>
                <a:off x="5859477" y="2117491"/>
                <a:ext cx="2502261" cy="215444"/>
                <a:chOff x="5950245" y="5090998"/>
                <a:chExt cx="2502261" cy="215444"/>
              </a:xfrm>
            </p:grpSpPr>
            <p:sp>
              <p:nvSpPr>
                <p:cNvPr id="151" name="ZoneTexte 150">
                  <a:extLst>
                    <a:ext uri="{FF2B5EF4-FFF2-40B4-BE49-F238E27FC236}">
                      <a16:creationId xmlns:a16="http://schemas.microsoft.com/office/drawing/2014/main" xmlns="" id="{91CECAB7-9F7D-7EEF-DC37-6A23E54F94FF}"/>
                    </a:ext>
                  </a:extLst>
                </p:cNvPr>
                <p:cNvSpPr txBox="1"/>
                <p:nvPr/>
              </p:nvSpPr>
              <p:spPr>
                <a:xfrm>
                  <a:off x="5950245" y="5090998"/>
                  <a:ext cx="359393" cy="215444"/>
                </a:xfrm>
                <a:prstGeom prst="rect">
                  <a:avLst/>
                </a:prstGeom>
                <a:noFill/>
              </p:spPr>
              <p:txBody>
                <a:bodyPr wrap="square" rtlCol="0">
                  <a:spAutoFit/>
                </a:bodyPr>
                <a:lstStyle/>
                <a:p>
                  <a:r>
                    <a:rPr lang="fr-FR" sz="800" b="1" dirty="0">
                      <a:solidFill>
                        <a:prstClr val="black">
                          <a:lumMod val="50000"/>
                          <a:lumOff val="50000"/>
                        </a:prstClr>
                      </a:solidFill>
                      <a:latin typeface="Calibri Light" panose="020F0302020204030204"/>
                    </a:rPr>
                    <a:t>3%</a:t>
                  </a:r>
                </a:p>
              </p:txBody>
            </p:sp>
            <p:grpSp>
              <p:nvGrpSpPr>
                <p:cNvPr id="147" name="Groupe 146">
                  <a:extLst>
                    <a:ext uri="{FF2B5EF4-FFF2-40B4-BE49-F238E27FC236}">
                      <a16:creationId xmlns:a16="http://schemas.microsoft.com/office/drawing/2014/main" xmlns="" id="{5A9116E2-496D-579B-EFAD-BD675EA69B6B}"/>
                    </a:ext>
                  </a:extLst>
                </p:cNvPr>
                <p:cNvGrpSpPr/>
                <p:nvPr/>
              </p:nvGrpSpPr>
              <p:grpSpPr>
                <a:xfrm>
                  <a:off x="6206413" y="5135241"/>
                  <a:ext cx="2165490" cy="126958"/>
                  <a:chOff x="6206413" y="5135241"/>
                  <a:chExt cx="2165490" cy="126958"/>
                </a:xfrm>
              </p:grpSpPr>
              <p:sp>
                <p:nvSpPr>
                  <p:cNvPr id="152" name="Rectangle 151">
                    <a:extLst>
                      <a:ext uri="{FF2B5EF4-FFF2-40B4-BE49-F238E27FC236}">
                        <a16:creationId xmlns:a16="http://schemas.microsoft.com/office/drawing/2014/main" xmlns="" id="{39113346-CDC0-D7ED-0980-3D924EDB7D7B}"/>
                      </a:ext>
                    </a:extLst>
                  </p:cNvPr>
                  <p:cNvSpPr/>
                  <p:nvPr/>
                </p:nvSpPr>
                <p:spPr>
                  <a:xfrm>
                    <a:off x="6206413" y="5135241"/>
                    <a:ext cx="1187311" cy="1269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3" name="Rectangle 152">
                    <a:extLst>
                      <a:ext uri="{FF2B5EF4-FFF2-40B4-BE49-F238E27FC236}">
                        <a16:creationId xmlns:a16="http://schemas.microsoft.com/office/drawing/2014/main" xmlns="" id="{BEA99543-0457-2C07-DFFF-FC4B4FE42018}"/>
                      </a:ext>
                    </a:extLst>
                  </p:cNvPr>
                  <p:cNvSpPr/>
                  <p:nvPr/>
                </p:nvSpPr>
                <p:spPr>
                  <a:xfrm>
                    <a:off x="8022789" y="5135241"/>
                    <a:ext cx="349114"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4" name="Rectangle 153">
                    <a:extLst>
                      <a:ext uri="{FF2B5EF4-FFF2-40B4-BE49-F238E27FC236}">
                        <a16:creationId xmlns:a16="http://schemas.microsoft.com/office/drawing/2014/main" xmlns="" id="{9907B952-D3FA-5365-0688-057EA28A82B6}"/>
                      </a:ext>
                    </a:extLst>
                  </p:cNvPr>
                  <p:cNvSpPr/>
                  <p:nvPr/>
                </p:nvSpPr>
                <p:spPr>
                  <a:xfrm>
                    <a:off x="6309638" y="5135241"/>
                    <a:ext cx="1219432"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5" name="Rectangle 154">
                    <a:extLst>
                      <a:ext uri="{FF2B5EF4-FFF2-40B4-BE49-F238E27FC236}">
                        <a16:creationId xmlns:a16="http://schemas.microsoft.com/office/drawing/2014/main" xmlns="" id="{1C764E40-2FA6-1F31-CBD8-95A860496192}"/>
                      </a:ext>
                    </a:extLst>
                  </p:cNvPr>
                  <p:cNvSpPr/>
                  <p:nvPr/>
                </p:nvSpPr>
                <p:spPr>
                  <a:xfrm>
                    <a:off x="7175080" y="5135241"/>
                    <a:ext cx="918033"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48" name="ZoneTexte 147">
                  <a:extLst>
                    <a:ext uri="{FF2B5EF4-FFF2-40B4-BE49-F238E27FC236}">
                      <a16:creationId xmlns:a16="http://schemas.microsoft.com/office/drawing/2014/main" xmlns="" id="{EC417460-71BE-8CD6-BC29-4E3952B36BE9}"/>
                    </a:ext>
                  </a:extLst>
                </p:cNvPr>
                <p:cNvSpPr txBox="1"/>
                <p:nvPr/>
              </p:nvSpPr>
              <p:spPr>
                <a:xfrm>
                  <a:off x="6536895"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28%</a:t>
                  </a:r>
                </a:p>
              </p:txBody>
            </p:sp>
            <p:sp>
              <p:nvSpPr>
                <p:cNvPr id="149" name="ZoneTexte 148">
                  <a:extLst>
                    <a:ext uri="{FF2B5EF4-FFF2-40B4-BE49-F238E27FC236}">
                      <a16:creationId xmlns:a16="http://schemas.microsoft.com/office/drawing/2014/main" xmlns="" id="{796DEE95-5815-304A-8930-E11DB06D6D25}"/>
                    </a:ext>
                  </a:extLst>
                </p:cNvPr>
                <p:cNvSpPr txBox="1"/>
                <p:nvPr/>
              </p:nvSpPr>
              <p:spPr>
                <a:xfrm>
                  <a:off x="750753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32%</a:t>
                  </a:r>
                </a:p>
              </p:txBody>
            </p:sp>
            <p:sp>
              <p:nvSpPr>
                <p:cNvPr id="156" name="ZoneTexte 155">
                  <a:extLst>
                    <a:ext uri="{FF2B5EF4-FFF2-40B4-BE49-F238E27FC236}">
                      <a16:creationId xmlns:a16="http://schemas.microsoft.com/office/drawing/2014/main" xmlns="" id="{8FACC8D6-AF84-5238-0896-93C0565FD224}"/>
                    </a:ext>
                  </a:extLst>
                </p:cNvPr>
                <p:cNvSpPr txBox="1"/>
                <p:nvPr/>
              </p:nvSpPr>
              <p:spPr>
                <a:xfrm>
                  <a:off x="8093113"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8%</a:t>
                  </a:r>
                </a:p>
              </p:txBody>
            </p:sp>
          </p:grpSp>
          <p:grpSp>
            <p:nvGrpSpPr>
              <p:cNvPr id="157" name="Groupe 156">
                <a:extLst>
                  <a:ext uri="{FF2B5EF4-FFF2-40B4-BE49-F238E27FC236}">
                    <a16:creationId xmlns:a16="http://schemas.microsoft.com/office/drawing/2014/main" xmlns="" id="{9E510ABA-EB73-8CB2-D83E-4CB64A7EE109}"/>
                  </a:ext>
                </a:extLst>
              </p:cNvPr>
              <p:cNvGrpSpPr/>
              <p:nvPr/>
            </p:nvGrpSpPr>
            <p:grpSpPr>
              <a:xfrm>
                <a:off x="6198428" y="1901665"/>
                <a:ext cx="2390441" cy="215444"/>
                <a:chOff x="6289196" y="5090998"/>
                <a:chExt cx="2390441" cy="215444"/>
              </a:xfrm>
            </p:grpSpPr>
            <p:sp>
              <p:nvSpPr>
                <p:cNvPr id="158" name="ZoneTexte 157">
                  <a:extLst>
                    <a:ext uri="{FF2B5EF4-FFF2-40B4-BE49-F238E27FC236}">
                      <a16:creationId xmlns:a16="http://schemas.microsoft.com/office/drawing/2014/main" xmlns="" id="{F99FB6F2-74E2-48A2-8922-170894BB8CE4}"/>
                    </a:ext>
                  </a:extLst>
                </p:cNvPr>
                <p:cNvSpPr txBox="1"/>
                <p:nvPr/>
              </p:nvSpPr>
              <p:spPr>
                <a:xfrm>
                  <a:off x="6289196" y="5090998"/>
                  <a:ext cx="359393" cy="215444"/>
                </a:xfrm>
                <a:prstGeom prst="rect">
                  <a:avLst/>
                </a:prstGeom>
                <a:noFill/>
              </p:spPr>
              <p:txBody>
                <a:bodyPr wrap="square" rtlCol="0">
                  <a:spAutoFit/>
                </a:bodyPr>
                <a:lstStyle/>
                <a:p>
                  <a:r>
                    <a:rPr lang="fr-FR" sz="800" b="1" dirty="0">
                      <a:solidFill>
                        <a:prstClr val="black">
                          <a:lumMod val="50000"/>
                          <a:lumOff val="50000"/>
                        </a:prstClr>
                      </a:solidFill>
                      <a:latin typeface="Calibri Light" panose="020F0302020204030204"/>
                    </a:rPr>
                    <a:t>2%</a:t>
                  </a:r>
                </a:p>
              </p:txBody>
            </p:sp>
            <p:grpSp>
              <p:nvGrpSpPr>
                <p:cNvPr id="159" name="Groupe 158">
                  <a:extLst>
                    <a:ext uri="{FF2B5EF4-FFF2-40B4-BE49-F238E27FC236}">
                      <a16:creationId xmlns:a16="http://schemas.microsoft.com/office/drawing/2014/main" xmlns="" id="{2CF62717-D500-6D7C-400F-6DAF95A184CD}"/>
                    </a:ext>
                  </a:extLst>
                </p:cNvPr>
                <p:cNvGrpSpPr/>
                <p:nvPr/>
              </p:nvGrpSpPr>
              <p:grpSpPr>
                <a:xfrm>
                  <a:off x="6536895" y="5135241"/>
                  <a:ext cx="2142742" cy="126958"/>
                  <a:chOff x="6536895" y="5135241"/>
                  <a:chExt cx="2142742" cy="126958"/>
                </a:xfrm>
              </p:grpSpPr>
              <p:sp>
                <p:nvSpPr>
                  <p:cNvPr id="163" name="Rectangle 162">
                    <a:extLst>
                      <a:ext uri="{FF2B5EF4-FFF2-40B4-BE49-F238E27FC236}">
                        <a16:creationId xmlns:a16="http://schemas.microsoft.com/office/drawing/2014/main" xmlns="" id="{303B02EB-43BD-117C-4349-6BE59C28A446}"/>
                      </a:ext>
                    </a:extLst>
                  </p:cNvPr>
                  <p:cNvSpPr/>
                  <p:nvPr/>
                </p:nvSpPr>
                <p:spPr>
                  <a:xfrm>
                    <a:off x="6536895" y="5135241"/>
                    <a:ext cx="856829" cy="1269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5" name="Rectangle 164">
                    <a:extLst>
                      <a:ext uri="{FF2B5EF4-FFF2-40B4-BE49-F238E27FC236}">
                        <a16:creationId xmlns:a16="http://schemas.microsoft.com/office/drawing/2014/main" xmlns="" id="{E5777575-0189-1A01-D361-C9986383518F}"/>
                      </a:ext>
                    </a:extLst>
                  </p:cNvPr>
                  <p:cNvSpPr/>
                  <p:nvPr/>
                </p:nvSpPr>
                <p:spPr>
                  <a:xfrm>
                    <a:off x="6591642" y="5135241"/>
                    <a:ext cx="937428"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6" name="Rectangle 165">
                    <a:extLst>
                      <a:ext uri="{FF2B5EF4-FFF2-40B4-BE49-F238E27FC236}">
                        <a16:creationId xmlns:a16="http://schemas.microsoft.com/office/drawing/2014/main" xmlns="" id="{DD0D455D-7C1E-C655-5D20-0AA9DB57BB77}"/>
                      </a:ext>
                    </a:extLst>
                  </p:cNvPr>
                  <p:cNvSpPr/>
                  <p:nvPr/>
                </p:nvSpPr>
                <p:spPr>
                  <a:xfrm>
                    <a:off x="7180240" y="5135241"/>
                    <a:ext cx="1182151"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4" name="Rectangle 163">
                    <a:extLst>
                      <a:ext uri="{FF2B5EF4-FFF2-40B4-BE49-F238E27FC236}">
                        <a16:creationId xmlns:a16="http://schemas.microsoft.com/office/drawing/2014/main" xmlns="" id="{EDE9451A-7E25-715E-8106-B3EBA83C33F2}"/>
                      </a:ext>
                    </a:extLst>
                  </p:cNvPr>
                  <p:cNvSpPr/>
                  <p:nvPr/>
                </p:nvSpPr>
                <p:spPr>
                  <a:xfrm>
                    <a:off x="8199383" y="5135241"/>
                    <a:ext cx="480254"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60" name="ZoneTexte 159">
                  <a:extLst>
                    <a:ext uri="{FF2B5EF4-FFF2-40B4-BE49-F238E27FC236}">
                      <a16:creationId xmlns:a16="http://schemas.microsoft.com/office/drawing/2014/main" xmlns="" id="{DC690568-002C-784A-DEBE-0AC4F558C9C5}"/>
                    </a:ext>
                  </a:extLst>
                </p:cNvPr>
                <p:cNvSpPr txBox="1"/>
                <p:nvPr/>
              </p:nvSpPr>
              <p:spPr>
                <a:xfrm>
                  <a:off x="6702129"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19%</a:t>
                  </a:r>
                </a:p>
              </p:txBody>
            </p:sp>
            <p:sp>
              <p:nvSpPr>
                <p:cNvPr id="161" name="ZoneTexte 160">
                  <a:extLst>
                    <a:ext uri="{FF2B5EF4-FFF2-40B4-BE49-F238E27FC236}">
                      <a16:creationId xmlns:a16="http://schemas.microsoft.com/office/drawing/2014/main" xmlns="" id="{89BC81A9-A8CD-3A65-FA3B-CD8C982E7B5F}"/>
                    </a:ext>
                  </a:extLst>
                </p:cNvPr>
                <p:cNvSpPr txBox="1"/>
                <p:nvPr/>
              </p:nvSpPr>
              <p:spPr>
                <a:xfrm>
                  <a:off x="750753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35%</a:t>
                  </a:r>
                </a:p>
              </p:txBody>
            </p:sp>
            <p:sp>
              <p:nvSpPr>
                <p:cNvPr id="162" name="ZoneTexte 161">
                  <a:extLst>
                    <a:ext uri="{FF2B5EF4-FFF2-40B4-BE49-F238E27FC236}">
                      <a16:creationId xmlns:a16="http://schemas.microsoft.com/office/drawing/2014/main" xmlns="" id="{2179CE9B-0C68-DDAD-17DC-728350591132}"/>
                    </a:ext>
                  </a:extLst>
                </p:cNvPr>
                <p:cNvSpPr txBox="1"/>
                <p:nvPr/>
              </p:nvSpPr>
              <p:spPr>
                <a:xfrm>
                  <a:off x="828854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13%</a:t>
                  </a:r>
                </a:p>
              </p:txBody>
            </p:sp>
          </p:grpSp>
          <p:grpSp>
            <p:nvGrpSpPr>
              <p:cNvPr id="168" name="Groupe 167">
                <a:extLst>
                  <a:ext uri="{FF2B5EF4-FFF2-40B4-BE49-F238E27FC236}">
                    <a16:creationId xmlns:a16="http://schemas.microsoft.com/office/drawing/2014/main" xmlns="" id="{B7159C2C-034F-3CE8-293C-A5633FE8ED01}"/>
                  </a:ext>
                </a:extLst>
              </p:cNvPr>
              <p:cNvGrpSpPr/>
              <p:nvPr/>
            </p:nvGrpSpPr>
            <p:grpSpPr>
              <a:xfrm>
                <a:off x="5564051" y="1685839"/>
                <a:ext cx="3333280" cy="215444"/>
                <a:chOff x="5654819" y="5090998"/>
                <a:chExt cx="3333280" cy="215444"/>
              </a:xfrm>
            </p:grpSpPr>
            <p:sp>
              <p:nvSpPr>
                <p:cNvPr id="169" name="ZoneTexte 168">
                  <a:extLst>
                    <a:ext uri="{FF2B5EF4-FFF2-40B4-BE49-F238E27FC236}">
                      <a16:creationId xmlns:a16="http://schemas.microsoft.com/office/drawing/2014/main" xmlns="" id="{B2CECB3E-E00A-E0C1-2737-95BA7A3D5A4D}"/>
                    </a:ext>
                  </a:extLst>
                </p:cNvPr>
                <p:cNvSpPr txBox="1"/>
                <p:nvPr/>
              </p:nvSpPr>
              <p:spPr>
                <a:xfrm>
                  <a:off x="5654819" y="5090998"/>
                  <a:ext cx="359393" cy="215444"/>
                </a:xfrm>
                <a:prstGeom prst="rect">
                  <a:avLst/>
                </a:prstGeom>
                <a:noFill/>
              </p:spPr>
              <p:txBody>
                <a:bodyPr wrap="square" rtlCol="0">
                  <a:spAutoFit/>
                </a:bodyPr>
                <a:lstStyle/>
                <a:p>
                  <a:r>
                    <a:rPr lang="fr-FR" sz="800" b="1" dirty="0">
                      <a:solidFill>
                        <a:prstClr val="black">
                          <a:lumMod val="50000"/>
                          <a:lumOff val="50000"/>
                        </a:prstClr>
                      </a:solidFill>
                      <a:latin typeface="Calibri Light" panose="020F0302020204030204"/>
                    </a:rPr>
                    <a:t>2%</a:t>
                  </a:r>
                </a:p>
              </p:txBody>
            </p:sp>
            <p:grpSp>
              <p:nvGrpSpPr>
                <p:cNvPr id="170" name="Groupe 169">
                  <a:extLst>
                    <a:ext uri="{FF2B5EF4-FFF2-40B4-BE49-F238E27FC236}">
                      <a16:creationId xmlns:a16="http://schemas.microsoft.com/office/drawing/2014/main" xmlns="" id="{6A035A2A-7BDC-BB65-D8CF-6B1F631AA6E1}"/>
                    </a:ext>
                  </a:extLst>
                </p:cNvPr>
                <p:cNvGrpSpPr/>
                <p:nvPr/>
              </p:nvGrpSpPr>
              <p:grpSpPr>
                <a:xfrm>
                  <a:off x="5902518" y="5135241"/>
                  <a:ext cx="2777119" cy="126958"/>
                  <a:chOff x="5902518" y="5135241"/>
                  <a:chExt cx="2777119" cy="126958"/>
                </a:xfrm>
              </p:grpSpPr>
              <p:sp>
                <p:nvSpPr>
                  <p:cNvPr id="174" name="Rectangle 173">
                    <a:extLst>
                      <a:ext uri="{FF2B5EF4-FFF2-40B4-BE49-F238E27FC236}">
                        <a16:creationId xmlns:a16="http://schemas.microsoft.com/office/drawing/2014/main" xmlns="" id="{97109A7B-05C3-96F5-D2F7-0F294BB18CB6}"/>
                      </a:ext>
                    </a:extLst>
                  </p:cNvPr>
                  <p:cNvSpPr/>
                  <p:nvPr/>
                </p:nvSpPr>
                <p:spPr>
                  <a:xfrm>
                    <a:off x="5902518" y="5135241"/>
                    <a:ext cx="856829" cy="1269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5" name="Rectangle 174">
                    <a:extLst>
                      <a:ext uri="{FF2B5EF4-FFF2-40B4-BE49-F238E27FC236}">
                        <a16:creationId xmlns:a16="http://schemas.microsoft.com/office/drawing/2014/main" xmlns="" id="{CD0312B1-F5AE-3440-DFA6-5520FF4D4861}"/>
                      </a:ext>
                    </a:extLst>
                  </p:cNvPr>
                  <p:cNvSpPr/>
                  <p:nvPr/>
                </p:nvSpPr>
                <p:spPr>
                  <a:xfrm>
                    <a:off x="5957264" y="5135241"/>
                    <a:ext cx="1492377"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6" name="Rectangle 175">
                    <a:extLst>
                      <a:ext uri="{FF2B5EF4-FFF2-40B4-BE49-F238E27FC236}">
                        <a16:creationId xmlns:a16="http://schemas.microsoft.com/office/drawing/2014/main" xmlns="" id="{5AC4C9E4-897C-86BB-7997-DDA09A7A969B}"/>
                      </a:ext>
                    </a:extLst>
                  </p:cNvPr>
                  <p:cNvSpPr/>
                  <p:nvPr/>
                </p:nvSpPr>
                <p:spPr>
                  <a:xfrm>
                    <a:off x="7180240" y="5135241"/>
                    <a:ext cx="1448466"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7" name="Rectangle 176">
                    <a:extLst>
                      <a:ext uri="{FF2B5EF4-FFF2-40B4-BE49-F238E27FC236}">
                        <a16:creationId xmlns:a16="http://schemas.microsoft.com/office/drawing/2014/main" xmlns="" id="{A1DCB5A8-DED7-76A7-64B9-38D3D3588BCD}"/>
                      </a:ext>
                    </a:extLst>
                  </p:cNvPr>
                  <p:cNvSpPr/>
                  <p:nvPr/>
                </p:nvSpPr>
                <p:spPr>
                  <a:xfrm>
                    <a:off x="8541541" y="5135241"/>
                    <a:ext cx="138096"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71" name="ZoneTexte 170">
                  <a:extLst>
                    <a:ext uri="{FF2B5EF4-FFF2-40B4-BE49-F238E27FC236}">
                      <a16:creationId xmlns:a16="http://schemas.microsoft.com/office/drawing/2014/main" xmlns="" id="{0BB94CA7-467A-D18F-1055-E2BA01D756CE}"/>
                    </a:ext>
                  </a:extLst>
                </p:cNvPr>
                <p:cNvSpPr txBox="1"/>
                <p:nvPr/>
              </p:nvSpPr>
              <p:spPr>
                <a:xfrm>
                  <a:off x="6378357"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39%</a:t>
                  </a:r>
                </a:p>
              </p:txBody>
            </p:sp>
            <p:sp>
              <p:nvSpPr>
                <p:cNvPr id="172" name="ZoneTexte 171">
                  <a:extLst>
                    <a:ext uri="{FF2B5EF4-FFF2-40B4-BE49-F238E27FC236}">
                      <a16:creationId xmlns:a16="http://schemas.microsoft.com/office/drawing/2014/main" xmlns="" id="{EE204F40-7B10-E465-55CF-5CA2E8109CBE}"/>
                    </a:ext>
                  </a:extLst>
                </p:cNvPr>
                <p:cNvSpPr txBox="1"/>
                <p:nvPr/>
              </p:nvSpPr>
              <p:spPr>
                <a:xfrm>
                  <a:off x="7702246"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43%</a:t>
                  </a:r>
                </a:p>
              </p:txBody>
            </p:sp>
            <p:sp>
              <p:nvSpPr>
                <p:cNvPr id="173" name="ZoneTexte 172">
                  <a:extLst>
                    <a:ext uri="{FF2B5EF4-FFF2-40B4-BE49-F238E27FC236}">
                      <a16:creationId xmlns:a16="http://schemas.microsoft.com/office/drawing/2014/main" xmlns="" id="{4D0D22CF-BE44-98E6-BF8D-972523F3E1FA}"/>
                    </a:ext>
                  </a:extLst>
                </p:cNvPr>
                <p:cNvSpPr txBox="1"/>
                <p:nvPr/>
              </p:nvSpPr>
              <p:spPr>
                <a:xfrm>
                  <a:off x="8628706" y="5090998"/>
                  <a:ext cx="359393" cy="215444"/>
                </a:xfrm>
                <a:prstGeom prst="rect">
                  <a:avLst/>
                </a:prstGeom>
                <a:noFill/>
              </p:spPr>
              <p:txBody>
                <a:bodyPr wrap="square" rtlCol="0">
                  <a:spAutoFit/>
                </a:bodyPr>
                <a:lstStyle/>
                <a:p>
                  <a:r>
                    <a:rPr lang="fr-FR" sz="800" b="1" dirty="0">
                      <a:solidFill>
                        <a:prstClr val="black">
                          <a:lumMod val="50000"/>
                          <a:lumOff val="50000"/>
                        </a:prstClr>
                      </a:solidFill>
                      <a:latin typeface="Calibri Light" panose="020F0302020204030204"/>
                    </a:rPr>
                    <a:t>4%</a:t>
                  </a:r>
                </a:p>
              </p:txBody>
            </p:sp>
          </p:grpSp>
          <p:grpSp>
            <p:nvGrpSpPr>
              <p:cNvPr id="178" name="Groupe 177">
                <a:extLst>
                  <a:ext uri="{FF2B5EF4-FFF2-40B4-BE49-F238E27FC236}">
                    <a16:creationId xmlns:a16="http://schemas.microsoft.com/office/drawing/2014/main" xmlns="" id="{BA93D29A-6A12-A068-F87D-875681A8B326}"/>
                  </a:ext>
                </a:extLst>
              </p:cNvPr>
              <p:cNvGrpSpPr/>
              <p:nvPr/>
            </p:nvGrpSpPr>
            <p:grpSpPr>
              <a:xfrm>
                <a:off x="5281398" y="1470013"/>
                <a:ext cx="3223103" cy="215444"/>
                <a:chOff x="5372166" y="5090998"/>
                <a:chExt cx="3223103" cy="215444"/>
              </a:xfrm>
            </p:grpSpPr>
            <p:grpSp>
              <p:nvGrpSpPr>
                <p:cNvPr id="180" name="Groupe 179">
                  <a:extLst>
                    <a:ext uri="{FF2B5EF4-FFF2-40B4-BE49-F238E27FC236}">
                      <a16:creationId xmlns:a16="http://schemas.microsoft.com/office/drawing/2014/main" xmlns="" id="{0A365CE7-DE56-2CC3-350B-2EF220D67E19}"/>
                    </a:ext>
                  </a:extLst>
                </p:cNvPr>
                <p:cNvGrpSpPr/>
                <p:nvPr/>
              </p:nvGrpSpPr>
              <p:grpSpPr>
                <a:xfrm>
                  <a:off x="5419695" y="5135241"/>
                  <a:ext cx="2867112" cy="126958"/>
                  <a:chOff x="5419695" y="5135241"/>
                  <a:chExt cx="2867112" cy="126958"/>
                </a:xfrm>
              </p:grpSpPr>
              <p:sp>
                <p:nvSpPr>
                  <p:cNvPr id="184" name="Rectangle 183">
                    <a:extLst>
                      <a:ext uri="{FF2B5EF4-FFF2-40B4-BE49-F238E27FC236}">
                        <a16:creationId xmlns:a16="http://schemas.microsoft.com/office/drawing/2014/main" xmlns="" id="{EF52F730-999D-4DDE-49BB-4B5EAE56B2E8}"/>
                      </a:ext>
                    </a:extLst>
                  </p:cNvPr>
                  <p:cNvSpPr/>
                  <p:nvPr/>
                </p:nvSpPr>
                <p:spPr>
                  <a:xfrm>
                    <a:off x="5419695" y="5135241"/>
                    <a:ext cx="856829" cy="1269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5" name="Rectangle 184">
                    <a:extLst>
                      <a:ext uri="{FF2B5EF4-FFF2-40B4-BE49-F238E27FC236}">
                        <a16:creationId xmlns:a16="http://schemas.microsoft.com/office/drawing/2014/main" xmlns="" id="{A4CD4776-E3C7-D19E-4987-5B8BF314A266}"/>
                      </a:ext>
                    </a:extLst>
                  </p:cNvPr>
                  <p:cNvSpPr/>
                  <p:nvPr/>
                </p:nvSpPr>
                <p:spPr>
                  <a:xfrm>
                    <a:off x="5654820" y="5135241"/>
                    <a:ext cx="1794822" cy="126958"/>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6" name="Rectangle 185">
                    <a:extLst>
                      <a:ext uri="{FF2B5EF4-FFF2-40B4-BE49-F238E27FC236}">
                        <a16:creationId xmlns:a16="http://schemas.microsoft.com/office/drawing/2014/main" xmlns="" id="{C27089F4-44E6-0551-361F-0A06D67C5D10}"/>
                      </a:ext>
                    </a:extLst>
                  </p:cNvPr>
                  <p:cNvSpPr/>
                  <p:nvPr/>
                </p:nvSpPr>
                <p:spPr>
                  <a:xfrm>
                    <a:off x="7180240" y="5135241"/>
                    <a:ext cx="1012747" cy="126958"/>
                  </a:xfrm>
                  <a:prstGeom prst="rect">
                    <a:avLst/>
                  </a:prstGeom>
                  <a:solidFill>
                    <a:srgbClr val="002D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7" name="Rectangle 186">
                    <a:extLst>
                      <a:ext uri="{FF2B5EF4-FFF2-40B4-BE49-F238E27FC236}">
                        <a16:creationId xmlns:a16="http://schemas.microsoft.com/office/drawing/2014/main" xmlns="" id="{1401784A-BC42-6FF4-63D9-E4A67EECCB7C}"/>
                      </a:ext>
                    </a:extLst>
                  </p:cNvPr>
                  <p:cNvSpPr/>
                  <p:nvPr/>
                </p:nvSpPr>
                <p:spPr>
                  <a:xfrm>
                    <a:off x="8148711" y="5135241"/>
                    <a:ext cx="138096" cy="12695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81" name="ZoneTexte 180">
                  <a:extLst>
                    <a:ext uri="{FF2B5EF4-FFF2-40B4-BE49-F238E27FC236}">
                      <a16:creationId xmlns:a16="http://schemas.microsoft.com/office/drawing/2014/main" xmlns="" id="{93AA22E0-387B-6484-7CF4-85ADB89451C0}"/>
                    </a:ext>
                  </a:extLst>
                </p:cNvPr>
                <p:cNvSpPr txBox="1"/>
                <p:nvPr/>
              </p:nvSpPr>
              <p:spPr>
                <a:xfrm>
                  <a:off x="6176824" y="5090998"/>
                  <a:ext cx="359394" cy="215444"/>
                </a:xfrm>
                <a:prstGeom prst="rect">
                  <a:avLst/>
                </a:prstGeom>
                <a:noFill/>
              </p:spPr>
              <p:txBody>
                <a:bodyPr wrap="none" rtlCol="0">
                  <a:spAutoFit/>
                </a:bodyPr>
                <a:lstStyle/>
                <a:p>
                  <a:r>
                    <a:rPr lang="fr-FR" sz="800" b="1" dirty="0">
                      <a:solidFill>
                        <a:prstClr val="white"/>
                      </a:solidFill>
                      <a:latin typeface="Calibri Light" panose="020F0302020204030204"/>
                    </a:rPr>
                    <a:t>48%</a:t>
                  </a:r>
                </a:p>
              </p:txBody>
            </p:sp>
            <p:sp>
              <p:nvSpPr>
                <p:cNvPr id="182" name="ZoneTexte 181">
                  <a:extLst>
                    <a:ext uri="{FF2B5EF4-FFF2-40B4-BE49-F238E27FC236}">
                      <a16:creationId xmlns:a16="http://schemas.microsoft.com/office/drawing/2014/main" xmlns="" id="{9DB7997E-D2A4-6C9E-C047-8CD896547DEB}"/>
                    </a:ext>
                  </a:extLst>
                </p:cNvPr>
                <p:cNvSpPr txBox="1"/>
                <p:nvPr/>
              </p:nvSpPr>
              <p:spPr>
                <a:xfrm>
                  <a:off x="7464655" y="5090998"/>
                  <a:ext cx="359393" cy="215444"/>
                </a:xfrm>
                <a:prstGeom prst="rect">
                  <a:avLst/>
                </a:prstGeom>
                <a:noFill/>
              </p:spPr>
              <p:txBody>
                <a:bodyPr wrap="square" rtlCol="0">
                  <a:spAutoFit/>
                </a:bodyPr>
                <a:lstStyle/>
                <a:p>
                  <a:r>
                    <a:rPr lang="fr-FR" sz="800" b="1" dirty="0">
                      <a:solidFill>
                        <a:prstClr val="white"/>
                      </a:solidFill>
                      <a:latin typeface="Calibri Light" panose="020F0302020204030204"/>
                    </a:rPr>
                    <a:t>31%</a:t>
                  </a:r>
                </a:p>
              </p:txBody>
            </p:sp>
            <p:sp>
              <p:nvSpPr>
                <p:cNvPr id="183" name="ZoneTexte 182">
                  <a:extLst>
                    <a:ext uri="{FF2B5EF4-FFF2-40B4-BE49-F238E27FC236}">
                      <a16:creationId xmlns:a16="http://schemas.microsoft.com/office/drawing/2014/main" xmlns="" id="{07FF4A6C-6912-C1DB-2FE5-32AAE728EB73}"/>
                    </a:ext>
                  </a:extLst>
                </p:cNvPr>
                <p:cNvSpPr txBox="1"/>
                <p:nvPr/>
              </p:nvSpPr>
              <p:spPr>
                <a:xfrm>
                  <a:off x="8235876" y="5090998"/>
                  <a:ext cx="359393" cy="215444"/>
                </a:xfrm>
                <a:prstGeom prst="rect">
                  <a:avLst/>
                </a:prstGeom>
                <a:noFill/>
              </p:spPr>
              <p:txBody>
                <a:bodyPr wrap="square" rtlCol="0">
                  <a:spAutoFit/>
                </a:bodyPr>
                <a:lstStyle/>
                <a:p>
                  <a:r>
                    <a:rPr lang="fr-FR" sz="800" b="1" dirty="0">
                      <a:solidFill>
                        <a:prstClr val="black">
                          <a:lumMod val="50000"/>
                          <a:lumOff val="50000"/>
                        </a:prstClr>
                      </a:solidFill>
                      <a:latin typeface="Calibri Light" panose="020F0302020204030204"/>
                    </a:rPr>
                    <a:t>4%</a:t>
                  </a:r>
                </a:p>
              </p:txBody>
            </p:sp>
            <p:sp>
              <p:nvSpPr>
                <p:cNvPr id="188" name="ZoneTexte 187">
                  <a:extLst>
                    <a:ext uri="{FF2B5EF4-FFF2-40B4-BE49-F238E27FC236}">
                      <a16:creationId xmlns:a16="http://schemas.microsoft.com/office/drawing/2014/main" xmlns="" id="{79630EF3-EBCF-B7AC-2008-6B2F4F8C833B}"/>
                    </a:ext>
                  </a:extLst>
                </p:cNvPr>
                <p:cNvSpPr txBox="1"/>
                <p:nvPr/>
              </p:nvSpPr>
              <p:spPr>
                <a:xfrm>
                  <a:off x="5372166" y="5090998"/>
                  <a:ext cx="308098" cy="215444"/>
                </a:xfrm>
                <a:prstGeom prst="rect">
                  <a:avLst/>
                </a:prstGeom>
                <a:noFill/>
              </p:spPr>
              <p:txBody>
                <a:bodyPr wrap="none" rtlCol="0">
                  <a:spAutoFit/>
                </a:bodyPr>
                <a:lstStyle/>
                <a:p>
                  <a:r>
                    <a:rPr lang="fr-FR" sz="800" b="1" dirty="0">
                      <a:solidFill>
                        <a:prstClr val="white"/>
                      </a:solidFill>
                      <a:latin typeface="Calibri Light" panose="020F0302020204030204"/>
                    </a:rPr>
                    <a:t>8%</a:t>
                  </a:r>
                </a:p>
              </p:txBody>
            </p:sp>
          </p:grpSp>
          <p:sp>
            <p:nvSpPr>
              <p:cNvPr id="189" name="ZoneTexte 188">
                <a:extLst>
                  <a:ext uri="{FF2B5EF4-FFF2-40B4-BE49-F238E27FC236}">
                    <a16:creationId xmlns:a16="http://schemas.microsoft.com/office/drawing/2014/main" xmlns="" id="{1735EB8B-26BC-C327-A5D8-5BBCE53F1ED3}"/>
                  </a:ext>
                </a:extLst>
              </p:cNvPr>
              <p:cNvSpPr txBox="1"/>
              <p:nvPr/>
            </p:nvSpPr>
            <p:spPr>
              <a:xfrm>
                <a:off x="5678124" y="1156830"/>
                <a:ext cx="1399999" cy="307777"/>
              </a:xfrm>
              <a:prstGeom prst="rect">
                <a:avLst/>
              </a:prstGeom>
              <a:noFill/>
            </p:spPr>
            <p:txBody>
              <a:bodyPr wrap="none" rtlCol="0">
                <a:spAutoFit/>
              </a:bodyPr>
              <a:lstStyle/>
              <a:p>
                <a:r>
                  <a:rPr lang="fr-FR" sz="1400" b="1" dirty="0">
                    <a:solidFill>
                      <a:srgbClr val="FF7F4D"/>
                    </a:solidFill>
                  </a:rPr>
                  <a:t>Doublet </a:t>
                </a:r>
                <a:r>
                  <a:rPr lang="fr-FR" sz="1400" b="1" dirty="0" err="1">
                    <a:solidFill>
                      <a:srgbClr val="FF7F4D"/>
                    </a:solidFill>
                  </a:rPr>
                  <a:t>therapy</a:t>
                </a:r>
                <a:endParaRPr lang="fr-FR" sz="1400" b="1" dirty="0">
                  <a:solidFill>
                    <a:srgbClr val="FF7F4D"/>
                  </a:solidFill>
                </a:endParaRPr>
              </a:p>
            </p:txBody>
          </p:sp>
          <p:sp>
            <p:nvSpPr>
              <p:cNvPr id="190" name="ZoneTexte 189">
                <a:extLst>
                  <a:ext uri="{FF2B5EF4-FFF2-40B4-BE49-F238E27FC236}">
                    <a16:creationId xmlns:a16="http://schemas.microsoft.com/office/drawing/2014/main" xmlns="" id="{678765EB-CD8F-0EEE-2684-B02577E6F4D8}"/>
                  </a:ext>
                </a:extLst>
              </p:cNvPr>
              <p:cNvSpPr txBox="1"/>
              <p:nvPr/>
            </p:nvSpPr>
            <p:spPr>
              <a:xfrm>
                <a:off x="7094122" y="1156830"/>
                <a:ext cx="1281761" cy="307777"/>
              </a:xfrm>
              <a:prstGeom prst="rect">
                <a:avLst/>
              </a:prstGeom>
              <a:noFill/>
            </p:spPr>
            <p:txBody>
              <a:bodyPr wrap="none" rtlCol="0">
                <a:spAutoFit/>
              </a:bodyPr>
              <a:lstStyle/>
              <a:p>
                <a:r>
                  <a:rPr lang="fr-FR" sz="1400" b="1" dirty="0">
                    <a:solidFill>
                      <a:srgbClr val="005086"/>
                    </a:solidFill>
                  </a:rPr>
                  <a:t>Triplet </a:t>
                </a:r>
                <a:r>
                  <a:rPr lang="fr-FR" sz="1400" b="1" dirty="0" err="1">
                    <a:solidFill>
                      <a:srgbClr val="005086"/>
                    </a:solidFill>
                  </a:rPr>
                  <a:t>therapy</a:t>
                </a:r>
                <a:endParaRPr lang="fr-FR" sz="1400" b="1" dirty="0">
                  <a:solidFill>
                    <a:srgbClr val="005086"/>
                  </a:solidFill>
                </a:endParaRPr>
              </a:p>
            </p:txBody>
          </p:sp>
        </p:grpSp>
        <p:sp>
          <p:nvSpPr>
            <p:cNvPr id="192" name="ZoneTexte 191">
              <a:extLst>
                <a:ext uri="{FF2B5EF4-FFF2-40B4-BE49-F238E27FC236}">
                  <a16:creationId xmlns:a16="http://schemas.microsoft.com/office/drawing/2014/main" xmlns="" id="{7DC3F236-8028-B1E4-2240-79BF984167C5}"/>
                </a:ext>
              </a:extLst>
            </p:cNvPr>
            <p:cNvSpPr txBox="1"/>
            <p:nvPr/>
          </p:nvSpPr>
          <p:spPr>
            <a:xfrm>
              <a:off x="4094968" y="1434953"/>
              <a:ext cx="816570" cy="276999"/>
            </a:xfrm>
            <a:prstGeom prst="rect">
              <a:avLst/>
            </a:prstGeom>
            <a:noFill/>
          </p:spPr>
          <p:txBody>
            <a:bodyPr wrap="none" rtlCol="0">
              <a:spAutoFit/>
            </a:bodyPr>
            <a:lstStyle/>
            <a:p>
              <a:r>
                <a:rPr lang="fr-FR" sz="1200" dirty="0" err="1">
                  <a:solidFill>
                    <a:prstClr val="black"/>
                  </a:solidFill>
                </a:rPr>
                <a:t>Stomatitis</a:t>
              </a:r>
              <a:endParaRPr lang="fr-FR" sz="1200" dirty="0">
                <a:solidFill>
                  <a:prstClr val="black"/>
                </a:solidFill>
              </a:endParaRPr>
            </a:p>
          </p:txBody>
        </p:sp>
        <p:sp>
          <p:nvSpPr>
            <p:cNvPr id="193" name="ZoneTexte 192">
              <a:extLst>
                <a:ext uri="{FF2B5EF4-FFF2-40B4-BE49-F238E27FC236}">
                  <a16:creationId xmlns:a16="http://schemas.microsoft.com/office/drawing/2014/main" xmlns="" id="{1CD6F35A-C84A-254C-09B5-FF033834AB5E}"/>
                </a:ext>
              </a:extLst>
            </p:cNvPr>
            <p:cNvSpPr txBox="1"/>
            <p:nvPr/>
          </p:nvSpPr>
          <p:spPr>
            <a:xfrm>
              <a:off x="4262001" y="1646866"/>
              <a:ext cx="649537" cy="276999"/>
            </a:xfrm>
            <a:prstGeom prst="rect">
              <a:avLst/>
            </a:prstGeom>
            <a:noFill/>
          </p:spPr>
          <p:txBody>
            <a:bodyPr wrap="none" rtlCol="0">
              <a:spAutoFit/>
            </a:bodyPr>
            <a:lstStyle/>
            <a:p>
              <a:r>
                <a:rPr lang="fr-FR" sz="1200" dirty="0" err="1">
                  <a:solidFill>
                    <a:prstClr val="black"/>
                  </a:solidFill>
                </a:rPr>
                <a:t>Nausea</a:t>
              </a:r>
              <a:endParaRPr lang="fr-FR" sz="1200" dirty="0">
                <a:solidFill>
                  <a:prstClr val="black"/>
                </a:solidFill>
              </a:endParaRPr>
            </a:p>
          </p:txBody>
        </p:sp>
        <p:sp>
          <p:nvSpPr>
            <p:cNvPr id="194" name="ZoneTexte 193">
              <a:extLst>
                <a:ext uri="{FF2B5EF4-FFF2-40B4-BE49-F238E27FC236}">
                  <a16:creationId xmlns:a16="http://schemas.microsoft.com/office/drawing/2014/main" xmlns="" id="{BF352D34-7813-7DAB-C490-2777E0FE168C}"/>
                </a:ext>
              </a:extLst>
            </p:cNvPr>
            <p:cNvSpPr txBox="1"/>
            <p:nvPr/>
          </p:nvSpPr>
          <p:spPr>
            <a:xfrm>
              <a:off x="4272324" y="2070692"/>
              <a:ext cx="639214" cy="276999"/>
            </a:xfrm>
            <a:prstGeom prst="rect">
              <a:avLst/>
            </a:prstGeom>
            <a:noFill/>
          </p:spPr>
          <p:txBody>
            <a:bodyPr wrap="none" rtlCol="0">
              <a:spAutoFit/>
            </a:bodyPr>
            <a:lstStyle/>
            <a:p>
              <a:r>
                <a:rPr lang="fr-FR" sz="1200" dirty="0">
                  <a:solidFill>
                    <a:prstClr val="black"/>
                  </a:solidFill>
                </a:rPr>
                <a:t>Fatigue</a:t>
              </a:r>
            </a:p>
          </p:txBody>
        </p:sp>
        <p:sp>
          <p:nvSpPr>
            <p:cNvPr id="195" name="ZoneTexte 194">
              <a:extLst>
                <a:ext uri="{FF2B5EF4-FFF2-40B4-BE49-F238E27FC236}">
                  <a16:creationId xmlns:a16="http://schemas.microsoft.com/office/drawing/2014/main" xmlns="" id="{C7EC431D-354C-7E50-7C18-935298FFBAB3}"/>
                </a:ext>
              </a:extLst>
            </p:cNvPr>
            <p:cNvSpPr txBox="1"/>
            <p:nvPr/>
          </p:nvSpPr>
          <p:spPr>
            <a:xfrm>
              <a:off x="3511539" y="2282605"/>
              <a:ext cx="1399999" cy="276999"/>
            </a:xfrm>
            <a:prstGeom prst="rect">
              <a:avLst/>
            </a:prstGeom>
            <a:noFill/>
          </p:spPr>
          <p:txBody>
            <a:bodyPr wrap="none" rtlCol="0">
              <a:spAutoFit/>
            </a:bodyPr>
            <a:lstStyle/>
            <a:p>
              <a:r>
                <a:rPr lang="fr-FR" sz="1200" dirty="0" err="1">
                  <a:solidFill>
                    <a:prstClr val="black"/>
                  </a:solidFill>
                </a:rPr>
                <a:t>Decreased</a:t>
              </a:r>
              <a:r>
                <a:rPr lang="fr-FR" sz="1200" dirty="0">
                  <a:solidFill>
                    <a:prstClr val="black"/>
                  </a:solidFill>
                </a:rPr>
                <a:t> </a:t>
              </a:r>
              <a:r>
                <a:rPr lang="fr-FR" sz="1200" dirty="0" err="1">
                  <a:solidFill>
                    <a:prstClr val="black"/>
                  </a:solidFill>
                </a:rPr>
                <a:t>appetite</a:t>
              </a:r>
              <a:endParaRPr lang="fr-FR" sz="1200" dirty="0">
                <a:solidFill>
                  <a:prstClr val="black"/>
                </a:solidFill>
              </a:endParaRPr>
            </a:p>
          </p:txBody>
        </p:sp>
        <p:sp>
          <p:nvSpPr>
            <p:cNvPr id="196" name="ZoneTexte 195">
              <a:extLst>
                <a:ext uri="{FF2B5EF4-FFF2-40B4-BE49-F238E27FC236}">
                  <a16:creationId xmlns:a16="http://schemas.microsoft.com/office/drawing/2014/main" xmlns="" id="{BF791A35-108F-A579-1B5B-0C62634A32EB}"/>
                </a:ext>
              </a:extLst>
            </p:cNvPr>
            <p:cNvSpPr txBox="1"/>
            <p:nvPr/>
          </p:nvSpPr>
          <p:spPr>
            <a:xfrm>
              <a:off x="3936527" y="2494518"/>
              <a:ext cx="975011" cy="276999"/>
            </a:xfrm>
            <a:prstGeom prst="rect">
              <a:avLst/>
            </a:prstGeom>
            <a:noFill/>
          </p:spPr>
          <p:txBody>
            <a:bodyPr wrap="none" rtlCol="0">
              <a:spAutoFit/>
            </a:bodyPr>
            <a:lstStyle/>
            <a:p>
              <a:r>
                <a:rPr lang="fr-FR" sz="1200" dirty="0">
                  <a:solidFill>
                    <a:prstClr val="black"/>
                  </a:solidFill>
                </a:rPr>
                <a:t>Constipation</a:t>
              </a:r>
            </a:p>
          </p:txBody>
        </p:sp>
        <p:sp>
          <p:nvSpPr>
            <p:cNvPr id="197" name="ZoneTexte 196">
              <a:extLst>
                <a:ext uri="{FF2B5EF4-FFF2-40B4-BE49-F238E27FC236}">
                  <a16:creationId xmlns:a16="http://schemas.microsoft.com/office/drawing/2014/main" xmlns="" id="{1CE33F6B-02D5-A51B-B0A8-20D631E09DA8}"/>
                </a:ext>
              </a:extLst>
            </p:cNvPr>
            <p:cNvSpPr txBox="1"/>
            <p:nvPr/>
          </p:nvSpPr>
          <p:spPr>
            <a:xfrm>
              <a:off x="4167488" y="2706431"/>
              <a:ext cx="744050" cy="276999"/>
            </a:xfrm>
            <a:prstGeom prst="rect">
              <a:avLst/>
            </a:prstGeom>
            <a:noFill/>
          </p:spPr>
          <p:txBody>
            <a:bodyPr wrap="none" rtlCol="0">
              <a:spAutoFit/>
            </a:bodyPr>
            <a:lstStyle/>
            <a:p>
              <a:r>
                <a:rPr lang="fr-FR" sz="1200" dirty="0" err="1">
                  <a:solidFill>
                    <a:prstClr val="black"/>
                  </a:solidFill>
                </a:rPr>
                <a:t>Vomiting</a:t>
              </a:r>
              <a:endParaRPr lang="fr-FR" sz="1200" dirty="0">
                <a:solidFill>
                  <a:prstClr val="black"/>
                </a:solidFill>
              </a:endParaRPr>
            </a:p>
          </p:txBody>
        </p:sp>
        <p:sp>
          <p:nvSpPr>
            <p:cNvPr id="198" name="ZoneTexte 197">
              <a:extLst>
                <a:ext uri="{FF2B5EF4-FFF2-40B4-BE49-F238E27FC236}">
                  <a16:creationId xmlns:a16="http://schemas.microsoft.com/office/drawing/2014/main" xmlns="" id="{34E62012-D5D7-66E1-775A-57C691610451}"/>
                </a:ext>
              </a:extLst>
            </p:cNvPr>
            <p:cNvSpPr txBox="1"/>
            <p:nvPr/>
          </p:nvSpPr>
          <p:spPr>
            <a:xfrm>
              <a:off x="4330930" y="2918344"/>
              <a:ext cx="580608" cy="276999"/>
            </a:xfrm>
            <a:prstGeom prst="rect">
              <a:avLst/>
            </a:prstGeom>
            <a:noFill/>
          </p:spPr>
          <p:txBody>
            <a:bodyPr wrap="none" rtlCol="0">
              <a:spAutoFit/>
            </a:bodyPr>
            <a:lstStyle/>
            <a:p>
              <a:r>
                <a:rPr lang="fr-FR" sz="1200" dirty="0" err="1">
                  <a:solidFill>
                    <a:prstClr val="black"/>
                  </a:solidFill>
                </a:rPr>
                <a:t>Cough</a:t>
              </a:r>
              <a:endParaRPr lang="fr-FR" sz="1200" dirty="0">
                <a:solidFill>
                  <a:prstClr val="black"/>
                </a:solidFill>
              </a:endParaRPr>
            </a:p>
          </p:txBody>
        </p:sp>
        <p:sp>
          <p:nvSpPr>
            <p:cNvPr id="199" name="ZoneTexte 198">
              <a:extLst>
                <a:ext uri="{FF2B5EF4-FFF2-40B4-BE49-F238E27FC236}">
                  <a16:creationId xmlns:a16="http://schemas.microsoft.com/office/drawing/2014/main" xmlns="" id="{392E9B58-FF3C-2B91-0D45-4D28C44A0919}"/>
                </a:ext>
              </a:extLst>
            </p:cNvPr>
            <p:cNvSpPr txBox="1"/>
            <p:nvPr/>
          </p:nvSpPr>
          <p:spPr>
            <a:xfrm>
              <a:off x="3180615" y="3130257"/>
              <a:ext cx="1730923" cy="276999"/>
            </a:xfrm>
            <a:prstGeom prst="rect">
              <a:avLst/>
            </a:prstGeom>
            <a:noFill/>
          </p:spPr>
          <p:txBody>
            <a:bodyPr wrap="none" rtlCol="0">
              <a:spAutoFit/>
            </a:bodyPr>
            <a:lstStyle/>
            <a:p>
              <a:r>
                <a:rPr lang="fr-FR" sz="1200" dirty="0" err="1">
                  <a:solidFill>
                    <a:prstClr val="white"/>
                  </a:solidFill>
                  <a:highlight>
                    <a:srgbClr val="CA5E34"/>
                  </a:highlight>
                </a:rPr>
                <a:t>Platelet</a:t>
              </a:r>
              <a:r>
                <a:rPr lang="fr-FR" sz="1200" dirty="0">
                  <a:solidFill>
                    <a:prstClr val="white"/>
                  </a:solidFill>
                  <a:highlight>
                    <a:srgbClr val="CA5E34"/>
                  </a:highlight>
                </a:rPr>
                <a:t> count </a:t>
              </a:r>
              <a:r>
                <a:rPr lang="fr-FR" sz="1200" dirty="0" err="1">
                  <a:solidFill>
                    <a:prstClr val="white"/>
                  </a:solidFill>
                  <a:highlight>
                    <a:srgbClr val="CA5E34"/>
                  </a:highlight>
                </a:rPr>
                <a:t>decreased</a:t>
              </a:r>
              <a:endParaRPr lang="fr-FR" sz="1200" dirty="0">
                <a:solidFill>
                  <a:prstClr val="white"/>
                </a:solidFill>
                <a:highlight>
                  <a:srgbClr val="CA5E34"/>
                </a:highlight>
              </a:endParaRPr>
            </a:p>
          </p:txBody>
        </p:sp>
        <p:sp>
          <p:nvSpPr>
            <p:cNvPr id="200" name="ZoneTexte 199">
              <a:extLst>
                <a:ext uri="{FF2B5EF4-FFF2-40B4-BE49-F238E27FC236}">
                  <a16:creationId xmlns:a16="http://schemas.microsoft.com/office/drawing/2014/main" xmlns="" id="{5474C38B-0624-1012-192B-D02214CCC3AF}"/>
                </a:ext>
              </a:extLst>
            </p:cNvPr>
            <p:cNvSpPr txBox="1"/>
            <p:nvPr/>
          </p:nvSpPr>
          <p:spPr>
            <a:xfrm>
              <a:off x="3564823" y="3342170"/>
              <a:ext cx="1346715" cy="276999"/>
            </a:xfrm>
            <a:prstGeom prst="rect">
              <a:avLst/>
            </a:prstGeom>
            <a:noFill/>
          </p:spPr>
          <p:txBody>
            <a:bodyPr wrap="none" rtlCol="0">
              <a:spAutoFit/>
            </a:bodyPr>
            <a:lstStyle/>
            <a:p>
              <a:r>
                <a:rPr lang="fr-FR" sz="1200" dirty="0">
                  <a:solidFill>
                    <a:prstClr val="black"/>
                  </a:solidFill>
                </a:rPr>
                <a:t>Amylase </a:t>
              </a:r>
              <a:r>
                <a:rPr lang="fr-FR" sz="1200" dirty="0" err="1">
                  <a:solidFill>
                    <a:prstClr val="black"/>
                  </a:solidFill>
                </a:rPr>
                <a:t>increased</a:t>
              </a:r>
              <a:endParaRPr lang="fr-FR" sz="1200" dirty="0">
                <a:solidFill>
                  <a:prstClr val="black"/>
                </a:solidFill>
              </a:endParaRPr>
            </a:p>
          </p:txBody>
        </p:sp>
        <p:sp>
          <p:nvSpPr>
            <p:cNvPr id="201" name="ZoneTexte 200">
              <a:extLst>
                <a:ext uri="{FF2B5EF4-FFF2-40B4-BE49-F238E27FC236}">
                  <a16:creationId xmlns:a16="http://schemas.microsoft.com/office/drawing/2014/main" xmlns="" id="{B6409E54-8CB8-449B-AEF6-4B15F941FCF4}"/>
                </a:ext>
              </a:extLst>
            </p:cNvPr>
            <p:cNvSpPr txBox="1"/>
            <p:nvPr/>
          </p:nvSpPr>
          <p:spPr>
            <a:xfrm>
              <a:off x="4188263" y="3554083"/>
              <a:ext cx="723275" cy="276999"/>
            </a:xfrm>
            <a:prstGeom prst="rect">
              <a:avLst/>
            </a:prstGeom>
            <a:noFill/>
          </p:spPr>
          <p:txBody>
            <a:bodyPr wrap="none" rtlCol="0">
              <a:spAutoFit/>
            </a:bodyPr>
            <a:lstStyle/>
            <a:p>
              <a:r>
                <a:rPr lang="fr-FR" sz="1200" dirty="0" err="1">
                  <a:solidFill>
                    <a:prstClr val="black"/>
                  </a:solidFill>
                </a:rPr>
                <a:t>Alopecia</a:t>
              </a:r>
              <a:endParaRPr lang="fr-FR" sz="1200" dirty="0">
                <a:solidFill>
                  <a:prstClr val="black"/>
                </a:solidFill>
              </a:endParaRPr>
            </a:p>
          </p:txBody>
        </p:sp>
        <p:sp>
          <p:nvSpPr>
            <p:cNvPr id="202" name="ZoneTexte 201">
              <a:extLst>
                <a:ext uri="{FF2B5EF4-FFF2-40B4-BE49-F238E27FC236}">
                  <a16:creationId xmlns:a16="http://schemas.microsoft.com/office/drawing/2014/main" xmlns="" id="{24138F3F-02E6-2B4B-6661-0FF9CD312886}"/>
                </a:ext>
              </a:extLst>
            </p:cNvPr>
            <p:cNvSpPr txBox="1"/>
            <p:nvPr/>
          </p:nvSpPr>
          <p:spPr>
            <a:xfrm>
              <a:off x="4186660" y="3765996"/>
              <a:ext cx="724878" cy="276999"/>
            </a:xfrm>
            <a:prstGeom prst="rect">
              <a:avLst/>
            </a:prstGeom>
            <a:noFill/>
          </p:spPr>
          <p:txBody>
            <a:bodyPr wrap="none" rtlCol="0">
              <a:spAutoFit/>
            </a:bodyPr>
            <a:lstStyle/>
            <a:p>
              <a:r>
                <a:rPr lang="fr-FR" sz="1200" dirty="0" err="1">
                  <a:solidFill>
                    <a:prstClr val="white"/>
                  </a:solidFill>
                  <a:highlight>
                    <a:srgbClr val="CA5E34"/>
                  </a:highlight>
                </a:rPr>
                <a:t>Diarrhea</a:t>
              </a:r>
              <a:endParaRPr lang="fr-FR" sz="1200" dirty="0">
                <a:solidFill>
                  <a:prstClr val="white"/>
                </a:solidFill>
                <a:highlight>
                  <a:srgbClr val="CA5E34"/>
                </a:highlight>
              </a:endParaRPr>
            </a:p>
          </p:txBody>
        </p:sp>
        <p:sp>
          <p:nvSpPr>
            <p:cNvPr id="203" name="ZoneTexte 202">
              <a:extLst>
                <a:ext uri="{FF2B5EF4-FFF2-40B4-BE49-F238E27FC236}">
                  <a16:creationId xmlns:a16="http://schemas.microsoft.com/office/drawing/2014/main" xmlns="" id="{6A3AC57E-3604-6D1F-85E7-8A1BB85F7638}"/>
                </a:ext>
              </a:extLst>
            </p:cNvPr>
            <p:cNvSpPr txBox="1"/>
            <p:nvPr/>
          </p:nvSpPr>
          <p:spPr>
            <a:xfrm>
              <a:off x="3036729" y="3977909"/>
              <a:ext cx="1874809" cy="276999"/>
            </a:xfrm>
            <a:prstGeom prst="rect">
              <a:avLst/>
            </a:prstGeom>
            <a:noFill/>
          </p:spPr>
          <p:txBody>
            <a:bodyPr wrap="none" rtlCol="0">
              <a:spAutoFit/>
            </a:bodyPr>
            <a:lstStyle/>
            <a:p>
              <a:r>
                <a:rPr lang="fr-FR" sz="1200" dirty="0" err="1">
                  <a:solidFill>
                    <a:prstClr val="white"/>
                  </a:solidFill>
                  <a:highlight>
                    <a:srgbClr val="CA5E34"/>
                  </a:highlight>
                </a:rPr>
                <a:t>Neutrophil</a:t>
              </a:r>
              <a:r>
                <a:rPr lang="fr-FR" sz="1200" dirty="0">
                  <a:solidFill>
                    <a:prstClr val="white"/>
                  </a:solidFill>
                  <a:highlight>
                    <a:srgbClr val="CA5E34"/>
                  </a:highlight>
                </a:rPr>
                <a:t> </a:t>
              </a:r>
              <a:r>
                <a:rPr lang="fr-FR" sz="1200" dirty="0" err="1">
                  <a:solidFill>
                    <a:prstClr val="white"/>
                  </a:solidFill>
                  <a:highlight>
                    <a:srgbClr val="CA5E34"/>
                  </a:highlight>
                </a:rPr>
                <a:t>coun</a:t>
              </a:r>
              <a:r>
                <a:rPr lang="fr-FR" sz="1200" dirty="0">
                  <a:solidFill>
                    <a:prstClr val="white"/>
                  </a:solidFill>
                  <a:highlight>
                    <a:srgbClr val="CA5E34"/>
                  </a:highlight>
                </a:rPr>
                <a:t> </a:t>
              </a:r>
              <a:r>
                <a:rPr lang="fr-FR" sz="1200" dirty="0" err="1">
                  <a:solidFill>
                    <a:prstClr val="white"/>
                  </a:solidFill>
                  <a:highlight>
                    <a:srgbClr val="CA5E34"/>
                  </a:highlight>
                </a:rPr>
                <a:t>decreased</a:t>
              </a:r>
              <a:endParaRPr lang="fr-FR" sz="1200" dirty="0">
                <a:solidFill>
                  <a:prstClr val="white"/>
                </a:solidFill>
                <a:highlight>
                  <a:srgbClr val="CA5E34"/>
                </a:highlight>
              </a:endParaRPr>
            </a:p>
          </p:txBody>
        </p:sp>
        <p:sp>
          <p:nvSpPr>
            <p:cNvPr id="204" name="ZoneTexte 203">
              <a:extLst>
                <a:ext uri="{FF2B5EF4-FFF2-40B4-BE49-F238E27FC236}">
                  <a16:creationId xmlns:a16="http://schemas.microsoft.com/office/drawing/2014/main" xmlns="" id="{50DBB8A6-FBD3-A710-D920-D43086117CC7}"/>
                </a:ext>
              </a:extLst>
            </p:cNvPr>
            <p:cNvSpPr txBox="1"/>
            <p:nvPr/>
          </p:nvSpPr>
          <p:spPr>
            <a:xfrm>
              <a:off x="4233147" y="4189822"/>
              <a:ext cx="678391" cy="276999"/>
            </a:xfrm>
            <a:prstGeom prst="rect">
              <a:avLst/>
            </a:prstGeom>
            <a:noFill/>
          </p:spPr>
          <p:txBody>
            <a:bodyPr wrap="none" rtlCol="0">
              <a:spAutoFit/>
            </a:bodyPr>
            <a:lstStyle/>
            <a:p>
              <a:r>
                <a:rPr lang="fr-FR" sz="1200" dirty="0" err="1">
                  <a:solidFill>
                    <a:prstClr val="black"/>
                  </a:solidFill>
                </a:rPr>
                <a:t>Pruritus</a:t>
              </a:r>
              <a:endParaRPr lang="fr-FR" sz="1200" dirty="0">
                <a:solidFill>
                  <a:prstClr val="black"/>
                </a:solidFill>
              </a:endParaRPr>
            </a:p>
          </p:txBody>
        </p:sp>
        <p:sp>
          <p:nvSpPr>
            <p:cNvPr id="205" name="ZoneTexte 204">
              <a:extLst>
                <a:ext uri="{FF2B5EF4-FFF2-40B4-BE49-F238E27FC236}">
                  <a16:creationId xmlns:a16="http://schemas.microsoft.com/office/drawing/2014/main" xmlns="" id="{5D181447-2BC5-8EA2-E41B-EFA0AA3E43DC}"/>
                </a:ext>
              </a:extLst>
            </p:cNvPr>
            <p:cNvSpPr txBox="1"/>
            <p:nvPr/>
          </p:nvSpPr>
          <p:spPr>
            <a:xfrm>
              <a:off x="4428714" y="4401735"/>
              <a:ext cx="482824" cy="276999"/>
            </a:xfrm>
            <a:prstGeom prst="rect">
              <a:avLst/>
            </a:prstGeom>
            <a:noFill/>
          </p:spPr>
          <p:txBody>
            <a:bodyPr wrap="none" rtlCol="0">
              <a:spAutoFit/>
            </a:bodyPr>
            <a:lstStyle/>
            <a:p>
              <a:r>
                <a:rPr lang="fr-FR" sz="1200" dirty="0">
                  <a:solidFill>
                    <a:prstClr val="black"/>
                  </a:solidFill>
                </a:rPr>
                <a:t>Rash</a:t>
              </a:r>
            </a:p>
          </p:txBody>
        </p:sp>
        <p:sp>
          <p:nvSpPr>
            <p:cNvPr id="206" name="ZoneTexte 205">
              <a:extLst>
                <a:ext uri="{FF2B5EF4-FFF2-40B4-BE49-F238E27FC236}">
                  <a16:creationId xmlns:a16="http://schemas.microsoft.com/office/drawing/2014/main" xmlns="" id="{F996B934-2D50-411F-0A48-A20E7FACD6C8}"/>
                </a:ext>
              </a:extLst>
            </p:cNvPr>
            <p:cNvSpPr txBox="1"/>
            <p:nvPr/>
          </p:nvSpPr>
          <p:spPr>
            <a:xfrm>
              <a:off x="3604257" y="4613648"/>
              <a:ext cx="1307281" cy="276999"/>
            </a:xfrm>
            <a:prstGeom prst="rect">
              <a:avLst/>
            </a:prstGeom>
            <a:noFill/>
          </p:spPr>
          <p:txBody>
            <a:bodyPr wrap="none" rtlCol="0">
              <a:spAutoFit/>
            </a:bodyPr>
            <a:lstStyle/>
            <a:p>
              <a:r>
                <a:rPr lang="fr-FR" sz="1200" dirty="0" err="1">
                  <a:solidFill>
                    <a:prstClr val="black"/>
                  </a:solidFill>
                </a:rPr>
                <a:t>Weight</a:t>
              </a:r>
              <a:r>
                <a:rPr lang="fr-FR" sz="1200" dirty="0">
                  <a:solidFill>
                    <a:prstClr val="black"/>
                  </a:solidFill>
                </a:rPr>
                <a:t> </a:t>
              </a:r>
              <a:r>
                <a:rPr lang="fr-FR" sz="1200" dirty="0" err="1">
                  <a:solidFill>
                    <a:prstClr val="black"/>
                  </a:solidFill>
                </a:rPr>
                <a:t>decreased</a:t>
              </a:r>
              <a:endParaRPr lang="fr-FR" sz="1200" dirty="0">
                <a:solidFill>
                  <a:prstClr val="black"/>
                </a:solidFill>
              </a:endParaRPr>
            </a:p>
          </p:txBody>
        </p:sp>
        <p:sp>
          <p:nvSpPr>
            <p:cNvPr id="207" name="ZoneTexte 206">
              <a:extLst>
                <a:ext uri="{FF2B5EF4-FFF2-40B4-BE49-F238E27FC236}">
                  <a16:creationId xmlns:a16="http://schemas.microsoft.com/office/drawing/2014/main" xmlns="" id="{50301560-CB51-7994-B325-0F9E53784079}"/>
                </a:ext>
              </a:extLst>
            </p:cNvPr>
            <p:cNvSpPr txBox="1"/>
            <p:nvPr/>
          </p:nvSpPr>
          <p:spPr>
            <a:xfrm>
              <a:off x="3068469" y="4825561"/>
              <a:ext cx="1843069" cy="276999"/>
            </a:xfrm>
            <a:prstGeom prst="rect">
              <a:avLst/>
            </a:prstGeom>
            <a:noFill/>
          </p:spPr>
          <p:txBody>
            <a:bodyPr wrap="none" rtlCol="0">
              <a:spAutoFit/>
            </a:bodyPr>
            <a:lstStyle/>
            <a:p>
              <a:r>
                <a:rPr lang="fr-FR" sz="1200" dirty="0">
                  <a:solidFill>
                    <a:prstClr val="black"/>
                  </a:solidFill>
                </a:rPr>
                <a:t>Blood </a:t>
              </a:r>
              <a:r>
                <a:rPr lang="fr-FR" sz="1200" dirty="0" err="1">
                  <a:solidFill>
                    <a:prstClr val="black"/>
                  </a:solidFill>
                </a:rPr>
                <a:t>creatinine</a:t>
              </a:r>
              <a:r>
                <a:rPr lang="fr-FR" sz="1200" dirty="0">
                  <a:solidFill>
                    <a:prstClr val="black"/>
                  </a:solidFill>
                </a:rPr>
                <a:t> </a:t>
              </a:r>
              <a:r>
                <a:rPr lang="fr-FR" sz="1200" dirty="0" err="1">
                  <a:solidFill>
                    <a:prstClr val="black"/>
                  </a:solidFill>
                </a:rPr>
                <a:t>increased</a:t>
              </a:r>
              <a:endParaRPr lang="fr-FR" sz="1200" dirty="0">
                <a:solidFill>
                  <a:prstClr val="black"/>
                </a:solidFill>
              </a:endParaRPr>
            </a:p>
          </p:txBody>
        </p:sp>
        <p:sp>
          <p:nvSpPr>
            <p:cNvPr id="210" name="ZoneTexte 209">
              <a:extLst>
                <a:ext uri="{FF2B5EF4-FFF2-40B4-BE49-F238E27FC236}">
                  <a16:creationId xmlns:a16="http://schemas.microsoft.com/office/drawing/2014/main" xmlns="" id="{56557637-7DD0-F675-BD9D-AE904C8E9F04}"/>
                </a:ext>
              </a:extLst>
            </p:cNvPr>
            <p:cNvSpPr txBox="1"/>
            <p:nvPr/>
          </p:nvSpPr>
          <p:spPr>
            <a:xfrm>
              <a:off x="3940695" y="5037471"/>
              <a:ext cx="970843" cy="276999"/>
            </a:xfrm>
            <a:prstGeom prst="rect">
              <a:avLst/>
            </a:prstGeom>
            <a:noFill/>
          </p:spPr>
          <p:txBody>
            <a:bodyPr wrap="none" rtlCol="0">
              <a:spAutoFit/>
            </a:bodyPr>
            <a:lstStyle/>
            <a:p>
              <a:r>
                <a:rPr lang="fr-FR" sz="1200" dirty="0" err="1">
                  <a:solidFill>
                    <a:prstClr val="white"/>
                  </a:solidFill>
                  <a:highlight>
                    <a:srgbClr val="CA5E34"/>
                  </a:highlight>
                </a:rPr>
                <a:t>Neutropenia</a:t>
              </a:r>
              <a:endParaRPr lang="fr-FR" sz="1200" dirty="0">
                <a:solidFill>
                  <a:prstClr val="white"/>
                </a:solidFill>
                <a:highlight>
                  <a:srgbClr val="CA5E34"/>
                </a:highlight>
              </a:endParaRPr>
            </a:p>
          </p:txBody>
        </p:sp>
        <p:sp>
          <p:nvSpPr>
            <p:cNvPr id="211" name="ZoneTexte 210">
              <a:extLst>
                <a:ext uri="{FF2B5EF4-FFF2-40B4-BE49-F238E27FC236}">
                  <a16:creationId xmlns:a16="http://schemas.microsoft.com/office/drawing/2014/main" xmlns="" id="{A493414D-8DEF-C443-BC04-A07A1D158AE1}"/>
                </a:ext>
              </a:extLst>
            </p:cNvPr>
            <p:cNvSpPr txBox="1"/>
            <p:nvPr/>
          </p:nvSpPr>
          <p:spPr>
            <a:xfrm>
              <a:off x="4247574" y="1858779"/>
              <a:ext cx="663964" cy="276999"/>
            </a:xfrm>
            <a:prstGeom prst="rect">
              <a:avLst/>
            </a:prstGeom>
            <a:noFill/>
            <a:ln>
              <a:noFill/>
            </a:ln>
          </p:spPr>
          <p:txBody>
            <a:bodyPr wrap="none" rtlCol="0">
              <a:spAutoFit/>
            </a:bodyPr>
            <a:lstStyle/>
            <a:p>
              <a:r>
                <a:rPr lang="fr-FR" sz="1200" dirty="0" err="1">
                  <a:solidFill>
                    <a:prstClr val="white"/>
                  </a:solidFill>
                  <a:highlight>
                    <a:srgbClr val="CA5E34"/>
                  </a:highlight>
                </a:rPr>
                <a:t>Anemia</a:t>
              </a:r>
              <a:endParaRPr lang="fr-FR" sz="1200" dirty="0">
                <a:solidFill>
                  <a:prstClr val="white"/>
                </a:solidFill>
                <a:highlight>
                  <a:srgbClr val="CA5E34"/>
                </a:highlight>
              </a:endParaRPr>
            </a:p>
          </p:txBody>
        </p:sp>
      </p:grpSp>
      <p:sp>
        <p:nvSpPr>
          <p:cNvPr id="2" name="ZoneTexte 1"/>
          <p:cNvSpPr txBox="1"/>
          <p:nvPr/>
        </p:nvSpPr>
        <p:spPr>
          <a:xfrm>
            <a:off x="3974809" y="820527"/>
            <a:ext cx="5731313" cy="369332"/>
          </a:xfrm>
          <a:prstGeom prst="rect">
            <a:avLst/>
          </a:prstGeom>
          <a:noFill/>
        </p:spPr>
        <p:txBody>
          <a:bodyPr wrap="none" rtlCol="0">
            <a:spAutoFit/>
          </a:bodyPr>
          <a:lstStyle/>
          <a:p>
            <a:r>
              <a:rPr lang="fr-FR" dirty="0">
                <a:solidFill>
                  <a:prstClr val="black"/>
                </a:solidFill>
              </a:rPr>
              <a:t>Principales toxicités avec le doublet et triplet de traitement</a:t>
            </a:r>
          </a:p>
        </p:txBody>
      </p:sp>
    </p:spTree>
    <p:extLst>
      <p:ext uri="{BB962C8B-B14F-4D97-AF65-F5344CB8AC3E}">
        <p14:creationId xmlns:p14="http://schemas.microsoft.com/office/powerpoint/2010/main" val="33612120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F7E6DC22-5AAB-453E-C0E2-8B1D6553E8CD}"/>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693ABDA8-D8A1-0901-7606-4A690BA8CE85}"/>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8" name="Espace réservé du texte 7">
            <a:extLst>
              <a:ext uri="{FF2B5EF4-FFF2-40B4-BE49-F238E27FC236}">
                <a16:creationId xmlns:a16="http://schemas.microsoft.com/office/drawing/2014/main" xmlns="" id="{170B6E89-CC19-05F2-5701-C701201E159D}"/>
              </a:ext>
            </a:extLst>
          </p:cNvPr>
          <p:cNvSpPr>
            <a:spLocks noGrp="1"/>
          </p:cNvSpPr>
          <p:nvPr>
            <p:ph type="body" sz="quarter" idx="17"/>
          </p:nvPr>
        </p:nvSpPr>
        <p:spPr/>
        <p:txBody>
          <a:bodyPr/>
          <a:lstStyle/>
          <a:p>
            <a:r>
              <a:rPr lang="fr-FR"/>
              <a:t>TROPION-Lung02</a:t>
            </a:r>
          </a:p>
        </p:txBody>
      </p:sp>
      <p:sp>
        <p:nvSpPr>
          <p:cNvPr id="9" name="Espace réservé du texte 8">
            <a:extLst>
              <a:ext uri="{FF2B5EF4-FFF2-40B4-BE49-F238E27FC236}">
                <a16:creationId xmlns:a16="http://schemas.microsoft.com/office/drawing/2014/main" xmlns="" id="{EDF11BB6-8380-2B25-7CD7-71165CB35933}"/>
              </a:ext>
            </a:extLst>
          </p:cNvPr>
          <p:cNvSpPr>
            <a:spLocks noGrp="1"/>
          </p:cNvSpPr>
          <p:nvPr>
            <p:ph type="body" sz="quarter" idx="18"/>
          </p:nvPr>
        </p:nvSpPr>
        <p:spPr/>
        <p:txBody>
          <a:bodyPr/>
          <a:lstStyle/>
          <a:p>
            <a:r>
              <a:rPr lang="fr-FR"/>
              <a:t>Résumé des toxicités (≥20% des patients)</a:t>
            </a:r>
          </a:p>
        </p:txBody>
      </p:sp>
      <p:graphicFrame>
        <p:nvGraphicFramePr>
          <p:cNvPr id="2" name="Tableau 1">
            <a:extLst>
              <a:ext uri="{FF2B5EF4-FFF2-40B4-BE49-F238E27FC236}">
                <a16:creationId xmlns:a16="http://schemas.microsoft.com/office/drawing/2014/main" xmlns="" id="{AC6D60BF-7E65-9E0E-CDD5-CCB6A6B56605}"/>
              </a:ext>
            </a:extLst>
          </p:cNvPr>
          <p:cNvGraphicFramePr>
            <a:graphicFrameLocks noGrp="1"/>
          </p:cNvGraphicFramePr>
          <p:nvPr>
            <p:extLst>
              <p:ext uri="{D42A27DB-BD31-4B8C-83A1-F6EECF244321}">
                <p14:modId xmlns:p14="http://schemas.microsoft.com/office/powerpoint/2010/main" val="4031066366"/>
              </p:ext>
            </p:extLst>
          </p:nvPr>
        </p:nvGraphicFramePr>
        <p:xfrm>
          <a:off x="1675638" y="1716017"/>
          <a:ext cx="9298973" cy="3425966"/>
        </p:xfrm>
        <a:graphic>
          <a:graphicData uri="http://schemas.openxmlformats.org/drawingml/2006/table">
            <a:tbl>
              <a:tblPr firstRow="1" bandRow="1"/>
              <a:tblGrid>
                <a:gridCol w="3820812">
                  <a:extLst>
                    <a:ext uri="{9D8B030D-6E8A-4147-A177-3AD203B41FA5}">
                      <a16:colId xmlns:a16="http://schemas.microsoft.com/office/drawing/2014/main" xmlns="" val="20000"/>
                    </a:ext>
                  </a:extLst>
                </a:gridCol>
                <a:gridCol w="1540476">
                  <a:extLst>
                    <a:ext uri="{9D8B030D-6E8A-4147-A177-3AD203B41FA5}">
                      <a16:colId xmlns:a16="http://schemas.microsoft.com/office/drawing/2014/main" xmlns="" val="20001"/>
                    </a:ext>
                  </a:extLst>
                </a:gridCol>
                <a:gridCol w="1359243">
                  <a:extLst>
                    <a:ext uri="{9D8B030D-6E8A-4147-A177-3AD203B41FA5}">
                      <a16:colId xmlns:a16="http://schemas.microsoft.com/office/drawing/2014/main" xmlns="" val="20003"/>
                    </a:ext>
                  </a:extLst>
                </a:gridCol>
                <a:gridCol w="1351005">
                  <a:extLst>
                    <a:ext uri="{9D8B030D-6E8A-4147-A177-3AD203B41FA5}">
                      <a16:colId xmlns:a16="http://schemas.microsoft.com/office/drawing/2014/main" xmlns="" val="20004"/>
                    </a:ext>
                  </a:extLst>
                </a:gridCol>
                <a:gridCol w="1227437">
                  <a:extLst>
                    <a:ext uri="{9D8B030D-6E8A-4147-A177-3AD203B41FA5}">
                      <a16:colId xmlns:a16="http://schemas.microsoft.com/office/drawing/2014/main" xmlns="" val="20002"/>
                    </a:ext>
                  </a:extLst>
                </a:gridCol>
              </a:tblGrid>
              <a:tr h="549188">
                <a:tc rowSpan="2">
                  <a:txBody>
                    <a:bodyPr/>
                    <a:lstStyle/>
                    <a:p>
                      <a:pPr algn="l" fontAlgn="b"/>
                      <a:endParaRPr lang="fr-FR" sz="1200" b="0" i="0" u="none" strike="noStrike" baseline="0" dirty="0">
                        <a:solidFill>
                          <a:schemeClr val="tx1"/>
                        </a:solidFill>
                        <a:effectLst/>
                        <a:latin typeface="+mn-lt"/>
                        <a:ea typeface="+mn-ea"/>
                        <a:cs typeface="Arial" panose="020B0604020202020204" pitchFamily="34" charset="0"/>
                      </a:endParaRPr>
                    </a:p>
                    <a:p>
                      <a:pPr algn="l" fontAlgn="b"/>
                      <a:r>
                        <a:rPr lang="en-US" sz="1200" b="1" i="0" u="none" strike="noStrike" baseline="0" dirty="0">
                          <a:solidFill>
                            <a:schemeClr val="bg1"/>
                          </a:solidFill>
                          <a:effectLst/>
                          <a:latin typeface="+mn-lt"/>
                          <a:ea typeface="+mn-ea"/>
                          <a:cs typeface="+mn-cs"/>
                        </a:rPr>
                        <a:t>AESI, n (%)</a:t>
                      </a:r>
                      <a:endParaRPr lang="en-US" sz="1200" b="1" i="0" u="none" strike="noStrike" baseline="30000" dirty="0">
                        <a:solidFill>
                          <a:schemeClr val="bg1"/>
                        </a:solidFill>
                        <a:effectLst/>
                        <a:latin typeface="+mn-lt"/>
                        <a:ea typeface="Open Sans" panose="020B0606030504020204" pitchFamily="34" charset="0"/>
                        <a:cs typeface="Arial" panose="020B0604020202020204" pitchFamily="34" charset="0"/>
                      </a:endParaRPr>
                    </a:p>
                    <a:p>
                      <a:pPr algn="l">
                        <a:spcBef>
                          <a:spcPts val="0"/>
                        </a:spcBef>
                      </a:pPr>
                      <a:endParaRPr lang="fr-FR" sz="1200" b="0" i="0" dirty="0">
                        <a:latin typeface="+mn-lt"/>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mn-lt"/>
                        </a:rPr>
                        <a:t>Doublet</a:t>
                      </a:r>
                      <a:r>
                        <a:rPr lang="en-US" sz="1200" b="1" u="none" strike="noStrike" baseline="0" dirty="0">
                          <a:solidFill>
                            <a:schemeClr val="bg1"/>
                          </a:solidFill>
                          <a:effectLst/>
                          <a:latin typeface="+mn-lt"/>
                        </a:rPr>
                        <a:t> </a:t>
                      </a:r>
                      <a:r>
                        <a:rPr lang="en-US" sz="1200" b="1" u="none" strike="noStrike" dirty="0">
                          <a:solidFill>
                            <a:schemeClr val="bg1"/>
                          </a:solidFill>
                          <a:effectLst/>
                          <a:latin typeface="+mn-lt"/>
                        </a:rPr>
                        <a:t>(n=64)</a:t>
                      </a:r>
                      <a:endParaRPr lang="en-US" sz="120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algn="ctr" fontAlgn="b"/>
                      <a:endParaRPr lang="en-US" sz="1050" b="1" i="0" u="none" strike="noStrike" dirty="0">
                        <a:solidFill>
                          <a:schemeClr val="bg1"/>
                        </a:solidFill>
                        <a:effectLst/>
                        <a:latin typeface="Arial" panose="020B0604020202020204" pitchFamily="34" charset="0"/>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mn-lt"/>
                        </a:rPr>
                        <a:t>Triplet</a:t>
                      </a:r>
                      <a:r>
                        <a:rPr lang="en-US" sz="1200" b="1" u="none" strike="noStrike" baseline="0" dirty="0">
                          <a:solidFill>
                            <a:schemeClr val="bg1"/>
                          </a:solidFill>
                          <a:effectLst/>
                          <a:latin typeface="+mn-lt"/>
                        </a:rPr>
                        <a:t> </a:t>
                      </a:r>
                      <a:r>
                        <a:rPr lang="en-US" sz="1200" b="1" u="none" strike="noStrike" dirty="0">
                          <a:solidFill>
                            <a:schemeClr val="bg1"/>
                          </a:solidFill>
                          <a:effectLst/>
                          <a:latin typeface="+mn-lt"/>
                        </a:rPr>
                        <a:t>(n=72)</a:t>
                      </a:r>
                      <a:endParaRPr lang="en-US" sz="120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hMerge="1">
                  <a:txBody>
                    <a:bodyPr/>
                    <a:lstStyle/>
                    <a:p>
                      <a:pPr algn="ctr" fontAlgn="b"/>
                      <a:endParaRPr lang="en-US" sz="1050" b="1" i="0" u="none" strike="noStrike" dirty="0">
                        <a:solidFill>
                          <a:schemeClr val="bg1"/>
                        </a:solidFill>
                        <a:effectLst/>
                        <a:latin typeface="Arial" panose="020B0604020202020204" pitchFamily="34" charset="0"/>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2"/>
                  </a:ext>
                </a:extLst>
              </a:tr>
              <a:tr h="571478">
                <a:tc v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105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200" b="1" i="0" u="none" strike="noStrike" dirty="0" err="1">
                          <a:solidFill>
                            <a:schemeClr val="bg1"/>
                          </a:solidFill>
                          <a:effectLst/>
                          <a:latin typeface="+mn-lt"/>
                          <a:ea typeface="Open Sans" panose="020B0606030504020204" pitchFamily="34" charset="0"/>
                          <a:cs typeface="Arial" panose="020B0604020202020204" pitchFamily="34" charset="0"/>
                        </a:rPr>
                        <a:t>Tous</a:t>
                      </a:r>
                      <a:r>
                        <a:rPr lang="en-US" sz="1200" b="1" i="0" u="none" strike="noStrike" dirty="0">
                          <a:solidFill>
                            <a:schemeClr val="bg1"/>
                          </a:solidFill>
                          <a:effectLst/>
                          <a:latin typeface="+mn-lt"/>
                          <a:ea typeface="Open Sans" panose="020B0606030504020204" pitchFamily="34" charset="0"/>
                          <a:cs typeface="Arial" panose="020B0604020202020204" pitchFamily="34" charset="0"/>
                        </a:rPr>
                        <a:t> les  grades</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200" b="1" i="0" u="none" strike="noStrike" dirty="0">
                          <a:solidFill>
                            <a:schemeClr val="bg1"/>
                          </a:solidFill>
                          <a:effectLst/>
                          <a:latin typeface="+mn-lt"/>
                          <a:ea typeface="Open Sans" panose="020B0606030504020204" pitchFamily="34" charset="0"/>
                          <a:cs typeface="Arial" panose="020B0604020202020204" pitchFamily="34" charset="0"/>
                        </a:rPr>
                        <a:t>Grade ≥3</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200" b="1" i="0" u="none" strike="noStrike" dirty="0" err="1">
                          <a:solidFill>
                            <a:schemeClr val="bg1"/>
                          </a:solidFill>
                          <a:effectLst/>
                          <a:latin typeface="+mn-lt"/>
                          <a:ea typeface="Open Sans" panose="020B0606030504020204" pitchFamily="34" charset="0"/>
                          <a:cs typeface="Arial" panose="020B0604020202020204" pitchFamily="34" charset="0"/>
                        </a:rPr>
                        <a:t>Tous</a:t>
                      </a:r>
                      <a:r>
                        <a:rPr lang="en-US" sz="1200" b="1" i="0" u="none" strike="noStrike" dirty="0">
                          <a:solidFill>
                            <a:schemeClr val="bg1"/>
                          </a:solidFill>
                          <a:effectLst/>
                          <a:latin typeface="+mn-lt"/>
                          <a:ea typeface="Open Sans" panose="020B0606030504020204" pitchFamily="34" charset="0"/>
                          <a:cs typeface="Arial" panose="020B0604020202020204" pitchFamily="34" charset="0"/>
                        </a:rPr>
                        <a:t> les grades</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b"/>
                      <a:r>
                        <a:rPr lang="en-US" sz="1200" b="1" i="0" u="none" strike="noStrike" dirty="0">
                          <a:solidFill>
                            <a:schemeClr val="bg1"/>
                          </a:solidFill>
                          <a:effectLst/>
                          <a:latin typeface="+mn-lt"/>
                          <a:ea typeface="Open Sans" panose="020B0606030504020204" pitchFamily="34" charset="0"/>
                          <a:cs typeface="Arial" panose="020B0604020202020204" pitchFamily="34" charset="0"/>
                        </a:rPr>
                        <a:t>Grade ≥3</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extLst>
                  <a:ext uri="{0D108BD9-81ED-4DB2-BD59-A6C34878D82A}">
                    <a16:rowId xmlns:a16="http://schemas.microsoft.com/office/drawing/2014/main" xmlns="" val="10000"/>
                  </a:ext>
                </a:extLst>
              </a:tr>
              <a:tr h="576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ln>
                            <a:noFill/>
                          </a:ln>
                          <a:solidFill>
                            <a:schemeClr val="tx1"/>
                          </a:solidFill>
                          <a:latin typeface="+mn-lt"/>
                          <a:ea typeface="Open Sans" panose="020B0606030504020204" pitchFamily="34" charset="0"/>
                          <a:cs typeface="Arial" panose="020B0604020202020204" pitchFamily="34" charset="0"/>
                        </a:rPr>
                        <a:t>Mucites</a:t>
                      </a:r>
                      <a:r>
                        <a:rPr lang="en-GB" sz="1200" b="1" dirty="0">
                          <a:ln>
                            <a:noFill/>
                          </a:ln>
                          <a:solidFill>
                            <a:schemeClr val="tx1"/>
                          </a:solidFill>
                          <a:latin typeface="+mn-lt"/>
                          <a:ea typeface="Open Sans" panose="020B0606030504020204" pitchFamily="34" charset="0"/>
                          <a:cs typeface="Arial" panose="020B0604020202020204" pitchFamily="34" charset="0"/>
                        </a:rPr>
                        <a:t>/</a:t>
                      </a:r>
                      <a:r>
                        <a:rPr lang="en-GB" sz="1200" b="1" dirty="0" err="1">
                          <a:ln>
                            <a:noFill/>
                          </a:ln>
                          <a:solidFill>
                            <a:schemeClr val="tx1"/>
                          </a:solidFill>
                          <a:latin typeface="+mn-lt"/>
                          <a:ea typeface="Open Sans" panose="020B0606030504020204" pitchFamily="34" charset="0"/>
                          <a:cs typeface="Arial" panose="020B0604020202020204" pitchFamily="34" charset="0"/>
                        </a:rPr>
                        <a:t>stomatites</a:t>
                      </a:r>
                      <a:endParaRPr lang="en-GB" sz="12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37 (58)</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5 (8)</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31 (43)</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4 (6)</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57632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chemeClr val="tx1"/>
                          </a:solidFill>
                          <a:effectLst/>
                          <a:latin typeface="+mn-lt"/>
                          <a:ea typeface="+mn-ea"/>
                          <a:cs typeface="+mn-cs"/>
                        </a:rPr>
                        <a:t>ILD/</a:t>
                      </a:r>
                      <a:r>
                        <a:rPr lang="en-US" sz="1200" b="1" i="0" u="none" strike="noStrike" baseline="0" dirty="0" err="1">
                          <a:solidFill>
                            <a:schemeClr val="tx1"/>
                          </a:solidFill>
                          <a:effectLst/>
                          <a:latin typeface="+mn-lt"/>
                          <a:ea typeface="+mn-ea"/>
                          <a:cs typeface="+mn-cs"/>
                        </a:rPr>
                        <a:t>pneumonies</a:t>
                      </a:r>
                      <a:r>
                        <a:rPr lang="en-US" sz="1200" b="1" i="0" u="none" strike="noStrike" baseline="0" dirty="0">
                          <a:solidFill>
                            <a:schemeClr val="tx1"/>
                          </a:solidFill>
                          <a:effectLst/>
                          <a:latin typeface="+mn-lt"/>
                          <a:ea typeface="+mn-ea"/>
                          <a:cs typeface="+mn-cs"/>
                        </a:rPr>
                        <a:t> </a:t>
                      </a:r>
                      <a:r>
                        <a:rPr lang="en-US" sz="1200" b="1" i="0" u="none" strike="noStrike" baseline="0" dirty="0" err="1">
                          <a:solidFill>
                            <a:schemeClr val="tx1"/>
                          </a:solidFill>
                          <a:effectLst/>
                          <a:latin typeface="+mn-lt"/>
                          <a:ea typeface="+mn-ea"/>
                          <a:cs typeface="+mn-cs"/>
                        </a:rPr>
                        <a:t>liées</a:t>
                      </a:r>
                      <a:r>
                        <a:rPr lang="en-US" sz="1200" b="1" i="0" u="none" strike="noStrike" baseline="0" dirty="0">
                          <a:solidFill>
                            <a:schemeClr val="tx1"/>
                          </a:solidFill>
                          <a:effectLst/>
                          <a:latin typeface="+mn-lt"/>
                          <a:ea typeface="+mn-ea"/>
                          <a:cs typeface="+mn-cs"/>
                        </a:rPr>
                        <a:t> au </a:t>
                      </a:r>
                      <a:r>
                        <a:rPr lang="en-US" sz="1200" b="1" i="0" u="none" strike="noStrike" baseline="0" dirty="0" err="1">
                          <a:solidFill>
                            <a:schemeClr val="tx1"/>
                          </a:solidFill>
                          <a:effectLst/>
                          <a:latin typeface="+mn-lt"/>
                          <a:ea typeface="+mn-ea"/>
                          <a:cs typeface="+mn-cs"/>
                        </a:rPr>
                        <a:t>traitement</a:t>
                      </a:r>
                      <a:endParaRPr lang="en-US" sz="1200" b="1" i="0" u="none" strike="noStrike" baseline="30000" dirty="0">
                        <a:solidFill>
                          <a:schemeClr val="tx1"/>
                        </a:solidFill>
                        <a:effectLst/>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11 (17)</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2 (3)</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16 (22)</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2 (3)</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576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a:ln>
                            <a:noFill/>
                          </a:ln>
                          <a:solidFill>
                            <a:schemeClr val="tx1"/>
                          </a:solidFill>
                          <a:latin typeface="+mn-lt"/>
                          <a:ea typeface="+mn-ea"/>
                          <a:cs typeface="+mn-cs"/>
                        </a:rPr>
                        <a:t>Toxicité de la surface oculaire</a:t>
                      </a:r>
                      <a:endParaRPr lang="en-GB" sz="1200" b="1" kern="1200"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10 (16)</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1 (2)</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17 (24)</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2 (3)</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576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ea typeface="Open Sans" panose="020B0606030504020204" pitchFamily="34" charset="0"/>
                          <a:cs typeface="Arial" panose="020B0604020202020204" pitchFamily="34" charset="0"/>
                        </a:rPr>
                        <a:t>IRR</a:t>
                      </a:r>
                      <a:endParaRPr lang="en-GB" sz="1200" b="1" baseline="30000"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15 (23)</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 0</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rPr>
                        <a:t>10 (14)</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ea typeface="+mn-ea"/>
                          <a:cs typeface="+mn-cs"/>
                        </a:rPr>
                        <a:t>0</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bl>
          </a:graphicData>
        </a:graphic>
      </p:graphicFrame>
      <p:sp>
        <p:nvSpPr>
          <p:cNvPr id="3" name="ZoneTexte 2"/>
          <p:cNvSpPr txBox="1"/>
          <p:nvPr/>
        </p:nvSpPr>
        <p:spPr>
          <a:xfrm>
            <a:off x="1088717" y="966644"/>
            <a:ext cx="10755953" cy="646331"/>
          </a:xfrm>
          <a:prstGeom prst="rect">
            <a:avLst/>
          </a:prstGeom>
          <a:noFill/>
        </p:spPr>
        <p:txBody>
          <a:bodyPr wrap="square" rtlCol="0">
            <a:spAutoFit/>
          </a:bodyPr>
          <a:lstStyle/>
          <a:p>
            <a:r>
              <a:rPr lang="fr-FR" dirty="0">
                <a:solidFill>
                  <a:prstClr val="black"/>
                </a:solidFill>
              </a:rPr>
              <a:t>Les principales toxicités d’intérêt étaient les stomatites, </a:t>
            </a:r>
            <a:r>
              <a:rPr lang="fr-FR" dirty="0" err="1">
                <a:solidFill>
                  <a:prstClr val="black"/>
                </a:solidFill>
              </a:rPr>
              <a:t>mucites</a:t>
            </a:r>
            <a:r>
              <a:rPr lang="fr-FR" dirty="0">
                <a:solidFill>
                  <a:prstClr val="black"/>
                </a:solidFill>
              </a:rPr>
              <a:t>, pneumopathies interstitielles, </a:t>
            </a:r>
            <a:r>
              <a:rPr lang="fr-FR" dirty="0" err="1">
                <a:solidFill>
                  <a:prstClr val="black"/>
                </a:solidFill>
              </a:rPr>
              <a:t>kératopathies</a:t>
            </a:r>
            <a:r>
              <a:rPr lang="fr-FR" dirty="0">
                <a:solidFill>
                  <a:prstClr val="black"/>
                </a:solidFill>
              </a:rPr>
              <a:t> et les réactions à la perfusion</a:t>
            </a:r>
          </a:p>
        </p:txBody>
      </p:sp>
    </p:spTree>
    <p:extLst>
      <p:ext uri="{BB962C8B-B14F-4D97-AF65-F5344CB8AC3E}">
        <p14:creationId xmlns:p14="http://schemas.microsoft.com/office/powerpoint/2010/main" val="41351702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33">
            <a:extLst>
              <a:ext uri="{FF2B5EF4-FFF2-40B4-BE49-F238E27FC236}">
                <a16:creationId xmlns:a16="http://schemas.microsoft.com/office/drawing/2014/main" xmlns="" id="{03C75B83-80CB-6DD3-4F38-EE5A36D48BAC}"/>
              </a:ext>
            </a:extLst>
          </p:cNvPr>
          <p:cNvSpPr/>
          <p:nvPr/>
        </p:nvSpPr>
        <p:spPr>
          <a:xfrm>
            <a:off x="1358782" y="1030649"/>
            <a:ext cx="10322926" cy="2555072"/>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sp>
        <p:nvSpPr>
          <p:cNvPr id="6" name="Espace réservé du texte 5">
            <a:extLst>
              <a:ext uri="{FF2B5EF4-FFF2-40B4-BE49-F238E27FC236}">
                <a16:creationId xmlns:a16="http://schemas.microsoft.com/office/drawing/2014/main" xmlns="" id="{F7E6DC22-5AAB-453E-C0E2-8B1D6553E8CD}"/>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693ABDA8-D8A1-0901-7606-4A690BA8CE85}"/>
              </a:ext>
            </a:extLst>
          </p:cNvPr>
          <p:cNvSpPr>
            <a:spLocks noGrp="1"/>
          </p:cNvSpPr>
          <p:nvPr>
            <p:ph sz="quarter" idx="16"/>
          </p:nvPr>
        </p:nvSpPr>
        <p:spPr/>
        <p:txBody>
          <a:bodyPr/>
          <a:lstStyle/>
          <a:p>
            <a:r>
              <a:rPr lang="fr-FR" dirty="0"/>
              <a:t>Y. </a:t>
            </a:r>
            <a:r>
              <a:rPr lang="fr-FR" dirty="0" err="1"/>
              <a:t>Goto</a:t>
            </a:r>
            <a:r>
              <a:rPr lang="fr-FR" dirty="0"/>
              <a:t> et al., ASCO</a:t>
            </a:r>
            <a:r>
              <a:rPr lang="fr-FR" baseline="30000" dirty="0"/>
              <a:t>®</a:t>
            </a:r>
            <a:r>
              <a:rPr lang="fr-FR" dirty="0"/>
              <a:t> 2023, Abs. #9004</a:t>
            </a:r>
          </a:p>
        </p:txBody>
      </p:sp>
      <p:sp>
        <p:nvSpPr>
          <p:cNvPr id="8" name="Espace réservé du texte 7">
            <a:extLst>
              <a:ext uri="{FF2B5EF4-FFF2-40B4-BE49-F238E27FC236}">
                <a16:creationId xmlns:a16="http://schemas.microsoft.com/office/drawing/2014/main" xmlns="" id="{170B6E89-CC19-05F2-5701-C701201E159D}"/>
              </a:ext>
            </a:extLst>
          </p:cNvPr>
          <p:cNvSpPr>
            <a:spLocks noGrp="1"/>
          </p:cNvSpPr>
          <p:nvPr>
            <p:ph type="body" sz="quarter" idx="17"/>
          </p:nvPr>
        </p:nvSpPr>
        <p:spPr/>
        <p:txBody>
          <a:bodyPr/>
          <a:lstStyle/>
          <a:p>
            <a:r>
              <a:rPr lang="fr-FR" dirty="0"/>
              <a:t>TROPION-Lung02</a:t>
            </a:r>
          </a:p>
        </p:txBody>
      </p:sp>
      <p:sp>
        <p:nvSpPr>
          <p:cNvPr id="9" name="Espace réservé du texte 8">
            <a:extLst>
              <a:ext uri="{FF2B5EF4-FFF2-40B4-BE49-F238E27FC236}">
                <a16:creationId xmlns:a16="http://schemas.microsoft.com/office/drawing/2014/main" xmlns="" id="{EDF11BB6-8380-2B25-7CD7-71165CB35933}"/>
              </a:ext>
            </a:extLst>
          </p:cNvPr>
          <p:cNvSpPr>
            <a:spLocks noGrp="1"/>
          </p:cNvSpPr>
          <p:nvPr>
            <p:ph type="body" sz="quarter" idx="18"/>
          </p:nvPr>
        </p:nvSpPr>
        <p:spPr>
          <a:xfrm>
            <a:off x="1113754" y="486009"/>
            <a:ext cx="11259224" cy="341085"/>
          </a:xfrm>
        </p:spPr>
        <p:txBody>
          <a:bodyPr/>
          <a:lstStyle/>
          <a:p>
            <a:r>
              <a:rPr lang="fr-FR" dirty="0"/>
              <a:t>Etudes randomisées actuellement en cours</a:t>
            </a:r>
          </a:p>
        </p:txBody>
      </p:sp>
      <p:grpSp>
        <p:nvGrpSpPr>
          <p:cNvPr id="37" name="Groupe 36">
            <a:extLst>
              <a:ext uri="{FF2B5EF4-FFF2-40B4-BE49-F238E27FC236}">
                <a16:creationId xmlns:a16="http://schemas.microsoft.com/office/drawing/2014/main" xmlns="" id="{EB4D4FBB-7883-9636-7199-D9A7A2946C42}"/>
              </a:ext>
            </a:extLst>
          </p:cNvPr>
          <p:cNvGrpSpPr/>
          <p:nvPr/>
        </p:nvGrpSpPr>
        <p:grpSpPr>
          <a:xfrm>
            <a:off x="2188158" y="1183068"/>
            <a:ext cx="8664174" cy="2250235"/>
            <a:chOff x="1621983" y="1839685"/>
            <a:chExt cx="8664174" cy="2250235"/>
          </a:xfrm>
        </p:grpSpPr>
        <p:cxnSp>
          <p:nvCxnSpPr>
            <p:cNvPr id="33" name="Connecteur droit avec flèche 32">
              <a:extLst>
                <a:ext uri="{FF2B5EF4-FFF2-40B4-BE49-F238E27FC236}">
                  <a16:creationId xmlns:a16="http://schemas.microsoft.com/office/drawing/2014/main" xmlns="" id="{7D9E4D26-BB3D-D208-EEC3-E16764709917}"/>
                </a:ext>
              </a:extLst>
            </p:cNvPr>
            <p:cNvCxnSpPr>
              <a:cxnSpLocks/>
              <a:stCxn id="5" idx="3"/>
              <a:endCxn id="26" idx="1"/>
            </p:cNvCxnSpPr>
            <p:nvPr/>
          </p:nvCxnSpPr>
          <p:spPr>
            <a:xfrm flipV="1">
              <a:off x="3704769" y="2958649"/>
              <a:ext cx="1086529" cy="6154"/>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Freeform 5">
              <a:extLst>
                <a:ext uri="{FF2B5EF4-FFF2-40B4-BE49-F238E27FC236}">
                  <a16:creationId xmlns:a16="http://schemas.microsoft.com/office/drawing/2014/main" xmlns="" id="{2DD8F773-EE73-7965-B11E-54418FE86357}"/>
                </a:ext>
              </a:extLst>
            </p:cNvPr>
            <p:cNvSpPr/>
            <p:nvPr/>
          </p:nvSpPr>
          <p:spPr>
            <a:xfrm>
              <a:off x="1621983" y="2090519"/>
              <a:ext cx="2082786" cy="1748567"/>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400" b="1" dirty="0">
                  <a:solidFill>
                    <a:srgbClr val="000000"/>
                  </a:solidFill>
                  <a:latin typeface="Century Gothic" panose="020B0502020202020204" pitchFamily="34" charset="0"/>
                  <a:cs typeface="Arial" panose="020B0604020202020204" pitchFamily="34" charset="0"/>
                </a:rPr>
                <a:t>CBNPC avancé ou métastatique (N=975)</a:t>
              </a: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PD-L1 TPS </a:t>
              </a:r>
              <a:r>
                <a:rPr lang="en-US" sz="1400" b="1" dirty="0">
                  <a:solidFill>
                    <a:srgbClr val="FF7F4D"/>
                  </a:solidFill>
                  <a:latin typeface="Century Gothic" panose="020B0502020202020204" pitchFamily="34" charset="0"/>
                  <a:cs typeface="Arial" panose="020B0604020202020204" pitchFamily="34" charset="0"/>
                </a:rPr>
                <a:t>&lt;50%</a:t>
              </a:r>
            </a:p>
          </p:txBody>
        </p:sp>
        <p:sp>
          <p:nvSpPr>
            <p:cNvPr id="19" name="Freeform 5">
              <a:extLst>
                <a:ext uri="{FF2B5EF4-FFF2-40B4-BE49-F238E27FC236}">
                  <a16:creationId xmlns:a16="http://schemas.microsoft.com/office/drawing/2014/main" xmlns="" id="{9768F467-77DC-F097-DA3C-EEE38F22D632}"/>
                </a:ext>
              </a:extLst>
            </p:cNvPr>
            <p:cNvSpPr/>
            <p:nvPr/>
          </p:nvSpPr>
          <p:spPr>
            <a:xfrm>
              <a:off x="8235351" y="2475239"/>
              <a:ext cx="2050806" cy="979127"/>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400" b="1" dirty="0">
                  <a:solidFill>
                    <a:srgbClr val="000000"/>
                  </a:solidFill>
                  <a:latin typeface="Century Gothic" panose="020B0502020202020204" pitchFamily="34" charset="0"/>
                  <a:cs typeface="Arial" panose="020B0604020202020204" pitchFamily="34" charset="0"/>
                </a:rPr>
                <a:t>Principaux critères d’évaluation</a:t>
              </a: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SSP (by BICR)</a:t>
              </a: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SG</a:t>
              </a:r>
            </a:p>
          </p:txBody>
        </p:sp>
        <p:grpSp>
          <p:nvGrpSpPr>
            <p:cNvPr id="20" name="Groupe 19">
              <a:extLst>
                <a:ext uri="{FF2B5EF4-FFF2-40B4-BE49-F238E27FC236}">
                  <a16:creationId xmlns:a16="http://schemas.microsoft.com/office/drawing/2014/main" xmlns="" id="{4657E8B0-930F-A464-326E-3303DB88C547}"/>
                </a:ext>
              </a:extLst>
            </p:cNvPr>
            <p:cNvGrpSpPr/>
            <p:nvPr/>
          </p:nvGrpSpPr>
          <p:grpSpPr>
            <a:xfrm>
              <a:off x="7934444" y="1839685"/>
              <a:ext cx="117884" cy="2250235"/>
              <a:chOff x="9164530" y="3793363"/>
              <a:chExt cx="117884" cy="2250235"/>
            </a:xfrm>
          </p:grpSpPr>
          <p:cxnSp>
            <p:nvCxnSpPr>
              <p:cNvPr id="24" name="Connecteur droit 23">
                <a:extLst>
                  <a:ext uri="{FF2B5EF4-FFF2-40B4-BE49-F238E27FC236}">
                    <a16:creationId xmlns:a16="http://schemas.microsoft.com/office/drawing/2014/main" xmlns="" id="{661D313A-8DEE-9287-B6BF-10CF36B955D5}"/>
                  </a:ext>
                </a:extLst>
              </p:cNvPr>
              <p:cNvCxnSpPr>
                <a:cxnSpLocks/>
              </p:cNvCxnSpPr>
              <p:nvPr/>
            </p:nvCxnSpPr>
            <p:spPr>
              <a:xfrm>
                <a:off x="9164531" y="3793363"/>
                <a:ext cx="0" cy="2250235"/>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25" name="Freeform 55">
                <a:extLst>
                  <a:ext uri="{FF2B5EF4-FFF2-40B4-BE49-F238E27FC236}">
                    <a16:creationId xmlns:a16="http://schemas.microsoft.com/office/drawing/2014/main" xmlns="" id="{9D166744-E959-4F56-A21F-6406CD822961}"/>
                  </a:ext>
                </a:extLst>
              </p:cNvPr>
              <p:cNvSpPr/>
              <p:nvPr/>
            </p:nvSpPr>
            <p:spPr>
              <a:xfrm rot="5400000">
                <a:off x="9011925" y="4859538"/>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grpSp>
          <p:nvGrpSpPr>
            <p:cNvPr id="28" name="Groupe 27">
              <a:extLst>
                <a:ext uri="{FF2B5EF4-FFF2-40B4-BE49-F238E27FC236}">
                  <a16:creationId xmlns:a16="http://schemas.microsoft.com/office/drawing/2014/main" xmlns="" id="{A7BEDA4B-7175-AF92-AEF7-10B3959594DD}"/>
                </a:ext>
              </a:extLst>
            </p:cNvPr>
            <p:cNvGrpSpPr/>
            <p:nvPr/>
          </p:nvGrpSpPr>
          <p:grpSpPr>
            <a:xfrm>
              <a:off x="4791298" y="1839685"/>
              <a:ext cx="2771786" cy="2250235"/>
              <a:chOff x="4791298" y="1839685"/>
              <a:chExt cx="2771786" cy="2250235"/>
            </a:xfrm>
          </p:grpSpPr>
          <p:sp>
            <p:nvSpPr>
              <p:cNvPr id="14" name="Freeform 41">
                <a:extLst>
                  <a:ext uri="{FF2B5EF4-FFF2-40B4-BE49-F238E27FC236}">
                    <a16:creationId xmlns:a16="http://schemas.microsoft.com/office/drawing/2014/main" xmlns="" id="{98047FD2-9C89-00E6-EAAD-1D8549AA37B9}"/>
                  </a:ext>
                </a:extLst>
              </p:cNvPr>
              <p:cNvSpPr/>
              <p:nvPr/>
            </p:nvSpPr>
            <p:spPr>
              <a:xfrm>
                <a:off x="4791298" y="1839685"/>
                <a:ext cx="2771786" cy="597386"/>
              </a:xfrm>
              <a:prstGeom prst="roundRect">
                <a:avLst>
                  <a:gd name="adj" fmla="val 9151"/>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Dato-Dxd</a:t>
                </a:r>
                <a:r>
                  <a:rPr lang="en-US" sz="1400" b="1" kern="0" dirty="0">
                    <a:solidFill>
                      <a:prstClr val="white"/>
                    </a:solidFill>
                    <a:latin typeface="Century Gothic" panose="020B0502020202020204" pitchFamily="34" charset="0"/>
                    <a:cs typeface="Arial" panose="020B0604020202020204" pitchFamily="34" charset="0"/>
                  </a:rPr>
                  <a:t> + pembrolizumab + </a:t>
                </a:r>
                <a:r>
                  <a:rPr lang="en-US" sz="1400" b="1" kern="0" dirty="0" err="1">
                    <a:solidFill>
                      <a:prstClr val="white"/>
                    </a:solidFill>
                    <a:latin typeface="Century Gothic" panose="020B0502020202020204" pitchFamily="34" charset="0"/>
                    <a:cs typeface="Arial" panose="020B0604020202020204" pitchFamily="34" charset="0"/>
                  </a:rPr>
                  <a:t>cisplatine</a:t>
                </a:r>
                <a:r>
                  <a:rPr lang="en-US" sz="1400" b="1" kern="0" dirty="0">
                    <a:solidFill>
                      <a:prstClr val="white"/>
                    </a:solidFill>
                    <a:latin typeface="Century Gothic" panose="020B0502020202020204" pitchFamily="34" charset="0"/>
                    <a:cs typeface="Arial" panose="020B0604020202020204" pitchFamily="34" charset="0"/>
                  </a:rPr>
                  <a:t>/</a:t>
                </a:r>
                <a:r>
                  <a:rPr lang="en-US" sz="1400" b="1" kern="0" dirty="0" err="1">
                    <a:solidFill>
                      <a:prstClr val="white"/>
                    </a:solidFill>
                    <a:latin typeface="Century Gothic" panose="020B0502020202020204" pitchFamily="34" charset="0"/>
                    <a:cs typeface="Arial" panose="020B0604020202020204" pitchFamily="34" charset="0"/>
                  </a:rPr>
                  <a:t>carboplatine</a:t>
                </a:r>
                <a:endParaRPr lang="en-US" sz="1400" kern="0" dirty="0">
                  <a:solidFill>
                    <a:prstClr val="white"/>
                  </a:solidFill>
                  <a:latin typeface="Century Gothic" panose="020B0502020202020204" pitchFamily="34" charset="0"/>
                  <a:cs typeface="Arial" panose="020B0604020202020204" pitchFamily="34" charset="0"/>
                </a:endParaRPr>
              </a:p>
            </p:txBody>
          </p:sp>
          <p:sp>
            <p:nvSpPr>
              <p:cNvPr id="26" name="Freeform 41">
                <a:extLst>
                  <a:ext uri="{FF2B5EF4-FFF2-40B4-BE49-F238E27FC236}">
                    <a16:creationId xmlns:a16="http://schemas.microsoft.com/office/drawing/2014/main" xmlns="" id="{5CB51189-2CB0-823C-8005-4656A9BF6238}"/>
                  </a:ext>
                </a:extLst>
              </p:cNvPr>
              <p:cNvSpPr/>
              <p:nvPr/>
            </p:nvSpPr>
            <p:spPr>
              <a:xfrm>
                <a:off x="4791298" y="2659956"/>
                <a:ext cx="2771786" cy="597386"/>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a:solidFill>
                      <a:prstClr val="white"/>
                    </a:solidFill>
                    <a:latin typeface="Century Gothic" panose="020B0502020202020204" pitchFamily="34" charset="0"/>
                    <a:cs typeface="Arial" panose="020B0604020202020204" pitchFamily="34" charset="0"/>
                  </a:rPr>
                  <a:t>Dato-</a:t>
                </a:r>
                <a:r>
                  <a:rPr lang="en-US" sz="1400" b="1" kern="0" dirty="0" err="1">
                    <a:solidFill>
                      <a:prstClr val="white"/>
                    </a:solidFill>
                    <a:latin typeface="Century Gothic" panose="020B0502020202020204" pitchFamily="34" charset="0"/>
                    <a:cs typeface="Arial" panose="020B0604020202020204" pitchFamily="34" charset="0"/>
                  </a:rPr>
                  <a:t>Dxd</a:t>
                </a:r>
                <a:r>
                  <a:rPr lang="en-US" sz="1400" b="1" kern="0" dirty="0">
                    <a:solidFill>
                      <a:prstClr val="white"/>
                    </a:solidFill>
                    <a:latin typeface="Century Gothic" panose="020B0502020202020204" pitchFamily="34" charset="0"/>
                    <a:cs typeface="Arial" panose="020B0604020202020204" pitchFamily="34" charset="0"/>
                  </a:rPr>
                  <a:t> + pembrolizumab</a:t>
                </a:r>
                <a:endParaRPr lang="en-US" sz="1400" kern="0" dirty="0">
                  <a:solidFill>
                    <a:prstClr val="white"/>
                  </a:solidFill>
                  <a:latin typeface="Century Gothic" panose="020B0502020202020204" pitchFamily="34" charset="0"/>
                  <a:cs typeface="Arial" panose="020B0604020202020204" pitchFamily="34" charset="0"/>
                </a:endParaRPr>
              </a:p>
            </p:txBody>
          </p:sp>
          <p:sp>
            <p:nvSpPr>
              <p:cNvPr id="27" name="Freeform 41">
                <a:extLst>
                  <a:ext uri="{FF2B5EF4-FFF2-40B4-BE49-F238E27FC236}">
                    <a16:creationId xmlns:a16="http://schemas.microsoft.com/office/drawing/2014/main" xmlns="" id="{04C9BD8B-0649-A073-29A2-04C1ACD62025}"/>
                  </a:ext>
                </a:extLst>
              </p:cNvPr>
              <p:cNvSpPr/>
              <p:nvPr/>
            </p:nvSpPr>
            <p:spPr>
              <a:xfrm>
                <a:off x="4791298" y="3492534"/>
                <a:ext cx="2771786" cy="597386"/>
              </a:xfrm>
              <a:prstGeom prst="roundRect">
                <a:avLst>
                  <a:gd name="adj" fmla="val 9151"/>
                </a:avLst>
              </a:prstGeom>
              <a:solidFill>
                <a:srgbClr val="CA5E34"/>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a:solidFill>
                      <a:prstClr val="white"/>
                    </a:solidFill>
                    <a:latin typeface="Century Gothic" panose="020B0502020202020204" pitchFamily="34" charset="0"/>
                    <a:cs typeface="Arial" panose="020B0604020202020204" pitchFamily="34" charset="0"/>
                  </a:rPr>
                  <a:t>Pembrolizumab + </a:t>
                </a:r>
                <a:r>
                  <a:rPr lang="en-US" sz="1400" b="1" kern="0" dirty="0" err="1">
                    <a:solidFill>
                      <a:prstClr val="white"/>
                    </a:solidFill>
                    <a:latin typeface="Century Gothic" panose="020B0502020202020204" pitchFamily="34" charset="0"/>
                    <a:cs typeface="Arial" panose="020B0604020202020204" pitchFamily="34" charset="0"/>
                  </a:rPr>
                  <a:t>pémétrexed</a:t>
                </a:r>
                <a:r>
                  <a:rPr lang="en-US" sz="1400" b="1" kern="0" dirty="0">
                    <a:solidFill>
                      <a:prstClr val="white"/>
                    </a:solidFill>
                    <a:latin typeface="Century Gothic" panose="020B0502020202020204" pitchFamily="34" charset="0"/>
                    <a:cs typeface="Arial" panose="020B0604020202020204" pitchFamily="34" charset="0"/>
                  </a:rPr>
                  <a:t> + </a:t>
                </a:r>
                <a:r>
                  <a:rPr lang="en-US" sz="1400" b="1" kern="0" dirty="0" err="1">
                    <a:solidFill>
                      <a:prstClr val="white"/>
                    </a:solidFill>
                    <a:latin typeface="Century Gothic" panose="020B0502020202020204" pitchFamily="34" charset="0"/>
                    <a:cs typeface="Arial" panose="020B0604020202020204" pitchFamily="34" charset="0"/>
                  </a:rPr>
                  <a:t>cisplatine</a:t>
                </a:r>
                <a:r>
                  <a:rPr lang="en-US" sz="1400" b="1" kern="0" dirty="0">
                    <a:solidFill>
                      <a:prstClr val="white"/>
                    </a:solidFill>
                    <a:latin typeface="Century Gothic" panose="020B0502020202020204" pitchFamily="34" charset="0"/>
                    <a:cs typeface="Arial" panose="020B0604020202020204" pitchFamily="34" charset="0"/>
                  </a:rPr>
                  <a:t>/</a:t>
                </a:r>
                <a:r>
                  <a:rPr lang="en-US" sz="1400" b="1" kern="0" dirty="0" err="1">
                    <a:solidFill>
                      <a:prstClr val="white"/>
                    </a:solidFill>
                    <a:latin typeface="Century Gothic" panose="020B0502020202020204" pitchFamily="34" charset="0"/>
                    <a:cs typeface="Arial" panose="020B0604020202020204" pitchFamily="34" charset="0"/>
                  </a:rPr>
                  <a:t>carboplatine</a:t>
                </a:r>
                <a:endParaRPr lang="en-US" sz="1400" kern="0" dirty="0">
                  <a:solidFill>
                    <a:prstClr val="white"/>
                  </a:solidFill>
                  <a:latin typeface="Century Gothic" panose="020B0502020202020204" pitchFamily="34" charset="0"/>
                  <a:cs typeface="Arial" panose="020B0604020202020204" pitchFamily="34" charset="0"/>
                </a:endParaRPr>
              </a:p>
            </p:txBody>
          </p:sp>
        </p:grpSp>
        <p:cxnSp>
          <p:nvCxnSpPr>
            <p:cNvPr id="30" name="Connecteur en angle 29">
              <a:extLst>
                <a:ext uri="{FF2B5EF4-FFF2-40B4-BE49-F238E27FC236}">
                  <a16:creationId xmlns:a16="http://schemas.microsoft.com/office/drawing/2014/main" xmlns="" id="{783BCD4D-FBF9-6023-81F4-65176F95C5DB}"/>
                </a:ext>
              </a:extLst>
            </p:cNvPr>
            <p:cNvCxnSpPr>
              <a:stCxn id="14" idx="1"/>
              <a:endCxn id="27" idx="1"/>
            </p:cNvCxnSpPr>
            <p:nvPr/>
          </p:nvCxnSpPr>
          <p:spPr>
            <a:xfrm rot="10800000" flipV="1">
              <a:off x="4791298" y="2138377"/>
              <a:ext cx="12700" cy="1652849"/>
            </a:xfrm>
            <a:prstGeom prst="bentConnector3">
              <a:avLst>
                <a:gd name="adj1" fmla="val 3672000"/>
              </a:avLst>
            </a:prstGeom>
            <a:ln w="127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xmlns="" id="{2B44882A-035B-67AD-E5E1-FA022FF01CD3}"/>
                </a:ext>
              </a:extLst>
            </p:cNvPr>
            <p:cNvSpPr/>
            <p:nvPr/>
          </p:nvSpPr>
          <p:spPr>
            <a:xfrm>
              <a:off x="4078042" y="2698774"/>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1600" b="1" kern="0" dirty="0">
                  <a:solidFill>
                    <a:srgbClr val="FFFFFF"/>
                  </a:solidFill>
                  <a:latin typeface="Century Gothic" panose="020B0502020202020204" pitchFamily="34" charset="0"/>
                  <a:cs typeface="Arial" panose="020B0604020202020204" pitchFamily="34" charset="0"/>
                </a:rPr>
                <a:t>R</a:t>
              </a:r>
            </a:p>
            <a:p>
              <a:pPr algn="ctr">
                <a:defRPr/>
              </a:pPr>
              <a:r>
                <a:rPr lang="en-US" altLang="zh-CN" sz="1200" b="1" kern="0" dirty="0">
                  <a:solidFill>
                    <a:srgbClr val="FFFFFF"/>
                  </a:solidFill>
                  <a:latin typeface="Century Gothic" panose="020B0502020202020204" pitchFamily="34" charset="0"/>
                  <a:cs typeface="Arial" panose="020B0604020202020204" pitchFamily="34" charset="0"/>
                </a:rPr>
                <a:t>1:1:1</a:t>
              </a:r>
              <a:endParaRPr lang="en-US" altLang="zh-CN" sz="1600" b="1" kern="0" dirty="0">
                <a:solidFill>
                  <a:srgbClr val="FFFFFF"/>
                </a:solidFill>
                <a:latin typeface="Century Gothic" panose="020B0502020202020204" pitchFamily="34" charset="0"/>
                <a:cs typeface="Arial" panose="020B0604020202020204" pitchFamily="34" charset="0"/>
              </a:endParaRPr>
            </a:p>
          </p:txBody>
        </p:sp>
      </p:grpSp>
      <p:grpSp>
        <p:nvGrpSpPr>
          <p:cNvPr id="55" name="Groupe 54">
            <a:extLst>
              <a:ext uri="{FF2B5EF4-FFF2-40B4-BE49-F238E27FC236}">
                <a16:creationId xmlns:a16="http://schemas.microsoft.com/office/drawing/2014/main" xmlns="" id="{A675F080-F7B9-FE49-5B97-CA861FFF7616}"/>
              </a:ext>
            </a:extLst>
          </p:cNvPr>
          <p:cNvGrpSpPr/>
          <p:nvPr/>
        </p:nvGrpSpPr>
        <p:grpSpPr>
          <a:xfrm>
            <a:off x="2188158" y="3982821"/>
            <a:ext cx="8664174" cy="1748567"/>
            <a:chOff x="1902014" y="4027340"/>
            <a:chExt cx="8664174" cy="1748567"/>
          </a:xfrm>
        </p:grpSpPr>
        <p:sp>
          <p:nvSpPr>
            <p:cNvPr id="40" name="Freeform 5">
              <a:extLst>
                <a:ext uri="{FF2B5EF4-FFF2-40B4-BE49-F238E27FC236}">
                  <a16:creationId xmlns:a16="http://schemas.microsoft.com/office/drawing/2014/main" xmlns="" id="{2D8554D7-A7B2-2E62-549B-77B0EDBF6BDC}"/>
                </a:ext>
              </a:extLst>
            </p:cNvPr>
            <p:cNvSpPr/>
            <p:nvPr/>
          </p:nvSpPr>
          <p:spPr>
            <a:xfrm>
              <a:off x="1902014" y="4027340"/>
              <a:ext cx="2082786" cy="1748567"/>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400" b="1" dirty="0">
                  <a:solidFill>
                    <a:srgbClr val="000000"/>
                  </a:solidFill>
                  <a:latin typeface="Century Gothic" panose="020B0502020202020204" pitchFamily="34" charset="0"/>
                  <a:cs typeface="Arial" panose="020B0604020202020204" pitchFamily="34" charset="0"/>
                </a:rPr>
                <a:t>CBNPC avancé ou métastatique(N=740)</a:t>
              </a: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PD-L1 TPS </a:t>
              </a:r>
              <a:r>
                <a:rPr lang="en-US" sz="1400" b="1" dirty="0">
                  <a:solidFill>
                    <a:srgbClr val="FF7F4D"/>
                  </a:solidFill>
                  <a:latin typeface="Century Gothic" panose="020B0502020202020204" pitchFamily="34" charset="0"/>
                  <a:cs typeface="Arial" panose="020B0604020202020204" pitchFamily="34" charset="0"/>
                </a:rPr>
                <a:t>≥50%</a:t>
              </a:r>
            </a:p>
          </p:txBody>
        </p:sp>
        <p:sp>
          <p:nvSpPr>
            <p:cNvPr id="41" name="Freeform 5">
              <a:extLst>
                <a:ext uri="{FF2B5EF4-FFF2-40B4-BE49-F238E27FC236}">
                  <a16:creationId xmlns:a16="http://schemas.microsoft.com/office/drawing/2014/main" xmlns="" id="{004C7F27-F4E1-A5AD-9369-85C200C9BB4F}"/>
                </a:ext>
              </a:extLst>
            </p:cNvPr>
            <p:cNvSpPr/>
            <p:nvPr/>
          </p:nvSpPr>
          <p:spPr>
            <a:xfrm>
              <a:off x="8515382" y="4412060"/>
              <a:ext cx="2050806" cy="979127"/>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400" b="1" dirty="0">
                  <a:solidFill>
                    <a:srgbClr val="000000"/>
                  </a:solidFill>
                  <a:latin typeface="Century Gothic" panose="020B0502020202020204" pitchFamily="34" charset="0"/>
                  <a:cs typeface="Arial" panose="020B0604020202020204" pitchFamily="34" charset="0"/>
                </a:rPr>
                <a:t>Principaux critères d’évaluation</a:t>
              </a: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SSP (by BICR)</a:t>
              </a: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SG</a:t>
              </a:r>
            </a:p>
          </p:txBody>
        </p:sp>
        <p:grpSp>
          <p:nvGrpSpPr>
            <p:cNvPr id="42" name="Groupe 41">
              <a:extLst>
                <a:ext uri="{FF2B5EF4-FFF2-40B4-BE49-F238E27FC236}">
                  <a16:creationId xmlns:a16="http://schemas.microsoft.com/office/drawing/2014/main" xmlns="" id="{B7503E84-FD4F-E19A-B0CD-C5AD2EA70B6B}"/>
                </a:ext>
              </a:extLst>
            </p:cNvPr>
            <p:cNvGrpSpPr/>
            <p:nvPr/>
          </p:nvGrpSpPr>
          <p:grpSpPr>
            <a:xfrm>
              <a:off x="8214475" y="4192795"/>
              <a:ext cx="117884" cy="1417657"/>
              <a:chOff x="9164530" y="4209652"/>
              <a:chExt cx="117884" cy="1417657"/>
            </a:xfrm>
          </p:grpSpPr>
          <p:cxnSp>
            <p:nvCxnSpPr>
              <p:cNvPr id="49" name="Connecteur droit 48">
                <a:extLst>
                  <a:ext uri="{FF2B5EF4-FFF2-40B4-BE49-F238E27FC236}">
                    <a16:creationId xmlns:a16="http://schemas.microsoft.com/office/drawing/2014/main" xmlns="" id="{943127C2-D143-D11F-4E85-CE7D6539C4D9}"/>
                  </a:ext>
                </a:extLst>
              </p:cNvPr>
              <p:cNvCxnSpPr>
                <a:cxnSpLocks/>
              </p:cNvCxnSpPr>
              <p:nvPr/>
            </p:nvCxnSpPr>
            <p:spPr>
              <a:xfrm>
                <a:off x="9164531" y="4209652"/>
                <a:ext cx="0" cy="1417657"/>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50" name="Freeform 55">
                <a:extLst>
                  <a:ext uri="{FF2B5EF4-FFF2-40B4-BE49-F238E27FC236}">
                    <a16:creationId xmlns:a16="http://schemas.microsoft.com/office/drawing/2014/main" xmlns="" id="{E2586577-5A4D-8478-F323-69BDEA389255}"/>
                  </a:ext>
                </a:extLst>
              </p:cNvPr>
              <p:cNvSpPr/>
              <p:nvPr/>
            </p:nvSpPr>
            <p:spPr>
              <a:xfrm rot="5400000">
                <a:off x="9011925" y="4859538"/>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grpSp>
          <p:nvGrpSpPr>
            <p:cNvPr id="43" name="Groupe 42">
              <a:extLst>
                <a:ext uri="{FF2B5EF4-FFF2-40B4-BE49-F238E27FC236}">
                  <a16:creationId xmlns:a16="http://schemas.microsoft.com/office/drawing/2014/main" xmlns="" id="{B3EA9475-D583-5F55-4315-3925A625D494}"/>
                </a:ext>
              </a:extLst>
            </p:cNvPr>
            <p:cNvGrpSpPr/>
            <p:nvPr/>
          </p:nvGrpSpPr>
          <p:grpSpPr>
            <a:xfrm>
              <a:off x="5071329" y="4192795"/>
              <a:ext cx="2771786" cy="1417657"/>
              <a:chOff x="4791298" y="1839685"/>
              <a:chExt cx="2771786" cy="1417657"/>
            </a:xfrm>
          </p:grpSpPr>
          <p:sp>
            <p:nvSpPr>
              <p:cNvPr id="46" name="Freeform 41">
                <a:extLst>
                  <a:ext uri="{FF2B5EF4-FFF2-40B4-BE49-F238E27FC236}">
                    <a16:creationId xmlns:a16="http://schemas.microsoft.com/office/drawing/2014/main" xmlns="" id="{FA001AFA-DEF7-CD57-3B54-5A28BEF940C2}"/>
                  </a:ext>
                </a:extLst>
              </p:cNvPr>
              <p:cNvSpPr/>
              <p:nvPr/>
            </p:nvSpPr>
            <p:spPr>
              <a:xfrm>
                <a:off x="4791298" y="1839685"/>
                <a:ext cx="2771786" cy="597386"/>
              </a:xfrm>
              <a:prstGeom prst="roundRect">
                <a:avLst>
                  <a:gd name="adj" fmla="val 9151"/>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a:solidFill>
                      <a:prstClr val="white"/>
                    </a:solidFill>
                    <a:latin typeface="Century Gothic" panose="020B0502020202020204" pitchFamily="34" charset="0"/>
                    <a:cs typeface="Arial" panose="020B0604020202020204" pitchFamily="34" charset="0"/>
                  </a:rPr>
                  <a:t>Dato-</a:t>
                </a:r>
                <a:r>
                  <a:rPr lang="en-US" sz="1400" b="1" kern="0" dirty="0" err="1">
                    <a:solidFill>
                      <a:prstClr val="white"/>
                    </a:solidFill>
                    <a:latin typeface="Century Gothic" panose="020B0502020202020204" pitchFamily="34" charset="0"/>
                    <a:cs typeface="Arial" panose="020B0604020202020204" pitchFamily="34" charset="0"/>
                  </a:rPr>
                  <a:t>Dxd</a:t>
                </a:r>
                <a:r>
                  <a:rPr lang="en-US" sz="1400" b="1" kern="0" dirty="0">
                    <a:solidFill>
                      <a:prstClr val="white"/>
                    </a:solidFill>
                    <a:latin typeface="Century Gothic" panose="020B0502020202020204" pitchFamily="34" charset="0"/>
                    <a:cs typeface="Arial" panose="020B0604020202020204" pitchFamily="34" charset="0"/>
                  </a:rPr>
                  <a:t> + pembrolizumab</a:t>
                </a:r>
                <a:endParaRPr lang="en-US" sz="1400" kern="0" dirty="0">
                  <a:solidFill>
                    <a:prstClr val="white"/>
                  </a:solidFill>
                  <a:latin typeface="Century Gothic" panose="020B0502020202020204" pitchFamily="34" charset="0"/>
                  <a:cs typeface="Arial" panose="020B0604020202020204" pitchFamily="34" charset="0"/>
                </a:endParaRPr>
              </a:p>
            </p:txBody>
          </p:sp>
          <p:sp>
            <p:nvSpPr>
              <p:cNvPr id="47" name="Freeform 41">
                <a:extLst>
                  <a:ext uri="{FF2B5EF4-FFF2-40B4-BE49-F238E27FC236}">
                    <a16:creationId xmlns:a16="http://schemas.microsoft.com/office/drawing/2014/main" xmlns="" id="{9C13D19F-B695-CA90-BB86-FC45B065553E}"/>
                  </a:ext>
                </a:extLst>
              </p:cNvPr>
              <p:cNvSpPr/>
              <p:nvPr/>
            </p:nvSpPr>
            <p:spPr>
              <a:xfrm>
                <a:off x="4791298" y="2659956"/>
                <a:ext cx="2771786" cy="597386"/>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a:solidFill>
                      <a:prstClr val="white"/>
                    </a:solidFill>
                    <a:latin typeface="Century Gothic" panose="020B0502020202020204" pitchFamily="34" charset="0"/>
                    <a:cs typeface="Arial" panose="020B0604020202020204" pitchFamily="34" charset="0"/>
                  </a:rPr>
                  <a:t>P</a:t>
                </a:r>
                <a:r>
                  <a:rPr lang="en-US" sz="1400" b="1" kern="0" dirty="0" err="1">
                    <a:solidFill>
                      <a:prstClr val="white"/>
                    </a:solidFill>
                    <a:latin typeface="Century Gothic" panose="020B0502020202020204" pitchFamily="34" charset="0"/>
                    <a:cs typeface="Arial" panose="020B0604020202020204" pitchFamily="34" charset="0"/>
                  </a:rPr>
                  <a:t>embrolizumab</a:t>
                </a:r>
                <a:endParaRPr lang="en-US" sz="1400" kern="0" dirty="0">
                  <a:solidFill>
                    <a:prstClr val="white"/>
                  </a:solidFill>
                  <a:latin typeface="Century Gothic" panose="020B0502020202020204" pitchFamily="34" charset="0"/>
                  <a:cs typeface="Arial" panose="020B0604020202020204" pitchFamily="34" charset="0"/>
                </a:endParaRPr>
              </a:p>
            </p:txBody>
          </p:sp>
        </p:grpSp>
        <p:cxnSp>
          <p:nvCxnSpPr>
            <p:cNvPr id="44" name="Connecteur en angle 43">
              <a:extLst>
                <a:ext uri="{FF2B5EF4-FFF2-40B4-BE49-F238E27FC236}">
                  <a16:creationId xmlns:a16="http://schemas.microsoft.com/office/drawing/2014/main" xmlns="" id="{A824E55C-FD2A-9BE7-AD01-D25FF9DC57BA}"/>
                </a:ext>
              </a:extLst>
            </p:cNvPr>
            <p:cNvCxnSpPr>
              <a:cxnSpLocks/>
              <a:stCxn id="46" idx="1"/>
              <a:endCxn id="47" idx="1"/>
            </p:cNvCxnSpPr>
            <p:nvPr/>
          </p:nvCxnSpPr>
          <p:spPr>
            <a:xfrm rot="10800000" flipV="1">
              <a:off x="5071329" y="4491487"/>
              <a:ext cx="12700" cy="820271"/>
            </a:xfrm>
            <a:prstGeom prst="bentConnector3">
              <a:avLst>
                <a:gd name="adj1" fmla="val 3622780"/>
              </a:avLst>
            </a:prstGeom>
            <a:ln w="127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xmlns="" id="{087A9AFF-1E11-1276-D328-5D8FE05E3408}"/>
                </a:ext>
              </a:extLst>
            </p:cNvPr>
            <p:cNvSpPr/>
            <p:nvPr/>
          </p:nvSpPr>
          <p:spPr>
            <a:xfrm>
              <a:off x="4358073" y="4635595"/>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1600" b="1" kern="0" dirty="0">
                  <a:solidFill>
                    <a:srgbClr val="FFFFFF"/>
                  </a:solidFill>
                  <a:latin typeface="Century Gothic" panose="020B0502020202020204" pitchFamily="34" charset="0"/>
                  <a:cs typeface="Arial" panose="020B0604020202020204" pitchFamily="34" charset="0"/>
                </a:rPr>
                <a:t>R</a:t>
              </a:r>
            </a:p>
            <a:p>
              <a:pPr algn="ctr">
                <a:defRPr/>
              </a:pPr>
              <a:r>
                <a:rPr lang="en-US" altLang="zh-CN" sz="1200" b="1" kern="0" dirty="0">
                  <a:solidFill>
                    <a:srgbClr val="FFFFFF"/>
                  </a:solidFill>
                  <a:latin typeface="Century Gothic" panose="020B0502020202020204" pitchFamily="34" charset="0"/>
                  <a:cs typeface="Arial" panose="020B0604020202020204" pitchFamily="34" charset="0"/>
                </a:rPr>
                <a:t>1:1</a:t>
              </a:r>
              <a:endParaRPr lang="en-US" altLang="zh-CN" sz="1600" b="1" kern="0" dirty="0">
                <a:solidFill>
                  <a:srgbClr val="FFFFFF"/>
                </a:solidFill>
                <a:latin typeface="Century Gothic" panose="020B0502020202020204" pitchFamily="34" charset="0"/>
                <a:cs typeface="Arial" panose="020B0604020202020204" pitchFamily="34" charset="0"/>
              </a:endParaRPr>
            </a:p>
          </p:txBody>
        </p:sp>
        <p:cxnSp>
          <p:nvCxnSpPr>
            <p:cNvPr id="54" name="Connecteur droit 53">
              <a:extLst>
                <a:ext uri="{FF2B5EF4-FFF2-40B4-BE49-F238E27FC236}">
                  <a16:creationId xmlns:a16="http://schemas.microsoft.com/office/drawing/2014/main" xmlns="" id="{FE9EFE14-0277-60E7-78F2-F7DAF800DB58}"/>
                </a:ext>
              </a:extLst>
            </p:cNvPr>
            <p:cNvCxnSpPr>
              <a:stCxn id="40" idx="3"/>
              <a:endCxn id="45" idx="2"/>
            </p:cNvCxnSpPr>
            <p:nvPr/>
          </p:nvCxnSpPr>
          <p:spPr>
            <a:xfrm flipV="1">
              <a:off x="3984800" y="4901623"/>
              <a:ext cx="373273" cy="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0" name="Rectangle à coins arrondis 33">
            <a:extLst>
              <a:ext uri="{FF2B5EF4-FFF2-40B4-BE49-F238E27FC236}">
                <a16:creationId xmlns:a16="http://schemas.microsoft.com/office/drawing/2014/main" xmlns="" id="{71F205BF-1F5D-4AF2-332F-BA3EE78F2232}"/>
              </a:ext>
            </a:extLst>
          </p:cNvPr>
          <p:cNvSpPr/>
          <p:nvPr/>
        </p:nvSpPr>
        <p:spPr>
          <a:xfrm>
            <a:off x="1358782" y="3842880"/>
            <a:ext cx="10322926" cy="2028448"/>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sp>
        <p:nvSpPr>
          <p:cNvPr id="62" name="ZoneTexte 61">
            <a:extLst>
              <a:ext uri="{FF2B5EF4-FFF2-40B4-BE49-F238E27FC236}">
                <a16:creationId xmlns:a16="http://schemas.microsoft.com/office/drawing/2014/main" xmlns="" id="{B162781A-ECFB-CCC7-6B32-882ED3B7633D}"/>
              </a:ext>
            </a:extLst>
          </p:cNvPr>
          <p:cNvSpPr txBox="1"/>
          <p:nvPr/>
        </p:nvSpPr>
        <p:spPr>
          <a:xfrm>
            <a:off x="1493360" y="845983"/>
            <a:ext cx="1864767" cy="369332"/>
          </a:xfrm>
          <a:prstGeom prst="rect">
            <a:avLst/>
          </a:prstGeom>
          <a:solidFill>
            <a:schemeClr val="bg1"/>
          </a:solidFill>
        </p:spPr>
        <p:txBody>
          <a:bodyPr wrap="square">
            <a:spAutoFit/>
          </a:bodyPr>
          <a:lstStyle/>
          <a:p>
            <a:r>
              <a:rPr lang="fr-FR" b="1" dirty="0">
                <a:solidFill>
                  <a:prstClr val="black">
                    <a:lumMod val="50000"/>
                    <a:lumOff val="50000"/>
                  </a:prstClr>
                </a:solidFill>
              </a:rPr>
              <a:t>TROPION-Lung07</a:t>
            </a:r>
          </a:p>
        </p:txBody>
      </p:sp>
      <p:sp>
        <p:nvSpPr>
          <p:cNvPr id="63" name="ZoneTexte 62">
            <a:extLst>
              <a:ext uri="{FF2B5EF4-FFF2-40B4-BE49-F238E27FC236}">
                <a16:creationId xmlns:a16="http://schemas.microsoft.com/office/drawing/2014/main" xmlns="" id="{3D7B5DC5-535F-E809-A802-D618CCEB9DAA}"/>
              </a:ext>
            </a:extLst>
          </p:cNvPr>
          <p:cNvSpPr txBox="1"/>
          <p:nvPr/>
        </p:nvSpPr>
        <p:spPr>
          <a:xfrm>
            <a:off x="1493360" y="3658214"/>
            <a:ext cx="1864767" cy="369332"/>
          </a:xfrm>
          <a:prstGeom prst="rect">
            <a:avLst/>
          </a:prstGeom>
          <a:solidFill>
            <a:schemeClr val="bg1"/>
          </a:solidFill>
        </p:spPr>
        <p:txBody>
          <a:bodyPr wrap="square">
            <a:spAutoFit/>
          </a:bodyPr>
          <a:lstStyle/>
          <a:p>
            <a:r>
              <a:rPr lang="fr-FR" b="1" dirty="0">
                <a:solidFill>
                  <a:prstClr val="black">
                    <a:lumMod val="50000"/>
                    <a:lumOff val="50000"/>
                  </a:prstClr>
                </a:solidFill>
              </a:rPr>
              <a:t>TROPION-Lung08</a:t>
            </a:r>
          </a:p>
        </p:txBody>
      </p:sp>
    </p:spTree>
    <p:extLst>
      <p:ext uri="{BB962C8B-B14F-4D97-AF65-F5344CB8AC3E}">
        <p14:creationId xmlns:p14="http://schemas.microsoft.com/office/powerpoint/2010/main" val="27886096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Cancers Bronchiques à Petites cellules</a:t>
            </a:r>
          </a:p>
        </p:txBody>
      </p:sp>
    </p:spTree>
    <p:extLst>
      <p:ext uri="{BB962C8B-B14F-4D97-AF65-F5344CB8AC3E}">
        <p14:creationId xmlns:p14="http://schemas.microsoft.com/office/powerpoint/2010/main" val="21054877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M. </a:t>
            </a:r>
            <a:r>
              <a:rPr lang="fr-FR" dirty="0" err="1"/>
              <a:t>Wermke</a:t>
            </a:r>
            <a:r>
              <a:rPr lang="fr-FR" dirty="0"/>
              <a:t> et al. ASCO 2023, Abs. #8502</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Abs #8502 : étude NCT04429087</a:t>
            </a:r>
            <a:endParaRPr lang="fr-FR" dirty="0"/>
          </a:p>
        </p:txBody>
      </p:sp>
      <p:sp>
        <p:nvSpPr>
          <p:cNvPr id="5" name="Espace réservé du texte 4">
            <a:extLst>
              <a:ext uri="{FF2B5EF4-FFF2-40B4-BE49-F238E27FC236}">
                <a16:creationId xmlns:a16="http://schemas.microsoft.com/office/drawing/2014/main" xmlns="" id="{90B02BB8-2082-7FD9-66C7-DEFA10621848}"/>
              </a:ext>
            </a:extLst>
          </p:cNvPr>
          <p:cNvSpPr>
            <a:spLocks noGrp="1"/>
          </p:cNvSpPr>
          <p:nvPr>
            <p:ph type="body" sz="quarter" idx="18"/>
          </p:nvPr>
        </p:nvSpPr>
        <p:spPr>
          <a:xfrm>
            <a:off x="1306583" y="3039927"/>
            <a:ext cx="10370160" cy="1690915"/>
          </a:xfrm>
        </p:spPr>
        <p:txBody>
          <a:bodyPr/>
          <a:lstStyle/>
          <a:p>
            <a:r>
              <a:rPr lang="en-US" sz="2800" b="1" dirty="0" err="1">
                <a:solidFill>
                  <a:srgbClr val="005086"/>
                </a:solidFill>
                <a:latin typeface="Century Gothic" panose="020B0502020202020204" pitchFamily="34" charset="0"/>
              </a:rPr>
              <a:t>Essa</a:t>
            </a:r>
            <a:r>
              <a:rPr lang="en-US" sz="2800" dirty="0" err="1"/>
              <a:t>i</a:t>
            </a:r>
            <a:r>
              <a:rPr lang="en-US" sz="2800" dirty="0"/>
              <a:t> de phase 1 </a:t>
            </a:r>
            <a:r>
              <a:rPr lang="en-US" sz="2800" b="1" dirty="0">
                <a:solidFill>
                  <a:srgbClr val="005086"/>
                </a:solidFill>
                <a:latin typeface="Century Gothic" panose="020B0502020202020204" pitchFamily="34" charset="0"/>
              </a:rPr>
              <a:t>avec </a:t>
            </a:r>
            <a:r>
              <a:rPr lang="en-US" sz="2800" b="1" dirty="0" err="1">
                <a:solidFill>
                  <a:srgbClr val="005086"/>
                </a:solidFill>
                <a:latin typeface="Century Gothic" panose="020B0502020202020204" pitchFamily="34" charset="0"/>
              </a:rPr>
              <a:t>l’anticorps</a:t>
            </a:r>
            <a:r>
              <a:rPr lang="en-US" sz="2800" b="1" dirty="0">
                <a:solidFill>
                  <a:srgbClr val="005086"/>
                </a:solidFill>
                <a:latin typeface="Century Gothic" panose="020B0502020202020204" pitchFamily="34" charset="0"/>
              </a:rPr>
              <a:t> BI764532 (</a:t>
            </a:r>
            <a:r>
              <a:rPr lang="en-US" sz="2800" b="1" dirty="0" err="1">
                <a:solidFill>
                  <a:srgbClr val="005086"/>
                </a:solidFill>
                <a:latin typeface="Century Gothic" panose="020B0502020202020204" pitchFamily="34" charset="0"/>
              </a:rPr>
              <a:t>anticorps</a:t>
            </a:r>
            <a:r>
              <a:rPr lang="en-US" sz="2800" b="1" dirty="0">
                <a:solidFill>
                  <a:srgbClr val="005086"/>
                </a:solidFill>
                <a:latin typeface="Century Gothic" panose="020B0502020202020204" pitchFamily="34" charset="0"/>
              </a:rPr>
              <a:t> </a:t>
            </a:r>
            <a:r>
              <a:rPr lang="en-US" sz="2800" b="1" dirty="0" err="1">
                <a:solidFill>
                  <a:srgbClr val="005086"/>
                </a:solidFill>
                <a:latin typeface="Century Gothic" panose="020B0502020202020204" pitchFamily="34" charset="0"/>
              </a:rPr>
              <a:t>bispécicifique</a:t>
            </a:r>
            <a:r>
              <a:rPr lang="en-US" sz="2800" b="1" dirty="0">
                <a:solidFill>
                  <a:srgbClr val="005086"/>
                </a:solidFill>
                <a:latin typeface="Century Gothic" panose="020B0502020202020204" pitchFamily="34" charset="0"/>
              </a:rPr>
              <a:t> </a:t>
            </a:r>
            <a:r>
              <a:rPr lang="en-US" sz="2800" b="1" dirty="0" err="1">
                <a:solidFill>
                  <a:srgbClr val="005086"/>
                </a:solidFill>
                <a:latin typeface="Century Gothic" panose="020B0502020202020204" pitchFamily="34" charset="0"/>
              </a:rPr>
              <a:t>engageant</a:t>
            </a:r>
            <a:r>
              <a:rPr lang="en-US" sz="2800" b="1" dirty="0">
                <a:solidFill>
                  <a:srgbClr val="005086"/>
                </a:solidFill>
                <a:latin typeface="Century Gothic" panose="020B0502020202020204" pitchFamily="34" charset="0"/>
              </a:rPr>
              <a:t> les cellules T, </a:t>
            </a:r>
            <a:r>
              <a:rPr lang="en-US" sz="2800" b="1" dirty="0" err="1">
                <a:solidFill>
                  <a:srgbClr val="005086"/>
                </a:solidFill>
                <a:latin typeface="Century Gothic" panose="020B0502020202020204" pitchFamily="34" charset="0"/>
              </a:rPr>
              <a:t>dirigé</a:t>
            </a:r>
            <a:r>
              <a:rPr lang="en-US" sz="2800" b="1" dirty="0">
                <a:solidFill>
                  <a:srgbClr val="005086"/>
                </a:solidFill>
                <a:latin typeface="Century Gothic" panose="020B0502020202020204" pitchFamily="34" charset="0"/>
              </a:rPr>
              <a:t> </a:t>
            </a:r>
            <a:r>
              <a:rPr lang="en-US" sz="2800" b="1" dirty="0" err="1">
                <a:solidFill>
                  <a:srgbClr val="005086"/>
                </a:solidFill>
                <a:latin typeface="Century Gothic" panose="020B0502020202020204" pitchFamily="34" charset="0"/>
              </a:rPr>
              <a:t>contre</a:t>
            </a:r>
            <a:r>
              <a:rPr lang="en-US" sz="2800" b="1" dirty="0">
                <a:solidFill>
                  <a:srgbClr val="005086"/>
                </a:solidFill>
                <a:latin typeface="Century Gothic" panose="020B0502020202020204" pitchFamily="34" charset="0"/>
              </a:rPr>
              <a:t> delta-like ligand 3) chez les  patients </a:t>
            </a:r>
            <a:r>
              <a:rPr lang="en-US" sz="2800" b="1" dirty="0" err="1">
                <a:solidFill>
                  <a:srgbClr val="005086"/>
                </a:solidFill>
                <a:latin typeface="Century Gothic" panose="020B0502020202020204" pitchFamily="34" charset="0"/>
              </a:rPr>
              <a:t>souffrant</a:t>
            </a:r>
            <a:r>
              <a:rPr lang="en-US" sz="2800" b="1" dirty="0">
                <a:solidFill>
                  <a:srgbClr val="005086"/>
                </a:solidFill>
                <a:latin typeface="Century Gothic" panose="020B0502020202020204" pitchFamily="34" charset="0"/>
              </a:rPr>
              <a:t> d’un cancer </a:t>
            </a:r>
            <a:r>
              <a:rPr lang="en-US" sz="2800" b="1" dirty="0" err="1">
                <a:solidFill>
                  <a:srgbClr val="005086"/>
                </a:solidFill>
                <a:latin typeface="Century Gothic" panose="020B0502020202020204" pitchFamily="34" charset="0"/>
              </a:rPr>
              <a:t>bronchique</a:t>
            </a:r>
            <a:r>
              <a:rPr lang="en-US" sz="2800" b="1" dirty="0">
                <a:solidFill>
                  <a:srgbClr val="005086"/>
                </a:solidFill>
                <a:latin typeface="Century Gothic" panose="020B0502020202020204" pitchFamily="34" charset="0"/>
              </a:rPr>
              <a:t> </a:t>
            </a:r>
            <a:r>
              <a:rPr lang="en-US" sz="2800" b="1" dirty="0" err="1">
                <a:solidFill>
                  <a:srgbClr val="005086"/>
                </a:solidFill>
                <a:latin typeface="Century Gothic" panose="020B0502020202020204" pitchFamily="34" charset="0"/>
              </a:rPr>
              <a:t>à</a:t>
            </a:r>
            <a:r>
              <a:rPr lang="en-US" sz="2800" b="1" dirty="0">
                <a:solidFill>
                  <a:srgbClr val="005086"/>
                </a:solidFill>
                <a:latin typeface="Century Gothic" panose="020B0502020202020204" pitchFamily="34" charset="0"/>
              </a:rPr>
              <a:t> petites cellules (CBPC) </a:t>
            </a:r>
            <a:r>
              <a:rPr lang="en-US" sz="2800" b="1" dirty="0" err="1">
                <a:solidFill>
                  <a:srgbClr val="005086"/>
                </a:solidFill>
                <a:latin typeface="Century Gothic" panose="020B0502020202020204" pitchFamily="34" charset="0"/>
              </a:rPr>
              <a:t>ou</a:t>
            </a:r>
            <a:r>
              <a:rPr lang="en-US" sz="2800" b="1" dirty="0">
                <a:solidFill>
                  <a:srgbClr val="005086"/>
                </a:solidFill>
                <a:latin typeface="Century Gothic" panose="020B0502020202020204" pitchFamily="34" charset="0"/>
              </a:rPr>
              <a:t> d’un </a:t>
            </a:r>
            <a:r>
              <a:rPr lang="en-US" sz="2800" b="1" dirty="0" err="1">
                <a:solidFill>
                  <a:srgbClr val="005086"/>
                </a:solidFill>
                <a:latin typeface="Century Gothic" panose="020B0502020202020204" pitchFamily="34" charset="0"/>
              </a:rPr>
              <a:t>carcinome</a:t>
            </a:r>
            <a:r>
              <a:rPr lang="en-US" sz="2800" b="1" dirty="0">
                <a:solidFill>
                  <a:srgbClr val="005086"/>
                </a:solidFill>
                <a:latin typeface="Century Gothic" panose="020B0502020202020204" pitchFamily="34" charset="0"/>
              </a:rPr>
              <a:t> neuroendocrine (CEN), DLL3-positif</a:t>
            </a:r>
            <a:endParaRPr lang="fr-FR" sz="2800" dirty="0"/>
          </a:p>
        </p:txBody>
      </p:sp>
    </p:spTree>
    <p:extLst>
      <p:ext uri="{BB962C8B-B14F-4D97-AF65-F5344CB8AC3E}">
        <p14:creationId xmlns:p14="http://schemas.microsoft.com/office/powerpoint/2010/main" val="42212518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a:xfrm>
            <a:off x="1017816" y="6342602"/>
            <a:ext cx="5300922" cy="341085"/>
          </a:xfrm>
        </p:spPr>
        <p:txBody>
          <a:bodyPr/>
          <a:lstStyle/>
          <a:p>
            <a:r>
              <a:rPr lang="fr-FR" dirty="0"/>
              <a:t>M. </a:t>
            </a:r>
            <a:r>
              <a:rPr lang="fr-FR" dirty="0" err="1"/>
              <a:t>Wermke</a:t>
            </a:r>
            <a:r>
              <a:rPr lang="fr-FR" dirty="0"/>
              <a:t> et al. ASCO 2023, Abs. #8502</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en-US" b="1" dirty="0">
                <a:solidFill>
                  <a:srgbClr val="FF7F4D"/>
                </a:solidFill>
                <a:latin typeface="Century Gothic" panose="020B0502020202020204" pitchFamily="34" charset="0"/>
              </a:rPr>
              <a:t>NCT04429087</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a:xfrm>
            <a:off x="932776" y="634930"/>
            <a:ext cx="11259224" cy="341085"/>
          </a:xfrm>
        </p:spPr>
        <p:txBody>
          <a:bodyPr/>
          <a:lstStyle/>
          <a:p>
            <a:r>
              <a:rPr lang="fr-FR" dirty="0"/>
              <a:t>BI 764532 : un nouvel anticorps bispécifique engageant les cellules T, dirigé contre DLL3</a:t>
            </a:r>
            <a:endParaRPr lang="en-US" dirty="0"/>
          </a:p>
          <a:p>
            <a:endParaRPr lang="fr-FR" dirty="0"/>
          </a:p>
        </p:txBody>
      </p:sp>
      <p:grpSp>
        <p:nvGrpSpPr>
          <p:cNvPr id="24" name="Groupe 23">
            <a:extLst>
              <a:ext uri="{FF2B5EF4-FFF2-40B4-BE49-F238E27FC236}">
                <a16:creationId xmlns:a16="http://schemas.microsoft.com/office/drawing/2014/main" xmlns="" id="{A918EB86-CD84-88D9-50C8-1C44ACA6A718}"/>
              </a:ext>
            </a:extLst>
          </p:cNvPr>
          <p:cNvGrpSpPr/>
          <p:nvPr/>
        </p:nvGrpSpPr>
        <p:grpSpPr>
          <a:xfrm>
            <a:off x="1710359" y="1600853"/>
            <a:ext cx="9594870" cy="2809791"/>
            <a:chOff x="1521303" y="1922832"/>
            <a:chExt cx="9594870" cy="2809791"/>
          </a:xfrm>
        </p:grpSpPr>
        <p:pic>
          <p:nvPicPr>
            <p:cNvPr id="8" name="Image 7" descr="Une image contenant Caractère coloré, Graphique, conception&#10;&#10;Description générée automatiquement">
              <a:extLst>
                <a:ext uri="{FF2B5EF4-FFF2-40B4-BE49-F238E27FC236}">
                  <a16:creationId xmlns:a16="http://schemas.microsoft.com/office/drawing/2014/main" xmlns="" id="{2C29250B-79C7-6963-79C3-6C4CC8D41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5598" y="1922832"/>
              <a:ext cx="9206280" cy="2770153"/>
            </a:xfrm>
            <a:prstGeom prst="rect">
              <a:avLst/>
            </a:prstGeom>
          </p:spPr>
        </p:pic>
        <p:sp>
          <p:nvSpPr>
            <p:cNvPr id="10" name="ZoneTexte 9">
              <a:extLst>
                <a:ext uri="{FF2B5EF4-FFF2-40B4-BE49-F238E27FC236}">
                  <a16:creationId xmlns:a16="http://schemas.microsoft.com/office/drawing/2014/main" xmlns="" id="{B3B9D88C-EE94-3AAC-1605-54773259E03A}"/>
                </a:ext>
              </a:extLst>
            </p:cNvPr>
            <p:cNvSpPr txBox="1"/>
            <p:nvPr/>
          </p:nvSpPr>
          <p:spPr>
            <a:xfrm>
              <a:off x="1871330" y="2306196"/>
              <a:ext cx="797013" cy="261610"/>
            </a:xfrm>
            <a:prstGeom prst="rect">
              <a:avLst/>
            </a:prstGeom>
            <a:noFill/>
          </p:spPr>
          <p:txBody>
            <a:bodyPr wrap="none" rtlCol="0">
              <a:spAutoFit/>
            </a:bodyPr>
            <a:lstStyle/>
            <a:p>
              <a:r>
                <a:rPr lang="fr-FR" sz="1100" dirty="0">
                  <a:solidFill>
                    <a:srgbClr val="0566D2"/>
                  </a:solidFill>
                </a:rPr>
                <a:t>Anti-CD3</a:t>
              </a:r>
            </a:p>
          </p:txBody>
        </p:sp>
        <p:sp>
          <p:nvSpPr>
            <p:cNvPr id="11" name="ZoneTexte 10">
              <a:extLst>
                <a:ext uri="{FF2B5EF4-FFF2-40B4-BE49-F238E27FC236}">
                  <a16:creationId xmlns:a16="http://schemas.microsoft.com/office/drawing/2014/main" xmlns="" id="{6D3F8699-4C66-402E-52E4-75956700236C}"/>
                </a:ext>
              </a:extLst>
            </p:cNvPr>
            <p:cNvSpPr txBox="1"/>
            <p:nvPr/>
          </p:nvSpPr>
          <p:spPr>
            <a:xfrm>
              <a:off x="3455581" y="2306196"/>
              <a:ext cx="813043" cy="261610"/>
            </a:xfrm>
            <a:prstGeom prst="rect">
              <a:avLst/>
            </a:prstGeom>
            <a:noFill/>
          </p:spPr>
          <p:txBody>
            <a:bodyPr wrap="none" rtlCol="0">
              <a:spAutoFit/>
            </a:bodyPr>
            <a:lstStyle/>
            <a:p>
              <a:r>
                <a:rPr lang="fr-FR" sz="1100" dirty="0">
                  <a:solidFill>
                    <a:srgbClr val="EB01D3"/>
                  </a:solidFill>
                </a:rPr>
                <a:t>Anti-DLL3</a:t>
              </a:r>
            </a:p>
          </p:txBody>
        </p:sp>
        <p:sp>
          <p:nvSpPr>
            <p:cNvPr id="12" name="ZoneTexte 11">
              <a:extLst>
                <a:ext uri="{FF2B5EF4-FFF2-40B4-BE49-F238E27FC236}">
                  <a16:creationId xmlns:a16="http://schemas.microsoft.com/office/drawing/2014/main" xmlns="" id="{A9322DF8-0133-AF54-555F-5AB1588BB8BC}"/>
                </a:ext>
              </a:extLst>
            </p:cNvPr>
            <p:cNvSpPr txBox="1"/>
            <p:nvPr/>
          </p:nvSpPr>
          <p:spPr>
            <a:xfrm>
              <a:off x="1521303" y="2887876"/>
              <a:ext cx="1314680" cy="430887"/>
            </a:xfrm>
            <a:prstGeom prst="rect">
              <a:avLst/>
            </a:prstGeom>
            <a:noFill/>
          </p:spPr>
          <p:txBody>
            <a:bodyPr wrap="square" rtlCol="0">
              <a:spAutoFit/>
            </a:bodyPr>
            <a:lstStyle/>
            <a:p>
              <a:pPr algn="r"/>
              <a:r>
                <a:rPr lang="fr-FR" sz="1100" dirty="0">
                  <a:solidFill>
                    <a:prstClr val="black">
                      <a:lumMod val="50000"/>
                      <a:lumOff val="50000"/>
                    </a:prstClr>
                  </a:solidFill>
                </a:rPr>
                <a:t>Structure </a:t>
              </a:r>
              <a:r>
                <a:rPr lang="fr-FR" sz="1100" dirty="0" err="1">
                  <a:solidFill>
                    <a:prstClr val="black">
                      <a:lumMod val="50000"/>
                      <a:lumOff val="50000"/>
                    </a:prstClr>
                  </a:solidFill>
                </a:rPr>
                <a:t>igG</a:t>
              </a:r>
              <a:r>
                <a:rPr lang="fr-FR" sz="1100" dirty="0">
                  <a:solidFill>
                    <a:prstClr val="black">
                      <a:lumMod val="50000"/>
                      <a:lumOff val="50000"/>
                    </a:prstClr>
                  </a:solidFill>
                </a:rPr>
                <a:t>-like humaine</a:t>
              </a:r>
            </a:p>
          </p:txBody>
        </p:sp>
        <p:sp>
          <p:nvSpPr>
            <p:cNvPr id="13" name="ZoneTexte 12">
              <a:extLst>
                <a:ext uri="{FF2B5EF4-FFF2-40B4-BE49-F238E27FC236}">
                  <a16:creationId xmlns:a16="http://schemas.microsoft.com/office/drawing/2014/main" xmlns="" id="{31B4C211-427A-E6FB-E22C-A94B6CAEC1D2}"/>
                </a:ext>
              </a:extLst>
            </p:cNvPr>
            <p:cNvSpPr txBox="1"/>
            <p:nvPr/>
          </p:nvSpPr>
          <p:spPr>
            <a:xfrm>
              <a:off x="2134235" y="3496309"/>
              <a:ext cx="1818167" cy="338554"/>
            </a:xfrm>
            <a:prstGeom prst="rect">
              <a:avLst/>
            </a:prstGeom>
            <a:noFill/>
          </p:spPr>
          <p:txBody>
            <a:bodyPr wrap="square" rtlCol="0">
              <a:spAutoFit/>
            </a:bodyPr>
            <a:lstStyle/>
            <a:p>
              <a:pPr algn="ctr"/>
              <a:r>
                <a:rPr lang="fr-FR" sz="1600" b="1" dirty="0">
                  <a:solidFill>
                    <a:srgbClr val="FF7F4D"/>
                  </a:solidFill>
                </a:rPr>
                <a:t>BI 764532</a:t>
              </a:r>
            </a:p>
          </p:txBody>
        </p:sp>
        <p:sp>
          <p:nvSpPr>
            <p:cNvPr id="14" name="ZoneTexte 13">
              <a:extLst>
                <a:ext uri="{FF2B5EF4-FFF2-40B4-BE49-F238E27FC236}">
                  <a16:creationId xmlns:a16="http://schemas.microsoft.com/office/drawing/2014/main" xmlns="" id="{1511DE3F-6CF8-8898-6E6A-818427D86332}"/>
                </a:ext>
              </a:extLst>
            </p:cNvPr>
            <p:cNvSpPr txBox="1"/>
            <p:nvPr/>
          </p:nvSpPr>
          <p:spPr>
            <a:xfrm>
              <a:off x="5055862" y="2124718"/>
              <a:ext cx="1372492" cy="261610"/>
            </a:xfrm>
            <a:prstGeom prst="rect">
              <a:avLst/>
            </a:prstGeom>
            <a:noFill/>
          </p:spPr>
          <p:txBody>
            <a:bodyPr wrap="none" rtlCol="0">
              <a:spAutoFit/>
            </a:bodyPr>
            <a:lstStyle/>
            <a:p>
              <a:r>
                <a:rPr lang="fr-FR" sz="1100" dirty="0">
                  <a:solidFill>
                    <a:srgbClr val="0566D2"/>
                  </a:solidFill>
                </a:rPr>
                <a:t>Cellule </a:t>
              </a:r>
              <a:r>
                <a:rPr lang="fr-FR" sz="1100" dirty="0" err="1">
                  <a:solidFill>
                    <a:srgbClr val="0566D2"/>
                  </a:solidFill>
                </a:rPr>
                <a:t>T</a:t>
              </a:r>
              <a:r>
                <a:rPr lang="fr-FR" sz="1100" dirty="0">
                  <a:solidFill>
                    <a:srgbClr val="0566D2"/>
                  </a:solidFill>
                </a:rPr>
                <a:t> inactive</a:t>
              </a:r>
            </a:p>
          </p:txBody>
        </p:sp>
        <p:sp>
          <p:nvSpPr>
            <p:cNvPr id="15" name="ZoneTexte 14">
              <a:extLst>
                <a:ext uri="{FF2B5EF4-FFF2-40B4-BE49-F238E27FC236}">
                  <a16:creationId xmlns:a16="http://schemas.microsoft.com/office/drawing/2014/main" xmlns="" id="{3C8B93CE-D026-DF06-9E5E-5C9118D29244}"/>
                </a:ext>
              </a:extLst>
            </p:cNvPr>
            <p:cNvSpPr txBox="1"/>
            <p:nvPr/>
          </p:nvSpPr>
          <p:spPr>
            <a:xfrm>
              <a:off x="5055862" y="4224792"/>
              <a:ext cx="1513556" cy="261610"/>
            </a:xfrm>
            <a:prstGeom prst="rect">
              <a:avLst/>
            </a:prstGeom>
            <a:noFill/>
          </p:spPr>
          <p:txBody>
            <a:bodyPr wrap="none" rtlCol="0">
              <a:spAutoFit/>
            </a:bodyPr>
            <a:lstStyle/>
            <a:p>
              <a:r>
                <a:rPr lang="fr-FR" sz="1100" dirty="0">
                  <a:solidFill>
                    <a:srgbClr val="EB01D3"/>
                  </a:solidFill>
                </a:rPr>
                <a:t>Cellule cancéreuse</a:t>
              </a:r>
            </a:p>
          </p:txBody>
        </p:sp>
        <p:sp>
          <p:nvSpPr>
            <p:cNvPr id="16" name="ZoneTexte 15">
              <a:extLst>
                <a:ext uri="{FF2B5EF4-FFF2-40B4-BE49-F238E27FC236}">
                  <a16:creationId xmlns:a16="http://schemas.microsoft.com/office/drawing/2014/main" xmlns="" id="{6633DAA1-97D1-05D7-1AD2-631607D7A029}"/>
                </a:ext>
              </a:extLst>
            </p:cNvPr>
            <p:cNvSpPr txBox="1"/>
            <p:nvPr/>
          </p:nvSpPr>
          <p:spPr>
            <a:xfrm>
              <a:off x="4846224" y="2509773"/>
              <a:ext cx="489098" cy="261610"/>
            </a:xfrm>
            <a:prstGeom prst="rect">
              <a:avLst/>
            </a:prstGeom>
            <a:noFill/>
          </p:spPr>
          <p:txBody>
            <a:bodyPr wrap="square" rtlCol="0">
              <a:spAutoFit/>
            </a:bodyPr>
            <a:lstStyle/>
            <a:p>
              <a:pPr algn="r"/>
              <a:r>
                <a:rPr lang="fr-FR" sz="1100" dirty="0">
                  <a:solidFill>
                    <a:prstClr val="black">
                      <a:lumMod val="50000"/>
                      <a:lumOff val="50000"/>
                    </a:prstClr>
                  </a:solidFill>
                </a:rPr>
                <a:t>CD3</a:t>
              </a:r>
            </a:p>
          </p:txBody>
        </p:sp>
        <p:sp>
          <p:nvSpPr>
            <p:cNvPr id="17" name="ZoneTexte 16">
              <a:extLst>
                <a:ext uri="{FF2B5EF4-FFF2-40B4-BE49-F238E27FC236}">
                  <a16:creationId xmlns:a16="http://schemas.microsoft.com/office/drawing/2014/main" xmlns="" id="{C753537E-90F3-8655-EFF9-19D4229EA11C}"/>
                </a:ext>
              </a:extLst>
            </p:cNvPr>
            <p:cNvSpPr txBox="1"/>
            <p:nvPr/>
          </p:nvSpPr>
          <p:spPr>
            <a:xfrm>
              <a:off x="4650184" y="3756600"/>
              <a:ext cx="653240" cy="261610"/>
            </a:xfrm>
            <a:prstGeom prst="rect">
              <a:avLst/>
            </a:prstGeom>
            <a:noFill/>
          </p:spPr>
          <p:txBody>
            <a:bodyPr wrap="square" rtlCol="0">
              <a:spAutoFit/>
            </a:bodyPr>
            <a:lstStyle/>
            <a:p>
              <a:pPr algn="r"/>
              <a:r>
                <a:rPr lang="fr-FR" sz="1100" dirty="0">
                  <a:solidFill>
                    <a:prstClr val="black">
                      <a:lumMod val="50000"/>
                      <a:lumOff val="50000"/>
                    </a:prstClr>
                  </a:solidFill>
                </a:rPr>
                <a:t>DLL3</a:t>
              </a:r>
            </a:p>
          </p:txBody>
        </p:sp>
        <p:sp>
          <p:nvSpPr>
            <p:cNvPr id="18" name="ZoneTexte 17">
              <a:extLst>
                <a:ext uri="{FF2B5EF4-FFF2-40B4-BE49-F238E27FC236}">
                  <a16:creationId xmlns:a16="http://schemas.microsoft.com/office/drawing/2014/main" xmlns="" id="{664DB45C-EDD3-FD56-AAA8-17835094D9F0}"/>
                </a:ext>
              </a:extLst>
            </p:cNvPr>
            <p:cNvSpPr txBox="1"/>
            <p:nvPr/>
          </p:nvSpPr>
          <p:spPr>
            <a:xfrm>
              <a:off x="8447648" y="2042792"/>
              <a:ext cx="1316386" cy="261610"/>
            </a:xfrm>
            <a:prstGeom prst="rect">
              <a:avLst/>
            </a:prstGeom>
            <a:noFill/>
          </p:spPr>
          <p:txBody>
            <a:bodyPr wrap="none" rtlCol="0">
              <a:spAutoFit/>
            </a:bodyPr>
            <a:lstStyle/>
            <a:p>
              <a:r>
                <a:rPr lang="fr-FR" sz="1100" dirty="0">
                  <a:solidFill>
                    <a:srgbClr val="0566D2"/>
                  </a:solidFill>
                </a:rPr>
                <a:t>Cellule </a:t>
              </a:r>
              <a:r>
                <a:rPr lang="fr-FR" sz="1100" dirty="0" err="1">
                  <a:solidFill>
                    <a:srgbClr val="0566D2"/>
                  </a:solidFill>
                </a:rPr>
                <a:t>T</a:t>
              </a:r>
              <a:r>
                <a:rPr lang="fr-FR" sz="1100" dirty="0">
                  <a:solidFill>
                    <a:srgbClr val="0566D2"/>
                  </a:solidFill>
                </a:rPr>
                <a:t> activée</a:t>
              </a:r>
            </a:p>
          </p:txBody>
        </p:sp>
        <p:sp>
          <p:nvSpPr>
            <p:cNvPr id="19" name="ZoneTexte 18">
              <a:extLst>
                <a:ext uri="{FF2B5EF4-FFF2-40B4-BE49-F238E27FC236}">
                  <a16:creationId xmlns:a16="http://schemas.microsoft.com/office/drawing/2014/main" xmlns="" id="{9D1ED180-07C3-2F74-AB4D-B3840F36DF4F}"/>
                </a:ext>
              </a:extLst>
            </p:cNvPr>
            <p:cNvSpPr txBox="1"/>
            <p:nvPr/>
          </p:nvSpPr>
          <p:spPr>
            <a:xfrm>
              <a:off x="8447648" y="4224792"/>
              <a:ext cx="2204450" cy="261610"/>
            </a:xfrm>
            <a:prstGeom prst="rect">
              <a:avLst/>
            </a:prstGeom>
            <a:noFill/>
          </p:spPr>
          <p:txBody>
            <a:bodyPr wrap="none" rtlCol="0">
              <a:spAutoFit/>
            </a:bodyPr>
            <a:lstStyle/>
            <a:p>
              <a:r>
                <a:rPr lang="fr-FR" sz="1100" dirty="0">
                  <a:solidFill>
                    <a:srgbClr val="EB01D3"/>
                  </a:solidFill>
                </a:rPr>
                <a:t>Lyse des cellules cancéreuses</a:t>
              </a:r>
            </a:p>
          </p:txBody>
        </p:sp>
        <p:sp>
          <p:nvSpPr>
            <p:cNvPr id="20" name="ZoneTexte 19">
              <a:extLst>
                <a:ext uri="{FF2B5EF4-FFF2-40B4-BE49-F238E27FC236}">
                  <a16:creationId xmlns:a16="http://schemas.microsoft.com/office/drawing/2014/main" xmlns="" id="{81474F77-4C6C-A74B-86C0-1EAFFF6A320D}"/>
                </a:ext>
              </a:extLst>
            </p:cNvPr>
            <p:cNvSpPr txBox="1"/>
            <p:nvPr/>
          </p:nvSpPr>
          <p:spPr>
            <a:xfrm>
              <a:off x="10172448" y="2809890"/>
              <a:ext cx="943725" cy="430887"/>
            </a:xfrm>
            <a:prstGeom prst="rect">
              <a:avLst/>
            </a:prstGeom>
            <a:noFill/>
          </p:spPr>
          <p:txBody>
            <a:bodyPr wrap="square" rtlCol="0">
              <a:spAutoFit/>
            </a:bodyPr>
            <a:lstStyle/>
            <a:p>
              <a:r>
                <a:rPr lang="fr-FR" sz="1100" dirty="0">
                  <a:solidFill>
                    <a:prstClr val="black">
                      <a:lumMod val="50000"/>
                      <a:lumOff val="50000"/>
                    </a:prstClr>
                  </a:solidFill>
                </a:rPr>
                <a:t>Synapse cytolytique</a:t>
              </a:r>
            </a:p>
          </p:txBody>
        </p:sp>
        <p:sp>
          <p:nvSpPr>
            <p:cNvPr id="21" name="ZoneTexte 20">
              <a:extLst>
                <a:ext uri="{FF2B5EF4-FFF2-40B4-BE49-F238E27FC236}">
                  <a16:creationId xmlns:a16="http://schemas.microsoft.com/office/drawing/2014/main" xmlns="" id="{F659B5AF-F08D-ACB9-2B3E-62D6AF77E4FD}"/>
                </a:ext>
              </a:extLst>
            </p:cNvPr>
            <p:cNvSpPr txBox="1"/>
            <p:nvPr/>
          </p:nvSpPr>
          <p:spPr>
            <a:xfrm>
              <a:off x="8291172" y="2424712"/>
              <a:ext cx="489098" cy="261610"/>
            </a:xfrm>
            <a:prstGeom prst="rect">
              <a:avLst/>
            </a:prstGeom>
            <a:noFill/>
          </p:spPr>
          <p:txBody>
            <a:bodyPr wrap="square" rtlCol="0">
              <a:spAutoFit/>
            </a:bodyPr>
            <a:lstStyle/>
            <a:p>
              <a:pPr algn="r"/>
              <a:r>
                <a:rPr lang="fr-FR" sz="1100" dirty="0">
                  <a:solidFill>
                    <a:prstClr val="black">
                      <a:lumMod val="50000"/>
                      <a:lumOff val="50000"/>
                    </a:prstClr>
                  </a:solidFill>
                </a:rPr>
                <a:t>CD3</a:t>
              </a:r>
            </a:p>
          </p:txBody>
        </p:sp>
        <p:sp>
          <p:nvSpPr>
            <p:cNvPr id="22" name="ZoneTexte 21">
              <a:extLst>
                <a:ext uri="{FF2B5EF4-FFF2-40B4-BE49-F238E27FC236}">
                  <a16:creationId xmlns:a16="http://schemas.microsoft.com/office/drawing/2014/main" xmlns="" id="{E0197E99-2666-C530-9E4D-BA6C2DB8B679}"/>
                </a:ext>
              </a:extLst>
            </p:cNvPr>
            <p:cNvSpPr txBox="1"/>
            <p:nvPr/>
          </p:nvSpPr>
          <p:spPr>
            <a:xfrm>
              <a:off x="8121028" y="3805538"/>
              <a:ext cx="653240" cy="261610"/>
            </a:xfrm>
            <a:prstGeom prst="rect">
              <a:avLst/>
            </a:prstGeom>
            <a:noFill/>
          </p:spPr>
          <p:txBody>
            <a:bodyPr wrap="square" rtlCol="0">
              <a:spAutoFit/>
            </a:bodyPr>
            <a:lstStyle/>
            <a:p>
              <a:pPr algn="r"/>
              <a:r>
                <a:rPr lang="fr-FR" sz="1100" dirty="0">
                  <a:solidFill>
                    <a:prstClr val="black">
                      <a:lumMod val="50000"/>
                      <a:lumOff val="50000"/>
                    </a:prstClr>
                  </a:solidFill>
                </a:rPr>
                <a:t>DLL3</a:t>
              </a:r>
            </a:p>
          </p:txBody>
        </p:sp>
        <p:sp>
          <p:nvSpPr>
            <p:cNvPr id="23" name="ZoneTexte 22">
              <a:extLst>
                <a:ext uri="{FF2B5EF4-FFF2-40B4-BE49-F238E27FC236}">
                  <a16:creationId xmlns:a16="http://schemas.microsoft.com/office/drawing/2014/main" xmlns="" id="{DB2A4BD9-04AE-9E67-D742-96FBF484D85B}"/>
                </a:ext>
              </a:extLst>
            </p:cNvPr>
            <p:cNvSpPr txBox="1"/>
            <p:nvPr/>
          </p:nvSpPr>
          <p:spPr>
            <a:xfrm>
              <a:off x="1521303" y="3901626"/>
              <a:ext cx="3128881" cy="830997"/>
            </a:xfrm>
            <a:prstGeom prst="rect">
              <a:avLst/>
            </a:prstGeom>
            <a:noFill/>
          </p:spPr>
          <p:txBody>
            <a:bodyPr wrap="square" rtlCol="0">
              <a:spAutoFit/>
            </a:bodyPr>
            <a:lstStyle/>
            <a:p>
              <a:pPr algn="ctr"/>
              <a:r>
                <a:rPr lang="fr-FR" sz="1200" b="1" dirty="0">
                  <a:solidFill>
                    <a:prstClr val="black">
                      <a:lumMod val="50000"/>
                      <a:lumOff val="50000"/>
                    </a:prstClr>
                  </a:solidFill>
                </a:rPr>
                <a:t>DLL3 :</a:t>
              </a:r>
            </a:p>
            <a:p>
              <a:pPr algn="ctr"/>
              <a:r>
                <a:rPr lang="fr-FR" sz="1200" b="1" dirty="0">
                  <a:solidFill>
                    <a:prstClr val="black">
                      <a:lumMod val="50000"/>
                      <a:lumOff val="50000"/>
                    </a:prstClr>
                  </a:solidFill>
                </a:rPr>
                <a:t>Ligand de Notch exprimé sélectivement à la </a:t>
              </a:r>
              <a:r>
                <a:rPr lang="fr-FR" sz="1200" b="1" dirty="0" err="1">
                  <a:solidFill>
                    <a:prstClr val="black">
                      <a:lumMod val="50000"/>
                      <a:lumOff val="50000"/>
                    </a:prstClr>
                  </a:solidFill>
                </a:rPr>
                <a:t>surgace</a:t>
              </a:r>
              <a:r>
                <a:rPr lang="fr-FR" sz="1200" b="1" dirty="0">
                  <a:solidFill>
                    <a:prstClr val="black">
                      <a:lumMod val="50000"/>
                      <a:lumOff val="50000"/>
                    </a:prstClr>
                  </a:solidFill>
                </a:rPr>
                <a:t> des cellules de CBPC et de CEN</a:t>
              </a:r>
            </a:p>
          </p:txBody>
        </p:sp>
      </p:grpSp>
      <p:sp>
        <p:nvSpPr>
          <p:cNvPr id="25" name="Espace réservé du contenu 5">
            <a:extLst>
              <a:ext uri="{FF2B5EF4-FFF2-40B4-BE49-F238E27FC236}">
                <a16:creationId xmlns:a16="http://schemas.microsoft.com/office/drawing/2014/main" xmlns="" id="{4DBF1C30-90C5-9699-6BB9-10C36669D27F}"/>
              </a:ext>
            </a:extLst>
          </p:cNvPr>
          <p:cNvSpPr>
            <a:spLocks noGrp="1"/>
          </p:cNvSpPr>
          <p:nvPr>
            <p:ph sz="quarter" idx="19"/>
          </p:nvPr>
        </p:nvSpPr>
        <p:spPr>
          <a:xfrm>
            <a:off x="1521303" y="1325238"/>
            <a:ext cx="9972982" cy="3321382"/>
          </a:xfrm>
        </p:spPr>
        <p:txBody>
          <a:bodyPr/>
          <a:lstStyle/>
          <a:p>
            <a:r>
              <a:rPr lang="fr-FR" dirty="0"/>
              <a:t> </a:t>
            </a:r>
          </a:p>
        </p:txBody>
      </p:sp>
      <p:sp>
        <p:nvSpPr>
          <p:cNvPr id="26" name="ZoneTexte 25">
            <a:extLst>
              <a:ext uri="{FF2B5EF4-FFF2-40B4-BE49-F238E27FC236}">
                <a16:creationId xmlns:a16="http://schemas.microsoft.com/office/drawing/2014/main" xmlns="" id="{82F9A846-F640-C6ED-302C-BB271411E373}"/>
              </a:ext>
            </a:extLst>
          </p:cNvPr>
          <p:cNvSpPr txBox="1"/>
          <p:nvPr/>
        </p:nvSpPr>
        <p:spPr>
          <a:xfrm>
            <a:off x="2060386" y="4883668"/>
            <a:ext cx="9244843" cy="923330"/>
          </a:xfrm>
          <a:prstGeom prst="rect">
            <a:avLst/>
          </a:prstGeom>
          <a:noFill/>
        </p:spPr>
        <p:txBody>
          <a:bodyPr wrap="square" rtlCol="0">
            <a:spAutoFit/>
          </a:bodyPr>
          <a:lstStyle/>
          <a:p>
            <a:pPr marL="285750" indent="-285750">
              <a:buClr>
                <a:srgbClr val="FF7F4D"/>
              </a:buClr>
              <a:buFont typeface="Arial" panose="020B0604020202020204" pitchFamily="34" charset="0"/>
              <a:buChar char="•"/>
            </a:pPr>
            <a:r>
              <a:rPr lang="fr-FR" dirty="0">
                <a:solidFill>
                  <a:prstClr val="black"/>
                </a:solidFill>
              </a:rPr>
              <a:t>BI 764532 redirige les cellules </a:t>
            </a:r>
            <a:r>
              <a:rPr lang="fr-FR" dirty="0" err="1">
                <a:solidFill>
                  <a:prstClr val="black"/>
                </a:solidFill>
              </a:rPr>
              <a:t>T</a:t>
            </a:r>
            <a:r>
              <a:rPr lang="fr-FR" dirty="0">
                <a:solidFill>
                  <a:prstClr val="black"/>
                </a:solidFill>
              </a:rPr>
              <a:t> du patient pour qu’elle détruisent les cellules cancéreuses exprimant DLL3</a:t>
            </a:r>
          </a:p>
          <a:p>
            <a:pPr marL="285750" indent="-285750">
              <a:buClr>
                <a:srgbClr val="FF7F4D"/>
              </a:buClr>
              <a:buFont typeface="Arial" panose="020B0604020202020204" pitchFamily="34" charset="0"/>
              <a:buChar char="•"/>
            </a:pPr>
            <a:r>
              <a:rPr lang="fr-FR" dirty="0">
                <a:solidFill>
                  <a:prstClr val="black"/>
                </a:solidFill>
              </a:rPr>
              <a:t>Données précliniques encourageantes</a:t>
            </a:r>
          </a:p>
        </p:txBody>
      </p:sp>
    </p:spTree>
    <p:extLst>
      <p:ext uri="{BB962C8B-B14F-4D97-AF65-F5344CB8AC3E}">
        <p14:creationId xmlns:p14="http://schemas.microsoft.com/office/powerpoint/2010/main" val="317328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a:t>Traitements subséquent </a:t>
            </a:r>
          </a:p>
        </p:txBody>
      </p:sp>
      <p:sp>
        <p:nvSpPr>
          <p:cNvPr id="12" name="Espace réservé du contenu 11">
            <a:extLst>
              <a:ext uri="{FF2B5EF4-FFF2-40B4-BE49-F238E27FC236}">
                <a16:creationId xmlns:a16="http://schemas.microsoft.com/office/drawing/2014/main" xmlns="" id="{7A12A52F-29E1-AB39-528B-5CBDDE940B99}"/>
              </a:ext>
            </a:extLst>
          </p:cNvPr>
          <p:cNvSpPr>
            <a:spLocks noGrp="1"/>
          </p:cNvSpPr>
          <p:nvPr>
            <p:ph sz="quarter" idx="21"/>
          </p:nvPr>
        </p:nvSpPr>
        <p:spPr>
          <a:xfrm>
            <a:off x="8134434" y="1857862"/>
            <a:ext cx="3556000" cy="1499887"/>
          </a:xfrm>
          <a:noFill/>
        </p:spPr>
        <p:txBody>
          <a:bodyPr>
            <a:normAutofit/>
          </a:bodyPr>
          <a:lstStyle/>
          <a:p>
            <a:r>
              <a:rPr lang="fr-FR" dirty="0">
                <a:solidFill>
                  <a:srgbClr val="005086"/>
                </a:solidFill>
              </a:rPr>
              <a:t>76% des patients dans le bras </a:t>
            </a:r>
            <a:r>
              <a:rPr lang="fr-FR" dirty="0" err="1">
                <a:solidFill>
                  <a:srgbClr val="005086"/>
                </a:solidFill>
              </a:rPr>
              <a:t>osimertinib</a:t>
            </a:r>
            <a:r>
              <a:rPr lang="fr-FR" dirty="0">
                <a:solidFill>
                  <a:srgbClr val="005086"/>
                </a:solidFill>
              </a:rPr>
              <a:t> ont </a:t>
            </a:r>
            <a:r>
              <a:rPr lang="fr-FR" dirty="0" err="1">
                <a:solidFill>
                  <a:srgbClr val="005086"/>
                </a:solidFill>
              </a:rPr>
              <a:t>recu</a:t>
            </a:r>
            <a:r>
              <a:rPr lang="fr-FR" dirty="0">
                <a:solidFill>
                  <a:srgbClr val="005086"/>
                </a:solidFill>
              </a:rPr>
              <a:t> un EGFR-TKI en ligne suivant l’</a:t>
            </a:r>
            <a:r>
              <a:rPr lang="fr-FR" dirty="0" err="1">
                <a:solidFill>
                  <a:srgbClr val="005086"/>
                </a:solidFill>
              </a:rPr>
              <a:t>osimertinib</a:t>
            </a:r>
            <a:r>
              <a:rPr lang="fr-FR" dirty="0">
                <a:solidFill>
                  <a:srgbClr val="005086"/>
                </a:solidFill>
              </a:rPr>
              <a:t>  </a:t>
            </a:r>
            <a:r>
              <a:rPr lang="fr-FR" i="1" dirty="0">
                <a:solidFill>
                  <a:srgbClr val="005086"/>
                </a:solidFill>
              </a:rPr>
              <a:t>vs</a:t>
            </a:r>
            <a:r>
              <a:rPr lang="fr-FR" dirty="0">
                <a:solidFill>
                  <a:srgbClr val="005086"/>
                </a:solidFill>
              </a:rPr>
              <a:t> 88% dans le bras placebo</a:t>
            </a:r>
          </a:p>
        </p:txBody>
      </p:sp>
      <p:graphicFrame>
        <p:nvGraphicFramePr>
          <p:cNvPr id="3" name="Tableau 6">
            <a:extLst>
              <a:ext uri="{FF2B5EF4-FFF2-40B4-BE49-F238E27FC236}">
                <a16:creationId xmlns:a16="http://schemas.microsoft.com/office/drawing/2014/main" xmlns="" id="{F254A808-FD83-0E36-F978-AE2D4FB4DA38}"/>
              </a:ext>
            </a:extLst>
          </p:cNvPr>
          <p:cNvGraphicFramePr>
            <a:graphicFrameLocks noGrp="1"/>
          </p:cNvGraphicFramePr>
          <p:nvPr>
            <p:extLst>
              <p:ext uri="{D42A27DB-BD31-4B8C-83A1-F6EECF244321}">
                <p14:modId xmlns:p14="http://schemas.microsoft.com/office/powerpoint/2010/main" val="1821842930"/>
              </p:ext>
            </p:extLst>
          </p:nvPr>
        </p:nvGraphicFramePr>
        <p:xfrm>
          <a:off x="1458249" y="1512606"/>
          <a:ext cx="6446612" cy="3521313"/>
        </p:xfrm>
        <a:graphic>
          <a:graphicData uri="http://schemas.openxmlformats.org/drawingml/2006/table">
            <a:tbl>
              <a:tblPr firstRow="1" bandRow="1">
                <a:tableStyleId>{5C22544A-7EE6-4342-B048-85BDC9FD1C3A}</a:tableStyleId>
              </a:tblPr>
              <a:tblGrid>
                <a:gridCol w="3546620">
                  <a:extLst>
                    <a:ext uri="{9D8B030D-6E8A-4147-A177-3AD203B41FA5}">
                      <a16:colId xmlns:a16="http://schemas.microsoft.com/office/drawing/2014/main" xmlns="" val="3716429334"/>
                    </a:ext>
                  </a:extLst>
                </a:gridCol>
                <a:gridCol w="1430559">
                  <a:extLst>
                    <a:ext uri="{9D8B030D-6E8A-4147-A177-3AD203B41FA5}">
                      <a16:colId xmlns:a16="http://schemas.microsoft.com/office/drawing/2014/main" xmlns="" val="3569884669"/>
                    </a:ext>
                  </a:extLst>
                </a:gridCol>
                <a:gridCol w="1469433">
                  <a:extLst>
                    <a:ext uri="{9D8B030D-6E8A-4147-A177-3AD203B41FA5}">
                      <a16:colId xmlns:a16="http://schemas.microsoft.com/office/drawing/2014/main" xmlns="" val="2705335300"/>
                    </a:ext>
                  </a:extLst>
                </a:gridCol>
              </a:tblGrid>
              <a:tr h="458132">
                <a:tc>
                  <a:txBody>
                    <a:bodyPr/>
                    <a:lstStyle/>
                    <a:p>
                      <a:pPr algn="l"/>
                      <a:r>
                        <a:rPr lang="fr-FR" sz="1600" dirty="0">
                          <a:latin typeface="Century Gothic" panose="020B0502020202020204" pitchFamily="34" charset="0"/>
                        </a:rPr>
                        <a:t> </a:t>
                      </a:r>
                    </a:p>
                  </a:txBody>
                  <a:tcPr marT="0" marB="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fr-FR" sz="1600" dirty="0" err="1">
                          <a:latin typeface="Century Gothic" panose="020B0502020202020204" pitchFamily="34" charset="0"/>
                        </a:rPr>
                        <a:t>Osimertinib</a:t>
                      </a:r>
                      <a:endParaRPr lang="fr-FR" sz="1600" dirty="0">
                        <a:latin typeface="Century Gothic" panose="020B0502020202020204" pitchFamily="34" charset="0"/>
                      </a:endParaRPr>
                    </a:p>
                    <a:p>
                      <a:pPr algn="ctr"/>
                      <a:r>
                        <a:rPr lang="fr-FR" sz="1200" b="0" dirty="0">
                          <a:latin typeface="Century Gothic" panose="020B0502020202020204" pitchFamily="34" charset="0"/>
                        </a:rPr>
                        <a:t>N=339</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600" dirty="0">
                          <a:latin typeface="Century Gothic" panose="020B0502020202020204" pitchFamily="34" charset="0"/>
                        </a:rPr>
                        <a:t>Placebo</a:t>
                      </a:r>
                    </a:p>
                    <a:p>
                      <a:pPr algn="ctr"/>
                      <a:r>
                        <a:rPr lang="fr-FR" sz="1200" b="0" dirty="0">
                          <a:latin typeface="Century Gothic" panose="020B0502020202020204" pitchFamily="34" charset="0"/>
                        </a:rPr>
                        <a:t>N=343</a:t>
                      </a:r>
                      <a:endParaRPr lang="fr-FR" sz="1600" b="0" dirty="0">
                        <a:latin typeface="Century Gothic" panose="020B0502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602989">
                <a:tc>
                  <a:txBody>
                    <a:bodyPr/>
                    <a:lstStyle/>
                    <a:p>
                      <a:pPr algn="l">
                        <a:spcBef>
                          <a:spcPts val="300"/>
                        </a:spcBef>
                      </a:pPr>
                      <a:r>
                        <a:rPr lang="fr-FR" sz="1200" b="1" dirty="0">
                          <a:latin typeface="Century Gothic" panose="020B0502020202020204" pitchFamily="34" charset="0"/>
                        </a:rPr>
                        <a:t>Patients ayant reçu un traitement anticancéreux ultérieur</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200">
                          <a:latin typeface="Century Gothic" panose="020B0502020202020204" pitchFamily="34" charset="0"/>
                        </a:rPr>
                        <a:t>76 (22)</a:t>
                      </a:r>
                      <a:endParaRPr lang="fr-FR" sz="1200" dirty="0">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200" dirty="0">
                          <a:latin typeface="Century Gothic" panose="020B0502020202020204" pitchFamily="34" charset="0"/>
                        </a:rPr>
                        <a:t>184 (54)</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410032">
                <a:tc>
                  <a:txBody>
                    <a:bodyPr/>
                    <a:lstStyle/>
                    <a:p>
                      <a:pPr algn="l"/>
                      <a:r>
                        <a:rPr lang="fr-FR" sz="1200" b="1">
                          <a:latin typeface="Century Gothic" panose="020B0502020202020204" pitchFamily="34" charset="0"/>
                        </a:rPr>
                        <a:t>EGFR TKIs</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u="none" strike="noStrike" kern="1200" cap="none" spc="0" normalizeH="0" baseline="0" noProof="0">
                          <a:ln>
                            <a:noFill/>
                          </a:ln>
                          <a:solidFill>
                            <a:prstClr val="black"/>
                          </a:solidFill>
                          <a:effectLst/>
                          <a:uLnTx/>
                          <a:uFillTx/>
                          <a:latin typeface="Century Gothic" panose="020B0502020202020204" pitchFamily="34" charset="0"/>
                        </a:rPr>
                        <a:t>58 (76)</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u="none" strike="noStrike" kern="1200" cap="none" spc="0" normalizeH="0" baseline="0" noProof="0" dirty="0">
                          <a:ln>
                            <a:noFill/>
                          </a:ln>
                          <a:solidFill>
                            <a:prstClr val="black"/>
                          </a:solidFill>
                          <a:effectLst/>
                          <a:uLnTx/>
                          <a:uFillTx/>
                          <a:latin typeface="Century Gothic" panose="020B0502020202020204" pitchFamily="34" charset="0"/>
                        </a:rPr>
                        <a:t>162 (88)</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410032">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prstClr val="black"/>
                          </a:solidFill>
                          <a:effectLst/>
                          <a:uLnTx/>
                          <a:uFillTx/>
                          <a:latin typeface="Century Gothic" panose="020B0502020202020204" pitchFamily="34" charset="0"/>
                        </a:rPr>
                        <a:t>Osimertinib</a:t>
                      </a:r>
                      <a:endPar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u="none" strike="noStrike" kern="1200" cap="none" spc="0" normalizeH="0" baseline="0" noProof="0">
                          <a:ln>
                            <a:noFill/>
                          </a:ln>
                          <a:solidFill>
                            <a:prstClr val="black"/>
                          </a:solidFill>
                          <a:effectLst/>
                          <a:uLnTx/>
                          <a:uFillTx/>
                          <a:latin typeface="Century Gothic" panose="020B0502020202020204" pitchFamily="34" charset="0"/>
                        </a:rPr>
                        <a:t>31 (41)</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u="none" strike="noStrike" kern="1200" cap="none" spc="0" normalizeH="0" baseline="0" noProof="0" dirty="0">
                          <a:ln>
                            <a:noFill/>
                          </a:ln>
                          <a:solidFill>
                            <a:prstClr val="black"/>
                          </a:solidFill>
                          <a:effectLst/>
                          <a:uLnTx/>
                          <a:uFillTx/>
                          <a:latin typeface="Century Gothic" panose="020B0502020202020204" pitchFamily="34" charset="0"/>
                        </a:rPr>
                        <a:t>79 (43)</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410032">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dirty="0">
                          <a:ln>
                            <a:noFill/>
                          </a:ln>
                          <a:solidFill>
                            <a:prstClr val="black"/>
                          </a:solidFill>
                          <a:effectLst/>
                          <a:uLnTx/>
                          <a:uFillTx/>
                          <a:latin typeface="Century Gothic" panose="020B0502020202020204" pitchFamily="34" charset="0"/>
                        </a:rPr>
                        <a:t>Autres EGFR </a:t>
                      </a:r>
                      <a:r>
                        <a:rPr kumimoji="0" lang="fr-FR" sz="1200" b="1" u="none" strike="noStrike" kern="1200" cap="none" spc="0" normalizeH="0" baseline="0" noProof="0" dirty="0" err="1">
                          <a:ln>
                            <a:noFill/>
                          </a:ln>
                          <a:solidFill>
                            <a:prstClr val="black"/>
                          </a:solidFill>
                          <a:effectLst/>
                          <a:uLnTx/>
                          <a:uFillTx/>
                          <a:latin typeface="Century Gothic" panose="020B0502020202020204" pitchFamily="34" charset="0"/>
                        </a:rPr>
                        <a:t>TKIs</a:t>
                      </a:r>
                      <a:endPar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28 (37)</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114 (62)</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8761559"/>
                  </a:ext>
                </a:extLst>
              </a:tr>
              <a:tr h="4100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CT</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20 (26)</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46 (25)</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435163567"/>
                  </a:ext>
                </a:extLst>
              </a:tr>
              <a:tr h="4100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RT</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30 (39)</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53 (29)</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14079472"/>
                  </a:ext>
                </a:extLst>
              </a:tr>
              <a:tr h="4100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Autres traitements anticancéreux</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12 (16)</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29 (16)</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53308402"/>
                  </a:ext>
                </a:extLst>
              </a:tr>
            </a:tbl>
          </a:graphicData>
        </a:graphic>
      </p:graphicFrame>
    </p:spTree>
    <p:extLst>
      <p:ext uri="{BB962C8B-B14F-4D97-AF65-F5344CB8AC3E}">
        <p14:creationId xmlns:p14="http://schemas.microsoft.com/office/powerpoint/2010/main" val="16835545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a:xfrm>
            <a:off x="1017816" y="6342602"/>
            <a:ext cx="5300922" cy="341085"/>
          </a:xfrm>
        </p:spPr>
        <p:txBody>
          <a:bodyPr/>
          <a:lstStyle/>
          <a:p>
            <a:r>
              <a:rPr lang="fr-FR" dirty="0"/>
              <a:t>M. </a:t>
            </a:r>
            <a:r>
              <a:rPr lang="fr-FR" dirty="0" err="1"/>
              <a:t>Wermke</a:t>
            </a:r>
            <a:r>
              <a:rPr lang="fr-FR" dirty="0"/>
              <a:t> et al. ASCO 2023, Abs. #8502</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en-US" b="1" dirty="0">
                <a:solidFill>
                  <a:srgbClr val="FF7F4D"/>
                </a:solidFill>
                <a:latin typeface="Century Gothic" panose="020B0502020202020204" pitchFamily="34" charset="0"/>
              </a:rPr>
              <a:t>NCT04429087</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da-DK" dirty="0" err="1"/>
              <a:t>Étude</a:t>
            </a:r>
            <a:r>
              <a:rPr lang="da-DK" dirty="0"/>
              <a:t> </a:t>
            </a:r>
            <a:r>
              <a:rPr lang="fr-FR" dirty="0"/>
              <a:t>de phase 1 avec escalade de dose</a:t>
            </a:r>
            <a:endParaRPr lang="en-US" dirty="0"/>
          </a:p>
          <a:p>
            <a:endParaRPr lang="fr-FR" dirty="0"/>
          </a:p>
        </p:txBody>
      </p:sp>
      <p:sp>
        <p:nvSpPr>
          <p:cNvPr id="9" name="ZoneTexte 8">
            <a:extLst>
              <a:ext uri="{FF2B5EF4-FFF2-40B4-BE49-F238E27FC236}">
                <a16:creationId xmlns:a16="http://schemas.microsoft.com/office/drawing/2014/main" xmlns="" id="{F39AB60C-6905-7EDB-EFB1-DB7C8C422151}"/>
              </a:ext>
            </a:extLst>
          </p:cNvPr>
          <p:cNvSpPr txBox="1"/>
          <p:nvPr/>
        </p:nvSpPr>
        <p:spPr>
          <a:xfrm>
            <a:off x="1672635" y="5549662"/>
            <a:ext cx="10836621" cy="369332"/>
          </a:xfrm>
          <a:prstGeom prst="rect">
            <a:avLst/>
          </a:prstGeom>
          <a:noFill/>
        </p:spPr>
        <p:txBody>
          <a:bodyPr wrap="none" rtlCol="0">
            <a:spAutoFit/>
          </a:bodyPr>
          <a:lstStyle/>
          <a:p>
            <a:pPr marL="285750" indent="-285750">
              <a:buClr>
                <a:srgbClr val="FF7F4D"/>
              </a:buClr>
              <a:buFont typeface="Arial" panose="020B0604020202020204" pitchFamily="34" charset="0"/>
              <a:buChar char="•"/>
            </a:pPr>
            <a:r>
              <a:rPr lang="fr-FR" dirty="0">
                <a:solidFill>
                  <a:prstClr val="black"/>
                </a:solidFill>
              </a:rPr>
              <a:t>Les Patients sont traités jusqu’à progression de la maladie ou pour un maximum de 36 mois</a:t>
            </a:r>
          </a:p>
        </p:txBody>
      </p:sp>
      <p:grpSp>
        <p:nvGrpSpPr>
          <p:cNvPr id="40" name="Groupe 39">
            <a:extLst>
              <a:ext uri="{FF2B5EF4-FFF2-40B4-BE49-F238E27FC236}">
                <a16:creationId xmlns:a16="http://schemas.microsoft.com/office/drawing/2014/main" xmlns="" id="{BCC279AE-1B81-9A15-B6C2-F4D13CE7D3D4}"/>
              </a:ext>
            </a:extLst>
          </p:cNvPr>
          <p:cNvGrpSpPr/>
          <p:nvPr/>
        </p:nvGrpSpPr>
        <p:grpSpPr>
          <a:xfrm>
            <a:off x="2109498" y="1261688"/>
            <a:ext cx="8644347" cy="3998375"/>
            <a:chOff x="2119745" y="1409863"/>
            <a:chExt cx="8644347" cy="3998375"/>
          </a:xfrm>
        </p:grpSpPr>
        <p:sp>
          <p:nvSpPr>
            <p:cNvPr id="6" name="Flèche vers la droite 5">
              <a:extLst>
                <a:ext uri="{FF2B5EF4-FFF2-40B4-BE49-F238E27FC236}">
                  <a16:creationId xmlns:a16="http://schemas.microsoft.com/office/drawing/2014/main" xmlns="" id="{754077B9-334E-1372-C1E4-CBFF953CD8B1}"/>
                </a:ext>
              </a:extLst>
            </p:cNvPr>
            <p:cNvSpPr/>
            <p:nvPr/>
          </p:nvSpPr>
          <p:spPr>
            <a:xfrm>
              <a:off x="2119745" y="3732027"/>
              <a:ext cx="3586866" cy="675231"/>
            </a:xfrm>
            <a:prstGeom prst="rightArrow">
              <a:avLst>
                <a:gd name="adj1" fmla="val 50000"/>
                <a:gd name="adj2" fmla="val 50979"/>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 Dose IV toutes les 3 semaines</a:t>
              </a:r>
            </a:p>
          </p:txBody>
        </p:sp>
        <p:sp>
          <p:nvSpPr>
            <p:cNvPr id="8" name="Flèche vers la droite 7">
              <a:extLst>
                <a:ext uri="{FF2B5EF4-FFF2-40B4-BE49-F238E27FC236}">
                  <a16:creationId xmlns:a16="http://schemas.microsoft.com/office/drawing/2014/main" xmlns="" id="{61832980-C792-0285-81C9-CB48D0B4F44D}"/>
                </a:ext>
              </a:extLst>
            </p:cNvPr>
            <p:cNvSpPr/>
            <p:nvPr/>
          </p:nvSpPr>
          <p:spPr>
            <a:xfrm>
              <a:off x="5868784" y="3732027"/>
              <a:ext cx="4895308" cy="675231"/>
            </a:xfrm>
            <a:prstGeom prst="rightArrow">
              <a:avLst>
                <a:gd name="adj1" fmla="val 50000"/>
                <a:gd name="adj2" fmla="val 50979"/>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Dose IV toutes les semaines</a:t>
              </a:r>
            </a:p>
          </p:txBody>
        </p:sp>
        <p:sp>
          <p:nvSpPr>
            <p:cNvPr id="10" name="Rectangle : coins arrondis 9">
              <a:extLst>
                <a:ext uri="{FF2B5EF4-FFF2-40B4-BE49-F238E27FC236}">
                  <a16:creationId xmlns:a16="http://schemas.microsoft.com/office/drawing/2014/main" xmlns="" id="{A83A8F7A-7E1C-C8BC-4C83-570169D0BBC0}"/>
                </a:ext>
              </a:extLst>
            </p:cNvPr>
            <p:cNvSpPr/>
            <p:nvPr/>
          </p:nvSpPr>
          <p:spPr>
            <a:xfrm>
              <a:off x="2119745" y="1409863"/>
              <a:ext cx="3614936" cy="362030"/>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err="1">
                  <a:solidFill>
                    <a:prstClr val="white"/>
                  </a:solidFill>
                </a:rPr>
                <a:t>Regime</a:t>
              </a:r>
              <a:r>
                <a:rPr lang="fr-FR" sz="1400" dirty="0">
                  <a:solidFill>
                    <a:prstClr val="white"/>
                  </a:solidFill>
                </a:rPr>
                <a:t> A</a:t>
              </a:r>
            </a:p>
          </p:txBody>
        </p:sp>
        <p:sp>
          <p:nvSpPr>
            <p:cNvPr id="11" name="Rectangle : coins arrondis 10">
              <a:extLst>
                <a:ext uri="{FF2B5EF4-FFF2-40B4-BE49-F238E27FC236}">
                  <a16:creationId xmlns:a16="http://schemas.microsoft.com/office/drawing/2014/main" xmlns="" id="{BAC70DF4-D04E-2D6A-3825-A85186231DC1}"/>
                </a:ext>
              </a:extLst>
            </p:cNvPr>
            <p:cNvSpPr/>
            <p:nvPr/>
          </p:nvSpPr>
          <p:spPr>
            <a:xfrm>
              <a:off x="5860471" y="1409863"/>
              <a:ext cx="4903621" cy="362030"/>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err="1">
                  <a:solidFill>
                    <a:prstClr val="white"/>
                  </a:solidFill>
                </a:rPr>
                <a:t>Regime</a:t>
              </a:r>
              <a:r>
                <a:rPr lang="fr-FR" sz="1400" dirty="0">
                  <a:solidFill>
                    <a:prstClr val="white"/>
                  </a:solidFill>
                </a:rPr>
                <a:t> B</a:t>
              </a:r>
            </a:p>
          </p:txBody>
        </p:sp>
        <p:sp>
          <p:nvSpPr>
            <p:cNvPr id="12" name="Rectangle : coins arrondis 11">
              <a:extLst>
                <a:ext uri="{FF2B5EF4-FFF2-40B4-BE49-F238E27FC236}">
                  <a16:creationId xmlns:a16="http://schemas.microsoft.com/office/drawing/2014/main" xmlns="" id="{E530CD2C-AFC6-0A84-5A8A-96580ADECBE3}"/>
                </a:ext>
              </a:extLst>
            </p:cNvPr>
            <p:cNvSpPr/>
            <p:nvPr/>
          </p:nvSpPr>
          <p:spPr>
            <a:xfrm>
              <a:off x="5860472" y="1870363"/>
              <a:ext cx="2374880" cy="260712"/>
            </a:xfrm>
            <a:prstGeom prst="round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err="1">
                  <a:solidFill>
                    <a:sysClr val="windowText" lastClr="000000"/>
                  </a:solidFill>
                </a:rPr>
                <a:t>Regime</a:t>
              </a:r>
              <a:r>
                <a:rPr lang="fr-FR" sz="1400" dirty="0">
                  <a:solidFill>
                    <a:sysClr val="windowText" lastClr="000000"/>
                  </a:solidFill>
                </a:rPr>
                <a:t> B1</a:t>
              </a:r>
            </a:p>
          </p:txBody>
        </p:sp>
        <p:sp>
          <p:nvSpPr>
            <p:cNvPr id="13" name="Rectangle : coins arrondis 12">
              <a:extLst>
                <a:ext uri="{FF2B5EF4-FFF2-40B4-BE49-F238E27FC236}">
                  <a16:creationId xmlns:a16="http://schemas.microsoft.com/office/drawing/2014/main" xmlns="" id="{BB78FED3-45D7-D7A3-E893-323B795D236D}"/>
                </a:ext>
              </a:extLst>
            </p:cNvPr>
            <p:cNvSpPr/>
            <p:nvPr/>
          </p:nvSpPr>
          <p:spPr>
            <a:xfrm>
              <a:off x="8389212" y="1870363"/>
              <a:ext cx="2374880" cy="260712"/>
            </a:xfrm>
            <a:prstGeom prst="round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err="1">
                  <a:solidFill>
                    <a:sysClr val="windowText" lastClr="000000"/>
                  </a:solidFill>
                </a:rPr>
                <a:t>Regime</a:t>
              </a:r>
              <a:r>
                <a:rPr lang="fr-FR" sz="1400" dirty="0">
                  <a:solidFill>
                    <a:sysClr val="windowText" lastClr="000000"/>
                  </a:solidFill>
                </a:rPr>
                <a:t> B2</a:t>
              </a:r>
            </a:p>
          </p:txBody>
        </p:sp>
        <p:sp>
          <p:nvSpPr>
            <p:cNvPr id="14" name="Rectangle : coins arrondis 13">
              <a:extLst>
                <a:ext uri="{FF2B5EF4-FFF2-40B4-BE49-F238E27FC236}">
                  <a16:creationId xmlns:a16="http://schemas.microsoft.com/office/drawing/2014/main" xmlns="" id="{F2B3E160-E174-5B17-8BB4-7693B3D203C4}"/>
                </a:ext>
              </a:extLst>
            </p:cNvPr>
            <p:cNvSpPr/>
            <p:nvPr/>
          </p:nvSpPr>
          <p:spPr>
            <a:xfrm>
              <a:off x="5020886" y="1919587"/>
              <a:ext cx="685725" cy="391352"/>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A</a:t>
              </a:r>
            </a:p>
            <a:p>
              <a:pPr algn="ctr"/>
              <a:r>
                <a:rPr lang="fr-FR" sz="1050" dirty="0">
                  <a:solidFill>
                    <a:prstClr val="white"/>
                  </a:solidFill>
                </a:rPr>
                <a:t>(n)</a:t>
              </a:r>
            </a:p>
          </p:txBody>
        </p:sp>
        <p:sp>
          <p:nvSpPr>
            <p:cNvPr id="15" name="Rectangle : coins arrondis 14">
              <a:extLst>
                <a:ext uri="{FF2B5EF4-FFF2-40B4-BE49-F238E27FC236}">
                  <a16:creationId xmlns:a16="http://schemas.microsoft.com/office/drawing/2014/main" xmlns="" id="{7A1EF315-D5C6-2EA1-1B69-C7EC5511FA51}"/>
                </a:ext>
              </a:extLst>
            </p:cNvPr>
            <p:cNvSpPr/>
            <p:nvPr/>
          </p:nvSpPr>
          <p:spPr>
            <a:xfrm>
              <a:off x="4455620" y="2154006"/>
              <a:ext cx="685725" cy="391352"/>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A5</a:t>
              </a:r>
            </a:p>
          </p:txBody>
        </p:sp>
        <p:sp>
          <p:nvSpPr>
            <p:cNvPr id="16" name="Rectangle : coins arrondis 15">
              <a:extLst>
                <a:ext uri="{FF2B5EF4-FFF2-40B4-BE49-F238E27FC236}">
                  <a16:creationId xmlns:a16="http://schemas.microsoft.com/office/drawing/2014/main" xmlns="" id="{50764476-00B8-BB77-8858-2EC2C42E06BE}"/>
                </a:ext>
              </a:extLst>
            </p:cNvPr>
            <p:cNvSpPr/>
            <p:nvPr/>
          </p:nvSpPr>
          <p:spPr>
            <a:xfrm>
              <a:off x="3898667" y="2388425"/>
              <a:ext cx="685725" cy="391352"/>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A4</a:t>
              </a:r>
            </a:p>
          </p:txBody>
        </p:sp>
        <p:sp>
          <p:nvSpPr>
            <p:cNvPr id="17" name="Rectangle : coins arrondis 16">
              <a:extLst>
                <a:ext uri="{FF2B5EF4-FFF2-40B4-BE49-F238E27FC236}">
                  <a16:creationId xmlns:a16="http://schemas.microsoft.com/office/drawing/2014/main" xmlns="" id="{5E85F789-A4D6-BAB0-D0C6-16C43506C79A}"/>
                </a:ext>
              </a:extLst>
            </p:cNvPr>
            <p:cNvSpPr/>
            <p:nvPr/>
          </p:nvSpPr>
          <p:spPr>
            <a:xfrm>
              <a:off x="3341715" y="2622844"/>
              <a:ext cx="685725" cy="391352"/>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A3</a:t>
              </a:r>
            </a:p>
          </p:txBody>
        </p:sp>
        <p:sp>
          <p:nvSpPr>
            <p:cNvPr id="18" name="Rectangle : coins arrondis 17">
              <a:extLst>
                <a:ext uri="{FF2B5EF4-FFF2-40B4-BE49-F238E27FC236}">
                  <a16:creationId xmlns:a16="http://schemas.microsoft.com/office/drawing/2014/main" xmlns="" id="{14CF270E-5BCF-9E10-F12E-DF3ED96E55DB}"/>
                </a:ext>
              </a:extLst>
            </p:cNvPr>
            <p:cNvSpPr/>
            <p:nvPr/>
          </p:nvSpPr>
          <p:spPr>
            <a:xfrm>
              <a:off x="2784762" y="2857263"/>
              <a:ext cx="685725" cy="391352"/>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A2</a:t>
              </a:r>
            </a:p>
          </p:txBody>
        </p:sp>
        <p:sp>
          <p:nvSpPr>
            <p:cNvPr id="19" name="Rectangle : coins arrondis 18">
              <a:extLst>
                <a:ext uri="{FF2B5EF4-FFF2-40B4-BE49-F238E27FC236}">
                  <a16:creationId xmlns:a16="http://schemas.microsoft.com/office/drawing/2014/main" xmlns="" id="{897CC4EE-7DC4-618E-BE1B-75BE5C80A801}"/>
                </a:ext>
              </a:extLst>
            </p:cNvPr>
            <p:cNvSpPr/>
            <p:nvPr/>
          </p:nvSpPr>
          <p:spPr>
            <a:xfrm>
              <a:off x="2227809" y="3091681"/>
              <a:ext cx="685725" cy="391352"/>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A1</a:t>
              </a:r>
            </a:p>
          </p:txBody>
        </p:sp>
        <p:sp>
          <p:nvSpPr>
            <p:cNvPr id="22" name="ZoneTexte 21">
              <a:extLst>
                <a:ext uri="{FF2B5EF4-FFF2-40B4-BE49-F238E27FC236}">
                  <a16:creationId xmlns:a16="http://schemas.microsoft.com/office/drawing/2014/main" xmlns="" id="{3C6C080C-C1CF-96A6-AC95-4C899AC25010}"/>
                </a:ext>
              </a:extLst>
            </p:cNvPr>
            <p:cNvSpPr txBox="1"/>
            <p:nvPr/>
          </p:nvSpPr>
          <p:spPr>
            <a:xfrm>
              <a:off x="3335680" y="3321771"/>
              <a:ext cx="1560131" cy="553998"/>
            </a:xfrm>
            <a:prstGeom prst="rect">
              <a:avLst/>
            </a:prstGeom>
            <a:noFill/>
          </p:spPr>
          <p:txBody>
            <a:bodyPr wrap="square" rtlCol="0">
              <a:spAutoFit/>
            </a:bodyPr>
            <a:lstStyle/>
            <a:p>
              <a:r>
                <a:rPr lang="fr-FR" sz="1000" dirty="0">
                  <a:solidFill>
                    <a:srgbClr val="005086"/>
                  </a:solidFill>
                </a:rPr>
                <a:t>Passage au régime B1 selon les données du régime A</a:t>
              </a:r>
            </a:p>
          </p:txBody>
        </p:sp>
        <p:sp>
          <p:nvSpPr>
            <p:cNvPr id="23" name="Rectangle : coins arrondis 22">
              <a:extLst>
                <a:ext uri="{FF2B5EF4-FFF2-40B4-BE49-F238E27FC236}">
                  <a16:creationId xmlns:a16="http://schemas.microsoft.com/office/drawing/2014/main" xmlns="" id="{3E09DA24-FF95-EA12-4427-0A70F294F395}"/>
                </a:ext>
              </a:extLst>
            </p:cNvPr>
            <p:cNvSpPr/>
            <p:nvPr/>
          </p:nvSpPr>
          <p:spPr>
            <a:xfrm>
              <a:off x="7539642" y="2388425"/>
              <a:ext cx="685725" cy="39135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B1.n</a:t>
              </a:r>
            </a:p>
          </p:txBody>
        </p:sp>
        <p:sp>
          <p:nvSpPr>
            <p:cNvPr id="24" name="Rectangle : coins arrondis 23">
              <a:extLst>
                <a:ext uri="{FF2B5EF4-FFF2-40B4-BE49-F238E27FC236}">
                  <a16:creationId xmlns:a16="http://schemas.microsoft.com/office/drawing/2014/main" xmlns="" id="{7F572ACA-02CA-854C-85CB-72C1E3317F31}"/>
                </a:ext>
              </a:extLst>
            </p:cNvPr>
            <p:cNvSpPr/>
            <p:nvPr/>
          </p:nvSpPr>
          <p:spPr>
            <a:xfrm>
              <a:off x="6982690" y="2622844"/>
              <a:ext cx="685725" cy="39135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B1.3</a:t>
              </a:r>
            </a:p>
          </p:txBody>
        </p:sp>
        <p:sp>
          <p:nvSpPr>
            <p:cNvPr id="25" name="Rectangle : coins arrondis 24">
              <a:extLst>
                <a:ext uri="{FF2B5EF4-FFF2-40B4-BE49-F238E27FC236}">
                  <a16:creationId xmlns:a16="http://schemas.microsoft.com/office/drawing/2014/main" xmlns="" id="{D3034E34-B7DA-365D-2140-A9FDED412612}"/>
                </a:ext>
              </a:extLst>
            </p:cNvPr>
            <p:cNvSpPr/>
            <p:nvPr/>
          </p:nvSpPr>
          <p:spPr>
            <a:xfrm>
              <a:off x="6425737" y="2857263"/>
              <a:ext cx="685725" cy="39135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B1.2</a:t>
              </a:r>
            </a:p>
          </p:txBody>
        </p:sp>
        <p:sp>
          <p:nvSpPr>
            <p:cNvPr id="26" name="Rectangle : coins arrondis 25">
              <a:extLst>
                <a:ext uri="{FF2B5EF4-FFF2-40B4-BE49-F238E27FC236}">
                  <a16:creationId xmlns:a16="http://schemas.microsoft.com/office/drawing/2014/main" xmlns="" id="{299F733E-4A6B-AF23-0D23-074714EDB0F4}"/>
                </a:ext>
              </a:extLst>
            </p:cNvPr>
            <p:cNvSpPr/>
            <p:nvPr/>
          </p:nvSpPr>
          <p:spPr>
            <a:xfrm>
              <a:off x="5868784" y="3091681"/>
              <a:ext cx="685725" cy="39135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B1.1</a:t>
              </a:r>
            </a:p>
          </p:txBody>
        </p:sp>
        <p:sp>
          <p:nvSpPr>
            <p:cNvPr id="28" name="Rectangle : coins arrondis 27">
              <a:extLst>
                <a:ext uri="{FF2B5EF4-FFF2-40B4-BE49-F238E27FC236}">
                  <a16:creationId xmlns:a16="http://schemas.microsoft.com/office/drawing/2014/main" xmlns="" id="{5ECB2B87-8F93-A9C0-110E-498ABA75841B}"/>
                </a:ext>
              </a:extLst>
            </p:cNvPr>
            <p:cNvSpPr/>
            <p:nvPr/>
          </p:nvSpPr>
          <p:spPr>
            <a:xfrm>
              <a:off x="10058399" y="2388425"/>
              <a:ext cx="685725" cy="39135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B2.n</a:t>
              </a:r>
            </a:p>
          </p:txBody>
        </p:sp>
        <p:sp>
          <p:nvSpPr>
            <p:cNvPr id="29" name="Rectangle : coins arrondis 28">
              <a:extLst>
                <a:ext uri="{FF2B5EF4-FFF2-40B4-BE49-F238E27FC236}">
                  <a16:creationId xmlns:a16="http://schemas.microsoft.com/office/drawing/2014/main" xmlns="" id="{BB337839-E0AB-B84C-FF9F-53BE8944AD59}"/>
                </a:ext>
              </a:extLst>
            </p:cNvPr>
            <p:cNvSpPr/>
            <p:nvPr/>
          </p:nvSpPr>
          <p:spPr>
            <a:xfrm>
              <a:off x="9501447" y="2622844"/>
              <a:ext cx="685725" cy="39135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B2.3</a:t>
              </a:r>
            </a:p>
          </p:txBody>
        </p:sp>
        <p:sp>
          <p:nvSpPr>
            <p:cNvPr id="30" name="Rectangle : coins arrondis 29">
              <a:extLst>
                <a:ext uri="{FF2B5EF4-FFF2-40B4-BE49-F238E27FC236}">
                  <a16:creationId xmlns:a16="http://schemas.microsoft.com/office/drawing/2014/main" xmlns="" id="{1005A38E-AC63-4B7D-96BA-0F2922D14233}"/>
                </a:ext>
              </a:extLst>
            </p:cNvPr>
            <p:cNvSpPr/>
            <p:nvPr/>
          </p:nvSpPr>
          <p:spPr>
            <a:xfrm>
              <a:off x="8944494" y="2857263"/>
              <a:ext cx="685725" cy="39135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B2.2</a:t>
              </a:r>
            </a:p>
          </p:txBody>
        </p:sp>
        <p:sp>
          <p:nvSpPr>
            <p:cNvPr id="31" name="Rectangle : coins arrondis 30">
              <a:extLst>
                <a:ext uri="{FF2B5EF4-FFF2-40B4-BE49-F238E27FC236}">
                  <a16:creationId xmlns:a16="http://schemas.microsoft.com/office/drawing/2014/main" xmlns="" id="{4ABA0DAD-B009-A3EC-2333-EF2E40379119}"/>
                </a:ext>
              </a:extLst>
            </p:cNvPr>
            <p:cNvSpPr/>
            <p:nvPr/>
          </p:nvSpPr>
          <p:spPr>
            <a:xfrm>
              <a:off x="8387541" y="3091681"/>
              <a:ext cx="685725" cy="39135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Dose B2.1</a:t>
              </a:r>
            </a:p>
          </p:txBody>
        </p:sp>
        <p:sp>
          <p:nvSpPr>
            <p:cNvPr id="32" name="ZoneTexte 31">
              <a:extLst>
                <a:ext uri="{FF2B5EF4-FFF2-40B4-BE49-F238E27FC236}">
                  <a16:creationId xmlns:a16="http://schemas.microsoft.com/office/drawing/2014/main" xmlns="" id="{D17AD3CE-C6D5-EFBB-7870-1AFA569767E1}"/>
                </a:ext>
              </a:extLst>
            </p:cNvPr>
            <p:cNvSpPr txBox="1"/>
            <p:nvPr/>
          </p:nvSpPr>
          <p:spPr>
            <a:xfrm>
              <a:off x="8557460" y="2468955"/>
              <a:ext cx="644728" cy="307777"/>
            </a:xfrm>
            <a:prstGeom prst="rect">
              <a:avLst/>
            </a:prstGeom>
            <a:noFill/>
          </p:spPr>
          <p:txBody>
            <a:bodyPr wrap="none" rtlCol="0">
              <a:spAutoFit/>
            </a:bodyPr>
            <a:lstStyle/>
            <a:p>
              <a:r>
                <a:rPr lang="fr-FR" sz="1400" dirty="0">
                  <a:solidFill>
                    <a:prstClr val="black"/>
                  </a:solidFill>
                </a:rPr>
                <a:t>BLRM</a:t>
              </a:r>
            </a:p>
          </p:txBody>
        </p:sp>
        <p:sp>
          <p:nvSpPr>
            <p:cNvPr id="33" name="ZoneTexte 32">
              <a:extLst>
                <a:ext uri="{FF2B5EF4-FFF2-40B4-BE49-F238E27FC236}">
                  <a16:creationId xmlns:a16="http://schemas.microsoft.com/office/drawing/2014/main" xmlns="" id="{803634CA-C296-6FC8-4B2D-5C8E5359DAA6}"/>
                </a:ext>
              </a:extLst>
            </p:cNvPr>
            <p:cNvSpPr txBox="1"/>
            <p:nvPr/>
          </p:nvSpPr>
          <p:spPr>
            <a:xfrm>
              <a:off x="6457321" y="3443695"/>
              <a:ext cx="2744867" cy="400110"/>
            </a:xfrm>
            <a:prstGeom prst="rect">
              <a:avLst/>
            </a:prstGeom>
            <a:noFill/>
          </p:spPr>
          <p:txBody>
            <a:bodyPr wrap="square" rtlCol="0">
              <a:spAutoFit/>
            </a:bodyPr>
            <a:lstStyle/>
            <a:p>
              <a:r>
                <a:rPr lang="fr-FR" sz="1000" dirty="0">
                  <a:solidFill>
                    <a:srgbClr val="005086"/>
                  </a:solidFill>
                </a:rPr>
                <a:t>Passage au régime B2 selon les données du régime A et du régime B1</a:t>
              </a:r>
            </a:p>
          </p:txBody>
        </p:sp>
        <p:cxnSp>
          <p:nvCxnSpPr>
            <p:cNvPr id="35" name="Connecteur en angle 34">
              <a:extLst>
                <a:ext uri="{FF2B5EF4-FFF2-40B4-BE49-F238E27FC236}">
                  <a16:creationId xmlns:a16="http://schemas.microsoft.com/office/drawing/2014/main" xmlns="" id="{D7A67EAD-DB4B-ABBC-B4CB-F49F1507DE29}"/>
                </a:ext>
              </a:extLst>
            </p:cNvPr>
            <p:cNvCxnSpPr>
              <a:stCxn id="14" idx="2"/>
              <a:endCxn id="26" idx="1"/>
            </p:cNvCxnSpPr>
            <p:nvPr/>
          </p:nvCxnSpPr>
          <p:spPr>
            <a:xfrm rot="16200000" flipH="1">
              <a:off x="5128057" y="2546630"/>
              <a:ext cx="976418" cy="505035"/>
            </a:xfrm>
            <a:prstGeom prst="bentConnector2">
              <a:avLst/>
            </a:prstGeom>
            <a:ln w="19050">
              <a:solidFill>
                <a:srgbClr val="00508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en angle 36">
              <a:extLst>
                <a:ext uri="{FF2B5EF4-FFF2-40B4-BE49-F238E27FC236}">
                  <a16:creationId xmlns:a16="http://schemas.microsoft.com/office/drawing/2014/main" xmlns="" id="{2B9D12D1-2ED6-9ED5-1CB8-DB40F6A863D7}"/>
                </a:ext>
              </a:extLst>
            </p:cNvPr>
            <p:cNvCxnSpPr>
              <a:stCxn id="23" idx="2"/>
              <a:endCxn id="31" idx="1"/>
            </p:cNvCxnSpPr>
            <p:nvPr/>
          </p:nvCxnSpPr>
          <p:spPr>
            <a:xfrm rot="16200000" flipH="1">
              <a:off x="7881233" y="2781049"/>
              <a:ext cx="507580" cy="505036"/>
            </a:xfrm>
            <a:prstGeom prst="bentConnector2">
              <a:avLst/>
            </a:prstGeom>
            <a:ln w="19050">
              <a:solidFill>
                <a:srgbClr val="FF7F4D"/>
              </a:solidFill>
              <a:tailEnd type="triangle"/>
            </a:ln>
          </p:spPr>
          <p:style>
            <a:lnRef idx="1">
              <a:schemeClr val="accent1"/>
            </a:lnRef>
            <a:fillRef idx="0">
              <a:schemeClr val="accent1"/>
            </a:fillRef>
            <a:effectRef idx="0">
              <a:schemeClr val="accent1"/>
            </a:effectRef>
            <a:fontRef idx="minor">
              <a:schemeClr val="tx1"/>
            </a:fontRef>
          </p:style>
        </p:cxnSp>
        <p:sp>
          <p:nvSpPr>
            <p:cNvPr id="38" name="Freeform 5">
              <a:extLst>
                <a:ext uri="{FF2B5EF4-FFF2-40B4-BE49-F238E27FC236}">
                  <a16:creationId xmlns:a16="http://schemas.microsoft.com/office/drawing/2014/main" xmlns="" id="{B6667883-007D-CA52-00C2-9F793214479A}"/>
                </a:ext>
              </a:extLst>
            </p:cNvPr>
            <p:cNvSpPr/>
            <p:nvPr/>
          </p:nvSpPr>
          <p:spPr>
            <a:xfrm>
              <a:off x="2119745" y="4493701"/>
              <a:ext cx="3481784" cy="914537"/>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da-DK" sz="1400" b="1" dirty="0" err="1">
                  <a:solidFill>
                    <a:srgbClr val="000000"/>
                  </a:solidFill>
                  <a:cs typeface="Arial" panose="020B0604020202020204" pitchFamily="34" charset="0"/>
                </a:rPr>
                <a:t>Critère</a:t>
              </a:r>
              <a:r>
                <a:rPr lang="da-DK" sz="1400" b="1" dirty="0">
                  <a:solidFill>
                    <a:srgbClr val="000000"/>
                  </a:solidFill>
                  <a:cs typeface="Arial" panose="020B0604020202020204" pitchFamily="34" charset="0"/>
                </a:rPr>
                <a:t> de jugement principal</a:t>
              </a:r>
            </a:p>
            <a:p>
              <a:pPr marL="138113" indent="-138113" defTabSz="450056">
                <a:spcBef>
                  <a:spcPts val="600"/>
                </a:spcBef>
                <a:buClr>
                  <a:srgbClr val="005086"/>
                </a:buClr>
                <a:buFont typeface="Arial" panose="020B0604020202020204" pitchFamily="34" charset="0"/>
                <a:buChar char="•"/>
                <a:defRPr/>
              </a:pPr>
              <a:r>
                <a:rPr lang="en-US" sz="1400" dirty="0">
                  <a:solidFill>
                    <a:srgbClr val="000000"/>
                  </a:solidFill>
                  <a:cs typeface="Arial" panose="020B0604020202020204" pitchFamily="34" charset="0"/>
                </a:rPr>
                <a:t>Dose </a:t>
              </a:r>
              <a:r>
                <a:rPr lang="en-US" sz="1400" dirty="0" err="1">
                  <a:solidFill>
                    <a:srgbClr val="000000"/>
                  </a:solidFill>
                  <a:cs typeface="Arial" panose="020B0604020202020204" pitchFamily="34" charset="0"/>
                </a:rPr>
                <a:t>maximale</a:t>
              </a:r>
              <a:r>
                <a:rPr lang="en-US" sz="1400" dirty="0">
                  <a:solidFill>
                    <a:srgbClr val="000000"/>
                  </a:solidFill>
                  <a:cs typeface="Arial" panose="020B0604020202020204" pitchFamily="34" charset="0"/>
                </a:rPr>
                <a:t> </a:t>
              </a:r>
              <a:r>
                <a:rPr lang="en-US" sz="1400" dirty="0" err="1">
                  <a:solidFill>
                    <a:srgbClr val="000000"/>
                  </a:solidFill>
                  <a:cs typeface="Arial" panose="020B0604020202020204" pitchFamily="34" charset="0"/>
                </a:rPr>
                <a:t>tolérée</a:t>
              </a:r>
              <a:endParaRPr lang="en-US" sz="1400" dirty="0">
                <a:solidFill>
                  <a:srgbClr val="000000"/>
                </a:solidFill>
                <a:cs typeface="Arial" panose="020B0604020202020204" pitchFamily="34" charset="0"/>
              </a:endParaRPr>
            </a:p>
            <a:p>
              <a:pPr marL="138113" indent="-138113" defTabSz="450056">
                <a:spcBef>
                  <a:spcPts val="600"/>
                </a:spcBef>
                <a:buClr>
                  <a:srgbClr val="005086"/>
                </a:buClr>
                <a:buFont typeface="Arial" panose="020B0604020202020204" pitchFamily="34" charset="0"/>
                <a:buChar char="•"/>
                <a:defRPr/>
              </a:pPr>
              <a:r>
                <a:rPr lang="en-US" sz="1400" dirty="0" err="1">
                  <a:solidFill>
                    <a:srgbClr val="000000"/>
                  </a:solidFill>
                  <a:cs typeface="Arial" panose="020B0604020202020204" pitchFamily="34" charset="0"/>
                </a:rPr>
                <a:t>Toxicités</a:t>
              </a:r>
              <a:r>
                <a:rPr lang="en-US" sz="1400" dirty="0">
                  <a:solidFill>
                    <a:srgbClr val="000000"/>
                  </a:solidFill>
                  <a:cs typeface="Arial" panose="020B0604020202020204" pitchFamily="34" charset="0"/>
                </a:rPr>
                <a:t> </a:t>
              </a:r>
              <a:r>
                <a:rPr lang="en-US" sz="1400" dirty="0" err="1">
                  <a:solidFill>
                    <a:srgbClr val="000000"/>
                  </a:solidFill>
                  <a:cs typeface="Arial" panose="020B0604020202020204" pitchFamily="34" charset="0"/>
                </a:rPr>
                <a:t>limitant</a:t>
              </a:r>
              <a:r>
                <a:rPr lang="en-US" sz="1400" dirty="0">
                  <a:solidFill>
                    <a:srgbClr val="000000"/>
                  </a:solidFill>
                  <a:cs typeface="Arial" panose="020B0604020202020204" pitchFamily="34" charset="0"/>
                </a:rPr>
                <a:t> la dose</a:t>
              </a:r>
            </a:p>
          </p:txBody>
        </p:sp>
        <p:sp>
          <p:nvSpPr>
            <p:cNvPr id="39" name="Freeform 5">
              <a:extLst>
                <a:ext uri="{FF2B5EF4-FFF2-40B4-BE49-F238E27FC236}">
                  <a16:creationId xmlns:a16="http://schemas.microsoft.com/office/drawing/2014/main" xmlns="" id="{F87D88F3-229A-F772-9101-D4C18F1E3180}"/>
                </a:ext>
              </a:extLst>
            </p:cNvPr>
            <p:cNvSpPr/>
            <p:nvPr/>
          </p:nvSpPr>
          <p:spPr>
            <a:xfrm>
              <a:off x="5989996" y="4493701"/>
              <a:ext cx="3481784" cy="914537"/>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da-DK" sz="1400" b="1" dirty="0" err="1">
                  <a:solidFill>
                    <a:srgbClr val="000000"/>
                  </a:solidFill>
                  <a:cs typeface="Arial" panose="020B0604020202020204" pitchFamily="34" charset="0"/>
                </a:rPr>
                <a:t>Critères</a:t>
              </a:r>
              <a:r>
                <a:rPr lang="da-DK" sz="1400" b="1" dirty="0">
                  <a:solidFill>
                    <a:srgbClr val="000000"/>
                  </a:solidFill>
                  <a:cs typeface="Arial" panose="020B0604020202020204" pitchFamily="34" charset="0"/>
                </a:rPr>
                <a:t> de jugement </a:t>
              </a:r>
              <a:r>
                <a:rPr lang="da-DK" sz="1400" b="1" dirty="0" err="1">
                  <a:solidFill>
                    <a:srgbClr val="000000"/>
                  </a:solidFill>
                  <a:cs typeface="Arial" panose="020B0604020202020204" pitchFamily="34" charset="0"/>
                </a:rPr>
                <a:t>secondaires</a:t>
              </a:r>
              <a:endParaRPr lang="da-DK" sz="1400" b="1" dirty="0">
                <a:solidFill>
                  <a:srgbClr val="000000"/>
                </a:solidFill>
                <a:cs typeface="Arial" panose="020B0604020202020204" pitchFamily="34" charset="0"/>
              </a:endParaRPr>
            </a:p>
            <a:p>
              <a:pPr marL="138113" indent="-138113" defTabSz="450056">
                <a:spcBef>
                  <a:spcPts val="600"/>
                </a:spcBef>
                <a:buClr>
                  <a:srgbClr val="005086"/>
                </a:buClr>
                <a:buFont typeface="Arial" panose="020B0604020202020204" pitchFamily="34" charset="0"/>
                <a:buChar char="•"/>
                <a:defRPr/>
              </a:pPr>
              <a:r>
                <a:rPr lang="en-US" sz="1400" dirty="0" err="1">
                  <a:solidFill>
                    <a:srgbClr val="000000"/>
                  </a:solidFill>
                  <a:cs typeface="Arial" panose="020B0604020202020204" pitchFamily="34" charset="0"/>
                </a:rPr>
                <a:t>Réponse</a:t>
              </a:r>
              <a:r>
                <a:rPr lang="en-US" sz="1400" dirty="0">
                  <a:solidFill>
                    <a:srgbClr val="000000"/>
                  </a:solidFill>
                  <a:cs typeface="Arial" panose="020B0604020202020204" pitchFamily="34" charset="0"/>
                </a:rPr>
                <a:t> objective (RECIST 1.1)</a:t>
              </a:r>
            </a:p>
            <a:p>
              <a:pPr marL="138113" indent="-138113" defTabSz="450056">
                <a:spcBef>
                  <a:spcPts val="600"/>
                </a:spcBef>
                <a:buClr>
                  <a:srgbClr val="005086"/>
                </a:buClr>
                <a:buFont typeface="Arial" panose="020B0604020202020204" pitchFamily="34" charset="0"/>
                <a:buChar char="•"/>
                <a:defRPr/>
              </a:pPr>
              <a:r>
                <a:rPr lang="en-US" sz="1400" dirty="0" err="1">
                  <a:solidFill>
                    <a:srgbClr val="000000"/>
                  </a:solidFill>
                  <a:cs typeface="Arial" panose="020B0604020202020204" pitchFamily="34" charset="0"/>
                </a:rPr>
                <a:t>Pharmacocinétique</a:t>
              </a:r>
              <a:endParaRPr lang="en-US" sz="1400" dirty="0">
                <a:solidFill>
                  <a:srgbClr val="000000"/>
                </a:solidFill>
                <a:cs typeface="Arial" panose="020B0604020202020204" pitchFamily="34" charset="0"/>
              </a:endParaRPr>
            </a:p>
          </p:txBody>
        </p:sp>
      </p:grpSp>
      <p:sp>
        <p:nvSpPr>
          <p:cNvPr id="41" name="Espace réservé du contenu 5">
            <a:extLst>
              <a:ext uri="{FF2B5EF4-FFF2-40B4-BE49-F238E27FC236}">
                <a16:creationId xmlns:a16="http://schemas.microsoft.com/office/drawing/2014/main" xmlns="" id="{4B40DDF4-45E7-8EF9-E058-90385370EBD5}"/>
              </a:ext>
            </a:extLst>
          </p:cNvPr>
          <p:cNvSpPr>
            <a:spLocks noGrp="1"/>
          </p:cNvSpPr>
          <p:nvPr>
            <p:ph sz="quarter" idx="19"/>
          </p:nvPr>
        </p:nvSpPr>
        <p:spPr>
          <a:xfrm>
            <a:off x="1672635" y="1068556"/>
            <a:ext cx="9518073" cy="4384639"/>
          </a:xfrm>
        </p:spPr>
        <p:txBody>
          <a:bodyPr/>
          <a:lstStyle/>
          <a:p>
            <a:r>
              <a:rPr lang="fr-FR" dirty="0"/>
              <a:t> </a:t>
            </a:r>
          </a:p>
        </p:txBody>
      </p:sp>
    </p:spTree>
    <p:extLst>
      <p:ext uri="{BB962C8B-B14F-4D97-AF65-F5344CB8AC3E}">
        <p14:creationId xmlns:p14="http://schemas.microsoft.com/office/powerpoint/2010/main" val="17732304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en-US" b="1" dirty="0">
                <a:solidFill>
                  <a:srgbClr val="FF7F4D"/>
                </a:solidFill>
                <a:latin typeface="Century Gothic" panose="020B0502020202020204" pitchFamily="34" charset="0"/>
              </a:rPr>
              <a:t>NCT04429087</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a:xfrm>
            <a:off x="932776" y="622763"/>
            <a:ext cx="11259224" cy="341085"/>
          </a:xfrm>
        </p:spPr>
        <p:txBody>
          <a:bodyPr/>
          <a:lstStyle/>
          <a:p>
            <a:r>
              <a:rPr lang="fr-FR" dirty="0"/>
              <a:t>Critères d’inclusion et caractéristiques des patients</a:t>
            </a:r>
            <a:endParaRPr lang="en-US" dirty="0"/>
          </a:p>
          <a:p>
            <a:endParaRPr lang="fr-FR" dirty="0"/>
          </a:p>
        </p:txBody>
      </p:sp>
      <p:sp>
        <p:nvSpPr>
          <p:cNvPr id="3" name="Freeform 5">
            <a:extLst>
              <a:ext uri="{FF2B5EF4-FFF2-40B4-BE49-F238E27FC236}">
                <a16:creationId xmlns:a16="http://schemas.microsoft.com/office/drawing/2014/main" xmlns="" id="{6ADC3926-7569-8F17-6330-2FA26B3ADF9F}"/>
              </a:ext>
            </a:extLst>
          </p:cNvPr>
          <p:cNvSpPr/>
          <p:nvPr/>
        </p:nvSpPr>
        <p:spPr>
          <a:xfrm>
            <a:off x="1218922" y="1446317"/>
            <a:ext cx="3711298" cy="3107897"/>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da-DK" sz="1600" b="1" dirty="0" err="1">
                <a:solidFill>
                  <a:srgbClr val="000000"/>
                </a:solidFill>
                <a:cs typeface="Arial" panose="020B0604020202020204" pitchFamily="34" charset="0"/>
              </a:rPr>
              <a:t>Critères</a:t>
            </a:r>
            <a:r>
              <a:rPr lang="da-DK" sz="1600" b="1" dirty="0">
                <a:solidFill>
                  <a:srgbClr val="000000"/>
                </a:solidFill>
                <a:cs typeface="Arial" panose="020B0604020202020204" pitchFamily="34" charset="0"/>
              </a:rPr>
              <a:t> </a:t>
            </a:r>
            <a:r>
              <a:rPr lang="da-DK" sz="1600" b="1" dirty="0" err="1">
                <a:solidFill>
                  <a:srgbClr val="000000"/>
                </a:solidFill>
                <a:cs typeface="Arial" panose="020B0604020202020204" pitchFamily="34" charset="0"/>
              </a:rPr>
              <a:t>d’inclusion</a:t>
            </a:r>
            <a:r>
              <a:rPr lang="da-DK" sz="1600" b="1" dirty="0">
                <a:solidFill>
                  <a:srgbClr val="000000"/>
                </a:solidFill>
                <a:cs typeface="Arial" panose="020B0604020202020204" pitchFamily="34" charset="0"/>
              </a:rPr>
              <a:t> </a:t>
            </a:r>
            <a:r>
              <a:rPr lang="da-DK" sz="1600" b="1" dirty="0" err="1">
                <a:solidFill>
                  <a:srgbClr val="000000"/>
                </a:solidFill>
                <a:cs typeface="Arial" panose="020B0604020202020204" pitchFamily="34" charset="0"/>
              </a:rPr>
              <a:t>clés</a:t>
            </a:r>
            <a:endParaRPr lang="da-DK" sz="1600" b="1" dirty="0">
              <a:solidFill>
                <a:srgbClr val="000000"/>
              </a:solidFill>
              <a:cs typeface="Arial" panose="020B0604020202020204" pitchFamily="34" charset="0"/>
            </a:endParaRPr>
          </a:p>
          <a:p>
            <a:pPr marL="285750" indent="-285750" defTabSz="450056">
              <a:spcBef>
                <a:spcPts val="600"/>
              </a:spcBef>
              <a:buClr>
                <a:srgbClr val="FF7F4D"/>
              </a:buClr>
              <a:buFont typeface="Arial" panose="020B0604020202020204" pitchFamily="34" charset="0"/>
              <a:buChar char="•"/>
              <a:defRPr/>
            </a:pPr>
            <a:r>
              <a:rPr lang="en-US" sz="1600" dirty="0">
                <a:solidFill>
                  <a:srgbClr val="000000"/>
                </a:solidFill>
                <a:cs typeface="Arial" panose="020B0604020202020204" pitchFamily="34" charset="0"/>
              </a:rPr>
              <a:t>CBPC </a:t>
            </a:r>
            <a:r>
              <a:rPr lang="en-US" sz="1600" dirty="0" err="1">
                <a:solidFill>
                  <a:srgbClr val="000000"/>
                </a:solidFill>
                <a:cs typeface="Arial" panose="020B0604020202020204" pitchFamily="34" charset="0"/>
              </a:rPr>
              <a:t>ou</a:t>
            </a:r>
            <a:r>
              <a:rPr lang="en-US" sz="1600" dirty="0">
                <a:solidFill>
                  <a:srgbClr val="000000"/>
                </a:solidFill>
                <a:cs typeface="Arial" panose="020B0604020202020204" pitchFamily="34" charset="0"/>
              </a:rPr>
              <a:t> CEN </a:t>
            </a:r>
            <a:r>
              <a:rPr lang="en-US" sz="1600" dirty="0" err="1">
                <a:solidFill>
                  <a:srgbClr val="000000"/>
                </a:solidFill>
                <a:cs typeface="Arial" panose="020B0604020202020204" pitchFamily="34" charset="0"/>
              </a:rPr>
              <a:t>bronchique</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ou</a:t>
            </a:r>
            <a:r>
              <a:rPr lang="en-US" sz="1600" dirty="0">
                <a:solidFill>
                  <a:srgbClr val="000000"/>
                </a:solidFill>
                <a:cs typeface="Arial" panose="020B0604020202020204" pitchFamily="34" charset="0"/>
              </a:rPr>
              <a:t> CEN extra-</a:t>
            </a:r>
            <a:r>
              <a:rPr lang="en-US" sz="1600" dirty="0" err="1">
                <a:solidFill>
                  <a:srgbClr val="000000"/>
                </a:solidFill>
                <a:cs typeface="Arial" panose="020B0604020202020204" pitchFamily="34" charset="0"/>
              </a:rPr>
              <a:t>pulmonaire</a:t>
            </a:r>
            <a:endParaRPr lang="en-US" sz="1600" dirty="0">
              <a:solidFill>
                <a:srgbClr val="000000"/>
              </a:solidFill>
              <a:cs typeface="Arial" panose="020B0604020202020204" pitchFamily="34" charset="0"/>
            </a:endParaRPr>
          </a:p>
          <a:p>
            <a:pPr marL="285750" indent="-285750" defTabSz="450056">
              <a:spcBef>
                <a:spcPts val="600"/>
              </a:spcBef>
              <a:buClr>
                <a:srgbClr val="FF7F4D"/>
              </a:buClr>
              <a:buFont typeface="Arial" panose="020B0604020202020204" pitchFamily="34" charset="0"/>
              <a:buChar char="•"/>
              <a:defRPr/>
            </a:pPr>
            <a:r>
              <a:rPr lang="en-US" sz="1600" dirty="0">
                <a:solidFill>
                  <a:srgbClr val="000000"/>
                </a:solidFill>
                <a:cs typeface="Arial" panose="020B0604020202020204" pitchFamily="34" charset="0"/>
              </a:rPr>
              <a:t>DLL3 </a:t>
            </a:r>
            <a:r>
              <a:rPr lang="en-US" sz="1600" dirty="0" err="1">
                <a:solidFill>
                  <a:srgbClr val="000000"/>
                </a:solidFill>
                <a:cs typeface="Arial" panose="020B0604020202020204" pitchFamily="34" charset="0"/>
              </a:rPr>
              <a:t>positif</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tissu</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archivé</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ou</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biopsie</a:t>
            </a:r>
            <a:r>
              <a:rPr lang="en-US" sz="1600" dirty="0">
                <a:solidFill>
                  <a:srgbClr val="000000"/>
                </a:solidFill>
                <a:cs typeface="Arial" panose="020B0604020202020204" pitchFamily="34" charset="0"/>
              </a:rPr>
              <a:t> fraiche) </a:t>
            </a:r>
            <a:r>
              <a:rPr lang="en-US" sz="1600" dirty="0" err="1">
                <a:solidFill>
                  <a:srgbClr val="000000"/>
                </a:solidFill>
                <a:cs typeface="Arial" panose="020B0604020202020204" pitchFamily="34" charset="0"/>
              </a:rPr>
              <a:t>selon</a:t>
            </a:r>
            <a:r>
              <a:rPr lang="en-US" sz="1600" dirty="0">
                <a:solidFill>
                  <a:srgbClr val="000000"/>
                </a:solidFill>
                <a:cs typeface="Arial" panose="020B0604020202020204" pitchFamily="34" charset="0"/>
              </a:rPr>
              <a:t> revue </a:t>
            </a:r>
            <a:r>
              <a:rPr lang="en-US" sz="1600" dirty="0" err="1">
                <a:solidFill>
                  <a:srgbClr val="000000"/>
                </a:solidFill>
                <a:cs typeface="Arial" panose="020B0604020202020204" pitchFamily="34" charset="0"/>
              </a:rPr>
              <a:t>centralisée</a:t>
            </a:r>
            <a:endParaRPr lang="en-US" sz="1600" dirty="0">
              <a:solidFill>
                <a:srgbClr val="000000"/>
              </a:solidFill>
              <a:cs typeface="Arial" panose="020B0604020202020204" pitchFamily="34" charset="0"/>
            </a:endParaRPr>
          </a:p>
          <a:p>
            <a:pPr marL="285750" indent="-285750" defTabSz="450056">
              <a:spcBef>
                <a:spcPts val="600"/>
              </a:spcBef>
              <a:buClr>
                <a:srgbClr val="FF7F4D"/>
              </a:buClr>
              <a:buFont typeface="Arial" panose="020B0604020202020204" pitchFamily="34" charset="0"/>
              <a:buChar char="•"/>
              <a:defRPr/>
            </a:pPr>
            <a:r>
              <a:rPr lang="en-US" sz="1600" dirty="0" err="1">
                <a:solidFill>
                  <a:srgbClr val="000000"/>
                </a:solidFill>
                <a:cs typeface="Arial" panose="020B0604020202020204" pitchFamily="34" charset="0"/>
              </a:rPr>
              <a:t>Echec</a:t>
            </a:r>
            <a:r>
              <a:rPr lang="en-US" sz="1600" dirty="0">
                <a:solidFill>
                  <a:srgbClr val="000000"/>
                </a:solidFill>
                <a:cs typeface="Arial" panose="020B0604020202020204" pitchFamily="34" charset="0"/>
              </a:rPr>
              <a:t> / ineligible aux </a:t>
            </a:r>
            <a:r>
              <a:rPr lang="en-US" sz="1600" dirty="0" err="1">
                <a:solidFill>
                  <a:srgbClr val="000000"/>
                </a:solidFill>
                <a:cs typeface="Arial" panose="020B0604020202020204" pitchFamily="34" charset="0"/>
              </a:rPr>
              <a:t>traitements</a:t>
            </a:r>
            <a:r>
              <a:rPr lang="en-US" sz="1600" dirty="0">
                <a:solidFill>
                  <a:srgbClr val="000000"/>
                </a:solidFill>
                <a:cs typeface="Arial" panose="020B0604020202020204" pitchFamily="34" charset="0"/>
              </a:rPr>
              <a:t> standards </a:t>
            </a:r>
            <a:r>
              <a:rPr lang="en-US" sz="1600" dirty="0" err="1">
                <a:solidFill>
                  <a:srgbClr val="000000"/>
                </a:solidFill>
                <a:cs typeface="Arial" panose="020B0604020202020204" pitchFamily="34" charset="0"/>
              </a:rPr>
              <a:t>disponibles</a:t>
            </a:r>
            <a:r>
              <a:rPr lang="en-US" sz="1600" dirty="0">
                <a:solidFill>
                  <a:srgbClr val="000000"/>
                </a:solidFill>
                <a:cs typeface="Arial" panose="020B0604020202020204" pitchFamily="34" charset="0"/>
              </a:rPr>
              <a:t> (≥1 </a:t>
            </a:r>
            <a:r>
              <a:rPr lang="en-US" sz="1600" dirty="0" err="1">
                <a:solidFill>
                  <a:srgbClr val="000000"/>
                </a:solidFill>
                <a:cs typeface="Arial" panose="020B0604020202020204" pitchFamily="34" charset="0"/>
              </a:rPr>
              <a:t>ligne</a:t>
            </a:r>
            <a:r>
              <a:rPr lang="en-US" sz="1600" dirty="0">
                <a:solidFill>
                  <a:srgbClr val="000000"/>
                </a:solidFill>
                <a:cs typeface="Arial" panose="020B0604020202020204" pitchFamily="34" charset="0"/>
              </a:rPr>
              <a:t> de </a:t>
            </a:r>
            <a:r>
              <a:rPr lang="en-US" sz="1600" dirty="0" err="1">
                <a:solidFill>
                  <a:srgbClr val="000000"/>
                </a:solidFill>
                <a:cs typeface="Arial" panose="020B0604020202020204" pitchFamily="34" charset="0"/>
              </a:rPr>
              <a:t>chimiothérapie</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à</a:t>
            </a:r>
            <a:r>
              <a:rPr lang="en-US" sz="1600" dirty="0">
                <a:solidFill>
                  <a:srgbClr val="000000"/>
                </a:solidFill>
                <a:cs typeface="Arial" panose="020B0604020202020204" pitchFamily="34" charset="0"/>
              </a:rPr>
              <a:t> base de </a:t>
            </a:r>
            <a:r>
              <a:rPr lang="en-US" sz="1600" dirty="0" err="1">
                <a:solidFill>
                  <a:srgbClr val="000000"/>
                </a:solidFill>
                <a:cs typeface="Arial" panose="020B0604020202020204" pitchFamily="34" charset="0"/>
              </a:rPr>
              <a:t>platine</a:t>
            </a:r>
            <a:r>
              <a:rPr lang="en-US" sz="1600" dirty="0">
                <a:solidFill>
                  <a:srgbClr val="000000"/>
                </a:solidFill>
                <a:cs typeface="Arial" panose="020B0604020202020204" pitchFamily="34" charset="0"/>
              </a:rPr>
              <a:t>)</a:t>
            </a:r>
          </a:p>
          <a:p>
            <a:pPr marL="285750" indent="-285750" defTabSz="450056">
              <a:spcBef>
                <a:spcPts val="600"/>
              </a:spcBef>
              <a:buClr>
                <a:srgbClr val="FF7F4D"/>
              </a:buClr>
              <a:buFont typeface="Arial" panose="020B0604020202020204" pitchFamily="34" charset="0"/>
              <a:buChar char="•"/>
              <a:defRPr/>
            </a:pPr>
            <a:r>
              <a:rPr lang="en-US" sz="1600" dirty="0" err="1">
                <a:solidFill>
                  <a:srgbClr val="000000"/>
                </a:solidFill>
                <a:cs typeface="Arial" panose="020B0604020202020204" pitchFamily="34" charset="0"/>
              </a:rPr>
              <a:t>Fonctions</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rénales</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hépatiques</a:t>
            </a:r>
            <a:r>
              <a:rPr lang="en-US" sz="1600" dirty="0">
                <a:solidFill>
                  <a:srgbClr val="000000"/>
                </a:solidFill>
                <a:cs typeface="Arial" panose="020B0604020202020204" pitchFamily="34" charset="0"/>
              </a:rPr>
              <a:t> et </a:t>
            </a:r>
            <a:r>
              <a:rPr lang="en-US" sz="1600" dirty="0" err="1">
                <a:solidFill>
                  <a:srgbClr val="000000"/>
                </a:solidFill>
                <a:cs typeface="Arial" panose="020B0604020202020204" pitchFamily="34" charset="0"/>
              </a:rPr>
              <a:t>hématologiques</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satisfaisantes</a:t>
            </a:r>
            <a:endParaRPr lang="en-US" sz="1600" dirty="0">
              <a:solidFill>
                <a:srgbClr val="000000"/>
              </a:solidFill>
              <a:cs typeface="Arial" panose="020B0604020202020204" pitchFamily="34" charset="0"/>
            </a:endParaRPr>
          </a:p>
          <a:p>
            <a:pPr marL="285750" indent="-285750" defTabSz="450056">
              <a:spcBef>
                <a:spcPts val="600"/>
              </a:spcBef>
              <a:buClr>
                <a:srgbClr val="FF7F4D"/>
              </a:buClr>
              <a:buFont typeface="Arial" panose="020B0604020202020204" pitchFamily="34" charset="0"/>
              <a:buChar char="•"/>
              <a:defRPr/>
            </a:pPr>
            <a:r>
              <a:rPr lang="en-US" sz="1600" dirty="0">
                <a:solidFill>
                  <a:srgbClr val="000000"/>
                </a:solidFill>
                <a:cs typeface="Arial" panose="020B0604020202020204" pitchFamily="34" charset="0"/>
              </a:rPr>
              <a:t>ECOG PS 0/1</a:t>
            </a:r>
          </a:p>
        </p:txBody>
      </p:sp>
      <p:grpSp>
        <p:nvGrpSpPr>
          <p:cNvPr id="25" name="Groupe 24">
            <a:extLst>
              <a:ext uri="{FF2B5EF4-FFF2-40B4-BE49-F238E27FC236}">
                <a16:creationId xmlns:a16="http://schemas.microsoft.com/office/drawing/2014/main" xmlns="" id="{B3A1801D-D54B-D73B-3B3F-11576E14EB6F}"/>
              </a:ext>
            </a:extLst>
          </p:cNvPr>
          <p:cNvGrpSpPr/>
          <p:nvPr/>
        </p:nvGrpSpPr>
        <p:grpSpPr>
          <a:xfrm>
            <a:off x="4627276" y="4323957"/>
            <a:ext cx="7598633" cy="1388533"/>
            <a:chOff x="4092223" y="4654872"/>
            <a:chExt cx="7598633" cy="1388533"/>
          </a:xfrm>
        </p:grpSpPr>
        <p:sp>
          <p:nvSpPr>
            <p:cNvPr id="12" name="ZoneTexte 11">
              <a:extLst>
                <a:ext uri="{FF2B5EF4-FFF2-40B4-BE49-F238E27FC236}">
                  <a16:creationId xmlns:a16="http://schemas.microsoft.com/office/drawing/2014/main" xmlns="" id="{C9A88813-85D5-1D9C-FD7B-B5EBD25AF973}"/>
                </a:ext>
              </a:extLst>
            </p:cNvPr>
            <p:cNvSpPr txBox="1"/>
            <p:nvPr/>
          </p:nvSpPr>
          <p:spPr>
            <a:xfrm>
              <a:off x="4807499" y="5087528"/>
              <a:ext cx="601447" cy="523220"/>
            </a:xfrm>
            <a:prstGeom prst="rect">
              <a:avLst/>
            </a:prstGeom>
            <a:noFill/>
          </p:spPr>
          <p:txBody>
            <a:bodyPr wrap="none" rtlCol="0">
              <a:spAutoFit/>
            </a:bodyPr>
            <a:lstStyle/>
            <a:p>
              <a:pPr algn="ctr"/>
              <a:r>
                <a:rPr lang="fr-FR" sz="1400" dirty="0">
                  <a:solidFill>
                    <a:prstClr val="black"/>
                  </a:solidFill>
                </a:rPr>
                <a:t>n=57</a:t>
              </a:r>
            </a:p>
            <a:p>
              <a:pPr algn="ctr"/>
              <a:r>
                <a:rPr lang="fr-FR" sz="1400" dirty="0">
                  <a:solidFill>
                    <a:prstClr val="black"/>
                  </a:solidFill>
                </a:rPr>
                <a:t>53%</a:t>
              </a:r>
            </a:p>
          </p:txBody>
        </p:sp>
        <p:sp>
          <p:nvSpPr>
            <p:cNvPr id="17" name="ZoneTexte 16">
              <a:extLst>
                <a:ext uri="{FF2B5EF4-FFF2-40B4-BE49-F238E27FC236}">
                  <a16:creationId xmlns:a16="http://schemas.microsoft.com/office/drawing/2014/main" xmlns="" id="{447FE3CA-83F6-5567-C44E-229B488AE492}"/>
                </a:ext>
              </a:extLst>
            </p:cNvPr>
            <p:cNvSpPr txBox="1"/>
            <p:nvPr/>
          </p:nvSpPr>
          <p:spPr>
            <a:xfrm>
              <a:off x="6715320" y="5087528"/>
              <a:ext cx="601448" cy="523220"/>
            </a:xfrm>
            <a:prstGeom prst="rect">
              <a:avLst/>
            </a:prstGeom>
            <a:noFill/>
          </p:spPr>
          <p:txBody>
            <a:bodyPr wrap="none" rtlCol="0">
              <a:spAutoFit/>
            </a:bodyPr>
            <a:lstStyle/>
            <a:p>
              <a:pPr algn="ctr"/>
              <a:r>
                <a:rPr lang="fr-FR" sz="1400" dirty="0">
                  <a:solidFill>
                    <a:prstClr val="black"/>
                  </a:solidFill>
                </a:rPr>
                <a:t>n=41</a:t>
              </a:r>
            </a:p>
            <a:p>
              <a:pPr algn="ctr"/>
              <a:r>
                <a:rPr lang="fr-FR" sz="1400" dirty="0">
                  <a:solidFill>
                    <a:prstClr val="black"/>
                  </a:solidFill>
                </a:rPr>
                <a:t>38%</a:t>
              </a:r>
            </a:p>
          </p:txBody>
        </p:sp>
        <p:sp>
          <p:nvSpPr>
            <p:cNvPr id="20" name="ZoneTexte 19">
              <a:extLst>
                <a:ext uri="{FF2B5EF4-FFF2-40B4-BE49-F238E27FC236}">
                  <a16:creationId xmlns:a16="http://schemas.microsoft.com/office/drawing/2014/main" xmlns="" id="{274C71A5-1A77-8476-62C6-FFE7FFB15A08}"/>
                </a:ext>
              </a:extLst>
            </p:cNvPr>
            <p:cNvSpPr txBox="1"/>
            <p:nvPr/>
          </p:nvSpPr>
          <p:spPr>
            <a:xfrm>
              <a:off x="9658856" y="5087528"/>
              <a:ext cx="502061" cy="523220"/>
            </a:xfrm>
            <a:prstGeom prst="rect">
              <a:avLst/>
            </a:prstGeom>
            <a:noFill/>
          </p:spPr>
          <p:txBody>
            <a:bodyPr wrap="none" rtlCol="0">
              <a:spAutoFit/>
            </a:bodyPr>
            <a:lstStyle/>
            <a:p>
              <a:pPr algn="ctr"/>
              <a:r>
                <a:rPr lang="fr-FR" sz="1400" dirty="0">
                  <a:solidFill>
                    <a:prstClr val="black"/>
                  </a:solidFill>
                </a:rPr>
                <a:t>n=9</a:t>
              </a:r>
            </a:p>
            <a:p>
              <a:pPr algn="ctr"/>
              <a:r>
                <a:rPr lang="fr-FR" sz="1400" dirty="0">
                  <a:solidFill>
                    <a:prstClr val="black"/>
                  </a:solidFill>
                </a:rPr>
                <a:t>8%</a:t>
              </a:r>
            </a:p>
          </p:txBody>
        </p:sp>
        <p:grpSp>
          <p:nvGrpSpPr>
            <p:cNvPr id="22" name="Groupe 21">
              <a:extLst>
                <a:ext uri="{FF2B5EF4-FFF2-40B4-BE49-F238E27FC236}">
                  <a16:creationId xmlns:a16="http://schemas.microsoft.com/office/drawing/2014/main" xmlns="" id="{77A46387-4166-0B11-D064-3C74CD2F30CF}"/>
                </a:ext>
              </a:extLst>
            </p:cNvPr>
            <p:cNvGrpSpPr/>
            <p:nvPr/>
          </p:nvGrpSpPr>
          <p:grpSpPr>
            <a:xfrm>
              <a:off x="4092223" y="4654872"/>
              <a:ext cx="7598633" cy="1388533"/>
              <a:chOff x="4092223" y="4654872"/>
              <a:chExt cx="7598633" cy="1388533"/>
            </a:xfrm>
          </p:grpSpPr>
          <p:graphicFrame>
            <p:nvGraphicFramePr>
              <p:cNvPr id="11" name="Graphique 10">
                <a:extLst>
                  <a:ext uri="{FF2B5EF4-FFF2-40B4-BE49-F238E27FC236}">
                    <a16:creationId xmlns:a16="http://schemas.microsoft.com/office/drawing/2014/main" xmlns="" id="{8FD566F2-219A-DA43-C4F7-523CD5285968}"/>
                  </a:ext>
                </a:extLst>
              </p:cNvPr>
              <p:cNvGraphicFramePr/>
              <p:nvPr/>
            </p:nvGraphicFramePr>
            <p:xfrm>
              <a:off x="4092223" y="4654872"/>
              <a:ext cx="2032000" cy="1388533"/>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a:extLst>
                  <a:ext uri="{FF2B5EF4-FFF2-40B4-BE49-F238E27FC236}">
                    <a16:creationId xmlns:a16="http://schemas.microsoft.com/office/drawing/2014/main" xmlns="" id="{D3196239-2351-F77A-5BB4-32E3F387FBCE}"/>
                  </a:ext>
                </a:extLst>
              </p:cNvPr>
              <p:cNvSpPr txBox="1"/>
              <p:nvPr/>
            </p:nvSpPr>
            <p:spPr>
              <a:xfrm>
                <a:off x="5657643" y="5195250"/>
                <a:ext cx="684803" cy="307777"/>
              </a:xfrm>
              <a:prstGeom prst="rect">
                <a:avLst/>
              </a:prstGeom>
              <a:noFill/>
            </p:spPr>
            <p:txBody>
              <a:bodyPr wrap="none" rtlCol="0">
                <a:spAutoFit/>
              </a:bodyPr>
              <a:lstStyle/>
              <a:p>
                <a:pPr algn="ctr"/>
                <a:r>
                  <a:rPr lang="fr-FR" sz="1400" dirty="0">
                    <a:solidFill>
                      <a:prstClr val="black"/>
                    </a:solidFill>
                  </a:rPr>
                  <a:t>CBPC</a:t>
                </a:r>
              </a:p>
            </p:txBody>
          </p:sp>
          <p:graphicFrame>
            <p:nvGraphicFramePr>
              <p:cNvPr id="16" name="Graphique 15">
                <a:extLst>
                  <a:ext uri="{FF2B5EF4-FFF2-40B4-BE49-F238E27FC236}">
                    <a16:creationId xmlns:a16="http://schemas.microsoft.com/office/drawing/2014/main" xmlns="" id="{A6E6F265-4311-A896-64EC-C4348491BB6F}"/>
                  </a:ext>
                </a:extLst>
              </p:cNvPr>
              <p:cNvGraphicFramePr/>
              <p:nvPr/>
            </p:nvGraphicFramePr>
            <p:xfrm>
              <a:off x="6000045" y="4654872"/>
              <a:ext cx="2032000" cy="1388533"/>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17">
                <a:extLst>
                  <a:ext uri="{FF2B5EF4-FFF2-40B4-BE49-F238E27FC236}">
                    <a16:creationId xmlns:a16="http://schemas.microsoft.com/office/drawing/2014/main" xmlns="" id="{5B1B7A6C-6ED4-B6F5-F5F1-FAA9389BC4D9}"/>
                  </a:ext>
                </a:extLst>
              </p:cNvPr>
              <p:cNvSpPr txBox="1"/>
              <p:nvPr/>
            </p:nvSpPr>
            <p:spPr>
              <a:xfrm>
                <a:off x="7707275" y="4979806"/>
                <a:ext cx="1446228" cy="523220"/>
              </a:xfrm>
              <a:prstGeom prst="rect">
                <a:avLst/>
              </a:prstGeom>
              <a:noFill/>
            </p:spPr>
            <p:txBody>
              <a:bodyPr wrap="square" rtlCol="0">
                <a:spAutoFit/>
              </a:bodyPr>
              <a:lstStyle/>
              <a:p>
                <a:r>
                  <a:rPr lang="fr-FR" sz="1400" dirty="0">
                    <a:solidFill>
                      <a:prstClr val="black"/>
                    </a:solidFill>
                  </a:rPr>
                  <a:t>CEN extra-pulmonaire</a:t>
                </a:r>
              </a:p>
            </p:txBody>
          </p:sp>
          <p:graphicFrame>
            <p:nvGraphicFramePr>
              <p:cNvPr id="19" name="Graphique 18">
                <a:extLst>
                  <a:ext uri="{FF2B5EF4-FFF2-40B4-BE49-F238E27FC236}">
                    <a16:creationId xmlns:a16="http://schemas.microsoft.com/office/drawing/2014/main" xmlns="" id="{EB3EFF41-3EC3-CCC7-7F88-0C193ECF8CD4}"/>
                  </a:ext>
                </a:extLst>
              </p:cNvPr>
              <p:cNvGraphicFramePr/>
              <p:nvPr/>
            </p:nvGraphicFramePr>
            <p:xfrm>
              <a:off x="8893888" y="4654872"/>
              <a:ext cx="2032000" cy="1388533"/>
            </p:xfrm>
            <a:graphic>
              <a:graphicData uri="http://schemas.openxmlformats.org/drawingml/2006/chart">
                <c:chart xmlns:c="http://schemas.openxmlformats.org/drawingml/2006/chart" xmlns:r="http://schemas.openxmlformats.org/officeDocument/2006/relationships" r:id="rId4"/>
              </a:graphicData>
            </a:graphic>
          </p:graphicFrame>
          <p:sp>
            <p:nvSpPr>
              <p:cNvPr id="21" name="ZoneTexte 20">
                <a:extLst>
                  <a:ext uri="{FF2B5EF4-FFF2-40B4-BE49-F238E27FC236}">
                    <a16:creationId xmlns:a16="http://schemas.microsoft.com/office/drawing/2014/main" xmlns="" id="{A5DF0F4D-8575-616E-E016-2E8D9A019C8B}"/>
                  </a:ext>
                </a:extLst>
              </p:cNvPr>
              <p:cNvSpPr txBox="1"/>
              <p:nvPr/>
            </p:nvSpPr>
            <p:spPr>
              <a:xfrm>
                <a:off x="10104200" y="5195250"/>
                <a:ext cx="1586656" cy="523220"/>
              </a:xfrm>
              <a:prstGeom prst="rect">
                <a:avLst/>
              </a:prstGeom>
              <a:noFill/>
            </p:spPr>
            <p:txBody>
              <a:bodyPr wrap="square" rtlCol="0">
                <a:spAutoFit/>
              </a:bodyPr>
              <a:lstStyle/>
              <a:p>
                <a:pPr algn="ctr"/>
                <a:r>
                  <a:rPr lang="fr-FR" sz="1400" dirty="0">
                    <a:solidFill>
                      <a:prstClr val="black"/>
                    </a:solidFill>
                  </a:rPr>
                  <a:t>CEN bronchique</a:t>
                </a:r>
              </a:p>
            </p:txBody>
          </p:sp>
        </p:grpSp>
      </p:grpSp>
      <p:sp>
        <p:nvSpPr>
          <p:cNvPr id="24" name="Espace réservé du contenu 23">
            <a:extLst>
              <a:ext uri="{FF2B5EF4-FFF2-40B4-BE49-F238E27FC236}">
                <a16:creationId xmlns:a16="http://schemas.microsoft.com/office/drawing/2014/main" xmlns="" id="{D3F1DF19-8C06-C889-9A2F-246F8822DAF6}"/>
              </a:ext>
            </a:extLst>
          </p:cNvPr>
          <p:cNvSpPr>
            <a:spLocks noGrp="1"/>
          </p:cNvSpPr>
          <p:nvPr>
            <p:ph sz="quarter" idx="16"/>
          </p:nvPr>
        </p:nvSpPr>
        <p:spPr/>
        <p:txBody>
          <a:bodyPr/>
          <a:lstStyle/>
          <a:p>
            <a:r>
              <a:rPr lang="fr-FR" dirty="0"/>
              <a:t>M. </a:t>
            </a:r>
            <a:r>
              <a:rPr lang="fr-FR" dirty="0" err="1"/>
              <a:t>Wermke</a:t>
            </a:r>
            <a:r>
              <a:rPr lang="fr-FR" dirty="0"/>
              <a:t> et al. ASCO 2023, Abs. #8502</a:t>
            </a:r>
          </a:p>
        </p:txBody>
      </p:sp>
      <p:graphicFrame>
        <p:nvGraphicFramePr>
          <p:cNvPr id="6" name="Tableau 5">
            <a:extLst>
              <a:ext uri="{FF2B5EF4-FFF2-40B4-BE49-F238E27FC236}">
                <a16:creationId xmlns:a16="http://schemas.microsoft.com/office/drawing/2014/main" xmlns="" id="{C4266B8F-3A3F-BD05-6981-882EAF90090C}"/>
              </a:ext>
            </a:extLst>
          </p:cNvPr>
          <p:cNvGraphicFramePr>
            <a:graphicFrameLocks noGrp="1"/>
          </p:cNvGraphicFramePr>
          <p:nvPr>
            <p:extLst>
              <p:ext uri="{D42A27DB-BD31-4B8C-83A1-F6EECF244321}">
                <p14:modId xmlns:p14="http://schemas.microsoft.com/office/powerpoint/2010/main" val="3331956525"/>
              </p:ext>
            </p:extLst>
          </p:nvPr>
        </p:nvGraphicFramePr>
        <p:xfrm>
          <a:off x="5458265" y="1197150"/>
          <a:ext cx="6385162" cy="3026772"/>
        </p:xfrm>
        <a:graphic>
          <a:graphicData uri="http://schemas.openxmlformats.org/drawingml/2006/table">
            <a:tbl>
              <a:tblPr firstRow="1" bandRow="1"/>
              <a:tblGrid>
                <a:gridCol w="3192581">
                  <a:extLst>
                    <a:ext uri="{9D8B030D-6E8A-4147-A177-3AD203B41FA5}">
                      <a16:colId xmlns:a16="http://schemas.microsoft.com/office/drawing/2014/main" xmlns="" val="20000"/>
                    </a:ext>
                  </a:extLst>
                </a:gridCol>
                <a:gridCol w="3192581">
                  <a:extLst>
                    <a:ext uri="{9D8B030D-6E8A-4147-A177-3AD203B41FA5}">
                      <a16:colId xmlns:a16="http://schemas.microsoft.com/office/drawing/2014/main" xmlns="" val="20001"/>
                    </a:ext>
                  </a:extLst>
                </a:gridCol>
              </a:tblGrid>
              <a:tr h="252000">
                <a:tc>
                  <a:txBody>
                    <a:bodyPr/>
                    <a:lstStyle/>
                    <a:p>
                      <a:pPr algn="ctr">
                        <a:spcBef>
                          <a:spcPts val="0"/>
                        </a:spcBef>
                      </a:pPr>
                      <a:endParaRPr lang="fr-FR" sz="1200" b="0" i="0" dirty="0">
                        <a:latin typeface="+mn-lt"/>
                        <a:cs typeface="Arial" panose="020B0604020202020204" pitchFamily="34" charset="0"/>
                      </a:endParaRPr>
                    </a:p>
                    <a:p>
                      <a:pPr algn="ctr" fontAlgn="b"/>
                      <a:endParaRPr lang="fr-FR" sz="1200" b="0" i="0" dirty="0">
                        <a:latin typeface="+mn-lt"/>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200" b="1" u="none" strike="noStrike" kern="1200" baseline="0" dirty="0">
                          <a:solidFill>
                            <a:schemeClr val="bg1"/>
                          </a:solidFill>
                          <a:effectLst/>
                          <a:latin typeface="+mn-lt"/>
                          <a:ea typeface="+mn-ea"/>
                          <a:cs typeface="+mn-cs"/>
                        </a:rPr>
                        <a:t>N = 107</a:t>
                      </a:r>
                      <a:endParaRPr lang="en-US" sz="1200" b="1" u="none" strike="noStrike" kern="1200" baseline="30000" dirty="0">
                        <a:solidFill>
                          <a:schemeClr val="bg1"/>
                        </a:solidFill>
                        <a:effectLst/>
                        <a:latin typeface="+mn-lt"/>
                        <a:ea typeface="+mn-ea"/>
                        <a:cs typeface="+mn-cs"/>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25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err="1">
                          <a:ln>
                            <a:noFill/>
                          </a:ln>
                          <a:solidFill>
                            <a:schemeClr val="tx1"/>
                          </a:solidFill>
                          <a:latin typeface="+mn-lt"/>
                        </a:rPr>
                        <a:t>Âge</a:t>
                      </a:r>
                      <a:r>
                        <a:rPr lang="en-GB" sz="1200" b="1" baseline="0" dirty="0">
                          <a:ln>
                            <a:noFill/>
                          </a:ln>
                          <a:solidFill>
                            <a:schemeClr val="tx1"/>
                          </a:solidFill>
                          <a:latin typeface="+mn-lt"/>
                        </a:rPr>
                        <a:t> </a:t>
                      </a:r>
                      <a:r>
                        <a:rPr lang="en-GB" sz="1200" b="1" baseline="0" dirty="0" err="1">
                          <a:ln>
                            <a:noFill/>
                          </a:ln>
                          <a:solidFill>
                            <a:schemeClr val="tx1"/>
                          </a:solidFill>
                          <a:latin typeface="+mn-lt"/>
                        </a:rPr>
                        <a:t>médian</a:t>
                      </a:r>
                      <a:r>
                        <a:rPr lang="en-GB" sz="1200" b="1" baseline="0" dirty="0">
                          <a:ln>
                            <a:noFill/>
                          </a:ln>
                          <a:solidFill>
                            <a:schemeClr val="tx1"/>
                          </a:solidFill>
                          <a:latin typeface="+mn-lt"/>
                        </a:rPr>
                        <a:t>, ans (min-max)</a:t>
                      </a:r>
                      <a:endParaRPr lang="en-GB" sz="12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ea typeface="+mn-ea"/>
                          <a:cs typeface="+mn-cs"/>
                        </a:rPr>
                        <a:t>60.0 (32-79)</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5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ln>
                            <a:noFill/>
                          </a:ln>
                          <a:solidFill>
                            <a:schemeClr val="tx1"/>
                          </a:solidFill>
                          <a:latin typeface="+mn-lt"/>
                        </a:rPr>
                        <a:t>Hommes, n (%)</a:t>
                      </a:r>
                      <a:endParaRPr lang="en-GB" sz="12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ea typeface="+mn-ea"/>
                          <a:cs typeface="+mn-cs"/>
                        </a:rPr>
                        <a:t>61 (57)</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err="1">
                          <a:ln>
                            <a:noFill/>
                          </a:ln>
                          <a:solidFill>
                            <a:schemeClr val="tx1"/>
                          </a:solidFill>
                          <a:latin typeface="+mn-lt"/>
                        </a:rPr>
                        <a:t>Lignes</a:t>
                      </a:r>
                      <a:r>
                        <a:rPr lang="en-GB" sz="1200" b="1" baseline="0" dirty="0">
                          <a:ln>
                            <a:noFill/>
                          </a:ln>
                          <a:solidFill>
                            <a:schemeClr val="tx1"/>
                          </a:solidFill>
                          <a:latin typeface="+mn-lt"/>
                        </a:rPr>
                        <a:t> de </a:t>
                      </a:r>
                      <a:r>
                        <a:rPr lang="en-GB" sz="1200" b="1" baseline="0" dirty="0" err="1">
                          <a:ln>
                            <a:noFill/>
                          </a:ln>
                          <a:solidFill>
                            <a:schemeClr val="tx1"/>
                          </a:solidFill>
                          <a:latin typeface="+mn-lt"/>
                        </a:rPr>
                        <a:t>traitement</a:t>
                      </a:r>
                      <a:r>
                        <a:rPr lang="en-GB" sz="1200" b="1" baseline="0" dirty="0">
                          <a:ln>
                            <a:noFill/>
                          </a:ln>
                          <a:solidFill>
                            <a:schemeClr val="tx1"/>
                          </a:solidFill>
                          <a:latin typeface="+mn-lt"/>
                        </a:rPr>
                        <a:t> </a:t>
                      </a:r>
                      <a:r>
                        <a:rPr lang="en-GB" sz="1200" b="1" baseline="0" dirty="0" err="1">
                          <a:ln>
                            <a:noFill/>
                          </a:ln>
                          <a:solidFill>
                            <a:schemeClr val="tx1"/>
                          </a:solidFill>
                          <a:latin typeface="+mn-lt"/>
                        </a:rPr>
                        <a:t>antérieur</a:t>
                      </a:r>
                      <a:r>
                        <a:rPr lang="en-GB" sz="1200" b="1" baseline="0" dirty="0">
                          <a:ln>
                            <a:noFill/>
                          </a:ln>
                          <a:solidFill>
                            <a:schemeClr val="tx1"/>
                          </a:solidFill>
                          <a:latin typeface="+mn-lt"/>
                        </a:rPr>
                        <a:t>, n (%)</a:t>
                      </a:r>
                      <a:endParaRPr lang="en-GB" sz="12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252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1" dirty="0">
                          <a:ln>
                            <a:noFill/>
                          </a:ln>
                          <a:solidFill>
                            <a:schemeClr val="tx1"/>
                          </a:solidFill>
                          <a:latin typeface="+mn-lt"/>
                          <a:ea typeface="Open Sans" panose="020B0606030504020204" pitchFamily="34" charset="0"/>
                          <a:cs typeface="Arial" panose="020B0604020202020204" pitchFamily="34" charset="0"/>
                        </a:rPr>
                        <a:t>1-2</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ea typeface="+mn-ea"/>
                          <a:cs typeface="+mn-cs"/>
                        </a:rPr>
                        <a:t>72 (67)</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4"/>
                  </a:ext>
                </a:extLst>
              </a:tr>
              <a:tr h="252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1" dirty="0">
                          <a:ln>
                            <a:noFill/>
                          </a:ln>
                          <a:solidFill>
                            <a:schemeClr val="tx1"/>
                          </a:solidFill>
                          <a:latin typeface="+mn-lt"/>
                          <a:ea typeface="Open Sans" panose="020B0606030504020204" pitchFamily="34" charset="0"/>
                          <a:cs typeface="Arial" panose="020B0604020202020204" pitchFamily="34" charset="0"/>
                        </a:rPr>
                        <a:t>≥3</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ea typeface="+mn-ea"/>
                          <a:cs typeface="+mn-cs"/>
                        </a:rPr>
                        <a:t>33 (31)</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n>
                            <a:noFill/>
                          </a:ln>
                          <a:solidFill>
                            <a:schemeClr val="tx1"/>
                          </a:solidFill>
                          <a:latin typeface="+mn-lt"/>
                          <a:ea typeface="Open Sans" panose="020B0606030504020204" pitchFamily="34" charset="0"/>
                          <a:cs typeface="Arial" panose="020B0604020202020204" pitchFamily="34" charset="0"/>
                        </a:rPr>
                        <a:t>ECOG PS 0/1, n (%)</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ea typeface="+mn-ea"/>
                          <a:cs typeface="+mn-cs"/>
                        </a:rPr>
                        <a:t>28 (26)/78 (73)</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err="1">
                          <a:ln>
                            <a:noFill/>
                          </a:ln>
                          <a:solidFill>
                            <a:schemeClr val="tx1"/>
                          </a:solidFill>
                          <a:latin typeface="+mn-lt"/>
                        </a:rPr>
                        <a:t>Traitement</a:t>
                      </a:r>
                      <a:r>
                        <a:rPr lang="en-GB" sz="1200" b="1" baseline="0" dirty="0">
                          <a:ln>
                            <a:noFill/>
                          </a:ln>
                          <a:solidFill>
                            <a:schemeClr val="tx1"/>
                          </a:solidFill>
                          <a:latin typeface="+mn-lt"/>
                        </a:rPr>
                        <a:t> </a:t>
                      </a:r>
                      <a:r>
                        <a:rPr lang="en-GB" sz="1200" b="1" baseline="0" dirty="0" err="1">
                          <a:ln>
                            <a:noFill/>
                          </a:ln>
                          <a:solidFill>
                            <a:schemeClr val="tx1"/>
                          </a:solidFill>
                          <a:latin typeface="+mn-lt"/>
                        </a:rPr>
                        <a:t>antrérieur</a:t>
                      </a:r>
                      <a:r>
                        <a:rPr lang="en-GB" sz="1200" b="1" baseline="0" dirty="0">
                          <a:ln>
                            <a:noFill/>
                          </a:ln>
                          <a:solidFill>
                            <a:schemeClr val="tx1"/>
                          </a:solidFill>
                          <a:latin typeface="+mn-lt"/>
                        </a:rPr>
                        <a:t> par anti-PD-1/PD-L1, n (%)</a:t>
                      </a:r>
                      <a:endParaRPr lang="en-GB" sz="12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ea typeface="+mn-ea"/>
                          <a:cs typeface="+mn-cs"/>
                        </a:rPr>
                        <a:t>52 (49)</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8238885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ln>
                            <a:noFill/>
                          </a:ln>
                          <a:solidFill>
                            <a:schemeClr val="tx1"/>
                          </a:solidFill>
                          <a:latin typeface="+mn-lt"/>
                          <a:ea typeface="+mn-ea"/>
                          <a:cs typeface="+mn-cs"/>
                        </a:rPr>
                        <a:t>Metastases </a:t>
                      </a:r>
                      <a:r>
                        <a:rPr lang="en-GB" sz="1200" b="1" baseline="0" dirty="0" err="1">
                          <a:ln>
                            <a:noFill/>
                          </a:ln>
                          <a:solidFill>
                            <a:schemeClr val="tx1"/>
                          </a:solidFill>
                          <a:latin typeface="+mn-lt"/>
                          <a:ea typeface="+mn-ea"/>
                          <a:cs typeface="+mn-cs"/>
                        </a:rPr>
                        <a:t>cérébrales</a:t>
                      </a:r>
                      <a:r>
                        <a:rPr lang="en-GB" sz="1200" b="1" baseline="0" dirty="0">
                          <a:ln>
                            <a:noFill/>
                          </a:ln>
                          <a:solidFill>
                            <a:schemeClr val="tx1"/>
                          </a:solidFill>
                          <a:latin typeface="+mn-lt"/>
                          <a:ea typeface="+mn-ea"/>
                          <a:cs typeface="+mn-cs"/>
                        </a:rPr>
                        <a:t> / </a:t>
                      </a:r>
                      <a:r>
                        <a:rPr lang="en-GB" sz="1200" b="1" baseline="0" dirty="0" err="1">
                          <a:ln>
                            <a:noFill/>
                          </a:ln>
                          <a:solidFill>
                            <a:schemeClr val="tx1"/>
                          </a:solidFill>
                          <a:latin typeface="+mn-lt"/>
                          <a:ea typeface="+mn-ea"/>
                          <a:cs typeface="+mn-cs"/>
                        </a:rPr>
                        <a:t>hépatiques</a:t>
                      </a:r>
                      <a:r>
                        <a:rPr lang="en-GB" sz="1200" b="1" baseline="0" dirty="0">
                          <a:ln>
                            <a:noFill/>
                          </a:ln>
                          <a:solidFill>
                            <a:schemeClr val="tx1"/>
                          </a:solidFill>
                          <a:latin typeface="+mn-lt"/>
                          <a:ea typeface="+mn-ea"/>
                          <a:cs typeface="+mn-cs"/>
                        </a:rPr>
                        <a:t>, n (%)</a:t>
                      </a:r>
                      <a:endParaRPr lang="en-GB" sz="120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200" b="0" kern="1200" baseline="0" dirty="0">
                          <a:ln>
                            <a:noFill/>
                          </a:ln>
                          <a:solidFill>
                            <a:schemeClr val="tx1"/>
                          </a:solidFill>
                          <a:latin typeface="+mn-lt"/>
                          <a:ea typeface="+mn-ea"/>
                          <a:cs typeface="+mn-cs"/>
                        </a:rPr>
                        <a:t>41 (38)/60 (56)</a:t>
                      </a:r>
                      <a:endParaRPr lang="en-US" sz="12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528411021"/>
                  </a:ext>
                </a:extLst>
              </a:tr>
            </a:tbl>
          </a:graphicData>
        </a:graphic>
      </p:graphicFrame>
    </p:spTree>
    <p:extLst>
      <p:ext uri="{BB962C8B-B14F-4D97-AF65-F5344CB8AC3E}">
        <p14:creationId xmlns:p14="http://schemas.microsoft.com/office/powerpoint/2010/main" val="28314906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a:xfrm>
            <a:off x="8235351" y="6554231"/>
            <a:ext cx="1411407" cy="242888"/>
          </a:xfrm>
        </p:spPr>
        <p:txBody>
          <a:bodyPr/>
          <a:lstStyle/>
          <a:p>
            <a:r>
              <a:rPr lang="fr-FR"/>
              <a:t>2-6 juin 2023</a:t>
            </a:r>
            <a:r>
              <a:rPr lang="fr-FR" noProof="0"/>
              <a:t> </a:t>
            </a:r>
            <a:endParaRPr lang="fr-FR"/>
          </a:p>
          <a:p>
            <a:endParaRPr lang="fr-FR" dirty="0"/>
          </a:p>
        </p:txBody>
      </p:sp>
      <p:sp>
        <p:nvSpPr>
          <p:cNvPr id="19" name="Espace réservé du contenu 18">
            <a:extLst>
              <a:ext uri="{FF2B5EF4-FFF2-40B4-BE49-F238E27FC236}">
                <a16:creationId xmlns:a16="http://schemas.microsoft.com/office/drawing/2014/main" xmlns="" id="{8925F5D9-72F1-8185-2425-AF2E1238E3E9}"/>
              </a:ext>
            </a:extLst>
          </p:cNvPr>
          <p:cNvSpPr>
            <a:spLocks noGrp="1"/>
          </p:cNvSpPr>
          <p:nvPr>
            <p:ph sz="quarter" idx="16"/>
          </p:nvPr>
        </p:nvSpPr>
        <p:spPr/>
        <p:txBody>
          <a:bodyPr/>
          <a:lstStyle/>
          <a:p>
            <a:r>
              <a:rPr lang="fr-FR" dirty="0"/>
              <a:t>M. </a:t>
            </a:r>
            <a:r>
              <a:rPr lang="fr-FR" dirty="0" err="1"/>
              <a:t>Wermke</a:t>
            </a:r>
            <a:r>
              <a:rPr lang="fr-FR" dirty="0"/>
              <a:t> et al. ASCO 2023, Abs. #8502</a:t>
            </a:r>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a:xfrm>
            <a:off x="932773" y="-4431"/>
            <a:ext cx="11259225" cy="516866"/>
          </a:xfrm>
        </p:spPr>
        <p:txBody>
          <a:bodyPr/>
          <a:lstStyle/>
          <a:p>
            <a:r>
              <a:rPr lang="en-US"/>
              <a:t>NCT04429087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a:xfrm>
            <a:off x="932774" y="522517"/>
            <a:ext cx="11259224" cy="341085"/>
          </a:xfrm>
        </p:spPr>
        <p:txBody>
          <a:bodyPr/>
          <a:lstStyle/>
          <a:p>
            <a:r>
              <a:rPr lang="fr-FR" dirty="0"/>
              <a:t>Tolérance : effets secondaires reliés au traitement, survenant chez &gt;10% des patients</a:t>
            </a:r>
          </a:p>
          <a:p>
            <a:endParaRPr lang="fr-FR" dirty="0"/>
          </a:p>
        </p:txBody>
      </p:sp>
      <p:sp>
        <p:nvSpPr>
          <p:cNvPr id="3" name="ZoneTexte 2">
            <a:extLst>
              <a:ext uri="{FF2B5EF4-FFF2-40B4-BE49-F238E27FC236}">
                <a16:creationId xmlns:a16="http://schemas.microsoft.com/office/drawing/2014/main" xmlns="" id="{76946DC7-0550-03CF-C3B3-39C7DF8783C6}"/>
              </a:ext>
            </a:extLst>
          </p:cNvPr>
          <p:cNvSpPr txBox="1"/>
          <p:nvPr/>
        </p:nvSpPr>
        <p:spPr>
          <a:xfrm>
            <a:off x="1821764" y="5345105"/>
            <a:ext cx="8797601" cy="646331"/>
          </a:xfrm>
          <a:prstGeom prst="rect">
            <a:avLst/>
          </a:prstGeom>
          <a:noFill/>
        </p:spPr>
        <p:txBody>
          <a:bodyPr wrap="none" rtlCol="0">
            <a:spAutoFit/>
          </a:bodyPr>
          <a:lstStyle/>
          <a:p>
            <a:pPr marL="285750" indent="-285750">
              <a:buClr>
                <a:srgbClr val="FF7F4D"/>
              </a:buClr>
              <a:buFont typeface="Arial" panose="020B0604020202020204" pitchFamily="34" charset="0"/>
              <a:buChar char="•"/>
            </a:pPr>
            <a:r>
              <a:rPr lang="fr-FR" dirty="0">
                <a:solidFill>
                  <a:prstClr val="black"/>
                </a:solidFill>
              </a:rPr>
              <a:t>SRC gérés par soins de support, corticostéroïdes, et/ou anticorps anti-IL-6R </a:t>
            </a:r>
          </a:p>
          <a:p>
            <a:pPr marL="285750" indent="-285750">
              <a:buClr>
                <a:srgbClr val="FF7F4D"/>
              </a:buClr>
              <a:buFont typeface="Arial" panose="020B0604020202020204" pitchFamily="34" charset="0"/>
              <a:buChar char="•"/>
            </a:pPr>
            <a:r>
              <a:rPr lang="fr-FR" dirty="0">
                <a:solidFill>
                  <a:prstClr val="black"/>
                </a:solidFill>
              </a:rPr>
              <a:t>Patients avec ES/ESRT conduisant à l’arrêt du traitement : 13% / 4% </a:t>
            </a:r>
          </a:p>
        </p:txBody>
      </p:sp>
      <p:graphicFrame>
        <p:nvGraphicFramePr>
          <p:cNvPr id="6" name="Tableau 5">
            <a:extLst>
              <a:ext uri="{FF2B5EF4-FFF2-40B4-BE49-F238E27FC236}">
                <a16:creationId xmlns:a16="http://schemas.microsoft.com/office/drawing/2014/main" xmlns="" id="{3F1F0E38-E8F0-33CE-1BCC-26136132C376}"/>
              </a:ext>
            </a:extLst>
          </p:cNvPr>
          <p:cNvGraphicFramePr>
            <a:graphicFrameLocks noGrp="1"/>
          </p:cNvGraphicFramePr>
          <p:nvPr>
            <p:extLst>
              <p:ext uri="{D42A27DB-BD31-4B8C-83A1-F6EECF244321}">
                <p14:modId xmlns:p14="http://schemas.microsoft.com/office/powerpoint/2010/main" val="2670581015"/>
              </p:ext>
            </p:extLst>
          </p:nvPr>
        </p:nvGraphicFramePr>
        <p:xfrm>
          <a:off x="1821764" y="1130638"/>
          <a:ext cx="9432389" cy="4089255"/>
        </p:xfrm>
        <a:graphic>
          <a:graphicData uri="http://schemas.openxmlformats.org/drawingml/2006/table">
            <a:tbl>
              <a:tblPr firstRow="1" bandRow="1"/>
              <a:tblGrid>
                <a:gridCol w="3755121">
                  <a:extLst>
                    <a:ext uri="{9D8B030D-6E8A-4147-A177-3AD203B41FA5}">
                      <a16:colId xmlns:a16="http://schemas.microsoft.com/office/drawing/2014/main" xmlns="" val="20000"/>
                    </a:ext>
                  </a:extLst>
                </a:gridCol>
                <a:gridCol w="1943791">
                  <a:extLst>
                    <a:ext uri="{9D8B030D-6E8A-4147-A177-3AD203B41FA5}">
                      <a16:colId xmlns:a16="http://schemas.microsoft.com/office/drawing/2014/main" xmlns="" val="20001"/>
                    </a:ext>
                  </a:extLst>
                </a:gridCol>
                <a:gridCol w="1976920">
                  <a:extLst>
                    <a:ext uri="{9D8B030D-6E8A-4147-A177-3AD203B41FA5}">
                      <a16:colId xmlns:a16="http://schemas.microsoft.com/office/drawing/2014/main" xmlns="" val="20002"/>
                    </a:ext>
                  </a:extLst>
                </a:gridCol>
                <a:gridCol w="1756557">
                  <a:extLst>
                    <a:ext uri="{9D8B030D-6E8A-4147-A177-3AD203B41FA5}">
                      <a16:colId xmlns:a16="http://schemas.microsoft.com/office/drawing/2014/main" xmlns="" val="20003"/>
                    </a:ext>
                  </a:extLst>
                </a:gridCol>
              </a:tblGrid>
              <a:tr h="657853">
                <a:tc rowSpan="2">
                  <a:txBody>
                    <a:bodyPr/>
                    <a:lstStyle/>
                    <a:p>
                      <a:pPr algn="l">
                        <a:spcBef>
                          <a:spcPts val="0"/>
                        </a:spcBef>
                      </a:pPr>
                      <a:endParaRPr lang="fr-FR" sz="1050" b="0" i="0" dirty="0">
                        <a:latin typeface="+mn-lt"/>
                        <a:cs typeface="Arial" panose="020B0604020202020204" pitchFamily="34" charset="0"/>
                      </a:endParaRPr>
                    </a:p>
                    <a:p>
                      <a:pPr algn="l" fontAlgn="b"/>
                      <a:r>
                        <a:rPr lang="en-US" sz="1600" b="1" i="0" u="none" strike="noStrike" baseline="0" dirty="0" err="1">
                          <a:solidFill>
                            <a:schemeClr val="bg1"/>
                          </a:solidFill>
                          <a:effectLst/>
                          <a:latin typeface="+mn-lt"/>
                          <a:ea typeface="+mn-ea"/>
                          <a:cs typeface="+mn-cs"/>
                        </a:rPr>
                        <a:t>Effets</a:t>
                      </a:r>
                      <a:r>
                        <a:rPr lang="en-US" sz="1600" b="1" i="0" u="none" strike="noStrike" baseline="0" dirty="0">
                          <a:solidFill>
                            <a:schemeClr val="bg1"/>
                          </a:solidFill>
                          <a:effectLst/>
                          <a:latin typeface="+mn-lt"/>
                          <a:ea typeface="+mn-ea"/>
                          <a:cs typeface="+mn-cs"/>
                        </a:rPr>
                        <a:t> </a:t>
                      </a:r>
                      <a:r>
                        <a:rPr lang="en-US" sz="1600" b="1" i="0" u="none" strike="noStrike" baseline="0" dirty="0" err="1">
                          <a:solidFill>
                            <a:schemeClr val="bg1"/>
                          </a:solidFill>
                          <a:effectLst/>
                          <a:latin typeface="+mn-lt"/>
                          <a:ea typeface="+mn-ea"/>
                          <a:cs typeface="+mn-cs"/>
                        </a:rPr>
                        <a:t>secondaires</a:t>
                      </a:r>
                      <a:r>
                        <a:rPr lang="en-US" sz="1600" b="1" i="0" u="none" strike="noStrike" baseline="0" dirty="0">
                          <a:solidFill>
                            <a:schemeClr val="bg1"/>
                          </a:solidFill>
                          <a:effectLst/>
                          <a:latin typeface="+mn-lt"/>
                          <a:ea typeface="+mn-ea"/>
                          <a:cs typeface="+mn-cs"/>
                        </a:rPr>
                        <a:t> </a:t>
                      </a:r>
                      <a:r>
                        <a:rPr lang="en-US" sz="1600" b="1" i="0" u="none" strike="noStrike" baseline="0" dirty="0" err="1">
                          <a:solidFill>
                            <a:schemeClr val="bg1"/>
                          </a:solidFill>
                          <a:effectLst/>
                          <a:latin typeface="+mn-lt"/>
                          <a:ea typeface="+mn-ea"/>
                          <a:cs typeface="+mn-cs"/>
                        </a:rPr>
                        <a:t>reliés</a:t>
                      </a:r>
                      <a:r>
                        <a:rPr lang="en-US" sz="1600" b="1" i="0" u="none" strike="noStrike" baseline="0" dirty="0">
                          <a:solidFill>
                            <a:schemeClr val="bg1"/>
                          </a:solidFill>
                          <a:effectLst/>
                          <a:latin typeface="+mn-lt"/>
                          <a:ea typeface="+mn-ea"/>
                          <a:cs typeface="+mn-cs"/>
                        </a:rPr>
                        <a:t> au </a:t>
                      </a:r>
                      <a:r>
                        <a:rPr lang="en-US" sz="1600" b="1" i="0" u="none" strike="noStrike" baseline="0" dirty="0" err="1">
                          <a:solidFill>
                            <a:schemeClr val="bg1"/>
                          </a:solidFill>
                          <a:effectLst/>
                          <a:latin typeface="+mn-lt"/>
                          <a:ea typeface="+mn-ea"/>
                          <a:cs typeface="+mn-cs"/>
                        </a:rPr>
                        <a:t>traitement</a:t>
                      </a:r>
                      <a:r>
                        <a:rPr lang="en-US" sz="1600" b="1" i="0" u="none" strike="noStrike" baseline="0" dirty="0">
                          <a:solidFill>
                            <a:schemeClr val="bg1"/>
                          </a:solidFill>
                          <a:effectLst/>
                          <a:latin typeface="+mn-lt"/>
                          <a:ea typeface="+mn-ea"/>
                          <a:cs typeface="+mn-cs"/>
                        </a:rPr>
                        <a:t> (ESRT), n (%)</a:t>
                      </a:r>
                      <a:endParaRPr lang="en-US" sz="1600" b="1" i="0" u="none" strike="noStrike" baseline="30000" dirty="0">
                        <a:solidFill>
                          <a:schemeClr val="bg1"/>
                        </a:solidFill>
                        <a:effectLst/>
                        <a:latin typeface="+mn-lt"/>
                        <a:ea typeface="Open Sans" panose="020B0606030504020204" pitchFamily="34" charset="0"/>
                        <a:cs typeface="Arial" panose="020B0604020202020204" pitchFamily="34" charset="0"/>
                      </a:endParaRPr>
                    </a:p>
                    <a:p>
                      <a:pPr algn="l">
                        <a:spcBef>
                          <a:spcPts val="0"/>
                        </a:spcBef>
                      </a:pPr>
                      <a:endParaRPr lang="fr-FR" sz="1050" b="0" i="0" dirty="0">
                        <a:latin typeface="+mn-lt"/>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u="none" strike="noStrike" dirty="0">
                        <a:solidFill>
                          <a:schemeClr val="bg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ea typeface="+mn-ea"/>
                          <a:cs typeface="+mn-cs"/>
                        </a:rPr>
                        <a:t>Total</a:t>
                      </a:r>
                      <a:r>
                        <a:rPr lang="en-US" sz="1400" b="1" i="0" u="none" strike="noStrike" baseline="0" dirty="0">
                          <a:solidFill>
                            <a:schemeClr val="bg1"/>
                          </a:solidFill>
                          <a:effectLst/>
                          <a:latin typeface="+mn-lt"/>
                          <a:ea typeface="+mn-ea"/>
                          <a:cs typeface="+mn-cs"/>
                        </a:rPr>
                        <a:t> (N=107 ; 100%)</a:t>
                      </a:r>
                      <a:endParaRPr lang="en-US" sz="1400" b="1" i="0" u="none" strike="noStrike" dirty="0">
                        <a:solidFill>
                          <a:schemeClr val="bg1"/>
                        </a:solidFill>
                        <a:effectLst/>
                        <a:latin typeface="+mn-lt"/>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50" b="1" i="0" kern="1200" dirty="0">
                        <a:solidFill>
                          <a:schemeClr val="lt1"/>
                        </a:solidFill>
                        <a:latin typeface="+mn-lt"/>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50" b="1" i="0" kern="1200" dirty="0">
                        <a:solidFill>
                          <a:schemeClr val="lt1"/>
                        </a:solidFill>
                        <a:latin typeface="+mn-lt"/>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50" b="1" i="0" kern="1200" dirty="0">
                        <a:solidFill>
                          <a:schemeClr val="lt1"/>
                        </a:solidFill>
                        <a:latin typeface="+mn-lt"/>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2"/>
                  </a:ext>
                </a:extLst>
              </a:tr>
              <a:tr h="340558">
                <a:tc v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105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400" b="1" i="0" u="none" strike="noStrike" dirty="0">
                          <a:solidFill>
                            <a:schemeClr val="bg1"/>
                          </a:solidFill>
                          <a:effectLst/>
                          <a:latin typeface="+mn-lt"/>
                          <a:ea typeface="+mn-ea"/>
                          <a:cs typeface="+mn-cs"/>
                        </a:rPr>
                        <a:t>Tout</a:t>
                      </a:r>
                      <a:r>
                        <a:rPr lang="en-US" sz="1400" b="1" i="0" u="none" strike="noStrike" baseline="0" dirty="0">
                          <a:solidFill>
                            <a:schemeClr val="bg1"/>
                          </a:solidFill>
                          <a:effectLst/>
                          <a:latin typeface="+mn-lt"/>
                          <a:ea typeface="+mn-ea"/>
                          <a:cs typeface="+mn-cs"/>
                        </a:rPr>
                        <a:t> grade</a:t>
                      </a:r>
                      <a:endParaRPr lang="en-US" sz="140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400" b="1" i="0" u="none" strike="noStrike" dirty="0">
                          <a:solidFill>
                            <a:schemeClr val="bg1"/>
                          </a:solidFill>
                          <a:effectLst/>
                          <a:latin typeface="+mn-lt"/>
                          <a:ea typeface="Open Sans" panose="020B0606030504020204" pitchFamily="34" charset="0"/>
                          <a:cs typeface="Arial" panose="020B0604020202020204" pitchFamily="34" charset="0"/>
                        </a:rPr>
                        <a:t>Grade 1-2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ea typeface="Open Sans" panose="020B0606030504020204" pitchFamily="34" charset="0"/>
                          <a:cs typeface="Arial" panose="020B0604020202020204" pitchFamily="34" charset="0"/>
                        </a:rPr>
                        <a:t>Grade 3-5</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3214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err="1">
                          <a:ln>
                            <a:noFill/>
                          </a:ln>
                          <a:solidFill>
                            <a:schemeClr val="tx1"/>
                          </a:solidFill>
                          <a:latin typeface="+mn-lt"/>
                        </a:rPr>
                        <a:t>Nombre</a:t>
                      </a:r>
                      <a:r>
                        <a:rPr lang="en-GB" sz="1400" b="1" baseline="0" dirty="0">
                          <a:ln>
                            <a:noFill/>
                          </a:ln>
                          <a:solidFill>
                            <a:schemeClr val="tx1"/>
                          </a:solidFill>
                          <a:latin typeface="+mn-lt"/>
                        </a:rPr>
                        <a:t> de pts avec ≥1 ESRT</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1" kern="1200" baseline="0" dirty="0">
                          <a:ln>
                            <a:noFill/>
                          </a:ln>
                          <a:solidFill>
                            <a:schemeClr val="tx1"/>
                          </a:solidFill>
                          <a:latin typeface="+mn-lt"/>
                        </a:rPr>
                        <a:t>92 (86)</a:t>
                      </a:r>
                      <a:endParaRPr lang="en-US" sz="14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1" kern="1200" baseline="0" dirty="0">
                          <a:ln>
                            <a:noFill/>
                          </a:ln>
                          <a:solidFill>
                            <a:schemeClr val="tx1"/>
                          </a:solidFill>
                          <a:latin typeface="+mn-lt"/>
                        </a:rPr>
                        <a:t>63 (59)</a:t>
                      </a:r>
                      <a:endParaRPr lang="en-US" sz="14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1" kern="1200" baseline="0" dirty="0">
                          <a:ln>
                            <a:noFill/>
                          </a:ln>
                          <a:solidFill>
                            <a:schemeClr val="tx1"/>
                          </a:solidFill>
                          <a:latin typeface="+mn-lt"/>
                        </a:rPr>
                        <a:t>29 (27)</a:t>
                      </a:r>
                      <a:endParaRPr lang="en-US" sz="14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3"/>
                  </a:ext>
                </a:extLst>
              </a:tr>
              <a:tr h="3214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ea typeface="Open Sans" panose="020B0606030504020204" pitchFamily="34" charset="0"/>
                          <a:cs typeface="Arial" panose="020B0604020202020204" pitchFamily="34" charset="0"/>
                        </a:rPr>
                        <a:t>Syndrome de </a:t>
                      </a:r>
                      <a:r>
                        <a:rPr lang="en-US" sz="1400" b="1" i="0" u="none" strike="noStrike" dirty="0" err="1">
                          <a:solidFill>
                            <a:schemeClr val="tx1"/>
                          </a:solidFill>
                          <a:effectLst/>
                          <a:latin typeface="+mn-lt"/>
                          <a:ea typeface="Open Sans" panose="020B0606030504020204" pitchFamily="34" charset="0"/>
                          <a:cs typeface="Arial" panose="020B0604020202020204" pitchFamily="34" charset="0"/>
                        </a:rPr>
                        <a:t>relarguage</a:t>
                      </a:r>
                      <a:r>
                        <a:rPr lang="en-US" sz="1400" b="1" i="0" u="none" strike="noStrike" dirty="0">
                          <a:solidFill>
                            <a:schemeClr val="tx1"/>
                          </a:solidFill>
                          <a:effectLst/>
                          <a:latin typeface="+mn-lt"/>
                          <a:ea typeface="Open Sans" panose="020B0606030504020204" pitchFamily="34" charset="0"/>
                          <a:cs typeface="Arial" panose="020B0604020202020204" pitchFamily="34" charset="0"/>
                        </a:rPr>
                        <a:t> </a:t>
                      </a:r>
                      <a:r>
                        <a:rPr lang="en-US" sz="1400" b="1" i="0" u="none" strike="noStrike" dirty="0" err="1">
                          <a:solidFill>
                            <a:schemeClr val="tx1"/>
                          </a:solidFill>
                          <a:effectLst/>
                          <a:latin typeface="+mn-lt"/>
                          <a:ea typeface="Open Sans" panose="020B0606030504020204" pitchFamily="34" charset="0"/>
                          <a:cs typeface="Arial" panose="020B0604020202020204" pitchFamily="34" charset="0"/>
                        </a:rPr>
                        <a:t>cytokinique</a:t>
                      </a:r>
                      <a:r>
                        <a:rPr lang="en-US" sz="1400" b="1" i="0" u="none" strike="noStrike" dirty="0">
                          <a:solidFill>
                            <a:schemeClr val="tx1"/>
                          </a:solidFill>
                          <a:effectLst/>
                          <a:latin typeface="+mn-lt"/>
                          <a:ea typeface="Open Sans" panose="020B0606030504020204" pitchFamily="34" charset="0"/>
                          <a:cs typeface="Arial" panose="020B0604020202020204" pitchFamily="34" charset="0"/>
                        </a:rPr>
                        <a:t> (SRC)</a:t>
                      </a:r>
                    </a:p>
                  </a:txBody>
                  <a:tcPr marL="81910" marR="27304" marT="46234" marB="46234" anchor="ctr">
                    <a:lnL w="28575" cap="flat" cmpd="sng" algn="ctr">
                      <a:solidFill>
                        <a:srgbClr val="FF7F4D"/>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63 (59)</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61 (57)</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 (2)</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28575" cap="flat" cmpd="sng" algn="ctr">
                      <a:solidFill>
                        <a:srgbClr val="FF7F4D"/>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321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baseline="0" dirty="0" err="1">
                          <a:ln>
                            <a:noFill/>
                          </a:ln>
                          <a:solidFill>
                            <a:schemeClr val="tx1"/>
                          </a:solidFill>
                          <a:latin typeface="+mn-lt"/>
                        </a:rPr>
                        <a:t>Lymphopénie</a:t>
                      </a:r>
                      <a:endParaRPr lang="en-GB" sz="1400" b="1" kern="12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28575" cap="flat" cmpd="sng" algn="ctr">
                      <a:solidFill>
                        <a:srgbClr val="FF7F4D"/>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21 (20)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4 (4)</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17 (16)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28575" cap="flat" cmpd="sng" algn="ctr">
                      <a:solidFill>
                        <a:srgbClr val="FF7F4D"/>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321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solidFill>
                            <a:schemeClr val="tx1"/>
                          </a:solidFill>
                          <a:latin typeface="+mn-lt"/>
                          <a:ea typeface="Open Sans" panose="020B0606030504020204" pitchFamily="34" charset="0"/>
                          <a:cs typeface="Arial" panose="020B0604020202020204" pitchFamily="34" charset="0"/>
                        </a:rPr>
                        <a:t>Dysgueusie</a:t>
                      </a:r>
                      <a:endParaRPr lang="en-GB" sz="1400" b="1"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28575" cap="flat" cmpd="sng" algn="ctr">
                      <a:solidFill>
                        <a:srgbClr val="FF7F4D"/>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21 (20)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21 (20)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mn-ea"/>
                          <a:cs typeface="+mn-cs"/>
                        </a:rPr>
                        <a:t>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28575" cap="flat" cmpd="sng" algn="ctr">
                      <a:solidFill>
                        <a:srgbClr val="FF7F4D"/>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321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ln>
                            <a:noFill/>
                          </a:ln>
                          <a:solidFill>
                            <a:schemeClr val="tx1"/>
                          </a:solidFill>
                          <a:latin typeface="+mn-lt"/>
                        </a:rPr>
                        <a:t>Asthénie</a:t>
                      </a:r>
                      <a:endParaRPr lang="en-GB" sz="140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mn-ea"/>
                          <a:cs typeface="+mn-cs"/>
                        </a:rPr>
                        <a:t>20 (19)</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19 (18)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 (&lt;1)</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r h="321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ln>
                            <a:noFill/>
                          </a:ln>
                          <a:solidFill>
                            <a:schemeClr val="tx1"/>
                          </a:solidFill>
                          <a:latin typeface="+mn-lt"/>
                          <a:ea typeface="+mn-ea"/>
                          <a:cs typeface="+mn-cs"/>
                        </a:rPr>
                        <a:t>Fièvre</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28575" cap="flat" cmpd="sng" algn="ctr">
                      <a:solidFill>
                        <a:srgbClr val="FF7F4D"/>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19 (18)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19 (18)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mn-ea"/>
                          <a:cs typeface="+mn-cs"/>
                        </a:rPr>
                        <a:t>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28575" cap="flat" cmpd="sng" algn="ctr">
                      <a:solidFill>
                        <a:srgbClr val="FF7F4D"/>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963496480"/>
                  </a:ext>
                </a:extLst>
              </a:tr>
              <a:tr h="321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solidFill>
                            <a:schemeClr val="tx1"/>
                          </a:solidFill>
                          <a:latin typeface="+mn-lt"/>
                          <a:ea typeface="+mn-ea"/>
                          <a:cs typeface="+mn-cs"/>
                        </a:rPr>
                        <a:t>Elévation</a:t>
                      </a:r>
                      <a:r>
                        <a:rPr lang="en-GB" sz="1400" b="1" dirty="0">
                          <a:solidFill>
                            <a:schemeClr val="tx1"/>
                          </a:solidFill>
                          <a:latin typeface="+mn-lt"/>
                          <a:ea typeface="+mn-ea"/>
                          <a:cs typeface="+mn-cs"/>
                        </a:rPr>
                        <a:t> des ASAT</a:t>
                      </a:r>
                      <a:endParaRPr lang="en-GB" sz="1400" b="1"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15 (14)</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13 (12)</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 (2)</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16343184"/>
                  </a:ext>
                </a:extLst>
              </a:tr>
              <a:tr h="321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solidFill>
                            <a:schemeClr val="tx1"/>
                          </a:solidFill>
                          <a:latin typeface="+mn-lt"/>
                          <a:ea typeface="Open Sans" panose="020B0606030504020204" pitchFamily="34" charset="0"/>
                          <a:cs typeface="Arial" panose="020B0604020202020204" pitchFamily="34" charset="0"/>
                        </a:rPr>
                        <a:t>Fatigue</a:t>
                      </a:r>
                      <a:endParaRPr lang="en-GB" sz="1400" b="1"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mn-ea"/>
                          <a:cs typeface="+mn-cs"/>
                        </a:rPr>
                        <a:t>15 (14)</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14 (13)</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 (&lt;1)</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4253253858"/>
                  </a:ext>
                </a:extLst>
              </a:tr>
              <a:tr h="321457">
                <a:tc>
                  <a:txBody>
                    <a:bodyPr/>
                    <a:lstStyle/>
                    <a:p>
                      <a:pPr>
                        <a:lnSpc>
                          <a:spcPct val="100000"/>
                        </a:lnSpc>
                      </a:pPr>
                      <a:r>
                        <a:rPr lang="fr-FR" sz="1400" b="1" baseline="0" dirty="0">
                          <a:latin typeface="+mn-lt"/>
                          <a:cs typeface="Arial" panose="020B0604020202020204" pitchFamily="34" charset="0"/>
                        </a:rPr>
                        <a:t>Nausée</a:t>
                      </a:r>
                      <a:endParaRPr lang="fr-FR" sz="1400" b="1" dirty="0">
                        <a:latin typeface="+mn-lt"/>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13 (12)</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13 (12)</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ea typeface="+mn-ea"/>
                          <a:cs typeface="+mn-cs"/>
                        </a:rPr>
                        <a:t>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29383628"/>
                  </a:ext>
                </a:extLst>
              </a:tr>
            </a:tbl>
          </a:graphicData>
        </a:graphic>
      </p:graphicFrame>
    </p:spTree>
    <p:extLst>
      <p:ext uri="{BB962C8B-B14F-4D97-AF65-F5344CB8AC3E}">
        <p14:creationId xmlns:p14="http://schemas.microsoft.com/office/powerpoint/2010/main" val="40651094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Espace réservé du contenu 5">
            <a:extLst>
              <a:ext uri="{FF2B5EF4-FFF2-40B4-BE49-F238E27FC236}">
                <a16:creationId xmlns:a16="http://schemas.microsoft.com/office/drawing/2014/main" xmlns="" id="{D9165A77-CCA1-1EFD-0F51-9C44085F111F}"/>
              </a:ext>
            </a:extLst>
          </p:cNvPr>
          <p:cNvSpPr>
            <a:spLocks noGrp="1"/>
          </p:cNvSpPr>
          <p:nvPr>
            <p:ph sz="quarter" idx="19"/>
          </p:nvPr>
        </p:nvSpPr>
        <p:spPr>
          <a:xfrm>
            <a:off x="1672635" y="1135721"/>
            <a:ext cx="9665925" cy="4586558"/>
          </a:xfrm>
        </p:spPr>
        <p:txBody>
          <a:bodyPr/>
          <a:lstStyle/>
          <a:p>
            <a:r>
              <a:rPr lang="fr-FR" dirty="0"/>
              <a:t> </a:t>
            </a:r>
          </a:p>
        </p:txBody>
      </p: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NCT04429087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Efficacité globale</a:t>
            </a:r>
          </a:p>
          <a:p>
            <a:endParaRPr lang="fr-FR" dirty="0"/>
          </a:p>
        </p:txBody>
      </p:sp>
      <p:grpSp>
        <p:nvGrpSpPr>
          <p:cNvPr id="127" name="Groupe 126">
            <a:extLst>
              <a:ext uri="{FF2B5EF4-FFF2-40B4-BE49-F238E27FC236}">
                <a16:creationId xmlns:a16="http://schemas.microsoft.com/office/drawing/2014/main" xmlns="" id="{C5867A12-A8EC-4E3B-B8E3-FC81A37AAC78}"/>
              </a:ext>
            </a:extLst>
          </p:cNvPr>
          <p:cNvGrpSpPr/>
          <p:nvPr/>
        </p:nvGrpSpPr>
        <p:grpSpPr>
          <a:xfrm>
            <a:off x="2059432" y="1274137"/>
            <a:ext cx="8892330" cy="4309727"/>
            <a:chOff x="1978870" y="1541724"/>
            <a:chExt cx="8892330" cy="4309727"/>
          </a:xfrm>
        </p:grpSpPr>
        <p:grpSp>
          <p:nvGrpSpPr>
            <p:cNvPr id="10" name="Groupe 9">
              <a:extLst>
                <a:ext uri="{FF2B5EF4-FFF2-40B4-BE49-F238E27FC236}">
                  <a16:creationId xmlns:a16="http://schemas.microsoft.com/office/drawing/2014/main" xmlns="" id="{8200A101-118A-3F3E-7D4E-88E7B36E5E10}"/>
                </a:ext>
              </a:extLst>
            </p:cNvPr>
            <p:cNvGrpSpPr/>
            <p:nvPr/>
          </p:nvGrpSpPr>
          <p:grpSpPr>
            <a:xfrm>
              <a:off x="1978870" y="1541724"/>
              <a:ext cx="8892330" cy="4309727"/>
              <a:chOff x="1978870" y="1541724"/>
              <a:chExt cx="8892330" cy="4309727"/>
            </a:xfrm>
          </p:grpSpPr>
          <p:graphicFrame>
            <p:nvGraphicFramePr>
              <p:cNvPr id="3" name="Chart 16">
                <a:extLst>
                  <a:ext uri="{FF2B5EF4-FFF2-40B4-BE49-F238E27FC236}">
                    <a16:creationId xmlns:a16="http://schemas.microsoft.com/office/drawing/2014/main" xmlns="" id="{DED459C5-38CE-34AB-B96B-52A04AED00BB}"/>
                  </a:ext>
                </a:extLst>
              </p:cNvPr>
              <p:cNvGraphicFramePr/>
              <p:nvPr/>
            </p:nvGraphicFramePr>
            <p:xfrm>
              <a:off x="1978870" y="1541724"/>
              <a:ext cx="1603316" cy="430972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a:extLst>
                  <a:ext uri="{FF2B5EF4-FFF2-40B4-BE49-F238E27FC236}">
                    <a16:creationId xmlns:a16="http://schemas.microsoft.com/office/drawing/2014/main" xmlns="" id="{80FC74E6-F683-42CF-ECCE-8C2004C85718}"/>
                  </a:ext>
                </a:extLst>
              </p:cNvPr>
              <p:cNvCxnSpPr/>
              <p:nvPr/>
            </p:nvCxnSpPr>
            <p:spPr>
              <a:xfrm>
                <a:off x="2720622" y="3917244"/>
                <a:ext cx="815057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C80FF5AD-B3E2-6168-7591-0C4032E2028A}"/>
                  </a:ext>
                </a:extLst>
              </p:cNvPr>
              <p:cNvCxnSpPr/>
              <p:nvPr/>
            </p:nvCxnSpPr>
            <p:spPr>
              <a:xfrm>
                <a:off x="2720622" y="4361893"/>
                <a:ext cx="815057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xmlns="" id="{68ED0BF6-65C0-0697-0F95-FDC747539274}"/>
                  </a:ext>
                </a:extLst>
              </p:cNvPr>
              <p:cNvCxnSpPr/>
              <p:nvPr/>
            </p:nvCxnSpPr>
            <p:spPr>
              <a:xfrm>
                <a:off x="2720622" y="3616029"/>
                <a:ext cx="815057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xmlns="" id="{50BDE0F6-30B8-9842-1EDA-0EF2DD9EEFD4}"/>
                </a:ext>
              </a:extLst>
            </p:cNvPr>
            <p:cNvSpPr/>
            <p:nvPr/>
          </p:nvSpPr>
          <p:spPr>
            <a:xfrm>
              <a:off x="2780528" y="2183809"/>
              <a:ext cx="78175" cy="173087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 name="Rectangle 11">
              <a:extLst>
                <a:ext uri="{FF2B5EF4-FFF2-40B4-BE49-F238E27FC236}">
                  <a16:creationId xmlns:a16="http://schemas.microsoft.com/office/drawing/2014/main" xmlns="" id="{2ABCFC55-696D-5D1A-924B-FBECE6099D23}"/>
                </a:ext>
              </a:extLst>
            </p:cNvPr>
            <p:cNvSpPr/>
            <p:nvPr/>
          </p:nvSpPr>
          <p:spPr>
            <a:xfrm>
              <a:off x="2874980" y="2571753"/>
              <a:ext cx="78175" cy="134293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 name="Rectangle 12">
              <a:extLst>
                <a:ext uri="{FF2B5EF4-FFF2-40B4-BE49-F238E27FC236}">
                  <a16:creationId xmlns:a16="http://schemas.microsoft.com/office/drawing/2014/main" xmlns="" id="{07F3540D-0760-B00A-C0D8-47A54087C794}"/>
                </a:ext>
              </a:extLst>
            </p:cNvPr>
            <p:cNvSpPr/>
            <p:nvPr/>
          </p:nvSpPr>
          <p:spPr>
            <a:xfrm>
              <a:off x="2969432" y="2752725"/>
              <a:ext cx="78175" cy="116195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 name="Rectangle 13">
              <a:extLst>
                <a:ext uri="{FF2B5EF4-FFF2-40B4-BE49-F238E27FC236}">
                  <a16:creationId xmlns:a16="http://schemas.microsoft.com/office/drawing/2014/main" xmlns="" id="{748BC4AC-5AC4-53E3-58CB-122C51169E4D}"/>
                </a:ext>
              </a:extLst>
            </p:cNvPr>
            <p:cNvSpPr/>
            <p:nvPr/>
          </p:nvSpPr>
          <p:spPr>
            <a:xfrm>
              <a:off x="3063884" y="2784477"/>
              <a:ext cx="78175" cy="113020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 name="Rectangle 14">
              <a:extLst>
                <a:ext uri="{FF2B5EF4-FFF2-40B4-BE49-F238E27FC236}">
                  <a16:creationId xmlns:a16="http://schemas.microsoft.com/office/drawing/2014/main" xmlns="" id="{B0732ED6-259C-1865-4E82-40F2F3E2C31E}"/>
                </a:ext>
              </a:extLst>
            </p:cNvPr>
            <p:cNvSpPr/>
            <p:nvPr/>
          </p:nvSpPr>
          <p:spPr>
            <a:xfrm>
              <a:off x="3158336" y="2870205"/>
              <a:ext cx="78175" cy="104448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 name="Rectangle 15">
              <a:extLst>
                <a:ext uri="{FF2B5EF4-FFF2-40B4-BE49-F238E27FC236}">
                  <a16:creationId xmlns:a16="http://schemas.microsoft.com/office/drawing/2014/main" xmlns="" id="{27A09444-8C8A-EA6C-4186-DA7583E9C9E2}"/>
                </a:ext>
              </a:extLst>
            </p:cNvPr>
            <p:cNvSpPr/>
            <p:nvPr/>
          </p:nvSpPr>
          <p:spPr>
            <a:xfrm>
              <a:off x="3252788" y="2964535"/>
              <a:ext cx="78175" cy="95015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 name="Rectangle 17">
              <a:extLst>
                <a:ext uri="{FF2B5EF4-FFF2-40B4-BE49-F238E27FC236}">
                  <a16:creationId xmlns:a16="http://schemas.microsoft.com/office/drawing/2014/main" xmlns="" id="{89A565F0-1AB5-C649-8BA2-133E4F13AFF6}"/>
                </a:ext>
              </a:extLst>
            </p:cNvPr>
            <p:cNvSpPr/>
            <p:nvPr/>
          </p:nvSpPr>
          <p:spPr>
            <a:xfrm>
              <a:off x="3347240" y="2997205"/>
              <a:ext cx="78175" cy="91748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 name="Rectangle 18">
              <a:extLst>
                <a:ext uri="{FF2B5EF4-FFF2-40B4-BE49-F238E27FC236}">
                  <a16:creationId xmlns:a16="http://schemas.microsoft.com/office/drawing/2014/main" xmlns="" id="{8797DC11-DBD0-1C6F-D413-FD3C4CB74B11}"/>
                </a:ext>
              </a:extLst>
            </p:cNvPr>
            <p:cNvSpPr/>
            <p:nvPr/>
          </p:nvSpPr>
          <p:spPr>
            <a:xfrm>
              <a:off x="3441692" y="3122267"/>
              <a:ext cx="78175" cy="79241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0" name="Rectangle 19">
              <a:extLst>
                <a:ext uri="{FF2B5EF4-FFF2-40B4-BE49-F238E27FC236}">
                  <a16:creationId xmlns:a16="http://schemas.microsoft.com/office/drawing/2014/main" xmlns="" id="{4C54A6E8-8F48-C474-CE4E-500F5B0F0DE4}"/>
                </a:ext>
              </a:extLst>
            </p:cNvPr>
            <p:cNvSpPr/>
            <p:nvPr/>
          </p:nvSpPr>
          <p:spPr>
            <a:xfrm>
              <a:off x="3536144" y="3155955"/>
              <a:ext cx="78175" cy="75873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1" name="Rectangle 20">
              <a:extLst>
                <a:ext uri="{FF2B5EF4-FFF2-40B4-BE49-F238E27FC236}">
                  <a16:creationId xmlns:a16="http://schemas.microsoft.com/office/drawing/2014/main" xmlns="" id="{6F6789A2-B73F-1CF6-C374-7F34436F57E7}"/>
                </a:ext>
              </a:extLst>
            </p:cNvPr>
            <p:cNvSpPr/>
            <p:nvPr/>
          </p:nvSpPr>
          <p:spPr>
            <a:xfrm>
              <a:off x="3630596" y="3203577"/>
              <a:ext cx="78175" cy="71110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2" name="Rectangle 21">
              <a:extLst>
                <a:ext uri="{FF2B5EF4-FFF2-40B4-BE49-F238E27FC236}">
                  <a16:creationId xmlns:a16="http://schemas.microsoft.com/office/drawing/2014/main" xmlns="" id="{AD988BCD-15B5-16A9-C38D-B096876FAEE2}"/>
                </a:ext>
              </a:extLst>
            </p:cNvPr>
            <p:cNvSpPr/>
            <p:nvPr/>
          </p:nvSpPr>
          <p:spPr>
            <a:xfrm>
              <a:off x="3725048" y="3238503"/>
              <a:ext cx="78175" cy="67618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3" name="Rectangle 22">
              <a:extLst>
                <a:ext uri="{FF2B5EF4-FFF2-40B4-BE49-F238E27FC236}">
                  <a16:creationId xmlns:a16="http://schemas.microsoft.com/office/drawing/2014/main" xmlns="" id="{C67B95AA-66E3-F3DD-537F-CA6B9881A77D}"/>
                </a:ext>
              </a:extLst>
            </p:cNvPr>
            <p:cNvSpPr/>
            <p:nvPr/>
          </p:nvSpPr>
          <p:spPr>
            <a:xfrm>
              <a:off x="3819500" y="3270257"/>
              <a:ext cx="78175" cy="64442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4" name="Rectangle 23">
              <a:extLst>
                <a:ext uri="{FF2B5EF4-FFF2-40B4-BE49-F238E27FC236}">
                  <a16:creationId xmlns:a16="http://schemas.microsoft.com/office/drawing/2014/main" xmlns="" id="{7DF2E571-3598-E9BC-E20F-9432BA3861E9}"/>
                </a:ext>
              </a:extLst>
            </p:cNvPr>
            <p:cNvSpPr/>
            <p:nvPr/>
          </p:nvSpPr>
          <p:spPr>
            <a:xfrm>
              <a:off x="3913952" y="3270257"/>
              <a:ext cx="78175" cy="64442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5" name="Rectangle 24">
              <a:extLst>
                <a:ext uri="{FF2B5EF4-FFF2-40B4-BE49-F238E27FC236}">
                  <a16:creationId xmlns:a16="http://schemas.microsoft.com/office/drawing/2014/main" xmlns="" id="{1C4C530B-8C25-8503-F442-34921FA32C08}"/>
                </a:ext>
              </a:extLst>
            </p:cNvPr>
            <p:cNvSpPr/>
            <p:nvPr/>
          </p:nvSpPr>
          <p:spPr>
            <a:xfrm>
              <a:off x="4008404" y="3294093"/>
              <a:ext cx="78175" cy="62059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6" name="Rectangle 25">
              <a:extLst>
                <a:ext uri="{FF2B5EF4-FFF2-40B4-BE49-F238E27FC236}">
                  <a16:creationId xmlns:a16="http://schemas.microsoft.com/office/drawing/2014/main" xmlns="" id="{C0B72A5B-FF7F-6ECE-34A6-E4BC918EA260}"/>
                </a:ext>
              </a:extLst>
            </p:cNvPr>
            <p:cNvSpPr/>
            <p:nvPr/>
          </p:nvSpPr>
          <p:spPr>
            <a:xfrm>
              <a:off x="4102856" y="3317876"/>
              <a:ext cx="78175" cy="59680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7" name="Rectangle 26">
              <a:extLst>
                <a:ext uri="{FF2B5EF4-FFF2-40B4-BE49-F238E27FC236}">
                  <a16:creationId xmlns:a16="http://schemas.microsoft.com/office/drawing/2014/main" xmlns="" id="{203F4AED-5B0E-1277-107A-93D9089AE617}"/>
                </a:ext>
              </a:extLst>
            </p:cNvPr>
            <p:cNvSpPr/>
            <p:nvPr/>
          </p:nvSpPr>
          <p:spPr>
            <a:xfrm>
              <a:off x="4197308" y="3362325"/>
              <a:ext cx="78175" cy="55235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8" name="Rectangle 27">
              <a:extLst>
                <a:ext uri="{FF2B5EF4-FFF2-40B4-BE49-F238E27FC236}">
                  <a16:creationId xmlns:a16="http://schemas.microsoft.com/office/drawing/2014/main" xmlns="" id="{C8E6643A-24B5-E739-CB17-5683EC9A3D15}"/>
                </a:ext>
              </a:extLst>
            </p:cNvPr>
            <p:cNvSpPr/>
            <p:nvPr/>
          </p:nvSpPr>
          <p:spPr>
            <a:xfrm>
              <a:off x="4291760" y="3362325"/>
              <a:ext cx="78175" cy="55235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9" name="Rectangle 28">
              <a:extLst>
                <a:ext uri="{FF2B5EF4-FFF2-40B4-BE49-F238E27FC236}">
                  <a16:creationId xmlns:a16="http://schemas.microsoft.com/office/drawing/2014/main" xmlns="" id="{19C550D8-B429-7F9A-258A-089B462BFD24}"/>
                </a:ext>
              </a:extLst>
            </p:cNvPr>
            <p:cNvSpPr/>
            <p:nvPr/>
          </p:nvSpPr>
          <p:spPr>
            <a:xfrm>
              <a:off x="4386212" y="3406777"/>
              <a:ext cx="78175" cy="50790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0" name="Rectangle 29">
              <a:extLst>
                <a:ext uri="{FF2B5EF4-FFF2-40B4-BE49-F238E27FC236}">
                  <a16:creationId xmlns:a16="http://schemas.microsoft.com/office/drawing/2014/main" xmlns="" id="{267B7C85-629C-D034-07A1-FF5E9E1E704C}"/>
                </a:ext>
              </a:extLst>
            </p:cNvPr>
            <p:cNvSpPr/>
            <p:nvPr/>
          </p:nvSpPr>
          <p:spPr>
            <a:xfrm>
              <a:off x="4480664" y="3406777"/>
              <a:ext cx="78175" cy="507907"/>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1" name="Rectangle 30">
              <a:extLst>
                <a:ext uri="{FF2B5EF4-FFF2-40B4-BE49-F238E27FC236}">
                  <a16:creationId xmlns:a16="http://schemas.microsoft.com/office/drawing/2014/main" xmlns="" id="{11615601-2AFE-7E8A-B54E-ACF6F30ABC27}"/>
                </a:ext>
              </a:extLst>
            </p:cNvPr>
            <p:cNvSpPr/>
            <p:nvPr/>
          </p:nvSpPr>
          <p:spPr>
            <a:xfrm>
              <a:off x="4575116" y="3429000"/>
              <a:ext cx="78175" cy="48568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2" name="Rectangle 31">
              <a:extLst>
                <a:ext uri="{FF2B5EF4-FFF2-40B4-BE49-F238E27FC236}">
                  <a16:creationId xmlns:a16="http://schemas.microsoft.com/office/drawing/2014/main" xmlns="" id="{E8C6FDF1-FF8E-F5D6-F0AA-BFBC4F4ECA75}"/>
                </a:ext>
              </a:extLst>
            </p:cNvPr>
            <p:cNvSpPr/>
            <p:nvPr/>
          </p:nvSpPr>
          <p:spPr>
            <a:xfrm>
              <a:off x="4669568" y="3472596"/>
              <a:ext cx="78175" cy="44208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3" name="Rectangle 32">
              <a:extLst>
                <a:ext uri="{FF2B5EF4-FFF2-40B4-BE49-F238E27FC236}">
                  <a16:creationId xmlns:a16="http://schemas.microsoft.com/office/drawing/2014/main" xmlns="" id="{DF902DCA-05DF-DF1F-DFF8-53C388D1EEC8}"/>
                </a:ext>
              </a:extLst>
            </p:cNvPr>
            <p:cNvSpPr/>
            <p:nvPr/>
          </p:nvSpPr>
          <p:spPr>
            <a:xfrm>
              <a:off x="4764020" y="3498856"/>
              <a:ext cx="78175" cy="41582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4" name="Rectangle 33">
              <a:extLst>
                <a:ext uri="{FF2B5EF4-FFF2-40B4-BE49-F238E27FC236}">
                  <a16:creationId xmlns:a16="http://schemas.microsoft.com/office/drawing/2014/main" xmlns="" id="{827A49A6-3FFA-B7E7-22E1-E750C8F0A066}"/>
                </a:ext>
              </a:extLst>
            </p:cNvPr>
            <p:cNvSpPr/>
            <p:nvPr/>
          </p:nvSpPr>
          <p:spPr>
            <a:xfrm>
              <a:off x="4858472" y="3498856"/>
              <a:ext cx="78175" cy="41582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5" name="Rectangle 34">
              <a:extLst>
                <a:ext uri="{FF2B5EF4-FFF2-40B4-BE49-F238E27FC236}">
                  <a16:creationId xmlns:a16="http://schemas.microsoft.com/office/drawing/2014/main" xmlns="" id="{6AC9017E-3C2B-2DB0-1721-64657F18FFCC}"/>
                </a:ext>
              </a:extLst>
            </p:cNvPr>
            <p:cNvSpPr/>
            <p:nvPr/>
          </p:nvSpPr>
          <p:spPr>
            <a:xfrm>
              <a:off x="4952924" y="3498856"/>
              <a:ext cx="78175" cy="41582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6" name="Rectangle 35">
              <a:extLst>
                <a:ext uri="{FF2B5EF4-FFF2-40B4-BE49-F238E27FC236}">
                  <a16:creationId xmlns:a16="http://schemas.microsoft.com/office/drawing/2014/main" xmlns="" id="{2A83A1E7-7A9D-0D65-0044-4A4F6D79036A}"/>
                </a:ext>
              </a:extLst>
            </p:cNvPr>
            <p:cNvSpPr/>
            <p:nvPr/>
          </p:nvSpPr>
          <p:spPr>
            <a:xfrm>
              <a:off x="5047376" y="3514725"/>
              <a:ext cx="78175" cy="39996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7" name="Rectangle 36">
              <a:extLst>
                <a:ext uri="{FF2B5EF4-FFF2-40B4-BE49-F238E27FC236}">
                  <a16:creationId xmlns:a16="http://schemas.microsoft.com/office/drawing/2014/main" xmlns="" id="{35CD2367-E542-A4FD-FBB3-DE15B6270316}"/>
                </a:ext>
              </a:extLst>
            </p:cNvPr>
            <p:cNvSpPr/>
            <p:nvPr/>
          </p:nvSpPr>
          <p:spPr>
            <a:xfrm>
              <a:off x="5141828" y="3524250"/>
              <a:ext cx="78175" cy="39043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8" name="Rectangle 37">
              <a:extLst>
                <a:ext uri="{FF2B5EF4-FFF2-40B4-BE49-F238E27FC236}">
                  <a16:creationId xmlns:a16="http://schemas.microsoft.com/office/drawing/2014/main" xmlns="" id="{8E6CAC0E-9190-9BA6-6556-C8E64A0BAEA6}"/>
                </a:ext>
              </a:extLst>
            </p:cNvPr>
            <p:cNvSpPr/>
            <p:nvPr/>
          </p:nvSpPr>
          <p:spPr>
            <a:xfrm>
              <a:off x="5236280" y="3551040"/>
              <a:ext cx="78175" cy="36364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9" name="Rectangle 38">
              <a:extLst>
                <a:ext uri="{FF2B5EF4-FFF2-40B4-BE49-F238E27FC236}">
                  <a16:creationId xmlns:a16="http://schemas.microsoft.com/office/drawing/2014/main" xmlns="" id="{7E2F8A28-BF95-EC19-56AE-CA08FF28A8B4}"/>
                </a:ext>
              </a:extLst>
            </p:cNvPr>
            <p:cNvSpPr/>
            <p:nvPr/>
          </p:nvSpPr>
          <p:spPr>
            <a:xfrm>
              <a:off x="5330732" y="3551040"/>
              <a:ext cx="78175" cy="36364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0" name="Rectangle 39">
              <a:extLst>
                <a:ext uri="{FF2B5EF4-FFF2-40B4-BE49-F238E27FC236}">
                  <a16:creationId xmlns:a16="http://schemas.microsoft.com/office/drawing/2014/main" xmlns="" id="{7C77ACF4-4367-4E42-91F3-28A1A0F39448}"/>
                </a:ext>
              </a:extLst>
            </p:cNvPr>
            <p:cNvSpPr/>
            <p:nvPr/>
          </p:nvSpPr>
          <p:spPr>
            <a:xfrm>
              <a:off x="5425184" y="3566915"/>
              <a:ext cx="78175" cy="34776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1" name="Rectangle 40">
              <a:extLst>
                <a:ext uri="{FF2B5EF4-FFF2-40B4-BE49-F238E27FC236}">
                  <a16:creationId xmlns:a16="http://schemas.microsoft.com/office/drawing/2014/main" xmlns="" id="{F5D644AE-43EC-5F96-3148-AEFDECA466E0}"/>
                </a:ext>
              </a:extLst>
            </p:cNvPr>
            <p:cNvSpPr/>
            <p:nvPr/>
          </p:nvSpPr>
          <p:spPr>
            <a:xfrm>
              <a:off x="5519636" y="3566915"/>
              <a:ext cx="78175" cy="34776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2" name="Rectangle 41">
              <a:extLst>
                <a:ext uri="{FF2B5EF4-FFF2-40B4-BE49-F238E27FC236}">
                  <a16:creationId xmlns:a16="http://schemas.microsoft.com/office/drawing/2014/main" xmlns="" id="{70E569ED-9A2F-F3DD-2041-5C74785D9F9D}"/>
                </a:ext>
              </a:extLst>
            </p:cNvPr>
            <p:cNvSpPr/>
            <p:nvPr/>
          </p:nvSpPr>
          <p:spPr>
            <a:xfrm>
              <a:off x="5614088" y="3578227"/>
              <a:ext cx="78175" cy="33645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3" name="Rectangle 42">
              <a:extLst>
                <a:ext uri="{FF2B5EF4-FFF2-40B4-BE49-F238E27FC236}">
                  <a16:creationId xmlns:a16="http://schemas.microsoft.com/office/drawing/2014/main" xmlns="" id="{D3574C80-948E-00F6-D3AF-86A15C48F95B}"/>
                </a:ext>
              </a:extLst>
            </p:cNvPr>
            <p:cNvSpPr/>
            <p:nvPr/>
          </p:nvSpPr>
          <p:spPr>
            <a:xfrm>
              <a:off x="5708540" y="3616029"/>
              <a:ext cx="78175" cy="29865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4" name="Rectangle 43">
              <a:extLst>
                <a:ext uri="{FF2B5EF4-FFF2-40B4-BE49-F238E27FC236}">
                  <a16:creationId xmlns:a16="http://schemas.microsoft.com/office/drawing/2014/main" xmlns="" id="{3DCDE5A6-1B70-08A8-BD7F-01418EE70EE2}"/>
                </a:ext>
              </a:extLst>
            </p:cNvPr>
            <p:cNvSpPr/>
            <p:nvPr/>
          </p:nvSpPr>
          <p:spPr>
            <a:xfrm>
              <a:off x="5802992" y="3616029"/>
              <a:ext cx="78175" cy="29865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5" name="Rectangle 44">
              <a:extLst>
                <a:ext uri="{FF2B5EF4-FFF2-40B4-BE49-F238E27FC236}">
                  <a16:creationId xmlns:a16="http://schemas.microsoft.com/office/drawing/2014/main" xmlns="" id="{18119159-7FEB-9AB2-B99B-E50D98ADE7A5}"/>
                </a:ext>
              </a:extLst>
            </p:cNvPr>
            <p:cNvSpPr/>
            <p:nvPr/>
          </p:nvSpPr>
          <p:spPr>
            <a:xfrm>
              <a:off x="5897444" y="3616029"/>
              <a:ext cx="78175" cy="29865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6" name="Rectangle 45">
              <a:extLst>
                <a:ext uri="{FF2B5EF4-FFF2-40B4-BE49-F238E27FC236}">
                  <a16:creationId xmlns:a16="http://schemas.microsoft.com/office/drawing/2014/main" xmlns="" id="{31900045-57E5-6C82-0706-234AD7C16238}"/>
                </a:ext>
              </a:extLst>
            </p:cNvPr>
            <p:cNvSpPr/>
            <p:nvPr/>
          </p:nvSpPr>
          <p:spPr>
            <a:xfrm>
              <a:off x="5991896" y="3695714"/>
              <a:ext cx="78175" cy="2189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7" name="Rectangle 46">
              <a:extLst>
                <a:ext uri="{FF2B5EF4-FFF2-40B4-BE49-F238E27FC236}">
                  <a16:creationId xmlns:a16="http://schemas.microsoft.com/office/drawing/2014/main" xmlns="" id="{37C5301C-85F8-9D25-82F4-5E1E4F3703F8}"/>
                </a:ext>
              </a:extLst>
            </p:cNvPr>
            <p:cNvSpPr/>
            <p:nvPr/>
          </p:nvSpPr>
          <p:spPr>
            <a:xfrm>
              <a:off x="6086348" y="3695714"/>
              <a:ext cx="78175" cy="21897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8" name="Rectangle 47">
              <a:extLst>
                <a:ext uri="{FF2B5EF4-FFF2-40B4-BE49-F238E27FC236}">
                  <a16:creationId xmlns:a16="http://schemas.microsoft.com/office/drawing/2014/main" xmlns="" id="{6D8FD90E-7D59-6F62-8AF8-AA4696F5C5AB}"/>
                </a:ext>
              </a:extLst>
            </p:cNvPr>
            <p:cNvSpPr/>
            <p:nvPr/>
          </p:nvSpPr>
          <p:spPr>
            <a:xfrm>
              <a:off x="6180800" y="3695714"/>
              <a:ext cx="78175" cy="2189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9" name="Rectangle 48">
              <a:extLst>
                <a:ext uri="{FF2B5EF4-FFF2-40B4-BE49-F238E27FC236}">
                  <a16:creationId xmlns:a16="http://schemas.microsoft.com/office/drawing/2014/main" xmlns="" id="{A158613E-9684-5D86-8BF1-154E2BED1CCB}"/>
                </a:ext>
              </a:extLst>
            </p:cNvPr>
            <p:cNvSpPr/>
            <p:nvPr/>
          </p:nvSpPr>
          <p:spPr>
            <a:xfrm>
              <a:off x="6275252" y="3743863"/>
              <a:ext cx="78175" cy="17082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0" name="Rectangle 49">
              <a:extLst>
                <a:ext uri="{FF2B5EF4-FFF2-40B4-BE49-F238E27FC236}">
                  <a16:creationId xmlns:a16="http://schemas.microsoft.com/office/drawing/2014/main" xmlns="" id="{F3EFB653-864D-EFF3-4E14-04A153474B64}"/>
                </a:ext>
              </a:extLst>
            </p:cNvPr>
            <p:cNvSpPr/>
            <p:nvPr/>
          </p:nvSpPr>
          <p:spPr>
            <a:xfrm>
              <a:off x="6369704" y="3759463"/>
              <a:ext cx="78175" cy="15522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1" name="Rectangle 50">
              <a:extLst>
                <a:ext uri="{FF2B5EF4-FFF2-40B4-BE49-F238E27FC236}">
                  <a16:creationId xmlns:a16="http://schemas.microsoft.com/office/drawing/2014/main" xmlns="" id="{35AD4616-4D72-FDAC-E0AB-E87BE1E3F7F3}"/>
                </a:ext>
              </a:extLst>
            </p:cNvPr>
            <p:cNvSpPr/>
            <p:nvPr/>
          </p:nvSpPr>
          <p:spPr>
            <a:xfrm>
              <a:off x="6464156" y="3803059"/>
              <a:ext cx="78175" cy="11162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2" name="Rectangle 51">
              <a:extLst>
                <a:ext uri="{FF2B5EF4-FFF2-40B4-BE49-F238E27FC236}">
                  <a16:creationId xmlns:a16="http://schemas.microsoft.com/office/drawing/2014/main" xmlns="" id="{3FEF11D3-9282-424C-3071-24F7F3564341}"/>
                </a:ext>
              </a:extLst>
            </p:cNvPr>
            <p:cNvSpPr/>
            <p:nvPr/>
          </p:nvSpPr>
          <p:spPr>
            <a:xfrm>
              <a:off x="6558608" y="3803059"/>
              <a:ext cx="78175" cy="11162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3" name="Rectangle 52">
              <a:extLst>
                <a:ext uri="{FF2B5EF4-FFF2-40B4-BE49-F238E27FC236}">
                  <a16:creationId xmlns:a16="http://schemas.microsoft.com/office/drawing/2014/main" xmlns="" id="{FD6DCC39-0673-DF6E-8985-D9FFA29F9406}"/>
                </a:ext>
              </a:extLst>
            </p:cNvPr>
            <p:cNvSpPr/>
            <p:nvPr/>
          </p:nvSpPr>
          <p:spPr>
            <a:xfrm>
              <a:off x="6653060" y="3803059"/>
              <a:ext cx="78175" cy="11162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4" name="Rectangle 53">
              <a:extLst>
                <a:ext uri="{FF2B5EF4-FFF2-40B4-BE49-F238E27FC236}">
                  <a16:creationId xmlns:a16="http://schemas.microsoft.com/office/drawing/2014/main" xmlns="" id="{538BEF89-8743-1E17-9DE3-69495E4DDE9E}"/>
                </a:ext>
              </a:extLst>
            </p:cNvPr>
            <p:cNvSpPr/>
            <p:nvPr/>
          </p:nvSpPr>
          <p:spPr>
            <a:xfrm>
              <a:off x="6747512" y="3825046"/>
              <a:ext cx="78175" cy="8963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5" name="Rectangle 54">
              <a:extLst>
                <a:ext uri="{FF2B5EF4-FFF2-40B4-BE49-F238E27FC236}">
                  <a16:creationId xmlns:a16="http://schemas.microsoft.com/office/drawing/2014/main" xmlns="" id="{F89822D6-AFF8-77DF-4A96-37A4AC06325F}"/>
                </a:ext>
              </a:extLst>
            </p:cNvPr>
            <p:cNvSpPr/>
            <p:nvPr/>
          </p:nvSpPr>
          <p:spPr>
            <a:xfrm>
              <a:off x="6841964" y="3856265"/>
              <a:ext cx="78175" cy="5791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6" name="Rectangle 55">
              <a:extLst>
                <a:ext uri="{FF2B5EF4-FFF2-40B4-BE49-F238E27FC236}">
                  <a16:creationId xmlns:a16="http://schemas.microsoft.com/office/drawing/2014/main" xmlns="" id="{80BD8D20-F8B2-F3A7-8C0A-B4EF06A0F1B0}"/>
                </a:ext>
              </a:extLst>
            </p:cNvPr>
            <p:cNvSpPr/>
            <p:nvPr/>
          </p:nvSpPr>
          <p:spPr>
            <a:xfrm>
              <a:off x="6936416" y="3856265"/>
              <a:ext cx="78175" cy="5841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7" name="Rectangle 56">
              <a:extLst>
                <a:ext uri="{FF2B5EF4-FFF2-40B4-BE49-F238E27FC236}">
                  <a16:creationId xmlns:a16="http://schemas.microsoft.com/office/drawing/2014/main" xmlns="" id="{59AB36A5-E3FB-8451-81FC-FD3B84374EA3}"/>
                </a:ext>
              </a:extLst>
            </p:cNvPr>
            <p:cNvSpPr/>
            <p:nvPr/>
          </p:nvSpPr>
          <p:spPr>
            <a:xfrm>
              <a:off x="7030868" y="3856265"/>
              <a:ext cx="78175" cy="5841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8" name="Rectangle 57">
              <a:extLst>
                <a:ext uri="{FF2B5EF4-FFF2-40B4-BE49-F238E27FC236}">
                  <a16:creationId xmlns:a16="http://schemas.microsoft.com/office/drawing/2014/main" xmlns="" id="{DBEA6B1D-6C9E-E188-52CF-447B52427186}"/>
                </a:ext>
              </a:extLst>
            </p:cNvPr>
            <p:cNvSpPr/>
            <p:nvPr/>
          </p:nvSpPr>
          <p:spPr>
            <a:xfrm>
              <a:off x="7125320" y="3868965"/>
              <a:ext cx="78175" cy="4571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1" name="Rectangle 60">
              <a:extLst>
                <a:ext uri="{FF2B5EF4-FFF2-40B4-BE49-F238E27FC236}">
                  <a16:creationId xmlns:a16="http://schemas.microsoft.com/office/drawing/2014/main" xmlns="" id="{7E6F9D53-3C44-E10A-84CE-1F327AAAB4C5}"/>
                </a:ext>
              </a:extLst>
            </p:cNvPr>
            <p:cNvSpPr/>
            <p:nvPr/>
          </p:nvSpPr>
          <p:spPr>
            <a:xfrm>
              <a:off x="7408675" y="3912371"/>
              <a:ext cx="79200" cy="36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2" name="Rectangle 61">
              <a:extLst>
                <a:ext uri="{FF2B5EF4-FFF2-40B4-BE49-F238E27FC236}">
                  <a16:creationId xmlns:a16="http://schemas.microsoft.com/office/drawing/2014/main" xmlns="" id="{4FA736CF-FF69-59DD-7904-C4392E65AC0E}"/>
                </a:ext>
              </a:extLst>
            </p:cNvPr>
            <p:cNvSpPr/>
            <p:nvPr/>
          </p:nvSpPr>
          <p:spPr>
            <a:xfrm>
              <a:off x="7503128" y="3914684"/>
              <a:ext cx="78175" cy="3600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3" name="Rectangle 62">
              <a:extLst>
                <a:ext uri="{FF2B5EF4-FFF2-40B4-BE49-F238E27FC236}">
                  <a16:creationId xmlns:a16="http://schemas.microsoft.com/office/drawing/2014/main" xmlns="" id="{BCD35D52-04B6-0E3C-19CE-343536E94994}"/>
                </a:ext>
              </a:extLst>
            </p:cNvPr>
            <p:cNvSpPr/>
            <p:nvPr/>
          </p:nvSpPr>
          <p:spPr>
            <a:xfrm>
              <a:off x="7597580" y="3914684"/>
              <a:ext cx="78175" cy="4571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4" name="Rectangle 63">
              <a:extLst>
                <a:ext uri="{FF2B5EF4-FFF2-40B4-BE49-F238E27FC236}">
                  <a16:creationId xmlns:a16="http://schemas.microsoft.com/office/drawing/2014/main" xmlns="" id="{D2394323-E97D-3028-7BA4-39F68B01D6D6}"/>
                </a:ext>
              </a:extLst>
            </p:cNvPr>
            <p:cNvSpPr/>
            <p:nvPr/>
          </p:nvSpPr>
          <p:spPr>
            <a:xfrm>
              <a:off x="7692032" y="3914685"/>
              <a:ext cx="78175" cy="7887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5" name="Rectangle 64">
              <a:extLst>
                <a:ext uri="{FF2B5EF4-FFF2-40B4-BE49-F238E27FC236}">
                  <a16:creationId xmlns:a16="http://schemas.microsoft.com/office/drawing/2014/main" xmlns="" id="{0328EFF8-A1AC-DE56-0644-B30FBE326150}"/>
                </a:ext>
              </a:extLst>
            </p:cNvPr>
            <p:cNvSpPr/>
            <p:nvPr/>
          </p:nvSpPr>
          <p:spPr>
            <a:xfrm>
              <a:off x="7786484" y="3914685"/>
              <a:ext cx="78175" cy="7887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6" name="Rectangle 65">
              <a:extLst>
                <a:ext uri="{FF2B5EF4-FFF2-40B4-BE49-F238E27FC236}">
                  <a16:creationId xmlns:a16="http://schemas.microsoft.com/office/drawing/2014/main" xmlns="" id="{0AFEF42A-FAB0-4518-024F-8C32B5662D2F}"/>
                </a:ext>
              </a:extLst>
            </p:cNvPr>
            <p:cNvSpPr/>
            <p:nvPr/>
          </p:nvSpPr>
          <p:spPr>
            <a:xfrm>
              <a:off x="7880936" y="3914685"/>
              <a:ext cx="78175" cy="9919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7" name="Rectangle 66">
              <a:extLst>
                <a:ext uri="{FF2B5EF4-FFF2-40B4-BE49-F238E27FC236}">
                  <a16:creationId xmlns:a16="http://schemas.microsoft.com/office/drawing/2014/main" xmlns="" id="{94B4AE91-60C3-0C5F-3604-D3BC53F3934B}"/>
                </a:ext>
              </a:extLst>
            </p:cNvPr>
            <p:cNvSpPr/>
            <p:nvPr/>
          </p:nvSpPr>
          <p:spPr>
            <a:xfrm>
              <a:off x="7975388" y="3914685"/>
              <a:ext cx="78175" cy="12874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8" name="Rectangle 67">
              <a:extLst>
                <a:ext uri="{FF2B5EF4-FFF2-40B4-BE49-F238E27FC236}">
                  <a16:creationId xmlns:a16="http://schemas.microsoft.com/office/drawing/2014/main" xmlns="" id="{5B0BB45F-9A52-0E29-6A05-4F8388C1F36C}"/>
                </a:ext>
              </a:extLst>
            </p:cNvPr>
            <p:cNvSpPr/>
            <p:nvPr/>
          </p:nvSpPr>
          <p:spPr>
            <a:xfrm>
              <a:off x="8069840" y="3914685"/>
              <a:ext cx="78175" cy="19510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9" name="Rectangle 68">
              <a:extLst>
                <a:ext uri="{FF2B5EF4-FFF2-40B4-BE49-F238E27FC236}">
                  <a16:creationId xmlns:a16="http://schemas.microsoft.com/office/drawing/2014/main" xmlns="" id="{BBC606B4-7FB2-F66D-D879-943579DFFE07}"/>
                </a:ext>
              </a:extLst>
            </p:cNvPr>
            <p:cNvSpPr/>
            <p:nvPr/>
          </p:nvSpPr>
          <p:spPr>
            <a:xfrm>
              <a:off x="8164292" y="3914685"/>
              <a:ext cx="78175" cy="21916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0" name="Rectangle 69">
              <a:extLst>
                <a:ext uri="{FF2B5EF4-FFF2-40B4-BE49-F238E27FC236}">
                  <a16:creationId xmlns:a16="http://schemas.microsoft.com/office/drawing/2014/main" xmlns="" id="{B53CE815-4353-3977-C865-6A61DC0E12B8}"/>
                </a:ext>
              </a:extLst>
            </p:cNvPr>
            <p:cNvSpPr/>
            <p:nvPr/>
          </p:nvSpPr>
          <p:spPr>
            <a:xfrm>
              <a:off x="8258744" y="3914685"/>
              <a:ext cx="78175" cy="21916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1" name="Rectangle 70">
              <a:extLst>
                <a:ext uri="{FF2B5EF4-FFF2-40B4-BE49-F238E27FC236}">
                  <a16:creationId xmlns:a16="http://schemas.microsoft.com/office/drawing/2014/main" xmlns="" id="{892E3E83-881A-7938-9A25-1E8FA179BCEB}"/>
                </a:ext>
              </a:extLst>
            </p:cNvPr>
            <p:cNvSpPr/>
            <p:nvPr/>
          </p:nvSpPr>
          <p:spPr>
            <a:xfrm>
              <a:off x="8353196" y="3914685"/>
              <a:ext cx="78175" cy="24139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2" name="Rectangle 71">
              <a:extLst>
                <a:ext uri="{FF2B5EF4-FFF2-40B4-BE49-F238E27FC236}">
                  <a16:creationId xmlns:a16="http://schemas.microsoft.com/office/drawing/2014/main" xmlns="" id="{0D818575-CFE1-0EF3-1DA5-75AF1B785441}"/>
                </a:ext>
              </a:extLst>
            </p:cNvPr>
            <p:cNvSpPr/>
            <p:nvPr/>
          </p:nvSpPr>
          <p:spPr>
            <a:xfrm>
              <a:off x="8447648" y="3914685"/>
              <a:ext cx="78175" cy="27382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3" name="Rectangle 72">
              <a:extLst>
                <a:ext uri="{FF2B5EF4-FFF2-40B4-BE49-F238E27FC236}">
                  <a16:creationId xmlns:a16="http://schemas.microsoft.com/office/drawing/2014/main" xmlns="" id="{3DC5C34F-1C95-2DFF-D1F0-EE965EF9A648}"/>
                </a:ext>
              </a:extLst>
            </p:cNvPr>
            <p:cNvSpPr/>
            <p:nvPr/>
          </p:nvSpPr>
          <p:spPr>
            <a:xfrm>
              <a:off x="8542100" y="3914685"/>
              <a:ext cx="78175" cy="35284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4" name="Rectangle 73">
              <a:extLst>
                <a:ext uri="{FF2B5EF4-FFF2-40B4-BE49-F238E27FC236}">
                  <a16:creationId xmlns:a16="http://schemas.microsoft.com/office/drawing/2014/main" xmlns="" id="{76266A8E-ED75-93A9-AF9E-84665248CFEB}"/>
                </a:ext>
              </a:extLst>
            </p:cNvPr>
            <p:cNvSpPr/>
            <p:nvPr/>
          </p:nvSpPr>
          <p:spPr>
            <a:xfrm>
              <a:off x="8636552" y="3914685"/>
              <a:ext cx="78175" cy="37791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5" name="Rectangle 74">
              <a:extLst>
                <a:ext uri="{FF2B5EF4-FFF2-40B4-BE49-F238E27FC236}">
                  <a16:creationId xmlns:a16="http://schemas.microsoft.com/office/drawing/2014/main" xmlns="" id="{FB7BD7F8-06FB-CC73-26CA-75698F673065}"/>
                </a:ext>
              </a:extLst>
            </p:cNvPr>
            <p:cNvSpPr/>
            <p:nvPr/>
          </p:nvSpPr>
          <p:spPr>
            <a:xfrm>
              <a:off x="8731004" y="3914684"/>
              <a:ext cx="78175" cy="40014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6" name="Rectangle 75">
              <a:extLst>
                <a:ext uri="{FF2B5EF4-FFF2-40B4-BE49-F238E27FC236}">
                  <a16:creationId xmlns:a16="http://schemas.microsoft.com/office/drawing/2014/main" xmlns="" id="{6A5AE09D-8CD0-DB22-0E53-EFEE2F00991E}"/>
                </a:ext>
              </a:extLst>
            </p:cNvPr>
            <p:cNvSpPr/>
            <p:nvPr/>
          </p:nvSpPr>
          <p:spPr>
            <a:xfrm>
              <a:off x="8825456" y="3914685"/>
              <a:ext cx="78175" cy="40014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7" name="Rectangle 76">
              <a:extLst>
                <a:ext uri="{FF2B5EF4-FFF2-40B4-BE49-F238E27FC236}">
                  <a16:creationId xmlns:a16="http://schemas.microsoft.com/office/drawing/2014/main" xmlns="" id="{AE9CB35A-8F8E-B180-CF53-E8038325C02E}"/>
                </a:ext>
              </a:extLst>
            </p:cNvPr>
            <p:cNvSpPr/>
            <p:nvPr/>
          </p:nvSpPr>
          <p:spPr>
            <a:xfrm>
              <a:off x="8919908" y="3914685"/>
              <a:ext cx="78175" cy="4471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8" name="Rectangle 77">
              <a:extLst>
                <a:ext uri="{FF2B5EF4-FFF2-40B4-BE49-F238E27FC236}">
                  <a16:creationId xmlns:a16="http://schemas.microsoft.com/office/drawing/2014/main" xmlns="" id="{7AEE2588-3EEA-87AB-CA5A-4D59621DCBEB}"/>
                </a:ext>
              </a:extLst>
            </p:cNvPr>
            <p:cNvSpPr/>
            <p:nvPr/>
          </p:nvSpPr>
          <p:spPr>
            <a:xfrm>
              <a:off x="9014360" y="3914685"/>
              <a:ext cx="78175" cy="4471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9" name="Rectangle 78">
              <a:extLst>
                <a:ext uri="{FF2B5EF4-FFF2-40B4-BE49-F238E27FC236}">
                  <a16:creationId xmlns:a16="http://schemas.microsoft.com/office/drawing/2014/main" xmlns="" id="{1633093E-EF48-AEE7-ED84-08D732D7A9D9}"/>
                </a:ext>
              </a:extLst>
            </p:cNvPr>
            <p:cNvSpPr/>
            <p:nvPr/>
          </p:nvSpPr>
          <p:spPr>
            <a:xfrm>
              <a:off x="9108812" y="3914685"/>
              <a:ext cx="78175" cy="4471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0" name="Rectangle 79">
              <a:extLst>
                <a:ext uri="{FF2B5EF4-FFF2-40B4-BE49-F238E27FC236}">
                  <a16:creationId xmlns:a16="http://schemas.microsoft.com/office/drawing/2014/main" xmlns="" id="{638F87DC-7169-8C92-948F-CD8F0436E496}"/>
                </a:ext>
              </a:extLst>
            </p:cNvPr>
            <p:cNvSpPr/>
            <p:nvPr/>
          </p:nvSpPr>
          <p:spPr>
            <a:xfrm>
              <a:off x="9203264" y="3914685"/>
              <a:ext cx="78175" cy="4471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1" name="Rectangle 80">
              <a:extLst>
                <a:ext uri="{FF2B5EF4-FFF2-40B4-BE49-F238E27FC236}">
                  <a16:creationId xmlns:a16="http://schemas.microsoft.com/office/drawing/2014/main" xmlns="" id="{02E8E719-588B-A8F9-EAD5-456586A9663B}"/>
                </a:ext>
              </a:extLst>
            </p:cNvPr>
            <p:cNvSpPr/>
            <p:nvPr/>
          </p:nvSpPr>
          <p:spPr>
            <a:xfrm>
              <a:off x="9297716" y="3914685"/>
              <a:ext cx="78175" cy="56465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2" name="Rectangle 81">
              <a:extLst>
                <a:ext uri="{FF2B5EF4-FFF2-40B4-BE49-F238E27FC236}">
                  <a16:creationId xmlns:a16="http://schemas.microsoft.com/office/drawing/2014/main" xmlns="" id="{40073A6C-BA1A-21B9-938C-57CBB1B5C58A}"/>
                </a:ext>
              </a:extLst>
            </p:cNvPr>
            <p:cNvSpPr/>
            <p:nvPr/>
          </p:nvSpPr>
          <p:spPr>
            <a:xfrm>
              <a:off x="9392168" y="3914685"/>
              <a:ext cx="78175" cy="56465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3" name="Rectangle 82">
              <a:extLst>
                <a:ext uri="{FF2B5EF4-FFF2-40B4-BE49-F238E27FC236}">
                  <a16:creationId xmlns:a16="http://schemas.microsoft.com/office/drawing/2014/main" xmlns="" id="{476F93E1-2480-96DB-9F9E-D36BCDB407C4}"/>
                </a:ext>
              </a:extLst>
            </p:cNvPr>
            <p:cNvSpPr/>
            <p:nvPr/>
          </p:nvSpPr>
          <p:spPr>
            <a:xfrm>
              <a:off x="9486620" y="3914685"/>
              <a:ext cx="78175" cy="56465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4" name="Rectangle 83">
              <a:extLst>
                <a:ext uri="{FF2B5EF4-FFF2-40B4-BE49-F238E27FC236}">
                  <a16:creationId xmlns:a16="http://schemas.microsoft.com/office/drawing/2014/main" xmlns="" id="{F2E10977-896C-E4AD-8077-6D972579DDF4}"/>
                </a:ext>
              </a:extLst>
            </p:cNvPr>
            <p:cNvSpPr/>
            <p:nvPr/>
          </p:nvSpPr>
          <p:spPr>
            <a:xfrm>
              <a:off x="9581072" y="3914684"/>
              <a:ext cx="78175" cy="67318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5" name="Rectangle 84">
              <a:extLst>
                <a:ext uri="{FF2B5EF4-FFF2-40B4-BE49-F238E27FC236}">
                  <a16:creationId xmlns:a16="http://schemas.microsoft.com/office/drawing/2014/main" xmlns="" id="{B3171800-9C4A-CB18-D369-6B0A004001A6}"/>
                </a:ext>
              </a:extLst>
            </p:cNvPr>
            <p:cNvSpPr/>
            <p:nvPr/>
          </p:nvSpPr>
          <p:spPr>
            <a:xfrm>
              <a:off x="9675524" y="3914684"/>
              <a:ext cx="78175" cy="67318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6" name="Rectangle 85">
              <a:extLst>
                <a:ext uri="{FF2B5EF4-FFF2-40B4-BE49-F238E27FC236}">
                  <a16:creationId xmlns:a16="http://schemas.microsoft.com/office/drawing/2014/main" xmlns="" id="{393B8EDB-DDA2-6D51-6A5A-C73F7ECDD757}"/>
                </a:ext>
              </a:extLst>
            </p:cNvPr>
            <p:cNvSpPr/>
            <p:nvPr/>
          </p:nvSpPr>
          <p:spPr>
            <a:xfrm>
              <a:off x="9769976" y="3914684"/>
              <a:ext cx="78175" cy="67318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7" name="Rectangle 86">
              <a:extLst>
                <a:ext uri="{FF2B5EF4-FFF2-40B4-BE49-F238E27FC236}">
                  <a16:creationId xmlns:a16="http://schemas.microsoft.com/office/drawing/2014/main" xmlns="" id="{5F887286-F6C2-7980-3E7B-4CB0157E9A64}"/>
                </a:ext>
              </a:extLst>
            </p:cNvPr>
            <p:cNvSpPr/>
            <p:nvPr/>
          </p:nvSpPr>
          <p:spPr>
            <a:xfrm>
              <a:off x="9864428" y="3914684"/>
              <a:ext cx="78175" cy="74561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8" name="Rectangle 87">
              <a:extLst>
                <a:ext uri="{FF2B5EF4-FFF2-40B4-BE49-F238E27FC236}">
                  <a16:creationId xmlns:a16="http://schemas.microsoft.com/office/drawing/2014/main" xmlns="" id="{AB2833A0-CE9B-3E31-DEB3-AADC18512E10}"/>
                </a:ext>
              </a:extLst>
            </p:cNvPr>
            <p:cNvSpPr/>
            <p:nvPr/>
          </p:nvSpPr>
          <p:spPr>
            <a:xfrm>
              <a:off x="9958880" y="3914684"/>
              <a:ext cx="78175" cy="83194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9" name="Rectangle 88">
              <a:extLst>
                <a:ext uri="{FF2B5EF4-FFF2-40B4-BE49-F238E27FC236}">
                  <a16:creationId xmlns:a16="http://schemas.microsoft.com/office/drawing/2014/main" xmlns="" id="{C0F787B4-126F-E07C-FC46-095546A7B7A8}"/>
                </a:ext>
              </a:extLst>
            </p:cNvPr>
            <p:cNvSpPr/>
            <p:nvPr/>
          </p:nvSpPr>
          <p:spPr>
            <a:xfrm>
              <a:off x="10053332" y="3914684"/>
              <a:ext cx="78175" cy="91131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90" name="Rectangle 89">
              <a:extLst>
                <a:ext uri="{FF2B5EF4-FFF2-40B4-BE49-F238E27FC236}">
                  <a16:creationId xmlns:a16="http://schemas.microsoft.com/office/drawing/2014/main" xmlns="" id="{4CDAA6F8-051F-2807-F9CC-6168C9020918}"/>
                </a:ext>
              </a:extLst>
            </p:cNvPr>
            <p:cNvSpPr/>
            <p:nvPr/>
          </p:nvSpPr>
          <p:spPr>
            <a:xfrm>
              <a:off x="10147784" y="3914684"/>
              <a:ext cx="78175" cy="96476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91" name="Rectangle 90">
              <a:extLst>
                <a:ext uri="{FF2B5EF4-FFF2-40B4-BE49-F238E27FC236}">
                  <a16:creationId xmlns:a16="http://schemas.microsoft.com/office/drawing/2014/main" xmlns="" id="{B2025393-62DC-39AC-A0F4-0279AF22EFB7}"/>
                </a:ext>
              </a:extLst>
            </p:cNvPr>
            <p:cNvSpPr/>
            <p:nvPr/>
          </p:nvSpPr>
          <p:spPr>
            <a:xfrm>
              <a:off x="10242236" y="3914684"/>
              <a:ext cx="78175" cy="9647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92" name="Rectangle 91">
              <a:extLst>
                <a:ext uri="{FF2B5EF4-FFF2-40B4-BE49-F238E27FC236}">
                  <a16:creationId xmlns:a16="http://schemas.microsoft.com/office/drawing/2014/main" xmlns="" id="{592BE11E-F377-9020-B433-029FA95C2080}"/>
                </a:ext>
              </a:extLst>
            </p:cNvPr>
            <p:cNvSpPr/>
            <p:nvPr/>
          </p:nvSpPr>
          <p:spPr>
            <a:xfrm>
              <a:off x="10336688" y="3914684"/>
              <a:ext cx="78175" cy="104466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93" name="Rectangle 92">
              <a:extLst>
                <a:ext uri="{FF2B5EF4-FFF2-40B4-BE49-F238E27FC236}">
                  <a16:creationId xmlns:a16="http://schemas.microsoft.com/office/drawing/2014/main" xmlns="" id="{4049DA8A-CEA5-B69C-24A6-7AF68E3FEF0A}"/>
                </a:ext>
              </a:extLst>
            </p:cNvPr>
            <p:cNvSpPr/>
            <p:nvPr/>
          </p:nvSpPr>
          <p:spPr>
            <a:xfrm>
              <a:off x="10431140" y="3914684"/>
              <a:ext cx="78175" cy="102056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94" name="Rectangle 93">
              <a:extLst>
                <a:ext uri="{FF2B5EF4-FFF2-40B4-BE49-F238E27FC236}">
                  <a16:creationId xmlns:a16="http://schemas.microsoft.com/office/drawing/2014/main" xmlns="" id="{E8FC58BD-38DD-553D-45B8-0017527979A2}"/>
                </a:ext>
              </a:extLst>
            </p:cNvPr>
            <p:cNvSpPr/>
            <p:nvPr/>
          </p:nvSpPr>
          <p:spPr>
            <a:xfrm>
              <a:off x="10525592" y="3914684"/>
              <a:ext cx="78175" cy="104466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95" name="Rectangle 94">
              <a:extLst>
                <a:ext uri="{FF2B5EF4-FFF2-40B4-BE49-F238E27FC236}">
                  <a16:creationId xmlns:a16="http://schemas.microsoft.com/office/drawing/2014/main" xmlns="" id="{3E80E84F-6DB9-DBF4-A0F1-51225ED67516}"/>
                </a:ext>
              </a:extLst>
            </p:cNvPr>
            <p:cNvSpPr/>
            <p:nvPr/>
          </p:nvSpPr>
          <p:spPr>
            <a:xfrm>
              <a:off x="10620044" y="3914684"/>
              <a:ext cx="78175" cy="115578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96" name="Rectangle 95">
              <a:extLst>
                <a:ext uri="{FF2B5EF4-FFF2-40B4-BE49-F238E27FC236}">
                  <a16:creationId xmlns:a16="http://schemas.microsoft.com/office/drawing/2014/main" xmlns="" id="{FD9EA1B1-CAC3-DAB6-1C0E-E75A92254A0C}"/>
                </a:ext>
              </a:extLst>
            </p:cNvPr>
            <p:cNvSpPr/>
            <p:nvPr/>
          </p:nvSpPr>
          <p:spPr>
            <a:xfrm>
              <a:off x="10714494" y="3914684"/>
              <a:ext cx="78175" cy="136851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grpSp>
          <p:nvGrpSpPr>
            <p:cNvPr id="105" name="Groupe 104">
              <a:extLst>
                <a:ext uri="{FF2B5EF4-FFF2-40B4-BE49-F238E27FC236}">
                  <a16:creationId xmlns:a16="http://schemas.microsoft.com/office/drawing/2014/main" xmlns="" id="{8E43FE81-394B-1B3B-BB32-B3916C910AE3}"/>
                </a:ext>
              </a:extLst>
            </p:cNvPr>
            <p:cNvGrpSpPr/>
            <p:nvPr/>
          </p:nvGrpSpPr>
          <p:grpSpPr>
            <a:xfrm>
              <a:off x="3386327" y="1896734"/>
              <a:ext cx="1327608" cy="804520"/>
              <a:chOff x="3190435" y="1657071"/>
              <a:chExt cx="1327608" cy="804520"/>
            </a:xfrm>
          </p:grpSpPr>
          <p:grpSp>
            <p:nvGrpSpPr>
              <p:cNvPr id="104" name="Groupe 103">
                <a:extLst>
                  <a:ext uri="{FF2B5EF4-FFF2-40B4-BE49-F238E27FC236}">
                    <a16:creationId xmlns:a16="http://schemas.microsoft.com/office/drawing/2014/main" xmlns="" id="{C2650B0E-0072-AEFD-56C5-179890678DB4}"/>
                  </a:ext>
                </a:extLst>
              </p:cNvPr>
              <p:cNvGrpSpPr/>
              <p:nvPr/>
            </p:nvGrpSpPr>
            <p:grpSpPr>
              <a:xfrm>
                <a:off x="3303665" y="1850064"/>
                <a:ext cx="848734" cy="611527"/>
                <a:chOff x="3582187" y="1992363"/>
                <a:chExt cx="848734" cy="611527"/>
              </a:xfrm>
            </p:grpSpPr>
            <p:sp>
              <p:nvSpPr>
                <p:cNvPr id="97" name="Rectangle 96">
                  <a:extLst>
                    <a:ext uri="{FF2B5EF4-FFF2-40B4-BE49-F238E27FC236}">
                      <a16:creationId xmlns:a16="http://schemas.microsoft.com/office/drawing/2014/main" xmlns="" id="{09F3D661-598F-D65F-3A4F-9038A160CF61}"/>
                    </a:ext>
                  </a:extLst>
                </p:cNvPr>
                <p:cNvSpPr/>
                <p:nvPr/>
              </p:nvSpPr>
              <p:spPr>
                <a:xfrm>
                  <a:off x="3582187" y="2234084"/>
                  <a:ext cx="126584" cy="12658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8" name="ZoneTexte 97">
                  <a:extLst>
                    <a:ext uri="{FF2B5EF4-FFF2-40B4-BE49-F238E27FC236}">
                      <a16:creationId xmlns:a16="http://schemas.microsoft.com/office/drawing/2014/main" xmlns="" id="{A7F65645-A3C6-9793-030A-19A8A1AC0F89}"/>
                    </a:ext>
                  </a:extLst>
                </p:cNvPr>
                <p:cNvSpPr txBox="1"/>
                <p:nvPr/>
              </p:nvSpPr>
              <p:spPr>
                <a:xfrm>
                  <a:off x="3680395" y="2166571"/>
                  <a:ext cx="418704" cy="261610"/>
                </a:xfrm>
                <a:prstGeom prst="rect">
                  <a:avLst/>
                </a:prstGeom>
                <a:noFill/>
              </p:spPr>
              <p:txBody>
                <a:bodyPr wrap="none" rtlCol="0">
                  <a:spAutoFit/>
                </a:bodyPr>
                <a:lstStyle/>
                <a:p>
                  <a:r>
                    <a:rPr lang="fr-FR" sz="1100" dirty="0">
                      <a:solidFill>
                        <a:prstClr val="black"/>
                      </a:solidFill>
                    </a:rPr>
                    <a:t>≥90</a:t>
                  </a:r>
                </a:p>
              </p:txBody>
            </p:sp>
            <p:sp>
              <p:nvSpPr>
                <p:cNvPr id="99" name="Rectangle 98">
                  <a:extLst>
                    <a:ext uri="{FF2B5EF4-FFF2-40B4-BE49-F238E27FC236}">
                      <a16:creationId xmlns:a16="http://schemas.microsoft.com/office/drawing/2014/main" xmlns="" id="{6971FA86-C10E-5939-06DC-7AC6D168ACF9}"/>
                    </a:ext>
                  </a:extLst>
                </p:cNvPr>
                <p:cNvSpPr/>
                <p:nvPr/>
              </p:nvSpPr>
              <p:spPr>
                <a:xfrm>
                  <a:off x="3582187" y="2059876"/>
                  <a:ext cx="126584" cy="12658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0" name="ZoneTexte 99">
                  <a:extLst>
                    <a:ext uri="{FF2B5EF4-FFF2-40B4-BE49-F238E27FC236}">
                      <a16:creationId xmlns:a16="http://schemas.microsoft.com/office/drawing/2014/main" xmlns="" id="{4393E251-49E5-09E7-B76F-2AB7307014C2}"/>
                    </a:ext>
                  </a:extLst>
                </p:cNvPr>
                <p:cNvSpPr txBox="1"/>
                <p:nvPr/>
              </p:nvSpPr>
              <p:spPr>
                <a:xfrm>
                  <a:off x="3680395" y="1992363"/>
                  <a:ext cx="426720" cy="261610"/>
                </a:xfrm>
                <a:prstGeom prst="rect">
                  <a:avLst/>
                </a:prstGeom>
                <a:noFill/>
              </p:spPr>
              <p:txBody>
                <a:bodyPr wrap="none" rtlCol="0">
                  <a:spAutoFit/>
                </a:bodyPr>
                <a:lstStyle/>
                <a:p>
                  <a:r>
                    <a:rPr lang="fr-FR" sz="1100" dirty="0">
                      <a:solidFill>
                        <a:prstClr val="black"/>
                      </a:solidFill>
                    </a:rPr>
                    <a:t>&lt;90</a:t>
                  </a:r>
                </a:p>
              </p:txBody>
            </p:sp>
            <p:sp>
              <p:nvSpPr>
                <p:cNvPr id="101" name="Losange 100">
                  <a:extLst>
                    <a:ext uri="{FF2B5EF4-FFF2-40B4-BE49-F238E27FC236}">
                      <a16:creationId xmlns:a16="http://schemas.microsoft.com/office/drawing/2014/main" xmlns="" id="{61F748F8-4491-36E1-979F-0CFDD2F99E9F}"/>
                    </a:ext>
                  </a:extLst>
                </p:cNvPr>
                <p:cNvSpPr/>
                <p:nvPr/>
              </p:nvSpPr>
              <p:spPr>
                <a:xfrm>
                  <a:off x="3598537" y="2411769"/>
                  <a:ext cx="98209" cy="112436"/>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 name="ZoneTexte 101">
                  <a:extLst>
                    <a:ext uri="{FF2B5EF4-FFF2-40B4-BE49-F238E27FC236}">
                      <a16:creationId xmlns:a16="http://schemas.microsoft.com/office/drawing/2014/main" xmlns="" id="{76AC7CF1-88B9-DB49-27E5-84D30AB562DE}"/>
                    </a:ext>
                  </a:extLst>
                </p:cNvPr>
                <p:cNvSpPr txBox="1"/>
                <p:nvPr/>
              </p:nvSpPr>
              <p:spPr>
                <a:xfrm>
                  <a:off x="3680395" y="2342280"/>
                  <a:ext cx="750526" cy="261610"/>
                </a:xfrm>
                <a:prstGeom prst="rect">
                  <a:avLst/>
                </a:prstGeom>
                <a:noFill/>
              </p:spPr>
              <p:txBody>
                <a:bodyPr wrap="none" rtlCol="0">
                  <a:spAutoFit/>
                </a:bodyPr>
                <a:lstStyle/>
                <a:p>
                  <a:r>
                    <a:rPr lang="fr-FR" sz="1100" dirty="0">
                      <a:solidFill>
                        <a:prstClr val="black"/>
                      </a:solidFill>
                    </a:rPr>
                    <a:t>En cours</a:t>
                  </a:r>
                </a:p>
              </p:txBody>
            </p:sp>
          </p:grpSp>
          <p:sp>
            <p:nvSpPr>
              <p:cNvPr id="103" name="ZoneTexte 102">
                <a:extLst>
                  <a:ext uri="{FF2B5EF4-FFF2-40B4-BE49-F238E27FC236}">
                    <a16:creationId xmlns:a16="http://schemas.microsoft.com/office/drawing/2014/main" xmlns="" id="{B9FE5547-615F-EE55-95C3-94AB9153D3A5}"/>
                  </a:ext>
                </a:extLst>
              </p:cNvPr>
              <p:cNvSpPr txBox="1"/>
              <p:nvPr/>
            </p:nvSpPr>
            <p:spPr>
              <a:xfrm>
                <a:off x="3190435" y="1657071"/>
                <a:ext cx="1327608" cy="261610"/>
              </a:xfrm>
              <a:prstGeom prst="rect">
                <a:avLst/>
              </a:prstGeom>
              <a:noFill/>
            </p:spPr>
            <p:txBody>
              <a:bodyPr wrap="none" rtlCol="0">
                <a:spAutoFit/>
              </a:bodyPr>
              <a:lstStyle/>
              <a:p>
                <a:r>
                  <a:rPr lang="fr-FR" sz="1100" dirty="0">
                    <a:solidFill>
                      <a:prstClr val="black"/>
                    </a:solidFill>
                  </a:rPr>
                  <a:t>Posologie, </a:t>
                </a:r>
                <a:r>
                  <a:rPr lang="fr-FR" sz="1100" dirty="0" err="1">
                    <a:solidFill>
                      <a:prstClr val="black"/>
                    </a:solidFill>
                  </a:rPr>
                  <a:t>ug</a:t>
                </a:r>
                <a:r>
                  <a:rPr lang="fr-FR" sz="1100" dirty="0">
                    <a:solidFill>
                      <a:prstClr val="black"/>
                    </a:solidFill>
                  </a:rPr>
                  <a:t>/kg</a:t>
                </a:r>
              </a:p>
            </p:txBody>
          </p:sp>
        </p:grpSp>
        <p:sp>
          <p:nvSpPr>
            <p:cNvPr id="106" name="Losange 105">
              <a:extLst>
                <a:ext uri="{FF2B5EF4-FFF2-40B4-BE49-F238E27FC236}">
                  <a16:creationId xmlns:a16="http://schemas.microsoft.com/office/drawing/2014/main" xmlns="" id="{3EED55A0-69B4-921C-1C90-5A406E323676}"/>
                </a:ext>
              </a:extLst>
            </p:cNvPr>
            <p:cNvSpPr/>
            <p:nvPr/>
          </p:nvSpPr>
          <p:spPr>
            <a:xfrm>
              <a:off x="6462408" y="3740799"/>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7" name="Losange 106">
              <a:extLst>
                <a:ext uri="{FF2B5EF4-FFF2-40B4-BE49-F238E27FC236}">
                  <a16:creationId xmlns:a16="http://schemas.microsoft.com/office/drawing/2014/main" xmlns="" id="{EF0B86FE-3B60-18C2-F63B-801F2D72DDD3}"/>
                </a:ext>
              </a:extLst>
            </p:cNvPr>
            <p:cNvSpPr/>
            <p:nvPr/>
          </p:nvSpPr>
          <p:spPr>
            <a:xfrm>
              <a:off x="7303927" y="3852420"/>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8" name="Losange 107">
              <a:extLst>
                <a:ext uri="{FF2B5EF4-FFF2-40B4-BE49-F238E27FC236}">
                  <a16:creationId xmlns:a16="http://schemas.microsoft.com/office/drawing/2014/main" xmlns="" id="{8274ED96-214E-91D5-C444-4779661CEAFE}"/>
                </a:ext>
              </a:extLst>
            </p:cNvPr>
            <p:cNvSpPr/>
            <p:nvPr/>
          </p:nvSpPr>
          <p:spPr>
            <a:xfrm>
              <a:off x="7683893" y="3931812"/>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9" name="Losange 108">
              <a:extLst>
                <a:ext uri="{FF2B5EF4-FFF2-40B4-BE49-F238E27FC236}">
                  <a16:creationId xmlns:a16="http://schemas.microsoft.com/office/drawing/2014/main" xmlns="" id="{F75AC982-9519-4827-FD8F-8FD9D0F0AFE4}"/>
                </a:ext>
              </a:extLst>
            </p:cNvPr>
            <p:cNvSpPr/>
            <p:nvPr/>
          </p:nvSpPr>
          <p:spPr>
            <a:xfrm>
              <a:off x="9100672" y="4299387"/>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0" name="Losange 109">
              <a:extLst>
                <a:ext uri="{FF2B5EF4-FFF2-40B4-BE49-F238E27FC236}">
                  <a16:creationId xmlns:a16="http://schemas.microsoft.com/office/drawing/2014/main" xmlns="" id="{77677588-E36B-31E9-3C60-ACA0EC044BD6}"/>
                </a:ext>
              </a:extLst>
            </p:cNvPr>
            <p:cNvSpPr/>
            <p:nvPr/>
          </p:nvSpPr>
          <p:spPr>
            <a:xfrm>
              <a:off x="9195125" y="4299387"/>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1" name="Losange 110">
              <a:extLst>
                <a:ext uri="{FF2B5EF4-FFF2-40B4-BE49-F238E27FC236}">
                  <a16:creationId xmlns:a16="http://schemas.microsoft.com/office/drawing/2014/main" xmlns="" id="{361A3A5F-A60A-A6DE-7FDB-FE0C467EF38C}"/>
                </a:ext>
              </a:extLst>
            </p:cNvPr>
            <p:cNvSpPr/>
            <p:nvPr/>
          </p:nvSpPr>
          <p:spPr>
            <a:xfrm>
              <a:off x="9289576" y="4401297"/>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2" name="Losange 111">
              <a:extLst>
                <a:ext uri="{FF2B5EF4-FFF2-40B4-BE49-F238E27FC236}">
                  <a16:creationId xmlns:a16="http://schemas.microsoft.com/office/drawing/2014/main" xmlns="" id="{FD238A99-43C4-9312-A931-D330F4763B44}"/>
                </a:ext>
              </a:extLst>
            </p:cNvPr>
            <p:cNvSpPr/>
            <p:nvPr/>
          </p:nvSpPr>
          <p:spPr>
            <a:xfrm>
              <a:off x="9479758" y="4401297"/>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3" name="Losange 112">
              <a:extLst>
                <a:ext uri="{FF2B5EF4-FFF2-40B4-BE49-F238E27FC236}">
                  <a16:creationId xmlns:a16="http://schemas.microsoft.com/office/drawing/2014/main" xmlns="" id="{E98CF84E-0A76-1513-9E43-91C006D13AAC}"/>
                </a:ext>
              </a:extLst>
            </p:cNvPr>
            <p:cNvSpPr/>
            <p:nvPr/>
          </p:nvSpPr>
          <p:spPr>
            <a:xfrm>
              <a:off x="9564795" y="451565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4" name="Losange 113">
              <a:extLst>
                <a:ext uri="{FF2B5EF4-FFF2-40B4-BE49-F238E27FC236}">
                  <a16:creationId xmlns:a16="http://schemas.microsoft.com/office/drawing/2014/main" xmlns="" id="{6CE059EA-A50F-6D6E-A5CF-2EF0F1EFB64D}"/>
                </a:ext>
              </a:extLst>
            </p:cNvPr>
            <p:cNvSpPr/>
            <p:nvPr/>
          </p:nvSpPr>
          <p:spPr>
            <a:xfrm>
              <a:off x="9666108" y="451565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5" name="Losange 114">
              <a:extLst>
                <a:ext uri="{FF2B5EF4-FFF2-40B4-BE49-F238E27FC236}">
                  <a16:creationId xmlns:a16="http://schemas.microsoft.com/office/drawing/2014/main" xmlns="" id="{46764BB1-08F9-C9B1-4A84-24282D72604C}"/>
                </a:ext>
              </a:extLst>
            </p:cNvPr>
            <p:cNvSpPr/>
            <p:nvPr/>
          </p:nvSpPr>
          <p:spPr>
            <a:xfrm>
              <a:off x="9761836" y="451565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6" name="Losange 115">
              <a:extLst>
                <a:ext uri="{FF2B5EF4-FFF2-40B4-BE49-F238E27FC236}">
                  <a16:creationId xmlns:a16="http://schemas.microsoft.com/office/drawing/2014/main" xmlns="" id="{16E79DB5-B21C-A3D5-5024-F30EDA3923F0}"/>
                </a:ext>
              </a:extLst>
            </p:cNvPr>
            <p:cNvSpPr/>
            <p:nvPr/>
          </p:nvSpPr>
          <p:spPr>
            <a:xfrm>
              <a:off x="9853585" y="4612278"/>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7" name="Losange 116">
              <a:extLst>
                <a:ext uri="{FF2B5EF4-FFF2-40B4-BE49-F238E27FC236}">
                  <a16:creationId xmlns:a16="http://schemas.microsoft.com/office/drawing/2014/main" xmlns="" id="{7477EE74-1866-2573-EBE0-8FABA01B1340}"/>
                </a:ext>
              </a:extLst>
            </p:cNvPr>
            <p:cNvSpPr/>
            <p:nvPr/>
          </p:nvSpPr>
          <p:spPr>
            <a:xfrm>
              <a:off x="9947858" y="469081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8" name="Losange 117">
              <a:extLst>
                <a:ext uri="{FF2B5EF4-FFF2-40B4-BE49-F238E27FC236}">
                  <a16:creationId xmlns:a16="http://schemas.microsoft.com/office/drawing/2014/main" xmlns="" id="{9DCE90B5-57B7-C866-0B24-AA53ADAFAE33}"/>
                </a:ext>
              </a:extLst>
            </p:cNvPr>
            <p:cNvSpPr/>
            <p:nvPr/>
          </p:nvSpPr>
          <p:spPr>
            <a:xfrm>
              <a:off x="10050449" y="476782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9" name="Losange 118">
              <a:extLst>
                <a:ext uri="{FF2B5EF4-FFF2-40B4-BE49-F238E27FC236}">
                  <a16:creationId xmlns:a16="http://schemas.microsoft.com/office/drawing/2014/main" xmlns="" id="{CAE03DB1-0CEF-665F-4FE7-16894F54402C}"/>
                </a:ext>
              </a:extLst>
            </p:cNvPr>
            <p:cNvSpPr/>
            <p:nvPr/>
          </p:nvSpPr>
          <p:spPr>
            <a:xfrm>
              <a:off x="10145149" y="482363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0" name="Losange 119">
              <a:extLst>
                <a:ext uri="{FF2B5EF4-FFF2-40B4-BE49-F238E27FC236}">
                  <a16:creationId xmlns:a16="http://schemas.microsoft.com/office/drawing/2014/main" xmlns="" id="{5E70ED19-0A1F-DA75-A793-35183E0A8ED4}"/>
                </a:ext>
              </a:extLst>
            </p:cNvPr>
            <p:cNvSpPr/>
            <p:nvPr/>
          </p:nvSpPr>
          <p:spPr>
            <a:xfrm>
              <a:off x="10235179" y="482363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1" name="Losange 120">
              <a:extLst>
                <a:ext uri="{FF2B5EF4-FFF2-40B4-BE49-F238E27FC236}">
                  <a16:creationId xmlns:a16="http://schemas.microsoft.com/office/drawing/2014/main" xmlns="" id="{FAA0D8CC-A207-58E7-2B6F-118C2B3B3222}"/>
                </a:ext>
              </a:extLst>
            </p:cNvPr>
            <p:cNvSpPr/>
            <p:nvPr/>
          </p:nvSpPr>
          <p:spPr>
            <a:xfrm>
              <a:off x="10329632" y="4903539"/>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2" name="Losange 121">
              <a:extLst>
                <a:ext uri="{FF2B5EF4-FFF2-40B4-BE49-F238E27FC236}">
                  <a16:creationId xmlns:a16="http://schemas.microsoft.com/office/drawing/2014/main" xmlns="" id="{632C7511-5E11-23E5-282E-F0AF950F03B6}"/>
                </a:ext>
              </a:extLst>
            </p:cNvPr>
            <p:cNvSpPr/>
            <p:nvPr/>
          </p:nvSpPr>
          <p:spPr>
            <a:xfrm>
              <a:off x="10424882" y="4903539"/>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3" name="Losange 122">
              <a:extLst>
                <a:ext uri="{FF2B5EF4-FFF2-40B4-BE49-F238E27FC236}">
                  <a16:creationId xmlns:a16="http://schemas.microsoft.com/office/drawing/2014/main" xmlns="" id="{08C53E38-4D61-67B7-6DDE-0A4E3B04C5F5}"/>
                </a:ext>
              </a:extLst>
            </p:cNvPr>
            <p:cNvSpPr/>
            <p:nvPr/>
          </p:nvSpPr>
          <p:spPr>
            <a:xfrm>
              <a:off x="10516370" y="4917015"/>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4" name="Losange 123">
              <a:extLst>
                <a:ext uri="{FF2B5EF4-FFF2-40B4-BE49-F238E27FC236}">
                  <a16:creationId xmlns:a16="http://schemas.microsoft.com/office/drawing/2014/main" xmlns="" id="{507EB5ED-6D85-FF7D-B958-F714624DB7A3}"/>
                </a:ext>
              </a:extLst>
            </p:cNvPr>
            <p:cNvSpPr/>
            <p:nvPr/>
          </p:nvSpPr>
          <p:spPr>
            <a:xfrm>
              <a:off x="10607317" y="500853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5" name="Losange 124">
              <a:extLst>
                <a:ext uri="{FF2B5EF4-FFF2-40B4-BE49-F238E27FC236}">
                  <a16:creationId xmlns:a16="http://schemas.microsoft.com/office/drawing/2014/main" xmlns="" id="{8EE6ECE0-4C14-3327-A033-C930348F19BF}"/>
                </a:ext>
              </a:extLst>
            </p:cNvPr>
            <p:cNvSpPr/>
            <p:nvPr/>
          </p:nvSpPr>
          <p:spPr>
            <a:xfrm>
              <a:off x="10706354" y="5234079"/>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6" name="ZoneTexte 125">
              <a:extLst>
                <a:ext uri="{FF2B5EF4-FFF2-40B4-BE49-F238E27FC236}">
                  <a16:creationId xmlns:a16="http://schemas.microsoft.com/office/drawing/2014/main" xmlns="" id="{57030811-B172-81ED-51E5-077E954DF7A9}"/>
                </a:ext>
              </a:extLst>
            </p:cNvPr>
            <p:cNvSpPr txBox="1"/>
            <p:nvPr/>
          </p:nvSpPr>
          <p:spPr>
            <a:xfrm>
              <a:off x="3012748" y="5120731"/>
              <a:ext cx="5533887" cy="369332"/>
            </a:xfrm>
            <a:prstGeom prst="rect">
              <a:avLst/>
            </a:prstGeom>
            <a:noFill/>
          </p:spPr>
          <p:txBody>
            <a:bodyPr wrap="none" rtlCol="0">
              <a:spAutoFit/>
            </a:bodyPr>
            <a:lstStyle/>
            <a:p>
              <a:pPr marL="285750" indent="-285750">
                <a:buClr>
                  <a:srgbClr val="FF7F4D"/>
                </a:buClr>
                <a:buFont typeface="Arial" panose="020B0604020202020204" pitchFamily="34" charset="0"/>
                <a:buChar char="•"/>
              </a:pPr>
              <a:r>
                <a:rPr lang="fr-FR" dirty="0">
                  <a:solidFill>
                    <a:prstClr val="black"/>
                  </a:solidFill>
                </a:rPr>
                <a:t>Efficacité observée aux posologies ≥90 </a:t>
              </a:r>
              <a:r>
                <a:rPr lang="fr-FR" dirty="0" err="1">
                  <a:solidFill>
                    <a:prstClr val="black"/>
                  </a:solidFill>
                </a:rPr>
                <a:t>ug</a:t>
              </a:r>
              <a:r>
                <a:rPr lang="fr-FR" dirty="0">
                  <a:solidFill>
                    <a:prstClr val="black"/>
                  </a:solidFill>
                </a:rPr>
                <a:t>/kg</a:t>
              </a:r>
            </a:p>
          </p:txBody>
        </p:sp>
      </p:grpSp>
      <p:sp>
        <p:nvSpPr>
          <p:cNvPr id="59" name="Espace réservé du contenu 58">
            <a:extLst>
              <a:ext uri="{FF2B5EF4-FFF2-40B4-BE49-F238E27FC236}">
                <a16:creationId xmlns:a16="http://schemas.microsoft.com/office/drawing/2014/main" xmlns="" id="{B770DF61-C228-9946-CDD5-3C37D1678495}"/>
              </a:ext>
            </a:extLst>
          </p:cNvPr>
          <p:cNvSpPr>
            <a:spLocks noGrp="1"/>
          </p:cNvSpPr>
          <p:nvPr>
            <p:ph sz="quarter" idx="16"/>
          </p:nvPr>
        </p:nvSpPr>
        <p:spPr/>
        <p:txBody>
          <a:bodyPr/>
          <a:lstStyle/>
          <a:p>
            <a:r>
              <a:rPr lang="fr-FR" dirty="0"/>
              <a:t>M. </a:t>
            </a:r>
            <a:r>
              <a:rPr lang="fr-FR" dirty="0" err="1"/>
              <a:t>Wermke</a:t>
            </a:r>
            <a:r>
              <a:rPr lang="fr-FR" dirty="0"/>
              <a:t> et al. ASCO 2023, Abs. #8502</a:t>
            </a:r>
          </a:p>
        </p:txBody>
      </p:sp>
      <p:graphicFrame>
        <p:nvGraphicFramePr>
          <p:cNvPr id="60" name="Tableau 59">
            <a:extLst>
              <a:ext uri="{FF2B5EF4-FFF2-40B4-BE49-F238E27FC236}">
                <a16:creationId xmlns:a16="http://schemas.microsoft.com/office/drawing/2014/main" xmlns="" id="{56295622-A2BF-B39F-9C62-088A203C0DA6}"/>
              </a:ext>
            </a:extLst>
          </p:cNvPr>
          <p:cNvGraphicFramePr>
            <a:graphicFrameLocks noGrp="1"/>
          </p:cNvGraphicFramePr>
          <p:nvPr/>
        </p:nvGraphicFramePr>
        <p:xfrm>
          <a:off x="6946598" y="1355392"/>
          <a:ext cx="3996000" cy="1652088"/>
        </p:xfrm>
        <a:graphic>
          <a:graphicData uri="http://schemas.openxmlformats.org/drawingml/2006/table">
            <a:tbl>
              <a:tblPr firstRow="1" bandRow="1"/>
              <a:tblGrid>
                <a:gridCol w="864000">
                  <a:extLst>
                    <a:ext uri="{9D8B030D-6E8A-4147-A177-3AD203B41FA5}">
                      <a16:colId xmlns:a16="http://schemas.microsoft.com/office/drawing/2014/main" xmlns="" val="20000"/>
                    </a:ext>
                  </a:extLst>
                </a:gridCol>
                <a:gridCol w="1044000">
                  <a:extLst>
                    <a:ext uri="{9D8B030D-6E8A-4147-A177-3AD203B41FA5}">
                      <a16:colId xmlns:a16="http://schemas.microsoft.com/office/drawing/2014/main" xmlns="" val="20001"/>
                    </a:ext>
                  </a:extLst>
                </a:gridCol>
                <a:gridCol w="1044000">
                  <a:extLst>
                    <a:ext uri="{9D8B030D-6E8A-4147-A177-3AD203B41FA5}">
                      <a16:colId xmlns:a16="http://schemas.microsoft.com/office/drawing/2014/main" xmlns="" val="20002"/>
                    </a:ext>
                  </a:extLst>
                </a:gridCol>
                <a:gridCol w="1044000">
                  <a:extLst>
                    <a:ext uri="{9D8B030D-6E8A-4147-A177-3AD203B41FA5}">
                      <a16:colId xmlns:a16="http://schemas.microsoft.com/office/drawing/2014/main" xmlns="" val="20003"/>
                    </a:ext>
                  </a:extLst>
                </a:gridCol>
              </a:tblGrid>
              <a:tr h="216000">
                <a:tc>
                  <a:txBody>
                    <a:bodyPr/>
                    <a:lstStyle/>
                    <a:p>
                      <a:pPr algn="ctr">
                        <a:spcBef>
                          <a:spcPts val="0"/>
                        </a:spcBef>
                      </a:pPr>
                      <a:endParaRPr lang="fr-FR" sz="900" b="0" i="0" dirty="0">
                        <a:latin typeface="+mn-lt"/>
                        <a:cs typeface="Arial" panose="020B0604020202020204" pitchFamily="34" charset="0"/>
                      </a:endParaRPr>
                    </a:p>
                    <a:p>
                      <a:pPr algn="ctr" fontAlgn="b"/>
                      <a:r>
                        <a:rPr lang="en-US" sz="900" b="1" u="none" strike="noStrike" baseline="0" dirty="0">
                          <a:solidFill>
                            <a:schemeClr val="bg1"/>
                          </a:solidFill>
                          <a:effectLst/>
                          <a:latin typeface="+mn-lt"/>
                        </a:rPr>
                        <a:t>n, (%)</a:t>
                      </a:r>
                    </a:p>
                    <a:p>
                      <a:pPr algn="ctr" fontAlgn="b"/>
                      <a:endParaRPr lang="fr-FR" sz="900" b="0" i="0" dirty="0">
                        <a:latin typeface="+mn-lt"/>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900" b="1" u="none" strike="noStrike" dirty="0" err="1">
                          <a:solidFill>
                            <a:schemeClr val="bg1"/>
                          </a:solidFill>
                          <a:effectLst/>
                          <a:latin typeface="+mn-lt"/>
                        </a:rPr>
                        <a:t>Toutes</a:t>
                      </a:r>
                      <a:r>
                        <a:rPr lang="en-US" sz="900" b="1" u="none" strike="noStrike" dirty="0">
                          <a:solidFill>
                            <a:schemeClr val="bg1"/>
                          </a:solidFill>
                          <a:effectLst/>
                          <a:latin typeface="+mn-lt"/>
                        </a:rPr>
                        <a:t> </a:t>
                      </a:r>
                      <a:r>
                        <a:rPr lang="en-US" sz="900" b="1" u="none" strike="noStrike" dirty="0" err="1">
                          <a:solidFill>
                            <a:schemeClr val="bg1"/>
                          </a:solidFill>
                          <a:effectLst/>
                          <a:latin typeface="+mn-lt"/>
                        </a:rPr>
                        <a:t>posologies</a:t>
                      </a:r>
                      <a:endParaRPr lang="en-US" sz="900" b="1" u="none" strike="noStrike" dirty="0">
                        <a:solidFill>
                          <a:schemeClr val="bg1"/>
                        </a:solidFill>
                        <a:effectLst/>
                        <a:latin typeface="+mn-lt"/>
                      </a:endParaRPr>
                    </a:p>
                    <a:p>
                      <a:pPr algn="ctr" fontAlgn="b"/>
                      <a:r>
                        <a:rPr lang="en-US" sz="900" b="1" i="0" u="none" strike="noStrike" dirty="0">
                          <a:solidFill>
                            <a:schemeClr val="bg1"/>
                          </a:solidFill>
                          <a:effectLst/>
                          <a:latin typeface="+mn-lt"/>
                          <a:ea typeface="Open Sans" panose="020B0606030504020204" pitchFamily="34" charset="0"/>
                          <a:cs typeface="Arial" panose="020B0604020202020204" pitchFamily="34" charset="0"/>
                        </a:rPr>
                        <a:t>(n=99;100%)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900" b="1" u="none" strike="noStrike" kern="1200" dirty="0">
                          <a:solidFill>
                            <a:schemeClr val="bg1"/>
                          </a:solidFill>
                          <a:effectLst/>
                          <a:latin typeface="+mn-lt"/>
                          <a:ea typeface="+mn-ea"/>
                          <a:cs typeface="+mn-cs"/>
                        </a:rPr>
                        <a:t>&lt;90 µg/kg</a:t>
                      </a:r>
                    </a:p>
                    <a:p>
                      <a:pPr algn="ctr" fontAlgn="b"/>
                      <a:r>
                        <a:rPr lang="en-US" sz="900" b="1" i="0" u="none" strike="noStrike" kern="1200" dirty="0">
                          <a:solidFill>
                            <a:schemeClr val="bg1"/>
                          </a:solidFill>
                          <a:effectLst/>
                          <a:latin typeface="+mn-lt"/>
                          <a:ea typeface="Open Sans" panose="020B0606030504020204" pitchFamily="34" charset="0"/>
                          <a:cs typeface="Arial" panose="020B0604020202020204" pitchFamily="34" charset="0"/>
                        </a:rPr>
                        <a:t>(n=28;100%)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b"/>
                      <a:r>
                        <a:rPr lang="en-US" sz="900" b="1" u="none" strike="noStrike" kern="1200" dirty="0">
                          <a:solidFill>
                            <a:schemeClr val="bg1"/>
                          </a:solidFill>
                          <a:effectLst/>
                          <a:latin typeface="+mn-lt"/>
                          <a:ea typeface="+mn-ea"/>
                          <a:cs typeface="+mn-cs"/>
                        </a:rPr>
                        <a:t>≥90 µg/kg</a:t>
                      </a:r>
                    </a:p>
                    <a:p>
                      <a:pPr algn="ctr" fontAlgn="b"/>
                      <a:r>
                        <a:rPr lang="en-US" sz="900" b="1" i="0" u="none" strike="noStrike" kern="1200" dirty="0">
                          <a:solidFill>
                            <a:schemeClr val="bg1"/>
                          </a:solidFill>
                          <a:effectLst/>
                          <a:latin typeface="+mn-lt"/>
                          <a:ea typeface="Open Sans" panose="020B0606030504020204" pitchFamily="34" charset="0"/>
                          <a:cs typeface="Arial" panose="020B0604020202020204" pitchFamily="34" charset="0"/>
                        </a:rPr>
                        <a:t>(n=71;100%)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21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PR</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18 (18)</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0</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18 (25)</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1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SD</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23 (23)</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4 (14)</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19 (27)</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PD</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45 (45)</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20 (71)</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25 (35)</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DCR</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41 (41)</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4 (14)</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37 (52)</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NE</a:t>
                      </a:r>
                      <a:r>
                        <a:rPr lang="ka-GE" sz="900" b="0" baseline="30000" dirty="0">
                          <a:ln>
                            <a:noFill/>
                          </a:ln>
                          <a:solidFill>
                            <a:schemeClr val="tx1"/>
                          </a:solidFill>
                          <a:latin typeface="+mn-lt"/>
                          <a:cs typeface="Calibri" panose="020F0502020204030204" pitchFamily="34" charset="0"/>
                        </a:rPr>
                        <a:t>ⴕ</a:t>
                      </a:r>
                      <a:endParaRPr lang="en-GB" sz="900" b="0"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13 (13)</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4 (14)</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9 (13)</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bl>
          </a:graphicData>
        </a:graphic>
      </p:graphicFrame>
    </p:spTree>
    <p:extLst>
      <p:ext uri="{BB962C8B-B14F-4D97-AF65-F5344CB8AC3E}">
        <p14:creationId xmlns:p14="http://schemas.microsoft.com/office/powerpoint/2010/main" val="17060653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Espace réservé du contenu 5">
            <a:extLst>
              <a:ext uri="{FF2B5EF4-FFF2-40B4-BE49-F238E27FC236}">
                <a16:creationId xmlns:a16="http://schemas.microsoft.com/office/drawing/2014/main" xmlns="" id="{A1CE61C8-5F4B-E913-7D5A-304D130A8AA5}"/>
              </a:ext>
            </a:extLst>
          </p:cNvPr>
          <p:cNvSpPr>
            <a:spLocks noGrp="1"/>
          </p:cNvSpPr>
          <p:nvPr>
            <p:ph sz="quarter" idx="19"/>
          </p:nvPr>
        </p:nvSpPr>
        <p:spPr>
          <a:xfrm>
            <a:off x="1330707" y="1006997"/>
            <a:ext cx="10458848" cy="4715282"/>
          </a:xfrm>
        </p:spPr>
        <p:txBody>
          <a:bodyPr/>
          <a:lstStyle/>
          <a:p>
            <a:r>
              <a:rPr lang="fr-FR" dirty="0"/>
              <a:t> </a:t>
            </a:r>
          </a:p>
        </p:txBody>
      </p: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NCT04429087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Efficacité selon le type tumoral (doses &gt;90 </a:t>
            </a:r>
            <a:r>
              <a:rPr lang="fr-FR" sz="2000" b="1" dirty="0" err="1">
                <a:solidFill>
                  <a:srgbClr val="005086"/>
                </a:solidFill>
                <a:latin typeface="Century Gothic" panose="020B0502020202020204" pitchFamily="34" charset="0"/>
              </a:rPr>
              <a:t>microg</a:t>
            </a:r>
            <a:r>
              <a:rPr lang="fr-FR" sz="2000" b="1" dirty="0">
                <a:solidFill>
                  <a:srgbClr val="005086"/>
                </a:solidFill>
                <a:latin typeface="Century Gothic" panose="020B0502020202020204" pitchFamily="34" charset="0"/>
              </a:rPr>
              <a:t>/kg)</a:t>
            </a:r>
          </a:p>
          <a:p>
            <a:endParaRPr lang="fr-FR" dirty="0"/>
          </a:p>
        </p:txBody>
      </p:sp>
      <p:sp>
        <p:nvSpPr>
          <p:cNvPr id="203" name="ZoneTexte 202">
            <a:extLst>
              <a:ext uri="{FF2B5EF4-FFF2-40B4-BE49-F238E27FC236}">
                <a16:creationId xmlns:a16="http://schemas.microsoft.com/office/drawing/2014/main" xmlns="" id="{AB964F4D-733A-BCA4-AF83-F02C2128982B}"/>
              </a:ext>
            </a:extLst>
          </p:cNvPr>
          <p:cNvSpPr txBox="1"/>
          <p:nvPr/>
        </p:nvSpPr>
        <p:spPr>
          <a:xfrm>
            <a:off x="8828814" y="4729926"/>
            <a:ext cx="2929194" cy="523220"/>
          </a:xfrm>
          <a:prstGeom prst="rect">
            <a:avLst/>
          </a:prstGeom>
          <a:noFill/>
        </p:spPr>
        <p:txBody>
          <a:bodyPr wrap="square" rtlCol="0">
            <a:spAutoFit/>
          </a:bodyPr>
          <a:lstStyle/>
          <a:p>
            <a:pPr marL="285750" indent="-285750">
              <a:buClr>
                <a:srgbClr val="FF7F4D"/>
              </a:buClr>
              <a:buFont typeface="Arial" panose="020B0604020202020204" pitchFamily="34" charset="0"/>
              <a:buChar char="•"/>
            </a:pPr>
            <a:r>
              <a:rPr lang="fr-FR" sz="1400" dirty="0">
                <a:solidFill>
                  <a:prstClr val="black"/>
                </a:solidFill>
              </a:rPr>
              <a:t>Efficacité observée dans les 3 types tumoraux</a:t>
            </a:r>
          </a:p>
        </p:txBody>
      </p:sp>
      <p:grpSp>
        <p:nvGrpSpPr>
          <p:cNvPr id="222" name="Groupe 221">
            <a:extLst>
              <a:ext uri="{FF2B5EF4-FFF2-40B4-BE49-F238E27FC236}">
                <a16:creationId xmlns:a16="http://schemas.microsoft.com/office/drawing/2014/main" xmlns="" id="{8263C6D2-57D9-591D-40CC-F2A8555616FD}"/>
              </a:ext>
            </a:extLst>
          </p:cNvPr>
          <p:cNvGrpSpPr/>
          <p:nvPr/>
        </p:nvGrpSpPr>
        <p:grpSpPr>
          <a:xfrm>
            <a:off x="1405202" y="1174644"/>
            <a:ext cx="7300549" cy="4379988"/>
            <a:chOff x="1625121" y="1412626"/>
            <a:chExt cx="7300549" cy="4379988"/>
          </a:xfrm>
        </p:grpSpPr>
        <p:sp>
          <p:nvSpPr>
            <p:cNvPr id="133" name="Rectangle 132">
              <a:extLst>
                <a:ext uri="{FF2B5EF4-FFF2-40B4-BE49-F238E27FC236}">
                  <a16:creationId xmlns:a16="http://schemas.microsoft.com/office/drawing/2014/main" xmlns="" id="{9F9B75AD-055A-985D-1590-27A4A5B79B3F}"/>
                </a:ext>
              </a:extLst>
            </p:cNvPr>
            <p:cNvSpPr/>
            <p:nvPr/>
          </p:nvSpPr>
          <p:spPr>
            <a:xfrm>
              <a:off x="2366872" y="2537560"/>
              <a:ext cx="78175" cy="126491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4" name="Rectangle 133">
              <a:extLst>
                <a:ext uri="{FF2B5EF4-FFF2-40B4-BE49-F238E27FC236}">
                  <a16:creationId xmlns:a16="http://schemas.microsoft.com/office/drawing/2014/main" xmlns="" id="{0D4D7B05-A11F-EAEE-1E0A-917CE7B27EBA}"/>
                </a:ext>
              </a:extLst>
            </p:cNvPr>
            <p:cNvSpPr/>
            <p:nvPr/>
          </p:nvSpPr>
          <p:spPr>
            <a:xfrm>
              <a:off x="2471545" y="2656018"/>
              <a:ext cx="78175" cy="114645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5" name="Rectangle 134">
              <a:extLst>
                <a:ext uri="{FF2B5EF4-FFF2-40B4-BE49-F238E27FC236}">
                  <a16:creationId xmlns:a16="http://schemas.microsoft.com/office/drawing/2014/main" xmlns="" id="{E4849B50-7795-A97B-DB77-79BD2AD5C38C}"/>
                </a:ext>
              </a:extLst>
            </p:cNvPr>
            <p:cNvSpPr/>
            <p:nvPr/>
          </p:nvSpPr>
          <p:spPr>
            <a:xfrm>
              <a:off x="2576218" y="3206544"/>
              <a:ext cx="78175" cy="59593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6" name="Rectangle 135">
              <a:extLst>
                <a:ext uri="{FF2B5EF4-FFF2-40B4-BE49-F238E27FC236}">
                  <a16:creationId xmlns:a16="http://schemas.microsoft.com/office/drawing/2014/main" xmlns="" id="{01EFE5AA-96F5-BEF8-A61F-E90E379E2B9C}"/>
                </a:ext>
              </a:extLst>
            </p:cNvPr>
            <p:cNvSpPr/>
            <p:nvPr/>
          </p:nvSpPr>
          <p:spPr>
            <a:xfrm>
              <a:off x="2680891" y="3319672"/>
              <a:ext cx="78175" cy="48280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7" name="Rectangle 136">
              <a:extLst>
                <a:ext uri="{FF2B5EF4-FFF2-40B4-BE49-F238E27FC236}">
                  <a16:creationId xmlns:a16="http://schemas.microsoft.com/office/drawing/2014/main" xmlns="" id="{819F1FA9-2B1C-916F-A839-20865F8641AD}"/>
                </a:ext>
              </a:extLst>
            </p:cNvPr>
            <p:cNvSpPr/>
            <p:nvPr/>
          </p:nvSpPr>
          <p:spPr>
            <a:xfrm>
              <a:off x="2785564" y="3362788"/>
              <a:ext cx="78175" cy="43968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8" name="Rectangle 137">
              <a:extLst>
                <a:ext uri="{FF2B5EF4-FFF2-40B4-BE49-F238E27FC236}">
                  <a16:creationId xmlns:a16="http://schemas.microsoft.com/office/drawing/2014/main" xmlns="" id="{27CAD33D-189A-398C-C007-2FC8C9D79117}"/>
                </a:ext>
              </a:extLst>
            </p:cNvPr>
            <p:cNvSpPr/>
            <p:nvPr/>
          </p:nvSpPr>
          <p:spPr>
            <a:xfrm>
              <a:off x="2890237" y="3406670"/>
              <a:ext cx="78175" cy="39580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39" name="Rectangle 138">
              <a:extLst>
                <a:ext uri="{FF2B5EF4-FFF2-40B4-BE49-F238E27FC236}">
                  <a16:creationId xmlns:a16="http://schemas.microsoft.com/office/drawing/2014/main" xmlns="" id="{34A6D4F6-9B45-65BB-4E3E-EB6E5A3CF1ED}"/>
                </a:ext>
              </a:extLst>
            </p:cNvPr>
            <p:cNvSpPr/>
            <p:nvPr/>
          </p:nvSpPr>
          <p:spPr>
            <a:xfrm>
              <a:off x="2994910" y="3429000"/>
              <a:ext cx="78175" cy="37347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0" name="Rectangle 139">
              <a:extLst>
                <a:ext uri="{FF2B5EF4-FFF2-40B4-BE49-F238E27FC236}">
                  <a16:creationId xmlns:a16="http://schemas.microsoft.com/office/drawing/2014/main" xmlns="" id="{3F28384E-1C4D-7D37-86C0-3CEAC8C307A4}"/>
                </a:ext>
              </a:extLst>
            </p:cNvPr>
            <p:cNvSpPr/>
            <p:nvPr/>
          </p:nvSpPr>
          <p:spPr>
            <a:xfrm>
              <a:off x="3099583" y="3559844"/>
              <a:ext cx="78175" cy="24263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1" name="Rectangle 140">
              <a:extLst>
                <a:ext uri="{FF2B5EF4-FFF2-40B4-BE49-F238E27FC236}">
                  <a16:creationId xmlns:a16="http://schemas.microsoft.com/office/drawing/2014/main" xmlns="" id="{2F0A92EA-6962-90CF-7F1A-4DAFB90F8F50}"/>
                </a:ext>
              </a:extLst>
            </p:cNvPr>
            <p:cNvSpPr/>
            <p:nvPr/>
          </p:nvSpPr>
          <p:spPr>
            <a:xfrm>
              <a:off x="3204256" y="3559844"/>
              <a:ext cx="78175" cy="24263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2" name="Rectangle 141">
              <a:extLst>
                <a:ext uri="{FF2B5EF4-FFF2-40B4-BE49-F238E27FC236}">
                  <a16:creationId xmlns:a16="http://schemas.microsoft.com/office/drawing/2014/main" xmlns="" id="{C7DDE486-ACB1-9690-164B-6354AA2EF15E}"/>
                </a:ext>
              </a:extLst>
            </p:cNvPr>
            <p:cNvSpPr/>
            <p:nvPr/>
          </p:nvSpPr>
          <p:spPr>
            <a:xfrm>
              <a:off x="3308929" y="3603058"/>
              <a:ext cx="78175" cy="199418"/>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3" name="Rectangle 142">
              <a:extLst>
                <a:ext uri="{FF2B5EF4-FFF2-40B4-BE49-F238E27FC236}">
                  <a16:creationId xmlns:a16="http://schemas.microsoft.com/office/drawing/2014/main" xmlns="" id="{ABB4041F-A7C9-A28C-0EBA-85FF580B43FC}"/>
                </a:ext>
              </a:extLst>
            </p:cNvPr>
            <p:cNvSpPr/>
            <p:nvPr/>
          </p:nvSpPr>
          <p:spPr>
            <a:xfrm>
              <a:off x="3413602" y="3603058"/>
              <a:ext cx="78175" cy="19941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4" name="Rectangle 143">
              <a:extLst>
                <a:ext uri="{FF2B5EF4-FFF2-40B4-BE49-F238E27FC236}">
                  <a16:creationId xmlns:a16="http://schemas.microsoft.com/office/drawing/2014/main" xmlns="" id="{69FE54DE-FD8D-9EAC-FB1B-75AFB7CA1C64}"/>
                </a:ext>
              </a:extLst>
            </p:cNvPr>
            <p:cNvSpPr/>
            <p:nvPr/>
          </p:nvSpPr>
          <p:spPr>
            <a:xfrm>
              <a:off x="3518275" y="3683466"/>
              <a:ext cx="78175" cy="11901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5" name="Rectangle 144">
              <a:extLst>
                <a:ext uri="{FF2B5EF4-FFF2-40B4-BE49-F238E27FC236}">
                  <a16:creationId xmlns:a16="http://schemas.microsoft.com/office/drawing/2014/main" xmlns="" id="{4F166C4A-3C73-DD18-C670-114FA990455A}"/>
                </a:ext>
              </a:extLst>
            </p:cNvPr>
            <p:cNvSpPr/>
            <p:nvPr/>
          </p:nvSpPr>
          <p:spPr>
            <a:xfrm>
              <a:off x="3622948" y="3717716"/>
              <a:ext cx="78175" cy="8476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6" name="Rectangle 145">
              <a:extLst>
                <a:ext uri="{FF2B5EF4-FFF2-40B4-BE49-F238E27FC236}">
                  <a16:creationId xmlns:a16="http://schemas.microsoft.com/office/drawing/2014/main" xmlns="" id="{288A7DB1-CF01-034D-DA21-B1E952EDF27C}"/>
                </a:ext>
              </a:extLst>
            </p:cNvPr>
            <p:cNvSpPr/>
            <p:nvPr/>
          </p:nvSpPr>
          <p:spPr>
            <a:xfrm>
              <a:off x="3727621" y="3740742"/>
              <a:ext cx="78175" cy="6173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8" name="Rectangle 147">
              <a:extLst>
                <a:ext uri="{FF2B5EF4-FFF2-40B4-BE49-F238E27FC236}">
                  <a16:creationId xmlns:a16="http://schemas.microsoft.com/office/drawing/2014/main" xmlns="" id="{32554064-B63F-C1F6-55DA-B277B400F216}"/>
                </a:ext>
              </a:extLst>
            </p:cNvPr>
            <p:cNvSpPr/>
            <p:nvPr/>
          </p:nvSpPr>
          <p:spPr>
            <a:xfrm>
              <a:off x="3936967" y="3802476"/>
              <a:ext cx="78175" cy="10287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9" name="Rectangle 148">
              <a:extLst>
                <a:ext uri="{FF2B5EF4-FFF2-40B4-BE49-F238E27FC236}">
                  <a16:creationId xmlns:a16="http://schemas.microsoft.com/office/drawing/2014/main" xmlns="" id="{18890F7F-E95E-4A5A-72F8-062FB06D85A5}"/>
                </a:ext>
              </a:extLst>
            </p:cNvPr>
            <p:cNvSpPr/>
            <p:nvPr/>
          </p:nvSpPr>
          <p:spPr>
            <a:xfrm>
              <a:off x="4041640" y="3802476"/>
              <a:ext cx="78175" cy="24861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0" name="Rectangle 149">
              <a:extLst>
                <a:ext uri="{FF2B5EF4-FFF2-40B4-BE49-F238E27FC236}">
                  <a16:creationId xmlns:a16="http://schemas.microsoft.com/office/drawing/2014/main" xmlns="" id="{23AB8A47-EC54-9557-D839-8D2350DF36E2}"/>
                </a:ext>
              </a:extLst>
            </p:cNvPr>
            <p:cNvSpPr/>
            <p:nvPr/>
          </p:nvSpPr>
          <p:spPr>
            <a:xfrm>
              <a:off x="4146313" y="3802476"/>
              <a:ext cx="78175" cy="32184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1" name="Rectangle 150">
              <a:extLst>
                <a:ext uri="{FF2B5EF4-FFF2-40B4-BE49-F238E27FC236}">
                  <a16:creationId xmlns:a16="http://schemas.microsoft.com/office/drawing/2014/main" xmlns="" id="{FB788E8F-DFEF-69C1-0EEF-FADD175AE6C0}"/>
                </a:ext>
              </a:extLst>
            </p:cNvPr>
            <p:cNvSpPr/>
            <p:nvPr/>
          </p:nvSpPr>
          <p:spPr>
            <a:xfrm>
              <a:off x="4250986" y="3802476"/>
              <a:ext cx="78175" cy="34724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2" name="Rectangle 151">
              <a:extLst>
                <a:ext uri="{FF2B5EF4-FFF2-40B4-BE49-F238E27FC236}">
                  <a16:creationId xmlns:a16="http://schemas.microsoft.com/office/drawing/2014/main" xmlns="" id="{7BBD3626-F92E-523B-37D7-7A2584BBC481}"/>
                </a:ext>
              </a:extLst>
            </p:cNvPr>
            <p:cNvSpPr/>
            <p:nvPr/>
          </p:nvSpPr>
          <p:spPr>
            <a:xfrm>
              <a:off x="4355659" y="3802476"/>
              <a:ext cx="78175" cy="445673"/>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3" name="Rectangle 152">
              <a:extLst>
                <a:ext uri="{FF2B5EF4-FFF2-40B4-BE49-F238E27FC236}">
                  <a16:creationId xmlns:a16="http://schemas.microsoft.com/office/drawing/2014/main" xmlns="" id="{31E4900F-C69A-37C0-2E8E-F7103A0957E3}"/>
                </a:ext>
              </a:extLst>
            </p:cNvPr>
            <p:cNvSpPr/>
            <p:nvPr/>
          </p:nvSpPr>
          <p:spPr>
            <a:xfrm>
              <a:off x="4460332" y="3802476"/>
              <a:ext cx="78175" cy="48878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4" name="Rectangle 153">
              <a:extLst>
                <a:ext uri="{FF2B5EF4-FFF2-40B4-BE49-F238E27FC236}">
                  <a16:creationId xmlns:a16="http://schemas.microsoft.com/office/drawing/2014/main" xmlns="" id="{DF1A5EDE-C9F1-CDF9-A0A5-411FEEF8A3F4}"/>
                </a:ext>
              </a:extLst>
            </p:cNvPr>
            <p:cNvSpPr/>
            <p:nvPr/>
          </p:nvSpPr>
          <p:spPr>
            <a:xfrm>
              <a:off x="4565005" y="3802476"/>
              <a:ext cx="78175" cy="553512"/>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5" name="Rectangle 154">
              <a:extLst>
                <a:ext uri="{FF2B5EF4-FFF2-40B4-BE49-F238E27FC236}">
                  <a16:creationId xmlns:a16="http://schemas.microsoft.com/office/drawing/2014/main" xmlns="" id="{91E57CAD-674A-1255-D867-A714B02CD2D3}"/>
                </a:ext>
              </a:extLst>
            </p:cNvPr>
            <p:cNvSpPr/>
            <p:nvPr/>
          </p:nvSpPr>
          <p:spPr>
            <a:xfrm>
              <a:off x="4669678" y="3802476"/>
              <a:ext cx="78175" cy="598074"/>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6" name="Rectangle 155">
              <a:extLst>
                <a:ext uri="{FF2B5EF4-FFF2-40B4-BE49-F238E27FC236}">
                  <a16:creationId xmlns:a16="http://schemas.microsoft.com/office/drawing/2014/main" xmlns="" id="{647936B8-3F0A-1D7E-4C96-B1BA592F3D6E}"/>
                </a:ext>
              </a:extLst>
            </p:cNvPr>
            <p:cNvSpPr/>
            <p:nvPr/>
          </p:nvSpPr>
          <p:spPr>
            <a:xfrm>
              <a:off x="4774351" y="3802476"/>
              <a:ext cx="78175" cy="68379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7" name="Rectangle 156">
              <a:extLst>
                <a:ext uri="{FF2B5EF4-FFF2-40B4-BE49-F238E27FC236}">
                  <a16:creationId xmlns:a16="http://schemas.microsoft.com/office/drawing/2014/main" xmlns="" id="{5AF38C1A-FE5F-BB71-2037-667F30BD32EC}"/>
                </a:ext>
              </a:extLst>
            </p:cNvPr>
            <p:cNvSpPr/>
            <p:nvPr/>
          </p:nvSpPr>
          <p:spPr>
            <a:xfrm>
              <a:off x="4879024" y="3802476"/>
              <a:ext cx="78175" cy="709191"/>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8" name="Rectangle 157">
              <a:extLst>
                <a:ext uri="{FF2B5EF4-FFF2-40B4-BE49-F238E27FC236}">
                  <a16:creationId xmlns:a16="http://schemas.microsoft.com/office/drawing/2014/main" xmlns="" id="{EB3D9506-CC19-42F4-20B1-02B29391077F}"/>
                </a:ext>
              </a:extLst>
            </p:cNvPr>
            <p:cNvSpPr/>
            <p:nvPr/>
          </p:nvSpPr>
          <p:spPr>
            <a:xfrm>
              <a:off x="4983697" y="3802476"/>
              <a:ext cx="78175" cy="82666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9" name="Rectangle 158">
              <a:extLst>
                <a:ext uri="{FF2B5EF4-FFF2-40B4-BE49-F238E27FC236}">
                  <a16:creationId xmlns:a16="http://schemas.microsoft.com/office/drawing/2014/main" xmlns="" id="{B00C4780-0A2D-8C23-517D-FBED0EF0CCC1}"/>
                </a:ext>
              </a:extLst>
            </p:cNvPr>
            <p:cNvSpPr/>
            <p:nvPr/>
          </p:nvSpPr>
          <p:spPr>
            <a:xfrm>
              <a:off x="5088370" y="3802476"/>
              <a:ext cx="78175" cy="826667"/>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0" name="Rectangle 159">
              <a:extLst>
                <a:ext uri="{FF2B5EF4-FFF2-40B4-BE49-F238E27FC236}">
                  <a16:creationId xmlns:a16="http://schemas.microsoft.com/office/drawing/2014/main" xmlns="" id="{B67154B6-30FD-FE34-9DC6-D395DECB66A2}"/>
                </a:ext>
              </a:extLst>
            </p:cNvPr>
            <p:cNvSpPr/>
            <p:nvPr/>
          </p:nvSpPr>
          <p:spPr>
            <a:xfrm>
              <a:off x="5193043" y="3802476"/>
              <a:ext cx="78175" cy="111877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1" name="Rectangle 160">
              <a:extLst>
                <a:ext uri="{FF2B5EF4-FFF2-40B4-BE49-F238E27FC236}">
                  <a16:creationId xmlns:a16="http://schemas.microsoft.com/office/drawing/2014/main" xmlns="" id="{D90F257E-997D-D3C6-2707-9D919F4E8910}"/>
                </a:ext>
              </a:extLst>
            </p:cNvPr>
            <p:cNvSpPr/>
            <p:nvPr/>
          </p:nvSpPr>
          <p:spPr>
            <a:xfrm>
              <a:off x="5297716" y="3802476"/>
              <a:ext cx="78175" cy="1191795"/>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2" name="Rectangle 161">
              <a:extLst>
                <a:ext uri="{FF2B5EF4-FFF2-40B4-BE49-F238E27FC236}">
                  <a16:creationId xmlns:a16="http://schemas.microsoft.com/office/drawing/2014/main" xmlns="" id="{8A53D018-8DFA-9F5E-B9E2-98430E5B7FE9}"/>
                </a:ext>
              </a:extLst>
            </p:cNvPr>
            <p:cNvSpPr/>
            <p:nvPr/>
          </p:nvSpPr>
          <p:spPr>
            <a:xfrm>
              <a:off x="5402389" y="3802476"/>
              <a:ext cx="78175" cy="126491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3" name="Rectangle 162">
              <a:extLst>
                <a:ext uri="{FF2B5EF4-FFF2-40B4-BE49-F238E27FC236}">
                  <a16:creationId xmlns:a16="http://schemas.microsoft.com/office/drawing/2014/main" xmlns="" id="{32495B69-68A3-C8D8-1415-AD95B14237A2}"/>
                </a:ext>
              </a:extLst>
            </p:cNvPr>
            <p:cNvSpPr/>
            <p:nvPr/>
          </p:nvSpPr>
          <p:spPr>
            <a:xfrm>
              <a:off x="5507062" y="3802476"/>
              <a:ext cx="78175" cy="1264916"/>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4" name="Rectangle 163">
              <a:extLst>
                <a:ext uri="{FF2B5EF4-FFF2-40B4-BE49-F238E27FC236}">
                  <a16:creationId xmlns:a16="http://schemas.microsoft.com/office/drawing/2014/main" xmlns="" id="{30464239-677D-76CA-8C4C-71074114F141}"/>
                </a:ext>
              </a:extLst>
            </p:cNvPr>
            <p:cNvSpPr/>
            <p:nvPr/>
          </p:nvSpPr>
          <p:spPr>
            <a:xfrm>
              <a:off x="5611721" y="3802475"/>
              <a:ext cx="78175" cy="1433099"/>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5" name="Rectangle 164">
              <a:extLst>
                <a:ext uri="{FF2B5EF4-FFF2-40B4-BE49-F238E27FC236}">
                  <a16:creationId xmlns:a16="http://schemas.microsoft.com/office/drawing/2014/main" xmlns="" id="{4056BA3B-6C50-7DF5-4B1F-C541220233E6}"/>
                </a:ext>
              </a:extLst>
            </p:cNvPr>
            <p:cNvSpPr/>
            <p:nvPr/>
          </p:nvSpPr>
          <p:spPr>
            <a:xfrm>
              <a:off x="5733320" y="1711326"/>
              <a:ext cx="78175" cy="209115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6" name="Rectangle 165">
              <a:extLst>
                <a:ext uri="{FF2B5EF4-FFF2-40B4-BE49-F238E27FC236}">
                  <a16:creationId xmlns:a16="http://schemas.microsoft.com/office/drawing/2014/main" xmlns="" id="{F64B3EBE-63FB-593A-8ABC-2A814F55FDA9}"/>
                </a:ext>
              </a:extLst>
            </p:cNvPr>
            <p:cNvSpPr/>
            <p:nvPr/>
          </p:nvSpPr>
          <p:spPr>
            <a:xfrm>
              <a:off x="5837993" y="2433575"/>
              <a:ext cx="78175" cy="1368901"/>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7" name="Rectangle 166">
              <a:extLst>
                <a:ext uri="{FF2B5EF4-FFF2-40B4-BE49-F238E27FC236}">
                  <a16:creationId xmlns:a16="http://schemas.microsoft.com/office/drawing/2014/main" xmlns="" id="{FC057A5E-12A1-0982-8205-4D8E8D86CEBD}"/>
                </a:ext>
              </a:extLst>
            </p:cNvPr>
            <p:cNvSpPr/>
            <p:nvPr/>
          </p:nvSpPr>
          <p:spPr>
            <a:xfrm>
              <a:off x="5942666" y="2908300"/>
              <a:ext cx="78175" cy="89417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8" name="Rectangle 167">
              <a:extLst>
                <a:ext uri="{FF2B5EF4-FFF2-40B4-BE49-F238E27FC236}">
                  <a16:creationId xmlns:a16="http://schemas.microsoft.com/office/drawing/2014/main" xmlns="" id="{71A310FD-1154-A5DF-ECA4-C9D8317356E6}"/>
                </a:ext>
              </a:extLst>
            </p:cNvPr>
            <p:cNvSpPr/>
            <p:nvPr/>
          </p:nvSpPr>
          <p:spPr>
            <a:xfrm>
              <a:off x="6047339" y="2930524"/>
              <a:ext cx="78175" cy="871951"/>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69" name="Rectangle 168">
              <a:extLst>
                <a:ext uri="{FF2B5EF4-FFF2-40B4-BE49-F238E27FC236}">
                  <a16:creationId xmlns:a16="http://schemas.microsoft.com/office/drawing/2014/main" xmlns="" id="{E020C33C-8D2C-73CB-1CD8-797F88BA68E2}"/>
                </a:ext>
              </a:extLst>
            </p:cNvPr>
            <p:cNvSpPr/>
            <p:nvPr/>
          </p:nvSpPr>
          <p:spPr>
            <a:xfrm>
              <a:off x="6152012" y="3052532"/>
              <a:ext cx="78175" cy="74994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0" name="Rectangle 169">
              <a:extLst>
                <a:ext uri="{FF2B5EF4-FFF2-40B4-BE49-F238E27FC236}">
                  <a16:creationId xmlns:a16="http://schemas.microsoft.com/office/drawing/2014/main" xmlns="" id="{ED83E1C4-1975-4823-5097-06E129308B6D}"/>
                </a:ext>
              </a:extLst>
            </p:cNvPr>
            <p:cNvSpPr/>
            <p:nvPr/>
          </p:nvSpPr>
          <p:spPr>
            <a:xfrm>
              <a:off x="6256685" y="3254942"/>
              <a:ext cx="78175" cy="54753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1" name="Rectangle 170">
              <a:extLst>
                <a:ext uri="{FF2B5EF4-FFF2-40B4-BE49-F238E27FC236}">
                  <a16:creationId xmlns:a16="http://schemas.microsoft.com/office/drawing/2014/main" xmlns="" id="{6AC7F21D-803C-D054-DD84-10BAE3C7F1C7}"/>
                </a:ext>
              </a:extLst>
            </p:cNvPr>
            <p:cNvSpPr/>
            <p:nvPr/>
          </p:nvSpPr>
          <p:spPr>
            <a:xfrm>
              <a:off x="6361358" y="3319672"/>
              <a:ext cx="78175" cy="48280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2" name="Rectangle 171">
              <a:extLst>
                <a:ext uri="{FF2B5EF4-FFF2-40B4-BE49-F238E27FC236}">
                  <a16:creationId xmlns:a16="http://schemas.microsoft.com/office/drawing/2014/main" xmlns="" id="{465C5977-9A74-9AAE-644F-E49A73CB6A3C}"/>
                </a:ext>
              </a:extLst>
            </p:cNvPr>
            <p:cNvSpPr/>
            <p:nvPr/>
          </p:nvSpPr>
          <p:spPr>
            <a:xfrm>
              <a:off x="6466031" y="3329116"/>
              <a:ext cx="78175" cy="473360"/>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3" name="Rectangle 172">
              <a:extLst>
                <a:ext uri="{FF2B5EF4-FFF2-40B4-BE49-F238E27FC236}">
                  <a16:creationId xmlns:a16="http://schemas.microsoft.com/office/drawing/2014/main" xmlns="" id="{0BB1AF66-7C06-5B7B-DD9E-1C3E3080BE9A}"/>
                </a:ext>
              </a:extLst>
            </p:cNvPr>
            <p:cNvSpPr/>
            <p:nvPr/>
          </p:nvSpPr>
          <p:spPr>
            <a:xfrm>
              <a:off x="6570704" y="3406670"/>
              <a:ext cx="78175" cy="39580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4" name="Rectangle 173">
              <a:extLst>
                <a:ext uri="{FF2B5EF4-FFF2-40B4-BE49-F238E27FC236}">
                  <a16:creationId xmlns:a16="http://schemas.microsoft.com/office/drawing/2014/main" xmlns="" id="{38DF78E0-F599-D2A4-EE35-B93F95758CB0}"/>
                </a:ext>
              </a:extLst>
            </p:cNvPr>
            <p:cNvSpPr/>
            <p:nvPr/>
          </p:nvSpPr>
          <p:spPr>
            <a:xfrm>
              <a:off x="6675377" y="3429000"/>
              <a:ext cx="78175" cy="37347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5" name="Rectangle 174">
              <a:extLst>
                <a:ext uri="{FF2B5EF4-FFF2-40B4-BE49-F238E27FC236}">
                  <a16:creationId xmlns:a16="http://schemas.microsoft.com/office/drawing/2014/main" xmlns="" id="{C3E3C414-1F66-A5B9-D215-DB6622B55C2C}"/>
                </a:ext>
              </a:extLst>
            </p:cNvPr>
            <p:cNvSpPr/>
            <p:nvPr/>
          </p:nvSpPr>
          <p:spPr>
            <a:xfrm>
              <a:off x="6780050" y="3670300"/>
              <a:ext cx="78175" cy="13217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7" name="Rectangle 176">
              <a:extLst>
                <a:ext uri="{FF2B5EF4-FFF2-40B4-BE49-F238E27FC236}">
                  <a16:creationId xmlns:a16="http://schemas.microsoft.com/office/drawing/2014/main" xmlns="" id="{CD76173B-7322-20D4-6C9D-BA0FE9B2FE78}"/>
                </a:ext>
              </a:extLst>
            </p:cNvPr>
            <p:cNvSpPr/>
            <p:nvPr/>
          </p:nvSpPr>
          <p:spPr>
            <a:xfrm>
              <a:off x="6989396" y="3802476"/>
              <a:ext cx="78175" cy="4571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8" name="Rectangle 177">
              <a:extLst>
                <a:ext uri="{FF2B5EF4-FFF2-40B4-BE49-F238E27FC236}">
                  <a16:creationId xmlns:a16="http://schemas.microsoft.com/office/drawing/2014/main" xmlns="" id="{48E575DA-630B-127F-2E34-0A483E70ABC7}"/>
                </a:ext>
              </a:extLst>
            </p:cNvPr>
            <p:cNvSpPr/>
            <p:nvPr/>
          </p:nvSpPr>
          <p:spPr>
            <a:xfrm>
              <a:off x="7094069" y="3802476"/>
              <a:ext cx="78175" cy="7716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9" name="Rectangle 178">
              <a:extLst>
                <a:ext uri="{FF2B5EF4-FFF2-40B4-BE49-F238E27FC236}">
                  <a16:creationId xmlns:a16="http://schemas.microsoft.com/office/drawing/2014/main" xmlns="" id="{4AFAF44F-61FF-528D-C5F0-21502E09178A}"/>
                </a:ext>
              </a:extLst>
            </p:cNvPr>
            <p:cNvSpPr/>
            <p:nvPr/>
          </p:nvSpPr>
          <p:spPr>
            <a:xfrm>
              <a:off x="7198742" y="3802476"/>
              <a:ext cx="78175" cy="12499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0" name="Rectangle 179">
              <a:extLst>
                <a:ext uri="{FF2B5EF4-FFF2-40B4-BE49-F238E27FC236}">
                  <a16:creationId xmlns:a16="http://schemas.microsoft.com/office/drawing/2014/main" xmlns="" id="{3D23DC71-23BF-7CDF-C4F0-4CE5F29C3126}"/>
                </a:ext>
              </a:extLst>
            </p:cNvPr>
            <p:cNvSpPr/>
            <p:nvPr/>
          </p:nvSpPr>
          <p:spPr>
            <a:xfrm>
              <a:off x="7303415" y="3802476"/>
              <a:ext cx="78175" cy="17704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1" name="Rectangle 180">
              <a:extLst>
                <a:ext uri="{FF2B5EF4-FFF2-40B4-BE49-F238E27FC236}">
                  <a16:creationId xmlns:a16="http://schemas.microsoft.com/office/drawing/2014/main" xmlns="" id="{CDD332FB-98DD-B1E4-C244-29496F26B74A}"/>
                </a:ext>
              </a:extLst>
            </p:cNvPr>
            <p:cNvSpPr/>
            <p:nvPr/>
          </p:nvSpPr>
          <p:spPr>
            <a:xfrm>
              <a:off x="7408088" y="3802476"/>
              <a:ext cx="78175" cy="248616"/>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2" name="Rectangle 181">
              <a:extLst>
                <a:ext uri="{FF2B5EF4-FFF2-40B4-BE49-F238E27FC236}">
                  <a16:creationId xmlns:a16="http://schemas.microsoft.com/office/drawing/2014/main" xmlns="" id="{51DE7F70-7E13-C36E-84FC-8D2AB106C687}"/>
                </a:ext>
              </a:extLst>
            </p:cNvPr>
            <p:cNvSpPr/>
            <p:nvPr/>
          </p:nvSpPr>
          <p:spPr>
            <a:xfrm>
              <a:off x="7512761" y="3802476"/>
              <a:ext cx="78175" cy="488788"/>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3" name="Rectangle 182">
              <a:extLst>
                <a:ext uri="{FF2B5EF4-FFF2-40B4-BE49-F238E27FC236}">
                  <a16:creationId xmlns:a16="http://schemas.microsoft.com/office/drawing/2014/main" xmlns="" id="{894324AF-43C1-8308-B752-BCB58FC321DE}"/>
                </a:ext>
              </a:extLst>
            </p:cNvPr>
            <p:cNvSpPr/>
            <p:nvPr/>
          </p:nvSpPr>
          <p:spPr>
            <a:xfrm>
              <a:off x="7617434" y="3802476"/>
              <a:ext cx="78175" cy="51796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4" name="Rectangle 183">
              <a:extLst>
                <a:ext uri="{FF2B5EF4-FFF2-40B4-BE49-F238E27FC236}">
                  <a16:creationId xmlns:a16="http://schemas.microsoft.com/office/drawing/2014/main" xmlns="" id="{3DD8FA97-74CD-380E-919D-0CB7980B065F}"/>
                </a:ext>
              </a:extLst>
            </p:cNvPr>
            <p:cNvSpPr/>
            <p:nvPr/>
          </p:nvSpPr>
          <p:spPr>
            <a:xfrm>
              <a:off x="7722107" y="3802476"/>
              <a:ext cx="78175" cy="55351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5" name="Rectangle 184">
              <a:extLst>
                <a:ext uri="{FF2B5EF4-FFF2-40B4-BE49-F238E27FC236}">
                  <a16:creationId xmlns:a16="http://schemas.microsoft.com/office/drawing/2014/main" xmlns="" id="{9F3B2B1B-1049-A74B-6502-D532FCA61DD2}"/>
                </a:ext>
              </a:extLst>
            </p:cNvPr>
            <p:cNvSpPr/>
            <p:nvPr/>
          </p:nvSpPr>
          <p:spPr>
            <a:xfrm>
              <a:off x="7826780" y="3802476"/>
              <a:ext cx="78175" cy="709194"/>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6" name="Rectangle 185">
              <a:extLst>
                <a:ext uri="{FF2B5EF4-FFF2-40B4-BE49-F238E27FC236}">
                  <a16:creationId xmlns:a16="http://schemas.microsoft.com/office/drawing/2014/main" xmlns="" id="{E1FEEE69-8DC1-55EF-7B42-7403FEC67ECA}"/>
                </a:ext>
              </a:extLst>
            </p:cNvPr>
            <p:cNvSpPr/>
            <p:nvPr/>
          </p:nvSpPr>
          <p:spPr>
            <a:xfrm>
              <a:off x="7931453" y="3802476"/>
              <a:ext cx="78175" cy="858423"/>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7" name="Rectangle 186">
              <a:extLst>
                <a:ext uri="{FF2B5EF4-FFF2-40B4-BE49-F238E27FC236}">
                  <a16:creationId xmlns:a16="http://schemas.microsoft.com/office/drawing/2014/main" xmlns="" id="{437A0874-AC98-73FD-AD94-65F04AB4D135}"/>
                </a:ext>
              </a:extLst>
            </p:cNvPr>
            <p:cNvSpPr/>
            <p:nvPr/>
          </p:nvSpPr>
          <p:spPr>
            <a:xfrm>
              <a:off x="8036126" y="3802476"/>
              <a:ext cx="78175" cy="94732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8" name="Rectangle 187">
              <a:extLst>
                <a:ext uri="{FF2B5EF4-FFF2-40B4-BE49-F238E27FC236}">
                  <a16:creationId xmlns:a16="http://schemas.microsoft.com/office/drawing/2014/main" xmlns="" id="{0C9808BA-F799-7A2B-94DA-6B19C3F6EDB1}"/>
                </a:ext>
              </a:extLst>
            </p:cNvPr>
            <p:cNvSpPr/>
            <p:nvPr/>
          </p:nvSpPr>
          <p:spPr>
            <a:xfrm>
              <a:off x="8140799" y="3802476"/>
              <a:ext cx="78175" cy="1029872"/>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9" name="Rectangle 188">
              <a:extLst>
                <a:ext uri="{FF2B5EF4-FFF2-40B4-BE49-F238E27FC236}">
                  <a16:creationId xmlns:a16="http://schemas.microsoft.com/office/drawing/2014/main" xmlns="" id="{06D05BC7-7B3C-5DA3-18B9-DE759CCD2B3D}"/>
                </a:ext>
              </a:extLst>
            </p:cNvPr>
            <p:cNvSpPr/>
            <p:nvPr/>
          </p:nvSpPr>
          <p:spPr>
            <a:xfrm>
              <a:off x="8245472" y="3802475"/>
              <a:ext cx="78175" cy="131879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0" name="Rectangle 189">
              <a:extLst>
                <a:ext uri="{FF2B5EF4-FFF2-40B4-BE49-F238E27FC236}">
                  <a16:creationId xmlns:a16="http://schemas.microsoft.com/office/drawing/2014/main" xmlns="" id="{1DD54D09-21A0-2C40-476E-8BEE5F5FB544}"/>
                </a:ext>
              </a:extLst>
            </p:cNvPr>
            <p:cNvSpPr/>
            <p:nvPr/>
          </p:nvSpPr>
          <p:spPr>
            <a:xfrm>
              <a:off x="8350145" y="3429000"/>
              <a:ext cx="78175" cy="373476"/>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1" name="Rectangle 190">
              <a:extLst>
                <a:ext uri="{FF2B5EF4-FFF2-40B4-BE49-F238E27FC236}">
                  <a16:creationId xmlns:a16="http://schemas.microsoft.com/office/drawing/2014/main" xmlns="" id="{75D8B73F-8B5F-1968-F6FE-FA1AAC7024B1}"/>
                </a:ext>
              </a:extLst>
            </p:cNvPr>
            <p:cNvSpPr/>
            <p:nvPr/>
          </p:nvSpPr>
          <p:spPr>
            <a:xfrm>
              <a:off x="8454818" y="3670300"/>
              <a:ext cx="78175" cy="132176"/>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2" name="Rectangle 191">
              <a:extLst>
                <a:ext uri="{FF2B5EF4-FFF2-40B4-BE49-F238E27FC236}">
                  <a16:creationId xmlns:a16="http://schemas.microsoft.com/office/drawing/2014/main" xmlns="" id="{6A2EDD55-1629-0E20-7B4B-210C237EEE27}"/>
                </a:ext>
              </a:extLst>
            </p:cNvPr>
            <p:cNvSpPr/>
            <p:nvPr/>
          </p:nvSpPr>
          <p:spPr>
            <a:xfrm>
              <a:off x="8559491" y="3802476"/>
              <a:ext cx="78175" cy="575849"/>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3" name="Rectangle 192">
              <a:extLst>
                <a:ext uri="{FF2B5EF4-FFF2-40B4-BE49-F238E27FC236}">
                  <a16:creationId xmlns:a16="http://schemas.microsoft.com/office/drawing/2014/main" xmlns="" id="{0D92F11F-5533-3DBF-1988-CC244843253F}"/>
                </a:ext>
              </a:extLst>
            </p:cNvPr>
            <p:cNvSpPr/>
            <p:nvPr/>
          </p:nvSpPr>
          <p:spPr>
            <a:xfrm>
              <a:off x="8664164" y="3802476"/>
              <a:ext cx="78175" cy="1191799"/>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4" name="Rectangle 193">
              <a:extLst>
                <a:ext uri="{FF2B5EF4-FFF2-40B4-BE49-F238E27FC236}">
                  <a16:creationId xmlns:a16="http://schemas.microsoft.com/office/drawing/2014/main" xmlns="" id="{374F6147-8704-2C53-9C17-24D3DF678155}"/>
                </a:ext>
              </a:extLst>
            </p:cNvPr>
            <p:cNvSpPr/>
            <p:nvPr/>
          </p:nvSpPr>
          <p:spPr>
            <a:xfrm>
              <a:off x="8768837" y="3802475"/>
              <a:ext cx="78175" cy="1702971"/>
            </a:xfrm>
            <a:prstGeom prst="rect">
              <a:avLst/>
            </a:prstGeom>
            <a:solidFill>
              <a:srgbClr val="CA5E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97" name="ZoneTexte 196">
              <a:extLst>
                <a:ext uri="{FF2B5EF4-FFF2-40B4-BE49-F238E27FC236}">
                  <a16:creationId xmlns:a16="http://schemas.microsoft.com/office/drawing/2014/main" xmlns="" id="{E80937F1-3DD5-6508-55B9-ACB38ACDC56A}"/>
                </a:ext>
              </a:extLst>
            </p:cNvPr>
            <p:cNvSpPr txBox="1"/>
            <p:nvPr/>
          </p:nvSpPr>
          <p:spPr>
            <a:xfrm>
              <a:off x="3746950" y="1412626"/>
              <a:ext cx="614271" cy="276999"/>
            </a:xfrm>
            <a:prstGeom prst="rect">
              <a:avLst/>
            </a:prstGeom>
            <a:noFill/>
          </p:spPr>
          <p:txBody>
            <a:bodyPr wrap="none" rtlCol="0">
              <a:spAutoFit/>
            </a:bodyPr>
            <a:lstStyle/>
            <a:p>
              <a:r>
                <a:rPr lang="fr-FR" sz="1200" dirty="0">
                  <a:solidFill>
                    <a:prstClr val="black"/>
                  </a:solidFill>
                </a:rPr>
                <a:t>CBPC</a:t>
              </a:r>
            </a:p>
          </p:txBody>
        </p:sp>
        <p:sp>
          <p:nvSpPr>
            <p:cNvPr id="198" name="ZoneTexte 197">
              <a:extLst>
                <a:ext uri="{FF2B5EF4-FFF2-40B4-BE49-F238E27FC236}">
                  <a16:creationId xmlns:a16="http://schemas.microsoft.com/office/drawing/2014/main" xmlns="" id="{701CE6D6-DB64-3089-4931-E9E45B76038A}"/>
                </a:ext>
              </a:extLst>
            </p:cNvPr>
            <p:cNvSpPr txBox="1"/>
            <p:nvPr/>
          </p:nvSpPr>
          <p:spPr>
            <a:xfrm>
              <a:off x="6653576" y="1412626"/>
              <a:ext cx="752129" cy="276999"/>
            </a:xfrm>
            <a:prstGeom prst="rect">
              <a:avLst/>
            </a:prstGeom>
            <a:noFill/>
          </p:spPr>
          <p:txBody>
            <a:bodyPr wrap="none" rtlCol="0">
              <a:spAutoFit/>
            </a:bodyPr>
            <a:lstStyle/>
            <a:p>
              <a:r>
                <a:rPr lang="fr-FR" sz="1200" dirty="0">
                  <a:solidFill>
                    <a:prstClr val="black"/>
                  </a:solidFill>
                </a:rPr>
                <a:t>CEN </a:t>
              </a:r>
              <a:r>
                <a:rPr lang="fr-FR" sz="1200" dirty="0" err="1">
                  <a:solidFill>
                    <a:prstClr val="black"/>
                  </a:solidFill>
                </a:rPr>
                <a:t>ep</a:t>
              </a:r>
              <a:endParaRPr lang="fr-FR" sz="1200" dirty="0">
                <a:solidFill>
                  <a:prstClr val="black"/>
                </a:solidFill>
              </a:endParaRPr>
            </a:p>
          </p:txBody>
        </p:sp>
        <p:sp>
          <p:nvSpPr>
            <p:cNvPr id="199" name="ZoneTexte 198">
              <a:extLst>
                <a:ext uri="{FF2B5EF4-FFF2-40B4-BE49-F238E27FC236}">
                  <a16:creationId xmlns:a16="http://schemas.microsoft.com/office/drawing/2014/main" xmlns="" id="{EACF1E9E-9B32-BA77-6207-68B7903DD65F}"/>
                </a:ext>
              </a:extLst>
            </p:cNvPr>
            <p:cNvSpPr txBox="1"/>
            <p:nvPr/>
          </p:nvSpPr>
          <p:spPr>
            <a:xfrm>
              <a:off x="8272927" y="1412626"/>
              <a:ext cx="652743" cy="276999"/>
            </a:xfrm>
            <a:prstGeom prst="rect">
              <a:avLst/>
            </a:prstGeom>
            <a:noFill/>
          </p:spPr>
          <p:txBody>
            <a:bodyPr wrap="none" rtlCol="0">
              <a:spAutoFit/>
            </a:bodyPr>
            <a:lstStyle/>
            <a:p>
              <a:r>
                <a:rPr lang="fr-FR" sz="1200" dirty="0">
                  <a:solidFill>
                    <a:prstClr val="black"/>
                  </a:solidFill>
                </a:rPr>
                <a:t>CEN b</a:t>
              </a:r>
            </a:p>
          </p:txBody>
        </p:sp>
        <p:grpSp>
          <p:nvGrpSpPr>
            <p:cNvPr id="202" name="Groupe 201">
              <a:extLst>
                <a:ext uri="{FF2B5EF4-FFF2-40B4-BE49-F238E27FC236}">
                  <a16:creationId xmlns:a16="http://schemas.microsoft.com/office/drawing/2014/main" xmlns="" id="{FC9C6182-B598-4437-FA0E-79F24EC3CC75}"/>
                </a:ext>
              </a:extLst>
            </p:cNvPr>
            <p:cNvGrpSpPr/>
            <p:nvPr/>
          </p:nvGrpSpPr>
          <p:grpSpPr>
            <a:xfrm>
              <a:off x="2599591" y="5260076"/>
              <a:ext cx="832384" cy="261610"/>
              <a:chOff x="3596469" y="2172057"/>
              <a:chExt cx="832384" cy="261610"/>
            </a:xfrm>
          </p:grpSpPr>
          <p:sp>
            <p:nvSpPr>
              <p:cNvPr id="200" name="Losange 199">
                <a:extLst>
                  <a:ext uri="{FF2B5EF4-FFF2-40B4-BE49-F238E27FC236}">
                    <a16:creationId xmlns:a16="http://schemas.microsoft.com/office/drawing/2014/main" xmlns="" id="{54F4C849-859C-A3E3-B520-B571AE2B0EDC}"/>
                  </a:ext>
                </a:extLst>
              </p:cNvPr>
              <p:cNvSpPr/>
              <p:nvPr/>
            </p:nvSpPr>
            <p:spPr>
              <a:xfrm>
                <a:off x="3596469" y="2241546"/>
                <a:ext cx="98209" cy="112436"/>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1" name="ZoneTexte 200">
                <a:extLst>
                  <a:ext uri="{FF2B5EF4-FFF2-40B4-BE49-F238E27FC236}">
                    <a16:creationId xmlns:a16="http://schemas.microsoft.com/office/drawing/2014/main" xmlns="" id="{2ABB09F4-1FCF-AD6F-08AB-766AFBB94960}"/>
                  </a:ext>
                </a:extLst>
              </p:cNvPr>
              <p:cNvSpPr txBox="1"/>
              <p:nvPr/>
            </p:nvSpPr>
            <p:spPr>
              <a:xfrm>
                <a:off x="3678327" y="2172057"/>
                <a:ext cx="750526" cy="261610"/>
              </a:xfrm>
              <a:prstGeom prst="rect">
                <a:avLst/>
              </a:prstGeom>
              <a:noFill/>
            </p:spPr>
            <p:txBody>
              <a:bodyPr wrap="none" rtlCol="0">
                <a:spAutoFit/>
              </a:bodyPr>
              <a:lstStyle/>
              <a:p>
                <a:r>
                  <a:rPr lang="fr-FR" sz="1100" dirty="0">
                    <a:solidFill>
                      <a:prstClr val="black"/>
                    </a:solidFill>
                  </a:rPr>
                  <a:t>En cours</a:t>
                </a:r>
              </a:p>
            </p:txBody>
          </p:sp>
        </p:grpSp>
        <p:sp>
          <p:nvSpPr>
            <p:cNvPr id="204" name="Losange 203">
              <a:extLst>
                <a:ext uri="{FF2B5EF4-FFF2-40B4-BE49-F238E27FC236}">
                  <a16:creationId xmlns:a16="http://schemas.microsoft.com/office/drawing/2014/main" xmlns="" id="{27D66B26-7718-922A-2C5A-B38BCF4F4FA8}"/>
                </a:ext>
              </a:extLst>
            </p:cNvPr>
            <p:cNvSpPr/>
            <p:nvPr/>
          </p:nvSpPr>
          <p:spPr>
            <a:xfrm>
              <a:off x="3825711" y="374666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5" name="Losange 204">
              <a:extLst>
                <a:ext uri="{FF2B5EF4-FFF2-40B4-BE49-F238E27FC236}">
                  <a16:creationId xmlns:a16="http://schemas.microsoft.com/office/drawing/2014/main" xmlns="" id="{97700220-74B1-0EF6-8824-FD426603EEED}"/>
                </a:ext>
              </a:extLst>
            </p:cNvPr>
            <p:cNvSpPr/>
            <p:nvPr/>
          </p:nvSpPr>
          <p:spPr>
            <a:xfrm>
              <a:off x="3941215" y="3857354"/>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6" name="Losange 205">
              <a:extLst>
                <a:ext uri="{FF2B5EF4-FFF2-40B4-BE49-F238E27FC236}">
                  <a16:creationId xmlns:a16="http://schemas.microsoft.com/office/drawing/2014/main" xmlns="" id="{C1D0D3B0-DBBD-B5A6-9F4E-F4C1659DD937}"/>
                </a:ext>
              </a:extLst>
            </p:cNvPr>
            <p:cNvSpPr/>
            <p:nvPr/>
          </p:nvSpPr>
          <p:spPr>
            <a:xfrm>
              <a:off x="4663109" y="4348243"/>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7" name="Losange 206">
              <a:extLst>
                <a:ext uri="{FF2B5EF4-FFF2-40B4-BE49-F238E27FC236}">
                  <a16:creationId xmlns:a16="http://schemas.microsoft.com/office/drawing/2014/main" xmlns="" id="{98F35077-F796-6270-3D4C-A0A5A52CFE54}"/>
                </a:ext>
              </a:extLst>
            </p:cNvPr>
            <p:cNvSpPr/>
            <p:nvPr/>
          </p:nvSpPr>
          <p:spPr>
            <a:xfrm>
              <a:off x="4764175" y="4415620"/>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8" name="Losange 207">
              <a:extLst>
                <a:ext uri="{FF2B5EF4-FFF2-40B4-BE49-F238E27FC236}">
                  <a16:creationId xmlns:a16="http://schemas.microsoft.com/office/drawing/2014/main" xmlns="" id="{2123F58C-36B3-3A84-3D42-B67C921F6F88}"/>
                </a:ext>
              </a:extLst>
            </p:cNvPr>
            <p:cNvSpPr/>
            <p:nvPr/>
          </p:nvSpPr>
          <p:spPr>
            <a:xfrm>
              <a:off x="4865240" y="4449309"/>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9" name="Losange 208">
              <a:extLst>
                <a:ext uri="{FF2B5EF4-FFF2-40B4-BE49-F238E27FC236}">
                  <a16:creationId xmlns:a16="http://schemas.microsoft.com/office/drawing/2014/main" xmlns="" id="{7091859C-F265-9022-A579-F79E42E47BE9}"/>
                </a:ext>
              </a:extLst>
            </p:cNvPr>
            <p:cNvSpPr/>
            <p:nvPr/>
          </p:nvSpPr>
          <p:spPr>
            <a:xfrm>
              <a:off x="4971118" y="4564812"/>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0" name="Losange 209">
              <a:extLst>
                <a:ext uri="{FF2B5EF4-FFF2-40B4-BE49-F238E27FC236}">
                  <a16:creationId xmlns:a16="http://schemas.microsoft.com/office/drawing/2014/main" xmlns="" id="{B94ED6D0-3670-441A-211F-F7AFA137EF58}"/>
                </a:ext>
              </a:extLst>
            </p:cNvPr>
            <p:cNvSpPr/>
            <p:nvPr/>
          </p:nvSpPr>
          <p:spPr>
            <a:xfrm>
              <a:off x="5187687" y="4872820"/>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1" name="Losange 210">
              <a:extLst>
                <a:ext uri="{FF2B5EF4-FFF2-40B4-BE49-F238E27FC236}">
                  <a16:creationId xmlns:a16="http://schemas.microsoft.com/office/drawing/2014/main" xmlns="" id="{2955BF35-8FB5-610E-3CD7-711ADB4398BE}"/>
                </a:ext>
              </a:extLst>
            </p:cNvPr>
            <p:cNvSpPr/>
            <p:nvPr/>
          </p:nvSpPr>
          <p:spPr>
            <a:xfrm>
              <a:off x="5389817" y="5012387"/>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2" name="Losange 211">
              <a:extLst>
                <a:ext uri="{FF2B5EF4-FFF2-40B4-BE49-F238E27FC236}">
                  <a16:creationId xmlns:a16="http://schemas.microsoft.com/office/drawing/2014/main" xmlns="" id="{D994D5D2-D102-3F89-8BD5-79A9E125F40B}"/>
                </a:ext>
              </a:extLst>
            </p:cNvPr>
            <p:cNvSpPr/>
            <p:nvPr/>
          </p:nvSpPr>
          <p:spPr>
            <a:xfrm>
              <a:off x="5490883" y="5012387"/>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3" name="Losange 212">
              <a:extLst>
                <a:ext uri="{FF2B5EF4-FFF2-40B4-BE49-F238E27FC236}">
                  <a16:creationId xmlns:a16="http://schemas.microsoft.com/office/drawing/2014/main" xmlns="" id="{86E74C55-10CB-0B75-DD49-1842ECDB9941}"/>
                </a:ext>
              </a:extLst>
            </p:cNvPr>
            <p:cNvSpPr/>
            <p:nvPr/>
          </p:nvSpPr>
          <p:spPr>
            <a:xfrm>
              <a:off x="5293565" y="4930573"/>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4" name="Losange 213">
              <a:extLst>
                <a:ext uri="{FF2B5EF4-FFF2-40B4-BE49-F238E27FC236}">
                  <a16:creationId xmlns:a16="http://schemas.microsoft.com/office/drawing/2014/main" xmlns="" id="{98666230-CAA8-4CC2-B549-E109B64CA77A}"/>
                </a:ext>
              </a:extLst>
            </p:cNvPr>
            <p:cNvSpPr/>
            <p:nvPr/>
          </p:nvSpPr>
          <p:spPr>
            <a:xfrm>
              <a:off x="5601574" y="5166391"/>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5" name="Losange 214">
              <a:extLst>
                <a:ext uri="{FF2B5EF4-FFF2-40B4-BE49-F238E27FC236}">
                  <a16:creationId xmlns:a16="http://schemas.microsoft.com/office/drawing/2014/main" xmlns="" id="{D5A4C314-27F9-FD74-18C8-B27F36D28638}"/>
                </a:ext>
              </a:extLst>
            </p:cNvPr>
            <p:cNvSpPr/>
            <p:nvPr/>
          </p:nvSpPr>
          <p:spPr>
            <a:xfrm>
              <a:off x="7921262" y="4608125"/>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6" name="Losange 215">
              <a:extLst>
                <a:ext uri="{FF2B5EF4-FFF2-40B4-BE49-F238E27FC236}">
                  <a16:creationId xmlns:a16="http://schemas.microsoft.com/office/drawing/2014/main" xmlns="" id="{D9148DB4-EE91-604F-4434-415F9EF72CAA}"/>
                </a:ext>
              </a:extLst>
            </p:cNvPr>
            <p:cNvSpPr/>
            <p:nvPr/>
          </p:nvSpPr>
          <p:spPr>
            <a:xfrm>
              <a:off x="8128204" y="4776566"/>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7" name="Losange 216">
              <a:extLst>
                <a:ext uri="{FF2B5EF4-FFF2-40B4-BE49-F238E27FC236}">
                  <a16:creationId xmlns:a16="http://schemas.microsoft.com/office/drawing/2014/main" xmlns="" id="{4C0A67B6-0BE0-9FE6-1478-870B5FD38855}"/>
                </a:ext>
              </a:extLst>
            </p:cNvPr>
            <p:cNvSpPr/>
            <p:nvPr/>
          </p:nvSpPr>
          <p:spPr>
            <a:xfrm>
              <a:off x="8551716" y="4328991"/>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8" name="Losange 217">
              <a:extLst>
                <a:ext uri="{FF2B5EF4-FFF2-40B4-BE49-F238E27FC236}">
                  <a16:creationId xmlns:a16="http://schemas.microsoft.com/office/drawing/2014/main" xmlns="" id="{08B9D940-1510-8B16-FED6-6BEB9B703B97}"/>
                </a:ext>
              </a:extLst>
            </p:cNvPr>
            <p:cNvSpPr/>
            <p:nvPr/>
          </p:nvSpPr>
          <p:spPr>
            <a:xfrm>
              <a:off x="8652781" y="4940196"/>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9" name="Losange 218">
              <a:extLst>
                <a:ext uri="{FF2B5EF4-FFF2-40B4-BE49-F238E27FC236}">
                  <a16:creationId xmlns:a16="http://schemas.microsoft.com/office/drawing/2014/main" xmlns="" id="{40A8AE06-9667-E8AF-5F46-6D1CB50E3CDB}"/>
                </a:ext>
              </a:extLst>
            </p:cNvPr>
            <p:cNvSpPr/>
            <p:nvPr/>
          </p:nvSpPr>
          <p:spPr>
            <a:xfrm>
              <a:off x="8238895" y="5060512"/>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0" name="Losange 219">
              <a:extLst>
                <a:ext uri="{FF2B5EF4-FFF2-40B4-BE49-F238E27FC236}">
                  <a16:creationId xmlns:a16="http://schemas.microsoft.com/office/drawing/2014/main" xmlns="" id="{2013C985-EED5-AF31-C9F4-85C9BD1C2749}"/>
                </a:ext>
              </a:extLst>
            </p:cNvPr>
            <p:cNvSpPr/>
            <p:nvPr/>
          </p:nvSpPr>
          <p:spPr>
            <a:xfrm>
              <a:off x="8753846" y="5464773"/>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1" name="Losange 220">
              <a:extLst>
                <a:ext uri="{FF2B5EF4-FFF2-40B4-BE49-F238E27FC236}">
                  <a16:creationId xmlns:a16="http://schemas.microsoft.com/office/drawing/2014/main" xmlns="" id="{1046FBE8-79EE-98D1-9476-54AC9CA1D8B4}"/>
                </a:ext>
              </a:extLst>
            </p:cNvPr>
            <p:cNvSpPr/>
            <p:nvPr/>
          </p:nvSpPr>
          <p:spPr>
            <a:xfrm>
              <a:off x="8455462" y="3621535"/>
              <a:ext cx="94453" cy="111621"/>
            </a:xfrm>
            <a:prstGeom prst="diamond">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131" name="Groupe 130">
              <a:extLst>
                <a:ext uri="{FF2B5EF4-FFF2-40B4-BE49-F238E27FC236}">
                  <a16:creationId xmlns:a16="http://schemas.microsoft.com/office/drawing/2014/main" xmlns="" id="{D913F06A-B223-F216-94BF-E60D42C07000}"/>
                </a:ext>
              </a:extLst>
            </p:cNvPr>
            <p:cNvGrpSpPr/>
            <p:nvPr/>
          </p:nvGrpSpPr>
          <p:grpSpPr>
            <a:xfrm>
              <a:off x="1625121" y="1471290"/>
              <a:ext cx="7273435" cy="4321324"/>
              <a:chOff x="1625121" y="1471290"/>
              <a:chExt cx="7273435" cy="4321324"/>
            </a:xfrm>
          </p:grpSpPr>
          <p:grpSp>
            <p:nvGrpSpPr>
              <p:cNvPr id="6" name="Groupe 5">
                <a:extLst>
                  <a:ext uri="{FF2B5EF4-FFF2-40B4-BE49-F238E27FC236}">
                    <a16:creationId xmlns:a16="http://schemas.microsoft.com/office/drawing/2014/main" xmlns="" id="{FD67A714-C01D-583B-CF06-9EEEAAF50A90}"/>
                  </a:ext>
                </a:extLst>
              </p:cNvPr>
              <p:cNvGrpSpPr/>
              <p:nvPr/>
            </p:nvGrpSpPr>
            <p:grpSpPr>
              <a:xfrm>
                <a:off x="1625121" y="1812338"/>
                <a:ext cx="7273435" cy="3980276"/>
                <a:chOff x="1978870" y="1871175"/>
                <a:chExt cx="7273435" cy="3980276"/>
              </a:xfrm>
            </p:grpSpPr>
            <p:graphicFrame>
              <p:nvGraphicFramePr>
                <p:cNvPr id="121" name="Chart 16">
                  <a:extLst>
                    <a:ext uri="{FF2B5EF4-FFF2-40B4-BE49-F238E27FC236}">
                      <a16:creationId xmlns:a16="http://schemas.microsoft.com/office/drawing/2014/main" xmlns="" id="{A81ADB1D-305A-EA86-C1C1-0315A6DA5C18}"/>
                    </a:ext>
                  </a:extLst>
                </p:cNvPr>
                <p:cNvGraphicFramePr/>
                <p:nvPr/>
              </p:nvGraphicFramePr>
              <p:xfrm>
                <a:off x="1978870" y="1871175"/>
                <a:ext cx="1603316" cy="3980276"/>
              </p:xfrm>
              <a:graphic>
                <a:graphicData uri="http://schemas.openxmlformats.org/drawingml/2006/chart">
                  <c:chart xmlns:c="http://schemas.openxmlformats.org/drawingml/2006/chart" xmlns:r="http://schemas.openxmlformats.org/officeDocument/2006/relationships" r:id="rId2"/>
                </a:graphicData>
              </a:graphic>
            </p:graphicFrame>
            <p:cxnSp>
              <p:nvCxnSpPr>
                <p:cNvPr id="122" name="Connecteur droit 121">
                  <a:extLst>
                    <a:ext uri="{FF2B5EF4-FFF2-40B4-BE49-F238E27FC236}">
                      <a16:creationId xmlns:a16="http://schemas.microsoft.com/office/drawing/2014/main" xmlns="" id="{9F54A5A4-5830-EE22-0B37-8876D154F1F1}"/>
                    </a:ext>
                  </a:extLst>
                </p:cNvPr>
                <p:cNvCxnSpPr>
                  <a:cxnSpLocks/>
                </p:cNvCxnSpPr>
                <p:nvPr/>
              </p:nvCxnSpPr>
              <p:spPr>
                <a:xfrm>
                  <a:off x="2720622" y="3864305"/>
                  <a:ext cx="6531683"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xmlns="" id="{074A7A6D-60E4-2177-ADAE-30C10D2BAE63}"/>
                    </a:ext>
                  </a:extLst>
                </p:cNvPr>
                <p:cNvCxnSpPr>
                  <a:cxnSpLocks/>
                </p:cNvCxnSpPr>
                <p:nvPr/>
              </p:nvCxnSpPr>
              <p:spPr>
                <a:xfrm>
                  <a:off x="2720622" y="4414832"/>
                  <a:ext cx="6531683"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Connecteur droit 123">
                  <a:extLst>
                    <a:ext uri="{FF2B5EF4-FFF2-40B4-BE49-F238E27FC236}">
                      <a16:creationId xmlns:a16="http://schemas.microsoft.com/office/drawing/2014/main" xmlns="" id="{8063E557-83D8-E56E-970E-347C5B00059D}"/>
                    </a:ext>
                  </a:extLst>
                </p:cNvPr>
                <p:cNvCxnSpPr>
                  <a:cxnSpLocks/>
                </p:cNvCxnSpPr>
                <p:nvPr/>
              </p:nvCxnSpPr>
              <p:spPr>
                <a:xfrm>
                  <a:off x="2720622" y="3487837"/>
                  <a:ext cx="6531683"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29" name="Connecteur droit 128">
                <a:extLst>
                  <a:ext uri="{FF2B5EF4-FFF2-40B4-BE49-F238E27FC236}">
                    <a16:creationId xmlns:a16="http://schemas.microsoft.com/office/drawing/2014/main" xmlns="" id="{5D661A91-FBFD-9440-5968-9B221C559A3E}"/>
                  </a:ext>
                </a:extLst>
              </p:cNvPr>
              <p:cNvCxnSpPr/>
              <p:nvPr/>
            </p:nvCxnSpPr>
            <p:spPr>
              <a:xfrm>
                <a:off x="5713281" y="1471290"/>
                <a:ext cx="0" cy="415261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xmlns="" id="{855188B4-51A0-E06E-4997-28A3606809C7}"/>
                  </a:ext>
                </a:extLst>
              </p:cNvPr>
              <p:cNvCxnSpPr/>
              <p:nvPr/>
            </p:nvCxnSpPr>
            <p:spPr>
              <a:xfrm>
                <a:off x="8332728" y="1471290"/>
                <a:ext cx="0" cy="415261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Connecteur droit 131">
                <a:extLst>
                  <a:ext uri="{FF2B5EF4-FFF2-40B4-BE49-F238E27FC236}">
                    <a16:creationId xmlns:a16="http://schemas.microsoft.com/office/drawing/2014/main" xmlns="" id="{993D7D6D-C9ED-CC80-E4AC-14728801F48D}"/>
                  </a:ext>
                </a:extLst>
              </p:cNvPr>
              <p:cNvCxnSpPr/>
              <p:nvPr/>
            </p:nvCxnSpPr>
            <p:spPr>
              <a:xfrm>
                <a:off x="2366873" y="1471290"/>
                <a:ext cx="0" cy="4152614"/>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7" name="Espace réservé du contenu 6">
            <a:extLst>
              <a:ext uri="{FF2B5EF4-FFF2-40B4-BE49-F238E27FC236}">
                <a16:creationId xmlns:a16="http://schemas.microsoft.com/office/drawing/2014/main" xmlns="" id="{5A20DC67-5B7D-CF96-7BE6-F32AA566982F}"/>
              </a:ext>
            </a:extLst>
          </p:cNvPr>
          <p:cNvSpPr>
            <a:spLocks noGrp="1"/>
          </p:cNvSpPr>
          <p:nvPr>
            <p:ph sz="quarter" idx="16"/>
          </p:nvPr>
        </p:nvSpPr>
        <p:spPr/>
        <p:txBody>
          <a:bodyPr/>
          <a:lstStyle/>
          <a:p>
            <a:r>
              <a:rPr lang="fr-FR" dirty="0"/>
              <a:t>M. </a:t>
            </a:r>
            <a:r>
              <a:rPr lang="fr-FR" dirty="0" err="1"/>
              <a:t>Wermke</a:t>
            </a:r>
            <a:r>
              <a:rPr lang="fr-FR" dirty="0"/>
              <a:t> et al. ASCO 2023, Abs. #8502</a:t>
            </a:r>
          </a:p>
        </p:txBody>
      </p:sp>
      <p:graphicFrame>
        <p:nvGraphicFramePr>
          <p:cNvPr id="9" name="Tableau 8">
            <a:extLst>
              <a:ext uri="{FF2B5EF4-FFF2-40B4-BE49-F238E27FC236}">
                <a16:creationId xmlns:a16="http://schemas.microsoft.com/office/drawing/2014/main" xmlns="" id="{45A4E088-F9B5-C247-240B-68BDF4128740}"/>
              </a:ext>
            </a:extLst>
          </p:cNvPr>
          <p:cNvGraphicFramePr>
            <a:graphicFrameLocks noGrp="1"/>
          </p:cNvGraphicFramePr>
          <p:nvPr/>
        </p:nvGraphicFramePr>
        <p:xfrm>
          <a:off x="8854602" y="1131299"/>
          <a:ext cx="2846114" cy="1885661"/>
        </p:xfrm>
        <a:graphic>
          <a:graphicData uri="http://schemas.openxmlformats.org/drawingml/2006/table">
            <a:tbl>
              <a:tblPr firstRow="1" bandRow="1"/>
              <a:tblGrid>
                <a:gridCol w="574445">
                  <a:extLst>
                    <a:ext uri="{9D8B030D-6E8A-4147-A177-3AD203B41FA5}">
                      <a16:colId xmlns:a16="http://schemas.microsoft.com/office/drawing/2014/main" xmlns="" val="20000"/>
                    </a:ext>
                  </a:extLst>
                </a:gridCol>
                <a:gridCol w="757223">
                  <a:extLst>
                    <a:ext uri="{9D8B030D-6E8A-4147-A177-3AD203B41FA5}">
                      <a16:colId xmlns:a16="http://schemas.microsoft.com/office/drawing/2014/main" xmlns="" val="20001"/>
                    </a:ext>
                  </a:extLst>
                </a:gridCol>
                <a:gridCol w="757223">
                  <a:extLst>
                    <a:ext uri="{9D8B030D-6E8A-4147-A177-3AD203B41FA5}">
                      <a16:colId xmlns:a16="http://schemas.microsoft.com/office/drawing/2014/main" xmlns="" val="20002"/>
                    </a:ext>
                  </a:extLst>
                </a:gridCol>
                <a:gridCol w="757223">
                  <a:extLst>
                    <a:ext uri="{9D8B030D-6E8A-4147-A177-3AD203B41FA5}">
                      <a16:colId xmlns:a16="http://schemas.microsoft.com/office/drawing/2014/main" xmlns="" val="20003"/>
                    </a:ext>
                  </a:extLst>
                </a:gridCol>
              </a:tblGrid>
              <a:tr h="575196">
                <a:tc>
                  <a:txBody>
                    <a:bodyPr/>
                    <a:lstStyle/>
                    <a:p>
                      <a:pPr algn="ctr" fontAlgn="b"/>
                      <a:r>
                        <a:rPr lang="en-US" sz="900" b="1" u="none" strike="noStrike" baseline="0" dirty="0">
                          <a:solidFill>
                            <a:schemeClr val="bg1"/>
                          </a:solidFill>
                          <a:effectLst/>
                          <a:latin typeface="+mn-lt"/>
                        </a:rPr>
                        <a:t>n, (%)</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900" b="1" u="none" strike="noStrike" dirty="0">
                          <a:solidFill>
                            <a:schemeClr val="bg1"/>
                          </a:solidFill>
                          <a:effectLst/>
                          <a:latin typeface="+mn-lt"/>
                        </a:rPr>
                        <a:t>CBPC</a:t>
                      </a:r>
                    </a:p>
                    <a:p>
                      <a:pPr algn="ctr" fontAlgn="b"/>
                      <a:r>
                        <a:rPr lang="en-US" sz="900" b="1" i="0" u="none" strike="noStrike" dirty="0">
                          <a:solidFill>
                            <a:schemeClr val="bg1"/>
                          </a:solidFill>
                          <a:effectLst/>
                          <a:latin typeface="+mn-lt"/>
                          <a:ea typeface="Open Sans" panose="020B0606030504020204" pitchFamily="34" charset="0"/>
                          <a:cs typeface="Arial" panose="020B0604020202020204" pitchFamily="34" charset="0"/>
                        </a:rPr>
                        <a:t>(n=39;</a:t>
                      </a:r>
                    </a:p>
                    <a:p>
                      <a:pPr algn="ctr" fontAlgn="b"/>
                      <a:r>
                        <a:rPr lang="en-US" sz="900" b="1" i="0" u="none" strike="noStrike" dirty="0">
                          <a:solidFill>
                            <a:schemeClr val="bg1"/>
                          </a:solidFill>
                          <a:effectLst/>
                          <a:latin typeface="+mn-lt"/>
                          <a:ea typeface="Open Sans" panose="020B0606030504020204" pitchFamily="34" charset="0"/>
                          <a:cs typeface="Arial" panose="020B0604020202020204" pitchFamily="34" charset="0"/>
                        </a:rPr>
                        <a:t>100%)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900" b="1" u="none" strike="noStrike" kern="1200" dirty="0">
                          <a:solidFill>
                            <a:schemeClr val="bg1"/>
                          </a:solidFill>
                          <a:effectLst/>
                          <a:latin typeface="+mn-lt"/>
                          <a:ea typeface="+mn-ea"/>
                          <a:cs typeface="+mn-cs"/>
                        </a:rPr>
                        <a:t>CEN ep</a:t>
                      </a:r>
                    </a:p>
                    <a:p>
                      <a:pPr algn="ctr" fontAlgn="b"/>
                      <a:r>
                        <a:rPr lang="en-US" sz="900" b="1" i="0" u="none" strike="noStrike" kern="1200" dirty="0">
                          <a:solidFill>
                            <a:schemeClr val="bg1"/>
                          </a:solidFill>
                          <a:effectLst/>
                          <a:latin typeface="+mn-lt"/>
                          <a:ea typeface="Open Sans" panose="020B0606030504020204" pitchFamily="34" charset="0"/>
                          <a:cs typeface="Arial" panose="020B0604020202020204" pitchFamily="34" charset="0"/>
                        </a:rPr>
                        <a:t>(n=27;</a:t>
                      </a:r>
                    </a:p>
                    <a:p>
                      <a:pPr algn="ctr" fontAlgn="b"/>
                      <a:r>
                        <a:rPr lang="en-US" sz="900" b="1" i="0" u="none" strike="noStrike" kern="1200" dirty="0">
                          <a:solidFill>
                            <a:schemeClr val="bg1"/>
                          </a:solidFill>
                          <a:effectLst/>
                          <a:latin typeface="+mn-lt"/>
                          <a:ea typeface="Open Sans" panose="020B0606030504020204" pitchFamily="34" charset="0"/>
                          <a:cs typeface="Arial" panose="020B0604020202020204" pitchFamily="34" charset="0"/>
                        </a:rPr>
                        <a:t>100%)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b"/>
                      <a:r>
                        <a:rPr lang="en-US" sz="900" b="1" u="none" strike="noStrike" kern="1200" dirty="0">
                          <a:solidFill>
                            <a:schemeClr val="bg1"/>
                          </a:solidFill>
                          <a:effectLst/>
                          <a:latin typeface="+mn-lt"/>
                          <a:ea typeface="+mn-ea"/>
                          <a:cs typeface="+mn-cs"/>
                        </a:rPr>
                        <a:t>CEN b</a:t>
                      </a:r>
                    </a:p>
                    <a:p>
                      <a:pPr algn="ctr" fontAlgn="b"/>
                      <a:r>
                        <a:rPr lang="en-US" sz="900" b="1" i="0" u="none" strike="noStrike" kern="1200" dirty="0">
                          <a:solidFill>
                            <a:schemeClr val="bg1"/>
                          </a:solidFill>
                          <a:effectLst/>
                          <a:latin typeface="+mn-lt"/>
                          <a:ea typeface="Open Sans" panose="020B0606030504020204" pitchFamily="34" charset="0"/>
                          <a:cs typeface="Arial" panose="020B0604020202020204" pitchFamily="34" charset="0"/>
                        </a:rPr>
                        <a:t>(n=5;</a:t>
                      </a:r>
                    </a:p>
                    <a:p>
                      <a:pPr algn="ctr" fontAlgn="b"/>
                      <a:r>
                        <a:rPr lang="en-US" sz="900" b="1" i="0" u="none" strike="noStrike" kern="1200" dirty="0">
                          <a:solidFill>
                            <a:schemeClr val="bg1"/>
                          </a:solidFill>
                          <a:effectLst/>
                          <a:latin typeface="+mn-lt"/>
                          <a:ea typeface="Open Sans" panose="020B0606030504020204" pitchFamily="34" charset="0"/>
                          <a:cs typeface="Arial" panose="020B0604020202020204" pitchFamily="34" charset="0"/>
                        </a:rPr>
                        <a:t>100%)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CA5E34"/>
                    </a:solidFill>
                  </a:tcPr>
                </a:tc>
                <a:extLst>
                  <a:ext uri="{0D108BD9-81ED-4DB2-BD59-A6C34878D82A}">
                    <a16:rowId xmlns:a16="http://schemas.microsoft.com/office/drawing/2014/main" xmlns="" val="10000"/>
                  </a:ext>
                </a:extLst>
              </a:tr>
              <a:tr h="2620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PR</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10 (26)</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5 (19)</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3 (60)</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620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SD</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10 (26)</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7 (26)</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2 (40)</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262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PD</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12 (31)</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13 (48)</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0</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262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DCR</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20 (51)</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12 (44)</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5 (100)</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262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NE</a:t>
                      </a:r>
                      <a:endParaRPr lang="en-GB" sz="900" b="0"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7 (18)</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2 (7)</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900" b="0" kern="1200" baseline="0" dirty="0">
                          <a:ln>
                            <a:noFill/>
                          </a:ln>
                          <a:solidFill>
                            <a:schemeClr val="tx1"/>
                          </a:solidFill>
                          <a:latin typeface="+mn-lt"/>
                          <a:ea typeface="+mn-ea"/>
                          <a:cs typeface="+mn-cs"/>
                        </a:rPr>
                        <a:t>0</a:t>
                      </a:r>
                      <a:endParaRPr lang="en-US" sz="9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bl>
          </a:graphicData>
        </a:graphic>
      </p:graphicFrame>
    </p:spTree>
    <p:extLst>
      <p:ext uri="{BB962C8B-B14F-4D97-AF65-F5344CB8AC3E}">
        <p14:creationId xmlns:p14="http://schemas.microsoft.com/office/powerpoint/2010/main" val="8019986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  N.F. Abdel Karim et al. ASCO</a:t>
            </a:r>
            <a:r>
              <a:rPr lang="fr-FR" dirty="0">
                <a:latin typeface="Calibri" panose="020F0502020204030204" pitchFamily="34" charset="0"/>
                <a:cs typeface="Calibri" panose="020F0502020204030204" pitchFamily="34" charset="0"/>
              </a:rPr>
              <a:t>®</a:t>
            </a:r>
            <a:r>
              <a:rPr lang="fr-FR" dirty="0"/>
              <a:t> 2023, Abs. #8504</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Abs #8504: étude SWOG S1929</a:t>
            </a:r>
            <a:endParaRPr lang="fr-FR" dirty="0"/>
          </a:p>
        </p:txBody>
      </p:sp>
      <p:sp>
        <p:nvSpPr>
          <p:cNvPr id="5" name="Espace réservé du texte 4">
            <a:extLst>
              <a:ext uri="{FF2B5EF4-FFF2-40B4-BE49-F238E27FC236}">
                <a16:creationId xmlns:a16="http://schemas.microsoft.com/office/drawing/2014/main" xmlns="" id="{90B02BB8-2082-7FD9-66C7-DEFA10621848}"/>
              </a:ext>
            </a:extLst>
          </p:cNvPr>
          <p:cNvSpPr>
            <a:spLocks noGrp="1"/>
          </p:cNvSpPr>
          <p:nvPr>
            <p:ph type="body" sz="quarter" idx="18"/>
          </p:nvPr>
        </p:nvSpPr>
        <p:spPr>
          <a:xfrm>
            <a:off x="1306583" y="3039927"/>
            <a:ext cx="10370160" cy="1690915"/>
          </a:xfrm>
        </p:spPr>
        <p:txBody>
          <a:bodyPr/>
          <a:lstStyle/>
          <a:p>
            <a:r>
              <a:rPr lang="en-US" sz="3200" b="1" dirty="0" err="1">
                <a:solidFill>
                  <a:srgbClr val="005086"/>
                </a:solidFill>
                <a:latin typeface="Century Gothic" panose="020B0502020202020204" pitchFamily="34" charset="0"/>
              </a:rPr>
              <a:t>Essai</a:t>
            </a:r>
            <a:r>
              <a:rPr lang="en-US" sz="3200" b="1" dirty="0">
                <a:solidFill>
                  <a:srgbClr val="005086"/>
                </a:solidFill>
                <a:latin typeface="Century Gothic" panose="020B0502020202020204" pitchFamily="34" charset="0"/>
              </a:rPr>
              <a:t> de phase II </a:t>
            </a:r>
            <a:r>
              <a:rPr lang="en-US" sz="3200" b="1" dirty="0" err="1">
                <a:solidFill>
                  <a:srgbClr val="005086"/>
                </a:solidFill>
                <a:latin typeface="Century Gothic" panose="020B0502020202020204" pitchFamily="34" charset="0"/>
              </a:rPr>
              <a:t>randomisé</a:t>
            </a:r>
            <a:r>
              <a:rPr lang="en-US" sz="3200" b="1" dirty="0">
                <a:solidFill>
                  <a:srgbClr val="005086"/>
                </a:solidFill>
                <a:latin typeface="Century Gothic" panose="020B0502020202020204" pitchFamily="34" charset="0"/>
              </a:rPr>
              <a:t> </a:t>
            </a:r>
            <a:r>
              <a:rPr lang="en-US" sz="3200" b="1" dirty="0" err="1">
                <a:solidFill>
                  <a:srgbClr val="005086"/>
                </a:solidFill>
                <a:latin typeface="Century Gothic" panose="020B0502020202020204" pitchFamily="34" charset="0"/>
              </a:rPr>
              <a:t>compara</a:t>
            </a:r>
            <a:r>
              <a:rPr lang="en-US" sz="3200" dirty="0" err="1"/>
              <a:t>nt</a:t>
            </a:r>
            <a:r>
              <a:rPr lang="en-US" sz="3200" dirty="0"/>
              <a:t> </a:t>
            </a:r>
            <a:r>
              <a:rPr lang="en-US" sz="3200" dirty="0" err="1"/>
              <a:t>une</a:t>
            </a:r>
            <a:r>
              <a:rPr lang="en-US" sz="3200" dirty="0"/>
              <a:t> </a:t>
            </a:r>
            <a:r>
              <a:rPr lang="en-US" sz="3200" b="1" dirty="0">
                <a:solidFill>
                  <a:srgbClr val="005086"/>
                </a:solidFill>
                <a:latin typeface="Century Gothic" panose="020B0502020202020204" pitchFamily="34" charset="0"/>
              </a:rPr>
              <a:t> maintenance par atezolizumab (A) versus atezolizumab + </a:t>
            </a:r>
            <a:r>
              <a:rPr lang="en-US" sz="3200" b="1" dirty="0" err="1">
                <a:solidFill>
                  <a:srgbClr val="005086"/>
                </a:solidFill>
                <a:latin typeface="Century Gothic" panose="020B0502020202020204" pitchFamily="34" charset="0"/>
              </a:rPr>
              <a:t>talazoparib</a:t>
            </a:r>
            <a:r>
              <a:rPr lang="en-US" sz="3200" b="1" dirty="0">
                <a:solidFill>
                  <a:srgbClr val="005086"/>
                </a:solidFill>
                <a:latin typeface="Century Gothic" panose="020B0502020202020204" pitchFamily="34" charset="0"/>
              </a:rPr>
              <a:t> (AT) </a:t>
            </a:r>
            <a:r>
              <a:rPr lang="en-US" sz="3200" dirty="0"/>
              <a:t>chez les</a:t>
            </a:r>
            <a:r>
              <a:rPr lang="en-US" sz="3200" b="1" dirty="0">
                <a:solidFill>
                  <a:srgbClr val="005086"/>
                </a:solidFill>
                <a:latin typeface="Century Gothic" panose="020B0502020202020204" pitchFamily="34" charset="0"/>
              </a:rPr>
              <a:t> patients </a:t>
            </a:r>
            <a:r>
              <a:rPr lang="en-US" sz="3200" dirty="0"/>
              <a:t>avec un cancer </a:t>
            </a:r>
            <a:r>
              <a:rPr lang="en-US" sz="3200" dirty="0" err="1"/>
              <a:t>bronchique</a:t>
            </a:r>
            <a:r>
              <a:rPr lang="en-US" sz="3200" dirty="0"/>
              <a:t> </a:t>
            </a:r>
            <a:r>
              <a:rPr lang="en-US" sz="3200" dirty="0" err="1"/>
              <a:t>à</a:t>
            </a:r>
            <a:r>
              <a:rPr lang="en-US" sz="3200" dirty="0"/>
              <a:t> petites cellules de </a:t>
            </a:r>
            <a:r>
              <a:rPr lang="en-US" sz="3200" dirty="0" err="1"/>
              <a:t>stade</a:t>
            </a:r>
            <a:r>
              <a:rPr lang="en-US" sz="3200" dirty="0"/>
              <a:t> </a:t>
            </a:r>
            <a:r>
              <a:rPr lang="en-US" sz="3200" dirty="0" err="1"/>
              <a:t>étendu</a:t>
            </a:r>
            <a:r>
              <a:rPr lang="en-US" sz="3200" dirty="0"/>
              <a:t> (CBPC-SE) </a:t>
            </a:r>
            <a:r>
              <a:rPr lang="en-US" sz="3200" b="1" dirty="0">
                <a:solidFill>
                  <a:srgbClr val="005086"/>
                </a:solidFill>
                <a:latin typeface="Century Gothic" panose="020B0502020202020204" pitchFamily="34" charset="0"/>
              </a:rPr>
              <a:t>SLFN11 </a:t>
            </a:r>
            <a:r>
              <a:rPr lang="en-US" sz="3200" b="1" dirty="0" err="1">
                <a:solidFill>
                  <a:srgbClr val="005086"/>
                </a:solidFill>
                <a:latin typeface="Century Gothic" panose="020B0502020202020204" pitchFamily="34" charset="0"/>
              </a:rPr>
              <a:t>positif</a:t>
            </a:r>
            <a:endParaRPr lang="fr-FR" sz="3200" dirty="0"/>
          </a:p>
        </p:txBody>
      </p:sp>
    </p:spTree>
    <p:extLst>
      <p:ext uri="{BB962C8B-B14F-4D97-AF65-F5344CB8AC3E}">
        <p14:creationId xmlns:p14="http://schemas.microsoft.com/office/powerpoint/2010/main" val="8655537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Espace réservé du contenu 5">
            <a:extLst>
              <a:ext uri="{FF2B5EF4-FFF2-40B4-BE49-F238E27FC236}">
                <a16:creationId xmlns:a16="http://schemas.microsoft.com/office/drawing/2014/main" xmlns="" id="{58FD7C2C-CACD-E544-B31B-59D65BD480EC}"/>
              </a:ext>
            </a:extLst>
          </p:cNvPr>
          <p:cNvSpPr>
            <a:spLocks noGrp="1"/>
          </p:cNvSpPr>
          <p:nvPr>
            <p:ph sz="quarter" idx="19"/>
          </p:nvPr>
        </p:nvSpPr>
        <p:spPr>
          <a:xfrm>
            <a:off x="1610903" y="1185809"/>
            <a:ext cx="9518073" cy="4384639"/>
          </a:xfrm>
        </p:spPr>
        <p:txBody>
          <a:bodyPr/>
          <a:lstStyle/>
          <a:p>
            <a:r>
              <a:rPr lang="fr-FR" dirty="0"/>
              <a:t> </a:t>
            </a:r>
          </a:p>
        </p:txBody>
      </p:sp>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en-US" b="1" dirty="0">
                <a:solidFill>
                  <a:srgbClr val="FF7F4D"/>
                </a:solidFill>
                <a:latin typeface="Century Gothic" panose="020B0502020202020204" pitchFamily="34" charset="0"/>
              </a:rPr>
              <a:t>SWOG S1929</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da-DK" dirty="0" err="1"/>
              <a:t>Étude</a:t>
            </a:r>
            <a:r>
              <a:rPr lang="da-DK" dirty="0"/>
              <a:t> </a:t>
            </a:r>
            <a:r>
              <a:rPr lang="da-DK" dirty="0" err="1"/>
              <a:t>randomisée</a:t>
            </a:r>
            <a:r>
              <a:rPr lang="da-DK" dirty="0"/>
              <a:t> </a:t>
            </a:r>
            <a:r>
              <a:rPr lang="fr-FR" dirty="0"/>
              <a:t>de phase 2 portant sur la phase de maintenance</a:t>
            </a:r>
            <a:endParaRPr lang="en-US" dirty="0"/>
          </a:p>
          <a:p>
            <a:endParaRPr lang="fr-FR" dirty="0"/>
          </a:p>
        </p:txBody>
      </p:sp>
      <p:sp>
        <p:nvSpPr>
          <p:cNvPr id="49" name="Espace réservé du contenu 48">
            <a:extLst>
              <a:ext uri="{FF2B5EF4-FFF2-40B4-BE49-F238E27FC236}">
                <a16:creationId xmlns:a16="http://schemas.microsoft.com/office/drawing/2014/main" xmlns="" id="{C7198435-4F0F-5467-EF70-1457B13158C7}"/>
              </a:ext>
            </a:extLst>
          </p:cNvPr>
          <p:cNvSpPr>
            <a:spLocks noGrp="1"/>
          </p:cNvSpPr>
          <p:nvPr>
            <p:ph sz="quarter" idx="16"/>
          </p:nvPr>
        </p:nvSpPr>
        <p:spPr/>
        <p:txBody>
          <a:bodyPr/>
          <a:lstStyle/>
          <a:p>
            <a:r>
              <a:rPr lang="fr-FR" dirty="0"/>
              <a:t>  N.F. Abdel Karim et al. ASCO</a:t>
            </a:r>
            <a:r>
              <a:rPr lang="fr-FR" dirty="0">
                <a:latin typeface="Calibri" panose="020F0502020204030204" pitchFamily="34" charset="0"/>
                <a:cs typeface="Calibri" panose="020F0502020204030204" pitchFamily="34" charset="0"/>
              </a:rPr>
              <a:t>®</a:t>
            </a:r>
            <a:r>
              <a:rPr lang="fr-FR" dirty="0"/>
              <a:t> 2023, Abs. #8504</a:t>
            </a:r>
          </a:p>
        </p:txBody>
      </p:sp>
      <p:grpSp>
        <p:nvGrpSpPr>
          <p:cNvPr id="58" name="Groupe 57">
            <a:extLst>
              <a:ext uri="{FF2B5EF4-FFF2-40B4-BE49-F238E27FC236}">
                <a16:creationId xmlns:a16="http://schemas.microsoft.com/office/drawing/2014/main" xmlns="" id="{E5824552-C0B3-EC2A-7831-2054DC981893}"/>
              </a:ext>
            </a:extLst>
          </p:cNvPr>
          <p:cNvGrpSpPr/>
          <p:nvPr/>
        </p:nvGrpSpPr>
        <p:grpSpPr>
          <a:xfrm>
            <a:off x="1792063" y="1741766"/>
            <a:ext cx="9155752" cy="3710307"/>
            <a:chOff x="1794926" y="1626424"/>
            <a:chExt cx="9155752" cy="3710307"/>
          </a:xfrm>
        </p:grpSpPr>
        <p:sp>
          <p:nvSpPr>
            <p:cNvPr id="3" name="ZoneTexte 2">
              <a:extLst>
                <a:ext uri="{FF2B5EF4-FFF2-40B4-BE49-F238E27FC236}">
                  <a16:creationId xmlns:a16="http://schemas.microsoft.com/office/drawing/2014/main" xmlns="" id="{81EC7D05-C65A-4F75-6049-2EEA133158C2}"/>
                </a:ext>
              </a:extLst>
            </p:cNvPr>
            <p:cNvSpPr txBox="1"/>
            <p:nvPr/>
          </p:nvSpPr>
          <p:spPr>
            <a:xfrm>
              <a:off x="1794926" y="4013292"/>
              <a:ext cx="4664657" cy="1323439"/>
            </a:xfrm>
            <a:prstGeom prst="rect">
              <a:avLst/>
            </a:prstGeom>
            <a:noFill/>
          </p:spPr>
          <p:txBody>
            <a:bodyPr wrap="square" rtlCol="0">
              <a:spAutoFit/>
            </a:bodyPr>
            <a:lstStyle/>
            <a:p>
              <a:pPr marL="285750" indent="-285750">
                <a:buClr>
                  <a:srgbClr val="FF7F4D"/>
                </a:buClr>
                <a:buFont typeface="Arial" panose="020B0604020202020204" pitchFamily="34" charset="0"/>
                <a:buChar char="•"/>
              </a:pPr>
              <a:r>
                <a:rPr lang="fr-FR" sz="1600" dirty="0">
                  <a:solidFill>
                    <a:prstClr val="black"/>
                  </a:solidFill>
                </a:rPr>
                <a:t>Hypothèse:  l’adjonction du </a:t>
              </a:r>
              <a:r>
                <a:rPr lang="fr-FR" sz="1600" dirty="0" err="1">
                  <a:solidFill>
                    <a:prstClr val="black"/>
                  </a:solidFill>
                </a:rPr>
                <a:t>talazoparib</a:t>
              </a:r>
              <a:r>
                <a:rPr lang="fr-FR" sz="1600" dirty="0">
                  <a:solidFill>
                    <a:prstClr val="black"/>
                  </a:solidFill>
                </a:rPr>
                <a:t> inhibiteur de PARP) à la maintenance par atézolizumab augmenterait la SSP dans le CBPC-SE SLFN11+ (biomarqueur potentiel de l’efficacité des inhibiteurs de PARP)</a:t>
              </a:r>
            </a:p>
          </p:txBody>
        </p:sp>
        <p:sp>
          <p:nvSpPr>
            <p:cNvPr id="36" name="Freeform 5">
              <a:extLst>
                <a:ext uri="{FF2B5EF4-FFF2-40B4-BE49-F238E27FC236}">
                  <a16:creationId xmlns:a16="http://schemas.microsoft.com/office/drawing/2014/main" xmlns="" id="{91E98505-4F6D-E702-56D6-26C8E0971D61}"/>
                </a:ext>
              </a:extLst>
            </p:cNvPr>
            <p:cNvSpPr/>
            <p:nvPr/>
          </p:nvSpPr>
          <p:spPr>
            <a:xfrm>
              <a:off x="7099313" y="3984611"/>
              <a:ext cx="3481784" cy="914537"/>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da-DK" sz="1400" b="1" dirty="0" err="1">
                  <a:solidFill>
                    <a:srgbClr val="000000"/>
                  </a:solidFill>
                  <a:cs typeface="Arial" panose="020B0604020202020204" pitchFamily="34" charset="0"/>
                </a:rPr>
                <a:t>Critère</a:t>
              </a:r>
              <a:r>
                <a:rPr lang="da-DK" sz="1400" b="1" dirty="0">
                  <a:solidFill>
                    <a:srgbClr val="000000"/>
                  </a:solidFill>
                  <a:cs typeface="Arial" panose="020B0604020202020204" pitchFamily="34" charset="0"/>
                </a:rPr>
                <a:t> de jugement principal: SSP</a:t>
              </a:r>
            </a:p>
            <a:p>
              <a:pPr defTabSz="450056">
                <a:spcBef>
                  <a:spcPts val="400"/>
                </a:spcBef>
                <a:defRPr/>
              </a:pPr>
              <a:r>
                <a:rPr lang="da-DK" sz="1400" b="1" dirty="0">
                  <a:solidFill>
                    <a:srgbClr val="000000"/>
                  </a:solidFill>
                  <a:cs typeface="Arial" panose="020B0604020202020204" pitchFamily="34" charset="0"/>
                </a:rPr>
                <a:t>Critères secondaires : </a:t>
              </a:r>
              <a:r>
                <a:rPr lang="en-US" sz="1400" b="1" dirty="0">
                  <a:solidFill>
                    <a:srgbClr val="000000"/>
                  </a:solidFill>
                  <a:cs typeface="Arial" panose="020B0604020202020204" pitchFamily="34" charset="0"/>
                </a:rPr>
                <a:t>SG</a:t>
              </a:r>
              <a:r>
                <a:rPr lang="en-US" sz="1400" dirty="0">
                  <a:solidFill>
                    <a:srgbClr val="000000"/>
                  </a:solidFill>
                  <a:cs typeface="Arial" panose="020B0604020202020204" pitchFamily="34" charset="0"/>
                </a:rPr>
                <a:t>, </a:t>
              </a:r>
              <a:r>
                <a:rPr lang="en-US" sz="1400" dirty="0" err="1">
                  <a:solidFill>
                    <a:srgbClr val="000000"/>
                  </a:solidFill>
                  <a:cs typeface="Arial" panose="020B0604020202020204" pitchFamily="34" charset="0"/>
                </a:rPr>
                <a:t>réponse</a:t>
              </a:r>
              <a:r>
                <a:rPr lang="en-US" sz="1400" dirty="0">
                  <a:solidFill>
                    <a:srgbClr val="000000"/>
                  </a:solidFill>
                  <a:cs typeface="Arial" panose="020B0604020202020204" pitchFamily="34" charset="0"/>
                </a:rPr>
                <a:t>, </a:t>
              </a:r>
              <a:r>
                <a:rPr lang="en-US" sz="1400" dirty="0" err="1">
                  <a:solidFill>
                    <a:srgbClr val="000000"/>
                  </a:solidFill>
                  <a:cs typeface="Arial" panose="020B0604020202020204" pitchFamily="34" charset="0"/>
                </a:rPr>
                <a:t>toxicité</a:t>
              </a:r>
              <a:endParaRPr lang="en-US" sz="1400" dirty="0">
                <a:solidFill>
                  <a:srgbClr val="000000"/>
                </a:solidFill>
                <a:cs typeface="Arial" panose="020B0604020202020204" pitchFamily="34" charset="0"/>
              </a:endParaRPr>
            </a:p>
            <a:p>
              <a:pPr defTabSz="450056">
                <a:spcBef>
                  <a:spcPts val="600"/>
                </a:spcBef>
                <a:buClr>
                  <a:srgbClr val="005086"/>
                </a:buClr>
                <a:defRPr/>
              </a:pPr>
              <a:endParaRPr lang="en-US" sz="1400" dirty="0">
                <a:solidFill>
                  <a:srgbClr val="000000"/>
                </a:solidFill>
                <a:cs typeface="Arial" panose="020B0604020202020204" pitchFamily="34" charset="0"/>
              </a:endParaRPr>
            </a:p>
          </p:txBody>
        </p:sp>
        <p:sp>
          <p:nvSpPr>
            <p:cNvPr id="37" name="Rectangle : coins arrondis 36">
              <a:extLst>
                <a:ext uri="{FF2B5EF4-FFF2-40B4-BE49-F238E27FC236}">
                  <a16:creationId xmlns:a16="http://schemas.microsoft.com/office/drawing/2014/main" xmlns="" id="{F26046C4-A158-91DA-1FC4-6BCAD97A7ED1}"/>
                </a:ext>
              </a:extLst>
            </p:cNvPr>
            <p:cNvSpPr/>
            <p:nvPr/>
          </p:nvSpPr>
          <p:spPr>
            <a:xfrm>
              <a:off x="1952897" y="2200388"/>
              <a:ext cx="992777" cy="653143"/>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Cycle 1</a:t>
              </a:r>
            </a:p>
            <a:p>
              <a:pPr algn="ctr"/>
              <a:r>
                <a:rPr lang="fr-FR" sz="1200" dirty="0">
                  <a:solidFill>
                    <a:prstClr val="white"/>
                  </a:solidFill>
                </a:rPr>
                <a:t>PE</a:t>
              </a:r>
            </a:p>
            <a:p>
              <a:pPr algn="ctr"/>
              <a:r>
                <a:rPr lang="fr-FR" sz="1200" dirty="0">
                  <a:solidFill>
                    <a:prstClr val="white"/>
                  </a:solidFill>
                </a:rPr>
                <a:t>± </a:t>
              </a:r>
              <a:r>
                <a:rPr lang="fr-FR" sz="1200" dirty="0" err="1">
                  <a:solidFill>
                    <a:prstClr val="white"/>
                  </a:solidFill>
                </a:rPr>
                <a:t>Atezo</a:t>
              </a:r>
              <a:endParaRPr lang="fr-FR" sz="1200" dirty="0">
                <a:solidFill>
                  <a:prstClr val="white"/>
                </a:solidFill>
              </a:endParaRPr>
            </a:p>
          </p:txBody>
        </p:sp>
        <p:sp>
          <p:nvSpPr>
            <p:cNvPr id="38" name="Rectangle : coins arrondis 37">
              <a:extLst>
                <a:ext uri="{FF2B5EF4-FFF2-40B4-BE49-F238E27FC236}">
                  <a16:creationId xmlns:a16="http://schemas.microsoft.com/office/drawing/2014/main" xmlns="" id="{3008A252-AAB1-A732-6DF3-0B8D54E0CDE7}"/>
                </a:ext>
              </a:extLst>
            </p:cNvPr>
            <p:cNvSpPr/>
            <p:nvPr/>
          </p:nvSpPr>
          <p:spPr>
            <a:xfrm>
              <a:off x="3124200" y="2200388"/>
              <a:ext cx="992777" cy="653143"/>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Cycle 2</a:t>
              </a:r>
            </a:p>
            <a:p>
              <a:pPr algn="ctr"/>
              <a:r>
                <a:rPr lang="fr-FR" sz="1200" dirty="0">
                  <a:solidFill>
                    <a:prstClr val="white"/>
                  </a:solidFill>
                </a:rPr>
                <a:t>PE</a:t>
              </a:r>
            </a:p>
            <a:p>
              <a:pPr algn="ctr"/>
              <a:r>
                <a:rPr lang="fr-FR" sz="1200" dirty="0" err="1">
                  <a:solidFill>
                    <a:prstClr val="white"/>
                  </a:solidFill>
                </a:rPr>
                <a:t>Atezo</a:t>
              </a:r>
              <a:endParaRPr lang="fr-FR" sz="1200" dirty="0">
                <a:solidFill>
                  <a:prstClr val="white"/>
                </a:solidFill>
              </a:endParaRPr>
            </a:p>
          </p:txBody>
        </p:sp>
        <p:sp>
          <p:nvSpPr>
            <p:cNvPr id="39" name="Rectangle : coins arrondis 38">
              <a:extLst>
                <a:ext uri="{FF2B5EF4-FFF2-40B4-BE49-F238E27FC236}">
                  <a16:creationId xmlns:a16="http://schemas.microsoft.com/office/drawing/2014/main" xmlns="" id="{B21C9D91-9103-46EB-7DE5-779589273C23}"/>
                </a:ext>
              </a:extLst>
            </p:cNvPr>
            <p:cNvSpPr/>
            <p:nvPr/>
          </p:nvSpPr>
          <p:spPr>
            <a:xfrm>
              <a:off x="4295503" y="2200388"/>
              <a:ext cx="992777" cy="653143"/>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Cycle 3</a:t>
              </a:r>
            </a:p>
            <a:p>
              <a:pPr algn="ctr"/>
              <a:r>
                <a:rPr lang="fr-FR" sz="1200" dirty="0">
                  <a:solidFill>
                    <a:prstClr val="white"/>
                  </a:solidFill>
                </a:rPr>
                <a:t>PE</a:t>
              </a:r>
            </a:p>
            <a:p>
              <a:pPr algn="ctr"/>
              <a:r>
                <a:rPr lang="fr-FR" sz="1200" dirty="0" err="1">
                  <a:solidFill>
                    <a:prstClr val="white"/>
                  </a:solidFill>
                </a:rPr>
                <a:t>Atezo</a:t>
              </a:r>
              <a:endParaRPr lang="fr-FR" sz="1200" dirty="0">
                <a:solidFill>
                  <a:prstClr val="white"/>
                </a:solidFill>
              </a:endParaRPr>
            </a:p>
          </p:txBody>
        </p:sp>
        <p:sp>
          <p:nvSpPr>
            <p:cNvPr id="40" name="Rectangle : coins arrondis 39">
              <a:extLst>
                <a:ext uri="{FF2B5EF4-FFF2-40B4-BE49-F238E27FC236}">
                  <a16:creationId xmlns:a16="http://schemas.microsoft.com/office/drawing/2014/main" xmlns="" id="{6C7D74F0-11B7-9DD3-4C3E-E2667504724E}"/>
                </a:ext>
              </a:extLst>
            </p:cNvPr>
            <p:cNvSpPr/>
            <p:nvPr/>
          </p:nvSpPr>
          <p:spPr>
            <a:xfrm>
              <a:off x="5466806" y="2200388"/>
              <a:ext cx="992777" cy="653143"/>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Cycle 4</a:t>
              </a:r>
            </a:p>
            <a:p>
              <a:pPr algn="ctr"/>
              <a:r>
                <a:rPr lang="fr-FR" sz="1200" dirty="0">
                  <a:solidFill>
                    <a:prstClr val="white"/>
                  </a:solidFill>
                </a:rPr>
                <a:t>PE</a:t>
              </a:r>
            </a:p>
            <a:p>
              <a:pPr algn="ctr"/>
              <a:r>
                <a:rPr lang="fr-FR" sz="1200" dirty="0" err="1">
                  <a:solidFill>
                    <a:prstClr val="white"/>
                  </a:solidFill>
                </a:rPr>
                <a:t>Atezo</a:t>
              </a:r>
              <a:endParaRPr lang="fr-FR" sz="1200" dirty="0">
                <a:solidFill>
                  <a:prstClr val="white"/>
                </a:solidFill>
              </a:endParaRPr>
            </a:p>
          </p:txBody>
        </p:sp>
        <p:sp>
          <p:nvSpPr>
            <p:cNvPr id="41" name="Rectangle : coins arrondis 40">
              <a:extLst>
                <a:ext uri="{FF2B5EF4-FFF2-40B4-BE49-F238E27FC236}">
                  <a16:creationId xmlns:a16="http://schemas.microsoft.com/office/drawing/2014/main" xmlns="" id="{990216E4-98BB-F41A-12F1-137CF4FE9AD0}"/>
                </a:ext>
              </a:extLst>
            </p:cNvPr>
            <p:cNvSpPr/>
            <p:nvPr/>
          </p:nvSpPr>
          <p:spPr>
            <a:xfrm>
              <a:off x="1952897" y="3060802"/>
              <a:ext cx="4506686" cy="653143"/>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Etape 1 Inclusion</a:t>
              </a:r>
            </a:p>
            <a:p>
              <a:pPr algn="ctr"/>
              <a:r>
                <a:rPr lang="fr-FR" sz="1200" dirty="0">
                  <a:solidFill>
                    <a:prstClr val="white"/>
                  </a:solidFill>
                </a:rPr>
                <a:t>IHC SLFN11 sur tissu archivé</a:t>
              </a:r>
            </a:p>
          </p:txBody>
        </p:sp>
        <p:sp>
          <p:nvSpPr>
            <p:cNvPr id="43" name="Rectangle : coins arrondis 42">
              <a:extLst>
                <a:ext uri="{FF2B5EF4-FFF2-40B4-BE49-F238E27FC236}">
                  <a16:creationId xmlns:a16="http://schemas.microsoft.com/office/drawing/2014/main" xmlns="" id="{BBB25EC0-C32A-D14A-D2D0-7E9403557D21}"/>
                </a:ext>
              </a:extLst>
            </p:cNvPr>
            <p:cNvSpPr/>
            <p:nvPr/>
          </p:nvSpPr>
          <p:spPr>
            <a:xfrm>
              <a:off x="7099313" y="2069691"/>
              <a:ext cx="1528220" cy="914537"/>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SLFN11 positif et maladie non progressive</a:t>
              </a:r>
            </a:p>
          </p:txBody>
        </p:sp>
        <p:sp>
          <p:nvSpPr>
            <p:cNvPr id="44" name="Rectangle : coins arrondis 43">
              <a:extLst>
                <a:ext uri="{FF2B5EF4-FFF2-40B4-BE49-F238E27FC236}">
                  <a16:creationId xmlns:a16="http://schemas.microsoft.com/office/drawing/2014/main" xmlns="" id="{D96B41C7-E869-6861-A02F-12441BCB7428}"/>
                </a:ext>
              </a:extLst>
            </p:cNvPr>
            <p:cNvSpPr/>
            <p:nvPr/>
          </p:nvSpPr>
          <p:spPr>
            <a:xfrm>
              <a:off x="7099313" y="3060802"/>
              <a:ext cx="1528220" cy="653143"/>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white"/>
                  </a:solidFill>
                </a:rPr>
                <a:t>Etape 2 </a:t>
              </a:r>
              <a:r>
                <a:rPr lang="fr-FR" sz="1200" dirty="0" err="1">
                  <a:solidFill>
                    <a:prstClr val="white"/>
                  </a:solidFill>
                </a:rPr>
                <a:t>RandomiSation</a:t>
              </a:r>
              <a:endParaRPr lang="fr-FR" sz="1200" dirty="0">
                <a:solidFill>
                  <a:prstClr val="white"/>
                </a:solidFill>
              </a:endParaRPr>
            </a:p>
          </p:txBody>
        </p:sp>
        <p:sp>
          <p:nvSpPr>
            <p:cNvPr id="45" name="Rectangle : coins arrondis 44">
              <a:extLst>
                <a:ext uri="{FF2B5EF4-FFF2-40B4-BE49-F238E27FC236}">
                  <a16:creationId xmlns:a16="http://schemas.microsoft.com/office/drawing/2014/main" xmlns="" id="{4C689856-F399-A1CF-082C-FC8EB9999A86}"/>
                </a:ext>
              </a:extLst>
            </p:cNvPr>
            <p:cNvSpPr/>
            <p:nvPr/>
          </p:nvSpPr>
          <p:spPr>
            <a:xfrm>
              <a:off x="8895591" y="1807451"/>
              <a:ext cx="1319080" cy="681372"/>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black"/>
                  </a:solidFill>
                </a:rPr>
                <a:t>Bras A</a:t>
              </a:r>
            </a:p>
            <a:p>
              <a:pPr algn="ctr"/>
              <a:r>
                <a:rPr lang="fr-FR" sz="1200" dirty="0" err="1">
                  <a:solidFill>
                    <a:prstClr val="black"/>
                  </a:solidFill>
                </a:rPr>
                <a:t>Atezolizumab</a:t>
              </a:r>
              <a:endParaRPr lang="fr-FR" sz="1200" dirty="0">
                <a:solidFill>
                  <a:prstClr val="black"/>
                </a:solidFill>
              </a:endParaRPr>
            </a:p>
          </p:txBody>
        </p:sp>
        <p:sp>
          <p:nvSpPr>
            <p:cNvPr id="46" name="Rectangle : coins arrondis 45">
              <a:extLst>
                <a:ext uri="{FF2B5EF4-FFF2-40B4-BE49-F238E27FC236}">
                  <a16:creationId xmlns:a16="http://schemas.microsoft.com/office/drawing/2014/main" xmlns="" id="{1CCC3EF7-FB40-94B1-0BA1-EAECB5E6DC5A}"/>
                </a:ext>
              </a:extLst>
            </p:cNvPr>
            <p:cNvSpPr/>
            <p:nvPr/>
          </p:nvSpPr>
          <p:spPr>
            <a:xfrm>
              <a:off x="8895591" y="2565097"/>
              <a:ext cx="1319080" cy="681372"/>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prstClr val="black"/>
                  </a:solidFill>
                </a:rPr>
                <a:t>Bras AT</a:t>
              </a:r>
            </a:p>
            <a:p>
              <a:pPr algn="ctr"/>
              <a:r>
                <a:rPr lang="fr-FR" sz="1200" dirty="0" err="1">
                  <a:solidFill>
                    <a:prstClr val="black"/>
                  </a:solidFill>
                </a:rPr>
                <a:t>Atezolizumab+Talazoparib</a:t>
              </a:r>
              <a:endParaRPr lang="fr-FR" sz="1200" dirty="0">
                <a:solidFill>
                  <a:prstClr val="black"/>
                </a:solidFill>
              </a:endParaRPr>
            </a:p>
          </p:txBody>
        </p:sp>
        <p:sp>
          <p:nvSpPr>
            <p:cNvPr id="47" name="Rectangle : coins arrondis 46">
              <a:extLst>
                <a:ext uri="{FF2B5EF4-FFF2-40B4-BE49-F238E27FC236}">
                  <a16:creationId xmlns:a16="http://schemas.microsoft.com/office/drawing/2014/main" xmlns="" id="{E303D974-B2B8-5F8E-5879-F3B69C35FC1A}"/>
                </a:ext>
              </a:extLst>
            </p:cNvPr>
            <p:cNvSpPr/>
            <p:nvPr/>
          </p:nvSpPr>
          <p:spPr>
            <a:xfrm>
              <a:off x="10438566" y="1626424"/>
              <a:ext cx="512112" cy="232518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ysClr val="windowText" lastClr="000000"/>
                  </a:solidFill>
                </a:rPr>
                <a:t>P</a:t>
              </a:r>
            </a:p>
            <a:p>
              <a:pPr algn="ctr"/>
              <a:r>
                <a:rPr lang="fr-FR" sz="1200" dirty="0">
                  <a:solidFill>
                    <a:sysClr val="windowText" lastClr="000000"/>
                  </a:solidFill>
                </a:rPr>
                <a:t>R</a:t>
              </a:r>
            </a:p>
            <a:p>
              <a:pPr algn="ctr"/>
              <a:r>
                <a:rPr lang="fr-FR" sz="1200" dirty="0">
                  <a:solidFill>
                    <a:sysClr val="windowText" lastClr="000000"/>
                  </a:solidFill>
                </a:rPr>
                <a:t>O</a:t>
              </a:r>
            </a:p>
            <a:p>
              <a:pPr algn="ctr"/>
              <a:r>
                <a:rPr lang="fr-FR" sz="1200" dirty="0">
                  <a:solidFill>
                    <a:sysClr val="windowText" lastClr="000000"/>
                  </a:solidFill>
                </a:rPr>
                <a:t>G</a:t>
              </a:r>
            </a:p>
            <a:p>
              <a:pPr algn="ctr"/>
              <a:r>
                <a:rPr lang="fr-FR" sz="1200" dirty="0">
                  <a:solidFill>
                    <a:sysClr val="windowText" lastClr="000000"/>
                  </a:solidFill>
                </a:rPr>
                <a:t>R</a:t>
              </a:r>
            </a:p>
            <a:p>
              <a:pPr algn="ctr"/>
              <a:r>
                <a:rPr lang="fr-FR" sz="1200" dirty="0">
                  <a:solidFill>
                    <a:sysClr val="windowText" lastClr="000000"/>
                  </a:solidFill>
                </a:rPr>
                <a:t>E</a:t>
              </a:r>
            </a:p>
            <a:p>
              <a:pPr algn="ctr"/>
              <a:r>
                <a:rPr lang="fr-FR" sz="1200" dirty="0">
                  <a:solidFill>
                    <a:sysClr val="windowText" lastClr="000000"/>
                  </a:solidFill>
                </a:rPr>
                <a:t>S</a:t>
              </a:r>
            </a:p>
            <a:p>
              <a:pPr algn="ctr"/>
              <a:r>
                <a:rPr lang="fr-FR" sz="1200" dirty="0">
                  <a:solidFill>
                    <a:sysClr val="windowText" lastClr="000000"/>
                  </a:solidFill>
                </a:rPr>
                <a:t>S</a:t>
              </a:r>
            </a:p>
            <a:p>
              <a:pPr algn="ctr"/>
              <a:r>
                <a:rPr lang="fr-FR" sz="1200" dirty="0">
                  <a:solidFill>
                    <a:sysClr val="windowText" lastClr="000000"/>
                  </a:solidFill>
                </a:rPr>
                <a:t>I</a:t>
              </a:r>
            </a:p>
            <a:p>
              <a:pPr algn="ctr"/>
              <a:r>
                <a:rPr lang="fr-FR" sz="1200" dirty="0">
                  <a:solidFill>
                    <a:sysClr val="windowText" lastClr="000000"/>
                  </a:solidFill>
                </a:rPr>
                <a:t>O</a:t>
              </a:r>
            </a:p>
            <a:p>
              <a:pPr algn="ctr"/>
              <a:r>
                <a:rPr lang="fr-FR" sz="1200" dirty="0">
                  <a:solidFill>
                    <a:sysClr val="windowText" lastClr="000000"/>
                  </a:solidFill>
                </a:rPr>
                <a:t>N</a:t>
              </a:r>
            </a:p>
          </p:txBody>
        </p:sp>
        <p:cxnSp>
          <p:nvCxnSpPr>
            <p:cNvPr id="51" name="Connecteur droit avec flèche 50">
              <a:extLst>
                <a:ext uri="{FF2B5EF4-FFF2-40B4-BE49-F238E27FC236}">
                  <a16:creationId xmlns:a16="http://schemas.microsoft.com/office/drawing/2014/main" xmlns="" id="{BB143FD6-D043-102D-2C73-AD05435F59FA}"/>
                </a:ext>
              </a:extLst>
            </p:cNvPr>
            <p:cNvCxnSpPr>
              <a:stCxn id="40" idx="3"/>
              <a:endCxn id="43" idx="1"/>
            </p:cNvCxnSpPr>
            <p:nvPr/>
          </p:nvCxnSpPr>
          <p:spPr>
            <a:xfrm>
              <a:off x="6459583" y="2526960"/>
              <a:ext cx="639730" cy="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xmlns="" id="{9D68C8A0-7CC0-E2AF-E771-A555EC0F5B87}"/>
                </a:ext>
              </a:extLst>
            </p:cNvPr>
            <p:cNvCxnSpPr>
              <a:stCxn id="43" idx="3"/>
              <a:endCxn id="45" idx="1"/>
            </p:cNvCxnSpPr>
            <p:nvPr/>
          </p:nvCxnSpPr>
          <p:spPr>
            <a:xfrm flipV="1">
              <a:off x="8627533" y="2148137"/>
              <a:ext cx="268058" cy="378823"/>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xmlns="" id="{97305E72-C989-0FFB-6088-694630EE657E}"/>
                </a:ext>
              </a:extLst>
            </p:cNvPr>
            <p:cNvCxnSpPr>
              <a:stCxn id="43" idx="3"/>
              <a:endCxn id="46" idx="1"/>
            </p:cNvCxnSpPr>
            <p:nvPr/>
          </p:nvCxnSpPr>
          <p:spPr>
            <a:xfrm>
              <a:off x="8627533" y="2526960"/>
              <a:ext cx="268058" cy="378823"/>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22552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en-US" b="1" dirty="0">
                <a:solidFill>
                  <a:srgbClr val="FF7F4D"/>
                </a:solidFill>
                <a:latin typeface="Century Gothic" panose="020B0502020202020204" pitchFamily="34" charset="0"/>
              </a:rPr>
              <a:t>SWOG S1929</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fr-FR" dirty="0"/>
              <a:t>Caractéristiques des patients</a:t>
            </a:r>
            <a:endParaRPr lang="en-US" dirty="0"/>
          </a:p>
          <a:p>
            <a:endParaRPr lang="fr-FR" dirty="0"/>
          </a:p>
        </p:txBody>
      </p:sp>
      <p:sp>
        <p:nvSpPr>
          <p:cNvPr id="6" name="Espace réservé du contenu 5">
            <a:extLst>
              <a:ext uri="{FF2B5EF4-FFF2-40B4-BE49-F238E27FC236}">
                <a16:creationId xmlns:a16="http://schemas.microsoft.com/office/drawing/2014/main" xmlns="" id="{88090F6A-8DEC-0618-1CF8-E299524B1AE5}"/>
              </a:ext>
            </a:extLst>
          </p:cNvPr>
          <p:cNvSpPr>
            <a:spLocks noGrp="1"/>
          </p:cNvSpPr>
          <p:nvPr>
            <p:ph sz="quarter" idx="16"/>
          </p:nvPr>
        </p:nvSpPr>
        <p:spPr/>
        <p:txBody>
          <a:bodyPr/>
          <a:lstStyle/>
          <a:p>
            <a:r>
              <a:rPr lang="fr-FR" dirty="0"/>
              <a:t>  N.F. Abdel Karim et al. ASCO</a:t>
            </a:r>
            <a:r>
              <a:rPr lang="fr-FR" dirty="0">
                <a:latin typeface="Calibri" panose="020F0502020204030204" pitchFamily="34" charset="0"/>
                <a:cs typeface="Calibri" panose="020F0502020204030204" pitchFamily="34" charset="0"/>
              </a:rPr>
              <a:t>®</a:t>
            </a:r>
            <a:r>
              <a:rPr lang="fr-FR" dirty="0"/>
              <a:t> 2023, Abs. #8504</a:t>
            </a:r>
          </a:p>
          <a:p>
            <a:endParaRPr lang="fr-FR" dirty="0"/>
          </a:p>
        </p:txBody>
      </p:sp>
      <p:graphicFrame>
        <p:nvGraphicFramePr>
          <p:cNvPr id="7" name="Tableau 6">
            <a:extLst>
              <a:ext uri="{FF2B5EF4-FFF2-40B4-BE49-F238E27FC236}">
                <a16:creationId xmlns:a16="http://schemas.microsoft.com/office/drawing/2014/main" xmlns="" id="{2548C446-18A6-9AC4-E76E-0CEB06AAEB32}"/>
              </a:ext>
            </a:extLst>
          </p:cNvPr>
          <p:cNvGraphicFramePr>
            <a:graphicFrameLocks noGrp="1"/>
          </p:cNvGraphicFramePr>
          <p:nvPr>
            <p:extLst>
              <p:ext uri="{D42A27DB-BD31-4B8C-83A1-F6EECF244321}">
                <p14:modId xmlns:p14="http://schemas.microsoft.com/office/powerpoint/2010/main" val="191738339"/>
              </p:ext>
            </p:extLst>
          </p:nvPr>
        </p:nvGraphicFramePr>
        <p:xfrm>
          <a:off x="1720191" y="1237084"/>
          <a:ext cx="9435489" cy="4383831"/>
        </p:xfrm>
        <a:graphic>
          <a:graphicData uri="http://schemas.openxmlformats.org/drawingml/2006/table">
            <a:tbl>
              <a:tblPr firstRow="1" bandRow="1"/>
              <a:tblGrid>
                <a:gridCol w="3678672">
                  <a:extLst>
                    <a:ext uri="{9D8B030D-6E8A-4147-A177-3AD203B41FA5}">
                      <a16:colId xmlns:a16="http://schemas.microsoft.com/office/drawing/2014/main" xmlns="" val="20000"/>
                    </a:ext>
                  </a:extLst>
                </a:gridCol>
                <a:gridCol w="1935920">
                  <a:extLst>
                    <a:ext uri="{9D8B030D-6E8A-4147-A177-3AD203B41FA5}">
                      <a16:colId xmlns:a16="http://schemas.microsoft.com/office/drawing/2014/main" xmlns="" val="20001"/>
                    </a:ext>
                  </a:extLst>
                </a:gridCol>
                <a:gridCol w="1867994">
                  <a:extLst>
                    <a:ext uri="{9D8B030D-6E8A-4147-A177-3AD203B41FA5}">
                      <a16:colId xmlns:a16="http://schemas.microsoft.com/office/drawing/2014/main" xmlns="" val="20002"/>
                    </a:ext>
                  </a:extLst>
                </a:gridCol>
                <a:gridCol w="1952903">
                  <a:extLst>
                    <a:ext uri="{9D8B030D-6E8A-4147-A177-3AD203B41FA5}">
                      <a16:colId xmlns:a16="http://schemas.microsoft.com/office/drawing/2014/main" xmlns="" val="20003"/>
                    </a:ext>
                  </a:extLst>
                </a:gridCol>
              </a:tblGrid>
              <a:tr h="1062695">
                <a:tc>
                  <a:txBody>
                    <a:bodyPr/>
                    <a:lstStyle/>
                    <a:p>
                      <a:pPr algn="l">
                        <a:spcBef>
                          <a:spcPts val="0"/>
                        </a:spcBef>
                      </a:pPr>
                      <a:endParaRPr lang="fr-FR" sz="1600" b="0" i="0" dirty="0">
                        <a:latin typeface="+mn-lt"/>
                        <a:cs typeface="Arial" panose="020B0604020202020204" pitchFamily="34" charset="0"/>
                      </a:endParaRPr>
                    </a:p>
                    <a:p>
                      <a:pPr algn="l">
                        <a:spcBef>
                          <a:spcPts val="0"/>
                        </a:spcBef>
                      </a:pPr>
                      <a:endParaRPr lang="fr-FR" sz="1600" b="0" i="0" dirty="0">
                        <a:latin typeface="+mn-lt"/>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600" b="1" i="0" u="none" strike="noStrike" dirty="0">
                          <a:solidFill>
                            <a:schemeClr val="bg1"/>
                          </a:solidFill>
                          <a:effectLst/>
                          <a:latin typeface="+mn-lt"/>
                          <a:ea typeface="Open Sans" panose="020B0606030504020204" pitchFamily="34" charset="0"/>
                          <a:cs typeface="Arial" panose="020B0604020202020204" pitchFamily="34" charset="0"/>
                        </a:rPr>
                        <a:t>Atézolizumab</a:t>
                      </a:r>
                    </a:p>
                    <a:p>
                      <a:pPr algn="ctr" fontAlgn="b"/>
                      <a:r>
                        <a:rPr lang="en-US" sz="1600" b="1" i="0" u="none" strike="noStrike" dirty="0">
                          <a:solidFill>
                            <a:schemeClr val="bg1"/>
                          </a:solidFill>
                          <a:effectLst/>
                          <a:latin typeface="+mn-lt"/>
                          <a:ea typeface="Open Sans" panose="020B0606030504020204" pitchFamily="34" charset="0"/>
                          <a:cs typeface="Arial" panose="020B0604020202020204" pitchFamily="34" charset="0"/>
                        </a:rPr>
                        <a:t>(N=52)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600" b="1" i="0" u="none" strike="noStrike" dirty="0">
                          <a:solidFill>
                            <a:schemeClr val="bg1"/>
                          </a:solidFill>
                          <a:effectLst/>
                          <a:latin typeface="+mn-lt"/>
                          <a:ea typeface="Open Sans" panose="020B0606030504020204" pitchFamily="34" charset="0"/>
                          <a:cs typeface="Arial" panose="020B0604020202020204" pitchFamily="34" charset="0"/>
                        </a:rPr>
                        <a:t>Atézolizumab</a:t>
                      </a:r>
                    </a:p>
                    <a:p>
                      <a:pPr algn="ctr" fontAlgn="b"/>
                      <a:r>
                        <a:rPr lang="en-US" sz="1600" b="1" i="0" u="none" strike="noStrike" dirty="0" err="1">
                          <a:solidFill>
                            <a:schemeClr val="bg1"/>
                          </a:solidFill>
                          <a:effectLst/>
                          <a:latin typeface="+mn-lt"/>
                          <a:ea typeface="Open Sans" panose="020B0606030504020204" pitchFamily="34" charset="0"/>
                          <a:cs typeface="Arial" panose="020B0604020202020204" pitchFamily="34" charset="0"/>
                        </a:rPr>
                        <a:t>Talazoparib</a:t>
                      </a:r>
                      <a:endParaRPr lang="en-US" sz="1600" b="1" i="0" u="none" strike="noStrike" dirty="0">
                        <a:solidFill>
                          <a:schemeClr val="bg1"/>
                        </a:solidFill>
                        <a:effectLst/>
                        <a:latin typeface="+mn-lt"/>
                        <a:ea typeface="Open Sans" panose="020B0606030504020204" pitchFamily="34" charset="0"/>
                        <a:cs typeface="Arial" panose="020B0604020202020204" pitchFamily="34" charset="0"/>
                      </a:endParaRPr>
                    </a:p>
                    <a:p>
                      <a:pPr algn="ctr" fontAlgn="b"/>
                      <a:r>
                        <a:rPr lang="en-US" sz="1600" b="1" i="0" u="none" strike="noStrike" dirty="0">
                          <a:solidFill>
                            <a:schemeClr val="bg1"/>
                          </a:solidFill>
                          <a:effectLst/>
                          <a:latin typeface="+mn-lt"/>
                          <a:ea typeface="Open Sans" panose="020B0606030504020204" pitchFamily="34" charset="0"/>
                          <a:cs typeface="Arial" panose="020B0604020202020204" pitchFamily="34" charset="0"/>
                        </a:rPr>
                        <a:t>(N=54)</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b"/>
                      <a:r>
                        <a:rPr lang="en-US" sz="1600" b="1" i="0" u="none" strike="noStrike" dirty="0">
                          <a:solidFill>
                            <a:schemeClr val="bg1"/>
                          </a:solidFill>
                          <a:effectLst/>
                          <a:latin typeface="+mn-lt"/>
                          <a:ea typeface="Open Sans" panose="020B0606030504020204" pitchFamily="34" charset="0"/>
                          <a:cs typeface="Arial" panose="020B0604020202020204" pitchFamily="34" charset="0"/>
                        </a:rPr>
                        <a:t>Total</a:t>
                      </a:r>
                    </a:p>
                    <a:p>
                      <a:pPr algn="ctr" fontAlgn="b"/>
                      <a:r>
                        <a:rPr lang="en-US" sz="1600" b="1" i="0" u="none" strike="noStrike" dirty="0">
                          <a:solidFill>
                            <a:schemeClr val="bg1"/>
                          </a:solidFill>
                          <a:effectLst/>
                          <a:latin typeface="+mn-lt"/>
                          <a:ea typeface="Open Sans" panose="020B0606030504020204" pitchFamily="34" charset="0"/>
                          <a:cs typeface="Arial" panose="020B0604020202020204" pitchFamily="34" charset="0"/>
                        </a:rPr>
                        <a:t>(N=106)</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0"/>
                  </a:ext>
                </a:extLst>
              </a:tr>
              <a:tr h="4151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n>
                            <a:noFill/>
                          </a:ln>
                          <a:solidFill>
                            <a:schemeClr val="tx1"/>
                          </a:solidFill>
                          <a:latin typeface="+mn-lt"/>
                          <a:ea typeface="Open Sans" panose="020B0606030504020204" pitchFamily="34" charset="0"/>
                          <a:cs typeface="Arial" panose="020B0604020202020204" pitchFamily="34" charset="0"/>
                        </a:rPr>
                        <a:t>Age</a:t>
                      </a:r>
                      <a:r>
                        <a:rPr lang="en-GB" sz="1400" b="1" baseline="0" dirty="0">
                          <a:ln>
                            <a:noFill/>
                          </a:ln>
                          <a:solidFill>
                            <a:schemeClr val="tx1"/>
                          </a:solidFill>
                          <a:latin typeface="+mn-lt"/>
                          <a:ea typeface="Open Sans" panose="020B0606030504020204" pitchFamily="34" charset="0"/>
                          <a:cs typeface="Arial" panose="020B0604020202020204" pitchFamily="34" charset="0"/>
                        </a:rPr>
                        <a:t> : </a:t>
                      </a:r>
                      <a:r>
                        <a:rPr lang="en-GB" sz="1400" b="1" baseline="0" dirty="0" err="1">
                          <a:ln>
                            <a:noFill/>
                          </a:ln>
                          <a:solidFill>
                            <a:schemeClr val="tx1"/>
                          </a:solidFill>
                          <a:latin typeface="+mn-lt"/>
                          <a:ea typeface="Open Sans" panose="020B0606030504020204" pitchFamily="34" charset="0"/>
                          <a:cs typeface="Arial" panose="020B0604020202020204" pitchFamily="34" charset="0"/>
                        </a:rPr>
                        <a:t>médiane</a:t>
                      </a:r>
                      <a:r>
                        <a:rPr lang="en-GB" sz="1400" b="1" baseline="0" dirty="0">
                          <a:ln>
                            <a:noFill/>
                          </a:ln>
                          <a:solidFill>
                            <a:schemeClr val="tx1"/>
                          </a:solidFill>
                          <a:latin typeface="+mn-lt"/>
                          <a:ea typeface="Open Sans" panose="020B0606030504020204" pitchFamily="34" charset="0"/>
                          <a:cs typeface="Arial" panose="020B0604020202020204" pitchFamily="34" charset="0"/>
                        </a:rPr>
                        <a:t> (min-max)</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66.9 (44.6, 84.0)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66.7 (46.1, 82.9)</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66.8 (44.6, 84.0)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41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n>
                            <a:noFill/>
                          </a:ln>
                          <a:solidFill>
                            <a:schemeClr val="tx1"/>
                          </a:solidFill>
                          <a:latin typeface="+mn-lt"/>
                          <a:ea typeface="Open Sans" panose="020B0606030504020204" pitchFamily="34" charset="0"/>
                          <a:cs typeface="Arial" panose="020B0604020202020204" pitchFamily="34" charset="0"/>
                        </a:rPr>
                        <a:t>Femmes</a:t>
                      </a:r>
                      <a:endParaRPr lang="en-GB" sz="140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27 (52%)</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24 (44%)</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51 (48%)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41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n>
                            <a:noFill/>
                          </a:ln>
                          <a:solidFill>
                            <a:schemeClr val="tx1"/>
                          </a:solidFill>
                          <a:latin typeface="+mn-lt"/>
                          <a:ea typeface="Open Sans" panose="020B0606030504020204" pitchFamily="34" charset="0"/>
                          <a:cs typeface="Arial" panose="020B0604020202020204" pitchFamily="34" charset="0"/>
                        </a:rPr>
                        <a:t>Hommes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25 (48%)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30 (56%)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55 (52%)</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4151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chemeClr val="tx1"/>
                          </a:solidFill>
                          <a:effectLst/>
                          <a:latin typeface="+mn-lt"/>
                          <a:ea typeface="+mn-ea"/>
                          <a:cs typeface="+mn-cs"/>
                        </a:rPr>
                        <a:t>Population blanche</a:t>
                      </a:r>
                      <a:endParaRPr lang="en-US" sz="1400" b="1" i="0" u="none" strike="noStrike" baseline="30000" dirty="0">
                        <a:solidFill>
                          <a:schemeClr val="tx1"/>
                        </a:solidFill>
                        <a:effectLst/>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47 (90%)</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47 (87%)</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94 (89%)</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41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baseline="0" dirty="0">
                          <a:ln>
                            <a:noFill/>
                          </a:ln>
                          <a:solidFill>
                            <a:schemeClr val="tx1"/>
                          </a:solidFill>
                          <a:latin typeface="+mn-lt"/>
                          <a:ea typeface="+mn-ea"/>
                          <a:cs typeface="+mn-cs"/>
                        </a:rPr>
                        <a:t>Population noire</a:t>
                      </a:r>
                      <a:endParaRPr lang="en-GB" sz="1400" b="1" kern="1200"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 (6%)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3 (6%)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 (6%)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41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ea typeface="Open Sans" panose="020B0606030504020204" pitchFamily="34" charset="0"/>
                          <a:cs typeface="Arial" panose="020B0604020202020204" pitchFamily="34" charset="0"/>
                        </a:rPr>
                        <a:t>Population </a:t>
                      </a:r>
                      <a:r>
                        <a:rPr lang="en-GB" sz="1400" b="1" dirty="0" err="1">
                          <a:solidFill>
                            <a:schemeClr val="tx1"/>
                          </a:solidFill>
                          <a:latin typeface="+mn-lt"/>
                          <a:ea typeface="Open Sans" panose="020B0606030504020204" pitchFamily="34" charset="0"/>
                          <a:cs typeface="Arial" panose="020B0604020202020204" pitchFamily="34" charset="0"/>
                        </a:rPr>
                        <a:t>hispanique</a:t>
                      </a:r>
                      <a:endParaRPr lang="en-GB" sz="1400" b="1"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4 (8%)</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 (4%)</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6 (6%)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41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n>
                            <a:noFill/>
                          </a:ln>
                          <a:solidFill>
                            <a:schemeClr val="tx1"/>
                          </a:solidFill>
                          <a:latin typeface="+mn-lt"/>
                        </a:rPr>
                        <a:t>PS (0-1)</a:t>
                      </a:r>
                      <a:endParaRPr lang="en-GB" sz="140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50 (96%)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52 (96%)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102 (96%)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r h="41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err="1">
                          <a:ln>
                            <a:noFill/>
                          </a:ln>
                          <a:solidFill>
                            <a:schemeClr val="tx1"/>
                          </a:solidFill>
                          <a:latin typeface="+mn-lt"/>
                        </a:rPr>
                        <a:t>Radiothérapie</a:t>
                      </a:r>
                      <a:r>
                        <a:rPr lang="en-GB" sz="1400" b="1" baseline="0" dirty="0">
                          <a:ln>
                            <a:noFill/>
                          </a:ln>
                          <a:solidFill>
                            <a:schemeClr val="tx1"/>
                          </a:solidFill>
                          <a:latin typeface="+mn-lt"/>
                        </a:rPr>
                        <a:t> </a:t>
                      </a:r>
                      <a:r>
                        <a:rPr lang="en-GB" sz="1400" b="1" baseline="0" dirty="0" err="1">
                          <a:ln>
                            <a:noFill/>
                          </a:ln>
                          <a:solidFill>
                            <a:schemeClr val="tx1"/>
                          </a:solidFill>
                          <a:latin typeface="+mn-lt"/>
                        </a:rPr>
                        <a:t>thoracique</a:t>
                      </a:r>
                      <a:r>
                        <a:rPr lang="en-GB" sz="1400" b="1" baseline="0" dirty="0">
                          <a:ln>
                            <a:noFill/>
                          </a:ln>
                          <a:solidFill>
                            <a:schemeClr val="tx1"/>
                          </a:solidFill>
                          <a:latin typeface="+mn-lt"/>
                        </a:rPr>
                        <a:t> </a:t>
                      </a:r>
                      <a:r>
                        <a:rPr lang="en-GB" sz="1400" b="1" baseline="0" dirty="0" err="1">
                          <a:ln>
                            <a:noFill/>
                          </a:ln>
                          <a:solidFill>
                            <a:schemeClr val="tx1"/>
                          </a:solidFill>
                          <a:latin typeface="+mn-lt"/>
                        </a:rPr>
                        <a:t>antérieure</a:t>
                      </a:r>
                      <a:endParaRPr lang="en-GB" sz="14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13 (25%)</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13 (26%)</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400" b="0" kern="1200" baseline="0" dirty="0">
                          <a:ln>
                            <a:noFill/>
                          </a:ln>
                          <a:solidFill>
                            <a:schemeClr val="tx1"/>
                          </a:solidFill>
                          <a:latin typeface="+mn-lt"/>
                        </a:rPr>
                        <a:t>26 (25%)</a:t>
                      </a:r>
                      <a:endParaRPr lang="en-US" sz="14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963496480"/>
                  </a:ext>
                </a:extLst>
              </a:tr>
            </a:tbl>
          </a:graphicData>
        </a:graphic>
      </p:graphicFrame>
    </p:spTree>
    <p:extLst>
      <p:ext uri="{BB962C8B-B14F-4D97-AF65-F5344CB8AC3E}">
        <p14:creationId xmlns:p14="http://schemas.microsoft.com/office/powerpoint/2010/main" val="610072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33">
            <a:extLst>
              <a:ext uri="{FF2B5EF4-FFF2-40B4-BE49-F238E27FC236}">
                <a16:creationId xmlns:a16="http://schemas.microsoft.com/office/drawing/2014/main" xmlns="" id="{7B83A34C-11F8-32CE-CDA2-AC567B3925E3}"/>
              </a:ext>
            </a:extLst>
          </p:cNvPr>
          <p:cNvGraphicFramePr>
            <a:graphicFrameLocks noGrp="1"/>
          </p:cNvGraphicFramePr>
          <p:nvPr>
            <p:extLst>
              <p:ext uri="{D42A27DB-BD31-4B8C-83A1-F6EECF244321}">
                <p14:modId xmlns:p14="http://schemas.microsoft.com/office/powerpoint/2010/main" val="1031713181"/>
              </p:ext>
            </p:extLst>
          </p:nvPr>
        </p:nvGraphicFramePr>
        <p:xfrm>
          <a:off x="3415202" y="4700036"/>
          <a:ext cx="6429220" cy="777240"/>
        </p:xfrm>
        <a:graphic>
          <a:graphicData uri="http://schemas.openxmlformats.org/drawingml/2006/table">
            <a:tbl>
              <a:tblPr firstRow="1" bandRow="1">
                <a:tableStyleId>{5C22544A-7EE6-4342-B048-85BDC9FD1C3A}</a:tableStyleId>
              </a:tblPr>
              <a:tblGrid>
                <a:gridCol w="918460">
                  <a:extLst>
                    <a:ext uri="{9D8B030D-6E8A-4147-A177-3AD203B41FA5}">
                      <a16:colId xmlns:a16="http://schemas.microsoft.com/office/drawing/2014/main" xmlns="" val="1020362907"/>
                    </a:ext>
                  </a:extLst>
                </a:gridCol>
                <a:gridCol w="918460">
                  <a:extLst>
                    <a:ext uri="{9D8B030D-6E8A-4147-A177-3AD203B41FA5}">
                      <a16:colId xmlns:a16="http://schemas.microsoft.com/office/drawing/2014/main" xmlns="" val="76697783"/>
                    </a:ext>
                  </a:extLst>
                </a:gridCol>
                <a:gridCol w="918460">
                  <a:extLst>
                    <a:ext uri="{9D8B030D-6E8A-4147-A177-3AD203B41FA5}">
                      <a16:colId xmlns:a16="http://schemas.microsoft.com/office/drawing/2014/main" xmlns="" val="1464023004"/>
                    </a:ext>
                  </a:extLst>
                </a:gridCol>
                <a:gridCol w="918460">
                  <a:extLst>
                    <a:ext uri="{9D8B030D-6E8A-4147-A177-3AD203B41FA5}">
                      <a16:colId xmlns:a16="http://schemas.microsoft.com/office/drawing/2014/main" xmlns="" val="2889505382"/>
                    </a:ext>
                  </a:extLst>
                </a:gridCol>
                <a:gridCol w="918460">
                  <a:extLst>
                    <a:ext uri="{9D8B030D-6E8A-4147-A177-3AD203B41FA5}">
                      <a16:colId xmlns:a16="http://schemas.microsoft.com/office/drawing/2014/main" xmlns="" val="3217386290"/>
                    </a:ext>
                  </a:extLst>
                </a:gridCol>
                <a:gridCol w="918460">
                  <a:extLst>
                    <a:ext uri="{9D8B030D-6E8A-4147-A177-3AD203B41FA5}">
                      <a16:colId xmlns:a16="http://schemas.microsoft.com/office/drawing/2014/main" xmlns="" val="1170198938"/>
                    </a:ext>
                  </a:extLst>
                </a:gridCol>
                <a:gridCol w="918460">
                  <a:extLst>
                    <a:ext uri="{9D8B030D-6E8A-4147-A177-3AD203B41FA5}">
                      <a16:colId xmlns:a16="http://schemas.microsoft.com/office/drawing/2014/main" xmlns="" val="2019619158"/>
                    </a:ext>
                  </a:extLst>
                </a:gridCol>
              </a:tblGrid>
              <a:tr h="222396">
                <a:tc gridSpan="4">
                  <a:txBody>
                    <a:bodyPr/>
                    <a:lstStyle/>
                    <a:p>
                      <a:r>
                        <a:rPr lang="fr-FR" sz="1100" b="0" dirty="0">
                          <a:solidFill>
                            <a:schemeClr val="tx1"/>
                          </a:solidFill>
                        </a:rPr>
                        <a:t>Patients at </a:t>
                      </a:r>
                      <a:r>
                        <a:rPr lang="fr-FR" sz="1100" b="0" dirty="0" err="1">
                          <a:solidFill>
                            <a:schemeClr val="tx1"/>
                          </a:solidFill>
                        </a:rPr>
                        <a:t>risk</a:t>
                      </a:r>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1100" b="1" dirty="0">
                          <a:solidFill>
                            <a:srgbClr val="FF7F4D"/>
                          </a:solidFill>
                        </a:rPr>
                        <a:t>52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1100" b="1" dirty="0">
                          <a:solidFill>
                            <a:srgbClr val="005086"/>
                          </a:solidFill>
                        </a:rPr>
                        <a:t>54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cxnSp>
        <p:nvCxnSpPr>
          <p:cNvPr id="17" name="Connecteur droit 16">
            <a:extLst>
              <a:ext uri="{FF2B5EF4-FFF2-40B4-BE49-F238E27FC236}">
                <a16:creationId xmlns:a16="http://schemas.microsoft.com/office/drawing/2014/main" xmlns="" id="{92261790-976B-44A8-8B39-440AD83DC343}"/>
              </a:ext>
            </a:extLst>
          </p:cNvPr>
          <p:cNvCxnSpPr>
            <a:cxnSpLocks/>
          </p:cNvCxnSpPr>
          <p:nvPr/>
        </p:nvCxnSpPr>
        <p:spPr>
          <a:xfrm>
            <a:off x="4538716" y="4844718"/>
            <a:ext cx="484318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Espace réservé du contenu 5">
            <a:extLst>
              <a:ext uri="{FF2B5EF4-FFF2-40B4-BE49-F238E27FC236}">
                <a16:creationId xmlns:a16="http://schemas.microsoft.com/office/drawing/2014/main" xmlns="" id="{3A4D148E-0074-CD58-6616-78777618D590}"/>
              </a:ext>
            </a:extLst>
          </p:cNvPr>
          <p:cNvSpPr>
            <a:spLocks noGrp="1"/>
          </p:cNvSpPr>
          <p:nvPr>
            <p:ph sz="quarter" idx="19"/>
          </p:nvPr>
        </p:nvSpPr>
        <p:spPr>
          <a:xfrm>
            <a:off x="3045233" y="1144257"/>
            <a:ext cx="6799189" cy="4764982"/>
          </a:xfrm>
        </p:spPr>
        <p:txBody>
          <a:bodyPr/>
          <a:lstStyle/>
          <a:p>
            <a:r>
              <a:rPr lang="fr-FR" dirty="0"/>
              <a:t> </a:t>
            </a:r>
          </a:p>
        </p:txBody>
      </p: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SWOG S1929</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Résultats sur le critère de jugement principal</a:t>
            </a:r>
            <a:endParaRPr lang="fr-FR" sz="2000" b="1" dirty="0">
              <a:solidFill>
                <a:srgbClr val="005086"/>
              </a:solidFill>
              <a:latin typeface="Century Gothic" panose="020B0502020202020204" pitchFamily="34" charset="0"/>
            </a:endParaRPr>
          </a:p>
          <a:p>
            <a:endParaRPr lang="fr-FR" dirty="0"/>
          </a:p>
        </p:txBody>
      </p:sp>
      <p:sp>
        <p:nvSpPr>
          <p:cNvPr id="8" name="Espace réservé du texte 6">
            <a:extLst>
              <a:ext uri="{FF2B5EF4-FFF2-40B4-BE49-F238E27FC236}">
                <a16:creationId xmlns:a16="http://schemas.microsoft.com/office/drawing/2014/main" xmlns="" id="{DF40425B-D811-791E-F4F3-E3D5B1CEAAAC}"/>
              </a:ext>
            </a:extLst>
          </p:cNvPr>
          <p:cNvSpPr>
            <a:spLocks noGrp="1"/>
          </p:cNvSpPr>
          <p:nvPr>
            <p:ph type="body" sz="quarter" idx="20"/>
          </p:nvPr>
        </p:nvSpPr>
        <p:spPr>
          <a:xfrm>
            <a:off x="3159872" y="942459"/>
            <a:ext cx="3131539" cy="387350"/>
          </a:xfrm>
        </p:spPr>
        <p:txBody>
          <a:bodyPr/>
          <a:lstStyle/>
          <a:p>
            <a:r>
              <a:rPr kumimoji="0" lang="fr-FR" sz="2000" u="none" strike="noStrike" kern="1200" cap="none" spc="0" normalizeH="0" baseline="0" noProof="0" dirty="0">
                <a:ln>
                  <a:noFill/>
                </a:ln>
                <a:solidFill>
                  <a:srgbClr val="737078"/>
                </a:solidFill>
                <a:effectLst/>
                <a:uLnTx/>
                <a:uFillTx/>
                <a:latin typeface="Century Gothic" panose="020B0502020202020204" pitchFamily="34" charset="0"/>
              </a:rPr>
              <a:t>Survie S</a:t>
            </a:r>
            <a:r>
              <a:rPr lang="fr-FR" dirty="0">
                <a:latin typeface="Century Gothic" panose="020B0502020202020204" pitchFamily="34" charset="0"/>
              </a:rPr>
              <a:t>ans Progression</a:t>
            </a:r>
            <a:endParaRPr kumimoji="0" lang="fr-FR" sz="2000" u="none" strike="noStrike" kern="1200" cap="none" spc="0" normalizeH="0" baseline="0" noProof="0" dirty="0">
              <a:ln>
                <a:noFill/>
              </a:ln>
              <a:solidFill>
                <a:srgbClr val="737078"/>
              </a:solidFill>
              <a:effectLst/>
              <a:uLnTx/>
              <a:uFillTx/>
              <a:latin typeface="Century Gothic" panose="020B0502020202020204" pitchFamily="34" charset="0"/>
            </a:endParaRPr>
          </a:p>
        </p:txBody>
      </p:sp>
      <p:graphicFrame>
        <p:nvGraphicFramePr>
          <p:cNvPr id="19" name="Table 3">
            <a:extLst>
              <a:ext uri="{FF2B5EF4-FFF2-40B4-BE49-F238E27FC236}">
                <a16:creationId xmlns:a16="http://schemas.microsoft.com/office/drawing/2014/main" xmlns="" id="{944B185C-950F-C2E7-A34A-B5752D4EB415}"/>
              </a:ext>
            </a:extLst>
          </p:cNvPr>
          <p:cNvGraphicFramePr>
            <a:graphicFrameLocks noGrp="1"/>
          </p:cNvGraphicFramePr>
          <p:nvPr>
            <p:extLst>
              <p:ext uri="{D42A27DB-BD31-4B8C-83A1-F6EECF244321}">
                <p14:modId xmlns:p14="http://schemas.microsoft.com/office/powerpoint/2010/main" val="1470384681"/>
              </p:ext>
            </p:extLst>
          </p:nvPr>
        </p:nvGraphicFramePr>
        <p:xfrm>
          <a:off x="4921837" y="1445764"/>
          <a:ext cx="4500000" cy="1204114"/>
        </p:xfrm>
        <a:graphic>
          <a:graphicData uri="http://schemas.openxmlformats.org/drawingml/2006/table">
            <a:tbl>
              <a:tblPr firstRow="1" bandRow="1">
                <a:effectLst/>
              </a:tblPr>
              <a:tblGrid>
                <a:gridCol w="1620000">
                  <a:extLst>
                    <a:ext uri="{9D8B030D-6E8A-4147-A177-3AD203B41FA5}">
                      <a16:colId xmlns:a16="http://schemas.microsoft.com/office/drawing/2014/main" xmlns="" val="1289765418"/>
                    </a:ext>
                  </a:extLst>
                </a:gridCol>
                <a:gridCol w="720000">
                  <a:extLst>
                    <a:ext uri="{9D8B030D-6E8A-4147-A177-3AD203B41FA5}">
                      <a16:colId xmlns:a16="http://schemas.microsoft.com/office/drawing/2014/main" xmlns="" val="3242974005"/>
                    </a:ext>
                  </a:extLst>
                </a:gridCol>
                <a:gridCol w="720000">
                  <a:extLst>
                    <a:ext uri="{9D8B030D-6E8A-4147-A177-3AD203B41FA5}">
                      <a16:colId xmlns:a16="http://schemas.microsoft.com/office/drawing/2014/main" xmlns="" val="283470082"/>
                    </a:ext>
                  </a:extLst>
                </a:gridCol>
                <a:gridCol w="720000">
                  <a:extLst>
                    <a:ext uri="{9D8B030D-6E8A-4147-A177-3AD203B41FA5}">
                      <a16:colId xmlns:a16="http://schemas.microsoft.com/office/drawing/2014/main" xmlns="" val="2426679756"/>
                    </a:ext>
                  </a:extLst>
                </a:gridCol>
                <a:gridCol w="720000">
                  <a:extLst>
                    <a:ext uri="{9D8B030D-6E8A-4147-A177-3AD203B41FA5}">
                      <a16:colId xmlns:a16="http://schemas.microsoft.com/office/drawing/2014/main" xmlns="" val="2167020904"/>
                    </a:ext>
                  </a:extLst>
                </a:gridCol>
              </a:tblGrid>
              <a:tr h="288000">
                <a:tc>
                  <a:txBody>
                    <a:bodyPr/>
                    <a:lstStyle/>
                    <a:p>
                      <a:pPr marL="0" indent="72000" algn="l" fontAlgn="t"/>
                      <a:endParaRPr lang="fr-FR" sz="1000" b="1" i="0" u="none" strike="noStrike" dirty="0">
                        <a:solidFill>
                          <a:schemeClr val="bg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N</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err="1">
                          <a:solidFill>
                            <a:schemeClr val="tx1"/>
                          </a:solidFill>
                          <a:effectLst/>
                          <a:latin typeface="Calibri" panose="020F0502020204030204" pitchFamily="34" charset="0"/>
                          <a:cs typeface="Calibri" panose="020F0502020204030204" pitchFamily="34" charset="0"/>
                        </a:rPr>
                        <a:t>Evts</a:t>
                      </a:r>
                      <a:endParaRPr lang="fr-FR" sz="10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Médiane mois</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80.0%</a:t>
                      </a:r>
                    </a:p>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Conf. Int.</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58925418"/>
                  </a:ext>
                </a:extLst>
              </a:tr>
              <a:tr h="288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72000" algn="l" fontAlgn="t"/>
                      <a:r>
                        <a:rPr lang="fr-FR" sz="1000" b="1" i="0" u="none" strike="noStrike" dirty="0">
                          <a:solidFill>
                            <a:schemeClr val="bg1"/>
                          </a:solidFill>
                          <a:effectLst/>
                          <a:latin typeface="Calibri" panose="020F0502020204030204" pitchFamily="34" charset="0"/>
                          <a:cs typeface="Calibri" panose="020F0502020204030204" pitchFamily="34" charset="0"/>
                        </a:rPr>
                        <a:t>Atézolizumab</a:t>
                      </a:r>
                    </a:p>
                  </a:txBody>
                  <a:tcPr marL="9257" marR="9257" marT="9257"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52</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41</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2.8</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(2.0-2.9)</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04445920"/>
                  </a:ext>
                </a:extLst>
              </a:tr>
              <a:tr h="288000">
                <a:tc>
                  <a:txBody>
                    <a:bodyPr/>
                    <a:lstStyle/>
                    <a:p>
                      <a:pPr marL="0" indent="72000" algn="l" fontAlgn="t"/>
                      <a:r>
                        <a:rPr lang="fr-FR" sz="1000" b="1" i="0" u="none" strike="noStrike" dirty="0">
                          <a:solidFill>
                            <a:schemeClr val="bg1"/>
                          </a:solidFill>
                          <a:effectLst/>
                          <a:latin typeface="Calibri" panose="020F0502020204030204" pitchFamily="34" charset="0"/>
                          <a:cs typeface="Calibri" panose="020F0502020204030204" pitchFamily="34" charset="0"/>
                        </a:rPr>
                        <a:t>Atézolizumab + </a:t>
                      </a:r>
                      <a:r>
                        <a:rPr lang="fr-FR" sz="1000" b="1" i="0" u="none" strike="noStrike" dirty="0" err="1">
                          <a:solidFill>
                            <a:schemeClr val="bg1"/>
                          </a:solidFill>
                          <a:effectLst/>
                          <a:latin typeface="Calibri" panose="020F0502020204030204" pitchFamily="34" charset="0"/>
                          <a:cs typeface="Calibri" panose="020F0502020204030204" pitchFamily="34" charset="0"/>
                        </a:rPr>
                        <a:t>Talazoparib</a:t>
                      </a:r>
                      <a:endParaRPr lang="fr-FR" sz="1000" b="1" i="0" u="none" strike="noStrike" dirty="0">
                        <a:solidFill>
                          <a:schemeClr val="bg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54</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39</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4.2</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(2.8-4.7)</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19071498"/>
                  </a:ext>
                </a:extLst>
              </a:tr>
              <a:tr h="288000">
                <a:tc gridSpan="5">
                  <a:txBody>
                    <a:bodyPr/>
                    <a:lstStyle/>
                    <a:p>
                      <a:pPr marL="0" indent="72000" algn="ctr" fontAlgn="t"/>
                      <a:r>
                        <a:rPr lang="fr-FR" sz="1000" b="0" i="1" u="none" strike="noStrike" dirty="0">
                          <a:solidFill>
                            <a:schemeClr val="tx1"/>
                          </a:solidFill>
                          <a:effectLst/>
                          <a:latin typeface="Calibri" panose="020F0502020204030204" pitchFamily="34" charset="0"/>
                          <a:cs typeface="Calibri" panose="020F0502020204030204" pitchFamily="34" charset="0"/>
                        </a:rPr>
                        <a:t>p</a:t>
                      </a:r>
                      <a:r>
                        <a:rPr lang="fr-FR" sz="1000" b="0" i="0" u="none" strike="noStrike" dirty="0">
                          <a:solidFill>
                            <a:schemeClr val="tx1"/>
                          </a:solidFill>
                          <a:effectLst/>
                          <a:latin typeface="Calibri" panose="020F0502020204030204" pitchFamily="34" charset="0"/>
                          <a:cs typeface="Calibri" panose="020F0502020204030204" pitchFamily="34" charset="0"/>
                        </a:rPr>
                        <a:t>= 0.056 (1-SIDED LOG RANK STRATIFIED)</a:t>
                      </a:r>
                    </a:p>
                    <a:p>
                      <a:pPr marL="0" indent="72000" algn="ctr" fontAlgn="t"/>
                      <a:r>
                        <a:rPr lang="fr-FR" sz="1000" b="0" i="0" u="none" strike="noStrike" dirty="0">
                          <a:solidFill>
                            <a:schemeClr val="tx1"/>
                          </a:solidFill>
                          <a:effectLst/>
                          <a:latin typeface="Calibri" panose="020F0502020204030204" pitchFamily="34" charset="0"/>
                          <a:cs typeface="Calibri" panose="020F0502020204030204" pitchFamily="34" charset="0"/>
                        </a:rPr>
                        <a:t>HR 0.70 80%Ci (0.52-0.94)</a:t>
                      </a:r>
                    </a:p>
                  </a:txBody>
                  <a:tcPr marL="9257" marR="9257" marT="925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t"/>
                      <a:endParaRPr lang="fr-FR" sz="8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72000" algn="ctr" fontAlgn="t"/>
                      <a:endParaRPr lang="fr-FR" sz="8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72000" algn="ctr" fontAlgn="t"/>
                      <a:endParaRPr lang="fr-FR" sz="8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72000" algn="ctr" fontAlgn="t"/>
                      <a:endParaRPr lang="fr-FR" sz="8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90583228"/>
                  </a:ext>
                </a:extLst>
              </a:tr>
            </a:tbl>
          </a:graphicData>
        </a:graphic>
      </p:graphicFrame>
      <p:grpSp>
        <p:nvGrpSpPr>
          <p:cNvPr id="27" name="Groupe 26">
            <a:extLst>
              <a:ext uri="{FF2B5EF4-FFF2-40B4-BE49-F238E27FC236}">
                <a16:creationId xmlns:a16="http://schemas.microsoft.com/office/drawing/2014/main" xmlns="" id="{396B458D-68A7-74B9-3736-96D9E33760C5}"/>
              </a:ext>
            </a:extLst>
          </p:cNvPr>
          <p:cNvGrpSpPr/>
          <p:nvPr/>
        </p:nvGrpSpPr>
        <p:grpSpPr>
          <a:xfrm>
            <a:off x="3415202" y="1425010"/>
            <a:ext cx="6163541" cy="3556029"/>
            <a:chOff x="3537577" y="1714709"/>
            <a:chExt cx="6163541" cy="3556029"/>
          </a:xfrm>
        </p:grpSpPr>
        <p:graphicFrame>
          <p:nvGraphicFramePr>
            <p:cNvPr id="13" name="Chart 16">
              <a:extLst>
                <a:ext uri="{FF2B5EF4-FFF2-40B4-BE49-F238E27FC236}">
                  <a16:creationId xmlns:a16="http://schemas.microsoft.com/office/drawing/2014/main" xmlns="" id="{3A61B3A3-6EF8-5021-36E9-B85F1D4F1376}"/>
                </a:ext>
              </a:extLst>
            </p:cNvPr>
            <p:cNvGraphicFramePr/>
            <p:nvPr>
              <p:extLst>
                <p:ext uri="{D42A27DB-BD31-4B8C-83A1-F6EECF244321}">
                  <p14:modId xmlns:p14="http://schemas.microsoft.com/office/powerpoint/2010/main" val="3002030009"/>
                </p:ext>
              </p:extLst>
            </p:nvPr>
          </p:nvGraphicFramePr>
          <p:xfrm>
            <a:off x="3537577" y="1714709"/>
            <a:ext cx="6163541" cy="3556029"/>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e 25">
              <a:extLst>
                <a:ext uri="{FF2B5EF4-FFF2-40B4-BE49-F238E27FC236}">
                  <a16:creationId xmlns:a16="http://schemas.microsoft.com/office/drawing/2014/main" xmlns="" id="{07ECD43B-9989-5F37-59CC-D6CD77E52782}"/>
                </a:ext>
              </a:extLst>
            </p:cNvPr>
            <p:cNvGrpSpPr/>
            <p:nvPr/>
          </p:nvGrpSpPr>
          <p:grpSpPr>
            <a:xfrm>
              <a:off x="4077586" y="1839433"/>
              <a:ext cx="4859079" cy="2546497"/>
              <a:chOff x="4077586" y="1839433"/>
              <a:chExt cx="4859079" cy="2546497"/>
            </a:xfrm>
          </p:grpSpPr>
          <p:sp>
            <p:nvSpPr>
              <p:cNvPr id="20" name="Forme libre 19">
                <a:extLst>
                  <a:ext uri="{FF2B5EF4-FFF2-40B4-BE49-F238E27FC236}">
                    <a16:creationId xmlns:a16="http://schemas.microsoft.com/office/drawing/2014/main" xmlns="" id="{555BFDC7-02FF-414E-67B8-8CB15321951B}"/>
                  </a:ext>
                </a:extLst>
              </p:cNvPr>
              <p:cNvSpPr/>
              <p:nvPr/>
            </p:nvSpPr>
            <p:spPr>
              <a:xfrm>
                <a:off x="4077586" y="1844749"/>
                <a:ext cx="4859079" cy="2434856"/>
              </a:xfrm>
              <a:custGeom>
                <a:avLst/>
                <a:gdLst>
                  <a:gd name="connsiteX0" fmla="*/ 4859079 w 4859079"/>
                  <a:gd name="connsiteY0" fmla="*/ 2434856 h 2434856"/>
                  <a:gd name="connsiteX1" fmla="*/ 2153093 w 4859079"/>
                  <a:gd name="connsiteY1" fmla="*/ 2434856 h 2434856"/>
                  <a:gd name="connsiteX2" fmla="*/ 2153093 w 4859079"/>
                  <a:gd name="connsiteY2" fmla="*/ 2317898 h 2434856"/>
                  <a:gd name="connsiteX3" fmla="*/ 1525772 w 4859079"/>
                  <a:gd name="connsiteY3" fmla="*/ 2317898 h 2434856"/>
                  <a:gd name="connsiteX4" fmla="*/ 1525772 w 4859079"/>
                  <a:gd name="connsiteY4" fmla="*/ 2227521 h 2434856"/>
                  <a:gd name="connsiteX5" fmla="*/ 1020726 w 4859079"/>
                  <a:gd name="connsiteY5" fmla="*/ 2227521 h 2434856"/>
                  <a:gd name="connsiteX6" fmla="*/ 1020726 w 4859079"/>
                  <a:gd name="connsiteY6" fmla="*/ 2163725 h 2434856"/>
                  <a:gd name="connsiteX7" fmla="*/ 962247 w 4859079"/>
                  <a:gd name="connsiteY7" fmla="*/ 2163725 h 2434856"/>
                  <a:gd name="connsiteX8" fmla="*/ 962247 w 4859079"/>
                  <a:gd name="connsiteY8" fmla="*/ 2041451 h 2434856"/>
                  <a:gd name="connsiteX9" fmla="*/ 871870 w 4859079"/>
                  <a:gd name="connsiteY9" fmla="*/ 2041451 h 2434856"/>
                  <a:gd name="connsiteX10" fmla="*/ 871870 w 4859079"/>
                  <a:gd name="connsiteY10" fmla="*/ 1972339 h 2434856"/>
                  <a:gd name="connsiteX11" fmla="*/ 765544 w 4859079"/>
                  <a:gd name="connsiteY11" fmla="*/ 1972339 h 2434856"/>
                  <a:gd name="connsiteX12" fmla="*/ 765544 w 4859079"/>
                  <a:gd name="connsiteY12" fmla="*/ 1913860 h 2434856"/>
                  <a:gd name="connsiteX13" fmla="*/ 664535 w 4859079"/>
                  <a:gd name="connsiteY13" fmla="*/ 1913860 h 2434856"/>
                  <a:gd name="connsiteX14" fmla="*/ 611372 w 4859079"/>
                  <a:gd name="connsiteY14" fmla="*/ 1275907 h 2434856"/>
                  <a:gd name="connsiteX15" fmla="*/ 494414 w 4859079"/>
                  <a:gd name="connsiteY15" fmla="*/ 1275907 h 2434856"/>
                  <a:gd name="connsiteX16" fmla="*/ 494414 w 4859079"/>
                  <a:gd name="connsiteY16" fmla="*/ 1169581 h 2434856"/>
                  <a:gd name="connsiteX17" fmla="*/ 414670 w 4859079"/>
                  <a:gd name="connsiteY17" fmla="*/ 1169581 h 2434856"/>
                  <a:gd name="connsiteX18" fmla="*/ 414670 w 4859079"/>
                  <a:gd name="connsiteY18" fmla="*/ 972879 h 2434856"/>
                  <a:gd name="connsiteX19" fmla="*/ 334926 w 4859079"/>
                  <a:gd name="connsiteY19" fmla="*/ 972879 h 2434856"/>
                  <a:gd name="connsiteX20" fmla="*/ 249865 w 4859079"/>
                  <a:gd name="connsiteY20" fmla="*/ 276446 h 2434856"/>
                  <a:gd name="connsiteX21" fmla="*/ 180754 w 4859079"/>
                  <a:gd name="connsiteY21" fmla="*/ 276446 h 2434856"/>
                  <a:gd name="connsiteX22" fmla="*/ 170121 w 4859079"/>
                  <a:gd name="connsiteY22" fmla="*/ 53163 h 2434856"/>
                  <a:gd name="connsiteX23" fmla="*/ 90377 w 4859079"/>
                  <a:gd name="connsiteY23" fmla="*/ 53163 h 2434856"/>
                  <a:gd name="connsiteX24" fmla="*/ 90377 w 4859079"/>
                  <a:gd name="connsiteY24" fmla="*/ 0 h 2434856"/>
                  <a:gd name="connsiteX25" fmla="*/ 0 w 4859079"/>
                  <a:gd name="connsiteY25" fmla="*/ 0 h 24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59079" h="2434856">
                    <a:moveTo>
                      <a:pt x="4859079" y="2434856"/>
                    </a:moveTo>
                    <a:lnTo>
                      <a:pt x="2153093" y="2434856"/>
                    </a:lnTo>
                    <a:lnTo>
                      <a:pt x="2153093" y="2317898"/>
                    </a:lnTo>
                    <a:lnTo>
                      <a:pt x="1525772" y="2317898"/>
                    </a:lnTo>
                    <a:lnTo>
                      <a:pt x="1525772" y="2227521"/>
                    </a:lnTo>
                    <a:lnTo>
                      <a:pt x="1020726" y="2227521"/>
                    </a:lnTo>
                    <a:lnTo>
                      <a:pt x="1020726" y="2163725"/>
                    </a:lnTo>
                    <a:lnTo>
                      <a:pt x="962247" y="2163725"/>
                    </a:lnTo>
                    <a:lnTo>
                      <a:pt x="962247" y="2041451"/>
                    </a:lnTo>
                    <a:lnTo>
                      <a:pt x="871870" y="2041451"/>
                    </a:lnTo>
                    <a:lnTo>
                      <a:pt x="871870" y="1972339"/>
                    </a:lnTo>
                    <a:lnTo>
                      <a:pt x="765544" y="1972339"/>
                    </a:lnTo>
                    <a:lnTo>
                      <a:pt x="765544" y="1913860"/>
                    </a:lnTo>
                    <a:lnTo>
                      <a:pt x="664535" y="1913860"/>
                    </a:lnTo>
                    <a:lnTo>
                      <a:pt x="611372" y="1275907"/>
                    </a:lnTo>
                    <a:lnTo>
                      <a:pt x="494414" y="1275907"/>
                    </a:lnTo>
                    <a:lnTo>
                      <a:pt x="494414" y="1169581"/>
                    </a:lnTo>
                    <a:lnTo>
                      <a:pt x="414670" y="1169581"/>
                    </a:lnTo>
                    <a:lnTo>
                      <a:pt x="414670" y="972879"/>
                    </a:lnTo>
                    <a:lnTo>
                      <a:pt x="334926" y="972879"/>
                    </a:lnTo>
                    <a:lnTo>
                      <a:pt x="249865" y="276446"/>
                    </a:lnTo>
                    <a:lnTo>
                      <a:pt x="180754" y="276446"/>
                    </a:lnTo>
                    <a:lnTo>
                      <a:pt x="170121" y="53163"/>
                    </a:lnTo>
                    <a:lnTo>
                      <a:pt x="90377" y="53163"/>
                    </a:lnTo>
                    <a:lnTo>
                      <a:pt x="90377" y="0"/>
                    </a:lnTo>
                    <a:lnTo>
                      <a:pt x="0"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Forme libre 20">
                <a:extLst>
                  <a:ext uri="{FF2B5EF4-FFF2-40B4-BE49-F238E27FC236}">
                    <a16:creationId xmlns:a16="http://schemas.microsoft.com/office/drawing/2014/main" xmlns="" id="{23A0A7ED-C917-7900-397D-173BC6FABE01}"/>
                  </a:ext>
                </a:extLst>
              </p:cNvPr>
              <p:cNvSpPr/>
              <p:nvPr/>
            </p:nvSpPr>
            <p:spPr>
              <a:xfrm>
                <a:off x="4077586" y="1839433"/>
                <a:ext cx="4673009" cy="2546497"/>
              </a:xfrm>
              <a:custGeom>
                <a:avLst/>
                <a:gdLst>
                  <a:gd name="connsiteX0" fmla="*/ 4673009 w 4673009"/>
                  <a:gd name="connsiteY0" fmla="*/ 2546497 h 2546497"/>
                  <a:gd name="connsiteX1" fmla="*/ 3184451 w 4673009"/>
                  <a:gd name="connsiteY1" fmla="*/ 2546497 h 2546497"/>
                  <a:gd name="connsiteX2" fmla="*/ 3184451 w 4673009"/>
                  <a:gd name="connsiteY2" fmla="*/ 2418907 h 2546497"/>
                  <a:gd name="connsiteX3" fmla="*/ 1552354 w 4673009"/>
                  <a:gd name="connsiteY3" fmla="*/ 2418907 h 2546497"/>
                  <a:gd name="connsiteX4" fmla="*/ 1552354 w 4673009"/>
                  <a:gd name="connsiteY4" fmla="*/ 2307265 h 2546497"/>
                  <a:gd name="connsiteX5" fmla="*/ 1461977 w 4673009"/>
                  <a:gd name="connsiteY5" fmla="*/ 2307265 h 2546497"/>
                  <a:gd name="connsiteX6" fmla="*/ 1461977 w 4673009"/>
                  <a:gd name="connsiteY6" fmla="*/ 2222204 h 2546497"/>
                  <a:gd name="connsiteX7" fmla="*/ 1318437 w 4673009"/>
                  <a:gd name="connsiteY7" fmla="*/ 2222204 h 2546497"/>
                  <a:gd name="connsiteX8" fmla="*/ 1318437 w 4673009"/>
                  <a:gd name="connsiteY8" fmla="*/ 2068032 h 2546497"/>
                  <a:gd name="connsiteX9" fmla="*/ 1249326 w 4673009"/>
                  <a:gd name="connsiteY9" fmla="*/ 2068032 h 2546497"/>
                  <a:gd name="connsiteX10" fmla="*/ 1217428 w 4673009"/>
                  <a:gd name="connsiteY10" fmla="*/ 1733107 h 2546497"/>
                  <a:gd name="connsiteX11" fmla="*/ 1127051 w 4673009"/>
                  <a:gd name="connsiteY11" fmla="*/ 1733107 h 2546497"/>
                  <a:gd name="connsiteX12" fmla="*/ 1127051 w 4673009"/>
                  <a:gd name="connsiteY12" fmla="*/ 1653362 h 2546497"/>
                  <a:gd name="connsiteX13" fmla="*/ 1057940 w 4673009"/>
                  <a:gd name="connsiteY13" fmla="*/ 1653362 h 2546497"/>
                  <a:gd name="connsiteX14" fmla="*/ 1057940 w 4673009"/>
                  <a:gd name="connsiteY14" fmla="*/ 1520455 h 2546497"/>
                  <a:gd name="connsiteX15" fmla="*/ 999461 w 4673009"/>
                  <a:gd name="connsiteY15" fmla="*/ 1520455 h 2546497"/>
                  <a:gd name="connsiteX16" fmla="*/ 946298 w 4673009"/>
                  <a:gd name="connsiteY16" fmla="*/ 1520455 h 2546497"/>
                  <a:gd name="connsiteX17" fmla="*/ 914400 w 4673009"/>
                  <a:gd name="connsiteY17" fmla="*/ 1329069 h 2546497"/>
                  <a:gd name="connsiteX18" fmla="*/ 808074 w 4673009"/>
                  <a:gd name="connsiteY18" fmla="*/ 1329069 h 2546497"/>
                  <a:gd name="connsiteX19" fmla="*/ 808074 w 4673009"/>
                  <a:gd name="connsiteY19" fmla="*/ 1259958 h 2546497"/>
                  <a:gd name="connsiteX20" fmla="*/ 680484 w 4673009"/>
                  <a:gd name="connsiteY20" fmla="*/ 1259958 h 2546497"/>
                  <a:gd name="connsiteX21" fmla="*/ 590107 w 4673009"/>
                  <a:gd name="connsiteY21" fmla="*/ 855920 h 2546497"/>
                  <a:gd name="connsiteX22" fmla="*/ 489098 w 4673009"/>
                  <a:gd name="connsiteY22" fmla="*/ 855920 h 2546497"/>
                  <a:gd name="connsiteX23" fmla="*/ 489098 w 4673009"/>
                  <a:gd name="connsiteY23" fmla="*/ 786809 h 2546497"/>
                  <a:gd name="connsiteX24" fmla="*/ 340242 w 4673009"/>
                  <a:gd name="connsiteY24" fmla="*/ 786809 h 2546497"/>
                  <a:gd name="connsiteX25" fmla="*/ 255181 w 4673009"/>
                  <a:gd name="connsiteY25" fmla="*/ 0 h 2546497"/>
                  <a:gd name="connsiteX26" fmla="*/ 0 w 4673009"/>
                  <a:gd name="connsiteY26" fmla="*/ 0 h 254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3009" h="2546497">
                    <a:moveTo>
                      <a:pt x="4673009" y="2546497"/>
                    </a:moveTo>
                    <a:lnTo>
                      <a:pt x="3184451" y="2546497"/>
                    </a:lnTo>
                    <a:lnTo>
                      <a:pt x="3184451" y="2418907"/>
                    </a:lnTo>
                    <a:lnTo>
                      <a:pt x="1552354" y="2418907"/>
                    </a:lnTo>
                    <a:lnTo>
                      <a:pt x="1552354" y="2307265"/>
                    </a:lnTo>
                    <a:lnTo>
                      <a:pt x="1461977" y="2307265"/>
                    </a:lnTo>
                    <a:lnTo>
                      <a:pt x="1461977" y="2222204"/>
                    </a:lnTo>
                    <a:lnTo>
                      <a:pt x="1318437" y="2222204"/>
                    </a:lnTo>
                    <a:lnTo>
                      <a:pt x="1318437" y="2068032"/>
                    </a:lnTo>
                    <a:lnTo>
                      <a:pt x="1249326" y="2068032"/>
                    </a:lnTo>
                    <a:lnTo>
                      <a:pt x="1217428" y="1733107"/>
                    </a:lnTo>
                    <a:lnTo>
                      <a:pt x="1127051" y="1733107"/>
                    </a:lnTo>
                    <a:lnTo>
                      <a:pt x="1127051" y="1653362"/>
                    </a:lnTo>
                    <a:lnTo>
                      <a:pt x="1057940" y="1653362"/>
                    </a:lnTo>
                    <a:lnTo>
                      <a:pt x="1057940" y="1520455"/>
                    </a:lnTo>
                    <a:lnTo>
                      <a:pt x="999461" y="1520455"/>
                    </a:lnTo>
                    <a:lnTo>
                      <a:pt x="946298" y="1520455"/>
                    </a:lnTo>
                    <a:lnTo>
                      <a:pt x="914400" y="1329069"/>
                    </a:lnTo>
                    <a:lnTo>
                      <a:pt x="808074" y="1329069"/>
                    </a:lnTo>
                    <a:lnTo>
                      <a:pt x="808074" y="1259958"/>
                    </a:lnTo>
                    <a:lnTo>
                      <a:pt x="680484" y="1259958"/>
                    </a:lnTo>
                    <a:lnTo>
                      <a:pt x="590107" y="855920"/>
                    </a:lnTo>
                    <a:lnTo>
                      <a:pt x="489098" y="855920"/>
                    </a:lnTo>
                    <a:lnTo>
                      <a:pt x="489098" y="786809"/>
                    </a:lnTo>
                    <a:lnTo>
                      <a:pt x="340242" y="786809"/>
                    </a:lnTo>
                    <a:lnTo>
                      <a:pt x="255181" y="0"/>
                    </a:ln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sp>
        <p:nvSpPr>
          <p:cNvPr id="23" name="ZoneTexte 22">
            <a:extLst>
              <a:ext uri="{FF2B5EF4-FFF2-40B4-BE49-F238E27FC236}">
                <a16:creationId xmlns:a16="http://schemas.microsoft.com/office/drawing/2014/main" xmlns="" id="{A5B4EFAB-B6C1-16FC-63D1-5269E33FA991}"/>
              </a:ext>
            </a:extLst>
          </p:cNvPr>
          <p:cNvSpPr txBox="1"/>
          <p:nvPr/>
        </p:nvSpPr>
        <p:spPr>
          <a:xfrm>
            <a:off x="3698531" y="5477276"/>
            <a:ext cx="1595309" cy="246221"/>
          </a:xfrm>
          <a:prstGeom prst="rect">
            <a:avLst/>
          </a:prstGeom>
          <a:noFill/>
        </p:spPr>
        <p:txBody>
          <a:bodyPr wrap="none" rtlCol="0">
            <a:spAutoFit/>
          </a:bodyPr>
          <a:lstStyle/>
          <a:p>
            <a:r>
              <a:rPr lang="fr-FR" sz="1000" dirty="0">
                <a:solidFill>
                  <a:prstClr val="black"/>
                </a:solidFill>
              </a:rPr>
              <a:t>Suivi médian de 5 mois</a:t>
            </a:r>
          </a:p>
        </p:txBody>
      </p:sp>
      <p:sp>
        <p:nvSpPr>
          <p:cNvPr id="25" name="Espace réservé du contenu 24">
            <a:extLst>
              <a:ext uri="{FF2B5EF4-FFF2-40B4-BE49-F238E27FC236}">
                <a16:creationId xmlns:a16="http://schemas.microsoft.com/office/drawing/2014/main" xmlns="" id="{95F61170-32B7-0714-ECB1-D465514ECFAC}"/>
              </a:ext>
            </a:extLst>
          </p:cNvPr>
          <p:cNvSpPr>
            <a:spLocks noGrp="1"/>
          </p:cNvSpPr>
          <p:nvPr>
            <p:ph sz="quarter" idx="16"/>
          </p:nvPr>
        </p:nvSpPr>
        <p:spPr/>
        <p:txBody>
          <a:bodyPr/>
          <a:lstStyle/>
          <a:p>
            <a:r>
              <a:rPr lang="fr-FR" dirty="0"/>
              <a:t>  N.F. Abdel Karim et al. ASCO</a:t>
            </a:r>
            <a:r>
              <a:rPr lang="fr-FR" dirty="0">
                <a:latin typeface="Calibri" panose="020F0502020204030204" pitchFamily="34" charset="0"/>
                <a:cs typeface="Calibri" panose="020F0502020204030204" pitchFamily="34" charset="0"/>
              </a:rPr>
              <a:t>®</a:t>
            </a:r>
            <a:r>
              <a:rPr lang="fr-FR" dirty="0"/>
              <a:t> 2023, Abs. #8504</a:t>
            </a:r>
          </a:p>
          <a:p>
            <a:endParaRPr lang="fr-FR" dirty="0"/>
          </a:p>
        </p:txBody>
      </p:sp>
    </p:spTree>
    <p:extLst>
      <p:ext uri="{BB962C8B-B14F-4D97-AF65-F5344CB8AC3E}">
        <p14:creationId xmlns:p14="http://schemas.microsoft.com/office/powerpoint/2010/main" val="1287890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33">
            <a:extLst>
              <a:ext uri="{FF2B5EF4-FFF2-40B4-BE49-F238E27FC236}">
                <a16:creationId xmlns:a16="http://schemas.microsoft.com/office/drawing/2014/main" xmlns="" id="{0AC88457-7440-A265-A008-9F5BB6401935}"/>
              </a:ext>
            </a:extLst>
          </p:cNvPr>
          <p:cNvGraphicFramePr>
            <a:graphicFrameLocks noGrp="1"/>
          </p:cNvGraphicFramePr>
          <p:nvPr>
            <p:extLst>
              <p:ext uri="{D42A27DB-BD31-4B8C-83A1-F6EECF244321}">
                <p14:modId xmlns:p14="http://schemas.microsoft.com/office/powerpoint/2010/main" val="3344465130"/>
              </p:ext>
            </p:extLst>
          </p:nvPr>
        </p:nvGraphicFramePr>
        <p:xfrm>
          <a:off x="3415202" y="4700036"/>
          <a:ext cx="6429220" cy="777240"/>
        </p:xfrm>
        <a:graphic>
          <a:graphicData uri="http://schemas.openxmlformats.org/drawingml/2006/table">
            <a:tbl>
              <a:tblPr firstRow="1" bandRow="1">
                <a:tableStyleId>{5C22544A-7EE6-4342-B048-85BDC9FD1C3A}</a:tableStyleId>
              </a:tblPr>
              <a:tblGrid>
                <a:gridCol w="918460">
                  <a:extLst>
                    <a:ext uri="{9D8B030D-6E8A-4147-A177-3AD203B41FA5}">
                      <a16:colId xmlns:a16="http://schemas.microsoft.com/office/drawing/2014/main" xmlns="" val="1020362907"/>
                    </a:ext>
                  </a:extLst>
                </a:gridCol>
                <a:gridCol w="918460">
                  <a:extLst>
                    <a:ext uri="{9D8B030D-6E8A-4147-A177-3AD203B41FA5}">
                      <a16:colId xmlns:a16="http://schemas.microsoft.com/office/drawing/2014/main" xmlns="" val="76697783"/>
                    </a:ext>
                  </a:extLst>
                </a:gridCol>
                <a:gridCol w="918460">
                  <a:extLst>
                    <a:ext uri="{9D8B030D-6E8A-4147-A177-3AD203B41FA5}">
                      <a16:colId xmlns:a16="http://schemas.microsoft.com/office/drawing/2014/main" xmlns="" val="1464023004"/>
                    </a:ext>
                  </a:extLst>
                </a:gridCol>
                <a:gridCol w="918460">
                  <a:extLst>
                    <a:ext uri="{9D8B030D-6E8A-4147-A177-3AD203B41FA5}">
                      <a16:colId xmlns:a16="http://schemas.microsoft.com/office/drawing/2014/main" xmlns="" val="2889505382"/>
                    </a:ext>
                  </a:extLst>
                </a:gridCol>
                <a:gridCol w="918460">
                  <a:extLst>
                    <a:ext uri="{9D8B030D-6E8A-4147-A177-3AD203B41FA5}">
                      <a16:colId xmlns:a16="http://schemas.microsoft.com/office/drawing/2014/main" xmlns="" val="3217386290"/>
                    </a:ext>
                  </a:extLst>
                </a:gridCol>
                <a:gridCol w="918460">
                  <a:extLst>
                    <a:ext uri="{9D8B030D-6E8A-4147-A177-3AD203B41FA5}">
                      <a16:colId xmlns:a16="http://schemas.microsoft.com/office/drawing/2014/main" xmlns="" val="1170198938"/>
                    </a:ext>
                  </a:extLst>
                </a:gridCol>
                <a:gridCol w="918460">
                  <a:extLst>
                    <a:ext uri="{9D8B030D-6E8A-4147-A177-3AD203B41FA5}">
                      <a16:colId xmlns:a16="http://schemas.microsoft.com/office/drawing/2014/main" xmlns="" val="2019619158"/>
                    </a:ext>
                  </a:extLst>
                </a:gridCol>
              </a:tblGrid>
              <a:tr h="222396">
                <a:tc gridSpan="4">
                  <a:txBody>
                    <a:bodyPr/>
                    <a:lstStyle/>
                    <a:p>
                      <a:r>
                        <a:rPr lang="fr-FR" sz="1100" b="0" dirty="0">
                          <a:solidFill>
                            <a:schemeClr val="tx1"/>
                          </a:solidFill>
                        </a:rPr>
                        <a:t>Patients at </a:t>
                      </a:r>
                      <a:r>
                        <a:rPr lang="fr-FR" sz="1100" b="0" dirty="0" err="1">
                          <a:solidFill>
                            <a:schemeClr val="tx1"/>
                          </a:solidFill>
                        </a:rPr>
                        <a:t>risk</a:t>
                      </a:r>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1100" b="1" dirty="0">
                          <a:solidFill>
                            <a:srgbClr val="FF7F4D"/>
                          </a:solidFill>
                        </a:rPr>
                        <a:t>52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40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18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1100" b="1" dirty="0">
                          <a:solidFill>
                            <a:srgbClr val="005086"/>
                          </a:solidFill>
                        </a:rPr>
                        <a:t>54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38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15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graphicFrame>
        <p:nvGraphicFramePr>
          <p:cNvPr id="16" name="Chart 16">
            <a:extLst>
              <a:ext uri="{FF2B5EF4-FFF2-40B4-BE49-F238E27FC236}">
                <a16:creationId xmlns:a16="http://schemas.microsoft.com/office/drawing/2014/main" xmlns="" id="{57FD23A5-E3B6-8C79-8E61-D57DE0C42740}"/>
              </a:ext>
            </a:extLst>
          </p:cNvPr>
          <p:cNvGraphicFramePr/>
          <p:nvPr>
            <p:extLst>
              <p:ext uri="{D42A27DB-BD31-4B8C-83A1-F6EECF244321}">
                <p14:modId xmlns:p14="http://schemas.microsoft.com/office/powerpoint/2010/main" val="170085365"/>
              </p:ext>
            </p:extLst>
          </p:nvPr>
        </p:nvGraphicFramePr>
        <p:xfrm>
          <a:off x="3366127" y="1425681"/>
          <a:ext cx="6163541" cy="3556029"/>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SWOG S1929</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Résultats sur les critères de jugement secondaires</a:t>
            </a:r>
            <a:endParaRPr lang="fr-FR" sz="2000" b="1" dirty="0">
              <a:solidFill>
                <a:srgbClr val="005086"/>
              </a:solidFill>
              <a:latin typeface="Century Gothic" panose="020B0502020202020204" pitchFamily="34" charset="0"/>
            </a:endParaRPr>
          </a:p>
          <a:p>
            <a:endParaRPr lang="fr-FR" dirty="0"/>
          </a:p>
        </p:txBody>
      </p:sp>
      <p:sp>
        <p:nvSpPr>
          <p:cNvPr id="9" name="Espace réservé du contenu 5">
            <a:extLst>
              <a:ext uri="{FF2B5EF4-FFF2-40B4-BE49-F238E27FC236}">
                <a16:creationId xmlns:a16="http://schemas.microsoft.com/office/drawing/2014/main" xmlns="" id="{B553FA51-2E88-8BBA-100B-3BA7BB73FBD5}"/>
              </a:ext>
            </a:extLst>
          </p:cNvPr>
          <p:cNvSpPr>
            <a:spLocks noGrp="1"/>
          </p:cNvSpPr>
          <p:nvPr>
            <p:ph sz="quarter" idx="19"/>
          </p:nvPr>
        </p:nvSpPr>
        <p:spPr>
          <a:xfrm>
            <a:off x="3045233" y="1144257"/>
            <a:ext cx="6799189" cy="4764982"/>
          </a:xfrm>
        </p:spPr>
        <p:txBody>
          <a:bodyPr/>
          <a:lstStyle/>
          <a:p>
            <a:r>
              <a:rPr lang="fr-FR" dirty="0"/>
              <a:t> </a:t>
            </a:r>
          </a:p>
        </p:txBody>
      </p:sp>
      <p:sp>
        <p:nvSpPr>
          <p:cNvPr id="12" name="Espace réservé du texte 6">
            <a:extLst>
              <a:ext uri="{FF2B5EF4-FFF2-40B4-BE49-F238E27FC236}">
                <a16:creationId xmlns:a16="http://schemas.microsoft.com/office/drawing/2014/main" xmlns="" id="{597F1B76-9094-8852-3A5A-4C1461BFDA98}"/>
              </a:ext>
            </a:extLst>
          </p:cNvPr>
          <p:cNvSpPr txBox="1">
            <a:spLocks/>
          </p:cNvSpPr>
          <p:nvPr/>
        </p:nvSpPr>
        <p:spPr>
          <a:xfrm>
            <a:off x="3159872" y="942459"/>
            <a:ext cx="2081979"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Survie Globale</a:t>
            </a:r>
          </a:p>
        </p:txBody>
      </p:sp>
      <p:cxnSp>
        <p:nvCxnSpPr>
          <p:cNvPr id="13" name="Connecteur droit 12">
            <a:extLst>
              <a:ext uri="{FF2B5EF4-FFF2-40B4-BE49-F238E27FC236}">
                <a16:creationId xmlns:a16="http://schemas.microsoft.com/office/drawing/2014/main" xmlns="" id="{D6835DDE-0891-E365-216A-242755F18DDD}"/>
              </a:ext>
            </a:extLst>
          </p:cNvPr>
          <p:cNvCxnSpPr>
            <a:cxnSpLocks/>
          </p:cNvCxnSpPr>
          <p:nvPr/>
        </p:nvCxnSpPr>
        <p:spPr>
          <a:xfrm>
            <a:off x="4538716" y="4844718"/>
            <a:ext cx="484318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4" name="Table 3">
            <a:extLst>
              <a:ext uri="{FF2B5EF4-FFF2-40B4-BE49-F238E27FC236}">
                <a16:creationId xmlns:a16="http://schemas.microsoft.com/office/drawing/2014/main" xmlns="" id="{0361DF1D-56E8-5197-9860-BB09A3B3B605}"/>
              </a:ext>
            </a:extLst>
          </p:cNvPr>
          <p:cNvGraphicFramePr>
            <a:graphicFrameLocks noGrp="1"/>
          </p:cNvGraphicFramePr>
          <p:nvPr>
            <p:extLst>
              <p:ext uri="{D42A27DB-BD31-4B8C-83A1-F6EECF244321}">
                <p14:modId xmlns:p14="http://schemas.microsoft.com/office/powerpoint/2010/main" val="874447543"/>
              </p:ext>
            </p:extLst>
          </p:nvPr>
        </p:nvGraphicFramePr>
        <p:xfrm>
          <a:off x="5293136" y="1189734"/>
          <a:ext cx="4500000" cy="1204114"/>
        </p:xfrm>
        <a:graphic>
          <a:graphicData uri="http://schemas.openxmlformats.org/drawingml/2006/table">
            <a:tbl>
              <a:tblPr firstRow="1" bandRow="1">
                <a:effectLst/>
              </a:tblPr>
              <a:tblGrid>
                <a:gridCol w="1620000">
                  <a:extLst>
                    <a:ext uri="{9D8B030D-6E8A-4147-A177-3AD203B41FA5}">
                      <a16:colId xmlns:a16="http://schemas.microsoft.com/office/drawing/2014/main" xmlns="" val="1289765418"/>
                    </a:ext>
                  </a:extLst>
                </a:gridCol>
                <a:gridCol w="720000">
                  <a:extLst>
                    <a:ext uri="{9D8B030D-6E8A-4147-A177-3AD203B41FA5}">
                      <a16:colId xmlns:a16="http://schemas.microsoft.com/office/drawing/2014/main" xmlns="" val="3242974005"/>
                    </a:ext>
                  </a:extLst>
                </a:gridCol>
                <a:gridCol w="720000">
                  <a:extLst>
                    <a:ext uri="{9D8B030D-6E8A-4147-A177-3AD203B41FA5}">
                      <a16:colId xmlns:a16="http://schemas.microsoft.com/office/drawing/2014/main" xmlns="" val="283470082"/>
                    </a:ext>
                  </a:extLst>
                </a:gridCol>
                <a:gridCol w="720000">
                  <a:extLst>
                    <a:ext uri="{9D8B030D-6E8A-4147-A177-3AD203B41FA5}">
                      <a16:colId xmlns:a16="http://schemas.microsoft.com/office/drawing/2014/main" xmlns="" val="2426679756"/>
                    </a:ext>
                  </a:extLst>
                </a:gridCol>
                <a:gridCol w="720000">
                  <a:extLst>
                    <a:ext uri="{9D8B030D-6E8A-4147-A177-3AD203B41FA5}">
                      <a16:colId xmlns:a16="http://schemas.microsoft.com/office/drawing/2014/main" xmlns="" val="2167020904"/>
                    </a:ext>
                  </a:extLst>
                </a:gridCol>
              </a:tblGrid>
              <a:tr h="288000">
                <a:tc>
                  <a:txBody>
                    <a:bodyPr/>
                    <a:lstStyle/>
                    <a:p>
                      <a:pPr marL="0" indent="72000" algn="l" fontAlgn="t"/>
                      <a:endParaRPr lang="fr-FR" sz="1000" b="1" i="0" u="none" strike="noStrike" dirty="0">
                        <a:solidFill>
                          <a:schemeClr val="bg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N</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err="1">
                          <a:solidFill>
                            <a:schemeClr val="tx1"/>
                          </a:solidFill>
                          <a:effectLst/>
                          <a:latin typeface="Calibri" panose="020F0502020204030204" pitchFamily="34" charset="0"/>
                          <a:cs typeface="Calibri" panose="020F0502020204030204" pitchFamily="34" charset="0"/>
                        </a:rPr>
                        <a:t>Evt</a:t>
                      </a:r>
                      <a:endParaRPr lang="fr-FR" sz="10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Médiane mois</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80.0%</a:t>
                      </a:r>
                    </a:p>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Conf. Int.</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58925418"/>
                  </a:ext>
                </a:extLst>
              </a:tr>
              <a:tr h="288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72000" algn="l" fontAlgn="t"/>
                      <a:r>
                        <a:rPr lang="fr-FR" sz="1000" b="1" i="0" u="none" strike="noStrike" dirty="0">
                          <a:solidFill>
                            <a:schemeClr val="bg1"/>
                          </a:solidFill>
                          <a:effectLst/>
                          <a:latin typeface="Calibri" panose="020F0502020204030204" pitchFamily="34" charset="0"/>
                          <a:cs typeface="Calibri" panose="020F0502020204030204" pitchFamily="34" charset="0"/>
                        </a:rPr>
                        <a:t>Atézolizumab</a:t>
                      </a:r>
                    </a:p>
                  </a:txBody>
                  <a:tcPr marL="9257" marR="9257" marT="9257"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52</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23</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8.5</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(7.4-12.7)</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04445920"/>
                  </a:ext>
                </a:extLst>
              </a:tr>
              <a:tr h="288000">
                <a:tc>
                  <a:txBody>
                    <a:bodyPr/>
                    <a:lstStyle/>
                    <a:p>
                      <a:pPr marL="0" indent="72000" algn="l" fontAlgn="t"/>
                      <a:r>
                        <a:rPr lang="fr-FR" sz="1000" b="1" i="0" u="none" strike="noStrike" dirty="0">
                          <a:solidFill>
                            <a:schemeClr val="bg1"/>
                          </a:solidFill>
                          <a:effectLst/>
                          <a:latin typeface="Calibri" panose="020F0502020204030204" pitchFamily="34" charset="0"/>
                          <a:cs typeface="Calibri" panose="020F0502020204030204" pitchFamily="34" charset="0"/>
                        </a:rPr>
                        <a:t>Atézolizumab + </a:t>
                      </a:r>
                      <a:r>
                        <a:rPr lang="fr-FR" sz="1000" b="1" i="0" u="none" strike="noStrike" dirty="0" err="1">
                          <a:solidFill>
                            <a:schemeClr val="bg1"/>
                          </a:solidFill>
                          <a:effectLst/>
                          <a:latin typeface="Calibri" panose="020F0502020204030204" pitchFamily="34" charset="0"/>
                          <a:cs typeface="Calibri" panose="020F0502020204030204" pitchFamily="34" charset="0"/>
                        </a:rPr>
                        <a:t>Talazoparib</a:t>
                      </a:r>
                      <a:endParaRPr lang="fr-FR" sz="1000" b="1" i="0" u="none" strike="noStrike" dirty="0">
                        <a:solidFill>
                          <a:schemeClr val="bg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54</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22</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9.4</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0" u="none" strike="noStrike" dirty="0">
                          <a:solidFill>
                            <a:schemeClr val="tx1"/>
                          </a:solidFill>
                          <a:effectLst/>
                          <a:latin typeface="Calibri" panose="020F0502020204030204" pitchFamily="34" charset="0"/>
                          <a:cs typeface="Calibri" panose="020F0502020204030204" pitchFamily="34" charset="0"/>
                        </a:rPr>
                        <a:t>(8.1-14.2)</a:t>
                      </a: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19071498"/>
                  </a:ext>
                </a:extLst>
              </a:tr>
              <a:tr h="288000">
                <a:tc gridSpan="5">
                  <a:txBody>
                    <a:bodyPr/>
                    <a:lstStyle/>
                    <a:p>
                      <a:pPr marL="0" indent="72000" algn="ctr" fontAlgn="t"/>
                      <a:r>
                        <a:rPr lang="fr-FR" sz="1000" b="0" i="1" u="none" strike="noStrike" dirty="0">
                          <a:solidFill>
                            <a:schemeClr val="tx1"/>
                          </a:solidFill>
                          <a:effectLst/>
                          <a:latin typeface="Calibri" panose="020F0502020204030204" pitchFamily="34" charset="0"/>
                          <a:cs typeface="Calibri" panose="020F0502020204030204" pitchFamily="34" charset="0"/>
                        </a:rPr>
                        <a:t>p</a:t>
                      </a:r>
                      <a:r>
                        <a:rPr lang="fr-FR" sz="1000" b="0" i="0" u="none" strike="noStrike" dirty="0">
                          <a:solidFill>
                            <a:schemeClr val="tx1"/>
                          </a:solidFill>
                          <a:effectLst/>
                          <a:latin typeface="Calibri" panose="020F0502020204030204" pitchFamily="34" charset="0"/>
                          <a:cs typeface="Calibri" panose="020F0502020204030204" pitchFamily="34" charset="0"/>
                        </a:rPr>
                        <a:t>= 0,30 (1-SIDED LOG RANK STRATIFIED)</a:t>
                      </a:r>
                    </a:p>
                    <a:p>
                      <a:pPr marL="0" indent="72000" algn="ctr" fontAlgn="t"/>
                      <a:r>
                        <a:rPr lang="fr-FR" sz="1000" b="0" i="0" u="none" strike="noStrike" dirty="0">
                          <a:solidFill>
                            <a:schemeClr val="tx1"/>
                          </a:solidFill>
                          <a:effectLst/>
                          <a:latin typeface="Calibri" panose="020F0502020204030204" pitchFamily="34" charset="0"/>
                          <a:cs typeface="Calibri" panose="020F0502020204030204" pitchFamily="34" charset="0"/>
                        </a:rPr>
                        <a:t>HR 1.17 80%Ci (0.80-1.71)</a:t>
                      </a:r>
                    </a:p>
                  </a:txBody>
                  <a:tcPr marL="9257" marR="9257" marT="925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t"/>
                      <a:endParaRPr lang="fr-FR" sz="8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72000" algn="ctr" fontAlgn="t"/>
                      <a:endParaRPr lang="fr-FR" sz="8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72000" algn="ctr" fontAlgn="t"/>
                      <a:endParaRPr lang="fr-FR" sz="8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72000" algn="ctr" fontAlgn="t"/>
                      <a:endParaRPr lang="fr-FR" sz="800" b="0" i="0" u="none" strike="noStrike" dirty="0">
                        <a:solidFill>
                          <a:schemeClr val="tx1"/>
                        </a:solidFill>
                        <a:effectLst/>
                        <a:latin typeface="Calibri" panose="020F0502020204030204" pitchFamily="34" charset="0"/>
                        <a:cs typeface="Calibri" panose="020F0502020204030204" pitchFamily="34" charset="0"/>
                      </a:endParaRPr>
                    </a:p>
                  </a:txBody>
                  <a:tcPr marL="9257" marR="9257" marT="9257"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90583228"/>
                  </a:ext>
                </a:extLst>
              </a:tr>
            </a:tbl>
          </a:graphicData>
        </a:graphic>
      </p:graphicFrame>
      <p:sp>
        <p:nvSpPr>
          <p:cNvPr id="20" name="ZoneTexte 19">
            <a:extLst>
              <a:ext uri="{FF2B5EF4-FFF2-40B4-BE49-F238E27FC236}">
                <a16:creationId xmlns:a16="http://schemas.microsoft.com/office/drawing/2014/main" xmlns="" id="{A38993CD-1FFB-B934-073B-BD82567D970F}"/>
              </a:ext>
            </a:extLst>
          </p:cNvPr>
          <p:cNvSpPr txBox="1"/>
          <p:nvPr/>
        </p:nvSpPr>
        <p:spPr>
          <a:xfrm>
            <a:off x="3698531" y="5477276"/>
            <a:ext cx="1643399" cy="246221"/>
          </a:xfrm>
          <a:prstGeom prst="rect">
            <a:avLst/>
          </a:prstGeom>
          <a:noFill/>
        </p:spPr>
        <p:txBody>
          <a:bodyPr wrap="none" rtlCol="0">
            <a:spAutoFit/>
          </a:bodyPr>
          <a:lstStyle/>
          <a:p>
            <a:r>
              <a:rPr lang="fr-FR" sz="1000" dirty="0">
                <a:solidFill>
                  <a:prstClr val="black"/>
                </a:solidFill>
              </a:rPr>
              <a:t>Suivi médian de 5 mois</a:t>
            </a:r>
          </a:p>
        </p:txBody>
      </p:sp>
      <p:sp>
        <p:nvSpPr>
          <p:cNvPr id="23" name="Forme libre 22">
            <a:extLst>
              <a:ext uri="{FF2B5EF4-FFF2-40B4-BE49-F238E27FC236}">
                <a16:creationId xmlns:a16="http://schemas.microsoft.com/office/drawing/2014/main" xmlns="" id="{D25D5D5E-E814-4EB6-D078-CA724F214393}"/>
              </a:ext>
            </a:extLst>
          </p:cNvPr>
          <p:cNvSpPr/>
          <p:nvPr/>
        </p:nvSpPr>
        <p:spPr>
          <a:xfrm>
            <a:off x="3905881" y="1556297"/>
            <a:ext cx="4844503" cy="1889356"/>
          </a:xfrm>
          <a:custGeom>
            <a:avLst/>
            <a:gdLst>
              <a:gd name="connsiteX0" fmla="*/ 4844503 w 4844503"/>
              <a:gd name="connsiteY0" fmla="*/ 1889356 h 1889356"/>
              <a:gd name="connsiteX1" fmla="*/ 3082315 w 4844503"/>
              <a:gd name="connsiteY1" fmla="*/ 1889356 h 1889356"/>
              <a:gd name="connsiteX2" fmla="*/ 3082315 w 4844503"/>
              <a:gd name="connsiteY2" fmla="*/ 1750077 h 1889356"/>
              <a:gd name="connsiteX3" fmla="*/ 2852201 w 4844503"/>
              <a:gd name="connsiteY3" fmla="*/ 1750077 h 1889356"/>
              <a:gd name="connsiteX4" fmla="*/ 2852201 w 4844503"/>
              <a:gd name="connsiteY4" fmla="*/ 1616853 h 1889356"/>
              <a:gd name="connsiteX5" fmla="*/ 2706866 w 4844503"/>
              <a:gd name="connsiteY5" fmla="*/ 1616853 h 1889356"/>
              <a:gd name="connsiteX6" fmla="*/ 2706866 w 4844503"/>
              <a:gd name="connsiteY6" fmla="*/ 1495740 h 1889356"/>
              <a:gd name="connsiteX7" fmla="*/ 1992302 w 4844503"/>
              <a:gd name="connsiteY7" fmla="*/ 1495740 h 1889356"/>
              <a:gd name="connsiteX8" fmla="*/ 1992302 w 4844503"/>
              <a:gd name="connsiteY8" fmla="*/ 1410961 h 1889356"/>
              <a:gd name="connsiteX9" fmla="*/ 1895412 w 4844503"/>
              <a:gd name="connsiteY9" fmla="*/ 1410961 h 1889356"/>
              <a:gd name="connsiteX10" fmla="*/ 1895412 w 4844503"/>
              <a:gd name="connsiteY10" fmla="*/ 1301960 h 1889356"/>
              <a:gd name="connsiteX11" fmla="*/ 1768244 w 4844503"/>
              <a:gd name="connsiteY11" fmla="*/ 1301960 h 1889356"/>
              <a:gd name="connsiteX12" fmla="*/ 1768244 w 4844503"/>
              <a:gd name="connsiteY12" fmla="*/ 1156625 h 1889356"/>
              <a:gd name="connsiteX13" fmla="*/ 1641075 w 4844503"/>
              <a:gd name="connsiteY13" fmla="*/ 1156625 h 1889356"/>
              <a:gd name="connsiteX14" fmla="*/ 1598686 w 4844503"/>
              <a:gd name="connsiteY14" fmla="*/ 914400 h 1889356"/>
              <a:gd name="connsiteX15" fmla="*/ 1435184 w 4844503"/>
              <a:gd name="connsiteY15" fmla="*/ 914400 h 1889356"/>
              <a:gd name="connsiteX16" fmla="*/ 1435184 w 4844503"/>
              <a:gd name="connsiteY16" fmla="*/ 847788 h 1889356"/>
              <a:gd name="connsiteX17" fmla="*/ 1356461 w 4844503"/>
              <a:gd name="connsiteY17" fmla="*/ 847788 h 1889356"/>
              <a:gd name="connsiteX18" fmla="*/ 1356461 w 4844503"/>
              <a:gd name="connsiteY18" fmla="*/ 775120 h 1889356"/>
              <a:gd name="connsiteX19" fmla="*/ 1295904 w 4844503"/>
              <a:gd name="connsiteY19" fmla="*/ 775120 h 1889356"/>
              <a:gd name="connsiteX20" fmla="*/ 1295904 w 4844503"/>
              <a:gd name="connsiteY20" fmla="*/ 593451 h 1889356"/>
              <a:gd name="connsiteX21" fmla="*/ 1217181 w 4844503"/>
              <a:gd name="connsiteY21" fmla="*/ 593451 h 1889356"/>
              <a:gd name="connsiteX22" fmla="*/ 1217181 w 4844503"/>
              <a:gd name="connsiteY22" fmla="*/ 478394 h 1889356"/>
              <a:gd name="connsiteX23" fmla="*/ 1217181 w 4844503"/>
              <a:gd name="connsiteY23" fmla="*/ 478394 h 1889356"/>
              <a:gd name="connsiteX24" fmla="*/ 1217181 w 4844503"/>
              <a:gd name="connsiteY24" fmla="*/ 320948 h 1889356"/>
              <a:gd name="connsiteX25" fmla="*/ 1156625 w 4844503"/>
              <a:gd name="connsiteY25" fmla="*/ 320948 h 1889356"/>
              <a:gd name="connsiteX26" fmla="*/ 1065791 w 4844503"/>
              <a:gd name="connsiteY26" fmla="*/ 320948 h 1889356"/>
              <a:gd name="connsiteX27" fmla="*/ 1065791 w 4844503"/>
              <a:gd name="connsiteY27" fmla="*/ 260392 h 1889356"/>
              <a:gd name="connsiteX28" fmla="*/ 1023401 w 4844503"/>
              <a:gd name="connsiteY28" fmla="*/ 260392 h 1889356"/>
              <a:gd name="connsiteX29" fmla="*/ 1023401 w 4844503"/>
              <a:gd name="connsiteY29" fmla="*/ 193780 h 1889356"/>
              <a:gd name="connsiteX30" fmla="*/ 908344 w 4844503"/>
              <a:gd name="connsiteY30" fmla="*/ 193780 h 1889356"/>
              <a:gd name="connsiteX31" fmla="*/ 908344 w 4844503"/>
              <a:gd name="connsiteY31" fmla="*/ 115057 h 1889356"/>
              <a:gd name="connsiteX32" fmla="*/ 599507 w 4844503"/>
              <a:gd name="connsiteY32" fmla="*/ 115057 h 1889356"/>
              <a:gd name="connsiteX33" fmla="*/ 599507 w 4844503"/>
              <a:gd name="connsiteY33" fmla="*/ 60556 h 1889356"/>
              <a:gd name="connsiteX34" fmla="*/ 375449 w 4844503"/>
              <a:gd name="connsiteY34" fmla="*/ 60556 h 1889356"/>
              <a:gd name="connsiteX35" fmla="*/ 375449 w 4844503"/>
              <a:gd name="connsiteY35" fmla="*/ 0 h 1889356"/>
              <a:gd name="connsiteX36" fmla="*/ 0 w 4844503"/>
              <a:gd name="connsiteY36" fmla="*/ 0 h 188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44503" h="1889356">
                <a:moveTo>
                  <a:pt x="4844503" y="1889356"/>
                </a:moveTo>
                <a:lnTo>
                  <a:pt x="3082315" y="1889356"/>
                </a:lnTo>
                <a:lnTo>
                  <a:pt x="3082315" y="1750077"/>
                </a:lnTo>
                <a:lnTo>
                  <a:pt x="2852201" y="1750077"/>
                </a:lnTo>
                <a:lnTo>
                  <a:pt x="2852201" y="1616853"/>
                </a:lnTo>
                <a:lnTo>
                  <a:pt x="2706866" y="1616853"/>
                </a:lnTo>
                <a:lnTo>
                  <a:pt x="2706866" y="1495740"/>
                </a:lnTo>
                <a:lnTo>
                  <a:pt x="1992302" y="1495740"/>
                </a:lnTo>
                <a:lnTo>
                  <a:pt x="1992302" y="1410961"/>
                </a:lnTo>
                <a:lnTo>
                  <a:pt x="1895412" y="1410961"/>
                </a:lnTo>
                <a:lnTo>
                  <a:pt x="1895412" y="1301960"/>
                </a:lnTo>
                <a:lnTo>
                  <a:pt x="1768244" y="1301960"/>
                </a:lnTo>
                <a:lnTo>
                  <a:pt x="1768244" y="1156625"/>
                </a:lnTo>
                <a:lnTo>
                  <a:pt x="1641075" y="1156625"/>
                </a:lnTo>
                <a:lnTo>
                  <a:pt x="1598686" y="914400"/>
                </a:lnTo>
                <a:lnTo>
                  <a:pt x="1435184" y="914400"/>
                </a:lnTo>
                <a:lnTo>
                  <a:pt x="1435184" y="847788"/>
                </a:lnTo>
                <a:lnTo>
                  <a:pt x="1356461" y="847788"/>
                </a:lnTo>
                <a:lnTo>
                  <a:pt x="1356461" y="775120"/>
                </a:lnTo>
                <a:lnTo>
                  <a:pt x="1295904" y="775120"/>
                </a:lnTo>
                <a:lnTo>
                  <a:pt x="1295904" y="593451"/>
                </a:lnTo>
                <a:lnTo>
                  <a:pt x="1217181" y="593451"/>
                </a:lnTo>
                <a:lnTo>
                  <a:pt x="1217181" y="478394"/>
                </a:lnTo>
                <a:lnTo>
                  <a:pt x="1217181" y="478394"/>
                </a:lnTo>
                <a:lnTo>
                  <a:pt x="1217181" y="320948"/>
                </a:lnTo>
                <a:lnTo>
                  <a:pt x="1156625" y="320948"/>
                </a:lnTo>
                <a:lnTo>
                  <a:pt x="1065791" y="320948"/>
                </a:lnTo>
                <a:lnTo>
                  <a:pt x="1065791" y="260392"/>
                </a:lnTo>
                <a:lnTo>
                  <a:pt x="1023401" y="260392"/>
                </a:lnTo>
                <a:lnTo>
                  <a:pt x="1023401" y="193780"/>
                </a:lnTo>
                <a:lnTo>
                  <a:pt x="908344" y="193780"/>
                </a:lnTo>
                <a:lnTo>
                  <a:pt x="908344" y="115057"/>
                </a:lnTo>
                <a:lnTo>
                  <a:pt x="599507" y="115057"/>
                </a:lnTo>
                <a:lnTo>
                  <a:pt x="599507" y="60556"/>
                </a:lnTo>
                <a:lnTo>
                  <a:pt x="375449" y="60556"/>
                </a:lnTo>
                <a:lnTo>
                  <a:pt x="375449" y="0"/>
                </a:lnTo>
                <a:lnTo>
                  <a:pt x="0"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Forme libre 23">
            <a:extLst>
              <a:ext uri="{FF2B5EF4-FFF2-40B4-BE49-F238E27FC236}">
                <a16:creationId xmlns:a16="http://schemas.microsoft.com/office/drawing/2014/main" xmlns="" id="{3BA2C8A0-71B0-C44F-C29C-34B092D944D9}"/>
              </a:ext>
            </a:extLst>
          </p:cNvPr>
          <p:cNvSpPr/>
          <p:nvPr/>
        </p:nvSpPr>
        <p:spPr>
          <a:xfrm>
            <a:off x="3905881" y="1544185"/>
            <a:ext cx="4656779" cy="2343529"/>
          </a:xfrm>
          <a:custGeom>
            <a:avLst/>
            <a:gdLst>
              <a:gd name="connsiteX0" fmla="*/ 4656779 w 4656779"/>
              <a:gd name="connsiteY0" fmla="*/ 2343529 h 2343529"/>
              <a:gd name="connsiteX1" fmla="*/ 4238940 w 4656779"/>
              <a:gd name="connsiteY1" fmla="*/ 2343529 h 2343529"/>
              <a:gd name="connsiteX2" fmla="*/ 4238940 w 4656779"/>
              <a:gd name="connsiteY2" fmla="*/ 2137638 h 2343529"/>
              <a:gd name="connsiteX3" fmla="*/ 3663655 w 4656779"/>
              <a:gd name="connsiteY3" fmla="*/ 2137638 h 2343529"/>
              <a:gd name="connsiteX4" fmla="*/ 3663655 w 4656779"/>
              <a:gd name="connsiteY4" fmla="*/ 1901468 h 2343529"/>
              <a:gd name="connsiteX5" fmla="*/ 3179205 w 4656779"/>
              <a:gd name="connsiteY5" fmla="*/ 1901468 h 2343529"/>
              <a:gd name="connsiteX6" fmla="*/ 3179205 w 4656779"/>
              <a:gd name="connsiteY6" fmla="*/ 1689521 h 2343529"/>
              <a:gd name="connsiteX7" fmla="*/ 2173971 w 4656779"/>
              <a:gd name="connsiteY7" fmla="*/ 1689521 h 2343529"/>
              <a:gd name="connsiteX8" fmla="*/ 2173971 w 4656779"/>
              <a:gd name="connsiteY8" fmla="*/ 1568408 h 2343529"/>
              <a:gd name="connsiteX9" fmla="*/ 2113414 w 4656779"/>
              <a:gd name="connsiteY9" fmla="*/ 1568408 h 2343529"/>
              <a:gd name="connsiteX10" fmla="*/ 2113414 w 4656779"/>
              <a:gd name="connsiteY10" fmla="*/ 1447296 h 2343529"/>
              <a:gd name="connsiteX11" fmla="*/ 2113414 w 4656779"/>
              <a:gd name="connsiteY11" fmla="*/ 1320128 h 2343529"/>
              <a:gd name="connsiteX12" fmla="*/ 2034691 w 4656779"/>
              <a:gd name="connsiteY12" fmla="*/ 1320128 h 2343529"/>
              <a:gd name="connsiteX13" fmla="*/ 2034691 w 4656779"/>
              <a:gd name="connsiteY13" fmla="*/ 1199015 h 2343529"/>
              <a:gd name="connsiteX14" fmla="*/ 1980191 w 4656779"/>
              <a:gd name="connsiteY14" fmla="*/ 1199015 h 2343529"/>
              <a:gd name="connsiteX15" fmla="*/ 1822744 w 4656779"/>
              <a:gd name="connsiteY15" fmla="*/ 1199015 h 2343529"/>
              <a:gd name="connsiteX16" fmla="*/ 1822744 w 4656779"/>
              <a:gd name="connsiteY16" fmla="*/ 1083958 h 2343529"/>
              <a:gd name="connsiteX17" fmla="*/ 1750077 w 4656779"/>
              <a:gd name="connsiteY17" fmla="*/ 1083958 h 2343529"/>
              <a:gd name="connsiteX18" fmla="*/ 1750077 w 4656779"/>
              <a:gd name="connsiteY18" fmla="*/ 987068 h 2343529"/>
              <a:gd name="connsiteX19" fmla="*/ 1465462 w 4656779"/>
              <a:gd name="connsiteY19" fmla="*/ 987068 h 2343529"/>
              <a:gd name="connsiteX20" fmla="*/ 1465462 w 4656779"/>
              <a:gd name="connsiteY20" fmla="*/ 817510 h 2343529"/>
              <a:gd name="connsiteX21" fmla="*/ 1465462 w 4656779"/>
              <a:gd name="connsiteY21" fmla="*/ 817510 h 2343529"/>
              <a:gd name="connsiteX22" fmla="*/ 1435184 w 4656779"/>
              <a:gd name="connsiteY22" fmla="*/ 787232 h 2343529"/>
              <a:gd name="connsiteX23" fmla="*/ 1435184 w 4656779"/>
              <a:gd name="connsiteY23" fmla="*/ 714565 h 2343529"/>
              <a:gd name="connsiteX24" fmla="*/ 1332238 w 4656779"/>
              <a:gd name="connsiteY24" fmla="*/ 714565 h 2343529"/>
              <a:gd name="connsiteX25" fmla="*/ 1332238 w 4656779"/>
              <a:gd name="connsiteY25" fmla="*/ 545007 h 2343529"/>
              <a:gd name="connsiteX26" fmla="*/ 1132402 w 4656779"/>
              <a:gd name="connsiteY26" fmla="*/ 545007 h 2343529"/>
              <a:gd name="connsiteX27" fmla="*/ 1132402 w 4656779"/>
              <a:gd name="connsiteY27" fmla="*/ 460228 h 2343529"/>
              <a:gd name="connsiteX28" fmla="*/ 987067 w 4656779"/>
              <a:gd name="connsiteY28" fmla="*/ 460228 h 2343529"/>
              <a:gd name="connsiteX29" fmla="*/ 987067 w 4656779"/>
              <a:gd name="connsiteY29" fmla="*/ 363338 h 2343529"/>
              <a:gd name="connsiteX30" fmla="*/ 890177 w 4656779"/>
              <a:gd name="connsiteY30" fmla="*/ 363338 h 2343529"/>
              <a:gd name="connsiteX31" fmla="*/ 890177 w 4656779"/>
              <a:gd name="connsiteY31" fmla="*/ 308838 h 2343529"/>
              <a:gd name="connsiteX32" fmla="*/ 781176 w 4656779"/>
              <a:gd name="connsiteY32" fmla="*/ 308838 h 2343529"/>
              <a:gd name="connsiteX33" fmla="*/ 781176 w 4656779"/>
              <a:gd name="connsiteY33" fmla="*/ 236170 h 2343529"/>
              <a:gd name="connsiteX34" fmla="*/ 720620 w 4656779"/>
              <a:gd name="connsiteY34" fmla="*/ 236170 h 2343529"/>
              <a:gd name="connsiteX35" fmla="*/ 720620 w 4656779"/>
              <a:gd name="connsiteY35" fmla="*/ 127169 h 2343529"/>
              <a:gd name="connsiteX36" fmla="*/ 587396 w 4656779"/>
              <a:gd name="connsiteY36" fmla="*/ 127169 h 2343529"/>
              <a:gd name="connsiteX37" fmla="*/ 587396 w 4656779"/>
              <a:gd name="connsiteY37" fmla="*/ 72668 h 2343529"/>
              <a:gd name="connsiteX38" fmla="*/ 387560 w 4656779"/>
              <a:gd name="connsiteY38" fmla="*/ 72668 h 2343529"/>
              <a:gd name="connsiteX39" fmla="*/ 387560 w 4656779"/>
              <a:gd name="connsiteY39" fmla="*/ 0 h 2343529"/>
              <a:gd name="connsiteX40" fmla="*/ 296726 w 4656779"/>
              <a:gd name="connsiteY40" fmla="*/ 6056 h 2343529"/>
              <a:gd name="connsiteX41" fmla="*/ 0 w 4656779"/>
              <a:gd name="connsiteY41" fmla="*/ 6056 h 234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56779" h="2343529">
                <a:moveTo>
                  <a:pt x="4656779" y="2343529"/>
                </a:moveTo>
                <a:lnTo>
                  <a:pt x="4238940" y="2343529"/>
                </a:lnTo>
                <a:lnTo>
                  <a:pt x="4238940" y="2137638"/>
                </a:lnTo>
                <a:lnTo>
                  <a:pt x="3663655" y="2137638"/>
                </a:lnTo>
                <a:lnTo>
                  <a:pt x="3663655" y="1901468"/>
                </a:lnTo>
                <a:lnTo>
                  <a:pt x="3179205" y="1901468"/>
                </a:lnTo>
                <a:lnTo>
                  <a:pt x="3179205" y="1689521"/>
                </a:lnTo>
                <a:lnTo>
                  <a:pt x="2173971" y="1689521"/>
                </a:lnTo>
                <a:lnTo>
                  <a:pt x="2173971" y="1568408"/>
                </a:lnTo>
                <a:lnTo>
                  <a:pt x="2113414" y="1568408"/>
                </a:lnTo>
                <a:lnTo>
                  <a:pt x="2113414" y="1447296"/>
                </a:lnTo>
                <a:lnTo>
                  <a:pt x="2113414" y="1320128"/>
                </a:lnTo>
                <a:lnTo>
                  <a:pt x="2034691" y="1320128"/>
                </a:lnTo>
                <a:lnTo>
                  <a:pt x="2034691" y="1199015"/>
                </a:lnTo>
                <a:lnTo>
                  <a:pt x="1980191" y="1199015"/>
                </a:lnTo>
                <a:lnTo>
                  <a:pt x="1822744" y="1199015"/>
                </a:lnTo>
                <a:lnTo>
                  <a:pt x="1822744" y="1083958"/>
                </a:lnTo>
                <a:lnTo>
                  <a:pt x="1750077" y="1083958"/>
                </a:lnTo>
                <a:lnTo>
                  <a:pt x="1750077" y="987068"/>
                </a:lnTo>
                <a:lnTo>
                  <a:pt x="1465462" y="987068"/>
                </a:lnTo>
                <a:lnTo>
                  <a:pt x="1465462" y="817510"/>
                </a:lnTo>
                <a:lnTo>
                  <a:pt x="1465462" y="817510"/>
                </a:lnTo>
                <a:lnTo>
                  <a:pt x="1435184" y="787232"/>
                </a:lnTo>
                <a:lnTo>
                  <a:pt x="1435184" y="714565"/>
                </a:lnTo>
                <a:lnTo>
                  <a:pt x="1332238" y="714565"/>
                </a:lnTo>
                <a:lnTo>
                  <a:pt x="1332238" y="545007"/>
                </a:lnTo>
                <a:lnTo>
                  <a:pt x="1132402" y="545007"/>
                </a:lnTo>
                <a:lnTo>
                  <a:pt x="1132402" y="460228"/>
                </a:lnTo>
                <a:lnTo>
                  <a:pt x="987067" y="460228"/>
                </a:lnTo>
                <a:lnTo>
                  <a:pt x="987067" y="363338"/>
                </a:lnTo>
                <a:lnTo>
                  <a:pt x="890177" y="363338"/>
                </a:lnTo>
                <a:lnTo>
                  <a:pt x="890177" y="308838"/>
                </a:lnTo>
                <a:lnTo>
                  <a:pt x="781176" y="308838"/>
                </a:lnTo>
                <a:lnTo>
                  <a:pt x="781176" y="236170"/>
                </a:lnTo>
                <a:lnTo>
                  <a:pt x="720620" y="236170"/>
                </a:lnTo>
                <a:lnTo>
                  <a:pt x="720620" y="127169"/>
                </a:lnTo>
                <a:lnTo>
                  <a:pt x="587396" y="127169"/>
                </a:lnTo>
                <a:lnTo>
                  <a:pt x="587396" y="72668"/>
                </a:lnTo>
                <a:lnTo>
                  <a:pt x="387560" y="72668"/>
                </a:lnTo>
                <a:lnTo>
                  <a:pt x="387560" y="0"/>
                </a:lnTo>
                <a:lnTo>
                  <a:pt x="296726" y="6056"/>
                </a:lnTo>
                <a:lnTo>
                  <a:pt x="0" y="6056"/>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Espace réservé du contenu 25">
            <a:extLst>
              <a:ext uri="{FF2B5EF4-FFF2-40B4-BE49-F238E27FC236}">
                <a16:creationId xmlns:a16="http://schemas.microsoft.com/office/drawing/2014/main" xmlns="" id="{C0838ACE-8685-FCA7-994B-E6D4410AEE1C}"/>
              </a:ext>
            </a:extLst>
          </p:cNvPr>
          <p:cNvSpPr>
            <a:spLocks noGrp="1"/>
          </p:cNvSpPr>
          <p:nvPr>
            <p:ph sz="quarter" idx="16"/>
          </p:nvPr>
        </p:nvSpPr>
        <p:spPr/>
        <p:txBody>
          <a:bodyPr/>
          <a:lstStyle/>
          <a:p>
            <a:r>
              <a:rPr lang="fr-FR" dirty="0"/>
              <a:t>  N.F. Abdel Karim et al. ASCO</a:t>
            </a:r>
            <a:r>
              <a:rPr lang="fr-FR" dirty="0">
                <a:latin typeface="Calibri" panose="020F0502020204030204" pitchFamily="34" charset="0"/>
                <a:cs typeface="Calibri" panose="020F0502020204030204" pitchFamily="34" charset="0"/>
              </a:rPr>
              <a:t>®</a:t>
            </a:r>
            <a:r>
              <a:rPr lang="fr-FR" dirty="0"/>
              <a:t> 2023, Abs. #8504</a:t>
            </a:r>
          </a:p>
          <a:p>
            <a:endParaRPr lang="fr-FR" dirty="0"/>
          </a:p>
        </p:txBody>
      </p:sp>
    </p:spTree>
    <p:extLst>
      <p:ext uri="{BB962C8B-B14F-4D97-AF65-F5344CB8AC3E}">
        <p14:creationId xmlns:p14="http://schemas.microsoft.com/office/powerpoint/2010/main" val="109173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a:t>Tolérance au traitement </a:t>
            </a:r>
          </a:p>
        </p:txBody>
      </p:sp>
      <p:sp>
        <p:nvSpPr>
          <p:cNvPr id="12" name="Espace réservé du contenu 11">
            <a:extLst>
              <a:ext uri="{FF2B5EF4-FFF2-40B4-BE49-F238E27FC236}">
                <a16:creationId xmlns:a16="http://schemas.microsoft.com/office/drawing/2014/main" xmlns="" id="{7A12A52F-29E1-AB39-528B-5CBDDE940B99}"/>
              </a:ext>
            </a:extLst>
          </p:cNvPr>
          <p:cNvSpPr>
            <a:spLocks noGrp="1"/>
          </p:cNvSpPr>
          <p:nvPr>
            <p:ph sz="quarter" idx="21"/>
          </p:nvPr>
        </p:nvSpPr>
        <p:spPr>
          <a:xfrm>
            <a:off x="7985942" y="1283760"/>
            <a:ext cx="3556000" cy="2606052"/>
          </a:xfrm>
          <a:noFill/>
        </p:spPr>
        <p:txBody>
          <a:bodyPr>
            <a:normAutofit fontScale="92500" lnSpcReduction="10000"/>
          </a:bodyPr>
          <a:lstStyle/>
          <a:p>
            <a:pPr marL="285750" indent="-285750">
              <a:buClr>
                <a:srgbClr val="004477"/>
              </a:buClr>
              <a:buFont typeface="Century Gothic" panose="020B0502020202020204" pitchFamily="34" charset="0"/>
              <a:buChar char="►"/>
            </a:pPr>
            <a:r>
              <a:rPr lang="fr-FR" dirty="0">
                <a:solidFill>
                  <a:srgbClr val="005086"/>
                </a:solidFill>
              </a:rPr>
              <a:t>Lors de l'analyse finale de la DFS (date limite des données : 11 avril 2022), tous les patients avaient terminé ou interrompu le traitement de l'étude </a:t>
            </a:r>
          </a:p>
          <a:p>
            <a:pPr marL="285750" indent="-285750">
              <a:buClr>
                <a:srgbClr val="004477"/>
              </a:buClr>
              <a:buFont typeface="Century Gothic" panose="020B0502020202020204" pitchFamily="34" charset="0"/>
              <a:buChar char="►"/>
            </a:pPr>
            <a:r>
              <a:rPr lang="fr-FR" dirty="0">
                <a:solidFill>
                  <a:srgbClr val="005086"/>
                </a:solidFill>
              </a:rPr>
              <a:t>le profil de sécurité de l'</a:t>
            </a:r>
            <a:r>
              <a:rPr lang="fr-FR" dirty="0" err="1">
                <a:solidFill>
                  <a:srgbClr val="005086"/>
                </a:solidFill>
              </a:rPr>
              <a:t>osimertinib</a:t>
            </a:r>
            <a:r>
              <a:rPr lang="fr-FR" dirty="0">
                <a:solidFill>
                  <a:srgbClr val="005086"/>
                </a:solidFill>
              </a:rPr>
              <a:t> adjuvant avec un suivi prolongé était cohérent avec l'analyse primaire de l'étude ADAURA</a:t>
            </a:r>
          </a:p>
        </p:txBody>
      </p:sp>
      <p:graphicFrame>
        <p:nvGraphicFramePr>
          <p:cNvPr id="2" name="Tableau 6">
            <a:extLst>
              <a:ext uri="{FF2B5EF4-FFF2-40B4-BE49-F238E27FC236}">
                <a16:creationId xmlns:a16="http://schemas.microsoft.com/office/drawing/2014/main" xmlns="" id="{E064C6C8-5D9F-F414-B60B-3E79EE312F91}"/>
              </a:ext>
            </a:extLst>
          </p:cNvPr>
          <p:cNvGraphicFramePr>
            <a:graphicFrameLocks noGrp="1"/>
          </p:cNvGraphicFramePr>
          <p:nvPr>
            <p:extLst>
              <p:ext uri="{D42A27DB-BD31-4B8C-83A1-F6EECF244321}">
                <p14:modId xmlns:p14="http://schemas.microsoft.com/office/powerpoint/2010/main" val="106723591"/>
              </p:ext>
            </p:extLst>
          </p:nvPr>
        </p:nvGraphicFramePr>
        <p:xfrm>
          <a:off x="1240156" y="990681"/>
          <a:ext cx="6446612" cy="2524380"/>
        </p:xfrm>
        <a:graphic>
          <a:graphicData uri="http://schemas.openxmlformats.org/drawingml/2006/table">
            <a:tbl>
              <a:tblPr firstRow="1" bandRow="1">
                <a:tableStyleId>{5C22544A-7EE6-4342-B048-85BDC9FD1C3A}</a:tableStyleId>
              </a:tblPr>
              <a:tblGrid>
                <a:gridCol w="3546620">
                  <a:extLst>
                    <a:ext uri="{9D8B030D-6E8A-4147-A177-3AD203B41FA5}">
                      <a16:colId xmlns:a16="http://schemas.microsoft.com/office/drawing/2014/main" xmlns="" val="3716429334"/>
                    </a:ext>
                  </a:extLst>
                </a:gridCol>
                <a:gridCol w="1430559">
                  <a:extLst>
                    <a:ext uri="{9D8B030D-6E8A-4147-A177-3AD203B41FA5}">
                      <a16:colId xmlns:a16="http://schemas.microsoft.com/office/drawing/2014/main" xmlns="" val="3569884669"/>
                    </a:ext>
                  </a:extLst>
                </a:gridCol>
                <a:gridCol w="1469433">
                  <a:extLst>
                    <a:ext uri="{9D8B030D-6E8A-4147-A177-3AD203B41FA5}">
                      <a16:colId xmlns:a16="http://schemas.microsoft.com/office/drawing/2014/main" xmlns="" val="2705335300"/>
                    </a:ext>
                  </a:extLst>
                </a:gridCol>
              </a:tblGrid>
              <a:tr h="170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entury Gothic" panose="020B0502020202020204" pitchFamily="34" charset="0"/>
                        </a:rPr>
                        <a:t> </a:t>
                      </a:r>
                      <a:r>
                        <a:rPr lang="fr-FR" sz="1200" b="1" dirty="0">
                          <a:latin typeface="Century Gothic" panose="020B0502020202020204" pitchFamily="34" charset="0"/>
                        </a:rPr>
                        <a:t>EI toute cause, n (%)</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tc>
                  <a:txBody>
                    <a:bodyPr/>
                    <a:lstStyle/>
                    <a:p>
                      <a:pPr algn="ctr"/>
                      <a:r>
                        <a:rPr lang="fr-FR" sz="1200" dirty="0" err="1">
                          <a:latin typeface="Century Gothic" panose="020B0502020202020204" pitchFamily="34" charset="0"/>
                        </a:rPr>
                        <a:t>Osimertinib</a:t>
                      </a:r>
                      <a:endParaRPr lang="fr-FR" sz="1200" dirty="0">
                        <a:latin typeface="Century Gothic" panose="020B0502020202020204" pitchFamily="34" charset="0"/>
                      </a:endParaRPr>
                    </a:p>
                    <a:p>
                      <a:pPr algn="ctr"/>
                      <a:r>
                        <a:rPr lang="fr-FR" sz="1050" b="0" dirty="0">
                          <a:latin typeface="Century Gothic" panose="020B0502020202020204" pitchFamily="34" charset="0"/>
                        </a:rPr>
                        <a:t>N=337</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200" dirty="0">
                          <a:latin typeface="Century Gothic" panose="020B0502020202020204" pitchFamily="34" charset="0"/>
                        </a:rPr>
                        <a:t>Placebo</a:t>
                      </a:r>
                    </a:p>
                    <a:p>
                      <a:pPr algn="ctr"/>
                      <a:r>
                        <a:rPr lang="fr-FR" sz="1050" b="0" dirty="0">
                          <a:latin typeface="Century Gothic" panose="020B0502020202020204" pitchFamily="34" charset="0"/>
                        </a:rPr>
                        <a:t>N=343</a:t>
                      </a:r>
                      <a:endParaRPr lang="fr-FR" sz="1200" b="0" dirty="0">
                        <a:latin typeface="Century Gothic" panose="020B0502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0">
                <a:tc>
                  <a:txBody>
                    <a:bodyPr/>
                    <a:lstStyle/>
                    <a:p>
                      <a:pPr algn="l">
                        <a:spcBef>
                          <a:spcPts val="300"/>
                        </a:spcBef>
                      </a:pPr>
                      <a:r>
                        <a:rPr lang="fr-FR" sz="1100" b="1" dirty="0">
                          <a:latin typeface="Century Gothic" panose="020B0502020202020204" pitchFamily="34" charset="0"/>
                        </a:rPr>
                        <a:t>Tous les EI</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100">
                          <a:latin typeface="Century Gothic" panose="020B0502020202020204" pitchFamily="34" charset="0"/>
                        </a:rPr>
                        <a:t>330 (98)</a:t>
                      </a:r>
                      <a:endParaRPr lang="fr-FR" sz="1100" dirty="0">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100" dirty="0">
                          <a:latin typeface="Century Gothic" panose="020B0502020202020204" pitchFamily="34" charset="0"/>
                        </a:rPr>
                        <a:t>309 (90)</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0">
                <a:tc>
                  <a:txBody>
                    <a:bodyPr/>
                    <a:lstStyle/>
                    <a:p>
                      <a:pPr algn="l"/>
                      <a:r>
                        <a:rPr lang="fr-FR" sz="1100" b="1">
                          <a:latin typeface="Century Gothic" panose="020B0502020202020204" pitchFamily="34" charset="0"/>
                        </a:rPr>
                        <a:t>Grade </a:t>
                      </a:r>
                      <a:r>
                        <a:rPr lang="fr-FR" sz="1100" b="1" u="sng">
                          <a:latin typeface="Century Gothic" panose="020B0502020202020204" pitchFamily="34" charset="0"/>
                        </a:rPr>
                        <a:t>&gt;</a:t>
                      </a:r>
                      <a:r>
                        <a:rPr lang="fr-FR" sz="1100" b="1">
                          <a:latin typeface="Century Gothic" panose="020B0502020202020204" pitchFamily="34" charset="0"/>
                        </a:rPr>
                        <a:t> 3</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prstClr val="black"/>
                          </a:solidFill>
                          <a:effectLst/>
                          <a:uLnTx/>
                          <a:uFillTx/>
                          <a:latin typeface="Century Gothic" panose="020B0502020202020204" pitchFamily="34" charset="0"/>
                        </a:rPr>
                        <a:t>79 (23)</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48 (14)</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dirty="0">
                          <a:ln>
                            <a:noFill/>
                          </a:ln>
                          <a:solidFill>
                            <a:prstClr val="black"/>
                          </a:solidFill>
                          <a:effectLst/>
                          <a:uLnTx/>
                          <a:uFillTx/>
                          <a:latin typeface="Century Gothic" panose="020B0502020202020204" pitchFamily="34" charset="0"/>
                        </a:rPr>
                        <a:t>Conduisant au </a:t>
                      </a:r>
                      <a:r>
                        <a:rPr kumimoji="0" lang="fr-FR" sz="1100" b="1" u="none" strike="noStrike" kern="1200" cap="none" spc="0" normalizeH="0" baseline="0" noProof="0" dirty="0" err="1">
                          <a:ln>
                            <a:noFill/>
                          </a:ln>
                          <a:solidFill>
                            <a:prstClr val="black"/>
                          </a:solidFill>
                          <a:effectLst/>
                          <a:uLnTx/>
                          <a:uFillTx/>
                          <a:latin typeface="Century Gothic" panose="020B0502020202020204" pitchFamily="34" charset="0"/>
                        </a:rPr>
                        <a:t>décés</a:t>
                      </a:r>
                      <a:endPar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prstClr val="black"/>
                          </a:solidFill>
                          <a:effectLst/>
                          <a:uLnTx/>
                          <a:uFillTx/>
                          <a:latin typeface="Century Gothic" panose="020B0502020202020204" pitchFamily="34" charset="0"/>
                        </a:rPr>
                        <a:t>1 (&lt;1)</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2 (1)</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dirty="0">
                          <a:ln>
                            <a:noFill/>
                          </a:ln>
                          <a:solidFill>
                            <a:prstClr val="black"/>
                          </a:solidFill>
                          <a:effectLst/>
                          <a:uLnTx/>
                          <a:uFillTx/>
                          <a:latin typeface="Century Gothic" panose="020B0502020202020204" pitchFamily="34" charset="0"/>
                        </a:rPr>
                        <a:t>EI sévères</a:t>
                      </a:r>
                      <a:endPar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68 (20)</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47 (14)</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8761559"/>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Conduisant à l’arrêt du traitement</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43 (13)</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 (3)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435163567"/>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Conduisant à  </a:t>
                      </a:r>
                      <a:r>
                        <a:rPr kumimoji="0" lang="fr-FR" sz="11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lar</a:t>
                      </a: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éduction de la dose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42 (12)</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 (1)</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14079472"/>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Entraînant une interruption de la dose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91 (27)</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43 (13)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53308402"/>
                  </a:ext>
                </a:extLst>
              </a:tr>
            </a:tbl>
          </a:graphicData>
        </a:graphic>
      </p:graphicFrame>
      <p:graphicFrame>
        <p:nvGraphicFramePr>
          <p:cNvPr id="4" name="Tableau 6">
            <a:extLst>
              <a:ext uri="{FF2B5EF4-FFF2-40B4-BE49-F238E27FC236}">
                <a16:creationId xmlns:a16="http://schemas.microsoft.com/office/drawing/2014/main" xmlns="" id="{128B4221-3948-F0A0-5DF7-4C7321EFB3B4}"/>
              </a:ext>
            </a:extLst>
          </p:cNvPr>
          <p:cNvGraphicFramePr>
            <a:graphicFrameLocks noGrp="1"/>
          </p:cNvGraphicFramePr>
          <p:nvPr>
            <p:extLst>
              <p:ext uri="{D42A27DB-BD31-4B8C-83A1-F6EECF244321}">
                <p14:modId xmlns:p14="http://schemas.microsoft.com/office/powerpoint/2010/main" val="3177706881"/>
              </p:ext>
            </p:extLst>
          </p:nvPr>
        </p:nvGraphicFramePr>
        <p:xfrm>
          <a:off x="1240156" y="3743481"/>
          <a:ext cx="6446612" cy="1589460"/>
        </p:xfrm>
        <a:graphic>
          <a:graphicData uri="http://schemas.openxmlformats.org/drawingml/2006/table">
            <a:tbl>
              <a:tblPr firstRow="1" bandRow="1">
                <a:tableStyleId>{5C22544A-7EE6-4342-B048-85BDC9FD1C3A}</a:tableStyleId>
              </a:tblPr>
              <a:tblGrid>
                <a:gridCol w="3546620">
                  <a:extLst>
                    <a:ext uri="{9D8B030D-6E8A-4147-A177-3AD203B41FA5}">
                      <a16:colId xmlns:a16="http://schemas.microsoft.com/office/drawing/2014/main" xmlns="" val="3716429334"/>
                    </a:ext>
                  </a:extLst>
                </a:gridCol>
                <a:gridCol w="1430559">
                  <a:extLst>
                    <a:ext uri="{9D8B030D-6E8A-4147-A177-3AD203B41FA5}">
                      <a16:colId xmlns:a16="http://schemas.microsoft.com/office/drawing/2014/main" xmlns="" val="3569884669"/>
                    </a:ext>
                  </a:extLst>
                </a:gridCol>
                <a:gridCol w="1469433">
                  <a:extLst>
                    <a:ext uri="{9D8B030D-6E8A-4147-A177-3AD203B41FA5}">
                      <a16:colId xmlns:a16="http://schemas.microsoft.com/office/drawing/2014/main" xmlns="" val="2705335300"/>
                    </a:ext>
                  </a:extLst>
                </a:gridCol>
              </a:tblGrid>
              <a:tr h="170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entury Gothic" panose="020B0502020202020204" pitchFamily="34" charset="0"/>
                        </a:rPr>
                        <a:t> </a:t>
                      </a:r>
                      <a:r>
                        <a:rPr lang="fr-FR" sz="1200" b="1" dirty="0">
                          <a:latin typeface="Century Gothic" panose="020B0502020202020204" pitchFamily="34" charset="0"/>
                        </a:rPr>
                        <a:t>EI lien de causalité possible, n (%)</a:t>
                      </a:r>
                      <a:endPar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tc>
                  <a:txBody>
                    <a:bodyPr/>
                    <a:lstStyle/>
                    <a:p>
                      <a:pPr algn="ctr"/>
                      <a:r>
                        <a:rPr lang="fr-FR" sz="1200" dirty="0" err="1">
                          <a:latin typeface="Century Gothic" panose="020B0502020202020204" pitchFamily="34" charset="0"/>
                        </a:rPr>
                        <a:t>Osimertinib</a:t>
                      </a:r>
                      <a:endParaRPr lang="fr-FR" sz="1200" dirty="0">
                        <a:latin typeface="Century Gothic" panose="020B0502020202020204" pitchFamily="34" charset="0"/>
                      </a:endParaRPr>
                    </a:p>
                    <a:p>
                      <a:pPr algn="ctr"/>
                      <a:r>
                        <a:rPr lang="fr-FR" sz="1050" b="0" dirty="0">
                          <a:latin typeface="Century Gothic" panose="020B0502020202020204" pitchFamily="34" charset="0"/>
                        </a:rPr>
                        <a:t>N=337</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200" dirty="0">
                          <a:latin typeface="Century Gothic" panose="020B0502020202020204" pitchFamily="34" charset="0"/>
                        </a:rPr>
                        <a:t>Placebo</a:t>
                      </a:r>
                    </a:p>
                    <a:p>
                      <a:pPr algn="ctr"/>
                      <a:r>
                        <a:rPr lang="fr-FR" sz="1050" b="0" dirty="0">
                          <a:latin typeface="Century Gothic" panose="020B0502020202020204" pitchFamily="34" charset="0"/>
                        </a:rPr>
                        <a:t>N=343</a:t>
                      </a:r>
                      <a:endParaRPr lang="fr-FR" sz="1200" b="0" dirty="0">
                        <a:latin typeface="Century Gothic" panose="020B0502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0">
                <a:tc>
                  <a:txBody>
                    <a:bodyPr/>
                    <a:lstStyle/>
                    <a:p>
                      <a:pPr algn="l">
                        <a:spcBef>
                          <a:spcPts val="300"/>
                        </a:spcBef>
                      </a:pPr>
                      <a:r>
                        <a:rPr lang="fr-FR" sz="1100" b="1" dirty="0">
                          <a:latin typeface="Century Gothic" panose="020B0502020202020204" pitchFamily="34" charset="0"/>
                        </a:rPr>
                        <a:t>Tous les EI</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100">
                          <a:latin typeface="Century Gothic" panose="020B0502020202020204" pitchFamily="34" charset="0"/>
                        </a:rPr>
                        <a:t>308 (91)</a:t>
                      </a:r>
                      <a:endParaRPr lang="fr-FR" sz="1100" dirty="0">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100" dirty="0">
                          <a:latin typeface="Century Gothic" panose="020B0502020202020204" pitchFamily="34" charset="0"/>
                        </a:rPr>
                        <a:t>199 (58)</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0">
                <a:tc>
                  <a:txBody>
                    <a:bodyPr/>
                    <a:lstStyle/>
                    <a:p>
                      <a:pPr algn="l"/>
                      <a:r>
                        <a:rPr lang="fr-FR" sz="1100" b="1">
                          <a:latin typeface="Century Gothic" panose="020B0502020202020204" pitchFamily="34" charset="0"/>
                        </a:rPr>
                        <a:t>Grade </a:t>
                      </a:r>
                      <a:r>
                        <a:rPr lang="fr-FR" sz="1100" b="1" u="sng">
                          <a:latin typeface="Century Gothic" panose="020B0502020202020204" pitchFamily="34" charset="0"/>
                        </a:rPr>
                        <a:t>&gt;</a:t>
                      </a:r>
                      <a:r>
                        <a:rPr lang="fr-FR" sz="1100" b="1">
                          <a:latin typeface="Century Gothic" panose="020B0502020202020204" pitchFamily="34" charset="0"/>
                        </a:rPr>
                        <a:t> 3</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prstClr val="black"/>
                          </a:solidFill>
                          <a:effectLst/>
                          <a:uLnTx/>
                          <a:uFillTx/>
                          <a:latin typeface="Century Gothic" panose="020B0502020202020204" pitchFamily="34" charset="0"/>
                        </a:rPr>
                        <a:t>36 (11)</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7 (2)</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dirty="0">
                          <a:ln>
                            <a:noFill/>
                          </a:ln>
                          <a:solidFill>
                            <a:prstClr val="black"/>
                          </a:solidFill>
                          <a:effectLst/>
                          <a:uLnTx/>
                          <a:uFillTx/>
                          <a:latin typeface="Century Gothic" panose="020B0502020202020204" pitchFamily="34" charset="0"/>
                        </a:rPr>
                        <a:t>Conduisant au </a:t>
                      </a:r>
                      <a:r>
                        <a:rPr kumimoji="0" lang="fr-FR" sz="1100" b="1" u="none" strike="noStrike" kern="1200" cap="none" spc="0" normalizeH="0" baseline="0" noProof="0" dirty="0" err="1">
                          <a:ln>
                            <a:noFill/>
                          </a:ln>
                          <a:solidFill>
                            <a:prstClr val="black"/>
                          </a:solidFill>
                          <a:effectLst/>
                          <a:uLnTx/>
                          <a:uFillTx/>
                          <a:latin typeface="Century Gothic" panose="020B0502020202020204" pitchFamily="34" charset="0"/>
                        </a:rPr>
                        <a:t>décés</a:t>
                      </a:r>
                      <a:endPar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prstClr val="black"/>
                          </a:solidFill>
                          <a:effectLst/>
                          <a:uLnTx/>
                          <a:uFillTx/>
                          <a:latin typeface="Century Gothic" panose="020B0502020202020204" pitchFamily="34" charset="0"/>
                        </a:rPr>
                        <a:t>0</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rPr>
                        <a:t>0</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dirty="0">
                          <a:ln>
                            <a:noFill/>
                          </a:ln>
                          <a:solidFill>
                            <a:prstClr val="black"/>
                          </a:solidFill>
                          <a:effectLst/>
                          <a:uLnTx/>
                          <a:uFillTx/>
                          <a:latin typeface="Century Gothic" panose="020B0502020202020204" pitchFamily="34" charset="0"/>
                        </a:rPr>
                        <a:t>EI sévères</a:t>
                      </a:r>
                      <a:endPar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10 (3)</a:t>
                      </a: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(1)</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8761559"/>
                  </a:ext>
                </a:extLst>
              </a:tr>
            </a:tbl>
          </a:graphicData>
        </a:graphic>
      </p:graphicFrame>
      <p:sp>
        <p:nvSpPr>
          <p:cNvPr id="11"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2817341" y="5486400"/>
            <a:ext cx="8014734" cy="505036"/>
          </a:xfrm>
        </p:spPr>
        <p:txBody>
          <a:bodyPr>
            <a:noAutofit/>
          </a:bodyPr>
          <a:lstStyle/>
          <a:p>
            <a:pPr algn="ctr"/>
            <a:r>
              <a:rPr lang="fr-FR" dirty="0"/>
              <a:t>Bonne tolérance au traitement sans nouveau signal de toxicité</a:t>
            </a:r>
          </a:p>
        </p:txBody>
      </p:sp>
    </p:spTree>
    <p:extLst>
      <p:ext uri="{BB962C8B-B14F-4D97-AF65-F5344CB8AC3E}">
        <p14:creationId xmlns:p14="http://schemas.microsoft.com/office/powerpoint/2010/main" val="38277123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5">
            <a:extLst>
              <a:ext uri="{FF2B5EF4-FFF2-40B4-BE49-F238E27FC236}">
                <a16:creationId xmlns:a16="http://schemas.microsoft.com/office/drawing/2014/main" xmlns="" id="{0DC55B14-72B7-C85C-B569-DCA49A9EC949}"/>
              </a:ext>
            </a:extLst>
          </p:cNvPr>
          <p:cNvSpPr>
            <a:spLocks noGrp="1"/>
          </p:cNvSpPr>
          <p:nvPr>
            <p:ph sz="quarter" idx="19"/>
          </p:nvPr>
        </p:nvSpPr>
        <p:spPr>
          <a:xfrm>
            <a:off x="1154440" y="1587066"/>
            <a:ext cx="10864279" cy="3755362"/>
          </a:xfrm>
        </p:spPr>
        <p:txBody>
          <a:bodyPr/>
          <a:lstStyle/>
          <a:p>
            <a:r>
              <a:rPr lang="fr-FR" dirty="0"/>
              <a:t> </a:t>
            </a:r>
          </a:p>
        </p:txBody>
      </p: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SWOG S1929</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Résultats sur les critères de jugement secondaires</a:t>
            </a:r>
            <a:endParaRPr lang="fr-FR" sz="2000" b="1" dirty="0">
              <a:solidFill>
                <a:srgbClr val="005086"/>
              </a:solidFill>
              <a:latin typeface="Century Gothic" panose="020B0502020202020204" pitchFamily="34" charset="0"/>
            </a:endParaRPr>
          </a:p>
          <a:p>
            <a:endParaRPr lang="fr-FR" dirty="0"/>
          </a:p>
        </p:txBody>
      </p:sp>
      <p:sp>
        <p:nvSpPr>
          <p:cNvPr id="8" name="Espace réservé du texte 6">
            <a:extLst>
              <a:ext uri="{FF2B5EF4-FFF2-40B4-BE49-F238E27FC236}">
                <a16:creationId xmlns:a16="http://schemas.microsoft.com/office/drawing/2014/main" xmlns="" id="{DF40425B-D811-791E-F4F3-E3D5B1CEAAAC}"/>
              </a:ext>
            </a:extLst>
          </p:cNvPr>
          <p:cNvSpPr>
            <a:spLocks noGrp="1"/>
          </p:cNvSpPr>
          <p:nvPr>
            <p:ph type="body" sz="quarter" idx="20"/>
          </p:nvPr>
        </p:nvSpPr>
        <p:spPr>
          <a:xfrm>
            <a:off x="1365346" y="1393391"/>
            <a:ext cx="1439847" cy="387350"/>
          </a:xfrm>
        </p:spPr>
        <p:txBody>
          <a:bodyPr/>
          <a:lstStyle/>
          <a:p>
            <a:r>
              <a:rPr kumimoji="0" lang="fr-FR" sz="2000" u="none" strike="noStrike" kern="1200" cap="none" spc="0" normalizeH="0" baseline="0" noProof="0" dirty="0">
                <a:ln>
                  <a:noFill/>
                </a:ln>
                <a:solidFill>
                  <a:srgbClr val="737078"/>
                </a:solidFill>
                <a:effectLst/>
                <a:uLnTx/>
                <a:uFillTx/>
                <a:latin typeface="Century Gothic" panose="020B0502020202020204" pitchFamily="34" charset="0"/>
              </a:rPr>
              <a:t>Tolérance</a:t>
            </a:r>
          </a:p>
          <a:p>
            <a:endParaRPr lang="fr-FR" dirty="0"/>
          </a:p>
        </p:txBody>
      </p:sp>
      <p:sp>
        <p:nvSpPr>
          <p:cNvPr id="11" name="ZoneTexte 10">
            <a:extLst>
              <a:ext uri="{FF2B5EF4-FFF2-40B4-BE49-F238E27FC236}">
                <a16:creationId xmlns:a16="http://schemas.microsoft.com/office/drawing/2014/main" xmlns="" id="{F1CFCEE8-04F6-62D4-4367-C54A54EA6731}"/>
              </a:ext>
            </a:extLst>
          </p:cNvPr>
          <p:cNvSpPr txBox="1"/>
          <p:nvPr/>
        </p:nvSpPr>
        <p:spPr>
          <a:xfrm>
            <a:off x="1249677" y="2048975"/>
            <a:ext cx="3087192" cy="3046988"/>
          </a:xfrm>
          <a:prstGeom prst="rect">
            <a:avLst/>
          </a:prstGeom>
          <a:noFill/>
        </p:spPr>
        <p:txBody>
          <a:bodyPr wrap="square" rtlCol="0">
            <a:spAutoFit/>
          </a:bodyPr>
          <a:lstStyle/>
          <a:p>
            <a:pPr marL="285750" indent="-285750">
              <a:spcAft>
                <a:spcPts val="600"/>
              </a:spcAft>
              <a:buClr>
                <a:srgbClr val="FF7F4D"/>
              </a:buClr>
              <a:buFont typeface="Arial" panose="020B0604020202020204" pitchFamily="34" charset="0"/>
              <a:buChar char="•"/>
            </a:pPr>
            <a:r>
              <a:rPr lang="fr-FR" sz="1400" dirty="0">
                <a:solidFill>
                  <a:prstClr val="black"/>
                </a:solidFill>
              </a:rPr>
              <a:t>Effets secondaires non-hématologiques reliés au traitement, de grade 3 ou plus: 13% des pts dans le bras A et 15% dans le bras AT.</a:t>
            </a:r>
          </a:p>
          <a:p>
            <a:pPr marL="285750" indent="-285750">
              <a:spcAft>
                <a:spcPts val="600"/>
              </a:spcAft>
              <a:buClr>
                <a:srgbClr val="FF7F4D"/>
              </a:buClr>
              <a:buFont typeface="Arial" panose="020B0604020202020204" pitchFamily="34" charset="0"/>
              <a:buChar char="•"/>
            </a:pPr>
            <a:r>
              <a:rPr lang="fr-FR" sz="1400" dirty="0">
                <a:solidFill>
                  <a:prstClr val="black"/>
                </a:solidFill>
              </a:rPr>
              <a:t>Effets secondaires hématologiques: 4% dans le bras A et 50% dans le bras AT (</a:t>
            </a:r>
            <a:r>
              <a:rPr lang="fr-FR" sz="1400" i="1" dirty="0">
                <a:solidFill>
                  <a:prstClr val="black"/>
                </a:solidFill>
              </a:rPr>
              <a:t>p</a:t>
            </a:r>
            <a:r>
              <a:rPr lang="fr-FR" sz="1400" dirty="0">
                <a:solidFill>
                  <a:prstClr val="black"/>
                </a:solidFill>
              </a:rPr>
              <a:t>&lt;0,001).</a:t>
            </a:r>
          </a:p>
          <a:p>
            <a:pPr marL="285750" indent="-285750">
              <a:spcAft>
                <a:spcPts val="600"/>
              </a:spcAft>
              <a:buClr>
                <a:srgbClr val="FF7F4D"/>
              </a:buClr>
              <a:buFont typeface="Arial" panose="020B0604020202020204" pitchFamily="34" charset="0"/>
              <a:buChar char="•"/>
            </a:pPr>
            <a:r>
              <a:rPr lang="fr-FR" sz="1400" dirty="0">
                <a:solidFill>
                  <a:prstClr val="black"/>
                </a:solidFill>
              </a:rPr>
              <a:t>Seulement 3 pts ont arrêté le traitement à cause des toxicités (2 dans le bras A et 1 dans le bras AT).</a:t>
            </a:r>
          </a:p>
        </p:txBody>
      </p:sp>
      <p:sp>
        <p:nvSpPr>
          <p:cNvPr id="14" name="Espace réservé du contenu 13">
            <a:extLst>
              <a:ext uri="{FF2B5EF4-FFF2-40B4-BE49-F238E27FC236}">
                <a16:creationId xmlns:a16="http://schemas.microsoft.com/office/drawing/2014/main" xmlns="" id="{2B12DA5C-F47D-9C09-6DFA-5302CC2D01EC}"/>
              </a:ext>
            </a:extLst>
          </p:cNvPr>
          <p:cNvSpPr>
            <a:spLocks noGrp="1"/>
          </p:cNvSpPr>
          <p:nvPr>
            <p:ph sz="quarter" idx="16"/>
          </p:nvPr>
        </p:nvSpPr>
        <p:spPr/>
        <p:txBody>
          <a:bodyPr/>
          <a:lstStyle/>
          <a:p>
            <a:r>
              <a:rPr lang="fr-FR" dirty="0"/>
              <a:t>  N.F. Abdel Karim et al. ASCO</a:t>
            </a:r>
            <a:r>
              <a:rPr lang="fr-FR" dirty="0">
                <a:latin typeface="Calibri" panose="020F0502020204030204" pitchFamily="34" charset="0"/>
                <a:cs typeface="Calibri" panose="020F0502020204030204" pitchFamily="34" charset="0"/>
              </a:rPr>
              <a:t>®</a:t>
            </a:r>
            <a:r>
              <a:rPr lang="fr-FR" dirty="0"/>
              <a:t> 2023, Abs. #8504</a:t>
            </a:r>
          </a:p>
          <a:p>
            <a:endParaRPr lang="fr-FR" dirty="0"/>
          </a:p>
        </p:txBody>
      </p:sp>
      <p:graphicFrame>
        <p:nvGraphicFramePr>
          <p:cNvPr id="3" name="Tableau 2">
            <a:extLst>
              <a:ext uri="{FF2B5EF4-FFF2-40B4-BE49-F238E27FC236}">
                <a16:creationId xmlns:a16="http://schemas.microsoft.com/office/drawing/2014/main" xmlns="" id="{A064149B-A5A1-3204-756E-B0A6135540B4}"/>
              </a:ext>
            </a:extLst>
          </p:cNvPr>
          <p:cNvGraphicFramePr>
            <a:graphicFrameLocks noGrp="1"/>
          </p:cNvGraphicFramePr>
          <p:nvPr>
            <p:extLst>
              <p:ext uri="{D42A27DB-BD31-4B8C-83A1-F6EECF244321}">
                <p14:modId xmlns:p14="http://schemas.microsoft.com/office/powerpoint/2010/main" val="3034596981"/>
              </p:ext>
            </p:extLst>
          </p:nvPr>
        </p:nvGraphicFramePr>
        <p:xfrm>
          <a:off x="4707351" y="1826113"/>
          <a:ext cx="7056000" cy="3277268"/>
        </p:xfrm>
        <a:graphic>
          <a:graphicData uri="http://schemas.openxmlformats.org/drawingml/2006/table">
            <a:tbl>
              <a:tblPr firstRow="1" bandRow="1"/>
              <a:tblGrid>
                <a:gridCol w="2160000">
                  <a:extLst>
                    <a:ext uri="{9D8B030D-6E8A-4147-A177-3AD203B41FA5}">
                      <a16:colId xmlns:a16="http://schemas.microsoft.com/office/drawing/2014/main" xmlns="" val="20000"/>
                    </a:ext>
                  </a:extLst>
                </a:gridCol>
                <a:gridCol w="612000">
                  <a:extLst>
                    <a:ext uri="{9D8B030D-6E8A-4147-A177-3AD203B41FA5}">
                      <a16:colId xmlns:a16="http://schemas.microsoft.com/office/drawing/2014/main" xmlns="" val="20001"/>
                    </a:ext>
                  </a:extLst>
                </a:gridCol>
                <a:gridCol w="612000">
                  <a:extLst>
                    <a:ext uri="{9D8B030D-6E8A-4147-A177-3AD203B41FA5}">
                      <a16:colId xmlns:a16="http://schemas.microsoft.com/office/drawing/2014/main" xmlns="" val="20003"/>
                    </a:ext>
                  </a:extLst>
                </a:gridCol>
                <a:gridCol w="612000">
                  <a:extLst>
                    <a:ext uri="{9D8B030D-6E8A-4147-A177-3AD203B41FA5}">
                      <a16:colId xmlns:a16="http://schemas.microsoft.com/office/drawing/2014/main" xmlns="" val="20004"/>
                    </a:ext>
                  </a:extLst>
                </a:gridCol>
                <a:gridCol w="612000">
                  <a:extLst>
                    <a:ext uri="{9D8B030D-6E8A-4147-A177-3AD203B41FA5}">
                      <a16:colId xmlns:a16="http://schemas.microsoft.com/office/drawing/2014/main" xmlns="" val="20002"/>
                    </a:ext>
                  </a:extLst>
                </a:gridCol>
                <a:gridCol w="612000">
                  <a:extLst>
                    <a:ext uri="{9D8B030D-6E8A-4147-A177-3AD203B41FA5}">
                      <a16:colId xmlns:a16="http://schemas.microsoft.com/office/drawing/2014/main" xmlns="" val="20005"/>
                    </a:ext>
                  </a:extLst>
                </a:gridCol>
                <a:gridCol w="612000">
                  <a:extLst>
                    <a:ext uri="{9D8B030D-6E8A-4147-A177-3AD203B41FA5}">
                      <a16:colId xmlns:a16="http://schemas.microsoft.com/office/drawing/2014/main" xmlns="" val="20006"/>
                    </a:ext>
                  </a:extLst>
                </a:gridCol>
                <a:gridCol w="612000">
                  <a:extLst>
                    <a:ext uri="{9D8B030D-6E8A-4147-A177-3AD203B41FA5}">
                      <a16:colId xmlns:a16="http://schemas.microsoft.com/office/drawing/2014/main" xmlns="" val="20007"/>
                    </a:ext>
                  </a:extLst>
                </a:gridCol>
                <a:gridCol w="612000">
                  <a:extLst>
                    <a:ext uri="{9D8B030D-6E8A-4147-A177-3AD203B41FA5}">
                      <a16:colId xmlns:a16="http://schemas.microsoft.com/office/drawing/2014/main" xmlns="" val="20008"/>
                    </a:ext>
                  </a:extLst>
                </a:gridCol>
              </a:tblGrid>
              <a:tr h="360000">
                <a:tc>
                  <a:txBody>
                    <a:bodyPr/>
                    <a:lstStyle/>
                    <a:p>
                      <a:pPr algn="l" fontAlgn="b"/>
                      <a:r>
                        <a:rPr lang="en-US" sz="1000" b="1" i="0" u="none" strike="noStrike" baseline="0" dirty="0">
                          <a:solidFill>
                            <a:schemeClr val="bg1"/>
                          </a:solidFill>
                          <a:effectLst/>
                          <a:latin typeface="+mn-lt"/>
                          <a:ea typeface="+mn-ea"/>
                          <a:cs typeface="+mn-cs"/>
                        </a:rPr>
                        <a:t>No. (%)</a:t>
                      </a:r>
                      <a:endParaRPr lang="en-US" sz="10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000" b="1" i="0" u="none" strike="noStrike" kern="1200" dirty="0">
                          <a:solidFill>
                            <a:schemeClr val="bg1"/>
                          </a:solidFill>
                          <a:effectLst/>
                          <a:latin typeface="+mn-lt"/>
                          <a:ea typeface="Open Sans" panose="020B0606030504020204" pitchFamily="34" charset="0"/>
                          <a:cs typeface="Arial" panose="020B0604020202020204" pitchFamily="34" charset="0"/>
                        </a:rPr>
                        <a:t>Atézolizumab</a:t>
                      </a:r>
                    </a:p>
                    <a:p>
                      <a:pPr algn="ctr" fontAlgn="b"/>
                      <a:r>
                        <a:rPr lang="en-US" sz="1000" b="1" i="0" u="none" strike="noStrike" kern="1200" dirty="0">
                          <a:solidFill>
                            <a:schemeClr val="bg1"/>
                          </a:solidFill>
                          <a:effectLst/>
                          <a:latin typeface="+mn-lt"/>
                          <a:ea typeface="Open Sans" panose="020B0606030504020204" pitchFamily="34" charset="0"/>
                          <a:cs typeface="Arial" panose="020B0604020202020204" pitchFamily="34" charset="0"/>
                        </a:rPr>
                        <a:t>(n=47)</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algn="ctr" fontAlgn="b"/>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hMerge="1">
                  <a:txBody>
                    <a:bodyPr/>
                    <a:lstStyle/>
                    <a:p>
                      <a:pPr algn="ctr" fontAlgn="b"/>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gridSpan="4">
                  <a:txBody>
                    <a:bodyPr/>
                    <a:lstStyle/>
                    <a:p>
                      <a:pPr algn="ctr" fontAlgn="b"/>
                      <a:r>
                        <a:rPr lang="en-US" sz="1000" b="1" i="0" u="none" strike="noStrike" dirty="0">
                          <a:solidFill>
                            <a:schemeClr val="bg1"/>
                          </a:solidFill>
                          <a:effectLst/>
                          <a:latin typeface="+mn-lt"/>
                          <a:ea typeface="Open Sans" panose="020B0606030504020204" pitchFamily="34" charset="0"/>
                          <a:cs typeface="Arial" panose="020B0604020202020204" pitchFamily="34" charset="0"/>
                        </a:rPr>
                        <a:t>Atézolizumab</a:t>
                      </a:r>
                      <a:r>
                        <a:rPr lang="en-US" sz="1000" b="1" i="0" u="none" strike="noStrike" baseline="0" dirty="0">
                          <a:solidFill>
                            <a:schemeClr val="bg1"/>
                          </a:solidFill>
                          <a:effectLst/>
                          <a:latin typeface="+mn-lt"/>
                          <a:ea typeface="Open Sans" panose="020B0606030504020204" pitchFamily="34" charset="0"/>
                          <a:cs typeface="Arial" panose="020B0604020202020204" pitchFamily="34" charset="0"/>
                        </a:rPr>
                        <a:t> + </a:t>
                      </a:r>
                      <a:r>
                        <a:rPr lang="en-US" sz="1000" b="1" i="0" u="none" strike="noStrike" dirty="0" err="1">
                          <a:solidFill>
                            <a:schemeClr val="bg1"/>
                          </a:solidFill>
                          <a:effectLst/>
                          <a:latin typeface="+mn-lt"/>
                          <a:ea typeface="Open Sans" panose="020B0606030504020204" pitchFamily="34" charset="0"/>
                          <a:cs typeface="Arial" panose="020B0604020202020204" pitchFamily="34" charset="0"/>
                        </a:rPr>
                        <a:t>Talazoparib</a:t>
                      </a:r>
                      <a:endParaRPr lang="en-US" sz="1000" b="1" i="0" u="none" strike="noStrike" dirty="0">
                        <a:solidFill>
                          <a:schemeClr val="bg1"/>
                        </a:solidFill>
                        <a:effectLst/>
                        <a:latin typeface="+mn-lt"/>
                        <a:ea typeface="Open Sans" panose="020B0606030504020204" pitchFamily="34" charset="0"/>
                        <a:cs typeface="Arial" panose="020B0604020202020204" pitchFamily="34" charset="0"/>
                      </a:endParaRPr>
                    </a:p>
                    <a:p>
                      <a:pPr algn="ctr" fontAlgn="b"/>
                      <a:r>
                        <a:rPr lang="en-US" sz="1000" b="1" i="0" u="none" strike="noStrike" dirty="0">
                          <a:solidFill>
                            <a:schemeClr val="bg1"/>
                          </a:solidFill>
                          <a:effectLst/>
                          <a:latin typeface="+mn-lt"/>
                          <a:ea typeface="Open Sans" panose="020B0606030504020204" pitchFamily="34" charset="0"/>
                          <a:cs typeface="Arial" panose="020B0604020202020204" pitchFamily="34" charset="0"/>
                        </a:rPr>
                        <a:t>(n=52)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hMerge="1">
                  <a:txBody>
                    <a:bodyPr/>
                    <a:lstStyle/>
                    <a:p>
                      <a:pPr algn="ctr" fontAlgn="b"/>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algn="ctr" fontAlgn="b"/>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algn="ctr" fontAlgn="b"/>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360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err="1">
                          <a:ln>
                            <a:noFill/>
                          </a:ln>
                          <a:solidFill>
                            <a:schemeClr val="tx1"/>
                          </a:solidFill>
                          <a:latin typeface="+mn-lt"/>
                          <a:ea typeface="Open Sans" panose="020B0606030504020204" pitchFamily="34" charset="0"/>
                          <a:cs typeface="Arial" panose="020B0604020202020204" pitchFamily="34" charset="0"/>
                        </a:rPr>
                        <a:t>Effets</a:t>
                      </a:r>
                      <a:r>
                        <a:rPr lang="en-GB" sz="1000" b="1" dirty="0">
                          <a:ln>
                            <a:noFill/>
                          </a:ln>
                          <a:solidFill>
                            <a:schemeClr val="tx1"/>
                          </a:solidFill>
                          <a:latin typeface="+mn-lt"/>
                          <a:ea typeface="Open Sans" panose="020B0606030504020204" pitchFamily="34" charset="0"/>
                          <a:cs typeface="Arial" panose="020B0604020202020204" pitchFamily="34" charset="0"/>
                        </a:rPr>
                        <a:t> </a:t>
                      </a:r>
                      <a:r>
                        <a:rPr lang="en-GB" sz="1000" b="1" dirty="0" err="1">
                          <a:ln>
                            <a:noFill/>
                          </a:ln>
                          <a:solidFill>
                            <a:schemeClr val="tx1"/>
                          </a:solidFill>
                          <a:latin typeface="+mn-lt"/>
                          <a:ea typeface="Open Sans" panose="020B0606030504020204" pitchFamily="34" charset="0"/>
                          <a:cs typeface="Arial" panose="020B0604020202020204" pitchFamily="34" charset="0"/>
                        </a:rPr>
                        <a:t>secondaires</a:t>
                      </a:r>
                      <a:r>
                        <a:rPr lang="en-GB" sz="1000" b="1" dirty="0">
                          <a:ln>
                            <a:noFill/>
                          </a:ln>
                          <a:solidFill>
                            <a:schemeClr val="tx1"/>
                          </a:solidFill>
                          <a:latin typeface="+mn-lt"/>
                          <a:ea typeface="Open Sans" panose="020B0606030504020204" pitchFamily="34" charset="0"/>
                          <a:cs typeface="Arial" panose="020B0604020202020204" pitchFamily="34" charset="0"/>
                        </a:rPr>
                        <a:t> </a:t>
                      </a:r>
                      <a:r>
                        <a:rPr lang="en-GB" sz="1000" b="1" baseline="0" dirty="0">
                          <a:ln>
                            <a:noFill/>
                          </a:ln>
                          <a:solidFill>
                            <a:schemeClr val="tx1"/>
                          </a:solidFill>
                          <a:latin typeface="+mn-lt"/>
                          <a:ea typeface="Open Sans" panose="020B0606030504020204" pitchFamily="34" charset="0"/>
                          <a:cs typeface="Arial" panose="020B0604020202020204" pitchFamily="34" charset="0"/>
                        </a:rPr>
                        <a:t>(Grade)</a:t>
                      </a:r>
                      <a:endParaRPr lang="en-GB" sz="10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1" kern="1200" baseline="0" dirty="0">
                          <a:ln>
                            <a:noFill/>
                          </a:ln>
                          <a:solidFill>
                            <a:schemeClr val="tx1"/>
                          </a:solidFill>
                          <a:latin typeface="+mn-lt"/>
                          <a:ea typeface="+mn-ea"/>
                          <a:cs typeface="+mn-cs"/>
                        </a:rPr>
                        <a:t>1-2</a:t>
                      </a:r>
                      <a:endParaRPr lang="en-US" sz="10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1" kern="1200" baseline="0" dirty="0">
                          <a:ln>
                            <a:noFill/>
                          </a:ln>
                          <a:solidFill>
                            <a:schemeClr val="tx1"/>
                          </a:solidFill>
                          <a:latin typeface="+mn-lt"/>
                          <a:ea typeface="+mn-ea"/>
                          <a:cs typeface="+mn-cs"/>
                        </a:rPr>
                        <a:t>3</a:t>
                      </a:r>
                      <a:endParaRPr lang="en-US" sz="10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1" kern="1200" baseline="0" dirty="0">
                          <a:ln>
                            <a:noFill/>
                          </a:ln>
                          <a:solidFill>
                            <a:schemeClr val="tx1"/>
                          </a:solidFill>
                          <a:latin typeface="+mn-lt"/>
                          <a:ea typeface="+mn-ea"/>
                          <a:cs typeface="+mn-cs"/>
                        </a:rPr>
                        <a:t>4</a:t>
                      </a:r>
                      <a:endParaRPr lang="en-US" sz="10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1" kern="1200" baseline="0" dirty="0">
                          <a:ln>
                            <a:noFill/>
                          </a:ln>
                          <a:solidFill>
                            <a:schemeClr val="tx1"/>
                          </a:solidFill>
                          <a:latin typeface="+mn-lt"/>
                          <a:ea typeface="+mn-ea"/>
                          <a:cs typeface="+mn-cs"/>
                        </a:rPr>
                        <a:t>5</a:t>
                      </a:r>
                      <a:endParaRPr lang="en-US" sz="10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1" kern="1200" baseline="0" dirty="0">
                          <a:ln>
                            <a:noFill/>
                          </a:ln>
                          <a:solidFill>
                            <a:schemeClr val="tx1"/>
                          </a:solidFill>
                          <a:latin typeface="+mn-lt"/>
                          <a:ea typeface="+mn-ea"/>
                          <a:cs typeface="+mn-cs"/>
                        </a:rPr>
                        <a:t>1-2</a:t>
                      </a:r>
                      <a:endParaRPr lang="en-US" sz="10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1" kern="1200" baseline="0" dirty="0">
                          <a:ln>
                            <a:noFill/>
                          </a:ln>
                          <a:solidFill>
                            <a:schemeClr val="tx1"/>
                          </a:solidFill>
                          <a:latin typeface="+mn-lt"/>
                          <a:ea typeface="+mn-ea"/>
                          <a:cs typeface="+mn-cs"/>
                        </a:rPr>
                        <a:t>3</a:t>
                      </a:r>
                      <a:endParaRPr lang="en-US" sz="10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1" kern="1200" baseline="0" dirty="0">
                          <a:ln>
                            <a:noFill/>
                          </a:ln>
                          <a:solidFill>
                            <a:schemeClr val="tx1"/>
                          </a:solidFill>
                          <a:latin typeface="+mn-lt"/>
                          <a:ea typeface="+mn-ea"/>
                          <a:cs typeface="+mn-cs"/>
                        </a:rPr>
                        <a:t>4</a:t>
                      </a:r>
                      <a:endParaRPr lang="en-US" sz="10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1" kern="1200" baseline="0" dirty="0">
                          <a:ln>
                            <a:noFill/>
                          </a:ln>
                          <a:solidFill>
                            <a:schemeClr val="tx1"/>
                          </a:solidFill>
                          <a:latin typeface="+mn-lt"/>
                          <a:ea typeface="+mn-ea"/>
                          <a:cs typeface="+mn-cs"/>
                        </a:rPr>
                        <a:t>5</a:t>
                      </a:r>
                      <a:endParaRPr lang="en-US" sz="10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err="1">
                          <a:ln>
                            <a:noFill/>
                          </a:ln>
                          <a:solidFill>
                            <a:schemeClr val="tx1"/>
                          </a:solidFill>
                          <a:latin typeface="+mn-lt"/>
                          <a:ea typeface="Open Sans" panose="020B0606030504020204" pitchFamily="34" charset="0"/>
                          <a:cs typeface="Arial" panose="020B0604020202020204" pitchFamily="34" charset="0"/>
                        </a:rPr>
                        <a:t>Anémie</a:t>
                      </a:r>
                      <a:endParaRPr lang="en-GB" sz="100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28575" cap="flat" cmpd="sng" algn="ctr">
                      <a:solidFill>
                        <a:srgbClr val="FF7F4D"/>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9 (19)</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 (2)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8 (15)</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19 (37)</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28575" cap="flat" cmpd="sng" algn="ctr">
                      <a:solidFill>
                        <a:srgbClr val="FF7F4D"/>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err="1">
                          <a:ln>
                            <a:noFill/>
                          </a:ln>
                          <a:solidFill>
                            <a:schemeClr val="tx1"/>
                          </a:solidFill>
                          <a:latin typeface="+mn-lt"/>
                          <a:ea typeface="Open Sans" panose="020B0606030504020204" pitchFamily="34" charset="0"/>
                          <a:cs typeface="Arial" panose="020B0604020202020204" pitchFamily="34" charset="0"/>
                        </a:rPr>
                        <a:t>Lymphopénie</a:t>
                      </a:r>
                      <a:r>
                        <a:rPr lang="en-GB" sz="1000" b="1" baseline="0" dirty="0">
                          <a:ln>
                            <a:noFill/>
                          </a:ln>
                          <a:solidFill>
                            <a:schemeClr val="tx1"/>
                          </a:solidFill>
                          <a:latin typeface="+mn-lt"/>
                          <a:ea typeface="Open Sans" panose="020B0606030504020204" pitchFamily="34" charset="0"/>
                          <a:cs typeface="Arial" panose="020B0604020202020204" pitchFamily="34" charset="0"/>
                        </a:rPr>
                        <a:t> CD4</a:t>
                      </a:r>
                      <a:endParaRPr lang="en-GB" sz="10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 (2)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360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err="1">
                          <a:solidFill>
                            <a:schemeClr val="tx1"/>
                          </a:solidFill>
                          <a:effectLst/>
                          <a:latin typeface="+mn-lt"/>
                          <a:ea typeface="+mn-ea"/>
                          <a:cs typeface="+mn-cs"/>
                        </a:rPr>
                        <a:t>Lymphopénie</a:t>
                      </a:r>
                      <a:endParaRPr lang="en-US" sz="1000" b="1" i="0" u="none" strike="noStrike" dirty="0">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4 (9)</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 (2)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11 (21)</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3 (6)</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err="1">
                          <a:solidFill>
                            <a:schemeClr val="tx1"/>
                          </a:solidFill>
                          <a:effectLst/>
                          <a:latin typeface="+mn-lt"/>
                          <a:ea typeface="+mn-ea"/>
                          <a:cs typeface="+mn-cs"/>
                        </a:rPr>
                        <a:t>Neutropénie</a:t>
                      </a:r>
                      <a:endParaRPr lang="en-US" sz="1000" b="1" i="0" u="none" strike="noStrike" dirty="0">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10 (19)</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 (2)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err="1">
                          <a:solidFill>
                            <a:schemeClr val="tx1"/>
                          </a:solidFill>
                          <a:effectLst/>
                          <a:latin typeface="+mn-lt"/>
                          <a:ea typeface="+mn-ea"/>
                          <a:cs typeface="+mn-cs"/>
                        </a:rPr>
                        <a:t>Thrombopénie</a:t>
                      </a:r>
                      <a:endParaRPr lang="en-US" sz="1000" b="1" i="0" u="none" strike="noStrike" dirty="0">
                        <a:solidFill>
                          <a:schemeClr val="tx1"/>
                        </a:solidFill>
                        <a:effectLst/>
                        <a:latin typeface="+mn-lt"/>
                        <a:ea typeface="+mn-ea"/>
                        <a:cs typeface="+mn-cs"/>
                      </a:endParaRPr>
                    </a:p>
                  </a:txBody>
                  <a:tcPr marL="81910" marR="27304" marT="46234" marB="46234" anchor="ctr">
                    <a:lnL w="28575" cap="flat" cmpd="sng" algn="ctr">
                      <a:solidFill>
                        <a:srgbClr val="FF7F4D"/>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2 (4)</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19 (37)</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9 (17)</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4 (8)</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28575" cap="flat" cmpd="sng" algn="ctr">
                      <a:solidFill>
                        <a:srgbClr val="FF7F4D"/>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dirty="0" err="1">
                          <a:solidFill>
                            <a:schemeClr val="tx1"/>
                          </a:solidFill>
                          <a:effectLst/>
                          <a:latin typeface="+mn-lt"/>
                          <a:ea typeface="+mn-ea"/>
                          <a:cs typeface="+mn-cs"/>
                        </a:rPr>
                        <a:t>Leucopénie</a:t>
                      </a:r>
                      <a:endParaRPr lang="en-US" sz="1000" b="1" i="0" u="none" strike="noStrike" dirty="0">
                        <a:solidFill>
                          <a:schemeClr val="tx1"/>
                        </a:solidFill>
                        <a:effectLst/>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 (2)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17 (33)</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2 (4)</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ea typeface="+mn-ea"/>
                          <a:cs typeface="+mn-cs"/>
                        </a:rPr>
                        <a:t>1 (2)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963496480"/>
                  </a:ext>
                </a:extLst>
              </a:tr>
            </a:tbl>
          </a:graphicData>
        </a:graphic>
      </p:graphicFrame>
    </p:spTree>
    <p:extLst>
      <p:ext uri="{BB962C8B-B14F-4D97-AF65-F5344CB8AC3E}">
        <p14:creationId xmlns:p14="http://schemas.microsoft.com/office/powerpoint/2010/main" val="36473283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SWOG S1929</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Conclusions</a:t>
            </a:r>
            <a:endParaRPr lang="fr-FR" sz="2000" b="1" dirty="0">
              <a:solidFill>
                <a:srgbClr val="005086"/>
              </a:solidFill>
              <a:latin typeface="Century Gothic" panose="020B0502020202020204" pitchFamily="34" charset="0"/>
            </a:endParaRPr>
          </a:p>
          <a:p>
            <a:endParaRPr lang="fr-FR" dirty="0"/>
          </a:p>
        </p:txBody>
      </p:sp>
      <p:sp>
        <p:nvSpPr>
          <p:cNvPr id="7" name="Espace réservé du contenu 6">
            <a:extLst>
              <a:ext uri="{FF2B5EF4-FFF2-40B4-BE49-F238E27FC236}">
                <a16:creationId xmlns:a16="http://schemas.microsoft.com/office/drawing/2014/main" xmlns="" id="{9A4345A6-75BE-D7FB-EB8E-EBECA5635133}"/>
              </a:ext>
            </a:extLst>
          </p:cNvPr>
          <p:cNvSpPr>
            <a:spLocks noGrp="1"/>
          </p:cNvSpPr>
          <p:nvPr>
            <p:ph sz="quarter" idx="16"/>
          </p:nvPr>
        </p:nvSpPr>
        <p:spPr/>
        <p:txBody>
          <a:bodyPr/>
          <a:lstStyle/>
          <a:p>
            <a:r>
              <a:rPr lang="fr-FR" dirty="0"/>
              <a:t> N.F. Abdel Karim et al. ASCO</a:t>
            </a:r>
            <a:r>
              <a:rPr lang="fr-FR" dirty="0">
                <a:latin typeface="Calibri" panose="020F0502020204030204" pitchFamily="34" charset="0"/>
                <a:cs typeface="Calibri" panose="020F0502020204030204" pitchFamily="34" charset="0"/>
              </a:rPr>
              <a:t>®</a:t>
            </a:r>
            <a:r>
              <a:rPr lang="fr-FR" dirty="0"/>
              <a:t> 2023, Abs. #8504</a:t>
            </a:r>
          </a:p>
          <a:p>
            <a:endParaRPr lang="fr-FR" dirty="0"/>
          </a:p>
        </p:txBody>
      </p:sp>
      <p:sp>
        <p:nvSpPr>
          <p:cNvPr id="8" name="Espace réservé du contenu 7">
            <a:extLst>
              <a:ext uri="{FF2B5EF4-FFF2-40B4-BE49-F238E27FC236}">
                <a16:creationId xmlns:a16="http://schemas.microsoft.com/office/drawing/2014/main" xmlns="" id="{185B23E0-42BC-7478-163E-35EB0415C9CE}"/>
              </a:ext>
            </a:extLst>
          </p:cNvPr>
          <p:cNvSpPr txBox="1">
            <a:spLocks/>
          </p:cNvSpPr>
          <p:nvPr/>
        </p:nvSpPr>
        <p:spPr>
          <a:xfrm>
            <a:off x="1276190" y="1214979"/>
            <a:ext cx="10572390" cy="3966083"/>
          </a:xfrm>
          <a:prstGeom prst="rect">
            <a:avLst/>
          </a:prstGeom>
          <a:solidFill>
            <a:srgbClr val="FF7F4D"/>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Police système Courant"/>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14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Police système Courant"/>
              <a:buChar char="⁃"/>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Clr>
                <a:schemeClr val="bg1"/>
              </a:buClr>
              <a:buSzPct val="80000"/>
              <a:buFont typeface="Century Gothic" panose="020B0502020202020204" pitchFamily="34" charset="0"/>
              <a:buChar char="►"/>
            </a:pPr>
            <a:r>
              <a:rPr lang="fr-FR" sz="2400" dirty="0"/>
              <a:t>L’adjonction du </a:t>
            </a:r>
            <a:r>
              <a:rPr lang="fr-FR" sz="2400" dirty="0" err="1"/>
              <a:t>talazoparib</a:t>
            </a:r>
            <a:r>
              <a:rPr lang="fr-FR" sz="2400" dirty="0"/>
              <a:t> allonge la SSP dans le CBPC-SE SLFN11 positif, au prix d’une toxicité hématologique accrue</a:t>
            </a:r>
          </a:p>
          <a:p>
            <a:pPr marL="285750" indent="-285750">
              <a:spcAft>
                <a:spcPts val="1200"/>
              </a:spcAft>
              <a:buClr>
                <a:schemeClr val="bg1"/>
              </a:buClr>
              <a:buSzPct val="80000"/>
              <a:buFont typeface="Century Gothic" panose="020B0502020202020204" pitchFamily="34" charset="0"/>
              <a:buChar char="►"/>
            </a:pPr>
            <a:r>
              <a:rPr lang="fr-FR" sz="2400" dirty="0"/>
              <a:t>Cette étude a le mérite de démontrer qu’il est faisable de conduire des essais cliniques avec une sélection des patients selon un biomarqueur</a:t>
            </a:r>
          </a:p>
          <a:p>
            <a:pPr marL="285750" indent="-285750">
              <a:spcAft>
                <a:spcPts val="1200"/>
              </a:spcAft>
              <a:buClr>
                <a:schemeClr val="bg1"/>
              </a:buClr>
              <a:buSzPct val="80000"/>
              <a:buFont typeface="Century Gothic" panose="020B0502020202020204" pitchFamily="34" charset="0"/>
              <a:buChar char="►"/>
            </a:pPr>
            <a:r>
              <a:rPr lang="fr-FR" sz="2400" dirty="0"/>
              <a:t>Elle ouvre la voie pour l’évaluation de nouvelles thérapies dans le futur dans des populations de CBPC, sélectionnées</a:t>
            </a:r>
          </a:p>
        </p:txBody>
      </p:sp>
    </p:spTree>
    <p:extLst>
      <p:ext uri="{BB962C8B-B14F-4D97-AF65-F5344CB8AC3E}">
        <p14:creationId xmlns:p14="http://schemas.microsoft.com/office/powerpoint/2010/main" val="35381880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err="1"/>
              <a:t>Mésothéliome</a:t>
            </a:r>
            <a:endParaRPr lang="fr-FR" sz="7200" dirty="0"/>
          </a:p>
        </p:txBody>
      </p:sp>
    </p:spTree>
    <p:extLst>
      <p:ext uri="{BB962C8B-B14F-4D97-AF65-F5344CB8AC3E}">
        <p14:creationId xmlns:p14="http://schemas.microsoft.com/office/powerpoint/2010/main" val="834021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D. Fennell et al. ASCO</a:t>
            </a:r>
            <a:r>
              <a:rPr lang="fr-FR" baseline="30000" dirty="0"/>
              <a:t> ®</a:t>
            </a:r>
            <a:r>
              <a:rPr lang="fr-FR" dirty="0"/>
              <a:t> 2023, Abs. #8506</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Abs #8506: étude CONFIRM</a:t>
            </a:r>
            <a:endParaRPr lang="fr-FR" dirty="0"/>
          </a:p>
        </p:txBody>
      </p:sp>
      <p:sp>
        <p:nvSpPr>
          <p:cNvPr id="5" name="Espace réservé du texte 4">
            <a:extLst>
              <a:ext uri="{FF2B5EF4-FFF2-40B4-BE49-F238E27FC236}">
                <a16:creationId xmlns:a16="http://schemas.microsoft.com/office/drawing/2014/main" xmlns="" id="{90B02BB8-2082-7FD9-66C7-DEFA10621848}"/>
              </a:ext>
            </a:extLst>
          </p:cNvPr>
          <p:cNvSpPr>
            <a:spLocks noGrp="1"/>
          </p:cNvSpPr>
          <p:nvPr>
            <p:ph type="body" sz="quarter" idx="18"/>
          </p:nvPr>
        </p:nvSpPr>
        <p:spPr/>
        <p:txBody>
          <a:bodyPr/>
          <a:lstStyle/>
          <a:p>
            <a:r>
              <a:rPr lang="en-US" sz="3600" b="1" dirty="0">
                <a:solidFill>
                  <a:srgbClr val="005086"/>
                </a:solidFill>
                <a:latin typeface="Century Gothic" panose="020B0502020202020204" pitchFamily="34" charset="0"/>
              </a:rPr>
              <a:t>Inhibition de PD-1 dans le </a:t>
            </a:r>
            <a:r>
              <a:rPr lang="en-US" sz="3600" b="1" dirty="0" err="1">
                <a:solidFill>
                  <a:srgbClr val="005086"/>
                </a:solidFill>
                <a:latin typeface="Century Gothic" panose="020B0502020202020204" pitchFamily="34" charset="0"/>
              </a:rPr>
              <a:t>mésothéliome</a:t>
            </a:r>
            <a:r>
              <a:rPr lang="en-US" sz="3600" b="1" dirty="0">
                <a:solidFill>
                  <a:srgbClr val="005086"/>
                </a:solidFill>
                <a:latin typeface="Century Gothic" panose="020B0502020202020204" pitchFamily="34" charset="0"/>
              </a:rPr>
              <a:t> en rechute : </a:t>
            </a:r>
            <a:r>
              <a:rPr lang="en-US" sz="3600" b="1" dirty="0" err="1">
                <a:solidFill>
                  <a:srgbClr val="005086"/>
                </a:solidFill>
                <a:latin typeface="Century Gothic" panose="020B0502020202020204" pitchFamily="34" charset="0"/>
              </a:rPr>
              <a:t>efficacité</a:t>
            </a:r>
            <a:r>
              <a:rPr lang="en-US" sz="3600" b="1" dirty="0">
                <a:solidFill>
                  <a:srgbClr val="005086"/>
                </a:solidFill>
                <a:latin typeface="Century Gothic" panose="020B0502020202020204" pitchFamily="34" charset="0"/>
              </a:rPr>
              <a:t>, determinants </a:t>
            </a:r>
            <a:r>
              <a:rPr lang="en-US" sz="3600" b="1" dirty="0" err="1">
                <a:solidFill>
                  <a:srgbClr val="005086"/>
                </a:solidFill>
                <a:latin typeface="Century Gothic" panose="020B0502020202020204" pitchFamily="34" charset="0"/>
              </a:rPr>
              <a:t>cellulaires</a:t>
            </a:r>
            <a:r>
              <a:rPr lang="en-US" sz="3600" b="1" dirty="0">
                <a:solidFill>
                  <a:srgbClr val="005086"/>
                </a:solidFill>
                <a:latin typeface="Century Gothic" panose="020B0502020202020204" pitchFamily="34" charset="0"/>
              </a:rPr>
              <a:t> et </a:t>
            </a:r>
            <a:r>
              <a:rPr lang="en-US" sz="3600" b="1" dirty="0" err="1">
                <a:solidFill>
                  <a:srgbClr val="005086"/>
                </a:solidFill>
                <a:latin typeface="Century Gothic" panose="020B0502020202020204" pitchFamily="34" charset="0"/>
              </a:rPr>
              <a:t>moléculaires</a:t>
            </a:r>
            <a:endParaRPr lang="fr-FR" sz="3600" dirty="0"/>
          </a:p>
        </p:txBody>
      </p:sp>
    </p:spTree>
    <p:extLst>
      <p:ext uri="{BB962C8B-B14F-4D97-AF65-F5344CB8AC3E}">
        <p14:creationId xmlns:p14="http://schemas.microsoft.com/office/powerpoint/2010/main" val="5640170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5">
            <a:extLst>
              <a:ext uri="{FF2B5EF4-FFF2-40B4-BE49-F238E27FC236}">
                <a16:creationId xmlns:a16="http://schemas.microsoft.com/office/drawing/2014/main" xmlns="" id="{94764BF5-C60E-4F4A-4092-7AA6B8C11770}"/>
              </a:ext>
            </a:extLst>
          </p:cNvPr>
          <p:cNvSpPr>
            <a:spLocks noGrp="1"/>
          </p:cNvSpPr>
          <p:nvPr>
            <p:ph sz="quarter" idx="19"/>
          </p:nvPr>
        </p:nvSpPr>
        <p:spPr>
          <a:xfrm>
            <a:off x="1215623" y="982766"/>
            <a:ext cx="10621191" cy="4343994"/>
          </a:xfrm>
        </p:spPr>
        <p:txBody>
          <a:bodyPr/>
          <a:lstStyle/>
          <a:p>
            <a:r>
              <a:rPr lang="fr-FR" dirty="0"/>
              <a:t> </a:t>
            </a:r>
          </a:p>
        </p:txBody>
      </p:sp>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a:xfrm>
            <a:off x="1017816" y="6342602"/>
            <a:ext cx="5300922" cy="341085"/>
          </a:xfrm>
        </p:spPr>
        <p:txBody>
          <a:bodyPr/>
          <a:lstStyle/>
          <a:p>
            <a:r>
              <a:rPr lang="fr-FR" dirty="0"/>
              <a:t>D. Fennell et al. ASCO</a:t>
            </a:r>
            <a:r>
              <a:rPr lang="fr-FR" baseline="30000" dirty="0"/>
              <a:t> ®</a:t>
            </a:r>
            <a:r>
              <a:rPr lang="fr-FR" dirty="0"/>
              <a:t> 2023, Abs. #8506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fr-FR" sz="3600" b="1" dirty="0">
                <a:solidFill>
                  <a:srgbClr val="FF7F4D"/>
                </a:solidFill>
                <a:latin typeface="Century Gothic" panose="020B0502020202020204" pitchFamily="34" charset="0"/>
              </a:rPr>
              <a:t>CONFIRM</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da-DK" dirty="0" err="1"/>
              <a:t>Étude</a:t>
            </a:r>
            <a:r>
              <a:rPr lang="da-DK" dirty="0"/>
              <a:t> </a:t>
            </a:r>
            <a:r>
              <a:rPr lang="da-DK" dirty="0" err="1"/>
              <a:t>randomisée</a:t>
            </a:r>
            <a:r>
              <a:rPr lang="da-DK" dirty="0"/>
              <a:t>, </a:t>
            </a:r>
            <a:r>
              <a:rPr lang="da-DK" dirty="0" err="1"/>
              <a:t>ouverte</a:t>
            </a:r>
            <a:r>
              <a:rPr lang="da-DK" dirty="0"/>
              <a:t> et </a:t>
            </a:r>
            <a:r>
              <a:rPr lang="da-DK" dirty="0" err="1"/>
              <a:t>multicentrique</a:t>
            </a:r>
            <a:r>
              <a:rPr lang="da-DK" dirty="0"/>
              <a:t> (</a:t>
            </a:r>
            <a:r>
              <a:rPr lang="da-DK" dirty="0" err="1"/>
              <a:t>Royaume</a:t>
            </a:r>
            <a:r>
              <a:rPr lang="da-DK" dirty="0"/>
              <a:t>-Uni)</a:t>
            </a:r>
            <a:endParaRPr lang="en-US" dirty="0"/>
          </a:p>
          <a:p>
            <a:endParaRPr lang="fr-FR" dirty="0"/>
          </a:p>
        </p:txBody>
      </p:sp>
      <p:sp>
        <p:nvSpPr>
          <p:cNvPr id="16" name="Freeform 5">
            <a:extLst>
              <a:ext uri="{FF2B5EF4-FFF2-40B4-BE49-F238E27FC236}">
                <a16:creationId xmlns:a16="http://schemas.microsoft.com/office/drawing/2014/main" xmlns="" id="{F2D96713-36ED-F2CE-9325-DECF36363F97}"/>
              </a:ext>
            </a:extLst>
          </p:cNvPr>
          <p:cNvSpPr/>
          <p:nvPr/>
        </p:nvSpPr>
        <p:spPr>
          <a:xfrm>
            <a:off x="1182870" y="5486400"/>
            <a:ext cx="10681631" cy="449416"/>
          </a:xfrm>
          <a:prstGeom prst="rect">
            <a:avLst/>
          </a:prstGeom>
          <a:solidFill>
            <a:srgbClr val="FF7F4D"/>
          </a:solidFill>
        </p:spPr>
        <p:txBody>
          <a:bodyPr/>
          <a:lstStyle/>
          <a:p>
            <a:pPr>
              <a:spcBef>
                <a:spcPts val="1000"/>
              </a:spcBef>
              <a:buClr>
                <a:srgbClr val="106DAE"/>
              </a:buClr>
              <a:buSzPct val="60000"/>
            </a:pPr>
            <a:r>
              <a:rPr lang="fr-FR" sz="1200" b="1" dirty="0">
                <a:solidFill>
                  <a:prstClr val="white"/>
                </a:solidFill>
                <a:cs typeface="Arial Narrow" panose="020B0604020202020204" pitchFamily="34" charset="0"/>
              </a:rPr>
              <a:t>Les résultats présentés sont ceux de l’analyse finale de l’essai, ainsi que les résultats d’analyses translationnelles exploratoires comparant les patients avec une maladie réfractaire au traitement à ceux qui ont au contraire très bien répondu</a:t>
            </a:r>
          </a:p>
        </p:txBody>
      </p:sp>
      <p:grpSp>
        <p:nvGrpSpPr>
          <p:cNvPr id="20" name="Groupe 19">
            <a:extLst>
              <a:ext uri="{FF2B5EF4-FFF2-40B4-BE49-F238E27FC236}">
                <a16:creationId xmlns:a16="http://schemas.microsoft.com/office/drawing/2014/main" xmlns="" id="{18EF85C1-694A-7BCB-9809-3C0E5DD4650B}"/>
              </a:ext>
            </a:extLst>
          </p:cNvPr>
          <p:cNvGrpSpPr/>
          <p:nvPr/>
        </p:nvGrpSpPr>
        <p:grpSpPr>
          <a:xfrm>
            <a:off x="1278034" y="1085697"/>
            <a:ext cx="10496369" cy="4135446"/>
            <a:chOff x="968634" y="909043"/>
            <a:chExt cx="10496369" cy="4135446"/>
          </a:xfrm>
        </p:grpSpPr>
        <p:pic>
          <p:nvPicPr>
            <p:cNvPr id="8" name="Image 7" descr="Une image contenant texte, capture d’écran, Police, diagramme&#10;&#10;Description générée automatiquement">
              <a:extLst>
                <a:ext uri="{FF2B5EF4-FFF2-40B4-BE49-F238E27FC236}">
                  <a16:creationId xmlns:a16="http://schemas.microsoft.com/office/drawing/2014/main" xmlns="" id="{F87071F0-0E7F-5300-CB7B-CFBB2F5BC5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35557" y="1998117"/>
              <a:ext cx="3729446" cy="2690261"/>
            </a:xfrm>
            <a:prstGeom prst="rect">
              <a:avLst/>
            </a:prstGeom>
          </p:spPr>
        </p:pic>
        <p:sp>
          <p:nvSpPr>
            <p:cNvPr id="6" name="Freeform 5">
              <a:extLst>
                <a:ext uri="{FF2B5EF4-FFF2-40B4-BE49-F238E27FC236}">
                  <a16:creationId xmlns:a16="http://schemas.microsoft.com/office/drawing/2014/main" xmlns="" id="{C5007CA9-D1CB-7EF5-AA2E-B4565C06878C}"/>
                </a:ext>
              </a:extLst>
            </p:cNvPr>
            <p:cNvSpPr/>
            <p:nvPr/>
          </p:nvSpPr>
          <p:spPr>
            <a:xfrm>
              <a:off x="968634" y="2202363"/>
              <a:ext cx="1668548" cy="1089075"/>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400"/>
                </a:spcBef>
                <a:defRPr/>
              </a:pPr>
              <a:r>
                <a:rPr lang="fr-FR" sz="1000" b="1" dirty="0">
                  <a:solidFill>
                    <a:srgbClr val="000000"/>
                  </a:solidFill>
                  <a:cs typeface="Arial" panose="020B0604020202020204" pitchFamily="34" charset="0"/>
                </a:rPr>
                <a:t>Critères d’inclusion clés:</a:t>
              </a:r>
            </a:p>
            <a:p>
              <a:pPr marL="108000" indent="-108000" defTabSz="450056">
                <a:spcBef>
                  <a:spcPts val="400"/>
                </a:spcBef>
                <a:buClr>
                  <a:srgbClr val="005086"/>
                </a:buClr>
                <a:buFont typeface="Arial" panose="020B0604020202020204" pitchFamily="34" charset="0"/>
                <a:buChar char="•"/>
                <a:defRPr/>
              </a:pPr>
              <a:r>
                <a:rPr lang="fr-FR" sz="1000" dirty="0" err="1">
                  <a:solidFill>
                    <a:srgbClr val="000000"/>
                  </a:solidFill>
                  <a:cs typeface="Arial" panose="020B0604020202020204" pitchFamily="34" charset="0"/>
                </a:rPr>
                <a:t>Mésothéliome</a:t>
              </a:r>
              <a:endParaRPr lang="fr-FR" sz="1000" dirty="0">
                <a:solidFill>
                  <a:srgbClr val="000000"/>
                </a:solidFill>
                <a:cs typeface="Arial" panose="020B0604020202020204" pitchFamily="34" charset="0"/>
              </a:endParaRPr>
            </a:p>
            <a:p>
              <a:pPr marL="108000" indent="-108000" defTabSz="450056">
                <a:spcBef>
                  <a:spcPts val="400"/>
                </a:spcBef>
                <a:buClr>
                  <a:srgbClr val="005086"/>
                </a:buClr>
                <a:buFont typeface="Arial" panose="020B0604020202020204" pitchFamily="34" charset="0"/>
                <a:buChar char="•"/>
                <a:defRPr/>
              </a:pPr>
              <a:r>
                <a:rPr lang="fr-FR" sz="1000" dirty="0">
                  <a:solidFill>
                    <a:srgbClr val="000000"/>
                  </a:solidFill>
                  <a:cs typeface="Arial" panose="020B0604020202020204" pitchFamily="34" charset="0"/>
                </a:rPr>
                <a:t>&gt;1 ligne de traitement antérieur</a:t>
              </a:r>
            </a:p>
            <a:p>
              <a:pPr marL="108000" indent="-108000" defTabSz="450056">
                <a:spcBef>
                  <a:spcPts val="400"/>
                </a:spcBef>
                <a:buClr>
                  <a:srgbClr val="005086"/>
                </a:buClr>
                <a:buFont typeface="Arial" panose="020B0604020202020204" pitchFamily="34" charset="0"/>
                <a:buChar char="•"/>
                <a:defRPr/>
              </a:pPr>
              <a:r>
                <a:rPr lang="fr-FR" sz="1000" dirty="0">
                  <a:solidFill>
                    <a:srgbClr val="000000"/>
                  </a:solidFill>
                  <a:cs typeface="Arial" panose="020B0604020202020204" pitchFamily="34" charset="0"/>
                </a:rPr>
                <a:t>ECOG PS 0 ou 1</a:t>
              </a:r>
              <a:endParaRPr lang="en-US" sz="1000" dirty="0">
                <a:solidFill>
                  <a:srgbClr val="000000"/>
                </a:solidFill>
                <a:cs typeface="Arial" panose="020B0604020202020204" pitchFamily="34" charset="0"/>
              </a:endParaRPr>
            </a:p>
          </p:txBody>
        </p:sp>
        <p:sp>
          <p:nvSpPr>
            <p:cNvPr id="7" name="Rectangle : coins arrondis 6">
              <a:extLst>
                <a:ext uri="{FF2B5EF4-FFF2-40B4-BE49-F238E27FC236}">
                  <a16:creationId xmlns:a16="http://schemas.microsoft.com/office/drawing/2014/main" xmlns="" id="{12D393C7-583F-99CC-8E38-39ADB2C2F966}"/>
                </a:ext>
              </a:extLst>
            </p:cNvPr>
            <p:cNvSpPr/>
            <p:nvPr/>
          </p:nvSpPr>
          <p:spPr>
            <a:xfrm>
              <a:off x="2676698" y="2231296"/>
              <a:ext cx="2117434" cy="682289"/>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white"/>
                  </a:solidFill>
                </a:rPr>
                <a:t>Randomisation 2:1</a:t>
              </a:r>
            </a:p>
            <a:p>
              <a:pPr algn="ctr"/>
              <a:r>
                <a:rPr lang="fr-FR" sz="1000" dirty="0">
                  <a:solidFill>
                    <a:prstClr val="white"/>
                  </a:solidFill>
                </a:rPr>
                <a:t>Stratification par histologie (</a:t>
              </a:r>
              <a:r>
                <a:rPr lang="fr-FR" sz="1000" dirty="0" err="1">
                  <a:solidFill>
                    <a:prstClr val="white"/>
                  </a:solidFill>
                </a:rPr>
                <a:t>epithelioïde</a:t>
              </a:r>
              <a:r>
                <a:rPr lang="fr-FR" sz="1000" dirty="0">
                  <a:solidFill>
                    <a:prstClr val="white"/>
                  </a:solidFill>
                </a:rPr>
                <a:t> ou non-</a:t>
              </a:r>
              <a:r>
                <a:rPr lang="fr-FR" sz="1000" dirty="0" err="1">
                  <a:solidFill>
                    <a:prstClr val="white"/>
                  </a:solidFill>
                </a:rPr>
                <a:t>epithelioïde</a:t>
              </a:r>
              <a:endParaRPr lang="fr-FR" sz="1000" dirty="0">
                <a:solidFill>
                  <a:prstClr val="white"/>
                </a:solidFill>
              </a:endParaRPr>
            </a:p>
          </p:txBody>
        </p:sp>
        <p:sp>
          <p:nvSpPr>
            <p:cNvPr id="9" name="Rectangle : coins arrondis 8">
              <a:extLst>
                <a:ext uri="{FF2B5EF4-FFF2-40B4-BE49-F238E27FC236}">
                  <a16:creationId xmlns:a16="http://schemas.microsoft.com/office/drawing/2014/main" xmlns="" id="{1320CB28-92DE-DEEB-67F8-5EFCB963EA5C}"/>
                </a:ext>
              </a:extLst>
            </p:cNvPr>
            <p:cNvSpPr/>
            <p:nvPr/>
          </p:nvSpPr>
          <p:spPr>
            <a:xfrm>
              <a:off x="2676698" y="2972167"/>
              <a:ext cx="2117434" cy="348204"/>
            </a:xfrm>
            <a:prstGeom prst="roundRect">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sysClr val="windowText" lastClr="000000"/>
                  </a:solidFill>
                </a:rPr>
                <a:t>Recrutement</a:t>
              </a:r>
            </a:p>
            <a:p>
              <a:pPr algn="ctr"/>
              <a:r>
                <a:rPr lang="fr-FR" sz="1000" dirty="0">
                  <a:solidFill>
                    <a:sysClr val="windowText" lastClr="000000"/>
                  </a:solidFill>
                </a:rPr>
                <a:t>Avril 2017 - Mars 2020</a:t>
              </a:r>
            </a:p>
          </p:txBody>
        </p:sp>
        <p:sp>
          <p:nvSpPr>
            <p:cNvPr id="10" name="Rectangle : coins arrondis 9">
              <a:extLst>
                <a:ext uri="{FF2B5EF4-FFF2-40B4-BE49-F238E27FC236}">
                  <a16:creationId xmlns:a16="http://schemas.microsoft.com/office/drawing/2014/main" xmlns="" id="{F47D8687-FA35-8F4F-59DE-532AA1596C88}"/>
                </a:ext>
              </a:extLst>
            </p:cNvPr>
            <p:cNvSpPr/>
            <p:nvPr/>
          </p:nvSpPr>
          <p:spPr>
            <a:xfrm>
              <a:off x="5042798" y="1811637"/>
              <a:ext cx="2518756" cy="710712"/>
            </a:xfrm>
            <a:prstGeom prst="round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white"/>
                  </a:solidFill>
                </a:rPr>
                <a:t>Nivolumab</a:t>
              </a:r>
              <a:r>
                <a:rPr lang="fr-FR" sz="1000" b="1" dirty="0">
                  <a:solidFill>
                    <a:prstClr val="white"/>
                  </a:solidFill>
                </a:rPr>
                <a:t> (n=221)</a:t>
              </a:r>
            </a:p>
            <a:p>
              <a:pPr algn="ctr"/>
              <a:r>
                <a:rPr lang="fr-FR" sz="1000" dirty="0">
                  <a:solidFill>
                    <a:prstClr val="white"/>
                  </a:solidFill>
                </a:rPr>
                <a:t>240mg en 30-min IV  au jour 1, cycles de 14 jours</a:t>
              </a:r>
            </a:p>
          </p:txBody>
        </p:sp>
        <p:sp>
          <p:nvSpPr>
            <p:cNvPr id="11" name="Rectangle : coins arrondis 10">
              <a:extLst>
                <a:ext uri="{FF2B5EF4-FFF2-40B4-BE49-F238E27FC236}">
                  <a16:creationId xmlns:a16="http://schemas.microsoft.com/office/drawing/2014/main" xmlns="" id="{3DDE8E25-612C-A200-DAFF-ACFFE25DBDD1}"/>
                </a:ext>
              </a:extLst>
            </p:cNvPr>
            <p:cNvSpPr/>
            <p:nvPr/>
          </p:nvSpPr>
          <p:spPr>
            <a:xfrm>
              <a:off x="5042798" y="2609659"/>
              <a:ext cx="2518756" cy="710712"/>
            </a:xfrm>
            <a:prstGeom prst="round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white"/>
                  </a:solidFill>
                </a:rPr>
                <a:t>Placebo (n=111)</a:t>
              </a:r>
            </a:p>
            <a:p>
              <a:pPr algn="ctr"/>
              <a:r>
                <a:rPr lang="fr-FR" sz="1000" dirty="0">
                  <a:solidFill>
                    <a:prstClr val="white"/>
                  </a:solidFill>
                </a:rPr>
                <a:t>240mg en 30-min IV  au jour 1, cycles de 14 jours</a:t>
              </a:r>
            </a:p>
          </p:txBody>
        </p:sp>
        <p:sp>
          <p:nvSpPr>
            <p:cNvPr id="13" name="Freeform 5">
              <a:extLst>
                <a:ext uri="{FF2B5EF4-FFF2-40B4-BE49-F238E27FC236}">
                  <a16:creationId xmlns:a16="http://schemas.microsoft.com/office/drawing/2014/main" xmlns="" id="{29B5CD31-D622-C031-E8A2-54AB18C6FCAF}"/>
                </a:ext>
              </a:extLst>
            </p:cNvPr>
            <p:cNvSpPr/>
            <p:nvPr/>
          </p:nvSpPr>
          <p:spPr>
            <a:xfrm>
              <a:off x="5226255" y="1283556"/>
              <a:ext cx="2151841" cy="555152"/>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450056">
                <a:spcBef>
                  <a:spcPts val="400"/>
                </a:spcBef>
                <a:defRPr/>
              </a:pPr>
              <a:r>
                <a:rPr lang="fr-FR" sz="800" dirty="0">
                  <a:solidFill>
                    <a:srgbClr val="000000"/>
                  </a:solidFill>
                  <a:cs typeface="Arial" panose="020B0604020202020204" pitchFamily="34" charset="0"/>
                </a:rPr>
                <a:t>Administration jusqu’à progression, toxicité inacceptable, retrait de consentement ou 12 mois de traitement </a:t>
              </a:r>
              <a:endParaRPr lang="en-US" sz="800" dirty="0">
                <a:solidFill>
                  <a:srgbClr val="000000"/>
                </a:solidFill>
                <a:cs typeface="Arial" panose="020B0604020202020204" pitchFamily="34" charset="0"/>
              </a:endParaRPr>
            </a:p>
          </p:txBody>
        </p:sp>
        <p:sp>
          <p:nvSpPr>
            <p:cNvPr id="14" name="Freeform 5">
              <a:extLst>
                <a:ext uri="{FF2B5EF4-FFF2-40B4-BE49-F238E27FC236}">
                  <a16:creationId xmlns:a16="http://schemas.microsoft.com/office/drawing/2014/main" xmlns="" id="{EB9464E6-D807-5CF5-86A7-082589698EC8}"/>
                </a:ext>
              </a:extLst>
            </p:cNvPr>
            <p:cNvSpPr/>
            <p:nvPr/>
          </p:nvSpPr>
          <p:spPr>
            <a:xfrm>
              <a:off x="8297095" y="909043"/>
              <a:ext cx="2699326" cy="1089075"/>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marL="108000" indent="-108000" defTabSz="450056">
                <a:spcBef>
                  <a:spcPts val="400"/>
                </a:spcBef>
                <a:buClr>
                  <a:srgbClr val="005086"/>
                </a:buClr>
                <a:buFont typeface="Arial" panose="020B0604020202020204" pitchFamily="34" charset="0"/>
                <a:buChar char="•"/>
                <a:defRPr/>
              </a:pPr>
              <a:r>
                <a:rPr lang="fr-FR" sz="1000" dirty="0">
                  <a:solidFill>
                    <a:srgbClr val="000000"/>
                  </a:solidFill>
                  <a:cs typeface="Arial" panose="020B0604020202020204" pitchFamily="34" charset="0"/>
                </a:rPr>
                <a:t>Analyses multi-</a:t>
              </a:r>
              <a:r>
                <a:rPr lang="fr-FR" sz="1000" dirty="0" err="1">
                  <a:solidFill>
                    <a:srgbClr val="000000"/>
                  </a:solidFill>
                  <a:cs typeface="Arial" panose="020B0604020202020204" pitchFamily="34" charset="0"/>
                </a:rPr>
                <a:t>omic</a:t>
              </a:r>
              <a:r>
                <a:rPr lang="fr-FR" sz="1000" dirty="0">
                  <a:solidFill>
                    <a:srgbClr val="000000"/>
                  </a:solidFill>
                  <a:cs typeface="Arial" panose="020B0604020202020204" pitchFamily="34" charset="0"/>
                </a:rPr>
                <a:t> en aveugle </a:t>
              </a:r>
            </a:p>
            <a:p>
              <a:pPr marL="108000" indent="-108000" defTabSz="450056">
                <a:spcBef>
                  <a:spcPts val="400"/>
                </a:spcBef>
                <a:buClr>
                  <a:srgbClr val="005086"/>
                </a:buClr>
                <a:buFont typeface="Arial" panose="020B0604020202020204" pitchFamily="34" charset="0"/>
                <a:buChar char="•"/>
                <a:defRPr/>
              </a:pPr>
              <a:r>
                <a:rPr lang="fr-FR" sz="1000" dirty="0">
                  <a:solidFill>
                    <a:srgbClr val="000000"/>
                  </a:solidFill>
                  <a:cs typeface="Arial" panose="020B0604020202020204" pitchFamily="34" charset="0"/>
                </a:rPr>
                <a:t>Evaluation de l’exome, du transcriptome et du microenvironnement tumoral: études de corrélation chez les répondeurs « extrêmes » versus les réfractaires au traitement</a:t>
              </a:r>
              <a:endParaRPr lang="en-US" sz="1000" dirty="0">
                <a:solidFill>
                  <a:srgbClr val="000000"/>
                </a:solidFill>
                <a:cs typeface="Arial" panose="020B0604020202020204" pitchFamily="34" charset="0"/>
              </a:endParaRPr>
            </a:p>
          </p:txBody>
        </p:sp>
        <p:sp>
          <p:nvSpPr>
            <p:cNvPr id="15" name="Freeform 5">
              <a:extLst>
                <a:ext uri="{FF2B5EF4-FFF2-40B4-BE49-F238E27FC236}">
                  <a16:creationId xmlns:a16="http://schemas.microsoft.com/office/drawing/2014/main" xmlns="" id="{0F8B887C-DE2D-96F9-1501-F5C0059E992C}"/>
                </a:ext>
              </a:extLst>
            </p:cNvPr>
            <p:cNvSpPr/>
            <p:nvPr/>
          </p:nvSpPr>
          <p:spPr>
            <a:xfrm>
              <a:off x="1876803" y="3359614"/>
              <a:ext cx="5684751" cy="555152"/>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400"/>
                </a:spcBef>
                <a:defRPr/>
              </a:pPr>
              <a:r>
                <a:rPr lang="fr-FR" sz="1000" b="1" dirty="0">
                  <a:solidFill>
                    <a:srgbClr val="000000"/>
                  </a:solidFill>
                  <a:cs typeface="Arial" panose="020B0604020202020204" pitchFamily="34" charset="0"/>
                </a:rPr>
                <a:t>Taille de l’échantillon nécessaire: 336 patients</a:t>
              </a:r>
            </a:p>
            <a:p>
              <a:pPr defTabSz="450056">
                <a:spcBef>
                  <a:spcPts val="400"/>
                </a:spcBef>
                <a:defRPr/>
              </a:pPr>
              <a:r>
                <a:rPr lang="fr-FR" sz="800" dirty="0">
                  <a:solidFill>
                    <a:srgbClr val="000000"/>
                  </a:solidFill>
                  <a:cs typeface="Arial" panose="020B0604020202020204" pitchFamily="34" charset="0"/>
                </a:rPr>
                <a:t>Arrêt du recrutement à  n=332 à cause de la pandémie COVID-19, avec toutefois suffisamment d’évènement et de suivi</a:t>
              </a:r>
              <a:endParaRPr lang="en-US" sz="800" dirty="0">
                <a:solidFill>
                  <a:srgbClr val="000000"/>
                </a:solidFill>
                <a:cs typeface="Arial" panose="020B0604020202020204" pitchFamily="34" charset="0"/>
              </a:endParaRPr>
            </a:p>
          </p:txBody>
        </p:sp>
        <p:sp>
          <p:nvSpPr>
            <p:cNvPr id="17" name="Freeform 5">
              <a:extLst>
                <a:ext uri="{FF2B5EF4-FFF2-40B4-BE49-F238E27FC236}">
                  <a16:creationId xmlns:a16="http://schemas.microsoft.com/office/drawing/2014/main" xmlns="" id="{03C64FBD-C674-A27B-1B0E-CA49B1E336F7}"/>
                </a:ext>
              </a:extLst>
            </p:cNvPr>
            <p:cNvSpPr/>
            <p:nvPr/>
          </p:nvSpPr>
          <p:spPr>
            <a:xfrm>
              <a:off x="1876803" y="3955414"/>
              <a:ext cx="2786637" cy="1089075"/>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fr-FR" sz="900" b="1" dirty="0">
                  <a:solidFill>
                    <a:srgbClr val="000000"/>
                  </a:solidFill>
                  <a:cs typeface="Arial" panose="020B0604020202020204" pitchFamily="34" charset="0"/>
                </a:rPr>
                <a:t>Co-critères de jugement principal:</a:t>
              </a:r>
            </a:p>
            <a:p>
              <a:pPr marL="108000" indent="-108000" defTabSz="450056">
                <a:spcBef>
                  <a:spcPts val="400"/>
                </a:spcBef>
                <a:buClr>
                  <a:srgbClr val="005086"/>
                </a:buClr>
                <a:buFont typeface="Arial" panose="020B0604020202020204" pitchFamily="34" charset="0"/>
                <a:buChar char="•"/>
                <a:defRPr/>
              </a:pPr>
              <a:r>
                <a:rPr lang="fr-FR" sz="900" dirty="0">
                  <a:solidFill>
                    <a:srgbClr val="000000"/>
                  </a:solidFill>
                  <a:cs typeface="Arial" panose="020B0604020202020204" pitchFamily="34" charset="0"/>
                </a:rPr>
                <a:t>Survie sans progression selon les investigateurs</a:t>
              </a:r>
            </a:p>
            <a:p>
              <a:pPr marL="108000" indent="-108000" defTabSz="450056">
                <a:spcBef>
                  <a:spcPts val="400"/>
                </a:spcBef>
                <a:buClr>
                  <a:srgbClr val="005086"/>
                </a:buClr>
                <a:buFont typeface="Arial" panose="020B0604020202020204" pitchFamily="34" charset="0"/>
                <a:buChar char="•"/>
                <a:defRPr/>
              </a:pPr>
              <a:r>
                <a:rPr lang="fr-FR" sz="900" dirty="0">
                  <a:solidFill>
                    <a:srgbClr val="000000"/>
                  </a:solidFill>
                  <a:cs typeface="Arial" panose="020B0604020202020204" pitchFamily="34" charset="0"/>
                </a:rPr>
                <a:t>Survie globale</a:t>
              </a:r>
            </a:p>
          </p:txBody>
        </p:sp>
        <p:sp>
          <p:nvSpPr>
            <p:cNvPr id="18" name="Freeform 5">
              <a:extLst>
                <a:ext uri="{FF2B5EF4-FFF2-40B4-BE49-F238E27FC236}">
                  <a16:creationId xmlns:a16="http://schemas.microsoft.com/office/drawing/2014/main" xmlns="" id="{9C06C583-0055-A42C-6016-C9183B05EB78}"/>
                </a:ext>
              </a:extLst>
            </p:cNvPr>
            <p:cNvSpPr/>
            <p:nvPr/>
          </p:nvSpPr>
          <p:spPr>
            <a:xfrm>
              <a:off x="4851677" y="3955414"/>
              <a:ext cx="2688665" cy="1089075"/>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fr-FR" sz="900" b="1" dirty="0">
                  <a:solidFill>
                    <a:srgbClr val="000000"/>
                  </a:solidFill>
                  <a:cs typeface="Arial" panose="020B0604020202020204" pitchFamily="34" charset="0"/>
                </a:rPr>
                <a:t>Critères de jugement secondaires:</a:t>
              </a:r>
            </a:p>
            <a:p>
              <a:pPr marL="108000" indent="-108000" defTabSz="450056">
                <a:spcBef>
                  <a:spcPts val="400"/>
                </a:spcBef>
                <a:buClr>
                  <a:srgbClr val="005086"/>
                </a:buClr>
                <a:buFont typeface="Arial" panose="020B0604020202020204" pitchFamily="34" charset="0"/>
                <a:buChar char="•"/>
                <a:defRPr/>
              </a:pPr>
              <a:r>
                <a:rPr lang="fr-FR" sz="900" dirty="0">
                  <a:solidFill>
                    <a:srgbClr val="000000"/>
                  </a:solidFill>
                  <a:cs typeface="Arial" panose="020B0604020202020204" pitchFamily="34" charset="0"/>
                </a:rPr>
                <a:t>SSP selon RECIST</a:t>
              </a:r>
            </a:p>
            <a:p>
              <a:pPr marL="108000" indent="-108000" defTabSz="450056">
                <a:spcBef>
                  <a:spcPts val="400"/>
                </a:spcBef>
                <a:buClr>
                  <a:srgbClr val="005086"/>
                </a:buClr>
                <a:buFont typeface="Arial" panose="020B0604020202020204" pitchFamily="34" charset="0"/>
                <a:buChar char="•"/>
                <a:defRPr/>
              </a:pPr>
              <a:r>
                <a:rPr lang="fr-FR" sz="900" dirty="0">
                  <a:solidFill>
                    <a:srgbClr val="000000"/>
                  </a:solidFill>
                  <a:cs typeface="Arial" panose="020B0604020202020204" pitchFamily="34" charset="0"/>
                </a:rPr>
                <a:t>Taux de réponse</a:t>
              </a:r>
            </a:p>
            <a:p>
              <a:pPr marL="108000" indent="-108000" defTabSz="450056">
                <a:spcBef>
                  <a:spcPts val="400"/>
                </a:spcBef>
                <a:buClr>
                  <a:srgbClr val="005086"/>
                </a:buClr>
                <a:buFont typeface="Arial" panose="020B0604020202020204" pitchFamily="34" charset="0"/>
                <a:buChar char="•"/>
                <a:defRPr/>
              </a:pPr>
              <a:r>
                <a:rPr lang="fr-FR" sz="900" dirty="0">
                  <a:solidFill>
                    <a:srgbClr val="000000"/>
                  </a:solidFill>
                  <a:cs typeface="Arial" panose="020B0604020202020204" pitchFamily="34" charset="0"/>
                </a:rPr>
                <a:t>Qualité de vie</a:t>
              </a:r>
            </a:p>
            <a:p>
              <a:pPr marL="108000" indent="-108000" defTabSz="450056">
                <a:spcBef>
                  <a:spcPts val="400"/>
                </a:spcBef>
                <a:buClr>
                  <a:srgbClr val="005086"/>
                </a:buClr>
                <a:buFont typeface="Arial" panose="020B0604020202020204" pitchFamily="34" charset="0"/>
                <a:buChar char="•"/>
                <a:defRPr/>
              </a:pPr>
              <a:r>
                <a:rPr lang="fr-FR" sz="900" dirty="0">
                  <a:solidFill>
                    <a:srgbClr val="000000"/>
                  </a:solidFill>
                  <a:cs typeface="Arial" panose="020B0604020202020204" pitchFamily="34" charset="0"/>
                </a:rPr>
                <a:t>Toxicité</a:t>
              </a:r>
              <a:endParaRPr lang="en-US" sz="900" dirty="0">
                <a:solidFill>
                  <a:srgbClr val="000000"/>
                </a:solidFill>
                <a:cs typeface="Arial" panose="020B0604020202020204" pitchFamily="34" charset="0"/>
              </a:endParaRPr>
            </a:p>
          </p:txBody>
        </p:sp>
        <p:sp>
          <p:nvSpPr>
            <p:cNvPr id="19" name="Rectangle 18">
              <a:extLst>
                <a:ext uri="{FF2B5EF4-FFF2-40B4-BE49-F238E27FC236}">
                  <a16:creationId xmlns:a16="http://schemas.microsoft.com/office/drawing/2014/main" xmlns="" id="{41F67F15-31E2-B005-D038-2FC401D0714A}"/>
                </a:ext>
              </a:extLst>
            </p:cNvPr>
            <p:cNvSpPr/>
            <p:nvPr/>
          </p:nvSpPr>
          <p:spPr>
            <a:xfrm>
              <a:off x="7604865" y="3429000"/>
              <a:ext cx="311084" cy="12593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28695220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a:xfrm>
            <a:off x="1017816" y="6342602"/>
            <a:ext cx="5300922" cy="341085"/>
          </a:xfrm>
        </p:spPr>
        <p:txBody>
          <a:bodyPr/>
          <a:lstStyle/>
          <a:p>
            <a:r>
              <a:rPr lang="fr-FR" dirty="0"/>
              <a:t>D. Fennell et al. ASCO</a:t>
            </a:r>
            <a:r>
              <a:rPr lang="fr-FR" baseline="30000" dirty="0"/>
              <a:t> ®</a:t>
            </a:r>
            <a:r>
              <a:rPr lang="fr-FR" dirty="0"/>
              <a:t> 2023, Abs. #8506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fr-FR" sz="3600" b="1" dirty="0">
                <a:solidFill>
                  <a:srgbClr val="FF7F4D"/>
                </a:solidFill>
                <a:latin typeface="Century Gothic" panose="020B0502020202020204" pitchFamily="34" charset="0"/>
              </a:rPr>
              <a:t>CONFIRM</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fr-FR" dirty="0"/>
              <a:t>Caractéristiques des patients</a:t>
            </a:r>
            <a:endParaRPr lang="en-US" dirty="0"/>
          </a:p>
          <a:p>
            <a:endParaRPr lang="fr-FR" dirty="0"/>
          </a:p>
        </p:txBody>
      </p:sp>
      <p:sp>
        <p:nvSpPr>
          <p:cNvPr id="9" name="Espace réservé du contenu 7">
            <a:extLst>
              <a:ext uri="{FF2B5EF4-FFF2-40B4-BE49-F238E27FC236}">
                <a16:creationId xmlns:a16="http://schemas.microsoft.com/office/drawing/2014/main" xmlns="" id="{61137474-88DC-ACD9-18BE-0FA59C8C93A9}"/>
              </a:ext>
            </a:extLst>
          </p:cNvPr>
          <p:cNvSpPr txBox="1">
            <a:spLocks/>
          </p:cNvSpPr>
          <p:nvPr/>
        </p:nvSpPr>
        <p:spPr>
          <a:xfrm>
            <a:off x="1188720" y="1325238"/>
            <a:ext cx="4120751" cy="4360028"/>
          </a:xfrm>
          <a:prstGeom prst="rect">
            <a:avLst/>
          </a:prstGeom>
          <a:no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Police système Courant"/>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14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Police système Courant"/>
              <a:buChar char="⁃"/>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dirty="0">
                <a:solidFill>
                  <a:srgbClr val="005086"/>
                </a:solidFill>
              </a:rPr>
              <a:t>Les deux bras sont comparables, avec les caractéristiques d’une population souffrant de mésothéliome pleural</a:t>
            </a:r>
            <a:endParaRPr lang="fr-FR" sz="200" dirty="0">
              <a:solidFill>
                <a:srgbClr val="005086"/>
              </a:solidFill>
            </a:endParaRPr>
          </a:p>
          <a:p>
            <a:pPr lvl="1">
              <a:lnSpc>
                <a:spcPct val="100000"/>
              </a:lnSpc>
              <a:buClr>
                <a:srgbClr val="FF7F4D"/>
              </a:buClr>
            </a:pPr>
            <a:r>
              <a:rPr lang="fr-FR" dirty="0">
                <a:solidFill>
                  <a:prstClr val="black"/>
                </a:solidFill>
              </a:rPr>
              <a:t>Prédominance masculine</a:t>
            </a:r>
          </a:p>
          <a:p>
            <a:pPr lvl="1">
              <a:lnSpc>
                <a:spcPct val="100000"/>
              </a:lnSpc>
              <a:buClr>
                <a:srgbClr val="FF7F4D"/>
              </a:buClr>
            </a:pPr>
            <a:r>
              <a:rPr lang="fr-FR" dirty="0">
                <a:solidFill>
                  <a:prstClr val="black"/>
                </a:solidFill>
              </a:rPr>
              <a:t>Sujets âgés</a:t>
            </a:r>
          </a:p>
          <a:p>
            <a:pPr lvl="1">
              <a:lnSpc>
                <a:spcPct val="100000"/>
              </a:lnSpc>
              <a:buClr>
                <a:srgbClr val="FF7F4D"/>
              </a:buClr>
            </a:pPr>
            <a:r>
              <a:rPr lang="fr-FR" dirty="0">
                <a:solidFill>
                  <a:prstClr val="black"/>
                </a:solidFill>
              </a:rPr>
              <a:t>Exposition à l’amiante</a:t>
            </a:r>
          </a:p>
          <a:p>
            <a:pPr lvl="1">
              <a:lnSpc>
                <a:spcPct val="100000"/>
              </a:lnSpc>
              <a:buClr>
                <a:srgbClr val="FF7F4D"/>
              </a:buClr>
            </a:pPr>
            <a:r>
              <a:rPr lang="fr-FR" dirty="0">
                <a:solidFill>
                  <a:prstClr val="black"/>
                </a:solidFill>
              </a:rPr>
              <a:t>Sous-type épithélioïde majoritaire</a:t>
            </a:r>
          </a:p>
          <a:p>
            <a:pPr lvl="1">
              <a:lnSpc>
                <a:spcPct val="100000"/>
              </a:lnSpc>
              <a:buClr>
                <a:srgbClr val="FF7F4D"/>
              </a:buClr>
            </a:pPr>
            <a:r>
              <a:rPr lang="fr-FR" dirty="0">
                <a:solidFill>
                  <a:prstClr val="black"/>
                </a:solidFill>
              </a:rPr>
              <a:t>Principalement des patients en 3</a:t>
            </a:r>
            <a:r>
              <a:rPr lang="fr-FR" baseline="30000" dirty="0">
                <a:solidFill>
                  <a:prstClr val="black"/>
                </a:solidFill>
              </a:rPr>
              <a:t>ème</a:t>
            </a:r>
            <a:r>
              <a:rPr lang="fr-FR" dirty="0">
                <a:solidFill>
                  <a:prstClr val="black"/>
                </a:solidFill>
              </a:rPr>
              <a:t> ligne thérapeutique dans cet essai</a:t>
            </a:r>
          </a:p>
        </p:txBody>
      </p:sp>
      <p:graphicFrame>
        <p:nvGraphicFramePr>
          <p:cNvPr id="6" name="Tableau 5">
            <a:extLst>
              <a:ext uri="{FF2B5EF4-FFF2-40B4-BE49-F238E27FC236}">
                <a16:creationId xmlns:a16="http://schemas.microsoft.com/office/drawing/2014/main" xmlns="" id="{E109B443-AE01-3C55-C9ED-6DEAA2B25FAD}"/>
              </a:ext>
            </a:extLst>
          </p:cNvPr>
          <p:cNvGraphicFramePr>
            <a:graphicFrameLocks noGrp="1"/>
          </p:cNvGraphicFramePr>
          <p:nvPr>
            <p:extLst>
              <p:ext uri="{D42A27DB-BD31-4B8C-83A1-F6EECF244321}">
                <p14:modId xmlns:p14="http://schemas.microsoft.com/office/powerpoint/2010/main" val="4047282199"/>
              </p:ext>
            </p:extLst>
          </p:nvPr>
        </p:nvGraphicFramePr>
        <p:xfrm>
          <a:off x="5526808" y="1342352"/>
          <a:ext cx="6114675" cy="4342914"/>
        </p:xfrm>
        <a:graphic>
          <a:graphicData uri="http://schemas.openxmlformats.org/drawingml/2006/table">
            <a:tbl>
              <a:tblPr firstRow="1" bandRow="1"/>
              <a:tblGrid>
                <a:gridCol w="2831566">
                  <a:extLst>
                    <a:ext uri="{9D8B030D-6E8A-4147-A177-3AD203B41FA5}">
                      <a16:colId xmlns:a16="http://schemas.microsoft.com/office/drawing/2014/main" xmlns="" val="20000"/>
                    </a:ext>
                  </a:extLst>
                </a:gridCol>
                <a:gridCol w="1748396">
                  <a:extLst>
                    <a:ext uri="{9D8B030D-6E8A-4147-A177-3AD203B41FA5}">
                      <a16:colId xmlns:a16="http://schemas.microsoft.com/office/drawing/2014/main" xmlns="" val="20001"/>
                    </a:ext>
                  </a:extLst>
                </a:gridCol>
                <a:gridCol w="1534713">
                  <a:extLst>
                    <a:ext uri="{9D8B030D-6E8A-4147-A177-3AD203B41FA5}">
                      <a16:colId xmlns:a16="http://schemas.microsoft.com/office/drawing/2014/main" xmlns="" val="20002"/>
                    </a:ext>
                  </a:extLst>
                </a:gridCol>
              </a:tblGrid>
              <a:tr h="606370">
                <a:tc>
                  <a:txBody>
                    <a:bodyPr/>
                    <a:lstStyle/>
                    <a:p>
                      <a:pPr algn="l" fontAlgn="b"/>
                      <a:endParaRPr lang="fr-FR" sz="1050" b="0" i="0" u="none" strike="noStrike" kern="1200" baseline="0" dirty="0">
                        <a:solidFill>
                          <a:schemeClr val="tx1"/>
                        </a:solidFill>
                        <a:effectLst/>
                        <a:latin typeface="+mn-lt"/>
                        <a:ea typeface="+mn-ea"/>
                        <a:cs typeface="Arial" panose="020B0604020202020204" pitchFamily="34" charset="0"/>
                      </a:endParaRPr>
                    </a:p>
                    <a:p>
                      <a:pPr algn="l" fontAlgn="b"/>
                      <a:r>
                        <a:rPr lang="fr-FR" sz="1050" b="1" i="0" u="none" strike="noStrike" kern="1200" baseline="0" dirty="0">
                          <a:solidFill>
                            <a:schemeClr val="lt1"/>
                          </a:solidFill>
                          <a:effectLst/>
                          <a:latin typeface="+mn-lt"/>
                          <a:ea typeface="+mn-ea"/>
                          <a:cs typeface="Arial" panose="020B0604020202020204" pitchFamily="34" charset="0"/>
                        </a:rPr>
                        <a:t>Caractéristiques des patients</a:t>
                      </a:r>
                    </a:p>
                    <a:p>
                      <a:pPr algn="l" fontAlgn="b"/>
                      <a:endParaRPr lang="fr-FR" sz="1050" b="0" i="0" dirty="0">
                        <a:latin typeface="+mn-lt"/>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dirty="0" err="1">
                          <a:solidFill>
                            <a:schemeClr val="bg1"/>
                          </a:solidFill>
                          <a:effectLst/>
                          <a:latin typeface="+mn-lt"/>
                        </a:rPr>
                        <a:t>Nivolumab</a:t>
                      </a:r>
                      <a:r>
                        <a:rPr lang="en-US" sz="1050" b="1" u="none" strike="noStrike" baseline="0" dirty="0">
                          <a:solidFill>
                            <a:schemeClr val="bg1"/>
                          </a:solidFill>
                          <a:effectLst/>
                          <a:latin typeface="+mn-lt"/>
                        </a:rPr>
                        <a:t> </a:t>
                      </a:r>
                      <a:r>
                        <a:rPr lang="en-US" sz="1050" b="1" i="0" u="none" strike="noStrike" dirty="0">
                          <a:solidFill>
                            <a:schemeClr val="bg1"/>
                          </a:solidFill>
                          <a:effectLst/>
                          <a:latin typeface="+mn-lt"/>
                          <a:ea typeface="Open Sans" panose="020B0606030504020204" pitchFamily="34" charset="0"/>
                          <a:cs typeface="Arial" panose="020B0604020202020204" pitchFamily="34" charset="0"/>
                        </a:rPr>
                        <a:t>(n=221)</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1" i="0" u="none" strike="noStrike" kern="1200" baseline="0" dirty="0">
                          <a:solidFill>
                            <a:schemeClr val="lt1"/>
                          </a:solidFill>
                          <a:effectLst/>
                          <a:latin typeface="+mn-lt"/>
                          <a:ea typeface="+mn-ea"/>
                          <a:cs typeface="Arial" panose="020B0604020202020204" pitchFamily="34" charset="0"/>
                        </a:rPr>
                        <a:t>Placebo</a:t>
                      </a:r>
                      <a:r>
                        <a:rPr lang="en-US" sz="1050" b="1" i="0" u="none" strike="noStrike" kern="1200" baseline="0" dirty="0">
                          <a:solidFill>
                            <a:schemeClr val="bg1"/>
                          </a:solidFill>
                          <a:effectLst/>
                          <a:latin typeface="+mn-lt"/>
                          <a:ea typeface="+mn-ea"/>
                          <a:cs typeface="+mn-cs"/>
                        </a:rPr>
                        <a:t> (n=111)</a:t>
                      </a: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2668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rPr>
                        <a:t>Age – </a:t>
                      </a:r>
                      <a:r>
                        <a:rPr lang="en-GB" sz="900" b="1" dirty="0" err="1">
                          <a:ln>
                            <a:noFill/>
                          </a:ln>
                          <a:solidFill>
                            <a:schemeClr val="tx1"/>
                          </a:solidFill>
                          <a:latin typeface="+mn-lt"/>
                        </a:rPr>
                        <a:t>années</a:t>
                      </a:r>
                      <a:r>
                        <a:rPr lang="en-GB" sz="900" b="1" dirty="0">
                          <a:ln>
                            <a:noFill/>
                          </a:ln>
                          <a:solidFill>
                            <a:schemeClr val="tx1"/>
                          </a:solidFill>
                          <a:latin typeface="+mn-lt"/>
                        </a:rPr>
                        <a:t> (</a:t>
                      </a:r>
                      <a:r>
                        <a:rPr lang="en-GB" sz="900" b="1" dirty="0" err="1">
                          <a:ln>
                            <a:noFill/>
                          </a:ln>
                          <a:solidFill>
                            <a:schemeClr val="tx1"/>
                          </a:solidFill>
                          <a:latin typeface="+mn-lt"/>
                        </a:rPr>
                        <a:t>mediane</a:t>
                      </a:r>
                      <a:r>
                        <a:rPr lang="en-GB" sz="900" b="1" dirty="0">
                          <a:ln>
                            <a:noFill/>
                          </a:ln>
                          <a:solidFill>
                            <a:schemeClr val="tx1"/>
                          </a:solidFill>
                          <a:latin typeface="+mn-lt"/>
                        </a:rPr>
                        <a:t>, IQR)</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70 (65-74)</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71 (65-76)</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668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ln>
                            <a:noFill/>
                          </a:ln>
                          <a:solidFill>
                            <a:schemeClr val="tx1"/>
                          </a:solidFill>
                          <a:latin typeface="+mn-lt"/>
                          <a:ea typeface="+mn-ea"/>
                          <a:cs typeface="+mn-cs"/>
                        </a:rPr>
                        <a:t>Sex</a:t>
                      </a:r>
                      <a:r>
                        <a:rPr lang="en-GB" sz="900" b="1" baseline="0" dirty="0" err="1">
                          <a:ln>
                            <a:noFill/>
                          </a:ln>
                          <a:solidFill>
                            <a:schemeClr val="tx1"/>
                          </a:solidFill>
                          <a:latin typeface="+mn-lt"/>
                          <a:ea typeface="+mn-ea"/>
                          <a:cs typeface="+mn-cs"/>
                        </a:rPr>
                        <a:t>e</a:t>
                      </a:r>
                      <a:r>
                        <a:rPr lang="en-GB" sz="900" b="1" baseline="0" dirty="0">
                          <a:ln>
                            <a:noFill/>
                          </a:ln>
                          <a:solidFill>
                            <a:schemeClr val="tx1"/>
                          </a:solidFill>
                          <a:latin typeface="+mn-lt"/>
                          <a:ea typeface="+mn-ea"/>
                          <a:cs typeface="+mn-cs"/>
                        </a:rPr>
                        <a:t> - hommes</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167 (76%)</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86 (77%)</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2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ECOG</a:t>
                      </a:r>
                      <a:r>
                        <a:rPr lang="en-GB" sz="900" b="1" baseline="0" dirty="0">
                          <a:ln>
                            <a:noFill/>
                          </a:ln>
                          <a:solidFill>
                            <a:schemeClr val="tx1"/>
                          </a:solidFill>
                          <a:latin typeface="+mn-lt"/>
                          <a:ea typeface="+mn-ea"/>
                          <a:cs typeface="+mn-cs"/>
                        </a:rPr>
                        <a:t> Performance Status 0</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44 (20%)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22 (20%)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2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PD-L1</a:t>
                      </a:r>
                      <a:r>
                        <a:rPr lang="en-GB" sz="900" b="1" baseline="0" dirty="0">
                          <a:ln>
                            <a:noFill/>
                          </a:ln>
                          <a:solidFill>
                            <a:schemeClr val="tx1"/>
                          </a:solidFill>
                          <a:latin typeface="+mn-lt"/>
                          <a:ea typeface="+mn-ea"/>
                          <a:cs typeface="+mn-cs"/>
                        </a:rPr>
                        <a:t> TPS ≥ 1%*</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56 (37%)</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24 (29%)</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2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Sous-type </a:t>
                      </a:r>
                      <a:r>
                        <a:rPr lang="en-GB" sz="900" b="1" dirty="0" err="1">
                          <a:ln>
                            <a:noFill/>
                          </a:ln>
                          <a:solidFill>
                            <a:schemeClr val="tx1"/>
                          </a:solidFill>
                          <a:latin typeface="+mn-lt"/>
                          <a:ea typeface="+mn-ea"/>
                          <a:cs typeface="+mn-cs"/>
                        </a:rPr>
                        <a:t>histologique</a:t>
                      </a:r>
                      <a:r>
                        <a:rPr lang="en-GB" sz="900" b="1" dirty="0">
                          <a:ln>
                            <a:noFill/>
                          </a:ln>
                          <a:solidFill>
                            <a:schemeClr val="tx1"/>
                          </a:solidFill>
                          <a:latin typeface="+mn-lt"/>
                          <a:ea typeface="+mn-ea"/>
                          <a:cs typeface="+mn-cs"/>
                        </a:rPr>
                        <a:t> </a:t>
                      </a:r>
                      <a:r>
                        <a:rPr lang="en-GB" sz="900" b="1" dirty="0" err="1">
                          <a:ln>
                            <a:noFill/>
                          </a:ln>
                          <a:solidFill>
                            <a:schemeClr val="tx1"/>
                          </a:solidFill>
                          <a:latin typeface="+mn-lt"/>
                          <a:ea typeface="+mn-ea"/>
                          <a:cs typeface="+mn-cs"/>
                        </a:rPr>
                        <a:t>épithelioide</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195 (88%)</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98 (88%)</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r h="2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ln>
                            <a:noFill/>
                          </a:ln>
                          <a:solidFill>
                            <a:schemeClr val="tx1"/>
                          </a:solidFill>
                          <a:latin typeface="+mn-lt"/>
                          <a:ea typeface="Open Sans" panose="020B0606030504020204" pitchFamily="34" charset="0"/>
                          <a:cs typeface="Arial" panose="020B0604020202020204" pitchFamily="34" charset="0"/>
                        </a:rPr>
                        <a:t>Mésotheliome</a:t>
                      </a:r>
                      <a:r>
                        <a:rPr lang="en-GB" sz="900" b="1" dirty="0">
                          <a:ln>
                            <a:noFill/>
                          </a:ln>
                          <a:solidFill>
                            <a:schemeClr val="tx1"/>
                          </a:solidFill>
                          <a:latin typeface="+mn-lt"/>
                          <a:ea typeface="Open Sans" panose="020B0606030504020204" pitchFamily="34" charset="0"/>
                          <a:cs typeface="Arial" panose="020B0604020202020204" pitchFamily="34" charset="0"/>
                        </a:rPr>
                        <a:t> pleural</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213 (96%)</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105 (95%)</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963496480"/>
                  </a:ext>
                </a:extLst>
              </a:tr>
              <a:tr h="2668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Exposition </a:t>
                      </a:r>
                      <a:r>
                        <a:rPr lang="en-GB" sz="900" b="1" dirty="0" err="1">
                          <a:ln>
                            <a:noFill/>
                          </a:ln>
                          <a:solidFill>
                            <a:schemeClr val="tx1"/>
                          </a:solidFill>
                          <a:latin typeface="+mn-lt"/>
                          <a:ea typeface="+mn-ea"/>
                          <a:cs typeface="+mn-cs"/>
                        </a:rPr>
                        <a:t>à</a:t>
                      </a:r>
                      <a:r>
                        <a:rPr lang="en-GB" sz="900" b="1" dirty="0">
                          <a:ln>
                            <a:noFill/>
                          </a:ln>
                          <a:solidFill>
                            <a:schemeClr val="tx1"/>
                          </a:solidFill>
                          <a:latin typeface="+mn-lt"/>
                          <a:ea typeface="+mn-ea"/>
                          <a:cs typeface="+mn-cs"/>
                        </a:rPr>
                        <a:t> </a:t>
                      </a:r>
                      <a:r>
                        <a:rPr lang="en-GB" sz="900" b="1" dirty="0" err="1">
                          <a:ln>
                            <a:noFill/>
                          </a:ln>
                          <a:solidFill>
                            <a:schemeClr val="tx1"/>
                          </a:solidFill>
                          <a:latin typeface="+mn-lt"/>
                          <a:ea typeface="+mn-ea"/>
                          <a:cs typeface="+mn-cs"/>
                        </a:rPr>
                        <a:t>l’amiante</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150 (68%)</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80 (72%)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2668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Exposition au </a:t>
                      </a:r>
                      <a:r>
                        <a:rPr lang="en-GB" sz="900" b="1" dirty="0" err="1">
                          <a:ln>
                            <a:noFill/>
                          </a:ln>
                          <a:solidFill>
                            <a:schemeClr val="tx1"/>
                          </a:solidFill>
                          <a:latin typeface="+mn-lt"/>
                          <a:ea typeface="+mn-ea"/>
                          <a:cs typeface="+mn-cs"/>
                        </a:rPr>
                        <a:t>tabac</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120 (54%)</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58 (52%)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8"/>
                  </a:ext>
                </a:extLst>
              </a:tr>
              <a:tr h="2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Temps </a:t>
                      </a:r>
                      <a:r>
                        <a:rPr lang="en-GB" sz="900" b="1" dirty="0" err="1">
                          <a:ln>
                            <a:noFill/>
                          </a:ln>
                          <a:solidFill>
                            <a:schemeClr val="tx1"/>
                          </a:solidFill>
                          <a:latin typeface="+mn-lt"/>
                          <a:ea typeface="+mn-ea"/>
                          <a:cs typeface="+mn-cs"/>
                        </a:rPr>
                        <a:t>depuis</a:t>
                      </a:r>
                      <a:r>
                        <a:rPr lang="en-GB" sz="900" b="1" dirty="0">
                          <a:ln>
                            <a:noFill/>
                          </a:ln>
                          <a:solidFill>
                            <a:schemeClr val="tx1"/>
                          </a:solidFill>
                          <a:latin typeface="+mn-lt"/>
                          <a:ea typeface="+mn-ea"/>
                          <a:cs typeface="+mn-cs"/>
                        </a:rPr>
                        <a:t> le</a:t>
                      </a:r>
                      <a:r>
                        <a:rPr lang="en-GB" sz="900" b="1" baseline="0" dirty="0">
                          <a:ln>
                            <a:noFill/>
                          </a:ln>
                          <a:solidFill>
                            <a:schemeClr val="tx1"/>
                          </a:solidFill>
                          <a:latin typeface="+mn-lt"/>
                          <a:ea typeface="+mn-ea"/>
                          <a:cs typeface="+mn-cs"/>
                        </a:rPr>
                        <a:t> diagnostic - </a:t>
                      </a:r>
                      <a:r>
                        <a:rPr lang="en-GB" sz="900" b="1" baseline="0" dirty="0" err="1">
                          <a:ln>
                            <a:noFill/>
                          </a:ln>
                          <a:solidFill>
                            <a:schemeClr val="tx1"/>
                          </a:solidFill>
                          <a:latin typeface="+mn-lt"/>
                          <a:ea typeface="+mn-ea"/>
                          <a:cs typeface="+mn-cs"/>
                        </a:rPr>
                        <a:t>mois</a:t>
                      </a:r>
                      <a:r>
                        <a:rPr lang="en-GB" sz="900" b="1" baseline="0" dirty="0">
                          <a:ln>
                            <a:noFill/>
                          </a:ln>
                          <a:solidFill>
                            <a:schemeClr val="tx1"/>
                          </a:solidFill>
                          <a:latin typeface="+mn-lt"/>
                          <a:ea typeface="+mn-ea"/>
                          <a:cs typeface="+mn-cs"/>
                        </a:rPr>
                        <a:t> (median, IQR)</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17.8 (11.7 to 27.4)</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17.1 (10.4 to 25.7)</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2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Patients </a:t>
                      </a:r>
                      <a:r>
                        <a:rPr lang="en-GB" sz="900" b="1" dirty="0" err="1">
                          <a:ln>
                            <a:noFill/>
                          </a:ln>
                          <a:solidFill>
                            <a:schemeClr val="tx1"/>
                          </a:solidFill>
                          <a:latin typeface="+mn-lt"/>
                          <a:ea typeface="+mn-ea"/>
                          <a:cs typeface="+mn-cs"/>
                        </a:rPr>
                        <a:t>en</a:t>
                      </a:r>
                      <a:r>
                        <a:rPr lang="en-GB" sz="900" b="1" dirty="0">
                          <a:ln>
                            <a:noFill/>
                          </a:ln>
                          <a:solidFill>
                            <a:schemeClr val="tx1"/>
                          </a:solidFill>
                          <a:latin typeface="+mn-lt"/>
                          <a:ea typeface="+mn-ea"/>
                          <a:cs typeface="+mn-cs"/>
                        </a:rPr>
                        <a:t> 2ème </a:t>
                      </a:r>
                      <a:r>
                        <a:rPr lang="en-GB" sz="900" b="1" dirty="0" err="1">
                          <a:ln>
                            <a:noFill/>
                          </a:ln>
                          <a:solidFill>
                            <a:schemeClr val="tx1"/>
                          </a:solidFill>
                          <a:latin typeface="+mn-lt"/>
                          <a:ea typeface="+mn-ea"/>
                          <a:cs typeface="+mn-cs"/>
                        </a:rPr>
                        <a:t>ligne</a:t>
                      </a:r>
                      <a:r>
                        <a:rPr lang="en-GB" sz="900" b="1" dirty="0">
                          <a:ln>
                            <a:noFill/>
                          </a:ln>
                          <a:solidFill>
                            <a:schemeClr val="tx1"/>
                          </a:solidFill>
                          <a:latin typeface="+mn-lt"/>
                          <a:ea typeface="+mn-ea"/>
                          <a:cs typeface="+mn-cs"/>
                        </a:rPr>
                        <a:t> </a:t>
                      </a:r>
                      <a:r>
                        <a:rPr lang="en-GB" sz="900" b="1" dirty="0" err="1">
                          <a:ln>
                            <a:noFill/>
                          </a:ln>
                          <a:solidFill>
                            <a:schemeClr val="tx1"/>
                          </a:solidFill>
                          <a:latin typeface="+mn-lt"/>
                          <a:ea typeface="+mn-ea"/>
                          <a:cs typeface="+mn-cs"/>
                        </a:rPr>
                        <a:t>thérapeutique</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63 (29%)</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37 (33%)</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10"/>
                  </a:ext>
                </a:extLst>
              </a:tr>
              <a:tr h="2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Patients </a:t>
                      </a:r>
                      <a:r>
                        <a:rPr lang="en-GB" sz="900" b="1" dirty="0" err="1">
                          <a:ln>
                            <a:noFill/>
                          </a:ln>
                          <a:solidFill>
                            <a:schemeClr val="tx1"/>
                          </a:solidFill>
                          <a:latin typeface="+mn-lt"/>
                          <a:ea typeface="+mn-ea"/>
                          <a:cs typeface="+mn-cs"/>
                        </a:rPr>
                        <a:t>en</a:t>
                      </a:r>
                      <a:r>
                        <a:rPr lang="en-GB" sz="900" b="1" dirty="0">
                          <a:ln>
                            <a:noFill/>
                          </a:ln>
                          <a:solidFill>
                            <a:schemeClr val="tx1"/>
                          </a:solidFill>
                          <a:latin typeface="+mn-lt"/>
                          <a:ea typeface="+mn-ea"/>
                          <a:cs typeface="+mn-cs"/>
                        </a:rPr>
                        <a:t> 3ème </a:t>
                      </a:r>
                      <a:r>
                        <a:rPr lang="en-GB" sz="900" b="1" dirty="0" err="1">
                          <a:ln>
                            <a:noFill/>
                          </a:ln>
                          <a:solidFill>
                            <a:schemeClr val="tx1"/>
                          </a:solidFill>
                          <a:latin typeface="+mn-lt"/>
                          <a:ea typeface="+mn-ea"/>
                          <a:cs typeface="+mn-cs"/>
                        </a:rPr>
                        <a:t>ligne</a:t>
                      </a:r>
                      <a:r>
                        <a:rPr lang="en-GB" sz="900" b="1" dirty="0">
                          <a:ln>
                            <a:noFill/>
                          </a:ln>
                          <a:solidFill>
                            <a:schemeClr val="tx1"/>
                          </a:solidFill>
                          <a:latin typeface="+mn-lt"/>
                          <a:ea typeface="+mn-ea"/>
                          <a:cs typeface="+mn-cs"/>
                        </a:rPr>
                        <a:t> </a:t>
                      </a:r>
                      <a:r>
                        <a:rPr lang="en-GB" sz="900" b="1" dirty="0" err="1">
                          <a:ln>
                            <a:noFill/>
                          </a:ln>
                          <a:solidFill>
                            <a:schemeClr val="tx1"/>
                          </a:solidFill>
                          <a:latin typeface="+mn-lt"/>
                          <a:ea typeface="+mn-ea"/>
                          <a:cs typeface="+mn-cs"/>
                        </a:rPr>
                        <a:t>thérapeutique</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124 (56%)</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66 (59%)</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2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Stade TNM: T3/4</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150 (68%)</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84 (76%)</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12"/>
                  </a:ext>
                </a:extLst>
              </a:tr>
              <a:tr h="2668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rPr>
                        <a:t>Stage TNM: N1/2/3 </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115 (52%)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67 (60%)</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3"/>
                  </a:ext>
                </a:extLst>
              </a:tr>
              <a:tr h="2668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rPr>
                        <a:t>Stade TNM: M1 </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47 (21%)</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000" b="0" kern="1200" baseline="0" dirty="0">
                          <a:ln>
                            <a:noFill/>
                          </a:ln>
                          <a:solidFill>
                            <a:schemeClr val="tx1"/>
                          </a:solidFill>
                          <a:latin typeface="+mn-lt"/>
                        </a:rPr>
                        <a:t>24 (22%)</a:t>
                      </a:r>
                      <a:endParaRPr lang="en-US" sz="10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8189787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au 33">
            <a:extLst>
              <a:ext uri="{FF2B5EF4-FFF2-40B4-BE49-F238E27FC236}">
                <a16:creationId xmlns:a16="http://schemas.microsoft.com/office/drawing/2014/main" xmlns="" id="{A39D375E-F2FC-8E4A-F510-55ACBB779DA3}"/>
              </a:ext>
            </a:extLst>
          </p:cNvPr>
          <p:cNvGraphicFramePr>
            <a:graphicFrameLocks noGrp="1"/>
          </p:cNvGraphicFramePr>
          <p:nvPr>
            <p:extLst>
              <p:ext uri="{D42A27DB-BD31-4B8C-83A1-F6EECF244321}">
                <p14:modId xmlns:p14="http://schemas.microsoft.com/office/powerpoint/2010/main" val="3963239713"/>
              </p:ext>
            </p:extLst>
          </p:nvPr>
        </p:nvGraphicFramePr>
        <p:xfrm>
          <a:off x="6957269" y="4580238"/>
          <a:ext cx="4252300" cy="777240"/>
        </p:xfrm>
        <a:graphic>
          <a:graphicData uri="http://schemas.openxmlformats.org/drawingml/2006/table">
            <a:tbl>
              <a:tblPr firstRow="1" bandRow="1">
                <a:tableStyleId>{5C22544A-7EE6-4342-B048-85BDC9FD1C3A}</a:tableStyleId>
              </a:tblPr>
              <a:tblGrid>
                <a:gridCol w="425230">
                  <a:extLst>
                    <a:ext uri="{9D8B030D-6E8A-4147-A177-3AD203B41FA5}">
                      <a16:colId xmlns:a16="http://schemas.microsoft.com/office/drawing/2014/main" xmlns="" val="1020362907"/>
                    </a:ext>
                  </a:extLst>
                </a:gridCol>
                <a:gridCol w="425230">
                  <a:extLst>
                    <a:ext uri="{9D8B030D-6E8A-4147-A177-3AD203B41FA5}">
                      <a16:colId xmlns:a16="http://schemas.microsoft.com/office/drawing/2014/main" xmlns="" val="76697783"/>
                    </a:ext>
                  </a:extLst>
                </a:gridCol>
                <a:gridCol w="425230">
                  <a:extLst>
                    <a:ext uri="{9D8B030D-6E8A-4147-A177-3AD203B41FA5}">
                      <a16:colId xmlns:a16="http://schemas.microsoft.com/office/drawing/2014/main" xmlns="" val="1464023004"/>
                    </a:ext>
                  </a:extLst>
                </a:gridCol>
                <a:gridCol w="425230">
                  <a:extLst>
                    <a:ext uri="{9D8B030D-6E8A-4147-A177-3AD203B41FA5}">
                      <a16:colId xmlns:a16="http://schemas.microsoft.com/office/drawing/2014/main" xmlns="" val="2889505382"/>
                    </a:ext>
                  </a:extLst>
                </a:gridCol>
                <a:gridCol w="425230">
                  <a:extLst>
                    <a:ext uri="{9D8B030D-6E8A-4147-A177-3AD203B41FA5}">
                      <a16:colId xmlns:a16="http://schemas.microsoft.com/office/drawing/2014/main" xmlns="" val="3217386290"/>
                    </a:ext>
                  </a:extLst>
                </a:gridCol>
                <a:gridCol w="425230">
                  <a:extLst>
                    <a:ext uri="{9D8B030D-6E8A-4147-A177-3AD203B41FA5}">
                      <a16:colId xmlns:a16="http://schemas.microsoft.com/office/drawing/2014/main" xmlns="" val="1170198938"/>
                    </a:ext>
                  </a:extLst>
                </a:gridCol>
                <a:gridCol w="425230">
                  <a:extLst>
                    <a:ext uri="{9D8B030D-6E8A-4147-A177-3AD203B41FA5}">
                      <a16:colId xmlns:a16="http://schemas.microsoft.com/office/drawing/2014/main" xmlns="" val="3835505048"/>
                    </a:ext>
                  </a:extLst>
                </a:gridCol>
                <a:gridCol w="425230">
                  <a:extLst>
                    <a:ext uri="{9D8B030D-6E8A-4147-A177-3AD203B41FA5}">
                      <a16:colId xmlns:a16="http://schemas.microsoft.com/office/drawing/2014/main" xmlns="" val="2722686017"/>
                    </a:ext>
                  </a:extLst>
                </a:gridCol>
                <a:gridCol w="425230">
                  <a:extLst>
                    <a:ext uri="{9D8B030D-6E8A-4147-A177-3AD203B41FA5}">
                      <a16:colId xmlns:a16="http://schemas.microsoft.com/office/drawing/2014/main" xmlns="" val="1580826196"/>
                    </a:ext>
                  </a:extLst>
                </a:gridCol>
                <a:gridCol w="425230">
                  <a:extLst>
                    <a:ext uri="{9D8B030D-6E8A-4147-A177-3AD203B41FA5}">
                      <a16:colId xmlns:a16="http://schemas.microsoft.com/office/drawing/2014/main" xmlns="" val="2019619158"/>
                    </a:ext>
                  </a:extLst>
                </a:gridCol>
              </a:tblGrid>
              <a:tr h="222396">
                <a:tc gridSpan="4">
                  <a:txBody>
                    <a:bodyPr/>
                    <a:lstStyle/>
                    <a:p>
                      <a:r>
                        <a:rPr lang="fr-FR" sz="1100" b="0" dirty="0">
                          <a:solidFill>
                            <a:schemeClr val="tx1"/>
                          </a:solidFill>
                        </a:rPr>
                        <a:t>No. at </a:t>
                      </a:r>
                      <a:r>
                        <a:rPr lang="fr-FR" sz="1100" b="0" dirty="0" err="1">
                          <a:solidFill>
                            <a:schemeClr val="tx1"/>
                          </a:solidFill>
                        </a:rPr>
                        <a:t>risk</a:t>
                      </a:r>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1100" b="1" dirty="0">
                          <a:solidFill>
                            <a:srgbClr val="FF7F4D"/>
                          </a:solidFill>
                        </a:rPr>
                        <a:t>111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61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30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20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1100" b="1" dirty="0">
                          <a:solidFill>
                            <a:srgbClr val="005086"/>
                          </a:solidFill>
                        </a:rPr>
                        <a:t>221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142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86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52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35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graphicFrame>
        <p:nvGraphicFramePr>
          <p:cNvPr id="7" name="Tableau 33">
            <a:extLst>
              <a:ext uri="{FF2B5EF4-FFF2-40B4-BE49-F238E27FC236}">
                <a16:creationId xmlns:a16="http://schemas.microsoft.com/office/drawing/2014/main" xmlns="" id="{DDEEFCED-F7AC-C4EF-FADF-1B9938458047}"/>
              </a:ext>
            </a:extLst>
          </p:cNvPr>
          <p:cNvGraphicFramePr>
            <a:graphicFrameLocks noGrp="1"/>
          </p:cNvGraphicFramePr>
          <p:nvPr>
            <p:extLst>
              <p:ext uri="{D42A27DB-BD31-4B8C-83A1-F6EECF244321}">
                <p14:modId xmlns:p14="http://schemas.microsoft.com/office/powerpoint/2010/main" val="2147453623"/>
              </p:ext>
            </p:extLst>
          </p:nvPr>
        </p:nvGraphicFramePr>
        <p:xfrm>
          <a:off x="1958549" y="4580238"/>
          <a:ext cx="4252300" cy="777240"/>
        </p:xfrm>
        <a:graphic>
          <a:graphicData uri="http://schemas.openxmlformats.org/drawingml/2006/table">
            <a:tbl>
              <a:tblPr firstRow="1" bandRow="1">
                <a:tableStyleId>{5C22544A-7EE6-4342-B048-85BDC9FD1C3A}</a:tableStyleId>
              </a:tblPr>
              <a:tblGrid>
                <a:gridCol w="425230">
                  <a:extLst>
                    <a:ext uri="{9D8B030D-6E8A-4147-A177-3AD203B41FA5}">
                      <a16:colId xmlns:a16="http://schemas.microsoft.com/office/drawing/2014/main" xmlns="" val="1020362907"/>
                    </a:ext>
                  </a:extLst>
                </a:gridCol>
                <a:gridCol w="425230">
                  <a:extLst>
                    <a:ext uri="{9D8B030D-6E8A-4147-A177-3AD203B41FA5}">
                      <a16:colId xmlns:a16="http://schemas.microsoft.com/office/drawing/2014/main" xmlns="" val="76697783"/>
                    </a:ext>
                  </a:extLst>
                </a:gridCol>
                <a:gridCol w="425230">
                  <a:extLst>
                    <a:ext uri="{9D8B030D-6E8A-4147-A177-3AD203B41FA5}">
                      <a16:colId xmlns:a16="http://schemas.microsoft.com/office/drawing/2014/main" xmlns="" val="1464023004"/>
                    </a:ext>
                  </a:extLst>
                </a:gridCol>
                <a:gridCol w="425230">
                  <a:extLst>
                    <a:ext uri="{9D8B030D-6E8A-4147-A177-3AD203B41FA5}">
                      <a16:colId xmlns:a16="http://schemas.microsoft.com/office/drawing/2014/main" xmlns="" val="2889505382"/>
                    </a:ext>
                  </a:extLst>
                </a:gridCol>
                <a:gridCol w="425230">
                  <a:extLst>
                    <a:ext uri="{9D8B030D-6E8A-4147-A177-3AD203B41FA5}">
                      <a16:colId xmlns:a16="http://schemas.microsoft.com/office/drawing/2014/main" xmlns="" val="3217386290"/>
                    </a:ext>
                  </a:extLst>
                </a:gridCol>
                <a:gridCol w="425230">
                  <a:extLst>
                    <a:ext uri="{9D8B030D-6E8A-4147-A177-3AD203B41FA5}">
                      <a16:colId xmlns:a16="http://schemas.microsoft.com/office/drawing/2014/main" xmlns="" val="1170198938"/>
                    </a:ext>
                  </a:extLst>
                </a:gridCol>
                <a:gridCol w="425230">
                  <a:extLst>
                    <a:ext uri="{9D8B030D-6E8A-4147-A177-3AD203B41FA5}">
                      <a16:colId xmlns:a16="http://schemas.microsoft.com/office/drawing/2014/main" xmlns="" val="3835505048"/>
                    </a:ext>
                  </a:extLst>
                </a:gridCol>
                <a:gridCol w="425230">
                  <a:extLst>
                    <a:ext uri="{9D8B030D-6E8A-4147-A177-3AD203B41FA5}">
                      <a16:colId xmlns:a16="http://schemas.microsoft.com/office/drawing/2014/main" xmlns="" val="2722686017"/>
                    </a:ext>
                  </a:extLst>
                </a:gridCol>
                <a:gridCol w="425230">
                  <a:extLst>
                    <a:ext uri="{9D8B030D-6E8A-4147-A177-3AD203B41FA5}">
                      <a16:colId xmlns:a16="http://schemas.microsoft.com/office/drawing/2014/main" xmlns="" val="1580826196"/>
                    </a:ext>
                  </a:extLst>
                </a:gridCol>
                <a:gridCol w="425230">
                  <a:extLst>
                    <a:ext uri="{9D8B030D-6E8A-4147-A177-3AD203B41FA5}">
                      <a16:colId xmlns:a16="http://schemas.microsoft.com/office/drawing/2014/main" xmlns="" val="2019619158"/>
                    </a:ext>
                  </a:extLst>
                </a:gridCol>
              </a:tblGrid>
              <a:tr h="222396">
                <a:tc gridSpan="4">
                  <a:txBody>
                    <a:bodyPr/>
                    <a:lstStyle/>
                    <a:p>
                      <a:r>
                        <a:rPr lang="fr-FR" sz="1100" b="0" dirty="0">
                          <a:solidFill>
                            <a:schemeClr val="tx1"/>
                          </a:solidFill>
                        </a:rPr>
                        <a:t>No. at </a:t>
                      </a:r>
                      <a:r>
                        <a:rPr lang="fr-FR" sz="1100" b="0" dirty="0" err="1">
                          <a:solidFill>
                            <a:schemeClr val="tx1"/>
                          </a:solidFill>
                        </a:rPr>
                        <a:t>risk</a:t>
                      </a:r>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1100" b="1" dirty="0">
                          <a:solidFill>
                            <a:srgbClr val="FF7F4D"/>
                          </a:solidFill>
                        </a:rPr>
                        <a:t>111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1100" b="1" dirty="0">
                          <a:solidFill>
                            <a:srgbClr val="005086"/>
                          </a:solidFill>
                        </a:rPr>
                        <a:t>221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67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31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1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sp>
        <p:nvSpPr>
          <p:cNvPr id="50" name="Espace réservé du contenu 5">
            <a:extLst>
              <a:ext uri="{FF2B5EF4-FFF2-40B4-BE49-F238E27FC236}">
                <a16:creationId xmlns:a16="http://schemas.microsoft.com/office/drawing/2014/main" xmlns="" id="{5ED1F40D-E827-4EE0-5ABD-1CDFDEC3939F}"/>
              </a:ext>
            </a:extLst>
          </p:cNvPr>
          <p:cNvSpPr txBox="1">
            <a:spLocks/>
          </p:cNvSpPr>
          <p:nvPr/>
        </p:nvSpPr>
        <p:spPr>
          <a:xfrm>
            <a:off x="6621826" y="1285878"/>
            <a:ext cx="4741029" cy="425926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black"/>
                </a:solidFill>
              </a:rPr>
              <a:t> </a:t>
            </a:r>
            <a:endParaRPr lang="fr-FR" dirty="0">
              <a:solidFill>
                <a:prstClr val="black"/>
              </a:solidFill>
            </a:endParaRPr>
          </a:p>
        </p:txBody>
      </p:sp>
      <p:sp>
        <p:nvSpPr>
          <p:cNvPr id="6" name="Espace réservé du contenu 5">
            <a:extLst>
              <a:ext uri="{FF2B5EF4-FFF2-40B4-BE49-F238E27FC236}">
                <a16:creationId xmlns:a16="http://schemas.microsoft.com/office/drawing/2014/main" xmlns="" id="{0647ECE5-7842-D4F4-3705-418B2F06F575}"/>
              </a:ext>
            </a:extLst>
          </p:cNvPr>
          <p:cNvSpPr>
            <a:spLocks noGrp="1"/>
          </p:cNvSpPr>
          <p:nvPr>
            <p:ph sz="quarter" idx="19"/>
          </p:nvPr>
        </p:nvSpPr>
        <p:spPr>
          <a:xfrm>
            <a:off x="1623106" y="1285878"/>
            <a:ext cx="4741029" cy="4259268"/>
          </a:xfrm>
        </p:spPr>
        <p:txBody>
          <a:bodyPr/>
          <a:lstStyle/>
          <a:p>
            <a:r>
              <a:rPr lang="fr-FR" dirty="0"/>
              <a:t> </a:t>
            </a:r>
          </a:p>
        </p:txBody>
      </p:sp>
      <p:graphicFrame>
        <p:nvGraphicFramePr>
          <p:cNvPr id="3" name="Chart 16">
            <a:extLst>
              <a:ext uri="{FF2B5EF4-FFF2-40B4-BE49-F238E27FC236}">
                <a16:creationId xmlns:a16="http://schemas.microsoft.com/office/drawing/2014/main" xmlns="" id="{09E2E432-8F4B-219B-2C1A-53E5C8987B6F}"/>
              </a:ext>
            </a:extLst>
          </p:cNvPr>
          <p:cNvGraphicFramePr/>
          <p:nvPr>
            <p:extLst>
              <p:ext uri="{D42A27DB-BD31-4B8C-83A1-F6EECF244321}">
                <p14:modId xmlns:p14="http://schemas.microsoft.com/office/powerpoint/2010/main" val="1172122164"/>
              </p:ext>
            </p:extLst>
          </p:nvPr>
        </p:nvGraphicFramePr>
        <p:xfrm>
          <a:off x="1700583" y="1518834"/>
          <a:ext cx="4403938" cy="3271007"/>
        </p:xfrm>
        <a:graphic>
          <a:graphicData uri="http://schemas.openxmlformats.org/drawingml/2006/chart">
            <c:chart xmlns:c="http://schemas.openxmlformats.org/drawingml/2006/chart" xmlns:r="http://schemas.openxmlformats.org/officeDocument/2006/relationships" r:id="rId2"/>
          </a:graphicData>
        </a:graphic>
      </p:graphicFrame>
      <p:sp>
        <p:nvSpPr>
          <p:cNvPr id="19" name="Forme libre 18">
            <a:extLst>
              <a:ext uri="{FF2B5EF4-FFF2-40B4-BE49-F238E27FC236}">
                <a16:creationId xmlns:a16="http://schemas.microsoft.com/office/drawing/2014/main" xmlns="" id="{D22A19BA-B967-47F4-759F-093E254ADB32}"/>
              </a:ext>
            </a:extLst>
          </p:cNvPr>
          <p:cNvSpPr/>
          <p:nvPr/>
        </p:nvSpPr>
        <p:spPr>
          <a:xfrm>
            <a:off x="2175168" y="1680913"/>
            <a:ext cx="2517686" cy="2452068"/>
          </a:xfrm>
          <a:custGeom>
            <a:avLst/>
            <a:gdLst>
              <a:gd name="connsiteX0" fmla="*/ 2517686 w 2517686"/>
              <a:gd name="connsiteY0" fmla="*/ 2452068 h 2452068"/>
              <a:gd name="connsiteX1" fmla="*/ 1726299 w 2517686"/>
              <a:gd name="connsiteY1" fmla="*/ 2452068 h 2452068"/>
              <a:gd name="connsiteX2" fmla="*/ 1726299 w 2517686"/>
              <a:gd name="connsiteY2" fmla="*/ 2398762 h 2452068"/>
              <a:gd name="connsiteX3" fmla="*/ 1082529 w 2517686"/>
              <a:gd name="connsiteY3" fmla="*/ 2398762 h 2452068"/>
              <a:gd name="connsiteX4" fmla="*/ 1082529 w 2517686"/>
              <a:gd name="connsiteY4" fmla="*/ 2398762 h 2452068"/>
              <a:gd name="connsiteX5" fmla="*/ 1082529 w 2517686"/>
              <a:gd name="connsiteY5" fmla="*/ 2374159 h 2452068"/>
              <a:gd name="connsiteX6" fmla="*/ 795498 w 2517686"/>
              <a:gd name="connsiteY6" fmla="*/ 2374159 h 2452068"/>
              <a:gd name="connsiteX7" fmla="*/ 795498 w 2517686"/>
              <a:gd name="connsiteY7" fmla="*/ 2304452 h 2452068"/>
              <a:gd name="connsiteX8" fmla="*/ 651982 w 2517686"/>
              <a:gd name="connsiteY8" fmla="*/ 2304452 h 2452068"/>
              <a:gd name="connsiteX9" fmla="*/ 651982 w 2517686"/>
              <a:gd name="connsiteY9" fmla="*/ 2279849 h 2452068"/>
              <a:gd name="connsiteX10" fmla="*/ 541270 w 2517686"/>
              <a:gd name="connsiteY10" fmla="*/ 2279849 h 2452068"/>
              <a:gd name="connsiteX11" fmla="*/ 537169 w 2517686"/>
              <a:gd name="connsiteY11" fmla="*/ 2242945 h 2452068"/>
              <a:gd name="connsiteX12" fmla="*/ 524868 w 2517686"/>
              <a:gd name="connsiteY12" fmla="*/ 2169137 h 2452068"/>
              <a:gd name="connsiteX13" fmla="*/ 520767 w 2517686"/>
              <a:gd name="connsiteY13" fmla="*/ 2156836 h 2452068"/>
              <a:gd name="connsiteX14" fmla="*/ 508466 w 2517686"/>
              <a:gd name="connsiteY14" fmla="*/ 2148635 h 2452068"/>
              <a:gd name="connsiteX15" fmla="*/ 500265 w 2517686"/>
              <a:gd name="connsiteY15" fmla="*/ 2136333 h 2452068"/>
              <a:gd name="connsiteX16" fmla="*/ 479763 w 2517686"/>
              <a:gd name="connsiteY16" fmla="*/ 2111731 h 2452068"/>
              <a:gd name="connsiteX17" fmla="*/ 463361 w 2517686"/>
              <a:gd name="connsiteY17" fmla="*/ 2087128 h 2452068"/>
              <a:gd name="connsiteX18" fmla="*/ 434658 w 2517686"/>
              <a:gd name="connsiteY18" fmla="*/ 2054324 h 2452068"/>
              <a:gd name="connsiteX19" fmla="*/ 426457 w 2517686"/>
              <a:gd name="connsiteY19" fmla="*/ 2042023 h 2452068"/>
              <a:gd name="connsiteX20" fmla="*/ 401854 w 2517686"/>
              <a:gd name="connsiteY20" fmla="*/ 2021521 h 2452068"/>
              <a:gd name="connsiteX21" fmla="*/ 385453 w 2517686"/>
              <a:gd name="connsiteY21" fmla="*/ 2017420 h 2452068"/>
              <a:gd name="connsiteX22" fmla="*/ 373151 w 2517686"/>
              <a:gd name="connsiteY22" fmla="*/ 2013320 h 2452068"/>
              <a:gd name="connsiteX23" fmla="*/ 360850 w 2517686"/>
              <a:gd name="connsiteY23" fmla="*/ 1984617 h 2452068"/>
              <a:gd name="connsiteX24" fmla="*/ 352649 w 2517686"/>
              <a:gd name="connsiteY24" fmla="*/ 1960014 h 2452068"/>
              <a:gd name="connsiteX25" fmla="*/ 344448 w 2517686"/>
              <a:gd name="connsiteY25" fmla="*/ 1943612 h 2452068"/>
              <a:gd name="connsiteX26" fmla="*/ 336247 w 2517686"/>
              <a:gd name="connsiteY26" fmla="*/ 1914909 h 2452068"/>
              <a:gd name="connsiteX27" fmla="*/ 323946 w 2517686"/>
              <a:gd name="connsiteY27" fmla="*/ 1906708 h 2452068"/>
              <a:gd name="connsiteX28" fmla="*/ 299343 w 2517686"/>
              <a:gd name="connsiteY28" fmla="*/ 1890307 h 2452068"/>
              <a:gd name="connsiteX29" fmla="*/ 270640 w 2517686"/>
              <a:gd name="connsiteY29" fmla="*/ 1869804 h 2452068"/>
              <a:gd name="connsiteX30" fmla="*/ 262439 w 2517686"/>
              <a:gd name="connsiteY30" fmla="*/ 1857503 h 2452068"/>
              <a:gd name="connsiteX31" fmla="*/ 254238 w 2517686"/>
              <a:gd name="connsiteY31" fmla="*/ 1832900 h 2452068"/>
              <a:gd name="connsiteX32" fmla="*/ 225535 w 2517686"/>
              <a:gd name="connsiteY32" fmla="*/ 1795996 h 2452068"/>
              <a:gd name="connsiteX33" fmla="*/ 217334 w 2517686"/>
              <a:gd name="connsiteY33" fmla="*/ 1783695 h 2452068"/>
              <a:gd name="connsiteX34" fmla="*/ 209133 w 2517686"/>
              <a:gd name="connsiteY34" fmla="*/ 1771394 h 2452068"/>
              <a:gd name="connsiteX35" fmla="*/ 192732 w 2517686"/>
              <a:gd name="connsiteY35" fmla="*/ 1734489 h 2452068"/>
              <a:gd name="connsiteX36" fmla="*/ 184531 w 2517686"/>
              <a:gd name="connsiteY36" fmla="*/ 1697585 h 2452068"/>
              <a:gd name="connsiteX37" fmla="*/ 176330 w 2517686"/>
              <a:gd name="connsiteY37" fmla="*/ 1668882 h 2452068"/>
              <a:gd name="connsiteX38" fmla="*/ 168129 w 2517686"/>
              <a:gd name="connsiteY38" fmla="*/ 1418755 h 2452068"/>
              <a:gd name="connsiteX39" fmla="*/ 159928 w 2517686"/>
              <a:gd name="connsiteY39" fmla="*/ 1324445 h 2452068"/>
              <a:gd name="connsiteX40" fmla="*/ 151727 w 2517686"/>
              <a:gd name="connsiteY40" fmla="*/ 1299842 h 2452068"/>
              <a:gd name="connsiteX41" fmla="*/ 147627 w 2517686"/>
              <a:gd name="connsiteY41" fmla="*/ 1287541 h 2452068"/>
              <a:gd name="connsiteX42" fmla="*/ 135325 w 2517686"/>
              <a:gd name="connsiteY42" fmla="*/ 1279340 h 2452068"/>
              <a:gd name="connsiteX43" fmla="*/ 127124 w 2517686"/>
              <a:gd name="connsiteY43" fmla="*/ 1254737 h 2452068"/>
              <a:gd name="connsiteX44" fmla="*/ 110723 w 2517686"/>
              <a:gd name="connsiteY44" fmla="*/ 1230134 h 2452068"/>
              <a:gd name="connsiteX45" fmla="*/ 98421 w 2517686"/>
              <a:gd name="connsiteY45" fmla="*/ 1189130 h 2452068"/>
              <a:gd name="connsiteX46" fmla="*/ 90220 w 2517686"/>
              <a:gd name="connsiteY46" fmla="*/ 1135824 h 2452068"/>
              <a:gd name="connsiteX47" fmla="*/ 94321 w 2517686"/>
              <a:gd name="connsiteY47" fmla="*/ 1049715 h 2452068"/>
              <a:gd name="connsiteX48" fmla="*/ 90220 w 2517686"/>
              <a:gd name="connsiteY48" fmla="*/ 1033313 h 2452068"/>
              <a:gd name="connsiteX49" fmla="*/ 86120 w 2517686"/>
              <a:gd name="connsiteY49" fmla="*/ 1004610 h 2452068"/>
              <a:gd name="connsiteX50" fmla="*/ 77919 w 2517686"/>
              <a:gd name="connsiteY50" fmla="*/ 877496 h 2452068"/>
              <a:gd name="connsiteX51" fmla="*/ 69718 w 2517686"/>
              <a:gd name="connsiteY51" fmla="*/ 672473 h 2452068"/>
              <a:gd name="connsiteX52" fmla="*/ 65618 w 2517686"/>
              <a:gd name="connsiteY52" fmla="*/ 401844 h 2452068"/>
              <a:gd name="connsiteX53" fmla="*/ 61517 w 2517686"/>
              <a:gd name="connsiteY53" fmla="*/ 352638 h 2452068"/>
              <a:gd name="connsiteX54" fmla="*/ 57417 w 2517686"/>
              <a:gd name="connsiteY54" fmla="*/ 282931 h 2452068"/>
              <a:gd name="connsiteX55" fmla="*/ 53316 w 2517686"/>
              <a:gd name="connsiteY55" fmla="*/ 254228 h 2452068"/>
              <a:gd name="connsiteX56" fmla="*/ 49216 w 2517686"/>
              <a:gd name="connsiteY56" fmla="*/ 221424 h 2452068"/>
              <a:gd name="connsiteX57" fmla="*/ 41015 w 2517686"/>
              <a:gd name="connsiteY57" fmla="*/ 168118 h 2452068"/>
              <a:gd name="connsiteX58" fmla="*/ 36915 w 2517686"/>
              <a:gd name="connsiteY58" fmla="*/ 147616 h 2452068"/>
              <a:gd name="connsiteX59" fmla="*/ 32814 w 2517686"/>
              <a:gd name="connsiteY59" fmla="*/ 123013 h 2452068"/>
              <a:gd name="connsiteX60" fmla="*/ 20513 w 2517686"/>
              <a:gd name="connsiteY60" fmla="*/ 82009 h 2452068"/>
              <a:gd name="connsiteX61" fmla="*/ 12312 w 2517686"/>
              <a:gd name="connsiteY61" fmla="*/ 41004 h 2452068"/>
              <a:gd name="connsiteX62" fmla="*/ 4111 w 2517686"/>
              <a:gd name="connsiteY62" fmla="*/ 16402 h 2452068"/>
              <a:gd name="connsiteX63" fmla="*/ 11 w 2517686"/>
              <a:gd name="connsiteY63" fmla="*/ 0 h 2452068"/>
              <a:gd name="connsiteX64" fmla="*/ 11 w 2517686"/>
              <a:gd name="connsiteY64" fmla="*/ 0 h 245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17686" h="2452068">
                <a:moveTo>
                  <a:pt x="2517686" y="2452068"/>
                </a:moveTo>
                <a:lnTo>
                  <a:pt x="1726299" y="2452068"/>
                </a:lnTo>
                <a:lnTo>
                  <a:pt x="1726299" y="2398762"/>
                </a:lnTo>
                <a:lnTo>
                  <a:pt x="1082529" y="2398762"/>
                </a:lnTo>
                <a:lnTo>
                  <a:pt x="1082529" y="2398762"/>
                </a:lnTo>
                <a:lnTo>
                  <a:pt x="1082529" y="2374159"/>
                </a:lnTo>
                <a:lnTo>
                  <a:pt x="795498" y="2374159"/>
                </a:lnTo>
                <a:lnTo>
                  <a:pt x="795498" y="2304452"/>
                </a:lnTo>
                <a:lnTo>
                  <a:pt x="651982" y="2304452"/>
                </a:lnTo>
                <a:lnTo>
                  <a:pt x="651982" y="2279849"/>
                </a:lnTo>
                <a:lnTo>
                  <a:pt x="541270" y="2279849"/>
                </a:lnTo>
                <a:cubicBezTo>
                  <a:pt x="539903" y="2267548"/>
                  <a:pt x="538342" y="2255266"/>
                  <a:pt x="537169" y="2242945"/>
                </a:cubicBezTo>
                <a:cubicBezTo>
                  <a:pt x="531387" y="2182238"/>
                  <a:pt x="538780" y="2210870"/>
                  <a:pt x="524868" y="2169137"/>
                </a:cubicBezTo>
                <a:cubicBezTo>
                  <a:pt x="523501" y="2165037"/>
                  <a:pt x="524363" y="2159234"/>
                  <a:pt x="520767" y="2156836"/>
                </a:cubicBezTo>
                <a:lnTo>
                  <a:pt x="508466" y="2148635"/>
                </a:lnTo>
                <a:cubicBezTo>
                  <a:pt x="505732" y="2144534"/>
                  <a:pt x="503420" y="2140119"/>
                  <a:pt x="500265" y="2136333"/>
                </a:cubicBezTo>
                <a:cubicBezTo>
                  <a:pt x="473951" y="2104755"/>
                  <a:pt x="500128" y="2142278"/>
                  <a:pt x="479763" y="2111731"/>
                </a:cubicBezTo>
                <a:cubicBezTo>
                  <a:pt x="471922" y="2088204"/>
                  <a:pt x="481279" y="2110165"/>
                  <a:pt x="463361" y="2087128"/>
                </a:cubicBezTo>
                <a:cubicBezTo>
                  <a:pt x="437600" y="2054007"/>
                  <a:pt x="458473" y="2070201"/>
                  <a:pt x="434658" y="2054324"/>
                </a:cubicBezTo>
                <a:cubicBezTo>
                  <a:pt x="431924" y="2050224"/>
                  <a:pt x="429612" y="2045809"/>
                  <a:pt x="426457" y="2042023"/>
                </a:cubicBezTo>
                <a:cubicBezTo>
                  <a:pt x="420982" y="2035453"/>
                  <a:pt x="410218" y="2025106"/>
                  <a:pt x="401854" y="2021521"/>
                </a:cubicBezTo>
                <a:cubicBezTo>
                  <a:pt x="396674" y="2019301"/>
                  <a:pt x="390871" y="2018968"/>
                  <a:pt x="385453" y="2017420"/>
                </a:cubicBezTo>
                <a:cubicBezTo>
                  <a:pt x="381297" y="2016233"/>
                  <a:pt x="377252" y="2014687"/>
                  <a:pt x="373151" y="2013320"/>
                </a:cubicBezTo>
                <a:cubicBezTo>
                  <a:pt x="362306" y="1969934"/>
                  <a:pt x="377030" y="2021022"/>
                  <a:pt x="360850" y="1984617"/>
                </a:cubicBezTo>
                <a:cubicBezTo>
                  <a:pt x="357339" y="1976717"/>
                  <a:pt x="356515" y="1967746"/>
                  <a:pt x="352649" y="1960014"/>
                </a:cubicBezTo>
                <a:lnTo>
                  <a:pt x="344448" y="1943612"/>
                </a:lnTo>
                <a:cubicBezTo>
                  <a:pt x="344179" y="1942537"/>
                  <a:pt x="338387" y="1917584"/>
                  <a:pt x="336247" y="1914909"/>
                </a:cubicBezTo>
                <a:cubicBezTo>
                  <a:pt x="333169" y="1911061"/>
                  <a:pt x="327732" y="1909863"/>
                  <a:pt x="323946" y="1906708"/>
                </a:cubicBezTo>
                <a:cubicBezTo>
                  <a:pt x="303471" y="1889645"/>
                  <a:pt x="320961" y="1897512"/>
                  <a:pt x="299343" y="1890307"/>
                </a:cubicBezTo>
                <a:cubicBezTo>
                  <a:pt x="292358" y="1885650"/>
                  <a:pt x="275727" y="1874891"/>
                  <a:pt x="270640" y="1869804"/>
                </a:cubicBezTo>
                <a:cubicBezTo>
                  <a:pt x="267155" y="1866319"/>
                  <a:pt x="265173" y="1861603"/>
                  <a:pt x="262439" y="1857503"/>
                </a:cubicBezTo>
                <a:cubicBezTo>
                  <a:pt x="259705" y="1849302"/>
                  <a:pt x="260351" y="1839013"/>
                  <a:pt x="254238" y="1832900"/>
                </a:cubicBezTo>
                <a:cubicBezTo>
                  <a:pt x="234967" y="1813629"/>
                  <a:pt x="245154" y="1825425"/>
                  <a:pt x="225535" y="1795996"/>
                </a:cubicBezTo>
                <a:lnTo>
                  <a:pt x="217334" y="1783695"/>
                </a:lnTo>
                <a:lnTo>
                  <a:pt x="209133" y="1771394"/>
                </a:lnTo>
                <a:cubicBezTo>
                  <a:pt x="199374" y="1742116"/>
                  <a:pt x="205727" y="1753984"/>
                  <a:pt x="192732" y="1734489"/>
                </a:cubicBezTo>
                <a:cubicBezTo>
                  <a:pt x="189916" y="1720412"/>
                  <a:pt x="188388" y="1711085"/>
                  <a:pt x="184531" y="1697585"/>
                </a:cubicBezTo>
                <a:cubicBezTo>
                  <a:pt x="172766" y="1656407"/>
                  <a:pt x="189147" y="1720158"/>
                  <a:pt x="176330" y="1668882"/>
                </a:cubicBezTo>
                <a:cubicBezTo>
                  <a:pt x="166284" y="1538307"/>
                  <a:pt x="175955" y="1676995"/>
                  <a:pt x="168129" y="1418755"/>
                </a:cubicBezTo>
                <a:cubicBezTo>
                  <a:pt x="167372" y="1393788"/>
                  <a:pt x="167805" y="1353327"/>
                  <a:pt x="159928" y="1324445"/>
                </a:cubicBezTo>
                <a:cubicBezTo>
                  <a:pt x="157654" y="1316105"/>
                  <a:pt x="154461" y="1308043"/>
                  <a:pt x="151727" y="1299842"/>
                </a:cubicBezTo>
                <a:cubicBezTo>
                  <a:pt x="150360" y="1295742"/>
                  <a:pt x="151223" y="1289938"/>
                  <a:pt x="147627" y="1287541"/>
                </a:cubicBezTo>
                <a:lnTo>
                  <a:pt x="135325" y="1279340"/>
                </a:lnTo>
                <a:cubicBezTo>
                  <a:pt x="132591" y="1271139"/>
                  <a:pt x="131919" y="1261930"/>
                  <a:pt x="127124" y="1254737"/>
                </a:cubicBezTo>
                <a:cubicBezTo>
                  <a:pt x="121657" y="1246536"/>
                  <a:pt x="113840" y="1239484"/>
                  <a:pt x="110723" y="1230134"/>
                </a:cubicBezTo>
                <a:cubicBezTo>
                  <a:pt x="105495" y="1214451"/>
                  <a:pt x="101519" y="1204618"/>
                  <a:pt x="98421" y="1189130"/>
                </a:cubicBezTo>
                <a:cubicBezTo>
                  <a:pt x="95580" y="1174926"/>
                  <a:pt x="92186" y="1149587"/>
                  <a:pt x="90220" y="1135824"/>
                </a:cubicBezTo>
                <a:cubicBezTo>
                  <a:pt x="91587" y="1107121"/>
                  <a:pt x="94321" y="1078451"/>
                  <a:pt x="94321" y="1049715"/>
                </a:cubicBezTo>
                <a:cubicBezTo>
                  <a:pt x="94321" y="1044079"/>
                  <a:pt x="91228" y="1038858"/>
                  <a:pt x="90220" y="1033313"/>
                </a:cubicBezTo>
                <a:cubicBezTo>
                  <a:pt x="88491" y="1023804"/>
                  <a:pt x="87487" y="1014178"/>
                  <a:pt x="86120" y="1004610"/>
                </a:cubicBezTo>
                <a:cubicBezTo>
                  <a:pt x="83386" y="962239"/>
                  <a:pt x="79616" y="919921"/>
                  <a:pt x="77919" y="877496"/>
                </a:cubicBezTo>
                <a:lnTo>
                  <a:pt x="69718" y="672473"/>
                </a:lnTo>
                <a:cubicBezTo>
                  <a:pt x="68351" y="582263"/>
                  <a:pt x="67931" y="492034"/>
                  <a:pt x="65618" y="401844"/>
                </a:cubicBezTo>
                <a:cubicBezTo>
                  <a:pt x="65196" y="385391"/>
                  <a:pt x="62649" y="369058"/>
                  <a:pt x="61517" y="352638"/>
                </a:cubicBezTo>
                <a:cubicBezTo>
                  <a:pt x="59916" y="329417"/>
                  <a:pt x="59350" y="306126"/>
                  <a:pt x="57417" y="282931"/>
                </a:cubicBezTo>
                <a:cubicBezTo>
                  <a:pt x="56614" y="273300"/>
                  <a:pt x="54593" y="263808"/>
                  <a:pt x="53316" y="254228"/>
                </a:cubicBezTo>
                <a:cubicBezTo>
                  <a:pt x="51860" y="243305"/>
                  <a:pt x="50672" y="232347"/>
                  <a:pt x="49216" y="221424"/>
                </a:cubicBezTo>
                <a:cubicBezTo>
                  <a:pt x="46915" y="204169"/>
                  <a:pt x="44143" y="185326"/>
                  <a:pt x="41015" y="168118"/>
                </a:cubicBezTo>
                <a:cubicBezTo>
                  <a:pt x="39768" y="161261"/>
                  <a:pt x="38162" y="154473"/>
                  <a:pt x="36915" y="147616"/>
                </a:cubicBezTo>
                <a:cubicBezTo>
                  <a:pt x="35428" y="139436"/>
                  <a:pt x="34831" y="131079"/>
                  <a:pt x="32814" y="123013"/>
                </a:cubicBezTo>
                <a:cubicBezTo>
                  <a:pt x="17362" y="61207"/>
                  <a:pt x="30275" y="127566"/>
                  <a:pt x="20513" y="82009"/>
                </a:cubicBezTo>
                <a:cubicBezTo>
                  <a:pt x="17592" y="68379"/>
                  <a:pt x="16720" y="54228"/>
                  <a:pt x="12312" y="41004"/>
                </a:cubicBezTo>
                <a:lnTo>
                  <a:pt x="4111" y="16402"/>
                </a:lnTo>
                <a:cubicBezTo>
                  <a:pt x="-421" y="2805"/>
                  <a:pt x="11" y="8422"/>
                  <a:pt x="11" y="0"/>
                </a:cubicBezTo>
                <a:lnTo>
                  <a:pt x="11"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Forme libre 20">
            <a:extLst>
              <a:ext uri="{FF2B5EF4-FFF2-40B4-BE49-F238E27FC236}">
                <a16:creationId xmlns:a16="http://schemas.microsoft.com/office/drawing/2014/main" xmlns="" id="{39DDA6F6-4183-A452-03D6-44AA0BE08D3B}"/>
              </a:ext>
            </a:extLst>
          </p:cNvPr>
          <p:cNvSpPr/>
          <p:nvPr/>
        </p:nvSpPr>
        <p:spPr>
          <a:xfrm>
            <a:off x="2171078" y="1680913"/>
            <a:ext cx="3542788" cy="2468470"/>
          </a:xfrm>
          <a:custGeom>
            <a:avLst/>
            <a:gdLst>
              <a:gd name="connsiteX0" fmla="*/ 3542788 w 3542788"/>
              <a:gd name="connsiteY0" fmla="*/ 2468470 h 2468470"/>
              <a:gd name="connsiteX1" fmla="*/ 3075336 w 3542788"/>
              <a:gd name="connsiteY1" fmla="*/ 2468470 h 2468470"/>
              <a:gd name="connsiteX2" fmla="*/ 3075336 w 3542788"/>
              <a:gd name="connsiteY2" fmla="*/ 2468470 h 2468470"/>
              <a:gd name="connsiteX3" fmla="*/ 3075336 w 3542788"/>
              <a:gd name="connsiteY3" fmla="*/ 2431566 h 2468470"/>
              <a:gd name="connsiteX4" fmla="*/ 2083028 w 3542788"/>
              <a:gd name="connsiteY4" fmla="*/ 2431566 h 2468470"/>
              <a:gd name="connsiteX5" fmla="*/ 1943613 w 3542788"/>
              <a:gd name="connsiteY5" fmla="*/ 2423365 h 2468470"/>
              <a:gd name="connsiteX6" fmla="*/ 1853403 w 3542788"/>
              <a:gd name="connsiteY6" fmla="*/ 2411063 h 2468470"/>
              <a:gd name="connsiteX7" fmla="*/ 1828800 w 3542788"/>
              <a:gd name="connsiteY7" fmla="*/ 2406963 h 2468470"/>
              <a:gd name="connsiteX8" fmla="*/ 1771394 w 3542788"/>
              <a:gd name="connsiteY8" fmla="*/ 2402863 h 2468470"/>
              <a:gd name="connsiteX9" fmla="*/ 1742691 w 3542788"/>
              <a:gd name="connsiteY9" fmla="*/ 2394662 h 2468470"/>
              <a:gd name="connsiteX10" fmla="*/ 1718088 w 3542788"/>
              <a:gd name="connsiteY10" fmla="*/ 2390561 h 2468470"/>
              <a:gd name="connsiteX11" fmla="*/ 1701686 w 3542788"/>
              <a:gd name="connsiteY11" fmla="*/ 2386461 h 2468470"/>
              <a:gd name="connsiteX12" fmla="*/ 1689385 w 3542788"/>
              <a:gd name="connsiteY12" fmla="*/ 2382360 h 2468470"/>
              <a:gd name="connsiteX13" fmla="*/ 1607376 w 3542788"/>
              <a:gd name="connsiteY13" fmla="*/ 2374159 h 2468470"/>
              <a:gd name="connsiteX14" fmla="*/ 1586874 w 3542788"/>
              <a:gd name="connsiteY14" fmla="*/ 2370059 h 2468470"/>
              <a:gd name="connsiteX15" fmla="*/ 1541769 w 3542788"/>
              <a:gd name="connsiteY15" fmla="*/ 2361858 h 2468470"/>
              <a:gd name="connsiteX16" fmla="*/ 1500764 w 3542788"/>
              <a:gd name="connsiteY16" fmla="*/ 2349557 h 2468470"/>
              <a:gd name="connsiteX17" fmla="*/ 1484362 w 3542788"/>
              <a:gd name="connsiteY17" fmla="*/ 2345456 h 2468470"/>
              <a:gd name="connsiteX18" fmla="*/ 1447458 w 3542788"/>
              <a:gd name="connsiteY18" fmla="*/ 2333155 h 2468470"/>
              <a:gd name="connsiteX19" fmla="*/ 1435157 w 3542788"/>
              <a:gd name="connsiteY19" fmla="*/ 2329055 h 2468470"/>
              <a:gd name="connsiteX20" fmla="*/ 1418755 w 3542788"/>
              <a:gd name="connsiteY20" fmla="*/ 2324954 h 2468470"/>
              <a:gd name="connsiteX21" fmla="*/ 1402353 w 3542788"/>
              <a:gd name="connsiteY21" fmla="*/ 2316753 h 2468470"/>
              <a:gd name="connsiteX22" fmla="*/ 1353148 w 3542788"/>
              <a:gd name="connsiteY22" fmla="*/ 2312653 h 2468470"/>
              <a:gd name="connsiteX23" fmla="*/ 1258838 w 3542788"/>
              <a:gd name="connsiteY23" fmla="*/ 2308552 h 2468470"/>
              <a:gd name="connsiteX24" fmla="*/ 1193231 w 3542788"/>
              <a:gd name="connsiteY24" fmla="*/ 2304452 h 2468470"/>
              <a:gd name="connsiteX25" fmla="*/ 1156327 w 3542788"/>
              <a:gd name="connsiteY25" fmla="*/ 2296251 h 2468470"/>
              <a:gd name="connsiteX26" fmla="*/ 1139925 w 3542788"/>
              <a:gd name="connsiteY26" fmla="*/ 2288050 h 2468470"/>
              <a:gd name="connsiteX27" fmla="*/ 1107121 w 3542788"/>
              <a:gd name="connsiteY27" fmla="*/ 2279849 h 2468470"/>
              <a:gd name="connsiteX28" fmla="*/ 1082518 w 3542788"/>
              <a:gd name="connsiteY28" fmla="*/ 2267548 h 2468470"/>
              <a:gd name="connsiteX29" fmla="*/ 1041514 w 3542788"/>
              <a:gd name="connsiteY29" fmla="*/ 2251146 h 2468470"/>
              <a:gd name="connsiteX30" fmla="*/ 1029213 w 3542788"/>
              <a:gd name="connsiteY30" fmla="*/ 2247046 h 2468470"/>
              <a:gd name="connsiteX31" fmla="*/ 992309 w 3542788"/>
              <a:gd name="connsiteY31" fmla="*/ 2238845 h 2468470"/>
              <a:gd name="connsiteX32" fmla="*/ 934902 w 3542788"/>
              <a:gd name="connsiteY32" fmla="*/ 2222443 h 2468470"/>
              <a:gd name="connsiteX33" fmla="*/ 914400 w 3542788"/>
              <a:gd name="connsiteY33" fmla="*/ 2210142 h 2468470"/>
              <a:gd name="connsiteX34" fmla="*/ 889797 w 3542788"/>
              <a:gd name="connsiteY34" fmla="*/ 2193740 h 2468470"/>
              <a:gd name="connsiteX35" fmla="*/ 865195 w 3542788"/>
              <a:gd name="connsiteY35" fmla="*/ 2185539 h 2468470"/>
              <a:gd name="connsiteX36" fmla="*/ 828291 w 3542788"/>
              <a:gd name="connsiteY36" fmla="*/ 2165037 h 2468470"/>
              <a:gd name="connsiteX37" fmla="*/ 803688 w 3542788"/>
              <a:gd name="connsiteY37" fmla="*/ 2148635 h 2468470"/>
              <a:gd name="connsiteX38" fmla="*/ 779085 w 3542788"/>
              <a:gd name="connsiteY38" fmla="*/ 2140434 h 2468470"/>
              <a:gd name="connsiteX39" fmla="*/ 766784 w 3542788"/>
              <a:gd name="connsiteY39" fmla="*/ 2136333 h 2468470"/>
              <a:gd name="connsiteX40" fmla="*/ 733980 w 3542788"/>
              <a:gd name="connsiteY40" fmla="*/ 2128133 h 2468470"/>
              <a:gd name="connsiteX41" fmla="*/ 709378 w 3542788"/>
              <a:gd name="connsiteY41" fmla="*/ 2103530 h 2468470"/>
              <a:gd name="connsiteX42" fmla="*/ 701177 w 3542788"/>
              <a:gd name="connsiteY42" fmla="*/ 2091229 h 2468470"/>
              <a:gd name="connsiteX43" fmla="*/ 688875 w 3542788"/>
              <a:gd name="connsiteY43" fmla="*/ 2083028 h 2468470"/>
              <a:gd name="connsiteX44" fmla="*/ 672474 w 3542788"/>
              <a:gd name="connsiteY44" fmla="*/ 2066626 h 2468470"/>
              <a:gd name="connsiteX45" fmla="*/ 656072 w 3542788"/>
              <a:gd name="connsiteY45" fmla="*/ 2037923 h 2468470"/>
              <a:gd name="connsiteX46" fmla="*/ 643770 w 3542788"/>
              <a:gd name="connsiteY46" fmla="*/ 2025621 h 2468470"/>
              <a:gd name="connsiteX47" fmla="*/ 627369 w 3542788"/>
              <a:gd name="connsiteY47" fmla="*/ 2001019 h 2468470"/>
              <a:gd name="connsiteX48" fmla="*/ 619168 w 3542788"/>
              <a:gd name="connsiteY48" fmla="*/ 1988717 h 2468470"/>
              <a:gd name="connsiteX49" fmla="*/ 602766 w 3542788"/>
              <a:gd name="connsiteY49" fmla="*/ 1960014 h 2468470"/>
              <a:gd name="connsiteX50" fmla="*/ 590465 w 3542788"/>
              <a:gd name="connsiteY50" fmla="*/ 1947713 h 2468470"/>
              <a:gd name="connsiteX51" fmla="*/ 569962 w 3542788"/>
              <a:gd name="connsiteY51" fmla="*/ 1919010 h 2468470"/>
              <a:gd name="connsiteX52" fmla="*/ 545360 w 3542788"/>
              <a:gd name="connsiteY52" fmla="*/ 1894407 h 2468470"/>
              <a:gd name="connsiteX53" fmla="*/ 533058 w 3542788"/>
              <a:gd name="connsiteY53" fmla="*/ 1878005 h 2468470"/>
              <a:gd name="connsiteX54" fmla="*/ 508456 w 3542788"/>
              <a:gd name="connsiteY54" fmla="*/ 1841101 h 2468470"/>
              <a:gd name="connsiteX55" fmla="*/ 500255 w 3542788"/>
              <a:gd name="connsiteY55" fmla="*/ 1828800 h 2468470"/>
              <a:gd name="connsiteX56" fmla="*/ 492054 w 3542788"/>
              <a:gd name="connsiteY56" fmla="*/ 1816498 h 2468470"/>
              <a:gd name="connsiteX57" fmla="*/ 479753 w 3542788"/>
              <a:gd name="connsiteY57" fmla="*/ 1804197 h 2468470"/>
              <a:gd name="connsiteX58" fmla="*/ 475652 w 3542788"/>
              <a:gd name="connsiteY58" fmla="*/ 1791896 h 2468470"/>
              <a:gd name="connsiteX59" fmla="*/ 455150 w 3542788"/>
              <a:gd name="connsiteY59" fmla="*/ 1767293 h 2468470"/>
              <a:gd name="connsiteX60" fmla="*/ 442848 w 3542788"/>
              <a:gd name="connsiteY60" fmla="*/ 1759092 h 2468470"/>
              <a:gd name="connsiteX61" fmla="*/ 418246 w 3542788"/>
              <a:gd name="connsiteY61" fmla="*/ 1750891 h 2468470"/>
              <a:gd name="connsiteX62" fmla="*/ 401844 w 3542788"/>
              <a:gd name="connsiteY62" fmla="*/ 1713987 h 2468470"/>
              <a:gd name="connsiteX63" fmla="*/ 397744 w 3542788"/>
              <a:gd name="connsiteY63" fmla="*/ 1701686 h 2468470"/>
              <a:gd name="connsiteX64" fmla="*/ 393643 w 3542788"/>
              <a:gd name="connsiteY64" fmla="*/ 1689385 h 2468470"/>
              <a:gd name="connsiteX65" fmla="*/ 385442 w 3542788"/>
              <a:gd name="connsiteY65" fmla="*/ 1652481 h 2468470"/>
              <a:gd name="connsiteX66" fmla="*/ 381342 w 3542788"/>
              <a:gd name="connsiteY66" fmla="*/ 1640179 h 2468470"/>
              <a:gd name="connsiteX67" fmla="*/ 377241 w 3542788"/>
              <a:gd name="connsiteY67" fmla="*/ 1623777 h 2468470"/>
              <a:gd name="connsiteX68" fmla="*/ 344438 w 3542788"/>
              <a:gd name="connsiteY68" fmla="*/ 1582773 h 2468470"/>
              <a:gd name="connsiteX69" fmla="*/ 332136 w 3542788"/>
              <a:gd name="connsiteY69" fmla="*/ 1574572 h 2468470"/>
              <a:gd name="connsiteX70" fmla="*/ 328036 w 3542788"/>
              <a:gd name="connsiteY70" fmla="*/ 1562271 h 2468470"/>
              <a:gd name="connsiteX71" fmla="*/ 311634 w 3542788"/>
              <a:gd name="connsiteY71" fmla="*/ 1537668 h 2468470"/>
              <a:gd name="connsiteX72" fmla="*/ 303433 w 3542788"/>
              <a:gd name="connsiteY72" fmla="*/ 1513065 h 2468470"/>
              <a:gd name="connsiteX73" fmla="*/ 295232 w 3542788"/>
              <a:gd name="connsiteY73" fmla="*/ 1496663 h 2468470"/>
              <a:gd name="connsiteX74" fmla="*/ 282931 w 3542788"/>
              <a:gd name="connsiteY74" fmla="*/ 1459759 h 2468470"/>
              <a:gd name="connsiteX75" fmla="*/ 270630 w 3542788"/>
              <a:gd name="connsiteY75" fmla="*/ 1422855 h 2468470"/>
              <a:gd name="connsiteX76" fmla="*/ 266529 w 3542788"/>
              <a:gd name="connsiteY76" fmla="*/ 1410554 h 2468470"/>
              <a:gd name="connsiteX77" fmla="*/ 262429 w 3542788"/>
              <a:gd name="connsiteY77" fmla="*/ 1394152 h 2468470"/>
              <a:gd name="connsiteX78" fmla="*/ 254228 w 3542788"/>
              <a:gd name="connsiteY78" fmla="*/ 1381851 h 2468470"/>
              <a:gd name="connsiteX79" fmla="*/ 250127 w 3542788"/>
              <a:gd name="connsiteY79" fmla="*/ 1369550 h 2468470"/>
              <a:gd name="connsiteX80" fmla="*/ 241927 w 3542788"/>
              <a:gd name="connsiteY80" fmla="*/ 1357248 h 2468470"/>
              <a:gd name="connsiteX81" fmla="*/ 233726 w 3542788"/>
              <a:gd name="connsiteY81" fmla="*/ 1328545 h 2468470"/>
              <a:gd name="connsiteX82" fmla="*/ 225525 w 3542788"/>
              <a:gd name="connsiteY82" fmla="*/ 1316244 h 2468470"/>
              <a:gd name="connsiteX83" fmla="*/ 217324 w 3542788"/>
              <a:gd name="connsiteY83" fmla="*/ 1283440 h 2468470"/>
              <a:gd name="connsiteX84" fmla="*/ 213223 w 3542788"/>
              <a:gd name="connsiteY84" fmla="*/ 1267038 h 2468470"/>
              <a:gd name="connsiteX85" fmla="*/ 209123 w 3542788"/>
              <a:gd name="connsiteY85" fmla="*/ 1242436 h 2468470"/>
              <a:gd name="connsiteX86" fmla="*/ 205022 w 3542788"/>
              <a:gd name="connsiteY86" fmla="*/ 1152226 h 2468470"/>
              <a:gd name="connsiteX87" fmla="*/ 196822 w 3542788"/>
              <a:gd name="connsiteY87" fmla="*/ 1070217 h 2468470"/>
              <a:gd name="connsiteX88" fmla="*/ 192721 w 3542788"/>
              <a:gd name="connsiteY88" fmla="*/ 1021011 h 2468470"/>
              <a:gd name="connsiteX89" fmla="*/ 184520 w 3542788"/>
              <a:gd name="connsiteY89" fmla="*/ 918500 h 2468470"/>
              <a:gd name="connsiteX90" fmla="*/ 180420 w 3542788"/>
              <a:gd name="connsiteY90" fmla="*/ 897998 h 2468470"/>
              <a:gd name="connsiteX91" fmla="*/ 176319 w 3542788"/>
              <a:gd name="connsiteY91" fmla="*/ 865194 h 2468470"/>
              <a:gd name="connsiteX92" fmla="*/ 172219 w 3542788"/>
              <a:gd name="connsiteY92" fmla="*/ 840592 h 2468470"/>
              <a:gd name="connsiteX93" fmla="*/ 168118 w 3542788"/>
              <a:gd name="connsiteY93" fmla="*/ 807788 h 2468470"/>
              <a:gd name="connsiteX94" fmla="*/ 155817 w 3542788"/>
              <a:gd name="connsiteY94" fmla="*/ 742181 h 2468470"/>
              <a:gd name="connsiteX95" fmla="*/ 151717 w 3542788"/>
              <a:gd name="connsiteY95" fmla="*/ 721679 h 2468470"/>
              <a:gd name="connsiteX96" fmla="*/ 147616 w 3542788"/>
              <a:gd name="connsiteY96" fmla="*/ 709377 h 2468470"/>
              <a:gd name="connsiteX97" fmla="*/ 135315 w 3542788"/>
              <a:gd name="connsiteY97" fmla="*/ 668373 h 2468470"/>
              <a:gd name="connsiteX98" fmla="*/ 118913 w 3542788"/>
              <a:gd name="connsiteY98" fmla="*/ 643770 h 2468470"/>
              <a:gd name="connsiteX99" fmla="*/ 114813 w 3542788"/>
              <a:gd name="connsiteY99" fmla="*/ 631469 h 2468470"/>
              <a:gd name="connsiteX100" fmla="*/ 106612 w 3542788"/>
              <a:gd name="connsiteY100" fmla="*/ 598665 h 2468470"/>
              <a:gd name="connsiteX101" fmla="*/ 98411 w 3542788"/>
              <a:gd name="connsiteY101" fmla="*/ 586364 h 2468470"/>
              <a:gd name="connsiteX102" fmla="*/ 94310 w 3542788"/>
              <a:gd name="connsiteY102" fmla="*/ 574063 h 2468470"/>
              <a:gd name="connsiteX103" fmla="*/ 86109 w 3542788"/>
              <a:gd name="connsiteY103" fmla="*/ 524857 h 2468470"/>
              <a:gd name="connsiteX104" fmla="*/ 86109 w 3542788"/>
              <a:gd name="connsiteY104" fmla="*/ 348538 h 2468470"/>
              <a:gd name="connsiteX105" fmla="*/ 82009 w 3542788"/>
              <a:gd name="connsiteY105" fmla="*/ 319835 h 2468470"/>
              <a:gd name="connsiteX106" fmla="*/ 73808 w 3542788"/>
              <a:gd name="connsiteY106" fmla="*/ 229625 h 2468470"/>
              <a:gd name="connsiteX107" fmla="*/ 69708 w 3542788"/>
              <a:gd name="connsiteY107" fmla="*/ 147616 h 2468470"/>
              <a:gd name="connsiteX108" fmla="*/ 65607 w 3542788"/>
              <a:gd name="connsiteY108" fmla="*/ 53306 h 2468470"/>
              <a:gd name="connsiteX109" fmla="*/ 57406 w 3542788"/>
              <a:gd name="connsiteY109" fmla="*/ 28703 h 2468470"/>
              <a:gd name="connsiteX110" fmla="*/ 45105 w 3542788"/>
              <a:gd name="connsiteY110" fmla="*/ 20502 h 2468470"/>
              <a:gd name="connsiteX111" fmla="*/ 20502 w 3542788"/>
              <a:gd name="connsiteY111" fmla="*/ 12301 h 2468470"/>
              <a:gd name="connsiteX112" fmla="*/ 0 w 3542788"/>
              <a:gd name="connsiteY112" fmla="*/ 0 h 2468470"/>
              <a:gd name="connsiteX113" fmla="*/ 0 w 3542788"/>
              <a:gd name="connsiteY113" fmla="*/ 0 h 24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542788" h="2468470">
                <a:moveTo>
                  <a:pt x="3542788" y="2468470"/>
                </a:moveTo>
                <a:lnTo>
                  <a:pt x="3075336" y="2468470"/>
                </a:lnTo>
                <a:lnTo>
                  <a:pt x="3075336" y="2468470"/>
                </a:lnTo>
                <a:lnTo>
                  <a:pt x="3075336" y="2431566"/>
                </a:lnTo>
                <a:lnTo>
                  <a:pt x="2083028" y="2431566"/>
                </a:lnTo>
                <a:lnTo>
                  <a:pt x="1943613" y="2423365"/>
                </a:lnTo>
                <a:cubicBezTo>
                  <a:pt x="1878030" y="2408791"/>
                  <a:pt x="1935229" y="2419676"/>
                  <a:pt x="1853403" y="2411063"/>
                </a:cubicBezTo>
                <a:cubicBezTo>
                  <a:pt x="1845135" y="2410193"/>
                  <a:pt x="1837073" y="2407790"/>
                  <a:pt x="1828800" y="2406963"/>
                </a:cubicBezTo>
                <a:cubicBezTo>
                  <a:pt x="1809711" y="2405054"/>
                  <a:pt x="1790529" y="2404230"/>
                  <a:pt x="1771394" y="2402863"/>
                </a:cubicBezTo>
                <a:cubicBezTo>
                  <a:pt x="1759667" y="2398954"/>
                  <a:pt x="1755567" y="2397237"/>
                  <a:pt x="1742691" y="2394662"/>
                </a:cubicBezTo>
                <a:cubicBezTo>
                  <a:pt x="1734538" y="2393031"/>
                  <a:pt x="1726241" y="2392192"/>
                  <a:pt x="1718088" y="2390561"/>
                </a:cubicBezTo>
                <a:cubicBezTo>
                  <a:pt x="1712562" y="2389456"/>
                  <a:pt x="1707105" y="2388009"/>
                  <a:pt x="1701686" y="2386461"/>
                </a:cubicBezTo>
                <a:cubicBezTo>
                  <a:pt x="1697530" y="2385274"/>
                  <a:pt x="1693623" y="2383208"/>
                  <a:pt x="1689385" y="2382360"/>
                </a:cubicBezTo>
                <a:cubicBezTo>
                  <a:pt x="1664566" y="2377396"/>
                  <a:pt x="1630626" y="2375948"/>
                  <a:pt x="1607376" y="2374159"/>
                </a:cubicBezTo>
                <a:lnTo>
                  <a:pt x="1586874" y="2370059"/>
                </a:lnTo>
                <a:cubicBezTo>
                  <a:pt x="1562367" y="2365604"/>
                  <a:pt x="1564581" y="2366927"/>
                  <a:pt x="1541769" y="2361858"/>
                </a:cubicBezTo>
                <a:cubicBezTo>
                  <a:pt x="1483221" y="2348847"/>
                  <a:pt x="1582499" y="2369993"/>
                  <a:pt x="1500764" y="2349557"/>
                </a:cubicBezTo>
                <a:cubicBezTo>
                  <a:pt x="1495297" y="2348190"/>
                  <a:pt x="1489760" y="2347075"/>
                  <a:pt x="1484362" y="2345456"/>
                </a:cubicBezTo>
                <a:cubicBezTo>
                  <a:pt x="1471942" y="2341730"/>
                  <a:pt x="1459759" y="2337255"/>
                  <a:pt x="1447458" y="2333155"/>
                </a:cubicBezTo>
                <a:cubicBezTo>
                  <a:pt x="1443358" y="2331788"/>
                  <a:pt x="1439350" y="2330103"/>
                  <a:pt x="1435157" y="2329055"/>
                </a:cubicBezTo>
                <a:cubicBezTo>
                  <a:pt x="1429690" y="2327688"/>
                  <a:pt x="1424032" y="2326933"/>
                  <a:pt x="1418755" y="2324954"/>
                </a:cubicBezTo>
                <a:cubicBezTo>
                  <a:pt x="1413032" y="2322808"/>
                  <a:pt x="1408361" y="2317879"/>
                  <a:pt x="1402353" y="2316753"/>
                </a:cubicBezTo>
                <a:cubicBezTo>
                  <a:pt x="1386176" y="2313720"/>
                  <a:pt x="1369580" y="2313592"/>
                  <a:pt x="1353148" y="2312653"/>
                </a:cubicBezTo>
                <a:cubicBezTo>
                  <a:pt x="1321733" y="2310858"/>
                  <a:pt x="1290263" y="2310164"/>
                  <a:pt x="1258838" y="2308552"/>
                </a:cubicBezTo>
                <a:cubicBezTo>
                  <a:pt x="1236955" y="2307430"/>
                  <a:pt x="1215100" y="2305819"/>
                  <a:pt x="1193231" y="2304452"/>
                </a:cubicBezTo>
                <a:cubicBezTo>
                  <a:pt x="1178491" y="2301995"/>
                  <a:pt x="1169172" y="2301756"/>
                  <a:pt x="1156327" y="2296251"/>
                </a:cubicBezTo>
                <a:cubicBezTo>
                  <a:pt x="1150709" y="2293843"/>
                  <a:pt x="1145724" y="2289983"/>
                  <a:pt x="1139925" y="2288050"/>
                </a:cubicBezTo>
                <a:cubicBezTo>
                  <a:pt x="1129232" y="2284486"/>
                  <a:pt x="1107121" y="2279849"/>
                  <a:pt x="1107121" y="2279849"/>
                </a:cubicBezTo>
                <a:cubicBezTo>
                  <a:pt x="1083479" y="2264087"/>
                  <a:pt x="1106288" y="2277735"/>
                  <a:pt x="1082518" y="2267548"/>
                </a:cubicBezTo>
                <a:cubicBezTo>
                  <a:pt x="1040277" y="2249445"/>
                  <a:pt x="1097526" y="2269816"/>
                  <a:pt x="1041514" y="2251146"/>
                </a:cubicBezTo>
                <a:cubicBezTo>
                  <a:pt x="1037414" y="2249779"/>
                  <a:pt x="1033476" y="2247757"/>
                  <a:pt x="1029213" y="2247046"/>
                </a:cubicBezTo>
                <a:cubicBezTo>
                  <a:pt x="978156" y="2238535"/>
                  <a:pt x="1024033" y="2247497"/>
                  <a:pt x="992309" y="2238845"/>
                </a:cubicBezTo>
                <a:cubicBezTo>
                  <a:pt x="985756" y="2237058"/>
                  <a:pt x="943632" y="2227681"/>
                  <a:pt x="934902" y="2222443"/>
                </a:cubicBezTo>
                <a:cubicBezTo>
                  <a:pt x="928068" y="2218343"/>
                  <a:pt x="921124" y="2214421"/>
                  <a:pt x="914400" y="2210142"/>
                </a:cubicBezTo>
                <a:cubicBezTo>
                  <a:pt x="906085" y="2204850"/>
                  <a:pt x="899148" y="2196857"/>
                  <a:pt x="889797" y="2193740"/>
                </a:cubicBezTo>
                <a:lnTo>
                  <a:pt x="865195" y="2185539"/>
                </a:lnTo>
                <a:cubicBezTo>
                  <a:pt x="836996" y="2166740"/>
                  <a:pt x="849943" y="2172254"/>
                  <a:pt x="828291" y="2165037"/>
                </a:cubicBezTo>
                <a:cubicBezTo>
                  <a:pt x="820090" y="2159570"/>
                  <a:pt x="813039" y="2151752"/>
                  <a:pt x="803688" y="2148635"/>
                </a:cubicBezTo>
                <a:lnTo>
                  <a:pt x="779085" y="2140434"/>
                </a:lnTo>
                <a:cubicBezTo>
                  <a:pt x="774985" y="2139067"/>
                  <a:pt x="770977" y="2137381"/>
                  <a:pt x="766784" y="2136333"/>
                </a:cubicBezTo>
                <a:lnTo>
                  <a:pt x="733980" y="2128133"/>
                </a:lnTo>
                <a:cubicBezTo>
                  <a:pt x="725779" y="2119932"/>
                  <a:pt x="715811" y="2113180"/>
                  <a:pt x="709378" y="2103530"/>
                </a:cubicBezTo>
                <a:cubicBezTo>
                  <a:pt x="706644" y="2099430"/>
                  <a:pt x="704662" y="2094714"/>
                  <a:pt x="701177" y="2091229"/>
                </a:cubicBezTo>
                <a:cubicBezTo>
                  <a:pt x="697692" y="2087744"/>
                  <a:pt x="692617" y="2086235"/>
                  <a:pt x="688875" y="2083028"/>
                </a:cubicBezTo>
                <a:cubicBezTo>
                  <a:pt x="683005" y="2077996"/>
                  <a:pt x="677506" y="2072497"/>
                  <a:pt x="672474" y="2066626"/>
                </a:cubicBezTo>
                <a:cubicBezTo>
                  <a:pt x="655868" y="2047251"/>
                  <a:pt x="672697" y="2061196"/>
                  <a:pt x="656072" y="2037923"/>
                </a:cubicBezTo>
                <a:cubicBezTo>
                  <a:pt x="652701" y="2033204"/>
                  <a:pt x="647330" y="2030199"/>
                  <a:pt x="643770" y="2025621"/>
                </a:cubicBezTo>
                <a:cubicBezTo>
                  <a:pt x="637719" y="2017841"/>
                  <a:pt x="632836" y="2009220"/>
                  <a:pt x="627369" y="2001019"/>
                </a:cubicBezTo>
                <a:cubicBezTo>
                  <a:pt x="624635" y="1996918"/>
                  <a:pt x="621372" y="1993125"/>
                  <a:pt x="619168" y="1988717"/>
                </a:cubicBezTo>
                <a:cubicBezTo>
                  <a:pt x="614154" y="1978689"/>
                  <a:pt x="610012" y="1968709"/>
                  <a:pt x="602766" y="1960014"/>
                </a:cubicBezTo>
                <a:cubicBezTo>
                  <a:pt x="599054" y="1955559"/>
                  <a:pt x="594177" y="1952168"/>
                  <a:pt x="590465" y="1947713"/>
                </a:cubicBezTo>
                <a:cubicBezTo>
                  <a:pt x="565498" y="1917752"/>
                  <a:pt x="603214" y="1955956"/>
                  <a:pt x="569962" y="1919010"/>
                </a:cubicBezTo>
                <a:cubicBezTo>
                  <a:pt x="562203" y="1910390"/>
                  <a:pt x="552319" y="1903685"/>
                  <a:pt x="545360" y="1894407"/>
                </a:cubicBezTo>
                <a:cubicBezTo>
                  <a:pt x="541259" y="1888940"/>
                  <a:pt x="536977" y="1883604"/>
                  <a:pt x="533058" y="1878005"/>
                </a:cubicBezTo>
                <a:cubicBezTo>
                  <a:pt x="524580" y="1865893"/>
                  <a:pt x="516657" y="1853402"/>
                  <a:pt x="508456" y="1841101"/>
                </a:cubicBezTo>
                <a:lnTo>
                  <a:pt x="500255" y="1828800"/>
                </a:lnTo>
                <a:cubicBezTo>
                  <a:pt x="497521" y="1824699"/>
                  <a:pt x="495539" y="1819983"/>
                  <a:pt x="492054" y="1816498"/>
                </a:cubicBezTo>
                <a:lnTo>
                  <a:pt x="479753" y="1804197"/>
                </a:lnTo>
                <a:cubicBezTo>
                  <a:pt x="478386" y="1800097"/>
                  <a:pt x="477585" y="1795762"/>
                  <a:pt x="475652" y="1791896"/>
                </a:cubicBezTo>
                <a:cubicBezTo>
                  <a:pt x="471044" y="1782679"/>
                  <a:pt x="462924" y="1773771"/>
                  <a:pt x="455150" y="1767293"/>
                </a:cubicBezTo>
                <a:cubicBezTo>
                  <a:pt x="451364" y="1764138"/>
                  <a:pt x="447352" y="1761094"/>
                  <a:pt x="442848" y="1759092"/>
                </a:cubicBezTo>
                <a:cubicBezTo>
                  <a:pt x="434949" y="1755581"/>
                  <a:pt x="418246" y="1750891"/>
                  <a:pt x="418246" y="1750891"/>
                </a:cubicBezTo>
                <a:cubicBezTo>
                  <a:pt x="405250" y="1731398"/>
                  <a:pt x="411603" y="1743264"/>
                  <a:pt x="401844" y="1713987"/>
                </a:cubicBezTo>
                <a:lnTo>
                  <a:pt x="397744" y="1701686"/>
                </a:lnTo>
                <a:cubicBezTo>
                  <a:pt x="396377" y="1697586"/>
                  <a:pt x="394491" y="1693623"/>
                  <a:pt x="393643" y="1689385"/>
                </a:cubicBezTo>
                <a:cubicBezTo>
                  <a:pt x="390821" y="1675274"/>
                  <a:pt x="389307" y="1666007"/>
                  <a:pt x="385442" y="1652481"/>
                </a:cubicBezTo>
                <a:cubicBezTo>
                  <a:pt x="384255" y="1648325"/>
                  <a:pt x="382529" y="1644335"/>
                  <a:pt x="381342" y="1640179"/>
                </a:cubicBezTo>
                <a:cubicBezTo>
                  <a:pt x="379794" y="1634760"/>
                  <a:pt x="378860" y="1629175"/>
                  <a:pt x="377241" y="1623777"/>
                </a:cubicBezTo>
                <a:cubicBezTo>
                  <a:pt x="367338" y="1590768"/>
                  <a:pt x="374619" y="1602894"/>
                  <a:pt x="344438" y="1582773"/>
                </a:cubicBezTo>
                <a:lnTo>
                  <a:pt x="332136" y="1574572"/>
                </a:lnTo>
                <a:cubicBezTo>
                  <a:pt x="330769" y="1570472"/>
                  <a:pt x="330135" y="1566049"/>
                  <a:pt x="328036" y="1562271"/>
                </a:cubicBezTo>
                <a:cubicBezTo>
                  <a:pt x="323249" y="1553655"/>
                  <a:pt x="311634" y="1537668"/>
                  <a:pt x="311634" y="1537668"/>
                </a:cubicBezTo>
                <a:cubicBezTo>
                  <a:pt x="308900" y="1529467"/>
                  <a:pt x="307299" y="1520797"/>
                  <a:pt x="303433" y="1513065"/>
                </a:cubicBezTo>
                <a:cubicBezTo>
                  <a:pt x="300699" y="1507598"/>
                  <a:pt x="297502" y="1502338"/>
                  <a:pt x="295232" y="1496663"/>
                </a:cubicBezTo>
                <a:cubicBezTo>
                  <a:pt x="295219" y="1496631"/>
                  <a:pt x="284986" y="1465925"/>
                  <a:pt x="282931" y="1459759"/>
                </a:cubicBezTo>
                <a:lnTo>
                  <a:pt x="270630" y="1422855"/>
                </a:lnTo>
                <a:cubicBezTo>
                  <a:pt x="269263" y="1418755"/>
                  <a:pt x="267577" y="1414747"/>
                  <a:pt x="266529" y="1410554"/>
                </a:cubicBezTo>
                <a:cubicBezTo>
                  <a:pt x="265162" y="1405087"/>
                  <a:pt x="264649" y="1399332"/>
                  <a:pt x="262429" y="1394152"/>
                </a:cubicBezTo>
                <a:cubicBezTo>
                  <a:pt x="260488" y="1389622"/>
                  <a:pt x="256432" y="1386259"/>
                  <a:pt x="254228" y="1381851"/>
                </a:cubicBezTo>
                <a:cubicBezTo>
                  <a:pt x="252295" y="1377985"/>
                  <a:pt x="252060" y="1373416"/>
                  <a:pt x="250127" y="1369550"/>
                </a:cubicBezTo>
                <a:cubicBezTo>
                  <a:pt x="247923" y="1365142"/>
                  <a:pt x="244131" y="1361656"/>
                  <a:pt x="241927" y="1357248"/>
                </a:cubicBezTo>
                <a:cubicBezTo>
                  <a:pt x="233936" y="1341266"/>
                  <a:pt x="241622" y="1346969"/>
                  <a:pt x="233726" y="1328545"/>
                </a:cubicBezTo>
                <a:cubicBezTo>
                  <a:pt x="231785" y="1324015"/>
                  <a:pt x="228259" y="1320344"/>
                  <a:pt x="225525" y="1316244"/>
                </a:cubicBezTo>
                <a:lnTo>
                  <a:pt x="217324" y="1283440"/>
                </a:lnTo>
                <a:cubicBezTo>
                  <a:pt x="215957" y="1277973"/>
                  <a:pt x="214149" y="1272597"/>
                  <a:pt x="213223" y="1267038"/>
                </a:cubicBezTo>
                <a:lnTo>
                  <a:pt x="209123" y="1242436"/>
                </a:lnTo>
                <a:cubicBezTo>
                  <a:pt x="207756" y="1212366"/>
                  <a:pt x="206790" y="1182275"/>
                  <a:pt x="205022" y="1152226"/>
                </a:cubicBezTo>
                <a:cubicBezTo>
                  <a:pt x="200968" y="1083314"/>
                  <a:pt x="202320" y="1125193"/>
                  <a:pt x="196822" y="1070217"/>
                </a:cubicBezTo>
                <a:cubicBezTo>
                  <a:pt x="195184" y="1053840"/>
                  <a:pt x="193937" y="1037425"/>
                  <a:pt x="192721" y="1021011"/>
                </a:cubicBezTo>
                <a:cubicBezTo>
                  <a:pt x="190281" y="988075"/>
                  <a:pt x="188945" y="951688"/>
                  <a:pt x="184520" y="918500"/>
                </a:cubicBezTo>
                <a:cubicBezTo>
                  <a:pt x="183599" y="911592"/>
                  <a:pt x="181480" y="904886"/>
                  <a:pt x="180420" y="897998"/>
                </a:cubicBezTo>
                <a:cubicBezTo>
                  <a:pt x="178744" y="887106"/>
                  <a:pt x="177877" y="876103"/>
                  <a:pt x="176319" y="865194"/>
                </a:cubicBezTo>
                <a:cubicBezTo>
                  <a:pt x="175143" y="856964"/>
                  <a:pt x="173395" y="848822"/>
                  <a:pt x="172219" y="840592"/>
                </a:cubicBezTo>
                <a:cubicBezTo>
                  <a:pt x="170661" y="829683"/>
                  <a:pt x="169676" y="818697"/>
                  <a:pt x="168118" y="807788"/>
                </a:cubicBezTo>
                <a:cubicBezTo>
                  <a:pt x="164920" y="785399"/>
                  <a:pt x="160296" y="764575"/>
                  <a:pt x="155817" y="742181"/>
                </a:cubicBezTo>
                <a:cubicBezTo>
                  <a:pt x="154450" y="735347"/>
                  <a:pt x="153921" y="728291"/>
                  <a:pt x="151717" y="721679"/>
                </a:cubicBezTo>
                <a:cubicBezTo>
                  <a:pt x="150350" y="717578"/>
                  <a:pt x="148804" y="713533"/>
                  <a:pt x="147616" y="709377"/>
                </a:cubicBezTo>
                <a:cubicBezTo>
                  <a:pt x="144750" y="699347"/>
                  <a:pt x="140188" y="675683"/>
                  <a:pt x="135315" y="668373"/>
                </a:cubicBezTo>
                <a:lnTo>
                  <a:pt x="118913" y="643770"/>
                </a:lnTo>
                <a:cubicBezTo>
                  <a:pt x="117546" y="639670"/>
                  <a:pt x="115950" y="635639"/>
                  <a:pt x="114813" y="631469"/>
                </a:cubicBezTo>
                <a:cubicBezTo>
                  <a:pt x="111847" y="620595"/>
                  <a:pt x="112864" y="608043"/>
                  <a:pt x="106612" y="598665"/>
                </a:cubicBezTo>
                <a:cubicBezTo>
                  <a:pt x="103878" y="594565"/>
                  <a:pt x="100615" y="590772"/>
                  <a:pt x="98411" y="586364"/>
                </a:cubicBezTo>
                <a:cubicBezTo>
                  <a:pt x="96478" y="582498"/>
                  <a:pt x="95497" y="578219"/>
                  <a:pt x="94310" y="574063"/>
                </a:cubicBezTo>
                <a:cubicBezTo>
                  <a:pt x="88291" y="552997"/>
                  <a:pt x="89436" y="551468"/>
                  <a:pt x="86109" y="524857"/>
                </a:cubicBezTo>
                <a:cubicBezTo>
                  <a:pt x="91631" y="436518"/>
                  <a:pt x="92509" y="457340"/>
                  <a:pt x="86109" y="348538"/>
                </a:cubicBezTo>
                <a:cubicBezTo>
                  <a:pt x="85541" y="338890"/>
                  <a:pt x="83003" y="329448"/>
                  <a:pt x="82009" y="319835"/>
                </a:cubicBezTo>
                <a:cubicBezTo>
                  <a:pt x="78902" y="289801"/>
                  <a:pt x="75316" y="259781"/>
                  <a:pt x="73808" y="229625"/>
                </a:cubicBezTo>
                <a:cubicBezTo>
                  <a:pt x="72441" y="202289"/>
                  <a:pt x="70980" y="174957"/>
                  <a:pt x="69708" y="147616"/>
                </a:cubicBezTo>
                <a:cubicBezTo>
                  <a:pt x="68246" y="116184"/>
                  <a:pt x="68845" y="84605"/>
                  <a:pt x="65607" y="53306"/>
                </a:cubicBezTo>
                <a:cubicBezTo>
                  <a:pt x="64717" y="44707"/>
                  <a:pt x="64599" y="33498"/>
                  <a:pt x="57406" y="28703"/>
                </a:cubicBezTo>
                <a:cubicBezTo>
                  <a:pt x="53306" y="25969"/>
                  <a:pt x="49608" y="22503"/>
                  <a:pt x="45105" y="20502"/>
                </a:cubicBezTo>
                <a:cubicBezTo>
                  <a:pt x="37205" y="16991"/>
                  <a:pt x="27695" y="17096"/>
                  <a:pt x="20502" y="12301"/>
                </a:cubicBezTo>
                <a:cubicBezTo>
                  <a:pt x="5658" y="2405"/>
                  <a:pt x="12609" y="6304"/>
                  <a:pt x="0" y="0"/>
                </a:cubicBez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29" name="Groupe 28">
            <a:extLst>
              <a:ext uri="{FF2B5EF4-FFF2-40B4-BE49-F238E27FC236}">
                <a16:creationId xmlns:a16="http://schemas.microsoft.com/office/drawing/2014/main" xmlns="" id="{5A8CBA0D-475A-6D44-170D-3F4EAEAC72DF}"/>
              </a:ext>
            </a:extLst>
          </p:cNvPr>
          <p:cNvGrpSpPr/>
          <p:nvPr/>
        </p:nvGrpSpPr>
        <p:grpSpPr>
          <a:xfrm>
            <a:off x="5045526" y="1638121"/>
            <a:ext cx="861464" cy="366147"/>
            <a:chOff x="3735509" y="2008109"/>
            <a:chExt cx="861464" cy="366147"/>
          </a:xfrm>
        </p:grpSpPr>
        <p:cxnSp>
          <p:nvCxnSpPr>
            <p:cNvPr id="23" name="Connecteur droit 22">
              <a:extLst>
                <a:ext uri="{FF2B5EF4-FFF2-40B4-BE49-F238E27FC236}">
                  <a16:creationId xmlns:a16="http://schemas.microsoft.com/office/drawing/2014/main" xmlns="" id="{5264D6BB-0E18-E91B-67DA-4C8D7740A188}"/>
                </a:ext>
              </a:extLst>
            </p:cNvPr>
            <p:cNvCxnSpPr>
              <a:cxnSpLocks/>
            </p:cNvCxnSpPr>
            <p:nvPr/>
          </p:nvCxnSpPr>
          <p:spPr>
            <a:xfrm>
              <a:off x="3735509" y="2115831"/>
              <a:ext cx="135314"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xmlns="" id="{03ED7E33-F60A-E69A-305C-FD30E9453A96}"/>
                </a:ext>
              </a:extLst>
            </p:cNvPr>
            <p:cNvSpPr txBox="1"/>
            <p:nvPr/>
          </p:nvSpPr>
          <p:spPr>
            <a:xfrm>
              <a:off x="3803166" y="2008109"/>
              <a:ext cx="659155" cy="230832"/>
            </a:xfrm>
            <a:prstGeom prst="rect">
              <a:avLst/>
            </a:prstGeom>
            <a:noFill/>
          </p:spPr>
          <p:txBody>
            <a:bodyPr wrap="none" rtlCol="0">
              <a:spAutoFit/>
            </a:bodyPr>
            <a:lstStyle/>
            <a:p>
              <a:r>
                <a:rPr lang="fr-FR" sz="900" b="1" dirty="0">
                  <a:solidFill>
                    <a:srgbClr val="FF7F4D"/>
                  </a:solidFill>
                </a:rPr>
                <a:t>Placebo</a:t>
              </a:r>
            </a:p>
          </p:txBody>
        </p:sp>
        <p:cxnSp>
          <p:nvCxnSpPr>
            <p:cNvPr id="27" name="Connecteur droit 26">
              <a:extLst>
                <a:ext uri="{FF2B5EF4-FFF2-40B4-BE49-F238E27FC236}">
                  <a16:creationId xmlns:a16="http://schemas.microsoft.com/office/drawing/2014/main" xmlns="" id="{1110FFC4-27B8-2015-D20A-69AAE07C0C94}"/>
                </a:ext>
              </a:extLst>
            </p:cNvPr>
            <p:cNvCxnSpPr>
              <a:cxnSpLocks/>
            </p:cNvCxnSpPr>
            <p:nvPr/>
          </p:nvCxnSpPr>
          <p:spPr>
            <a:xfrm>
              <a:off x="3735509" y="2251146"/>
              <a:ext cx="135314"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xmlns="" id="{E9B2343C-2A3A-A6C9-48C6-4F46A5BF7348}"/>
                </a:ext>
              </a:extLst>
            </p:cNvPr>
            <p:cNvSpPr txBox="1"/>
            <p:nvPr/>
          </p:nvSpPr>
          <p:spPr>
            <a:xfrm>
              <a:off x="3803166" y="2143424"/>
              <a:ext cx="793807" cy="230832"/>
            </a:xfrm>
            <a:prstGeom prst="rect">
              <a:avLst/>
            </a:prstGeom>
            <a:noFill/>
          </p:spPr>
          <p:txBody>
            <a:bodyPr wrap="none" rtlCol="0">
              <a:spAutoFit/>
            </a:bodyPr>
            <a:lstStyle/>
            <a:p>
              <a:r>
                <a:rPr lang="fr-FR" sz="900" b="1" dirty="0" err="1">
                  <a:solidFill>
                    <a:srgbClr val="004477"/>
                  </a:solidFill>
                </a:rPr>
                <a:t>Nivolumab</a:t>
              </a:r>
              <a:endParaRPr lang="fr-FR" sz="900" b="1" dirty="0">
                <a:solidFill>
                  <a:srgbClr val="004477"/>
                </a:solidFill>
              </a:endParaRPr>
            </a:p>
          </p:txBody>
        </p:sp>
      </p:grpSp>
      <p:grpSp>
        <p:nvGrpSpPr>
          <p:cNvPr id="33" name="Groupe 32">
            <a:extLst>
              <a:ext uri="{FF2B5EF4-FFF2-40B4-BE49-F238E27FC236}">
                <a16:creationId xmlns:a16="http://schemas.microsoft.com/office/drawing/2014/main" xmlns="" id="{161FCF23-0F8B-7111-0835-A82E08AB9248}"/>
              </a:ext>
            </a:extLst>
          </p:cNvPr>
          <p:cNvGrpSpPr/>
          <p:nvPr/>
        </p:nvGrpSpPr>
        <p:grpSpPr>
          <a:xfrm>
            <a:off x="3217715" y="2478665"/>
            <a:ext cx="2885726" cy="448351"/>
            <a:chOff x="3506906" y="2880780"/>
            <a:chExt cx="2885726" cy="448351"/>
          </a:xfrm>
        </p:grpSpPr>
        <p:sp>
          <p:nvSpPr>
            <p:cNvPr id="30" name="ZoneTexte 29">
              <a:extLst>
                <a:ext uri="{FF2B5EF4-FFF2-40B4-BE49-F238E27FC236}">
                  <a16:creationId xmlns:a16="http://schemas.microsoft.com/office/drawing/2014/main" xmlns="" id="{9355DA4C-4587-0EEC-3653-1E95903D8D0E}"/>
                </a:ext>
              </a:extLst>
            </p:cNvPr>
            <p:cNvSpPr txBox="1"/>
            <p:nvPr/>
          </p:nvSpPr>
          <p:spPr>
            <a:xfrm>
              <a:off x="3506906" y="2880780"/>
              <a:ext cx="2885726" cy="215444"/>
            </a:xfrm>
            <a:prstGeom prst="rect">
              <a:avLst/>
            </a:prstGeom>
            <a:noFill/>
          </p:spPr>
          <p:txBody>
            <a:bodyPr wrap="none" rtlCol="0">
              <a:spAutoFit/>
            </a:bodyPr>
            <a:lstStyle/>
            <a:p>
              <a:r>
                <a:rPr lang="fr-FR" sz="800" b="1" dirty="0">
                  <a:solidFill>
                    <a:prstClr val="black"/>
                  </a:solidFill>
                </a:rPr>
                <a:t>Modèle des risques proportionnels de Cox - non ajusté</a:t>
              </a:r>
            </a:p>
          </p:txBody>
        </p:sp>
        <p:sp>
          <p:nvSpPr>
            <p:cNvPr id="31" name="ZoneTexte 30">
              <a:extLst>
                <a:ext uri="{FF2B5EF4-FFF2-40B4-BE49-F238E27FC236}">
                  <a16:creationId xmlns:a16="http://schemas.microsoft.com/office/drawing/2014/main" xmlns="" id="{348AC33D-BDD2-3DA1-B303-D84335E965F0}"/>
                </a:ext>
              </a:extLst>
            </p:cNvPr>
            <p:cNvSpPr txBox="1"/>
            <p:nvPr/>
          </p:nvSpPr>
          <p:spPr>
            <a:xfrm>
              <a:off x="3562006" y="3021354"/>
              <a:ext cx="1098378" cy="307777"/>
            </a:xfrm>
            <a:prstGeom prst="rect">
              <a:avLst/>
            </a:prstGeom>
            <a:noFill/>
          </p:spPr>
          <p:txBody>
            <a:bodyPr wrap="none" rtlCol="0">
              <a:spAutoFit/>
            </a:bodyPr>
            <a:lstStyle/>
            <a:p>
              <a:r>
                <a:rPr lang="fr-FR" sz="700" dirty="0">
                  <a:solidFill>
                    <a:prstClr val="black"/>
                  </a:solidFill>
                </a:rPr>
                <a:t>p</a:t>
              </a:r>
            </a:p>
            <a:p>
              <a:r>
                <a:rPr lang="fr-FR" sz="700" dirty="0">
                  <a:solidFill>
                    <a:prstClr val="black"/>
                  </a:solidFill>
                </a:rPr>
                <a:t>Hazard Ratio (95%CI)</a:t>
              </a:r>
            </a:p>
          </p:txBody>
        </p:sp>
        <p:sp>
          <p:nvSpPr>
            <p:cNvPr id="32" name="ZoneTexte 31">
              <a:extLst>
                <a:ext uri="{FF2B5EF4-FFF2-40B4-BE49-F238E27FC236}">
                  <a16:creationId xmlns:a16="http://schemas.microsoft.com/office/drawing/2014/main" xmlns="" id="{59FDE11D-3F1F-4800-84E1-5D22FDFA8188}"/>
                </a:ext>
              </a:extLst>
            </p:cNvPr>
            <p:cNvSpPr txBox="1"/>
            <p:nvPr/>
          </p:nvSpPr>
          <p:spPr>
            <a:xfrm>
              <a:off x="5246058" y="3021354"/>
              <a:ext cx="942887" cy="307777"/>
            </a:xfrm>
            <a:prstGeom prst="rect">
              <a:avLst/>
            </a:prstGeom>
            <a:noFill/>
          </p:spPr>
          <p:txBody>
            <a:bodyPr wrap="none" rtlCol="0">
              <a:spAutoFit/>
            </a:bodyPr>
            <a:lstStyle/>
            <a:p>
              <a:r>
                <a:rPr lang="fr-FR" sz="700" dirty="0">
                  <a:solidFill>
                    <a:prstClr val="black"/>
                  </a:solidFill>
                </a:rPr>
                <a:t>&lt;0.001</a:t>
              </a:r>
            </a:p>
            <a:p>
              <a:r>
                <a:rPr lang="fr-FR" sz="700" dirty="0">
                  <a:solidFill>
                    <a:prstClr val="black"/>
                  </a:solidFill>
                </a:rPr>
                <a:t>0.65 (0.51 to 0.82)</a:t>
              </a:r>
            </a:p>
          </p:txBody>
        </p:sp>
      </p:grpSp>
      <p:cxnSp>
        <p:nvCxnSpPr>
          <p:cNvPr id="9" name="Connecteur droit 8">
            <a:extLst>
              <a:ext uri="{FF2B5EF4-FFF2-40B4-BE49-F238E27FC236}">
                <a16:creationId xmlns:a16="http://schemas.microsoft.com/office/drawing/2014/main" xmlns="" id="{1E151438-BB4F-1090-8D05-A3F267FD1899}"/>
              </a:ext>
            </a:extLst>
          </p:cNvPr>
          <p:cNvCxnSpPr>
            <a:cxnSpLocks/>
          </p:cNvCxnSpPr>
          <p:nvPr/>
        </p:nvCxnSpPr>
        <p:spPr>
          <a:xfrm>
            <a:off x="2731002" y="4724920"/>
            <a:ext cx="342313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b="1" dirty="0">
                <a:solidFill>
                  <a:srgbClr val="FF7F4D"/>
                </a:solidFill>
                <a:latin typeface="Century Gothic" panose="020B0502020202020204" pitchFamily="34" charset="0"/>
              </a:rPr>
              <a:t>CONFIRM</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Résultats sur les critères de jugement principal</a:t>
            </a:r>
          </a:p>
        </p:txBody>
      </p:sp>
      <p:sp>
        <p:nvSpPr>
          <p:cNvPr id="8" name="Espace réservé du texte 6">
            <a:extLst>
              <a:ext uri="{FF2B5EF4-FFF2-40B4-BE49-F238E27FC236}">
                <a16:creationId xmlns:a16="http://schemas.microsoft.com/office/drawing/2014/main" xmlns="" id="{94D21C79-CC73-7156-3942-6AB6DC789B33}"/>
              </a:ext>
            </a:extLst>
          </p:cNvPr>
          <p:cNvSpPr txBox="1">
            <a:spLocks/>
          </p:cNvSpPr>
          <p:nvPr/>
        </p:nvSpPr>
        <p:spPr>
          <a:xfrm>
            <a:off x="1741223" y="1170352"/>
            <a:ext cx="3344622" cy="243498"/>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100" dirty="0"/>
              <a:t>Survie sans progression selon les investigateurs</a:t>
            </a:r>
          </a:p>
        </p:txBody>
      </p:sp>
      <p:sp>
        <p:nvSpPr>
          <p:cNvPr id="17" name="Espace réservé du contenu 16">
            <a:extLst>
              <a:ext uri="{FF2B5EF4-FFF2-40B4-BE49-F238E27FC236}">
                <a16:creationId xmlns:a16="http://schemas.microsoft.com/office/drawing/2014/main" xmlns="" id="{A924AC8E-A9D6-8D53-D9A9-3B4B71DC18E8}"/>
              </a:ext>
            </a:extLst>
          </p:cNvPr>
          <p:cNvSpPr>
            <a:spLocks noGrp="1"/>
          </p:cNvSpPr>
          <p:nvPr>
            <p:ph sz="quarter" idx="16"/>
          </p:nvPr>
        </p:nvSpPr>
        <p:spPr/>
        <p:txBody>
          <a:bodyPr/>
          <a:lstStyle/>
          <a:p>
            <a:r>
              <a:rPr lang="fr-FR" dirty="0"/>
              <a:t>D. Fennell et al. ASCO</a:t>
            </a:r>
            <a:r>
              <a:rPr lang="fr-FR" baseline="30000" dirty="0"/>
              <a:t> ®</a:t>
            </a:r>
            <a:r>
              <a:rPr lang="fr-FR" dirty="0"/>
              <a:t> 2023, Abs. #8506</a:t>
            </a:r>
          </a:p>
          <a:p>
            <a:endParaRPr lang="fr-FR" dirty="0"/>
          </a:p>
        </p:txBody>
      </p:sp>
      <p:graphicFrame>
        <p:nvGraphicFramePr>
          <p:cNvPr id="36" name="Chart 16">
            <a:extLst>
              <a:ext uri="{FF2B5EF4-FFF2-40B4-BE49-F238E27FC236}">
                <a16:creationId xmlns:a16="http://schemas.microsoft.com/office/drawing/2014/main" xmlns="" id="{DA6555C3-EB6C-735F-7C4B-61C3F34ABA98}"/>
              </a:ext>
            </a:extLst>
          </p:cNvPr>
          <p:cNvGraphicFramePr/>
          <p:nvPr>
            <p:extLst>
              <p:ext uri="{D42A27DB-BD31-4B8C-83A1-F6EECF244321}">
                <p14:modId xmlns:p14="http://schemas.microsoft.com/office/powerpoint/2010/main" val="4183668579"/>
              </p:ext>
            </p:extLst>
          </p:nvPr>
        </p:nvGraphicFramePr>
        <p:xfrm>
          <a:off x="6699303" y="1413850"/>
          <a:ext cx="4403938" cy="3375992"/>
        </p:xfrm>
        <a:graphic>
          <a:graphicData uri="http://schemas.openxmlformats.org/drawingml/2006/chart">
            <c:chart xmlns:c="http://schemas.openxmlformats.org/drawingml/2006/chart" xmlns:r="http://schemas.openxmlformats.org/officeDocument/2006/relationships" r:id="rId3"/>
          </a:graphicData>
        </a:graphic>
      </p:graphicFrame>
      <p:grpSp>
        <p:nvGrpSpPr>
          <p:cNvPr id="39" name="Groupe 38">
            <a:extLst>
              <a:ext uri="{FF2B5EF4-FFF2-40B4-BE49-F238E27FC236}">
                <a16:creationId xmlns:a16="http://schemas.microsoft.com/office/drawing/2014/main" xmlns="" id="{8CCAA54D-5219-2DD4-9424-1C57A2723B09}"/>
              </a:ext>
            </a:extLst>
          </p:cNvPr>
          <p:cNvGrpSpPr/>
          <p:nvPr/>
        </p:nvGrpSpPr>
        <p:grpSpPr>
          <a:xfrm>
            <a:off x="10044246" y="1638121"/>
            <a:ext cx="861464" cy="366147"/>
            <a:chOff x="3735509" y="2008109"/>
            <a:chExt cx="861464" cy="366147"/>
          </a:xfrm>
        </p:grpSpPr>
        <p:cxnSp>
          <p:nvCxnSpPr>
            <p:cNvPr id="40" name="Connecteur droit 39">
              <a:extLst>
                <a:ext uri="{FF2B5EF4-FFF2-40B4-BE49-F238E27FC236}">
                  <a16:creationId xmlns:a16="http://schemas.microsoft.com/office/drawing/2014/main" xmlns="" id="{A7D26819-084D-984A-3E86-250A9ADE933E}"/>
                </a:ext>
              </a:extLst>
            </p:cNvPr>
            <p:cNvCxnSpPr>
              <a:cxnSpLocks/>
            </p:cNvCxnSpPr>
            <p:nvPr/>
          </p:nvCxnSpPr>
          <p:spPr>
            <a:xfrm>
              <a:off x="3735509" y="2115831"/>
              <a:ext cx="135314"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xmlns="" id="{2EED685A-8D37-9FDC-B5AB-BF2C7034FD54}"/>
                </a:ext>
              </a:extLst>
            </p:cNvPr>
            <p:cNvSpPr txBox="1"/>
            <p:nvPr/>
          </p:nvSpPr>
          <p:spPr>
            <a:xfrm>
              <a:off x="3803166" y="2008109"/>
              <a:ext cx="651140" cy="230832"/>
            </a:xfrm>
            <a:prstGeom prst="rect">
              <a:avLst/>
            </a:prstGeom>
            <a:noFill/>
          </p:spPr>
          <p:txBody>
            <a:bodyPr wrap="none" rtlCol="0">
              <a:spAutoFit/>
            </a:bodyPr>
            <a:lstStyle/>
            <a:p>
              <a:r>
                <a:rPr lang="fr-FR" sz="900" b="1" dirty="0">
                  <a:solidFill>
                    <a:srgbClr val="FF7F4D"/>
                  </a:solidFill>
                </a:rPr>
                <a:t>Placebo</a:t>
              </a:r>
            </a:p>
          </p:txBody>
        </p:sp>
        <p:cxnSp>
          <p:nvCxnSpPr>
            <p:cNvPr id="42" name="Connecteur droit 41">
              <a:extLst>
                <a:ext uri="{FF2B5EF4-FFF2-40B4-BE49-F238E27FC236}">
                  <a16:creationId xmlns:a16="http://schemas.microsoft.com/office/drawing/2014/main" xmlns="" id="{85071DD5-2BEF-C207-C0C7-8943C1B47F3D}"/>
                </a:ext>
              </a:extLst>
            </p:cNvPr>
            <p:cNvCxnSpPr>
              <a:cxnSpLocks/>
            </p:cNvCxnSpPr>
            <p:nvPr/>
          </p:nvCxnSpPr>
          <p:spPr>
            <a:xfrm>
              <a:off x="3735509" y="2251146"/>
              <a:ext cx="135314"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xmlns="" id="{A54B8339-1AD2-143C-49CD-BCF0B8319228}"/>
                </a:ext>
              </a:extLst>
            </p:cNvPr>
            <p:cNvSpPr txBox="1"/>
            <p:nvPr/>
          </p:nvSpPr>
          <p:spPr>
            <a:xfrm>
              <a:off x="3803166" y="2143424"/>
              <a:ext cx="793807" cy="230832"/>
            </a:xfrm>
            <a:prstGeom prst="rect">
              <a:avLst/>
            </a:prstGeom>
            <a:noFill/>
          </p:spPr>
          <p:txBody>
            <a:bodyPr wrap="none" rtlCol="0">
              <a:spAutoFit/>
            </a:bodyPr>
            <a:lstStyle/>
            <a:p>
              <a:r>
                <a:rPr lang="fr-FR" sz="900" b="1" dirty="0" err="1">
                  <a:solidFill>
                    <a:srgbClr val="004477"/>
                  </a:solidFill>
                </a:rPr>
                <a:t>Nivolumab</a:t>
              </a:r>
              <a:endParaRPr lang="fr-FR" sz="900" b="1" dirty="0">
                <a:solidFill>
                  <a:srgbClr val="004477"/>
                </a:solidFill>
              </a:endParaRPr>
            </a:p>
          </p:txBody>
        </p:sp>
      </p:grpSp>
      <p:grpSp>
        <p:nvGrpSpPr>
          <p:cNvPr id="44" name="Groupe 43">
            <a:extLst>
              <a:ext uri="{FF2B5EF4-FFF2-40B4-BE49-F238E27FC236}">
                <a16:creationId xmlns:a16="http://schemas.microsoft.com/office/drawing/2014/main" xmlns="" id="{06345E3C-377E-E0A7-B328-2D1D4EADD382}"/>
              </a:ext>
            </a:extLst>
          </p:cNvPr>
          <p:cNvGrpSpPr/>
          <p:nvPr/>
        </p:nvGrpSpPr>
        <p:grpSpPr>
          <a:xfrm>
            <a:off x="8216435" y="2478665"/>
            <a:ext cx="2885726" cy="448351"/>
            <a:chOff x="3506906" y="2880780"/>
            <a:chExt cx="2885726" cy="448351"/>
          </a:xfrm>
        </p:grpSpPr>
        <p:sp>
          <p:nvSpPr>
            <p:cNvPr id="45" name="ZoneTexte 44">
              <a:extLst>
                <a:ext uri="{FF2B5EF4-FFF2-40B4-BE49-F238E27FC236}">
                  <a16:creationId xmlns:a16="http://schemas.microsoft.com/office/drawing/2014/main" xmlns="" id="{8439E469-0F46-1014-9190-467B7FFB6553}"/>
                </a:ext>
              </a:extLst>
            </p:cNvPr>
            <p:cNvSpPr txBox="1"/>
            <p:nvPr/>
          </p:nvSpPr>
          <p:spPr>
            <a:xfrm>
              <a:off x="3506906" y="2880780"/>
              <a:ext cx="2885726" cy="215444"/>
            </a:xfrm>
            <a:prstGeom prst="rect">
              <a:avLst/>
            </a:prstGeom>
            <a:noFill/>
          </p:spPr>
          <p:txBody>
            <a:bodyPr wrap="none" rtlCol="0">
              <a:spAutoFit/>
            </a:bodyPr>
            <a:lstStyle/>
            <a:p>
              <a:r>
                <a:rPr lang="fr-FR" sz="800" b="1" dirty="0">
                  <a:solidFill>
                    <a:prstClr val="black"/>
                  </a:solidFill>
                </a:rPr>
                <a:t>Modèle des risques proportionnels de Cox - non ajusté</a:t>
              </a:r>
            </a:p>
          </p:txBody>
        </p:sp>
        <p:sp>
          <p:nvSpPr>
            <p:cNvPr id="46" name="ZoneTexte 45">
              <a:extLst>
                <a:ext uri="{FF2B5EF4-FFF2-40B4-BE49-F238E27FC236}">
                  <a16:creationId xmlns:a16="http://schemas.microsoft.com/office/drawing/2014/main" xmlns="" id="{6B81CA61-9E39-946F-3951-0EB33C824973}"/>
                </a:ext>
              </a:extLst>
            </p:cNvPr>
            <p:cNvSpPr txBox="1"/>
            <p:nvPr/>
          </p:nvSpPr>
          <p:spPr>
            <a:xfrm>
              <a:off x="3562006" y="3021354"/>
              <a:ext cx="1098378" cy="307777"/>
            </a:xfrm>
            <a:prstGeom prst="rect">
              <a:avLst/>
            </a:prstGeom>
            <a:noFill/>
          </p:spPr>
          <p:txBody>
            <a:bodyPr wrap="none" rtlCol="0">
              <a:spAutoFit/>
            </a:bodyPr>
            <a:lstStyle/>
            <a:p>
              <a:r>
                <a:rPr lang="fr-FR" sz="700" i="1" dirty="0">
                  <a:solidFill>
                    <a:prstClr val="black"/>
                  </a:solidFill>
                </a:rPr>
                <a:t>p</a:t>
              </a:r>
            </a:p>
            <a:p>
              <a:r>
                <a:rPr lang="fr-FR" sz="700" dirty="0">
                  <a:solidFill>
                    <a:prstClr val="black"/>
                  </a:solidFill>
                </a:rPr>
                <a:t>Hazard Ratio (95%CI)</a:t>
              </a:r>
            </a:p>
          </p:txBody>
        </p:sp>
        <p:sp>
          <p:nvSpPr>
            <p:cNvPr id="47" name="ZoneTexte 46">
              <a:extLst>
                <a:ext uri="{FF2B5EF4-FFF2-40B4-BE49-F238E27FC236}">
                  <a16:creationId xmlns:a16="http://schemas.microsoft.com/office/drawing/2014/main" xmlns="" id="{50955E9D-FAE8-EE0F-DDBB-DDCF6BF90307}"/>
                </a:ext>
              </a:extLst>
            </p:cNvPr>
            <p:cNvSpPr txBox="1"/>
            <p:nvPr/>
          </p:nvSpPr>
          <p:spPr>
            <a:xfrm>
              <a:off x="5246058" y="3021354"/>
              <a:ext cx="942887" cy="307777"/>
            </a:xfrm>
            <a:prstGeom prst="rect">
              <a:avLst/>
            </a:prstGeom>
            <a:noFill/>
          </p:spPr>
          <p:txBody>
            <a:bodyPr wrap="none" rtlCol="0">
              <a:spAutoFit/>
            </a:bodyPr>
            <a:lstStyle/>
            <a:p>
              <a:r>
                <a:rPr lang="fr-FR" sz="700" dirty="0">
                  <a:solidFill>
                    <a:prstClr val="black"/>
                  </a:solidFill>
                </a:rPr>
                <a:t>0.093</a:t>
              </a:r>
            </a:p>
            <a:p>
              <a:r>
                <a:rPr lang="fr-FR" sz="700" dirty="0">
                  <a:solidFill>
                    <a:prstClr val="black"/>
                  </a:solidFill>
                </a:rPr>
                <a:t>0.81 (0.64 to 1.04)</a:t>
              </a:r>
            </a:p>
          </p:txBody>
        </p:sp>
      </p:grpSp>
      <p:cxnSp>
        <p:nvCxnSpPr>
          <p:cNvPr id="49" name="Connecteur droit 48">
            <a:extLst>
              <a:ext uri="{FF2B5EF4-FFF2-40B4-BE49-F238E27FC236}">
                <a16:creationId xmlns:a16="http://schemas.microsoft.com/office/drawing/2014/main" xmlns="" id="{F29D8A05-F1B4-3EC9-19A8-9CE71B18EBF8}"/>
              </a:ext>
            </a:extLst>
          </p:cNvPr>
          <p:cNvCxnSpPr>
            <a:cxnSpLocks/>
          </p:cNvCxnSpPr>
          <p:nvPr/>
        </p:nvCxnSpPr>
        <p:spPr>
          <a:xfrm>
            <a:off x="7729722" y="4724920"/>
            <a:ext cx="342313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Espace réservé du texte 6">
            <a:extLst>
              <a:ext uri="{FF2B5EF4-FFF2-40B4-BE49-F238E27FC236}">
                <a16:creationId xmlns:a16="http://schemas.microsoft.com/office/drawing/2014/main" xmlns="" id="{862B47BE-1224-AD8F-78A4-AE4C624B1EA8}"/>
              </a:ext>
            </a:extLst>
          </p:cNvPr>
          <p:cNvSpPr txBox="1">
            <a:spLocks/>
          </p:cNvSpPr>
          <p:nvPr/>
        </p:nvSpPr>
        <p:spPr>
          <a:xfrm>
            <a:off x="6739943" y="1170352"/>
            <a:ext cx="1259513" cy="243498"/>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100" dirty="0"/>
              <a:t>Survie globale</a:t>
            </a:r>
          </a:p>
        </p:txBody>
      </p:sp>
      <p:sp>
        <p:nvSpPr>
          <p:cNvPr id="53" name="Forme libre 52">
            <a:extLst>
              <a:ext uri="{FF2B5EF4-FFF2-40B4-BE49-F238E27FC236}">
                <a16:creationId xmlns:a16="http://schemas.microsoft.com/office/drawing/2014/main" xmlns="" id="{1BC1D3B1-BEEA-5263-2944-0C0E04808316}"/>
              </a:ext>
            </a:extLst>
          </p:cNvPr>
          <p:cNvSpPr/>
          <p:nvPr/>
        </p:nvSpPr>
        <p:spPr>
          <a:xfrm>
            <a:off x="7185819" y="1560455"/>
            <a:ext cx="3111690" cy="2470244"/>
          </a:xfrm>
          <a:custGeom>
            <a:avLst/>
            <a:gdLst>
              <a:gd name="connsiteX0" fmla="*/ 3111690 w 3111690"/>
              <a:gd name="connsiteY0" fmla="*/ 2470244 h 2470244"/>
              <a:gd name="connsiteX1" fmla="*/ 2897875 w 3111690"/>
              <a:gd name="connsiteY1" fmla="*/ 2470244 h 2470244"/>
              <a:gd name="connsiteX2" fmla="*/ 2897875 w 3111690"/>
              <a:gd name="connsiteY2" fmla="*/ 2388358 h 2470244"/>
              <a:gd name="connsiteX3" fmla="*/ 2711355 w 3111690"/>
              <a:gd name="connsiteY3" fmla="*/ 2388358 h 2470244"/>
              <a:gd name="connsiteX4" fmla="*/ 2679511 w 3111690"/>
              <a:gd name="connsiteY4" fmla="*/ 2356514 h 2470244"/>
              <a:gd name="connsiteX5" fmla="*/ 1947081 w 3111690"/>
              <a:gd name="connsiteY5" fmla="*/ 2356514 h 2470244"/>
              <a:gd name="connsiteX6" fmla="*/ 1947081 w 3111690"/>
              <a:gd name="connsiteY6" fmla="*/ 2306471 h 2470244"/>
              <a:gd name="connsiteX7" fmla="*/ 1878842 w 3111690"/>
              <a:gd name="connsiteY7" fmla="*/ 2306471 h 2470244"/>
              <a:gd name="connsiteX8" fmla="*/ 1878842 w 3111690"/>
              <a:gd name="connsiteY8" fmla="*/ 2306471 h 2470244"/>
              <a:gd name="connsiteX9" fmla="*/ 1801505 w 3111690"/>
              <a:gd name="connsiteY9" fmla="*/ 2306471 h 2470244"/>
              <a:gd name="connsiteX10" fmla="*/ 1801505 w 3111690"/>
              <a:gd name="connsiteY10" fmla="*/ 2256430 h 2470244"/>
              <a:gd name="connsiteX11" fmla="*/ 1369326 w 3111690"/>
              <a:gd name="connsiteY11" fmla="*/ 2256430 h 2470244"/>
              <a:gd name="connsiteX12" fmla="*/ 1369326 w 3111690"/>
              <a:gd name="connsiteY12" fmla="*/ 2233683 h 2470244"/>
              <a:gd name="connsiteX13" fmla="*/ 1328382 w 3111690"/>
              <a:gd name="connsiteY13" fmla="*/ 2215486 h 2470244"/>
              <a:gd name="connsiteX14" fmla="*/ 1301087 w 3111690"/>
              <a:gd name="connsiteY14" fmla="*/ 2192740 h 2470244"/>
              <a:gd name="connsiteX15" fmla="*/ 1287439 w 3111690"/>
              <a:gd name="connsiteY15" fmla="*/ 2183641 h 2470244"/>
              <a:gd name="connsiteX16" fmla="*/ 1278341 w 3111690"/>
              <a:gd name="connsiteY16" fmla="*/ 2169994 h 2470244"/>
              <a:gd name="connsiteX17" fmla="*/ 1251045 w 3111690"/>
              <a:gd name="connsiteY17" fmla="*/ 2147247 h 2470244"/>
              <a:gd name="connsiteX18" fmla="*/ 1237397 w 3111690"/>
              <a:gd name="connsiteY18" fmla="*/ 2129050 h 2470244"/>
              <a:gd name="connsiteX19" fmla="*/ 1096370 w 3111690"/>
              <a:gd name="connsiteY19" fmla="*/ 2129050 h 2470244"/>
              <a:gd name="connsiteX20" fmla="*/ 1096370 w 3111690"/>
              <a:gd name="connsiteY20" fmla="*/ 2124501 h 2470244"/>
              <a:gd name="connsiteX21" fmla="*/ 1064526 w 3111690"/>
              <a:gd name="connsiteY21" fmla="*/ 2065361 h 2470244"/>
              <a:gd name="connsiteX22" fmla="*/ 1046329 w 3111690"/>
              <a:gd name="connsiteY22" fmla="*/ 2038065 h 2470244"/>
              <a:gd name="connsiteX23" fmla="*/ 1041779 w 3111690"/>
              <a:gd name="connsiteY23" fmla="*/ 2024418 h 2470244"/>
              <a:gd name="connsiteX24" fmla="*/ 1028132 w 3111690"/>
              <a:gd name="connsiteY24" fmla="*/ 2019868 h 2470244"/>
              <a:gd name="connsiteX25" fmla="*/ 1014484 w 3111690"/>
              <a:gd name="connsiteY25" fmla="*/ 2010770 h 2470244"/>
              <a:gd name="connsiteX26" fmla="*/ 1000836 w 3111690"/>
              <a:gd name="connsiteY26" fmla="*/ 1997122 h 2470244"/>
              <a:gd name="connsiteX27" fmla="*/ 973541 w 3111690"/>
              <a:gd name="connsiteY27" fmla="*/ 1978925 h 2470244"/>
              <a:gd name="connsiteX28" fmla="*/ 959893 w 3111690"/>
              <a:gd name="connsiteY28" fmla="*/ 1969827 h 2470244"/>
              <a:gd name="connsiteX29" fmla="*/ 946245 w 3111690"/>
              <a:gd name="connsiteY29" fmla="*/ 1965277 h 2470244"/>
              <a:gd name="connsiteX30" fmla="*/ 918949 w 3111690"/>
              <a:gd name="connsiteY30" fmla="*/ 1942531 h 2470244"/>
              <a:gd name="connsiteX31" fmla="*/ 891654 w 3111690"/>
              <a:gd name="connsiteY31" fmla="*/ 1933432 h 2470244"/>
              <a:gd name="connsiteX32" fmla="*/ 859809 w 3111690"/>
              <a:gd name="connsiteY32" fmla="*/ 1919785 h 2470244"/>
              <a:gd name="connsiteX33" fmla="*/ 818866 w 3111690"/>
              <a:gd name="connsiteY33" fmla="*/ 1897038 h 2470244"/>
              <a:gd name="connsiteX34" fmla="*/ 805218 w 3111690"/>
              <a:gd name="connsiteY34" fmla="*/ 1869743 h 2470244"/>
              <a:gd name="connsiteX35" fmla="*/ 796120 w 3111690"/>
              <a:gd name="connsiteY35" fmla="*/ 1842447 h 2470244"/>
              <a:gd name="connsiteX36" fmla="*/ 764275 w 3111690"/>
              <a:gd name="connsiteY36" fmla="*/ 1801504 h 2470244"/>
              <a:gd name="connsiteX37" fmla="*/ 732430 w 3111690"/>
              <a:gd name="connsiteY37" fmla="*/ 1792406 h 2470244"/>
              <a:gd name="connsiteX38" fmla="*/ 696036 w 3111690"/>
              <a:gd name="connsiteY38" fmla="*/ 1783307 h 2470244"/>
              <a:gd name="connsiteX39" fmla="*/ 668741 w 3111690"/>
              <a:gd name="connsiteY39" fmla="*/ 1765110 h 2470244"/>
              <a:gd name="connsiteX40" fmla="*/ 655093 w 3111690"/>
              <a:gd name="connsiteY40" fmla="*/ 1751462 h 2470244"/>
              <a:gd name="connsiteX41" fmla="*/ 627797 w 3111690"/>
              <a:gd name="connsiteY41" fmla="*/ 1733265 h 2470244"/>
              <a:gd name="connsiteX42" fmla="*/ 618699 w 3111690"/>
              <a:gd name="connsiteY42" fmla="*/ 1719618 h 2470244"/>
              <a:gd name="connsiteX43" fmla="*/ 605051 w 3111690"/>
              <a:gd name="connsiteY43" fmla="*/ 1710519 h 2470244"/>
              <a:gd name="connsiteX44" fmla="*/ 600502 w 3111690"/>
              <a:gd name="connsiteY44" fmla="*/ 1696871 h 2470244"/>
              <a:gd name="connsiteX45" fmla="*/ 591403 w 3111690"/>
              <a:gd name="connsiteY45" fmla="*/ 1683224 h 2470244"/>
              <a:gd name="connsiteX46" fmla="*/ 586854 w 3111690"/>
              <a:gd name="connsiteY46" fmla="*/ 1669576 h 2470244"/>
              <a:gd name="connsiteX47" fmla="*/ 577755 w 3111690"/>
              <a:gd name="connsiteY47" fmla="*/ 1633182 h 2470244"/>
              <a:gd name="connsiteX48" fmla="*/ 573206 w 3111690"/>
              <a:gd name="connsiteY48" fmla="*/ 1628632 h 2470244"/>
              <a:gd name="connsiteX49" fmla="*/ 573206 w 3111690"/>
              <a:gd name="connsiteY49" fmla="*/ 1624083 h 2470244"/>
              <a:gd name="connsiteX50" fmla="*/ 523164 w 3111690"/>
              <a:gd name="connsiteY50" fmla="*/ 1574041 h 2470244"/>
              <a:gd name="connsiteX51" fmla="*/ 500418 w 3111690"/>
              <a:gd name="connsiteY51" fmla="*/ 1524000 h 2470244"/>
              <a:gd name="connsiteX52" fmla="*/ 495869 w 3111690"/>
              <a:gd name="connsiteY52" fmla="*/ 1505803 h 2470244"/>
              <a:gd name="connsiteX53" fmla="*/ 486770 w 3111690"/>
              <a:gd name="connsiteY53" fmla="*/ 1360227 h 2470244"/>
              <a:gd name="connsiteX54" fmla="*/ 482221 w 3111690"/>
              <a:gd name="connsiteY54" fmla="*/ 1346579 h 2470244"/>
              <a:gd name="connsiteX55" fmla="*/ 477672 w 3111690"/>
              <a:gd name="connsiteY55" fmla="*/ 1328382 h 2470244"/>
              <a:gd name="connsiteX56" fmla="*/ 464024 w 3111690"/>
              <a:gd name="connsiteY56" fmla="*/ 1287438 h 2470244"/>
              <a:gd name="connsiteX57" fmla="*/ 450376 w 3111690"/>
              <a:gd name="connsiteY57" fmla="*/ 1246495 h 2470244"/>
              <a:gd name="connsiteX58" fmla="*/ 441278 w 3111690"/>
              <a:gd name="connsiteY58" fmla="*/ 1219200 h 2470244"/>
              <a:gd name="connsiteX59" fmla="*/ 423081 w 3111690"/>
              <a:gd name="connsiteY59" fmla="*/ 1191904 h 2470244"/>
              <a:gd name="connsiteX60" fmla="*/ 413982 w 3111690"/>
              <a:gd name="connsiteY60" fmla="*/ 1178256 h 2470244"/>
              <a:gd name="connsiteX61" fmla="*/ 400335 w 3111690"/>
              <a:gd name="connsiteY61" fmla="*/ 1164609 h 2470244"/>
              <a:gd name="connsiteX62" fmla="*/ 377588 w 3111690"/>
              <a:gd name="connsiteY62" fmla="*/ 1137313 h 2470244"/>
              <a:gd name="connsiteX63" fmla="*/ 368490 w 3111690"/>
              <a:gd name="connsiteY63" fmla="*/ 1110018 h 2470244"/>
              <a:gd name="connsiteX64" fmla="*/ 363941 w 3111690"/>
              <a:gd name="connsiteY64" fmla="*/ 1096370 h 2470244"/>
              <a:gd name="connsiteX65" fmla="*/ 345744 w 3111690"/>
              <a:gd name="connsiteY65" fmla="*/ 1069074 h 2470244"/>
              <a:gd name="connsiteX66" fmla="*/ 336645 w 3111690"/>
              <a:gd name="connsiteY66" fmla="*/ 1055427 h 2470244"/>
              <a:gd name="connsiteX67" fmla="*/ 332096 w 3111690"/>
              <a:gd name="connsiteY67" fmla="*/ 1041779 h 2470244"/>
              <a:gd name="connsiteX68" fmla="*/ 322997 w 3111690"/>
              <a:gd name="connsiteY68" fmla="*/ 982638 h 2470244"/>
              <a:gd name="connsiteX69" fmla="*/ 313899 w 3111690"/>
              <a:gd name="connsiteY69" fmla="*/ 905301 h 2470244"/>
              <a:gd name="connsiteX70" fmla="*/ 304800 w 3111690"/>
              <a:gd name="connsiteY70" fmla="*/ 864358 h 2470244"/>
              <a:gd name="connsiteX71" fmla="*/ 300251 w 3111690"/>
              <a:gd name="connsiteY71" fmla="*/ 841612 h 2470244"/>
              <a:gd name="connsiteX72" fmla="*/ 291152 w 3111690"/>
              <a:gd name="connsiteY72" fmla="*/ 791570 h 2470244"/>
              <a:gd name="connsiteX73" fmla="*/ 282054 w 3111690"/>
              <a:gd name="connsiteY73" fmla="*/ 764274 h 2470244"/>
              <a:gd name="connsiteX74" fmla="*/ 277505 w 3111690"/>
              <a:gd name="connsiteY74" fmla="*/ 741528 h 2470244"/>
              <a:gd name="connsiteX75" fmla="*/ 272955 w 3111690"/>
              <a:gd name="connsiteY75" fmla="*/ 709683 h 2470244"/>
              <a:gd name="connsiteX76" fmla="*/ 263857 w 3111690"/>
              <a:gd name="connsiteY76" fmla="*/ 691486 h 2470244"/>
              <a:gd name="connsiteX77" fmla="*/ 259308 w 3111690"/>
              <a:gd name="connsiteY77" fmla="*/ 677838 h 2470244"/>
              <a:gd name="connsiteX78" fmla="*/ 250209 w 3111690"/>
              <a:gd name="connsiteY78" fmla="*/ 641444 h 2470244"/>
              <a:gd name="connsiteX79" fmla="*/ 241111 w 3111690"/>
              <a:gd name="connsiteY79" fmla="*/ 627797 h 2470244"/>
              <a:gd name="connsiteX80" fmla="*/ 232012 w 3111690"/>
              <a:gd name="connsiteY80" fmla="*/ 600501 h 2470244"/>
              <a:gd name="connsiteX81" fmla="*/ 222914 w 3111690"/>
              <a:gd name="connsiteY81" fmla="*/ 573206 h 2470244"/>
              <a:gd name="connsiteX82" fmla="*/ 218364 w 3111690"/>
              <a:gd name="connsiteY82" fmla="*/ 559558 h 2470244"/>
              <a:gd name="connsiteX83" fmla="*/ 200167 w 3111690"/>
              <a:gd name="connsiteY83" fmla="*/ 518615 h 2470244"/>
              <a:gd name="connsiteX84" fmla="*/ 195618 w 3111690"/>
              <a:gd name="connsiteY84" fmla="*/ 504967 h 2470244"/>
              <a:gd name="connsiteX85" fmla="*/ 181970 w 3111690"/>
              <a:gd name="connsiteY85" fmla="*/ 477671 h 2470244"/>
              <a:gd name="connsiteX86" fmla="*/ 172872 w 3111690"/>
              <a:gd name="connsiteY86" fmla="*/ 464024 h 2470244"/>
              <a:gd name="connsiteX87" fmla="*/ 168323 w 3111690"/>
              <a:gd name="connsiteY87" fmla="*/ 445827 h 2470244"/>
              <a:gd name="connsiteX88" fmla="*/ 163773 w 3111690"/>
              <a:gd name="connsiteY88" fmla="*/ 423080 h 2470244"/>
              <a:gd name="connsiteX89" fmla="*/ 154675 w 3111690"/>
              <a:gd name="connsiteY89" fmla="*/ 395785 h 2470244"/>
              <a:gd name="connsiteX90" fmla="*/ 150126 w 3111690"/>
              <a:gd name="connsiteY90" fmla="*/ 382137 h 2470244"/>
              <a:gd name="connsiteX91" fmla="*/ 141027 w 3111690"/>
              <a:gd name="connsiteY91" fmla="*/ 368489 h 2470244"/>
              <a:gd name="connsiteX92" fmla="*/ 131929 w 3111690"/>
              <a:gd name="connsiteY92" fmla="*/ 332095 h 2470244"/>
              <a:gd name="connsiteX93" fmla="*/ 118281 w 3111690"/>
              <a:gd name="connsiteY93" fmla="*/ 291152 h 2470244"/>
              <a:gd name="connsiteX94" fmla="*/ 109182 w 3111690"/>
              <a:gd name="connsiteY94" fmla="*/ 259307 h 2470244"/>
              <a:gd name="connsiteX95" fmla="*/ 90985 w 3111690"/>
              <a:gd name="connsiteY95" fmla="*/ 186519 h 2470244"/>
              <a:gd name="connsiteX96" fmla="*/ 68239 w 3111690"/>
              <a:gd name="connsiteY96" fmla="*/ 159224 h 2470244"/>
              <a:gd name="connsiteX97" fmla="*/ 63690 w 3111690"/>
              <a:gd name="connsiteY97" fmla="*/ 145576 h 2470244"/>
              <a:gd name="connsiteX98" fmla="*/ 45493 w 3111690"/>
              <a:gd name="connsiteY98" fmla="*/ 109182 h 2470244"/>
              <a:gd name="connsiteX99" fmla="*/ 40944 w 3111690"/>
              <a:gd name="connsiteY99" fmla="*/ 90985 h 2470244"/>
              <a:gd name="connsiteX100" fmla="*/ 31845 w 3111690"/>
              <a:gd name="connsiteY100" fmla="*/ 63689 h 2470244"/>
              <a:gd name="connsiteX101" fmla="*/ 22746 w 3111690"/>
              <a:gd name="connsiteY101" fmla="*/ 31844 h 2470244"/>
              <a:gd name="connsiteX102" fmla="*/ 0 w 3111690"/>
              <a:gd name="connsiteY102" fmla="*/ 0 h 247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111690" h="2470244">
                <a:moveTo>
                  <a:pt x="3111690" y="2470244"/>
                </a:moveTo>
                <a:lnTo>
                  <a:pt x="2897875" y="2470244"/>
                </a:lnTo>
                <a:lnTo>
                  <a:pt x="2897875" y="2388358"/>
                </a:lnTo>
                <a:lnTo>
                  <a:pt x="2711355" y="2388358"/>
                </a:lnTo>
                <a:lnTo>
                  <a:pt x="2679511" y="2356514"/>
                </a:lnTo>
                <a:lnTo>
                  <a:pt x="1947081" y="2356514"/>
                </a:lnTo>
                <a:lnTo>
                  <a:pt x="1947081" y="2306471"/>
                </a:lnTo>
                <a:lnTo>
                  <a:pt x="1878842" y="2306471"/>
                </a:lnTo>
                <a:lnTo>
                  <a:pt x="1878842" y="2306471"/>
                </a:lnTo>
                <a:lnTo>
                  <a:pt x="1801505" y="2306471"/>
                </a:lnTo>
                <a:lnTo>
                  <a:pt x="1801505" y="2256430"/>
                </a:lnTo>
                <a:lnTo>
                  <a:pt x="1369326" y="2256430"/>
                </a:lnTo>
                <a:lnTo>
                  <a:pt x="1369326" y="2233683"/>
                </a:lnTo>
                <a:cubicBezTo>
                  <a:pt x="1355678" y="2227617"/>
                  <a:pt x="1341740" y="2222165"/>
                  <a:pt x="1328382" y="2215486"/>
                </a:cubicBezTo>
                <a:cubicBezTo>
                  <a:pt x="1311441" y="2207016"/>
                  <a:pt x="1316177" y="2205315"/>
                  <a:pt x="1301087" y="2192740"/>
                </a:cubicBezTo>
                <a:cubicBezTo>
                  <a:pt x="1296887" y="2189240"/>
                  <a:pt x="1291988" y="2186674"/>
                  <a:pt x="1287439" y="2183641"/>
                </a:cubicBezTo>
                <a:cubicBezTo>
                  <a:pt x="1284406" y="2179092"/>
                  <a:pt x="1282207" y="2173860"/>
                  <a:pt x="1278341" y="2169994"/>
                </a:cubicBezTo>
                <a:cubicBezTo>
                  <a:pt x="1242548" y="2134201"/>
                  <a:pt x="1288318" y="2191972"/>
                  <a:pt x="1251045" y="2147247"/>
                </a:cubicBezTo>
                <a:cubicBezTo>
                  <a:pt x="1225307" y="2116363"/>
                  <a:pt x="1251872" y="2143528"/>
                  <a:pt x="1237397" y="2129050"/>
                </a:cubicBezTo>
                <a:lnTo>
                  <a:pt x="1096370" y="2129050"/>
                </a:lnTo>
                <a:lnTo>
                  <a:pt x="1096370" y="2124501"/>
                </a:lnTo>
                <a:cubicBezTo>
                  <a:pt x="1085755" y="2104788"/>
                  <a:pt x="1075744" y="2084737"/>
                  <a:pt x="1064526" y="2065361"/>
                </a:cubicBezTo>
                <a:cubicBezTo>
                  <a:pt x="1059047" y="2055897"/>
                  <a:pt x="1049788" y="2048439"/>
                  <a:pt x="1046329" y="2038065"/>
                </a:cubicBezTo>
                <a:cubicBezTo>
                  <a:pt x="1044812" y="2033516"/>
                  <a:pt x="1045170" y="2027809"/>
                  <a:pt x="1041779" y="2024418"/>
                </a:cubicBezTo>
                <a:cubicBezTo>
                  <a:pt x="1038388" y="2021027"/>
                  <a:pt x="1032421" y="2022013"/>
                  <a:pt x="1028132" y="2019868"/>
                </a:cubicBezTo>
                <a:cubicBezTo>
                  <a:pt x="1023242" y="2017423"/>
                  <a:pt x="1018684" y="2014270"/>
                  <a:pt x="1014484" y="2010770"/>
                </a:cubicBezTo>
                <a:cubicBezTo>
                  <a:pt x="1009541" y="2006651"/>
                  <a:pt x="1005914" y="2001072"/>
                  <a:pt x="1000836" y="1997122"/>
                </a:cubicBezTo>
                <a:cubicBezTo>
                  <a:pt x="992205" y="1990409"/>
                  <a:pt x="982639" y="1984991"/>
                  <a:pt x="973541" y="1978925"/>
                </a:cubicBezTo>
                <a:cubicBezTo>
                  <a:pt x="968992" y="1975892"/>
                  <a:pt x="965080" y="1971556"/>
                  <a:pt x="959893" y="1969827"/>
                </a:cubicBezTo>
                <a:lnTo>
                  <a:pt x="946245" y="1965277"/>
                </a:lnTo>
                <a:cubicBezTo>
                  <a:pt x="937675" y="1956708"/>
                  <a:pt x="930348" y="1947598"/>
                  <a:pt x="918949" y="1942531"/>
                </a:cubicBezTo>
                <a:cubicBezTo>
                  <a:pt x="910185" y="1938636"/>
                  <a:pt x="899634" y="1938752"/>
                  <a:pt x="891654" y="1933432"/>
                </a:cubicBezTo>
                <a:cubicBezTo>
                  <a:pt x="872804" y="1920866"/>
                  <a:pt x="883310" y="1925660"/>
                  <a:pt x="859809" y="1919785"/>
                </a:cubicBezTo>
                <a:cubicBezTo>
                  <a:pt x="828524" y="1898928"/>
                  <a:pt x="842888" y="1905046"/>
                  <a:pt x="818866" y="1897038"/>
                </a:cubicBezTo>
                <a:cubicBezTo>
                  <a:pt x="802274" y="1847261"/>
                  <a:pt x="828738" y="1922664"/>
                  <a:pt x="805218" y="1869743"/>
                </a:cubicBezTo>
                <a:cubicBezTo>
                  <a:pt x="801323" y="1860979"/>
                  <a:pt x="799153" y="1851546"/>
                  <a:pt x="796120" y="1842447"/>
                </a:cubicBezTo>
                <a:cubicBezTo>
                  <a:pt x="790361" y="1825171"/>
                  <a:pt x="787283" y="1809173"/>
                  <a:pt x="764275" y="1801504"/>
                </a:cubicBezTo>
                <a:cubicBezTo>
                  <a:pt x="749074" y="1796437"/>
                  <a:pt x="749571" y="1796215"/>
                  <a:pt x="732430" y="1792406"/>
                </a:cubicBezTo>
                <a:cubicBezTo>
                  <a:pt x="699496" y="1785087"/>
                  <a:pt x="720422" y="1791435"/>
                  <a:pt x="696036" y="1783307"/>
                </a:cubicBezTo>
                <a:cubicBezTo>
                  <a:pt x="652495" y="1739766"/>
                  <a:pt x="708244" y="1791446"/>
                  <a:pt x="668741" y="1765110"/>
                </a:cubicBezTo>
                <a:cubicBezTo>
                  <a:pt x="663388" y="1761541"/>
                  <a:pt x="660171" y="1755412"/>
                  <a:pt x="655093" y="1751462"/>
                </a:cubicBezTo>
                <a:cubicBezTo>
                  <a:pt x="646461" y="1744748"/>
                  <a:pt x="627797" y="1733265"/>
                  <a:pt x="627797" y="1733265"/>
                </a:cubicBezTo>
                <a:cubicBezTo>
                  <a:pt x="624764" y="1728716"/>
                  <a:pt x="622565" y="1723484"/>
                  <a:pt x="618699" y="1719618"/>
                </a:cubicBezTo>
                <a:cubicBezTo>
                  <a:pt x="614833" y="1715752"/>
                  <a:pt x="608467" y="1714789"/>
                  <a:pt x="605051" y="1710519"/>
                </a:cubicBezTo>
                <a:cubicBezTo>
                  <a:pt x="602055" y="1706774"/>
                  <a:pt x="602647" y="1701160"/>
                  <a:pt x="600502" y="1696871"/>
                </a:cubicBezTo>
                <a:cubicBezTo>
                  <a:pt x="598057" y="1691981"/>
                  <a:pt x="594436" y="1687773"/>
                  <a:pt x="591403" y="1683224"/>
                </a:cubicBezTo>
                <a:cubicBezTo>
                  <a:pt x="589887" y="1678675"/>
                  <a:pt x="588017" y="1674228"/>
                  <a:pt x="586854" y="1669576"/>
                </a:cubicBezTo>
                <a:cubicBezTo>
                  <a:pt x="584257" y="1659186"/>
                  <a:pt x="582957" y="1643585"/>
                  <a:pt x="577755" y="1633182"/>
                </a:cubicBezTo>
                <a:cubicBezTo>
                  <a:pt x="576796" y="1631264"/>
                  <a:pt x="574722" y="1630149"/>
                  <a:pt x="573206" y="1628632"/>
                </a:cubicBezTo>
                <a:lnTo>
                  <a:pt x="573206" y="1624083"/>
                </a:lnTo>
                <a:cubicBezTo>
                  <a:pt x="556525" y="1607402"/>
                  <a:pt x="533714" y="1595141"/>
                  <a:pt x="523164" y="1574041"/>
                </a:cubicBezTo>
                <a:cubicBezTo>
                  <a:pt x="511157" y="1550027"/>
                  <a:pt x="506310" y="1544621"/>
                  <a:pt x="500418" y="1524000"/>
                </a:cubicBezTo>
                <a:cubicBezTo>
                  <a:pt x="498700" y="1517988"/>
                  <a:pt x="497385" y="1511869"/>
                  <a:pt x="495869" y="1505803"/>
                </a:cubicBezTo>
                <a:cubicBezTo>
                  <a:pt x="494398" y="1469035"/>
                  <a:pt x="495696" y="1404852"/>
                  <a:pt x="486770" y="1360227"/>
                </a:cubicBezTo>
                <a:cubicBezTo>
                  <a:pt x="485829" y="1355525"/>
                  <a:pt x="483538" y="1351190"/>
                  <a:pt x="482221" y="1346579"/>
                </a:cubicBezTo>
                <a:cubicBezTo>
                  <a:pt x="480503" y="1340567"/>
                  <a:pt x="479469" y="1334371"/>
                  <a:pt x="477672" y="1328382"/>
                </a:cubicBezTo>
                <a:cubicBezTo>
                  <a:pt x="473538" y="1314602"/>
                  <a:pt x="468573" y="1301086"/>
                  <a:pt x="464024" y="1287438"/>
                </a:cubicBezTo>
                <a:lnTo>
                  <a:pt x="450376" y="1246495"/>
                </a:lnTo>
                <a:cubicBezTo>
                  <a:pt x="450376" y="1246494"/>
                  <a:pt x="441279" y="1219201"/>
                  <a:pt x="441278" y="1219200"/>
                </a:cubicBezTo>
                <a:lnTo>
                  <a:pt x="423081" y="1191904"/>
                </a:lnTo>
                <a:cubicBezTo>
                  <a:pt x="420048" y="1187355"/>
                  <a:pt x="417848" y="1182122"/>
                  <a:pt x="413982" y="1178256"/>
                </a:cubicBezTo>
                <a:cubicBezTo>
                  <a:pt x="409433" y="1173707"/>
                  <a:pt x="404453" y="1169551"/>
                  <a:pt x="400335" y="1164609"/>
                </a:cubicBezTo>
                <a:cubicBezTo>
                  <a:pt x="368667" y="1126608"/>
                  <a:pt x="417459" y="1177184"/>
                  <a:pt x="377588" y="1137313"/>
                </a:cubicBezTo>
                <a:lnTo>
                  <a:pt x="368490" y="1110018"/>
                </a:lnTo>
                <a:cubicBezTo>
                  <a:pt x="366974" y="1105469"/>
                  <a:pt x="366601" y="1100360"/>
                  <a:pt x="363941" y="1096370"/>
                </a:cubicBezTo>
                <a:lnTo>
                  <a:pt x="345744" y="1069074"/>
                </a:lnTo>
                <a:lnTo>
                  <a:pt x="336645" y="1055427"/>
                </a:lnTo>
                <a:cubicBezTo>
                  <a:pt x="335129" y="1050878"/>
                  <a:pt x="333259" y="1046431"/>
                  <a:pt x="332096" y="1041779"/>
                </a:cubicBezTo>
                <a:cubicBezTo>
                  <a:pt x="327078" y="1021708"/>
                  <a:pt x="325454" y="1003520"/>
                  <a:pt x="322997" y="982638"/>
                </a:cubicBezTo>
                <a:cubicBezTo>
                  <a:pt x="320891" y="964738"/>
                  <a:pt x="316774" y="923987"/>
                  <a:pt x="313899" y="905301"/>
                </a:cubicBezTo>
                <a:cubicBezTo>
                  <a:pt x="310471" y="883019"/>
                  <a:pt x="309325" y="884723"/>
                  <a:pt x="304800" y="864358"/>
                </a:cubicBezTo>
                <a:cubicBezTo>
                  <a:pt x="303123" y="856810"/>
                  <a:pt x="301634" y="849219"/>
                  <a:pt x="300251" y="841612"/>
                </a:cubicBezTo>
                <a:cubicBezTo>
                  <a:pt x="298356" y="831191"/>
                  <a:pt x="294221" y="802822"/>
                  <a:pt x="291152" y="791570"/>
                </a:cubicBezTo>
                <a:cubicBezTo>
                  <a:pt x="288628" y="782317"/>
                  <a:pt x="283935" y="773679"/>
                  <a:pt x="282054" y="764274"/>
                </a:cubicBezTo>
                <a:cubicBezTo>
                  <a:pt x="280538" y="756692"/>
                  <a:pt x="278776" y="749155"/>
                  <a:pt x="277505" y="741528"/>
                </a:cubicBezTo>
                <a:cubicBezTo>
                  <a:pt x="275742" y="730951"/>
                  <a:pt x="275776" y="720028"/>
                  <a:pt x="272955" y="709683"/>
                </a:cubicBezTo>
                <a:cubicBezTo>
                  <a:pt x="271171" y="703140"/>
                  <a:pt x="266528" y="697719"/>
                  <a:pt x="263857" y="691486"/>
                </a:cubicBezTo>
                <a:cubicBezTo>
                  <a:pt x="261968" y="687078"/>
                  <a:pt x="260471" y="682490"/>
                  <a:pt x="259308" y="677838"/>
                </a:cubicBezTo>
                <a:cubicBezTo>
                  <a:pt x="256714" y="667462"/>
                  <a:pt x="255407" y="651840"/>
                  <a:pt x="250209" y="641444"/>
                </a:cubicBezTo>
                <a:cubicBezTo>
                  <a:pt x="247764" y="636554"/>
                  <a:pt x="243331" y="632793"/>
                  <a:pt x="241111" y="627797"/>
                </a:cubicBezTo>
                <a:cubicBezTo>
                  <a:pt x="237216" y="619033"/>
                  <a:pt x="235045" y="609600"/>
                  <a:pt x="232012" y="600501"/>
                </a:cubicBezTo>
                <a:lnTo>
                  <a:pt x="222914" y="573206"/>
                </a:lnTo>
                <a:cubicBezTo>
                  <a:pt x="221397" y="568657"/>
                  <a:pt x="221024" y="563548"/>
                  <a:pt x="218364" y="559558"/>
                </a:cubicBezTo>
                <a:cubicBezTo>
                  <a:pt x="203947" y="537931"/>
                  <a:pt x="210994" y="551095"/>
                  <a:pt x="200167" y="518615"/>
                </a:cubicBezTo>
                <a:cubicBezTo>
                  <a:pt x="198651" y="514066"/>
                  <a:pt x="198278" y="508957"/>
                  <a:pt x="195618" y="504967"/>
                </a:cubicBezTo>
                <a:cubicBezTo>
                  <a:pt x="169542" y="465850"/>
                  <a:pt x="200808" y="515345"/>
                  <a:pt x="181970" y="477671"/>
                </a:cubicBezTo>
                <a:cubicBezTo>
                  <a:pt x="179525" y="472781"/>
                  <a:pt x="175905" y="468573"/>
                  <a:pt x="172872" y="464024"/>
                </a:cubicBezTo>
                <a:cubicBezTo>
                  <a:pt x="171356" y="457958"/>
                  <a:pt x="169679" y="451930"/>
                  <a:pt x="168323" y="445827"/>
                </a:cubicBezTo>
                <a:cubicBezTo>
                  <a:pt x="166646" y="438279"/>
                  <a:pt x="165808" y="430540"/>
                  <a:pt x="163773" y="423080"/>
                </a:cubicBezTo>
                <a:cubicBezTo>
                  <a:pt x="161250" y="413827"/>
                  <a:pt x="157708" y="404883"/>
                  <a:pt x="154675" y="395785"/>
                </a:cubicBezTo>
                <a:cubicBezTo>
                  <a:pt x="153159" y="391236"/>
                  <a:pt x="152786" y="386127"/>
                  <a:pt x="150126" y="382137"/>
                </a:cubicBezTo>
                <a:lnTo>
                  <a:pt x="141027" y="368489"/>
                </a:lnTo>
                <a:cubicBezTo>
                  <a:pt x="137994" y="356358"/>
                  <a:pt x="135884" y="343958"/>
                  <a:pt x="131929" y="332095"/>
                </a:cubicBezTo>
                <a:lnTo>
                  <a:pt x="118281" y="291152"/>
                </a:lnTo>
                <a:cubicBezTo>
                  <a:pt x="113509" y="276836"/>
                  <a:pt x="112608" y="275293"/>
                  <a:pt x="109182" y="259307"/>
                </a:cubicBezTo>
                <a:cubicBezTo>
                  <a:pt x="107730" y="252531"/>
                  <a:pt x="99066" y="198641"/>
                  <a:pt x="90985" y="186519"/>
                </a:cubicBezTo>
                <a:cubicBezTo>
                  <a:pt x="78319" y="167518"/>
                  <a:pt x="85753" y="176737"/>
                  <a:pt x="68239" y="159224"/>
                </a:cubicBezTo>
                <a:cubicBezTo>
                  <a:pt x="66723" y="154675"/>
                  <a:pt x="65674" y="149942"/>
                  <a:pt x="63690" y="145576"/>
                </a:cubicBezTo>
                <a:cubicBezTo>
                  <a:pt x="58078" y="133228"/>
                  <a:pt x="48782" y="122340"/>
                  <a:pt x="45493" y="109182"/>
                </a:cubicBezTo>
                <a:cubicBezTo>
                  <a:pt x="43977" y="103116"/>
                  <a:pt x="42741" y="96974"/>
                  <a:pt x="40944" y="90985"/>
                </a:cubicBezTo>
                <a:cubicBezTo>
                  <a:pt x="38188" y="81799"/>
                  <a:pt x="34171" y="72994"/>
                  <a:pt x="31845" y="63689"/>
                </a:cubicBezTo>
                <a:cubicBezTo>
                  <a:pt x="30773" y="59401"/>
                  <a:pt x="25715" y="37187"/>
                  <a:pt x="22746" y="31844"/>
                </a:cubicBezTo>
                <a:cubicBezTo>
                  <a:pt x="10629" y="10034"/>
                  <a:pt x="10856" y="10856"/>
                  <a:pt x="0" y="0"/>
                </a:cubicBez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4" name="Forme libre 53">
            <a:extLst>
              <a:ext uri="{FF2B5EF4-FFF2-40B4-BE49-F238E27FC236}">
                <a16:creationId xmlns:a16="http://schemas.microsoft.com/office/drawing/2014/main" xmlns="" id="{CD341DD0-253C-1F20-6CA8-F3BA86B93E08}"/>
              </a:ext>
            </a:extLst>
          </p:cNvPr>
          <p:cNvSpPr/>
          <p:nvPr/>
        </p:nvSpPr>
        <p:spPr>
          <a:xfrm>
            <a:off x="7190368" y="1551356"/>
            <a:ext cx="3830472" cy="2461146"/>
          </a:xfrm>
          <a:custGeom>
            <a:avLst/>
            <a:gdLst>
              <a:gd name="connsiteX0" fmla="*/ 3830472 w 3830472"/>
              <a:gd name="connsiteY0" fmla="*/ 2461146 h 2461146"/>
              <a:gd name="connsiteX1" fmla="*/ 3061648 w 3830472"/>
              <a:gd name="connsiteY1" fmla="*/ 2461146 h 2461146"/>
              <a:gd name="connsiteX2" fmla="*/ 3061648 w 3830472"/>
              <a:gd name="connsiteY2" fmla="*/ 2406555 h 2461146"/>
              <a:gd name="connsiteX3" fmla="*/ 2620371 w 3830472"/>
              <a:gd name="connsiteY3" fmla="*/ 2406555 h 2461146"/>
              <a:gd name="connsiteX4" fmla="*/ 2620371 w 3830472"/>
              <a:gd name="connsiteY4" fmla="*/ 2361063 h 2461146"/>
              <a:gd name="connsiteX5" fmla="*/ 2215487 w 3830472"/>
              <a:gd name="connsiteY5" fmla="*/ 2361063 h 2461146"/>
              <a:gd name="connsiteX6" fmla="*/ 2215487 w 3830472"/>
              <a:gd name="connsiteY6" fmla="*/ 2356514 h 2461146"/>
              <a:gd name="connsiteX7" fmla="*/ 2160896 w 3830472"/>
              <a:gd name="connsiteY7" fmla="*/ 2342866 h 2461146"/>
              <a:gd name="connsiteX8" fmla="*/ 2147248 w 3830472"/>
              <a:gd name="connsiteY8" fmla="*/ 2338317 h 2461146"/>
              <a:gd name="connsiteX9" fmla="*/ 2092657 w 3830472"/>
              <a:gd name="connsiteY9" fmla="*/ 2329218 h 2461146"/>
              <a:gd name="connsiteX10" fmla="*/ 2069911 w 3830472"/>
              <a:gd name="connsiteY10" fmla="*/ 2324669 h 2461146"/>
              <a:gd name="connsiteX11" fmla="*/ 2024418 w 3830472"/>
              <a:gd name="connsiteY11" fmla="*/ 2315570 h 2461146"/>
              <a:gd name="connsiteX12" fmla="*/ 1997123 w 3830472"/>
              <a:gd name="connsiteY12" fmla="*/ 2301923 h 2461146"/>
              <a:gd name="connsiteX13" fmla="*/ 1983475 w 3830472"/>
              <a:gd name="connsiteY13" fmla="*/ 2297373 h 2461146"/>
              <a:gd name="connsiteX14" fmla="*/ 1969827 w 3830472"/>
              <a:gd name="connsiteY14" fmla="*/ 2288275 h 2461146"/>
              <a:gd name="connsiteX15" fmla="*/ 1942532 w 3830472"/>
              <a:gd name="connsiteY15" fmla="*/ 2279176 h 2461146"/>
              <a:gd name="connsiteX16" fmla="*/ 1928884 w 3830472"/>
              <a:gd name="connsiteY16" fmla="*/ 2274627 h 2461146"/>
              <a:gd name="connsiteX17" fmla="*/ 1901589 w 3830472"/>
              <a:gd name="connsiteY17" fmla="*/ 2260979 h 2461146"/>
              <a:gd name="connsiteX18" fmla="*/ 1887941 w 3830472"/>
              <a:gd name="connsiteY18" fmla="*/ 2251881 h 2461146"/>
              <a:gd name="connsiteX19" fmla="*/ 1869744 w 3830472"/>
              <a:gd name="connsiteY19" fmla="*/ 2247331 h 2461146"/>
              <a:gd name="connsiteX20" fmla="*/ 1828800 w 3830472"/>
              <a:gd name="connsiteY20" fmla="*/ 2238233 h 2461146"/>
              <a:gd name="connsiteX21" fmla="*/ 1792406 w 3830472"/>
              <a:gd name="connsiteY21" fmla="*/ 2229134 h 2461146"/>
              <a:gd name="connsiteX22" fmla="*/ 1765111 w 3830472"/>
              <a:gd name="connsiteY22" fmla="*/ 2224585 h 2461146"/>
              <a:gd name="connsiteX23" fmla="*/ 1733266 w 3830472"/>
              <a:gd name="connsiteY23" fmla="*/ 2215487 h 2461146"/>
              <a:gd name="connsiteX24" fmla="*/ 1715069 w 3830472"/>
              <a:gd name="connsiteY24" fmla="*/ 2210937 h 2461146"/>
              <a:gd name="connsiteX25" fmla="*/ 1701421 w 3830472"/>
              <a:gd name="connsiteY25" fmla="*/ 2206388 h 2461146"/>
              <a:gd name="connsiteX26" fmla="*/ 1683224 w 3830472"/>
              <a:gd name="connsiteY26" fmla="*/ 2201839 h 2461146"/>
              <a:gd name="connsiteX27" fmla="*/ 1669577 w 3830472"/>
              <a:gd name="connsiteY27" fmla="*/ 2197290 h 2461146"/>
              <a:gd name="connsiteX28" fmla="*/ 1601338 w 3830472"/>
              <a:gd name="connsiteY28" fmla="*/ 2192740 h 2461146"/>
              <a:gd name="connsiteX29" fmla="*/ 1542197 w 3830472"/>
              <a:gd name="connsiteY29" fmla="*/ 2188191 h 2461146"/>
              <a:gd name="connsiteX30" fmla="*/ 1510353 w 3830472"/>
              <a:gd name="connsiteY30" fmla="*/ 2179093 h 2461146"/>
              <a:gd name="connsiteX31" fmla="*/ 1496705 w 3830472"/>
              <a:gd name="connsiteY31" fmla="*/ 2169994 h 2461146"/>
              <a:gd name="connsiteX32" fmla="*/ 1492156 w 3830472"/>
              <a:gd name="connsiteY32" fmla="*/ 2156346 h 2461146"/>
              <a:gd name="connsiteX33" fmla="*/ 1478508 w 3830472"/>
              <a:gd name="connsiteY33" fmla="*/ 2147248 h 2461146"/>
              <a:gd name="connsiteX34" fmla="*/ 1464860 w 3830472"/>
              <a:gd name="connsiteY34" fmla="*/ 2133600 h 2461146"/>
              <a:gd name="connsiteX35" fmla="*/ 1437565 w 3830472"/>
              <a:gd name="connsiteY35" fmla="*/ 2115403 h 2461146"/>
              <a:gd name="connsiteX36" fmla="*/ 1423917 w 3830472"/>
              <a:gd name="connsiteY36" fmla="*/ 2101755 h 2461146"/>
              <a:gd name="connsiteX37" fmla="*/ 1392072 w 3830472"/>
              <a:gd name="connsiteY37" fmla="*/ 2088108 h 2461146"/>
              <a:gd name="connsiteX38" fmla="*/ 1373875 w 3830472"/>
              <a:gd name="connsiteY38" fmla="*/ 2083558 h 2461146"/>
              <a:gd name="connsiteX39" fmla="*/ 1346580 w 3830472"/>
              <a:gd name="connsiteY39" fmla="*/ 2074460 h 2461146"/>
              <a:gd name="connsiteX40" fmla="*/ 1305636 w 3830472"/>
              <a:gd name="connsiteY40" fmla="*/ 2060812 h 2461146"/>
              <a:gd name="connsiteX41" fmla="*/ 1269242 w 3830472"/>
              <a:gd name="connsiteY41" fmla="*/ 2038066 h 2461146"/>
              <a:gd name="connsiteX42" fmla="*/ 1219200 w 3830472"/>
              <a:gd name="connsiteY42" fmla="*/ 2015320 h 2461146"/>
              <a:gd name="connsiteX43" fmla="*/ 1191905 w 3830472"/>
              <a:gd name="connsiteY43" fmla="*/ 1997123 h 2461146"/>
              <a:gd name="connsiteX44" fmla="*/ 1169159 w 3830472"/>
              <a:gd name="connsiteY44" fmla="*/ 1974376 h 2461146"/>
              <a:gd name="connsiteX45" fmla="*/ 1160060 w 3830472"/>
              <a:gd name="connsiteY45" fmla="*/ 1960729 h 2461146"/>
              <a:gd name="connsiteX46" fmla="*/ 1146412 w 3830472"/>
              <a:gd name="connsiteY46" fmla="*/ 1947081 h 2461146"/>
              <a:gd name="connsiteX47" fmla="*/ 1137314 w 3830472"/>
              <a:gd name="connsiteY47" fmla="*/ 1933433 h 2461146"/>
              <a:gd name="connsiteX48" fmla="*/ 1123666 w 3830472"/>
              <a:gd name="connsiteY48" fmla="*/ 1919785 h 2461146"/>
              <a:gd name="connsiteX49" fmla="*/ 1105469 w 3830472"/>
              <a:gd name="connsiteY49" fmla="*/ 1892490 h 2461146"/>
              <a:gd name="connsiteX50" fmla="*/ 1087272 w 3830472"/>
              <a:gd name="connsiteY50" fmla="*/ 1865194 h 2461146"/>
              <a:gd name="connsiteX51" fmla="*/ 1078174 w 3830472"/>
              <a:gd name="connsiteY51" fmla="*/ 1851546 h 2461146"/>
              <a:gd name="connsiteX52" fmla="*/ 1055427 w 3830472"/>
              <a:gd name="connsiteY52" fmla="*/ 1810603 h 2461146"/>
              <a:gd name="connsiteX53" fmla="*/ 1028132 w 3830472"/>
              <a:gd name="connsiteY53" fmla="*/ 1787857 h 2461146"/>
              <a:gd name="connsiteX54" fmla="*/ 1019033 w 3830472"/>
              <a:gd name="connsiteY54" fmla="*/ 1774209 h 2461146"/>
              <a:gd name="connsiteX55" fmla="*/ 991738 w 3830472"/>
              <a:gd name="connsiteY55" fmla="*/ 1742364 h 2461146"/>
              <a:gd name="connsiteX56" fmla="*/ 978090 w 3830472"/>
              <a:gd name="connsiteY56" fmla="*/ 1733266 h 2461146"/>
              <a:gd name="connsiteX57" fmla="*/ 946245 w 3830472"/>
              <a:gd name="connsiteY57" fmla="*/ 1719618 h 2461146"/>
              <a:gd name="connsiteX58" fmla="*/ 905302 w 3830472"/>
              <a:gd name="connsiteY58" fmla="*/ 1687773 h 2461146"/>
              <a:gd name="connsiteX59" fmla="*/ 864359 w 3830472"/>
              <a:gd name="connsiteY59" fmla="*/ 1655929 h 2461146"/>
              <a:gd name="connsiteX60" fmla="*/ 850711 w 3830472"/>
              <a:gd name="connsiteY60" fmla="*/ 1646830 h 2461146"/>
              <a:gd name="connsiteX61" fmla="*/ 837063 w 3830472"/>
              <a:gd name="connsiteY61" fmla="*/ 1637731 h 2461146"/>
              <a:gd name="connsiteX62" fmla="*/ 809768 w 3830472"/>
              <a:gd name="connsiteY62" fmla="*/ 1610436 h 2461146"/>
              <a:gd name="connsiteX63" fmla="*/ 800669 w 3830472"/>
              <a:gd name="connsiteY63" fmla="*/ 1596788 h 2461146"/>
              <a:gd name="connsiteX64" fmla="*/ 773374 w 3830472"/>
              <a:gd name="connsiteY64" fmla="*/ 1569493 h 2461146"/>
              <a:gd name="connsiteX65" fmla="*/ 759726 w 3830472"/>
              <a:gd name="connsiteY65" fmla="*/ 1555845 h 2461146"/>
              <a:gd name="connsiteX66" fmla="*/ 736980 w 3830472"/>
              <a:gd name="connsiteY66" fmla="*/ 1528549 h 2461146"/>
              <a:gd name="connsiteX67" fmla="*/ 714233 w 3830472"/>
              <a:gd name="connsiteY67" fmla="*/ 1487606 h 2461146"/>
              <a:gd name="connsiteX68" fmla="*/ 705135 w 3830472"/>
              <a:gd name="connsiteY68" fmla="*/ 1473958 h 2461146"/>
              <a:gd name="connsiteX69" fmla="*/ 700586 w 3830472"/>
              <a:gd name="connsiteY69" fmla="*/ 1460311 h 2461146"/>
              <a:gd name="connsiteX70" fmla="*/ 686938 w 3830472"/>
              <a:gd name="connsiteY70" fmla="*/ 1446663 h 2461146"/>
              <a:gd name="connsiteX71" fmla="*/ 677839 w 3830472"/>
              <a:gd name="connsiteY71" fmla="*/ 1433015 h 2461146"/>
              <a:gd name="connsiteX72" fmla="*/ 655093 w 3830472"/>
              <a:gd name="connsiteY72" fmla="*/ 1405720 h 2461146"/>
              <a:gd name="connsiteX73" fmla="*/ 636896 w 3830472"/>
              <a:gd name="connsiteY73" fmla="*/ 1364776 h 2461146"/>
              <a:gd name="connsiteX74" fmla="*/ 623248 w 3830472"/>
              <a:gd name="connsiteY74" fmla="*/ 1355678 h 2461146"/>
              <a:gd name="connsiteX75" fmla="*/ 618699 w 3830472"/>
              <a:gd name="connsiteY75" fmla="*/ 1342030 h 2461146"/>
              <a:gd name="connsiteX76" fmla="*/ 600502 w 3830472"/>
              <a:gd name="connsiteY76" fmla="*/ 1314734 h 2461146"/>
              <a:gd name="connsiteX77" fmla="*/ 586854 w 3830472"/>
              <a:gd name="connsiteY77" fmla="*/ 1287439 h 2461146"/>
              <a:gd name="connsiteX78" fmla="*/ 564108 w 3830472"/>
              <a:gd name="connsiteY78" fmla="*/ 1241946 h 2461146"/>
              <a:gd name="connsiteX79" fmla="*/ 564108 w 3830472"/>
              <a:gd name="connsiteY79" fmla="*/ 1241946 h 2461146"/>
              <a:gd name="connsiteX80" fmla="*/ 555009 w 3830472"/>
              <a:gd name="connsiteY80" fmla="*/ 1214651 h 2461146"/>
              <a:gd name="connsiteX81" fmla="*/ 532263 w 3830472"/>
              <a:gd name="connsiteY81" fmla="*/ 1182806 h 2461146"/>
              <a:gd name="connsiteX82" fmla="*/ 523165 w 3830472"/>
              <a:gd name="connsiteY82" fmla="*/ 1169158 h 2461146"/>
              <a:gd name="connsiteX83" fmla="*/ 514066 w 3830472"/>
              <a:gd name="connsiteY83" fmla="*/ 1150961 h 2461146"/>
              <a:gd name="connsiteX84" fmla="*/ 500418 w 3830472"/>
              <a:gd name="connsiteY84" fmla="*/ 1137314 h 2461146"/>
              <a:gd name="connsiteX85" fmla="*/ 491320 w 3830472"/>
              <a:gd name="connsiteY85" fmla="*/ 1110018 h 2461146"/>
              <a:gd name="connsiteX86" fmla="*/ 486771 w 3830472"/>
              <a:gd name="connsiteY86" fmla="*/ 1096370 h 2461146"/>
              <a:gd name="connsiteX87" fmla="*/ 468574 w 3830472"/>
              <a:gd name="connsiteY87" fmla="*/ 1069075 h 2461146"/>
              <a:gd name="connsiteX88" fmla="*/ 459475 w 3830472"/>
              <a:gd name="connsiteY88" fmla="*/ 1041779 h 2461146"/>
              <a:gd name="connsiteX89" fmla="*/ 454926 w 3830472"/>
              <a:gd name="connsiteY89" fmla="*/ 1028131 h 2461146"/>
              <a:gd name="connsiteX90" fmla="*/ 427630 w 3830472"/>
              <a:gd name="connsiteY90" fmla="*/ 982639 h 2461146"/>
              <a:gd name="connsiteX91" fmla="*/ 413983 w 3830472"/>
              <a:gd name="connsiteY91" fmla="*/ 968991 h 2461146"/>
              <a:gd name="connsiteX92" fmla="*/ 395786 w 3830472"/>
              <a:gd name="connsiteY92" fmla="*/ 941696 h 2461146"/>
              <a:gd name="connsiteX93" fmla="*/ 382138 w 3830472"/>
              <a:gd name="connsiteY93" fmla="*/ 900752 h 2461146"/>
              <a:gd name="connsiteX94" fmla="*/ 377589 w 3830472"/>
              <a:gd name="connsiteY94" fmla="*/ 887105 h 2461146"/>
              <a:gd name="connsiteX95" fmla="*/ 368490 w 3830472"/>
              <a:gd name="connsiteY95" fmla="*/ 873457 h 2461146"/>
              <a:gd name="connsiteX96" fmla="*/ 354842 w 3830472"/>
              <a:gd name="connsiteY96" fmla="*/ 846161 h 2461146"/>
              <a:gd name="connsiteX97" fmla="*/ 336645 w 3830472"/>
              <a:gd name="connsiteY97" fmla="*/ 814317 h 2461146"/>
              <a:gd name="connsiteX98" fmla="*/ 322997 w 3830472"/>
              <a:gd name="connsiteY98" fmla="*/ 787021 h 2461146"/>
              <a:gd name="connsiteX99" fmla="*/ 313899 w 3830472"/>
              <a:gd name="connsiteY99" fmla="*/ 759726 h 2461146"/>
              <a:gd name="connsiteX100" fmla="*/ 304800 w 3830472"/>
              <a:gd name="connsiteY100" fmla="*/ 732430 h 2461146"/>
              <a:gd name="connsiteX101" fmla="*/ 300251 w 3830472"/>
              <a:gd name="connsiteY101" fmla="*/ 718782 h 2461146"/>
              <a:gd name="connsiteX102" fmla="*/ 282054 w 3830472"/>
              <a:gd name="connsiteY102" fmla="*/ 677839 h 2461146"/>
              <a:gd name="connsiteX103" fmla="*/ 277505 w 3830472"/>
              <a:gd name="connsiteY103" fmla="*/ 659642 h 2461146"/>
              <a:gd name="connsiteX104" fmla="*/ 263857 w 3830472"/>
              <a:gd name="connsiteY104" fmla="*/ 614149 h 2461146"/>
              <a:gd name="connsiteX105" fmla="*/ 259308 w 3830472"/>
              <a:gd name="connsiteY105" fmla="*/ 586854 h 2461146"/>
              <a:gd name="connsiteX106" fmla="*/ 254759 w 3830472"/>
              <a:gd name="connsiteY106" fmla="*/ 568657 h 2461146"/>
              <a:gd name="connsiteX107" fmla="*/ 250209 w 3830472"/>
              <a:gd name="connsiteY107" fmla="*/ 541361 h 2461146"/>
              <a:gd name="connsiteX108" fmla="*/ 241111 w 3830472"/>
              <a:gd name="connsiteY108" fmla="*/ 509517 h 2461146"/>
              <a:gd name="connsiteX109" fmla="*/ 236562 w 3830472"/>
              <a:gd name="connsiteY109" fmla="*/ 477672 h 2461146"/>
              <a:gd name="connsiteX110" fmla="*/ 227463 w 3830472"/>
              <a:gd name="connsiteY110" fmla="*/ 445827 h 2461146"/>
              <a:gd name="connsiteX111" fmla="*/ 218365 w 3830472"/>
              <a:gd name="connsiteY111" fmla="*/ 382137 h 2461146"/>
              <a:gd name="connsiteX112" fmla="*/ 209266 w 3830472"/>
              <a:gd name="connsiteY112" fmla="*/ 368490 h 2461146"/>
              <a:gd name="connsiteX113" fmla="*/ 200168 w 3830472"/>
              <a:gd name="connsiteY113" fmla="*/ 341194 h 2461146"/>
              <a:gd name="connsiteX114" fmla="*/ 172872 w 3830472"/>
              <a:gd name="connsiteY114" fmla="*/ 309349 h 2461146"/>
              <a:gd name="connsiteX115" fmla="*/ 159224 w 3830472"/>
              <a:gd name="connsiteY115" fmla="*/ 291152 h 2461146"/>
              <a:gd name="connsiteX116" fmla="*/ 122830 w 3830472"/>
              <a:gd name="connsiteY116" fmla="*/ 250209 h 2461146"/>
              <a:gd name="connsiteX117" fmla="*/ 113732 w 3830472"/>
              <a:gd name="connsiteY117" fmla="*/ 218364 h 2461146"/>
              <a:gd name="connsiteX118" fmla="*/ 104633 w 3830472"/>
              <a:gd name="connsiteY118" fmla="*/ 186520 h 2461146"/>
              <a:gd name="connsiteX119" fmla="*/ 95535 w 3830472"/>
              <a:gd name="connsiteY119" fmla="*/ 150126 h 2461146"/>
              <a:gd name="connsiteX120" fmla="*/ 90986 w 3830472"/>
              <a:gd name="connsiteY120" fmla="*/ 131929 h 2461146"/>
              <a:gd name="connsiteX121" fmla="*/ 72789 w 3830472"/>
              <a:gd name="connsiteY121" fmla="*/ 104633 h 2461146"/>
              <a:gd name="connsiteX122" fmla="*/ 68239 w 3830472"/>
              <a:gd name="connsiteY122" fmla="*/ 90985 h 2461146"/>
              <a:gd name="connsiteX123" fmla="*/ 59141 w 3830472"/>
              <a:gd name="connsiteY123" fmla="*/ 59140 h 2461146"/>
              <a:gd name="connsiteX124" fmla="*/ 50042 w 3830472"/>
              <a:gd name="connsiteY124" fmla="*/ 45493 h 2461146"/>
              <a:gd name="connsiteX125" fmla="*/ 22747 w 3830472"/>
              <a:gd name="connsiteY125" fmla="*/ 13648 h 2461146"/>
              <a:gd name="connsiteX126" fmla="*/ 0 w 3830472"/>
              <a:gd name="connsiteY126" fmla="*/ 0 h 2461146"/>
              <a:gd name="connsiteX127" fmla="*/ 0 w 3830472"/>
              <a:gd name="connsiteY127" fmla="*/ 0 h 246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830472" h="2461146">
                <a:moveTo>
                  <a:pt x="3830472" y="2461146"/>
                </a:moveTo>
                <a:lnTo>
                  <a:pt x="3061648" y="2461146"/>
                </a:lnTo>
                <a:lnTo>
                  <a:pt x="3061648" y="2406555"/>
                </a:lnTo>
                <a:lnTo>
                  <a:pt x="2620371" y="2406555"/>
                </a:lnTo>
                <a:lnTo>
                  <a:pt x="2620371" y="2361063"/>
                </a:lnTo>
                <a:lnTo>
                  <a:pt x="2215487" y="2361063"/>
                </a:lnTo>
                <a:lnTo>
                  <a:pt x="2215487" y="2356514"/>
                </a:lnTo>
                <a:lnTo>
                  <a:pt x="2160896" y="2342866"/>
                </a:lnTo>
                <a:cubicBezTo>
                  <a:pt x="2156263" y="2341630"/>
                  <a:pt x="2151950" y="2339257"/>
                  <a:pt x="2147248" y="2338317"/>
                </a:cubicBezTo>
                <a:cubicBezTo>
                  <a:pt x="2129158" y="2334699"/>
                  <a:pt x="2110747" y="2332836"/>
                  <a:pt x="2092657" y="2329218"/>
                </a:cubicBezTo>
                <a:lnTo>
                  <a:pt x="2069911" y="2324669"/>
                </a:lnTo>
                <a:cubicBezTo>
                  <a:pt x="2045324" y="2320199"/>
                  <a:pt x="2045547" y="2321607"/>
                  <a:pt x="2024418" y="2315570"/>
                </a:cubicBezTo>
                <a:cubicBezTo>
                  <a:pt x="1997739" y="2307947"/>
                  <a:pt x="2023706" y="2315215"/>
                  <a:pt x="1997123" y="2301923"/>
                </a:cubicBezTo>
                <a:cubicBezTo>
                  <a:pt x="1992834" y="2299778"/>
                  <a:pt x="1987764" y="2299518"/>
                  <a:pt x="1983475" y="2297373"/>
                </a:cubicBezTo>
                <a:cubicBezTo>
                  <a:pt x="1978585" y="2294928"/>
                  <a:pt x="1974823" y="2290496"/>
                  <a:pt x="1969827" y="2288275"/>
                </a:cubicBezTo>
                <a:cubicBezTo>
                  <a:pt x="1961063" y="2284380"/>
                  <a:pt x="1951630" y="2282209"/>
                  <a:pt x="1942532" y="2279176"/>
                </a:cubicBezTo>
                <a:cubicBezTo>
                  <a:pt x="1937983" y="2277660"/>
                  <a:pt x="1932874" y="2277287"/>
                  <a:pt x="1928884" y="2274627"/>
                </a:cubicBezTo>
                <a:cubicBezTo>
                  <a:pt x="1889770" y="2248553"/>
                  <a:pt x="1939258" y="2279814"/>
                  <a:pt x="1901589" y="2260979"/>
                </a:cubicBezTo>
                <a:cubicBezTo>
                  <a:pt x="1896699" y="2258534"/>
                  <a:pt x="1892966" y="2254035"/>
                  <a:pt x="1887941" y="2251881"/>
                </a:cubicBezTo>
                <a:cubicBezTo>
                  <a:pt x="1882194" y="2249418"/>
                  <a:pt x="1875756" y="2249049"/>
                  <a:pt x="1869744" y="2247331"/>
                </a:cubicBezTo>
                <a:cubicBezTo>
                  <a:pt x="1821325" y="2233496"/>
                  <a:pt x="1910876" y="2255821"/>
                  <a:pt x="1828800" y="2238233"/>
                </a:cubicBezTo>
                <a:cubicBezTo>
                  <a:pt x="1816573" y="2235613"/>
                  <a:pt x="1804741" y="2231190"/>
                  <a:pt x="1792406" y="2229134"/>
                </a:cubicBezTo>
                <a:cubicBezTo>
                  <a:pt x="1783308" y="2227618"/>
                  <a:pt x="1774156" y="2226394"/>
                  <a:pt x="1765111" y="2224585"/>
                </a:cubicBezTo>
                <a:cubicBezTo>
                  <a:pt x="1741418" y="2219847"/>
                  <a:pt x="1753492" y="2221266"/>
                  <a:pt x="1733266" y="2215487"/>
                </a:cubicBezTo>
                <a:cubicBezTo>
                  <a:pt x="1727254" y="2213769"/>
                  <a:pt x="1721081" y="2212655"/>
                  <a:pt x="1715069" y="2210937"/>
                </a:cubicBezTo>
                <a:cubicBezTo>
                  <a:pt x="1710458" y="2209620"/>
                  <a:pt x="1706032" y="2207705"/>
                  <a:pt x="1701421" y="2206388"/>
                </a:cubicBezTo>
                <a:cubicBezTo>
                  <a:pt x="1695409" y="2204670"/>
                  <a:pt x="1689236" y="2203557"/>
                  <a:pt x="1683224" y="2201839"/>
                </a:cubicBezTo>
                <a:cubicBezTo>
                  <a:pt x="1678613" y="2200522"/>
                  <a:pt x="1674343" y="2197820"/>
                  <a:pt x="1669577" y="2197290"/>
                </a:cubicBezTo>
                <a:cubicBezTo>
                  <a:pt x="1646920" y="2194772"/>
                  <a:pt x="1624077" y="2194364"/>
                  <a:pt x="1601338" y="2192740"/>
                </a:cubicBezTo>
                <a:lnTo>
                  <a:pt x="1542197" y="2188191"/>
                </a:lnTo>
                <a:cubicBezTo>
                  <a:pt x="1536367" y="2186734"/>
                  <a:pt x="1516879" y="2182356"/>
                  <a:pt x="1510353" y="2179093"/>
                </a:cubicBezTo>
                <a:cubicBezTo>
                  <a:pt x="1505463" y="2176648"/>
                  <a:pt x="1501254" y="2173027"/>
                  <a:pt x="1496705" y="2169994"/>
                </a:cubicBezTo>
                <a:cubicBezTo>
                  <a:pt x="1495189" y="2165445"/>
                  <a:pt x="1495152" y="2160091"/>
                  <a:pt x="1492156" y="2156346"/>
                </a:cubicBezTo>
                <a:cubicBezTo>
                  <a:pt x="1488740" y="2152077"/>
                  <a:pt x="1482708" y="2150748"/>
                  <a:pt x="1478508" y="2147248"/>
                </a:cubicBezTo>
                <a:cubicBezTo>
                  <a:pt x="1473565" y="2143129"/>
                  <a:pt x="1469938" y="2137550"/>
                  <a:pt x="1464860" y="2133600"/>
                </a:cubicBezTo>
                <a:cubicBezTo>
                  <a:pt x="1456229" y="2126887"/>
                  <a:pt x="1445297" y="2123135"/>
                  <a:pt x="1437565" y="2115403"/>
                </a:cubicBezTo>
                <a:cubicBezTo>
                  <a:pt x="1433016" y="2110854"/>
                  <a:pt x="1429152" y="2105494"/>
                  <a:pt x="1423917" y="2101755"/>
                </a:cubicBezTo>
                <a:cubicBezTo>
                  <a:pt x="1415828" y="2095978"/>
                  <a:pt x="1401973" y="2090937"/>
                  <a:pt x="1392072" y="2088108"/>
                </a:cubicBezTo>
                <a:cubicBezTo>
                  <a:pt x="1386060" y="2086390"/>
                  <a:pt x="1379864" y="2085355"/>
                  <a:pt x="1373875" y="2083558"/>
                </a:cubicBezTo>
                <a:cubicBezTo>
                  <a:pt x="1364689" y="2080802"/>
                  <a:pt x="1355884" y="2076786"/>
                  <a:pt x="1346580" y="2074460"/>
                </a:cubicBezTo>
                <a:cubicBezTo>
                  <a:pt x="1331588" y="2070712"/>
                  <a:pt x="1319654" y="2068600"/>
                  <a:pt x="1305636" y="2060812"/>
                </a:cubicBezTo>
                <a:cubicBezTo>
                  <a:pt x="1261551" y="2036320"/>
                  <a:pt x="1312523" y="2056614"/>
                  <a:pt x="1269242" y="2038066"/>
                </a:cubicBezTo>
                <a:cubicBezTo>
                  <a:pt x="1242193" y="2026474"/>
                  <a:pt x="1261396" y="2043451"/>
                  <a:pt x="1219200" y="2015320"/>
                </a:cubicBezTo>
                <a:lnTo>
                  <a:pt x="1191905" y="1997123"/>
                </a:lnTo>
                <a:cubicBezTo>
                  <a:pt x="1167643" y="1960731"/>
                  <a:pt x="1199485" y="2004702"/>
                  <a:pt x="1169159" y="1974376"/>
                </a:cubicBezTo>
                <a:cubicBezTo>
                  <a:pt x="1165293" y="1970510"/>
                  <a:pt x="1163560" y="1964929"/>
                  <a:pt x="1160060" y="1960729"/>
                </a:cubicBezTo>
                <a:cubicBezTo>
                  <a:pt x="1155941" y="1955787"/>
                  <a:pt x="1150531" y="1952024"/>
                  <a:pt x="1146412" y="1947081"/>
                </a:cubicBezTo>
                <a:cubicBezTo>
                  <a:pt x="1142912" y="1942881"/>
                  <a:pt x="1140814" y="1937633"/>
                  <a:pt x="1137314" y="1933433"/>
                </a:cubicBezTo>
                <a:cubicBezTo>
                  <a:pt x="1133195" y="1928490"/>
                  <a:pt x="1127616" y="1924863"/>
                  <a:pt x="1123666" y="1919785"/>
                </a:cubicBezTo>
                <a:cubicBezTo>
                  <a:pt x="1116953" y="1911154"/>
                  <a:pt x="1111535" y="1901588"/>
                  <a:pt x="1105469" y="1892490"/>
                </a:cubicBezTo>
                <a:lnTo>
                  <a:pt x="1087272" y="1865194"/>
                </a:lnTo>
                <a:cubicBezTo>
                  <a:pt x="1084239" y="1860645"/>
                  <a:pt x="1079903" y="1856733"/>
                  <a:pt x="1078174" y="1851546"/>
                </a:cubicBezTo>
                <a:cubicBezTo>
                  <a:pt x="1073433" y="1837325"/>
                  <a:pt x="1068833" y="1819540"/>
                  <a:pt x="1055427" y="1810603"/>
                </a:cubicBezTo>
                <a:cubicBezTo>
                  <a:pt x="1042008" y="1801657"/>
                  <a:pt x="1039079" y="1800993"/>
                  <a:pt x="1028132" y="1787857"/>
                </a:cubicBezTo>
                <a:cubicBezTo>
                  <a:pt x="1024632" y="1783657"/>
                  <a:pt x="1022211" y="1778658"/>
                  <a:pt x="1019033" y="1774209"/>
                </a:cubicBezTo>
                <a:cubicBezTo>
                  <a:pt x="1010173" y="1761805"/>
                  <a:pt x="1003410" y="1752090"/>
                  <a:pt x="991738" y="1742364"/>
                </a:cubicBezTo>
                <a:cubicBezTo>
                  <a:pt x="987538" y="1738864"/>
                  <a:pt x="982980" y="1735711"/>
                  <a:pt x="978090" y="1733266"/>
                </a:cubicBezTo>
                <a:cubicBezTo>
                  <a:pt x="962751" y="1725597"/>
                  <a:pt x="962024" y="1732241"/>
                  <a:pt x="946245" y="1719618"/>
                </a:cubicBezTo>
                <a:cubicBezTo>
                  <a:pt x="902407" y="1684548"/>
                  <a:pt x="936058" y="1698027"/>
                  <a:pt x="905302" y="1687773"/>
                </a:cubicBezTo>
                <a:cubicBezTo>
                  <a:pt x="883921" y="1666394"/>
                  <a:pt x="897007" y="1677695"/>
                  <a:pt x="864359" y="1655929"/>
                </a:cubicBezTo>
                <a:lnTo>
                  <a:pt x="850711" y="1646830"/>
                </a:lnTo>
                <a:cubicBezTo>
                  <a:pt x="846162" y="1643797"/>
                  <a:pt x="840929" y="1641597"/>
                  <a:pt x="837063" y="1637731"/>
                </a:cubicBezTo>
                <a:cubicBezTo>
                  <a:pt x="827965" y="1628633"/>
                  <a:pt x="816906" y="1621142"/>
                  <a:pt x="809768" y="1610436"/>
                </a:cubicBezTo>
                <a:cubicBezTo>
                  <a:pt x="806735" y="1605887"/>
                  <a:pt x="804302" y="1600875"/>
                  <a:pt x="800669" y="1596788"/>
                </a:cubicBezTo>
                <a:cubicBezTo>
                  <a:pt x="792121" y="1587171"/>
                  <a:pt x="782472" y="1578591"/>
                  <a:pt x="773374" y="1569493"/>
                </a:cubicBezTo>
                <a:cubicBezTo>
                  <a:pt x="768825" y="1564944"/>
                  <a:pt x="763295" y="1561198"/>
                  <a:pt x="759726" y="1555845"/>
                </a:cubicBezTo>
                <a:cubicBezTo>
                  <a:pt x="747058" y="1536844"/>
                  <a:pt x="754493" y="1546063"/>
                  <a:pt x="736980" y="1528549"/>
                </a:cubicBezTo>
                <a:cubicBezTo>
                  <a:pt x="728971" y="1504528"/>
                  <a:pt x="735090" y="1518893"/>
                  <a:pt x="714233" y="1487606"/>
                </a:cubicBezTo>
                <a:cubicBezTo>
                  <a:pt x="711200" y="1483057"/>
                  <a:pt x="706864" y="1479145"/>
                  <a:pt x="705135" y="1473958"/>
                </a:cubicBezTo>
                <a:cubicBezTo>
                  <a:pt x="703619" y="1469409"/>
                  <a:pt x="703246" y="1464301"/>
                  <a:pt x="700586" y="1460311"/>
                </a:cubicBezTo>
                <a:cubicBezTo>
                  <a:pt x="697017" y="1454958"/>
                  <a:pt x="691057" y="1451605"/>
                  <a:pt x="686938" y="1446663"/>
                </a:cubicBezTo>
                <a:cubicBezTo>
                  <a:pt x="683438" y="1442463"/>
                  <a:pt x="681339" y="1437215"/>
                  <a:pt x="677839" y="1433015"/>
                </a:cubicBezTo>
                <a:cubicBezTo>
                  <a:pt x="648645" y="1397982"/>
                  <a:pt x="677688" y="1439608"/>
                  <a:pt x="655093" y="1405720"/>
                </a:cubicBezTo>
                <a:cubicBezTo>
                  <a:pt x="650588" y="1392205"/>
                  <a:pt x="647711" y="1375590"/>
                  <a:pt x="636896" y="1364776"/>
                </a:cubicBezTo>
                <a:cubicBezTo>
                  <a:pt x="633030" y="1360910"/>
                  <a:pt x="627797" y="1358711"/>
                  <a:pt x="623248" y="1355678"/>
                </a:cubicBezTo>
                <a:cubicBezTo>
                  <a:pt x="621732" y="1351129"/>
                  <a:pt x="621028" y="1346222"/>
                  <a:pt x="618699" y="1342030"/>
                </a:cubicBezTo>
                <a:cubicBezTo>
                  <a:pt x="613389" y="1332471"/>
                  <a:pt x="603960" y="1325108"/>
                  <a:pt x="600502" y="1314734"/>
                </a:cubicBezTo>
                <a:cubicBezTo>
                  <a:pt x="594224" y="1295900"/>
                  <a:pt x="598613" y="1305077"/>
                  <a:pt x="586854" y="1287439"/>
                </a:cubicBezTo>
                <a:cubicBezTo>
                  <a:pt x="579653" y="1258633"/>
                  <a:pt x="585773" y="1274444"/>
                  <a:pt x="564108" y="1241946"/>
                </a:cubicBezTo>
                <a:lnTo>
                  <a:pt x="564108" y="1241946"/>
                </a:lnTo>
                <a:cubicBezTo>
                  <a:pt x="561075" y="1232848"/>
                  <a:pt x="560329" y="1222631"/>
                  <a:pt x="555009" y="1214651"/>
                </a:cubicBezTo>
                <a:cubicBezTo>
                  <a:pt x="533568" y="1182487"/>
                  <a:pt x="560476" y="1222306"/>
                  <a:pt x="532263" y="1182806"/>
                </a:cubicBezTo>
                <a:cubicBezTo>
                  <a:pt x="529085" y="1178357"/>
                  <a:pt x="525878" y="1173905"/>
                  <a:pt x="523165" y="1169158"/>
                </a:cubicBezTo>
                <a:cubicBezTo>
                  <a:pt x="519800" y="1163270"/>
                  <a:pt x="518008" y="1156479"/>
                  <a:pt x="514066" y="1150961"/>
                </a:cubicBezTo>
                <a:cubicBezTo>
                  <a:pt x="510326" y="1145726"/>
                  <a:pt x="504967" y="1141863"/>
                  <a:pt x="500418" y="1137314"/>
                </a:cubicBezTo>
                <a:lnTo>
                  <a:pt x="491320" y="1110018"/>
                </a:lnTo>
                <a:cubicBezTo>
                  <a:pt x="489804" y="1105469"/>
                  <a:pt x="489431" y="1100360"/>
                  <a:pt x="486771" y="1096370"/>
                </a:cubicBezTo>
                <a:cubicBezTo>
                  <a:pt x="480705" y="1087272"/>
                  <a:pt x="472032" y="1079449"/>
                  <a:pt x="468574" y="1069075"/>
                </a:cubicBezTo>
                <a:lnTo>
                  <a:pt x="459475" y="1041779"/>
                </a:lnTo>
                <a:cubicBezTo>
                  <a:pt x="457959" y="1037230"/>
                  <a:pt x="457071" y="1032420"/>
                  <a:pt x="454926" y="1028131"/>
                </a:cubicBezTo>
                <a:cubicBezTo>
                  <a:pt x="447746" y="1013771"/>
                  <a:pt x="438610" y="993619"/>
                  <a:pt x="427630" y="982639"/>
                </a:cubicBezTo>
                <a:lnTo>
                  <a:pt x="413983" y="968991"/>
                </a:lnTo>
                <a:cubicBezTo>
                  <a:pt x="398928" y="923833"/>
                  <a:pt x="424187" y="992818"/>
                  <a:pt x="395786" y="941696"/>
                </a:cubicBezTo>
                <a:cubicBezTo>
                  <a:pt x="395783" y="941690"/>
                  <a:pt x="384414" y="907579"/>
                  <a:pt x="382138" y="900752"/>
                </a:cubicBezTo>
                <a:cubicBezTo>
                  <a:pt x="380622" y="896203"/>
                  <a:pt x="380249" y="891095"/>
                  <a:pt x="377589" y="887105"/>
                </a:cubicBezTo>
                <a:lnTo>
                  <a:pt x="368490" y="873457"/>
                </a:lnTo>
                <a:cubicBezTo>
                  <a:pt x="360149" y="848433"/>
                  <a:pt x="368953" y="870856"/>
                  <a:pt x="354842" y="846161"/>
                </a:cubicBezTo>
                <a:cubicBezTo>
                  <a:pt x="331760" y="805767"/>
                  <a:pt x="358809" y="847560"/>
                  <a:pt x="336645" y="814317"/>
                </a:cubicBezTo>
                <a:cubicBezTo>
                  <a:pt x="320057" y="764548"/>
                  <a:pt x="346512" y="839930"/>
                  <a:pt x="322997" y="787021"/>
                </a:cubicBezTo>
                <a:cubicBezTo>
                  <a:pt x="319102" y="778257"/>
                  <a:pt x="316932" y="768824"/>
                  <a:pt x="313899" y="759726"/>
                </a:cubicBezTo>
                <a:lnTo>
                  <a:pt x="304800" y="732430"/>
                </a:lnTo>
                <a:cubicBezTo>
                  <a:pt x="303284" y="727881"/>
                  <a:pt x="302911" y="722772"/>
                  <a:pt x="300251" y="718782"/>
                </a:cubicBezTo>
                <a:cubicBezTo>
                  <a:pt x="288304" y="700860"/>
                  <a:pt x="288549" y="703821"/>
                  <a:pt x="282054" y="677839"/>
                </a:cubicBezTo>
                <a:cubicBezTo>
                  <a:pt x="280538" y="671773"/>
                  <a:pt x="279302" y="665631"/>
                  <a:pt x="277505" y="659642"/>
                </a:cubicBezTo>
                <a:cubicBezTo>
                  <a:pt x="270540" y="636425"/>
                  <a:pt x="268052" y="635124"/>
                  <a:pt x="263857" y="614149"/>
                </a:cubicBezTo>
                <a:cubicBezTo>
                  <a:pt x="262048" y="605104"/>
                  <a:pt x="261117" y="595899"/>
                  <a:pt x="259308" y="586854"/>
                </a:cubicBezTo>
                <a:cubicBezTo>
                  <a:pt x="258082" y="580723"/>
                  <a:pt x="255985" y="574788"/>
                  <a:pt x="254759" y="568657"/>
                </a:cubicBezTo>
                <a:cubicBezTo>
                  <a:pt x="252950" y="559612"/>
                  <a:pt x="252018" y="550406"/>
                  <a:pt x="250209" y="541361"/>
                </a:cubicBezTo>
                <a:cubicBezTo>
                  <a:pt x="247352" y="527077"/>
                  <a:pt x="245448" y="522527"/>
                  <a:pt x="241111" y="509517"/>
                </a:cubicBezTo>
                <a:cubicBezTo>
                  <a:pt x="239595" y="498902"/>
                  <a:pt x="238665" y="488187"/>
                  <a:pt x="236562" y="477672"/>
                </a:cubicBezTo>
                <a:cubicBezTo>
                  <a:pt x="225743" y="423581"/>
                  <a:pt x="238770" y="513673"/>
                  <a:pt x="227463" y="445827"/>
                </a:cubicBezTo>
                <a:cubicBezTo>
                  <a:pt x="226668" y="441058"/>
                  <a:pt x="221228" y="390726"/>
                  <a:pt x="218365" y="382137"/>
                </a:cubicBezTo>
                <a:cubicBezTo>
                  <a:pt x="216636" y="376950"/>
                  <a:pt x="212299" y="373039"/>
                  <a:pt x="209266" y="368490"/>
                </a:cubicBezTo>
                <a:cubicBezTo>
                  <a:pt x="206233" y="359391"/>
                  <a:pt x="205488" y="349174"/>
                  <a:pt x="200168" y="341194"/>
                </a:cubicBezTo>
                <a:cubicBezTo>
                  <a:pt x="180685" y="311971"/>
                  <a:pt x="203761" y="344651"/>
                  <a:pt x="172872" y="309349"/>
                </a:cubicBezTo>
                <a:cubicBezTo>
                  <a:pt x="167879" y="303643"/>
                  <a:pt x="164296" y="296788"/>
                  <a:pt x="159224" y="291152"/>
                </a:cubicBezTo>
                <a:cubicBezTo>
                  <a:pt x="119159" y="246635"/>
                  <a:pt x="142850" y="280238"/>
                  <a:pt x="122830" y="250209"/>
                </a:cubicBezTo>
                <a:cubicBezTo>
                  <a:pt x="111921" y="217480"/>
                  <a:pt x="125158" y="258358"/>
                  <a:pt x="113732" y="218364"/>
                </a:cubicBezTo>
                <a:cubicBezTo>
                  <a:pt x="106135" y="191772"/>
                  <a:pt x="111743" y="218513"/>
                  <a:pt x="104633" y="186520"/>
                </a:cubicBezTo>
                <a:cubicBezTo>
                  <a:pt x="90753" y="124061"/>
                  <a:pt x="107733" y="192819"/>
                  <a:pt x="95535" y="150126"/>
                </a:cubicBezTo>
                <a:cubicBezTo>
                  <a:pt x="93817" y="144114"/>
                  <a:pt x="93782" y="137521"/>
                  <a:pt x="90986" y="131929"/>
                </a:cubicBezTo>
                <a:cubicBezTo>
                  <a:pt x="86096" y="122148"/>
                  <a:pt x="76247" y="115007"/>
                  <a:pt x="72789" y="104633"/>
                </a:cubicBezTo>
                <a:cubicBezTo>
                  <a:pt x="71272" y="100084"/>
                  <a:pt x="69556" y="95596"/>
                  <a:pt x="68239" y="90985"/>
                </a:cubicBezTo>
                <a:cubicBezTo>
                  <a:pt x="66296" y="84185"/>
                  <a:pt x="62776" y="66410"/>
                  <a:pt x="59141" y="59140"/>
                </a:cubicBezTo>
                <a:cubicBezTo>
                  <a:pt x="56696" y="54250"/>
                  <a:pt x="53220" y="49942"/>
                  <a:pt x="50042" y="45493"/>
                </a:cubicBezTo>
                <a:cubicBezTo>
                  <a:pt x="41180" y="33087"/>
                  <a:pt x="34420" y="23376"/>
                  <a:pt x="22747" y="13648"/>
                </a:cubicBezTo>
                <a:cubicBezTo>
                  <a:pt x="14510" y="6784"/>
                  <a:pt x="8884" y="4442"/>
                  <a:pt x="0" y="0"/>
                </a:cubicBez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5" name="Flèche vers la droite 54">
            <a:extLst>
              <a:ext uri="{FF2B5EF4-FFF2-40B4-BE49-F238E27FC236}">
                <a16:creationId xmlns:a16="http://schemas.microsoft.com/office/drawing/2014/main" xmlns="" id="{F440F6BD-D0E9-F5B5-C4AA-5B3A3FDADA01}"/>
              </a:ext>
            </a:extLst>
          </p:cNvPr>
          <p:cNvSpPr/>
          <p:nvPr/>
        </p:nvSpPr>
        <p:spPr>
          <a:xfrm rot="6689780">
            <a:off x="9346650" y="3496220"/>
            <a:ext cx="386735" cy="188058"/>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ZoneTexte 55">
            <a:extLst>
              <a:ext uri="{FF2B5EF4-FFF2-40B4-BE49-F238E27FC236}">
                <a16:creationId xmlns:a16="http://schemas.microsoft.com/office/drawing/2014/main" xmlns="" id="{6D3C5E1A-7E41-0695-FCEF-45D15F978E5B}"/>
              </a:ext>
            </a:extLst>
          </p:cNvPr>
          <p:cNvSpPr txBox="1"/>
          <p:nvPr/>
        </p:nvSpPr>
        <p:spPr>
          <a:xfrm>
            <a:off x="9799631" y="3072293"/>
            <a:ext cx="1313208" cy="553998"/>
          </a:xfrm>
          <a:prstGeom prst="rect">
            <a:avLst/>
          </a:prstGeom>
          <a:noFill/>
        </p:spPr>
        <p:txBody>
          <a:bodyPr wrap="square" rtlCol="0">
            <a:spAutoFit/>
          </a:bodyPr>
          <a:lstStyle/>
          <a:p>
            <a:r>
              <a:rPr lang="fr-FR" sz="1000" dirty="0">
                <a:solidFill>
                  <a:prstClr val="black"/>
                </a:solidFill>
              </a:rPr>
              <a:t>Crossover </a:t>
            </a:r>
            <a:r>
              <a:rPr lang="fr-FR" sz="1000" b="1" dirty="0">
                <a:solidFill>
                  <a:prstClr val="black"/>
                </a:solidFill>
              </a:rPr>
              <a:t>18%</a:t>
            </a:r>
          </a:p>
          <a:p>
            <a:r>
              <a:rPr lang="fr-FR" sz="1000" dirty="0">
                <a:solidFill>
                  <a:prstClr val="black"/>
                </a:solidFill>
              </a:rPr>
              <a:t>Les courbes se croisent à 32 mois</a:t>
            </a:r>
          </a:p>
        </p:txBody>
      </p:sp>
    </p:spTree>
    <p:extLst>
      <p:ext uri="{BB962C8B-B14F-4D97-AF65-F5344CB8AC3E}">
        <p14:creationId xmlns:p14="http://schemas.microsoft.com/office/powerpoint/2010/main" val="21927521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b="1" dirty="0">
                <a:solidFill>
                  <a:srgbClr val="FF7F4D"/>
                </a:solidFill>
                <a:latin typeface="Century Gothic" panose="020B0502020202020204" pitchFamily="34" charset="0"/>
              </a:rPr>
              <a:t>CONFIRM</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Analyses translationnelles exploratoires</a:t>
            </a:r>
          </a:p>
          <a:p>
            <a:endParaRPr lang="fr-FR" dirty="0"/>
          </a:p>
        </p:txBody>
      </p:sp>
      <p:sp>
        <p:nvSpPr>
          <p:cNvPr id="6" name="Espace réservé du contenu 5">
            <a:extLst>
              <a:ext uri="{FF2B5EF4-FFF2-40B4-BE49-F238E27FC236}">
                <a16:creationId xmlns:a16="http://schemas.microsoft.com/office/drawing/2014/main" xmlns="" id="{A8F885FE-F0CE-F2F7-C727-2D237650F137}"/>
              </a:ext>
            </a:extLst>
          </p:cNvPr>
          <p:cNvSpPr>
            <a:spLocks noGrp="1"/>
          </p:cNvSpPr>
          <p:nvPr>
            <p:ph sz="quarter" idx="19"/>
          </p:nvPr>
        </p:nvSpPr>
        <p:spPr>
          <a:xfrm>
            <a:off x="1146741" y="1529802"/>
            <a:ext cx="10635850" cy="3798395"/>
          </a:xfrm>
        </p:spPr>
        <p:txBody>
          <a:bodyPr/>
          <a:lstStyle/>
          <a:p>
            <a:r>
              <a:rPr lang="fr-FR" dirty="0"/>
              <a:t> </a:t>
            </a:r>
          </a:p>
        </p:txBody>
      </p:sp>
      <p:sp>
        <p:nvSpPr>
          <p:cNvPr id="7" name="Espace réservé du texte 6">
            <a:extLst>
              <a:ext uri="{FF2B5EF4-FFF2-40B4-BE49-F238E27FC236}">
                <a16:creationId xmlns:a16="http://schemas.microsoft.com/office/drawing/2014/main" xmlns="" id="{2818AA4D-A0D4-0C63-186A-FC3B8C0C399F}"/>
              </a:ext>
            </a:extLst>
          </p:cNvPr>
          <p:cNvSpPr>
            <a:spLocks noGrp="1"/>
          </p:cNvSpPr>
          <p:nvPr>
            <p:ph type="body" sz="quarter" idx="20"/>
          </p:nvPr>
        </p:nvSpPr>
        <p:spPr>
          <a:xfrm>
            <a:off x="1408320" y="1334678"/>
            <a:ext cx="6846219" cy="387350"/>
          </a:xfrm>
        </p:spPr>
        <p:txBody>
          <a:bodyPr/>
          <a:lstStyle/>
          <a:p>
            <a:r>
              <a:rPr kumimoji="0" lang="fr-FR" sz="2000" u="none" strike="noStrike" kern="1200" cap="none" spc="0" normalizeH="0" baseline="0" noProof="0" dirty="0">
                <a:ln>
                  <a:noFill/>
                </a:ln>
                <a:solidFill>
                  <a:srgbClr val="737078"/>
                </a:solidFill>
                <a:effectLst/>
                <a:uLnTx/>
                <a:uFillTx/>
                <a:latin typeface="Century Gothic" panose="020B0502020202020204" pitchFamily="34" charset="0"/>
              </a:rPr>
              <a:t>Comparaisons patients réfractaires versus répondeurs</a:t>
            </a:r>
          </a:p>
          <a:p>
            <a:endParaRPr lang="fr-FR" dirty="0"/>
          </a:p>
        </p:txBody>
      </p:sp>
      <p:grpSp>
        <p:nvGrpSpPr>
          <p:cNvPr id="12" name="Groupe 11">
            <a:extLst>
              <a:ext uri="{FF2B5EF4-FFF2-40B4-BE49-F238E27FC236}">
                <a16:creationId xmlns:a16="http://schemas.microsoft.com/office/drawing/2014/main" xmlns="" id="{7CF8FE1C-7009-5318-3778-0985E5D8BED8}"/>
              </a:ext>
            </a:extLst>
          </p:cNvPr>
          <p:cNvGrpSpPr/>
          <p:nvPr/>
        </p:nvGrpSpPr>
        <p:grpSpPr>
          <a:xfrm>
            <a:off x="1407989" y="1737587"/>
            <a:ext cx="10113354" cy="3391878"/>
            <a:chOff x="1482900" y="1823484"/>
            <a:chExt cx="10113354" cy="3391878"/>
          </a:xfrm>
        </p:grpSpPr>
        <p:pic>
          <p:nvPicPr>
            <p:cNvPr id="13" name="Image 12">
              <a:extLst>
                <a:ext uri="{FF2B5EF4-FFF2-40B4-BE49-F238E27FC236}">
                  <a16:creationId xmlns:a16="http://schemas.microsoft.com/office/drawing/2014/main" xmlns="" id="{E119C048-29C6-9212-77A5-DEF666AA6D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2900" y="1823484"/>
              <a:ext cx="5208846" cy="3382824"/>
            </a:xfrm>
            <a:prstGeom prst="rect">
              <a:avLst/>
            </a:prstGeom>
          </p:spPr>
        </p:pic>
        <p:sp>
          <p:nvSpPr>
            <p:cNvPr id="3" name="ZoneTexte 2">
              <a:extLst>
                <a:ext uri="{FF2B5EF4-FFF2-40B4-BE49-F238E27FC236}">
                  <a16:creationId xmlns:a16="http://schemas.microsoft.com/office/drawing/2014/main" xmlns="" id="{551DBCF9-A617-F0D7-4B72-6945304FE91F}"/>
                </a:ext>
              </a:extLst>
            </p:cNvPr>
            <p:cNvSpPr txBox="1"/>
            <p:nvPr/>
          </p:nvSpPr>
          <p:spPr>
            <a:xfrm>
              <a:off x="7114649" y="2676205"/>
              <a:ext cx="4481605" cy="2539157"/>
            </a:xfrm>
            <a:prstGeom prst="rect">
              <a:avLst/>
            </a:prstGeom>
            <a:noFill/>
          </p:spPr>
          <p:txBody>
            <a:bodyPr wrap="square" rtlCol="0">
              <a:spAutoFit/>
            </a:bodyPr>
            <a:lstStyle/>
            <a:p>
              <a:pPr marL="285750" indent="-285750">
                <a:spcAft>
                  <a:spcPts val="600"/>
                </a:spcAft>
                <a:buClr>
                  <a:srgbClr val="FF7F4D"/>
                </a:buClr>
                <a:buFont typeface="Arial" panose="020B0604020202020204" pitchFamily="34" charset="0"/>
                <a:buChar char="•"/>
              </a:pPr>
              <a:r>
                <a:rPr lang="fr-FR" sz="1400" dirty="0">
                  <a:solidFill>
                    <a:prstClr val="black"/>
                  </a:solidFill>
                </a:rPr>
                <a:t>Les mésothéliomes sensibles au </a:t>
              </a:r>
              <a:r>
                <a:rPr lang="fr-FR" sz="1400" dirty="0" err="1">
                  <a:solidFill>
                    <a:prstClr val="black"/>
                  </a:solidFill>
                </a:rPr>
                <a:t>nivolumab</a:t>
              </a:r>
              <a:r>
                <a:rPr lang="fr-FR" sz="1400" dirty="0">
                  <a:solidFill>
                    <a:prstClr val="black"/>
                  </a:solidFill>
                </a:rPr>
                <a:t> présentent un micro-environnement tumoral inflammatoire, enrichi en structures lymphoïdes tertiaires matures et exprimant CCL19 </a:t>
              </a:r>
            </a:p>
            <a:p>
              <a:pPr marL="285750" indent="-285750">
                <a:spcAft>
                  <a:spcPts val="600"/>
                </a:spcAft>
                <a:buClr>
                  <a:srgbClr val="FF7F4D"/>
                </a:buClr>
                <a:buFont typeface="Arial" panose="020B0604020202020204" pitchFamily="34" charset="0"/>
                <a:buChar char="•"/>
              </a:pPr>
              <a:r>
                <a:rPr lang="fr-FR" sz="1400" dirty="0">
                  <a:solidFill>
                    <a:prstClr val="black"/>
                  </a:solidFill>
                </a:rPr>
                <a:t>Les mésothéliomes résistants au </a:t>
              </a:r>
              <a:r>
                <a:rPr lang="fr-FR" sz="1400" dirty="0" err="1">
                  <a:solidFill>
                    <a:prstClr val="black"/>
                  </a:solidFill>
                </a:rPr>
                <a:t>nivolumab</a:t>
              </a:r>
              <a:r>
                <a:rPr lang="fr-FR" sz="1400" dirty="0">
                  <a:solidFill>
                    <a:prstClr val="black"/>
                  </a:solidFill>
                </a:rPr>
                <a:t> présentent plutôt des phénomènes de transition </a:t>
              </a:r>
              <a:r>
                <a:rPr lang="fr-FR" sz="1400" dirty="0" err="1">
                  <a:solidFill>
                    <a:prstClr val="black"/>
                  </a:solidFill>
                </a:rPr>
                <a:t>épithélio-mesenchymateuse,une</a:t>
              </a:r>
              <a:r>
                <a:rPr lang="fr-FR" sz="1400">
                  <a:solidFill>
                    <a:prstClr val="black"/>
                  </a:solidFill>
                </a:rPr>
                <a:t> activation </a:t>
              </a:r>
              <a:r>
                <a:rPr lang="fr-FR" sz="1400" dirty="0">
                  <a:solidFill>
                    <a:prstClr val="black"/>
                  </a:solidFill>
                </a:rPr>
                <a:t>de TGF-beta </a:t>
              </a:r>
              <a:r>
                <a:rPr lang="fr-FR" sz="1400" dirty="0" err="1">
                  <a:solidFill>
                    <a:prstClr val="black"/>
                  </a:solidFill>
                </a:rPr>
                <a:t>signalling</a:t>
              </a:r>
              <a:r>
                <a:rPr lang="fr-FR" sz="1400" dirty="0">
                  <a:solidFill>
                    <a:prstClr val="black"/>
                  </a:solidFill>
                </a:rPr>
                <a:t> et des anomalies de transcription au niveau du fuseau mitotique</a:t>
              </a:r>
            </a:p>
          </p:txBody>
        </p:sp>
      </p:grpSp>
      <p:sp>
        <p:nvSpPr>
          <p:cNvPr id="10" name="Espace réservé du contenu 9">
            <a:extLst>
              <a:ext uri="{FF2B5EF4-FFF2-40B4-BE49-F238E27FC236}">
                <a16:creationId xmlns:a16="http://schemas.microsoft.com/office/drawing/2014/main" xmlns="" id="{C636AEAA-6341-61BD-4E61-CAB97C602CEF}"/>
              </a:ext>
            </a:extLst>
          </p:cNvPr>
          <p:cNvSpPr>
            <a:spLocks noGrp="1"/>
          </p:cNvSpPr>
          <p:nvPr>
            <p:ph sz="quarter" idx="16"/>
          </p:nvPr>
        </p:nvSpPr>
        <p:spPr/>
        <p:txBody>
          <a:bodyPr/>
          <a:lstStyle/>
          <a:p>
            <a:r>
              <a:rPr lang="fr-FR" dirty="0"/>
              <a:t>D. Fennell et al. ASCO</a:t>
            </a:r>
            <a:r>
              <a:rPr lang="fr-FR" baseline="30000" dirty="0"/>
              <a:t> ®</a:t>
            </a:r>
            <a:r>
              <a:rPr lang="fr-FR" dirty="0"/>
              <a:t> 2023, Abs. #8506</a:t>
            </a:r>
          </a:p>
          <a:p>
            <a:endParaRPr lang="fr-FR" dirty="0"/>
          </a:p>
        </p:txBody>
      </p:sp>
    </p:spTree>
    <p:extLst>
      <p:ext uri="{BB962C8B-B14F-4D97-AF65-F5344CB8AC3E}">
        <p14:creationId xmlns:p14="http://schemas.microsoft.com/office/powerpoint/2010/main" val="33152824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Q. S. Chu et al., ASCO</a:t>
            </a:r>
            <a:r>
              <a:rPr lang="fr-FR" baseline="30000" dirty="0"/>
              <a:t>®</a:t>
            </a:r>
            <a:r>
              <a:rPr lang="fr-FR" dirty="0"/>
              <a:t> 2023, LBA# 8505</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en-US" b="1" dirty="0">
                <a:solidFill>
                  <a:srgbClr val="FF7F4D"/>
                </a:solidFill>
                <a:latin typeface="Century Gothic" panose="020B0502020202020204" pitchFamily="34" charset="0"/>
              </a:rPr>
              <a:t>LBA #8505: étude IND227</a:t>
            </a:r>
            <a:endParaRPr lang="fr-FR" dirty="0"/>
          </a:p>
        </p:txBody>
      </p:sp>
      <p:sp>
        <p:nvSpPr>
          <p:cNvPr id="5" name="Espace réservé du texte 4">
            <a:extLst>
              <a:ext uri="{FF2B5EF4-FFF2-40B4-BE49-F238E27FC236}">
                <a16:creationId xmlns:a16="http://schemas.microsoft.com/office/drawing/2014/main" xmlns="" id="{90B02BB8-2082-7FD9-66C7-DEFA10621848}"/>
              </a:ext>
            </a:extLst>
          </p:cNvPr>
          <p:cNvSpPr>
            <a:spLocks noGrp="1"/>
          </p:cNvSpPr>
          <p:nvPr>
            <p:ph type="body" sz="quarter" idx="18"/>
          </p:nvPr>
        </p:nvSpPr>
        <p:spPr/>
        <p:txBody>
          <a:bodyPr/>
          <a:lstStyle/>
          <a:p>
            <a:r>
              <a:rPr lang="en-US" sz="3600" b="1" dirty="0" err="1">
                <a:solidFill>
                  <a:srgbClr val="005086"/>
                </a:solidFill>
                <a:latin typeface="Century Gothic" panose="020B0502020202020204" pitchFamily="34" charset="0"/>
              </a:rPr>
              <a:t>Essai</a:t>
            </a:r>
            <a:r>
              <a:rPr lang="en-US" sz="3600" b="1" dirty="0">
                <a:solidFill>
                  <a:srgbClr val="005086"/>
                </a:solidFill>
                <a:latin typeface="Century Gothic" panose="020B0502020202020204" pitchFamily="34" charset="0"/>
              </a:rPr>
              <a:t> </a:t>
            </a:r>
            <a:r>
              <a:rPr lang="en-US" sz="3600" b="1" dirty="0" err="1">
                <a:solidFill>
                  <a:srgbClr val="005086"/>
                </a:solidFill>
                <a:latin typeface="Century Gothic" panose="020B0502020202020204" pitchFamily="34" charset="0"/>
              </a:rPr>
              <a:t>randomisé</a:t>
            </a:r>
            <a:r>
              <a:rPr lang="en-US" sz="3600" b="1" dirty="0">
                <a:solidFill>
                  <a:srgbClr val="005086"/>
                </a:solidFill>
                <a:latin typeface="Century Gothic" panose="020B0502020202020204" pitchFamily="34" charset="0"/>
              </a:rPr>
              <a:t> de phase III </a:t>
            </a:r>
            <a:r>
              <a:rPr lang="en-US" sz="3600" b="1" dirty="0" err="1">
                <a:solidFill>
                  <a:srgbClr val="005086"/>
                </a:solidFill>
                <a:latin typeface="Century Gothic" panose="020B0502020202020204" pitchFamily="34" charset="0"/>
              </a:rPr>
              <a:t>évaluant</a:t>
            </a:r>
            <a:r>
              <a:rPr lang="en-US" sz="3600" b="1" dirty="0">
                <a:solidFill>
                  <a:srgbClr val="005086"/>
                </a:solidFill>
                <a:latin typeface="Century Gothic" panose="020B0502020202020204" pitchFamily="34" charset="0"/>
              </a:rPr>
              <a:t> </a:t>
            </a:r>
            <a:r>
              <a:rPr lang="en-US" sz="3600" b="1" dirty="0" err="1">
                <a:solidFill>
                  <a:srgbClr val="005086"/>
                </a:solidFill>
                <a:latin typeface="Century Gothic" panose="020B0502020202020204" pitchFamily="34" charset="0"/>
              </a:rPr>
              <a:t>cisplatine</a:t>
            </a:r>
            <a:r>
              <a:rPr lang="en-US" sz="3600" b="1" dirty="0">
                <a:solidFill>
                  <a:srgbClr val="005086"/>
                </a:solidFill>
                <a:latin typeface="Century Gothic" panose="020B0502020202020204" pitchFamily="34" charset="0"/>
              </a:rPr>
              <a:t>/pemetrexed avec </a:t>
            </a:r>
            <a:r>
              <a:rPr lang="en-US" sz="3600" b="1" dirty="0" err="1">
                <a:solidFill>
                  <a:srgbClr val="005086"/>
                </a:solidFill>
                <a:latin typeface="Century Gothic" panose="020B0502020202020204" pitchFamily="34" charset="0"/>
              </a:rPr>
              <a:t>ou</a:t>
            </a:r>
            <a:r>
              <a:rPr lang="en-US" sz="3600" b="1" dirty="0">
                <a:solidFill>
                  <a:srgbClr val="005086"/>
                </a:solidFill>
                <a:latin typeface="Century Gothic" panose="020B0502020202020204" pitchFamily="34" charset="0"/>
              </a:rPr>
              <a:t> sans pembrolizumab chez les patients </a:t>
            </a:r>
            <a:r>
              <a:rPr lang="en-US" sz="3600" b="1" dirty="0" err="1">
                <a:solidFill>
                  <a:srgbClr val="005086"/>
                </a:solidFill>
                <a:latin typeface="Century Gothic" panose="020B0502020202020204" pitchFamily="34" charset="0"/>
              </a:rPr>
              <a:t>souffrant</a:t>
            </a:r>
            <a:r>
              <a:rPr lang="en-US" sz="3600" b="1" dirty="0">
                <a:solidFill>
                  <a:srgbClr val="005086"/>
                </a:solidFill>
                <a:latin typeface="Century Gothic" panose="020B0502020202020204" pitchFamily="34" charset="0"/>
              </a:rPr>
              <a:t> de </a:t>
            </a:r>
            <a:r>
              <a:rPr lang="en-US" sz="3600" b="1" dirty="0" err="1">
                <a:solidFill>
                  <a:srgbClr val="005086"/>
                </a:solidFill>
                <a:latin typeface="Century Gothic" panose="020B0502020202020204" pitchFamily="34" charset="0"/>
              </a:rPr>
              <a:t>mésothéliome</a:t>
            </a:r>
            <a:r>
              <a:rPr lang="en-US" sz="3600" b="1" dirty="0">
                <a:solidFill>
                  <a:srgbClr val="005086"/>
                </a:solidFill>
                <a:latin typeface="Century Gothic" panose="020B0502020202020204" pitchFamily="34" charset="0"/>
              </a:rPr>
              <a:t> pleural</a:t>
            </a:r>
            <a:endParaRPr lang="fr-FR" sz="3600" dirty="0"/>
          </a:p>
        </p:txBody>
      </p:sp>
    </p:spTree>
    <p:extLst>
      <p:ext uri="{BB962C8B-B14F-4D97-AF65-F5344CB8AC3E}">
        <p14:creationId xmlns:p14="http://schemas.microsoft.com/office/powerpoint/2010/main" val="6365979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contenu 5">
            <a:extLst>
              <a:ext uri="{FF2B5EF4-FFF2-40B4-BE49-F238E27FC236}">
                <a16:creationId xmlns:a16="http://schemas.microsoft.com/office/drawing/2014/main" xmlns="" id="{94764BF5-C60E-4F4A-4092-7AA6B8C11770}"/>
              </a:ext>
            </a:extLst>
          </p:cNvPr>
          <p:cNvSpPr>
            <a:spLocks noGrp="1"/>
          </p:cNvSpPr>
          <p:nvPr>
            <p:ph sz="quarter" idx="19"/>
          </p:nvPr>
        </p:nvSpPr>
        <p:spPr>
          <a:xfrm>
            <a:off x="1215623" y="1110748"/>
            <a:ext cx="10621191" cy="4216012"/>
          </a:xfrm>
        </p:spPr>
        <p:txBody>
          <a:bodyPr/>
          <a:lstStyle/>
          <a:p>
            <a:r>
              <a:rPr lang="fr-FR" dirty="0"/>
              <a:t> </a:t>
            </a:r>
          </a:p>
        </p:txBody>
      </p:sp>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a:ln>
                  <a:noFill/>
                </a:ln>
                <a:solidFill>
                  <a:schemeClr val="bg1"/>
                </a:solidFill>
                <a:effectLst/>
                <a:uLnTx/>
                <a:uFillTx/>
                <a:latin typeface="Century Gothic" panose="020B0502020202020204" pitchFamily="34" charset="0"/>
                <a:cs typeface="Gordita Light" pitchFamily="2" charset="77"/>
              </a:rPr>
              <a:t> </a:t>
            </a:r>
            <a:endParaRPr lang="fr-FR" sz="1050" b="1">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a:xfrm>
            <a:off x="1017816" y="6342602"/>
            <a:ext cx="5300922" cy="341085"/>
          </a:xfrm>
        </p:spPr>
        <p:txBody>
          <a:bodyPr/>
          <a:lstStyle/>
          <a:p>
            <a:r>
              <a:rPr lang="fr-FR" dirty="0"/>
              <a:t>Q. S. Chu et al., ASCO</a:t>
            </a:r>
            <a:r>
              <a:rPr lang="fr-FR" baseline="30000" dirty="0"/>
              <a:t>®</a:t>
            </a:r>
            <a:r>
              <a:rPr lang="fr-FR" dirty="0"/>
              <a:t> 2023, LBA# 8505</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fr-FR" sz="3600" b="1">
                <a:solidFill>
                  <a:srgbClr val="FF7F4D"/>
                </a:solidFill>
                <a:latin typeface="Century Gothic" panose="020B0502020202020204" pitchFamily="34" charset="0"/>
              </a:rPr>
              <a:t>IND227</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da-DK" dirty="0"/>
              <a:t>Étude randomisée, ouverte et multicentrique (Canada, Italie, France)</a:t>
            </a:r>
            <a:endParaRPr lang="en-US" dirty="0"/>
          </a:p>
          <a:p>
            <a:endParaRPr lang="fr-FR" dirty="0"/>
          </a:p>
        </p:txBody>
      </p:sp>
      <p:sp>
        <p:nvSpPr>
          <p:cNvPr id="16" name="Freeform 5">
            <a:extLst>
              <a:ext uri="{FF2B5EF4-FFF2-40B4-BE49-F238E27FC236}">
                <a16:creationId xmlns:a16="http://schemas.microsoft.com/office/drawing/2014/main" xmlns="" id="{F2D96713-36ED-F2CE-9325-DECF36363F97}"/>
              </a:ext>
            </a:extLst>
          </p:cNvPr>
          <p:cNvSpPr/>
          <p:nvPr/>
        </p:nvSpPr>
        <p:spPr>
          <a:xfrm>
            <a:off x="1145292" y="5573906"/>
            <a:ext cx="10681631" cy="361910"/>
          </a:xfrm>
          <a:prstGeom prst="rect">
            <a:avLst/>
          </a:prstGeom>
          <a:solidFill>
            <a:srgbClr val="005087"/>
          </a:solidFill>
        </p:spPr>
        <p:txBody>
          <a:bodyPr anchor="ctr"/>
          <a:lstStyle/>
          <a:p>
            <a:pPr>
              <a:spcBef>
                <a:spcPts val="1000"/>
              </a:spcBef>
              <a:buClr>
                <a:srgbClr val="106DAE"/>
              </a:buClr>
              <a:buSzPct val="60000"/>
            </a:pPr>
            <a:r>
              <a:rPr lang="fr-FR" sz="1200" b="1" dirty="0">
                <a:solidFill>
                  <a:prstClr val="white"/>
                </a:solidFill>
                <a:cs typeface="Arial Narrow" panose="020B0604020202020204" pitchFamily="34" charset="0"/>
              </a:rPr>
              <a:t>Les résultats présentés sont ceux de l’analyse finale</a:t>
            </a:r>
          </a:p>
        </p:txBody>
      </p:sp>
      <p:sp>
        <p:nvSpPr>
          <p:cNvPr id="8" name="Freeform 5">
            <a:extLst>
              <a:ext uri="{FF2B5EF4-FFF2-40B4-BE49-F238E27FC236}">
                <a16:creationId xmlns:a16="http://schemas.microsoft.com/office/drawing/2014/main" xmlns="" id="{7AE93F61-AB93-E939-96BC-BF4F785E95B9}"/>
              </a:ext>
            </a:extLst>
          </p:cNvPr>
          <p:cNvSpPr/>
          <p:nvPr/>
        </p:nvSpPr>
        <p:spPr>
          <a:xfrm>
            <a:off x="1403860" y="3558739"/>
            <a:ext cx="4355687" cy="1768022"/>
          </a:xfrm>
          <a:prstGeom prst="rect">
            <a:avLst/>
          </a:prstGeom>
          <a:noFill/>
          <a:ln w="25400" cap="flat" cmpd="sng" algn="ctr">
            <a:noFill/>
            <a:prstDash val="solid"/>
          </a:ln>
          <a:effectLst/>
        </p:spPr>
        <p:txBody>
          <a:bodyPr spcFirstLastPara="0" vert="horz" wrap="square" lIns="74434" tIns="74434" rIns="74434" bIns="74434" numCol="2" spcCol="181270" anchor="ctr" anchorCtr="0">
            <a:noAutofit/>
          </a:bodyPr>
          <a:lstStyle/>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ECOG PS 0-1</a:t>
            </a:r>
          </a:p>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Fonctions hématologiques, hépatiques et rénales adéquates</a:t>
            </a:r>
          </a:p>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Maladie mesurable selon  </a:t>
            </a:r>
            <a:r>
              <a:rPr lang="fr-FR" sz="1050" dirty="0" err="1">
                <a:solidFill>
                  <a:srgbClr val="000000"/>
                </a:solidFill>
                <a:cs typeface="Arial" panose="020B0604020202020204" pitchFamily="34" charset="0"/>
              </a:rPr>
              <a:t>mRECIST</a:t>
            </a:r>
            <a:endParaRPr lang="fr-FR" sz="1050" dirty="0">
              <a:solidFill>
                <a:srgbClr val="000000"/>
              </a:solidFill>
              <a:cs typeface="Arial" panose="020B0604020202020204" pitchFamily="34" charset="0"/>
            </a:endParaRPr>
          </a:p>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Tissu tumoral disponible pour analyses de corrélation</a:t>
            </a:r>
          </a:p>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Pas de traitement antérieur en situation de maladie avancée</a:t>
            </a:r>
          </a:p>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Pas de contre-indication à l’immunothérapie</a:t>
            </a:r>
          </a:p>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Pas d’autre cancer actif</a:t>
            </a:r>
          </a:p>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Pas de métastases cérébrales connues sauf si traités et stables</a:t>
            </a:r>
          </a:p>
          <a:p>
            <a:pPr marL="108000" indent="-108000" defTabSz="450056">
              <a:spcBef>
                <a:spcPts val="400"/>
              </a:spcBef>
              <a:buClr>
                <a:srgbClr val="005086"/>
              </a:buClr>
              <a:buFont typeface="Arial" panose="020B0604020202020204" pitchFamily="34" charset="0"/>
              <a:buChar char="•"/>
              <a:defRPr/>
            </a:pPr>
            <a:r>
              <a:rPr lang="fr-FR" sz="1050" dirty="0">
                <a:solidFill>
                  <a:srgbClr val="000000"/>
                </a:solidFill>
                <a:cs typeface="Arial" panose="020B0604020202020204" pitchFamily="34" charset="0"/>
              </a:rPr>
              <a:t>≤ 10 mg / j d’équivalent prednisone</a:t>
            </a:r>
            <a:endParaRPr lang="en-US" sz="1050" dirty="0">
              <a:solidFill>
                <a:srgbClr val="000000"/>
              </a:solidFill>
              <a:cs typeface="Arial" panose="020B0604020202020204" pitchFamily="34" charset="0"/>
            </a:endParaRPr>
          </a:p>
        </p:txBody>
      </p:sp>
      <p:sp>
        <p:nvSpPr>
          <p:cNvPr id="23" name="Rectangle 22">
            <a:extLst>
              <a:ext uri="{FF2B5EF4-FFF2-40B4-BE49-F238E27FC236}">
                <a16:creationId xmlns:a16="http://schemas.microsoft.com/office/drawing/2014/main" xmlns="" id="{44A4B8A6-6215-6E14-6420-FDCD46E2A8D5}"/>
              </a:ext>
            </a:extLst>
          </p:cNvPr>
          <p:cNvSpPr/>
          <p:nvPr/>
        </p:nvSpPr>
        <p:spPr>
          <a:xfrm>
            <a:off x="7914265" y="3605654"/>
            <a:ext cx="311084" cy="12593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46" name="Groupe 45">
            <a:extLst>
              <a:ext uri="{FF2B5EF4-FFF2-40B4-BE49-F238E27FC236}">
                <a16:creationId xmlns:a16="http://schemas.microsoft.com/office/drawing/2014/main" xmlns="" id="{0FADD9EA-120E-3FD9-1880-5A6BF459D14B}"/>
              </a:ext>
            </a:extLst>
          </p:cNvPr>
          <p:cNvGrpSpPr/>
          <p:nvPr/>
        </p:nvGrpSpPr>
        <p:grpSpPr>
          <a:xfrm>
            <a:off x="2020432" y="1390572"/>
            <a:ext cx="9172285" cy="2926785"/>
            <a:chOff x="1808007" y="1453192"/>
            <a:chExt cx="9172285" cy="2926785"/>
          </a:xfrm>
        </p:grpSpPr>
        <p:sp>
          <p:nvSpPr>
            <p:cNvPr id="22" name="Freeform 5">
              <a:extLst>
                <a:ext uri="{FF2B5EF4-FFF2-40B4-BE49-F238E27FC236}">
                  <a16:creationId xmlns:a16="http://schemas.microsoft.com/office/drawing/2014/main" xmlns="" id="{3441880D-634E-3AF2-D438-3B22D3232C7E}"/>
                </a:ext>
              </a:extLst>
            </p:cNvPr>
            <p:cNvSpPr/>
            <p:nvPr/>
          </p:nvSpPr>
          <p:spPr>
            <a:xfrm>
              <a:off x="9734254" y="2483344"/>
              <a:ext cx="1246038" cy="1089075"/>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fr-FR" sz="1400" b="1" dirty="0">
                  <a:solidFill>
                    <a:srgbClr val="000000"/>
                  </a:solidFill>
                  <a:cs typeface="Arial" panose="020B0604020202020204" pitchFamily="34" charset="0"/>
                </a:rPr>
                <a:t>Critères de jugement secondaires:</a:t>
              </a:r>
            </a:p>
            <a:p>
              <a:pPr marL="108000" indent="-108000" defTabSz="450056">
                <a:spcBef>
                  <a:spcPts val="400"/>
                </a:spcBef>
                <a:buClr>
                  <a:srgbClr val="005086"/>
                </a:buClr>
                <a:buFont typeface="Arial" panose="020B0604020202020204" pitchFamily="34" charset="0"/>
                <a:buChar char="•"/>
                <a:defRPr/>
              </a:pPr>
              <a:r>
                <a:rPr lang="fr-FR" sz="1400" dirty="0">
                  <a:solidFill>
                    <a:srgbClr val="000000"/>
                  </a:solidFill>
                  <a:cs typeface="Arial" panose="020B0604020202020204" pitchFamily="34" charset="0"/>
                </a:rPr>
                <a:t>Tolérance</a:t>
              </a:r>
            </a:p>
            <a:p>
              <a:pPr marL="108000" indent="-108000" defTabSz="450056">
                <a:spcBef>
                  <a:spcPts val="400"/>
                </a:spcBef>
                <a:buClr>
                  <a:srgbClr val="005086"/>
                </a:buClr>
                <a:buFont typeface="Arial" panose="020B0604020202020204" pitchFamily="34" charset="0"/>
                <a:buChar char="•"/>
                <a:defRPr/>
              </a:pPr>
              <a:r>
                <a:rPr lang="fr-FR" sz="1400" dirty="0">
                  <a:solidFill>
                    <a:srgbClr val="000000"/>
                  </a:solidFill>
                  <a:cs typeface="Arial" panose="020B0604020202020204" pitchFamily="34" charset="0"/>
                </a:rPr>
                <a:t>Taux de réponse</a:t>
              </a:r>
            </a:p>
            <a:p>
              <a:pPr marL="108000" indent="-108000" defTabSz="450056">
                <a:spcBef>
                  <a:spcPts val="400"/>
                </a:spcBef>
                <a:buClr>
                  <a:srgbClr val="005086"/>
                </a:buClr>
                <a:buFont typeface="Arial" panose="020B0604020202020204" pitchFamily="34" charset="0"/>
                <a:buChar char="•"/>
                <a:defRPr/>
              </a:pPr>
              <a:r>
                <a:rPr lang="fr-FR" sz="1400" dirty="0">
                  <a:solidFill>
                    <a:srgbClr val="000000"/>
                  </a:solidFill>
                  <a:cs typeface="Arial" panose="020B0604020202020204" pitchFamily="34" charset="0"/>
                </a:rPr>
                <a:t>Survie sans progression</a:t>
              </a:r>
              <a:endParaRPr lang="en-US" sz="1400" dirty="0">
                <a:solidFill>
                  <a:srgbClr val="000000"/>
                </a:solidFill>
                <a:cs typeface="Arial" panose="020B0604020202020204" pitchFamily="34" charset="0"/>
              </a:endParaRPr>
            </a:p>
          </p:txBody>
        </p:sp>
        <p:grpSp>
          <p:nvGrpSpPr>
            <p:cNvPr id="26" name="Groupe 25">
              <a:extLst>
                <a:ext uri="{FF2B5EF4-FFF2-40B4-BE49-F238E27FC236}">
                  <a16:creationId xmlns:a16="http://schemas.microsoft.com/office/drawing/2014/main" xmlns="" id="{838716D7-D315-D059-1BBF-29A7EAC70321}"/>
                </a:ext>
              </a:extLst>
            </p:cNvPr>
            <p:cNvGrpSpPr/>
            <p:nvPr/>
          </p:nvGrpSpPr>
          <p:grpSpPr>
            <a:xfrm>
              <a:off x="9426310" y="1787237"/>
              <a:ext cx="117884" cy="2481289"/>
              <a:chOff x="9203915" y="2629421"/>
              <a:chExt cx="117884" cy="2481289"/>
            </a:xfrm>
          </p:grpSpPr>
          <p:cxnSp>
            <p:nvCxnSpPr>
              <p:cNvPr id="27" name="Connecteur droit 26">
                <a:extLst>
                  <a:ext uri="{FF2B5EF4-FFF2-40B4-BE49-F238E27FC236}">
                    <a16:creationId xmlns:a16="http://schemas.microsoft.com/office/drawing/2014/main" xmlns="" id="{B09B973A-4E84-B05B-DEF8-5B2278FBDEE8}"/>
                  </a:ext>
                </a:extLst>
              </p:cNvPr>
              <p:cNvCxnSpPr>
                <a:cxnSpLocks/>
              </p:cNvCxnSpPr>
              <p:nvPr/>
            </p:nvCxnSpPr>
            <p:spPr>
              <a:xfrm>
                <a:off x="9203916" y="2629421"/>
                <a:ext cx="0" cy="2481289"/>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28" name="Freeform 55">
                <a:extLst>
                  <a:ext uri="{FF2B5EF4-FFF2-40B4-BE49-F238E27FC236}">
                    <a16:creationId xmlns:a16="http://schemas.microsoft.com/office/drawing/2014/main" xmlns="" id="{5A5BBD3B-EEC1-BBDA-3E68-3390918097F8}"/>
                  </a:ext>
                </a:extLst>
              </p:cNvPr>
              <p:cNvSpPr/>
              <p:nvPr/>
            </p:nvSpPr>
            <p:spPr>
              <a:xfrm rot="5400000">
                <a:off x="9051310" y="3845852"/>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grpSp>
          <p:nvGrpSpPr>
            <p:cNvPr id="40" name="Groupe 39">
              <a:extLst>
                <a:ext uri="{FF2B5EF4-FFF2-40B4-BE49-F238E27FC236}">
                  <a16:creationId xmlns:a16="http://schemas.microsoft.com/office/drawing/2014/main" xmlns="" id="{21C55C06-27A9-90C8-3357-402387108D43}"/>
                </a:ext>
              </a:extLst>
            </p:cNvPr>
            <p:cNvGrpSpPr/>
            <p:nvPr/>
          </p:nvGrpSpPr>
          <p:grpSpPr>
            <a:xfrm>
              <a:off x="5281094" y="1892595"/>
              <a:ext cx="3709095" cy="2487382"/>
              <a:chOff x="5711352" y="1892595"/>
              <a:chExt cx="3709095" cy="2487382"/>
            </a:xfrm>
          </p:grpSpPr>
          <p:sp>
            <p:nvSpPr>
              <p:cNvPr id="30" name="Parenthèse ouvrante 29">
                <a:extLst>
                  <a:ext uri="{FF2B5EF4-FFF2-40B4-BE49-F238E27FC236}">
                    <a16:creationId xmlns:a16="http://schemas.microsoft.com/office/drawing/2014/main" xmlns="" id="{79CB2FC6-E84F-A672-9AD7-BA4B34DBD010}"/>
                  </a:ext>
                </a:extLst>
              </p:cNvPr>
              <p:cNvSpPr/>
              <p:nvPr/>
            </p:nvSpPr>
            <p:spPr>
              <a:xfrm>
                <a:off x="5977380" y="2253627"/>
                <a:ext cx="699010" cy="1548508"/>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400" kern="0">
                  <a:solidFill>
                    <a:srgbClr val="000000"/>
                  </a:solidFill>
                  <a:latin typeface="Arial" panose="020B0604020202020204" pitchFamily="34" charset="0"/>
                  <a:cs typeface="Arial" panose="020B0604020202020204" pitchFamily="34" charset="0"/>
                </a:endParaRPr>
              </a:p>
            </p:txBody>
          </p:sp>
          <p:sp>
            <p:nvSpPr>
              <p:cNvPr id="31" name="Freeform 41">
                <a:extLst>
                  <a:ext uri="{FF2B5EF4-FFF2-40B4-BE49-F238E27FC236}">
                    <a16:creationId xmlns:a16="http://schemas.microsoft.com/office/drawing/2014/main" xmlns="" id="{317A8189-173F-D58B-C674-1E1291E8B806}"/>
                  </a:ext>
                </a:extLst>
              </p:cNvPr>
              <p:cNvSpPr/>
              <p:nvPr/>
            </p:nvSpPr>
            <p:spPr>
              <a:xfrm>
                <a:off x="6803982" y="3307031"/>
                <a:ext cx="2616465" cy="1072946"/>
              </a:xfrm>
              <a:prstGeom prst="roundRect">
                <a:avLst>
                  <a:gd name="adj" fmla="val 9151"/>
                </a:avLst>
              </a:prstGeom>
              <a:solidFill>
                <a:srgbClr val="005087"/>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kern="0" dirty="0" err="1">
                    <a:solidFill>
                      <a:prstClr val="white"/>
                    </a:solidFill>
                    <a:cs typeface="Arial" panose="020B0604020202020204" pitchFamily="34" charset="0"/>
                  </a:rPr>
                  <a:t>Sel</a:t>
                </a:r>
                <a:r>
                  <a:rPr lang="en-US" sz="1400" b="1" kern="0" dirty="0">
                    <a:solidFill>
                      <a:prstClr val="white"/>
                    </a:solidFill>
                    <a:cs typeface="Arial" panose="020B0604020202020204" pitchFamily="34" charset="0"/>
                  </a:rPr>
                  <a:t> de </a:t>
                </a:r>
                <a:r>
                  <a:rPr lang="en-US" sz="1400" b="1" kern="0" dirty="0" err="1">
                    <a:solidFill>
                      <a:prstClr val="white"/>
                    </a:solidFill>
                    <a:cs typeface="Arial" panose="020B0604020202020204" pitchFamily="34" charset="0"/>
                  </a:rPr>
                  <a:t>platine</a:t>
                </a:r>
                <a:r>
                  <a:rPr lang="en-US" sz="1400" b="1" kern="0" dirty="0">
                    <a:solidFill>
                      <a:prstClr val="white"/>
                    </a:solidFill>
                    <a:cs typeface="Arial" panose="020B0604020202020204" pitchFamily="34" charset="0"/>
                  </a:rPr>
                  <a:t>-pemetrexed </a:t>
                </a:r>
                <a:r>
                  <a:rPr lang="en-US" sz="1400" b="1" kern="0" dirty="0" err="1">
                    <a:solidFill>
                      <a:prstClr val="white"/>
                    </a:solidFill>
                    <a:cs typeface="Arial" panose="020B0604020202020204" pitchFamily="34" charset="0"/>
                  </a:rPr>
                  <a:t>toutes</a:t>
                </a:r>
                <a:r>
                  <a:rPr lang="en-US" sz="1400" b="1" kern="0" dirty="0">
                    <a:solidFill>
                      <a:prstClr val="white"/>
                    </a:solidFill>
                    <a:cs typeface="Arial" panose="020B0604020202020204" pitchFamily="34" charset="0"/>
                  </a:rPr>
                  <a:t> les 3 </a:t>
                </a:r>
                <a:r>
                  <a:rPr lang="en-US" sz="1400" b="1" kern="0" dirty="0" err="1">
                    <a:solidFill>
                      <a:prstClr val="white"/>
                    </a:solidFill>
                    <a:cs typeface="Arial" panose="020B0604020202020204" pitchFamily="34" charset="0"/>
                  </a:rPr>
                  <a:t>semaines</a:t>
                </a:r>
                <a:r>
                  <a:rPr lang="en-US" sz="1400" b="1" kern="0" dirty="0">
                    <a:solidFill>
                      <a:prstClr val="white"/>
                    </a:solidFill>
                    <a:cs typeface="Arial" panose="020B0604020202020204" pitchFamily="34" charset="0"/>
                  </a:rPr>
                  <a:t> x 6 cycles</a:t>
                </a:r>
              </a:p>
              <a:p>
                <a:pPr algn="ctr" defTabSz="514350">
                  <a:lnSpc>
                    <a:spcPts val="1500"/>
                  </a:lnSpc>
                  <a:defRPr/>
                </a:pPr>
                <a:r>
                  <a:rPr lang="en-US" sz="1400" b="1" kern="0" dirty="0">
                    <a:solidFill>
                      <a:prstClr val="white"/>
                    </a:solidFill>
                    <a:cs typeface="Arial" panose="020B0604020202020204" pitchFamily="34" charset="0"/>
                  </a:rPr>
                  <a:t>+ Pembrolizumab </a:t>
                </a:r>
                <a:r>
                  <a:rPr lang="en-US" sz="1400" b="1" kern="0" dirty="0" err="1">
                    <a:solidFill>
                      <a:prstClr val="white"/>
                    </a:solidFill>
                    <a:cs typeface="Arial" panose="020B0604020202020204" pitchFamily="34" charset="0"/>
                  </a:rPr>
                  <a:t>toutes</a:t>
                </a:r>
                <a:r>
                  <a:rPr lang="en-US" sz="1400" b="1" kern="0" dirty="0">
                    <a:solidFill>
                      <a:prstClr val="white"/>
                    </a:solidFill>
                    <a:cs typeface="Arial" panose="020B0604020202020204" pitchFamily="34" charset="0"/>
                  </a:rPr>
                  <a:t> les 3 </a:t>
                </a:r>
                <a:r>
                  <a:rPr lang="en-US" sz="1400" b="1" kern="0" dirty="0" err="1">
                    <a:solidFill>
                      <a:prstClr val="white"/>
                    </a:solidFill>
                    <a:cs typeface="Arial" panose="020B0604020202020204" pitchFamily="34" charset="0"/>
                  </a:rPr>
                  <a:t>semaines</a:t>
                </a:r>
                <a:r>
                  <a:rPr lang="en-US" sz="1400" b="1" kern="0" dirty="0">
                    <a:solidFill>
                      <a:prstClr val="white"/>
                    </a:solidFill>
                    <a:cs typeface="Arial" panose="020B0604020202020204" pitchFamily="34" charset="0"/>
                  </a:rPr>
                  <a:t> pendant 2 </a:t>
                </a:r>
                <a:r>
                  <a:rPr lang="en-US" sz="1400" b="1" kern="0" dirty="0" err="1">
                    <a:solidFill>
                      <a:prstClr val="white"/>
                    </a:solidFill>
                    <a:cs typeface="Arial" panose="020B0604020202020204" pitchFamily="34" charset="0"/>
                  </a:rPr>
                  <a:t>ans</a:t>
                </a:r>
                <a:endParaRPr lang="en-US" sz="1400" b="1" kern="0" dirty="0">
                  <a:solidFill>
                    <a:prstClr val="white"/>
                  </a:solidFill>
                  <a:cs typeface="Arial" panose="020B0604020202020204" pitchFamily="34" charset="0"/>
                </a:endParaRPr>
              </a:p>
            </p:txBody>
          </p:sp>
          <p:sp>
            <p:nvSpPr>
              <p:cNvPr id="32" name="Ellipse 31">
                <a:extLst>
                  <a:ext uri="{FF2B5EF4-FFF2-40B4-BE49-F238E27FC236}">
                    <a16:creationId xmlns:a16="http://schemas.microsoft.com/office/drawing/2014/main" xmlns="" id="{80DC6BA3-CECF-57A1-3554-DAC2D8B1492B}"/>
                  </a:ext>
                </a:extLst>
              </p:cNvPr>
              <p:cNvSpPr/>
              <p:nvPr/>
            </p:nvSpPr>
            <p:spPr>
              <a:xfrm>
                <a:off x="5711352" y="2761853"/>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b"/>
              <a:lstStyle/>
              <a:p>
                <a:pPr algn="ctr">
                  <a:lnSpc>
                    <a:spcPts val="1300"/>
                  </a:lnSpc>
                  <a:defRPr/>
                </a:pPr>
                <a:r>
                  <a:rPr lang="en-US" altLang="zh-CN" sz="1600" b="1" kern="0" dirty="0">
                    <a:solidFill>
                      <a:srgbClr val="FFFFFF"/>
                    </a:solidFill>
                    <a:cs typeface="Arial" panose="020B0604020202020204" pitchFamily="34" charset="0"/>
                  </a:rPr>
                  <a:t>R</a:t>
                </a:r>
                <a:br>
                  <a:rPr lang="en-US" altLang="zh-CN" sz="1600" b="1" kern="0" dirty="0">
                    <a:solidFill>
                      <a:srgbClr val="FFFFFF"/>
                    </a:solidFill>
                    <a:cs typeface="Arial" panose="020B0604020202020204" pitchFamily="34" charset="0"/>
                  </a:rPr>
                </a:br>
                <a:r>
                  <a:rPr lang="en-US" altLang="zh-CN" sz="1200" b="1" kern="0" dirty="0">
                    <a:solidFill>
                      <a:srgbClr val="FFFFFF"/>
                    </a:solidFill>
                    <a:cs typeface="Arial" panose="020B0604020202020204" pitchFamily="34" charset="0"/>
                  </a:rPr>
                  <a:t>1:1</a:t>
                </a:r>
              </a:p>
            </p:txBody>
          </p:sp>
          <p:sp>
            <p:nvSpPr>
              <p:cNvPr id="33" name="Freeform 41">
                <a:extLst>
                  <a:ext uri="{FF2B5EF4-FFF2-40B4-BE49-F238E27FC236}">
                    <a16:creationId xmlns:a16="http://schemas.microsoft.com/office/drawing/2014/main" xmlns="" id="{21F0AA6C-4ECA-0AC9-24BA-3BBDD6EF68FC}"/>
                  </a:ext>
                </a:extLst>
              </p:cNvPr>
              <p:cNvSpPr/>
              <p:nvPr/>
            </p:nvSpPr>
            <p:spPr>
              <a:xfrm>
                <a:off x="6803982" y="1892595"/>
                <a:ext cx="2616461" cy="856136"/>
              </a:xfrm>
              <a:prstGeom prst="roundRect">
                <a:avLst>
                  <a:gd name="adj" fmla="val 9151"/>
                </a:avLst>
              </a:prstGeom>
              <a:solidFill>
                <a:srgbClr val="FF7F4D"/>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kern="0" dirty="0" err="1">
                    <a:solidFill>
                      <a:prstClr val="white"/>
                    </a:solidFill>
                    <a:cs typeface="Arial" panose="020B0604020202020204" pitchFamily="34" charset="0"/>
                  </a:rPr>
                  <a:t>Sel</a:t>
                </a:r>
                <a:r>
                  <a:rPr lang="en-US" sz="1400" b="1" kern="0" dirty="0">
                    <a:solidFill>
                      <a:prstClr val="white"/>
                    </a:solidFill>
                    <a:cs typeface="Arial" panose="020B0604020202020204" pitchFamily="34" charset="0"/>
                  </a:rPr>
                  <a:t> de </a:t>
                </a:r>
                <a:r>
                  <a:rPr lang="en-US" sz="1400" b="1" kern="0" dirty="0" err="1">
                    <a:solidFill>
                      <a:prstClr val="white"/>
                    </a:solidFill>
                    <a:cs typeface="Arial" panose="020B0604020202020204" pitchFamily="34" charset="0"/>
                  </a:rPr>
                  <a:t>platine</a:t>
                </a:r>
                <a:r>
                  <a:rPr lang="en-US" sz="1400" b="1" kern="0" dirty="0">
                    <a:solidFill>
                      <a:prstClr val="white"/>
                    </a:solidFill>
                    <a:cs typeface="Arial" panose="020B0604020202020204" pitchFamily="34" charset="0"/>
                  </a:rPr>
                  <a:t>-pemetrexed </a:t>
                </a:r>
                <a:r>
                  <a:rPr lang="en-US" sz="1400" b="1" kern="0" dirty="0" err="1">
                    <a:solidFill>
                      <a:prstClr val="white"/>
                    </a:solidFill>
                    <a:cs typeface="Arial" panose="020B0604020202020204" pitchFamily="34" charset="0"/>
                  </a:rPr>
                  <a:t>toutes</a:t>
                </a:r>
                <a:r>
                  <a:rPr lang="en-US" sz="1400" b="1" kern="0" dirty="0">
                    <a:solidFill>
                      <a:prstClr val="white"/>
                    </a:solidFill>
                    <a:cs typeface="Arial" panose="020B0604020202020204" pitchFamily="34" charset="0"/>
                  </a:rPr>
                  <a:t> les 3 </a:t>
                </a:r>
                <a:r>
                  <a:rPr lang="en-US" sz="1400" b="1" kern="0" dirty="0" err="1">
                    <a:solidFill>
                      <a:prstClr val="white"/>
                    </a:solidFill>
                    <a:cs typeface="Arial" panose="020B0604020202020204" pitchFamily="34" charset="0"/>
                  </a:rPr>
                  <a:t>semaines</a:t>
                </a:r>
                <a:r>
                  <a:rPr lang="en-US" sz="1400" b="1" kern="0" dirty="0">
                    <a:solidFill>
                      <a:prstClr val="white"/>
                    </a:solidFill>
                    <a:cs typeface="Arial" panose="020B0604020202020204" pitchFamily="34" charset="0"/>
                  </a:rPr>
                  <a:t> x 6 cycles</a:t>
                </a:r>
              </a:p>
            </p:txBody>
          </p:sp>
        </p:grpSp>
        <p:sp>
          <p:nvSpPr>
            <p:cNvPr id="39" name="Freeform 41">
              <a:extLst>
                <a:ext uri="{FF2B5EF4-FFF2-40B4-BE49-F238E27FC236}">
                  <a16:creationId xmlns:a16="http://schemas.microsoft.com/office/drawing/2014/main" xmlns="" id="{45097109-A689-F67D-BA31-FBC1343660BA}"/>
                </a:ext>
              </a:extLst>
            </p:cNvPr>
            <p:cNvSpPr/>
            <p:nvPr/>
          </p:nvSpPr>
          <p:spPr>
            <a:xfrm>
              <a:off x="1808007" y="2599813"/>
              <a:ext cx="2201795" cy="856136"/>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kern="0" dirty="0">
                  <a:solidFill>
                    <a:prstClr val="white"/>
                  </a:solidFill>
                  <a:cs typeface="Arial" panose="020B0604020202020204" pitchFamily="34" charset="0"/>
                </a:rPr>
                <a:t>Patients avec un </a:t>
              </a:r>
              <a:r>
                <a:rPr lang="en-US" sz="1400" b="1" kern="0" dirty="0" err="1">
                  <a:solidFill>
                    <a:prstClr val="white"/>
                  </a:solidFill>
                  <a:cs typeface="Arial" panose="020B0604020202020204" pitchFamily="34" charset="0"/>
                </a:rPr>
                <a:t>mésothéliome</a:t>
              </a:r>
              <a:r>
                <a:rPr lang="en-US" sz="1400" b="1" kern="0" dirty="0">
                  <a:solidFill>
                    <a:prstClr val="white"/>
                  </a:solidFill>
                  <a:cs typeface="Arial" panose="020B0604020202020204" pitchFamily="34" charset="0"/>
                </a:rPr>
                <a:t> pleural, naïfs de </a:t>
              </a:r>
              <a:r>
                <a:rPr lang="en-US" sz="1400" b="1" kern="0" dirty="0" err="1">
                  <a:solidFill>
                    <a:prstClr val="white"/>
                  </a:solidFill>
                  <a:cs typeface="Arial" panose="020B0604020202020204" pitchFamily="34" charset="0"/>
                </a:rPr>
                <a:t>traitement</a:t>
              </a:r>
              <a:endParaRPr lang="en-US" sz="1400" b="1" kern="0" dirty="0">
                <a:solidFill>
                  <a:prstClr val="white"/>
                </a:solidFill>
                <a:cs typeface="Arial" panose="020B0604020202020204" pitchFamily="34" charset="0"/>
              </a:endParaRPr>
            </a:p>
            <a:p>
              <a:pPr algn="ctr" defTabSz="514350">
                <a:lnSpc>
                  <a:spcPts val="1500"/>
                </a:lnSpc>
                <a:defRPr/>
              </a:pPr>
              <a:r>
                <a:rPr lang="en-US" sz="1400" b="1" kern="0" dirty="0">
                  <a:solidFill>
                    <a:prstClr val="white"/>
                  </a:solidFill>
                  <a:cs typeface="Arial" panose="020B0604020202020204" pitchFamily="34" charset="0"/>
                </a:rPr>
                <a:t>N=440</a:t>
              </a:r>
            </a:p>
          </p:txBody>
        </p:sp>
        <p:sp>
          <p:nvSpPr>
            <p:cNvPr id="41" name="Freeform 41">
              <a:extLst>
                <a:ext uri="{FF2B5EF4-FFF2-40B4-BE49-F238E27FC236}">
                  <a16:creationId xmlns:a16="http://schemas.microsoft.com/office/drawing/2014/main" xmlns="" id="{52E4DC15-9E5F-C70B-E1BC-45B69D73D3F2}"/>
                </a:ext>
              </a:extLst>
            </p:cNvPr>
            <p:cNvSpPr/>
            <p:nvPr/>
          </p:nvSpPr>
          <p:spPr>
            <a:xfrm>
              <a:off x="3829704" y="1453192"/>
              <a:ext cx="1625276" cy="819171"/>
            </a:xfrm>
            <a:prstGeom prst="roundRect">
              <a:avLst>
                <a:gd name="adj" fmla="val 9151"/>
              </a:avLst>
            </a:prstGeom>
            <a:no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kern="0" dirty="0">
                  <a:solidFill>
                    <a:sysClr val="windowText" lastClr="000000"/>
                  </a:solidFill>
                  <a:cs typeface="Arial" panose="020B0604020202020204" pitchFamily="34" charset="0"/>
                </a:rPr>
                <a:t>Stratification par </a:t>
              </a:r>
              <a:r>
                <a:rPr lang="en-US" sz="1100" kern="0" dirty="0" err="1">
                  <a:solidFill>
                    <a:sysClr val="windowText" lastClr="000000"/>
                  </a:solidFill>
                  <a:cs typeface="Arial" panose="020B0604020202020204" pitchFamily="34" charset="0"/>
                </a:rPr>
                <a:t>histologie</a:t>
              </a:r>
              <a:endParaRPr lang="en-US" sz="1100" kern="0" dirty="0">
                <a:solidFill>
                  <a:sysClr val="windowText" lastClr="000000"/>
                </a:solidFill>
                <a:cs typeface="Arial" panose="020B0604020202020204" pitchFamily="34" charset="0"/>
              </a:endParaRPr>
            </a:p>
            <a:p>
              <a:pPr algn="ctr" defTabSz="514350">
                <a:lnSpc>
                  <a:spcPts val="1500"/>
                </a:lnSpc>
                <a:defRPr/>
              </a:pPr>
              <a:r>
                <a:rPr lang="en-US" sz="1100" kern="0" dirty="0" err="1">
                  <a:solidFill>
                    <a:sysClr val="windowText" lastClr="000000"/>
                  </a:solidFill>
                  <a:cs typeface="Arial" panose="020B0604020202020204" pitchFamily="34" charset="0"/>
                </a:rPr>
                <a:t>Critère</a:t>
              </a:r>
              <a:r>
                <a:rPr lang="en-US" sz="1100" kern="0" dirty="0">
                  <a:solidFill>
                    <a:sysClr val="windowText" lastClr="000000"/>
                  </a:solidFill>
                  <a:cs typeface="Arial" panose="020B0604020202020204" pitchFamily="34" charset="0"/>
                </a:rPr>
                <a:t> de </a:t>
              </a:r>
              <a:r>
                <a:rPr lang="en-US" sz="1100" kern="0" dirty="0" err="1">
                  <a:solidFill>
                    <a:sysClr val="windowText" lastClr="000000"/>
                  </a:solidFill>
                  <a:cs typeface="Arial" panose="020B0604020202020204" pitchFamily="34" charset="0"/>
                </a:rPr>
                <a:t>jugement</a:t>
              </a:r>
              <a:r>
                <a:rPr lang="en-US" sz="1100" kern="0" dirty="0">
                  <a:solidFill>
                    <a:sysClr val="windowText" lastClr="000000"/>
                  </a:solidFill>
                  <a:cs typeface="Arial" panose="020B0604020202020204" pitchFamily="34" charset="0"/>
                </a:rPr>
                <a:t> principal: SG</a:t>
              </a:r>
            </a:p>
          </p:txBody>
        </p:sp>
        <p:cxnSp>
          <p:nvCxnSpPr>
            <p:cNvPr id="43" name="Connecteur droit 42">
              <a:extLst>
                <a:ext uri="{FF2B5EF4-FFF2-40B4-BE49-F238E27FC236}">
                  <a16:creationId xmlns:a16="http://schemas.microsoft.com/office/drawing/2014/main" xmlns="" id="{3F86BD58-5A97-B257-E566-4283154479EF}"/>
                </a:ext>
              </a:extLst>
            </p:cNvPr>
            <p:cNvCxnSpPr>
              <a:stCxn id="39" idx="3"/>
              <a:endCxn id="32" idx="2"/>
            </p:cNvCxnSpPr>
            <p:nvPr/>
          </p:nvCxnSpPr>
          <p:spPr>
            <a:xfrm>
              <a:off x="4009802" y="3027881"/>
              <a:ext cx="127129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xmlns="" id="{63F07AF8-CB69-5B05-A953-18413AA907A4}"/>
                </a:ext>
              </a:extLst>
            </p:cNvPr>
            <p:cNvCxnSpPr>
              <a:cxnSpLocks/>
              <a:stCxn id="41" idx="2"/>
            </p:cNvCxnSpPr>
            <p:nvPr/>
          </p:nvCxnSpPr>
          <p:spPr>
            <a:xfrm>
              <a:off x="4642342" y="2272363"/>
              <a:ext cx="0" cy="75551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7278715"/>
      </p:ext>
    </p:extLst>
  </p:cSld>
  <p:clrMapOvr>
    <a:masterClrMapping/>
  </p:clrMapOvr>
  <p:extLst>
    <p:ext uri="{6950BFC3-D8DA-4A85-94F7-54DA5524770B}">
      <p188:commentRel xmlns:p188="http://schemas.microsoft.com/office/powerpoint/2018/8/main" xmlns=""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JV. </a:t>
            </a:r>
            <a:r>
              <a:rPr lang="fr-FR" dirty="0" err="1"/>
              <a:t>Aredo</a:t>
            </a:r>
            <a:r>
              <a:rPr lang="fr-FR" dirty="0"/>
              <a:t> et al., ASCO</a:t>
            </a:r>
            <a:r>
              <a:rPr lang="fr-FR" baseline="30000" dirty="0"/>
              <a:t>®</a:t>
            </a:r>
            <a:r>
              <a:rPr lang="fr-FR" dirty="0"/>
              <a:t> 2023, Abs. #8508</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a:t>Abs #8508</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06583" y="3247285"/>
            <a:ext cx="10370160" cy="1690915"/>
          </a:xfrm>
        </p:spPr>
        <p:txBody>
          <a:bodyPr/>
          <a:lstStyle/>
          <a:p>
            <a:r>
              <a:rPr lang="fr-FR" sz="3200" dirty="0"/>
              <a:t>Etude de phase II avec l’</a:t>
            </a:r>
            <a:r>
              <a:rPr lang="fr-FR" sz="3200" dirty="0" err="1"/>
              <a:t>osimertinib</a:t>
            </a:r>
            <a:r>
              <a:rPr lang="fr-FR" sz="3200" dirty="0"/>
              <a:t> en </a:t>
            </a:r>
            <a:r>
              <a:rPr lang="fr-FR" sz="3200" dirty="0" err="1"/>
              <a:t>néoadjuvant</a:t>
            </a:r>
            <a:r>
              <a:rPr lang="fr-FR" sz="3200" dirty="0"/>
              <a:t> pour les cancers du poumon opérables avec mutation </a:t>
            </a:r>
            <a:r>
              <a:rPr lang="fr-FR" sz="3200" i="1" dirty="0"/>
              <a:t>EGFR</a:t>
            </a:r>
          </a:p>
        </p:txBody>
      </p:sp>
    </p:spTree>
    <p:extLst>
      <p:ext uri="{BB962C8B-B14F-4D97-AF65-F5344CB8AC3E}">
        <p14:creationId xmlns:p14="http://schemas.microsoft.com/office/powerpoint/2010/main" val="106170764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a:xfrm>
            <a:off x="1017816" y="6342602"/>
            <a:ext cx="5300922" cy="341085"/>
          </a:xfrm>
        </p:spPr>
        <p:txBody>
          <a:bodyPr/>
          <a:lstStyle/>
          <a:p>
            <a:r>
              <a:rPr lang="fr-FR" dirty="0"/>
              <a:t>Q. S. Chu et al., ASCO</a:t>
            </a:r>
            <a:r>
              <a:rPr lang="fr-FR" baseline="30000" dirty="0"/>
              <a:t>®</a:t>
            </a:r>
            <a:r>
              <a:rPr lang="fr-FR" dirty="0"/>
              <a:t> 2023, LBA# 8505</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60881"/>
            <a:ext cx="11201169" cy="577747"/>
          </a:xfrm>
        </p:spPr>
        <p:txBody>
          <a:bodyPr/>
          <a:lstStyle/>
          <a:p>
            <a:r>
              <a:rPr lang="fr-FR" sz="3600" b="1" dirty="0">
                <a:solidFill>
                  <a:srgbClr val="FF7F4D"/>
                </a:solidFill>
                <a:latin typeface="Century Gothic" panose="020B0502020202020204" pitchFamily="34" charset="0"/>
              </a:rPr>
              <a:t>IND227</a:t>
            </a:r>
            <a:endParaRPr lang="fr-FR" dirty="0"/>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fr-FR" dirty="0"/>
              <a:t>Caractéristiques des patients</a:t>
            </a:r>
            <a:endParaRPr lang="en-US" dirty="0"/>
          </a:p>
          <a:p>
            <a:endParaRPr lang="fr-FR" dirty="0"/>
          </a:p>
        </p:txBody>
      </p:sp>
      <p:sp>
        <p:nvSpPr>
          <p:cNvPr id="9" name="Espace réservé du contenu 7">
            <a:extLst>
              <a:ext uri="{FF2B5EF4-FFF2-40B4-BE49-F238E27FC236}">
                <a16:creationId xmlns:a16="http://schemas.microsoft.com/office/drawing/2014/main" xmlns="" id="{61137474-88DC-ACD9-18BE-0FA59C8C93A9}"/>
              </a:ext>
            </a:extLst>
          </p:cNvPr>
          <p:cNvSpPr txBox="1">
            <a:spLocks/>
          </p:cNvSpPr>
          <p:nvPr/>
        </p:nvSpPr>
        <p:spPr>
          <a:xfrm>
            <a:off x="1155339" y="1130600"/>
            <a:ext cx="4145919" cy="4616450"/>
          </a:xfrm>
          <a:prstGeom prst="rect">
            <a:avLst/>
          </a:prstGeom>
          <a:no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Police système Courant"/>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14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Police système Courant"/>
              <a:buChar char="⁃"/>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dirty="0">
                <a:solidFill>
                  <a:srgbClr val="005086"/>
                </a:solidFill>
              </a:rPr>
              <a:t>Les deux bras sont comparables, avec les caractéristiques d’une population souffrant de mésothéliome pleural</a:t>
            </a:r>
            <a:endParaRPr lang="fr-FR" sz="200" dirty="0">
              <a:solidFill>
                <a:srgbClr val="005086"/>
              </a:solidFill>
            </a:endParaRPr>
          </a:p>
          <a:p>
            <a:pPr lvl="1">
              <a:lnSpc>
                <a:spcPct val="100000"/>
              </a:lnSpc>
              <a:buClr>
                <a:srgbClr val="FF7F4D"/>
              </a:buClr>
            </a:pPr>
            <a:r>
              <a:rPr lang="fr-FR" dirty="0">
                <a:solidFill>
                  <a:prstClr val="black"/>
                </a:solidFill>
              </a:rPr>
              <a:t>Prédominance masculine</a:t>
            </a:r>
          </a:p>
          <a:p>
            <a:pPr lvl="1">
              <a:lnSpc>
                <a:spcPct val="100000"/>
              </a:lnSpc>
              <a:buClr>
                <a:srgbClr val="FF7F4D"/>
              </a:buClr>
            </a:pPr>
            <a:r>
              <a:rPr lang="fr-FR" dirty="0">
                <a:solidFill>
                  <a:prstClr val="black"/>
                </a:solidFill>
              </a:rPr>
              <a:t>Sujets âgés</a:t>
            </a:r>
          </a:p>
          <a:p>
            <a:pPr lvl="1">
              <a:lnSpc>
                <a:spcPct val="100000"/>
              </a:lnSpc>
              <a:buClr>
                <a:srgbClr val="FF7F4D"/>
              </a:buClr>
            </a:pPr>
            <a:r>
              <a:rPr lang="fr-FR" dirty="0">
                <a:solidFill>
                  <a:prstClr val="black"/>
                </a:solidFill>
              </a:rPr>
              <a:t>Exposition à l’amiante</a:t>
            </a:r>
          </a:p>
          <a:p>
            <a:pPr lvl="1">
              <a:lnSpc>
                <a:spcPct val="100000"/>
              </a:lnSpc>
              <a:buClr>
                <a:srgbClr val="FF7F4D"/>
              </a:buClr>
            </a:pPr>
            <a:r>
              <a:rPr lang="fr-FR" dirty="0">
                <a:solidFill>
                  <a:prstClr val="black"/>
                </a:solidFill>
              </a:rPr>
              <a:t>Sous-type épithélioïde majoritaire</a:t>
            </a:r>
          </a:p>
        </p:txBody>
      </p:sp>
      <p:graphicFrame>
        <p:nvGraphicFramePr>
          <p:cNvPr id="7" name="Tableau 6">
            <a:extLst>
              <a:ext uri="{FF2B5EF4-FFF2-40B4-BE49-F238E27FC236}">
                <a16:creationId xmlns:a16="http://schemas.microsoft.com/office/drawing/2014/main" xmlns="" id="{11D4CA59-2B16-FA7C-0845-19269FF98953}"/>
              </a:ext>
            </a:extLst>
          </p:cNvPr>
          <p:cNvGraphicFramePr>
            <a:graphicFrameLocks noGrp="1"/>
          </p:cNvGraphicFramePr>
          <p:nvPr/>
        </p:nvGraphicFramePr>
        <p:xfrm>
          <a:off x="5609690" y="1187617"/>
          <a:ext cx="5761490" cy="4502417"/>
        </p:xfrm>
        <a:graphic>
          <a:graphicData uri="http://schemas.openxmlformats.org/drawingml/2006/table">
            <a:tbl>
              <a:tblPr firstRow="1" bandRow="1"/>
              <a:tblGrid>
                <a:gridCol w="1553618">
                  <a:extLst>
                    <a:ext uri="{9D8B030D-6E8A-4147-A177-3AD203B41FA5}">
                      <a16:colId xmlns:a16="http://schemas.microsoft.com/office/drawing/2014/main" xmlns="" val="20003"/>
                    </a:ext>
                  </a:extLst>
                </a:gridCol>
                <a:gridCol w="1778000">
                  <a:extLst>
                    <a:ext uri="{9D8B030D-6E8A-4147-A177-3AD203B41FA5}">
                      <a16:colId xmlns:a16="http://schemas.microsoft.com/office/drawing/2014/main" xmlns="" val="20000"/>
                    </a:ext>
                  </a:extLst>
                </a:gridCol>
                <a:gridCol w="1446579">
                  <a:extLst>
                    <a:ext uri="{9D8B030D-6E8A-4147-A177-3AD203B41FA5}">
                      <a16:colId xmlns:a16="http://schemas.microsoft.com/office/drawing/2014/main" xmlns="" val="20001"/>
                    </a:ext>
                  </a:extLst>
                </a:gridCol>
                <a:gridCol w="983293">
                  <a:extLst>
                    <a:ext uri="{9D8B030D-6E8A-4147-A177-3AD203B41FA5}">
                      <a16:colId xmlns:a16="http://schemas.microsoft.com/office/drawing/2014/main" xmlns="" val="20002"/>
                    </a:ext>
                  </a:extLst>
                </a:gridCol>
              </a:tblGrid>
              <a:tr h="652685">
                <a:tc gridSpan="2">
                  <a:txBody>
                    <a:bodyPr/>
                    <a:lstStyle/>
                    <a:p>
                      <a:pPr algn="l" fontAlgn="b"/>
                      <a:endParaRPr lang="fr-FR" sz="1050" b="0" i="0" u="none" strike="noStrike" kern="1200" baseline="0" dirty="0">
                        <a:solidFill>
                          <a:schemeClr val="tx1"/>
                        </a:solidFill>
                        <a:effectLst/>
                        <a:latin typeface="+mn-lt"/>
                        <a:ea typeface="+mn-ea"/>
                        <a:cs typeface="Arial" panose="020B0604020202020204" pitchFamily="34" charset="0"/>
                      </a:endParaRPr>
                    </a:p>
                    <a:p>
                      <a:pPr algn="l" fontAlgn="b"/>
                      <a:r>
                        <a:rPr lang="fr-FR" sz="1050" b="1" i="0" u="none" strike="noStrike" kern="1200" baseline="0" dirty="0">
                          <a:solidFill>
                            <a:schemeClr val="lt1"/>
                          </a:solidFill>
                          <a:effectLst/>
                          <a:latin typeface="+mn-lt"/>
                          <a:ea typeface="+mn-ea"/>
                          <a:cs typeface="Arial" panose="020B0604020202020204" pitchFamily="34" charset="0"/>
                        </a:rPr>
                        <a:t>Caractéristiques des patients</a:t>
                      </a:r>
                    </a:p>
                    <a:p>
                      <a:pPr algn="l" fontAlgn="b"/>
                      <a:endParaRPr lang="fr-FR" sz="1050" b="0" i="0" dirty="0">
                        <a:latin typeface="+mn-lt"/>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l" fontAlgn="b"/>
                      <a:endParaRPr lang="fr-FR" sz="1050" b="0" i="0" dirty="0">
                        <a:latin typeface="+mn-lt"/>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baseline="0" dirty="0">
                          <a:solidFill>
                            <a:schemeClr val="bg1"/>
                          </a:solidFill>
                          <a:effectLst/>
                          <a:latin typeface="+mn-lt"/>
                        </a:rPr>
                        <a:t>CP N=218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baseline="0" dirty="0">
                          <a:solidFill>
                            <a:schemeClr val="bg1"/>
                          </a:solidFill>
                          <a:effectLst/>
                          <a:latin typeface="+mn-lt"/>
                        </a:rPr>
                        <a:t> </a:t>
                      </a:r>
                      <a:r>
                        <a:rPr lang="en-US" sz="1050" b="1" i="0" u="none" strike="noStrike" dirty="0">
                          <a:solidFill>
                            <a:schemeClr val="bg1"/>
                          </a:solidFill>
                          <a:effectLst/>
                          <a:latin typeface="+mn-lt"/>
                          <a:ea typeface="Open Sans" panose="020B0606030504020204" pitchFamily="34" charset="0"/>
                          <a:cs typeface="Arial" panose="020B0604020202020204" pitchFamily="34" charset="0"/>
                        </a:rPr>
                        <a:t>N(%)</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kern="1200" baseline="0" dirty="0">
                          <a:solidFill>
                            <a:schemeClr val="bg1"/>
                          </a:solidFill>
                          <a:effectLst/>
                          <a:latin typeface="Arial"/>
                          <a:ea typeface="+mn-ea"/>
                          <a:cs typeface="+mn-cs"/>
                        </a:rPr>
                        <a:t>CPP N=222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none" strike="noStrike" kern="1200" baseline="0" dirty="0">
                          <a:solidFill>
                            <a:schemeClr val="bg1"/>
                          </a:solidFill>
                          <a:effectLst/>
                          <a:latin typeface="Arial"/>
                          <a:ea typeface="+mn-ea"/>
                          <a:cs typeface="+mn-cs"/>
                        </a:rPr>
                        <a:t> </a:t>
                      </a:r>
                      <a:r>
                        <a:rPr lang="en-US" sz="1050" b="1" i="0" u="none" strike="noStrike" kern="1200" dirty="0">
                          <a:solidFill>
                            <a:schemeClr val="bg1"/>
                          </a:solidFill>
                          <a:effectLst/>
                          <a:latin typeface="Arial"/>
                          <a:ea typeface="Open Sans" panose="020B0606030504020204" pitchFamily="34" charset="0"/>
                          <a:cs typeface="Arial" panose="020B0604020202020204" pitchFamily="34" charset="0"/>
                        </a:rPr>
                        <a:t>N(%)</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ln>
                            <a:noFill/>
                          </a:ln>
                          <a:solidFill>
                            <a:schemeClr val="tx1"/>
                          </a:solidFill>
                          <a:latin typeface="+mn-lt"/>
                        </a:rPr>
                        <a:t>Sexe</a:t>
                      </a:r>
                      <a:endParaRPr lang="en-GB" sz="900" b="1" dirty="0">
                        <a:ln>
                          <a:noFill/>
                        </a:ln>
                        <a:solidFill>
                          <a:schemeClr val="tx1"/>
                        </a:solidFill>
                        <a:latin typeface="+mn-lt"/>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rPr>
                        <a:t>Femmes</a:t>
                      </a:r>
                      <a:endParaRPr lang="en-GB" sz="900" b="0" dirty="0">
                        <a:ln>
                          <a:noFill/>
                        </a:ln>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Hommes</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rPr>
                        <a:t>50 (23)</a:t>
                      </a:r>
                      <a:endParaRPr lang="en-GB" sz="900" b="0" dirty="0">
                        <a:ln>
                          <a:noFill/>
                        </a:ln>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168</a:t>
                      </a:r>
                      <a:r>
                        <a:rPr lang="en-GB" sz="900" b="0" baseline="0" dirty="0">
                          <a:ln>
                            <a:noFill/>
                          </a:ln>
                          <a:solidFill>
                            <a:schemeClr val="tx1"/>
                          </a:solidFill>
                          <a:latin typeface="+mn-lt"/>
                        </a:rPr>
                        <a:t> (77)</a:t>
                      </a:r>
                      <a:endParaRPr lang="en-GB" sz="900" b="0" dirty="0">
                        <a:ln>
                          <a:noFill/>
                        </a:ln>
                        <a:solidFill>
                          <a:schemeClr val="tx1"/>
                        </a:solidFill>
                        <a:latin typeface="+mn-lt"/>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rPr>
                        <a:t>57 (26)</a:t>
                      </a:r>
                      <a:endParaRPr lang="en-GB" sz="900" b="0" dirty="0">
                        <a:ln>
                          <a:noFill/>
                        </a:ln>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165</a:t>
                      </a:r>
                      <a:r>
                        <a:rPr lang="en-GB" sz="900" b="0" baseline="0" dirty="0">
                          <a:ln>
                            <a:noFill/>
                          </a:ln>
                          <a:solidFill>
                            <a:schemeClr val="tx1"/>
                          </a:solidFill>
                          <a:latin typeface="+mn-lt"/>
                        </a:rPr>
                        <a:t> (74)</a:t>
                      </a:r>
                      <a:endParaRPr lang="en-GB" sz="900" b="0" dirty="0">
                        <a:ln>
                          <a:noFill/>
                        </a:ln>
                        <a:solidFill>
                          <a:schemeClr val="tx1"/>
                        </a:solidFill>
                        <a:latin typeface="+mn-lt"/>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ln>
                            <a:noFill/>
                          </a:ln>
                          <a:solidFill>
                            <a:schemeClr val="tx1"/>
                          </a:solidFill>
                          <a:latin typeface="+mn-lt"/>
                          <a:ea typeface="Open Sans" panose="020B0606030504020204" pitchFamily="34" charset="0"/>
                          <a:cs typeface="Arial" panose="020B0604020202020204" pitchFamily="34" charset="0"/>
                        </a:rPr>
                        <a:t>Ethnie</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Blanche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baseline="0" dirty="0" err="1">
                          <a:ln>
                            <a:noFill/>
                          </a:ln>
                          <a:solidFill>
                            <a:schemeClr val="tx1"/>
                          </a:solidFill>
                          <a:latin typeface="+mn-lt"/>
                          <a:ea typeface="+mn-ea"/>
                          <a:cs typeface="+mn-cs"/>
                        </a:rPr>
                        <a:t>Autre</a:t>
                      </a:r>
                      <a:r>
                        <a:rPr lang="en-GB" sz="900" b="0" baseline="0" dirty="0">
                          <a:ln>
                            <a:noFill/>
                          </a:ln>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Inconnue </a:t>
                      </a:r>
                      <a:r>
                        <a:rPr lang="en-GB" sz="900" b="0" dirty="0" err="1">
                          <a:ln>
                            <a:noFill/>
                          </a:ln>
                          <a:solidFill>
                            <a:schemeClr val="tx1"/>
                          </a:solidFill>
                          <a:latin typeface="+mn-lt"/>
                          <a:ea typeface="Open Sans" panose="020B0606030504020204" pitchFamily="34" charset="0"/>
                          <a:cs typeface="Arial" panose="020B0604020202020204" pitchFamily="34" charset="0"/>
                        </a:rPr>
                        <a:t>ou</a:t>
                      </a:r>
                      <a:r>
                        <a:rPr lang="en-GB" sz="900" b="0" dirty="0">
                          <a:ln>
                            <a:noFill/>
                          </a:ln>
                          <a:solidFill>
                            <a:schemeClr val="tx1"/>
                          </a:solidFill>
                          <a:latin typeface="+mn-lt"/>
                          <a:ea typeface="Open Sans" panose="020B0606030504020204" pitchFamily="34" charset="0"/>
                          <a:cs typeface="Arial" panose="020B0604020202020204" pitchFamily="34" charset="0"/>
                        </a:rPr>
                        <a:t> non </a:t>
                      </a:r>
                      <a:r>
                        <a:rPr lang="en-GB" sz="900" b="0" dirty="0" err="1">
                          <a:ln>
                            <a:noFill/>
                          </a:ln>
                          <a:solidFill>
                            <a:schemeClr val="tx1"/>
                          </a:solidFill>
                          <a:latin typeface="+mn-lt"/>
                          <a:ea typeface="Open Sans" panose="020B0606030504020204" pitchFamily="34" charset="0"/>
                          <a:cs typeface="Arial" panose="020B0604020202020204" pitchFamily="34" charset="0"/>
                        </a:rPr>
                        <a:t>rapportée</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172 (79)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1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45</a:t>
                      </a:r>
                      <a:r>
                        <a:rPr lang="en-GB" sz="900" b="0" baseline="0" dirty="0">
                          <a:ln>
                            <a:noFill/>
                          </a:ln>
                          <a:solidFill>
                            <a:schemeClr val="tx1"/>
                          </a:solidFill>
                          <a:latin typeface="+mn-lt"/>
                          <a:ea typeface="Open Sans" panose="020B0606030504020204" pitchFamily="34" charset="0"/>
                          <a:cs typeface="Arial" panose="020B0604020202020204" pitchFamily="34" charset="0"/>
                        </a:rPr>
                        <a:t> (21)</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175 (79)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1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46</a:t>
                      </a:r>
                      <a:r>
                        <a:rPr lang="en-GB" sz="900" b="0" baseline="0" dirty="0">
                          <a:ln>
                            <a:noFill/>
                          </a:ln>
                          <a:solidFill>
                            <a:schemeClr val="tx1"/>
                          </a:solidFill>
                          <a:latin typeface="+mn-lt"/>
                          <a:ea typeface="Open Sans" panose="020B0606030504020204" pitchFamily="34" charset="0"/>
                          <a:cs typeface="Arial" panose="020B0604020202020204" pitchFamily="34" charset="0"/>
                        </a:rPr>
                        <a:t> (21)</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Age</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baseline="0" dirty="0" err="1">
                          <a:ln>
                            <a:noFill/>
                          </a:ln>
                          <a:solidFill>
                            <a:schemeClr val="tx1"/>
                          </a:solidFill>
                          <a:latin typeface="+mn-lt"/>
                          <a:ea typeface="+mn-ea"/>
                          <a:cs typeface="+mn-cs"/>
                        </a:rPr>
                        <a:t>Médiane</a:t>
                      </a:r>
                      <a:r>
                        <a:rPr lang="en-GB" sz="900" b="0" baseline="0" dirty="0">
                          <a:ln>
                            <a:noFill/>
                          </a:ln>
                          <a:solidFill>
                            <a:schemeClr val="tx1"/>
                          </a:solidFill>
                          <a:latin typeface="+mn-lt"/>
                          <a:ea typeface="+mn-ea"/>
                          <a:cs typeface="+mn-cs"/>
                        </a:rPr>
                        <a:t> (min-max)</a:t>
                      </a:r>
                      <a:endParaRPr lang="en-GB" sz="900" b="0" dirty="0">
                        <a:ln>
                          <a:noFill/>
                        </a:ln>
                        <a:solidFill>
                          <a:schemeClr val="tx1"/>
                        </a:solidFill>
                        <a:latin typeface="+mn-lt"/>
                        <a:ea typeface="+mn-ea"/>
                        <a:cs typeface="+mn-cs"/>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71</a:t>
                      </a:r>
                      <a:r>
                        <a:rPr lang="en-GB" sz="900" b="0" baseline="0" dirty="0">
                          <a:ln>
                            <a:noFill/>
                          </a:ln>
                          <a:solidFill>
                            <a:schemeClr val="tx1"/>
                          </a:solidFill>
                          <a:latin typeface="+mn-lt"/>
                          <a:ea typeface="+mn-ea"/>
                          <a:cs typeface="+mn-cs"/>
                        </a:rPr>
                        <a:t> (28-88)</a:t>
                      </a:r>
                      <a:endParaRPr lang="en-GB" sz="900" b="0" dirty="0">
                        <a:ln>
                          <a:noFill/>
                        </a:ln>
                        <a:solidFill>
                          <a:schemeClr val="tx1"/>
                        </a:solidFill>
                        <a:latin typeface="+mn-lt"/>
                        <a:ea typeface="+mn-ea"/>
                        <a:cs typeface="+mn-cs"/>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71</a:t>
                      </a:r>
                      <a:r>
                        <a:rPr lang="en-GB" sz="900" b="0" baseline="0" dirty="0">
                          <a:ln>
                            <a:noFill/>
                          </a:ln>
                          <a:solidFill>
                            <a:schemeClr val="tx1"/>
                          </a:solidFill>
                          <a:latin typeface="+mn-lt"/>
                          <a:ea typeface="+mn-ea"/>
                          <a:cs typeface="+mn-cs"/>
                        </a:rPr>
                        <a:t> (33-87)</a:t>
                      </a:r>
                      <a:endParaRPr lang="en-GB" sz="900" b="0" dirty="0">
                        <a:ln>
                          <a:noFill/>
                        </a:ln>
                        <a:solidFill>
                          <a:schemeClr val="tx1"/>
                        </a:solidFill>
                        <a:latin typeface="+mn-lt"/>
                        <a:ea typeface="+mn-ea"/>
                        <a:cs typeface="+mn-cs"/>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Open Sans" panose="020B0606030504020204" pitchFamily="34" charset="0"/>
                          <a:cs typeface="Arial" panose="020B0604020202020204" pitchFamily="34" charset="0"/>
                        </a:rPr>
                        <a:t>ECOG PS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1</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rPr>
                        <a:t>105 (48)</a:t>
                      </a:r>
                      <a:endParaRPr lang="en-GB" sz="900" b="0" dirty="0">
                        <a:ln>
                          <a:noFill/>
                        </a:ln>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113</a:t>
                      </a:r>
                      <a:r>
                        <a:rPr lang="en-GB" sz="900" b="0" baseline="0" dirty="0">
                          <a:ln>
                            <a:noFill/>
                          </a:ln>
                          <a:solidFill>
                            <a:schemeClr val="tx1"/>
                          </a:solidFill>
                          <a:latin typeface="+mn-lt"/>
                        </a:rPr>
                        <a:t> (52)</a:t>
                      </a:r>
                      <a:endParaRPr lang="en-GB" sz="900" b="0" dirty="0">
                        <a:ln>
                          <a:noFill/>
                        </a:ln>
                        <a:solidFill>
                          <a:schemeClr val="tx1"/>
                        </a:solidFill>
                        <a:latin typeface="+mn-lt"/>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rPr>
                        <a:t>101 (46)</a:t>
                      </a:r>
                      <a:endParaRPr lang="en-GB" sz="900" b="0" dirty="0">
                        <a:ln>
                          <a:noFill/>
                        </a:ln>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121</a:t>
                      </a:r>
                      <a:r>
                        <a:rPr lang="en-GB" sz="900" b="0" baseline="0" dirty="0">
                          <a:ln>
                            <a:noFill/>
                          </a:ln>
                          <a:solidFill>
                            <a:schemeClr val="tx1"/>
                          </a:solidFill>
                          <a:latin typeface="+mn-lt"/>
                        </a:rPr>
                        <a:t> (55)</a:t>
                      </a:r>
                      <a:endParaRPr lang="en-GB" sz="900" b="0" dirty="0">
                        <a:ln>
                          <a:noFill/>
                        </a:ln>
                        <a:solidFill>
                          <a:schemeClr val="tx1"/>
                        </a:solidFill>
                        <a:latin typeface="+mn-lt"/>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Open Sans" panose="020B0606030504020204" pitchFamily="34" charset="0"/>
                          <a:cs typeface="Arial" panose="020B0604020202020204" pitchFamily="34" charset="0"/>
                        </a:rPr>
                        <a:t>Exposition </a:t>
                      </a:r>
                      <a:r>
                        <a:rPr lang="en-GB" sz="900" b="1" dirty="0" err="1">
                          <a:ln>
                            <a:noFill/>
                          </a:ln>
                          <a:solidFill>
                            <a:schemeClr val="tx1"/>
                          </a:solidFill>
                          <a:latin typeface="+mn-lt"/>
                          <a:ea typeface="Open Sans" panose="020B0606030504020204" pitchFamily="34" charset="0"/>
                          <a:cs typeface="Arial" panose="020B0604020202020204" pitchFamily="34" charset="0"/>
                        </a:rPr>
                        <a:t>à</a:t>
                      </a:r>
                      <a:r>
                        <a:rPr lang="en-GB" sz="900" b="1" dirty="0">
                          <a:ln>
                            <a:noFill/>
                          </a:ln>
                          <a:solidFill>
                            <a:schemeClr val="tx1"/>
                          </a:solidFill>
                          <a:latin typeface="+mn-lt"/>
                          <a:ea typeface="Open Sans" panose="020B0606030504020204" pitchFamily="34" charset="0"/>
                          <a:cs typeface="Arial" panose="020B0604020202020204" pitchFamily="34" charset="0"/>
                        </a:rPr>
                        <a:t> </a:t>
                      </a:r>
                      <a:r>
                        <a:rPr lang="en-GB" sz="900" b="1" dirty="0" err="1">
                          <a:ln>
                            <a:noFill/>
                          </a:ln>
                          <a:solidFill>
                            <a:schemeClr val="tx1"/>
                          </a:solidFill>
                          <a:latin typeface="+mn-lt"/>
                          <a:ea typeface="Open Sans" panose="020B0606030504020204" pitchFamily="34" charset="0"/>
                          <a:cs typeface="Arial" panose="020B0604020202020204" pitchFamily="34" charset="0"/>
                        </a:rPr>
                        <a:t>l’amiante</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Yes</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rPr>
                        <a:t>87 (40)</a:t>
                      </a:r>
                      <a:endParaRPr lang="en-GB" sz="900" b="0" dirty="0">
                        <a:ln>
                          <a:noFill/>
                        </a:ln>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130</a:t>
                      </a:r>
                      <a:r>
                        <a:rPr lang="en-GB" sz="900" b="0" baseline="0" dirty="0">
                          <a:ln>
                            <a:noFill/>
                          </a:ln>
                          <a:solidFill>
                            <a:schemeClr val="tx1"/>
                          </a:solidFill>
                          <a:latin typeface="+mn-lt"/>
                        </a:rPr>
                        <a:t> (60)</a:t>
                      </a:r>
                      <a:endParaRPr lang="en-GB" sz="900" b="0" dirty="0">
                        <a:ln>
                          <a:noFill/>
                        </a:ln>
                        <a:solidFill>
                          <a:schemeClr val="tx1"/>
                        </a:solidFill>
                        <a:latin typeface="+mn-lt"/>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rPr>
                        <a:t>98 (44)</a:t>
                      </a:r>
                      <a:endParaRPr lang="en-GB" sz="900" b="0" dirty="0">
                        <a:ln>
                          <a:noFill/>
                        </a:ln>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rPr>
                        <a:t>124 (56)</a:t>
                      </a:r>
                      <a:endParaRPr lang="en-GB" sz="900" b="0" dirty="0">
                        <a:ln>
                          <a:noFill/>
                        </a:ln>
                        <a:solidFill>
                          <a:schemeClr val="tx1"/>
                        </a:solidFill>
                        <a:latin typeface="+mn-lt"/>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Open Sans" panose="020B0606030504020204" pitchFamily="34" charset="0"/>
                          <a:cs typeface="Arial" panose="020B0604020202020204" pitchFamily="34" charset="0"/>
                        </a:rPr>
                        <a:t>Exposition au </a:t>
                      </a:r>
                      <a:r>
                        <a:rPr lang="en-GB" sz="900" b="1" dirty="0" err="1">
                          <a:ln>
                            <a:noFill/>
                          </a:ln>
                          <a:solidFill>
                            <a:schemeClr val="tx1"/>
                          </a:solidFill>
                          <a:latin typeface="+mn-lt"/>
                          <a:ea typeface="Open Sans" panose="020B0606030504020204" pitchFamily="34" charset="0"/>
                          <a:cs typeface="Arial" panose="020B0604020202020204" pitchFamily="34" charset="0"/>
                        </a:rPr>
                        <a:t>tabac</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116 (53)</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129 (58)</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96349648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baseline="0" dirty="0">
                          <a:ln>
                            <a:noFill/>
                          </a:ln>
                          <a:solidFill>
                            <a:schemeClr val="tx1"/>
                          </a:solidFill>
                          <a:latin typeface="+mn-lt"/>
                          <a:ea typeface="Open Sans" panose="020B0606030504020204" pitchFamily="34" charset="0"/>
                          <a:cs typeface="Arial" panose="020B0604020202020204" pitchFamily="34" charset="0"/>
                        </a:rPr>
                        <a:t>Sous-types </a:t>
                      </a:r>
                      <a:r>
                        <a:rPr lang="en-GB" sz="900" b="1" baseline="0" dirty="0" err="1">
                          <a:ln>
                            <a:noFill/>
                          </a:ln>
                          <a:solidFill>
                            <a:schemeClr val="tx1"/>
                          </a:solidFill>
                          <a:latin typeface="+mn-lt"/>
                          <a:ea typeface="Open Sans" panose="020B0606030504020204" pitchFamily="34" charset="0"/>
                          <a:cs typeface="Arial" panose="020B0604020202020204" pitchFamily="34" charset="0"/>
                        </a:rPr>
                        <a:t>histologiques</a:t>
                      </a:r>
                      <a:endParaRPr lang="en-GB" sz="90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ln>
                            <a:noFill/>
                          </a:ln>
                          <a:solidFill>
                            <a:schemeClr val="tx1"/>
                          </a:solidFill>
                          <a:latin typeface="+mn-lt"/>
                          <a:ea typeface="Open Sans" panose="020B0606030504020204" pitchFamily="34" charset="0"/>
                          <a:cs typeface="Arial" panose="020B0604020202020204" pitchFamily="34" charset="0"/>
                        </a:rPr>
                        <a:t>Epithelioide</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Mixed/</a:t>
                      </a:r>
                      <a:r>
                        <a:rPr lang="en-GB" sz="900" b="0" dirty="0" err="1">
                          <a:ln>
                            <a:noFill/>
                          </a:ln>
                          <a:solidFill>
                            <a:schemeClr val="tx1"/>
                          </a:solidFill>
                          <a:latin typeface="+mn-lt"/>
                          <a:ea typeface="Open Sans" panose="020B0606030504020204" pitchFamily="34" charset="0"/>
                          <a:cs typeface="Arial" panose="020B0604020202020204" pitchFamily="34" charset="0"/>
                        </a:rPr>
                        <a:t>biphasique</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ln>
                            <a:noFill/>
                          </a:ln>
                          <a:solidFill>
                            <a:schemeClr val="tx1"/>
                          </a:solidFill>
                          <a:latin typeface="+mn-lt"/>
                          <a:ea typeface="Open Sans" panose="020B0606030504020204" pitchFamily="34" charset="0"/>
                          <a:cs typeface="Arial" panose="020B0604020202020204" pitchFamily="34" charset="0"/>
                        </a:rPr>
                        <a:t>Sarcomatoïde</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ln>
                            <a:noFill/>
                          </a:ln>
                          <a:solidFill>
                            <a:schemeClr val="tx1"/>
                          </a:solidFill>
                          <a:latin typeface="+mn-lt"/>
                          <a:ea typeface="Open Sans" panose="020B0606030504020204" pitchFamily="34" charset="0"/>
                          <a:cs typeface="Arial" panose="020B0604020202020204" pitchFamily="34" charset="0"/>
                        </a:rPr>
                        <a:t>Autre</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168</a:t>
                      </a:r>
                      <a:r>
                        <a:rPr lang="en-GB" sz="900" b="0" baseline="0" dirty="0">
                          <a:ln>
                            <a:noFill/>
                          </a:ln>
                          <a:solidFill>
                            <a:schemeClr val="tx1"/>
                          </a:solidFill>
                          <a:latin typeface="+mn-lt"/>
                          <a:ea typeface="Open Sans" panose="020B0606030504020204" pitchFamily="34" charset="0"/>
                          <a:cs typeface="Arial" panose="020B0604020202020204" pitchFamily="34" charset="0"/>
                        </a:rPr>
                        <a:t> (77)</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27</a:t>
                      </a:r>
                      <a:r>
                        <a:rPr lang="en-GB" sz="900" b="0" baseline="0" dirty="0">
                          <a:ln>
                            <a:noFill/>
                          </a:ln>
                          <a:solidFill>
                            <a:schemeClr val="tx1"/>
                          </a:solidFill>
                          <a:latin typeface="+mn-lt"/>
                          <a:ea typeface="Open Sans" panose="020B0606030504020204" pitchFamily="34" charset="0"/>
                          <a:cs typeface="Arial" panose="020B0604020202020204" pitchFamily="34" charset="0"/>
                        </a:rPr>
                        <a:t> (12)</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21</a:t>
                      </a:r>
                      <a:r>
                        <a:rPr lang="en-GB" sz="900" b="0" baseline="0" dirty="0">
                          <a:ln>
                            <a:noFill/>
                          </a:ln>
                          <a:solidFill>
                            <a:schemeClr val="tx1"/>
                          </a:solidFill>
                          <a:latin typeface="+mn-lt"/>
                          <a:ea typeface="Open Sans" panose="020B0606030504020204" pitchFamily="34" charset="0"/>
                          <a:cs typeface="Arial" panose="020B0604020202020204" pitchFamily="34" charset="0"/>
                        </a:rPr>
                        <a:t> (10)</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2</a:t>
                      </a:r>
                      <a:r>
                        <a:rPr lang="en-GB" sz="900" b="0" baseline="0" dirty="0">
                          <a:ln>
                            <a:noFill/>
                          </a:ln>
                          <a:solidFill>
                            <a:schemeClr val="tx1"/>
                          </a:solidFill>
                          <a:latin typeface="+mn-lt"/>
                          <a:ea typeface="Open Sans" panose="020B0606030504020204" pitchFamily="34" charset="0"/>
                          <a:cs typeface="Arial" panose="020B0604020202020204" pitchFamily="34" charset="0"/>
                        </a:rPr>
                        <a:t> (1)</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174</a:t>
                      </a:r>
                      <a:r>
                        <a:rPr lang="en-GB" sz="900" b="0" baseline="0" dirty="0">
                          <a:ln>
                            <a:noFill/>
                          </a:ln>
                          <a:solidFill>
                            <a:schemeClr val="tx1"/>
                          </a:solidFill>
                          <a:latin typeface="+mn-lt"/>
                          <a:ea typeface="Open Sans" panose="020B0606030504020204" pitchFamily="34" charset="0"/>
                          <a:cs typeface="Arial" panose="020B0604020202020204" pitchFamily="34" charset="0"/>
                        </a:rPr>
                        <a:t> (78)</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Open Sans" panose="020B0606030504020204" pitchFamily="34" charset="0"/>
                          <a:cs typeface="Arial" panose="020B0604020202020204" pitchFamily="34" charset="0"/>
                        </a:rPr>
                        <a:t>35 (16)</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Open Sans" panose="020B0606030504020204" pitchFamily="34" charset="0"/>
                          <a:cs typeface="Arial" panose="020B0604020202020204" pitchFamily="34" charset="0"/>
                        </a:rPr>
                        <a:t>10 (5)</a:t>
                      </a:r>
                      <a:endParaRPr lang="en-GB" sz="900" b="0" dirty="0">
                        <a:ln>
                          <a:noFill/>
                        </a:ln>
                        <a:solidFill>
                          <a:schemeClr val="tx1"/>
                        </a:solidFill>
                        <a:latin typeface="+mn-lt"/>
                        <a:ea typeface="Open Sans" panose="020B0606030504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Open Sans" panose="020B0606030504020204" pitchFamily="34" charset="0"/>
                          <a:cs typeface="Arial" panose="020B0604020202020204" pitchFamily="34" charset="0"/>
                        </a:rPr>
                        <a:t>3 (1)</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mn-ea"/>
                          <a:cs typeface="+mn-cs"/>
                        </a:rPr>
                        <a:t>PD-L1</a:t>
                      </a:r>
                      <a:endParaRPr lang="en-GB" sz="900" b="1" baseline="0" dirty="0">
                        <a:ln>
                          <a:noFill/>
                        </a:ln>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baseline="0" dirty="0">
                          <a:ln>
                            <a:noFill/>
                          </a:ln>
                          <a:solidFill>
                            <a:schemeClr val="tx1"/>
                          </a:solidFill>
                          <a:latin typeface="+mn-lt"/>
                          <a:ea typeface="+mn-ea"/>
                          <a:cs typeface="+mn-cs"/>
                        </a:rPr>
                        <a:t>≥ 1 %</a:t>
                      </a:r>
                      <a:endParaRPr lang="en-GB" sz="900" b="1" dirty="0">
                        <a:ln>
                          <a:noFill/>
                        </a:ln>
                        <a:solidFill>
                          <a:schemeClr val="tx1"/>
                        </a:solidFill>
                        <a:latin typeface="+mn-lt"/>
                        <a:ea typeface="+mn-ea"/>
                        <a:cs typeface="+mn-cs"/>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ln>
                            <a:noFill/>
                          </a:ln>
                          <a:solidFill>
                            <a:schemeClr val="tx1"/>
                          </a:solidFill>
                          <a:latin typeface="+mn-lt"/>
                          <a:ea typeface="+mn-ea"/>
                          <a:cs typeface="+mn-cs"/>
                        </a:rPr>
                        <a:t>Positif</a:t>
                      </a:r>
                      <a:endParaRPr lang="en-GB" sz="900" b="0" dirty="0">
                        <a:ln>
                          <a:noFill/>
                        </a:ln>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err="1">
                          <a:ln>
                            <a:noFill/>
                          </a:ln>
                          <a:solidFill>
                            <a:schemeClr val="tx1"/>
                          </a:solidFill>
                          <a:latin typeface="+mn-lt"/>
                          <a:ea typeface="+mn-ea"/>
                          <a:cs typeface="+mn-cs"/>
                        </a:rPr>
                        <a:t>Negatif</a:t>
                      </a:r>
                      <a:endParaRPr lang="en-GB" sz="900" b="0" dirty="0">
                        <a:ln>
                          <a:noFill/>
                        </a:ln>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Inconnu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Non </a:t>
                      </a:r>
                      <a:r>
                        <a:rPr lang="en-GB" sz="900" b="0" dirty="0" err="1">
                          <a:ln>
                            <a:noFill/>
                          </a:ln>
                          <a:solidFill>
                            <a:schemeClr val="tx1"/>
                          </a:solidFill>
                          <a:latin typeface="+mn-lt"/>
                          <a:ea typeface="+mn-ea"/>
                          <a:cs typeface="+mn-cs"/>
                        </a:rPr>
                        <a:t>réalisé</a:t>
                      </a:r>
                      <a:endParaRPr lang="en-GB" sz="900" b="0" dirty="0">
                        <a:ln>
                          <a:noFill/>
                        </a:ln>
                        <a:solidFill>
                          <a:schemeClr val="tx1"/>
                        </a:solidFill>
                        <a:latin typeface="+mn-lt"/>
                        <a:ea typeface="+mn-ea"/>
                        <a:cs typeface="+mn-cs"/>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132</a:t>
                      </a:r>
                      <a:r>
                        <a:rPr lang="en-GB" sz="900" b="0" baseline="0" dirty="0">
                          <a:ln>
                            <a:noFill/>
                          </a:ln>
                          <a:solidFill>
                            <a:schemeClr val="tx1"/>
                          </a:solidFill>
                          <a:latin typeface="+mn-lt"/>
                          <a:ea typeface="+mn-ea"/>
                          <a:cs typeface="+mn-cs"/>
                        </a:rPr>
                        <a:t> (61)</a:t>
                      </a:r>
                      <a:endParaRPr lang="en-GB" sz="900" b="0" dirty="0">
                        <a:ln>
                          <a:noFill/>
                        </a:ln>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63</a:t>
                      </a:r>
                      <a:r>
                        <a:rPr lang="en-GB" sz="900" b="0" baseline="0" dirty="0">
                          <a:ln>
                            <a:noFill/>
                          </a:ln>
                          <a:solidFill>
                            <a:schemeClr val="tx1"/>
                          </a:solidFill>
                          <a:latin typeface="+mn-lt"/>
                          <a:ea typeface="+mn-ea"/>
                          <a:cs typeface="+mn-cs"/>
                        </a:rPr>
                        <a:t> (29)</a:t>
                      </a:r>
                      <a:endParaRPr lang="en-GB" sz="900" b="0" dirty="0">
                        <a:ln>
                          <a:noFill/>
                        </a:ln>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6</a:t>
                      </a:r>
                      <a:r>
                        <a:rPr lang="en-GB" sz="900" b="0" baseline="0" dirty="0">
                          <a:ln>
                            <a:noFill/>
                          </a:ln>
                          <a:solidFill>
                            <a:schemeClr val="tx1"/>
                          </a:solidFill>
                          <a:latin typeface="+mn-lt"/>
                          <a:ea typeface="+mn-ea"/>
                          <a:cs typeface="+mn-cs"/>
                        </a:rPr>
                        <a:t> (3)</a:t>
                      </a:r>
                      <a:endParaRPr lang="en-GB" sz="900" b="0" dirty="0">
                        <a:ln>
                          <a:noFill/>
                        </a:ln>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17</a:t>
                      </a:r>
                      <a:r>
                        <a:rPr lang="en-GB" sz="900" b="0" baseline="0" dirty="0">
                          <a:ln>
                            <a:noFill/>
                          </a:ln>
                          <a:solidFill>
                            <a:schemeClr val="tx1"/>
                          </a:solidFill>
                          <a:latin typeface="+mn-lt"/>
                          <a:ea typeface="+mn-ea"/>
                          <a:cs typeface="+mn-cs"/>
                        </a:rPr>
                        <a:t> (8)</a:t>
                      </a:r>
                      <a:endParaRPr lang="en-GB" sz="900" b="0" dirty="0">
                        <a:ln>
                          <a:noFill/>
                        </a:ln>
                        <a:solidFill>
                          <a:schemeClr val="tx1"/>
                        </a:solidFill>
                        <a:latin typeface="+mn-lt"/>
                        <a:ea typeface="+mn-ea"/>
                        <a:cs typeface="+mn-cs"/>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131</a:t>
                      </a:r>
                      <a:r>
                        <a:rPr lang="en-GB" sz="900" b="0" baseline="0" dirty="0">
                          <a:ln>
                            <a:noFill/>
                          </a:ln>
                          <a:solidFill>
                            <a:schemeClr val="tx1"/>
                          </a:solidFill>
                          <a:latin typeface="+mn-lt"/>
                          <a:ea typeface="+mn-ea"/>
                          <a:cs typeface="+mn-cs"/>
                        </a:rPr>
                        <a:t> (59)</a:t>
                      </a:r>
                      <a:endParaRPr lang="en-GB" sz="900" b="0" dirty="0">
                        <a:ln>
                          <a:noFill/>
                        </a:ln>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70 (32)</a:t>
                      </a:r>
                      <a:endParaRPr lang="en-GB" sz="900" b="0" dirty="0">
                        <a:ln>
                          <a:noFill/>
                        </a:ln>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7 (3)</a:t>
                      </a:r>
                      <a:endParaRPr lang="en-GB" sz="900" b="0" dirty="0">
                        <a:ln>
                          <a:noFill/>
                        </a:ln>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14</a:t>
                      </a:r>
                      <a:r>
                        <a:rPr lang="en-GB" sz="900" b="0" baseline="0" dirty="0">
                          <a:ln>
                            <a:noFill/>
                          </a:ln>
                          <a:solidFill>
                            <a:schemeClr val="tx1"/>
                          </a:solidFill>
                          <a:latin typeface="+mn-lt"/>
                          <a:ea typeface="+mn-ea"/>
                          <a:cs typeface="+mn-cs"/>
                        </a:rPr>
                        <a:t> (6)</a:t>
                      </a:r>
                      <a:endParaRPr lang="en-GB" sz="900" b="0" dirty="0">
                        <a:ln>
                          <a:noFill/>
                        </a:ln>
                        <a:solidFill>
                          <a:schemeClr val="tx1"/>
                        </a:solidFill>
                        <a:latin typeface="+mn-lt"/>
                        <a:ea typeface="+mn-ea"/>
                        <a:cs typeface="+mn-cs"/>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Open Sans" panose="020B0606030504020204" pitchFamily="34" charset="0"/>
                          <a:cs typeface="Arial" panose="020B0604020202020204" pitchFamily="34" charset="0"/>
                        </a:rPr>
                        <a:t>Score </a:t>
                      </a:r>
                      <a:r>
                        <a:rPr lang="en-GB" sz="900" b="1" dirty="0" err="1">
                          <a:ln>
                            <a:noFill/>
                          </a:ln>
                          <a:solidFill>
                            <a:schemeClr val="tx1"/>
                          </a:solidFill>
                          <a:latin typeface="+mn-lt"/>
                          <a:ea typeface="Open Sans" panose="020B0606030504020204" pitchFamily="34" charset="0"/>
                          <a:cs typeface="Arial" panose="020B0604020202020204" pitchFamily="34" charset="0"/>
                        </a:rPr>
                        <a:t>pronostique</a:t>
                      </a:r>
                      <a:r>
                        <a:rPr lang="en-GB" sz="900" b="1" dirty="0">
                          <a:ln>
                            <a:noFill/>
                          </a:ln>
                          <a:solidFill>
                            <a:schemeClr val="tx1"/>
                          </a:solidFill>
                          <a:latin typeface="+mn-lt"/>
                          <a:ea typeface="Open Sans" panose="020B0606030504020204" pitchFamily="34" charset="0"/>
                          <a:cs typeface="Arial" panose="020B0604020202020204" pitchFamily="34" charset="0"/>
                        </a:rPr>
                        <a:t> EORTC</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≤1.27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&gt;1.27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Inconnu</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76 (35)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141 (65)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1</a:t>
                      </a:r>
                      <a:r>
                        <a:rPr lang="en-GB" sz="900" b="0" baseline="0" dirty="0">
                          <a:ln>
                            <a:noFill/>
                          </a:ln>
                          <a:solidFill>
                            <a:schemeClr val="tx1"/>
                          </a:solidFill>
                          <a:latin typeface="+mn-lt"/>
                          <a:ea typeface="Open Sans" panose="020B0606030504020204" pitchFamily="34" charset="0"/>
                          <a:cs typeface="Arial" panose="020B0604020202020204" pitchFamily="34" charset="0"/>
                        </a:rPr>
                        <a:t> (0)</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77 (35)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mn-ea"/>
                          <a:cs typeface="+mn-cs"/>
                        </a:rPr>
                        <a:t>145 (65)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mn-lt"/>
                          <a:ea typeface="Open Sans" panose="020B0606030504020204" pitchFamily="34" charset="0"/>
                          <a:cs typeface="Arial" panose="020B0604020202020204" pitchFamily="34" charset="0"/>
                        </a:rPr>
                        <a:t>0</a:t>
                      </a: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5688029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leau 33">
            <a:extLst>
              <a:ext uri="{FF2B5EF4-FFF2-40B4-BE49-F238E27FC236}">
                <a16:creationId xmlns:a16="http://schemas.microsoft.com/office/drawing/2014/main" xmlns="" id="{A61AF9BA-E1BE-FD6A-3E10-E31DD531CC0D}"/>
              </a:ext>
            </a:extLst>
          </p:cNvPr>
          <p:cNvGraphicFramePr>
            <a:graphicFrameLocks noGrp="1"/>
          </p:cNvGraphicFramePr>
          <p:nvPr/>
        </p:nvGraphicFramePr>
        <p:xfrm>
          <a:off x="2379364" y="4976319"/>
          <a:ext cx="4507200" cy="588156"/>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xmlns="" val="1020362907"/>
                    </a:ext>
                  </a:extLst>
                </a:gridCol>
                <a:gridCol w="324000">
                  <a:extLst>
                    <a:ext uri="{9D8B030D-6E8A-4147-A177-3AD203B41FA5}">
                      <a16:colId xmlns:a16="http://schemas.microsoft.com/office/drawing/2014/main" xmlns="" val="76697783"/>
                    </a:ext>
                  </a:extLst>
                </a:gridCol>
                <a:gridCol w="324000">
                  <a:extLst>
                    <a:ext uri="{9D8B030D-6E8A-4147-A177-3AD203B41FA5}">
                      <a16:colId xmlns:a16="http://schemas.microsoft.com/office/drawing/2014/main" xmlns="" val="1464023004"/>
                    </a:ext>
                  </a:extLst>
                </a:gridCol>
                <a:gridCol w="324000">
                  <a:extLst>
                    <a:ext uri="{9D8B030D-6E8A-4147-A177-3AD203B41FA5}">
                      <a16:colId xmlns:a16="http://schemas.microsoft.com/office/drawing/2014/main" xmlns="" val="2889505382"/>
                    </a:ext>
                  </a:extLst>
                </a:gridCol>
                <a:gridCol w="324000">
                  <a:extLst>
                    <a:ext uri="{9D8B030D-6E8A-4147-A177-3AD203B41FA5}">
                      <a16:colId xmlns:a16="http://schemas.microsoft.com/office/drawing/2014/main" xmlns="" val="3217386290"/>
                    </a:ext>
                  </a:extLst>
                </a:gridCol>
                <a:gridCol w="324000">
                  <a:extLst>
                    <a:ext uri="{9D8B030D-6E8A-4147-A177-3AD203B41FA5}">
                      <a16:colId xmlns:a16="http://schemas.microsoft.com/office/drawing/2014/main" xmlns="" val="1170198938"/>
                    </a:ext>
                  </a:extLst>
                </a:gridCol>
                <a:gridCol w="288000">
                  <a:extLst>
                    <a:ext uri="{9D8B030D-6E8A-4147-A177-3AD203B41FA5}">
                      <a16:colId xmlns:a16="http://schemas.microsoft.com/office/drawing/2014/main" xmlns="" val="3835505048"/>
                    </a:ext>
                  </a:extLst>
                </a:gridCol>
                <a:gridCol w="288000">
                  <a:extLst>
                    <a:ext uri="{9D8B030D-6E8A-4147-A177-3AD203B41FA5}">
                      <a16:colId xmlns:a16="http://schemas.microsoft.com/office/drawing/2014/main" xmlns="" val="2722686017"/>
                    </a:ext>
                  </a:extLst>
                </a:gridCol>
                <a:gridCol w="288000">
                  <a:extLst>
                    <a:ext uri="{9D8B030D-6E8A-4147-A177-3AD203B41FA5}">
                      <a16:colId xmlns:a16="http://schemas.microsoft.com/office/drawing/2014/main" xmlns="" val="1580826196"/>
                    </a:ext>
                  </a:extLst>
                </a:gridCol>
                <a:gridCol w="288000">
                  <a:extLst>
                    <a:ext uri="{9D8B030D-6E8A-4147-A177-3AD203B41FA5}">
                      <a16:colId xmlns:a16="http://schemas.microsoft.com/office/drawing/2014/main" xmlns="" val="4049979896"/>
                    </a:ext>
                  </a:extLst>
                </a:gridCol>
                <a:gridCol w="288000">
                  <a:extLst>
                    <a:ext uri="{9D8B030D-6E8A-4147-A177-3AD203B41FA5}">
                      <a16:colId xmlns:a16="http://schemas.microsoft.com/office/drawing/2014/main" xmlns="" val="3309654655"/>
                    </a:ext>
                  </a:extLst>
                </a:gridCol>
                <a:gridCol w="288000">
                  <a:extLst>
                    <a:ext uri="{9D8B030D-6E8A-4147-A177-3AD203B41FA5}">
                      <a16:colId xmlns:a16="http://schemas.microsoft.com/office/drawing/2014/main" xmlns="" val="2362810121"/>
                    </a:ext>
                  </a:extLst>
                </a:gridCol>
                <a:gridCol w="208800">
                  <a:extLst>
                    <a:ext uri="{9D8B030D-6E8A-4147-A177-3AD203B41FA5}">
                      <a16:colId xmlns:a16="http://schemas.microsoft.com/office/drawing/2014/main" xmlns="" val="2610865569"/>
                    </a:ext>
                  </a:extLst>
                </a:gridCol>
                <a:gridCol w="208800">
                  <a:extLst>
                    <a:ext uri="{9D8B030D-6E8A-4147-A177-3AD203B41FA5}">
                      <a16:colId xmlns:a16="http://schemas.microsoft.com/office/drawing/2014/main" xmlns="" val="2652267302"/>
                    </a:ext>
                  </a:extLst>
                </a:gridCol>
                <a:gridCol w="208800">
                  <a:extLst>
                    <a:ext uri="{9D8B030D-6E8A-4147-A177-3AD203B41FA5}">
                      <a16:colId xmlns:a16="http://schemas.microsoft.com/office/drawing/2014/main" xmlns="" val="3802402643"/>
                    </a:ext>
                  </a:extLst>
                </a:gridCol>
                <a:gridCol w="208800">
                  <a:extLst>
                    <a:ext uri="{9D8B030D-6E8A-4147-A177-3AD203B41FA5}">
                      <a16:colId xmlns:a16="http://schemas.microsoft.com/office/drawing/2014/main" xmlns="" val="2019619158"/>
                    </a:ext>
                  </a:extLst>
                </a:gridCol>
              </a:tblGrid>
              <a:tr h="222396">
                <a:tc gridSpan="4">
                  <a:txBody>
                    <a:bodyPr/>
                    <a:lstStyle/>
                    <a:p>
                      <a:r>
                        <a:rPr lang="fr-FR" sz="600" b="0" dirty="0">
                          <a:solidFill>
                            <a:schemeClr val="tx1"/>
                          </a:solidFill>
                        </a:rPr>
                        <a:t>No. at </a:t>
                      </a:r>
                      <a:r>
                        <a:rPr lang="fr-FR" sz="600" b="0" dirty="0" err="1">
                          <a:solidFill>
                            <a:schemeClr val="tx1"/>
                          </a:solidFill>
                        </a:rPr>
                        <a:t>risk</a:t>
                      </a:r>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600" b="1" dirty="0">
                          <a:solidFill>
                            <a:srgbClr val="005086"/>
                          </a:solidFill>
                        </a:rPr>
                        <a:t>218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190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160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128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105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78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68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46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29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600" b="1" dirty="0">
                          <a:solidFill>
                            <a:srgbClr val="FF7F4D"/>
                          </a:solidFill>
                        </a:rPr>
                        <a:t>222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207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177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143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103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86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62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sp>
        <p:nvSpPr>
          <p:cNvPr id="27" name="Espace réservé du contenu 5">
            <a:extLst>
              <a:ext uri="{FF2B5EF4-FFF2-40B4-BE49-F238E27FC236}">
                <a16:creationId xmlns:a16="http://schemas.microsoft.com/office/drawing/2014/main" xmlns="" id="{9A434418-C638-3820-D465-D27CB63B9A26}"/>
              </a:ext>
            </a:extLst>
          </p:cNvPr>
          <p:cNvSpPr>
            <a:spLocks noGrp="1"/>
          </p:cNvSpPr>
          <p:nvPr>
            <p:ph sz="quarter" idx="19"/>
          </p:nvPr>
        </p:nvSpPr>
        <p:spPr>
          <a:xfrm>
            <a:off x="1387435" y="1194898"/>
            <a:ext cx="6478903" cy="4576760"/>
          </a:xfrm>
        </p:spPr>
        <p:txBody>
          <a:bodyPr/>
          <a:lstStyle/>
          <a:p>
            <a:r>
              <a:rPr lang="fr-FR" dirty="0"/>
              <a:t> </a:t>
            </a:r>
          </a:p>
        </p:txBody>
      </p: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993276F0-A00D-30EE-2DC6-828245FEF99C}"/>
              </a:ext>
            </a:extLst>
          </p:cNvPr>
          <p:cNvSpPr>
            <a:spLocks noGrp="1"/>
          </p:cNvSpPr>
          <p:nvPr>
            <p:ph sz="quarter" idx="16"/>
          </p:nvPr>
        </p:nvSpPr>
        <p:spPr/>
        <p:txBody>
          <a:bodyPr/>
          <a:lstStyle/>
          <a:p>
            <a:r>
              <a:rPr lang="fr-FR" dirty="0"/>
              <a:t>Q. S. Chu et al., ASCO</a:t>
            </a:r>
            <a:r>
              <a:rPr lang="fr-FR" baseline="30000" dirty="0"/>
              <a:t>®</a:t>
            </a:r>
            <a:r>
              <a:rPr lang="fr-FR" dirty="0"/>
              <a:t> 2023, LBA# 8505</a:t>
            </a:r>
          </a:p>
          <a:p>
            <a:endParaRPr lang="fr-FR" dirty="0"/>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b="1" dirty="0">
                <a:solidFill>
                  <a:srgbClr val="FF7F4D"/>
                </a:solidFill>
                <a:latin typeface="Century Gothic" panose="020B0502020202020204" pitchFamily="34" charset="0"/>
              </a:rPr>
              <a:t>IND227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Résultats sur le critère de jugement principal</a:t>
            </a:r>
          </a:p>
          <a:p>
            <a:endParaRPr lang="fr-FR" dirty="0"/>
          </a:p>
        </p:txBody>
      </p:sp>
      <p:sp>
        <p:nvSpPr>
          <p:cNvPr id="7" name="Espace réservé du texte 6">
            <a:extLst>
              <a:ext uri="{FF2B5EF4-FFF2-40B4-BE49-F238E27FC236}">
                <a16:creationId xmlns:a16="http://schemas.microsoft.com/office/drawing/2014/main" xmlns="" id="{2818AA4D-A0D4-0C63-186A-FC3B8C0C399F}"/>
              </a:ext>
            </a:extLst>
          </p:cNvPr>
          <p:cNvSpPr>
            <a:spLocks noGrp="1"/>
          </p:cNvSpPr>
          <p:nvPr>
            <p:ph type="body" sz="quarter" idx="20"/>
          </p:nvPr>
        </p:nvSpPr>
        <p:spPr>
          <a:xfrm>
            <a:off x="1524370" y="1011233"/>
            <a:ext cx="1988684" cy="387350"/>
          </a:xfrm>
        </p:spPr>
        <p:txBody>
          <a:bodyPr/>
          <a:lstStyle/>
          <a:p>
            <a:r>
              <a:rPr kumimoji="0" lang="fr-FR" sz="2000" u="none" strike="noStrike" kern="1200" cap="none" spc="0" normalizeH="0" baseline="0" noProof="0" dirty="0">
                <a:ln>
                  <a:noFill/>
                </a:ln>
                <a:solidFill>
                  <a:srgbClr val="737078"/>
                </a:solidFill>
                <a:effectLst/>
                <a:uLnTx/>
                <a:uFillTx/>
                <a:latin typeface="Century Gothic" panose="020B0502020202020204" pitchFamily="34" charset="0"/>
              </a:rPr>
              <a:t>Survie Globale</a:t>
            </a:r>
          </a:p>
          <a:p>
            <a:endParaRPr lang="fr-FR" dirty="0"/>
          </a:p>
        </p:txBody>
      </p:sp>
      <p:sp>
        <p:nvSpPr>
          <p:cNvPr id="8" name="Espace réservé du contenu 7">
            <a:extLst>
              <a:ext uri="{FF2B5EF4-FFF2-40B4-BE49-F238E27FC236}">
                <a16:creationId xmlns:a16="http://schemas.microsoft.com/office/drawing/2014/main" xmlns="" id="{378A2D15-AC3B-8A18-67BF-A8D66E67B6F6}"/>
              </a:ext>
            </a:extLst>
          </p:cNvPr>
          <p:cNvSpPr>
            <a:spLocks noGrp="1"/>
          </p:cNvSpPr>
          <p:nvPr>
            <p:ph sz="quarter" idx="21"/>
          </p:nvPr>
        </p:nvSpPr>
        <p:spPr>
          <a:xfrm>
            <a:off x="8038597" y="1194898"/>
            <a:ext cx="3905164" cy="4576760"/>
          </a:xfrm>
          <a:noFill/>
        </p:spPr>
        <p:txBody>
          <a:bodyPr anchor="ctr"/>
          <a:lstStyle/>
          <a:p>
            <a:pPr>
              <a:lnSpc>
                <a:spcPct val="100000"/>
              </a:lnSpc>
            </a:pPr>
            <a:endParaRPr kumimoji="0" lang="fr-FR" sz="800" b="1" u="none" strike="noStrike" kern="1200" cap="none" spc="0" normalizeH="0" baseline="0" noProof="0" dirty="0">
              <a:ln>
                <a:noFill/>
              </a:ln>
              <a:solidFill>
                <a:schemeClr val="tx1"/>
              </a:solidFill>
              <a:effectLst/>
              <a:uLnTx/>
              <a:uFillTx/>
              <a:latin typeface="Century Gothic" panose="020B0502020202020204" pitchFamily="34" charset="0"/>
            </a:endParaRPr>
          </a:p>
          <a:p>
            <a:pPr>
              <a:lnSpc>
                <a:spcPct val="100000"/>
              </a:lnSpc>
            </a:pPr>
            <a:r>
              <a:rPr kumimoji="0" lang="fr-FR" sz="1800" b="1" u="none" strike="noStrike" kern="1200" cap="none" spc="0" normalizeH="0" baseline="0" noProof="0" dirty="0">
                <a:ln>
                  <a:noFill/>
                </a:ln>
                <a:solidFill>
                  <a:srgbClr val="005086"/>
                </a:solidFill>
                <a:effectLst/>
                <a:uLnTx/>
                <a:uFillTx/>
                <a:latin typeface="Century Gothic" panose="020B0502020202020204" pitchFamily="34" charset="0"/>
              </a:rPr>
              <a:t>Bénéfice statistiquement significatif en faveur du bras chimiothérapie + pembrolizumab</a:t>
            </a:r>
          </a:p>
          <a:p>
            <a:pPr>
              <a:lnSpc>
                <a:spcPct val="100000"/>
              </a:lnSpc>
            </a:pPr>
            <a:endParaRPr kumimoji="0" lang="fr-FR" sz="200" b="1" u="none" strike="noStrike" kern="1200" cap="none" spc="0" normalizeH="0" baseline="0" noProof="0" dirty="0">
              <a:ln>
                <a:noFill/>
              </a:ln>
              <a:solidFill>
                <a:schemeClr val="tx1"/>
              </a:solidFill>
              <a:effectLst/>
              <a:uLnTx/>
              <a:uFillTx/>
              <a:latin typeface="Century Gothic" panose="020B0502020202020204" pitchFamily="34" charset="0"/>
            </a:endParaRPr>
          </a:p>
          <a:p>
            <a:pPr lvl="1">
              <a:lnSpc>
                <a:spcPct val="100000"/>
              </a:lnSpc>
              <a:buClr>
                <a:srgbClr val="FF7F4D"/>
              </a:buClr>
            </a:pPr>
            <a:r>
              <a:rPr lang="fr-FR" dirty="0"/>
              <a:t>Réduction de 21% du risque de décès</a:t>
            </a:r>
          </a:p>
          <a:p>
            <a:pPr lvl="1">
              <a:lnSpc>
                <a:spcPct val="100000"/>
              </a:lnSpc>
              <a:buClr>
                <a:srgbClr val="FF7F4D"/>
              </a:buClr>
            </a:pPr>
            <a:r>
              <a:rPr lang="fr-FR" dirty="0"/>
              <a:t>+6% de survie à 2 ans</a:t>
            </a:r>
          </a:p>
          <a:p>
            <a:pPr lvl="1">
              <a:lnSpc>
                <a:spcPct val="100000"/>
              </a:lnSpc>
              <a:buClr>
                <a:srgbClr val="FF7F4D"/>
              </a:buClr>
            </a:pPr>
            <a:r>
              <a:rPr lang="fr-FR" dirty="0"/>
              <a:t>+8% de survie à 3 ans</a:t>
            </a:r>
          </a:p>
        </p:txBody>
      </p:sp>
      <p:grpSp>
        <p:nvGrpSpPr>
          <p:cNvPr id="16" name="Groupe 15">
            <a:extLst>
              <a:ext uri="{FF2B5EF4-FFF2-40B4-BE49-F238E27FC236}">
                <a16:creationId xmlns:a16="http://schemas.microsoft.com/office/drawing/2014/main" xmlns="" id="{31250809-6148-68DB-82A8-C9E075F89FFB}"/>
              </a:ext>
            </a:extLst>
          </p:cNvPr>
          <p:cNvGrpSpPr/>
          <p:nvPr/>
        </p:nvGrpSpPr>
        <p:grpSpPr>
          <a:xfrm>
            <a:off x="5106705" y="2261604"/>
            <a:ext cx="1925858" cy="350759"/>
            <a:chOff x="3735509" y="2008109"/>
            <a:chExt cx="1925858" cy="350759"/>
          </a:xfrm>
        </p:grpSpPr>
        <p:cxnSp>
          <p:nvCxnSpPr>
            <p:cNvPr id="17" name="Connecteur droit 16">
              <a:extLst>
                <a:ext uri="{FF2B5EF4-FFF2-40B4-BE49-F238E27FC236}">
                  <a16:creationId xmlns:a16="http://schemas.microsoft.com/office/drawing/2014/main" xmlns="" id="{C233CCB2-015B-DB11-2B44-EE4D15071B3B}"/>
                </a:ext>
              </a:extLst>
            </p:cNvPr>
            <p:cNvCxnSpPr>
              <a:cxnSpLocks/>
            </p:cNvCxnSpPr>
            <p:nvPr/>
          </p:nvCxnSpPr>
          <p:spPr>
            <a:xfrm>
              <a:off x="3735509" y="2115831"/>
              <a:ext cx="135314"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xmlns="" id="{364528FA-381C-92BA-CC4F-E6B18D9E3131}"/>
                </a:ext>
              </a:extLst>
            </p:cNvPr>
            <p:cNvSpPr txBox="1"/>
            <p:nvPr/>
          </p:nvSpPr>
          <p:spPr>
            <a:xfrm>
              <a:off x="3803166" y="2008109"/>
              <a:ext cx="1178528" cy="215444"/>
            </a:xfrm>
            <a:prstGeom prst="rect">
              <a:avLst/>
            </a:prstGeom>
            <a:noFill/>
          </p:spPr>
          <p:txBody>
            <a:bodyPr wrap="none" rtlCol="0">
              <a:spAutoFit/>
            </a:bodyPr>
            <a:lstStyle/>
            <a:p>
              <a:r>
                <a:rPr lang="fr-FR" sz="800" dirty="0" err="1">
                  <a:solidFill>
                    <a:prstClr val="black"/>
                  </a:solidFill>
                </a:rPr>
                <a:t>Chemotherapy</a:t>
              </a:r>
              <a:r>
                <a:rPr lang="fr-FR" sz="800" dirty="0">
                  <a:solidFill>
                    <a:prstClr val="black"/>
                  </a:solidFill>
                </a:rPr>
                <a:t> arm</a:t>
              </a:r>
            </a:p>
          </p:txBody>
        </p:sp>
        <p:cxnSp>
          <p:nvCxnSpPr>
            <p:cNvPr id="19" name="Connecteur droit 18">
              <a:extLst>
                <a:ext uri="{FF2B5EF4-FFF2-40B4-BE49-F238E27FC236}">
                  <a16:creationId xmlns:a16="http://schemas.microsoft.com/office/drawing/2014/main" xmlns="" id="{B77785AE-F47D-5D14-A931-C6B224B9F096}"/>
                </a:ext>
              </a:extLst>
            </p:cNvPr>
            <p:cNvCxnSpPr>
              <a:cxnSpLocks/>
            </p:cNvCxnSpPr>
            <p:nvPr/>
          </p:nvCxnSpPr>
          <p:spPr>
            <a:xfrm>
              <a:off x="3735509" y="2251146"/>
              <a:ext cx="135314"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xmlns="" id="{307B0985-5A69-C3D5-04A2-EA148989E1E4}"/>
                </a:ext>
              </a:extLst>
            </p:cNvPr>
            <p:cNvSpPr txBox="1"/>
            <p:nvPr/>
          </p:nvSpPr>
          <p:spPr>
            <a:xfrm>
              <a:off x="3803166" y="2143424"/>
              <a:ext cx="1858201" cy="215444"/>
            </a:xfrm>
            <a:prstGeom prst="rect">
              <a:avLst/>
            </a:prstGeom>
            <a:noFill/>
          </p:spPr>
          <p:txBody>
            <a:bodyPr wrap="none" rtlCol="0">
              <a:spAutoFit/>
            </a:bodyPr>
            <a:lstStyle/>
            <a:p>
              <a:r>
                <a:rPr lang="fr-FR" sz="800" dirty="0" err="1">
                  <a:solidFill>
                    <a:prstClr val="black"/>
                  </a:solidFill>
                </a:rPr>
                <a:t>Chimiotherapie</a:t>
              </a:r>
              <a:r>
                <a:rPr lang="fr-FR" sz="800" dirty="0">
                  <a:solidFill>
                    <a:prstClr val="black"/>
                  </a:solidFill>
                </a:rPr>
                <a:t> + Pembrolizumab</a:t>
              </a:r>
            </a:p>
          </p:txBody>
        </p:sp>
      </p:grpSp>
      <p:cxnSp>
        <p:nvCxnSpPr>
          <p:cNvPr id="26" name="Connecteur droit 25">
            <a:extLst>
              <a:ext uri="{FF2B5EF4-FFF2-40B4-BE49-F238E27FC236}">
                <a16:creationId xmlns:a16="http://schemas.microsoft.com/office/drawing/2014/main" xmlns="" id="{7D22CE01-7EFB-25E6-D9FA-1D0512FD5BCC}"/>
              </a:ext>
            </a:extLst>
          </p:cNvPr>
          <p:cNvCxnSpPr>
            <a:cxnSpLocks/>
          </p:cNvCxnSpPr>
          <p:nvPr/>
        </p:nvCxnSpPr>
        <p:spPr>
          <a:xfrm>
            <a:off x="2897786" y="5081775"/>
            <a:ext cx="388588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4" name="Tableau 33">
            <a:extLst>
              <a:ext uri="{FF2B5EF4-FFF2-40B4-BE49-F238E27FC236}">
                <a16:creationId xmlns:a16="http://schemas.microsoft.com/office/drawing/2014/main" xmlns="" id="{E924C359-9DAB-7675-8D6B-156965733B3D}"/>
              </a:ext>
            </a:extLst>
          </p:cNvPr>
          <p:cNvGraphicFramePr>
            <a:graphicFrameLocks noGrp="1"/>
          </p:cNvGraphicFramePr>
          <p:nvPr/>
        </p:nvGraphicFramePr>
        <p:xfrm>
          <a:off x="3575651" y="1399196"/>
          <a:ext cx="3672000" cy="810804"/>
        </p:xfrm>
        <a:graphic>
          <a:graphicData uri="http://schemas.openxmlformats.org/drawingml/2006/table">
            <a:tbl>
              <a:tblPr firstRow="1" bandRow="1"/>
              <a:tblGrid>
                <a:gridCol w="1440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gridCol w="1116000">
                  <a:extLst>
                    <a:ext uri="{9D8B030D-6E8A-4147-A177-3AD203B41FA5}">
                      <a16:colId xmlns:a16="http://schemas.microsoft.com/office/drawing/2014/main" xmlns="" val="20002"/>
                    </a:ext>
                  </a:extLst>
                </a:gridCol>
              </a:tblGrid>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70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err="1">
                          <a:solidFill>
                            <a:schemeClr val="lt1"/>
                          </a:solidFill>
                          <a:latin typeface="Century Gothic" panose="020B0502020202020204" pitchFamily="34" charset="0"/>
                          <a:ea typeface="+mn-ea"/>
                          <a:cs typeface="Arial" panose="020B0604020202020204" pitchFamily="34" charset="0"/>
                        </a:rPr>
                        <a:t>Chimiotherapie</a:t>
                      </a:r>
                      <a:endParaRPr lang="fr-FR" sz="700" b="1" i="0" kern="1200" dirty="0">
                        <a:solidFill>
                          <a:schemeClr val="lt1"/>
                        </a:solidFill>
                        <a:latin typeface="Century Gothic" panose="020B0502020202020204" pitchFamily="34" charset="0"/>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err="1">
                          <a:solidFill>
                            <a:schemeClr val="lt1"/>
                          </a:solidFill>
                          <a:latin typeface="Century Gothic" panose="020B0502020202020204" pitchFamily="34" charset="0"/>
                          <a:ea typeface="+mn-ea"/>
                          <a:cs typeface="Arial" panose="020B0604020202020204" pitchFamily="34" charset="0"/>
                        </a:rPr>
                        <a:t>Chimiotherapie</a:t>
                      </a:r>
                      <a:r>
                        <a:rPr lang="fr-FR" sz="700" b="1" i="0" kern="1200" dirty="0">
                          <a:solidFill>
                            <a:schemeClr val="lt1"/>
                          </a:solidFill>
                          <a:latin typeface="Century Gothic" panose="020B0502020202020204" pitchFamily="34" charset="0"/>
                          <a:ea typeface="+mn-ea"/>
                          <a:cs typeface="Arial" panose="020B0604020202020204" pitchFamily="34" charset="0"/>
                        </a:rPr>
                        <a:t> + Pembrolizumab </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19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0"/>
                        </a:spcBef>
                      </a:pPr>
                      <a:r>
                        <a:rPr lang="fr-FR" sz="700" b="0" i="0" dirty="0">
                          <a:solidFill>
                            <a:schemeClr val="tx1"/>
                          </a:solidFill>
                          <a:latin typeface="Century Gothic" panose="020B0502020202020204" pitchFamily="34" charset="0"/>
                          <a:cs typeface="Arial" panose="020B0604020202020204" pitchFamily="34" charset="0"/>
                        </a:rPr>
                        <a:t>SG médiane (95% CI), mois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16.13 (13.08, 18.17)</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17.28 (14.38, 21.29)</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1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700" b="0" i="0" dirty="0">
                          <a:solidFill>
                            <a:schemeClr val="tx1"/>
                          </a:solidFill>
                          <a:latin typeface="Century Gothic" panose="020B0502020202020204" pitchFamily="34" charset="0"/>
                        </a:rPr>
                        <a:t>Hazard ratio</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tx1"/>
                          </a:solidFill>
                          <a:latin typeface="Century Gothic" panose="020B0502020202020204" pitchFamily="34" charset="0"/>
                        </a:rPr>
                        <a:t>Stratified log-rank p value</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1" i="0" kern="1200" dirty="0">
                          <a:solidFill>
                            <a:schemeClr val="tx1"/>
                          </a:solidFill>
                          <a:latin typeface="Century Gothic" panose="020B0502020202020204" pitchFamily="34" charset="0"/>
                          <a:ea typeface="+mn-ea"/>
                          <a:cs typeface="Arial" panose="020B0604020202020204" pitchFamily="34" charset="0"/>
                        </a:rPr>
                        <a:t>0.79 (0.64,098)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700" b="1" i="0" kern="1200" dirty="0">
                          <a:solidFill>
                            <a:schemeClr val="tx1"/>
                          </a:solidFill>
                          <a:latin typeface="Century Gothic" panose="020B0502020202020204" pitchFamily="34" charset="0"/>
                          <a:ea typeface="+mn-ea"/>
                          <a:cs typeface="Arial" panose="020B0604020202020204" pitchFamily="34" charset="0"/>
                        </a:rPr>
                        <a:t>0.0324</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7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b">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grpSp>
        <p:nvGrpSpPr>
          <p:cNvPr id="49" name="Groupe 48">
            <a:extLst>
              <a:ext uri="{FF2B5EF4-FFF2-40B4-BE49-F238E27FC236}">
                <a16:creationId xmlns:a16="http://schemas.microsoft.com/office/drawing/2014/main" xmlns="" id="{3CE0EC0B-0F55-15B2-EB6D-458D6132412A}"/>
              </a:ext>
            </a:extLst>
          </p:cNvPr>
          <p:cNvGrpSpPr/>
          <p:nvPr/>
        </p:nvGrpSpPr>
        <p:grpSpPr>
          <a:xfrm>
            <a:off x="1817032" y="1559441"/>
            <a:ext cx="5151445" cy="3536532"/>
            <a:chOff x="2326080" y="1693247"/>
            <a:chExt cx="5151445" cy="3536532"/>
          </a:xfrm>
        </p:grpSpPr>
        <p:graphicFrame>
          <p:nvGraphicFramePr>
            <p:cNvPr id="31" name="Chart 16">
              <a:extLst>
                <a:ext uri="{FF2B5EF4-FFF2-40B4-BE49-F238E27FC236}">
                  <a16:creationId xmlns:a16="http://schemas.microsoft.com/office/drawing/2014/main" xmlns="" id="{A88FB77A-8AAE-F556-5194-0C15041F7F2B}"/>
                </a:ext>
              </a:extLst>
            </p:cNvPr>
            <p:cNvGraphicFramePr/>
            <p:nvPr/>
          </p:nvGraphicFramePr>
          <p:xfrm>
            <a:off x="2326080" y="1693247"/>
            <a:ext cx="5151445" cy="3536532"/>
          </p:xfrm>
          <a:graphic>
            <a:graphicData uri="http://schemas.openxmlformats.org/drawingml/2006/chart">
              <c:chart xmlns:c="http://schemas.openxmlformats.org/drawingml/2006/chart" xmlns:r="http://schemas.openxmlformats.org/officeDocument/2006/relationships" r:id="rId2"/>
            </a:graphicData>
          </a:graphic>
        </p:graphicFrame>
        <p:sp>
          <p:nvSpPr>
            <p:cNvPr id="35" name="Forme libre 34">
              <a:extLst>
                <a:ext uri="{FF2B5EF4-FFF2-40B4-BE49-F238E27FC236}">
                  <a16:creationId xmlns:a16="http://schemas.microsoft.com/office/drawing/2014/main" xmlns="" id="{BCFFE4A6-1400-5199-3365-8259A9191137}"/>
                </a:ext>
              </a:extLst>
            </p:cNvPr>
            <p:cNvSpPr/>
            <p:nvPr/>
          </p:nvSpPr>
          <p:spPr>
            <a:xfrm>
              <a:off x="3102964" y="1847528"/>
              <a:ext cx="3762531" cy="2660764"/>
            </a:xfrm>
            <a:custGeom>
              <a:avLst/>
              <a:gdLst>
                <a:gd name="connsiteX0" fmla="*/ 3762531 w 3762531"/>
                <a:gd name="connsiteY0" fmla="*/ 2660764 h 2660764"/>
                <a:gd name="connsiteX1" fmla="*/ 3417757 w 3762531"/>
                <a:gd name="connsiteY1" fmla="*/ 2660764 h 2660764"/>
                <a:gd name="connsiteX2" fmla="*/ 3417757 w 3762531"/>
                <a:gd name="connsiteY2" fmla="*/ 2574570 h 2660764"/>
                <a:gd name="connsiteX3" fmla="*/ 3282846 w 3762531"/>
                <a:gd name="connsiteY3" fmla="*/ 2574570 h 2660764"/>
                <a:gd name="connsiteX4" fmla="*/ 3282846 w 3762531"/>
                <a:gd name="connsiteY4" fmla="*/ 2488377 h 2660764"/>
                <a:gd name="connsiteX5" fmla="*/ 3125449 w 3762531"/>
                <a:gd name="connsiteY5" fmla="*/ 2488377 h 2660764"/>
                <a:gd name="connsiteX6" fmla="*/ 3125449 w 3762531"/>
                <a:gd name="connsiteY6" fmla="*/ 2428416 h 2660764"/>
                <a:gd name="connsiteX7" fmla="*/ 3020518 w 3762531"/>
                <a:gd name="connsiteY7" fmla="*/ 2428416 h 2660764"/>
                <a:gd name="connsiteX8" fmla="*/ 3020518 w 3762531"/>
                <a:gd name="connsiteY8" fmla="*/ 2387193 h 2660764"/>
                <a:gd name="connsiteX9" fmla="*/ 2900597 w 3762531"/>
                <a:gd name="connsiteY9" fmla="*/ 2387193 h 2660764"/>
                <a:gd name="connsiteX10" fmla="*/ 2900597 w 3762531"/>
                <a:gd name="connsiteY10" fmla="*/ 2327233 h 2660764"/>
                <a:gd name="connsiteX11" fmla="*/ 2821898 w 3762531"/>
                <a:gd name="connsiteY11" fmla="*/ 2323485 h 2660764"/>
                <a:gd name="connsiteX12" fmla="*/ 2724462 w 3762531"/>
                <a:gd name="connsiteY12" fmla="*/ 2323485 h 2660764"/>
                <a:gd name="connsiteX13" fmla="*/ 2724462 w 3762531"/>
                <a:gd name="connsiteY13" fmla="*/ 2278515 h 2660764"/>
                <a:gd name="connsiteX14" fmla="*/ 2638269 w 3762531"/>
                <a:gd name="connsiteY14" fmla="*/ 2278515 h 2660764"/>
                <a:gd name="connsiteX15" fmla="*/ 2638269 w 3762531"/>
                <a:gd name="connsiteY15" fmla="*/ 2278515 h 2660764"/>
                <a:gd name="connsiteX16" fmla="*/ 2420911 w 3762531"/>
                <a:gd name="connsiteY16" fmla="*/ 2278515 h 2660764"/>
                <a:gd name="connsiteX17" fmla="*/ 2394679 w 3762531"/>
                <a:gd name="connsiteY17" fmla="*/ 2233544 h 2660764"/>
                <a:gd name="connsiteX18" fmla="*/ 2360951 w 3762531"/>
                <a:gd name="connsiteY18" fmla="*/ 2226049 h 2660764"/>
                <a:gd name="connsiteX19" fmla="*/ 2327223 w 3762531"/>
                <a:gd name="connsiteY19" fmla="*/ 2214806 h 2660764"/>
                <a:gd name="connsiteX20" fmla="*/ 2315980 w 3762531"/>
                <a:gd name="connsiteY20" fmla="*/ 2211059 h 2660764"/>
                <a:gd name="connsiteX21" fmla="*/ 2211049 w 3762531"/>
                <a:gd name="connsiteY21" fmla="*/ 2203564 h 2660764"/>
                <a:gd name="connsiteX22" fmla="*/ 2177321 w 3762531"/>
                <a:gd name="connsiteY22" fmla="*/ 2196069 h 2660764"/>
                <a:gd name="connsiteX23" fmla="*/ 2166079 w 3762531"/>
                <a:gd name="connsiteY23" fmla="*/ 2192321 h 2660764"/>
                <a:gd name="connsiteX24" fmla="*/ 2143593 w 3762531"/>
                <a:gd name="connsiteY24" fmla="*/ 2181079 h 2660764"/>
                <a:gd name="connsiteX25" fmla="*/ 2128603 w 3762531"/>
                <a:gd name="connsiteY25" fmla="*/ 2162341 h 2660764"/>
                <a:gd name="connsiteX26" fmla="*/ 2124856 w 3762531"/>
                <a:gd name="connsiteY26" fmla="*/ 2151098 h 2660764"/>
                <a:gd name="connsiteX27" fmla="*/ 2117361 w 3762531"/>
                <a:gd name="connsiteY27" fmla="*/ 2139856 h 2660764"/>
                <a:gd name="connsiteX28" fmla="*/ 2102370 w 3762531"/>
                <a:gd name="connsiteY28" fmla="*/ 2109875 h 2660764"/>
                <a:gd name="connsiteX29" fmla="*/ 2068643 w 3762531"/>
                <a:gd name="connsiteY29" fmla="*/ 2098633 h 2660764"/>
                <a:gd name="connsiteX30" fmla="*/ 2057400 w 3762531"/>
                <a:gd name="connsiteY30" fmla="*/ 2094885 h 2660764"/>
                <a:gd name="connsiteX31" fmla="*/ 2046157 w 3762531"/>
                <a:gd name="connsiteY31" fmla="*/ 2087390 h 2660764"/>
                <a:gd name="connsiteX32" fmla="*/ 2023672 w 3762531"/>
                <a:gd name="connsiteY32" fmla="*/ 2079895 h 2660764"/>
                <a:gd name="connsiteX33" fmla="*/ 1989944 w 3762531"/>
                <a:gd name="connsiteY33" fmla="*/ 2053662 h 2660764"/>
                <a:gd name="connsiteX34" fmla="*/ 1956216 w 3762531"/>
                <a:gd name="connsiteY34" fmla="*/ 2038672 h 2660764"/>
                <a:gd name="connsiteX35" fmla="*/ 1929984 w 3762531"/>
                <a:gd name="connsiteY35" fmla="*/ 2023682 h 2660764"/>
                <a:gd name="connsiteX36" fmla="*/ 1911246 w 3762531"/>
                <a:gd name="connsiteY36" fmla="*/ 2004944 h 2660764"/>
                <a:gd name="connsiteX37" fmla="*/ 1900003 w 3762531"/>
                <a:gd name="connsiteY37" fmla="*/ 1993702 h 2660764"/>
                <a:gd name="connsiteX38" fmla="*/ 1892508 w 3762531"/>
                <a:gd name="connsiteY38" fmla="*/ 1982459 h 2660764"/>
                <a:gd name="connsiteX39" fmla="*/ 1862528 w 3762531"/>
                <a:gd name="connsiteY39" fmla="*/ 1956226 h 2660764"/>
                <a:gd name="connsiteX40" fmla="*/ 1840043 w 3762531"/>
                <a:gd name="connsiteY40" fmla="*/ 1937488 h 2660764"/>
                <a:gd name="connsiteX41" fmla="*/ 1832547 w 3762531"/>
                <a:gd name="connsiteY41" fmla="*/ 1926246 h 2660764"/>
                <a:gd name="connsiteX42" fmla="*/ 1821305 w 3762531"/>
                <a:gd name="connsiteY42" fmla="*/ 1918751 h 2660764"/>
                <a:gd name="connsiteX43" fmla="*/ 1810062 w 3762531"/>
                <a:gd name="connsiteY43" fmla="*/ 1907508 h 2660764"/>
                <a:gd name="connsiteX44" fmla="*/ 1795072 w 3762531"/>
                <a:gd name="connsiteY44" fmla="*/ 1896265 h 2660764"/>
                <a:gd name="connsiteX45" fmla="*/ 1783829 w 3762531"/>
                <a:gd name="connsiteY45" fmla="*/ 1885023 h 2660764"/>
                <a:gd name="connsiteX46" fmla="*/ 1761344 w 3762531"/>
                <a:gd name="connsiteY46" fmla="*/ 1877528 h 2660764"/>
                <a:gd name="connsiteX47" fmla="*/ 1727616 w 3762531"/>
                <a:gd name="connsiteY47" fmla="*/ 1862538 h 2660764"/>
                <a:gd name="connsiteX48" fmla="*/ 1712626 w 3762531"/>
                <a:gd name="connsiteY48" fmla="*/ 1855042 h 2660764"/>
                <a:gd name="connsiteX49" fmla="*/ 1697636 w 3762531"/>
                <a:gd name="connsiteY49" fmla="*/ 1851295 h 2660764"/>
                <a:gd name="connsiteX50" fmla="*/ 1686393 w 3762531"/>
                <a:gd name="connsiteY50" fmla="*/ 1847547 h 2660764"/>
                <a:gd name="connsiteX51" fmla="*/ 1652666 w 3762531"/>
                <a:gd name="connsiteY51" fmla="*/ 1840052 h 2660764"/>
                <a:gd name="connsiteX52" fmla="*/ 1630180 w 3762531"/>
                <a:gd name="connsiteY52" fmla="*/ 1832557 h 2660764"/>
                <a:gd name="connsiteX53" fmla="*/ 1618938 w 3762531"/>
                <a:gd name="connsiteY53" fmla="*/ 1828810 h 2660764"/>
                <a:gd name="connsiteX54" fmla="*/ 1603947 w 3762531"/>
                <a:gd name="connsiteY54" fmla="*/ 1821315 h 2660764"/>
                <a:gd name="connsiteX55" fmla="*/ 1585210 w 3762531"/>
                <a:gd name="connsiteY55" fmla="*/ 1817567 h 2660764"/>
                <a:gd name="connsiteX56" fmla="*/ 1562725 w 3762531"/>
                <a:gd name="connsiteY56" fmla="*/ 1810072 h 2660764"/>
                <a:gd name="connsiteX57" fmla="*/ 1528997 w 3762531"/>
                <a:gd name="connsiteY57" fmla="*/ 1791334 h 2660764"/>
                <a:gd name="connsiteX58" fmla="*/ 1517754 w 3762531"/>
                <a:gd name="connsiteY58" fmla="*/ 1780092 h 2660764"/>
                <a:gd name="connsiteX59" fmla="*/ 1480279 w 3762531"/>
                <a:gd name="connsiteY59" fmla="*/ 1768849 h 2660764"/>
                <a:gd name="connsiteX60" fmla="*/ 1469036 w 3762531"/>
                <a:gd name="connsiteY60" fmla="*/ 1761354 h 2660764"/>
                <a:gd name="connsiteX61" fmla="*/ 1457793 w 3762531"/>
                <a:gd name="connsiteY61" fmla="*/ 1757606 h 2660764"/>
                <a:gd name="connsiteX62" fmla="*/ 1446551 w 3762531"/>
                <a:gd name="connsiteY62" fmla="*/ 1746364 h 2660764"/>
                <a:gd name="connsiteX63" fmla="*/ 1435308 w 3762531"/>
                <a:gd name="connsiteY63" fmla="*/ 1738869 h 2660764"/>
                <a:gd name="connsiteX64" fmla="*/ 1416570 w 3762531"/>
                <a:gd name="connsiteY64" fmla="*/ 1716383 h 2660764"/>
                <a:gd name="connsiteX65" fmla="*/ 1401580 w 3762531"/>
                <a:gd name="connsiteY65" fmla="*/ 1708888 h 2660764"/>
                <a:gd name="connsiteX66" fmla="*/ 1390338 w 3762531"/>
                <a:gd name="connsiteY66" fmla="*/ 1697646 h 2660764"/>
                <a:gd name="connsiteX67" fmla="*/ 1367852 w 3762531"/>
                <a:gd name="connsiteY67" fmla="*/ 1690151 h 2660764"/>
                <a:gd name="connsiteX68" fmla="*/ 1356610 w 3762531"/>
                <a:gd name="connsiteY68" fmla="*/ 1686403 h 2660764"/>
                <a:gd name="connsiteX69" fmla="*/ 1345367 w 3762531"/>
                <a:gd name="connsiteY69" fmla="*/ 1675161 h 2660764"/>
                <a:gd name="connsiteX70" fmla="*/ 1337872 w 3762531"/>
                <a:gd name="connsiteY70" fmla="*/ 1652675 h 2660764"/>
                <a:gd name="connsiteX71" fmla="*/ 1330377 w 3762531"/>
                <a:gd name="connsiteY71" fmla="*/ 1641433 h 2660764"/>
                <a:gd name="connsiteX72" fmla="*/ 1326629 w 3762531"/>
                <a:gd name="connsiteY72" fmla="*/ 1630190 h 2660764"/>
                <a:gd name="connsiteX73" fmla="*/ 1315387 w 3762531"/>
                <a:gd name="connsiteY73" fmla="*/ 1622695 h 2660764"/>
                <a:gd name="connsiteX74" fmla="*/ 1307892 w 3762531"/>
                <a:gd name="connsiteY74" fmla="*/ 1611452 h 2660764"/>
                <a:gd name="connsiteX75" fmla="*/ 1300397 w 3762531"/>
                <a:gd name="connsiteY75" fmla="*/ 1588967 h 2660764"/>
                <a:gd name="connsiteX76" fmla="*/ 1292902 w 3762531"/>
                <a:gd name="connsiteY76" fmla="*/ 1577724 h 2660764"/>
                <a:gd name="connsiteX77" fmla="*/ 1277911 w 3762531"/>
                <a:gd name="connsiteY77" fmla="*/ 1558987 h 2660764"/>
                <a:gd name="connsiteX78" fmla="*/ 1262921 w 3762531"/>
                <a:gd name="connsiteY78" fmla="*/ 1540249 h 2660764"/>
                <a:gd name="connsiteX79" fmla="*/ 1255426 w 3762531"/>
                <a:gd name="connsiteY79" fmla="*/ 1529006 h 2660764"/>
                <a:gd name="connsiteX80" fmla="*/ 1232941 w 3762531"/>
                <a:gd name="connsiteY80" fmla="*/ 1510269 h 2660764"/>
                <a:gd name="connsiteX81" fmla="*/ 1225446 w 3762531"/>
                <a:gd name="connsiteY81" fmla="*/ 1499026 h 2660764"/>
                <a:gd name="connsiteX82" fmla="*/ 1214203 w 3762531"/>
                <a:gd name="connsiteY82" fmla="*/ 1491531 h 2660764"/>
                <a:gd name="connsiteX83" fmla="*/ 1210456 w 3762531"/>
                <a:gd name="connsiteY83" fmla="*/ 1480288 h 2660764"/>
                <a:gd name="connsiteX84" fmla="*/ 1199213 w 3762531"/>
                <a:gd name="connsiteY84" fmla="*/ 1472793 h 2660764"/>
                <a:gd name="connsiteX85" fmla="*/ 1176728 w 3762531"/>
                <a:gd name="connsiteY85" fmla="*/ 1457803 h 2660764"/>
                <a:gd name="connsiteX86" fmla="*/ 1146747 w 3762531"/>
                <a:gd name="connsiteY86" fmla="*/ 1442813 h 2660764"/>
                <a:gd name="connsiteX87" fmla="*/ 1124262 w 3762531"/>
                <a:gd name="connsiteY87" fmla="*/ 1424075 h 2660764"/>
                <a:gd name="connsiteX88" fmla="*/ 1105525 w 3762531"/>
                <a:gd name="connsiteY88" fmla="*/ 1401590 h 2660764"/>
                <a:gd name="connsiteX89" fmla="*/ 1098029 w 3762531"/>
                <a:gd name="connsiteY89" fmla="*/ 1394095 h 2660764"/>
                <a:gd name="connsiteX90" fmla="*/ 1083039 w 3762531"/>
                <a:gd name="connsiteY90" fmla="*/ 1371610 h 2660764"/>
                <a:gd name="connsiteX91" fmla="*/ 1079292 w 3762531"/>
                <a:gd name="connsiteY91" fmla="*/ 1360367 h 2660764"/>
                <a:gd name="connsiteX92" fmla="*/ 1064302 w 3762531"/>
                <a:gd name="connsiteY92" fmla="*/ 1337882 h 2660764"/>
                <a:gd name="connsiteX93" fmla="*/ 1053059 w 3762531"/>
                <a:gd name="connsiteY93" fmla="*/ 1315397 h 2660764"/>
                <a:gd name="connsiteX94" fmla="*/ 1041816 w 3762531"/>
                <a:gd name="connsiteY94" fmla="*/ 1307902 h 2660764"/>
                <a:gd name="connsiteX95" fmla="*/ 1026826 w 3762531"/>
                <a:gd name="connsiteY95" fmla="*/ 1289164 h 2660764"/>
                <a:gd name="connsiteX96" fmla="*/ 1015584 w 3762531"/>
                <a:gd name="connsiteY96" fmla="*/ 1281669 h 2660764"/>
                <a:gd name="connsiteX97" fmla="*/ 1008088 w 3762531"/>
                <a:gd name="connsiteY97" fmla="*/ 1274174 h 2660764"/>
                <a:gd name="connsiteX98" fmla="*/ 1000593 w 3762531"/>
                <a:gd name="connsiteY98" fmla="*/ 1262931 h 2660764"/>
                <a:gd name="connsiteX99" fmla="*/ 978108 w 3762531"/>
                <a:gd name="connsiteY99" fmla="*/ 1247941 h 2660764"/>
                <a:gd name="connsiteX100" fmla="*/ 966866 w 3762531"/>
                <a:gd name="connsiteY100" fmla="*/ 1236698 h 2660764"/>
                <a:gd name="connsiteX101" fmla="*/ 936885 w 3762531"/>
                <a:gd name="connsiteY101" fmla="*/ 1221708 h 2660764"/>
                <a:gd name="connsiteX102" fmla="*/ 921895 w 3762531"/>
                <a:gd name="connsiteY102" fmla="*/ 1214213 h 2660764"/>
                <a:gd name="connsiteX103" fmla="*/ 888167 w 3762531"/>
                <a:gd name="connsiteY103" fmla="*/ 1187980 h 2660764"/>
                <a:gd name="connsiteX104" fmla="*/ 861934 w 3762531"/>
                <a:gd name="connsiteY104" fmla="*/ 1172990 h 2660764"/>
                <a:gd name="connsiteX105" fmla="*/ 846944 w 3762531"/>
                <a:gd name="connsiteY105" fmla="*/ 1146757 h 2660764"/>
                <a:gd name="connsiteX106" fmla="*/ 839449 w 3762531"/>
                <a:gd name="connsiteY106" fmla="*/ 1135515 h 2660764"/>
                <a:gd name="connsiteX107" fmla="*/ 828206 w 3762531"/>
                <a:gd name="connsiteY107" fmla="*/ 1101787 h 2660764"/>
                <a:gd name="connsiteX108" fmla="*/ 824459 w 3762531"/>
                <a:gd name="connsiteY108" fmla="*/ 1090544 h 2660764"/>
                <a:gd name="connsiteX109" fmla="*/ 816964 w 3762531"/>
                <a:gd name="connsiteY109" fmla="*/ 1060564 h 2660764"/>
                <a:gd name="connsiteX110" fmla="*/ 794479 w 3762531"/>
                <a:gd name="connsiteY110" fmla="*/ 1023088 h 2660764"/>
                <a:gd name="connsiteX111" fmla="*/ 786984 w 3762531"/>
                <a:gd name="connsiteY111" fmla="*/ 1011846 h 2660764"/>
                <a:gd name="connsiteX112" fmla="*/ 779488 w 3762531"/>
                <a:gd name="connsiteY112" fmla="*/ 1004351 h 2660764"/>
                <a:gd name="connsiteX113" fmla="*/ 771993 w 3762531"/>
                <a:gd name="connsiteY113" fmla="*/ 993108 h 2660764"/>
                <a:gd name="connsiteX114" fmla="*/ 749508 w 3762531"/>
                <a:gd name="connsiteY114" fmla="*/ 970623 h 2660764"/>
                <a:gd name="connsiteX115" fmla="*/ 734518 w 3762531"/>
                <a:gd name="connsiteY115" fmla="*/ 959380 h 2660764"/>
                <a:gd name="connsiteX116" fmla="*/ 723275 w 3762531"/>
                <a:gd name="connsiteY116" fmla="*/ 951885 h 2660764"/>
                <a:gd name="connsiteX117" fmla="*/ 700790 w 3762531"/>
                <a:gd name="connsiteY117" fmla="*/ 929400 h 2660764"/>
                <a:gd name="connsiteX118" fmla="*/ 689547 w 3762531"/>
                <a:gd name="connsiteY118" fmla="*/ 918157 h 2660764"/>
                <a:gd name="connsiteX119" fmla="*/ 685800 w 3762531"/>
                <a:gd name="connsiteY119" fmla="*/ 906915 h 2660764"/>
                <a:gd name="connsiteX120" fmla="*/ 667062 w 3762531"/>
                <a:gd name="connsiteY120" fmla="*/ 880682 h 2660764"/>
                <a:gd name="connsiteX121" fmla="*/ 652072 w 3762531"/>
                <a:gd name="connsiteY121" fmla="*/ 858197 h 2660764"/>
                <a:gd name="connsiteX122" fmla="*/ 637082 w 3762531"/>
                <a:gd name="connsiteY122" fmla="*/ 831964 h 2660764"/>
                <a:gd name="connsiteX123" fmla="*/ 625839 w 3762531"/>
                <a:gd name="connsiteY123" fmla="*/ 794488 h 2660764"/>
                <a:gd name="connsiteX124" fmla="*/ 610849 w 3762531"/>
                <a:gd name="connsiteY124" fmla="*/ 772003 h 2660764"/>
                <a:gd name="connsiteX125" fmla="*/ 592111 w 3762531"/>
                <a:gd name="connsiteY125" fmla="*/ 738275 h 2660764"/>
                <a:gd name="connsiteX126" fmla="*/ 584616 w 3762531"/>
                <a:gd name="connsiteY126" fmla="*/ 727033 h 2660764"/>
                <a:gd name="connsiteX127" fmla="*/ 580869 w 3762531"/>
                <a:gd name="connsiteY127" fmla="*/ 715790 h 2660764"/>
                <a:gd name="connsiteX128" fmla="*/ 565879 w 3762531"/>
                <a:gd name="connsiteY128" fmla="*/ 689557 h 2660764"/>
                <a:gd name="connsiteX129" fmla="*/ 554636 w 3762531"/>
                <a:gd name="connsiteY129" fmla="*/ 663324 h 2660764"/>
                <a:gd name="connsiteX130" fmla="*/ 550888 w 3762531"/>
                <a:gd name="connsiteY130" fmla="*/ 652082 h 2660764"/>
                <a:gd name="connsiteX131" fmla="*/ 535898 w 3762531"/>
                <a:gd name="connsiteY131" fmla="*/ 622102 h 2660764"/>
                <a:gd name="connsiteX132" fmla="*/ 524656 w 3762531"/>
                <a:gd name="connsiteY132" fmla="*/ 599616 h 2660764"/>
                <a:gd name="connsiteX133" fmla="*/ 513413 w 3762531"/>
                <a:gd name="connsiteY133" fmla="*/ 588374 h 2660764"/>
                <a:gd name="connsiteX134" fmla="*/ 505918 w 3762531"/>
                <a:gd name="connsiteY134" fmla="*/ 577131 h 2660764"/>
                <a:gd name="connsiteX135" fmla="*/ 494675 w 3762531"/>
                <a:gd name="connsiteY135" fmla="*/ 562141 h 2660764"/>
                <a:gd name="connsiteX136" fmla="*/ 487180 w 3762531"/>
                <a:gd name="connsiteY136" fmla="*/ 550898 h 2660764"/>
                <a:gd name="connsiteX137" fmla="*/ 475938 w 3762531"/>
                <a:gd name="connsiteY137" fmla="*/ 535908 h 2660764"/>
                <a:gd name="connsiteX138" fmla="*/ 453452 w 3762531"/>
                <a:gd name="connsiteY138" fmla="*/ 498433 h 2660764"/>
                <a:gd name="connsiteX139" fmla="*/ 445957 w 3762531"/>
                <a:gd name="connsiteY139" fmla="*/ 483442 h 2660764"/>
                <a:gd name="connsiteX140" fmla="*/ 438462 w 3762531"/>
                <a:gd name="connsiteY140" fmla="*/ 472200 h 2660764"/>
                <a:gd name="connsiteX141" fmla="*/ 430967 w 3762531"/>
                <a:gd name="connsiteY141" fmla="*/ 457210 h 2660764"/>
                <a:gd name="connsiteX142" fmla="*/ 415977 w 3762531"/>
                <a:gd name="connsiteY142" fmla="*/ 434724 h 2660764"/>
                <a:gd name="connsiteX143" fmla="*/ 408482 w 3762531"/>
                <a:gd name="connsiteY143" fmla="*/ 412239 h 2660764"/>
                <a:gd name="connsiteX144" fmla="*/ 385997 w 3762531"/>
                <a:gd name="connsiteY144" fmla="*/ 378511 h 2660764"/>
                <a:gd name="connsiteX145" fmla="*/ 378502 w 3762531"/>
                <a:gd name="connsiteY145" fmla="*/ 367269 h 2660764"/>
                <a:gd name="connsiteX146" fmla="*/ 363511 w 3762531"/>
                <a:gd name="connsiteY146" fmla="*/ 337288 h 2660764"/>
                <a:gd name="connsiteX147" fmla="*/ 341026 w 3762531"/>
                <a:gd name="connsiteY147" fmla="*/ 307308 h 2660764"/>
                <a:gd name="connsiteX148" fmla="*/ 322288 w 3762531"/>
                <a:gd name="connsiteY148" fmla="*/ 284823 h 2660764"/>
                <a:gd name="connsiteX149" fmla="*/ 314793 w 3762531"/>
                <a:gd name="connsiteY149" fmla="*/ 273580 h 2660764"/>
                <a:gd name="connsiteX150" fmla="*/ 303551 w 3762531"/>
                <a:gd name="connsiteY150" fmla="*/ 262338 h 2660764"/>
                <a:gd name="connsiteX151" fmla="*/ 296056 w 3762531"/>
                <a:gd name="connsiteY151" fmla="*/ 251095 h 2660764"/>
                <a:gd name="connsiteX152" fmla="*/ 288561 w 3762531"/>
                <a:gd name="connsiteY152" fmla="*/ 236105 h 2660764"/>
                <a:gd name="connsiteX153" fmla="*/ 266075 w 3762531"/>
                <a:gd name="connsiteY153" fmla="*/ 213620 h 2660764"/>
                <a:gd name="connsiteX154" fmla="*/ 243590 w 3762531"/>
                <a:gd name="connsiteY154" fmla="*/ 198629 h 2660764"/>
                <a:gd name="connsiteX155" fmla="*/ 221105 w 3762531"/>
                <a:gd name="connsiteY155" fmla="*/ 164902 h 2660764"/>
                <a:gd name="connsiteX156" fmla="*/ 213610 w 3762531"/>
                <a:gd name="connsiteY156" fmla="*/ 153659 h 2660764"/>
                <a:gd name="connsiteX157" fmla="*/ 209862 w 3762531"/>
                <a:gd name="connsiteY157" fmla="*/ 142416 h 2660764"/>
                <a:gd name="connsiteX158" fmla="*/ 198620 w 3762531"/>
                <a:gd name="connsiteY158" fmla="*/ 138669 h 2660764"/>
                <a:gd name="connsiteX159" fmla="*/ 187377 w 3762531"/>
                <a:gd name="connsiteY159" fmla="*/ 127426 h 2660764"/>
                <a:gd name="connsiteX160" fmla="*/ 172387 w 3762531"/>
                <a:gd name="connsiteY160" fmla="*/ 104941 h 2660764"/>
                <a:gd name="connsiteX161" fmla="*/ 149902 w 3762531"/>
                <a:gd name="connsiteY161" fmla="*/ 86203 h 2660764"/>
                <a:gd name="connsiteX162" fmla="*/ 134911 w 3762531"/>
                <a:gd name="connsiteY162" fmla="*/ 74961 h 2660764"/>
                <a:gd name="connsiteX163" fmla="*/ 123669 w 3762531"/>
                <a:gd name="connsiteY163" fmla="*/ 67465 h 2660764"/>
                <a:gd name="connsiteX164" fmla="*/ 101184 w 3762531"/>
                <a:gd name="connsiteY164" fmla="*/ 44980 h 2660764"/>
                <a:gd name="connsiteX165" fmla="*/ 71203 w 3762531"/>
                <a:gd name="connsiteY165" fmla="*/ 29990 h 2660764"/>
                <a:gd name="connsiteX166" fmla="*/ 59961 w 3762531"/>
                <a:gd name="connsiteY166" fmla="*/ 26242 h 2660764"/>
                <a:gd name="connsiteX167" fmla="*/ 48718 w 3762531"/>
                <a:gd name="connsiteY167" fmla="*/ 22495 h 2660764"/>
                <a:gd name="connsiteX168" fmla="*/ 26233 w 3762531"/>
                <a:gd name="connsiteY168" fmla="*/ 11252 h 2660764"/>
                <a:gd name="connsiteX169" fmla="*/ 14990 w 3762531"/>
                <a:gd name="connsiteY169" fmla="*/ 3757 h 2660764"/>
                <a:gd name="connsiteX170" fmla="*/ 0 w 3762531"/>
                <a:gd name="connsiteY170" fmla="*/ 10 h 2660764"/>
                <a:gd name="connsiteX171" fmla="*/ 0 w 3762531"/>
                <a:gd name="connsiteY171" fmla="*/ 10 h 266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762531" h="2660764">
                  <a:moveTo>
                    <a:pt x="3762531" y="2660764"/>
                  </a:moveTo>
                  <a:lnTo>
                    <a:pt x="3417757" y="2660764"/>
                  </a:lnTo>
                  <a:lnTo>
                    <a:pt x="3417757" y="2574570"/>
                  </a:lnTo>
                  <a:lnTo>
                    <a:pt x="3282846" y="2574570"/>
                  </a:lnTo>
                  <a:lnTo>
                    <a:pt x="3282846" y="2488377"/>
                  </a:lnTo>
                  <a:lnTo>
                    <a:pt x="3125449" y="2488377"/>
                  </a:lnTo>
                  <a:lnTo>
                    <a:pt x="3125449" y="2428416"/>
                  </a:lnTo>
                  <a:lnTo>
                    <a:pt x="3020518" y="2428416"/>
                  </a:lnTo>
                  <a:lnTo>
                    <a:pt x="3020518" y="2387193"/>
                  </a:lnTo>
                  <a:lnTo>
                    <a:pt x="2900597" y="2387193"/>
                  </a:lnTo>
                  <a:lnTo>
                    <a:pt x="2900597" y="2327233"/>
                  </a:lnTo>
                  <a:lnTo>
                    <a:pt x="2821898" y="2323485"/>
                  </a:lnTo>
                  <a:lnTo>
                    <a:pt x="2724462" y="2323485"/>
                  </a:lnTo>
                  <a:lnTo>
                    <a:pt x="2724462" y="2278515"/>
                  </a:lnTo>
                  <a:lnTo>
                    <a:pt x="2638269" y="2278515"/>
                  </a:lnTo>
                  <a:lnTo>
                    <a:pt x="2638269" y="2278515"/>
                  </a:lnTo>
                  <a:lnTo>
                    <a:pt x="2420911" y="2278515"/>
                  </a:lnTo>
                  <a:lnTo>
                    <a:pt x="2394679" y="2233544"/>
                  </a:lnTo>
                  <a:cubicBezTo>
                    <a:pt x="2383436" y="2231046"/>
                    <a:pt x="2372079" y="2229016"/>
                    <a:pt x="2360951" y="2226049"/>
                  </a:cubicBezTo>
                  <a:cubicBezTo>
                    <a:pt x="2360932" y="2226044"/>
                    <a:pt x="2332853" y="2216683"/>
                    <a:pt x="2327223" y="2214806"/>
                  </a:cubicBezTo>
                  <a:cubicBezTo>
                    <a:pt x="2323475" y="2213557"/>
                    <a:pt x="2319900" y="2211549"/>
                    <a:pt x="2315980" y="2211059"/>
                  </a:cubicBezTo>
                  <a:cubicBezTo>
                    <a:pt x="2261178" y="2204208"/>
                    <a:pt x="2296059" y="2207814"/>
                    <a:pt x="2211049" y="2203564"/>
                  </a:cubicBezTo>
                  <a:cubicBezTo>
                    <a:pt x="2198183" y="2200991"/>
                    <a:pt x="2189659" y="2199594"/>
                    <a:pt x="2177321" y="2196069"/>
                  </a:cubicBezTo>
                  <a:cubicBezTo>
                    <a:pt x="2173523" y="2194984"/>
                    <a:pt x="2169612" y="2194088"/>
                    <a:pt x="2166079" y="2192321"/>
                  </a:cubicBezTo>
                  <a:cubicBezTo>
                    <a:pt x="2137031" y="2177796"/>
                    <a:pt x="2171842" y="2190494"/>
                    <a:pt x="2143593" y="2181079"/>
                  </a:cubicBezTo>
                  <a:cubicBezTo>
                    <a:pt x="2136624" y="2174109"/>
                    <a:pt x="2133329" y="2171793"/>
                    <a:pt x="2128603" y="2162341"/>
                  </a:cubicBezTo>
                  <a:cubicBezTo>
                    <a:pt x="2126836" y="2158808"/>
                    <a:pt x="2126623" y="2154631"/>
                    <a:pt x="2124856" y="2151098"/>
                  </a:cubicBezTo>
                  <a:cubicBezTo>
                    <a:pt x="2122842" y="2147070"/>
                    <a:pt x="2119190" y="2143972"/>
                    <a:pt x="2117361" y="2139856"/>
                  </a:cubicBezTo>
                  <a:cubicBezTo>
                    <a:pt x="2113413" y="2130974"/>
                    <a:pt x="2113367" y="2115373"/>
                    <a:pt x="2102370" y="2109875"/>
                  </a:cubicBezTo>
                  <a:cubicBezTo>
                    <a:pt x="2102363" y="2109872"/>
                    <a:pt x="2074268" y="2100508"/>
                    <a:pt x="2068643" y="2098633"/>
                  </a:cubicBezTo>
                  <a:cubicBezTo>
                    <a:pt x="2064895" y="2097384"/>
                    <a:pt x="2060687" y="2097076"/>
                    <a:pt x="2057400" y="2094885"/>
                  </a:cubicBezTo>
                  <a:cubicBezTo>
                    <a:pt x="2053652" y="2092387"/>
                    <a:pt x="2050273" y="2089219"/>
                    <a:pt x="2046157" y="2087390"/>
                  </a:cubicBezTo>
                  <a:cubicBezTo>
                    <a:pt x="2038937" y="2084181"/>
                    <a:pt x="2023672" y="2079895"/>
                    <a:pt x="2023672" y="2079895"/>
                  </a:cubicBezTo>
                  <a:cubicBezTo>
                    <a:pt x="2013972" y="2070195"/>
                    <a:pt x="2003391" y="2058144"/>
                    <a:pt x="1989944" y="2053662"/>
                  </a:cubicBezTo>
                  <a:cubicBezTo>
                    <a:pt x="1950687" y="2040576"/>
                    <a:pt x="1981158" y="2052924"/>
                    <a:pt x="1956216" y="2038672"/>
                  </a:cubicBezTo>
                  <a:cubicBezTo>
                    <a:pt x="1946248" y="2032976"/>
                    <a:pt x="1938578" y="2031202"/>
                    <a:pt x="1929984" y="2023682"/>
                  </a:cubicBezTo>
                  <a:cubicBezTo>
                    <a:pt x="1923336" y="2017865"/>
                    <a:pt x="1917492" y="2011190"/>
                    <a:pt x="1911246" y="2004944"/>
                  </a:cubicBezTo>
                  <a:cubicBezTo>
                    <a:pt x="1907498" y="2001197"/>
                    <a:pt x="1902943" y="1998112"/>
                    <a:pt x="1900003" y="1993702"/>
                  </a:cubicBezTo>
                  <a:cubicBezTo>
                    <a:pt x="1897505" y="1989954"/>
                    <a:pt x="1895474" y="1985849"/>
                    <a:pt x="1892508" y="1982459"/>
                  </a:cubicBezTo>
                  <a:cubicBezTo>
                    <a:pt x="1861071" y="1946531"/>
                    <a:pt x="1885970" y="1975762"/>
                    <a:pt x="1862528" y="1956226"/>
                  </a:cubicBezTo>
                  <a:cubicBezTo>
                    <a:pt x="1833674" y="1932180"/>
                    <a:pt x="1867954" y="1956096"/>
                    <a:pt x="1840043" y="1937488"/>
                  </a:cubicBezTo>
                  <a:cubicBezTo>
                    <a:pt x="1837544" y="1933741"/>
                    <a:pt x="1835732" y="1929431"/>
                    <a:pt x="1832547" y="1926246"/>
                  </a:cubicBezTo>
                  <a:cubicBezTo>
                    <a:pt x="1829362" y="1923061"/>
                    <a:pt x="1824765" y="1921634"/>
                    <a:pt x="1821305" y="1918751"/>
                  </a:cubicBezTo>
                  <a:cubicBezTo>
                    <a:pt x="1817233" y="1915358"/>
                    <a:pt x="1814086" y="1910957"/>
                    <a:pt x="1810062" y="1907508"/>
                  </a:cubicBezTo>
                  <a:cubicBezTo>
                    <a:pt x="1805320" y="1903443"/>
                    <a:pt x="1799814" y="1900330"/>
                    <a:pt x="1795072" y="1896265"/>
                  </a:cubicBezTo>
                  <a:cubicBezTo>
                    <a:pt x="1791048" y="1892816"/>
                    <a:pt x="1788462" y="1887597"/>
                    <a:pt x="1783829" y="1885023"/>
                  </a:cubicBezTo>
                  <a:cubicBezTo>
                    <a:pt x="1776923" y="1881186"/>
                    <a:pt x="1761344" y="1877528"/>
                    <a:pt x="1761344" y="1877528"/>
                  </a:cubicBezTo>
                  <a:cubicBezTo>
                    <a:pt x="1728264" y="1855473"/>
                    <a:pt x="1781152" y="1889310"/>
                    <a:pt x="1727616" y="1862538"/>
                  </a:cubicBezTo>
                  <a:cubicBezTo>
                    <a:pt x="1722619" y="1860039"/>
                    <a:pt x="1717857" y="1857004"/>
                    <a:pt x="1712626" y="1855042"/>
                  </a:cubicBezTo>
                  <a:cubicBezTo>
                    <a:pt x="1707804" y="1853234"/>
                    <a:pt x="1702588" y="1852710"/>
                    <a:pt x="1697636" y="1851295"/>
                  </a:cubicBezTo>
                  <a:cubicBezTo>
                    <a:pt x="1693838" y="1850210"/>
                    <a:pt x="1690225" y="1848505"/>
                    <a:pt x="1686393" y="1847547"/>
                  </a:cubicBezTo>
                  <a:cubicBezTo>
                    <a:pt x="1664972" y="1842192"/>
                    <a:pt x="1671922" y="1845829"/>
                    <a:pt x="1652666" y="1840052"/>
                  </a:cubicBezTo>
                  <a:cubicBezTo>
                    <a:pt x="1645098" y="1837782"/>
                    <a:pt x="1637675" y="1835055"/>
                    <a:pt x="1630180" y="1832557"/>
                  </a:cubicBezTo>
                  <a:cubicBezTo>
                    <a:pt x="1626433" y="1831308"/>
                    <a:pt x="1622471" y="1830576"/>
                    <a:pt x="1618938" y="1828810"/>
                  </a:cubicBezTo>
                  <a:cubicBezTo>
                    <a:pt x="1613941" y="1826312"/>
                    <a:pt x="1609247" y="1823082"/>
                    <a:pt x="1603947" y="1821315"/>
                  </a:cubicBezTo>
                  <a:cubicBezTo>
                    <a:pt x="1597904" y="1819301"/>
                    <a:pt x="1591355" y="1819243"/>
                    <a:pt x="1585210" y="1817567"/>
                  </a:cubicBezTo>
                  <a:cubicBezTo>
                    <a:pt x="1577588" y="1815488"/>
                    <a:pt x="1570220" y="1812570"/>
                    <a:pt x="1562725" y="1810072"/>
                  </a:cubicBezTo>
                  <a:cubicBezTo>
                    <a:pt x="1548588" y="1805359"/>
                    <a:pt x="1541883" y="1804219"/>
                    <a:pt x="1528997" y="1791334"/>
                  </a:cubicBezTo>
                  <a:cubicBezTo>
                    <a:pt x="1525249" y="1787587"/>
                    <a:pt x="1522387" y="1782666"/>
                    <a:pt x="1517754" y="1780092"/>
                  </a:cubicBezTo>
                  <a:cubicBezTo>
                    <a:pt x="1510291" y="1775946"/>
                    <a:pt x="1489955" y="1771268"/>
                    <a:pt x="1480279" y="1768849"/>
                  </a:cubicBezTo>
                  <a:cubicBezTo>
                    <a:pt x="1476531" y="1766351"/>
                    <a:pt x="1473065" y="1763368"/>
                    <a:pt x="1469036" y="1761354"/>
                  </a:cubicBezTo>
                  <a:cubicBezTo>
                    <a:pt x="1465503" y="1759587"/>
                    <a:pt x="1461080" y="1759797"/>
                    <a:pt x="1457793" y="1757606"/>
                  </a:cubicBezTo>
                  <a:cubicBezTo>
                    <a:pt x="1453384" y="1754666"/>
                    <a:pt x="1450622" y="1749757"/>
                    <a:pt x="1446551" y="1746364"/>
                  </a:cubicBezTo>
                  <a:cubicBezTo>
                    <a:pt x="1443091" y="1743481"/>
                    <a:pt x="1439056" y="1741367"/>
                    <a:pt x="1435308" y="1738869"/>
                  </a:cubicBezTo>
                  <a:cubicBezTo>
                    <a:pt x="1429331" y="1729904"/>
                    <a:pt x="1425752" y="1722942"/>
                    <a:pt x="1416570" y="1716383"/>
                  </a:cubicBezTo>
                  <a:cubicBezTo>
                    <a:pt x="1412024" y="1713136"/>
                    <a:pt x="1406126" y="1712135"/>
                    <a:pt x="1401580" y="1708888"/>
                  </a:cubicBezTo>
                  <a:cubicBezTo>
                    <a:pt x="1397268" y="1705808"/>
                    <a:pt x="1394971" y="1700220"/>
                    <a:pt x="1390338" y="1697646"/>
                  </a:cubicBezTo>
                  <a:cubicBezTo>
                    <a:pt x="1383431" y="1693809"/>
                    <a:pt x="1375347" y="1692650"/>
                    <a:pt x="1367852" y="1690151"/>
                  </a:cubicBezTo>
                  <a:lnTo>
                    <a:pt x="1356610" y="1686403"/>
                  </a:lnTo>
                  <a:cubicBezTo>
                    <a:pt x="1352862" y="1682656"/>
                    <a:pt x="1347941" y="1679794"/>
                    <a:pt x="1345367" y="1675161"/>
                  </a:cubicBezTo>
                  <a:cubicBezTo>
                    <a:pt x="1341530" y="1668255"/>
                    <a:pt x="1342255" y="1659249"/>
                    <a:pt x="1337872" y="1652675"/>
                  </a:cubicBezTo>
                  <a:cubicBezTo>
                    <a:pt x="1335374" y="1648928"/>
                    <a:pt x="1332391" y="1645461"/>
                    <a:pt x="1330377" y="1641433"/>
                  </a:cubicBezTo>
                  <a:cubicBezTo>
                    <a:pt x="1328610" y="1637900"/>
                    <a:pt x="1329097" y="1633275"/>
                    <a:pt x="1326629" y="1630190"/>
                  </a:cubicBezTo>
                  <a:cubicBezTo>
                    <a:pt x="1323816" y="1626673"/>
                    <a:pt x="1319134" y="1625193"/>
                    <a:pt x="1315387" y="1622695"/>
                  </a:cubicBezTo>
                  <a:cubicBezTo>
                    <a:pt x="1312889" y="1618947"/>
                    <a:pt x="1309721" y="1615568"/>
                    <a:pt x="1307892" y="1611452"/>
                  </a:cubicBezTo>
                  <a:cubicBezTo>
                    <a:pt x="1304683" y="1604232"/>
                    <a:pt x="1304779" y="1595541"/>
                    <a:pt x="1300397" y="1588967"/>
                  </a:cubicBezTo>
                  <a:cubicBezTo>
                    <a:pt x="1297899" y="1585219"/>
                    <a:pt x="1295716" y="1581241"/>
                    <a:pt x="1292902" y="1577724"/>
                  </a:cubicBezTo>
                  <a:cubicBezTo>
                    <a:pt x="1271536" y="1551018"/>
                    <a:pt x="1300986" y="1593597"/>
                    <a:pt x="1277911" y="1558987"/>
                  </a:cubicBezTo>
                  <a:cubicBezTo>
                    <a:pt x="1270616" y="1537099"/>
                    <a:pt x="1279872" y="1557200"/>
                    <a:pt x="1262921" y="1540249"/>
                  </a:cubicBezTo>
                  <a:cubicBezTo>
                    <a:pt x="1259736" y="1537064"/>
                    <a:pt x="1258309" y="1532466"/>
                    <a:pt x="1255426" y="1529006"/>
                  </a:cubicBezTo>
                  <a:cubicBezTo>
                    <a:pt x="1246409" y="1518186"/>
                    <a:pt x="1243995" y="1517638"/>
                    <a:pt x="1232941" y="1510269"/>
                  </a:cubicBezTo>
                  <a:cubicBezTo>
                    <a:pt x="1230443" y="1506521"/>
                    <a:pt x="1228631" y="1502211"/>
                    <a:pt x="1225446" y="1499026"/>
                  </a:cubicBezTo>
                  <a:cubicBezTo>
                    <a:pt x="1222261" y="1495841"/>
                    <a:pt x="1217017" y="1495048"/>
                    <a:pt x="1214203" y="1491531"/>
                  </a:cubicBezTo>
                  <a:cubicBezTo>
                    <a:pt x="1211735" y="1488446"/>
                    <a:pt x="1212924" y="1483373"/>
                    <a:pt x="1210456" y="1480288"/>
                  </a:cubicBezTo>
                  <a:cubicBezTo>
                    <a:pt x="1207642" y="1476771"/>
                    <a:pt x="1199213" y="1472793"/>
                    <a:pt x="1199213" y="1472793"/>
                  </a:cubicBezTo>
                  <a:cubicBezTo>
                    <a:pt x="1191718" y="1467796"/>
                    <a:pt x="1184785" y="1461831"/>
                    <a:pt x="1176728" y="1457803"/>
                  </a:cubicBezTo>
                  <a:lnTo>
                    <a:pt x="1146747" y="1442813"/>
                  </a:lnTo>
                  <a:cubicBezTo>
                    <a:pt x="1113914" y="1409977"/>
                    <a:pt x="1155558" y="1450154"/>
                    <a:pt x="1124262" y="1424075"/>
                  </a:cubicBezTo>
                  <a:cubicBezTo>
                    <a:pt x="1108237" y="1410721"/>
                    <a:pt x="1117318" y="1416331"/>
                    <a:pt x="1105525" y="1401590"/>
                  </a:cubicBezTo>
                  <a:cubicBezTo>
                    <a:pt x="1103318" y="1398831"/>
                    <a:pt x="1100149" y="1396922"/>
                    <a:pt x="1098029" y="1394095"/>
                  </a:cubicBezTo>
                  <a:cubicBezTo>
                    <a:pt x="1092624" y="1386889"/>
                    <a:pt x="1083039" y="1371610"/>
                    <a:pt x="1083039" y="1371610"/>
                  </a:cubicBezTo>
                  <a:cubicBezTo>
                    <a:pt x="1081790" y="1367862"/>
                    <a:pt x="1081210" y="1363820"/>
                    <a:pt x="1079292" y="1360367"/>
                  </a:cubicBezTo>
                  <a:cubicBezTo>
                    <a:pt x="1074918" y="1352493"/>
                    <a:pt x="1067151" y="1346428"/>
                    <a:pt x="1064302" y="1337882"/>
                  </a:cubicBezTo>
                  <a:cubicBezTo>
                    <a:pt x="1061254" y="1328738"/>
                    <a:pt x="1060324" y="1322661"/>
                    <a:pt x="1053059" y="1315397"/>
                  </a:cubicBezTo>
                  <a:cubicBezTo>
                    <a:pt x="1049874" y="1312212"/>
                    <a:pt x="1045333" y="1310716"/>
                    <a:pt x="1041816" y="1307902"/>
                  </a:cubicBezTo>
                  <a:cubicBezTo>
                    <a:pt x="1023278" y="1293071"/>
                    <a:pt x="1046298" y="1308636"/>
                    <a:pt x="1026826" y="1289164"/>
                  </a:cubicBezTo>
                  <a:cubicBezTo>
                    <a:pt x="1023641" y="1285979"/>
                    <a:pt x="1019101" y="1284482"/>
                    <a:pt x="1015584" y="1281669"/>
                  </a:cubicBezTo>
                  <a:cubicBezTo>
                    <a:pt x="1012825" y="1279462"/>
                    <a:pt x="1010295" y="1276933"/>
                    <a:pt x="1008088" y="1274174"/>
                  </a:cubicBezTo>
                  <a:cubicBezTo>
                    <a:pt x="1005274" y="1270657"/>
                    <a:pt x="1003983" y="1265897"/>
                    <a:pt x="1000593" y="1262931"/>
                  </a:cubicBezTo>
                  <a:cubicBezTo>
                    <a:pt x="993814" y="1256999"/>
                    <a:pt x="984477" y="1254311"/>
                    <a:pt x="978108" y="1247941"/>
                  </a:cubicBezTo>
                  <a:cubicBezTo>
                    <a:pt x="974361" y="1244193"/>
                    <a:pt x="971337" y="1239543"/>
                    <a:pt x="966866" y="1236698"/>
                  </a:cubicBezTo>
                  <a:cubicBezTo>
                    <a:pt x="957440" y="1230699"/>
                    <a:pt x="946879" y="1226705"/>
                    <a:pt x="936885" y="1221708"/>
                  </a:cubicBezTo>
                  <a:cubicBezTo>
                    <a:pt x="931888" y="1219210"/>
                    <a:pt x="926543" y="1217312"/>
                    <a:pt x="921895" y="1214213"/>
                  </a:cubicBezTo>
                  <a:cubicBezTo>
                    <a:pt x="865074" y="1176332"/>
                    <a:pt x="923387" y="1217331"/>
                    <a:pt x="888167" y="1187980"/>
                  </a:cubicBezTo>
                  <a:cubicBezTo>
                    <a:pt x="880220" y="1181357"/>
                    <a:pt x="871100" y="1177573"/>
                    <a:pt x="861934" y="1172990"/>
                  </a:cubicBezTo>
                  <a:cubicBezTo>
                    <a:pt x="843669" y="1145592"/>
                    <a:pt x="865968" y="1180048"/>
                    <a:pt x="846944" y="1146757"/>
                  </a:cubicBezTo>
                  <a:cubicBezTo>
                    <a:pt x="844709" y="1142847"/>
                    <a:pt x="841947" y="1139262"/>
                    <a:pt x="839449" y="1135515"/>
                  </a:cubicBezTo>
                  <a:lnTo>
                    <a:pt x="828206" y="1101787"/>
                  </a:lnTo>
                  <a:cubicBezTo>
                    <a:pt x="826957" y="1098039"/>
                    <a:pt x="825417" y="1094376"/>
                    <a:pt x="824459" y="1090544"/>
                  </a:cubicBezTo>
                  <a:cubicBezTo>
                    <a:pt x="821961" y="1080551"/>
                    <a:pt x="821571" y="1069777"/>
                    <a:pt x="816964" y="1060564"/>
                  </a:cubicBezTo>
                  <a:cubicBezTo>
                    <a:pt x="805441" y="1037519"/>
                    <a:pt x="812566" y="1050219"/>
                    <a:pt x="794479" y="1023088"/>
                  </a:cubicBezTo>
                  <a:cubicBezTo>
                    <a:pt x="791981" y="1019341"/>
                    <a:pt x="790169" y="1015030"/>
                    <a:pt x="786984" y="1011846"/>
                  </a:cubicBezTo>
                  <a:cubicBezTo>
                    <a:pt x="784485" y="1009348"/>
                    <a:pt x="781695" y="1007110"/>
                    <a:pt x="779488" y="1004351"/>
                  </a:cubicBezTo>
                  <a:cubicBezTo>
                    <a:pt x="776674" y="1000834"/>
                    <a:pt x="774985" y="996474"/>
                    <a:pt x="771993" y="993108"/>
                  </a:cubicBezTo>
                  <a:cubicBezTo>
                    <a:pt x="764951" y="985186"/>
                    <a:pt x="757987" y="976983"/>
                    <a:pt x="749508" y="970623"/>
                  </a:cubicBezTo>
                  <a:cubicBezTo>
                    <a:pt x="744511" y="966875"/>
                    <a:pt x="739601" y="963010"/>
                    <a:pt x="734518" y="959380"/>
                  </a:cubicBezTo>
                  <a:cubicBezTo>
                    <a:pt x="730853" y="956762"/>
                    <a:pt x="726641" y="954877"/>
                    <a:pt x="723275" y="951885"/>
                  </a:cubicBezTo>
                  <a:cubicBezTo>
                    <a:pt x="715353" y="944843"/>
                    <a:pt x="708285" y="936895"/>
                    <a:pt x="700790" y="929400"/>
                  </a:cubicBezTo>
                  <a:lnTo>
                    <a:pt x="689547" y="918157"/>
                  </a:lnTo>
                  <a:cubicBezTo>
                    <a:pt x="688298" y="914410"/>
                    <a:pt x="687566" y="910448"/>
                    <a:pt x="685800" y="906915"/>
                  </a:cubicBezTo>
                  <a:cubicBezTo>
                    <a:pt x="682752" y="900819"/>
                    <a:pt x="670036" y="884931"/>
                    <a:pt x="667062" y="880682"/>
                  </a:cubicBezTo>
                  <a:cubicBezTo>
                    <a:pt x="661896" y="873303"/>
                    <a:pt x="657069" y="865692"/>
                    <a:pt x="652072" y="858197"/>
                  </a:cubicBezTo>
                  <a:cubicBezTo>
                    <a:pt x="645860" y="848878"/>
                    <a:pt x="641157" y="842831"/>
                    <a:pt x="637082" y="831964"/>
                  </a:cubicBezTo>
                  <a:cubicBezTo>
                    <a:pt x="632594" y="819996"/>
                    <a:pt x="633158" y="805467"/>
                    <a:pt x="625839" y="794488"/>
                  </a:cubicBezTo>
                  <a:lnTo>
                    <a:pt x="610849" y="772003"/>
                  </a:lnTo>
                  <a:cubicBezTo>
                    <a:pt x="604254" y="752215"/>
                    <a:pt x="609293" y="764047"/>
                    <a:pt x="592111" y="738275"/>
                  </a:cubicBezTo>
                  <a:lnTo>
                    <a:pt x="584616" y="727033"/>
                  </a:lnTo>
                  <a:cubicBezTo>
                    <a:pt x="583367" y="723285"/>
                    <a:pt x="582425" y="719421"/>
                    <a:pt x="580869" y="715790"/>
                  </a:cubicBezTo>
                  <a:cubicBezTo>
                    <a:pt x="575165" y="702479"/>
                    <a:pt x="573405" y="700846"/>
                    <a:pt x="565879" y="689557"/>
                  </a:cubicBezTo>
                  <a:cubicBezTo>
                    <a:pt x="557112" y="645730"/>
                    <a:pt x="569034" y="687321"/>
                    <a:pt x="554636" y="663324"/>
                  </a:cubicBezTo>
                  <a:cubicBezTo>
                    <a:pt x="552604" y="659937"/>
                    <a:pt x="552275" y="655781"/>
                    <a:pt x="550888" y="652082"/>
                  </a:cubicBezTo>
                  <a:cubicBezTo>
                    <a:pt x="543029" y="631125"/>
                    <a:pt x="546249" y="637627"/>
                    <a:pt x="535898" y="622102"/>
                  </a:cubicBezTo>
                  <a:cubicBezTo>
                    <a:pt x="532143" y="610834"/>
                    <a:pt x="532728" y="609302"/>
                    <a:pt x="524656" y="599616"/>
                  </a:cubicBezTo>
                  <a:cubicBezTo>
                    <a:pt x="521263" y="595545"/>
                    <a:pt x="516806" y="592445"/>
                    <a:pt x="513413" y="588374"/>
                  </a:cubicBezTo>
                  <a:cubicBezTo>
                    <a:pt x="510530" y="584914"/>
                    <a:pt x="508536" y="580796"/>
                    <a:pt x="505918" y="577131"/>
                  </a:cubicBezTo>
                  <a:cubicBezTo>
                    <a:pt x="502288" y="572048"/>
                    <a:pt x="498305" y="567224"/>
                    <a:pt x="494675" y="562141"/>
                  </a:cubicBezTo>
                  <a:cubicBezTo>
                    <a:pt x="492057" y="558476"/>
                    <a:pt x="489798" y="554563"/>
                    <a:pt x="487180" y="550898"/>
                  </a:cubicBezTo>
                  <a:cubicBezTo>
                    <a:pt x="483550" y="545816"/>
                    <a:pt x="479315" y="541162"/>
                    <a:pt x="475938" y="535908"/>
                  </a:cubicBezTo>
                  <a:cubicBezTo>
                    <a:pt x="468060" y="523654"/>
                    <a:pt x="459967" y="511463"/>
                    <a:pt x="453452" y="498433"/>
                  </a:cubicBezTo>
                  <a:cubicBezTo>
                    <a:pt x="450954" y="493436"/>
                    <a:pt x="448729" y="488293"/>
                    <a:pt x="445957" y="483442"/>
                  </a:cubicBezTo>
                  <a:cubicBezTo>
                    <a:pt x="443723" y="479532"/>
                    <a:pt x="440697" y="476110"/>
                    <a:pt x="438462" y="472200"/>
                  </a:cubicBezTo>
                  <a:cubicBezTo>
                    <a:pt x="435690" y="467350"/>
                    <a:pt x="433841" y="462000"/>
                    <a:pt x="430967" y="457210"/>
                  </a:cubicBezTo>
                  <a:cubicBezTo>
                    <a:pt x="426332" y="449486"/>
                    <a:pt x="418826" y="443270"/>
                    <a:pt x="415977" y="434724"/>
                  </a:cubicBezTo>
                  <a:cubicBezTo>
                    <a:pt x="413479" y="427229"/>
                    <a:pt x="412864" y="418813"/>
                    <a:pt x="408482" y="412239"/>
                  </a:cubicBezTo>
                  <a:lnTo>
                    <a:pt x="385997" y="378511"/>
                  </a:lnTo>
                  <a:cubicBezTo>
                    <a:pt x="383499" y="374764"/>
                    <a:pt x="380175" y="371451"/>
                    <a:pt x="378502" y="367269"/>
                  </a:cubicBezTo>
                  <a:cubicBezTo>
                    <a:pt x="369333" y="344349"/>
                    <a:pt x="374737" y="354128"/>
                    <a:pt x="363511" y="337288"/>
                  </a:cubicBezTo>
                  <a:cubicBezTo>
                    <a:pt x="354249" y="309503"/>
                    <a:pt x="363082" y="318336"/>
                    <a:pt x="341026" y="307308"/>
                  </a:cubicBezTo>
                  <a:cubicBezTo>
                    <a:pt x="322417" y="279393"/>
                    <a:pt x="346334" y="313678"/>
                    <a:pt x="322288" y="284823"/>
                  </a:cubicBezTo>
                  <a:cubicBezTo>
                    <a:pt x="319405" y="281363"/>
                    <a:pt x="317676" y="277040"/>
                    <a:pt x="314793" y="273580"/>
                  </a:cubicBezTo>
                  <a:cubicBezTo>
                    <a:pt x="311400" y="269509"/>
                    <a:pt x="306944" y="266409"/>
                    <a:pt x="303551" y="262338"/>
                  </a:cubicBezTo>
                  <a:cubicBezTo>
                    <a:pt x="300668" y="258878"/>
                    <a:pt x="298291" y="255006"/>
                    <a:pt x="296056" y="251095"/>
                  </a:cubicBezTo>
                  <a:cubicBezTo>
                    <a:pt x="293284" y="246245"/>
                    <a:pt x="292051" y="240467"/>
                    <a:pt x="288561" y="236105"/>
                  </a:cubicBezTo>
                  <a:cubicBezTo>
                    <a:pt x="281939" y="227828"/>
                    <a:pt x="274894" y="219500"/>
                    <a:pt x="266075" y="213620"/>
                  </a:cubicBezTo>
                  <a:lnTo>
                    <a:pt x="243590" y="198629"/>
                  </a:lnTo>
                  <a:lnTo>
                    <a:pt x="221105" y="164902"/>
                  </a:lnTo>
                  <a:cubicBezTo>
                    <a:pt x="218607" y="161154"/>
                    <a:pt x="215034" y="157932"/>
                    <a:pt x="213610" y="153659"/>
                  </a:cubicBezTo>
                  <a:cubicBezTo>
                    <a:pt x="212361" y="149911"/>
                    <a:pt x="212655" y="145209"/>
                    <a:pt x="209862" y="142416"/>
                  </a:cubicBezTo>
                  <a:cubicBezTo>
                    <a:pt x="207069" y="139623"/>
                    <a:pt x="202367" y="139918"/>
                    <a:pt x="198620" y="138669"/>
                  </a:cubicBezTo>
                  <a:cubicBezTo>
                    <a:pt x="194872" y="134921"/>
                    <a:pt x="190631" y="131610"/>
                    <a:pt x="187377" y="127426"/>
                  </a:cubicBezTo>
                  <a:cubicBezTo>
                    <a:pt x="181847" y="120316"/>
                    <a:pt x="179882" y="109938"/>
                    <a:pt x="172387" y="104941"/>
                  </a:cubicBezTo>
                  <a:cubicBezTo>
                    <a:pt x="147533" y="88372"/>
                    <a:pt x="175156" y="107849"/>
                    <a:pt x="149902" y="86203"/>
                  </a:cubicBezTo>
                  <a:cubicBezTo>
                    <a:pt x="145160" y="82138"/>
                    <a:pt x="139994" y="78591"/>
                    <a:pt x="134911" y="74961"/>
                  </a:cubicBezTo>
                  <a:cubicBezTo>
                    <a:pt x="131246" y="72343"/>
                    <a:pt x="127035" y="70457"/>
                    <a:pt x="123669" y="67465"/>
                  </a:cubicBezTo>
                  <a:cubicBezTo>
                    <a:pt x="115747" y="60423"/>
                    <a:pt x="108679" y="52475"/>
                    <a:pt x="101184" y="44980"/>
                  </a:cubicBezTo>
                  <a:cubicBezTo>
                    <a:pt x="88103" y="31899"/>
                    <a:pt x="97036" y="38602"/>
                    <a:pt x="71203" y="29990"/>
                  </a:cubicBezTo>
                  <a:lnTo>
                    <a:pt x="59961" y="26242"/>
                  </a:lnTo>
                  <a:lnTo>
                    <a:pt x="48718" y="22495"/>
                  </a:lnTo>
                  <a:cubicBezTo>
                    <a:pt x="16496" y="1015"/>
                    <a:pt x="57264" y="26768"/>
                    <a:pt x="26233" y="11252"/>
                  </a:cubicBezTo>
                  <a:cubicBezTo>
                    <a:pt x="22204" y="9238"/>
                    <a:pt x="19019" y="5771"/>
                    <a:pt x="14990" y="3757"/>
                  </a:cubicBezTo>
                  <a:cubicBezTo>
                    <a:pt x="6705" y="-385"/>
                    <a:pt x="6387" y="10"/>
                    <a:pt x="0" y="10"/>
                  </a:cubicBezTo>
                  <a:lnTo>
                    <a:pt x="0" y="1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6" name="Forme libre 35">
              <a:extLst>
                <a:ext uri="{FF2B5EF4-FFF2-40B4-BE49-F238E27FC236}">
                  <a16:creationId xmlns:a16="http://schemas.microsoft.com/office/drawing/2014/main" xmlns="" id="{54A2F348-CA72-9B05-AC75-4FAB3EB7205A}"/>
                </a:ext>
              </a:extLst>
            </p:cNvPr>
            <p:cNvSpPr/>
            <p:nvPr/>
          </p:nvSpPr>
          <p:spPr>
            <a:xfrm>
              <a:off x="3117954" y="1855025"/>
              <a:ext cx="4174761" cy="2409677"/>
            </a:xfrm>
            <a:custGeom>
              <a:avLst/>
              <a:gdLst>
                <a:gd name="connsiteX0" fmla="*/ 4174761 w 4174761"/>
                <a:gd name="connsiteY0" fmla="*/ 2409677 h 2409677"/>
                <a:gd name="connsiteX1" fmla="*/ 3923676 w 4174761"/>
                <a:gd name="connsiteY1" fmla="*/ 2409677 h 2409677"/>
                <a:gd name="connsiteX2" fmla="*/ 3923676 w 4174761"/>
                <a:gd name="connsiteY2" fmla="*/ 2256027 h 2409677"/>
                <a:gd name="connsiteX3" fmla="*/ 2870616 w 4174761"/>
                <a:gd name="connsiteY3" fmla="*/ 2256027 h 2409677"/>
                <a:gd name="connsiteX4" fmla="*/ 2829394 w 4174761"/>
                <a:gd name="connsiteY4" fmla="*/ 2188572 h 2409677"/>
                <a:gd name="connsiteX5" fmla="*/ 2683239 w 4174761"/>
                <a:gd name="connsiteY5" fmla="*/ 2188572 h 2409677"/>
                <a:gd name="connsiteX6" fmla="*/ 2660754 w 4174761"/>
                <a:gd name="connsiteY6" fmla="*/ 2128611 h 2409677"/>
                <a:gd name="connsiteX7" fmla="*/ 2634521 w 4174761"/>
                <a:gd name="connsiteY7" fmla="*/ 2106126 h 2409677"/>
                <a:gd name="connsiteX8" fmla="*/ 2608289 w 4174761"/>
                <a:gd name="connsiteY8" fmla="*/ 2079893 h 2409677"/>
                <a:gd name="connsiteX9" fmla="*/ 2578308 w 4174761"/>
                <a:gd name="connsiteY9" fmla="*/ 2068650 h 2409677"/>
                <a:gd name="connsiteX10" fmla="*/ 2525843 w 4174761"/>
                <a:gd name="connsiteY10" fmla="*/ 2046165 h 2409677"/>
                <a:gd name="connsiteX11" fmla="*/ 2488367 w 4174761"/>
                <a:gd name="connsiteY11" fmla="*/ 2023680 h 2409677"/>
                <a:gd name="connsiteX12" fmla="*/ 2420912 w 4174761"/>
                <a:gd name="connsiteY12" fmla="*/ 2019932 h 2409677"/>
                <a:gd name="connsiteX13" fmla="*/ 2387184 w 4174761"/>
                <a:gd name="connsiteY13" fmla="*/ 2016185 h 2409677"/>
                <a:gd name="connsiteX14" fmla="*/ 2375941 w 4174761"/>
                <a:gd name="connsiteY14" fmla="*/ 2012437 h 2409677"/>
                <a:gd name="connsiteX15" fmla="*/ 2334718 w 4174761"/>
                <a:gd name="connsiteY15" fmla="*/ 1978709 h 2409677"/>
                <a:gd name="connsiteX16" fmla="*/ 2312233 w 4174761"/>
                <a:gd name="connsiteY16" fmla="*/ 1971214 h 2409677"/>
                <a:gd name="connsiteX17" fmla="*/ 2278505 w 4174761"/>
                <a:gd name="connsiteY17" fmla="*/ 1952477 h 2409677"/>
                <a:gd name="connsiteX18" fmla="*/ 2263515 w 4174761"/>
                <a:gd name="connsiteY18" fmla="*/ 1944982 h 2409677"/>
                <a:gd name="connsiteX19" fmla="*/ 2237282 w 4174761"/>
                <a:gd name="connsiteY19" fmla="*/ 1941234 h 2409677"/>
                <a:gd name="connsiteX20" fmla="*/ 2199807 w 4174761"/>
                <a:gd name="connsiteY20" fmla="*/ 1929991 h 2409677"/>
                <a:gd name="connsiteX21" fmla="*/ 2184816 w 4174761"/>
                <a:gd name="connsiteY21" fmla="*/ 1926244 h 2409677"/>
                <a:gd name="connsiteX22" fmla="*/ 2166079 w 4174761"/>
                <a:gd name="connsiteY22" fmla="*/ 1922496 h 2409677"/>
                <a:gd name="connsiteX23" fmla="*/ 2139846 w 4174761"/>
                <a:gd name="connsiteY23" fmla="*/ 1915001 h 2409677"/>
                <a:gd name="connsiteX24" fmla="*/ 2091128 w 4174761"/>
                <a:gd name="connsiteY24" fmla="*/ 1907506 h 2409677"/>
                <a:gd name="connsiteX25" fmla="*/ 2076138 w 4174761"/>
                <a:gd name="connsiteY25" fmla="*/ 1903759 h 2409677"/>
                <a:gd name="connsiteX26" fmla="*/ 2049905 w 4174761"/>
                <a:gd name="connsiteY26" fmla="*/ 1900011 h 2409677"/>
                <a:gd name="connsiteX27" fmla="*/ 2008682 w 4174761"/>
                <a:gd name="connsiteY27" fmla="*/ 1888768 h 2409677"/>
                <a:gd name="connsiteX28" fmla="*/ 1993692 w 4174761"/>
                <a:gd name="connsiteY28" fmla="*/ 1885021 h 2409677"/>
                <a:gd name="connsiteX29" fmla="*/ 1978702 w 4174761"/>
                <a:gd name="connsiteY29" fmla="*/ 1877526 h 2409677"/>
                <a:gd name="connsiteX30" fmla="*/ 1967459 w 4174761"/>
                <a:gd name="connsiteY30" fmla="*/ 1873778 h 2409677"/>
                <a:gd name="connsiteX31" fmla="*/ 1944974 w 4174761"/>
                <a:gd name="connsiteY31" fmla="*/ 1862536 h 2409677"/>
                <a:gd name="connsiteX32" fmla="*/ 1907498 w 4174761"/>
                <a:gd name="connsiteY32" fmla="*/ 1832555 h 2409677"/>
                <a:gd name="connsiteX33" fmla="*/ 1896256 w 4174761"/>
                <a:gd name="connsiteY33" fmla="*/ 1821313 h 2409677"/>
                <a:gd name="connsiteX34" fmla="*/ 1885013 w 4174761"/>
                <a:gd name="connsiteY34" fmla="*/ 1817565 h 2409677"/>
                <a:gd name="connsiteX35" fmla="*/ 1877518 w 4174761"/>
                <a:gd name="connsiteY35" fmla="*/ 1806323 h 2409677"/>
                <a:gd name="connsiteX36" fmla="*/ 1855033 w 4174761"/>
                <a:gd name="connsiteY36" fmla="*/ 1795080 h 2409677"/>
                <a:gd name="connsiteX37" fmla="*/ 1840043 w 4174761"/>
                <a:gd name="connsiteY37" fmla="*/ 1783837 h 2409677"/>
                <a:gd name="connsiteX38" fmla="*/ 1828800 w 4174761"/>
                <a:gd name="connsiteY38" fmla="*/ 1776342 h 2409677"/>
                <a:gd name="connsiteX39" fmla="*/ 1817557 w 4174761"/>
                <a:gd name="connsiteY39" fmla="*/ 1765100 h 2409677"/>
                <a:gd name="connsiteX40" fmla="*/ 1798820 w 4174761"/>
                <a:gd name="connsiteY40" fmla="*/ 1761352 h 2409677"/>
                <a:gd name="connsiteX41" fmla="*/ 1776335 w 4174761"/>
                <a:gd name="connsiteY41" fmla="*/ 1753857 h 2409677"/>
                <a:gd name="connsiteX42" fmla="*/ 1765092 w 4174761"/>
                <a:gd name="connsiteY42" fmla="*/ 1750109 h 2409677"/>
                <a:gd name="connsiteX43" fmla="*/ 1731364 w 4174761"/>
                <a:gd name="connsiteY43" fmla="*/ 1731372 h 2409677"/>
                <a:gd name="connsiteX44" fmla="*/ 1727616 w 4174761"/>
                <a:gd name="connsiteY44" fmla="*/ 1720129 h 2409677"/>
                <a:gd name="connsiteX45" fmla="*/ 1720121 w 4174761"/>
                <a:gd name="connsiteY45" fmla="*/ 1705139 h 2409677"/>
                <a:gd name="connsiteX46" fmla="*/ 1708879 w 4174761"/>
                <a:gd name="connsiteY46" fmla="*/ 1678906 h 2409677"/>
                <a:gd name="connsiteX47" fmla="*/ 1686394 w 4174761"/>
                <a:gd name="connsiteY47" fmla="*/ 1671411 h 2409677"/>
                <a:gd name="connsiteX48" fmla="*/ 1656413 w 4174761"/>
                <a:gd name="connsiteY48" fmla="*/ 1663916 h 2409677"/>
                <a:gd name="connsiteX49" fmla="*/ 1645171 w 4174761"/>
                <a:gd name="connsiteY49" fmla="*/ 1660168 h 2409677"/>
                <a:gd name="connsiteX50" fmla="*/ 1618938 w 4174761"/>
                <a:gd name="connsiteY50" fmla="*/ 1656421 h 2409677"/>
                <a:gd name="connsiteX51" fmla="*/ 1600200 w 4174761"/>
                <a:gd name="connsiteY51" fmla="*/ 1652673 h 2409677"/>
                <a:gd name="connsiteX52" fmla="*/ 1577715 w 4174761"/>
                <a:gd name="connsiteY52" fmla="*/ 1645178 h 2409677"/>
                <a:gd name="connsiteX53" fmla="*/ 1566472 w 4174761"/>
                <a:gd name="connsiteY53" fmla="*/ 1641431 h 2409677"/>
                <a:gd name="connsiteX54" fmla="*/ 1555230 w 4174761"/>
                <a:gd name="connsiteY54" fmla="*/ 1637683 h 2409677"/>
                <a:gd name="connsiteX55" fmla="*/ 1543987 w 4174761"/>
                <a:gd name="connsiteY55" fmla="*/ 1633936 h 2409677"/>
                <a:gd name="connsiteX56" fmla="*/ 1532744 w 4174761"/>
                <a:gd name="connsiteY56" fmla="*/ 1618945 h 2409677"/>
                <a:gd name="connsiteX57" fmla="*/ 1510259 w 4174761"/>
                <a:gd name="connsiteY57" fmla="*/ 1596460 h 2409677"/>
                <a:gd name="connsiteX58" fmla="*/ 1499016 w 4174761"/>
                <a:gd name="connsiteY58" fmla="*/ 1577723 h 2409677"/>
                <a:gd name="connsiteX59" fmla="*/ 1484026 w 4174761"/>
                <a:gd name="connsiteY59" fmla="*/ 1555237 h 2409677"/>
                <a:gd name="connsiteX60" fmla="*/ 1476531 w 4174761"/>
                <a:gd name="connsiteY60" fmla="*/ 1543995 h 2409677"/>
                <a:gd name="connsiteX61" fmla="*/ 1465289 w 4174761"/>
                <a:gd name="connsiteY61" fmla="*/ 1532752 h 2409677"/>
                <a:gd name="connsiteX62" fmla="*/ 1457794 w 4174761"/>
                <a:gd name="connsiteY62" fmla="*/ 1521509 h 2409677"/>
                <a:gd name="connsiteX63" fmla="*/ 1450298 w 4174761"/>
                <a:gd name="connsiteY63" fmla="*/ 1514014 h 2409677"/>
                <a:gd name="connsiteX64" fmla="*/ 1442803 w 4174761"/>
                <a:gd name="connsiteY64" fmla="*/ 1502772 h 2409677"/>
                <a:gd name="connsiteX65" fmla="*/ 1427813 w 4174761"/>
                <a:gd name="connsiteY65" fmla="*/ 1491529 h 2409677"/>
                <a:gd name="connsiteX66" fmla="*/ 1394085 w 4174761"/>
                <a:gd name="connsiteY66" fmla="*/ 1461549 h 2409677"/>
                <a:gd name="connsiteX67" fmla="*/ 1367853 w 4174761"/>
                <a:gd name="connsiteY67" fmla="*/ 1442811 h 2409677"/>
                <a:gd name="connsiteX68" fmla="*/ 1345367 w 4174761"/>
                <a:gd name="connsiteY68" fmla="*/ 1435316 h 2409677"/>
                <a:gd name="connsiteX69" fmla="*/ 1334125 w 4174761"/>
                <a:gd name="connsiteY69" fmla="*/ 1431568 h 2409677"/>
                <a:gd name="connsiteX70" fmla="*/ 1300397 w 4174761"/>
                <a:gd name="connsiteY70" fmla="*/ 1416578 h 2409677"/>
                <a:gd name="connsiteX71" fmla="*/ 1274164 w 4174761"/>
                <a:gd name="connsiteY71" fmla="*/ 1405336 h 2409677"/>
                <a:gd name="connsiteX72" fmla="*/ 1262921 w 4174761"/>
                <a:gd name="connsiteY72" fmla="*/ 1397841 h 2409677"/>
                <a:gd name="connsiteX73" fmla="*/ 1236689 w 4174761"/>
                <a:gd name="connsiteY73" fmla="*/ 1390345 h 2409677"/>
                <a:gd name="connsiteX74" fmla="*/ 1210456 w 4174761"/>
                <a:gd name="connsiteY74" fmla="*/ 1382850 h 2409677"/>
                <a:gd name="connsiteX75" fmla="*/ 1199213 w 4174761"/>
                <a:gd name="connsiteY75" fmla="*/ 1375355 h 2409677"/>
                <a:gd name="connsiteX76" fmla="*/ 1169233 w 4174761"/>
                <a:gd name="connsiteY76" fmla="*/ 1364113 h 2409677"/>
                <a:gd name="connsiteX77" fmla="*/ 1135505 w 4174761"/>
                <a:gd name="connsiteY77" fmla="*/ 1337880 h 2409677"/>
                <a:gd name="connsiteX78" fmla="*/ 1120515 w 4174761"/>
                <a:gd name="connsiteY78" fmla="*/ 1326637 h 2409677"/>
                <a:gd name="connsiteX79" fmla="*/ 1109272 w 4174761"/>
                <a:gd name="connsiteY79" fmla="*/ 1319142 h 2409677"/>
                <a:gd name="connsiteX80" fmla="*/ 1098030 w 4174761"/>
                <a:gd name="connsiteY80" fmla="*/ 1307900 h 2409677"/>
                <a:gd name="connsiteX81" fmla="*/ 1083039 w 4174761"/>
                <a:gd name="connsiteY81" fmla="*/ 1285414 h 2409677"/>
                <a:gd name="connsiteX82" fmla="*/ 1068049 w 4174761"/>
                <a:gd name="connsiteY82" fmla="*/ 1277919 h 2409677"/>
                <a:gd name="connsiteX83" fmla="*/ 1056807 w 4174761"/>
                <a:gd name="connsiteY83" fmla="*/ 1266677 h 2409677"/>
                <a:gd name="connsiteX84" fmla="*/ 1034321 w 4174761"/>
                <a:gd name="connsiteY84" fmla="*/ 1255434 h 2409677"/>
                <a:gd name="connsiteX85" fmla="*/ 1019331 w 4174761"/>
                <a:gd name="connsiteY85" fmla="*/ 1229201 h 2409677"/>
                <a:gd name="connsiteX86" fmla="*/ 1008089 w 4174761"/>
                <a:gd name="connsiteY86" fmla="*/ 1217959 h 2409677"/>
                <a:gd name="connsiteX87" fmla="*/ 1000594 w 4174761"/>
                <a:gd name="connsiteY87" fmla="*/ 1206716 h 2409677"/>
                <a:gd name="connsiteX88" fmla="*/ 993098 w 4174761"/>
                <a:gd name="connsiteY88" fmla="*/ 1199221 h 2409677"/>
                <a:gd name="connsiteX89" fmla="*/ 978108 w 4174761"/>
                <a:gd name="connsiteY89" fmla="*/ 1172988 h 2409677"/>
                <a:gd name="connsiteX90" fmla="*/ 959371 w 4174761"/>
                <a:gd name="connsiteY90" fmla="*/ 1150503 h 2409677"/>
                <a:gd name="connsiteX91" fmla="*/ 951876 w 4174761"/>
                <a:gd name="connsiteY91" fmla="*/ 1139260 h 2409677"/>
                <a:gd name="connsiteX92" fmla="*/ 944380 w 4174761"/>
                <a:gd name="connsiteY92" fmla="*/ 1131765 h 2409677"/>
                <a:gd name="connsiteX93" fmla="*/ 929390 w 4174761"/>
                <a:gd name="connsiteY93" fmla="*/ 1113027 h 2409677"/>
                <a:gd name="connsiteX94" fmla="*/ 910653 w 4174761"/>
                <a:gd name="connsiteY94" fmla="*/ 1079300 h 2409677"/>
                <a:gd name="connsiteX95" fmla="*/ 903157 w 4174761"/>
                <a:gd name="connsiteY95" fmla="*/ 1068057 h 2409677"/>
                <a:gd name="connsiteX96" fmla="*/ 895662 w 4174761"/>
                <a:gd name="connsiteY96" fmla="*/ 1056814 h 2409677"/>
                <a:gd name="connsiteX97" fmla="*/ 884420 w 4174761"/>
                <a:gd name="connsiteY97" fmla="*/ 1041824 h 2409677"/>
                <a:gd name="connsiteX98" fmla="*/ 869430 w 4174761"/>
                <a:gd name="connsiteY98" fmla="*/ 1019339 h 2409677"/>
                <a:gd name="connsiteX99" fmla="*/ 850692 w 4174761"/>
                <a:gd name="connsiteY99" fmla="*/ 966873 h 2409677"/>
                <a:gd name="connsiteX100" fmla="*/ 839449 w 4174761"/>
                <a:gd name="connsiteY100" fmla="*/ 951883 h 2409677"/>
                <a:gd name="connsiteX101" fmla="*/ 835702 w 4174761"/>
                <a:gd name="connsiteY101" fmla="*/ 940641 h 2409677"/>
                <a:gd name="connsiteX102" fmla="*/ 828207 w 4174761"/>
                <a:gd name="connsiteY102" fmla="*/ 933145 h 2409677"/>
                <a:gd name="connsiteX103" fmla="*/ 820712 w 4174761"/>
                <a:gd name="connsiteY103" fmla="*/ 921903 h 2409677"/>
                <a:gd name="connsiteX104" fmla="*/ 809469 w 4174761"/>
                <a:gd name="connsiteY104" fmla="*/ 910660 h 2409677"/>
                <a:gd name="connsiteX105" fmla="*/ 790731 w 4174761"/>
                <a:gd name="connsiteY105" fmla="*/ 884427 h 2409677"/>
                <a:gd name="connsiteX106" fmla="*/ 786984 w 4174761"/>
                <a:gd name="connsiteY106" fmla="*/ 873185 h 2409677"/>
                <a:gd name="connsiteX107" fmla="*/ 749508 w 4174761"/>
                <a:gd name="connsiteY107" fmla="*/ 839457 h 2409677"/>
                <a:gd name="connsiteX108" fmla="*/ 734518 w 4174761"/>
                <a:gd name="connsiteY108" fmla="*/ 813224 h 2409677"/>
                <a:gd name="connsiteX109" fmla="*/ 723276 w 4174761"/>
                <a:gd name="connsiteY109" fmla="*/ 794486 h 2409677"/>
                <a:gd name="connsiteX110" fmla="*/ 719528 w 4174761"/>
                <a:gd name="connsiteY110" fmla="*/ 783244 h 2409677"/>
                <a:gd name="connsiteX111" fmla="*/ 712033 w 4174761"/>
                <a:gd name="connsiteY111" fmla="*/ 768254 h 2409677"/>
                <a:gd name="connsiteX112" fmla="*/ 704538 w 4174761"/>
                <a:gd name="connsiteY112" fmla="*/ 757011 h 2409677"/>
                <a:gd name="connsiteX113" fmla="*/ 682053 w 4174761"/>
                <a:gd name="connsiteY113" fmla="*/ 723283 h 2409677"/>
                <a:gd name="connsiteX114" fmla="*/ 678305 w 4174761"/>
                <a:gd name="connsiteY114" fmla="*/ 712041 h 2409677"/>
                <a:gd name="connsiteX115" fmla="*/ 663315 w 4174761"/>
                <a:gd name="connsiteY115" fmla="*/ 693303 h 2409677"/>
                <a:gd name="connsiteX116" fmla="*/ 655820 w 4174761"/>
                <a:gd name="connsiteY116" fmla="*/ 674565 h 2409677"/>
                <a:gd name="connsiteX117" fmla="*/ 633335 w 4174761"/>
                <a:gd name="connsiteY117" fmla="*/ 644585 h 2409677"/>
                <a:gd name="connsiteX118" fmla="*/ 618344 w 4174761"/>
                <a:gd name="connsiteY118" fmla="*/ 618352 h 2409677"/>
                <a:gd name="connsiteX119" fmla="*/ 614597 w 4174761"/>
                <a:gd name="connsiteY119" fmla="*/ 607109 h 2409677"/>
                <a:gd name="connsiteX120" fmla="*/ 592112 w 4174761"/>
                <a:gd name="connsiteY120" fmla="*/ 592119 h 2409677"/>
                <a:gd name="connsiteX121" fmla="*/ 584616 w 4174761"/>
                <a:gd name="connsiteY121" fmla="*/ 569634 h 2409677"/>
                <a:gd name="connsiteX122" fmla="*/ 577121 w 4174761"/>
                <a:gd name="connsiteY122" fmla="*/ 558391 h 2409677"/>
                <a:gd name="connsiteX123" fmla="*/ 554636 w 4174761"/>
                <a:gd name="connsiteY123" fmla="*/ 532159 h 2409677"/>
                <a:gd name="connsiteX124" fmla="*/ 539646 w 4174761"/>
                <a:gd name="connsiteY124" fmla="*/ 509673 h 2409677"/>
                <a:gd name="connsiteX125" fmla="*/ 532151 w 4174761"/>
                <a:gd name="connsiteY125" fmla="*/ 498431 h 2409677"/>
                <a:gd name="connsiteX126" fmla="*/ 520908 w 4174761"/>
                <a:gd name="connsiteY126" fmla="*/ 490936 h 2409677"/>
                <a:gd name="connsiteX127" fmla="*/ 517161 w 4174761"/>
                <a:gd name="connsiteY127" fmla="*/ 479693 h 2409677"/>
                <a:gd name="connsiteX128" fmla="*/ 505918 w 4174761"/>
                <a:gd name="connsiteY128" fmla="*/ 468450 h 2409677"/>
                <a:gd name="connsiteX129" fmla="*/ 498423 w 4174761"/>
                <a:gd name="connsiteY129" fmla="*/ 457208 h 2409677"/>
                <a:gd name="connsiteX130" fmla="*/ 479685 w 4174761"/>
                <a:gd name="connsiteY130" fmla="*/ 423480 h 2409677"/>
                <a:gd name="connsiteX131" fmla="*/ 457200 w 4174761"/>
                <a:gd name="connsiteY131" fmla="*/ 397247 h 2409677"/>
                <a:gd name="connsiteX132" fmla="*/ 449705 w 4174761"/>
                <a:gd name="connsiteY132" fmla="*/ 386005 h 2409677"/>
                <a:gd name="connsiteX133" fmla="*/ 434715 w 4174761"/>
                <a:gd name="connsiteY133" fmla="*/ 356024 h 2409677"/>
                <a:gd name="connsiteX134" fmla="*/ 430967 w 4174761"/>
                <a:gd name="connsiteY134" fmla="*/ 344782 h 2409677"/>
                <a:gd name="connsiteX135" fmla="*/ 415977 w 4174761"/>
                <a:gd name="connsiteY135" fmla="*/ 322296 h 2409677"/>
                <a:gd name="connsiteX136" fmla="*/ 408482 w 4174761"/>
                <a:gd name="connsiteY136" fmla="*/ 311054 h 2409677"/>
                <a:gd name="connsiteX137" fmla="*/ 397239 w 4174761"/>
                <a:gd name="connsiteY137" fmla="*/ 299811 h 2409677"/>
                <a:gd name="connsiteX138" fmla="*/ 385997 w 4174761"/>
                <a:gd name="connsiteY138" fmla="*/ 281073 h 2409677"/>
                <a:gd name="connsiteX139" fmla="*/ 367259 w 4174761"/>
                <a:gd name="connsiteY139" fmla="*/ 262336 h 2409677"/>
                <a:gd name="connsiteX140" fmla="*/ 359764 w 4174761"/>
                <a:gd name="connsiteY140" fmla="*/ 251093 h 2409677"/>
                <a:gd name="connsiteX141" fmla="*/ 333531 w 4174761"/>
                <a:gd name="connsiteY141" fmla="*/ 224860 h 2409677"/>
                <a:gd name="connsiteX142" fmla="*/ 314794 w 4174761"/>
                <a:gd name="connsiteY142" fmla="*/ 198627 h 2409677"/>
                <a:gd name="connsiteX143" fmla="*/ 303551 w 4174761"/>
                <a:gd name="connsiteY143" fmla="*/ 183637 h 2409677"/>
                <a:gd name="connsiteX144" fmla="*/ 292308 w 4174761"/>
                <a:gd name="connsiteY144" fmla="*/ 164900 h 2409677"/>
                <a:gd name="connsiteX145" fmla="*/ 266076 w 4174761"/>
                <a:gd name="connsiteY145" fmla="*/ 153657 h 2409677"/>
                <a:gd name="connsiteX146" fmla="*/ 254833 w 4174761"/>
                <a:gd name="connsiteY146" fmla="*/ 149909 h 2409677"/>
                <a:gd name="connsiteX147" fmla="*/ 224853 w 4174761"/>
                <a:gd name="connsiteY147" fmla="*/ 142414 h 2409677"/>
                <a:gd name="connsiteX148" fmla="*/ 191125 w 4174761"/>
                <a:gd name="connsiteY148" fmla="*/ 127424 h 2409677"/>
                <a:gd name="connsiteX149" fmla="*/ 153649 w 4174761"/>
                <a:gd name="connsiteY149" fmla="*/ 104939 h 2409677"/>
                <a:gd name="connsiteX150" fmla="*/ 142407 w 4174761"/>
                <a:gd name="connsiteY150" fmla="*/ 93696 h 2409677"/>
                <a:gd name="connsiteX151" fmla="*/ 134912 w 4174761"/>
                <a:gd name="connsiteY151" fmla="*/ 82454 h 2409677"/>
                <a:gd name="connsiteX152" fmla="*/ 119921 w 4174761"/>
                <a:gd name="connsiteY152" fmla="*/ 71211 h 2409677"/>
                <a:gd name="connsiteX153" fmla="*/ 97436 w 4174761"/>
                <a:gd name="connsiteY153" fmla="*/ 41231 h 2409677"/>
                <a:gd name="connsiteX154" fmla="*/ 86194 w 4174761"/>
                <a:gd name="connsiteY154" fmla="*/ 33736 h 2409677"/>
                <a:gd name="connsiteX155" fmla="*/ 48718 w 4174761"/>
                <a:gd name="connsiteY155" fmla="*/ 3755 h 2409677"/>
                <a:gd name="connsiteX156" fmla="*/ 0 w 4174761"/>
                <a:gd name="connsiteY156" fmla="*/ 8 h 2409677"/>
                <a:gd name="connsiteX157" fmla="*/ 0 w 4174761"/>
                <a:gd name="connsiteY157" fmla="*/ 8 h 240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174761" h="2409677">
                  <a:moveTo>
                    <a:pt x="4174761" y="2409677"/>
                  </a:moveTo>
                  <a:lnTo>
                    <a:pt x="3923676" y="2409677"/>
                  </a:lnTo>
                  <a:lnTo>
                    <a:pt x="3923676" y="2256027"/>
                  </a:lnTo>
                  <a:lnTo>
                    <a:pt x="2870616" y="2256027"/>
                  </a:lnTo>
                  <a:lnTo>
                    <a:pt x="2829394" y="2188572"/>
                  </a:lnTo>
                  <a:lnTo>
                    <a:pt x="2683239" y="2188572"/>
                  </a:lnTo>
                  <a:lnTo>
                    <a:pt x="2660754" y="2128611"/>
                  </a:lnTo>
                  <a:cubicBezTo>
                    <a:pt x="2652010" y="2121116"/>
                    <a:pt x="2642172" y="2114734"/>
                    <a:pt x="2634521" y="2106126"/>
                  </a:cubicBezTo>
                  <a:cubicBezTo>
                    <a:pt x="2619171" y="2088857"/>
                    <a:pt x="2654024" y="2091327"/>
                    <a:pt x="2608289" y="2079893"/>
                  </a:cubicBezTo>
                  <a:cubicBezTo>
                    <a:pt x="2575831" y="2071778"/>
                    <a:pt x="2610971" y="2081715"/>
                    <a:pt x="2578308" y="2068650"/>
                  </a:cubicBezTo>
                  <a:cubicBezTo>
                    <a:pt x="2553323" y="2058656"/>
                    <a:pt x="2551435" y="2063226"/>
                    <a:pt x="2525843" y="2046165"/>
                  </a:cubicBezTo>
                  <a:cubicBezTo>
                    <a:pt x="2524194" y="2045065"/>
                    <a:pt x="2495610" y="2024668"/>
                    <a:pt x="2488367" y="2023680"/>
                  </a:cubicBezTo>
                  <a:cubicBezTo>
                    <a:pt x="2466054" y="2020637"/>
                    <a:pt x="2443370" y="2021596"/>
                    <a:pt x="2420912" y="2019932"/>
                  </a:cubicBezTo>
                  <a:cubicBezTo>
                    <a:pt x="2409631" y="2019096"/>
                    <a:pt x="2398427" y="2017434"/>
                    <a:pt x="2387184" y="2016185"/>
                  </a:cubicBezTo>
                  <a:cubicBezTo>
                    <a:pt x="2383436" y="2014936"/>
                    <a:pt x="2379228" y="2014628"/>
                    <a:pt x="2375941" y="2012437"/>
                  </a:cubicBezTo>
                  <a:cubicBezTo>
                    <a:pt x="2353940" y="1997771"/>
                    <a:pt x="2373473" y="1991627"/>
                    <a:pt x="2334718" y="1978709"/>
                  </a:cubicBezTo>
                  <a:cubicBezTo>
                    <a:pt x="2327223" y="1976211"/>
                    <a:pt x="2318807" y="1975596"/>
                    <a:pt x="2312233" y="1971214"/>
                  </a:cubicBezTo>
                  <a:cubicBezTo>
                    <a:pt x="2268407" y="1941997"/>
                    <a:pt x="2306211" y="1964350"/>
                    <a:pt x="2278505" y="1952477"/>
                  </a:cubicBezTo>
                  <a:cubicBezTo>
                    <a:pt x="2273370" y="1950277"/>
                    <a:pt x="2268905" y="1946452"/>
                    <a:pt x="2263515" y="1944982"/>
                  </a:cubicBezTo>
                  <a:cubicBezTo>
                    <a:pt x="2254993" y="1942658"/>
                    <a:pt x="2245973" y="1942814"/>
                    <a:pt x="2237282" y="1941234"/>
                  </a:cubicBezTo>
                  <a:cubicBezTo>
                    <a:pt x="2215464" y="1937267"/>
                    <a:pt x="2225895" y="1936512"/>
                    <a:pt x="2199807" y="1929991"/>
                  </a:cubicBezTo>
                  <a:cubicBezTo>
                    <a:pt x="2194810" y="1928742"/>
                    <a:pt x="2189844" y="1927361"/>
                    <a:pt x="2184816" y="1926244"/>
                  </a:cubicBezTo>
                  <a:cubicBezTo>
                    <a:pt x="2178598" y="1924862"/>
                    <a:pt x="2172258" y="1924041"/>
                    <a:pt x="2166079" y="1922496"/>
                  </a:cubicBezTo>
                  <a:cubicBezTo>
                    <a:pt x="2137533" y="1915359"/>
                    <a:pt x="2174858" y="1922003"/>
                    <a:pt x="2139846" y="1915001"/>
                  </a:cubicBezTo>
                  <a:cubicBezTo>
                    <a:pt x="2103692" y="1907770"/>
                    <a:pt x="2130645" y="1914691"/>
                    <a:pt x="2091128" y="1907506"/>
                  </a:cubicBezTo>
                  <a:cubicBezTo>
                    <a:pt x="2086061" y="1906585"/>
                    <a:pt x="2081205" y="1904680"/>
                    <a:pt x="2076138" y="1903759"/>
                  </a:cubicBezTo>
                  <a:cubicBezTo>
                    <a:pt x="2067447" y="1902179"/>
                    <a:pt x="2058567" y="1901743"/>
                    <a:pt x="2049905" y="1900011"/>
                  </a:cubicBezTo>
                  <a:cubicBezTo>
                    <a:pt x="2005346" y="1891099"/>
                    <a:pt x="2033818" y="1895950"/>
                    <a:pt x="2008682" y="1888768"/>
                  </a:cubicBezTo>
                  <a:cubicBezTo>
                    <a:pt x="2003730" y="1887353"/>
                    <a:pt x="1998689" y="1886270"/>
                    <a:pt x="1993692" y="1885021"/>
                  </a:cubicBezTo>
                  <a:cubicBezTo>
                    <a:pt x="1988695" y="1882523"/>
                    <a:pt x="1983837" y="1879727"/>
                    <a:pt x="1978702" y="1877526"/>
                  </a:cubicBezTo>
                  <a:cubicBezTo>
                    <a:pt x="1975071" y="1875970"/>
                    <a:pt x="1970992" y="1875545"/>
                    <a:pt x="1967459" y="1873778"/>
                  </a:cubicBezTo>
                  <a:cubicBezTo>
                    <a:pt x="1938405" y="1859251"/>
                    <a:pt x="1973227" y="1871953"/>
                    <a:pt x="1944974" y="1862536"/>
                  </a:cubicBezTo>
                  <a:cubicBezTo>
                    <a:pt x="1918539" y="1836099"/>
                    <a:pt x="1931970" y="1844790"/>
                    <a:pt x="1907498" y="1832555"/>
                  </a:cubicBezTo>
                  <a:cubicBezTo>
                    <a:pt x="1903751" y="1828808"/>
                    <a:pt x="1900665" y="1824253"/>
                    <a:pt x="1896256" y="1821313"/>
                  </a:cubicBezTo>
                  <a:cubicBezTo>
                    <a:pt x="1892969" y="1819122"/>
                    <a:pt x="1888098" y="1820033"/>
                    <a:pt x="1885013" y="1817565"/>
                  </a:cubicBezTo>
                  <a:cubicBezTo>
                    <a:pt x="1881496" y="1814752"/>
                    <a:pt x="1880703" y="1809508"/>
                    <a:pt x="1877518" y="1806323"/>
                  </a:cubicBezTo>
                  <a:cubicBezTo>
                    <a:pt x="1870251" y="1799056"/>
                    <a:pt x="1864180" y="1798128"/>
                    <a:pt x="1855033" y="1795080"/>
                  </a:cubicBezTo>
                  <a:cubicBezTo>
                    <a:pt x="1850036" y="1791332"/>
                    <a:pt x="1845126" y="1787467"/>
                    <a:pt x="1840043" y="1783837"/>
                  </a:cubicBezTo>
                  <a:cubicBezTo>
                    <a:pt x="1836378" y="1781219"/>
                    <a:pt x="1832260" y="1779225"/>
                    <a:pt x="1828800" y="1776342"/>
                  </a:cubicBezTo>
                  <a:cubicBezTo>
                    <a:pt x="1824728" y="1772949"/>
                    <a:pt x="1822297" y="1767470"/>
                    <a:pt x="1817557" y="1765100"/>
                  </a:cubicBezTo>
                  <a:cubicBezTo>
                    <a:pt x="1811860" y="1762252"/>
                    <a:pt x="1804965" y="1763028"/>
                    <a:pt x="1798820" y="1761352"/>
                  </a:cubicBezTo>
                  <a:cubicBezTo>
                    <a:pt x="1791198" y="1759273"/>
                    <a:pt x="1783830" y="1756355"/>
                    <a:pt x="1776335" y="1753857"/>
                  </a:cubicBezTo>
                  <a:cubicBezTo>
                    <a:pt x="1772587" y="1752608"/>
                    <a:pt x="1768379" y="1752300"/>
                    <a:pt x="1765092" y="1750109"/>
                  </a:cubicBezTo>
                  <a:cubicBezTo>
                    <a:pt x="1739320" y="1732928"/>
                    <a:pt x="1751153" y="1737967"/>
                    <a:pt x="1731364" y="1731372"/>
                  </a:cubicBezTo>
                  <a:cubicBezTo>
                    <a:pt x="1730115" y="1727624"/>
                    <a:pt x="1729172" y="1723760"/>
                    <a:pt x="1727616" y="1720129"/>
                  </a:cubicBezTo>
                  <a:cubicBezTo>
                    <a:pt x="1725415" y="1714994"/>
                    <a:pt x="1722082" y="1710370"/>
                    <a:pt x="1720121" y="1705139"/>
                  </a:cubicBezTo>
                  <a:cubicBezTo>
                    <a:pt x="1717194" y="1697333"/>
                    <a:pt x="1717559" y="1684331"/>
                    <a:pt x="1708879" y="1678906"/>
                  </a:cubicBezTo>
                  <a:cubicBezTo>
                    <a:pt x="1702180" y="1674719"/>
                    <a:pt x="1694059" y="1673327"/>
                    <a:pt x="1686394" y="1671411"/>
                  </a:cubicBezTo>
                  <a:cubicBezTo>
                    <a:pt x="1676400" y="1668913"/>
                    <a:pt x="1666185" y="1667174"/>
                    <a:pt x="1656413" y="1663916"/>
                  </a:cubicBezTo>
                  <a:cubicBezTo>
                    <a:pt x="1652666" y="1662667"/>
                    <a:pt x="1649044" y="1660943"/>
                    <a:pt x="1645171" y="1660168"/>
                  </a:cubicBezTo>
                  <a:cubicBezTo>
                    <a:pt x="1636509" y="1658436"/>
                    <a:pt x="1627651" y="1657873"/>
                    <a:pt x="1618938" y="1656421"/>
                  </a:cubicBezTo>
                  <a:cubicBezTo>
                    <a:pt x="1612655" y="1655374"/>
                    <a:pt x="1606345" y="1654349"/>
                    <a:pt x="1600200" y="1652673"/>
                  </a:cubicBezTo>
                  <a:cubicBezTo>
                    <a:pt x="1592578" y="1650594"/>
                    <a:pt x="1585210" y="1647676"/>
                    <a:pt x="1577715" y="1645178"/>
                  </a:cubicBezTo>
                  <a:lnTo>
                    <a:pt x="1566472" y="1641431"/>
                  </a:lnTo>
                  <a:lnTo>
                    <a:pt x="1555230" y="1637683"/>
                  </a:lnTo>
                  <a:lnTo>
                    <a:pt x="1543987" y="1633936"/>
                  </a:lnTo>
                  <a:cubicBezTo>
                    <a:pt x="1540239" y="1628939"/>
                    <a:pt x="1537161" y="1623362"/>
                    <a:pt x="1532744" y="1618945"/>
                  </a:cubicBezTo>
                  <a:cubicBezTo>
                    <a:pt x="1504854" y="1591055"/>
                    <a:pt x="1527923" y="1622957"/>
                    <a:pt x="1510259" y="1596460"/>
                  </a:cubicBezTo>
                  <a:cubicBezTo>
                    <a:pt x="1503094" y="1574963"/>
                    <a:pt x="1511363" y="1594186"/>
                    <a:pt x="1499016" y="1577723"/>
                  </a:cubicBezTo>
                  <a:cubicBezTo>
                    <a:pt x="1493611" y="1570517"/>
                    <a:pt x="1489023" y="1562732"/>
                    <a:pt x="1484026" y="1555237"/>
                  </a:cubicBezTo>
                  <a:cubicBezTo>
                    <a:pt x="1481528" y="1551490"/>
                    <a:pt x="1479716" y="1547180"/>
                    <a:pt x="1476531" y="1543995"/>
                  </a:cubicBezTo>
                  <a:cubicBezTo>
                    <a:pt x="1472784" y="1540247"/>
                    <a:pt x="1468682" y="1536824"/>
                    <a:pt x="1465289" y="1532752"/>
                  </a:cubicBezTo>
                  <a:cubicBezTo>
                    <a:pt x="1462406" y="1529292"/>
                    <a:pt x="1460608" y="1525026"/>
                    <a:pt x="1457794" y="1521509"/>
                  </a:cubicBezTo>
                  <a:cubicBezTo>
                    <a:pt x="1455587" y="1518750"/>
                    <a:pt x="1452505" y="1516773"/>
                    <a:pt x="1450298" y="1514014"/>
                  </a:cubicBezTo>
                  <a:cubicBezTo>
                    <a:pt x="1447484" y="1510497"/>
                    <a:pt x="1445988" y="1505957"/>
                    <a:pt x="1442803" y="1502772"/>
                  </a:cubicBezTo>
                  <a:cubicBezTo>
                    <a:pt x="1438386" y="1498355"/>
                    <a:pt x="1432456" y="1495707"/>
                    <a:pt x="1427813" y="1491529"/>
                  </a:cubicBezTo>
                  <a:cubicBezTo>
                    <a:pt x="1376209" y="1445085"/>
                    <a:pt x="1425168" y="1483751"/>
                    <a:pt x="1394085" y="1461549"/>
                  </a:cubicBezTo>
                  <a:cubicBezTo>
                    <a:pt x="1391806" y="1459921"/>
                    <a:pt x="1372528" y="1444889"/>
                    <a:pt x="1367853" y="1442811"/>
                  </a:cubicBezTo>
                  <a:cubicBezTo>
                    <a:pt x="1360633" y="1439602"/>
                    <a:pt x="1352862" y="1437815"/>
                    <a:pt x="1345367" y="1435316"/>
                  </a:cubicBezTo>
                  <a:cubicBezTo>
                    <a:pt x="1341620" y="1434067"/>
                    <a:pt x="1337412" y="1433759"/>
                    <a:pt x="1334125" y="1431568"/>
                  </a:cubicBezTo>
                  <a:cubicBezTo>
                    <a:pt x="1301051" y="1409520"/>
                    <a:pt x="1353918" y="1443338"/>
                    <a:pt x="1300397" y="1416578"/>
                  </a:cubicBezTo>
                  <a:cubicBezTo>
                    <a:pt x="1281874" y="1407316"/>
                    <a:pt x="1290707" y="1410849"/>
                    <a:pt x="1274164" y="1405336"/>
                  </a:cubicBezTo>
                  <a:cubicBezTo>
                    <a:pt x="1270416" y="1402838"/>
                    <a:pt x="1266950" y="1399855"/>
                    <a:pt x="1262921" y="1397841"/>
                  </a:cubicBezTo>
                  <a:cubicBezTo>
                    <a:pt x="1256930" y="1394845"/>
                    <a:pt x="1242294" y="1391946"/>
                    <a:pt x="1236689" y="1390345"/>
                  </a:cubicBezTo>
                  <a:cubicBezTo>
                    <a:pt x="1199055" y="1379593"/>
                    <a:pt x="1257317" y="1394567"/>
                    <a:pt x="1210456" y="1382850"/>
                  </a:cubicBezTo>
                  <a:cubicBezTo>
                    <a:pt x="1206708" y="1380352"/>
                    <a:pt x="1203353" y="1377129"/>
                    <a:pt x="1199213" y="1375355"/>
                  </a:cubicBezTo>
                  <a:cubicBezTo>
                    <a:pt x="1168083" y="1362015"/>
                    <a:pt x="1200457" y="1382848"/>
                    <a:pt x="1169233" y="1364113"/>
                  </a:cubicBezTo>
                  <a:cubicBezTo>
                    <a:pt x="1132684" y="1342184"/>
                    <a:pt x="1158798" y="1357846"/>
                    <a:pt x="1135505" y="1337880"/>
                  </a:cubicBezTo>
                  <a:cubicBezTo>
                    <a:pt x="1130763" y="1333815"/>
                    <a:pt x="1125598" y="1330267"/>
                    <a:pt x="1120515" y="1326637"/>
                  </a:cubicBezTo>
                  <a:cubicBezTo>
                    <a:pt x="1116850" y="1324019"/>
                    <a:pt x="1112732" y="1322025"/>
                    <a:pt x="1109272" y="1319142"/>
                  </a:cubicBezTo>
                  <a:cubicBezTo>
                    <a:pt x="1105201" y="1315749"/>
                    <a:pt x="1101284" y="1312083"/>
                    <a:pt x="1098030" y="1307900"/>
                  </a:cubicBezTo>
                  <a:cubicBezTo>
                    <a:pt x="1092499" y="1300789"/>
                    <a:pt x="1091096" y="1289443"/>
                    <a:pt x="1083039" y="1285414"/>
                  </a:cubicBezTo>
                  <a:cubicBezTo>
                    <a:pt x="1078042" y="1282916"/>
                    <a:pt x="1072595" y="1281166"/>
                    <a:pt x="1068049" y="1277919"/>
                  </a:cubicBezTo>
                  <a:cubicBezTo>
                    <a:pt x="1063737" y="1274839"/>
                    <a:pt x="1060878" y="1270070"/>
                    <a:pt x="1056807" y="1266677"/>
                  </a:cubicBezTo>
                  <a:cubicBezTo>
                    <a:pt x="1047121" y="1258606"/>
                    <a:pt x="1045588" y="1259190"/>
                    <a:pt x="1034321" y="1255434"/>
                  </a:cubicBezTo>
                  <a:cubicBezTo>
                    <a:pt x="1029740" y="1246272"/>
                    <a:pt x="1025951" y="1237146"/>
                    <a:pt x="1019331" y="1229201"/>
                  </a:cubicBezTo>
                  <a:cubicBezTo>
                    <a:pt x="1015938" y="1225130"/>
                    <a:pt x="1011482" y="1222030"/>
                    <a:pt x="1008089" y="1217959"/>
                  </a:cubicBezTo>
                  <a:cubicBezTo>
                    <a:pt x="1005206" y="1214499"/>
                    <a:pt x="1003408" y="1210233"/>
                    <a:pt x="1000594" y="1206716"/>
                  </a:cubicBezTo>
                  <a:cubicBezTo>
                    <a:pt x="998387" y="1203957"/>
                    <a:pt x="995305" y="1201980"/>
                    <a:pt x="993098" y="1199221"/>
                  </a:cubicBezTo>
                  <a:cubicBezTo>
                    <a:pt x="983970" y="1187812"/>
                    <a:pt x="985799" y="1186447"/>
                    <a:pt x="978108" y="1172988"/>
                  </a:cubicBezTo>
                  <a:cubicBezTo>
                    <a:pt x="967956" y="1155222"/>
                    <a:pt x="973465" y="1167416"/>
                    <a:pt x="959371" y="1150503"/>
                  </a:cubicBezTo>
                  <a:cubicBezTo>
                    <a:pt x="956488" y="1147043"/>
                    <a:pt x="954690" y="1142777"/>
                    <a:pt x="951876" y="1139260"/>
                  </a:cubicBezTo>
                  <a:cubicBezTo>
                    <a:pt x="949669" y="1136501"/>
                    <a:pt x="946587" y="1134524"/>
                    <a:pt x="944380" y="1131765"/>
                  </a:cubicBezTo>
                  <a:cubicBezTo>
                    <a:pt x="925459" y="1108115"/>
                    <a:pt x="947496" y="1131136"/>
                    <a:pt x="929390" y="1113027"/>
                  </a:cubicBezTo>
                  <a:cubicBezTo>
                    <a:pt x="922795" y="1093240"/>
                    <a:pt x="927834" y="1105070"/>
                    <a:pt x="910653" y="1079300"/>
                  </a:cubicBezTo>
                  <a:lnTo>
                    <a:pt x="903157" y="1068057"/>
                  </a:lnTo>
                  <a:cubicBezTo>
                    <a:pt x="900659" y="1064309"/>
                    <a:pt x="898364" y="1060417"/>
                    <a:pt x="895662" y="1056814"/>
                  </a:cubicBezTo>
                  <a:cubicBezTo>
                    <a:pt x="891915" y="1051817"/>
                    <a:pt x="888002" y="1046941"/>
                    <a:pt x="884420" y="1041824"/>
                  </a:cubicBezTo>
                  <a:cubicBezTo>
                    <a:pt x="879254" y="1034444"/>
                    <a:pt x="869430" y="1019339"/>
                    <a:pt x="869430" y="1019339"/>
                  </a:cubicBezTo>
                  <a:cubicBezTo>
                    <a:pt x="864951" y="1001424"/>
                    <a:pt x="860621" y="982760"/>
                    <a:pt x="850692" y="966873"/>
                  </a:cubicBezTo>
                  <a:cubicBezTo>
                    <a:pt x="847382" y="961576"/>
                    <a:pt x="843197" y="956880"/>
                    <a:pt x="839449" y="951883"/>
                  </a:cubicBezTo>
                  <a:cubicBezTo>
                    <a:pt x="838200" y="948136"/>
                    <a:pt x="837734" y="944028"/>
                    <a:pt x="835702" y="940641"/>
                  </a:cubicBezTo>
                  <a:cubicBezTo>
                    <a:pt x="833884" y="937611"/>
                    <a:pt x="830414" y="935904"/>
                    <a:pt x="828207" y="933145"/>
                  </a:cubicBezTo>
                  <a:cubicBezTo>
                    <a:pt x="825394" y="929628"/>
                    <a:pt x="823595" y="925363"/>
                    <a:pt x="820712" y="921903"/>
                  </a:cubicBezTo>
                  <a:cubicBezTo>
                    <a:pt x="817319" y="917831"/>
                    <a:pt x="812918" y="914684"/>
                    <a:pt x="809469" y="910660"/>
                  </a:cubicBezTo>
                  <a:cubicBezTo>
                    <a:pt x="802493" y="902522"/>
                    <a:pt x="796665" y="893328"/>
                    <a:pt x="790731" y="884427"/>
                  </a:cubicBezTo>
                  <a:cubicBezTo>
                    <a:pt x="789482" y="880680"/>
                    <a:pt x="789513" y="876220"/>
                    <a:pt x="786984" y="873185"/>
                  </a:cubicBezTo>
                  <a:cubicBezTo>
                    <a:pt x="770129" y="852959"/>
                    <a:pt x="765184" y="870810"/>
                    <a:pt x="749508" y="839457"/>
                  </a:cubicBezTo>
                  <a:cubicBezTo>
                    <a:pt x="739999" y="820438"/>
                    <a:pt x="745112" y="829115"/>
                    <a:pt x="734518" y="813224"/>
                  </a:cubicBezTo>
                  <a:cubicBezTo>
                    <a:pt x="723906" y="781385"/>
                    <a:pt x="738705" y="820201"/>
                    <a:pt x="723276" y="794486"/>
                  </a:cubicBezTo>
                  <a:cubicBezTo>
                    <a:pt x="721244" y="791099"/>
                    <a:pt x="721084" y="786875"/>
                    <a:pt x="719528" y="783244"/>
                  </a:cubicBezTo>
                  <a:cubicBezTo>
                    <a:pt x="717327" y="778109"/>
                    <a:pt x="714805" y="773104"/>
                    <a:pt x="712033" y="768254"/>
                  </a:cubicBezTo>
                  <a:cubicBezTo>
                    <a:pt x="709798" y="764343"/>
                    <a:pt x="706925" y="760830"/>
                    <a:pt x="704538" y="757011"/>
                  </a:cubicBezTo>
                  <a:cubicBezTo>
                    <a:pt x="686469" y="728100"/>
                    <a:pt x="700763" y="748231"/>
                    <a:pt x="682053" y="723283"/>
                  </a:cubicBezTo>
                  <a:cubicBezTo>
                    <a:pt x="680804" y="719536"/>
                    <a:pt x="680337" y="715428"/>
                    <a:pt x="678305" y="712041"/>
                  </a:cubicBezTo>
                  <a:cubicBezTo>
                    <a:pt x="657401" y="677202"/>
                    <a:pt x="685802" y="738278"/>
                    <a:pt x="663315" y="693303"/>
                  </a:cubicBezTo>
                  <a:cubicBezTo>
                    <a:pt x="660307" y="687286"/>
                    <a:pt x="659346" y="680294"/>
                    <a:pt x="655820" y="674565"/>
                  </a:cubicBezTo>
                  <a:cubicBezTo>
                    <a:pt x="649273" y="663926"/>
                    <a:pt x="633335" y="644585"/>
                    <a:pt x="633335" y="644585"/>
                  </a:cubicBezTo>
                  <a:cubicBezTo>
                    <a:pt x="624740" y="618803"/>
                    <a:pt x="636497" y="650121"/>
                    <a:pt x="618344" y="618352"/>
                  </a:cubicBezTo>
                  <a:cubicBezTo>
                    <a:pt x="616384" y="614922"/>
                    <a:pt x="617390" y="609902"/>
                    <a:pt x="614597" y="607109"/>
                  </a:cubicBezTo>
                  <a:cubicBezTo>
                    <a:pt x="608228" y="600739"/>
                    <a:pt x="592112" y="592119"/>
                    <a:pt x="592112" y="592119"/>
                  </a:cubicBezTo>
                  <a:cubicBezTo>
                    <a:pt x="589613" y="584624"/>
                    <a:pt x="588998" y="576208"/>
                    <a:pt x="584616" y="569634"/>
                  </a:cubicBezTo>
                  <a:cubicBezTo>
                    <a:pt x="582118" y="565886"/>
                    <a:pt x="580004" y="561851"/>
                    <a:pt x="577121" y="558391"/>
                  </a:cubicBezTo>
                  <a:cubicBezTo>
                    <a:pt x="552861" y="529278"/>
                    <a:pt x="579196" y="567246"/>
                    <a:pt x="554636" y="532159"/>
                  </a:cubicBezTo>
                  <a:cubicBezTo>
                    <a:pt x="549470" y="524779"/>
                    <a:pt x="544643" y="517168"/>
                    <a:pt x="539646" y="509673"/>
                  </a:cubicBezTo>
                  <a:cubicBezTo>
                    <a:pt x="537148" y="505926"/>
                    <a:pt x="535898" y="500929"/>
                    <a:pt x="532151" y="498431"/>
                  </a:cubicBezTo>
                  <a:lnTo>
                    <a:pt x="520908" y="490936"/>
                  </a:lnTo>
                  <a:cubicBezTo>
                    <a:pt x="519659" y="487188"/>
                    <a:pt x="519352" y="482980"/>
                    <a:pt x="517161" y="479693"/>
                  </a:cubicBezTo>
                  <a:cubicBezTo>
                    <a:pt x="514221" y="475283"/>
                    <a:pt x="509311" y="472522"/>
                    <a:pt x="505918" y="468450"/>
                  </a:cubicBezTo>
                  <a:cubicBezTo>
                    <a:pt x="503035" y="464990"/>
                    <a:pt x="500921" y="460955"/>
                    <a:pt x="498423" y="457208"/>
                  </a:cubicBezTo>
                  <a:cubicBezTo>
                    <a:pt x="493710" y="443068"/>
                    <a:pt x="492574" y="436370"/>
                    <a:pt x="479685" y="423480"/>
                  </a:cubicBezTo>
                  <a:cubicBezTo>
                    <a:pt x="466067" y="409861"/>
                    <a:pt x="469218" y="414072"/>
                    <a:pt x="457200" y="397247"/>
                  </a:cubicBezTo>
                  <a:cubicBezTo>
                    <a:pt x="454582" y="393582"/>
                    <a:pt x="451862" y="389959"/>
                    <a:pt x="449705" y="386005"/>
                  </a:cubicBezTo>
                  <a:cubicBezTo>
                    <a:pt x="444355" y="376196"/>
                    <a:pt x="438249" y="366624"/>
                    <a:pt x="434715" y="356024"/>
                  </a:cubicBezTo>
                  <a:cubicBezTo>
                    <a:pt x="433466" y="352277"/>
                    <a:pt x="432885" y="348235"/>
                    <a:pt x="430967" y="344782"/>
                  </a:cubicBezTo>
                  <a:cubicBezTo>
                    <a:pt x="426592" y="336907"/>
                    <a:pt x="420974" y="329791"/>
                    <a:pt x="415977" y="322296"/>
                  </a:cubicBezTo>
                  <a:cubicBezTo>
                    <a:pt x="413479" y="318549"/>
                    <a:pt x="411667" y="314239"/>
                    <a:pt x="408482" y="311054"/>
                  </a:cubicBezTo>
                  <a:cubicBezTo>
                    <a:pt x="404734" y="307306"/>
                    <a:pt x="400419" y="304051"/>
                    <a:pt x="397239" y="299811"/>
                  </a:cubicBezTo>
                  <a:cubicBezTo>
                    <a:pt x="392869" y="293984"/>
                    <a:pt x="390547" y="286761"/>
                    <a:pt x="385997" y="281073"/>
                  </a:cubicBezTo>
                  <a:cubicBezTo>
                    <a:pt x="380479" y="274176"/>
                    <a:pt x="373076" y="268983"/>
                    <a:pt x="367259" y="262336"/>
                  </a:cubicBezTo>
                  <a:cubicBezTo>
                    <a:pt x="364293" y="258946"/>
                    <a:pt x="362777" y="254441"/>
                    <a:pt x="359764" y="251093"/>
                  </a:cubicBezTo>
                  <a:cubicBezTo>
                    <a:pt x="351491" y="241901"/>
                    <a:pt x="340951" y="234753"/>
                    <a:pt x="333531" y="224860"/>
                  </a:cubicBezTo>
                  <a:cubicBezTo>
                    <a:pt x="296749" y="175815"/>
                    <a:pt x="342223" y="237027"/>
                    <a:pt x="314794" y="198627"/>
                  </a:cubicBezTo>
                  <a:cubicBezTo>
                    <a:pt x="311164" y="193544"/>
                    <a:pt x="307016" y="188834"/>
                    <a:pt x="303551" y="183637"/>
                  </a:cubicBezTo>
                  <a:cubicBezTo>
                    <a:pt x="299511" y="177577"/>
                    <a:pt x="297048" y="170430"/>
                    <a:pt x="292308" y="164900"/>
                  </a:cubicBezTo>
                  <a:cubicBezTo>
                    <a:pt x="284907" y="156265"/>
                    <a:pt x="276142" y="156533"/>
                    <a:pt x="266076" y="153657"/>
                  </a:cubicBezTo>
                  <a:cubicBezTo>
                    <a:pt x="262278" y="152572"/>
                    <a:pt x="258644" y="150948"/>
                    <a:pt x="254833" y="149909"/>
                  </a:cubicBezTo>
                  <a:cubicBezTo>
                    <a:pt x="244895" y="147199"/>
                    <a:pt x="234625" y="145671"/>
                    <a:pt x="224853" y="142414"/>
                  </a:cubicBezTo>
                  <a:cubicBezTo>
                    <a:pt x="185592" y="129328"/>
                    <a:pt x="216068" y="141677"/>
                    <a:pt x="191125" y="127424"/>
                  </a:cubicBezTo>
                  <a:cubicBezTo>
                    <a:pt x="177327" y="119539"/>
                    <a:pt x="165869" y="117160"/>
                    <a:pt x="153649" y="104939"/>
                  </a:cubicBezTo>
                  <a:cubicBezTo>
                    <a:pt x="149902" y="101191"/>
                    <a:pt x="145800" y="97767"/>
                    <a:pt x="142407" y="93696"/>
                  </a:cubicBezTo>
                  <a:cubicBezTo>
                    <a:pt x="139524" y="90236"/>
                    <a:pt x="138097" y="85639"/>
                    <a:pt x="134912" y="82454"/>
                  </a:cubicBezTo>
                  <a:cubicBezTo>
                    <a:pt x="130495" y="78037"/>
                    <a:pt x="124123" y="75833"/>
                    <a:pt x="119921" y="71211"/>
                  </a:cubicBezTo>
                  <a:cubicBezTo>
                    <a:pt x="111518" y="61968"/>
                    <a:pt x="107830" y="48160"/>
                    <a:pt x="97436" y="41231"/>
                  </a:cubicBezTo>
                  <a:cubicBezTo>
                    <a:pt x="93689" y="38733"/>
                    <a:pt x="89613" y="36667"/>
                    <a:pt x="86194" y="33736"/>
                  </a:cubicBezTo>
                  <a:cubicBezTo>
                    <a:pt x="77458" y="26248"/>
                    <a:pt x="60991" y="4982"/>
                    <a:pt x="48718" y="3755"/>
                  </a:cubicBezTo>
                  <a:cubicBezTo>
                    <a:pt x="7514" y="-365"/>
                    <a:pt x="23797" y="8"/>
                    <a:pt x="0" y="8"/>
                  </a:cubicBezTo>
                  <a:lnTo>
                    <a:pt x="0" y="8"/>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38" name="Connecteur droit 37">
              <a:extLst>
                <a:ext uri="{FF2B5EF4-FFF2-40B4-BE49-F238E27FC236}">
                  <a16:creationId xmlns:a16="http://schemas.microsoft.com/office/drawing/2014/main" xmlns="" id="{0ABCCBAF-F03D-EC96-51BC-862F78762FA5}"/>
                </a:ext>
              </a:extLst>
            </p:cNvPr>
            <p:cNvCxnSpPr>
              <a:cxnSpLocks/>
            </p:cNvCxnSpPr>
            <p:nvPr/>
          </p:nvCxnSpPr>
          <p:spPr>
            <a:xfrm flipV="1">
              <a:off x="4765675" y="3510221"/>
              <a:ext cx="0" cy="1068129"/>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xmlns="" id="{39711C6C-9C90-EA3D-DD6A-30BCE94B0874}"/>
                </a:ext>
              </a:extLst>
            </p:cNvPr>
            <p:cNvCxnSpPr>
              <a:cxnSpLocks/>
            </p:cNvCxnSpPr>
            <p:nvPr/>
          </p:nvCxnSpPr>
          <p:spPr>
            <a:xfrm flipV="1">
              <a:off x="5597525" y="3846771"/>
              <a:ext cx="0" cy="731579"/>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xmlns="" id="{6F0454F3-CFC0-5344-E6D1-729DE59ACF68}"/>
                </a:ext>
              </a:extLst>
            </p:cNvPr>
            <p:cNvSpPr txBox="1"/>
            <p:nvPr/>
          </p:nvSpPr>
          <p:spPr>
            <a:xfrm>
              <a:off x="4670204" y="3327998"/>
              <a:ext cx="1066318" cy="215444"/>
            </a:xfrm>
            <a:prstGeom prst="rect">
              <a:avLst/>
            </a:prstGeom>
            <a:noFill/>
          </p:spPr>
          <p:txBody>
            <a:bodyPr wrap="none" rtlCol="0">
              <a:spAutoFit/>
            </a:bodyPr>
            <a:lstStyle/>
            <a:p>
              <a:r>
                <a:rPr lang="fr-FR" sz="800" b="1" dirty="0">
                  <a:solidFill>
                    <a:srgbClr val="FF7F4D"/>
                  </a:solidFill>
                </a:rPr>
                <a:t>Survie à 2ans 39%</a:t>
              </a:r>
            </a:p>
          </p:txBody>
        </p:sp>
        <p:sp>
          <p:nvSpPr>
            <p:cNvPr id="43" name="ZoneTexte 42">
              <a:extLst>
                <a:ext uri="{FF2B5EF4-FFF2-40B4-BE49-F238E27FC236}">
                  <a16:creationId xmlns:a16="http://schemas.microsoft.com/office/drawing/2014/main" xmlns="" id="{F0AB8514-1FCF-9BAA-37C3-CF3B482CD9AB}"/>
                </a:ext>
              </a:extLst>
            </p:cNvPr>
            <p:cNvSpPr txBox="1"/>
            <p:nvPr/>
          </p:nvSpPr>
          <p:spPr>
            <a:xfrm>
              <a:off x="5472499" y="3664808"/>
              <a:ext cx="1095172" cy="215444"/>
            </a:xfrm>
            <a:prstGeom prst="rect">
              <a:avLst/>
            </a:prstGeom>
            <a:noFill/>
          </p:spPr>
          <p:txBody>
            <a:bodyPr wrap="none" rtlCol="0">
              <a:spAutoFit/>
            </a:bodyPr>
            <a:lstStyle/>
            <a:p>
              <a:r>
                <a:rPr lang="fr-FR" sz="800" b="1" dirty="0">
                  <a:solidFill>
                    <a:srgbClr val="FF7F4D"/>
                  </a:solidFill>
                </a:rPr>
                <a:t>Survie à 3 ans 25%</a:t>
              </a:r>
            </a:p>
          </p:txBody>
        </p:sp>
        <p:sp>
          <p:nvSpPr>
            <p:cNvPr id="44" name="ZoneTexte 43">
              <a:extLst>
                <a:ext uri="{FF2B5EF4-FFF2-40B4-BE49-F238E27FC236}">
                  <a16:creationId xmlns:a16="http://schemas.microsoft.com/office/drawing/2014/main" xmlns="" id="{5B16391A-A50F-53AE-1EA9-3AC290FF810C}"/>
                </a:ext>
              </a:extLst>
            </p:cNvPr>
            <p:cNvSpPr txBox="1"/>
            <p:nvPr/>
          </p:nvSpPr>
          <p:spPr>
            <a:xfrm>
              <a:off x="4765675" y="4103119"/>
              <a:ext cx="1095172" cy="215444"/>
            </a:xfrm>
            <a:prstGeom prst="rect">
              <a:avLst/>
            </a:prstGeom>
            <a:noFill/>
          </p:spPr>
          <p:txBody>
            <a:bodyPr wrap="none" rtlCol="0">
              <a:spAutoFit/>
            </a:bodyPr>
            <a:lstStyle/>
            <a:p>
              <a:r>
                <a:rPr lang="fr-FR" sz="800" b="1" dirty="0" err="1">
                  <a:solidFill>
                    <a:srgbClr val="005086"/>
                  </a:solidFill>
                </a:rPr>
                <a:t>Surive</a:t>
              </a:r>
              <a:r>
                <a:rPr lang="fr-FR" sz="800" b="1" dirty="0">
                  <a:solidFill>
                    <a:srgbClr val="005086"/>
                  </a:solidFill>
                </a:rPr>
                <a:t> à 3 ans 17%</a:t>
              </a:r>
            </a:p>
          </p:txBody>
        </p:sp>
        <p:sp>
          <p:nvSpPr>
            <p:cNvPr id="45" name="ZoneTexte 44">
              <a:extLst>
                <a:ext uri="{FF2B5EF4-FFF2-40B4-BE49-F238E27FC236}">
                  <a16:creationId xmlns:a16="http://schemas.microsoft.com/office/drawing/2014/main" xmlns="" id="{38CB47FB-ABAC-49FC-381E-284161AD184D}"/>
                </a:ext>
              </a:extLst>
            </p:cNvPr>
            <p:cNvSpPr txBox="1"/>
            <p:nvPr/>
          </p:nvSpPr>
          <p:spPr>
            <a:xfrm>
              <a:off x="3919706" y="3673054"/>
              <a:ext cx="1095172" cy="215444"/>
            </a:xfrm>
            <a:prstGeom prst="rect">
              <a:avLst/>
            </a:prstGeom>
            <a:noFill/>
          </p:spPr>
          <p:txBody>
            <a:bodyPr wrap="none" rtlCol="0">
              <a:spAutoFit/>
            </a:bodyPr>
            <a:lstStyle/>
            <a:p>
              <a:r>
                <a:rPr lang="fr-FR" sz="800" b="1" dirty="0">
                  <a:solidFill>
                    <a:srgbClr val="005086"/>
                  </a:solidFill>
                </a:rPr>
                <a:t>Survie à 2 ans 33%</a:t>
              </a:r>
            </a:p>
          </p:txBody>
        </p:sp>
      </p:grpSp>
    </p:spTree>
    <p:extLst>
      <p:ext uri="{BB962C8B-B14F-4D97-AF65-F5344CB8AC3E}">
        <p14:creationId xmlns:p14="http://schemas.microsoft.com/office/powerpoint/2010/main" val="156146763"/>
      </p:ext>
    </p:extLst>
  </p:cSld>
  <p:clrMapOvr>
    <a:masterClrMapping/>
  </p:clrMapOvr>
  <p:extLst>
    <p:ext uri="{6950BFC3-D8DA-4A85-94F7-54DA5524770B}">
      <p188:commentRel xmlns:p188="http://schemas.microsoft.com/office/powerpoint/2018/8/main" xmlns="" r:id="rId3"/>
    </p:ext>
  </p:extLs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5">
            <a:extLst>
              <a:ext uri="{FF2B5EF4-FFF2-40B4-BE49-F238E27FC236}">
                <a16:creationId xmlns:a16="http://schemas.microsoft.com/office/drawing/2014/main" xmlns="" id="{04F28BD2-ED2B-ED0E-5493-E00CE64BA4F3}"/>
              </a:ext>
            </a:extLst>
          </p:cNvPr>
          <p:cNvSpPr>
            <a:spLocks noGrp="1"/>
          </p:cNvSpPr>
          <p:nvPr>
            <p:ph sz="quarter" idx="19"/>
          </p:nvPr>
        </p:nvSpPr>
        <p:spPr>
          <a:xfrm>
            <a:off x="1124338" y="1194897"/>
            <a:ext cx="10861635" cy="4651869"/>
          </a:xfrm>
        </p:spPr>
        <p:txBody>
          <a:bodyPr/>
          <a:lstStyle/>
          <a:p>
            <a:r>
              <a:rPr lang="fr-FR" dirty="0"/>
              <a:t> </a:t>
            </a:r>
          </a:p>
        </p:txBody>
      </p:sp>
      <p:grpSp>
        <p:nvGrpSpPr>
          <p:cNvPr id="58" name="Groupe 57">
            <a:extLst>
              <a:ext uri="{FF2B5EF4-FFF2-40B4-BE49-F238E27FC236}">
                <a16:creationId xmlns:a16="http://schemas.microsoft.com/office/drawing/2014/main" xmlns="" id="{6D8665AC-B050-0F81-7E59-139116395340}"/>
              </a:ext>
            </a:extLst>
          </p:cNvPr>
          <p:cNvGrpSpPr/>
          <p:nvPr/>
        </p:nvGrpSpPr>
        <p:grpSpPr>
          <a:xfrm>
            <a:off x="6531837" y="1447661"/>
            <a:ext cx="5052027" cy="3961037"/>
            <a:chOff x="6751970" y="1447661"/>
            <a:chExt cx="5052027" cy="3961037"/>
          </a:xfrm>
        </p:grpSpPr>
        <p:graphicFrame>
          <p:nvGraphicFramePr>
            <p:cNvPr id="38" name="Chart 16">
              <a:extLst>
                <a:ext uri="{FF2B5EF4-FFF2-40B4-BE49-F238E27FC236}">
                  <a16:creationId xmlns:a16="http://schemas.microsoft.com/office/drawing/2014/main" xmlns="" id="{5A91FE8A-1450-2974-CCB3-92244E3C81AE}"/>
                </a:ext>
              </a:extLst>
            </p:cNvPr>
            <p:cNvGraphicFramePr/>
            <p:nvPr/>
          </p:nvGraphicFramePr>
          <p:xfrm>
            <a:off x="6751970" y="1582248"/>
            <a:ext cx="5052027" cy="3826450"/>
          </p:xfrm>
          <a:graphic>
            <a:graphicData uri="http://schemas.openxmlformats.org/drawingml/2006/chart">
              <c:chart xmlns:c="http://schemas.openxmlformats.org/drawingml/2006/chart" xmlns:r="http://schemas.openxmlformats.org/officeDocument/2006/relationships" r:id="rId2"/>
            </a:graphicData>
          </a:graphic>
        </p:graphicFrame>
        <p:grpSp>
          <p:nvGrpSpPr>
            <p:cNvPr id="40" name="Groupe 39">
              <a:extLst>
                <a:ext uri="{FF2B5EF4-FFF2-40B4-BE49-F238E27FC236}">
                  <a16:creationId xmlns:a16="http://schemas.microsoft.com/office/drawing/2014/main" xmlns="" id="{7CF7B6ED-476E-17C1-C236-C8AA62A14C84}"/>
                </a:ext>
              </a:extLst>
            </p:cNvPr>
            <p:cNvGrpSpPr/>
            <p:nvPr/>
          </p:nvGrpSpPr>
          <p:grpSpPr>
            <a:xfrm>
              <a:off x="9557809" y="2508110"/>
              <a:ext cx="1925858" cy="350759"/>
              <a:chOff x="3735509" y="2008109"/>
              <a:chExt cx="1925858" cy="350759"/>
            </a:xfrm>
          </p:grpSpPr>
          <p:cxnSp>
            <p:nvCxnSpPr>
              <p:cNvPr id="41" name="Connecteur droit 40">
                <a:extLst>
                  <a:ext uri="{FF2B5EF4-FFF2-40B4-BE49-F238E27FC236}">
                    <a16:creationId xmlns:a16="http://schemas.microsoft.com/office/drawing/2014/main" xmlns="" id="{25E9675C-C5FB-6B30-B671-0AA91D5199BD}"/>
                  </a:ext>
                </a:extLst>
              </p:cNvPr>
              <p:cNvCxnSpPr>
                <a:cxnSpLocks/>
              </p:cNvCxnSpPr>
              <p:nvPr/>
            </p:nvCxnSpPr>
            <p:spPr>
              <a:xfrm>
                <a:off x="3735509" y="2115831"/>
                <a:ext cx="135314"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xmlns="" id="{4E0CE4A3-88B7-CD36-D9FC-B496B204AD20}"/>
                  </a:ext>
                </a:extLst>
              </p:cNvPr>
              <p:cNvSpPr txBox="1"/>
              <p:nvPr/>
            </p:nvSpPr>
            <p:spPr>
              <a:xfrm>
                <a:off x="3803166" y="2008109"/>
                <a:ext cx="960519" cy="215444"/>
              </a:xfrm>
              <a:prstGeom prst="rect">
                <a:avLst/>
              </a:prstGeom>
              <a:noFill/>
            </p:spPr>
            <p:txBody>
              <a:bodyPr wrap="none" rtlCol="0">
                <a:spAutoFit/>
              </a:bodyPr>
              <a:lstStyle/>
              <a:p>
                <a:r>
                  <a:rPr lang="fr-FR" sz="800" dirty="0">
                    <a:solidFill>
                      <a:prstClr val="black"/>
                    </a:solidFill>
                  </a:rPr>
                  <a:t>Chimiothérapie</a:t>
                </a:r>
              </a:p>
            </p:txBody>
          </p:sp>
          <p:cxnSp>
            <p:nvCxnSpPr>
              <p:cNvPr id="43" name="Connecteur droit 42">
                <a:extLst>
                  <a:ext uri="{FF2B5EF4-FFF2-40B4-BE49-F238E27FC236}">
                    <a16:creationId xmlns:a16="http://schemas.microsoft.com/office/drawing/2014/main" xmlns="" id="{A43A99AB-F1DB-28DD-17A9-35532ACFA098}"/>
                  </a:ext>
                </a:extLst>
              </p:cNvPr>
              <p:cNvCxnSpPr>
                <a:cxnSpLocks/>
              </p:cNvCxnSpPr>
              <p:nvPr/>
            </p:nvCxnSpPr>
            <p:spPr>
              <a:xfrm>
                <a:off x="3735509" y="2251146"/>
                <a:ext cx="135314"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xmlns="" id="{D44F833B-D62D-443F-7738-A0395528F907}"/>
                  </a:ext>
                </a:extLst>
              </p:cNvPr>
              <p:cNvSpPr txBox="1"/>
              <p:nvPr/>
            </p:nvSpPr>
            <p:spPr>
              <a:xfrm>
                <a:off x="3803166" y="2143424"/>
                <a:ext cx="1858201" cy="215444"/>
              </a:xfrm>
              <a:prstGeom prst="rect">
                <a:avLst/>
              </a:prstGeom>
              <a:noFill/>
            </p:spPr>
            <p:txBody>
              <a:bodyPr wrap="none" rtlCol="0">
                <a:spAutoFit/>
              </a:bodyPr>
              <a:lstStyle/>
              <a:p>
                <a:r>
                  <a:rPr lang="fr-FR" sz="800" dirty="0">
                    <a:solidFill>
                      <a:prstClr val="black"/>
                    </a:solidFill>
                  </a:rPr>
                  <a:t>Chimiothérapie + Pembrolizumab</a:t>
                </a:r>
              </a:p>
            </p:txBody>
          </p:sp>
        </p:grpSp>
        <p:sp>
          <p:nvSpPr>
            <p:cNvPr id="47" name="ZoneTexte 46">
              <a:extLst>
                <a:ext uri="{FF2B5EF4-FFF2-40B4-BE49-F238E27FC236}">
                  <a16:creationId xmlns:a16="http://schemas.microsoft.com/office/drawing/2014/main" xmlns="" id="{A4ADEE26-D74A-16D0-0413-0B2088B7058B}"/>
                </a:ext>
              </a:extLst>
            </p:cNvPr>
            <p:cNvSpPr txBox="1"/>
            <p:nvPr/>
          </p:nvSpPr>
          <p:spPr>
            <a:xfrm>
              <a:off x="8270994" y="1447661"/>
              <a:ext cx="2816797" cy="230832"/>
            </a:xfrm>
            <a:prstGeom prst="rect">
              <a:avLst/>
            </a:prstGeom>
            <a:noFill/>
          </p:spPr>
          <p:txBody>
            <a:bodyPr wrap="none" rtlCol="0">
              <a:spAutoFit/>
            </a:bodyPr>
            <a:lstStyle/>
            <a:p>
              <a:r>
                <a:rPr lang="fr-FR" sz="900" b="1" dirty="0">
                  <a:solidFill>
                    <a:prstClr val="black"/>
                  </a:solidFill>
                </a:rPr>
                <a:t>Analyses exploratoires: non-</a:t>
              </a:r>
              <a:r>
                <a:rPr lang="fr-FR" sz="900" b="1" dirty="0" err="1">
                  <a:solidFill>
                    <a:prstClr val="black"/>
                  </a:solidFill>
                </a:rPr>
                <a:t>epithelioïde</a:t>
              </a:r>
              <a:r>
                <a:rPr lang="fr-FR" sz="900" b="1" dirty="0">
                  <a:solidFill>
                    <a:prstClr val="black"/>
                  </a:solidFill>
                </a:rPr>
                <a:t> (n=95)</a:t>
              </a:r>
            </a:p>
          </p:txBody>
        </p:sp>
        <p:sp>
          <p:nvSpPr>
            <p:cNvPr id="48" name="Forme libre 47">
              <a:extLst>
                <a:ext uri="{FF2B5EF4-FFF2-40B4-BE49-F238E27FC236}">
                  <a16:creationId xmlns:a16="http://schemas.microsoft.com/office/drawing/2014/main" xmlns="" id="{97B87C51-E241-1EF9-A893-4DD70B92349B}"/>
                </a:ext>
              </a:extLst>
            </p:cNvPr>
            <p:cNvSpPr/>
            <p:nvPr/>
          </p:nvSpPr>
          <p:spPr>
            <a:xfrm>
              <a:off x="7534732" y="1745166"/>
              <a:ext cx="2603810" cy="3010829"/>
            </a:xfrm>
            <a:custGeom>
              <a:avLst/>
              <a:gdLst>
                <a:gd name="connsiteX0" fmla="*/ 2603810 w 2603810"/>
                <a:gd name="connsiteY0" fmla="*/ 3010829 h 3010829"/>
                <a:gd name="connsiteX1" fmla="*/ 2603810 w 2603810"/>
                <a:gd name="connsiteY1" fmla="*/ 2798956 h 3010829"/>
                <a:gd name="connsiteX2" fmla="*/ 2548054 w 2603810"/>
                <a:gd name="connsiteY2" fmla="*/ 2793380 h 3010829"/>
                <a:gd name="connsiteX3" fmla="*/ 1957039 w 2603810"/>
                <a:gd name="connsiteY3" fmla="*/ 2793380 h 3010829"/>
                <a:gd name="connsiteX4" fmla="*/ 1957039 w 2603810"/>
                <a:gd name="connsiteY4" fmla="*/ 2715322 h 3010829"/>
                <a:gd name="connsiteX5" fmla="*/ 1867829 w 2603810"/>
                <a:gd name="connsiteY5" fmla="*/ 2715322 h 3010829"/>
                <a:gd name="connsiteX6" fmla="*/ 1867829 w 2603810"/>
                <a:gd name="connsiteY6" fmla="*/ 2648414 h 3010829"/>
                <a:gd name="connsiteX7" fmla="*/ 1806498 w 2603810"/>
                <a:gd name="connsiteY7" fmla="*/ 2648414 h 3010829"/>
                <a:gd name="connsiteX8" fmla="*/ 1756317 w 2603810"/>
                <a:gd name="connsiteY8" fmla="*/ 2419814 h 3010829"/>
                <a:gd name="connsiteX9" fmla="*/ 1338146 w 2603810"/>
                <a:gd name="connsiteY9" fmla="*/ 2419814 h 3010829"/>
                <a:gd name="connsiteX10" fmla="*/ 1338146 w 2603810"/>
                <a:gd name="connsiteY10" fmla="*/ 2364058 h 3010829"/>
                <a:gd name="connsiteX11" fmla="*/ 1159727 w 2603810"/>
                <a:gd name="connsiteY11" fmla="*/ 2364058 h 3010829"/>
                <a:gd name="connsiteX12" fmla="*/ 1159727 w 2603810"/>
                <a:gd name="connsiteY12" fmla="*/ 2280424 h 3010829"/>
                <a:gd name="connsiteX13" fmla="*/ 1020337 w 2603810"/>
                <a:gd name="connsiteY13" fmla="*/ 2280424 h 3010829"/>
                <a:gd name="connsiteX14" fmla="*/ 1020337 w 2603810"/>
                <a:gd name="connsiteY14" fmla="*/ 2157761 h 3010829"/>
                <a:gd name="connsiteX15" fmla="*/ 903249 w 2603810"/>
                <a:gd name="connsiteY15" fmla="*/ 2157761 h 3010829"/>
                <a:gd name="connsiteX16" fmla="*/ 903249 w 2603810"/>
                <a:gd name="connsiteY16" fmla="*/ 2035097 h 3010829"/>
                <a:gd name="connsiteX17" fmla="*/ 775010 w 2603810"/>
                <a:gd name="connsiteY17" fmla="*/ 2035097 h 3010829"/>
                <a:gd name="connsiteX18" fmla="*/ 763859 w 2603810"/>
                <a:gd name="connsiteY18" fmla="*/ 1984917 h 3010829"/>
                <a:gd name="connsiteX19" fmla="*/ 735981 w 2603810"/>
                <a:gd name="connsiteY19" fmla="*/ 1945888 h 3010829"/>
                <a:gd name="connsiteX20" fmla="*/ 719254 w 2603810"/>
                <a:gd name="connsiteY20" fmla="*/ 1912434 h 3010829"/>
                <a:gd name="connsiteX21" fmla="*/ 663498 w 2603810"/>
                <a:gd name="connsiteY21" fmla="*/ 1845527 h 3010829"/>
                <a:gd name="connsiteX22" fmla="*/ 657922 w 2603810"/>
                <a:gd name="connsiteY22" fmla="*/ 1828800 h 3010829"/>
                <a:gd name="connsiteX23" fmla="*/ 652346 w 2603810"/>
                <a:gd name="connsiteY23" fmla="*/ 1806497 h 3010829"/>
                <a:gd name="connsiteX24" fmla="*/ 641195 w 2603810"/>
                <a:gd name="connsiteY24" fmla="*/ 1789771 h 3010829"/>
                <a:gd name="connsiteX25" fmla="*/ 630044 w 2603810"/>
                <a:gd name="connsiteY25" fmla="*/ 1745166 h 3010829"/>
                <a:gd name="connsiteX26" fmla="*/ 613317 w 2603810"/>
                <a:gd name="connsiteY26" fmla="*/ 1694985 h 3010829"/>
                <a:gd name="connsiteX27" fmla="*/ 602166 w 2603810"/>
                <a:gd name="connsiteY27" fmla="*/ 1661532 h 3010829"/>
                <a:gd name="connsiteX28" fmla="*/ 591015 w 2603810"/>
                <a:gd name="connsiteY28" fmla="*/ 1639229 h 3010829"/>
                <a:gd name="connsiteX29" fmla="*/ 579864 w 2603810"/>
                <a:gd name="connsiteY29" fmla="*/ 1605775 h 3010829"/>
                <a:gd name="connsiteX30" fmla="*/ 574288 w 2603810"/>
                <a:gd name="connsiteY30" fmla="*/ 1555595 h 3010829"/>
                <a:gd name="connsiteX31" fmla="*/ 563137 w 2603810"/>
                <a:gd name="connsiteY31" fmla="*/ 1522141 h 3010829"/>
                <a:gd name="connsiteX32" fmla="*/ 551986 w 2603810"/>
                <a:gd name="connsiteY32" fmla="*/ 1488688 h 3010829"/>
                <a:gd name="connsiteX33" fmla="*/ 546410 w 2603810"/>
                <a:gd name="connsiteY33" fmla="*/ 1471961 h 3010829"/>
                <a:gd name="connsiteX34" fmla="*/ 540834 w 2603810"/>
                <a:gd name="connsiteY34" fmla="*/ 1455234 h 3010829"/>
                <a:gd name="connsiteX35" fmla="*/ 524107 w 2603810"/>
                <a:gd name="connsiteY35" fmla="*/ 1416205 h 3010829"/>
                <a:gd name="connsiteX36" fmla="*/ 507381 w 2603810"/>
                <a:gd name="connsiteY36" fmla="*/ 1338146 h 3010829"/>
                <a:gd name="connsiteX37" fmla="*/ 496229 w 2603810"/>
                <a:gd name="connsiteY37" fmla="*/ 1287966 h 3010829"/>
                <a:gd name="connsiteX38" fmla="*/ 490654 w 2603810"/>
                <a:gd name="connsiteY38" fmla="*/ 1271239 h 3010829"/>
                <a:gd name="connsiteX39" fmla="*/ 479503 w 2603810"/>
                <a:gd name="connsiteY39" fmla="*/ 1254512 h 3010829"/>
                <a:gd name="connsiteX40" fmla="*/ 468351 w 2603810"/>
                <a:gd name="connsiteY40" fmla="*/ 1243361 h 3010829"/>
                <a:gd name="connsiteX41" fmla="*/ 451625 w 2603810"/>
                <a:gd name="connsiteY41" fmla="*/ 1237785 h 3010829"/>
                <a:gd name="connsiteX42" fmla="*/ 440473 w 2603810"/>
                <a:gd name="connsiteY42" fmla="*/ 1226634 h 3010829"/>
                <a:gd name="connsiteX43" fmla="*/ 434898 w 2603810"/>
                <a:gd name="connsiteY43" fmla="*/ 1209907 h 3010829"/>
                <a:gd name="connsiteX44" fmla="*/ 429322 w 2603810"/>
                <a:gd name="connsiteY44" fmla="*/ 1109546 h 3010829"/>
                <a:gd name="connsiteX45" fmla="*/ 423746 w 2603810"/>
                <a:gd name="connsiteY45" fmla="*/ 1059366 h 3010829"/>
                <a:gd name="connsiteX46" fmla="*/ 412595 w 2603810"/>
                <a:gd name="connsiteY46" fmla="*/ 986883 h 3010829"/>
                <a:gd name="connsiteX47" fmla="*/ 407020 w 2603810"/>
                <a:gd name="connsiteY47" fmla="*/ 942278 h 3010829"/>
                <a:gd name="connsiteX48" fmla="*/ 401444 w 2603810"/>
                <a:gd name="connsiteY48" fmla="*/ 925551 h 3010829"/>
                <a:gd name="connsiteX49" fmla="*/ 395868 w 2603810"/>
                <a:gd name="connsiteY49" fmla="*/ 903249 h 3010829"/>
                <a:gd name="connsiteX50" fmla="*/ 384717 w 2603810"/>
                <a:gd name="connsiteY50" fmla="*/ 880946 h 3010829"/>
                <a:gd name="connsiteX51" fmla="*/ 373566 w 2603810"/>
                <a:gd name="connsiteY51" fmla="*/ 847493 h 3010829"/>
                <a:gd name="connsiteX52" fmla="*/ 367990 w 2603810"/>
                <a:gd name="connsiteY52" fmla="*/ 830766 h 3010829"/>
                <a:gd name="connsiteX53" fmla="*/ 362415 w 2603810"/>
                <a:gd name="connsiteY53" fmla="*/ 814039 h 3010829"/>
                <a:gd name="connsiteX54" fmla="*/ 356839 w 2603810"/>
                <a:gd name="connsiteY54" fmla="*/ 797312 h 3010829"/>
                <a:gd name="connsiteX55" fmla="*/ 345688 w 2603810"/>
                <a:gd name="connsiteY55" fmla="*/ 758283 h 3010829"/>
                <a:gd name="connsiteX56" fmla="*/ 334537 w 2603810"/>
                <a:gd name="connsiteY56" fmla="*/ 741556 h 3010829"/>
                <a:gd name="connsiteX57" fmla="*/ 317810 w 2603810"/>
                <a:gd name="connsiteY57" fmla="*/ 708102 h 3010829"/>
                <a:gd name="connsiteX58" fmla="*/ 306659 w 2603810"/>
                <a:gd name="connsiteY58" fmla="*/ 663497 h 3010829"/>
                <a:gd name="connsiteX59" fmla="*/ 284356 w 2603810"/>
                <a:gd name="connsiteY59" fmla="*/ 607741 h 3010829"/>
                <a:gd name="connsiteX60" fmla="*/ 267629 w 2603810"/>
                <a:gd name="connsiteY60" fmla="*/ 557561 h 3010829"/>
                <a:gd name="connsiteX61" fmla="*/ 256478 w 2603810"/>
                <a:gd name="connsiteY61" fmla="*/ 524107 h 3010829"/>
                <a:gd name="connsiteX62" fmla="*/ 245327 w 2603810"/>
                <a:gd name="connsiteY62" fmla="*/ 507380 h 3010829"/>
                <a:gd name="connsiteX63" fmla="*/ 228600 w 2603810"/>
                <a:gd name="connsiteY63" fmla="*/ 451624 h 3010829"/>
                <a:gd name="connsiteX64" fmla="*/ 223025 w 2603810"/>
                <a:gd name="connsiteY64" fmla="*/ 434897 h 3010829"/>
                <a:gd name="connsiteX65" fmla="*/ 211873 w 2603810"/>
                <a:gd name="connsiteY65" fmla="*/ 418171 h 3010829"/>
                <a:gd name="connsiteX66" fmla="*/ 206298 w 2603810"/>
                <a:gd name="connsiteY66" fmla="*/ 395868 h 3010829"/>
                <a:gd name="connsiteX67" fmla="*/ 195146 w 2603810"/>
                <a:gd name="connsiteY67" fmla="*/ 379141 h 3010829"/>
                <a:gd name="connsiteX68" fmla="*/ 189571 w 2603810"/>
                <a:gd name="connsiteY68" fmla="*/ 362414 h 3010829"/>
                <a:gd name="connsiteX69" fmla="*/ 178420 w 2603810"/>
                <a:gd name="connsiteY69" fmla="*/ 340112 h 3010829"/>
                <a:gd name="connsiteX70" fmla="*/ 156117 w 2603810"/>
                <a:gd name="connsiteY70" fmla="*/ 289932 h 3010829"/>
                <a:gd name="connsiteX71" fmla="*/ 139390 w 2603810"/>
                <a:gd name="connsiteY71" fmla="*/ 239751 h 3010829"/>
                <a:gd name="connsiteX72" fmla="*/ 133815 w 2603810"/>
                <a:gd name="connsiteY72" fmla="*/ 223024 h 3010829"/>
                <a:gd name="connsiteX73" fmla="*/ 117088 w 2603810"/>
                <a:gd name="connsiteY73" fmla="*/ 189571 h 3010829"/>
                <a:gd name="connsiteX74" fmla="*/ 105937 w 2603810"/>
                <a:gd name="connsiteY74" fmla="*/ 172844 h 3010829"/>
                <a:gd name="connsiteX75" fmla="*/ 94786 w 2603810"/>
                <a:gd name="connsiteY75" fmla="*/ 139390 h 3010829"/>
                <a:gd name="connsiteX76" fmla="*/ 89210 w 2603810"/>
                <a:gd name="connsiteY76" fmla="*/ 122663 h 3010829"/>
                <a:gd name="connsiteX77" fmla="*/ 83634 w 2603810"/>
                <a:gd name="connsiteY77" fmla="*/ 100361 h 3010829"/>
                <a:gd name="connsiteX78" fmla="*/ 66907 w 2603810"/>
                <a:gd name="connsiteY78" fmla="*/ 50180 h 3010829"/>
                <a:gd name="connsiteX79" fmla="*/ 55756 w 2603810"/>
                <a:gd name="connsiteY79" fmla="*/ 5575 h 3010829"/>
                <a:gd name="connsiteX80" fmla="*/ 55756 w 2603810"/>
                <a:gd name="connsiteY80" fmla="*/ 0 h 3010829"/>
                <a:gd name="connsiteX81" fmla="*/ 0 w 2603810"/>
                <a:gd name="connsiteY81" fmla="*/ 0 h 301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603810" h="3010829">
                  <a:moveTo>
                    <a:pt x="2603810" y="3010829"/>
                  </a:moveTo>
                  <a:lnTo>
                    <a:pt x="2603810" y="2798956"/>
                  </a:lnTo>
                  <a:lnTo>
                    <a:pt x="2548054" y="2793380"/>
                  </a:lnTo>
                  <a:lnTo>
                    <a:pt x="1957039" y="2793380"/>
                  </a:lnTo>
                  <a:lnTo>
                    <a:pt x="1957039" y="2715322"/>
                  </a:lnTo>
                  <a:lnTo>
                    <a:pt x="1867829" y="2715322"/>
                  </a:lnTo>
                  <a:lnTo>
                    <a:pt x="1867829" y="2648414"/>
                  </a:lnTo>
                  <a:lnTo>
                    <a:pt x="1806498" y="2648414"/>
                  </a:lnTo>
                  <a:lnTo>
                    <a:pt x="1756317" y="2419814"/>
                  </a:lnTo>
                  <a:lnTo>
                    <a:pt x="1338146" y="2419814"/>
                  </a:lnTo>
                  <a:lnTo>
                    <a:pt x="1338146" y="2364058"/>
                  </a:lnTo>
                  <a:lnTo>
                    <a:pt x="1159727" y="2364058"/>
                  </a:lnTo>
                  <a:lnTo>
                    <a:pt x="1159727" y="2280424"/>
                  </a:lnTo>
                  <a:lnTo>
                    <a:pt x="1020337" y="2280424"/>
                  </a:lnTo>
                  <a:lnTo>
                    <a:pt x="1020337" y="2157761"/>
                  </a:lnTo>
                  <a:lnTo>
                    <a:pt x="903249" y="2157761"/>
                  </a:lnTo>
                  <a:lnTo>
                    <a:pt x="903249" y="2035097"/>
                  </a:lnTo>
                  <a:lnTo>
                    <a:pt x="775010" y="2035097"/>
                  </a:lnTo>
                  <a:lnTo>
                    <a:pt x="763859" y="1984917"/>
                  </a:lnTo>
                  <a:cubicBezTo>
                    <a:pt x="754566" y="1971907"/>
                    <a:pt x="744207" y="1959597"/>
                    <a:pt x="735981" y="1945888"/>
                  </a:cubicBezTo>
                  <a:cubicBezTo>
                    <a:pt x="718097" y="1916082"/>
                    <a:pt x="745282" y="1941716"/>
                    <a:pt x="719254" y="1912434"/>
                  </a:cubicBezTo>
                  <a:cubicBezTo>
                    <a:pt x="702690" y="1893800"/>
                    <a:pt x="672141" y="1871455"/>
                    <a:pt x="663498" y="1845527"/>
                  </a:cubicBezTo>
                  <a:cubicBezTo>
                    <a:pt x="661639" y="1839951"/>
                    <a:pt x="659537" y="1834451"/>
                    <a:pt x="657922" y="1828800"/>
                  </a:cubicBezTo>
                  <a:cubicBezTo>
                    <a:pt x="655817" y="1821432"/>
                    <a:pt x="655365" y="1813541"/>
                    <a:pt x="652346" y="1806497"/>
                  </a:cubicBezTo>
                  <a:cubicBezTo>
                    <a:pt x="649706" y="1800338"/>
                    <a:pt x="644912" y="1795346"/>
                    <a:pt x="641195" y="1789771"/>
                  </a:cubicBezTo>
                  <a:cubicBezTo>
                    <a:pt x="637478" y="1774903"/>
                    <a:pt x="634890" y="1759705"/>
                    <a:pt x="630044" y="1745166"/>
                  </a:cubicBezTo>
                  <a:lnTo>
                    <a:pt x="613317" y="1694985"/>
                  </a:lnTo>
                  <a:cubicBezTo>
                    <a:pt x="613313" y="1694974"/>
                    <a:pt x="602171" y="1661543"/>
                    <a:pt x="602166" y="1661532"/>
                  </a:cubicBezTo>
                  <a:cubicBezTo>
                    <a:pt x="598449" y="1654098"/>
                    <a:pt x="594102" y="1646946"/>
                    <a:pt x="591015" y="1639229"/>
                  </a:cubicBezTo>
                  <a:cubicBezTo>
                    <a:pt x="586650" y="1628315"/>
                    <a:pt x="579864" y="1605775"/>
                    <a:pt x="579864" y="1605775"/>
                  </a:cubicBezTo>
                  <a:cubicBezTo>
                    <a:pt x="578005" y="1589048"/>
                    <a:pt x="577589" y="1572098"/>
                    <a:pt x="574288" y="1555595"/>
                  </a:cubicBezTo>
                  <a:cubicBezTo>
                    <a:pt x="571983" y="1544069"/>
                    <a:pt x="566854" y="1533292"/>
                    <a:pt x="563137" y="1522141"/>
                  </a:cubicBezTo>
                  <a:lnTo>
                    <a:pt x="551986" y="1488688"/>
                  </a:lnTo>
                  <a:lnTo>
                    <a:pt x="546410" y="1471961"/>
                  </a:lnTo>
                  <a:cubicBezTo>
                    <a:pt x="544551" y="1466385"/>
                    <a:pt x="543462" y="1460491"/>
                    <a:pt x="540834" y="1455234"/>
                  </a:cubicBezTo>
                  <a:cubicBezTo>
                    <a:pt x="531697" y="1436959"/>
                    <a:pt x="529029" y="1434252"/>
                    <a:pt x="524107" y="1416205"/>
                  </a:cubicBezTo>
                  <a:cubicBezTo>
                    <a:pt x="509745" y="1363544"/>
                    <a:pt x="515821" y="1384570"/>
                    <a:pt x="507381" y="1338146"/>
                  </a:cubicBezTo>
                  <a:cubicBezTo>
                    <a:pt x="504506" y="1322334"/>
                    <a:pt x="500704" y="1303630"/>
                    <a:pt x="496229" y="1287966"/>
                  </a:cubicBezTo>
                  <a:cubicBezTo>
                    <a:pt x="494614" y="1282315"/>
                    <a:pt x="493282" y="1276496"/>
                    <a:pt x="490654" y="1271239"/>
                  </a:cubicBezTo>
                  <a:cubicBezTo>
                    <a:pt x="487657" y="1265245"/>
                    <a:pt x="483689" y="1259745"/>
                    <a:pt x="479503" y="1254512"/>
                  </a:cubicBezTo>
                  <a:cubicBezTo>
                    <a:pt x="476219" y="1250407"/>
                    <a:pt x="472859" y="1246066"/>
                    <a:pt x="468351" y="1243361"/>
                  </a:cubicBezTo>
                  <a:cubicBezTo>
                    <a:pt x="463312" y="1240337"/>
                    <a:pt x="457200" y="1239644"/>
                    <a:pt x="451625" y="1237785"/>
                  </a:cubicBezTo>
                  <a:cubicBezTo>
                    <a:pt x="447908" y="1234068"/>
                    <a:pt x="443178" y="1231142"/>
                    <a:pt x="440473" y="1226634"/>
                  </a:cubicBezTo>
                  <a:cubicBezTo>
                    <a:pt x="437449" y="1221594"/>
                    <a:pt x="435455" y="1215758"/>
                    <a:pt x="434898" y="1209907"/>
                  </a:cubicBezTo>
                  <a:cubicBezTo>
                    <a:pt x="431721" y="1176553"/>
                    <a:pt x="431797" y="1142960"/>
                    <a:pt x="429322" y="1109546"/>
                  </a:cubicBezTo>
                  <a:cubicBezTo>
                    <a:pt x="428079" y="1092762"/>
                    <a:pt x="425833" y="1076066"/>
                    <a:pt x="423746" y="1059366"/>
                  </a:cubicBezTo>
                  <a:cubicBezTo>
                    <a:pt x="414741" y="987327"/>
                    <a:pt x="421907" y="1052067"/>
                    <a:pt x="412595" y="986883"/>
                  </a:cubicBezTo>
                  <a:cubicBezTo>
                    <a:pt x="410476" y="972050"/>
                    <a:pt x="409700" y="957020"/>
                    <a:pt x="407020" y="942278"/>
                  </a:cubicBezTo>
                  <a:cubicBezTo>
                    <a:pt x="405969" y="936495"/>
                    <a:pt x="403059" y="931202"/>
                    <a:pt x="401444" y="925551"/>
                  </a:cubicBezTo>
                  <a:cubicBezTo>
                    <a:pt x="399339" y="918183"/>
                    <a:pt x="398559" y="910424"/>
                    <a:pt x="395868" y="903249"/>
                  </a:cubicBezTo>
                  <a:cubicBezTo>
                    <a:pt x="392950" y="895466"/>
                    <a:pt x="387804" y="888663"/>
                    <a:pt x="384717" y="880946"/>
                  </a:cubicBezTo>
                  <a:cubicBezTo>
                    <a:pt x="380352" y="870032"/>
                    <a:pt x="377283" y="858644"/>
                    <a:pt x="373566" y="847493"/>
                  </a:cubicBezTo>
                  <a:lnTo>
                    <a:pt x="367990" y="830766"/>
                  </a:lnTo>
                  <a:lnTo>
                    <a:pt x="362415" y="814039"/>
                  </a:lnTo>
                  <a:cubicBezTo>
                    <a:pt x="360556" y="808463"/>
                    <a:pt x="358264" y="803014"/>
                    <a:pt x="356839" y="797312"/>
                  </a:cubicBezTo>
                  <a:cubicBezTo>
                    <a:pt x="355051" y="790161"/>
                    <a:pt x="349689" y="766285"/>
                    <a:pt x="345688" y="758283"/>
                  </a:cubicBezTo>
                  <a:cubicBezTo>
                    <a:pt x="342691" y="752289"/>
                    <a:pt x="337534" y="747550"/>
                    <a:pt x="334537" y="741556"/>
                  </a:cubicBezTo>
                  <a:cubicBezTo>
                    <a:pt x="311453" y="695388"/>
                    <a:pt x="349767" y="756039"/>
                    <a:pt x="317810" y="708102"/>
                  </a:cubicBezTo>
                  <a:cubicBezTo>
                    <a:pt x="314093" y="693234"/>
                    <a:pt x="313513" y="677205"/>
                    <a:pt x="306659" y="663497"/>
                  </a:cubicBezTo>
                  <a:cubicBezTo>
                    <a:pt x="290251" y="630683"/>
                    <a:pt x="298134" y="649078"/>
                    <a:pt x="284356" y="607741"/>
                  </a:cubicBezTo>
                  <a:lnTo>
                    <a:pt x="267629" y="557561"/>
                  </a:lnTo>
                  <a:cubicBezTo>
                    <a:pt x="267627" y="557556"/>
                    <a:pt x="256481" y="524111"/>
                    <a:pt x="256478" y="524107"/>
                  </a:cubicBezTo>
                  <a:lnTo>
                    <a:pt x="245327" y="507380"/>
                  </a:lnTo>
                  <a:cubicBezTo>
                    <a:pt x="236899" y="473671"/>
                    <a:pt x="242175" y="492352"/>
                    <a:pt x="228600" y="451624"/>
                  </a:cubicBezTo>
                  <a:cubicBezTo>
                    <a:pt x="226742" y="446048"/>
                    <a:pt x="226285" y="439787"/>
                    <a:pt x="223025" y="434897"/>
                  </a:cubicBezTo>
                  <a:lnTo>
                    <a:pt x="211873" y="418171"/>
                  </a:lnTo>
                  <a:cubicBezTo>
                    <a:pt x="210015" y="410737"/>
                    <a:pt x="209317" y="402911"/>
                    <a:pt x="206298" y="395868"/>
                  </a:cubicBezTo>
                  <a:cubicBezTo>
                    <a:pt x="203658" y="389709"/>
                    <a:pt x="198143" y="385135"/>
                    <a:pt x="195146" y="379141"/>
                  </a:cubicBezTo>
                  <a:cubicBezTo>
                    <a:pt x="192518" y="373884"/>
                    <a:pt x="191886" y="367816"/>
                    <a:pt x="189571" y="362414"/>
                  </a:cubicBezTo>
                  <a:cubicBezTo>
                    <a:pt x="186297" y="354775"/>
                    <a:pt x="181507" y="347829"/>
                    <a:pt x="178420" y="340112"/>
                  </a:cubicBezTo>
                  <a:cubicBezTo>
                    <a:pt x="158515" y="290350"/>
                    <a:pt x="177570" y="322111"/>
                    <a:pt x="156117" y="289932"/>
                  </a:cubicBezTo>
                  <a:lnTo>
                    <a:pt x="139390" y="239751"/>
                  </a:lnTo>
                  <a:cubicBezTo>
                    <a:pt x="137532" y="234175"/>
                    <a:pt x="137075" y="227914"/>
                    <a:pt x="133815" y="223024"/>
                  </a:cubicBezTo>
                  <a:cubicBezTo>
                    <a:pt x="101857" y="175086"/>
                    <a:pt x="140172" y="235739"/>
                    <a:pt x="117088" y="189571"/>
                  </a:cubicBezTo>
                  <a:cubicBezTo>
                    <a:pt x="114091" y="183577"/>
                    <a:pt x="108658" y="178968"/>
                    <a:pt x="105937" y="172844"/>
                  </a:cubicBezTo>
                  <a:cubicBezTo>
                    <a:pt x="101163" y="162103"/>
                    <a:pt x="98503" y="150541"/>
                    <a:pt x="94786" y="139390"/>
                  </a:cubicBezTo>
                  <a:cubicBezTo>
                    <a:pt x="92927" y="133814"/>
                    <a:pt x="90636" y="128365"/>
                    <a:pt x="89210" y="122663"/>
                  </a:cubicBezTo>
                  <a:cubicBezTo>
                    <a:pt x="87351" y="115229"/>
                    <a:pt x="85836" y="107701"/>
                    <a:pt x="83634" y="100361"/>
                  </a:cubicBezTo>
                  <a:cubicBezTo>
                    <a:pt x="83620" y="100316"/>
                    <a:pt x="69702" y="58566"/>
                    <a:pt x="66907" y="50180"/>
                  </a:cubicBezTo>
                  <a:cubicBezTo>
                    <a:pt x="59727" y="28639"/>
                    <a:pt x="60241" y="32484"/>
                    <a:pt x="55756" y="5575"/>
                  </a:cubicBezTo>
                  <a:cubicBezTo>
                    <a:pt x="55450" y="3742"/>
                    <a:pt x="55756" y="1858"/>
                    <a:pt x="55756" y="0"/>
                  </a:cubicBez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9" name="Forme libre 48">
              <a:extLst>
                <a:ext uri="{FF2B5EF4-FFF2-40B4-BE49-F238E27FC236}">
                  <a16:creationId xmlns:a16="http://schemas.microsoft.com/office/drawing/2014/main" xmlns="" id="{1B7F5629-183E-029B-82C7-1AEE27CFA9EC}"/>
                </a:ext>
              </a:extLst>
            </p:cNvPr>
            <p:cNvSpPr/>
            <p:nvPr/>
          </p:nvSpPr>
          <p:spPr>
            <a:xfrm>
              <a:off x="7540308" y="1734015"/>
              <a:ext cx="4059044" cy="2726473"/>
            </a:xfrm>
            <a:custGeom>
              <a:avLst/>
              <a:gdLst>
                <a:gd name="connsiteX0" fmla="*/ 4059044 w 4059044"/>
                <a:gd name="connsiteY0" fmla="*/ 2726473 h 2726473"/>
                <a:gd name="connsiteX1" fmla="*/ 3824868 w 4059044"/>
                <a:gd name="connsiteY1" fmla="*/ 2726473 h 2726473"/>
                <a:gd name="connsiteX2" fmla="*/ 3824868 w 4059044"/>
                <a:gd name="connsiteY2" fmla="*/ 2453268 h 2726473"/>
                <a:gd name="connsiteX3" fmla="*/ 2642839 w 4059044"/>
                <a:gd name="connsiteY3" fmla="*/ 2453268 h 2726473"/>
                <a:gd name="connsiteX4" fmla="*/ 2642839 w 4059044"/>
                <a:gd name="connsiteY4" fmla="*/ 2319453 h 2726473"/>
                <a:gd name="connsiteX5" fmla="*/ 1890131 w 4059044"/>
                <a:gd name="connsiteY5" fmla="*/ 2319453 h 2726473"/>
                <a:gd name="connsiteX6" fmla="*/ 1890131 w 4059044"/>
                <a:gd name="connsiteY6" fmla="*/ 2246970 h 2726473"/>
                <a:gd name="connsiteX7" fmla="*/ 1734014 w 4059044"/>
                <a:gd name="connsiteY7" fmla="*/ 2246970 h 2726473"/>
                <a:gd name="connsiteX8" fmla="*/ 1689410 w 4059044"/>
                <a:gd name="connsiteY8" fmla="*/ 2040673 h 2726473"/>
                <a:gd name="connsiteX9" fmla="*/ 1605775 w 4059044"/>
                <a:gd name="connsiteY9" fmla="*/ 2040673 h 2726473"/>
                <a:gd name="connsiteX10" fmla="*/ 1605775 w 4059044"/>
                <a:gd name="connsiteY10" fmla="*/ 1962614 h 2726473"/>
                <a:gd name="connsiteX11" fmla="*/ 1421780 w 4059044"/>
                <a:gd name="connsiteY11" fmla="*/ 1962614 h 2726473"/>
                <a:gd name="connsiteX12" fmla="*/ 1421780 w 4059044"/>
                <a:gd name="connsiteY12" fmla="*/ 1895707 h 2726473"/>
                <a:gd name="connsiteX13" fmla="*/ 1271239 w 4059044"/>
                <a:gd name="connsiteY13" fmla="*/ 1895707 h 2726473"/>
                <a:gd name="connsiteX14" fmla="*/ 1271239 w 4059044"/>
                <a:gd name="connsiteY14" fmla="*/ 1823224 h 2726473"/>
                <a:gd name="connsiteX15" fmla="*/ 975731 w 4059044"/>
                <a:gd name="connsiteY15" fmla="*/ 1823224 h 2726473"/>
                <a:gd name="connsiteX16" fmla="*/ 975731 w 4059044"/>
                <a:gd name="connsiteY16" fmla="*/ 1711712 h 2726473"/>
                <a:gd name="connsiteX17" fmla="*/ 864219 w 4059044"/>
                <a:gd name="connsiteY17" fmla="*/ 1711712 h 2726473"/>
                <a:gd name="connsiteX18" fmla="*/ 836341 w 4059044"/>
                <a:gd name="connsiteY18" fmla="*/ 1566746 h 2726473"/>
                <a:gd name="connsiteX19" fmla="*/ 819614 w 4059044"/>
                <a:gd name="connsiteY19" fmla="*/ 1516565 h 2726473"/>
                <a:gd name="connsiteX20" fmla="*/ 797312 w 4059044"/>
                <a:gd name="connsiteY20" fmla="*/ 1438507 h 2726473"/>
                <a:gd name="connsiteX21" fmla="*/ 791736 w 4059044"/>
                <a:gd name="connsiteY21" fmla="*/ 1421780 h 2726473"/>
                <a:gd name="connsiteX22" fmla="*/ 786161 w 4059044"/>
                <a:gd name="connsiteY22" fmla="*/ 1405053 h 2726473"/>
                <a:gd name="connsiteX23" fmla="*/ 769434 w 4059044"/>
                <a:gd name="connsiteY23" fmla="*/ 1388326 h 2726473"/>
                <a:gd name="connsiteX24" fmla="*/ 752707 w 4059044"/>
                <a:gd name="connsiteY24" fmla="*/ 1354873 h 2726473"/>
                <a:gd name="connsiteX25" fmla="*/ 747131 w 4059044"/>
                <a:gd name="connsiteY25" fmla="*/ 1338146 h 2726473"/>
                <a:gd name="connsiteX26" fmla="*/ 724829 w 4059044"/>
                <a:gd name="connsiteY26" fmla="*/ 1304692 h 2726473"/>
                <a:gd name="connsiteX27" fmla="*/ 713678 w 4059044"/>
                <a:gd name="connsiteY27" fmla="*/ 1287965 h 2726473"/>
                <a:gd name="connsiteX28" fmla="*/ 685800 w 4059044"/>
                <a:gd name="connsiteY28" fmla="*/ 1254512 h 2726473"/>
                <a:gd name="connsiteX29" fmla="*/ 674649 w 4059044"/>
                <a:gd name="connsiteY29" fmla="*/ 1215483 h 2726473"/>
                <a:gd name="connsiteX30" fmla="*/ 657922 w 4059044"/>
                <a:gd name="connsiteY30" fmla="*/ 1159726 h 2726473"/>
                <a:gd name="connsiteX31" fmla="*/ 652346 w 4059044"/>
                <a:gd name="connsiteY31" fmla="*/ 1143000 h 2726473"/>
                <a:gd name="connsiteX32" fmla="*/ 630044 w 4059044"/>
                <a:gd name="connsiteY32" fmla="*/ 1115122 h 2726473"/>
                <a:gd name="connsiteX33" fmla="*/ 624468 w 4059044"/>
                <a:gd name="connsiteY33" fmla="*/ 1098395 h 2726473"/>
                <a:gd name="connsiteX34" fmla="*/ 602166 w 4059044"/>
                <a:gd name="connsiteY34" fmla="*/ 1064941 h 2726473"/>
                <a:gd name="connsiteX35" fmla="*/ 591014 w 4059044"/>
                <a:gd name="connsiteY35" fmla="*/ 1048214 h 2726473"/>
                <a:gd name="connsiteX36" fmla="*/ 579863 w 4059044"/>
                <a:gd name="connsiteY36" fmla="*/ 1014761 h 2726473"/>
                <a:gd name="connsiteX37" fmla="*/ 574288 w 4059044"/>
                <a:gd name="connsiteY37" fmla="*/ 998034 h 2726473"/>
                <a:gd name="connsiteX38" fmla="*/ 563136 w 4059044"/>
                <a:gd name="connsiteY38" fmla="*/ 981307 h 2726473"/>
                <a:gd name="connsiteX39" fmla="*/ 540834 w 4059044"/>
                <a:gd name="connsiteY39" fmla="*/ 931126 h 2726473"/>
                <a:gd name="connsiteX40" fmla="*/ 529683 w 4059044"/>
                <a:gd name="connsiteY40" fmla="*/ 886522 h 2726473"/>
                <a:gd name="connsiteX41" fmla="*/ 518531 w 4059044"/>
                <a:gd name="connsiteY41" fmla="*/ 786161 h 2726473"/>
                <a:gd name="connsiteX42" fmla="*/ 501805 w 4059044"/>
                <a:gd name="connsiteY42" fmla="*/ 730405 h 2726473"/>
                <a:gd name="connsiteX43" fmla="*/ 490653 w 4059044"/>
                <a:gd name="connsiteY43" fmla="*/ 719253 h 2726473"/>
                <a:gd name="connsiteX44" fmla="*/ 473927 w 4059044"/>
                <a:gd name="connsiteY44" fmla="*/ 663497 h 2726473"/>
                <a:gd name="connsiteX45" fmla="*/ 462775 w 4059044"/>
                <a:gd name="connsiteY45" fmla="*/ 630044 h 2726473"/>
                <a:gd name="connsiteX46" fmla="*/ 451624 w 4059044"/>
                <a:gd name="connsiteY46" fmla="*/ 613317 h 2726473"/>
                <a:gd name="connsiteX47" fmla="*/ 440473 w 4059044"/>
                <a:gd name="connsiteY47" fmla="*/ 563136 h 2726473"/>
                <a:gd name="connsiteX48" fmla="*/ 429322 w 4059044"/>
                <a:gd name="connsiteY48" fmla="*/ 529683 h 2726473"/>
                <a:gd name="connsiteX49" fmla="*/ 423746 w 4059044"/>
                <a:gd name="connsiteY49" fmla="*/ 512956 h 2726473"/>
                <a:gd name="connsiteX50" fmla="*/ 401444 w 4059044"/>
                <a:gd name="connsiteY50" fmla="*/ 473926 h 2726473"/>
                <a:gd name="connsiteX51" fmla="*/ 390292 w 4059044"/>
                <a:gd name="connsiteY51" fmla="*/ 457200 h 2726473"/>
                <a:gd name="connsiteX52" fmla="*/ 373566 w 4059044"/>
                <a:gd name="connsiteY52" fmla="*/ 423746 h 2726473"/>
                <a:gd name="connsiteX53" fmla="*/ 367990 w 4059044"/>
                <a:gd name="connsiteY53" fmla="*/ 407019 h 2726473"/>
                <a:gd name="connsiteX54" fmla="*/ 340112 w 4059044"/>
                <a:gd name="connsiteY54" fmla="*/ 367990 h 2726473"/>
                <a:gd name="connsiteX55" fmla="*/ 328961 w 4059044"/>
                <a:gd name="connsiteY55" fmla="*/ 334536 h 2726473"/>
                <a:gd name="connsiteX56" fmla="*/ 317810 w 4059044"/>
                <a:gd name="connsiteY56" fmla="*/ 301083 h 2726473"/>
                <a:gd name="connsiteX57" fmla="*/ 312234 w 4059044"/>
                <a:gd name="connsiteY57" fmla="*/ 278780 h 2726473"/>
                <a:gd name="connsiteX58" fmla="*/ 295507 w 4059044"/>
                <a:gd name="connsiteY58" fmla="*/ 256478 h 2726473"/>
                <a:gd name="connsiteX59" fmla="*/ 278780 w 4059044"/>
                <a:gd name="connsiteY59" fmla="*/ 217448 h 2726473"/>
                <a:gd name="connsiteX60" fmla="*/ 267629 w 4059044"/>
                <a:gd name="connsiteY60" fmla="*/ 200722 h 2726473"/>
                <a:gd name="connsiteX61" fmla="*/ 250902 w 4059044"/>
                <a:gd name="connsiteY61" fmla="*/ 167268 h 2726473"/>
                <a:gd name="connsiteX62" fmla="*/ 245327 w 4059044"/>
                <a:gd name="connsiteY62" fmla="*/ 150541 h 2726473"/>
                <a:gd name="connsiteX63" fmla="*/ 234175 w 4059044"/>
                <a:gd name="connsiteY63" fmla="*/ 139390 h 2726473"/>
                <a:gd name="connsiteX64" fmla="*/ 211873 w 4059044"/>
                <a:gd name="connsiteY64" fmla="*/ 105936 h 2726473"/>
                <a:gd name="connsiteX65" fmla="*/ 189570 w 4059044"/>
                <a:gd name="connsiteY65" fmla="*/ 72483 h 2726473"/>
                <a:gd name="connsiteX66" fmla="*/ 172844 w 4059044"/>
                <a:gd name="connsiteY66" fmla="*/ 61331 h 2726473"/>
                <a:gd name="connsiteX67" fmla="*/ 144966 w 4059044"/>
                <a:gd name="connsiteY67" fmla="*/ 33453 h 2726473"/>
                <a:gd name="connsiteX68" fmla="*/ 133814 w 4059044"/>
                <a:gd name="connsiteY68" fmla="*/ 0 h 2726473"/>
                <a:gd name="connsiteX69" fmla="*/ 0 w 4059044"/>
                <a:gd name="connsiteY69" fmla="*/ 0 h 27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59044" h="2726473">
                  <a:moveTo>
                    <a:pt x="4059044" y="2726473"/>
                  </a:moveTo>
                  <a:lnTo>
                    <a:pt x="3824868" y="2726473"/>
                  </a:lnTo>
                  <a:lnTo>
                    <a:pt x="3824868" y="2453268"/>
                  </a:lnTo>
                  <a:lnTo>
                    <a:pt x="2642839" y="2453268"/>
                  </a:lnTo>
                  <a:lnTo>
                    <a:pt x="2642839" y="2319453"/>
                  </a:lnTo>
                  <a:lnTo>
                    <a:pt x="1890131" y="2319453"/>
                  </a:lnTo>
                  <a:lnTo>
                    <a:pt x="1890131" y="2246970"/>
                  </a:lnTo>
                  <a:lnTo>
                    <a:pt x="1734014" y="2246970"/>
                  </a:lnTo>
                  <a:lnTo>
                    <a:pt x="1689410" y="2040673"/>
                  </a:lnTo>
                  <a:lnTo>
                    <a:pt x="1605775" y="2040673"/>
                  </a:lnTo>
                  <a:lnTo>
                    <a:pt x="1605775" y="1962614"/>
                  </a:lnTo>
                  <a:lnTo>
                    <a:pt x="1421780" y="1962614"/>
                  </a:lnTo>
                  <a:lnTo>
                    <a:pt x="1421780" y="1895707"/>
                  </a:lnTo>
                  <a:lnTo>
                    <a:pt x="1271239" y="1895707"/>
                  </a:lnTo>
                  <a:lnTo>
                    <a:pt x="1271239" y="1823224"/>
                  </a:lnTo>
                  <a:lnTo>
                    <a:pt x="975731" y="1823224"/>
                  </a:lnTo>
                  <a:lnTo>
                    <a:pt x="975731" y="1711712"/>
                  </a:lnTo>
                  <a:lnTo>
                    <a:pt x="864219" y="1711712"/>
                  </a:lnTo>
                  <a:lnTo>
                    <a:pt x="836341" y="1566746"/>
                  </a:lnTo>
                  <a:cubicBezTo>
                    <a:pt x="830765" y="1550019"/>
                    <a:pt x="824589" y="1533480"/>
                    <a:pt x="819614" y="1516565"/>
                  </a:cubicBezTo>
                  <a:cubicBezTo>
                    <a:pt x="784613" y="1397563"/>
                    <a:pt x="829415" y="1534816"/>
                    <a:pt x="797312" y="1438507"/>
                  </a:cubicBezTo>
                  <a:lnTo>
                    <a:pt x="791736" y="1421780"/>
                  </a:lnTo>
                  <a:cubicBezTo>
                    <a:pt x="789878" y="1416204"/>
                    <a:pt x="790317" y="1409209"/>
                    <a:pt x="786161" y="1405053"/>
                  </a:cubicBezTo>
                  <a:lnTo>
                    <a:pt x="769434" y="1388326"/>
                  </a:lnTo>
                  <a:cubicBezTo>
                    <a:pt x="755418" y="1346282"/>
                    <a:pt x="774325" y="1398110"/>
                    <a:pt x="752707" y="1354873"/>
                  </a:cubicBezTo>
                  <a:cubicBezTo>
                    <a:pt x="750079" y="1349616"/>
                    <a:pt x="749985" y="1343284"/>
                    <a:pt x="747131" y="1338146"/>
                  </a:cubicBezTo>
                  <a:cubicBezTo>
                    <a:pt x="740622" y="1326430"/>
                    <a:pt x="732263" y="1315843"/>
                    <a:pt x="724829" y="1304692"/>
                  </a:cubicBezTo>
                  <a:cubicBezTo>
                    <a:pt x="721112" y="1299116"/>
                    <a:pt x="718417" y="1292703"/>
                    <a:pt x="713678" y="1287965"/>
                  </a:cubicBezTo>
                  <a:cubicBezTo>
                    <a:pt x="692212" y="1266501"/>
                    <a:pt x="701325" y="1277800"/>
                    <a:pt x="685800" y="1254512"/>
                  </a:cubicBezTo>
                  <a:cubicBezTo>
                    <a:pt x="668368" y="1184785"/>
                    <a:pt x="690647" y="1271476"/>
                    <a:pt x="674649" y="1215483"/>
                  </a:cubicBezTo>
                  <a:cubicBezTo>
                    <a:pt x="657803" y="1156522"/>
                    <a:pt x="684410" y="1239188"/>
                    <a:pt x="657922" y="1159726"/>
                  </a:cubicBezTo>
                  <a:cubicBezTo>
                    <a:pt x="656063" y="1154151"/>
                    <a:pt x="656501" y="1147156"/>
                    <a:pt x="652346" y="1143000"/>
                  </a:cubicBezTo>
                  <a:cubicBezTo>
                    <a:pt x="641976" y="1132629"/>
                    <a:pt x="637077" y="1129187"/>
                    <a:pt x="630044" y="1115122"/>
                  </a:cubicBezTo>
                  <a:cubicBezTo>
                    <a:pt x="627416" y="1109865"/>
                    <a:pt x="627322" y="1103533"/>
                    <a:pt x="624468" y="1098395"/>
                  </a:cubicBezTo>
                  <a:cubicBezTo>
                    <a:pt x="617959" y="1086679"/>
                    <a:pt x="609600" y="1076092"/>
                    <a:pt x="602166" y="1064941"/>
                  </a:cubicBezTo>
                  <a:lnTo>
                    <a:pt x="591014" y="1048214"/>
                  </a:lnTo>
                  <a:lnTo>
                    <a:pt x="579863" y="1014761"/>
                  </a:lnTo>
                  <a:cubicBezTo>
                    <a:pt x="578005" y="1009185"/>
                    <a:pt x="577548" y="1002924"/>
                    <a:pt x="574288" y="998034"/>
                  </a:cubicBezTo>
                  <a:lnTo>
                    <a:pt x="563136" y="981307"/>
                  </a:lnTo>
                  <a:cubicBezTo>
                    <a:pt x="549866" y="941496"/>
                    <a:pt x="558505" y="957633"/>
                    <a:pt x="540834" y="931126"/>
                  </a:cubicBezTo>
                  <a:cubicBezTo>
                    <a:pt x="537117" y="916258"/>
                    <a:pt x="531071" y="901785"/>
                    <a:pt x="529683" y="886522"/>
                  </a:cubicBezTo>
                  <a:cubicBezTo>
                    <a:pt x="526528" y="851824"/>
                    <a:pt x="524698" y="820083"/>
                    <a:pt x="518531" y="786161"/>
                  </a:cubicBezTo>
                  <a:cubicBezTo>
                    <a:pt x="516846" y="776895"/>
                    <a:pt x="505040" y="733640"/>
                    <a:pt x="501805" y="730405"/>
                  </a:cubicBezTo>
                  <a:lnTo>
                    <a:pt x="490653" y="719253"/>
                  </a:lnTo>
                  <a:cubicBezTo>
                    <a:pt x="482228" y="685551"/>
                    <a:pt x="487500" y="704216"/>
                    <a:pt x="473927" y="663497"/>
                  </a:cubicBezTo>
                  <a:cubicBezTo>
                    <a:pt x="473927" y="663496"/>
                    <a:pt x="462776" y="630045"/>
                    <a:pt x="462775" y="630044"/>
                  </a:cubicBezTo>
                  <a:lnTo>
                    <a:pt x="451624" y="613317"/>
                  </a:lnTo>
                  <a:cubicBezTo>
                    <a:pt x="448439" y="597392"/>
                    <a:pt x="445199" y="578891"/>
                    <a:pt x="440473" y="563136"/>
                  </a:cubicBezTo>
                  <a:cubicBezTo>
                    <a:pt x="437095" y="551878"/>
                    <a:pt x="433039" y="540834"/>
                    <a:pt x="429322" y="529683"/>
                  </a:cubicBezTo>
                  <a:cubicBezTo>
                    <a:pt x="427463" y="524107"/>
                    <a:pt x="427006" y="517846"/>
                    <a:pt x="423746" y="512956"/>
                  </a:cubicBezTo>
                  <a:cubicBezTo>
                    <a:pt x="396567" y="472187"/>
                    <a:pt x="429753" y="523466"/>
                    <a:pt x="401444" y="473926"/>
                  </a:cubicBezTo>
                  <a:cubicBezTo>
                    <a:pt x="398119" y="468108"/>
                    <a:pt x="394009" y="462775"/>
                    <a:pt x="390292" y="457200"/>
                  </a:cubicBezTo>
                  <a:cubicBezTo>
                    <a:pt x="376281" y="415163"/>
                    <a:pt x="395179" y="466973"/>
                    <a:pt x="373566" y="423746"/>
                  </a:cubicBezTo>
                  <a:cubicBezTo>
                    <a:pt x="370938" y="418489"/>
                    <a:pt x="370906" y="412122"/>
                    <a:pt x="367990" y="407019"/>
                  </a:cubicBezTo>
                  <a:cubicBezTo>
                    <a:pt x="363867" y="399804"/>
                    <a:pt x="344429" y="377703"/>
                    <a:pt x="340112" y="367990"/>
                  </a:cubicBezTo>
                  <a:cubicBezTo>
                    <a:pt x="335338" y="357249"/>
                    <a:pt x="332678" y="345687"/>
                    <a:pt x="328961" y="334536"/>
                  </a:cubicBezTo>
                  <a:cubicBezTo>
                    <a:pt x="328958" y="334526"/>
                    <a:pt x="317813" y="301094"/>
                    <a:pt x="317810" y="301083"/>
                  </a:cubicBezTo>
                  <a:cubicBezTo>
                    <a:pt x="315951" y="293649"/>
                    <a:pt x="315661" y="285634"/>
                    <a:pt x="312234" y="278780"/>
                  </a:cubicBezTo>
                  <a:cubicBezTo>
                    <a:pt x="308078" y="270468"/>
                    <a:pt x="300432" y="264358"/>
                    <a:pt x="295507" y="256478"/>
                  </a:cubicBezTo>
                  <a:cubicBezTo>
                    <a:pt x="266503" y="210072"/>
                    <a:pt x="297750" y="255387"/>
                    <a:pt x="278780" y="217448"/>
                  </a:cubicBezTo>
                  <a:cubicBezTo>
                    <a:pt x="275783" y="211455"/>
                    <a:pt x="270626" y="206715"/>
                    <a:pt x="267629" y="200722"/>
                  </a:cubicBezTo>
                  <a:cubicBezTo>
                    <a:pt x="244542" y="154550"/>
                    <a:pt x="282862" y="215210"/>
                    <a:pt x="250902" y="167268"/>
                  </a:cubicBezTo>
                  <a:cubicBezTo>
                    <a:pt x="249044" y="161692"/>
                    <a:pt x="248351" y="155581"/>
                    <a:pt x="245327" y="150541"/>
                  </a:cubicBezTo>
                  <a:cubicBezTo>
                    <a:pt x="242622" y="146033"/>
                    <a:pt x="237329" y="143595"/>
                    <a:pt x="234175" y="139390"/>
                  </a:cubicBezTo>
                  <a:cubicBezTo>
                    <a:pt x="226134" y="128668"/>
                    <a:pt x="219307" y="117087"/>
                    <a:pt x="211873" y="105936"/>
                  </a:cubicBezTo>
                  <a:cubicBezTo>
                    <a:pt x="211871" y="105932"/>
                    <a:pt x="189574" y="72486"/>
                    <a:pt x="189570" y="72483"/>
                  </a:cubicBezTo>
                  <a:cubicBezTo>
                    <a:pt x="183995" y="68766"/>
                    <a:pt x="177887" y="65744"/>
                    <a:pt x="172844" y="61331"/>
                  </a:cubicBezTo>
                  <a:cubicBezTo>
                    <a:pt x="162954" y="52677"/>
                    <a:pt x="144966" y="33453"/>
                    <a:pt x="144966" y="33453"/>
                  </a:cubicBezTo>
                  <a:lnTo>
                    <a:pt x="133814" y="0"/>
                  </a:lnTo>
                  <a:lnTo>
                    <a:pt x="0"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50" name="Connecteur droit 49">
              <a:extLst>
                <a:ext uri="{FF2B5EF4-FFF2-40B4-BE49-F238E27FC236}">
                  <a16:creationId xmlns:a16="http://schemas.microsoft.com/office/drawing/2014/main" xmlns="" id="{14EEBCE4-2119-BF87-5A4C-1449D8B5F72D}"/>
                </a:ext>
              </a:extLst>
            </p:cNvPr>
            <p:cNvCxnSpPr>
              <a:cxnSpLocks/>
            </p:cNvCxnSpPr>
            <p:nvPr/>
          </p:nvCxnSpPr>
          <p:spPr>
            <a:xfrm flipV="1">
              <a:off x="9147758" y="3700815"/>
              <a:ext cx="0" cy="1065462"/>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xmlns="" id="{786BD808-7E80-08E2-CC10-3034EF12D2CC}"/>
                </a:ext>
              </a:extLst>
            </p:cNvPr>
            <p:cNvCxnSpPr>
              <a:cxnSpLocks/>
            </p:cNvCxnSpPr>
            <p:nvPr/>
          </p:nvCxnSpPr>
          <p:spPr>
            <a:xfrm flipV="1">
              <a:off x="9959852" y="4015930"/>
              <a:ext cx="0" cy="750347"/>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xmlns="" id="{4EDF977C-E147-33A7-D02A-1429F2812F5B}"/>
                </a:ext>
              </a:extLst>
            </p:cNvPr>
            <p:cNvSpPr txBox="1"/>
            <p:nvPr/>
          </p:nvSpPr>
          <p:spPr>
            <a:xfrm>
              <a:off x="9063453" y="3463764"/>
              <a:ext cx="1095172" cy="215444"/>
            </a:xfrm>
            <a:prstGeom prst="rect">
              <a:avLst/>
            </a:prstGeom>
            <a:noFill/>
          </p:spPr>
          <p:txBody>
            <a:bodyPr wrap="none" rtlCol="0">
              <a:spAutoFit/>
            </a:bodyPr>
            <a:lstStyle/>
            <a:p>
              <a:r>
                <a:rPr lang="fr-FR" sz="800" b="1" dirty="0">
                  <a:solidFill>
                    <a:srgbClr val="FF7F4D"/>
                  </a:solidFill>
                </a:rPr>
                <a:t>Survie à 2 ans 35%</a:t>
              </a:r>
            </a:p>
          </p:txBody>
        </p:sp>
        <p:sp>
          <p:nvSpPr>
            <p:cNvPr id="53" name="ZoneTexte 52">
              <a:extLst>
                <a:ext uri="{FF2B5EF4-FFF2-40B4-BE49-F238E27FC236}">
                  <a16:creationId xmlns:a16="http://schemas.microsoft.com/office/drawing/2014/main" xmlns="" id="{193C1FA2-B881-75FB-B94D-826AC8268ED0}"/>
                </a:ext>
              </a:extLst>
            </p:cNvPr>
            <p:cNvSpPr txBox="1"/>
            <p:nvPr/>
          </p:nvSpPr>
          <p:spPr>
            <a:xfrm>
              <a:off x="9860984" y="3759271"/>
              <a:ext cx="1095172" cy="215444"/>
            </a:xfrm>
            <a:prstGeom prst="rect">
              <a:avLst/>
            </a:prstGeom>
            <a:noFill/>
          </p:spPr>
          <p:txBody>
            <a:bodyPr wrap="none" rtlCol="0">
              <a:spAutoFit/>
            </a:bodyPr>
            <a:lstStyle/>
            <a:p>
              <a:r>
                <a:rPr lang="fr-FR" sz="800" b="1" dirty="0">
                  <a:solidFill>
                    <a:srgbClr val="FF7F4D"/>
                  </a:solidFill>
                </a:rPr>
                <a:t>Survie à 3 ans 23%</a:t>
              </a:r>
            </a:p>
          </p:txBody>
        </p:sp>
        <p:sp>
          <p:nvSpPr>
            <p:cNvPr id="54" name="ZoneTexte 53">
              <a:extLst>
                <a:ext uri="{FF2B5EF4-FFF2-40B4-BE49-F238E27FC236}">
                  <a16:creationId xmlns:a16="http://schemas.microsoft.com/office/drawing/2014/main" xmlns="" id="{02CC8A10-4EB4-F453-2355-219F329FE948}"/>
                </a:ext>
              </a:extLst>
            </p:cNvPr>
            <p:cNvSpPr txBox="1"/>
            <p:nvPr/>
          </p:nvSpPr>
          <p:spPr>
            <a:xfrm>
              <a:off x="9190796" y="4543023"/>
              <a:ext cx="1037463" cy="215444"/>
            </a:xfrm>
            <a:prstGeom prst="rect">
              <a:avLst/>
            </a:prstGeom>
            <a:noFill/>
          </p:spPr>
          <p:txBody>
            <a:bodyPr wrap="none" rtlCol="0">
              <a:spAutoFit/>
            </a:bodyPr>
            <a:lstStyle/>
            <a:p>
              <a:r>
                <a:rPr lang="fr-FR" sz="800" b="1" dirty="0">
                  <a:solidFill>
                    <a:srgbClr val="005086"/>
                  </a:solidFill>
                </a:rPr>
                <a:t>Survie à 3 ans 7%</a:t>
              </a:r>
            </a:p>
          </p:txBody>
        </p:sp>
        <p:sp>
          <p:nvSpPr>
            <p:cNvPr id="55" name="ZoneTexte 54">
              <a:extLst>
                <a:ext uri="{FF2B5EF4-FFF2-40B4-BE49-F238E27FC236}">
                  <a16:creationId xmlns:a16="http://schemas.microsoft.com/office/drawing/2014/main" xmlns="" id="{606B60C4-96E0-BA8C-4376-33BE07B96E2D}"/>
                </a:ext>
              </a:extLst>
            </p:cNvPr>
            <p:cNvSpPr txBox="1"/>
            <p:nvPr/>
          </p:nvSpPr>
          <p:spPr>
            <a:xfrm>
              <a:off x="8294397" y="4187383"/>
              <a:ext cx="1095172" cy="215444"/>
            </a:xfrm>
            <a:prstGeom prst="rect">
              <a:avLst/>
            </a:prstGeom>
            <a:noFill/>
          </p:spPr>
          <p:txBody>
            <a:bodyPr wrap="none" rtlCol="0">
              <a:spAutoFit/>
            </a:bodyPr>
            <a:lstStyle/>
            <a:p>
              <a:r>
                <a:rPr lang="fr-FR" sz="800" b="1" dirty="0">
                  <a:solidFill>
                    <a:srgbClr val="005086"/>
                  </a:solidFill>
                </a:rPr>
                <a:t>Survie à 2ans  19%</a:t>
              </a:r>
            </a:p>
          </p:txBody>
        </p:sp>
      </p:grp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993276F0-A00D-30EE-2DC6-828245FEF99C}"/>
              </a:ext>
            </a:extLst>
          </p:cNvPr>
          <p:cNvSpPr>
            <a:spLocks noGrp="1"/>
          </p:cNvSpPr>
          <p:nvPr>
            <p:ph sz="quarter" idx="16"/>
          </p:nvPr>
        </p:nvSpPr>
        <p:spPr/>
        <p:txBody>
          <a:bodyPr/>
          <a:lstStyle/>
          <a:p>
            <a:r>
              <a:rPr lang="fr-FR" dirty="0"/>
              <a:t>Q. S. Chu et al., ASCO</a:t>
            </a:r>
            <a:r>
              <a:rPr lang="fr-FR" baseline="30000" dirty="0"/>
              <a:t>®</a:t>
            </a:r>
            <a:r>
              <a:rPr lang="fr-FR" dirty="0"/>
              <a:t> 2023, LBA# 8505</a:t>
            </a: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b="1" dirty="0">
                <a:solidFill>
                  <a:srgbClr val="FF7F4D"/>
                </a:solidFill>
                <a:latin typeface="Century Gothic" panose="020B0502020202020204" pitchFamily="34" charset="0"/>
              </a:rPr>
              <a:t>IND227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Analyses exploratoires selon le sous-type histologique</a:t>
            </a:r>
          </a:p>
          <a:p>
            <a:endParaRPr lang="fr-FR" dirty="0"/>
          </a:p>
        </p:txBody>
      </p:sp>
      <p:graphicFrame>
        <p:nvGraphicFramePr>
          <p:cNvPr id="12" name="Tableau 33">
            <a:extLst>
              <a:ext uri="{FF2B5EF4-FFF2-40B4-BE49-F238E27FC236}">
                <a16:creationId xmlns:a16="http://schemas.microsoft.com/office/drawing/2014/main" xmlns="" id="{659CC76B-E07B-EF6A-A22C-427A78B401E2}"/>
              </a:ext>
            </a:extLst>
          </p:cNvPr>
          <p:cNvGraphicFramePr>
            <a:graphicFrameLocks noGrp="1"/>
          </p:cNvGraphicFramePr>
          <p:nvPr/>
        </p:nvGraphicFramePr>
        <p:xfrm>
          <a:off x="1789612" y="5207892"/>
          <a:ext cx="4507200" cy="588156"/>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xmlns="" val="1020362907"/>
                    </a:ext>
                  </a:extLst>
                </a:gridCol>
                <a:gridCol w="324000">
                  <a:extLst>
                    <a:ext uri="{9D8B030D-6E8A-4147-A177-3AD203B41FA5}">
                      <a16:colId xmlns:a16="http://schemas.microsoft.com/office/drawing/2014/main" xmlns="" val="76697783"/>
                    </a:ext>
                  </a:extLst>
                </a:gridCol>
                <a:gridCol w="324000">
                  <a:extLst>
                    <a:ext uri="{9D8B030D-6E8A-4147-A177-3AD203B41FA5}">
                      <a16:colId xmlns:a16="http://schemas.microsoft.com/office/drawing/2014/main" xmlns="" val="1464023004"/>
                    </a:ext>
                  </a:extLst>
                </a:gridCol>
                <a:gridCol w="324000">
                  <a:extLst>
                    <a:ext uri="{9D8B030D-6E8A-4147-A177-3AD203B41FA5}">
                      <a16:colId xmlns:a16="http://schemas.microsoft.com/office/drawing/2014/main" xmlns="" val="2889505382"/>
                    </a:ext>
                  </a:extLst>
                </a:gridCol>
                <a:gridCol w="324000">
                  <a:extLst>
                    <a:ext uri="{9D8B030D-6E8A-4147-A177-3AD203B41FA5}">
                      <a16:colId xmlns:a16="http://schemas.microsoft.com/office/drawing/2014/main" xmlns="" val="3217386290"/>
                    </a:ext>
                  </a:extLst>
                </a:gridCol>
                <a:gridCol w="324000">
                  <a:extLst>
                    <a:ext uri="{9D8B030D-6E8A-4147-A177-3AD203B41FA5}">
                      <a16:colId xmlns:a16="http://schemas.microsoft.com/office/drawing/2014/main" xmlns="" val="1170198938"/>
                    </a:ext>
                  </a:extLst>
                </a:gridCol>
                <a:gridCol w="288000">
                  <a:extLst>
                    <a:ext uri="{9D8B030D-6E8A-4147-A177-3AD203B41FA5}">
                      <a16:colId xmlns:a16="http://schemas.microsoft.com/office/drawing/2014/main" xmlns="" val="3835505048"/>
                    </a:ext>
                  </a:extLst>
                </a:gridCol>
                <a:gridCol w="288000">
                  <a:extLst>
                    <a:ext uri="{9D8B030D-6E8A-4147-A177-3AD203B41FA5}">
                      <a16:colId xmlns:a16="http://schemas.microsoft.com/office/drawing/2014/main" xmlns="" val="2722686017"/>
                    </a:ext>
                  </a:extLst>
                </a:gridCol>
                <a:gridCol w="288000">
                  <a:extLst>
                    <a:ext uri="{9D8B030D-6E8A-4147-A177-3AD203B41FA5}">
                      <a16:colId xmlns:a16="http://schemas.microsoft.com/office/drawing/2014/main" xmlns="" val="1580826196"/>
                    </a:ext>
                  </a:extLst>
                </a:gridCol>
                <a:gridCol w="288000">
                  <a:extLst>
                    <a:ext uri="{9D8B030D-6E8A-4147-A177-3AD203B41FA5}">
                      <a16:colId xmlns:a16="http://schemas.microsoft.com/office/drawing/2014/main" xmlns="" val="4049979896"/>
                    </a:ext>
                  </a:extLst>
                </a:gridCol>
                <a:gridCol w="288000">
                  <a:extLst>
                    <a:ext uri="{9D8B030D-6E8A-4147-A177-3AD203B41FA5}">
                      <a16:colId xmlns:a16="http://schemas.microsoft.com/office/drawing/2014/main" xmlns="" val="3309654655"/>
                    </a:ext>
                  </a:extLst>
                </a:gridCol>
                <a:gridCol w="288000">
                  <a:extLst>
                    <a:ext uri="{9D8B030D-6E8A-4147-A177-3AD203B41FA5}">
                      <a16:colId xmlns:a16="http://schemas.microsoft.com/office/drawing/2014/main" xmlns="" val="2362810121"/>
                    </a:ext>
                  </a:extLst>
                </a:gridCol>
                <a:gridCol w="208800">
                  <a:extLst>
                    <a:ext uri="{9D8B030D-6E8A-4147-A177-3AD203B41FA5}">
                      <a16:colId xmlns:a16="http://schemas.microsoft.com/office/drawing/2014/main" xmlns="" val="2610865569"/>
                    </a:ext>
                  </a:extLst>
                </a:gridCol>
                <a:gridCol w="208800">
                  <a:extLst>
                    <a:ext uri="{9D8B030D-6E8A-4147-A177-3AD203B41FA5}">
                      <a16:colId xmlns:a16="http://schemas.microsoft.com/office/drawing/2014/main" xmlns="" val="2652267302"/>
                    </a:ext>
                  </a:extLst>
                </a:gridCol>
                <a:gridCol w="208800">
                  <a:extLst>
                    <a:ext uri="{9D8B030D-6E8A-4147-A177-3AD203B41FA5}">
                      <a16:colId xmlns:a16="http://schemas.microsoft.com/office/drawing/2014/main" xmlns="" val="3802402643"/>
                    </a:ext>
                  </a:extLst>
                </a:gridCol>
                <a:gridCol w="208800">
                  <a:extLst>
                    <a:ext uri="{9D8B030D-6E8A-4147-A177-3AD203B41FA5}">
                      <a16:colId xmlns:a16="http://schemas.microsoft.com/office/drawing/2014/main" xmlns="" val="2019619158"/>
                    </a:ext>
                  </a:extLst>
                </a:gridCol>
              </a:tblGrid>
              <a:tr h="222396">
                <a:tc gridSpan="4">
                  <a:txBody>
                    <a:bodyPr/>
                    <a:lstStyle/>
                    <a:p>
                      <a:r>
                        <a:rPr lang="fr-FR" sz="600" b="0" dirty="0">
                          <a:solidFill>
                            <a:schemeClr val="tx1"/>
                          </a:solidFill>
                        </a:rPr>
                        <a:t>No. at </a:t>
                      </a:r>
                      <a:r>
                        <a:rPr lang="fr-FR" sz="600" b="0" dirty="0" err="1">
                          <a:solidFill>
                            <a:schemeClr val="tx1"/>
                          </a:solidFill>
                        </a:rPr>
                        <a:t>risk</a:t>
                      </a:r>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600" b="1" dirty="0">
                          <a:solidFill>
                            <a:srgbClr val="005086"/>
                          </a:solidFill>
                        </a:rPr>
                        <a:t>169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154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136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94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69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59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42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26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600" b="1" dirty="0">
                          <a:solidFill>
                            <a:srgbClr val="FF7F4D"/>
                          </a:solidFill>
                        </a:rPr>
                        <a:t>176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164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145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101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86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70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52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sp>
        <p:nvSpPr>
          <p:cNvPr id="15" name="Espace réservé du texte 6">
            <a:extLst>
              <a:ext uri="{FF2B5EF4-FFF2-40B4-BE49-F238E27FC236}">
                <a16:creationId xmlns:a16="http://schemas.microsoft.com/office/drawing/2014/main" xmlns="" id="{CBC96162-645D-B25B-E334-DCCDF2194843}"/>
              </a:ext>
            </a:extLst>
          </p:cNvPr>
          <p:cNvSpPr>
            <a:spLocks noGrp="1"/>
          </p:cNvSpPr>
          <p:nvPr>
            <p:ph type="body" sz="quarter" idx="20"/>
          </p:nvPr>
        </p:nvSpPr>
        <p:spPr>
          <a:xfrm>
            <a:off x="1261273" y="1011233"/>
            <a:ext cx="1988684" cy="387350"/>
          </a:xfrm>
        </p:spPr>
        <p:txBody>
          <a:bodyPr/>
          <a:lstStyle/>
          <a:p>
            <a:r>
              <a:rPr kumimoji="0" lang="fr-FR" sz="2000" u="none" strike="noStrike" kern="1200" cap="none" spc="0" normalizeH="0" baseline="0" noProof="0" dirty="0">
                <a:ln>
                  <a:noFill/>
                </a:ln>
                <a:solidFill>
                  <a:srgbClr val="737078"/>
                </a:solidFill>
                <a:effectLst/>
                <a:uLnTx/>
                <a:uFillTx/>
                <a:latin typeface="Century Gothic" panose="020B0502020202020204" pitchFamily="34" charset="0"/>
              </a:rPr>
              <a:t>Survie Globale</a:t>
            </a:r>
          </a:p>
          <a:p>
            <a:endParaRPr lang="fr-FR" dirty="0"/>
          </a:p>
        </p:txBody>
      </p:sp>
      <p:cxnSp>
        <p:nvCxnSpPr>
          <p:cNvPr id="21" name="Connecteur droit 20">
            <a:extLst>
              <a:ext uri="{FF2B5EF4-FFF2-40B4-BE49-F238E27FC236}">
                <a16:creationId xmlns:a16="http://schemas.microsoft.com/office/drawing/2014/main" xmlns="" id="{7A6C317D-99C2-6E9D-90F6-1818C1C0CFAF}"/>
              </a:ext>
            </a:extLst>
          </p:cNvPr>
          <p:cNvCxnSpPr>
            <a:cxnSpLocks/>
          </p:cNvCxnSpPr>
          <p:nvPr/>
        </p:nvCxnSpPr>
        <p:spPr>
          <a:xfrm>
            <a:off x="2308034" y="5313348"/>
            <a:ext cx="388588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2" name="Tableau 21">
            <a:extLst>
              <a:ext uri="{FF2B5EF4-FFF2-40B4-BE49-F238E27FC236}">
                <a16:creationId xmlns:a16="http://schemas.microsoft.com/office/drawing/2014/main" xmlns="" id="{2DFE323C-5A06-5DDB-E3A2-36819F161EDA}"/>
              </a:ext>
            </a:extLst>
          </p:cNvPr>
          <p:cNvGraphicFramePr>
            <a:graphicFrameLocks noGrp="1"/>
          </p:cNvGraphicFramePr>
          <p:nvPr/>
        </p:nvGraphicFramePr>
        <p:xfrm>
          <a:off x="2706606" y="1752472"/>
          <a:ext cx="3793406" cy="720976"/>
        </p:xfrm>
        <a:graphic>
          <a:graphicData uri="http://schemas.openxmlformats.org/drawingml/2006/table">
            <a:tbl>
              <a:tblPr firstRow="1" bandRow="1"/>
              <a:tblGrid>
                <a:gridCol w="1417738">
                  <a:extLst>
                    <a:ext uri="{9D8B030D-6E8A-4147-A177-3AD203B41FA5}">
                      <a16:colId xmlns:a16="http://schemas.microsoft.com/office/drawing/2014/main" xmlns="" val="20000"/>
                    </a:ext>
                  </a:extLst>
                </a:gridCol>
                <a:gridCol w="1187834">
                  <a:extLst>
                    <a:ext uri="{9D8B030D-6E8A-4147-A177-3AD203B41FA5}">
                      <a16:colId xmlns:a16="http://schemas.microsoft.com/office/drawing/2014/main" xmlns="" val="20001"/>
                    </a:ext>
                  </a:extLst>
                </a:gridCol>
                <a:gridCol w="1187834">
                  <a:extLst>
                    <a:ext uri="{9D8B030D-6E8A-4147-A177-3AD203B41FA5}">
                      <a16:colId xmlns:a16="http://schemas.microsoft.com/office/drawing/2014/main" xmlns="" val="20002"/>
                    </a:ext>
                  </a:extLst>
                </a:gridCol>
              </a:tblGrid>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70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err="1">
                          <a:solidFill>
                            <a:schemeClr val="lt1"/>
                          </a:solidFill>
                          <a:latin typeface="Century Gothic" panose="020B0502020202020204" pitchFamily="34" charset="0"/>
                          <a:ea typeface="+mn-ea"/>
                          <a:cs typeface="Arial" panose="020B0604020202020204" pitchFamily="34" charset="0"/>
                        </a:rPr>
                        <a:t>Chimiotherapie</a:t>
                      </a:r>
                      <a:endParaRPr lang="fr-FR" sz="700" b="1" i="0" kern="1200" dirty="0">
                        <a:solidFill>
                          <a:schemeClr val="lt1"/>
                        </a:solidFill>
                        <a:latin typeface="Century Gothic" panose="020B0502020202020204" pitchFamily="34" charset="0"/>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err="1">
                          <a:solidFill>
                            <a:schemeClr val="lt1"/>
                          </a:solidFill>
                          <a:latin typeface="Century Gothic" panose="020B0502020202020204" pitchFamily="34" charset="0"/>
                          <a:ea typeface="+mn-ea"/>
                          <a:cs typeface="Arial" panose="020B0604020202020204" pitchFamily="34" charset="0"/>
                        </a:rPr>
                        <a:t>Chimtoherapie</a:t>
                      </a:r>
                      <a:r>
                        <a:rPr lang="fr-FR" sz="700" b="1" i="0" kern="1200" dirty="0">
                          <a:solidFill>
                            <a:schemeClr val="lt1"/>
                          </a:solidFill>
                          <a:latin typeface="Century Gothic" panose="020B0502020202020204" pitchFamily="34" charset="0"/>
                          <a:ea typeface="+mn-ea"/>
                          <a:cs typeface="Arial" panose="020B0604020202020204" pitchFamily="34" charset="0"/>
                        </a:rPr>
                        <a:t> + Pembrolizumab</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19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0"/>
                        </a:spcBef>
                      </a:pPr>
                      <a:r>
                        <a:rPr lang="fr-FR" sz="700" b="0" i="0" dirty="0">
                          <a:solidFill>
                            <a:schemeClr val="tx1"/>
                          </a:solidFill>
                          <a:latin typeface="Century Gothic" panose="020B0502020202020204" pitchFamily="34" charset="0"/>
                          <a:cs typeface="Arial" panose="020B0604020202020204" pitchFamily="34" charset="0"/>
                        </a:rPr>
                        <a:t>SG médiane (95% CI), mois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18.2 (16.0, 20.4)</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19.8 (16.0, 22.2)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1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700" b="0" i="0" dirty="0">
                          <a:solidFill>
                            <a:schemeClr val="tx1"/>
                          </a:solidFill>
                          <a:latin typeface="Century Gothic" panose="020B0502020202020204" pitchFamily="34" charset="0"/>
                        </a:rPr>
                        <a:t>Hazard ratio</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1" i="0" kern="1200" dirty="0">
                          <a:solidFill>
                            <a:schemeClr val="tx1"/>
                          </a:solidFill>
                          <a:latin typeface="Century Gothic" panose="020B0502020202020204" pitchFamily="34" charset="0"/>
                          <a:ea typeface="+mn-ea"/>
                          <a:cs typeface="Arial" panose="020B0604020202020204" pitchFamily="34" charset="0"/>
                        </a:rPr>
                        <a:t>0.89 (0.7, 1.13</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7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b">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grpSp>
        <p:nvGrpSpPr>
          <p:cNvPr id="59" name="Groupe 58">
            <a:extLst>
              <a:ext uri="{FF2B5EF4-FFF2-40B4-BE49-F238E27FC236}">
                <a16:creationId xmlns:a16="http://schemas.microsoft.com/office/drawing/2014/main" xmlns="" id="{B3E70D26-61B9-1D16-0770-2EBFBC752BB3}"/>
              </a:ext>
            </a:extLst>
          </p:cNvPr>
          <p:cNvGrpSpPr/>
          <p:nvPr/>
        </p:nvGrpSpPr>
        <p:grpSpPr>
          <a:xfrm>
            <a:off x="1141887" y="1447661"/>
            <a:ext cx="5122968" cy="3961037"/>
            <a:chOff x="1141887" y="1447661"/>
            <a:chExt cx="5122968" cy="3961037"/>
          </a:xfrm>
        </p:grpSpPr>
        <p:graphicFrame>
          <p:nvGraphicFramePr>
            <p:cNvPr id="24" name="Chart 16">
              <a:extLst>
                <a:ext uri="{FF2B5EF4-FFF2-40B4-BE49-F238E27FC236}">
                  <a16:creationId xmlns:a16="http://schemas.microsoft.com/office/drawing/2014/main" xmlns="" id="{4ABFC744-6A88-3C6D-EB3B-F3702B530B80}"/>
                </a:ext>
              </a:extLst>
            </p:cNvPr>
            <p:cNvGraphicFramePr/>
            <p:nvPr/>
          </p:nvGraphicFramePr>
          <p:xfrm>
            <a:off x="1141887" y="1582248"/>
            <a:ext cx="5052027" cy="3826450"/>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e 15">
              <a:extLst>
                <a:ext uri="{FF2B5EF4-FFF2-40B4-BE49-F238E27FC236}">
                  <a16:creationId xmlns:a16="http://schemas.microsoft.com/office/drawing/2014/main" xmlns="" id="{66654261-886C-9542-7C11-33B5E47040CF}"/>
                </a:ext>
              </a:extLst>
            </p:cNvPr>
            <p:cNvGrpSpPr/>
            <p:nvPr/>
          </p:nvGrpSpPr>
          <p:grpSpPr>
            <a:xfrm>
              <a:off x="4338997" y="2508110"/>
              <a:ext cx="1925858" cy="350759"/>
              <a:chOff x="3735509" y="2008109"/>
              <a:chExt cx="1925858" cy="350759"/>
            </a:xfrm>
          </p:grpSpPr>
          <p:cxnSp>
            <p:nvCxnSpPr>
              <p:cNvPr id="17" name="Connecteur droit 16">
                <a:extLst>
                  <a:ext uri="{FF2B5EF4-FFF2-40B4-BE49-F238E27FC236}">
                    <a16:creationId xmlns:a16="http://schemas.microsoft.com/office/drawing/2014/main" xmlns="" id="{D1713B52-383E-F44A-C35E-6FB424828755}"/>
                  </a:ext>
                </a:extLst>
              </p:cNvPr>
              <p:cNvCxnSpPr>
                <a:cxnSpLocks/>
              </p:cNvCxnSpPr>
              <p:nvPr/>
            </p:nvCxnSpPr>
            <p:spPr>
              <a:xfrm>
                <a:off x="3735509" y="2115831"/>
                <a:ext cx="135314"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xmlns="" id="{C2AB0562-CB1D-0274-7802-B8BE8FA1BE97}"/>
                  </a:ext>
                </a:extLst>
              </p:cNvPr>
              <p:cNvSpPr txBox="1"/>
              <p:nvPr/>
            </p:nvSpPr>
            <p:spPr>
              <a:xfrm>
                <a:off x="3803166" y="2008109"/>
                <a:ext cx="960519" cy="215444"/>
              </a:xfrm>
              <a:prstGeom prst="rect">
                <a:avLst/>
              </a:prstGeom>
              <a:noFill/>
            </p:spPr>
            <p:txBody>
              <a:bodyPr wrap="none" rtlCol="0">
                <a:spAutoFit/>
              </a:bodyPr>
              <a:lstStyle/>
              <a:p>
                <a:r>
                  <a:rPr lang="fr-FR" sz="800" dirty="0">
                    <a:solidFill>
                      <a:prstClr val="black"/>
                    </a:solidFill>
                  </a:rPr>
                  <a:t>Chimiothérapie</a:t>
                </a:r>
              </a:p>
            </p:txBody>
          </p:sp>
          <p:cxnSp>
            <p:nvCxnSpPr>
              <p:cNvPr id="19" name="Connecteur droit 18">
                <a:extLst>
                  <a:ext uri="{FF2B5EF4-FFF2-40B4-BE49-F238E27FC236}">
                    <a16:creationId xmlns:a16="http://schemas.microsoft.com/office/drawing/2014/main" xmlns="" id="{483A7526-F4AD-DEEC-F435-E6818E2881AC}"/>
                  </a:ext>
                </a:extLst>
              </p:cNvPr>
              <p:cNvCxnSpPr>
                <a:cxnSpLocks/>
              </p:cNvCxnSpPr>
              <p:nvPr/>
            </p:nvCxnSpPr>
            <p:spPr>
              <a:xfrm>
                <a:off x="3735509" y="2251146"/>
                <a:ext cx="135314"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xmlns="" id="{9A64C8FC-A384-7D80-08BE-236B1BB9B39C}"/>
                  </a:ext>
                </a:extLst>
              </p:cNvPr>
              <p:cNvSpPr txBox="1"/>
              <p:nvPr/>
            </p:nvSpPr>
            <p:spPr>
              <a:xfrm>
                <a:off x="3803166" y="2143424"/>
                <a:ext cx="1858201" cy="215444"/>
              </a:xfrm>
              <a:prstGeom prst="rect">
                <a:avLst/>
              </a:prstGeom>
              <a:noFill/>
            </p:spPr>
            <p:txBody>
              <a:bodyPr wrap="none" rtlCol="0">
                <a:spAutoFit/>
              </a:bodyPr>
              <a:lstStyle/>
              <a:p>
                <a:r>
                  <a:rPr lang="fr-FR" sz="800" dirty="0" err="1">
                    <a:solidFill>
                      <a:prstClr val="black"/>
                    </a:solidFill>
                  </a:rPr>
                  <a:t>Chimiotherapie</a:t>
                </a:r>
                <a:r>
                  <a:rPr lang="fr-FR" sz="800" dirty="0">
                    <a:solidFill>
                      <a:prstClr val="black"/>
                    </a:solidFill>
                  </a:rPr>
                  <a:t> + Pembrolizumab</a:t>
                </a:r>
              </a:p>
            </p:txBody>
          </p:sp>
        </p:grpSp>
        <p:cxnSp>
          <p:nvCxnSpPr>
            <p:cNvPr id="27" name="Connecteur droit 26">
              <a:extLst>
                <a:ext uri="{FF2B5EF4-FFF2-40B4-BE49-F238E27FC236}">
                  <a16:creationId xmlns:a16="http://schemas.microsoft.com/office/drawing/2014/main" xmlns="" id="{2C267D80-0001-E11F-AC66-F29931697C7E}"/>
                </a:ext>
              </a:extLst>
            </p:cNvPr>
            <p:cNvCxnSpPr>
              <a:cxnSpLocks/>
            </p:cNvCxnSpPr>
            <p:nvPr/>
          </p:nvCxnSpPr>
          <p:spPr>
            <a:xfrm flipV="1">
              <a:off x="3537748" y="3539248"/>
              <a:ext cx="0" cy="1227029"/>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xmlns="" id="{CF0F934E-B800-F41B-F30F-9F58BCF03123}"/>
                </a:ext>
              </a:extLst>
            </p:cNvPr>
            <p:cNvCxnSpPr>
              <a:cxnSpLocks/>
            </p:cNvCxnSpPr>
            <p:nvPr/>
          </p:nvCxnSpPr>
          <p:spPr>
            <a:xfrm flipV="1">
              <a:off x="4349842" y="3969313"/>
              <a:ext cx="0" cy="796964"/>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xmlns="" id="{B8491D8A-FEB4-1910-CFDD-76D41BDB909F}"/>
                </a:ext>
              </a:extLst>
            </p:cNvPr>
            <p:cNvSpPr txBox="1"/>
            <p:nvPr/>
          </p:nvSpPr>
          <p:spPr>
            <a:xfrm>
              <a:off x="3453443" y="3349643"/>
              <a:ext cx="1095172" cy="215444"/>
            </a:xfrm>
            <a:prstGeom prst="rect">
              <a:avLst/>
            </a:prstGeom>
            <a:noFill/>
          </p:spPr>
          <p:txBody>
            <a:bodyPr wrap="none" rtlCol="0">
              <a:spAutoFit/>
            </a:bodyPr>
            <a:lstStyle/>
            <a:p>
              <a:r>
                <a:rPr lang="fr-FR" sz="800" b="1" dirty="0">
                  <a:solidFill>
                    <a:srgbClr val="FF7F4D"/>
                  </a:solidFill>
                </a:rPr>
                <a:t>Survie à 2 ans 40%</a:t>
              </a:r>
            </a:p>
          </p:txBody>
        </p:sp>
        <p:sp>
          <p:nvSpPr>
            <p:cNvPr id="30" name="ZoneTexte 29">
              <a:extLst>
                <a:ext uri="{FF2B5EF4-FFF2-40B4-BE49-F238E27FC236}">
                  <a16:creationId xmlns:a16="http://schemas.microsoft.com/office/drawing/2014/main" xmlns="" id="{4D3CF71B-A310-F6BC-33BA-97FE2F04461F}"/>
                </a:ext>
              </a:extLst>
            </p:cNvPr>
            <p:cNvSpPr txBox="1"/>
            <p:nvPr/>
          </p:nvSpPr>
          <p:spPr>
            <a:xfrm>
              <a:off x="4250974" y="3759271"/>
              <a:ext cx="1119217" cy="215444"/>
            </a:xfrm>
            <a:prstGeom prst="rect">
              <a:avLst/>
            </a:prstGeom>
            <a:noFill/>
          </p:spPr>
          <p:txBody>
            <a:bodyPr wrap="none" rtlCol="0">
              <a:spAutoFit/>
            </a:bodyPr>
            <a:lstStyle/>
            <a:p>
              <a:r>
                <a:rPr lang="fr-FR" sz="800" b="1" dirty="0" err="1">
                  <a:solidFill>
                    <a:srgbClr val="FF7F4D"/>
                  </a:solidFill>
                </a:rPr>
                <a:t>Surivie</a:t>
              </a:r>
              <a:r>
                <a:rPr lang="fr-FR" sz="800" b="1" dirty="0">
                  <a:solidFill>
                    <a:srgbClr val="FF7F4D"/>
                  </a:solidFill>
                </a:rPr>
                <a:t> à 3 ans 26%</a:t>
              </a:r>
            </a:p>
          </p:txBody>
        </p:sp>
        <p:sp>
          <p:nvSpPr>
            <p:cNvPr id="31" name="ZoneTexte 30">
              <a:extLst>
                <a:ext uri="{FF2B5EF4-FFF2-40B4-BE49-F238E27FC236}">
                  <a16:creationId xmlns:a16="http://schemas.microsoft.com/office/drawing/2014/main" xmlns="" id="{7CD8D9E0-2CA9-4508-4EBF-8EBD351B8D0D}"/>
                </a:ext>
              </a:extLst>
            </p:cNvPr>
            <p:cNvSpPr txBox="1"/>
            <p:nvPr/>
          </p:nvSpPr>
          <p:spPr>
            <a:xfrm>
              <a:off x="3509981" y="4139708"/>
              <a:ext cx="1124026" cy="215444"/>
            </a:xfrm>
            <a:prstGeom prst="rect">
              <a:avLst/>
            </a:prstGeom>
            <a:noFill/>
          </p:spPr>
          <p:txBody>
            <a:bodyPr wrap="none" rtlCol="0">
              <a:spAutoFit/>
            </a:bodyPr>
            <a:lstStyle/>
            <a:p>
              <a:r>
                <a:rPr lang="fr-FR" sz="800" b="1" dirty="0">
                  <a:solidFill>
                    <a:srgbClr val="005086"/>
                  </a:solidFill>
                </a:rPr>
                <a:t> Survie à 3 ans 20%</a:t>
              </a:r>
            </a:p>
          </p:txBody>
        </p:sp>
        <p:sp>
          <p:nvSpPr>
            <p:cNvPr id="32" name="ZoneTexte 31">
              <a:extLst>
                <a:ext uri="{FF2B5EF4-FFF2-40B4-BE49-F238E27FC236}">
                  <a16:creationId xmlns:a16="http://schemas.microsoft.com/office/drawing/2014/main" xmlns="" id="{F51F1886-90A3-8D15-F64E-2756E47ECD23}"/>
                </a:ext>
              </a:extLst>
            </p:cNvPr>
            <p:cNvSpPr txBox="1"/>
            <p:nvPr/>
          </p:nvSpPr>
          <p:spPr>
            <a:xfrm>
              <a:off x="2505494" y="3643871"/>
              <a:ext cx="1095172" cy="215444"/>
            </a:xfrm>
            <a:prstGeom prst="rect">
              <a:avLst/>
            </a:prstGeom>
            <a:noFill/>
          </p:spPr>
          <p:txBody>
            <a:bodyPr wrap="none" rtlCol="0">
              <a:spAutoFit/>
            </a:bodyPr>
            <a:lstStyle/>
            <a:p>
              <a:r>
                <a:rPr lang="fr-FR" sz="800" b="1" dirty="0">
                  <a:solidFill>
                    <a:srgbClr val="005086"/>
                  </a:solidFill>
                </a:rPr>
                <a:t>Survie à 2 ans 37%</a:t>
              </a:r>
            </a:p>
          </p:txBody>
        </p:sp>
        <p:sp>
          <p:nvSpPr>
            <p:cNvPr id="35" name="Forme libre 34">
              <a:extLst>
                <a:ext uri="{FF2B5EF4-FFF2-40B4-BE49-F238E27FC236}">
                  <a16:creationId xmlns:a16="http://schemas.microsoft.com/office/drawing/2014/main" xmlns="" id="{2C72EFBB-AE73-8880-B3BC-88056A098B18}"/>
                </a:ext>
              </a:extLst>
            </p:cNvPr>
            <p:cNvSpPr/>
            <p:nvPr/>
          </p:nvSpPr>
          <p:spPr>
            <a:xfrm>
              <a:off x="1926301" y="1742173"/>
              <a:ext cx="3633537" cy="2916454"/>
            </a:xfrm>
            <a:custGeom>
              <a:avLst/>
              <a:gdLst>
                <a:gd name="connsiteX0" fmla="*/ 3633537 w 3633537"/>
                <a:gd name="connsiteY0" fmla="*/ 2916454 h 2916454"/>
                <a:gd name="connsiteX1" fmla="*/ 3311090 w 3633537"/>
                <a:gd name="connsiteY1" fmla="*/ 2916454 h 2916454"/>
                <a:gd name="connsiteX2" fmla="*/ 3311090 w 3633537"/>
                <a:gd name="connsiteY2" fmla="*/ 2805764 h 2916454"/>
                <a:gd name="connsiteX3" fmla="*/ 3166711 w 3633537"/>
                <a:gd name="connsiteY3" fmla="*/ 2805764 h 2916454"/>
                <a:gd name="connsiteX4" fmla="*/ 3166711 w 3633537"/>
                <a:gd name="connsiteY4" fmla="*/ 2685448 h 2916454"/>
                <a:gd name="connsiteX5" fmla="*/ 3031958 w 3633537"/>
                <a:gd name="connsiteY5" fmla="*/ 2685448 h 2916454"/>
                <a:gd name="connsiteX6" fmla="*/ 3031958 w 3633537"/>
                <a:gd name="connsiteY6" fmla="*/ 2618071 h 2916454"/>
                <a:gd name="connsiteX7" fmla="*/ 2911642 w 3633537"/>
                <a:gd name="connsiteY7" fmla="*/ 2618071 h 2916454"/>
                <a:gd name="connsiteX8" fmla="*/ 2911642 w 3633537"/>
                <a:gd name="connsiteY8" fmla="*/ 2555507 h 2916454"/>
                <a:gd name="connsiteX9" fmla="*/ 2810577 w 3633537"/>
                <a:gd name="connsiteY9" fmla="*/ 2555507 h 2916454"/>
                <a:gd name="connsiteX10" fmla="*/ 2810577 w 3633537"/>
                <a:gd name="connsiteY10" fmla="*/ 2454442 h 2916454"/>
                <a:gd name="connsiteX11" fmla="*/ 2627697 w 3633537"/>
                <a:gd name="connsiteY11" fmla="*/ 2454442 h 2916454"/>
                <a:gd name="connsiteX12" fmla="*/ 2627697 w 3633537"/>
                <a:gd name="connsiteY12" fmla="*/ 2415941 h 2916454"/>
                <a:gd name="connsiteX13" fmla="*/ 2334126 w 3633537"/>
                <a:gd name="connsiteY13" fmla="*/ 2415941 h 2916454"/>
                <a:gd name="connsiteX14" fmla="*/ 2286000 w 3633537"/>
                <a:gd name="connsiteY14" fmla="*/ 2391878 h 2916454"/>
                <a:gd name="connsiteX15" fmla="*/ 2252311 w 3633537"/>
                <a:gd name="connsiteY15" fmla="*/ 2367814 h 2916454"/>
                <a:gd name="connsiteX16" fmla="*/ 2184934 w 3633537"/>
                <a:gd name="connsiteY16" fmla="*/ 2348564 h 2916454"/>
                <a:gd name="connsiteX17" fmla="*/ 2170497 w 3633537"/>
                <a:gd name="connsiteY17" fmla="*/ 2343751 h 2916454"/>
                <a:gd name="connsiteX18" fmla="*/ 2141621 w 3633537"/>
                <a:gd name="connsiteY18" fmla="*/ 2324501 h 2916454"/>
                <a:gd name="connsiteX19" fmla="*/ 2103120 w 3633537"/>
                <a:gd name="connsiteY19" fmla="*/ 2305250 h 2916454"/>
                <a:gd name="connsiteX20" fmla="*/ 2079057 w 3633537"/>
                <a:gd name="connsiteY20" fmla="*/ 2290812 h 2916454"/>
                <a:gd name="connsiteX21" fmla="*/ 2064619 w 3633537"/>
                <a:gd name="connsiteY21" fmla="*/ 2261936 h 2916454"/>
                <a:gd name="connsiteX22" fmla="*/ 2054993 w 3633537"/>
                <a:gd name="connsiteY22" fmla="*/ 2233061 h 2916454"/>
                <a:gd name="connsiteX23" fmla="*/ 2035743 w 3633537"/>
                <a:gd name="connsiteY23" fmla="*/ 2204185 h 2916454"/>
                <a:gd name="connsiteX24" fmla="*/ 2030930 w 3633537"/>
                <a:gd name="connsiteY24" fmla="*/ 2189747 h 2916454"/>
                <a:gd name="connsiteX25" fmla="*/ 2002054 w 3633537"/>
                <a:gd name="connsiteY25" fmla="*/ 2180122 h 2916454"/>
                <a:gd name="connsiteX26" fmla="*/ 1987617 w 3633537"/>
                <a:gd name="connsiteY26" fmla="*/ 2170496 h 2916454"/>
                <a:gd name="connsiteX27" fmla="*/ 1958741 w 3633537"/>
                <a:gd name="connsiteY27" fmla="*/ 2160871 h 2916454"/>
                <a:gd name="connsiteX28" fmla="*/ 1949115 w 3633537"/>
                <a:gd name="connsiteY28" fmla="*/ 2151246 h 2916454"/>
                <a:gd name="connsiteX29" fmla="*/ 1910614 w 3633537"/>
                <a:gd name="connsiteY29" fmla="*/ 2141621 h 2916454"/>
                <a:gd name="connsiteX30" fmla="*/ 1891364 w 3633537"/>
                <a:gd name="connsiteY30" fmla="*/ 2131995 h 2916454"/>
                <a:gd name="connsiteX31" fmla="*/ 1876926 w 3633537"/>
                <a:gd name="connsiteY31" fmla="*/ 2122370 h 2916454"/>
                <a:gd name="connsiteX32" fmla="*/ 1862488 w 3633537"/>
                <a:gd name="connsiteY32" fmla="*/ 2117558 h 2916454"/>
                <a:gd name="connsiteX33" fmla="*/ 1819174 w 3633537"/>
                <a:gd name="connsiteY33" fmla="*/ 2064619 h 2916454"/>
                <a:gd name="connsiteX34" fmla="*/ 1809549 w 3633537"/>
                <a:gd name="connsiteY34" fmla="*/ 2054993 h 2916454"/>
                <a:gd name="connsiteX35" fmla="*/ 1795111 w 3633537"/>
                <a:gd name="connsiteY35" fmla="*/ 2050181 h 2916454"/>
                <a:gd name="connsiteX36" fmla="*/ 1756610 w 3633537"/>
                <a:gd name="connsiteY36" fmla="*/ 2002054 h 2916454"/>
                <a:gd name="connsiteX37" fmla="*/ 1727734 w 3633537"/>
                <a:gd name="connsiteY37" fmla="*/ 1982804 h 2916454"/>
                <a:gd name="connsiteX38" fmla="*/ 1713297 w 3633537"/>
                <a:gd name="connsiteY38" fmla="*/ 1977991 h 2916454"/>
                <a:gd name="connsiteX39" fmla="*/ 1684421 w 3633537"/>
                <a:gd name="connsiteY39" fmla="*/ 1958741 h 2916454"/>
                <a:gd name="connsiteX40" fmla="*/ 1669983 w 3633537"/>
                <a:gd name="connsiteY40" fmla="*/ 1953928 h 2916454"/>
                <a:gd name="connsiteX41" fmla="*/ 1631482 w 3633537"/>
                <a:gd name="connsiteY41" fmla="*/ 1944303 h 2916454"/>
                <a:gd name="connsiteX42" fmla="*/ 1588168 w 3633537"/>
                <a:gd name="connsiteY42" fmla="*/ 1920240 h 2916454"/>
                <a:gd name="connsiteX43" fmla="*/ 1559292 w 3633537"/>
                <a:gd name="connsiteY43" fmla="*/ 1900989 h 2916454"/>
                <a:gd name="connsiteX44" fmla="*/ 1544854 w 3633537"/>
                <a:gd name="connsiteY44" fmla="*/ 1891364 h 2916454"/>
                <a:gd name="connsiteX45" fmla="*/ 1511166 w 3633537"/>
                <a:gd name="connsiteY45" fmla="*/ 1848050 h 2916454"/>
                <a:gd name="connsiteX46" fmla="*/ 1482290 w 3633537"/>
                <a:gd name="connsiteY46" fmla="*/ 1833612 h 2916454"/>
                <a:gd name="connsiteX47" fmla="*/ 1453414 w 3633537"/>
                <a:gd name="connsiteY47" fmla="*/ 1814362 h 2916454"/>
                <a:gd name="connsiteX48" fmla="*/ 1429351 w 3633537"/>
                <a:gd name="connsiteY48" fmla="*/ 1795111 h 2916454"/>
                <a:gd name="connsiteX49" fmla="*/ 1414913 w 3633537"/>
                <a:gd name="connsiteY49" fmla="*/ 1790299 h 2916454"/>
                <a:gd name="connsiteX50" fmla="*/ 1386038 w 3633537"/>
                <a:gd name="connsiteY50" fmla="*/ 1771048 h 2916454"/>
                <a:gd name="connsiteX51" fmla="*/ 1371600 w 3633537"/>
                <a:gd name="connsiteY51" fmla="*/ 1761423 h 2916454"/>
                <a:gd name="connsiteX52" fmla="*/ 1361974 w 3633537"/>
                <a:gd name="connsiteY52" fmla="*/ 1751798 h 2916454"/>
                <a:gd name="connsiteX53" fmla="*/ 1333099 w 3633537"/>
                <a:gd name="connsiteY53" fmla="*/ 1732547 h 2916454"/>
                <a:gd name="connsiteX54" fmla="*/ 1318661 w 3633537"/>
                <a:gd name="connsiteY54" fmla="*/ 1722922 h 2916454"/>
                <a:gd name="connsiteX55" fmla="*/ 1309035 w 3633537"/>
                <a:gd name="connsiteY55" fmla="*/ 1708484 h 2916454"/>
                <a:gd name="connsiteX56" fmla="*/ 1275347 w 3633537"/>
                <a:gd name="connsiteY56" fmla="*/ 1669983 h 2916454"/>
                <a:gd name="connsiteX57" fmla="*/ 1270534 w 3633537"/>
                <a:gd name="connsiteY57" fmla="*/ 1655545 h 2916454"/>
                <a:gd name="connsiteX58" fmla="*/ 1260909 w 3633537"/>
                <a:gd name="connsiteY58" fmla="*/ 1588168 h 2916454"/>
                <a:gd name="connsiteX59" fmla="*/ 1256097 w 3633537"/>
                <a:gd name="connsiteY59" fmla="*/ 1573730 h 2916454"/>
                <a:gd name="connsiteX60" fmla="*/ 1246471 w 3633537"/>
                <a:gd name="connsiteY60" fmla="*/ 1540042 h 2916454"/>
                <a:gd name="connsiteX61" fmla="*/ 1227221 w 3633537"/>
                <a:gd name="connsiteY61" fmla="*/ 1511166 h 2916454"/>
                <a:gd name="connsiteX62" fmla="*/ 1212783 w 3633537"/>
                <a:gd name="connsiteY62" fmla="*/ 1482290 h 2916454"/>
                <a:gd name="connsiteX63" fmla="*/ 1207970 w 3633537"/>
                <a:gd name="connsiteY63" fmla="*/ 1467852 h 2916454"/>
                <a:gd name="connsiteX64" fmla="*/ 1188720 w 3633537"/>
                <a:gd name="connsiteY64" fmla="*/ 1438976 h 2916454"/>
                <a:gd name="connsiteX65" fmla="*/ 1174282 w 3633537"/>
                <a:gd name="connsiteY65" fmla="*/ 1414913 h 2916454"/>
                <a:gd name="connsiteX66" fmla="*/ 1159844 w 3633537"/>
                <a:gd name="connsiteY66" fmla="*/ 1381225 h 2916454"/>
                <a:gd name="connsiteX67" fmla="*/ 1140593 w 3633537"/>
                <a:gd name="connsiteY67" fmla="*/ 1342724 h 2916454"/>
                <a:gd name="connsiteX68" fmla="*/ 1126155 w 3633537"/>
                <a:gd name="connsiteY68" fmla="*/ 1333099 h 2916454"/>
                <a:gd name="connsiteX69" fmla="*/ 1121343 w 3633537"/>
                <a:gd name="connsiteY69" fmla="*/ 1318661 h 2916454"/>
                <a:gd name="connsiteX70" fmla="*/ 1102092 w 3633537"/>
                <a:gd name="connsiteY70" fmla="*/ 1299410 h 2916454"/>
                <a:gd name="connsiteX71" fmla="*/ 1078029 w 3633537"/>
                <a:gd name="connsiteY71" fmla="*/ 1270534 h 2916454"/>
                <a:gd name="connsiteX72" fmla="*/ 1068404 w 3633537"/>
                <a:gd name="connsiteY72" fmla="*/ 1256096 h 2916454"/>
                <a:gd name="connsiteX73" fmla="*/ 1044341 w 3633537"/>
                <a:gd name="connsiteY73" fmla="*/ 1232033 h 2916454"/>
                <a:gd name="connsiteX74" fmla="*/ 1034715 w 3633537"/>
                <a:gd name="connsiteY74" fmla="*/ 1222408 h 2916454"/>
                <a:gd name="connsiteX75" fmla="*/ 1010652 w 3633537"/>
                <a:gd name="connsiteY75" fmla="*/ 1198345 h 2916454"/>
                <a:gd name="connsiteX76" fmla="*/ 996214 w 3633537"/>
                <a:gd name="connsiteY76" fmla="*/ 1174282 h 2916454"/>
                <a:gd name="connsiteX77" fmla="*/ 976964 w 3633537"/>
                <a:gd name="connsiteY77" fmla="*/ 1145406 h 2916454"/>
                <a:gd name="connsiteX78" fmla="*/ 962526 w 3633537"/>
                <a:gd name="connsiteY78" fmla="*/ 1140593 h 2916454"/>
                <a:gd name="connsiteX79" fmla="*/ 933650 w 3633537"/>
                <a:gd name="connsiteY79" fmla="*/ 1116530 h 2916454"/>
                <a:gd name="connsiteX80" fmla="*/ 924025 w 3633537"/>
                <a:gd name="connsiteY80" fmla="*/ 1102092 h 2916454"/>
                <a:gd name="connsiteX81" fmla="*/ 895149 w 3633537"/>
                <a:gd name="connsiteY81" fmla="*/ 1092467 h 2916454"/>
                <a:gd name="connsiteX82" fmla="*/ 885524 w 3633537"/>
                <a:gd name="connsiteY82" fmla="*/ 1078029 h 2916454"/>
                <a:gd name="connsiteX83" fmla="*/ 871086 w 3633537"/>
                <a:gd name="connsiteY83" fmla="*/ 1063591 h 2916454"/>
                <a:gd name="connsiteX84" fmla="*/ 856648 w 3633537"/>
                <a:gd name="connsiteY84" fmla="*/ 1029903 h 2916454"/>
                <a:gd name="connsiteX85" fmla="*/ 847023 w 3633537"/>
                <a:gd name="connsiteY85" fmla="*/ 1015465 h 2916454"/>
                <a:gd name="connsiteX86" fmla="*/ 837398 w 3633537"/>
                <a:gd name="connsiteY86" fmla="*/ 952901 h 2916454"/>
                <a:gd name="connsiteX87" fmla="*/ 822960 w 3633537"/>
                <a:gd name="connsiteY87" fmla="*/ 909587 h 2916454"/>
                <a:gd name="connsiteX88" fmla="*/ 818147 w 3633537"/>
                <a:gd name="connsiteY88" fmla="*/ 895149 h 2916454"/>
                <a:gd name="connsiteX89" fmla="*/ 798897 w 3633537"/>
                <a:gd name="connsiteY89" fmla="*/ 842210 h 2916454"/>
                <a:gd name="connsiteX90" fmla="*/ 784459 w 3633537"/>
                <a:gd name="connsiteY90" fmla="*/ 832585 h 2916454"/>
                <a:gd name="connsiteX91" fmla="*/ 760395 w 3633537"/>
                <a:gd name="connsiteY91" fmla="*/ 813334 h 2916454"/>
                <a:gd name="connsiteX92" fmla="*/ 745958 w 3633537"/>
                <a:gd name="connsiteY92" fmla="*/ 798896 h 2916454"/>
                <a:gd name="connsiteX93" fmla="*/ 731520 w 3633537"/>
                <a:gd name="connsiteY93" fmla="*/ 789271 h 2916454"/>
                <a:gd name="connsiteX94" fmla="*/ 721894 w 3633537"/>
                <a:gd name="connsiteY94" fmla="*/ 779646 h 2916454"/>
                <a:gd name="connsiteX95" fmla="*/ 707457 w 3633537"/>
                <a:gd name="connsiteY95" fmla="*/ 774833 h 2916454"/>
                <a:gd name="connsiteX96" fmla="*/ 668955 w 3633537"/>
                <a:gd name="connsiteY96" fmla="*/ 750770 h 2916454"/>
                <a:gd name="connsiteX97" fmla="*/ 644892 w 3633537"/>
                <a:gd name="connsiteY97" fmla="*/ 726707 h 2916454"/>
                <a:gd name="connsiteX98" fmla="*/ 606391 w 3633537"/>
                <a:gd name="connsiteY98" fmla="*/ 659330 h 2916454"/>
                <a:gd name="connsiteX99" fmla="*/ 591953 w 3633537"/>
                <a:gd name="connsiteY99" fmla="*/ 616016 h 2916454"/>
                <a:gd name="connsiteX100" fmla="*/ 587141 w 3633537"/>
                <a:gd name="connsiteY100" fmla="*/ 601579 h 2916454"/>
                <a:gd name="connsiteX101" fmla="*/ 582328 w 3633537"/>
                <a:gd name="connsiteY101" fmla="*/ 587141 h 2916454"/>
                <a:gd name="connsiteX102" fmla="*/ 572703 w 3633537"/>
                <a:gd name="connsiteY102" fmla="*/ 539014 h 2916454"/>
                <a:gd name="connsiteX103" fmla="*/ 567890 w 3633537"/>
                <a:gd name="connsiteY103" fmla="*/ 524576 h 2916454"/>
                <a:gd name="connsiteX104" fmla="*/ 548640 w 3633537"/>
                <a:gd name="connsiteY104" fmla="*/ 495701 h 2916454"/>
                <a:gd name="connsiteX105" fmla="*/ 534202 w 3633537"/>
                <a:gd name="connsiteY105" fmla="*/ 466825 h 2916454"/>
                <a:gd name="connsiteX106" fmla="*/ 519764 w 3633537"/>
                <a:gd name="connsiteY106" fmla="*/ 437949 h 2916454"/>
                <a:gd name="connsiteX107" fmla="*/ 505326 w 3633537"/>
                <a:gd name="connsiteY107" fmla="*/ 423511 h 2916454"/>
                <a:gd name="connsiteX108" fmla="*/ 486075 w 3633537"/>
                <a:gd name="connsiteY108" fmla="*/ 394635 h 2916454"/>
                <a:gd name="connsiteX109" fmla="*/ 481263 w 3633537"/>
                <a:gd name="connsiteY109" fmla="*/ 380198 h 2916454"/>
                <a:gd name="connsiteX110" fmla="*/ 462012 w 3633537"/>
                <a:gd name="connsiteY110" fmla="*/ 346509 h 2916454"/>
                <a:gd name="connsiteX111" fmla="*/ 457200 w 3633537"/>
                <a:gd name="connsiteY111" fmla="*/ 332071 h 2916454"/>
                <a:gd name="connsiteX112" fmla="*/ 428324 w 3633537"/>
                <a:gd name="connsiteY112" fmla="*/ 293570 h 2916454"/>
                <a:gd name="connsiteX113" fmla="*/ 413886 w 3633537"/>
                <a:gd name="connsiteY113" fmla="*/ 264694 h 2916454"/>
                <a:gd name="connsiteX114" fmla="*/ 404261 w 3633537"/>
                <a:gd name="connsiteY114" fmla="*/ 245444 h 2916454"/>
                <a:gd name="connsiteX115" fmla="*/ 385010 w 3633537"/>
                <a:gd name="connsiteY115" fmla="*/ 216568 h 2916454"/>
                <a:gd name="connsiteX116" fmla="*/ 365760 w 3633537"/>
                <a:gd name="connsiteY116" fmla="*/ 182880 h 2916454"/>
                <a:gd name="connsiteX117" fmla="*/ 327259 w 3633537"/>
                <a:gd name="connsiteY117" fmla="*/ 154004 h 2916454"/>
                <a:gd name="connsiteX118" fmla="*/ 298383 w 3633537"/>
                <a:gd name="connsiteY118" fmla="*/ 134753 h 2916454"/>
                <a:gd name="connsiteX119" fmla="*/ 283945 w 3633537"/>
                <a:gd name="connsiteY119" fmla="*/ 125128 h 2916454"/>
                <a:gd name="connsiteX120" fmla="*/ 255069 w 3633537"/>
                <a:gd name="connsiteY120" fmla="*/ 96252 h 2916454"/>
                <a:gd name="connsiteX121" fmla="*/ 240631 w 3633537"/>
                <a:gd name="connsiteY121" fmla="*/ 81814 h 2916454"/>
                <a:gd name="connsiteX122" fmla="*/ 226193 w 3633537"/>
                <a:gd name="connsiteY122" fmla="*/ 77002 h 2916454"/>
                <a:gd name="connsiteX123" fmla="*/ 202130 w 3633537"/>
                <a:gd name="connsiteY123" fmla="*/ 62564 h 2916454"/>
                <a:gd name="connsiteX124" fmla="*/ 187692 w 3633537"/>
                <a:gd name="connsiteY124" fmla="*/ 52939 h 2916454"/>
                <a:gd name="connsiteX125" fmla="*/ 173254 w 3633537"/>
                <a:gd name="connsiteY125" fmla="*/ 48126 h 2916454"/>
                <a:gd name="connsiteX126" fmla="*/ 129941 w 3633537"/>
                <a:gd name="connsiteY126" fmla="*/ 33688 h 2916454"/>
                <a:gd name="connsiteX127" fmla="*/ 101065 w 3633537"/>
                <a:gd name="connsiteY127" fmla="*/ 19250 h 2916454"/>
                <a:gd name="connsiteX128" fmla="*/ 81814 w 3633537"/>
                <a:gd name="connsiteY128" fmla="*/ 14438 h 2916454"/>
                <a:gd name="connsiteX129" fmla="*/ 28875 w 3633537"/>
                <a:gd name="connsiteY129" fmla="*/ 0 h 2916454"/>
                <a:gd name="connsiteX130" fmla="*/ 0 w 3633537"/>
                <a:gd name="connsiteY130" fmla="*/ 0 h 2916454"/>
                <a:gd name="connsiteX131" fmla="*/ 0 w 3633537"/>
                <a:gd name="connsiteY131" fmla="*/ 0 h 291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3633537" h="2916454">
                  <a:moveTo>
                    <a:pt x="3633537" y="2916454"/>
                  </a:moveTo>
                  <a:lnTo>
                    <a:pt x="3311090" y="2916454"/>
                  </a:lnTo>
                  <a:lnTo>
                    <a:pt x="3311090" y="2805764"/>
                  </a:lnTo>
                  <a:lnTo>
                    <a:pt x="3166711" y="2805764"/>
                  </a:lnTo>
                  <a:lnTo>
                    <a:pt x="3166711" y="2685448"/>
                  </a:lnTo>
                  <a:lnTo>
                    <a:pt x="3031958" y="2685448"/>
                  </a:lnTo>
                  <a:lnTo>
                    <a:pt x="3031958" y="2618071"/>
                  </a:lnTo>
                  <a:lnTo>
                    <a:pt x="2911642" y="2618071"/>
                  </a:lnTo>
                  <a:lnTo>
                    <a:pt x="2911642" y="2555507"/>
                  </a:lnTo>
                  <a:lnTo>
                    <a:pt x="2810577" y="2555507"/>
                  </a:lnTo>
                  <a:lnTo>
                    <a:pt x="2810577" y="2454442"/>
                  </a:lnTo>
                  <a:lnTo>
                    <a:pt x="2627697" y="2454442"/>
                  </a:lnTo>
                  <a:lnTo>
                    <a:pt x="2627697" y="2415941"/>
                  </a:lnTo>
                  <a:lnTo>
                    <a:pt x="2334126" y="2415941"/>
                  </a:lnTo>
                  <a:lnTo>
                    <a:pt x="2286000" y="2391878"/>
                  </a:lnTo>
                  <a:cubicBezTo>
                    <a:pt x="2274770" y="2383857"/>
                    <a:pt x="2264462" y="2374357"/>
                    <a:pt x="2252311" y="2367814"/>
                  </a:cubicBezTo>
                  <a:cubicBezTo>
                    <a:pt x="2237247" y="2359702"/>
                    <a:pt x="2198907" y="2353222"/>
                    <a:pt x="2184934" y="2348564"/>
                  </a:cubicBezTo>
                  <a:cubicBezTo>
                    <a:pt x="2180122" y="2346960"/>
                    <a:pt x="2174931" y="2346215"/>
                    <a:pt x="2170497" y="2343751"/>
                  </a:cubicBezTo>
                  <a:cubicBezTo>
                    <a:pt x="2160385" y="2338133"/>
                    <a:pt x="2151968" y="2329675"/>
                    <a:pt x="2141621" y="2324501"/>
                  </a:cubicBezTo>
                  <a:cubicBezTo>
                    <a:pt x="2128787" y="2318084"/>
                    <a:pt x="2113266" y="2315395"/>
                    <a:pt x="2103120" y="2305250"/>
                  </a:cubicBezTo>
                  <a:cubicBezTo>
                    <a:pt x="2089907" y="2292038"/>
                    <a:pt x="2097799" y="2297060"/>
                    <a:pt x="2079057" y="2290812"/>
                  </a:cubicBezTo>
                  <a:cubicBezTo>
                    <a:pt x="2061505" y="2238161"/>
                    <a:pt x="2089496" y="2317908"/>
                    <a:pt x="2064619" y="2261936"/>
                  </a:cubicBezTo>
                  <a:cubicBezTo>
                    <a:pt x="2060498" y="2252665"/>
                    <a:pt x="2060621" y="2241503"/>
                    <a:pt x="2054993" y="2233061"/>
                  </a:cubicBezTo>
                  <a:cubicBezTo>
                    <a:pt x="2048576" y="2223436"/>
                    <a:pt x="2039401" y="2215159"/>
                    <a:pt x="2035743" y="2204185"/>
                  </a:cubicBezTo>
                  <a:cubicBezTo>
                    <a:pt x="2034139" y="2199372"/>
                    <a:pt x="2035058" y="2192696"/>
                    <a:pt x="2030930" y="2189747"/>
                  </a:cubicBezTo>
                  <a:cubicBezTo>
                    <a:pt x="2022674" y="2183850"/>
                    <a:pt x="2002054" y="2180122"/>
                    <a:pt x="2002054" y="2180122"/>
                  </a:cubicBezTo>
                  <a:cubicBezTo>
                    <a:pt x="1997242" y="2176913"/>
                    <a:pt x="1992902" y="2172845"/>
                    <a:pt x="1987617" y="2170496"/>
                  </a:cubicBezTo>
                  <a:cubicBezTo>
                    <a:pt x="1978346" y="2166375"/>
                    <a:pt x="1958741" y="2160871"/>
                    <a:pt x="1958741" y="2160871"/>
                  </a:cubicBezTo>
                  <a:cubicBezTo>
                    <a:pt x="1955532" y="2157663"/>
                    <a:pt x="1953328" y="2152931"/>
                    <a:pt x="1949115" y="2151246"/>
                  </a:cubicBezTo>
                  <a:cubicBezTo>
                    <a:pt x="1936832" y="2146333"/>
                    <a:pt x="1910614" y="2141621"/>
                    <a:pt x="1910614" y="2141621"/>
                  </a:cubicBezTo>
                  <a:cubicBezTo>
                    <a:pt x="1904197" y="2138412"/>
                    <a:pt x="1897593" y="2135554"/>
                    <a:pt x="1891364" y="2131995"/>
                  </a:cubicBezTo>
                  <a:cubicBezTo>
                    <a:pt x="1886342" y="2129125"/>
                    <a:pt x="1882099" y="2124957"/>
                    <a:pt x="1876926" y="2122370"/>
                  </a:cubicBezTo>
                  <a:cubicBezTo>
                    <a:pt x="1872389" y="2120101"/>
                    <a:pt x="1867301" y="2119162"/>
                    <a:pt x="1862488" y="2117558"/>
                  </a:cubicBezTo>
                  <a:cubicBezTo>
                    <a:pt x="1836943" y="2079239"/>
                    <a:pt x="1851421" y="2096866"/>
                    <a:pt x="1819174" y="2064619"/>
                  </a:cubicBezTo>
                  <a:cubicBezTo>
                    <a:pt x="1815965" y="2061410"/>
                    <a:pt x="1813854" y="2056428"/>
                    <a:pt x="1809549" y="2054993"/>
                  </a:cubicBezTo>
                  <a:lnTo>
                    <a:pt x="1795111" y="2050181"/>
                  </a:lnTo>
                  <a:cubicBezTo>
                    <a:pt x="1784814" y="2034734"/>
                    <a:pt x="1773069" y="2013026"/>
                    <a:pt x="1756610" y="2002054"/>
                  </a:cubicBezTo>
                  <a:cubicBezTo>
                    <a:pt x="1746985" y="1995637"/>
                    <a:pt x="1738708" y="1986463"/>
                    <a:pt x="1727734" y="1982804"/>
                  </a:cubicBezTo>
                  <a:cubicBezTo>
                    <a:pt x="1722922" y="1981200"/>
                    <a:pt x="1717731" y="1980455"/>
                    <a:pt x="1713297" y="1977991"/>
                  </a:cubicBezTo>
                  <a:cubicBezTo>
                    <a:pt x="1703185" y="1972373"/>
                    <a:pt x="1695395" y="1962399"/>
                    <a:pt x="1684421" y="1958741"/>
                  </a:cubicBezTo>
                  <a:cubicBezTo>
                    <a:pt x="1679608" y="1957137"/>
                    <a:pt x="1674905" y="1955158"/>
                    <a:pt x="1669983" y="1953928"/>
                  </a:cubicBezTo>
                  <a:lnTo>
                    <a:pt x="1631482" y="1944303"/>
                  </a:lnTo>
                  <a:cubicBezTo>
                    <a:pt x="1598385" y="1922238"/>
                    <a:pt x="1613581" y="1928710"/>
                    <a:pt x="1588168" y="1920240"/>
                  </a:cubicBezTo>
                  <a:lnTo>
                    <a:pt x="1559292" y="1900989"/>
                  </a:lnTo>
                  <a:lnTo>
                    <a:pt x="1544854" y="1891364"/>
                  </a:lnTo>
                  <a:cubicBezTo>
                    <a:pt x="1531439" y="1871241"/>
                    <a:pt x="1528130" y="1862186"/>
                    <a:pt x="1511166" y="1848050"/>
                  </a:cubicBezTo>
                  <a:cubicBezTo>
                    <a:pt x="1485531" y="1826688"/>
                    <a:pt x="1508333" y="1848080"/>
                    <a:pt x="1482290" y="1833612"/>
                  </a:cubicBezTo>
                  <a:cubicBezTo>
                    <a:pt x="1472178" y="1827994"/>
                    <a:pt x="1461593" y="1822542"/>
                    <a:pt x="1453414" y="1814362"/>
                  </a:cubicBezTo>
                  <a:cubicBezTo>
                    <a:pt x="1444461" y="1805408"/>
                    <a:pt x="1441495" y="1801182"/>
                    <a:pt x="1429351" y="1795111"/>
                  </a:cubicBezTo>
                  <a:cubicBezTo>
                    <a:pt x="1424814" y="1792842"/>
                    <a:pt x="1419726" y="1791903"/>
                    <a:pt x="1414913" y="1790299"/>
                  </a:cubicBezTo>
                  <a:lnTo>
                    <a:pt x="1386038" y="1771048"/>
                  </a:lnTo>
                  <a:cubicBezTo>
                    <a:pt x="1381225" y="1767840"/>
                    <a:pt x="1375690" y="1765513"/>
                    <a:pt x="1371600" y="1761423"/>
                  </a:cubicBezTo>
                  <a:cubicBezTo>
                    <a:pt x="1368391" y="1758215"/>
                    <a:pt x="1365604" y="1754521"/>
                    <a:pt x="1361974" y="1751798"/>
                  </a:cubicBezTo>
                  <a:cubicBezTo>
                    <a:pt x="1352720" y="1744857"/>
                    <a:pt x="1342724" y="1738964"/>
                    <a:pt x="1333099" y="1732547"/>
                  </a:cubicBezTo>
                  <a:lnTo>
                    <a:pt x="1318661" y="1722922"/>
                  </a:lnTo>
                  <a:cubicBezTo>
                    <a:pt x="1315452" y="1718109"/>
                    <a:pt x="1312844" y="1712837"/>
                    <a:pt x="1309035" y="1708484"/>
                  </a:cubicBezTo>
                  <a:cubicBezTo>
                    <a:pt x="1294398" y="1691756"/>
                    <a:pt x="1284372" y="1688034"/>
                    <a:pt x="1275347" y="1669983"/>
                  </a:cubicBezTo>
                  <a:cubicBezTo>
                    <a:pt x="1273078" y="1665446"/>
                    <a:pt x="1272138" y="1660358"/>
                    <a:pt x="1270534" y="1655545"/>
                  </a:cubicBezTo>
                  <a:cubicBezTo>
                    <a:pt x="1268451" y="1638880"/>
                    <a:pt x="1264876" y="1606021"/>
                    <a:pt x="1260909" y="1588168"/>
                  </a:cubicBezTo>
                  <a:cubicBezTo>
                    <a:pt x="1259809" y="1583216"/>
                    <a:pt x="1257491" y="1578608"/>
                    <a:pt x="1256097" y="1573730"/>
                  </a:cubicBezTo>
                  <a:cubicBezTo>
                    <a:pt x="1254631" y="1568599"/>
                    <a:pt x="1249865" y="1546151"/>
                    <a:pt x="1246471" y="1540042"/>
                  </a:cubicBezTo>
                  <a:cubicBezTo>
                    <a:pt x="1240853" y="1529930"/>
                    <a:pt x="1230879" y="1522140"/>
                    <a:pt x="1227221" y="1511166"/>
                  </a:cubicBezTo>
                  <a:cubicBezTo>
                    <a:pt x="1215123" y="1474875"/>
                    <a:pt x="1231442" y="1519608"/>
                    <a:pt x="1212783" y="1482290"/>
                  </a:cubicBezTo>
                  <a:cubicBezTo>
                    <a:pt x="1210514" y="1477753"/>
                    <a:pt x="1210434" y="1472287"/>
                    <a:pt x="1207970" y="1467852"/>
                  </a:cubicBezTo>
                  <a:cubicBezTo>
                    <a:pt x="1202352" y="1457740"/>
                    <a:pt x="1192379" y="1449950"/>
                    <a:pt x="1188720" y="1438976"/>
                  </a:cubicBezTo>
                  <a:cubicBezTo>
                    <a:pt x="1182472" y="1420234"/>
                    <a:pt x="1187494" y="1428126"/>
                    <a:pt x="1174282" y="1414913"/>
                  </a:cubicBezTo>
                  <a:cubicBezTo>
                    <a:pt x="1161549" y="1363986"/>
                    <a:pt x="1178837" y="1423961"/>
                    <a:pt x="1159844" y="1381225"/>
                  </a:cubicBezTo>
                  <a:cubicBezTo>
                    <a:pt x="1148244" y="1355123"/>
                    <a:pt x="1157635" y="1356357"/>
                    <a:pt x="1140593" y="1342724"/>
                  </a:cubicBezTo>
                  <a:cubicBezTo>
                    <a:pt x="1136076" y="1339111"/>
                    <a:pt x="1130968" y="1336307"/>
                    <a:pt x="1126155" y="1333099"/>
                  </a:cubicBezTo>
                  <a:cubicBezTo>
                    <a:pt x="1124551" y="1328286"/>
                    <a:pt x="1124292" y="1322789"/>
                    <a:pt x="1121343" y="1318661"/>
                  </a:cubicBezTo>
                  <a:cubicBezTo>
                    <a:pt x="1116068" y="1311276"/>
                    <a:pt x="1107126" y="1306961"/>
                    <a:pt x="1102092" y="1299410"/>
                  </a:cubicBezTo>
                  <a:cubicBezTo>
                    <a:pt x="1078195" y="1263563"/>
                    <a:pt x="1108908" y="1307590"/>
                    <a:pt x="1078029" y="1270534"/>
                  </a:cubicBezTo>
                  <a:cubicBezTo>
                    <a:pt x="1074326" y="1266091"/>
                    <a:pt x="1072213" y="1260449"/>
                    <a:pt x="1068404" y="1256096"/>
                  </a:cubicBezTo>
                  <a:cubicBezTo>
                    <a:pt x="1060934" y="1247559"/>
                    <a:pt x="1052362" y="1240054"/>
                    <a:pt x="1044341" y="1232033"/>
                  </a:cubicBezTo>
                  <a:cubicBezTo>
                    <a:pt x="1041132" y="1228825"/>
                    <a:pt x="1037232" y="1226183"/>
                    <a:pt x="1034715" y="1222408"/>
                  </a:cubicBezTo>
                  <a:cubicBezTo>
                    <a:pt x="1021882" y="1203157"/>
                    <a:pt x="1029903" y="1211178"/>
                    <a:pt x="1010652" y="1198345"/>
                  </a:cubicBezTo>
                  <a:cubicBezTo>
                    <a:pt x="997021" y="1157445"/>
                    <a:pt x="1016033" y="1207312"/>
                    <a:pt x="996214" y="1174282"/>
                  </a:cubicBezTo>
                  <a:cubicBezTo>
                    <a:pt x="984440" y="1154658"/>
                    <a:pt x="1001443" y="1161726"/>
                    <a:pt x="976964" y="1145406"/>
                  </a:cubicBezTo>
                  <a:cubicBezTo>
                    <a:pt x="972743" y="1142592"/>
                    <a:pt x="967063" y="1142862"/>
                    <a:pt x="962526" y="1140593"/>
                  </a:cubicBezTo>
                  <a:cubicBezTo>
                    <a:pt x="951709" y="1135185"/>
                    <a:pt x="941253" y="1125654"/>
                    <a:pt x="933650" y="1116530"/>
                  </a:cubicBezTo>
                  <a:cubicBezTo>
                    <a:pt x="929947" y="1112087"/>
                    <a:pt x="928930" y="1105158"/>
                    <a:pt x="924025" y="1102092"/>
                  </a:cubicBezTo>
                  <a:cubicBezTo>
                    <a:pt x="915421" y="1096715"/>
                    <a:pt x="895149" y="1092467"/>
                    <a:pt x="895149" y="1092467"/>
                  </a:cubicBezTo>
                  <a:cubicBezTo>
                    <a:pt x="891941" y="1087654"/>
                    <a:pt x="889227" y="1082472"/>
                    <a:pt x="885524" y="1078029"/>
                  </a:cubicBezTo>
                  <a:cubicBezTo>
                    <a:pt x="881167" y="1072800"/>
                    <a:pt x="875042" y="1069129"/>
                    <a:pt x="871086" y="1063591"/>
                  </a:cubicBezTo>
                  <a:cubicBezTo>
                    <a:pt x="854398" y="1040229"/>
                    <a:pt x="867120" y="1050846"/>
                    <a:pt x="856648" y="1029903"/>
                  </a:cubicBezTo>
                  <a:cubicBezTo>
                    <a:pt x="854061" y="1024730"/>
                    <a:pt x="850231" y="1020278"/>
                    <a:pt x="847023" y="1015465"/>
                  </a:cubicBezTo>
                  <a:cubicBezTo>
                    <a:pt x="843635" y="984975"/>
                    <a:pt x="844752" y="977413"/>
                    <a:pt x="837398" y="952901"/>
                  </a:cubicBezTo>
                  <a:cubicBezTo>
                    <a:pt x="833025" y="938324"/>
                    <a:pt x="827773" y="924025"/>
                    <a:pt x="822960" y="909587"/>
                  </a:cubicBezTo>
                  <a:cubicBezTo>
                    <a:pt x="821356" y="904774"/>
                    <a:pt x="819377" y="900071"/>
                    <a:pt x="818147" y="895149"/>
                  </a:cubicBezTo>
                  <a:cubicBezTo>
                    <a:pt x="813586" y="876903"/>
                    <a:pt x="813032" y="856345"/>
                    <a:pt x="798897" y="842210"/>
                  </a:cubicBezTo>
                  <a:cubicBezTo>
                    <a:pt x="794807" y="838120"/>
                    <a:pt x="789272" y="835793"/>
                    <a:pt x="784459" y="832585"/>
                  </a:cubicBezTo>
                  <a:cubicBezTo>
                    <a:pt x="762930" y="800293"/>
                    <a:pt x="788292" y="831933"/>
                    <a:pt x="760395" y="813334"/>
                  </a:cubicBezTo>
                  <a:cubicBezTo>
                    <a:pt x="754732" y="809559"/>
                    <a:pt x="751186" y="803253"/>
                    <a:pt x="745958" y="798896"/>
                  </a:cubicBezTo>
                  <a:cubicBezTo>
                    <a:pt x="741515" y="795193"/>
                    <a:pt x="736037" y="792884"/>
                    <a:pt x="731520" y="789271"/>
                  </a:cubicBezTo>
                  <a:cubicBezTo>
                    <a:pt x="727977" y="786437"/>
                    <a:pt x="725785" y="781981"/>
                    <a:pt x="721894" y="779646"/>
                  </a:cubicBezTo>
                  <a:cubicBezTo>
                    <a:pt x="717544" y="777036"/>
                    <a:pt x="711994" y="777102"/>
                    <a:pt x="707457" y="774833"/>
                  </a:cubicBezTo>
                  <a:cubicBezTo>
                    <a:pt x="695846" y="769027"/>
                    <a:pt x="680409" y="758406"/>
                    <a:pt x="668955" y="750770"/>
                  </a:cubicBezTo>
                  <a:cubicBezTo>
                    <a:pt x="630455" y="693018"/>
                    <a:pt x="689809" y="778042"/>
                    <a:pt x="644892" y="726707"/>
                  </a:cubicBezTo>
                  <a:cubicBezTo>
                    <a:pt x="633520" y="713710"/>
                    <a:pt x="611172" y="673673"/>
                    <a:pt x="606391" y="659330"/>
                  </a:cubicBezTo>
                  <a:lnTo>
                    <a:pt x="591953" y="616016"/>
                  </a:lnTo>
                  <a:lnTo>
                    <a:pt x="587141" y="601579"/>
                  </a:lnTo>
                  <a:cubicBezTo>
                    <a:pt x="585537" y="596766"/>
                    <a:pt x="583323" y="592116"/>
                    <a:pt x="582328" y="587141"/>
                  </a:cubicBezTo>
                  <a:cubicBezTo>
                    <a:pt x="579120" y="571099"/>
                    <a:pt x="577877" y="554534"/>
                    <a:pt x="572703" y="539014"/>
                  </a:cubicBezTo>
                  <a:cubicBezTo>
                    <a:pt x="571099" y="534201"/>
                    <a:pt x="570354" y="529011"/>
                    <a:pt x="567890" y="524576"/>
                  </a:cubicBezTo>
                  <a:cubicBezTo>
                    <a:pt x="562272" y="514464"/>
                    <a:pt x="552298" y="506675"/>
                    <a:pt x="548640" y="495701"/>
                  </a:cubicBezTo>
                  <a:cubicBezTo>
                    <a:pt x="536542" y="459410"/>
                    <a:pt x="552861" y="504143"/>
                    <a:pt x="534202" y="466825"/>
                  </a:cubicBezTo>
                  <a:cubicBezTo>
                    <a:pt x="523350" y="445122"/>
                    <a:pt x="537002" y="458635"/>
                    <a:pt x="519764" y="437949"/>
                  </a:cubicBezTo>
                  <a:cubicBezTo>
                    <a:pt x="515407" y="432720"/>
                    <a:pt x="509505" y="428883"/>
                    <a:pt x="505326" y="423511"/>
                  </a:cubicBezTo>
                  <a:cubicBezTo>
                    <a:pt x="498224" y="414380"/>
                    <a:pt x="486075" y="394635"/>
                    <a:pt x="486075" y="394635"/>
                  </a:cubicBezTo>
                  <a:cubicBezTo>
                    <a:pt x="484471" y="389823"/>
                    <a:pt x="483531" y="384735"/>
                    <a:pt x="481263" y="380198"/>
                  </a:cubicBezTo>
                  <a:cubicBezTo>
                    <a:pt x="457099" y="331868"/>
                    <a:pt x="487323" y="405568"/>
                    <a:pt x="462012" y="346509"/>
                  </a:cubicBezTo>
                  <a:cubicBezTo>
                    <a:pt x="460014" y="341846"/>
                    <a:pt x="459810" y="336421"/>
                    <a:pt x="457200" y="332071"/>
                  </a:cubicBezTo>
                  <a:cubicBezTo>
                    <a:pt x="440093" y="303560"/>
                    <a:pt x="448308" y="353518"/>
                    <a:pt x="428324" y="293570"/>
                  </a:cubicBezTo>
                  <a:cubicBezTo>
                    <a:pt x="419500" y="267099"/>
                    <a:pt x="428813" y="290817"/>
                    <a:pt x="413886" y="264694"/>
                  </a:cubicBezTo>
                  <a:cubicBezTo>
                    <a:pt x="410327" y="258465"/>
                    <a:pt x="407952" y="251596"/>
                    <a:pt x="404261" y="245444"/>
                  </a:cubicBezTo>
                  <a:cubicBezTo>
                    <a:pt x="398309" y="235524"/>
                    <a:pt x="390183" y="226915"/>
                    <a:pt x="385010" y="216568"/>
                  </a:cubicBezTo>
                  <a:cubicBezTo>
                    <a:pt x="378424" y="203396"/>
                    <a:pt x="374829" y="194216"/>
                    <a:pt x="365760" y="182880"/>
                  </a:cubicBezTo>
                  <a:cubicBezTo>
                    <a:pt x="355586" y="170162"/>
                    <a:pt x="340456" y="162802"/>
                    <a:pt x="327259" y="154004"/>
                  </a:cubicBezTo>
                  <a:lnTo>
                    <a:pt x="298383" y="134753"/>
                  </a:lnTo>
                  <a:cubicBezTo>
                    <a:pt x="293570" y="131545"/>
                    <a:pt x="288035" y="129218"/>
                    <a:pt x="283945" y="125128"/>
                  </a:cubicBezTo>
                  <a:lnTo>
                    <a:pt x="255069" y="96252"/>
                  </a:lnTo>
                  <a:cubicBezTo>
                    <a:pt x="250256" y="91439"/>
                    <a:pt x="247088" y="83966"/>
                    <a:pt x="240631" y="81814"/>
                  </a:cubicBezTo>
                  <a:lnTo>
                    <a:pt x="226193" y="77002"/>
                  </a:lnTo>
                  <a:cubicBezTo>
                    <a:pt x="207394" y="58201"/>
                    <a:pt x="227119" y="75058"/>
                    <a:pt x="202130" y="62564"/>
                  </a:cubicBezTo>
                  <a:cubicBezTo>
                    <a:pt x="196957" y="59977"/>
                    <a:pt x="192865" y="55526"/>
                    <a:pt x="187692" y="52939"/>
                  </a:cubicBezTo>
                  <a:cubicBezTo>
                    <a:pt x="183155" y="50670"/>
                    <a:pt x="178004" y="49907"/>
                    <a:pt x="173254" y="48126"/>
                  </a:cubicBezTo>
                  <a:cubicBezTo>
                    <a:pt x="120156" y="28214"/>
                    <a:pt x="175100" y="46592"/>
                    <a:pt x="129941" y="33688"/>
                  </a:cubicBezTo>
                  <a:cubicBezTo>
                    <a:pt x="89372" y="22096"/>
                    <a:pt x="143261" y="37333"/>
                    <a:pt x="101065" y="19250"/>
                  </a:cubicBezTo>
                  <a:cubicBezTo>
                    <a:pt x="94985" y="16645"/>
                    <a:pt x="88174" y="16255"/>
                    <a:pt x="81814" y="14438"/>
                  </a:cubicBezTo>
                  <a:cubicBezTo>
                    <a:pt x="64893" y="9604"/>
                    <a:pt x="46047" y="0"/>
                    <a:pt x="28875" y="0"/>
                  </a:cubicBezTo>
                  <a:lnTo>
                    <a:pt x="0" y="0"/>
                  </a:ln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6" name="Forme libre 35">
              <a:extLst>
                <a:ext uri="{FF2B5EF4-FFF2-40B4-BE49-F238E27FC236}">
                  <a16:creationId xmlns:a16="http://schemas.microsoft.com/office/drawing/2014/main" xmlns="" id="{0739DCDA-99DA-EF15-F73E-5AC5562432F1}"/>
                </a:ext>
              </a:extLst>
            </p:cNvPr>
            <p:cNvSpPr/>
            <p:nvPr/>
          </p:nvSpPr>
          <p:spPr>
            <a:xfrm>
              <a:off x="1950364" y="1746985"/>
              <a:ext cx="3840480" cy="2521819"/>
            </a:xfrm>
            <a:custGeom>
              <a:avLst/>
              <a:gdLst>
                <a:gd name="connsiteX0" fmla="*/ 3840480 w 3840480"/>
                <a:gd name="connsiteY0" fmla="*/ 2521819 h 2521819"/>
                <a:gd name="connsiteX1" fmla="*/ 2743200 w 3840480"/>
                <a:gd name="connsiteY1" fmla="*/ 2521819 h 2521819"/>
                <a:gd name="connsiteX2" fmla="*/ 2738387 w 3840480"/>
                <a:gd name="connsiteY2" fmla="*/ 2430379 h 2521819"/>
                <a:gd name="connsiteX3" fmla="*/ 2594008 w 3840480"/>
                <a:gd name="connsiteY3" fmla="*/ 2430379 h 2521819"/>
                <a:gd name="connsiteX4" fmla="*/ 2555507 w 3840480"/>
                <a:gd name="connsiteY4" fmla="*/ 2387066 h 2521819"/>
                <a:gd name="connsiteX5" fmla="*/ 2521819 w 3840480"/>
                <a:gd name="connsiteY5" fmla="*/ 2334127 h 2521819"/>
                <a:gd name="connsiteX6" fmla="*/ 2512194 w 3840480"/>
                <a:gd name="connsiteY6" fmla="*/ 2324501 h 2521819"/>
                <a:gd name="connsiteX7" fmla="*/ 2488130 w 3840480"/>
                <a:gd name="connsiteY7" fmla="*/ 2305251 h 2521819"/>
                <a:gd name="connsiteX8" fmla="*/ 2464067 w 3840480"/>
                <a:gd name="connsiteY8" fmla="*/ 2281188 h 2521819"/>
                <a:gd name="connsiteX9" fmla="*/ 2454442 w 3840480"/>
                <a:gd name="connsiteY9" fmla="*/ 2271562 h 2521819"/>
                <a:gd name="connsiteX10" fmla="*/ 2425566 w 3840480"/>
                <a:gd name="connsiteY10" fmla="*/ 2261937 h 2521819"/>
                <a:gd name="connsiteX11" fmla="*/ 2382252 w 3840480"/>
                <a:gd name="connsiteY11" fmla="*/ 2247499 h 2521819"/>
                <a:gd name="connsiteX12" fmla="*/ 2353377 w 3840480"/>
                <a:gd name="connsiteY12" fmla="*/ 2237874 h 2521819"/>
                <a:gd name="connsiteX13" fmla="*/ 2324501 w 3840480"/>
                <a:gd name="connsiteY13" fmla="*/ 2218623 h 2521819"/>
                <a:gd name="connsiteX14" fmla="*/ 2300438 w 3840480"/>
                <a:gd name="connsiteY14" fmla="*/ 2194560 h 2521819"/>
                <a:gd name="connsiteX15" fmla="*/ 2290812 w 3840480"/>
                <a:gd name="connsiteY15" fmla="*/ 2184935 h 2521819"/>
                <a:gd name="connsiteX16" fmla="*/ 2276375 w 3840480"/>
                <a:gd name="connsiteY16" fmla="*/ 2175310 h 2521819"/>
                <a:gd name="connsiteX17" fmla="*/ 2252311 w 3840480"/>
                <a:gd name="connsiteY17" fmla="*/ 2146434 h 2521819"/>
                <a:gd name="connsiteX18" fmla="*/ 2228248 w 3840480"/>
                <a:gd name="connsiteY18" fmla="*/ 2122371 h 2521819"/>
                <a:gd name="connsiteX19" fmla="*/ 2184935 w 3840480"/>
                <a:gd name="connsiteY19" fmla="*/ 2083870 h 2521819"/>
                <a:gd name="connsiteX20" fmla="*/ 2175309 w 3840480"/>
                <a:gd name="connsiteY20" fmla="*/ 2074244 h 2521819"/>
                <a:gd name="connsiteX21" fmla="*/ 2136808 w 3840480"/>
                <a:gd name="connsiteY21" fmla="*/ 2069432 h 2521819"/>
                <a:gd name="connsiteX22" fmla="*/ 2112745 w 3840480"/>
                <a:gd name="connsiteY22" fmla="*/ 2064619 h 2521819"/>
                <a:gd name="connsiteX23" fmla="*/ 2083869 w 3840480"/>
                <a:gd name="connsiteY23" fmla="*/ 2054994 h 2521819"/>
                <a:gd name="connsiteX24" fmla="*/ 2069431 w 3840480"/>
                <a:gd name="connsiteY24" fmla="*/ 2050181 h 2521819"/>
                <a:gd name="connsiteX25" fmla="*/ 2030930 w 3840480"/>
                <a:gd name="connsiteY25" fmla="*/ 2040556 h 2521819"/>
                <a:gd name="connsiteX26" fmla="*/ 2006867 w 3840480"/>
                <a:gd name="connsiteY26" fmla="*/ 2035743 h 2521819"/>
                <a:gd name="connsiteX27" fmla="*/ 1977991 w 3840480"/>
                <a:gd name="connsiteY27" fmla="*/ 2026118 h 2521819"/>
                <a:gd name="connsiteX28" fmla="*/ 1905802 w 3840480"/>
                <a:gd name="connsiteY28" fmla="*/ 2006868 h 2521819"/>
                <a:gd name="connsiteX29" fmla="*/ 1862488 w 3840480"/>
                <a:gd name="connsiteY29" fmla="*/ 1973179 h 2521819"/>
                <a:gd name="connsiteX30" fmla="*/ 1843238 w 3840480"/>
                <a:gd name="connsiteY30" fmla="*/ 1958741 h 2521819"/>
                <a:gd name="connsiteX31" fmla="*/ 1833612 w 3840480"/>
                <a:gd name="connsiteY31" fmla="*/ 1949116 h 2521819"/>
                <a:gd name="connsiteX32" fmla="*/ 1819175 w 3840480"/>
                <a:gd name="connsiteY32" fmla="*/ 1939491 h 2521819"/>
                <a:gd name="connsiteX33" fmla="*/ 1809549 w 3840480"/>
                <a:gd name="connsiteY33" fmla="*/ 1929866 h 2521819"/>
                <a:gd name="connsiteX34" fmla="*/ 1780674 w 3840480"/>
                <a:gd name="connsiteY34" fmla="*/ 1915428 h 2521819"/>
                <a:gd name="connsiteX35" fmla="*/ 1742172 w 3840480"/>
                <a:gd name="connsiteY35" fmla="*/ 1886552 h 2521819"/>
                <a:gd name="connsiteX36" fmla="*/ 1703671 w 3840480"/>
                <a:gd name="connsiteY36" fmla="*/ 1872114 h 2521819"/>
                <a:gd name="connsiteX37" fmla="*/ 1689234 w 3840480"/>
                <a:gd name="connsiteY37" fmla="*/ 1867301 h 2521819"/>
                <a:gd name="connsiteX38" fmla="*/ 1650732 w 3840480"/>
                <a:gd name="connsiteY38" fmla="*/ 1848051 h 2521819"/>
                <a:gd name="connsiteX39" fmla="*/ 1621857 w 3840480"/>
                <a:gd name="connsiteY39" fmla="*/ 1828800 h 2521819"/>
                <a:gd name="connsiteX40" fmla="*/ 1607419 w 3840480"/>
                <a:gd name="connsiteY40" fmla="*/ 1819175 h 2521819"/>
                <a:gd name="connsiteX41" fmla="*/ 1568918 w 3840480"/>
                <a:gd name="connsiteY41" fmla="*/ 1780674 h 2521819"/>
                <a:gd name="connsiteX42" fmla="*/ 1559292 w 3840480"/>
                <a:gd name="connsiteY42" fmla="*/ 1771049 h 2521819"/>
                <a:gd name="connsiteX43" fmla="*/ 1540042 w 3840480"/>
                <a:gd name="connsiteY43" fmla="*/ 1761423 h 2521819"/>
                <a:gd name="connsiteX44" fmla="*/ 1525604 w 3840480"/>
                <a:gd name="connsiteY44" fmla="*/ 1751798 h 2521819"/>
                <a:gd name="connsiteX45" fmla="*/ 1496728 w 3840480"/>
                <a:gd name="connsiteY45" fmla="*/ 1742173 h 2521819"/>
                <a:gd name="connsiteX46" fmla="*/ 1477478 w 3840480"/>
                <a:gd name="connsiteY46" fmla="*/ 1713297 h 2521819"/>
                <a:gd name="connsiteX47" fmla="*/ 1467852 w 3840480"/>
                <a:gd name="connsiteY47" fmla="*/ 1703672 h 2521819"/>
                <a:gd name="connsiteX48" fmla="*/ 1453415 w 3840480"/>
                <a:gd name="connsiteY48" fmla="*/ 1684421 h 2521819"/>
                <a:gd name="connsiteX49" fmla="*/ 1443789 w 3840480"/>
                <a:gd name="connsiteY49" fmla="*/ 1669983 h 2521819"/>
                <a:gd name="connsiteX50" fmla="*/ 1429351 w 3840480"/>
                <a:gd name="connsiteY50" fmla="*/ 1660358 h 2521819"/>
                <a:gd name="connsiteX51" fmla="*/ 1405288 w 3840480"/>
                <a:gd name="connsiteY51" fmla="*/ 1626670 h 2521819"/>
                <a:gd name="connsiteX52" fmla="*/ 1395663 w 3840480"/>
                <a:gd name="connsiteY52" fmla="*/ 1612232 h 2521819"/>
                <a:gd name="connsiteX53" fmla="*/ 1390850 w 3840480"/>
                <a:gd name="connsiteY53" fmla="*/ 1597794 h 2521819"/>
                <a:gd name="connsiteX54" fmla="*/ 1357162 w 3840480"/>
                <a:gd name="connsiteY54" fmla="*/ 1564106 h 2521819"/>
                <a:gd name="connsiteX55" fmla="*/ 1337911 w 3840480"/>
                <a:gd name="connsiteY55" fmla="*/ 1544855 h 2521819"/>
                <a:gd name="connsiteX56" fmla="*/ 1323474 w 3840480"/>
                <a:gd name="connsiteY56" fmla="*/ 1535230 h 2521819"/>
                <a:gd name="connsiteX57" fmla="*/ 1294598 w 3840480"/>
                <a:gd name="connsiteY57" fmla="*/ 1501541 h 2521819"/>
                <a:gd name="connsiteX58" fmla="*/ 1270535 w 3840480"/>
                <a:gd name="connsiteY58" fmla="*/ 1477478 h 2521819"/>
                <a:gd name="connsiteX59" fmla="*/ 1260909 w 3840480"/>
                <a:gd name="connsiteY59" fmla="*/ 1467853 h 2521819"/>
                <a:gd name="connsiteX60" fmla="*/ 1241659 w 3840480"/>
                <a:gd name="connsiteY60" fmla="*/ 1463040 h 2521819"/>
                <a:gd name="connsiteX61" fmla="*/ 1188720 w 3840480"/>
                <a:gd name="connsiteY61" fmla="*/ 1448602 h 2521819"/>
                <a:gd name="connsiteX62" fmla="*/ 1159844 w 3840480"/>
                <a:gd name="connsiteY62" fmla="*/ 1419727 h 2521819"/>
                <a:gd name="connsiteX63" fmla="*/ 1130968 w 3840480"/>
                <a:gd name="connsiteY63" fmla="*/ 1400476 h 2521819"/>
                <a:gd name="connsiteX64" fmla="*/ 1116530 w 3840480"/>
                <a:gd name="connsiteY64" fmla="*/ 1390851 h 2521819"/>
                <a:gd name="connsiteX65" fmla="*/ 1092467 w 3840480"/>
                <a:gd name="connsiteY65" fmla="*/ 1361975 h 2521819"/>
                <a:gd name="connsiteX66" fmla="*/ 1078029 w 3840480"/>
                <a:gd name="connsiteY66" fmla="*/ 1352350 h 2521819"/>
                <a:gd name="connsiteX67" fmla="*/ 1053966 w 3840480"/>
                <a:gd name="connsiteY67" fmla="*/ 1328287 h 2521819"/>
                <a:gd name="connsiteX68" fmla="*/ 1044341 w 3840480"/>
                <a:gd name="connsiteY68" fmla="*/ 1318661 h 2521819"/>
                <a:gd name="connsiteX69" fmla="*/ 1005840 w 3840480"/>
                <a:gd name="connsiteY69" fmla="*/ 1284973 h 2521819"/>
                <a:gd name="connsiteX70" fmla="*/ 996215 w 3840480"/>
                <a:gd name="connsiteY70" fmla="*/ 1265722 h 2521819"/>
                <a:gd name="connsiteX71" fmla="*/ 957714 w 3840480"/>
                <a:gd name="connsiteY71" fmla="*/ 1236847 h 2521819"/>
                <a:gd name="connsiteX72" fmla="*/ 933650 w 3840480"/>
                <a:gd name="connsiteY72" fmla="*/ 1217596 h 2521819"/>
                <a:gd name="connsiteX73" fmla="*/ 914400 w 3840480"/>
                <a:gd name="connsiteY73" fmla="*/ 1188720 h 2521819"/>
                <a:gd name="connsiteX74" fmla="*/ 885524 w 3840480"/>
                <a:gd name="connsiteY74" fmla="*/ 1169470 h 2521819"/>
                <a:gd name="connsiteX75" fmla="*/ 880711 w 3840480"/>
                <a:gd name="connsiteY75" fmla="*/ 1169470 h 2521819"/>
                <a:gd name="connsiteX76" fmla="*/ 871086 w 3840480"/>
                <a:gd name="connsiteY76" fmla="*/ 1159844 h 2521819"/>
                <a:gd name="connsiteX77" fmla="*/ 861461 w 3840480"/>
                <a:gd name="connsiteY77" fmla="*/ 1130969 h 2521819"/>
                <a:gd name="connsiteX78" fmla="*/ 856648 w 3840480"/>
                <a:gd name="connsiteY78" fmla="*/ 1116531 h 2521819"/>
                <a:gd name="connsiteX79" fmla="*/ 842210 w 3840480"/>
                <a:gd name="connsiteY79" fmla="*/ 1063592 h 2521819"/>
                <a:gd name="connsiteX80" fmla="*/ 837398 w 3840480"/>
                <a:gd name="connsiteY80" fmla="*/ 1049154 h 2521819"/>
                <a:gd name="connsiteX81" fmla="*/ 818147 w 3840480"/>
                <a:gd name="connsiteY81" fmla="*/ 1029903 h 2521819"/>
                <a:gd name="connsiteX82" fmla="*/ 803709 w 3840480"/>
                <a:gd name="connsiteY82" fmla="*/ 996215 h 2521819"/>
                <a:gd name="connsiteX83" fmla="*/ 798897 w 3840480"/>
                <a:gd name="connsiteY83" fmla="*/ 981777 h 2521819"/>
                <a:gd name="connsiteX84" fmla="*/ 779646 w 3840480"/>
                <a:gd name="connsiteY84" fmla="*/ 952901 h 2521819"/>
                <a:gd name="connsiteX85" fmla="*/ 770021 w 3840480"/>
                <a:gd name="connsiteY85" fmla="*/ 938463 h 2521819"/>
                <a:gd name="connsiteX86" fmla="*/ 760396 w 3840480"/>
                <a:gd name="connsiteY86" fmla="*/ 924026 h 2521819"/>
                <a:gd name="connsiteX87" fmla="*/ 731520 w 3840480"/>
                <a:gd name="connsiteY87" fmla="*/ 895150 h 2521819"/>
                <a:gd name="connsiteX88" fmla="*/ 717082 w 3840480"/>
                <a:gd name="connsiteY88" fmla="*/ 866274 h 2521819"/>
                <a:gd name="connsiteX89" fmla="*/ 712269 w 3840480"/>
                <a:gd name="connsiteY89" fmla="*/ 851836 h 2521819"/>
                <a:gd name="connsiteX90" fmla="*/ 702644 w 3840480"/>
                <a:gd name="connsiteY90" fmla="*/ 837398 h 2521819"/>
                <a:gd name="connsiteX91" fmla="*/ 693019 w 3840480"/>
                <a:gd name="connsiteY91" fmla="*/ 808522 h 2521819"/>
                <a:gd name="connsiteX92" fmla="*/ 688206 w 3840480"/>
                <a:gd name="connsiteY92" fmla="*/ 794084 h 2521819"/>
                <a:gd name="connsiteX93" fmla="*/ 683394 w 3840480"/>
                <a:gd name="connsiteY93" fmla="*/ 765209 h 2521819"/>
                <a:gd name="connsiteX94" fmla="*/ 678581 w 3840480"/>
                <a:gd name="connsiteY94" fmla="*/ 750771 h 2521819"/>
                <a:gd name="connsiteX95" fmla="*/ 673768 w 3840480"/>
                <a:gd name="connsiteY95" fmla="*/ 731520 h 2521819"/>
                <a:gd name="connsiteX96" fmla="*/ 659330 w 3840480"/>
                <a:gd name="connsiteY96" fmla="*/ 688207 h 2521819"/>
                <a:gd name="connsiteX97" fmla="*/ 654518 w 3840480"/>
                <a:gd name="connsiteY97" fmla="*/ 673769 h 2521819"/>
                <a:gd name="connsiteX98" fmla="*/ 644892 w 3840480"/>
                <a:gd name="connsiteY98" fmla="*/ 630455 h 2521819"/>
                <a:gd name="connsiteX99" fmla="*/ 616017 w 3840480"/>
                <a:gd name="connsiteY99" fmla="*/ 606392 h 2521819"/>
                <a:gd name="connsiteX100" fmla="*/ 596766 w 3840480"/>
                <a:gd name="connsiteY100" fmla="*/ 577516 h 2521819"/>
                <a:gd name="connsiteX101" fmla="*/ 582328 w 3840480"/>
                <a:gd name="connsiteY101" fmla="*/ 563078 h 2521819"/>
                <a:gd name="connsiteX102" fmla="*/ 572703 w 3840480"/>
                <a:gd name="connsiteY102" fmla="*/ 543828 h 2521819"/>
                <a:gd name="connsiteX103" fmla="*/ 563078 w 3840480"/>
                <a:gd name="connsiteY103" fmla="*/ 534202 h 2521819"/>
                <a:gd name="connsiteX104" fmla="*/ 543827 w 3840480"/>
                <a:gd name="connsiteY104" fmla="*/ 505327 h 2521819"/>
                <a:gd name="connsiteX105" fmla="*/ 529389 w 3840480"/>
                <a:gd name="connsiteY105" fmla="*/ 490889 h 2521819"/>
                <a:gd name="connsiteX106" fmla="*/ 510139 w 3840480"/>
                <a:gd name="connsiteY106" fmla="*/ 457200 h 2521819"/>
                <a:gd name="connsiteX107" fmla="*/ 481263 w 3840480"/>
                <a:gd name="connsiteY107" fmla="*/ 423512 h 2521819"/>
                <a:gd name="connsiteX108" fmla="*/ 466825 w 3840480"/>
                <a:gd name="connsiteY108" fmla="*/ 404261 h 2521819"/>
                <a:gd name="connsiteX109" fmla="*/ 462012 w 3840480"/>
                <a:gd name="connsiteY109" fmla="*/ 389823 h 2521819"/>
                <a:gd name="connsiteX110" fmla="*/ 442762 w 3840480"/>
                <a:gd name="connsiteY110" fmla="*/ 360948 h 2521819"/>
                <a:gd name="connsiteX111" fmla="*/ 437949 w 3840480"/>
                <a:gd name="connsiteY111" fmla="*/ 346510 h 2521819"/>
                <a:gd name="connsiteX112" fmla="*/ 418699 w 3840480"/>
                <a:gd name="connsiteY112" fmla="*/ 336884 h 2521819"/>
                <a:gd name="connsiteX113" fmla="*/ 389823 w 3840480"/>
                <a:gd name="connsiteY113" fmla="*/ 308009 h 2521819"/>
                <a:gd name="connsiteX114" fmla="*/ 389823 w 3840480"/>
                <a:gd name="connsiteY114" fmla="*/ 308009 h 2521819"/>
                <a:gd name="connsiteX115" fmla="*/ 380198 w 3840480"/>
                <a:gd name="connsiteY115" fmla="*/ 293571 h 2521819"/>
                <a:gd name="connsiteX116" fmla="*/ 360947 w 3840480"/>
                <a:gd name="connsiteY116" fmla="*/ 264695 h 2521819"/>
                <a:gd name="connsiteX117" fmla="*/ 346509 w 3840480"/>
                <a:gd name="connsiteY117" fmla="*/ 259882 h 2521819"/>
                <a:gd name="connsiteX118" fmla="*/ 317634 w 3840480"/>
                <a:gd name="connsiteY118" fmla="*/ 240632 h 2521819"/>
                <a:gd name="connsiteX119" fmla="*/ 283945 w 3840480"/>
                <a:gd name="connsiteY119" fmla="*/ 221381 h 2521819"/>
                <a:gd name="connsiteX120" fmla="*/ 255069 w 3840480"/>
                <a:gd name="connsiteY120" fmla="*/ 192506 h 2521819"/>
                <a:gd name="connsiteX121" fmla="*/ 245444 w 3840480"/>
                <a:gd name="connsiteY121" fmla="*/ 182880 h 2521819"/>
                <a:gd name="connsiteX122" fmla="*/ 206943 w 3840480"/>
                <a:gd name="connsiteY122" fmla="*/ 154004 h 2521819"/>
                <a:gd name="connsiteX123" fmla="*/ 197318 w 3840480"/>
                <a:gd name="connsiteY123" fmla="*/ 139567 h 2521819"/>
                <a:gd name="connsiteX124" fmla="*/ 187692 w 3840480"/>
                <a:gd name="connsiteY124" fmla="*/ 129941 h 2521819"/>
                <a:gd name="connsiteX125" fmla="*/ 154004 w 3840480"/>
                <a:gd name="connsiteY125" fmla="*/ 72190 h 2521819"/>
                <a:gd name="connsiteX126" fmla="*/ 149191 w 3840480"/>
                <a:gd name="connsiteY126" fmla="*/ 57752 h 2521819"/>
                <a:gd name="connsiteX127" fmla="*/ 115503 w 3840480"/>
                <a:gd name="connsiteY127" fmla="*/ 43314 h 2521819"/>
                <a:gd name="connsiteX128" fmla="*/ 101065 w 3840480"/>
                <a:gd name="connsiteY128" fmla="*/ 33689 h 2521819"/>
                <a:gd name="connsiteX129" fmla="*/ 52939 w 3840480"/>
                <a:gd name="connsiteY129" fmla="*/ 19251 h 2521819"/>
                <a:gd name="connsiteX130" fmla="*/ 24063 w 3840480"/>
                <a:gd name="connsiteY130" fmla="*/ 9626 h 2521819"/>
                <a:gd name="connsiteX131" fmla="*/ 0 w 3840480"/>
                <a:gd name="connsiteY131" fmla="*/ 0 h 2521819"/>
                <a:gd name="connsiteX132" fmla="*/ 0 w 3840480"/>
                <a:gd name="connsiteY132" fmla="*/ 0 h 252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840480" h="2521819">
                  <a:moveTo>
                    <a:pt x="3840480" y="2521819"/>
                  </a:moveTo>
                  <a:lnTo>
                    <a:pt x="2743200" y="2521819"/>
                  </a:lnTo>
                  <a:lnTo>
                    <a:pt x="2738387" y="2430379"/>
                  </a:lnTo>
                  <a:lnTo>
                    <a:pt x="2594008" y="2430379"/>
                  </a:lnTo>
                  <a:lnTo>
                    <a:pt x="2555507" y="2387066"/>
                  </a:lnTo>
                  <a:cubicBezTo>
                    <a:pt x="2544278" y="2369420"/>
                    <a:pt x="2536608" y="2348918"/>
                    <a:pt x="2521819" y="2334127"/>
                  </a:cubicBezTo>
                  <a:cubicBezTo>
                    <a:pt x="2518611" y="2330918"/>
                    <a:pt x="2515737" y="2327336"/>
                    <a:pt x="2512194" y="2324501"/>
                  </a:cubicBezTo>
                  <a:cubicBezTo>
                    <a:pt x="2498299" y="2313384"/>
                    <a:pt x="2498459" y="2318161"/>
                    <a:pt x="2488130" y="2305251"/>
                  </a:cubicBezTo>
                  <a:cubicBezTo>
                    <a:pt x="2462457" y="2273160"/>
                    <a:pt x="2496158" y="2306861"/>
                    <a:pt x="2464067" y="2281188"/>
                  </a:cubicBezTo>
                  <a:cubicBezTo>
                    <a:pt x="2460524" y="2278353"/>
                    <a:pt x="2458500" y="2273591"/>
                    <a:pt x="2454442" y="2271562"/>
                  </a:cubicBezTo>
                  <a:cubicBezTo>
                    <a:pt x="2445367" y="2267024"/>
                    <a:pt x="2435191" y="2265145"/>
                    <a:pt x="2425566" y="2261937"/>
                  </a:cubicBezTo>
                  <a:lnTo>
                    <a:pt x="2382252" y="2247499"/>
                  </a:lnTo>
                  <a:cubicBezTo>
                    <a:pt x="2382248" y="2247498"/>
                    <a:pt x="2353380" y="2237876"/>
                    <a:pt x="2353377" y="2237874"/>
                  </a:cubicBezTo>
                  <a:cubicBezTo>
                    <a:pt x="2343752" y="2231457"/>
                    <a:pt x="2332681" y="2226803"/>
                    <a:pt x="2324501" y="2218623"/>
                  </a:cubicBezTo>
                  <a:lnTo>
                    <a:pt x="2300438" y="2194560"/>
                  </a:lnTo>
                  <a:cubicBezTo>
                    <a:pt x="2297229" y="2191352"/>
                    <a:pt x="2294587" y="2187452"/>
                    <a:pt x="2290812" y="2184935"/>
                  </a:cubicBezTo>
                  <a:lnTo>
                    <a:pt x="2276375" y="2175310"/>
                  </a:lnTo>
                  <a:cubicBezTo>
                    <a:pt x="2252471" y="2139456"/>
                    <a:pt x="2283197" y="2183498"/>
                    <a:pt x="2252311" y="2146434"/>
                  </a:cubicBezTo>
                  <a:cubicBezTo>
                    <a:pt x="2232259" y="2122371"/>
                    <a:pt x="2254718" y="2140017"/>
                    <a:pt x="2228248" y="2122371"/>
                  </a:cubicBezTo>
                  <a:cubicBezTo>
                    <a:pt x="2182221" y="2061001"/>
                    <a:pt x="2256031" y="2154966"/>
                    <a:pt x="2184935" y="2083870"/>
                  </a:cubicBezTo>
                  <a:cubicBezTo>
                    <a:pt x="2181726" y="2080661"/>
                    <a:pt x="2179655" y="2075548"/>
                    <a:pt x="2175309" y="2074244"/>
                  </a:cubicBezTo>
                  <a:cubicBezTo>
                    <a:pt x="2162921" y="2070528"/>
                    <a:pt x="2149591" y="2071399"/>
                    <a:pt x="2136808" y="2069432"/>
                  </a:cubicBezTo>
                  <a:cubicBezTo>
                    <a:pt x="2128723" y="2068188"/>
                    <a:pt x="2120637" y="2066771"/>
                    <a:pt x="2112745" y="2064619"/>
                  </a:cubicBezTo>
                  <a:cubicBezTo>
                    <a:pt x="2102957" y="2061949"/>
                    <a:pt x="2093494" y="2058202"/>
                    <a:pt x="2083869" y="2054994"/>
                  </a:cubicBezTo>
                  <a:cubicBezTo>
                    <a:pt x="2079056" y="2053390"/>
                    <a:pt x="2074353" y="2051411"/>
                    <a:pt x="2069431" y="2050181"/>
                  </a:cubicBezTo>
                  <a:cubicBezTo>
                    <a:pt x="2056597" y="2046973"/>
                    <a:pt x="2043902" y="2043151"/>
                    <a:pt x="2030930" y="2040556"/>
                  </a:cubicBezTo>
                  <a:cubicBezTo>
                    <a:pt x="2022909" y="2038952"/>
                    <a:pt x="2014759" y="2037895"/>
                    <a:pt x="2006867" y="2035743"/>
                  </a:cubicBezTo>
                  <a:cubicBezTo>
                    <a:pt x="1997079" y="2033073"/>
                    <a:pt x="1987940" y="2028108"/>
                    <a:pt x="1977991" y="2026118"/>
                  </a:cubicBezTo>
                  <a:cubicBezTo>
                    <a:pt x="1952694" y="2021059"/>
                    <a:pt x="1928526" y="2019263"/>
                    <a:pt x="1905802" y="2006868"/>
                  </a:cubicBezTo>
                  <a:cubicBezTo>
                    <a:pt x="1867078" y="1985746"/>
                    <a:pt x="1887568" y="1994677"/>
                    <a:pt x="1862488" y="1973179"/>
                  </a:cubicBezTo>
                  <a:cubicBezTo>
                    <a:pt x="1856398" y="1967959"/>
                    <a:pt x="1849400" y="1963876"/>
                    <a:pt x="1843238" y="1958741"/>
                  </a:cubicBezTo>
                  <a:cubicBezTo>
                    <a:pt x="1839752" y="1955836"/>
                    <a:pt x="1837155" y="1951951"/>
                    <a:pt x="1833612" y="1949116"/>
                  </a:cubicBezTo>
                  <a:cubicBezTo>
                    <a:pt x="1829096" y="1945503"/>
                    <a:pt x="1823691" y="1943104"/>
                    <a:pt x="1819175" y="1939491"/>
                  </a:cubicBezTo>
                  <a:cubicBezTo>
                    <a:pt x="1815632" y="1936656"/>
                    <a:pt x="1813092" y="1932701"/>
                    <a:pt x="1809549" y="1929866"/>
                  </a:cubicBezTo>
                  <a:cubicBezTo>
                    <a:pt x="1796219" y="1919202"/>
                    <a:pt x="1795925" y="1920511"/>
                    <a:pt x="1780674" y="1915428"/>
                  </a:cubicBezTo>
                  <a:cubicBezTo>
                    <a:pt x="1769983" y="1904737"/>
                    <a:pt x="1756685" y="1890181"/>
                    <a:pt x="1742172" y="1886552"/>
                  </a:cubicBezTo>
                  <a:cubicBezTo>
                    <a:pt x="1706685" y="1877679"/>
                    <a:pt x="1738901" y="1887213"/>
                    <a:pt x="1703671" y="1872114"/>
                  </a:cubicBezTo>
                  <a:cubicBezTo>
                    <a:pt x="1699008" y="1870116"/>
                    <a:pt x="1693771" y="1869570"/>
                    <a:pt x="1689234" y="1867301"/>
                  </a:cubicBezTo>
                  <a:cubicBezTo>
                    <a:pt x="1643783" y="1844575"/>
                    <a:pt x="1683284" y="1858900"/>
                    <a:pt x="1650732" y="1848051"/>
                  </a:cubicBezTo>
                  <a:lnTo>
                    <a:pt x="1621857" y="1828800"/>
                  </a:lnTo>
                  <a:cubicBezTo>
                    <a:pt x="1617044" y="1825592"/>
                    <a:pt x="1611509" y="1823265"/>
                    <a:pt x="1607419" y="1819175"/>
                  </a:cubicBezTo>
                  <a:lnTo>
                    <a:pt x="1568918" y="1780674"/>
                  </a:lnTo>
                  <a:cubicBezTo>
                    <a:pt x="1565709" y="1777466"/>
                    <a:pt x="1563350" y="1773078"/>
                    <a:pt x="1559292" y="1771049"/>
                  </a:cubicBezTo>
                  <a:cubicBezTo>
                    <a:pt x="1552875" y="1767840"/>
                    <a:pt x="1546271" y="1764982"/>
                    <a:pt x="1540042" y="1761423"/>
                  </a:cubicBezTo>
                  <a:cubicBezTo>
                    <a:pt x="1535020" y="1758553"/>
                    <a:pt x="1530890" y="1754147"/>
                    <a:pt x="1525604" y="1751798"/>
                  </a:cubicBezTo>
                  <a:cubicBezTo>
                    <a:pt x="1516332" y="1747677"/>
                    <a:pt x="1496728" y="1742173"/>
                    <a:pt x="1496728" y="1742173"/>
                  </a:cubicBezTo>
                  <a:cubicBezTo>
                    <a:pt x="1490311" y="1732548"/>
                    <a:pt x="1485658" y="1721476"/>
                    <a:pt x="1477478" y="1713297"/>
                  </a:cubicBezTo>
                  <a:cubicBezTo>
                    <a:pt x="1474269" y="1710089"/>
                    <a:pt x="1470757" y="1707158"/>
                    <a:pt x="1467852" y="1703672"/>
                  </a:cubicBezTo>
                  <a:cubicBezTo>
                    <a:pt x="1462717" y="1697510"/>
                    <a:pt x="1458077" y="1690948"/>
                    <a:pt x="1453415" y="1684421"/>
                  </a:cubicBezTo>
                  <a:cubicBezTo>
                    <a:pt x="1450053" y="1679714"/>
                    <a:pt x="1447879" y="1674073"/>
                    <a:pt x="1443789" y="1669983"/>
                  </a:cubicBezTo>
                  <a:cubicBezTo>
                    <a:pt x="1439699" y="1665893"/>
                    <a:pt x="1434164" y="1663566"/>
                    <a:pt x="1429351" y="1660358"/>
                  </a:cubicBezTo>
                  <a:cubicBezTo>
                    <a:pt x="1406668" y="1626332"/>
                    <a:pt x="1435135" y="1668456"/>
                    <a:pt x="1405288" y="1626670"/>
                  </a:cubicBezTo>
                  <a:cubicBezTo>
                    <a:pt x="1401926" y="1621963"/>
                    <a:pt x="1398250" y="1617405"/>
                    <a:pt x="1395663" y="1612232"/>
                  </a:cubicBezTo>
                  <a:cubicBezTo>
                    <a:pt x="1393394" y="1607695"/>
                    <a:pt x="1394019" y="1601755"/>
                    <a:pt x="1390850" y="1597794"/>
                  </a:cubicBezTo>
                  <a:cubicBezTo>
                    <a:pt x="1380929" y="1585393"/>
                    <a:pt x="1368391" y="1575335"/>
                    <a:pt x="1357162" y="1564106"/>
                  </a:cubicBezTo>
                  <a:lnTo>
                    <a:pt x="1337911" y="1544855"/>
                  </a:lnTo>
                  <a:lnTo>
                    <a:pt x="1323474" y="1535230"/>
                  </a:lnTo>
                  <a:cubicBezTo>
                    <a:pt x="1301375" y="1502083"/>
                    <a:pt x="1329609" y="1542388"/>
                    <a:pt x="1294598" y="1501541"/>
                  </a:cubicBezTo>
                  <a:cubicBezTo>
                    <a:pt x="1263103" y="1464797"/>
                    <a:pt x="1308444" y="1507804"/>
                    <a:pt x="1270535" y="1477478"/>
                  </a:cubicBezTo>
                  <a:cubicBezTo>
                    <a:pt x="1266992" y="1474643"/>
                    <a:pt x="1264967" y="1469882"/>
                    <a:pt x="1260909" y="1467853"/>
                  </a:cubicBezTo>
                  <a:cubicBezTo>
                    <a:pt x="1254993" y="1464895"/>
                    <a:pt x="1248116" y="1464475"/>
                    <a:pt x="1241659" y="1463040"/>
                  </a:cubicBezTo>
                  <a:cubicBezTo>
                    <a:pt x="1228095" y="1460026"/>
                    <a:pt x="1199993" y="1456117"/>
                    <a:pt x="1188720" y="1448602"/>
                  </a:cubicBezTo>
                  <a:cubicBezTo>
                    <a:pt x="1141784" y="1417312"/>
                    <a:pt x="1213564" y="1467478"/>
                    <a:pt x="1159844" y="1419727"/>
                  </a:cubicBezTo>
                  <a:cubicBezTo>
                    <a:pt x="1151198" y="1412041"/>
                    <a:pt x="1140593" y="1406893"/>
                    <a:pt x="1130968" y="1400476"/>
                  </a:cubicBezTo>
                  <a:lnTo>
                    <a:pt x="1116530" y="1390851"/>
                  </a:lnTo>
                  <a:cubicBezTo>
                    <a:pt x="1107066" y="1376655"/>
                    <a:pt x="1106363" y="1373555"/>
                    <a:pt x="1092467" y="1361975"/>
                  </a:cubicBezTo>
                  <a:cubicBezTo>
                    <a:pt x="1088024" y="1358272"/>
                    <a:pt x="1082842" y="1355558"/>
                    <a:pt x="1078029" y="1352350"/>
                  </a:cubicBezTo>
                  <a:cubicBezTo>
                    <a:pt x="1061528" y="1327597"/>
                    <a:pt x="1076885" y="1346622"/>
                    <a:pt x="1053966" y="1328287"/>
                  </a:cubicBezTo>
                  <a:cubicBezTo>
                    <a:pt x="1050423" y="1325452"/>
                    <a:pt x="1047827" y="1321566"/>
                    <a:pt x="1044341" y="1318661"/>
                  </a:cubicBezTo>
                  <a:cubicBezTo>
                    <a:pt x="1004567" y="1285515"/>
                    <a:pt x="1045766" y="1324899"/>
                    <a:pt x="1005840" y="1284973"/>
                  </a:cubicBezTo>
                  <a:cubicBezTo>
                    <a:pt x="1002632" y="1278556"/>
                    <a:pt x="1000195" y="1271691"/>
                    <a:pt x="996215" y="1265722"/>
                  </a:cubicBezTo>
                  <a:cubicBezTo>
                    <a:pt x="987680" y="1252920"/>
                    <a:pt x="966729" y="1245862"/>
                    <a:pt x="957714" y="1236847"/>
                  </a:cubicBezTo>
                  <a:cubicBezTo>
                    <a:pt x="943998" y="1223131"/>
                    <a:pt x="951864" y="1229738"/>
                    <a:pt x="933650" y="1217596"/>
                  </a:cubicBezTo>
                  <a:cubicBezTo>
                    <a:pt x="927233" y="1207971"/>
                    <a:pt x="924025" y="1195137"/>
                    <a:pt x="914400" y="1188720"/>
                  </a:cubicBezTo>
                  <a:lnTo>
                    <a:pt x="885524" y="1169470"/>
                  </a:lnTo>
                  <a:cubicBezTo>
                    <a:pt x="860969" y="1132636"/>
                    <a:pt x="884697" y="1165485"/>
                    <a:pt x="880711" y="1169470"/>
                  </a:cubicBezTo>
                  <a:lnTo>
                    <a:pt x="871086" y="1159844"/>
                  </a:lnTo>
                  <a:lnTo>
                    <a:pt x="861461" y="1130969"/>
                  </a:lnTo>
                  <a:cubicBezTo>
                    <a:pt x="859857" y="1126156"/>
                    <a:pt x="857643" y="1121506"/>
                    <a:pt x="856648" y="1116531"/>
                  </a:cubicBezTo>
                  <a:cubicBezTo>
                    <a:pt x="849845" y="1082514"/>
                    <a:pt x="854424" y="1100234"/>
                    <a:pt x="842210" y="1063592"/>
                  </a:cubicBezTo>
                  <a:cubicBezTo>
                    <a:pt x="840606" y="1058779"/>
                    <a:pt x="840985" y="1052741"/>
                    <a:pt x="837398" y="1049154"/>
                  </a:cubicBezTo>
                  <a:lnTo>
                    <a:pt x="818147" y="1029903"/>
                  </a:lnTo>
                  <a:cubicBezTo>
                    <a:pt x="806861" y="996043"/>
                    <a:pt x="821552" y="1037848"/>
                    <a:pt x="803709" y="996215"/>
                  </a:cubicBezTo>
                  <a:cubicBezTo>
                    <a:pt x="801711" y="991552"/>
                    <a:pt x="801361" y="986212"/>
                    <a:pt x="798897" y="981777"/>
                  </a:cubicBezTo>
                  <a:cubicBezTo>
                    <a:pt x="793279" y="971664"/>
                    <a:pt x="786063" y="962526"/>
                    <a:pt x="779646" y="952901"/>
                  </a:cubicBezTo>
                  <a:lnTo>
                    <a:pt x="770021" y="938463"/>
                  </a:lnTo>
                  <a:cubicBezTo>
                    <a:pt x="766813" y="933651"/>
                    <a:pt x="764486" y="928116"/>
                    <a:pt x="760396" y="924026"/>
                  </a:cubicBezTo>
                  <a:lnTo>
                    <a:pt x="731520" y="895150"/>
                  </a:lnTo>
                  <a:cubicBezTo>
                    <a:pt x="719422" y="858859"/>
                    <a:pt x="735741" y="903592"/>
                    <a:pt x="717082" y="866274"/>
                  </a:cubicBezTo>
                  <a:cubicBezTo>
                    <a:pt x="714813" y="861737"/>
                    <a:pt x="714538" y="856373"/>
                    <a:pt x="712269" y="851836"/>
                  </a:cubicBezTo>
                  <a:cubicBezTo>
                    <a:pt x="709682" y="846663"/>
                    <a:pt x="704993" y="842684"/>
                    <a:pt x="702644" y="837398"/>
                  </a:cubicBezTo>
                  <a:cubicBezTo>
                    <a:pt x="698523" y="828126"/>
                    <a:pt x="696227" y="818147"/>
                    <a:pt x="693019" y="808522"/>
                  </a:cubicBezTo>
                  <a:lnTo>
                    <a:pt x="688206" y="794084"/>
                  </a:lnTo>
                  <a:cubicBezTo>
                    <a:pt x="686602" y="784459"/>
                    <a:pt x="685511" y="774734"/>
                    <a:pt x="683394" y="765209"/>
                  </a:cubicBezTo>
                  <a:cubicBezTo>
                    <a:pt x="682294" y="760257"/>
                    <a:pt x="679975" y="755649"/>
                    <a:pt x="678581" y="750771"/>
                  </a:cubicBezTo>
                  <a:cubicBezTo>
                    <a:pt x="676764" y="744411"/>
                    <a:pt x="675669" y="737856"/>
                    <a:pt x="673768" y="731520"/>
                  </a:cubicBezTo>
                  <a:cubicBezTo>
                    <a:pt x="673745" y="731442"/>
                    <a:pt x="661749" y="695465"/>
                    <a:pt x="659330" y="688207"/>
                  </a:cubicBezTo>
                  <a:cubicBezTo>
                    <a:pt x="657726" y="683394"/>
                    <a:pt x="655352" y="678773"/>
                    <a:pt x="654518" y="673769"/>
                  </a:cubicBezTo>
                  <a:cubicBezTo>
                    <a:pt x="653935" y="670273"/>
                    <a:pt x="650158" y="638355"/>
                    <a:pt x="644892" y="630455"/>
                  </a:cubicBezTo>
                  <a:cubicBezTo>
                    <a:pt x="637480" y="619336"/>
                    <a:pt x="626672" y="613495"/>
                    <a:pt x="616017" y="606392"/>
                  </a:cubicBezTo>
                  <a:cubicBezTo>
                    <a:pt x="609600" y="596767"/>
                    <a:pt x="604946" y="585696"/>
                    <a:pt x="596766" y="577516"/>
                  </a:cubicBezTo>
                  <a:cubicBezTo>
                    <a:pt x="591953" y="572703"/>
                    <a:pt x="586284" y="568616"/>
                    <a:pt x="582328" y="563078"/>
                  </a:cubicBezTo>
                  <a:cubicBezTo>
                    <a:pt x="578158" y="557240"/>
                    <a:pt x="576682" y="549797"/>
                    <a:pt x="572703" y="543828"/>
                  </a:cubicBezTo>
                  <a:cubicBezTo>
                    <a:pt x="570186" y="540053"/>
                    <a:pt x="565801" y="537832"/>
                    <a:pt x="563078" y="534202"/>
                  </a:cubicBezTo>
                  <a:cubicBezTo>
                    <a:pt x="556137" y="524948"/>
                    <a:pt x="552007" y="513507"/>
                    <a:pt x="543827" y="505327"/>
                  </a:cubicBezTo>
                  <a:cubicBezTo>
                    <a:pt x="539014" y="500514"/>
                    <a:pt x="533746" y="496118"/>
                    <a:pt x="529389" y="490889"/>
                  </a:cubicBezTo>
                  <a:cubicBezTo>
                    <a:pt x="516142" y="474992"/>
                    <a:pt x="521908" y="476030"/>
                    <a:pt x="510139" y="457200"/>
                  </a:cubicBezTo>
                  <a:cubicBezTo>
                    <a:pt x="493902" y="431221"/>
                    <a:pt x="499434" y="444712"/>
                    <a:pt x="481263" y="423512"/>
                  </a:cubicBezTo>
                  <a:cubicBezTo>
                    <a:pt x="476043" y="417422"/>
                    <a:pt x="471638" y="410678"/>
                    <a:pt x="466825" y="404261"/>
                  </a:cubicBezTo>
                  <a:cubicBezTo>
                    <a:pt x="465221" y="399448"/>
                    <a:pt x="464476" y="394258"/>
                    <a:pt x="462012" y="389823"/>
                  </a:cubicBezTo>
                  <a:cubicBezTo>
                    <a:pt x="456394" y="379711"/>
                    <a:pt x="446420" y="371922"/>
                    <a:pt x="442762" y="360948"/>
                  </a:cubicBezTo>
                  <a:cubicBezTo>
                    <a:pt x="441158" y="356135"/>
                    <a:pt x="441536" y="350097"/>
                    <a:pt x="437949" y="346510"/>
                  </a:cubicBezTo>
                  <a:cubicBezTo>
                    <a:pt x="432876" y="341437"/>
                    <a:pt x="424301" y="341366"/>
                    <a:pt x="418699" y="336884"/>
                  </a:cubicBezTo>
                  <a:cubicBezTo>
                    <a:pt x="408070" y="328381"/>
                    <a:pt x="399448" y="317634"/>
                    <a:pt x="389823" y="308009"/>
                  </a:cubicBezTo>
                  <a:lnTo>
                    <a:pt x="389823" y="308009"/>
                  </a:lnTo>
                  <a:cubicBezTo>
                    <a:pt x="386615" y="303196"/>
                    <a:pt x="382785" y="298744"/>
                    <a:pt x="380198" y="293571"/>
                  </a:cubicBezTo>
                  <a:cubicBezTo>
                    <a:pt x="371368" y="275912"/>
                    <a:pt x="381473" y="278379"/>
                    <a:pt x="360947" y="264695"/>
                  </a:cubicBezTo>
                  <a:cubicBezTo>
                    <a:pt x="356726" y="261881"/>
                    <a:pt x="350944" y="262346"/>
                    <a:pt x="346509" y="259882"/>
                  </a:cubicBezTo>
                  <a:cubicBezTo>
                    <a:pt x="336397" y="254264"/>
                    <a:pt x="327981" y="245805"/>
                    <a:pt x="317634" y="240632"/>
                  </a:cubicBezTo>
                  <a:cubicBezTo>
                    <a:pt x="307669" y="235650"/>
                    <a:pt x="292694" y="229158"/>
                    <a:pt x="283945" y="221381"/>
                  </a:cubicBezTo>
                  <a:cubicBezTo>
                    <a:pt x="273771" y="212338"/>
                    <a:pt x="264694" y="202131"/>
                    <a:pt x="255069" y="192506"/>
                  </a:cubicBezTo>
                  <a:cubicBezTo>
                    <a:pt x="251860" y="189297"/>
                    <a:pt x="249219" y="185397"/>
                    <a:pt x="245444" y="182880"/>
                  </a:cubicBezTo>
                  <a:cubicBezTo>
                    <a:pt x="232238" y="174076"/>
                    <a:pt x="217120" y="166726"/>
                    <a:pt x="206943" y="154004"/>
                  </a:cubicBezTo>
                  <a:cubicBezTo>
                    <a:pt x="203330" y="149488"/>
                    <a:pt x="200931" y="144083"/>
                    <a:pt x="197318" y="139567"/>
                  </a:cubicBezTo>
                  <a:cubicBezTo>
                    <a:pt x="194483" y="136024"/>
                    <a:pt x="190027" y="133832"/>
                    <a:pt x="187692" y="129941"/>
                  </a:cubicBezTo>
                  <a:cubicBezTo>
                    <a:pt x="142019" y="53819"/>
                    <a:pt x="189817" y="119939"/>
                    <a:pt x="154004" y="72190"/>
                  </a:cubicBezTo>
                  <a:cubicBezTo>
                    <a:pt x="152400" y="67377"/>
                    <a:pt x="152778" y="61339"/>
                    <a:pt x="149191" y="57752"/>
                  </a:cubicBezTo>
                  <a:cubicBezTo>
                    <a:pt x="139178" y="47739"/>
                    <a:pt x="127006" y="49066"/>
                    <a:pt x="115503" y="43314"/>
                  </a:cubicBezTo>
                  <a:cubicBezTo>
                    <a:pt x="110330" y="40727"/>
                    <a:pt x="106351" y="36038"/>
                    <a:pt x="101065" y="33689"/>
                  </a:cubicBezTo>
                  <a:cubicBezTo>
                    <a:pt x="77496" y="23214"/>
                    <a:pt x="74482" y="25714"/>
                    <a:pt x="52939" y="19251"/>
                  </a:cubicBezTo>
                  <a:cubicBezTo>
                    <a:pt x="43221" y="16336"/>
                    <a:pt x="33688" y="12834"/>
                    <a:pt x="24063" y="9626"/>
                  </a:cubicBezTo>
                  <a:cubicBezTo>
                    <a:pt x="6224" y="3680"/>
                    <a:pt x="14161" y="7081"/>
                    <a:pt x="0" y="0"/>
                  </a:cubicBezTo>
                  <a:lnTo>
                    <a:pt x="0"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7" name="ZoneTexte 36">
              <a:extLst>
                <a:ext uri="{FF2B5EF4-FFF2-40B4-BE49-F238E27FC236}">
                  <a16:creationId xmlns:a16="http://schemas.microsoft.com/office/drawing/2014/main" xmlns="" id="{D65ED8FB-B036-0EBC-139D-178343C10BF1}"/>
                </a:ext>
              </a:extLst>
            </p:cNvPr>
            <p:cNvSpPr txBox="1"/>
            <p:nvPr/>
          </p:nvSpPr>
          <p:spPr>
            <a:xfrm>
              <a:off x="3030928" y="1447661"/>
              <a:ext cx="2621230" cy="230832"/>
            </a:xfrm>
            <a:prstGeom prst="rect">
              <a:avLst/>
            </a:prstGeom>
            <a:noFill/>
          </p:spPr>
          <p:txBody>
            <a:bodyPr wrap="none" rtlCol="0">
              <a:spAutoFit/>
            </a:bodyPr>
            <a:lstStyle/>
            <a:p>
              <a:r>
                <a:rPr lang="fr-FR" sz="900" b="1" dirty="0">
                  <a:solidFill>
                    <a:prstClr val="black"/>
                  </a:solidFill>
                </a:rPr>
                <a:t>Analyses exploratoires: </a:t>
              </a:r>
              <a:r>
                <a:rPr lang="fr-FR" sz="900" b="1" dirty="0" err="1">
                  <a:solidFill>
                    <a:prstClr val="black"/>
                  </a:solidFill>
                </a:rPr>
                <a:t>epithelioïde</a:t>
              </a:r>
              <a:r>
                <a:rPr lang="fr-FR" sz="900" b="1" dirty="0">
                  <a:solidFill>
                    <a:prstClr val="black"/>
                  </a:solidFill>
                </a:rPr>
                <a:t> (n=345)</a:t>
              </a:r>
            </a:p>
          </p:txBody>
        </p:sp>
      </p:grpSp>
      <p:graphicFrame>
        <p:nvGraphicFramePr>
          <p:cNvPr id="39" name="Tableau 33">
            <a:extLst>
              <a:ext uri="{FF2B5EF4-FFF2-40B4-BE49-F238E27FC236}">
                <a16:creationId xmlns:a16="http://schemas.microsoft.com/office/drawing/2014/main" xmlns="" id="{9B7AD201-958C-559C-8232-FAEA4F30B516}"/>
              </a:ext>
            </a:extLst>
          </p:cNvPr>
          <p:cNvGraphicFramePr>
            <a:graphicFrameLocks noGrp="1"/>
          </p:cNvGraphicFramePr>
          <p:nvPr/>
        </p:nvGraphicFramePr>
        <p:xfrm>
          <a:off x="7179562" y="5207892"/>
          <a:ext cx="4404304" cy="588156"/>
        </p:xfrm>
        <a:graphic>
          <a:graphicData uri="http://schemas.openxmlformats.org/drawingml/2006/table">
            <a:tbl>
              <a:tblPr firstRow="1" bandRow="1">
                <a:tableStyleId>{5C22544A-7EE6-4342-B048-85BDC9FD1C3A}</a:tableStyleId>
              </a:tblPr>
              <a:tblGrid>
                <a:gridCol w="275269">
                  <a:extLst>
                    <a:ext uri="{9D8B030D-6E8A-4147-A177-3AD203B41FA5}">
                      <a16:colId xmlns:a16="http://schemas.microsoft.com/office/drawing/2014/main" xmlns="" val="1020362907"/>
                    </a:ext>
                  </a:extLst>
                </a:gridCol>
                <a:gridCol w="275269">
                  <a:extLst>
                    <a:ext uri="{9D8B030D-6E8A-4147-A177-3AD203B41FA5}">
                      <a16:colId xmlns:a16="http://schemas.microsoft.com/office/drawing/2014/main" xmlns="" val="76697783"/>
                    </a:ext>
                  </a:extLst>
                </a:gridCol>
                <a:gridCol w="275269">
                  <a:extLst>
                    <a:ext uri="{9D8B030D-6E8A-4147-A177-3AD203B41FA5}">
                      <a16:colId xmlns:a16="http://schemas.microsoft.com/office/drawing/2014/main" xmlns="" val="1464023004"/>
                    </a:ext>
                  </a:extLst>
                </a:gridCol>
                <a:gridCol w="275269">
                  <a:extLst>
                    <a:ext uri="{9D8B030D-6E8A-4147-A177-3AD203B41FA5}">
                      <a16:colId xmlns:a16="http://schemas.microsoft.com/office/drawing/2014/main" xmlns="" val="2889505382"/>
                    </a:ext>
                  </a:extLst>
                </a:gridCol>
                <a:gridCol w="275269">
                  <a:extLst>
                    <a:ext uri="{9D8B030D-6E8A-4147-A177-3AD203B41FA5}">
                      <a16:colId xmlns:a16="http://schemas.microsoft.com/office/drawing/2014/main" xmlns="" val="3217386290"/>
                    </a:ext>
                  </a:extLst>
                </a:gridCol>
                <a:gridCol w="275269">
                  <a:extLst>
                    <a:ext uri="{9D8B030D-6E8A-4147-A177-3AD203B41FA5}">
                      <a16:colId xmlns:a16="http://schemas.microsoft.com/office/drawing/2014/main" xmlns="" val="1170198938"/>
                    </a:ext>
                  </a:extLst>
                </a:gridCol>
                <a:gridCol w="275269">
                  <a:extLst>
                    <a:ext uri="{9D8B030D-6E8A-4147-A177-3AD203B41FA5}">
                      <a16:colId xmlns:a16="http://schemas.microsoft.com/office/drawing/2014/main" xmlns="" val="3835505048"/>
                    </a:ext>
                  </a:extLst>
                </a:gridCol>
                <a:gridCol w="275269">
                  <a:extLst>
                    <a:ext uri="{9D8B030D-6E8A-4147-A177-3AD203B41FA5}">
                      <a16:colId xmlns:a16="http://schemas.microsoft.com/office/drawing/2014/main" xmlns="" val="2722686017"/>
                    </a:ext>
                  </a:extLst>
                </a:gridCol>
                <a:gridCol w="275269">
                  <a:extLst>
                    <a:ext uri="{9D8B030D-6E8A-4147-A177-3AD203B41FA5}">
                      <a16:colId xmlns:a16="http://schemas.microsoft.com/office/drawing/2014/main" xmlns="" val="1580826196"/>
                    </a:ext>
                  </a:extLst>
                </a:gridCol>
                <a:gridCol w="275269">
                  <a:extLst>
                    <a:ext uri="{9D8B030D-6E8A-4147-A177-3AD203B41FA5}">
                      <a16:colId xmlns:a16="http://schemas.microsoft.com/office/drawing/2014/main" xmlns="" val="4049979896"/>
                    </a:ext>
                  </a:extLst>
                </a:gridCol>
                <a:gridCol w="275269">
                  <a:extLst>
                    <a:ext uri="{9D8B030D-6E8A-4147-A177-3AD203B41FA5}">
                      <a16:colId xmlns:a16="http://schemas.microsoft.com/office/drawing/2014/main" xmlns="" val="3309654655"/>
                    </a:ext>
                  </a:extLst>
                </a:gridCol>
                <a:gridCol w="275269">
                  <a:extLst>
                    <a:ext uri="{9D8B030D-6E8A-4147-A177-3AD203B41FA5}">
                      <a16:colId xmlns:a16="http://schemas.microsoft.com/office/drawing/2014/main" xmlns="" val="2362810121"/>
                    </a:ext>
                  </a:extLst>
                </a:gridCol>
                <a:gridCol w="275269">
                  <a:extLst>
                    <a:ext uri="{9D8B030D-6E8A-4147-A177-3AD203B41FA5}">
                      <a16:colId xmlns:a16="http://schemas.microsoft.com/office/drawing/2014/main" xmlns="" val="2610865569"/>
                    </a:ext>
                  </a:extLst>
                </a:gridCol>
                <a:gridCol w="275269">
                  <a:extLst>
                    <a:ext uri="{9D8B030D-6E8A-4147-A177-3AD203B41FA5}">
                      <a16:colId xmlns:a16="http://schemas.microsoft.com/office/drawing/2014/main" xmlns="" val="2652267302"/>
                    </a:ext>
                  </a:extLst>
                </a:gridCol>
                <a:gridCol w="275269">
                  <a:extLst>
                    <a:ext uri="{9D8B030D-6E8A-4147-A177-3AD203B41FA5}">
                      <a16:colId xmlns:a16="http://schemas.microsoft.com/office/drawing/2014/main" xmlns="" val="3802402643"/>
                    </a:ext>
                  </a:extLst>
                </a:gridCol>
                <a:gridCol w="275269">
                  <a:extLst>
                    <a:ext uri="{9D8B030D-6E8A-4147-A177-3AD203B41FA5}">
                      <a16:colId xmlns:a16="http://schemas.microsoft.com/office/drawing/2014/main" xmlns="" val="2019619158"/>
                    </a:ext>
                  </a:extLst>
                </a:gridCol>
              </a:tblGrid>
              <a:tr h="222396">
                <a:tc gridSpan="4">
                  <a:txBody>
                    <a:bodyPr/>
                    <a:lstStyle/>
                    <a:p>
                      <a:r>
                        <a:rPr lang="fr-FR" sz="600" b="0" dirty="0">
                          <a:solidFill>
                            <a:schemeClr val="tx1"/>
                          </a:solidFill>
                        </a:rPr>
                        <a:t>No. at </a:t>
                      </a:r>
                      <a:r>
                        <a:rPr lang="fr-FR" sz="600" b="0" dirty="0" err="1">
                          <a:solidFill>
                            <a:schemeClr val="tx1"/>
                          </a:solidFill>
                        </a:rPr>
                        <a:t>risk</a:t>
                      </a:r>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600" b="1" dirty="0">
                          <a:solidFill>
                            <a:srgbClr val="005086"/>
                          </a:solidFill>
                        </a:rPr>
                        <a:t>49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36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600" b="1" dirty="0">
                          <a:solidFill>
                            <a:srgbClr val="FF7F4D"/>
                          </a:solidFill>
                        </a:rPr>
                        <a:t>46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43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cxnSp>
        <p:nvCxnSpPr>
          <p:cNvPr id="45" name="Connecteur droit 44">
            <a:extLst>
              <a:ext uri="{FF2B5EF4-FFF2-40B4-BE49-F238E27FC236}">
                <a16:creationId xmlns:a16="http://schemas.microsoft.com/office/drawing/2014/main" xmlns="" id="{D470E601-4AA1-81CE-2E7D-06C9FBAA2091}"/>
              </a:ext>
            </a:extLst>
          </p:cNvPr>
          <p:cNvCxnSpPr>
            <a:cxnSpLocks/>
          </p:cNvCxnSpPr>
          <p:nvPr/>
        </p:nvCxnSpPr>
        <p:spPr>
          <a:xfrm>
            <a:off x="7697984" y="5313348"/>
            <a:ext cx="388588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6" name="Tableau 45">
            <a:extLst>
              <a:ext uri="{FF2B5EF4-FFF2-40B4-BE49-F238E27FC236}">
                <a16:creationId xmlns:a16="http://schemas.microsoft.com/office/drawing/2014/main" xmlns="" id="{1FA3E29E-0B68-22F8-B535-F1DCD2A5CAC3}"/>
              </a:ext>
            </a:extLst>
          </p:cNvPr>
          <p:cNvGraphicFramePr>
            <a:graphicFrameLocks noGrp="1"/>
          </p:cNvGraphicFramePr>
          <p:nvPr/>
        </p:nvGraphicFramePr>
        <p:xfrm>
          <a:off x="7974447" y="1752472"/>
          <a:ext cx="3844441" cy="720976"/>
        </p:xfrm>
        <a:graphic>
          <a:graphicData uri="http://schemas.openxmlformats.org/drawingml/2006/table">
            <a:tbl>
              <a:tblPr firstRow="1" bandRow="1"/>
              <a:tblGrid>
                <a:gridCol w="1436811">
                  <a:extLst>
                    <a:ext uri="{9D8B030D-6E8A-4147-A177-3AD203B41FA5}">
                      <a16:colId xmlns:a16="http://schemas.microsoft.com/office/drawing/2014/main" xmlns="" val="20000"/>
                    </a:ext>
                  </a:extLst>
                </a:gridCol>
                <a:gridCol w="1203815">
                  <a:extLst>
                    <a:ext uri="{9D8B030D-6E8A-4147-A177-3AD203B41FA5}">
                      <a16:colId xmlns:a16="http://schemas.microsoft.com/office/drawing/2014/main" xmlns="" val="20001"/>
                    </a:ext>
                  </a:extLst>
                </a:gridCol>
                <a:gridCol w="1203815">
                  <a:extLst>
                    <a:ext uri="{9D8B030D-6E8A-4147-A177-3AD203B41FA5}">
                      <a16:colId xmlns:a16="http://schemas.microsoft.com/office/drawing/2014/main" xmlns="" val="20002"/>
                    </a:ext>
                  </a:extLst>
                </a:gridCol>
              </a:tblGrid>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70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a:solidFill>
                            <a:schemeClr val="lt1"/>
                          </a:solidFill>
                          <a:latin typeface="Century Gothic" panose="020B0502020202020204" pitchFamily="34" charset="0"/>
                          <a:ea typeface="+mn-ea"/>
                          <a:cs typeface="Arial" panose="020B0604020202020204" pitchFamily="34" charset="0"/>
                        </a:rPr>
                        <a:t>Chimiothérapie </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err="1">
                          <a:solidFill>
                            <a:schemeClr val="lt1"/>
                          </a:solidFill>
                          <a:latin typeface="Century Gothic" panose="020B0502020202020204" pitchFamily="34" charset="0"/>
                          <a:ea typeface="+mn-ea"/>
                          <a:cs typeface="Arial" panose="020B0604020202020204" pitchFamily="34" charset="0"/>
                        </a:rPr>
                        <a:t>Chimiotherapie</a:t>
                      </a:r>
                      <a:r>
                        <a:rPr lang="fr-FR" sz="700" b="1" i="0" kern="1200" dirty="0">
                          <a:solidFill>
                            <a:schemeClr val="lt1"/>
                          </a:solidFill>
                          <a:latin typeface="Century Gothic" panose="020B0502020202020204" pitchFamily="34" charset="0"/>
                          <a:ea typeface="+mn-ea"/>
                          <a:cs typeface="Arial" panose="020B0604020202020204" pitchFamily="34" charset="0"/>
                        </a:rPr>
                        <a:t> + Pembrolizumab</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19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0"/>
                        </a:spcBef>
                      </a:pPr>
                      <a:r>
                        <a:rPr lang="fr-FR" sz="700" b="0" i="0" dirty="0">
                          <a:solidFill>
                            <a:schemeClr val="tx1"/>
                          </a:solidFill>
                          <a:latin typeface="Century Gothic" panose="020B0502020202020204" pitchFamily="34" charset="0"/>
                          <a:cs typeface="Arial" panose="020B0604020202020204" pitchFamily="34" charset="0"/>
                        </a:rPr>
                        <a:t>SG  médiane (95% CI), </a:t>
                      </a:r>
                      <a:r>
                        <a:rPr lang="fr-FR" sz="700" b="0" i="0" dirty="0" err="1">
                          <a:solidFill>
                            <a:schemeClr val="tx1"/>
                          </a:solidFill>
                          <a:latin typeface="Century Gothic" panose="020B0502020202020204" pitchFamily="34" charset="0"/>
                          <a:cs typeface="Arial" panose="020B0604020202020204" pitchFamily="34" charset="0"/>
                        </a:rPr>
                        <a:t>moiss</a:t>
                      </a:r>
                      <a:endParaRPr lang="fr-FR" sz="700" b="0" i="0" dirty="0">
                        <a:solidFill>
                          <a:schemeClr val="tx1"/>
                        </a:solidFill>
                        <a:latin typeface="Century Gothic" panose="020B0502020202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8.21 (5.85, 10.8)</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12.3 (8.67, 21.2)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1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700" b="0" i="0" dirty="0">
                          <a:solidFill>
                            <a:schemeClr val="tx1"/>
                          </a:solidFill>
                          <a:latin typeface="Century Gothic" panose="020B0502020202020204" pitchFamily="34" charset="0"/>
                        </a:rPr>
                        <a:t>Hazard ratio</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1" i="0" kern="1200" dirty="0">
                          <a:solidFill>
                            <a:schemeClr val="tx1"/>
                          </a:solidFill>
                          <a:latin typeface="Century Gothic" panose="020B0502020202020204" pitchFamily="34" charset="0"/>
                          <a:ea typeface="+mn-ea"/>
                          <a:cs typeface="Arial" panose="020B0604020202020204" pitchFamily="34" charset="0"/>
                        </a:rPr>
                        <a:t>0.57 (0.36, 0.89)</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7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b">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6575145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6">
            <a:extLst>
              <a:ext uri="{FF2B5EF4-FFF2-40B4-BE49-F238E27FC236}">
                <a16:creationId xmlns:a16="http://schemas.microsoft.com/office/drawing/2014/main" xmlns="" id="{CADD97C9-58AB-5B4B-1C5B-23A21835B68E}"/>
              </a:ext>
            </a:extLst>
          </p:cNvPr>
          <p:cNvGraphicFramePr/>
          <p:nvPr/>
        </p:nvGraphicFramePr>
        <p:xfrm>
          <a:off x="6531837" y="1582248"/>
          <a:ext cx="5052027" cy="3826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Chart 16">
            <a:extLst>
              <a:ext uri="{FF2B5EF4-FFF2-40B4-BE49-F238E27FC236}">
                <a16:creationId xmlns:a16="http://schemas.microsoft.com/office/drawing/2014/main" xmlns="" id="{E52E4BCA-4F9D-E3A1-F9DE-668A7035C952}"/>
              </a:ext>
            </a:extLst>
          </p:cNvPr>
          <p:cNvGraphicFramePr/>
          <p:nvPr/>
        </p:nvGraphicFramePr>
        <p:xfrm>
          <a:off x="1141887" y="1582248"/>
          <a:ext cx="5052027" cy="3826450"/>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993276F0-A00D-30EE-2DC6-828245FEF99C}"/>
              </a:ext>
            </a:extLst>
          </p:cNvPr>
          <p:cNvSpPr>
            <a:spLocks noGrp="1"/>
          </p:cNvSpPr>
          <p:nvPr>
            <p:ph sz="quarter" idx="16"/>
          </p:nvPr>
        </p:nvSpPr>
        <p:spPr/>
        <p:txBody>
          <a:bodyPr/>
          <a:lstStyle/>
          <a:p>
            <a:r>
              <a:rPr lang="fr-FR" dirty="0"/>
              <a:t>Q. S. Chu et al., ASCO</a:t>
            </a:r>
            <a:r>
              <a:rPr lang="fr-FR" baseline="30000" dirty="0"/>
              <a:t>®</a:t>
            </a:r>
            <a:r>
              <a:rPr lang="fr-FR" dirty="0"/>
              <a:t> 2023, LBA# 8505</a:t>
            </a: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b="1" dirty="0">
                <a:solidFill>
                  <a:srgbClr val="FF7F4D"/>
                </a:solidFill>
                <a:latin typeface="Century Gothic" panose="020B0502020202020204" pitchFamily="34" charset="0"/>
              </a:rPr>
              <a:t>IND227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Analyses exploratoires selon le niveau d’expression de PD-L1</a:t>
            </a:r>
          </a:p>
          <a:p>
            <a:endParaRPr lang="fr-FR" dirty="0"/>
          </a:p>
        </p:txBody>
      </p:sp>
      <p:sp>
        <p:nvSpPr>
          <p:cNvPr id="13" name="Espace réservé du contenu 5">
            <a:extLst>
              <a:ext uri="{FF2B5EF4-FFF2-40B4-BE49-F238E27FC236}">
                <a16:creationId xmlns:a16="http://schemas.microsoft.com/office/drawing/2014/main" xmlns="" id="{59EA0337-F6E9-966E-73DF-5E7651904502}"/>
              </a:ext>
            </a:extLst>
          </p:cNvPr>
          <p:cNvSpPr>
            <a:spLocks noGrp="1"/>
          </p:cNvSpPr>
          <p:nvPr>
            <p:ph sz="quarter" idx="19"/>
          </p:nvPr>
        </p:nvSpPr>
        <p:spPr>
          <a:xfrm>
            <a:off x="1124338" y="1194897"/>
            <a:ext cx="10861635" cy="4651869"/>
          </a:xfrm>
        </p:spPr>
        <p:txBody>
          <a:bodyPr/>
          <a:lstStyle/>
          <a:p>
            <a:r>
              <a:rPr lang="fr-FR" dirty="0"/>
              <a:t> </a:t>
            </a:r>
          </a:p>
        </p:txBody>
      </p:sp>
      <p:grpSp>
        <p:nvGrpSpPr>
          <p:cNvPr id="16" name="Groupe 15">
            <a:extLst>
              <a:ext uri="{FF2B5EF4-FFF2-40B4-BE49-F238E27FC236}">
                <a16:creationId xmlns:a16="http://schemas.microsoft.com/office/drawing/2014/main" xmlns="" id="{09F6CD81-5DFF-B0CC-17F6-629D4461D294}"/>
              </a:ext>
            </a:extLst>
          </p:cNvPr>
          <p:cNvGrpSpPr/>
          <p:nvPr/>
        </p:nvGrpSpPr>
        <p:grpSpPr>
          <a:xfrm>
            <a:off x="9337676" y="2508110"/>
            <a:ext cx="2143866" cy="350759"/>
            <a:chOff x="3735509" y="2008109"/>
            <a:chExt cx="2143866" cy="350759"/>
          </a:xfrm>
        </p:grpSpPr>
        <p:cxnSp>
          <p:nvCxnSpPr>
            <p:cNvPr id="26" name="Connecteur droit 25">
              <a:extLst>
                <a:ext uri="{FF2B5EF4-FFF2-40B4-BE49-F238E27FC236}">
                  <a16:creationId xmlns:a16="http://schemas.microsoft.com/office/drawing/2014/main" xmlns="" id="{ADAB5981-1380-7439-4205-ED8666CAB5D2}"/>
                </a:ext>
              </a:extLst>
            </p:cNvPr>
            <p:cNvCxnSpPr>
              <a:cxnSpLocks/>
            </p:cNvCxnSpPr>
            <p:nvPr/>
          </p:nvCxnSpPr>
          <p:spPr>
            <a:xfrm>
              <a:off x="3735509" y="2115831"/>
              <a:ext cx="135314"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xmlns="" id="{7AAB243E-44F2-6519-BA55-D1DF0796F6B3}"/>
                </a:ext>
              </a:extLst>
            </p:cNvPr>
            <p:cNvSpPr txBox="1"/>
            <p:nvPr/>
          </p:nvSpPr>
          <p:spPr>
            <a:xfrm>
              <a:off x="3803166" y="2008109"/>
              <a:ext cx="1178528" cy="215444"/>
            </a:xfrm>
            <a:prstGeom prst="rect">
              <a:avLst/>
            </a:prstGeom>
            <a:noFill/>
          </p:spPr>
          <p:txBody>
            <a:bodyPr wrap="none" rtlCol="0">
              <a:spAutoFit/>
            </a:bodyPr>
            <a:lstStyle/>
            <a:p>
              <a:r>
                <a:rPr lang="fr-FR" sz="800" dirty="0" err="1">
                  <a:solidFill>
                    <a:prstClr val="black"/>
                  </a:solidFill>
                </a:rPr>
                <a:t>Chemotherapy</a:t>
              </a:r>
              <a:r>
                <a:rPr lang="fr-FR" sz="800" dirty="0">
                  <a:solidFill>
                    <a:prstClr val="black"/>
                  </a:solidFill>
                </a:rPr>
                <a:t> arm</a:t>
              </a:r>
            </a:p>
          </p:txBody>
        </p:sp>
        <p:cxnSp>
          <p:nvCxnSpPr>
            <p:cNvPr id="28" name="Connecteur droit 27">
              <a:extLst>
                <a:ext uri="{FF2B5EF4-FFF2-40B4-BE49-F238E27FC236}">
                  <a16:creationId xmlns:a16="http://schemas.microsoft.com/office/drawing/2014/main" xmlns="" id="{BD28D907-E541-8679-34F5-11D15ADD3875}"/>
                </a:ext>
              </a:extLst>
            </p:cNvPr>
            <p:cNvCxnSpPr>
              <a:cxnSpLocks/>
            </p:cNvCxnSpPr>
            <p:nvPr/>
          </p:nvCxnSpPr>
          <p:spPr>
            <a:xfrm>
              <a:off x="3735509" y="2251146"/>
              <a:ext cx="135314"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xmlns="" id="{473D7EF7-545E-C9A0-DA54-AEC47033B233}"/>
                </a:ext>
              </a:extLst>
            </p:cNvPr>
            <p:cNvSpPr txBox="1"/>
            <p:nvPr/>
          </p:nvSpPr>
          <p:spPr>
            <a:xfrm>
              <a:off x="3803166" y="2143424"/>
              <a:ext cx="2076209" cy="215444"/>
            </a:xfrm>
            <a:prstGeom prst="rect">
              <a:avLst/>
            </a:prstGeom>
            <a:noFill/>
          </p:spPr>
          <p:txBody>
            <a:bodyPr wrap="none" rtlCol="0">
              <a:spAutoFit/>
            </a:bodyPr>
            <a:lstStyle/>
            <a:p>
              <a:r>
                <a:rPr lang="fr-FR" sz="800" dirty="0" err="1">
                  <a:solidFill>
                    <a:prstClr val="black"/>
                  </a:solidFill>
                </a:rPr>
                <a:t>Chemotherapy</a:t>
              </a:r>
              <a:r>
                <a:rPr lang="fr-FR" sz="800" dirty="0">
                  <a:solidFill>
                    <a:prstClr val="black"/>
                  </a:solidFill>
                </a:rPr>
                <a:t> + Pembrolizumab arm</a:t>
              </a:r>
            </a:p>
          </p:txBody>
        </p:sp>
      </p:grpSp>
      <p:sp>
        <p:nvSpPr>
          <p:cNvPr id="17" name="ZoneTexte 16">
            <a:extLst>
              <a:ext uri="{FF2B5EF4-FFF2-40B4-BE49-F238E27FC236}">
                <a16:creationId xmlns:a16="http://schemas.microsoft.com/office/drawing/2014/main" xmlns="" id="{FFE45E4B-0807-26A4-ADDC-69BEEB3B9445}"/>
              </a:ext>
            </a:extLst>
          </p:cNvPr>
          <p:cNvSpPr txBox="1"/>
          <p:nvPr/>
        </p:nvSpPr>
        <p:spPr>
          <a:xfrm>
            <a:off x="8050861" y="1447661"/>
            <a:ext cx="2795958" cy="230832"/>
          </a:xfrm>
          <a:prstGeom prst="rect">
            <a:avLst/>
          </a:prstGeom>
          <a:noFill/>
        </p:spPr>
        <p:txBody>
          <a:bodyPr wrap="none" rtlCol="0">
            <a:spAutoFit/>
          </a:bodyPr>
          <a:lstStyle/>
          <a:p>
            <a:r>
              <a:rPr lang="fr-FR" sz="900" b="1" dirty="0">
                <a:solidFill>
                  <a:prstClr val="black"/>
                </a:solidFill>
              </a:rPr>
              <a:t>Analyses exploratoires: PD-L1 </a:t>
            </a:r>
            <a:r>
              <a:rPr lang="fr-FR" sz="900" b="1" dirty="0" err="1">
                <a:solidFill>
                  <a:prstClr val="black"/>
                </a:solidFill>
              </a:rPr>
              <a:t>negatif</a:t>
            </a:r>
            <a:r>
              <a:rPr lang="fr-FR" sz="900" b="1" dirty="0">
                <a:solidFill>
                  <a:prstClr val="black"/>
                </a:solidFill>
              </a:rPr>
              <a:t> (n=133)</a:t>
            </a:r>
          </a:p>
        </p:txBody>
      </p:sp>
      <p:cxnSp>
        <p:nvCxnSpPr>
          <p:cNvPr id="20" name="Connecteur droit 19">
            <a:extLst>
              <a:ext uri="{FF2B5EF4-FFF2-40B4-BE49-F238E27FC236}">
                <a16:creationId xmlns:a16="http://schemas.microsoft.com/office/drawing/2014/main" xmlns="" id="{5246B214-3180-4575-F154-85A1F899C3DC}"/>
              </a:ext>
            </a:extLst>
          </p:cNvPr>
          <p:cNvCxnSpPr>
            <a:cxnSpLocks/>
          </p:cNvCxnSpPr>
          <p:nvPr/>
        </p:nvCxnSpPr>
        <p:spPr>
          <a:xfrm flipV="1">
            <a:off x="8927625" y="3320500"/>
            <a:ext cx="0" cy="1435495"/>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xmlns="" id="{27D31978-C17D-553D-490D-557A31AB0B05}"/>
              </a:ext>
            </a:extLst>
          </p:cNvPr>
          <p:cNvCxnSpPr>
            <a:cxnSpLocks/>
          </p:cNvCxnSpPr>
          <p:nvPr/>
        </p:nvCxnSpPr>
        <p:spPr>
          <a:xfrm flipV="1">
            <a:off x="9739719" y="3919931"/>
            <a:ext cx="0" cy="836064"/>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xmlns="" id="{E2C1D7A4-0197-C606-AF51-35CE1612DE2B}"/>
              </a:ext>
            </a:extLst>
          </p:cNvPr>
          <p:cNvSpPr txBox="1"/>
          <p:nvPr/>
        </p:nvSpPr>
        <p:spPr>
          <a:xfrm>
            <a:off x="8843320" y="3107725"/>
            <a:ext cx="896399" cy="215444"/>
          </a:xfrm>
          <a:prstGeom prst="rect">
            <a:avLst/>
          </a:prstGeom>
          <a:noFill/>
        </p:spPr>
        <p:txBody>
          <a:bodyPr wrap="none" rtlCol="0">
            <a:spAutoFit/>
          </a:bodyPr>
          <a:lstStyle/>
          <a:p>
            <a:r>
              <a:rPr lang="fr-FR" sz="800" b="1" dirty="0">
                <a:solidFill>
                  <a:srgbClr val="FF7F4D"/>
                </a:solidFill>
              </a:rPr>
              <a:t>2 </a:t>
            </a:r>
            <a:r>
              <a:rPr lang="fr-FR" sz="800" b="1" dirty="0" err="1">
                <a:solidFill>
                  <a:srgbClr val="FF7F4D"/>
                </a:solidFill>
              </a:rPr>
              <a:t>year</a:t>
            </a:r>
            <a:r>
              <a:rPr lang="fr-FR" sz="800" b="1" dirty="0">
                <a:solidFill>
                  <a:srgbClr val="FF7F4D"/>
                </a:solidFill>
              </a:rPr>
              <a:t> OS 47%</a:t>
            </a:r>
          </a:p>
        </p:txBody>
      </p:sp>
      <p:sp>
        <p:nvSpPr>
          <p:cNvPr id="23" name="ZoneTexte 22">
            <a:extLst>
              <a:ext uri="{FF2B5EF4-FFF2-40B4-BE49-F238E27FC236}">
                <a16:creationId xmlns:a16="http://schemas.microsoft.com/office/drawing/2014/main" xmlns="" id="{981C5214-290B-C62D-7170-59EAB14FD1F5}"/>
              </a:ext>
            </a:extLst>
          </p:cNvPr>
          <p:cNvSpPr txBox="1"/>
          <p:nvPr/>
        </p:nvSpPr>
        <p:spPr>
          <a:xfrm>
            <a:off x="9640851" y="3703889"/>
            <a:ext cx="896399" cy="215444"/>
          </a:xfrm>
          <a:prstGeom prst="rect">
            <a:avLst/>
          </a:prstGeom>
          <a:noFill/>
        </p:spPr>
        <p:txBody>
          <a:bodyPr wrap="none" rtlCol="0">
            <a:spAutoFit/>
          </a:bodyPr>
          <a:lstStyle/>
          <a:p>
            <a:r>
              <a:rPr lang="fr-FR" sz="800" b="1" dirty="0">
                <a:solidFill>
                  <a:srgbClr val="FF7F4D"/>
                </a:solidFill>
              </a:rPr>
              <a:t>3 </a:t>
            </a:r>
            <a:r>
              <a:rPr lang="fr-FR" sz="800" b="1" dirty="0" err="1">
                <a:solidFill>
                  <a:srgbClr val="FF7F4D"/>
                </a:solidFill>
              </a:rPr>
              <a:t>year</a:t>
            </a:r>
            <a:r>
              <a:rPr lang="fr-FR" sz="800" b="1" dirty="0">
                <a:solidFill>
                  <a:srgbClr val="FF7F4D"/>
                </a:solidFill>
              </a:rPr>
              <a:t> OS 28%</a:t>
            </a:r>
          </a:p>
        </p:txBody>
      </p:sp>
      <p:sp>
        <p:nvSpPr>
          <p:cNvPr id="24" name="ZoneTexte 23">
            <a:extLst>
              <a:ext uri="{FF2B5EF4-FFF2-40B4-BE49-F238E27FC236}">
                <a16:creationId xmlns:a16="http://schemas.microsoft.com/office/drawing/2014/main" xmlns="" id="{8A0867CC-C6C2-08A1-6B47-CE326C0D1F34}"/>
              </a:ext>
            </a:extLst>
          </p:cNvPr>
          <p:cNvSpPr txBox="1"/>
          <p:nvPr/>
        </p:nvSpPr>
        <p:spPr>
          <a:xfrm>
            <a:off x="8918713" y="4246763"/>
            <a:ext cx="896399" cy="215444"/>
          </a:xfrm>
          <a:prstGeom prst="rect">
            <a:avLst/>
          </a:prstGeom>
          <a:noFill/>
        </p:spPr>
        <p:txBody>
          <a:bodyPr wrap="none" rtlCol="0">
            <a:spAutoFit/>
          </a:bodyPr>
          <a:lstStyle/>
          <a:p>
            <a:r>
              <a:rPr lang="fr-FR" sz="800" b="1" dirty="0">
                <a:solidFill>
                  <a:srgbClr val="005086"/>
                </a:solidFill>
              </a:rPr>
              <a:t>3 </a:t>
            </a:r>
            <a:r>
              <a:rPr lang="fr-FR" sz="800" b="1" dirty="0" err="1">
                <a:solidFill>
                  <a:srgbClr val="005086"/>
                </a:solidFill>
              </a:rPr>
              <a:t>year</a:t>
            </a:r>
            <a:r>
              <a:rPr lang="fr-FR" sz="800" b="1" dirty="0">
                <a:solidFill>
                  <a:srgbClr val="005086"/>
                </a:solidFill>
              </a:rPr>
              <a:t> OS 18%</a:t>
            </a:r>
          </a:p>
        </p:txBody>
      </p:sp>
      <p:sp>
        <p:nvSpPr>
          <p:cNvPr id="25" name="ZoneTexte 24">
            <a:extLst>
              <a:ext uri="{FF2B5EF4-FFF2-40B4-BE49-F238E27FC236}">
                <a16:creationId xmlns:a16="http://schemas.microsoft.com/office/drawing/2014/main" xmlns="" id="{A16B543A-FB79-4988-C37C-A5516305F77E}"/>
              </a:ext>
            </a:extLst>
          </p:cNvPr>
          <p:cNvSpPr txBox="1"/>
          <p:nvPr/>
        </p:nvSpPr>
        <p:spPr>
          <a:xfrm>
            <a:off x="8074264" y="3628956"/>
            <a:ext cx="896399" cy="215444"/>
          </a:xfrm>
          <a:prstGeom prst="rect">
            <a:avLst/>
          </a:prstGeom>
          <a:noFill/>
        </p:spPr>
        <p:txBody>
          <a:bodyPr wrap="none" rtlCol="0">
            <a:spAutoFit/>
          </a:bodyPr>
          <a:lstStyle/>
          <a:p>
            <a:r>
              <a:rPr lang="fr-FR" sz="800" b="1" dirty="0">
                <a:solidFill>
                  <a:srgbClr val="005086"/>
                </a:solidFill>
              </a:rPr>
              <a:t>2 </a:t>
            </a:r>
            <a:r>
              <a:rPr lang="fr-FR" sz="800" b="1" dirty="0" err="1">
                <a:solidFill>
                  <a:srgbClr val="005086"/>
                </a:solidFill>
              </a:rPr>
              <a:t>year</a:t>
            </a:r>
            <a:r>
              <a:rPr lang="fr-FR" sz="800" b="1" dirty="0">
                <a:solidFill>
                  <a:srgbClr val="005086"/>
                </a:solidFill>
              </a:rPr>
              <a:t> OS 37%</a:t>
            </a:r>
          </a:p>
        </p:txBody>
      </p:sp>
      <p:graphicFrame>
        <p:nvGraphicFramePr>
          <p:cNvPr id="30" name="Tableau 33">
            <a:extLst>
              <a:ext uri="{FF2B5EF4-FFF2-40B4-BE49-F238E27FC236}">
                <a16:creationId xmlns:a16="http://schemas.microsoft.com/office/drawing/2014/main" xmlns="" id="{66B42255-645F-D96B-7657-6352A88C1833}"/>
              </a:ext>
            </a:extLst>
          </p:cNvPr>
          <p:cNvGraphicFramePr>
            <a:graphicFrameLocks noGrp="1"/>
          </p:cNvGraphicFramePr>
          <p:nvPr/>
        </p:nvGraphicFramePr>
        <p:xfrm>
          <a:off x="1789612" y="5207892"/>
          <a:ext cx="4508442" cy="588156"/>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xmlns="" val="1020362907"/>
                    </a:ext>
                  </a:extLst>
                </a:gridCol>
                <a:gridCol w="324000">
                  <a:extLst>
                    <a:ext uri="{9D8B030D-6E8A-4147-A177-3AD203B41FA5}">
                      <a16:colId xmlns:a16="http://schemas.microsoft.com/office/drawing/2014/main" xmlns="" val="76697783"/>
                    </a:ext>
                  </a:extLst>
                </a:gridCol>
                <a:gridCol w="324000">
                  <a:extLst>
                    <a:ext uri="{9D8B030D-6E8A-4147-A177-3AD203B41FA5}">
                      <a16:colId xmlns:a16="http://schemas.microsoft.com/office/drawing/2014/main" xmlns="" val="1464023004"/>
                    </a:ext>
                  </a:extLst>
                </a:gridCol>
                <a:gridCol w="324000">
                  <a:extLst>
                    <a:ext uri="{9D8B030D-6E8A-4147-A177-3AD203B41FA5}">
                      <a16:colId xmlns:a16="http://schemas.microsoft.com/office/drawing/2014/main" xmlns="" val="2889505382"/>
                    </a:ext>
                  </a:extLst>
                </a:gridCol>
                <a:gridCol w="324000">
                  <a:extLst>
                    <a:ext uri="{9D8B030D-6E8A-4147-A177-3AD203B41FA5}">
                      <a16:colId xmlns:a16="http://schemas.microsoft.com/office/drawing/2014/main" xmlns="" val="3217386290"/>
                    </a:ext>
                  </a:extLst>
                </a:gridCol>
                <a:gridCol w="324000">
                  <a:extLst>
                    <a:ext uri="{9D8B030D-6E8A-4147-A177-3AD203B41FA5}">
                      <a16:colId xmlns:a16="http://schemas.microsoft.com/office/drawing/2014/main" xmlns="" val="1170198938"/>
                    </a:ext>
                  </a:extLst>
                </a:gridCol>
                <a:gridCol w="288000">
                  <a:extLst>
                    <a:ext uri="{9D8B030D-6E8A-4147-A177-3AD203B41FA5}">
                      <a16:colId xmlns:a16="http://schemas.microsoft.com/office/drawing/2014/main" xmlns="" val="3835505048"/>
                    </a:ext>
                  </a:extLst>
                </a:gridCol>
                <a:gridCol w="289242">
                  <a:extLst>
                    <a:ext uri="{9D8B030D-6E8A-4147-A177-3AD203B41FA5}">
                      <a16:colId xmlns:a16="http://schemas.microsoft.com/office/drawing/2014/main" xmlns="" val="2722686017"/>
                    </a:ext>
                  </a:extLst>
                </a:gridCol>
                <a:gridCol w="288000">
                  <a:extLst>
                    <a:ext uri="{9D8B030D-6E8A-4147-A177-3AD203B41FA5}">
                      <a16:colId xmlns:a16="http://schemas.microsoft.com/office/drawing/2014/main" xmlns="" val="1580826196"/>
                    </a:ext>
                  </a:extLst>
                </a:gridCol>
                <a:gridCol w="288000">
                  <a:extLst>
                    <a:ext uri="{9D8B030D-6E8A-4147-A177-3AD203B41FA5}">
                      <a16:colId xmlns:a16="http://schemas.microsoft.com/office/drawing/2014/main" xmlns="" val="4049979896"/>
                    </a:ext>
                  </a:extLst>
                </a:gridCol>
                <a:gridCol w="288000">
                  <a:extLst>
                    <a:ext uri="{9D8B030D-6E8A-4147-A177-3AD203B41FA5}">
                      <a16:colId xmlns:a16="http://schemas.microsoft.com/office/drawing/2014/main" xmlns="" val="3309654655"/>
                    </a:ext>
                  </a:extLst>
                </a:gridCol>
                <a:gridCol w="288000">
                  <a:extLst>
                    <a:ext uri="{9D8B030D-6E8A-4147-A177-3AD203B41FA5}">
                      <a16:colId xmlns:a16="http://schemas.microsoft.com/office/drawing/2014/main" xmlns="" val="2362810121"/>
                    </a:ext>
                  </a:extLst>
                </a:gridCol>
                <a:gridCol w="208800">
                  <a:extLst>
                    <a:ext uri="{9D8B030D-6E8A-4147-A177-3AD203B41FA5}">
                      <a16:colId xmlns:a16="http://schemas.microsoft.com/office/drawing/2014/main" xmlns="" val="2610865569"/>
                    </a:ext>
                  </a:extLst>
                </a:gridCol>
                <a:gridCol w="208800">
                  <a:extLst>
                    <a:ext uri="{9D8B030D-6E8A-4147-A177-3AD203B41FA5}">
                      <a16:colId xmlns:a16="http://schemas.microsoft.com/office/drawing/2014/main" xmlns="" val="2652267302"/>
                    </a:ext>
                  </a:extLst>
                </a:gridCol>
                <a:gridCol w="208800">
                  <a:extLst>
                    <a:ext uri="{9D8B030D-6E8A-4147-A177-3AD203B41FA5}">
                      <a16:colId xmlns:a16="http://schemas.microsoft.com/office/drawing/2014/main" xmlns="" val="3802402643"/>
                    </a:ext>
                  </a:extLst>
                </a:gridCol>
                <a:gridCol w="208800">
                  <a:extLst>
                    <a:ext uri="{9D8B030D-6E8A-4147-A177-3AD203B41FA5}">
                      <a16:colId xmlns:a16="http://schemas.microsoft.com/office/drawing/2014/main" xmlns="" val="2019619158"/>
                    </a:ext>
                  </a:extLst>
                </a:gridCol>
              </a:tblGrid>
              <a:tr h="222396">
                <a:tc gridSpan="4">
                  <a:txBody>
                    <a:bodyPr/>
                    <a:lstStyle/>
                    <a:p>
                      <a:r>
                        <a:rPr lang="fr-FR" sz="600" b="0" dirty="0">
                          <a:solidFill>
                            <a:schemeClr val="tx1"/>
                          </a:solidFill>
                        </a:rPr>
                        <a:t>No. at </a:t>
                      </a:r>
                      <a:r>
                        <a:rPr lang="fr-FR" sz="600" b="0" dirty="0" err="1">
                          <a:solidFill>
                            <a:schemeClr val="tx1"/>
                          </a:solidFill>
                        </a:rPr>
                        <a:t>risk</a:t>
                      </a:r>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600" b="1" dirty="0">
                          <a:solidFill>
                            <a:srgbClr val="005086"/>
                          </a:solidFill>
                        </a:rPr>
                        <a:t>132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95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76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60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46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39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26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600" b="1" dirty="0">
                          <a:solidFill>
                            <a:srgbClr val="FF7F4D"/>
                          </a:solidFill>
                        </a:rPr>
                        <a:t>131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102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84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66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55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45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sp>
        <p:nvSpPr>
          <p:cNvPr id="31" name="Espace réservé du texte 6">
            <a:extLst>
              <a:ext uri="{FF2B5EF4-FFF2-40B4-BE49-F238E27FC236}">
                <a16:creationId xmlns:a16="http://schemas.microsoft.com/office/drawing/2014/main" xmlns="" id="{5727181A-FA5A-8BA5-10DA-EB92E5AB8E66}"/>
              </a:ext>
            </a:extLst>
          </p:cNvPr>
          <p:cNvSpPr>
            <a:spLocks noGrp="1"/>
          </p:cNvSpPr>
          <p:nvPr>
            <p:ph type="body" sz="quarter" idx="20"/>
          </p:nvPr>
        </p:nvSpPr>
        <p:spPr>
          <a:xfrm>
            <a:off x="1261273" y="1011233"/>
            <a:ext cx="1988684" cy="387350"/>
          </a:xfrm>
        </p:spPr>
        <p:txBody>
          <a:bodyPr/>
          <a:lstStyle/>
          <a:p>
            <a:r>
              <a:rPr kumimoji="0" lang="fr-FR" sz="2000" u="none" strike="noStrike" kern="1200" cap="none" spc="0" normalizeH="0" baseline="0" noProof="0" dirty="0">
                <a:ln>
                  <a:noFill/>
                </a:ln>
                <a:solidFill>
                  <a:srgbClr val="737078"/>
                </a:solidFill>
                <a:effectLst/>
                <a:uLnTx/>
                <a:uFillTx/>
                <a:latin typeface="Century Gothic" panose="020B0502020202020204" pitchFamily="34" charset="0"/>
              </a:rPr>
              <a:t>Survie Globale</a:t>
            </a:r>
          </a:p>
          <a:p>
            <a:endParaRPr lang="fr-FR" dirty="0"/>
          </a:p>
        </p:txBody>
      </p:sp>
      <p:cxnSp>
        <p:nvCxnSpPr>
          <p:cNvPr id="32" name="Connecteur droit 31">
            <a:extLst>
              <a:ext uri="{FF2B5EF4-FFF2-40B4-BE49-F238E27FC236}">
                <a16:creationId xmlns:a16="http://schemas.microsoft.com/office/drawing/2014/main" xmlns="" id="{11A5C3C3-FC8C-EDC4-EE8E-77A82F6074BC}"/>
              </a:ext>
            </a:extLst>
          </p:cNvPr>
          <p:cNvCxnSpPr>
            <a:cxnSpLocks/>
          </p:cNvCxnSpPr>
          <p:nvPr/>
        </p:nvCxnSpPr>
        <p:spPr>
          <a:xfrm>
            <a:off x="2308034" y="5313348"/>
            <a:ext cx="388588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3" name="Tableau 32">
            <a:extLst>
              <a:ext uri="{FF2B5EF4-FFF2-40B4-BE49-F238E27FC236}">
                <a16:creationId xmlns:a16="http://schemas.microsoft.com/office/drawing/2014/main" xmlns="" id="{68D97556-08A1-66BA-DB67-5E94FF09DC0E}"/>
              </a:ext>
            </a:extLst>
          </p:cNvPr>
          <p:cNvGraphicFramePr>
            <a:graphicFrameLocks noGrp="1"/>
          </p:cNvGraphicFramePr>
          <p:nvPr/>
        </p:nvGraphicFramePr>
        <p:xfrm>
          <a:off x="2936012" y="1752472"/>
          <a:ext cx="3564000" cy="720976"/>
        </p:xfrm>
        <a:graphic>
          <a:graphicData uri="http://schemas.openxmlformats.org/drawingml/2006/table">
            <a:tbl>
              <a:tblPr firstRow="1" bandRow="1"/>
              <a:tblGrid>
                <a:gridCol w="1332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gridCol w="1116000">
                  <a:extLst>
                    <a:ext uri="{9D8B030D-6E8A-4147-A177-3AD203B41FA5}">
                      <a16:colId xmlns:a16="http://schemas.microsoft.com/office/drawing/2014/main" xmlns="" val="20002"/>
                    </a:ext>
                  </a:extLst>
                </a:gridCol>
              </a:tblGrid>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70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a:solidFill>
                            <a:schemeClr val="lt1"/>
                          </a:solidFill>
                          <a:latin typeface="Century Gothic" panose="020B0502020202020204" pitchFamily="34" charset="0"/>
                          <a:ea typeface="+mn-ea"/>
                          <a:cs typeface="Arial" panose="020B0604020202020204" pitchFamily="34" charset="0"/>
                        </a:rPr>
                        <a:t>Chimiothérapie</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a:solidFill>
                            <a:schemeClr val="lt1"/>
                          </a:solidFill>
                          <a:latin typeface="Century Gothic" panose="020B0502020202020204" pitchFamily="34" charset="0"/>
                          <a:ea typeface="+mn-ea"/>
                          <a:cs typeface="Arial" panose="020B0604020202020204" pitchFamily="34" charset="0"/>
                        </a:rPr>
                        <a:t>Chimiothérapie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a:solidFill>
                            <a:schemeClr val="lt1"/>
                          </a:solidFill>
                          <a:latin typeface="Century Gothic" panose="020B0502020202020204" pitchFamily="34" charset="0"/>
                          <a:ea typeface="+mn-ea"/>
                          <a:cs typeface="Arial" panose="020B0604020202020204" pitchFamily="34" charset="0"/>
                        </a:rPr>
                        <a:t>+ Pembrolizumab</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19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0"/>
                        </a:spcBef>
                      </a:pPr>
                      <a:r>
                        <a:rPr lang="fr-FR" sz="700" b="0" i="0" dirty="0">
                          <a:solidFill>
                            <a:schemeClr val="tx1"/>
                          </a:solidFill>
                          <a:latin typeface="Century Gothic" panose="020B0502020202020204" pitchFamily="34" charset="0"/>
                          <a:cs typeface="Arial" panose="020B0604020202020204" pitchFamily="34" charset="0"/>
                        </a:rPr>
                        <a:t>SG médiane (95% CI), mois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15.0 (12.0, 17.0)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16.2 (12.7, 20.3)</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1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700" b="0" i="0" dirty="0">
                          <a:solidFill>
                            <a:schemeClr val="tx1"/>
                          </a:solidFill>
                          <a:latin typeface="Century Gothic" panose="020B0502020202020204" pitchFamily="34" charset="0"/>
                        </a:rPr>
                        <a:t>Hazard ratio</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1" i="0" kern="1200" dirty="0">
                          <a:solidFill>
                            <a:schemeClr val="tx1"/>
                          </a:solidFill>
                          <a:latin typeface="Century Gothic" panose="020B0502020202020204" pitchFamily="34" charset="0"/>
                          <a:ea typeface="+mn-ea"/>
                          <a:cs typeface="Arial" panose="020B0604020202020204" pitchFamily="34" charset="0"/>
                        </a:rPr>
                        <a:t>0.84 (0.64, 1.10)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7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b">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grpSp>
        <p:nvGrpSpPr>
          <p:cNvPr id="36" name="Groupe 35">
            <a:extLst>
              <a:ext uri="{FF2B5EF4-FFF2-40B4-BE49-F238E27FC236}">
                <a16:creationId xmlns:a16="http://schemas.microsoft.com/office/drawing/2014/main" xmlns="" id="{B697B759-A028-9C00-2152-9F87B433AACB}"/>
              </a:ext>
            </a:extLst>
          </p:cNvPr>
          <p:cNvGrpSpPr/>
          <p:nvPr/>
        </p:nvGrpSpPr>
        <p:grpSpPr>
          <a:xfrm>
            <a:off x="4338997" y="2508110"/>
            <a:ext cx="1954712" cy="350759"/>
            <a:chOff x="3735509" y="2008109"/>
            <a:chExt cx="1954712" cy="350759"/>
          </a:xfrm>
        </p:grpSpPr>
        <p:cxnSp>
          <p:nvCxnSpPr>
            <p:cNvPr id="46" name="Connecteur droit 45">
              <a:extLst>
                <a:ext uri="{FF2B5EF4-FFF2-40B4-BE49-F238E27FC236}">
                  <a16:creationId xmlns:a16="http://schemas.microsoft.com/office/drawing/2014/main" xmlns="" id="{5BCF6CBF-227F-D389-0140-24D91A9256C1}"/>
                </a:ext>
              </a:extLst>
            </p:cNvPr>
            <p:cNvCxnSpPr>
              <a:cxnSpLocks/>
            </p:cNvCxnSpPr>
            <p:nvPr/>
          </p:nvCxnSpPr>
          <p:spPr>
            <a:xfrm>
              <a:off x="3735509" y="2115831"/>
              <a:ext cx="135314"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xmlns="" id="{FEF90911-8159-921D-F2E1-4D3D91AC4180}"/>
                </a:ext>
              </a:extLst>
            </p:cNvPr>
            <p:cNvSpPr txBox="1"/>
            <p:nvPr/>
          </p:nvSpPr>
          <p:spPr>
            <a:xfrm>
              <a:off x="3803166" y="2008109"/>
              <a:ext cx="960519" cy="215444"/>
            </a:xfrm>
            <a:prstGeom prst="rect">
              <a:avLst/>
            </a:prstGeom>
            <a:noFill/>
          </p:spPr>
          <p:txBody>
            <a:bodyPr wrap="none" rtlCol="0">
              <a:spAutoFit/>
            </a:bodyPr>
            <a:lstStyle/>
            <a:p>
              <a:r>
                <a:rPr lang="fr-FR" sz="800" dirty="0">
                  <a:solidFill>
                    <a:prstClr val="black"/>
                  </a:solidFill>
                </a:rPr>
                <a:t>Chimiothérapie</a:t>
              </a:r>
            </a:p>
          </p:txBody>
        </p:sp>
        <p:cxnSp>
          <p:nvCxnSpPr>
            <p:cNvPr id="48" name="Connecteur droit 47">
              <a:extLst>
                <a:ext uri="{FF2B5EF4-FFF2-40B4-BE49-F238E27FC236}">
                  <a16:creationId xmlns:a16="http://schemas.microsoft.com/office/drawing/2014/main" xmlns="" id="{DC558DE6-4001-5A14-52AA-56F299566867}"/>
                </a:ext>
              </a:extLst>
            </p:cNvPr>
            <p:cNvCxnSpPr>
              <a:cxnSpLocks/>
            </p:cNvCxnSpPr>
            <p:nvPr/>
          </p:nvCxnSpPr>
          <p:spPr>
            <a:xfrm>
              <a:off x="3735509" y="2251146"/>
              <a:ext cx="135314"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xmlns="" id="{50320301-E3C5-3497-05C6-2DBC5F2A60A2}"/>
                </a:ext>
              </a:extLst>
            </p:cNvPr>
            <p:cNvSpPr txBox="1"/>
            <p:nvPr/>
          </p:nvSpPr>
          <p:spPr>
            <a:xfrm>
              <a:off x="3803166" y="2143424"/>
              <a:ext cx="1887055" cy="215444"/>
            </a:xfrm>
            <a:prstGeom prst="rect">
              <a:avLst/>
            </a:prstGeom>
            <a:noFill/>
          </p:spPr>
          <p:txBody>
            <a:bodyPr wrap="none" rtlCol="0">
              <a:spAutoFit/>
            </a:bodyPr>
            <a:lstStyle/>
            <a:p>
              <a:r>
                <a:rPr lang="fr-FR" sz="800" dirty="0">
                  <a:solidFill>
                    <a:prstClr val="black"/>
                  </a:solidFill>
                </a:rPr>
                <a:t>Chimiothérapie + Pembrolizumab </a:t>
              </a:r>
            </a:p>
          </p:txBody>
        </p:sp>
      </p:grpSp>
      <p:cxnSp>
        <p:nvCxnSpPr>
          <p:cNvPr id="37" name="Connecteur droit 36">
            <a:extLst>
              <a:ext uri="{FF2B5EF4-FFF2-40B4-BE49-F238E27FC236}">
                <a16:creationId xmlns:a16="http://schemas.microsoft.com/office/drawing/2014/main" xmlns="" id="{94D5541A-5328-42AD-2D8A-2F3876E8FB47}"/>
              </a:ext>
            </a:extLst>
          </p:cNvPr>
          <p:cNvCxnSpPr>
            <a:cxnSpLocks/>
          </p:cNvCxnSpPr>
          <p:nvPr/>
        </p:nvCxnSpPr>
        <p:spPr>
          <a:xfrm flipV="1">
            <a:off x="3537748" y="3700815"/>
            <a:ext cx="0" cy="105518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xmlns="" id="{699DF876-1517-CF91-97DD-0352A058A34D}"/>
              </a:ext>
            </a:extLst>
          </p:cNvPr>
          <p:cNvCxnSpPr>
            <a:cxnSpLocks/>
          </p:cNvCxnSpPr>
          <p:nvPr/>
        </p:nvCxnSpPr>
        <p:spPr>
          <a:xfrm flipV="1">
            <a:off x="4349842" y="4015930"/>
            <a:ext cx="0" cy="740065"/>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xmlns="" id="{57CA03A0-1BA9-0A6E-3A6F-1ED2ABF57E87}"/>
              </a:ext>
            </a:extLst>
          </p:cNvPr>
          <p:cNvSpPr txBox="1"/>
          <p:nvPr/>
        </p:nvSpPr>
        <p:spPr>
          <a:xfrm>
            <a:off x="3460708" y="3487904"/>
            <a:ext cx="896399" cy="215444"/>
          </a:xfrm>
          <a:prstGeom prst="rect">
            <a:avLst/>
          </a:prstGeom>
          <a:noFill/>
        </p:spPr>
        <p:txBody>
          <a:bodyPr wrap="none" rtlCol="0">
            <a:spAutoFit/>
          </a:bodyPr>
          <a:lstStyle/>
          <a:p>
            <a:r>
              <a:rPr lang="fr-FR" sz="800" b="1" dirty="0">
                <a:solidFill>
                  <a:srgbClr val="FF7F4D"/>
                </a:solidFill>
              </a:rPr>
              <a:t>2 </a:t>
            </a:r>
            <a:r>
              <a:rPr lang="fr-FR" sz="800" b="1" dirty="0" err="1">
                <a:solidFill>
                  <a:srgbClr val="FF7F4D"/>
                </a:solidFill>
              </a:rPr>
              <a:t>year</a:t>
            </a:r>
            <a:r>
              <a:rPr lang="fr-FR" sz="800" b="1" dirty="0">
                <a:solidFill>
                  <a:srgbClr val="FF7F4D"/>
                </a:solidFill>
              </a:rPr>
              <a:t> OS 35%</a:t>
            </a:r>
          </a:p>
        </p:txBody>
      </p:sp>
      <p:sp>
        <p:nvSpPr>
          <p:cNvPr id="40" name="ZoneTexte 39">
            <a:extLst>
              <a:ext uri="{FF2B5EF4-FFF2-40B4-BE49-F238E27FC236}">
                <a16:creationId xmlns:a16="http://schemas.microsoft.com/office/drawing/2014/main" xmlns="" id="{1B88FAAF-DF74-9E1F-DBA1-38CE9755BBE5}"/>
              </a:ext>
            </a:extLst>
          </p:cNvPr>
          <p:cNvSpPr txBox="1"/>
          <p:nvPr/>
        </p:nvSpPr>
        <p:spPr>
          <a:xfrm>
            <a:off x="4294188" y="3815500"/>
            <a:ext cx="896399" cy="215444"/>
          </a:xfrm>
          <a:prstGeom prst="rect">
            <a:avLst/>
          </a:prstGeom>
          <a:noFill/>
        </p:spPr>
        <p:txBody>
          <a:bodyPr wrap="none" rtlCol="0">
            <a:spAutoFit/>
          </a:bodyPr>
          <a:lstStyle/>
          <a:p>
            <a:r>
              <a:rPr lang="fr-FR" sz="800" b="1" dirty="0">
                <a:solidFill>
                  <a:srgbClr val="FF7F4D"/>
                </a:solidFill>
              </a:rPr>
              <a:t>3 </a:t>
            </a:r>
            <a:r>
              <a:rPr lang="fr-FR" sz="800" b="1" dirty="0" err="1">
                <a:solidFill>
                  <a:srgbClr val="FF7F4D"/>
                </a:solidFill>
              </a:rPr>
              <a:t>year</a:t>
            </a:r>
            <a:r>
              <a:rPr lang="fr-FR" sz="800" b="1" dirty="0">
                <a:solidFill>
                  <a:srgbClr val="FF7F4D"/>
                </a:solidFill>
              </a:rPr>
              <a:t> OS 23%</a:t>
            </a:r>
          </a:p>
        </p:txBody>
      </p:sp>
      <p:sp>
        <p:nvSpPr>
          <p:cNvPr id="41" name="ZoneTexte 40">
            <a:extLst>
              <a:ext uri="{FF2B5EF4-FFF2-40B4-BE49-F238E27FC236}">
                <a16:creationId xmlns:a16="http://schemas.microsoft.com/office/drawing/2014/main" xmlns="" id="{08ADBC55-0F5C-89F7-16CA-06607E164E9D}"/>
              </a:ext>
            </a:extLst>
          </p:cNvPr>
          <p:cNvSpPr txBox="1"/>
          <p:nvPr/>
        </p:nvSpPr>
        <p:spPr>
          <a:xfrm>
            <a:off x="3537748" y="4261083"/>
            <a:ext cx="896399" cy="215444"/>
          </a:xfrm>
          <a:prstGeom prst="rect">
            <a:avLst/>
          </a:prstGeom>
          <a:noFill/>
        </p:spPr>
        <p:txBody>
          <a:bodyPr wrap="none" rtlCol="0">
            <a:spAutoFit/>
          </a:bodyPr>
          <a:lstStyle/>
          <a:p>
            <a:r>
              <a:rPr lang="fr-FR" sz="800" b="1" dirty="0">
                <a:solidFill>
                  <a:srgbClr val="005086"/>
                </a:solidFill>
              </a:rPr>
              <a:t>3 </a:t>
            </a:r>
            <a:r>
              <a:rPr lang="fr-FR" sz="800" b="1" dirty="0" err="1">
                <a:solidFill>
                  <a:srgbClr val="005086"/>
                </a:solidFill>
              </a:rPr>
              <a:t>year</a:t>
            </a:r>
            <a:r>
              <a:rPr lang="fr-FR" sz="800" b="1" dirty="0">
                <a:solidFill>
                  <a:srgbClr val="005086"/>
                </a:solidFill>
              </a:rPr>
              <a:t> OS 16%</a:t>
            </a:r>
          </a:p>
        </p:txBody>
      </p:sp>
      <p:sp>
        <p:nvSpPr>
          <p:cNvPr id="42" name="ZoneTexte 41">
            <a:extLst>
              <a:ext uri="{FF2B5EF4-FFF2-40B4-BE49-F238E27FC236}">
                <a16:creationId xmlns:a16="http://schemas.microsoft.com/office/drawing/2014/main" xmlns="" id="{F2385FD5-0B01-7E35-8F69-99A8E50B3F31}"/>
              </a:ext>
            </a:extLst>
          </p:cNvPr>
          <p:cNvSpPr txBox="1"/>
          <p:nvPr/>
        </p:nvSpPr>
        <p:spPr>
          <a:xfrm>
            <a:off x="2710343" y="3818417"/>
            <a:ext cx="896399" cy="215444"/>
          </a:xfrm>
          <a:prstGeom prst="rect">
            <a:avLst/>
          </a:prstGeom>
          <a:noFill/>
        </p:spPr>
        <p:txBody>
          <a:bodyPr wrap="none" rtlCol="0">
            <a:spAutoFit/>
          </a:bodyPr>
          <a:lstStyle/>
          <a:p>
            <a:r>
              <a:rPr lang="fr-FR" sz="800" b="1" dirty="0">
                <a:solidFill>
                  <a:srgbClr val="005086"/>
                </a:solidFill>
              </a:rPr>
              <a:t>2 </a:t>
            </a:r>
            <a:r>
              <a:rPr lang="fr-FR" sz="800" b="1" dirty="0" err="1">
                <a:solidFill>
                  <a:srgbClr val="005086"/>
                </a:solidFill>
              </a:rPr>
              <a:t>year</a:t>
            </a:r>
            <a:r>
              <a:rPr lang="fr-FR" sz="800" b="1" dirty="0">
                <a:solidFill>
                  <a:srgbClr val="005086"/>
                </a:solidFill>
              </a:rPr>
              <a:t> OS 30%</a:t>
            </a:r>
          </a:p>
        </p:txBody>
      </p:sp>
      <p:sp>
        <p:nvSpPr>
          <p:cNvPr id="45" name="ZoneTexte 44">
            <a:extLst>
              <a:ext uri="{FF2B5EF4-FFF2-40B4-BE49-F238E27FC236}">
                <a16:creationId xmlns:a16="http://schemas.microsoft.com/office/drawing/2014/main" xmlns="" id="{D5288B80-ED21-685A-3C2C-49F53247FF4B}"/>
              </a:ext>
            </a:extLst>
          </p:cNvPr>
          <p:cNvSpPr txBox="1"/>
          <p:nvPr/>
        </p:nvSpPr>
        <p:spPr>
          <a:xfrm>
            <a:off x="3030928" y="1447661"/>
            <a:ext cx="2622834" cy="230832"/>
          </a:xfrm>
          <a:prstGeom prst="rect">
            <a:avLst/>
          </a:prstGeom>
          <a:noFill/>
        </p:spPr>
        <p:txBody>
          <a:bodyPr wrap="none" rtlCol="0">
            <a:spAutoFit/>
          </a:bodyPr>
          <a:lstStyle/>
          <a:p>
            <a:r>
              <a:rPr lang="fr-FR" sz="900" b="1" dirty="0">
                <a:solidFill>
                  <a:prstClr val="black"/>
                </a:solidFill>
              </a:rPr>
              <a:t>Analyses exploratoires: PD-L1 positif (n=263)</a:t>
            </a:r>
          </a:p>
        </p:txBody>
      </p:sp>
      <p:graphicFrame>
        <p:nvGraphicFramePr>
          <p:cNvPr id="50" name="Tableau 33">
            <a:extLst>
              <a:ext uri="{FF2B5EF4-FFF2-40B4-BE49-F238E27FC236}">
                <a16:creationId xmlns:a16="http://schemas.microsoft.com/office/drawing/2014/main" xmlns="" id="{663BAE15-2B19-D996-C463-7F388F698D60}"/>
              </a:ext>
            </a:extLst>
          </p:cNvPr>
          <p:cNvGraphicFramePr>
            <a:graphicFrameLocks noGrp="1"/>
          </p:cNvGraphicFramePr>
          <p:nvPr/>
        </p:nvGraphicFramePr>
        <p:xfrm>
          <a:off x="7179562" y="5207892"/>
          <a:ext cx="4404304" cy="588156"/>
        </p:xfrm>
        <a:graphic>
          <a:graphicData uri="http://schemas.openxmlformats.org/drawingml/2006/table">
            <a:tbl>
              <a:tblPr firstRow="1" bandRow="1">
                <a:tableStyleId>{5C22544A-7EE6-4342-B048-85BDC9FD1C3A}</a:tableStyleId>
              </a:tblPr>
              <a:tblGrid>
                <a:gridCol w="275269">
                  <a:extLst>
                    <a:ext uri="{9D8B030D-6E8A-4147-A177-3AD203B41FA5}">
                      <a16:colId xmlns:a16="http://schemas.microsoft.com/office/drawing/2014/main" xmlns="" val="1020362907"/>
                    </a:ext>
                  </a:extLst>
                </a:gridCol>
                <a:gridCol w="275269">
                  <a:extLst>
                    <a:ext uri="{9D8B030D-6E8A-4147-A177-3AD203B41FA5}">
                      <a16:colId xmlns:a16="http://schemas.microsoft.com/office/drawing/2014/main" xmlns="" val="76697783"/>
                    </a:ext>
                  </a:extLst>
                </a:gridCol>
                <a:gridCol w="275269">
                  <a:extLst>
                    <a:ext uri="{9D8B030D-6E8A-4147-A177-3AD203B41FA5}">
                      <a16:colId xmlns:a16="http://schemas.microsoft.com/office/drawing/2014/main" xmlns="" val="1464023004"/>
                    </a:ext>
                  </a:extLst>
                </a:gridCol>
                <a:gridCol w="275269">
                  <a:extLst>
                    <a:ext uri="{9D8B030D-6E8A-4147-A177-3AD203B41FA5}">
                      <a16:colId xmlns:a16="http://schemas.microsoft.com/office/drawing/2014/main" xmlns="" val="2889505382"/>
                    </a:ext>
                  </a:extLst>
                </a:gridCol>
                <a:gridCol w="275269">
                  <a:extLst>
                    <a:ext uri="{9D8B030D-6E8A-4147-A177-3AD203B41FA5}">
                      <a16:colId xmlns:a16="http://schemas.microsoft.com/office/drawing/2014/main" xmlns="" val="3217386290"/>
                    </a:ext>
                  </a:extLst>
                </a:gridCol>
                <a:gridCol w="275269">
                  <a:extLst>
                    <a:ext uri="{9D8B030D-6E8A-4147-A177-3AD203B41FA5}">
                      <a16:colId xmlns:a16="http://schemas.microsoft.com/office/drawing/2014/main" xmlns="" val="1170198938"/>
                    </a:ext>
                  </a:extLst>
                </a:gridCol>
                <a:gridCol w="275269">
                  <a:extLst>
                    <a:ext uri="{9D8B030D-6E8A-4147-A177-3AD203B41FA5}">
                      <a16:colId xmlns:a16="http://schemas.microsoft.com/office/drawing/2014/main" xmlns="" val="3835505048"/>
                    </a:ext>
                  </a:extLst>
                </a:gridCol>
                <a:gridCol w="275269">
                  <a:extLst>
                    <a:ext uri="{9D8B030D-6E8A-4147-A177-3AD203B41FA5}">
                      <a16:colId xmlns:a16="http://schemas.microsoft.com/office/drawing/2014/main" xmlns="" val="2722686017"/>
                    </a:ext>
                  </a:extLst>
                </a:gridCol>
                <a:gridCol w="275269">
                  <a:extLst>
                    <a:ext uri="{9D8B030D-6E8A-4147-A177-3AD203B41FA5}">
                      <a16:colId xmlns:a16="http://schemas.microsoft.com/office/drawing/2014/main" xmlns="" val="1580826196"/>
                    </a:ext>
                  </a:extLst>
                </a:gridCol>
                <a:gridCol w="275269">
                  <a:extLst>
                    <a:ext uri="{9D8B030D-6E8A-4147-A177-3AD203B41FA5}">
                      <a16:colId xmlns:a16="http://schemas.microsoft.com/office/drawing/2014/main" xmlns="" val="4049979896"/>
                    </a:ext>
                  </a:extLst>
                </a:gridCol>
                <a:gridCol w="275269">
                  <a:extLst>
                    <a:ext uri="{9D8B030D-6E8A-4147-A177-3AD203B41FA5}">
                      <a16:colId xmlns:a16="http://schemas.microsoft.com/office/drawing/2014/main" xmlns="" val="3309654655"/>
                    </a:ext>
                  </a:extLst>
                </a:gridCol>
                <a:gridCol w="275269">
                  <a:extLst>
                    <a:ext uri="{9D8B030D-6E8A-4147-A177-3AD203B41FA5}">
                      <a16:colId xmlns:a16="http://schemas.microsoft.com/office/drawing/2014/main" xmlns="" val="2362810121"/>
                    </a:ext>
                  </a:extLst>
                </a:gridCol>
                <a:gridCol w="275269">
                  <a:extLst>
                    <a:ext uri="{9D8B030D-6E8A-4147-A177-3AD203B41FA5}">
                      <a16:colId xmlns:a16="http://schemas.microsoft.com/office/drawing/2014/main" xmlns="" val="2610865569"/>
                    </a:ext>
                  </a:extLst>
                </a:gridCol>
                <a:gridCol w="275269">
                  <a:extLst>
                    <a:ext uri="{9D8B030D-6E8A-4147-A177-3AD203B41FA5}">
                      <a16:colId xmlns:a16="http://schemas.microsoft.com/office/drawing/2014/main" xmlns="" val="2652267302"/>
                    </a:ext>
                  </a:extLst>
                </a:gridCol>
                <a:gridCol w="275269">
                  <a:extLst>
                    <a:ext uri="{9D8B030D-6E8A-4147-A177-3AD203B41FA5}">
                      <a16:colId xmlns:a16="http://schemas.microsoft.com/office/drawing/2014/main" xmlns="" val="3802402643"/>
                    </a:ext>
                  </a:extLst>
                </a:gridCol>
                <a:gridCol w="275269">
                  <a:extLst>
                    <a:ext uri="{9D8B030D-6E8A-4147-A177-3AD203B41FA5}">
                      <a16:colId xmlns:a16="http://schemas.microsoft.com/office/drawing/2014/main" xmlns="" val="2019619158"/>
                    </a:ext>
                  </a:extLst>
                </a:gridCol>
              </a:tblGrid>
              <a:tr h="222396">
                <a:tc gridSpan="4">
                  <a:txBody>
                    <a:bodyPr/>
                    <a:lstStyle/>
                    <a:p>
                      <a:r>
                        <a:rPr lang="fr-FR" sz="600" b="0" dirty="0">
                          <a:solidFill>
                            <a:schemeClr val="tx1"/>
                          </a:solidFill>
                        </a:rPr>
                        <a:t>No. at </a:t>
                      </a:r>
                      <a:r>
                        <a:rPr lang="fr-FR" sz="600" b="0" dirty="0" err="1">
                          <a:solidFill>
                            <a:schemeClr val="tx1"/>
                          </a:solidFill>
                        </a:rPr>
                        <a:t>risk</a:t>
                      </a:r>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600" b="1" dirty="0">
                          <a:solidFill>
                            <a:srgbClr val="005086"/>
                          </a:solidFill>
                        </a:rPr>
                        <a:t>63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62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55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43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37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26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600" b="1" dirty="0">
                          <a:solidFill>
                            <a:srgbClr val="FF7F4D"/>
                          </a:solidFill>
                        </a:rPr>
                        <a:t>70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64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59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46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43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600" b="1" dirty="0">
                          <a:solidFill>
                            <a:srgbClr val="FF7F4D"/>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cxnSp>
        <p:nvCxnSpPr>
          <p:cNvPr id="51" name="Connecteur droit 50">
            <a:extLst>
              <a:ext uri="{FF2B5EF4-FFF2-40B4-BE49-F238E27FC236}">
                <a16:creationId xmlns:a16="http://schemas.microsoft.com/office/drawing/2014/main" xmlns="" id="{5308D785-AC5A-661C-B352-7508E94B9E25}"/>
              </a:ext>
            </a:extLst>
          </p:cNvPr>
          <p:cNvCxnSpPr>
            <a:cxnSpLocks/>
          </p:cNvCxnSpPr>
          <p:nvPr/>
        </p:nvCxnSpPr>
        <p:spPr>
          <a:xfrm>
            <a:off x="7697984" y="5313348"/>
            <a:ext cx="388588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Tableau 51">
            <a:extLst>
              <a:ext uri="{FF2B5EF4-FFF2-40B4-BE49-F238E27FC236}">
                <a16:creationId xmlns:a16="http://schemas.microsoft.com/office/drawing/2014/main" xmlns="" id="{8C36CCFA-3144-6D19-3542-254EFD8B5697}"/>
              </a:ext>
            </a:extLst>
          </p:cNvPr>
          <p:cNvGraphicFramePr>
            <a:graphicFrameLocks noGrp="1"/>
          </p:cNvGraphicFramePr>
          <p:nvPr/>
        </p:nvGraphicFramePr>
        <p:xfrm>
          <a:off x="7974448" y="1752472"/>
          <a:ext cx="3768914" cy="720976"/>
        </p:xfrm>
        <a:graphic>
          <a:graphicData uri="http://schemas.openxmlformats.org/drawingml/2006/table">
            <a:tbl>
              <a:tblPr firstRow="1" bandRow="1"/>
              <a:tblGrid>
                <a:gridCol w="1408584">
                  <a:extLst>
                    <a:ext uri="{9D8B030D-6E8A-4147-A177-3AD203B41FA5}">
                      <a16:colId xmlns:a16="http://schemas.microsoft.com/office/drawing/2014/main" xmlns="" val="20000"/>
                    </a:ext>
                  </a:extLst>
                </a:gridCol>
                <a:gridCol w="1180165">
                  <a:extLst>
                    <a:ext uri="{9D8B030D-6E8A-4147-A177-3AD203B41FA5}">
                      <a16:colId xmlns:a16="http://schemas.microsoft.com/office/drawing/2014/main" xmlns="" val="20001"/>
                    </a:ext>
                  </a:extLst>
                </a:gridCol>
                <a:gridCol w="1180165">
                  <a:extLst>
                    <a:ext uri="{9D8B030D-6E8A-4147-A177-3AD203B41FA5}">
                      <a16:colId xmlns:a16="http://schemas.microsoft.com/office/drawing/2014/main" xmlns="" val="20002"/>
                    </a:ext>
                  </a:extLst>
                </a:gridCol>
              </a:tblGrid>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70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a:solidFill>
                            <a:schemeClr val="lt1"/>
                          </a:solidFill>
                          <a:latin typeface="Century Gothic" panose="020B0502020202020204" pitchFamily="34" charset="0"/>
                          <a:ea typeface="+mn-ea"/>
                          <a:cs typeface="Arial" panose="020B0604020202020204" pitchFamily="34" charset="0"/>
                        </a:rPr>
                        <a:t>Chimiothérapie</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a:solidFill>
                            <a:schemeClr val="lt1"/>
                          </a:solidFill>
                          <a:latin typeface="Century Gothic" panose="020B0502020202020204" pitchFamily="34" charset="0"/>
                          <a:ea typeface="+mn-ea"/>
                          <a:cs typeface="Arial" panose="020B0604020202020204" pitchFamily="34" charset="0"/>
                        </a:rPr>
                        <a:t>Chimiothérapie + Pembrolizumab</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19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0"/>
                        </a:spcBef>
                      </a:pPr>
                      <a:r>
                        <a:rPr lang="fr-FR" sz="700" b="0" i="0" dirty="0">
                          <a:solidFill>
                            <a:schemeClr val="tx1"/>
                          </a:solidFill>
                          <a:latin typeface="Century Gothic" panose="020B0502020202020204" pitchFamily="34" charset="0"/>
                          <a:cs typeface="Arial" panose="020B0604020202020204" pitchFamily="34" charset="0"/>
                        </a:rPr>
                        <a:t>SG médiane(95% CI), mois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18.5 (13.2, 23.7)</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22.4 (14.4, 28.0)</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1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700" b="0" i="0" dirty="0">
                          <a:solidFill>
                            <a:schemeClr val="tx1"/>
                          </a:solidFill>
                          <a:latin typeface="Century Gothic" panose="020B0502020202020204" pitchFamily="34" charset="0"/>
                        </a:rPr>
                        <a:t>Hazard ratio</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1" i="0" kern="1200" dirty="0">
                          <a:solidFill>
                            <a:schemeClr val="tx1"/>
                          </a:solidFill>
                          <a:latin typeface="Century Gothic" panose="020B0502020202020204" pitchFamily="34" charset="0"/>
                          <a:ea typeface="+mn-ea"/>
                          <a:cs typeface="Arial" panose="020B0604020202020204" pitchFamily="34" charset="0"/>
                        </a:rPr>
                        <a:t>0.7 (0.47, 1.03)</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7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b">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53" name="Forme libre 52">
            <a:extLst>
              <a:ext uri="{FF2B5EF4-FFF2-40B4-BE49-F238E27FC236}">
                <a16:creationId xmlns:a16="http://schemas.microsoft.com/office/drawing/2014/main" xmlns="" id="{3D76F38B-C94E-BF55-D979-0746C97F4EFA}"/>
              </a:ext>
            </a:extLst>
          </p:cNvPr>
          <p:cNvSpPr/>
          <p:nvPr/>
        </p:nvSpPr>
        <p:spPr>
          <a:xfrm>
            <a:off x="1937801" y="1744021"/>
            <a:ext cx="3336652" cy="3003592"/>
          </a:xfrm>
          <a:custGeom>
            <a:avLst/>
            <a:gdLst>
              <a:gd name="connsiteX0" fmla="*/ 3336652 w 3336652"/>
              <a:gd name="connsiteY0" fmla="*/ 3003592 h 3003592"/>
              <a:gd name="connsiteX1" fmla="*/ 3336652 w 3336652"/>
              <a:gd name="connsiteY1" fmla="*/ 2712922 h 3003592"/>
              <a:gd name="connsiteX2" fmla="*/ 3076260 w 3336652"/>
              <a:gd name="connsiteY2" fmla="*/ 2712922 h 3003592"/>
              <a:gd name="connsiteX3" fmla="*/ 3076260 w 3336652"/>
              <a:gd name="connsiteY3" fmla="*/ 2585754 h 3003592"/>
              <a:gd name="connsiteX4" fmla="*/ 3003592 w 3336652"/>
              <a:gd name="connsiteY4" fmla="*/ 2585754 h 3003592"/>
              <a:gd name="connsiteX5" fmla="*/ 2603921 w 3336652"/>
              <a:gd name="connsiteY5" fmla="*/ 2585754 h 3003592"/>
              <a:gd name="connsiteX6" fmla="*/ 2603921 w 3336652"/>
              <a:gd name="connsiteY6" fmla="*/ 2513086 h 3003592"/>
              <a:gd name="connsiteX7" fmla="*/ 2349584 w 3336652"/>
              <a:gd name="connsiteY7" fmla="*/ 2513086 h 3003592"/>
              <a:gd name="connsiteX8" fmla="*/ 2349584 w 3336652"/>
              <a:gd name="connsiteY8" fmla="*/ 2513086 h 3003592"/>
              <a:gd name="connsiteX9" fmla="*/ 2228472 w 3336652"/>
              <a:gd name="connsiteY9" fmla="*/ 2452530 h 3003592"/>
              <a:gd name="connsiteX10" fmla="*/ 2204249 w 3336652"/>
              <a:gd name="connsiteY10" fmla="*/ 2446474 h 3003592"/>
              <a:gd name="connsiteX11" fmla="*/ 2186082 w 3336652"/>
              <a:gd name="connsiteY11" fmla="*/ 2434363 h 3003592"/>
              <a:gd name="connsiteX12" fmla="*/ 2149749 w 3336652"/>
              <a:gd name="connsiteY12" fmla="*/ 2422252 h 3003592"/>
              <a:gd name="connsiteX13" fmla="*/ 2131582 w 3336652"/>
              <a:gd name="connsiteY13" fmla="*/ 2416196 h 3003592"/>
              <a:gd name="connsiteX14" fmla="*/ 2089192 w 3336652"/>
              <a:gd name="connsiteY14" fmla="*/ 2404085 h 3003592"/>
              <a:gd name="connsiteX15" fmla="*/ 2052859 w 3336652"/>
              <a:gd name="connsiteY15" fmla="*/ 2373807 h 3003592"/>
              <a:gd name="connsiteX16" fmla="*/ 2040747 w 3336652"/>
              <a:gd name="connsiteY16" fmla="*/ 2361696 h 3003592"/>
              <a:gd name="connsiteX17" fmla="*/ 2022580 w 3336652"/>
              <a:gd name="connsiteY17" fmla="*/ 2355640 h 3003592"/>
              <a:gd name="connsiteX18" fmla="*/ 2004414 w 3336652"/>
              <a:gd name="connsiteY18" fmla="*/ 2343529 h 3003592"/>
              <a:gd name="connsiteX19" fmla="*/ 1962024 w 3336652"/>
              <a:gd name="connsiteY19" fmla="*/ 2331417 h 3003592"/>
              <a:gd name="connsiteX20" fmla="*/ 1943857 w 3336652"/>
              <a:gd name="connsiteY20" fmla="*/ 2325362 h 3003592"/>
              <a:gd name="connsiteX21" fmla="*/ 1925690 w 3336652"/>
              <a:gd name="connsiteY21" fmla="*/ 2313251 h 3003592"/>
              <a:gd name="connsiteX22" fmla="*/ 1901468 w 3336652"/>
              <a:gd name="connsiteY22" fmla="*/ 2295084 h 3003592"/>
              <a:gd name="connsiteX23" fmla="*/ 1883301 w 3336652"/>
              <a:gd name="connsiteY23" fmla="*/ 2289028 h 3003592"/>
              <a:gd name="connsiteX24" fmla="*/ 1846967 w 3336652"/>
              <a:gd name="connsiteY24" fmla="*/ 2258750 h 3003592"/>
              <a:gd name="connsiteX25" fmla="*/ 1834856 w 3336652"/>
              <a:gd name="connsiteY25" fmla="*/ 2240583 h 3003592"/>
              <a:gd name="connsiteX26" fmla="*/ 1816689 w 3336652"/>
              <a:gd name="connsiteY26" fmla="*/ 2222416 h 3003592"/>
              <a:gd name="connsiteX27" fmla="*/ 1798522 w 3336652"/>
              <a:gd name="connsiteY27" fmla="*/ 2210305 h 3003592"/>
              <a:gd name="connsiteX28" fmla="*/ 1762188 w 3336652"/>
              <a:gd name="connsiteY28" fmla="*/ 2173971 h 3003592"/>
              <a:gd name="connsiteX29" fmla="*/ 1744022 w 3336652"/>
              <a:gd name="connsiteY29" fmla="*/ 2161860 h 3003592"/>
              <a:gd name="connsiteX30" fmla="*/ 1701632 w 3336652"/>
              <a:gd name="connsiteY30" fmla="*/ 2125526 h 3003592"/>
              <a:gd name="connsiteX31" fmla="*/ 1665298 w 3336652"/>
              <a:gd name="connsiteY31" fmla="*/ 2113415 h 3003592"/>
              <a:gd name="connsiteX32" fmla="*/ 1622909 w 3336652"/>
              <a:gd name="connsiteY32" fmla="*/ 2101304 h 3003592"/>
              <a:gd name="connsiteX33" fmla="*/ 1586575 w 3336652"/>
              <a:gd name="connsiteY33" fmla="*/ 2083137 h 3003592"/>
              <a:gd name="connsiteX34" fmla="*/ 1550241 w 3336652"/>
              <a:gd name="connsiteY34" fmla="*/ 2064970 h 3003592"/>
              <a:gd name="connsiteX35" fmla="*/ 1513908 w 3336652"/>
              <a:gd name="connsiteY35" fmla="*/ 2040747 h 3003592"/>
              <a:gd name="connsiteX36" fmla="*/ 1501796 w 3336652"/>
              <a:gd name="connsiteY36" fmla="*/ 2028636 h 3003592"/>
              <a:gd name="connsiteX37" fmla="*/ 1483629 w 3336652"/>
              <a:gd name="connsiteY37" fmla="*/ 2022580 h 3003592"/>
              <a:gd name="connsiteX38" fmla="*/ 1465463 w 3336652"/>
              <a:gd name="connsiteY38" fmla="*/ 2010469 h 3003592"/>
              <a:gd name="connsiteX39" fmla="*/ 1447296 w 3336652"/>
              <a:gd name="connsiteY39" fmla="*/ 2004413 h 3003592"/>
              <a:gd name="connsiteX40" fmla="*/ 1404906 w 3336652"/>
              <a:gd name="connsiteY40" fmla="*/ 1986247 h 3003592"/>
              <a:gd name="connsiteX41" fmla="*/ 1374628 w 3336652"/>
              <a:gd name="connsiteY41" fmla="*/ 1968080 h 3003592"/>
              <a:gd name="connsiteX42" fmla="*/ 1338294 w 3336652"/>
              <a:gd name="connsiteY42" fmla="*/ 1937802 h 3003592"/>
              <a:gd name="connsiteX43" fmla="*/ 1326183 w 3336652"/>
              <a:gd name="connsiteY43" fmla="*/ 1919635 h 3003592"/>
              <a:gd name="connsiteX44" fmla="*/ 1314072 w 3336652"/>
              <a:gd name="connsiteY44" fmla="*/ 1907523 h 3003592"/>
              <a:gd name="connsiteX45" fmla="*/ 1289849 w 3336652"/>
              <a:gd name="connsiteY45" fmla="*/ 1877245 h 3003592"/>
              <a:gd name="connsiteX46" fmla="*/ 1265627 w 3336652"/>
              <a:gd name="connsiteY46" fmla="*/ 1865134 h 3003592"/>
              <a:gd name="connsiteX47" fmla="*/ 1229293 w 3336652"/>
              <a:gd name="connsiteY47" fmla="*/ 1840911 h 3003592"/>
              <a:gd name="connsiteX48" fmla="*/ 1211126 w 3336652"/>
              <a:gd name="connsiteY48" fmla="*/ 1828800 h 3003592"/>
              <a:gd name="connsiteX49" fmla="*/ 1180848 w 3336652"/>
              <a:gd name="connsiteY49" fmla="*/ 1798522 h 3003592"/>
              <a:gd name="connsiteX50" fmla="*/ 1168737 w 3336652"/>
              <a:gd name="connsiteY50" fmla="*/ 1780355 h 3003592"/>
              <a:gd name="connsiteX51" fmla="*/ 1156625 w 3336652"/>
              <a:gd name="connsiteY51" fmla="*/ 1768244 h 3003592"/>
              <a:gd name="connsiteX52" fmla="*/ 1144514 w 3336652"/>
              <a:gd name="connsiteY52" fmla="*/ 1750077 h 3003592"/>
              <a:gd name="connsiteX53" fmla="*/ 1108180 w 3336652"/>
              <a:gd name="connsiteY53" fmla="*/ 1713743 h 3003592"/>
              <a:gd name="connsiteX54" fmla="*/ 1083958 w 3336652"/>
              <a:gd name="connsiteY54" fmla="*/ 1671354 h 3003592"/>
              <a:gd name="connsiteX55" fmla="*/ 1059735 w 3336652"/>
              <a:gd name="connsiteY55" fmla="*/ 1635020 h 3003592"/>
              <a:gd name="connsiteX56" fmla="*/ 1047624 w 3336652"/>
              <a:gd name="connsiteY56" fmla="*/ 1598686 h 3003592"/>
              <a:gd name="connsiteX57" fmla="*/ 1005235 w 3336652"/>
              <a:gd name="connsiteY57" fmla="*/ 1544186 h 3003592"/>
              <a:gd name="connsiteX58" fmla="*/ 993124 w 3336652"/>
              <a:gd name="connsiteY58" fmla="*/ 1526019 h 3003592"/>
              <a:gd name="connsiteX59" fmla="*/ 974957 w 3336652"/>
              <a:gd name="connsiteY59" fmla="*/ 1507852 h 3003592"/>
              <a:gd name="connsiteX60" fmla="*/ 950734 w 3336652"/>
              <a:gd name="connsiteY60" fmla="*/ 1471518 h 3003592"/>
              <a:gd name="connsiteX61" fmla="*/ 926512 w 3336652"/>
              <a:gd name="connsiteY61" fmla="*/ 1435184 h 3003592"/>
              <a:gd name="connsiteX62" fmla="*/ 914400 w 3336652"/>
              <a:gd name="connsiteY62" fmla="*/ 1417017 h 3003592"/>
              <a:gd name="connsiteX63" fmla="*/ 896233 w 3336652"/>
              <a:gd name="connsiteY63" fmla="*/ 1404906 h 3003592"/>
              <a:gd name="connsiteX64" fmla="*/ 872011 w 3336652"/>
              <a:gd name="connsiteY64" fmla="*/ 1380684 h 3003592"/>
              <a:gd name="connsiteX65" fmla="*/ 847788 w 3336652"/>
              <a:gd name="connsiteY65" fmla="*/ 1338294 h 3003592"/>
              <a:gd name="connsiteX66" fmla="*/ 841733 w 3336652"/>
              <a:gd name="connsiteY66" fmla="*/ 1320127 h 3003592"/>
              <a:gd name="connsiteX67" fmla="*/ 817510 w 3336652"/>
              <a:gd name="connsiteY67" fmla="*/ 1283794 h 3003592"/>
              <a:gd name="connsiteX68" fmla="*/ 811455 w 3336652"/>
              <a:gd name="connsiteY68" fmla="*/ 1247460 h 3003592"/>
              <a:gd name="connsiteX69" fmla="*/ 799343 w 3336652"/>
              <a:gd name="connsiteY69" fmla="*/ 1229293 h 3003592"/>
              <a:gd name="connsiteX70" fmla="*/ 775121 w 3336652"/>
              <a:gd name="connsiteY70" fmla="*/ 1180848 h 3003592"/>
              <a:gd name="connsiteX71" fmla="*/ 750898 w 3336652"/>
              <a:gd name="connsiteY71" fmla="*/ 1144514 h 3003592"/>
              <a:gd name="connsiteX72" fmla="*/ 738787 w 3336652"/>
              <a:gd name="connsiteY72" fmla="*/ 1120292 h 3003592"/>
              <a:gd name="connsiteX73" fmla="*/ 726676 w 3336652"/>
              <a:gd name="connsiteY73" fmla="*/ 1108180 h 3003592"/>
              <a:gd name="connsiteX74" fmla="*/ 714565 w 3336652"/>
              <a:gd name="connsiteY74" fmla="*/ 1090013 h 3003592"/>
              <a:gd name="connsiteX75" fmla="*/ 684286 w 3336652"/>
              <a:gd name="connsiteY75" fmla="*/ 1065791 h 3003592"/>
              <a:gd name="connsiteX76" fmla="*/ 617674 w 3336652"/>
              <a:gd name="connsiteY76" fmla="*/ 987068 h 3003592"/>
              <a:gd name="connsiteX77" fmla="*/ 593452 w 3336652"/>
              <a:gd name="connsiteY77" fmla="*/ 956790 h 3003592"/>
              <a:gd name="connsiteX78" fmla="*/ 587396 w 3336652"/>
              <a:gd name="connsiteY78" fmla="*/ 938623 h 3003592"/>
              <a:gd name="connsiteX79" fmla="*/ 581341 w 3336652"/>
              <a:gd name="connsiteY79" fmla="*/ 908345 h 3003592"/>
              <a:gd name="connsiteX80" fmla="*/ 575285 w 3336652"/>
              <a:gd name="connsiteY80" fmla="*/ 872011 h 3003592"/>
              <a:gd name="connsiteX81" fmla="*/ 563174 w 3336652"/>
              <a:gd name="connsiteY81" fmla="*/ 835677 h 3003592"/>
              <a:gd name="connsiteX82" fmla="*/ 557118 w 3336652"/>
              <a:gd name="connsiteY82" fmla="*/ 817510 h 3003592"/>
              <a:gd name="connsiteX83" fmla="*/ 520784 w 3336652"/>
              <a:gd name="connsiteY83" fmla="*/ 763009 h 3003592"/>
              <a:gd name="connsiteX84" fmla="*/ 508673 w 3336652"/>
              <a:gd name="connsiteY84" fmla="*/ 744843 h 3003592"/>
              <a:gd name="connsiteX85" fmla="*/ 502618 w 3336652"/>
              <a:gd name="connsiteY85" fmla="*/ 726676 h 3003592"/>
              <a:gd name="connsiteX86" fmla="*/ 472339 w 3336652"/>
              <a:gd name="connsiteY86" fmla="*/ 696398 h 3003592"/>
              <a:gd name="connsiteX87" fmla="*/ 436006 w 3336652"/>
              <a:gd name="connsiteY87" fmla="*/ 647953 h 3003592"/>
              <a:gd name="connsiteX88" fmla="*/ 423894 w 3336652"/>
              <a:gd name="connsiteY88" fmla="*/ 611619 h 3003592"/>
              <a:gd name="connsiteX89" fmla="*/ 417839 w 3336652"/>
              <a:gd name="connsiteY89" fmla="*/ 593452 h 3003592"/>
              <a:gd name="connsiteX90" fmla="*/ 405727 w 3336652"/>
              <a:gd name="connsiteY90" fmla="*/ 581341 h 3003592"/>
              <a:gd name="connsiteX91" fmla="*/ 387561 w 3336652"/>
              <a:gd name="connsiteY91" fmla="*/ 551062 h 3003592"/>
              <a:gd name="connsiteX92" fmla="*/ 351227 w 3336652"/>
              <a:gd name="connsiteY92" fmla="*/ 496562 h 3003592"/>
              <a:gd name="connsiteX93" fmla="*/ 339116 w 3336652"/>
              <a:gd name="connsiteY93" fmla="*/ 478395 h 3003592"/>
              <a:gd name="connsiteX94" fmla="*/ 327004 w 3336652"/>
              <a:gd name="connsiteY94" fmla="*/ 460228 h 3003592"/>
              <a:gd name="connsiteX95" fmla="*/ 320949 w 3336652"/>
              <a:gd name="connsiteY95" fmla="*/ 442061 h 3003592"/>
              <a:gd name="connsiteX96" fmla="*/ 308837 w 3336652"/>
              <a:gd name="connsiteY96" fmla="*/ 429950 h 3003592"/>
              <a:gd name="connsiteX97" fmla="*/ 296726 w 3336652"/>
              <a:gd name="connsiteY97" fmla="*/ 411783 h 3003592"/>
              <a:gd name="connsiteX98" fmla="*/ 290671 w 3336652"/>
              <a:gd name="connsiteY98" fmla="*/ 393616 h 3003592"/>
              <a:gd name="connsiteX99" fmla="*/ 278559 w 3336652"/>
              <a:gd name="connsiteY99" fmla="*/ 381505 h 3003592"/>
              <a:gd name="connsiteX100" fmla="*/ 266448 w 3336652"/>
              <a:gd name="connsiteY100" fmla="*/ 345171 h 3003592"/>
              <a:gd name="connsiteX101" fmla="*/ 254337 w 3336652"/>
              <a:gd name="connsiteY101" fmla="*/ 327004 h 3003592"/>
              <a:gd name="connsiteX102" fmla="*/ 242225 w 3336652"/>
              <a:gd name="connsiteY102" fmla="*/ 290670 h 3003592"/>
              <a:gd name="connsiteX103" fmla="*/ 230114 w 3336652"/>
              <a:gd name="connsiteY103" fmla="*/ 272504 h 3003592"/>
              <a:gd name="connsiteX104" fmla="*/ 218003 w 3336652"/>
              <a:gd name="connsiteY104" fmla="*/ 236170 h 3003592"/>
              <a:gd name="connsiteX105" fmla="*/ 205892 w 3336652"/>
              <a:gd name="connsiteY105" fmla="*/ 218003 h 3003592"/>
              <a:gd name="connsiteX106" fmla="*/ 187725 w 3336652"/>
              <a:gd name="connsiteY106" fmla="*/ 163502 h 3003592"/>
              <a:gd name="connsiteX107" fmla="*/ 181669 w 3336652"/>
              <a:gd name="connsiteY107" fmla="*/ 145335 h 3003592"/>
              <a:gd name="connsiteX108" fmla="*/ 139280 w 3336652"/>
              <a:gd name="connsiteY108" fmla="*/ 90835 h 3003592"/>
              <a:gd name="connsiteX109" fmla="*/ 127169 w 3336652"/>
              <a:gd name="connsiteY109" fmla="*/ 72668 h 3003592"/>
              <a:gd name="connsiteX110" fmla="*/ 115057 w 3336652"/>
              <a:gd name="connsiteY110" fmla="*/ 60556 h 3003592"/>
              <a:gd name="connsiteX111" fmla="*/ 102946 w 3336652"/>
              <a:gd name="connsiteY111" fmla="*/ 42390 h 3003592"/>
              <a:gd name="connsiteX112" fmla="*/ 48445 w 3336652"/>
              <a:gd name="connsiteY112" fmla="*/ 18167 h 3003592"/>
              <a:gd name="connsiteX113" fmla="*/ 30278 w 3336652"/>
              <a:gd name="connsiteY113" fmla="*/ 12111 h 3003592"/>
              <a:gd name="connsiteX114" fmla="*/ 12112 w 3336652"/>
              <a:gd name="connsiteY114" fmla="*/ 6056 h 3003592"/>
              <a:gd name="connsiteX115" fmla="*/ 0 w 3336652"/>
              <a:gd name="connsiteY115" fmla="*/ 0 h 3003592"/>
              <a:gd name="connsiteX116" fmla="*/ 0 w 3336652"/>
              <a:gd name="connsiteY116" fmla="*/ 0 h 30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336652" h="3003592">
                <a:moveTo>
                  <a:pt x="3336652" y="3003592"/>
                </a:moveTo>
                <a:lnTo>
                  <a:pt x="3336652" y="2712922"/>
                </a:lnTo>
                <a:lnTo>
                  <a:pt x="3076260" y="2712922"/>
                </a:lnTo>
                <a:lnTo>
                  <a:pt x="3076260" y="2585754"/>
                </a:lnTo>
                <a:lnTo>
                  <a:pt x="3003592" y="2585754"/>
                </a:lnTo>
                <a:lnTo>
                  <a:pt x="2603921" y="2585754"/>
                </a:lnTo>
                <a:lnTo>
                  <a:pt x="2603921" y="2513086"/>
                </a:lnTo>
                <a:lnTo>
                  <a:pt x="2349584" y="2513086"/>
                </a:lnTo>
                <a:lnTo>
                  <a:pt x="2349584" y="2513086"/>
                </a:lnTo>
                <a:cubicBezTo>
                  <a:pt x="2306381" y="2490214"/>
                  <a:pt x="2272724" y="2465174"/>
                  <a:pt x="2228472" y="2452530"/>
                </a:cubicBezTo>
                <a:cubicBezTo>
                  <a:pt x="2220469" y="2450243"/>
                  <a:pt x="2212323" y="2448493"/>
                  <a:pt x="2204249" y="2446474"/>
                </a:cubicBezTo>
                <a:cubicBezTo>
                  <a:pt x="2198193" y="2442437"/>
                  <a:pt x="2192733" y="2437319"/>
                  <a:pt x="2186082" y="2434363"/>
                </a:cubicBezTo>
                <a:cubicBezTo>
                  <a:pt x="2174416" y="2429178"/>
                  <a:pt x="2161860" y="2426289"/>
                  <a:pt x="2149749" y="2422252"/>
                </a:cubicBezTo>
                <a:cubicBezTo>
                  <a:pt x="2143693" y="2420233"/>
                  <a:pt x="2137775" y="2417744"/>
                  <a:pt x="2131582" y="2416196"/>
                </a:cubicBezTo>
                <a:cubicBezTo>
                  <a:pt x="2101166" y="2408593"/>
                  <a:pt x="2115255" y="2412773"/>
                  <a:pt x="2089192" y="2404085"/>
                </a:cubicBezTo>
                <a:cubicBezTo>
                  <a:pt x="2046044" y="2360937"/>
                  <a:pt x="2095007" y="2407525"/>
                  <a:pt x="2052859" y="2373807"/>
                </a:cubicBezTo>
                <a:cubicBezTo>
                  <a:pt x="2048401" y="2370240"/>
                  <a:pt x="2045643" y="2364633"/>
                  <a:pt x="2040747" y="2361696"/>
                </a:cubicBezTo>
                <a:cubicBezTo>
                  <a:pt x="2035273" y="2358412"/>
                  <a:pt x="2028289" y="2358495"/>
                  <a:pt x="2022580" y="2355640"/>
                </a:cubicBezTo>
                <a:cubicBezTo>
                  <a:pt x="2016071" y="2352385"/>
                  <a:pt x="2010923" y="2346784"/>
                  <a:pt x="2004414" y="2343529"/>
                </a:cubicBezTo>
                <a:cubicBezTo>
                  <a:pt x="1994734" y="2338689"/>
                  <a:pt x="1971079" y="2334004"/>
                  <a:pt x="1962024" y="2331417"/>
                </a:cubicBezTo>
                <a:cubicBezTo>
                  <a:pt x="1955886" y="2329663"/>
                  <a:pt x="1949913" y="2327380"/>
                  <a:pt x="1943857" y="2325362"/>
                </a:cubicBezTo>
                <a:cubicBezTo>
                  <a:pt x="1937801" y="2321325"/>
                  <a:pt x="1931612" y="2317481"/>
                  <a:pt x="1925690" y="2313251"/>
                </a:cubicBezTo>
                <a:cubicBezTo>
                  <a:pt x="1917477" y="2307385"/>
                  <a:pt x="1910231" y="2300091"/>
                  <a:pt x="1901468" y="2295084"/>
                </a:cubicBezTo>
                <a:cubicBezTo>
                  <a:pt x="1895926" y="2291917"/>
                  <a:pt x="1889357" y="2291047"/>
                  <a:pt x="1883301" y="2289028"/>
                </a:cubicBezTo>
                <a:cubicBezTo>
                  <a:pt x="1853795" y="2244767"/>
                  <a:pt x="1893065" y="2297165"/>
                  <a:pt x="1846967" y="2258750"/>
                </a:cubicBezTo>
                <a:cubicBezTo>
                  <a:pt x="1841376" y="2254091"/>
                  <a:pt x="1839515" y="2246174"/>
                  <a:pt x="1834856" y="2240583"/>
                </a:cubicBezTo>
                <a:cubicBezTo>
                  <a:pt x="1829373" y="2234004"/>
                  <a:pt x="1823268" y="2227899"/>
                  <a:pt x="1816689" y="2222416"/>
                </a:cubicBezTo>
                <a:cubicBezTo>
                  <a:pt x="1811098" y="2217757"/>
                  <a:pt x="1803962" y="2215140"/>
                  <a:pt x="1798522" y="2210305"/>
                </a:cubicBezTo>
                <a:cubicBezTo>
                  <a:pt x="1785720" y="2198926"/>
                  <a:pt x="1776439" y="2183472"/>
                  <a:pt x="1762188" y="2173971"/>
                </a:cubicBezTo>
                <a:cubicBezTo>
                  <a:pt x="1756133" y="2169934"/>
                  <a:pt x="1749548" y="2166596"/>
                  <a:pt x="1744022" y="2161860"/>
                </a:cubicBezTo>
                <a:cubicBezTo>
                  <a:pt x="1727861" y="2148007"/>
                  <a:pt x="1720882" y="2134081"/>
                  <a:pt x="1701632" y="2125526"/>
                </a:cubicBezTo>
                <a:cubicBezTo>
                  <a:pt x="1689966" y="2120341"/>
                  <a:pt x="1677409" y="2117452"/>
                  <a:pt x="1665298" y="2113415"/>
                </a:cubicBezTo>
                <a:cubicBezTo>
                  <a:pt x="1639230" y="2104726"/>
                  <a:pt x="1653331" y="2108909"/>
                  <a:pt x="1622909" y="2101304"/>
                </a:cubicBezTo>
                <a:cubicBezTo>
                  <a:pt x="1570844" y="2066592"/>
                  <a:pt x="1636718" y="2108209"/>
                  <a:pt x="1586575" y="2083137"/>
                </a:cubicBezTo>
                <a:cubicBezTo>
                  <a:pt x="1539619" y="2059659"/>
                  <a:pt x="1595904" y="2080189"/>
                  <a:pt x="1550241" y="2064970"/>
                </a:cubicBezTo>
                <a:cubicBezTo>
                  <a:pt x="1538130" y="2056896"/>
                  <a:pt x="1524201" y="2051039"/>
                  <a:pt x="1513908" y="2040747"/>
                </a:cubicBezTo>
                <a:cubicBezTo>
                  <a:pt x="1509871" y="2036710"/>
                  <a:pt x="1506692" y="2031573"/>
                  <a:pt x="1501796" y="2028636"/>
                </a:cubicBezTo>
                <a:cubicBezTo>
                  <a:pt x="1496322" y="2025352"/>
                  <a:pt x="1489338" y="2025435"/>
                  <a:pt x="1483629" y="2022580"/>
                </a:cubicBezTo>
                <a:cubicBezTo>
                  <a:pt x="1477120" y="2019325"/>
                  <a:pt x="1471972" y="2013724"/>
                  <a:pt x="1465463" y="2010469"/>
                </a:cubicBezTo>
                <a:cubicBezTo>
                  <a:pt x="1459754" y="2007614"/>
                  <a:pt x="1453163" y="2006927"/>
                  <a:pt x="1447296" y="2004413"/>
                </a:cubicBezTo>
                <a:cubicBezTo>
                  <a:pt x="1394928" y="1981970"/>
                  <a:pt x="1447502" y="2000444"/>
                  <a:pt x="1404906" y="1986247"/>
                </a:cubicBezTo>
                <a:cubicBezTo>
                  <a:pt x="1381250" y="1962589"/>
                  <a:pt x="1406073" y="1983803"/>
                  <a:pt x="1374628" y="1968080"/>
                </a:cubicBezTo>
                <a:cubicBezTo>
                  <a:pt x="1361021" y="1961277"/>
                  <a:pt x="1347858" y="1949278"/>
                  <a:pt x="1338294" y="1937802"/>
                </a:cubicBezTo>
                <a:cubicBezTo>
                  <a:pt x="1333635" y="1932211"/>
                  <a:pt x="1330729" y="1925318"/>
                  <a:pt x="1326183" y="1919635"/>
                </a:cubicBezTo>
                <a:cubicBezTo>
                  <a:pt x="1322616" y="1915177"/>
                  <a:pt x="1317639" y="1911981"/>
                  <a:pt x="1314072" y="1907523"/>
                </a:cubicBezTo>
                <a:cubicBezTo>
                  <a:pt x="1304815" y="1895951"/>
                  <a:pt x="1302384" y="1885602"/>
                  <a:pt x="1289849" y="1877245"/>
                </a:cubicBezTo>
                <a:cubicBezTo>
                  <a:pt x="1282338" y="1872238"/>
                  <a:pt x="1273368" y="1869778"/>
                  <a:pt x="1265627" y="1865134"/>
                </a:cubicBezTo>
                <a:cubicBezTo>
                  <a:pt x="1253145" y="1857645"/>
                  <a:pt x="1241404" y="1848985"/>
                  <a:pt x="1229293" y="1840911"/>
                </a:cubicBezTo>
                <a:lnTo>
                  <a:pt x="1211126" y="1828800"/>
                </a:lnTo>
                <a:cubicBezTo>
                  <a:pt x="1178830" y="1780355"/>
                  <a:pt x="1221219" y="1838893"/>
                  <a:pt x="1180848" y="1798522"/>
                </a:cubicBezTo>
                <a:cubicBezTo>
                  <a:pt x="1175702" y="1793376"/>
                  <a:pt x="1173284" y="1786038"/>
                  <a:pt x="1168737" y="1780355"/>
                </a:cubicBezTo>
                <a:cubicBezTo>
                  <a:pt x="1165170" y="1775897"/>
                  <a:pt x="1160192" y="1772702"/>
                  <a:pt x="1156625" y="1768244"/>
                </a:cubicBezTo>
                <a:cubicBezTo>
                  <a:pt x="1152078" y="1762561"/>
                  <a:pt x="1149349" y="1755517"/>
                  <a:pt x="1144514" y="1750077"/>
                </a:cubicBezTo>
                <a:cubicBezTo>
                  <a:pt x="1133135" y="1737275"/>
                  <a:pt x="1108180" y="1713743"/>
                  <a:pt x="1108180" y="1713743"/>
                </a:cubicBezTo>
                <a:cubicBezTo>
                  <a:pt x="1094298" y="1672092"/>
                  <a:pt x="1113285" y="1722674"/>
                  <a:pt x="1083958" y="1671354"/>
                </a:cubicBezTo>
                <a:cubicBezTo>
                  <a:pt x="1060587" y="1630456"/>
                  <a:pt x="1102013" y="1677298"/>
                  <a:pt x="1059735" y="1635020"/>
                </a:cubicBezTo>
                <a:cubicBezTo>
                  <a:pt x="1055698" y="1622909"/>
                  <a:pt x="1054706" y="1609308"/>
                  <a:pt x="1047624" y="1598686"/>
                </a:cubicBezTo>
                <a:cubicBezTo>
                  <a:pt x="986401" y="1506852"/>
                  <a:pt x="1052669" y="1601108"/>
                  <a:pt x="1005235" y="1544186"/>
                </a:cubicBezTo>
                <a:cubicBezTo>
                  <a:pt x="1000576" y="1538595"/>
                  <a:pt x="997783" y="1531610"/>
                  <a:pt x="993124" y="1526019"/>
                </a:cubicBezTo>
                <a:cubicBezTo>
                  <a:pt x="987641" y="1519440"/>
                  <a:pt x="980215" y="1514612"/>
                  <a:pt x="974957" y="1507852"/>
                </a:cubicBezTo>
                <a:cubicBezTo>
                  <a:pt x="966020" y="1496362"/>
                  <a:pt x="958808" y="1483629"/>
                  <a:pt x="950734" y="1471518"/>
                </a:cubicBezTo>
                <a:lnTo>
                  <a:pt x="926512" y="1435184"/>
                </a:lnTo>
                <a:cubicBezTo>
                  <a:pt x="922475" y="1429128"/>
                  <a:pt x="920456" y="1421054"/>
                  <a:pt x="914400" y="1417017"/>
                </a:cubicBezTo>
                <a:cubicBezTo>
                  <a:pt x="908344" y="1412980"/>
                  <a:pt x="901759" y="1409642"/>
                  <a:pt x="896233" y="1404906"/>
                </a:cubicBezTo>
                <a:cubicBezTo>
                  <a:pt x="887563" y="1397475"/>
                  <a:pt x="879442" y="1389354"/>
                  <a:pt x="872011" y="1380684"/>
                </a:cubicBezTo>
                <a:cubicBezTo>
                  <a:pt x="863325" y="1370550"/>
                  <a:pt x="852696" y="1349746"/>
                  <a:pt x="847788" y="1338294"/>
                </a:cubicBezTo>
                <a:cubicBezTo>
                  <a:pt x="845274" y="1332427"/>
                  <a:pt x="844833" y="1325707"/>
                  <a:pt x="841733" y="1320127"/>
                </a:cubicBezTo>
                <a:cubicBezTo>
                  <a:pt x="834664" y="1307403"/>
                  <a:pt x="817510" y="1283794"/>
                  <a:pt x="817510" y="1283794"/>
                </a:cubicBezTo>
                <a:cubicBezTo>
                  <a:pt x="815492" y="1271683"/>
                  <a:pt x="815338" y="1259108"/>
                  <a:pt x="811455" y="1247460"/>
                </a:cubicBezTo>
                <a:cubicBezTo>
                  <a:pt x="809153" y="1240555"/>
                  <a:pt x="802828" y="1235682"/>
                  <a:pt x="799343" y="1229293"/>
                </a:cubicBezTo>
                <a:cubicBezTo>
                  <a:pt x="790698" y="1213443"/>
                  <a:pt x="785136" y="1195870"/>
                  <a:pt x="775121" y="1180848"/>
                </a:cubicBezTo>
                <a:cubicBezTo>
                  <a:pt x="767047" y="1168737"/>
                  <a:pt x="757408" y="1157533"/>
                  <a:pt x="750898" y="1144514"/>
                </a:cubicBezTo>
                <a:cubicBezTo>
                  <a:pt x="746861" y="1136440"/>
                  <a:pt x="743794" y="1127803"/>
                  <a:pt x="738787" y="1120292"/>
                </a:cubicBezTo>
                <a:cubicBezTo>
                  <a:pt x="735620" y="1115541"/>
                  <a:pt x="730243" y="1112638"/>
                  <a:pt x="726676" y="1108180"/>
                </a:cubicBezTo>
                <a:cubicBezTo>
                  <a:pt x="722130" y="1102497"/>
                  <a:pt x="719112" y="1095696"/>
                  <a:pt x="714565" y="1090013"/>
                </a:cubicBezTo>
                <a:cubicBezTo>
                  <a:pt x="698826" y="1070340"/>
                  <a:pt x="705266" y="1084149"/>
                  <a:pt x="684286" y="1065791"/>
                </a:cubicBezTo>
                <a:cubicBezTo>
                  <a:pt x="599681" y="991762"/>
                  <a:pt x="719217" y="1088619"/>
                  <a:pt x="617674" y="987068"/>
                </a:cubicBezTo>
                <a:cubicBezTo>
                  <a:pt x="606411" y="975804"/>
                  <a:pt x="601090" y="972066"/>
                  <a:pt x="593452" y="956790"/>
                </a:cubicBezTo>
                <a:cubicBezTo>
                  <a:pt x="590597" y="951081"/>
                  <a:pt x="588944" y="944816"/>
                  <a:pt x="587396" y="938623"/>
                </a:cubicBezTo>
                <a:cubicBezTo>
                  <a:pt x="584900" y="928638"/>
                  <a:pt x="583182" y="918471"/>
                  <a:pt x="581341" y="908345"/>
                </a:cubicBezTo>
                <a:cubicBezTo>
                  <a:pt x="579145" y="896265"/>
                  <a:pt x="578263" y="883923"/>
                  <a:pt x="575285" y="872011"/>
                </a:cubicBezTo>
                <a:cubicBezTo>
                  <a:pt x="572189" y="859626"/>
                  <a:pt x="567211" y="847788"/>
                  <a:pt x="563174" y="835677"/>
                </a:cubicBezTo>
                <a:cubicBezTo>
                  <a:pt x="561155" y="829621"/>
                  <a:pt x="560659" y="822821"/>
                  <a:pt x="557118" y="817510"/>
                </a:cubicBezTo>
                <a:lnTo>
                  <a:pt x="520784" y="763009"/>
                </a:lnTo>
                <a:lnTo>
                  <a:pt x="508673" y="744843"/>
                </a:lnTo>
                <a:cubicBezTo>
                  <a:pt x="506655" y="738787"/>
                  <a:pt x="506448" y="731783"/>
                  <a:pt x="502618" y="726676"/>
                </a:cubicBezTo>
                <a:cubicBezTo>
                  <a:pt x="494054" y="715257"/>
                  <a:pt x="482432" y="706491"/>
                  <a:pt x="472339" y="696398"/>
                </a:cubicBezTo>
                <a:cubicBezTo>
                  <a:pt x="457994" y="682053"/>
                  <a:pt x="442851" y="668488"/>
                  <a:pt x="436006" y="647953"/>
                </a:cubicBezTo>
                <a:lnTo>
                  <a:pt x="423894" y="611619"/>
                </a:lnTo>
                <a:cubicBezTo>
                  <a:pt x="421875" y="605563"/>
                  <a:pt x="422353" y="597965"/>
                  <a:pt x="417839" y="593452"/>
                </a:cubicBezTo>
                <a:lnTo>
                  <a:pt x="405727" y="581341"/>
                </a:lnTo>
                <a:cubicBezTo>
                  <a:pt x="394151" y="546610"/>
                  <a:pt x="407509" y="577659"/>
                  <a:pt x="387561" y="551062"/>
                </a:cubicBezTo>
                <a:cubicBezTo>
                  <a:pt x="387544" y="551039"/>
                  <a:pt x="357291" y="505658"/>
                  <a:pt x="351227" y="496562"/>
                </a:cubicBezTo>
                <a:lnTo>
                  <a:pt x="339116" y="478395"/>
                </a:lnTo>
                <a:lnTo>
                  <a:pt x="327004" y="460228"/>
                </a:lnTo>
                <a:cubicBezTo>
                  <a:pt x="324986" y="454172"/>
                  <a:pt x="324233" y="447535"/>
                  <a:pt x="320949" y="442061"/>
                </a:cubicBezTo>
                <a:cubicBezTo>
                  <a:pt x="318012" y="437165"/>
                  <a:pt x="312404" y="434408"/>
                  <a:pt x="308837" y="429950"/>
                </a:cubicBezTo>
                <a:cubicBezTo>
                  <a:pt x="304290" y="424267"/>
                  <a:pt x="300763" y="417839"/>
                  <a:pt x="296726" y="411783"/>
                </a:cubicBezTo>
                <a:cubicBezTo>
                  <a:pt x="294708" y="405727"/>
                  <a:pt x="293955" y="399090"/>
                  <a:pt x="290671" y="393616"/>
                </a:cubicBezTo>
                <a:cubicBezTo>
                  <a:pt x="287734" y="388720"/>
                  <a:pt x="281112" y="386612"/>
                  <a:pt x="278559" y="381505"/>
                </a:cubicBezTo>
                <a:cubicBezTo>
                  <a:pt x="272850" y="370086"/>
                  <a:pt x="273529" y="355793"/>
                  <a:pt x="266448" y="345171"/>
                </a:cubicBezTo>
                <a:cubicBezTo>
                  <a:pt x="262411" y="339115"/>
                  <a:pt x="257293" y="333655"/>
                  <a:pt x="254337" y="327004"/>
                </a:cubicBezTo>
                <a:cubicBezTo>
                  <a:pt x="249152" y="315338"/>
                  <a:pt x="249307" y="301292"/>
                  <a:pt x="242225" y="290670"/>
                </a:cubicBezTo>
                <a:lnTo>
                  <a:pt x="230114" y="272504"/>
                </a:lnTo>
                <a:cubicBezTo>
                  <a:pt x="226077" y="260393"/>
                  <a:pt x="225084" y="246792"/>
                  <a:pt x="218003" y="236170"/>
                </a:cubicBezTo>
                <a:cubicBezTo>
                  <a:pt x="213966" y="230114"/>
                  <a:pt x="208848" y="224654"/>
                  <a:pt x="205892" y="218003"/>
                </a:cubicBezTo>
                <a:cubicBezTo>
                  <a:pt x="205881" y="217978"/>
                  <a:pt x="190757" y="172599"/>
                  <a:pt x="187725" y="163502"/>
                </a:cubicBezTo>
                <a:cubicBezTo>
                  <a:pt x="185706" y="157446"/>
                  <a:pt x="185210" y="150646"/>
                  <a:pt x="181669" y="145335"/>
                </a:cubicBezTo>
                <a:cubicBezTo>
                  <a:pt x="120446" y="53501"/>
                  <a:pt x="186714" y="147757"/>
                  <a:pt x="139280" y="90835"/>
                </a:cubicBezTo>
                <a:cubicBezTo>
                  <a:pt x="134621" y="85244"/>
                  <a:pt x="131715" y="78351"/>
                  <a:pt x="127169" y="72668"/>
                </a:cubicBezTo>
                <a:cubicBezTo>
                  <a:pt x="123602" y="68209"/>
                  <a:pt x="118624" y="65014"/>
                  <a:pt x="115057" y="60556"/>
                </a:cubicBezTo>
                <a:cubicBezTo>
                  <a:pt x="110511" y="54873"/>
                  <a:pt x="108092" y="47536"/>
                  <a:pt x="102946" y="42390"/>
                </a:cubicBezTo>
                <a:cubicBezTo>
                  <a:pt x="88550" y="27994"/>
                  <a:pt x="66438" y="24165"/>
                  <a:pt x="48445" y="18167"/>
                </a:cubicBezTo>
                <a:lnTo>
                  <a:pt x="30278" y="12111"/>
                </a:lnTo>
                <a:cubicBezTo>
                  <a:pt x="24223" y="10093"/>
                  <a:pt x="17821" y="8910"/>
                  <a:pt x="12112" y="6056"/>
                </a:cubicBezTo>
                <a:lnTo>
                  <a:pt x="0" y="0"/>
                </a:ln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4" name="Forme libre 53">
            <a:extLst>
              <a:ext uri="{FF2B5EF4-FFF2-40B4-BE49-F238E27FC236}">
                <a16:creationId xmlns:a16="http://schemas.microsoft.com/office/drawing/2014/main" xmlns="" id="{B00834BD-A7C0-7415-DB00-732CD29D2DE6}"/>
              </a:ext>
            </a:extLst>
          </p:cNvPr>
          <p:cNvSpPr/>
          <p:nvPr/>
        </p:nvSpPr>
        <p:spPr>
          <a:xfrm>
            <a:off x="1968079" y="1725559"/>
            <a:ext cx="3881659" cy="2785885"/>
          </a:xfrm>
          <a:custGeom>
            <a:avLst/>
            <a:gdLst>
              <a:gd name="connsiteX0" fmla="*/ 3881659 w 3881659"/>
              <a:gd name="connsiteY0" fmla="*/ 2785885 h 2785885"/>
              <a:gd name="connsiteX1" fmla="*/ 3821102 w 3881659"/>
              <a:gd name="connsiteY1" fmla="*/ 2785885 h 2785885"/>
              <a:gd name="connsiteX2" fmla="*/ 3821102 w 3881659"/>
              <a:gd name="connsiteY2" fmla="*/ 2549715 h 2785885"/>
              <a:gd name="connsiteX3" fmla="*/ 2773479 w 3881659"/>
              <a:gd name="connsiteY3" fmla="*/ 2549715 h 2785885"/>
              <a:gd name="connsiteX4" fmla="*/ 2773479 w 3881659"/>
              <a:gd name="connsiteY4" fmla="*/ 2483103 h 2785885"/>
              <a:gd name="connsiteX5" fmla="*/ 2603921 w 3881659"/>
              <a:gd name="connsiteY5" fmla="*/ 2483103 h 2785885"/>
              <a:gd name="connsiteX6" fmla="*/ 2603921 w 3881659"/>
              <a:gd name="connsiteY6" fmla="*/ 2434658 h 2785885"/>
              <a:gd name="connsiteX7" fmla="*/ 2531253 w 3881659"/>
              <a:gd name="connsiteY7" fmla="*/ 2434658 h 2785885"/>
              <a:gd name="connsiteX8" fmla="*/ 2531253 w 3881659"/>
              <a:gd name="connsiteY8" fmla="*/ 2380158 h 2785885"/>
              <a:gd name="connsiteX9" fmla="*/ 2531253 w 3881659"/>
              <a:gd name="connsiteY9" fmla="*/ 2380158 h 2785885"/>
              <a:gd name="connsiteX10" fmla="*/ 2482808 w 3881659"/>
              <a:gd name="connsiteY10" fmla="*/ 2331713 h 2785885"/>
              <a:gd name="connsiteX11" fmla="*/ 2295084 w 3881659"/>
              <a:gd name="connsiteY11" fmla="*/ 2331713 h 2785885"/>
              <a:gd name="connsiteX12" fmla="*/ 2295084 w 3881659"/>
              <a:gd name="connsiteY12" fmla="*/ 2271156 h 2785885"/>
              <a:gd name="connsiteX13" fmla="*/ 2264806 w 3881659"/>
              <a:gd name="connsiteY13" fmla="*/ 2265101 h 2785885"/>
              <a:gd name="connsiteX14" fmla="*/ 2240583 w 3881659"/>
              <a:gd name="connsiteY14" fmla="*/ 2216656 h 2785885"/>
              <a:gd name="connsiteX15" fmla="*/ 2234528 w 3881659"/>
              <a:gd name="connsiteY15" fmla="*/ 2198489 h 2785885"/>
              <a:gd name="connsiteX16" fmla="*/ 2222416 w 3881659"/>
              <a:gd name="connsiteY16" fmla="*/ 2186377 h 2785885"/>
              <a:gd name="connsiteX17" fmla="*/ 1925691 w 3881659"/>
              <a:gd name="connsiteY17" fmla="*/ 2180322 h 2785885"/>
              <a:gd name="connsiteX18" fmla="*/ 1859079 w 3881659"/>
              <a:gd name="connsiteY18" fmla="*/ 2168211 h 2785885"/>
              <a:gd name="connsiteX19" fmla="*/ 1840912 w 3881659"/>
              <a:gd name="connsiteY19" fmla="*/ 2156099 h 2785885"/>
              <a:gd name="connsiteX20" fmla="*/ 1780355 w 3881659"/>
              <a:gd name="connsiteY20" fmla="*/ 2119766 h 2785885"/>
              <a:gd name="connsiteX21" fmla="*/ 1768244 w 3881659"/>
              <a:gd name="connsiteY21" fmla="*/ 2107654 h 2785885"/>
              <a:gd name="connsiteX22" fmla="*/ 1707688 w 3881659"/>
              <a:gd name="connsiteY22" fmla="*/ 2089487 h 2785885"/>
              <a:gd name="connsiteX23" fmla="*/ 1689521 w 3881659"/>
              <a:gd name="connsiteY23" fmla="*/ 2083432 h 2785885"/>
              <a:gd name="connsiteX24" fmla="*/ 1653187 w 3881659"/>
              <a:gd name="connsiteY24" fmla="*/ 2041042 h 2785885"/>
              <a:gd name="connsiteX25" fmla="*/ 1635020 w 3881659"/>
              <a:gd name="connsiteY25" fmla="*/ 2022875 h 2785885"/>
              <a:gd name="connsiteX26" fmla="*/ 1616853 w 3881659"/>
              <a:gd name="connsiteY26" fmla="*/ 2010764 h 2785885"/>
              <a:gd name="connsiteX27" fmla="*/ 1598687 w 3881659"/>
              <a:gd name="connsiteY27" fmla="*/ 1992597 h 2785885"/>
              <a:gd name="connsiteX28" fmla="*/ 1562353 w 3881659"/>
              <a:gd name="connsiteY28" fmla="*/ 1980486 h 2785885"/>
              <a:gd name="connsiteX29" fmla="*/ 1544186 w 3881659"/>
              <a:gd name="connsiteY29" fmla="*/ 1974430 h 2785885"/>
              <a:gd name="connsiteX30" fmla="*/ 1526019 w 3881659"/>
              <a:gd name="connsiteY30" fmla="*/ 1968375 h 2785885"/>
              <a:gd name="connsiteX31" fmla="*/ 1489685 w 3881659"/>
              <a:gd name="connsiteY31" fmla="*/ 1944152 h 2785885"/>
              <a:gd name="connsiteX32" fmla="*/ 1453351 w 3881659"/>
              <a:gd name="connsiteY32" fmla="*/ 1895707 h 2785885"/>
              <a:gd name="connsiteX33" fmla="*/ 1441240 w 3881659"/>
              <a:gd name="connsiteY33" fmla="*/ 1859373 h 2785885"/>
              <a:gd name="connsiteX34" fmla="*/ 1410962 w 3881659"/>
              <a:gd name="connsiteY34" fmla="*/ 1823040 h 2785885"/>
              <a:gd name="connsiteX35" fmla="*/ 1398851 w 3881659"/>
              <a:gd name="connsiteY35" fmla="*/ 1810928 h 2785885"/>
              <a:gd name="connsiteX36" fmla="*/ 1374628 w 3881659"/>
              <a:gd name="connsiteY36" fmla="*/ 1780650 h 2785885"/>
              <a:gd name="connsiteX37" fmla="*/ 1338295 w 3881659"/>
              <a:gd name="connsiteY37" fmla="*/ 1756428 h 2785885"/>
              <a:gd name="connsiteX38" fmla="*/ 1308016 w 3881659"/>
              <a:gd name="connsiteY38" fmla="*/ 1726150 h 2785885"/>
              <a:gd name="connsiteX39" fmla="*/ 1247460 w 3881659"/>
              <a:gd name="connsiteY39" fmla="*/ 1689816 h 2785885"/>
              <a:gd name="connsiteX40" fmla="*/ 1217182 w 3881659"/>
              <a:gd name="connsiteY40" fmla="*/ 1665593 h 2785885"/>
              <a:gd name="connsiteX41" fmla="*/ 1174793 w 3881659"/>
              <a:gd name="connsiteY41" fmla="*/ 1641371 h 2785885"/>
              <a:gd name="connsiteX42" fmla="*/ 1156626 w 3881659"/>
              <a:gd name="connsiteY42" fmla="*/ 1629260 h 2785885"/>
              <a:gd name="connsiteX43" fmla="*/ 1102125 w 3881659"/>
              <a:gd name="connsiteY43" fmla="*/ 1605037 h 2785885"/>
              <a:gd name="connsiteX44" fmla="*/ 1059736 w 3881659"/>
              <a:gd name="connsiteY44" fmla="*/ 1556592 h 2785885"/>
              <a:gd name="connsiteX45" fmla="*/ 1029457 w 3881659"/>
              <a:gd name="connsiteY45" fmla="*/ 1526314 h 2785885"/>
              <a:gd name="connsiteX46" fmla="*/ 999179 w 3881659"/>
              <a:gd name="connsiteY46" fmla="*/ 1496036 h 2785885"/>
              <a:gd name="connsiteX47" fmla="*/ 950734 w 3881659"/>
              <a:gd name="connsiteY47" fmla="*/ 1459702 h 2785885"/>
              <a:gd name="connsiteX48" fmla="*/ 908345 w 3881659"/>
              <a:gd name="connsiteY48" fmla="*/ 1405201 h 2785885"/>
              <a:gd name="connsiteX49" fmla="*/ 902289 w 3881659"/>
              <a:gd name="connsiteY49" fmla="*/ 1387034 h 2785885"/>
              <a:gd name="connsiteX50" fmla="*/ 878067 w 3881659"/>
              <a:gd name="connsiteY50" fmla="*/ 1350701 h 2785885"/>
              <a:gd name="connsiteX51" fmla="*/ 865955 w 3881659"/>
              <a:gd name="connsiteY51" fmla="*/ 1314367 h 2785885"/>
              <a:gd name="connsiteX52" fmla="*/ 859900 w 3881659"/>
              <a:gd name="connsiteY52" fmla="*/ 1296200 h 2785885"/>
              <a:gd name="connsiteX53" fmla="*/ 847789 w 3881659"/>
              <a:gd name="connsiteY53" fmla="*/ 1278033 h 2785885"/>
              <a:gd name="connsiteX54" fmla="*/ 823566 w 3881659"/>
              <a:gd name="connsiteY54" fmla="*/ 1247755 h 2785885"/>
              <a:gd name="connsiteX55" fmla="*/ 811455 w 3881659"/>
              <a:gd name="connsiteY55" fmla="*/ 1211421 h 2785885"/>
              <a:gd name="connsiteX56" fmla="*/ 799344 w 3881659"/>
              <a:gd name="connsiteY56" fmla="*/ 1175087 h 2785885"/>
              <a:gd name="connsiteX57" fmla="*/ 793288 w 3881659"/>
              <a:gd name="connsiteY57" fmla="*/ 1156920 h 2785885"/>
              <a:gd name="connsiteX58" fmla="*/ 775121 w 3881659"/>
              <a:gd name="connsiteY58" fmla="*/ 1096364 h 2785885"/>
              <a:gd name="connsiteX59" fmla="*/ 769065 w 3881659"/>
              <a:gd name="connsiteY59" fmla="*/ 1078197 h 2785885"/>
              <a:gd name="connsiteX60" fmla="*/ 763010 w 3881659"/>
              <a:gd name="connsiteY60" fmla="*/ 1060030 h 2785885"/>
              <a:gd name="connsiteX61" fmla="*/ 750898 w 3881659"/>
              <a:gd name="connsiteY61" fmla="*/ 1041864 h 2785885"/>
              <a:gd name="connsiteX62" fmla="*/ 732732 w 3881659"/>
              <a:gd name="connsiteY62" fmla="*/ 1011585 h 2785885"/>
              <a:gd name="connsiteX63" fmla="*/ 720620 w 3881659"/>
              <a:gd name="connsiteY63" fmla="*/ 969196 h 2785885"/>
              <a:gd name="connsiteX64" fmla="*/ 696398 w 3881659"/>
              <a:gd name="connsiteY64" fmla="*/ 914695 h 2785885"/>
              <a:gd name="connsiteX65" fmla="*/ 678231 w 3881659"/>
              <a:gd name="connsiteY65" fmla="*/ 842028 h 2785885"/>
              <a:gd name="connsiteX66" fmla="*/ 647953 w 3881659"/>
              <a:gd name="connsiteY66" fmla="*/ 787527 h 2785885"/>
              <a:gd name="connsiteX67" fmla="*/ 629786 w 3881659"/>
              <a:gd name="connsiteY67" fmla="*/ 769360 h 2785885"/>
              <a:gd name="connsiteX68" fmla="*/ 575285 w 3881659"/>
              <a:gd name="connsiteY68" fmla="*/ 733026 h 2785885"/>
              <a:gd name="connsiteX69" fmla="*/ 551063 w 3881659"/>
              <a:gd name="connsiteY69" fmla="*/ 714860 h 2785885"/>
              <a:gd name="connsiteX70" fmla="*/ 538951 w 3881659"/>
              <a:gd name="connsiteY70" fmla="*/ 696693 h 2785885"/>
              <a:gd name="connsiteX71" fmla="*/ 514729 w 3881659"/>
              <a:gd name="connsiteY71" fmla="*/ 642192 h 2785885"/>
              <a:gd name="connsiteX72" fmla="*/ 496562 w 3881659"/>
              <a:gd name="connsiteY72" fmla="*/ 624025 h 2785885"/>
              <a:gd name="connsiteX73" fmla="*/ 484451 w 3881659"/>
              <a:gd name="connsiteY73" fmla="*/ 599803 h 2785885"/>
              <a:gd name="connsiteX74" fmla="*/ 442061 w 3881659"/>
              <a:gd name="connsiteY74" fmla="*/ 539246 h 2785885"/>
              <a:gd name="connsiteX75" fmla="*/ 429950 w 3881659"/>
              <a:gd name="connsiteY75" fmla="*/ 521079 h 2785885"/>
              <a:gd name="connsiteX76" fmla="*/ 405728 w 3881659"/>
              <a:gd name="connsiteY76" fmla="*/ 472634 h 2785885"/>
              <a:gd name="connsiteX77" fmla="*/ 369394 w 3881659"/>
              <a:gd name="connsiteY77" fmla="*/ 363633 h 2785885"/>
              <a:gd name="connsiteX78" fmla="*/ 363338 w 3881659"/>
              <a:gd name="connsiteY78" fmla="*/ 345466 h 2785885"/>
              <a:gd name="connsiteX79" fmla="*/ 345171 w 3881659"/>
              <a:gd name="connsiteY79" fmla="*/ 309132 h 2785885"/>
              <a:gd name="connsiteX80" fmla="*/ 327004 w 3881659"/>
              <a:gd name="connsiteY80" fmla="*/ 297021 h 2785885"/>
              <a:gd name="connsiteX81" fmla="*/ 296726 w 3881659"/>
              <a:gd name="connsiteY81" fmla="*/ 260687 h 2785885"/>
              <a:gd name="connsiteX82" fmla="*/ 272504 w 3881659"/>
              <a:gd name="connsiteY82" fmla="*/ 242520 h 2785885"/>
              <a:gd name="connsiteX83" fmla="*/ 254337 w 3881659"/>
              <a:gd name="connsiteY83" fmla="*/ 224354 h 2785885"/>
              <a:gd name="connsiteX84" fmla="*/ 236170 w 3881659"/>
              <a:gd name="connsiteY84" fmla="*/ 212242 h 2785885"/>
              <a:gd name="connsiteX85" fmla="*/ 218003 w 3881659"/>
              <a:gd name="connsiteY85" fmla="*/ 194075 h 2785885"/>
              <a:gd name="connsiteX86" fmla="*/ 193781 w 3881659"/>
              <a:gd name="connsiteY86" fmla="*/ 175909 h 2785885"/>
              <a:gd name="connsiteX87" fmla="*/ 157447 w 3881659"/>
              <a:gd name="connsiteY87" fmla="*/ 121408 h 2785885"/>
              <a:gd name="connsiteX88" fmla="*/ 145336 w 3881659"/>
              <a:gd name="connsiteY88" fmla="*/ 103241 h 2785885"/>
              <a:gd name="connsiteX89" fmla="*/ 121113 w 3881659"/>
              <a:gd name="connsiteY89" fmla="*/ 79018 h 2785885"/>
              <a:gd name="connsiteX90" fmla="*/ 102946 w 3881659"/>
              <a:gd name="connsiteY90" fmla="*/ 60852 h 2785885"/>
              <a:gd name="connsiteX91" fmla="*/ 54501 w 3881659"/>
              <a:gd name="connsiteY91" fmla="*/ 18462 h 2785885"/>
              <a:gd name="connsiteX92" fmla="*/ 12112 w 3881659"/>
              <a:gd name="connsiteY92" fmla="*/ 295 h 2785885"/>
              <a:gd name="connsiteX93" fmla="*/ 0 w 3881659"/>
              <a:gd name="connsiteY93" fmla="*/ 295 h 2785885"/>
              <a:gd name="connsiteX94" fmla="*/ 0 w 3881659"/>
              <a:gd name="connsiteY94" fmla="*/ 295 h 278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881659" h="2785885">
                <a:moveTo>
                  <a:pt x="3881659" y="2785885"/>
                </a:moveTo>
                <a:lnTo>
                  <a:pt x="3821102" y="2785885"/>
                </a:lnTo>
                <a:lnTo>
                  <a:pt x="3821102" y="2549715"/>
                </a:lnTo>
                <a:lnTo>
                  <a:pt x="2773479" y="2549715"/>
                </a:lnTo>
                <a:lnTo>
                  <a:pt x="2773479" y="2483103"/>
                </a:lnTo>
                <a:lnTo>
                  <a:pt x="2603921" y="2483103"/>
                </a:lnTo>
                <a:lnTo>
                  <a:pt x="2603921" y="2434658"/>
                </a:lnTo>
                <a:lnTo>
                  <a:pt x="2531253" y="2434658"/>
                </a:lnTo>
                <a:lnTo>
                  <a:pt x="2531253" y="2380158"/>
                </a:lnTo>
                <a:lnTo>
                  <a:pt x="2531253" y="2380158"/>
                </a:lnTo>
                <a:lnTo>
                  <a:pt x="2482808" y="2331713"/>
                </a:lnTo>
                <a:lnTo>
                  <a:pt x="2295084" y="2331713"/>
                </a:lnTo>
                <a:lnTo>
                  <a:pt x="2295084" y="2271156"/>
                </a:lnTo>
                <a:lnTo>
                  <a:pt x="2264806" y="2265101"/>
                </a:lnTo>
                <a:cubicBezTo>
                  <a:pt x="2256732" y="2248953"/>
                  <a:pt x="2248054" y="2233092"/>
                  <a:pt x="2240583" y="2216656"/>
                </a:cubicBezTo>
                <a:cubicBezTo>
                  <a:pt x="2237942" y="2210845"/>
                  <a:pt x="2237812" y="2203963"/>
                  <a:pt x="2234528" y="2198489"/>
                </a:cubicBezTo>
                <a:cubicBezTo>
                  <a:pt x="2231590" y="2193593"/>
                  <a:pt x="2228116" y="2186712"/>
                  <a:pt x="2222416" y="2186377"/>
                </a:cubicBezTo>
                <a:cubicBezTo>
                  <a:pt x="2123658" y="2180568"/>
                  <a:pt x="2024599" y="2182340"/>
                  <a:pt x="1925691" y="2180322"/>
                </a:cubicBezTo>
                <a:cubicBezTo>
                  <a:pt x="1921617" y="2179643"/>
                  <a:pt x="1865844" y="2170748"/>
                  <a:pt x="1859079" y="2168211"/>
                </a:cubicBezTo>
                <a:cubicBezTo>
                  <a:pt x="1852264" y="2165655"/>
                  <a:pt x="1847231" y="2159710"/>
                  <a:pt x="1840912" y="2156099"/>
                </a:cubicBezTo>
                <a:cubicBezTo>
                  <a:pt x="1818614" y="2143357"/>
                  <a:pt x="1800104" y="2139517"/>
                  <a:pt x="1780355" y="2119766"/>
                </a:cubicBezTo>
                <a:cubicBezTo>
                  <a:pt x="1776318" y="2115729"/>
                  <a:pt x="1773351" y="2110207"/>
                  <a:pt x="1768244" y="2107654"/>
                </a:cubicBezTo>
                <a:cubicBezTo>
                  <a:pt x="1749065" y="2098064"/>
                  <a:pt x="1727965" y="2095280"/>
                  <a:pt x="1707688" y="2089487"/>
                </a:cubicBezTo>
                <a:cubicBezTo>
                  <a:pt x="1701550" y="2087733"/>
                  <a:pt x="1695577" y="2085450"/>
                  <a:pt x="1689521" y="2083432"/>
                </a:cubicBezTo>
                <a:cubicBezTo>
                  <a:pt x="1671076" y="2055764"/>
                  <a:pt x="1682556" y="2070411"/>
                  <a:pt x="1653187" y="2041042"/>
                </a:cubicBezTo>
                <a:cubicBezTo>
                  <a:pt x="1647131" y="2034986"/>
                  <a:pt x="1642146" y="2027625"/>
                  <a:pt x="1635020" y="2022875"/>
                </a:cubicBezTo>
                <a:cubicBezTo>
                  <a:pt x="1628964" y="2018838"/>
                  <a:pt x="1622444" y="2015423"/>
                  <a:pt x="1616853" y="2010764"/>
                </a:cubicBezTo>
                <a:cubicBezTo>
                  <a:pt x="1610274" y="2005282"/>
                  <a:pt x="1606173" y="1996756"/>
                  <a:pt x="1598687" y="1992597"/>
                </a:cubicBezTo>
                <a:cubicBezTo>
                  <a:pt x="1587527" y="1986397"/>
                  <a:pt x="1574464" y="1984523"/>
                  <a:pt x="1562353" y="1980486"/>
                </a:cubicBezTo>
                <a:lnTo>
                  <a:pt x="1544186" y="1974430"/>
                </a:lnTo>
                <a:lnTo>
                  <a:pt x="1526019" y="1968375"/>
                </a:lnTo>
                <a:cubicBezTo>
                  <a:pt x="1513908" y="1960301"/>
                  <a:pt x="1497759" y="1956263"/>
                  <a:pt x="1489685" y="1944152"/>
                </a:cubicBezTo>
                <a:cubicBezTo>
                  <a:pt x="1462296" y="1903067"/>
                  <a:pt x="1475756" y="1918110"/>
                  <a:pt x="1453351" y="1895707"/>
                </a:cubicBezTo>
                <a:cubicBezTo>
                  <a:pt x="1449314" y="1883596"/>
                  <a:pt x="1450267" y="1868400"/>
                  <a:pt x="1441240" y="1859373"/>
                </a:cubicBezTo>
                <a:cubicBezTo>
                  <a:pt x="1398097" y="1816233"/>
                  <a:pt x="1444675" y="1865184"/>
                  <a:pt x="1410962" y="1823040"/>
                </a:cubicBezTo>
                <a:cubicBezTo>
                  <a:pt x="1407395" y="1818582"/>
                  <a:pt x="1402418" y="1815386"/>
                  <a:pt x="1398851" y="1810928"/>
                </a:cubicBezTo>
                <a:cubicBezTo>
                  <a:pt x="1386934" y="1796032"/>
                  <a:pt x="1389249" y="1791616"/>
                  <a:pt x="1374628" y="1780650"/>
                </a:cubicBezTo>
                <a:cubicBezTo>
                  <a:pt x="1362984" y="1771917"/>
                  <a:pt x="1348588" y="1766720"/>
                  <a:pt x="1338295" y="1756428"/>
                </a:cubicBezTo>
                <a:cubicBezTo>
                  <a:pt x="1328202" y="1746335"/>
                  <a:pt x="1320782" y="1732534"/>
                  <a:pt x="1308016" y="1726150"/>
                </a:cubicBezTo>
                <a:cubicBezTo>
                  <a:pt x="1270775" y="1707528"/>
                  <a:pt x="1291305" y="1719045"/>
                  <a:pt x="1247460" y="1689816"/>
                </a:cubicBezTo>
                <a:cubicBezTo>
                  <a:pt x="1191544" y="1652540"/>
                  <a:pt x="1260325" y="1700109"/>
                  <a:pt x="1217182" y="1665593"/>
                </a:cubicBezTo>
                <a:cubicBezTo>
                  <a:pt x="1198744" y="1650842"/>
                  <a:pt x="1196544" y="1653800"/>
                  <a:pt x="1174793" y="1641371"/>
                </a:cubicBezTo>
                <a:cubicBezTo>
                  <a:pt x="1168474" y="1637760"/>
                  <a:pt x="1163277" y="1632216"/>
                  <a:pt x="1156626" y="1629260"/>
                </a:cubicBezTo>
                <a:cubicBezTo>
                  <a:pt x="1091768" y="1600434"/>
                  <a:pt x="1143239" y="1632446"/>
                  <a:pt x="1102125" y="1605037"/>
                </a:cubicBezTo>
                <a:cubicBezTo>
                  <a:pt x="1073865" y="1562648"/>
                  <a:pt x="1090013" y="1576777"/>
                  <a:pt x="1059736" y="1556592"/>
                </a:cubicBezTo>
                <a:cubicBezTo>
                  <a:pt x="1035511" y="1520256"/>
                  <a:pt x="1061755" y="1554575"/>
                  <a:pt x="1029457" y="1526314"/>
                </a:cubicBezTo>
                <a:cubicBezTo>
                  <a:pt x="1018715" y="1516915"/>
                  <a:pt x="1010598" y="1504600"/>
                  <a:pt x="999179" y="1496036"/>
                </a:cubicBezTo>
                <a:cubicBezTo>
                  <a:pt x="983031" y="1483925"/>
                  <a:pt x="965007" y="1473975"/>
                  <a:pt x="950734" y="1459702"/>
                </a:cubicBezTo>
                <a:cubicBezTo>
                  <a:pt x="935058" y="1444026"/>
                  <a:pt x="915589" y="1426933"/>
                  <a:pt x="908345" y="1405201"/>
                </a:cubicBezTo>
                <a:cubicBezTo>
                  <a:pt x="906326" y="1399145"/>
                  <a:pt x="905389" y="1392614"/>
                  <a:pt x="902289" y="1387034"/>
                </a:cubicBezTo>
                <a:cubicBezTo>
                  <a:pt x="895220" y="1374310"/>
                  <a:pt x="882670" y="1364510"/>
                  <a:pt x="878067" y="1350701"/>
                </a:cubicBezTo>
                <a:lnTo>
                  <a:pt x="865955" y="1314367"/>
                </a:lnTo>
                <a:cubicBezTo>
                  <a:pt x="863936" y="1308311"/>
                  <a:pt x="863441" y="1301511"/>
                  <a:pt x="859900" y="1296200"/>
                </a:cubicBezTo>
                <a:cubicBezTo>
                  <a:pt x="855863" y="1290144"/>
                  <a:pt x="852336" y="1283716"/>
                  <a:pt x="847789" y="1278033"/>
                </a:cubicBezTo>
                <a:cubicBezTo>
                  <a:pt x="835204" y="1262302"/>
                  <a:pt x="832887" y="1268727"/>
                  <a:pt x="823566" y="1247755"/>
                </a:cubicBezTo>
                <a:cubicBezTo>
                  <a:pt x="818381" y="1236089"/>
                  <a:pt x="815492" y="1223532"/>
                  <a:pt x="811455" y="1211421"/>
                </a:cubicBezTo>
                <a:lnTo>
                  <a:pt x="799344" y="1175087"/>
                </a:lnTo>
                <a:cubicBezTo>
                  <a:pt x="797325" y="1169031"/>
                  <a:pt x="794836" y="1163113"/>
                  <a:pt x="793288" y="1156920"/>
                </a:cubicBezTo>
                <a:cubicBezTo>
                  <a:pt x="784136" y="1120316"/>
                  <a:pt x="789863" y="1140589"/>
                  <a:pt x="775121" y="1096364"/>
                </a:cubicBezTo>
                <a:lnTo>
                  <a:pt x="769065" y="1078197"/>
                </a:lnTo>
                <a:cubicBezTo>
                  <a:pt x="767047" y="1072141"/>
                  <a:pt x="766551" y="1065341"/>
                  <a:pt x="763010" y="1060030"/>
                </a:cubicBezTo>
                <a:lnTo>
                  <a:pt x="750898" y="1041864"/>
                </a:lnTo>
                <a:cubicBezTo>
                  <a:pt x="733747" y="990406"/>
                  <a:pt x="757666" y="1053143"/>
                  <a:pt x="732732" y="1011585"/>
                </a:cubicBezTo>
                <a:cubicBezTo>
                  <a:pt x="726839" y="1001763"/>
                  <a:pt x="724580" y="978436"/>
                  <a:pt x="720620" y="969196"/>
                </a:cubicBezTo>
                <a:cubicBezTo>
                  <a:pt x="703788" y="929921"/>
                  <a:pt x="706671" y="976327"/>
                  <a:pt x="696398" y="914695"/>
                </a:cubicBezTo>
                <a:cubicBezTo>
                  <a:pt x="688243" y="865772"/>
                  <a:pt x="694224" y="890007"/>
                  <a:pt x="678231" y="842028"/>
                </a:cubicBezTo>
                <a:cubicBezTo>
                  <a:pt x="670617" y="819185"/>
                  <a:pt x="668772" y="808346"/>
                  <a:pt x="647953" y="787527"/>
                </a:cubicBezTo>
                <a:cubicBezTo>
                  <a:pt x="641897" y="781471"/>
                  <a:pt x="636546" y="774618"/>
                  <a:pt x="629786" y="769360"/>
                </a:cubicBezTo>
                <a:cubicBezTo>
                  <a:pt x="575430" y="727084"/>
                  <a:pt x="611546" y="760221"/>
                  <a:pt x="575285" y="733026"/>
                </a:cubicBezTo>
                <a:cubicBezTo>
                  <a:pt x="567211" y="726971"/>
                  <a:pt x="558200" y="721996"/>
                  <a:pt x="551063" y="714860"/>
                </a:cubicBezTo>
                <a:cubicBezTo>
                  <a:pt x="545917" y="709714"/>
                  <a:pt x="542988" y="702749"/>
                  <a:pt x="538951" y="696693"/>
                </a:cubicBezTo>
                <a:cubicBezTo>
                  <a:pt x="530150" y="670289"/>
                  <a:pt x="530722" y="661384"/>
                  <a:pt x="514729" y="642192"/>
                </a:cubicBezTo>
                <a:cubicBezTo>
                  <a:pt x="509246" y="635613"/>
                  <a:pt x="501540" y="630994"/>
                  <a:pt x="496562" y="624025"/>
                </a:cubicBezTo>
                <a:cubicBezTo>
                  <a:pt x="491315" y="616679"/>
                  <a:pt x="489095" y="607544"/>
                  <a:pt x="484451" y="599803"/>
                </a:cubicBezTo>
                <a:cubicBezTo>
                  <a:pt x="463569" y="565001"/>
                  <a:pt x="462763" y="568229"/>
                  <a:pt x="442061" y="539246"/>
                </a:cubicBezTo>
                <a:cubicBezTo>
                  <a:pt x="437831" y="533324"/>
                  <a:pt x="433987" y="527135"/>
                  <a:pt x="429950" y="521079"/>
                </a:cubicBezTo>
                <a:cubicBezTo>
                  <a:pt x="416034" y="479330"/>
                  <a:pt x="426866" y="493773"/>
                  <a:pt x="405728" y="472634"/>
                </a:cubicBezTo>
                <a:lnTo>
                  <a:pt x="369394" y="363633"/>
                </a:lnTo>
                <a:lnTo>
                  <a:pt x="363338" y="345466"/>
                </a:lnTo>
                <a:cubicBezTo>
                  <a:pt x="358412" y="330688"/>
                  <a:pt x="356912" y="320873"/>
                  <a:pt x="345171" y="309132"/>
                </a:cubicBezTo>
                <a:cubicBezTo>
                  <a:pt x="340025" y="303986"/>
                  <a:pt x="332595" y="301680"/>
                  <a:pt x="327004" y="297021"/>
                </a:cubicBezTo>
                <a:cubicBezTo>
                  <a:pt x="267493" y="247428"/>
                  <a:pt x="344353" y="308314"/>
                  <a:pt x="296726" y="260687"/>
                </a:cubicBezTo>
                <a:cubicBezTo>
                  <a:pt x="289589" y="253550"/>
                  <a:pt x="280167" y="249088"/>
                  <a:pt x="272504" y="242520"/>
                </a:cubicBezTo>
                <a:cubicBezTo>
                  <a:pt x="266002" y="236947"/>
                  <a:pt x="260916" y="229836"/>
                  <a:pt x="254337" y="224354"/>
                </a:cubicBezTo>
                <a:cubicBezTo>
                  <a:pt x="248746" y="219695"/>
                  <a:pt x="241761" y="216901"/>
                  <a:pt x="236170" y="212242"/>
                </a:cubicBezTo>
                <a:cubicBezTo>
                  <a:pt x="229591" y="206759"/>
                  <a:pt x="224505" y="199648"/>
                  <a:pt x="218003" y="194075"/>
                </a:cubicBezTo>
                <a:cubicBezTo>
                  <a:pt x="210340" y="187507"/>
                  <a:pt x="200486" y="183452"/>
                  <a:pt x="193781" y="175909"/>
                </a:cubicBezTo>
                <a:cubicBezTo>
                  <a:pt x="193776" y="175904"/>
                  <a:pt x="163505" y="130495"/>
                  <a:pt x="157447" y="121408"/>
                </a:cubicBezTo>
                <a:cubicBezTo>
                  <a:pt x="153410" y="115352"/>
                  <a:pt x="150482" y="108387"/>
                  <a:pt x="145336" y="103241"/>
                </a:cubicBezTo>
                <a:lnTo>
                  <a:pt x="121113" y="79018"/>
                </a:lnTo>
                <a:cubicBezTo>
                  <a:pt x="115057" y="72963"/>
                  <a:pt x="107696" y="67978"/>
                  <a:pt x="102946" y="60852"/>
                </a:cubicBezTo>
                <a:cubicBezTo>
                  <a:pt x="82761" y="30574"/>
                  <a:pt x="96890" y="46721"/>
                  <a:pt x="54501" y="18462"/>
                </a:cubicBezTo>
                <a:cubicBezTo>
                  <a:pt x="33970" y="4775"/>
                  <a:pt x="38179" y="4640"/>
                  <a:pt x="12112" y="295"/>
                </a:cubicBezTo>
                <a:cubicBezTo>
                  <a:pt x="8130" y="-369"/>
                  <a:pt x="4037" y="295"/>
                  <a:pt x="0" y="295"/>
                </a:cubicBezTo>
                <a:lnTo>
                  <a:pt x="0" y="295"/>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7" name="Forme libre 56">
            <a:extLst>
              <a:ext uri="{FF2B5EF4-FFF2-40B4-BE49-F238E27FC236}">
                <a16:creationId xmlns:a16="http://schemas.microsoft.com/office/drawing/2014/main" xmlns="" id="{DE255C42-6334-2395-FCD6-69F1AD268C87}"/>
              </a:ext>
            </a:extLst>
          </p:cNvPr>
          <p:cNvSpPr/>
          <p:nvPr/>
        </p:nvSpPr>
        <p:spPr>
          <a:xfrm>
            <a:off x="7301552" y="1746913"/>
            <a:ext cx="3225421" cy="3011606"/>
          </a:xfrm>
          <a:custGeom>
            <a:avLst/>
            <a:gdLst>
              <a:gd name="connsiteX0" fmla="*/ 3225421 w 3225421"/>
              <a:gd name="connsiteY0" fmla="*/ 3011606 h 3011606"/>
              <a:gd name="connsiteX1" fmla="*/ 3225421 w 3225421"/>
              <a:gd name="connsiteY1" fmla="*/ 2879678 h 3011606"/>
              <a:gd name="connsiteX2" fmla="*/ 2988860 w 3225421"/>
              <a:gd name="connsiteY2" fmla="*/ 2879678 h 3011606"/>
              <a:gd name="connsiteX3" fmla="*/ 2988860 w 3225421"/>
              <a:gd name="connsiteY3" fmla="*/ 2747750 h 3011606"/>
              <a:gd name="connsiteX4" fmla="*/ 2856932 w 3225421"/>
              <a:gd name="connsiteY4" fmla="*/ 2747750 h 3011606"/>
              <a:gd name="connsiteX5" fmla="*/ 2856932 w 3225421"/>
              <a:gd name="connsiteY5" fmla="*/ 2556681 h 3011606"/>
              <a:gd name="connsiteX6" fmla="*/ 2693158 w 3225421"/>
              <a:gd name="connsiteY6" fmla="*/ 2556681 h 3011606"/>
              <a:gd name="connsiteX7" fmla="*/ 2693158 w 3225421"/>
              <a:gd name="connsiteY7" fmla="*/ 2465696 h 3011606"/>
              <a:gd name="connsiteX8" fmla="*/ 2151797 w 3225421"/>
              <a:gd name="connsiteY8" fmla="*/ 2465696 h 3011606"/>
              <a:gd name="connsiteX9" fmla="*/ 2151797 w 3225421"/>
              <a:gd name="connsiteY9" fmla="*/ 2415654 h 3011606"/>
              <a:gd name="connsiteX10" fmla="*/ 2083558 w 3225421"/>
              <a:gd name="connsiteY10" fmla="*/ 2415654 h 3011606"/>
              <a:gd name="connsiteX11" fmla="*/ 2083558 w 3225421"/>
              <a:gd name="connsiteY11" fmla="*/ 2297374 h 3011606"/>
              <a:gd name="connsiteX12" fmla="*/ 1978926 w 3225421"/>
              <a:gd name="connsiteY12" fmla="*/ 2297374 h 3011606"/>
              <a:gd name="connsiteX13" fmla="*/ 1978926 w 3225421"/>
              <a:gd name="connsiteY13" fmla="*/ 2192741 h 3011606"/>
              <a:gd name="connsiteX14" fmla="*/ 1842448 w 3225421"/>
              <a:gd name="connsiteY14" fmla="*/ 2192741 h 3011606"/>
              <a:gd name="connsiteX15" fmla="*/ 1842448 w 3225421"/>
              <a:gd name="connsiteY15" fmla="*/ 2106305 h 3011606"/>
              <a:gd name="connsiteX16" fmla="*/ 1778758 w 3225421"/>
              <a:gd name="connsiteY16" fmla="*/ 2106305 h 3011606"/>
              <a:gd name="connsiteX17" fmla="*/ 1778758 w 3225421"/>
              <a:gd name="connsiteY17" fmla="*/ 1965278 h 3011606"/>
              <a:gd name="connsiteX18" fmla="*/ 1692323 w 3225421"/>
              <a:gd name="connsiteY18" fmla="*/ 1965278 h 3011606"/>
              <a:gd name="connsiteX19" fmla="*/ 1692323 w 3225421"/>
              <a:gd name="connsiteY19" fmla="*/ 1928884 h 3011606"/>
              <a:gd name="connsiteX20" fmla="*/ 1614985 w 3225421"/>
              <a:gd name="connsiteY20" fmla="*/ 1928884 h 3011606"/>
              <a:gd name="connsiteX21" fmla="*/ 1614985 w 3225421"/>
              <a:gd name="connsiteY21" fmla="*/ 1833350 h 3011606"/>
              <a:gd name="connsiteX22" fmla="*/ 1492155 w 3225421"/>
              <a:gd name="connsiteY22" fmla="*/ 1833350 h 3011606"/>
              <a:gd name="connsiteX23" fmla="*/ 1492155 w 3225421"/>
              <a:gd name="connsiteY23" fmla="*/ 1774209 h 3011606"/>
              <a:gd name="connsiteX24" fmla="*/ 1396621 w 3225421"/>
              <a:gd name="connsiteY24" fmla="*/ 1774209 h 3011606"/>
              <a:gd name="connsiteX25" fmla="*/ 1396621 w 3225421"/>
              <a:gd name="connsiteY25" fmla="*/ 1733266 h 3011606"/>
              <a:gd name="connsiteX26" fmla="*/ 1301087 w 3225421"/>
              <a:gd name="connsiteY26" fmla="*/ 1733266 h 3011606"/>
              <a:gd name="connsiteX27" fmla="*/ 1219200 w 3225421"/>
              <a:gd name="connsiteY27" fmla="*/ 1346580 h 3011606"/>
              <a:gd name="connsiteX28" fmla="*/ 1146412 w 3225421"/>
              <a:gd name="connsiteY28" fmla="*/ 1346580 h 3011606"/>
              <a:gd name="connsiteX29" fmla="*/ 1155511 w 3225421"/>
              <a:gd name="connsiteY29" fmla="*/ 1241947 h 3011606"/>
              <a:gd name="connsiteX30" fmla="*/ 1119117 w 3225421"/>
              <a:gd name="connsiteY30" fmla="*/ 1205553 h 3011606"/>
              <a:gd name="connsiteX31" fmla="*/ 1055427 w 3225421"/>
              <a:gd name="connsiteY31" fmla="*/ 1205553 h 3011606"/>
              <a:gd name="connsiteX32" fmla="*/ 1055427 w 3225421"/>
              <a:gd name="connsiteY32" fmla="*/ 1146412 h 3011606"/>
              <a:gd name="connsiteX33" fmla="*/ 950794 w 3225421"/>
              <a:gd name="connsiteY33" fmla="*/ 1146412 h 3011606"/>
              <a:gd name="connsiteX34" fmla="*/ 950794 w 3225421"/>
              <a:gd name="connsiteY34" fmla="*/ 1096371 h 3011606"/>
              <a:gd name="connsiteX35" fmla="*/ 878006 w 3225421"/>
              <a:gd name="connsiteY35" fmla="*/ 1096371 h 3011606"/>
              <a:gd name="connsiteX36" fmla="*/ 782472 w 3225421"/>
              <a:gd name="connsiteY36" fmla="*/ 850711 h 3011606"/>
              <a:gd name="connsiteX37" fmla="*/ 636896 w 3225421"/>
              <a:gd name="connsiteY37" fmla="*/ 850711 h 3011606"/>
              <a:gd name="connsiteX38" fmla="*/ 618699 w 3225421"/>
              <a:gd name="connsiteY38" fmla="*/ 736980 h 3011606"/>
              <a:gd name="connsiteX39" fmla="*/ 609600 w 3225421"/>
              <a:gd name="connsiteY39" fmla="*/ 696036 h 3011606"/>
              <a:gd name="connsiteX40" fmla="*/ 595952 w 3225421"/>
              <a:gd name="connsiteY40" fmla="*/ 664191 h 3011606"/>
              <a:gd name="connsiteX41" fmla="*/ 586854 w 3225421"/>
              <a:gd name="connsiteY41" fmla="*/ 636896 h 3011606"/>
              <a:gd name="connsiteX42" fmla="*/ 573206 w 3225421"/>
              <a:gd name="connsiteY42" fmla="*/ 595953 h 3011606"/>
              <a:gd name="connsiteX43" fmla="*/ 568657 w 3225421"/>
              <a:gd name="connsiteY43" fmla="*/ 582305 h 3011606"/>
              <a:gd name="connsiteX44" fmla="*/ 582305 w 3225421"/>
              <a:gd name="connsiteY44" fmla="*/ 550460 h 3011606"/>
              <a:gd name="connsiteX45" fmla="*/ 577755 w 3225421"/>
              <a:gd name="connsiteY45" fmla="*/ 527714 h 3011606"/>
              <a:gd name="connsiteX46" fmla="*/ 573206 w 3225421"/>
              <a:gd name="connsiteY46" fmla="*/ 495869 h 3011606"/>
              <a:gd name="connsiteX47" fmla="*/ 568657 w 3225421"/>
              <a:gd name="connsiteY47" fmla="*/ 477672 h 3011606"/>
              <a:gd name="connsiteX48" fmla="*/ 555009 w 3225421"/>
              <a:gd name="connsiteY48" fmla="*/ 395786 h 3011606"/>
              <a:gd name="connsiteX49" fmla="*/ 550460 w 3225421"/>
              <a:gd name="connsiteY49" fmla="*/ 382138 h 3011606"/>
              <a:gd name="connsiteX50" fmla="*/ 545911 w 3225421"/>
              <a:gd name="connsiteY50" fmla="*/ 363941 h 3011606"/>
              <a:gd name="connsiteX51" fmla="*/ 536812 w 3225421"/>
              <a:gd name="connsiteY51" fmla="*/ 350293 h 3011606"/>
              <a:gd name="connsiteX52" fmla="*/ 514066 w 3225421"/>
              <a:gd name="connsiteY52" fmla="*/ 282054 h 3011606"/>
              <a:gd name="connsiteX53" fmla="*/ 504967 w 3225421"/>
              <a:gd name="connsiteY53" fmla="*/ 254759 h 3011606"/>
              <a:gd name="connsiteX54" fmla="*/ 495869 w 3225421"/>
              <a:gd name="connsiteY54" fmla="*/ 241111 h 3011606"/>
              <a:gd name="connsiteX55" fmla="*/ 486770 w 3225421"/>
              <a:gd name="connsiteY55" fmla="*/ 213815 h 3011606"/>
              <a:gd name="connsiteX56" fmla="*/ 468573 w 3225421"/>
              <a:gd name="connsiteY56" fmla="*/ 181971 h 3011606"/>
              <a:gd name="connsiteX57" fmla="*/ 450376 w 3225421"/>
              <a:gd name="connsiteY57" fmla="*/ 141027 h 3011606"/>
              <a:gd name="connsiteX58" fmla="*/ 445827 w 3225421"/>
              <a:gd name="connsiteY58" fmla="*/ 122830 h 3011606"/>
              <a:gd name="connsiteX59" fmla="*/ 373039 w 3225421"/>
              <a:gd name="connsiteY59" fmla="*/ 122830 h 3011606"/>
              <a:gd name="connsiteX60" fmla="*/ 373039 w 3225421"/>
              <a:gd name="connsiteY60" fmla="*/ 9099 h 3011606"/>
              <a:gd name="connsiteX61" fmla="*/ 322997 w 3225421"/>
              <a:gd name="connsiteY61" fmla="*/ 0 h 3011606"/>
              <a:gd name="connsiteX62" fmla="*/ 0 w 3225421"/>
              <a:gd name="connsiteY62" fmla="*/ 0 h 301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225421" h="3011606">
                <a:moveTo>
                  <a:pt x="3225421" y="3011606"/>
                </a:moveTo>
                <a:lnTo>
                  <a:pt x="3225421" y="2879678"/>
                </a:lnTo>
                <a:lnTo>
                  <a:pt x="2988860" y="2879678"/>
                </a:lnTo>
                <a:lnTo>
                  <a:pt x="2988860" y="2747750"/>
                </a:lnTo>
                <a:lnTo>
                  <a:pt x="2856932" y="2747750"/>
                </a:lnTo>
                <a:lnTo>
                  <a:pt x="2856932" y="2556681"/>
                </a:lnTo>
                <a:lnTo>
                  <a:pt x="2693158" y="2556681"/>
                </a:lnTo>
                <a:lnTo>
                  <a:pt x="2693158" y="2465696"/>
                </a:lnTo>
                <a:lnTo>
                  <a:pt x="2151797" y="2465696"/>
                </a:lnTo>
                <a:lnTo>
                  <a:pt x="2151797" y="2415654"/>
                </a:lnTo>
                <a:lnTo>
                  <a:pt x="2083558" y="2415654"/>
                </a:lnTo>
                <a:lnTo>
                  <a:pt x="2083558" y="2297374"/>
                </a:lnTo>
                <a:lnTo>
                  <a:pt x="1978926" y="2297374"/>
                </a:lnTo>
                <a:lnTo>
                  <a:pt x="1978926" y="2192741"/>
                </a:lnTo>
                <a:lnTo>
                  <a:pt x="1842448" y="2192741"/>
                </a:lnTo>
                <a:lnTo>
                  <a:pt x="1842448" y="2106305"/>
                </a:lnTo>
                <a:lnTo>
                  <a:pt x="1778758" y="2106305"/>
                </a:lnTo>
                <a:lnTo>
                  <a:pt x="1778758" y="1965278"/>
                </a:lnTo>
                <a:lnTo>
                  <a:pt x="1692323" y="1965278"/>
                </a:lnTo>
                <a:lnTo>
                  <a:pt x="1692323" y="1928884"/>
                </a:lnTo>
                <a:lnTo>
                  <a:pt x="1614985" y="1928884"/>
                </a:lnTo>
                <a:lnTo>
                  <a:pt x="1614985" y="1833350"/>
                </a:lnTo>
                <a:lnTo>
                  <a:pt x="1492155" y="1833350"/>
                </a:lnTo>
                <a:lnTo>
                  <a:pt x="1492155" y="1774209"/>
                </a:lnTo>
                <a:lnTo>
                  <a:pt x="1396621" y="1774209"/>
                </a:lnTo>
                <a:lnTo>
                  <a:pt x="1396621" y="1733266"/>
                </a:lnTo>
                <a:lnTo>
                  <a:pt x="1301087" y="1733266"/>
                </a:lnTo>
                <a:lnTo>
                  <a:pt x="1219200" y="1346580"/>
                </a:lnTo>
                <a:lnTo>
                  <a:pt x="1146412" y="1346580"/>
                </a:lnTo>
                <a:lnTo>
                  <a:pt x="1155511" y="1241947"/>
                </a:lnTo>
                <a:lnTo>
                  <a:pt x="1119117" y="1205553"/>
                </a:lnTo>
                <a:lnTo>
                  <a:pt x="1055427" y="1205553"/>
                </a:lnTo>
                <a:lnTo>
                  <a:pt x="1055427" y="1146412"/>
                </a:lnTo>
                <a:lnTo>
                  <a:pt x="950794" y="1146412"/>
                </a:lnTo>
                <a:lnTo>
                  <a:pt x="950794" y="1096371"/>
                </a:lnTo>
                <a:lnTo>
                  <a:pt x="878006" y="1096371"/>
                </a:lnTo>
                <a:lnTo>
                  <a:pt x="782472" y="850711"/>
                </a:lnTo>
                <a:lnTo>
                  <a:pt x="636896" y="850711"/>
                </a:lnTo>
                <a:lnTo>
                  <a:pt x="618699" y="736980"/>
                </a:lnTo>
                <a:cubicBezTo>
                  <a:pt x="615666" y="723332"/>
                  <a:pt x="612991" y="709600"/>
                  <a:pt x="609600" y="696036"/>
                </a:cubicBezTo>
                <a:cubicBezTo>
                  <a:pt x="604717" y="676505"/>
                  <a:pt x="604635" y="685898"/>
                  <a:pt x="595952" y="664191"/>
                </a:cubicBezTo>
                <a:cubicBezTo>
                  <a:pt x="592390" y="655287"/>
                  <a:pt x="589887" y="645994"/>
                  <a:pt x="586854" y="636896"/>
                </a:cubicBezTo>
                <a:lnTo>
                  <a:pt x="573206" y="595953"/>
                </a:lnTo>
                <a:lnTo>
                  <a:pt x="568657" y="582305"/>
                </a:lnTo>
                <a:cubicBezTo>
                  <a:pt x="570432" y="578755"/>
                  <a:pt x="582305" y="557151"/>
                  <a:pt x="582305" y="550460"/>
                </a:cubicBezTo>
                <a:cubicBezTo>
                  <a:pt x="582305" y="542728"/>
                  <a:pt x="579026" y="535341"/>
                  <a:pt x="577755" y="527714"/>
                </a:cubicBezTo>
                <a:cubicBezTo>
                  <a:pt x="575992" y="517137"/>
                  <a:pt x="575124" y="506419"/>
                  <a:pt x="573206" y="495869"/>
                </a:cubicBezTo>
                <a:cubicBezTo>
                  <a:pt x="572088" y="489718"/>
                  <a:pt x="569883" y="483803"/>
                  <a:pt x="568657" y="477672"/>
                </a:cubicBezTo>
                <a:cubicBezTo>
                  <a:pt x="563228" y="450524"/>
                  <a:pt x="561733" y="422684"/>
                  <a:pt x="555009" y="395786"/>
                </a:cubicBezTo>
                <a:cubicBezTo>
                  <a:pt x="553846" y="391134"/>
                  <a:pt x="551777" y="386749"/>
                  <a:pt x="550460" y="382138"/>
                </a:cubicBezTo>
                <a:cubicBezTo>
                  <a:pt x="548742" y="376126"/>
                  <a:pt x="548374" y="369688"/>
                  <a:pt x="545911" y="363941"/>
                </a:cubicBezTo>
                <a:cubicBezTo>
                  <a:pt x="543757" y="358915"/>
                  <a:pt x="539845" y="354842"/>
                  <a:pt x="536812" y="350293"/>
                </a:cubicBezTo>
                <a:lnTo>
                  <a:pt x="514066" y="282054"/>
                </a:lnTo>
                <a:cubicBezTo>
                  <a:pt x="514064" y="282049"/>
                  <a:pt x="504971" y="254764"/>
                  <a:pt x="504967" y="254759"/>
                </a:cubicBezTo>
                <a:cubicBezTo>
                  <a:pt x="501934" y="250210"/>
                  <a:pt x="498090" y="246107"/>
                  <a:pt x="495869" y="241111"/>
                </a:cubicBezTo>
                <a:cubicBezTo>
                  <a:pt x="491974" y="232347"/>
                  <a:pt x="492090" y="221795"/>
                  <a:pt x="486770" y="213815"/>
                </a:cubicBezTo>
                <a:cubicBezTo>
                  <a:pt x="478565" y="201507"/>
                  <a:pt x="474344" y="196398"/>
                  <a:pt x="468573" y="181971"/>
                </a:cubicBezTo>
                <a:cubicBezTo>
                  <a:pt x="452331" y="141366"/>
                  <a:pt x="467882" y="167285"/>
                  <a:pt x="450376" y="141027"/>
                </a:cubicBezTo>
                <a:cubicBezTo>
                  <a:pt x="445347" y="125941"/>
                  <a:pt x="445827" y="132175"/>
                  <a:pt x="445827" y="122830"/>
                </a:cubicBezTo>
                <a:lnTo>
                  <a:pt x="373039" y="122830"/>
                </a:lnTo>
                <a:lnTo>
                  <a:pt x="373039" y="9099"/>
                </a:lnTo>
                <a:lnTo>
                  <a:pt x="322997" y="0"/>
                </a:ln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8" name="Forme libre 57">
            <a:extLst>
              <a:ext uri="{FF2B5EF4-FFF2-40B4-BE49-F238E27FC236}">
                <a16:creationId xmlns:a16="http://schemas.microsoft.com/office/drawing/2014/main" xmlns="" id="{FAECF127-EE63-97F8-9CEA-8D8ABCB1BA79}"/>
              </a:ext>
            </a:extLst>
          </p:cNvPr>
          <p:cNvSpPr/>
          <p:nvPr/>
        </p:nvSpPr>
        <p:spPr>
          <a:xfrm>
            <a:off x="7319749" y="1756012"/>
            <a:ext cx="4094329" cy="2270078"/>
          </a:xfrm>
          <a:custGeom>
            <a:avLst/>
            <a:gdLst>
              <a:gd name="connsiteX0" fmla="*/ 4094329 w 4094329"/>
              <a:gd name="connsiteY0" fmla="*/ 2270078 h 2270078"/>
              <a:gd name="connsiteX1" fmla="*/ 2615821 w 4094329"/>
              <a:gd name="connsiteY1" fmla="*/ 2270078 h 2270078"/>
              <a:gd name="connsiteX2" fmla="*/ 2615821 w 4094329"/>
              <a:gd name="connsiteY2" fmla="*/ 2169994 h 2270078"/>
              <a:gd name="connsiteX3" fmla="*/ 2320120 w 4094329"/>
              <a:gd name="connsiteY3" fmla="*/ 2169994 h 2270078"/>
              <a:gd name="connsiteX4" fmla="*/ 2320120 w 4094329"/>
              <a:gd name="connsiteY4" fmla="*/ 2060812 h 2270078"/>
              <a:gd name="connsiteX5" fmla="*/ 2270078 w 4094329"/>
              <a:gd name="connsiteY5" fmla="*/ 2060812 h 2270078"/>
              <a:gd name="connsiteX6" fmla="*/ 2169994 w 4094329"/>
              <a:gd name="connsiteY6" fmla="*/ 2060812 h 2270078"/>
              <a:gd name="connsiteX7" fmla="*/ 2169994 w 4094329"/>
              <a:gd name="connsiteY7" fmla="*/ 2006221 h 2270078"/>
              <a:gd name="connsiteX8" fmla="*/ 2019869 w 4094329"/>
              <a:gd name="connsiteY8" fmla="*/ 2006221 h 2270078"/>
              <a:gd name="connsiteX9" fmla="*/ 2019869 w 4094329"/>
              <a:gd name="connsiteY9" fmla="*/ 1951630 h 2270078"/>
              <a:gd name="connsiteX10" fmla="*/ 1924335 w 4094329"/>
              <a:gd name="connsiteY10" fmla="*/ 1951630 h 2270078"/>
              <a:gd name="connsiteX11" fmla="*/ 1915236 w 4094329"/>
              <a:gd name="connsiteY11" fmla="*/ 1865194 h 2270078"/>
              <a:gd name="connsiteX12" fmla="*/ 1892490 w 4094329"/>
              <a:gd name="connsiteY12" fmla="*/ 1833349 h 2270078"/>
              <a:gd name="connsiteX13" fmla="*/ 1883391 w 4094329"/>
              <a:gd name="connsiteY13" fmla="*/ 1806054 h 2270078"/>
              <a:gd name="connsiteX14" fmla="*/ 1878842 w 4094329"/>
              <a:gd name="connsiteY14" fmla="*/ 1792406 h 2270078"/>
              <a:gd name="connsiteX15" fmla="*/ 1874293 w 4094329"/>
              <a:gd name="connsiteY15" fmla="*/ 1774209 h 2270078"/>
              <a:gd name="connsiteX16" fmla="*/ 1842448 w 4094329"/>
              <a:gd name="connsiteY16" fmla="*/ 1733266 h 2270078"/>
              <a:gd name="connsiteX17" fmla="*/ 1828800 w 4094329"/>
              <a:gd name="connsiteY17" fmla="*/ 1705970 h 2270078"/>
              <a:gd name="connsiteX18" fmla="*/ 1751463 w 4094329"/>
              <a:gd name="connsiteY18" fmla="*/ 1705970 h 2270078"/>
              <a:gd name="connsiteX19" fmla="*/ 1669576 w 4094329"/>
              <a:gd name="connsiteY19" fmla="*/ 1583140 h 2270078"/>
              <a:gd name="connsiteX20" fmla="*/ 1537648 w 4094329"/>
              <a:gd name="connsiteY20" fmla="*/ 1583140 h 2270078"/>
              <a:gd name="connsiteX21" fmla="*/ 1537648 w 4094329"/>
              <a:gd name="connsiteY21" fmla="*/ 1519451 h 2270078"/>
              <a:gd name="connsiteX22" fmla="*/ 1492155 w 4094329"/>
              <a:gd name="connsiteY22" fmla="*/ 1519451 h 2270078"/>
              <a:gd name="connsiteX23" fmla="*/ 1464860 w 4094329"/>
              <a:gd name="connsiteY23" fmla="*/ 1346579 h 2270078"/>
              <a:gd name="connsiteX24" fmla="*/ 1419367 w 4094329"/>
              <a:gd name="connsiteY24" fmla="*/ 1346579 h 2270078"/>
              <a:gd name="connsiteX25" fmla="*/ 1401170 w 4094329"/>
              <a:gd name="connsiteY25" fmla="*/ 1328382 h 2270078"/>
              <a:gd name="connsiteX26" fmla="*/ 1328382 w 4094329"/>
              <a:gd name="connsiteY26" fmla="*/ 1328382 h 2270078"/>
              <a:gd name="connsiteX27" fmla="*/ 1328382 w 4094329"/>
              <a:gd name="connsiteY27" fmla="*/ 1219200 h 2270078"/>
              <a:gd name="connsiteX28" fmla="*/ 1041779 w 4094329"/>
              <a:gd name="connsiteY28" fmla="*/ 1219200 h 2270078"/>
              <a:gd name="connsiteX29" fmla="*/ 1041779 w 4094329"/>
              <a:gd name="connsiteY29" fmla="*/ 1141863 h 2270078"/>
              <a:gd name="connsiteX30" fmla="*/ 914400 w 4094329"/>
              <a:gd name="connsiteY30" fmla="*/ 1141863 h 2270078"/>
              <a:gd name="connsiteX31" fmla="*/ 878006 w 4094329"/>
              <a:gd name="connsiteY31" fmla="*/ 1105469 h 2270078"/>
              <a:gd name="connsiteX32" fmla="*/ 878006 w 4094329"/>
              <a:gd name="connsiteY32" fmla="*/ 1046328 h 2270078"/>
              <a:gd name="connsiteX33" fmla="*/ 782472 w 4094329"/>
              <a:gd name="connsiteY33" fmla="*/ 1046328 h 2270078"/>
              <a:gd name="connsiteX34" fmla="*/ 782472 w 4094329"/>
              <a:gd name="connsiteY34" fmla="*/ 996287 h 2270078"/>
              <a:gd name="connsiteX35" fmla="*/ 700585 w 4094329"/>
              <a:gd name="connsiteY35" fmla="*/ 996287 h 2270078"/>
              <a:gd name="connsiteX36" fmla="*/ 700585 w 4094329"/>
              <a:gd name="connsiteY36" fmla="*/ 946245 h 2270078"/>
              <a:gd name="connsiteX37" fmla="*/ 700585 w 4094329"/>
              <a:gd name="connsiteY37" fmla="*/ 946245 h 2270078"/>
              <a:gd name="connsiteX38" fmla="*/ 664191 w 4094329"/>
              <a:gd name="connsiteY38" fmla="*/ 887104 h 2270078"/>
              <a:gd name="connsiteX39" fmla="*/ 655093 w 4094329"/>
              <a:gd name="connsiteY39" fmla="*/ 809767 h 2270078"/>
              <a:gd name="connsiteX40" fmla="*/ 645994 w 4094329"/>
              <a:gd name="connsiteY40" fmla="*/ 773373 h 2270078"/>
              <a:gd name="connsiteX41" fmla="*/ 636896 w 4094329"/>
              <a:gd name="connsiteY41" fmla="*/ 741528 h 2270078"/>
              <a:gd name="connsiteX42" fmla="*/ 618699 w 4094329"/>
              <a:gd name="connsiteY42" fmla="*/ 641445 h 2270078"/>
              <a:gd name="connsiteX43" fmla="*/ 609600 w 4094329"/>
              <a:gd name="connsiteY43" fmla="*/ 614149 h 2270078"/>
              <a:gd name="connsiteX44" fmla="*/ 605051 w 4094329"/>
              <a:gd name="connsiteY44" fmla="*/ 600501 h 2270078"/>
              <a:gd name="connsiteX45" fmla="*/ 586854 w 4094329"/>
              <a:gd name="connsiteY45" fmla="*/ 573206 h 2270078"/>
              <a:gd name="connsiteX46" fmla="*/ 559558 w 4094329"/>
              <a:gd name="connsiteY46" fmla="*/ 518615 h 2270078"/>
              <a:gd name="connsiteX47" fmla="*/ 532263 w 4094329"/>
              <a:gd name="connsiteY47" fmla="*/ 473122 h 2270078"/>
              <a:gd name="connsiteX48" fmla="*/ 518615 w 4094329"/>
              <a:gd name="connsiteY48" fmla="*/ 459475 h 2270078"/>
              <a:gd name="connsiteX49" fmla="*/ 504967 w 4094329"/>
              <a:gd name="connsiteY49" fmla="*/ 450376 h 2270078"/>
              <a:gd name="connsiteX50" fmla="*/ 477672 w 4094329"/>
              <a:gd name="connsiteY50" fmla="*/ 423081 h 2270078"/>
              <a:gd name="connsiteX51" fmla="*/ 468573 w 4094329"/>
              <a:gd name="connsiteY51" fmla="*/ 409433 h 2270078"/>
              <a:gd name="connsiteX52" fmla="*/ 454926 w 4094329"/>
              <a:gd name="connsiteY52" fmla="*/ 400334 h 2270078"/>
              <a:gd name="connsiteX53" fmla="*/ 441278 w 4094329"/>
              <a:gd name="connsiteY53" fmla="*/ 386687 h 2270078"/>
              <a:gd name="connsiteX54" fmla="*/ 413982 w 4094329"/>
              <a:gd name="connsiteY54" fmla="*/ 368489 h 2270078"/>
              <a:gd name="connsiteX55" fmla="*/ 386687 w 4094329"/>
              <a:gd name="connsiteY55" fmla="*/ 350292 h 2270078"/>
              <a:gd name="connsiteX56" fmla="*/ 359391 w 4094329"/>
              <a:gd name="connsiteY56" fmla="*/ 332095 h 2270078"/>
              <a:gd name="connsiteX57" fmla="*/ 332096 w 4094329"/>
              <a:gd name="connsiteY57" fmla="*/ 304800 h 2270078"/>
              <a:gd name="connsiteX58" fmla="*/ 318448 w 4094329"/>
              <a:gd name="connsiteY58" fmla="*/ 291152 h 2270078"/>
              <a:gd name="connsiteX59" fmla="*/ 304800 w 4094329"/>
              <a:gd name="connsiteY59" fmla="*/ 282054 h 2270078"/>
              <a:gd name="connsiteX60" fmla="*/ 254758 w 4094329"/>
              <a:gd name="connsiteY60" fmla="*/ 241110 h 2270078"/>
              <a:gd name="connsiteX61" fmla="*/ 227463 w 4094329"/>
              <a:gd name="connsiteY61" fmla="*/ 222913 h 2270078"/>
              <a:gd name="connsiteX62" fmla="*/ 213815 w 4094329"/>
              <a:gd name="connsiteY62" fmla="*/ 213815 h 2270078"/>
              <a:gd name="connsiteX63" fmla="*/ 204717 w 4094329"/>
              <a:gd name="connsiteY63" fmla="*/ 200167 h 2270078"/>
              <a:gd name="connsiteX64" fmla="*/ 177421 w 4094329"/>
              <a:gd name="connsiteY64" fmla="*/ 181970 h 2270078"/>
              <a:gd name="connsiteX65" fmla="*/ 154675 w 4094329"/>
              <a:gd name="connsiteY65" fmla="*/ 154675 h 2270078"/>
              <a:gd name="connsiteX66" fmla="*/ 136478 w 4094329"/>
              <a:gd name="connsiteY66" fmla="*/ 127379 h 2270078"/>
              <a:gd name="connsiteX67" fmla="*/ 109182 w 4094329"/>
              <a:gd name="connsiteY67" fmla="*/ 100084 h 2270078"/>
              <a:gd name="connsiteX68" fmla="*/ 77338 w 4094329"/>
              <a:gd name="connsiteY68" fmla="*/ 68239 h 2270078"/>
              <a:gd name="connsiteX69" fmla="*/ 68239 w 4094329"/>
              <a:gd name="connsiteY69" fmla="*/ 50042 h 2270078"/>
              <a:gd name="connsiteX70" fmla="*/ 40944 w 4094329"/>
              <a:gd name="connsiteY70" fmla="*/ 31845 h 2270078"/>
              <a:gd name="connsiteX71" fmla="*/ 13648 w 4094329"/>
              <a:gd name="connsiteY71" fmla="*/ 18197 h 2270078"/>
              <a:gd name="connsiteX72" fmla="*/ 0 w 4094329"/>
              <a:gd name="connsiteY72" fmla="*/ 0 h 2270078"/>
              <a:gd name="connsiteX73" fmla="*/ 0 w 4094329"/>
              <a:gd name="connsiteY73" fmla="*/ 0 h 227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094329" h="2270078">
                <a:moveTo>
                  <a:pt x="4094329" y="2270078"/>
                </a:moveTo>
                <a:lnTo>
                  <a:pt x="2615821" y="2270078"/>
                </a:lnTo>
                <a:lnTo>
                  <a:pt x="2615821" y="2169994"/>
                </a:lnTo>
                <a:lnTo>
                  <a:pt x="2320120" y="2169994"/>
                </a:lnTo>
                <a:lnTo>
                  <a:pt x="2320120" y="2060812"/>
                </a:lnTo>
                <a:lnTo>
                  <a:pt x="2270078" y="2060812"/>
                </a:lnTo>
                <a:lnTo>
                  <a:pt x="2169994" y="2060812"/>
                </a:lnTo>
                <a:lnTo>
                  <a:pt x="2169994" y="2006221"/>
                </a:lnTo>
                <a:lnTo>
                  <a:pt x="2019869" y="2006221"/>
                </a:lnTo>
                <a:lnTo>
                  <a:pt x="2019869" y="1951630"/>
                </a:lnTo>
                <a:lnTo>
                  <a:pt x="1924335" y="1951630"/>
                </a:lnTo>
                <a:lnTo>
                  <a:pt x="1915236" y="1865194"/>
                </a:lnTo>
                <a:cubicBezTo>
                  <a:pt x="1907654" y="1854579"/>
                  <a:pt x="1898675" y="1844834"/>
                  <a:pt x="1892490" y="1833349"/>
                </a:cubicBezTo>
                <a:cubicBezTo>
                  <a:pt x="1887943" y="1824905"/>
                  <a:pt x="1886424" y="1815152"/>
                  <a:pt x="1883391" y="1806054"/>
                </a:cubicBezTo>
                <a:cubicBezTo>
                  <a:pt x="1881875" y="1801505"/>
                  <a:pt x="1880005" y="1797058"/>
                  <a:pt x="1878842" y="1792406"/>
                </a:cubicBezTo>
                <a:cubicBezTo>
                  <a:pt x="1877326" y="1786340"/>
                  <a:pt x="1877089" y="1779801"/>
                  <a:pt x="1874293" y="1774209"/>
                </a:cubicBezTo>
                <a:cubicBezTo>
                  <a:pt x="1863409" y="1752441"/>
                  <a:pt x="1857426" y="1748243"/>
                  <a:pt x="1842448" y="1733266"/>
                </a:cubicBezTo>
                <a:cubicBezTo>
                  <a:pt x="1832870" y="1704531"/>
                  <a:pt x="1842941" y="1705970"/>
                  <a:pt x="1828800" y="1705970"/>
                </a:cubicBezTo>
                <a:lnTo>
                  <a:pt x="1751463" y="1705970"/>
                </a:lnTo>
                <a:lnTo>
                  <a:pt x="1669576" y="1583140"/>
                </a:lnTo>
                <a:lnTo>
                  <a:pt x="1537648" y="1583140"/>
                </a:lnTo>
                <a:lnTo>
                  <a:pt x="1537648" y="1519451"/>
                </a:lnTo>
                <a:lnTo>
                  <a:pt x="1492155" y="1519451"/>
                </a:lnTo>
                <a:lnTo>
                  <a:pt x="1464860" y="1346579"/>
                </a:lnTo>
                <a:lnTo>
                  <a:pt x="1419367" y="1346579"/>
                </a:lnTo>
                <a:lnTo>
                  <a:pt x="1401170" y="1328382"/>
                </a:lnTo>
                <a:lnTo>
                  <a:pt x="1328382" y="1328382"/>
                </a:lnTo>
                <a:lnTo>
                  <a:pt x="1328382" y="1219200"/>
                </a:lnTo>
                <a:lnTo>
                  <a:pt x="1041779" y="1219200"/>
                </a:lnTo>
                <a:lnTo>
                  <a:pt x="1041779" y="1141863"/>
                </a:lnTo>
                <a:lnTo>
                  <a:pt x="914400" y="1141863"/>
                </a:lnTo>
                <a:lnTo>
                  <a:pt x="878006" y="1105469"/>
                </a:lnTo>
                <a:lnTo>
                  <a:pt x="878006" y="1046328"/>
                </a:lnTo>
                <a:lnTo>
                  <a:pt x="782472" y="1046328"/>
                </a:lnTo>
                <a:lnTo>
                  <a:pt x="782472" y="996287"/>
                </a:lnTo>
                <a:lnTo>
                  <a:pt x="700585" y="996287"/>
                </a:lnTo>
                <a:lnTo>
                  <a:pt x="700585" y="946245"/>
                </a:lnTo>
                <a:lnTo>
                  <a:pt x="700585" y="946245"/>
                </a:lnTo>
                <a:lnTo>
                  <a:pt x="664191" y="887104"/>
                </a:lnTo>
                <a:cubicBezTo>
                  <a:pt x="662387" y="869062"/>
                  <a:pt x="659115" y="829877"/>
                  <a:pt x="655093" y="809767"/>
                </a:cubicBezTo>
                <a:cubicBezTo>
                  <a:pt x="652641" y="797505"/>
                  <a:pt x="649948" y="785236"/>
                  <a:pt x="645994" y="773373"/>
                </a:cubicBezTo>
                <a:cubicBezTo>
                  <a:pt x="641971" y="761303"/>
                  <a:pt x="639344" y="754586"/>
                  <a:pt x="636896" y="741528"/>
                </a:cubicBezTo>
                <a:cubicBezTo>
                  <a:pt x="634934" y="731064"/>
                  <a:pt x="623301" y="655250"/>
                  <a:pt x="618699" y="641445"/>
                </a:cubicBezTo>
                <a:lnTo>
                  <a:pt x="609600" y="614149"/>
                </a:lnTo>
                <a:cubicBezTo>
                  <a:pt x="608084" y="609600"/>
                  <a:pt x="607711" y="604491"/>
                  <a:pt x="605051" y="600501"/>
                </a:cubicBezTo>
                <a:cubicBezTo>
                  <a:pt x="598985" y="591403"/>
                  <a:pt x="590312" y="583580"/>
                  <a:pt x="586854" y="573206"/>
                </a:cubicBezTo>
                <a:cubicBezTo>
                  <a:pt x="563979" y="504582"/>
                  <a:pt x="594840" y="589182"/>
                  <a:pt x="559558" y="518615"/>
                </a:cubicBezTo>
                <a:cubicBezTo>
                  <a:pt x="552379" y="504256"/>
                  <a:pt x="543242" y="484100"/>
                  <a:pt x="532263" y="473122"/>
                </a:cubicBezTo>
                <a:cubicBezTo>
                  <a:pt x="527714" y="468573"/>
                  <a:pt x="523557" y="463594"/>
                  <a:pt x="518615" y="459475"/>
                </a:cubicBezTo>
                <a:cubicBezTo>
                  <a:pt x="514415" y="455975"/>
                  <a:pt x="509054" y="454009"/>
                  <a:pt x="504967" y="450376"/>
                </a:cubicBezTo>
                <a:cubicBezTo>
                  <a:pt x="495350" y="441828"/>
                  <a:pt x="484810" y="433787"/>
                  <a:pt x="477672" y="423081"/>
                </a:cubicBezTo>
                <a:cubicBezTo>
                  <a:pt x="474639" y="418532"/>
                  <a:pt x="472439" y="413299"/>
                  <a:pt x="468573" y="409433"/>
                </a:cubicBezTo>
                <a:cubicBezTo>
                  <a:pt x="464707" y="405567"/>
                  <a:pt x="459126" y="403834"/>
                  <a:pt x="454926" y="400334"/>
                </a:cubicBezTo>
                <a:cubicBezTo>
                  <a:pt x="449984" y="396215"/>
                  <a:pt x="446356" y="390637"/>
                  <a:pt x="441278" y="386687"/>
                </a:cubicBezTo>
                <a:cubicBezTo>
                  <a:pt x="432646" y="379973"/>
                  <a:pt x="423081" y="374555"/>
                  <a:pt x="413982" y="368489"/>
                </a:cubicBezTo>
                <a:lnTo>
                  <a:pt x="386687" y="350292"/>
                </a:lnTo>
                <a:cubicBezTo>
                  <a:pt x="386682" y="350289"/>
                  <a:pt x="359395" y="332099"/>
                  <a:pt x="359391" y="332095"/>
                </a:cubicBezTo>
                <a:lnTo>
                  <a:pt x="332096" y="304800"/>
                </a:lnTo>
                <a:cubicBezTo>
                  <a:pt x="327547" y="300251"/>
                  <a:pt x="323801" y="294721"/>
                  <a:pt x="318448" y="291152"/>
                </a:cubicBezTo>
                <a:cubicBezTo>
                  <a:pt x="313899" y="288119"/>
                  <a:pt x="309000" y="285554"/>
                  <a:pt x="304800" y="282054"/>
                </a:cubicBezTo>
                <a:cubicBezTo>
                  <a:pt x="264864" y="248775"/>
                  <a:pt x="332986" y="293263"/>
                  <a:pt x="254758" y="241110"/>
                </a:cubicBezTo>
                <a:lnTo>
                  <a:pt x="227463" y="222913"/>
                </a:lnTo>
                <a:lnTo>
                  <a:pt x="213815" y="213815"/>
                </a:lnTo>
                <a:cubicBezTo>
                  <a:pt x="210782" y="209266"/>
                  <a:pt x="208832" y="203767"/>
                  <a:pt x="204717" y="200167"/>
                </a:cubicBezTo>
                <a:cubicBezTo>
                  <a:pt x="196487" y="192966"/>
                  <a:pt x="177421" y="181970"/>
                  <a:pt x="177421" y="181970"/>
                </a:cubicBezTo>
                <a:cubicBezTo>
                  <a:pt x="144917" y="133210"/>
                  <a:pt x="195532" y="207205"/>
                  <a:pt x="154675" y="154675"/>
                </a:cubicBezTo>
                <a:cubicBezTo>
                  <a:pt x="147961" y="146043"/>
                  <a:pt x="144210" y="135111"/>
                  <a:pt x="136478" y="127379"/>
                </a:cubicBezTo>
                <a:cubicBezTo>
                  <a:pt x="127379" y="118281"/>
                  <a:pt x="116319" y="110790"/>
                  <a:pt x="109182" y="100084"/>
                </a:cubicBezTo>
                <a:cubicBezTo>
                  <a:pt x="88325" y="68798"/>
                  <a:pt x="101359" y="76246"/>
                  <a:pt x="77338" y="68239"/>
                </a:cubicBezTo>
                <a:cubicBezTo>
                  <a:pt x="74305" y="62173"/>
                  <a:pt x="73034" y="54837"/>
                  <a:pt x="68239" y="50042"/>
                </a:cubicBezTo>
                <a:cubicBezTo>
                  <a:pt x="60507" y="42310"/>
                  <a:pt x="50042" y="37911"/>
                  <a:pt x="40944" y="31845"/>
                </a:cubicBezTo>
                <a:cubicBezTo>
                  <a:pt x="23306" y="20086"/>
                  <a:pt x="32484" y="24475"/>
                  <a:pt x="13648" y="18197"/>
                </a:cubicBezTo>
                <a:cubicBezTo>
                  <a:pt x="3360" y="2764"/>
                  <a:pt x="8417" y="8415"/>
                  <a:pt x="0" y="0"/>
                </a:cubicBezTo>
                <a:lnTo>
                  <a:pt x="0"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7878431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33">
            <a:extLst>
              <a:ext uri="{FF2B5EF4-FFF2-40B4-BE49-F238E27FC236}">
                <a16:creationId xmlns:a16="http://schemas.microsoft.com/office/drawing/2014/main" xmlns="" id="{30741A10-820A-7A64-1B1A-49B1B416D3DD}"/>
              </a:ext>
            </a:extLst>
          </p:cNvPr>
          <p:cNvGraphicFramePr>
            <a:graphicFrameLocks noGrp="1"/>
          </p:cNvGraphicFramePr>
          <p:nvPr/>
        </p:nvGraphicFramePr>
        <p:xfrm>
          <a:off x="2048001" y="4976319"/>
          <a:ext cx="4507195" cy="649116"/>
        </p:xfrm>
        <a:graphic>
          <a:graphicData uri="http://schemas.openxmlformats.org/drawingml/2006/table">
            <a:tbl>
              <a:tblPr firstRow="1" bandRow="1">
                <a:tableStyleId>{5C22544A-7EE6-4342-B048-85BDC9FD1C3A}</a:tableStyleId>
              </a:tblPr>
              <a:tblGrid>
                <a:gridCol w="409745">
                  <a:extLst>
                    <a:ext uri="{9D8B030D-6E8A-4147-A177-3AD203B41FA5}">
                      <a16:colId xmlns:a16="http://schemas.microsoft.com/office/drawing/2014/main" xmlns="" val="1020362907"/>
                    </a:ext>
                  </a:extLst>
                </a:gridCol>
                <a:gridCol w="409745">
                  <a:extLst>
                    <a:ext uri="{9D8B030D-6E8A-4147-A177-3AD203B41FA5}">
                      <a16:colId xmlns:a16="http://schemas.microsoft.com/office/drawing/2014/main" xmlns="" val="76697783"/>
                    </a:ext>
                  </a:extLst>
                </a:gridCol>
                <a:gridCol w="409745">
                  <a:extLst>
                    <a:ext uri="{9D8B030D-6E8A-4147-A177-3AD203B41FA5}">
                      <a16:colId xmlns:a16="http://schemas.microsoft.com/office/drawing/2014/main" xmlns="" val="1464023004"/>
                    </a:ext>
                  </a:extLst>
                </a:gridCol>
                <a:gridCol w="409745">
                  <a:extLst>
                    <a:ext uri="{9D8B030D-6E8A-4147-A177-3AD203B41FA5}">
                      <a16:colId xmlns:a16="http://schemas.microsoft.com/office/drawing/2014/main" xmlns="" val="2889505382"/>
                    </a:ext>
                  </a:extLst>
                </a:gridCol>
                <a:gridCol w="409745">
                  <a:extLst>
                    <a:ext uri="{9D8B030D-6E8A-4147-A177-3AD203B41FA5}">
                      <a16:colId xmlns:a16="http://schemas.microsoft.com/office/drawing/2014/main" xmlns="" val="3217386290"/>
                    </a:ext>
                  </a:extLst>
                </a:gridCol>
                <a:gridCol w="409745">
                  <a:extLst>
                    <a:ext uri="{9D8B030D-6E8A-4147-A177-3AD203B41FA5}">
                      <a16:colId xmlns:a16="http://schemas.microsoft.com/office/drawing/2014/main" xmlns="" val="1170198938"/>
                    </a:ext>
                  </a:extLst>
                </a:gridCol>
                <a:gridCol w="409745">
                  <a:extLst>
                    <a:ext uri="{9D8B030D-6E8A-4147-A177-3AD203B41FA5}">
                      <a16:colId xmlns:a16="http://schemas.microsoft.com/office/drawing/2014/main" xmlns="" val="3835505048"/>
                    </a:ext>
                  </a:extLst>
                </a:gridCol>
                <a:gridCol w="409745">
                  <a:extLst>
                    <a:ext uri="{9D8B030D-6E8A-4147-A177-3AD203B41FA5}">
                      <a16:colId xmlns:a16="http://schemas.microsoft.com/office/drawing/2014/main" xmlns="" val="2722686017"/>
                    </a:ext>
                  </a:extLst>
                </a:gridCol>
                <a:gridCol w="409745">
                  <a:extLst>
                    <a:ext uri="{9D8B030D-6E8A-4147-A177-3AD203B41FA5}">
                      <a16:colId xmlns:a16="http://schemas.microsoft.com/office/drawing/2014/main" xmlns="" val="1580826196"/>
                    </a:ext>
                  </a:extLst>
                </a:gridCol>
                <a:gridCol w="409745">
                  <a:extLst>
                    <a:ext uri="{9D8B030D-6E8A-4147-A177-3AD203B41FA5}">
                      <a16:colId xmlns:a16="http://schemas.microsoft.com/office/drawing/2014/main" xmlns="" val="4049979896"/>
                    </a:ext>
                  </a:extLst>
                </a:gridCol>
                <a:gridCol w="409745">
                  <a:extLst>
                    <a:ext uri="{9D8B030D-6E8A-4147-A177-3AD203B41FA5}">
                      <a16:colId xmlns:a16="http://schemas.microsoft.com/office/drawing/2014/main" xmlns="" val="3309654655"/>
                    </a:ext>
                  </a:extLst>
                </a:gridCol>
              </a:tblGrid>
              <a:tr h="222396">
                <a:tc gridSpan="4">
                  <a:txBody>
                    <a:bodyPr/>
                    <a:lstStyle/>
                    <a:p>
                      <a:r>
                        <a:rPr lang="fr-FR" sz="800" b="0" dirty="0">
                          <a:solidFill>
                            <a:schemeClr val="tx1"/>
                          </a:solidFill>
                        </a:rPr>
                        <a:t>No. at </a:t>
                      </a:r>
                      <a:r>
                        <a:rPr lang="fr-FR" sz="800" b="0" dirty="0" err="1">
                          <a:solidFill>
                            <a:schemeClr val="tx1"/>
                          </a:solidFill>
                        </a:rPr>
                        <a:t>risk</a:t>
                      </a:r>
                      <a:endParaRPr lang="fr-FR" sz="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fr-FR" sz="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2470900"/>
                  </a:ext>
                </a:extLst>
              </a:tr>
              <a:tr h="182503">
                <a:tc>
                  <a:txBody>
                    <a:bodyPr/>
                    <a:lstStyle/>
                    <a:p>
                      <a:pPr algn="ctr"/>
                      <a:r>
                        <a:rPr lang="fr-FR" sz="800" b="1" dirty="0">
                          <a:solidFill>
                            <a:srgbClr val="005086"/>
                          </a:solidFill>
                        </a:rPr>
                        <a:t>218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156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70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005086"/>
                          </a:solidFill>
                        </a:rPr>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88320242"/>
                  </a:ext>
                </a:extLst>
              </a:tr>
              <a:tr h="179988">
                <a:tc>
                  <a:txBody>
                    <a:bodyPr/>
                    <a:lstStyle/>
                    <a:p>
                      <a:pPr algn="ctr"/>
                      <a:r>
                        <a:rPr lang="fr-FR" sz="800" b="1" dirty="0">
                          <a:solidFill>
                            <a:srgbClr val="FF7F4D"/>
                          </a:solidFill>
                        </a:rPr>
                        <a:t>222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187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91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20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17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800" b="1" dirty="0">
                          <a:solidFill>
                            <a:srgbClr val="FF7F4D"/>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24554053"/>
                  </a:ext>
                </a:extLst>
              </a:tr>
            </a:tbl>
          </a:graphicData>
        </a:graphic>
      </p:graphicFrame>
      <p:graphicFrame>
        <p:nvGraphicFramePr>
          <p:cNvPr id="26" name="Chart 16">
            <a:extLst>
              <a:ext uri="{FF2B5EF4-FFF2-40B4-BE49-F238E27FC236}">
                <a16:creationId xmlns:a16="http://schemas.microsoft.com/office/drawing/2014/main" xmlns="" id="{416F8947-2D6C-8953-CD70-1C36566F401A}"/>
              </a:ext>
            </a:extLst>
          </p:cNvPr>
          <p:cNvGraphicFramePr/>
          <p:nvPr/>
        </p:nvGraphicFramePr>
        <p:xfrm>
          <a:off x="1485672" y="1578891"/>
          <a:ext cx="5069531" cy="3522397"/>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993276F0-A00D-30EE-2DC6-828245FEF99C}"/>
              </a:ext>
            </a:extLst>
          </p:cNvPr>
          <p:cNvSpPr>
            <a:spLocks noGrp="1"/>
          </p:cNvSpPr>
          <p:nvPr>
            <p:ph sz="quarter" idx="16"/>
          </p:nvPr>
        </p:nvSpPr>
        <p:spPr/>
        <p:txBody>
          <a:bodyPr/>
          <a:lstStyle/>
          <a:p>
            <a:r>
              <a:rPr lang="fr-FR" dirty="0"/>
              <a:t>Q. S. Chu et al., ASCO</a:t>
            </a:r>
            <a:r>
              <a:rPr lang="fr-FR" baseline="30000" dirty="0"/>
              <a:t>®</a:t>
            </a:r>
            <a:r>
              <a:rPr lang="fr-FR" dirty="0"/>
              <a:t> 2023, LBA# 8505</a:t>
            </a: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b="1" dirty="0">
                <a:solidFill>
                  <a:srgbClr val="FF7F4D"/>
                </a:solidFill>
                <a:latin typeface="Century Gothic" panose="020B0502020202020204" pitchFamily="34" charset="0"/>
              </a:rPr>
              <a:t>IND227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Résultats sur les critères de jugement secondaires</a:t>
            </a:r>
          </a:p>
          <a:p>
            <a:endParaRPr lang="fr-FR" dirty="0"/>
          </a:p>
        </p:txBody>
      </p:sp>
      <p:sp>
        <p:nvSpPr>
          <p:cNvPr id="15" name="Espace réservé du contenu 5">
            <a:extLst>
              <a:ext uri="{FF2B5EF4-FFF2-40B4-BE49-F238E27FC236}">
                <a16:creationId xmlns:a16="http://schemas.microsoft.com/office/drawing/2014/main" xmlns="" id="{4D273D70-0F13-8CA3-5916-13CF59E39DFD}"/>
              </a:ext>
            </a:extLst>
          </p:cNvPr>
          <p:cNvSpPr txBox="1">
            <a:spLocks/>
          </p:cNvSpPr>
          <p:nvPr/>
        </p:nvSpPr>
        <p:spPr>
          <a:xfrm>
            <a:off x="7119606" y="1194899"/>
            <a:ext cx="4952529" cy="4576760"/>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black"/>
                </a:solidFill>
              </a:rPr>
              <a:t> </a:t>
            </a:r>
            <a:endParaRPr lang="fr-FR" dirty="0">
              <a:solidFill>
                <a:prstClr val="black"/>
              </a:solidFill>
            </a:endParaRPr>
          </a:p>
        </p:txBody>
      </p:sp>
      <p:sp>
        <p:nvSpPr>
          <p:cNvPr id="16" name="Espace réservé du texte 6">
            <a:extLst>
              <a:ext uri="{FF2B5EF4-FFF2-40B4-BE49-F238E27FC236}">
                <a16:creationId xmlns:a16="http://schemas.microsoft.com/office/drawing/2014/main" xmlns="" id="{6D99156C-8948-F18D-9962-6337C78062BA}"/>
              </a:ext>
            </a:extLst>
          </p:cNvPr>
          <p:cNvSpPr txBox="1">
            <a:spLocks/>
          </p:cNvSpPr>
          <p:nvPr/>
        </p:nvSpPr>
        <p:spPr>
          <a:xfrm>
            <a:off x="7232725" y="999774"/>
            <a:ext cx="2243997"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Taux de réponse</a:t>
            </a:r>
          </a:p>
          <a:p>
            <a:endParaRPr lang="fr-FR" dirty="0"/>
          </a:p>
        </p:txBody>
      </p:sp>
      <p:graphicFrame>
        <p:nvGraphicFramePr>
          <p:cNvPr id="8" name="Tableau 7">
            <a:extLst>
              <a:ext uri="{FF2B5EF4-FFF2-40B4-BE49-F238E27FC236}">
                <a16:creationId xmlns:a16="http://schemas.microsoft.com/office/drawing/2014/main" xmlns="" id="{1E2E6007-3D5B-E75D-F3E4-42947D3E192C}"/>
              </a:ext>
            </a:extLst>
          </p:cNvPr>
          <p:cNvGraphicFramePr>
            <a:graphicFrameLocks noGrp="1"/>
          </p:cNvGraphicFramePr>
          <p:nvPr/>
        </p:nvGraphicFramePr>
        <p:xfrm>
          <a:off x="7232725" y="2982026"/>
          <a:ext cx="4726291" cy="1148140"/>
        </p:xfrm>
        <a:graphic>
          <a:graphicData uri="http://schemas.openxmlformats.org/drawingml/2006/table">
            <a:tbl>
              <a:tblPr firstRow="1" bandRow="1"/>
              <a:tblGrid>
                <a:gridCol w="1737013">
                  <a:extLst>
                    <a:ext uri="{9D8B030D-6E8A-4147-A177-3AD203B41FA5}">
                      <a16:colId xmlns:a16="http://schemas.microsoft.com/office/drawing/2014/main" xmlns="" val="20003"/>
                    </a:ext>
                  </a:extLst>
                </a:gridCol>
                <a:gridCol w="1050287">
                  <a:extLst>
                    <a:ext uri="{9D8B030D-6E8A-4147-A177-3AD203B41FA5}">
                      <a16:colId xmlns:a16="http://schemas.microsoft.com/office/drawing/2014/main" xmlns="" val="20001"/>
                    </a:ext>
                  </a:extLst>
                </a:gridCol>
                <a:gridCol w="1050287">
                  <a:extLst>
                    <a:ext uri="{9D8B030D-6E8A-4147-A177-3AD203B41FA5}">
                      <a16:colId xmlns:a16="http://schemas.microsoft.com/office/drawing/2014/main" xmlns="" val="20002"/>
                    </a:ext>
                  </a:extLst>
                </a:gridCol>
                <a:gridCol w="888704">
                  <a:extLst>
                    <a:ext uri="{9D8B030D-6E8A-4147-A177-3AD203B41FA5}">
                      <a16:colId xmlns:a16="http://schemas.microsoft.com/office/drawing/2014/main" xmlns="" val="3363975053"/>
                    </a:ext>
                  </a:extLst>
                </a:gridCol>
              </a:tblGrid>
              <a:tr h="216000">
                <a:tc>
                  <a:txBody>
                    <a:bodyPr/>
                    <a:lstStyle/>
                    <a:p>
                      <a:pPr algn="l" fontAlgn="b"/>
                      <a:r>
                        <a:rPr lang="fr-FR" sz="900" b="1" i="0" u="none" strike="noStrike" kern="1200" baseline="0" dirty="0">
                          <a:solidFill>
                            <a:schemeClr val="bg1"/>
                          </a:solidFill>
                          <a:effectLst/>
                          <a:latin typeface="+mn-lt"/>
                          <a:ea typeface="+mn-ea"/>
                          <a:cs typeface="Arial" panose="020B0604020202020204" pitchFamily="34" charset="0"/>
                        </a:rPr>
                        <a:t>Réponse</a:t>
                      </a: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none" strike="noStrike" baseline="0" dirty="0">
                          <a:solidFill>
                            <a:schemeClr val="bg1"/>
                          </a:solidFill>
                          <a:effectLst/>
                          <a:latin typeface="+mn-lt"/>
                        </a:rPr>
                        <a:t>CP N=218</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none" strike="noStrike" kern="1200" baseline="0" dirty="0">
                          <a:solidFill>
                            <a:schemeClr val="bg1"/>
                          </a:solidFill>
                          <a:effectLst/>
                          <a:latin typeface="+mn-lt"/>
                          <a:ea typeface="+mn-ea"/>
                          <a:cs typeface="+mn-cs"/>
                        </a:rPr>
                        <a:t>CPP N=222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a:solidFill>
                            <a:schemeClr val="bg1"/>
                          </a:solidFill>
                          <a:effectLst/>
                          <a:latin typeface="+mn-lt"/>
                          <a:ea typeface="Open Sans" panose="020B0606030504020204" pitchFamily="34" charset="0"/>
                          <a:cs typeface="Arial" panose="020B0604020202020204" pitchFamily="34" charset="0"/>
                        </a:rPr>
                        <a:t>P-value</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ln>
                            <a:noFill/>
                          </a:ln>
                          <a:solidFill>
                            <a:schemeClr val="tx1"/>
                          </a:solidFill>
                          <a:latin typeface="+mn-lt"/>
                        </a:rPr>
                        <a:t>Réponse</a:t>
                      </a:r>
                      <a:r>
                        <a:rPr lang="en-GB" sz="900" b="1" dirty="0">
                          <a:ln>
                            <a:noFill/>
                          </a:ln>
                          <a:solidFill>
                            <a:schemeClr val="tx1"/>
                          </a:solidFill>
                          <a:latin typeface="+mn-lt"/>
                        </a:rPr>
                        <a:t> </a:t>
                      </a:r>
                      <a:r>
                        <a:rPr lang="en-GB" sz="900" b="1" dirty="0" err="1">
                          <a:ln>
                            <a:noFill/>
                          </a:ln>
                          <a:solidFill>
                            <a:schemeClr val="tx1"/>
                          </a:solidFill>
                          <a:latin typeface="+mn-lt"/>
                        </a:rPr>
                        <a:t>complète</a:t>
                      </a:r>
                      <a:endParaRPr lang="en-GB" sz="900" b="1" dirty="0">
                        <a:ln>
                          <a:noFill/>
                        </a:ln>
                        <a:solidFill>
                          <a:schemeClr val="tx1"/>
                        </a:solidFill>
                        <a:latin typeface="+mn-lt"/>
                      </a:endParaRPr>
                    </a:p>
                  </a:txBody>
                  <a:tcPr marL="81910" marR="27304" marT="46234" marB="46234" anchor="ctr">
                    <a:lnL w="28575" cap="flat" cmpd="sng" algn="ctr">
                      <a:solidFill>
                        <a:srgbClr val="FF7F4D"/>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0</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2 (1%)</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P&lt;0.0001</a:t>
                      </a:r>
                    </a:p>
                  </a:txBody>
                  <a:tcPr marL="81910" marR="27304" marT="46234" marB="46234" anchor="ctr">
                    <a:lnL w="9525" cap="flat" cmpd="sng" algn="ctr">
                      <a:solidFill>
                        <a:srgbClr val="FFFFFF">
                          <a:lumMod val="85000"/>
                        </a:srgbClr>
                      </a:solidFill>
                      <a:prstDash val="solid"/>
                      <a:round/>
                      <a:headEnd type="none" w="med" len="med"/>
                      <a:tailEnd type="none" w="med" len="med"/>
                    </a:lnL>
                    <a:lnR w="28575" cap="flat" cmpd="sng" algn="ctr">
                      <a:solidFill>
                        <a:srgbClr val="FF7F4D"/>
                      </a:solidFill>
                      <a:prstDash val="solid"/>
                      <a:round/>
                      <a:headEnd type="none" w="med" len="med"/>
                      <a:tailEnd type="none" w="med" len="med"/>
                    </a:lnR>
                    <a:lnT w="28575" cap="flat" cmpd="sng" algn="ctr">
                      <a:solidFill>
                        <a:srgbClr val="FF7F4D"/>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ln>
                            <a:noFill/>
                          </a:ln>
                          <a:solidFill>
                            <a:schemeClr val="tx1"/>
                          </a:solidFill>
                          <a:latin typeface="+mn-lt"/>
                          <a:ea typeface="Open Sans" panose="020B0606030504020204" pitchFamily="34" charset="0"/>
                          <a:cs typeface="Arial" panose="020B0604020202020204" pitchFamily="34" charset="0"/>
                        </a:rPr>
                        <a:t>Réponse</a:t>
                      </a:r>
                      <a:r>
                        <a:rPr lang="en-GB" sz="900" b="1" dirty="0">
                          <a:ln>
                            <a:noFill/>
                          </a:ln>
                          <a:solidFill>
                            <a:schemeClr val="tx1"/>
                          </a:solidFill>
                          <a:latin typeface="+mn-lt"/>
                          <a:ea typeface="Open Sans" panose="020B0606030504020204" pitchFamily="34" charset="0"/>
                          <a:cs typeface="Arial" panose="020B0604020202020204" pitchFamily="34" charset="0"/>
                        </a:rPr>
                        <a:t> </a:t>
                      </a:r>
                      <a:r>
                        <a:rPr lang="en-GB" sz="900" b="1" dirty="0" err="1">
                          <a:ln>
                            <a:noFill/>
                          </a:ln>
                          <a:solidFill>
                            <a:schemeClr val="tx1"/>
                          </a:solidFill>
                          <a:latin typeface="+mn-lt"/>
                          <a:ea typeface="Open Sans" panose="020B0606030504020204" pitchFamily="34" charset="0"/>
                          <a:cs typeface="Arial" panose="020B0604020202020204" pitchFamily="34" charset="0"/>
                        </a:rPr>
                        <a:t>partielle</a:t>
                      </a:r>
                      <a:endParaRPr lang="en-GB" sz="90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28575" cap="flat" cmpd="sng" algn="ctr">
                      <a:solidFill>
                        <a:srgbClr val="FF7F4D"/>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83 (38%)</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Open Sans" panose="020B0606030504020204" pitchFamily="34" charset="0"/>
                          <a:cs typeface="Arial" panose="020B0604020202020204" pitchFamily="34" charset="0"/>
                        </a:rPr>
                        <a:t>136 (61%)</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28575" cap="flat" cmpd="sng" algn="ctr">
                      <a:solidFill>
                        <a:srgbClr val="FF7F4D"/>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err="1">
                          <a:ln>
                            <a:noFill/>
                          </a:ln>
                          <a:solidFill>
                            <a:schemeClr val="tx1"/>
                          </a:solidFill>
                          <a:latin typeface="+mn-lt"/>
                          <a:ea typeface="Open Sans" panose="020B0606030504020204" pitchFamily="34" charset="0"/>
                          <a:cs typeface="Arial" panose="020B0604020202020204" pitchFamily="34" charset="0"/>
                        </a:rPr>
                        <a:t>Maladie</a:t>
                      </a:r>
                      <a:r>
                        <a:rPr lang="en-GB" sz="900" b="1" dirty="0">
                          <a:ln>
                            <a:noFill/>
                          </a:ln>
                          <a:solidFill>
                            <a:schemeClr val="tx1"/>
                          </a:solidFill>
                          <a:latin typeface="+mn-lt"/>
                          <a:ea typeface="Open Sans" panose="020B0606030504020204" pitchFamily="34" charset="0"/>
                          <a:cs typeface="Arial" panose="020B0604020202020204" pitchFamily="34" charset="0"/>
                        </a:rPr>
                        <a:t> stable</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103 (47%)</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ea typeface="+mn-ea"/>
                          <a:cs typeface="+mn-cs"/>
                        </a:rPr>
                        <a:t>70 (32%)</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ln>
                          <a:noFill/>
                        </a:ln>
                        <a:solidFill>
                          <a:schemeClr val="tx1"/>
                        </a:solidFill>
                        <a:latin typeface="+mn-lt"/>
                        <a:ea typeface="+mn-ea"/>
                        <a:cs typeface="+mn-cs"/>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28575" cap="flat" cmpd="sng" algn="ctr">
                      <a:solidFill>
                        <a:srgbClr val="FF7F4D"/>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n>
                            <a:noFill/>
                          </a:ln>
                          <a:solidFill>
                            <a:schemeClr val="tx1"/>
                          </a:solidFill>
                          <a:latin typeface="+mn-lt"/>
                          <a:ea typeface="Open Sans" panose="020B0606030504020204" pitchFamily="34" charset="0"/>
                          <a:cs typeface="Arial" panose="020B0604020202020204" pitchFamily="34" charset="0"/>
                        </a:rPr>
                        <a:t>Progression</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11 (5%)</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n>
                            <a:noFill/>
                          </a:ln>
                          <a:solidFill>
                            <a:schemeClr val="tx1"/>
                          </a:solidFill>
                          <a:latin typeface="+mn-lt"/>
                        </a:rPr>
                        <a:t>9 (4%)</a:t>
                      </a: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ln>
                          <a:noFill/>
                        </a:ln>
                        <a:solidFill>
                          <a:schemeClr val="tx1"/>
                        </a:solidFill>
                        <a:latin typeface="+mn-lt"/>
                      </a:endParaRPr>
                    </a:p>
                  </a:txBody>
                  <a:tcPr marL="81910" marR="27304"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bl>
          </a:graphicData>
        </a:graphic>
      </p:graphicFrame>
      <p:sp>
        <p:nvSpPr>
          <p:cNvPr id="13" name="Espace réservé du contenu 5">
            <a:extLst>
              <a:ext uri="{FF2B5EF4-FFF2-40B4-BE49-F238E27FC236}">
                <a16:creationId xmlns:a16="http://schemas.microsoft.com/office/drawing/2014/main" xmlns="" id="{F9611D4E-550B-B535-A63F-564B8BAF516A}"/>
              </a:ext>
            </a:extLst>
          </p:cNvPr>
          <p:cNvSpPr>
            <a:spLocks noGrp="1"/>
          </p:cNvSpPr>
          <p:nvPr>
            <p:ph sz="quarter" idx="19"/>
          </p:nvPr>
        </p:nvSpPr>
        <p:spPr>
          <a:xfrm>
            <a:off x="1056074" y="1194898"/>
            <a:ext cx="5950413" cy="4576760"/>
          </a:xfrm>
        </p:spPr>
        <p:txBody>
          <a:bodyPr/>
          <a:lstStyle/>
          <a:p>
            <a:r>
              <a:rPr lang="fr-FR" dirty="0"/>
              <a:t> </a:t>
            </a:r>
          </a:p>
        </p:txBody>
      </p:sp>
      <p:sp>
        <p:nvSpPr>
          <p:cNvPr id="17" name="Espace réservé du texte 6">
            <a:extLst>
              <a:ext uri="{FF2B5EF4-FFF2-40B4-BE49-F238E27FC236}">
                <a16:creationId xmlns:a16="http://schemas.microsoft.com/office/drawing/2014/main" xmlns="" id="{C6324A8E-4958-60FF-0243-A6CE142EDC3D}"/>
              </a:ext>
            </a:extLst>
          </p:cNvPr>
          <p:cNvSpPr txBox="1">
            <a:spLocks/>
          </p:cNvSpPr>
          <p:nvPr/>
        </p:nvSpPr>
        <p:spPr>
          <a:xfrm>
            <a:off x="1193008" y="1011233"/>
            <a:ext cx="3040663"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Survie Sans Progression</a:t>
            </a:r>
          </a:p>
        </p:txBody>
      </p:sp>
      <p:grpSp>
        <p:nvGrpSpPr>
          <p:cNvPr id="18" name="Groupe 17">
            <a:extLst>
              <a:ext uri="{FF2B5EF4-FFF2-40B4-BE49-F238E27FC236}">
                <a16:creationId xmlns:a16="http://schemas.microsoft.com/office/drawing/2014/main" xmlns="" id="{1E0ECA22-AC6C-37A9-2A05-14E9843D649D}"/>
              </a:ext>
            </a:extLst>
          </p:cNvPr>
          <p:cNvGrpSpPr/>
          <p:nvPr/>
        </p:nvGrpSpPr>
        <p:grpSpPr>
          <a:xfrm>
            <a:off x="4785618" y="2261604"/>
            <a:ext cx="1954712" cy="350759"/>
            <a:chOff x="3735509" y="2008109"/>
            <a:chExt cx="1954712" cy="350759"/>
          </a:xfrm>
        </p:grpSpPr>
        <p:cxnSp>
          <p:nvCxnSpPr>
            <p:cNvPr id="19" name="Connecteur droit 18">
              <a:extLst>
                <a:ext uri="{FF2B5EF4-FFF2-40B4-BE49-F238E27FC236}">
                  <a16:creationId xmlns:a16="http://schemas.microsoft.com/office/drawing/2014/main" xmlns="" id="{B58C3BF6-B282-61E1-9BA5-A144504A22B7}"/>
                </a:ext>
              </a:extLst>
            </p:cNvPr>
            <p:cNvCxnSpPr>
              <a:cxnSpLocks/>
            </p:cNvCxnSpPr>
            <p:nvPr/>
          </p:nvCxnSpPr>
          <p:spPr>
            <a:xfrm>
              <a:off x="3735509" y="2115831"/>
              <a:ext cx="135314" cy="0"/>
            </a:xfrm>
            <a:prstGeom prst="line">
              <a:avLst/>
            </a:prstGeom>
            <a:ln w="12700">
              <a:solidFill>
                <a:srgbClr val="005086"/>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xmlns="" id="{7A30B250-0B3E-A081-9B6B-4A5FF693B962}"/>
                </a:ext>
              </a:extLst>
            </p:cNvPr>
            <p:cNvSpPr txBox="1"/>
            <p:nvPr/>
          </p:nvSpPr>
          <p:spPr>
            <a:xfrm>
              <a:off x="3803166" y="2008109"/>
              <a:ext cx="960519" cy="215444"/>
            </a:xfrm>
            <a:prstGeom prst="rect">
              <a:avLst/>
            </a:prstGeom>
            <a:noFill/>
          </p:spPr>
          <p:txBody>
            <a:bodyPr wrap="none" rtlCol="0">
              <a:spAutoFit/>
            </a:bodyPr>
            <a:lstStyle/>
            <a:p>
              <a:r>
                <a:rPr lang="fr-FR" sz="800" dirty="0">
                  <a:solidFill>
                    <a:prstClr val="black"/>
                  </a:solidFill>
                </a:rPr>
                <a:t>Chimiothérapie</a:t>
              </a:r>
            </a:p>
          </p:txBody>
        </p:sp>
        <p:cxnSp>
          <p:nvCxnSpPr>
            <p:cNvPr id="21" name="Connecteur droit 20">
              <a:extLst>
                <a:ext uri="{FF2B5EF4-FFF2-40B4-BE49-F238E27FC236}">
                  <a16:creationId xmlns:a16="http://schemas.microsoft.com/office/drawing/2014/main" xmlns="" id="{B8D8CCD5-225C-782B-5BAB-AA93BC1AEBD2}"/>
                </a:ext>
              </a:extLst>
            </p:cNvPr>
            <p:cNvCxnSpPr>
              <a:cxnSpLocks/>
            </p:cNvCxnSpPr>
            <p:nvPr/>
          </p:nvCxnSpPr>
          <p:spPr>
            <a:xfrm>
              <a:off x="3735509" y="2251146"/>
              <a:ext cx="135314" cy="0"/>
            </a:xfrm>
            <a:prstGeom prst="line">
              <a:avLst/>
            </a:prstGeom>
            <a:ln w="12700">
              <a:solidFill>
                <a:srgbClr val="FF7F4D"/>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xmlns="" id="{B8050673-084D-5988-E757-1EE161A5AE05}"/>
                </a:ext>
              </a:extLst>
            </p:cNvPr>
            <p:cNvSpPr txBox="1"/>
            <p:nvPr/>
          </p:nvSpPr>
          <p:spPr>
            <a:xfrm>
              <a:off x="3803166" y="2143424"/>
              <a:ext cx="1887055" cy="215444"/>
            </a:xfrm>
            <a:prstGeom prst="rect">
              <a:avLst/>
            </a:prstGeom>
            <a:noFill/>
          </p:spPr>
          <p:txBody>
            <a:bodyPr wrap="none" rtlCol="0">
              <a:spAutoFit/>
            </a:bodyPr>
            <a:lstStyle/>
            <a:p>
              <a:r>
                <a:rPr lang="fr-FR" sz="800" dirty="0">
                  <a:solidFill>
                    <a:prstClr val="black"/>
                  </a:solidFill>
                </a:rPr>
                <a:t>Chimiothérapie + Pembrolizumab</a:t>
              </a:r>
            </a:p>
          </p:txBody>
        </p:sp>
      </p:grpSp>
      <p:cxnSp>
        <p:nvCxnSpPr>
          <p:cNvPr id="23" name="Connecteur droit 22">
            <a:extLst>
              <a:ext uri="{FF2B5EF4-FFF2-40B4-BE49-F238E27FC236}">
                <a16:creationId xmlns:a16="http://schemas.microsoft.com/office/drawing/2014/main" xmlns="" id="{6B729021-21B4-1A88-C33A-3C12ACA4427F}"/>
              </a:ext>
            </a:extLst>
          </p:cNvPr>
          <p:cNvCxnSpPr>
            <a:cxnSpLocks/>
          </p:cNvCxnSpPr>
          <p:nvPr/>
        </p:nvCxnSpPr>
        <p:spPr>
          <a:xfrm>
            <a:off x="2707416" y="5101288"/>
            <a:ext cx="363187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4" name="Tableau 23">
            <a:extLst>
              <a:ext uri="{FF2B5EF4-FFF2-40B4-BE49-F238E27FC236}">
                <a16:creationId xmlns:a16="http://schemas.microsoft.com/office/drawing/2014/main" xmlns="" id="{13D71F9F-2937-06C2-5817-1361697D1D3C}"/>
              </a:ext>
            </a:extLst>
          </p:cNvPr>
          <p:cNvGraphicFramePr>
            <a:graphicFrameLocks noGrp="1"/>
          </p:cNvGraphicFramePr>
          <p:nvPr/>
        </p:nvGraphicFramePr>
        <p:xfrm>
          <a:off x="3244290" y="1399196"/>
          <a:ext cx="3672000" cy="810804"/>
        </p:xfrm>
        <a:graphic>
          <a:graphicData uri="http://schemas.openxmlformats.org/drawingml/2006/table">
            <a:tbl>
              <a:tblPr firstRow="1" bandRow="1"/>
              <a:tblGrid>
                <a:gridCol w="1440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gridCol w="1116000">
                  <a:extLst>
                    <a:ext uri="{9D8B030D-6E8A-4147-A177-3AD203B41FA5}">
                      <a16:colId xmlns:a16="http://schemas.microsoft.com/office/drawing/2014/main" xmlns="" val="20002"/>
                    </a:ext>
                  </a:extLst>
                </a:gridCol>
              </a:tblGrid>
              <a:tr h="216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70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a:solidFill>
                            <a:schemeClr val="lt1"/>
                          </a:solidFill>
                          <a:latin typeface="Century Gothic" panose="020B0502020202020204" pitchFamily="34" charset="0"/>
                          <a:ea typeface="+mn-ea"/>
                          <a:cs typeface="Arial" panose="020B0604020202020204" pitchFamily="34" charset="0"/>
                        </a:rPr>
                        <a:t>Chimiothérapie</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1" i="0" kern="1200" dirty="0">
                          <a:solidFill>
                            <a:schemeClr val="lt1"/>
                          </a:solidFill>
                          <a:latin typeface="Century Gothic" panose="020B0502020202020204" pitchFamily="34" charset="0"/>
                          <a:ea typeface="+mn-ea"/>
                          <a:cs typeface="Arial" panose="020B0604020202020204" pitchFamily="34" charset="0"/>
                        </a:rPr>
                        <a:t>Chimiothérapie + Pembrolizumab</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198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0"/>
                        </a:spcBef>
                      </a:pPr>
                      <a:r>
                        <a:rPr lang="fr-FR" sz="700" b="0" i="0" dirty="0">
                          <a:solidFill>
                            <a:schemeClr val="tx1"/>
                          </a:solidFill>
                          <a:latin typeface="Century Gothic" panose="020B0502020202020204" pitchFamily="34" charset="0"/>
                          <a:cs typeface="Arial" panose="020B0604020202020204" pitchFamily="34" charset="0"/>
                        </a:rPr>
                        <a:t>SSP médiane (95% CI), mois</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7.16 (6.83, 7.69)</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0" i="0" kern="1200" dirty="0">
                          <a:solidFill>
                            <a:schemeClr val="tx1"/>
                          </a:solidFill>
                          <a:latin typeface="Century Gothic" panose="020B0502020202020204" pitchFamily="34" charset="0"/>
                          <a:ea typeface="+mn-ea"/>
                          <a:cs typeface="Arial" panose="020B0604020202020204" pitchFamily="34" charset="0"/>
                        </a:rPr>
                        <a:t>7.13 (6.93, 8.12)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16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700" b="0" i="0" dirty="0">
                          <a:solidFill>
                            <a:schemeClr val="tx1"/>
                          </a:solidFill>
                          <a:latin typeface="Century Gothic" panose="020B0502020202020204" pitchFamily="34" charset="0"/>
                        </a:rPr>
                        <a:t>Hazard ratio</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tx1"/>
                          </a:solidFill>
                          <a:latin typeface="Century Gothic" panose="020B0502020202020204" pitchFamily="34" charset="0"/>
                        </a:rPr>
                        <a:t>Stratified log-rank p value</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700" b="1" i="0" kern="1200" dirty="0">
                          <a:solidFill>
                            <a:schemeClr val="tx1"/>
                          </a:solidFill>
                          <a:latin typeface="Century Gothic" panose="020B0502020202020204" pitchFamily="34" charset="0"/>
                          <a:ea typeface="+mn-ea"/>
                          <a:cs typeface="Arial" panose="020B0604020202020204" pitchFamily="34" charset="0"/>
                        </a:rPr>
                        <a:t>0.80 (0.65, 0.99)</a:t>
                      </a:r>
                    </a:p>
                    <a:p>
                      <a:pPr marL="0" indent="0" algn="ctr" defTabSz="609585" rtl="0" eaLnBrk="1" latinLnBrk="0" hangingPunct="1">
                        <a:lnSpc>
                          <a:spcPct val="100000"/>
                        </a:lnSpc>
                        <a:spcBef>
                          <a:spcPts val="0"/>
                        </a:spcBef>
                        <a:tabLst>
                          <a:tab pos="452438" algn="l"/>
                          <a:tab pos="722313" algn="l"/>
                        </a:tabLst>
                      </a:pPr>
                      <a:r>
                        <a:rPr lang="fr-FR" sz="700" b="1" i="0" kern="1200" dirty="0">
                          <a:solidFill>
                            <a:schemeClr val="tx1"/>
                          </a:solidFill>
                          <a:latin typeface="Century Gothic" panose="020B0502020202020204" pitchFamily="34" charset="0"/>
                          <a:ea typeface="+mn-ea"/>
                          <a:cs typeface="Arial" panose="020B0604020202020204" pitchFamily="34" charset="0"/>
                        </a:rPr>
                        <a:t>0.0372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7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b">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cxnSp>
        <p:nvCxnSpPr>
          <p:cNvPr id="29" name="Connecteur droit 28">
            <a:extLst>
              <a:ext uri="{FF2B5EF4-FFF2-40B4-BE49-F238E27FC236}">
                <a16:creationId xmlns:a16="http://schemas.microsoft.com/office/drawing/2014/main" xmlns="" id="{63EA612E-B100-5B3F-ADD6-AE1B0E0B423B}"/>
              </a:ext>
            </a:extLst>
          </p:cNvPr>
          <p:cNvCxnSpPr>
            <a:cxnSpLocks/>
          </p:cNvCxnSpPr>
          <p:nvPr/>
        </p:nvCxnSpPr>
        <p:spPr>
          <a:xfrm flipV="1">
            <a:off x="3437312" y="3712965"/>
            <a:ext cx="0" cy="731579"/>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xmlns="" id="{E17F2BD9-1241-8C92-95E4-A8D5BF52A310}"/>
              </a:ext>
            </a:extLst>
          </p:cNvPr>
          <p:cNvCxnSpPr>
            <a:cxnSpLocks/>
          </p:cNvCxnSpPr>
          <p:nvPr/>
        </p:nvCxnSpPr>
        <p:spPr>
          <a:xfrm flipV="1">
            <a:off x="4679208" y="4184757"/>
            <a:ext cx="0" cy="259787"/>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xmlns="" id="{7995E99A-412F-7678-5CEA-3BCB47EB8A4F}"/>
              </a:ext>
            </a:extLst>
          </p:cNvPr>
          <p:cNvSpPr txBox="1"/>
          <p:nvPr/>
        </p:nvSpPr>
        <p:spPr>
          <a:xfrm>
            <a:off x="3337272" y="3513411"/>
            <a:ext cx="920445" cy="215444"/>
          </a:xfrm>
          <a:prstGeom prst="rect">
            <a:avLst/>
          </a:prstGeom>
          <a:noFill/>
        </p:spPr>
        <p:txBody>
          <a:bodyPr wrap="none" rtlCol="0">
            <a:spAutoFit/>
          </a:bodyPr>
          <a:lstStyle/>
          <a:p>
            <a:r>
              <a:rPr lang="fr-FR" sz="800" b="1" dirty="0">
                <a:solidFill>
                  <a:srgbClr val="FF7F4D"/>
                </a:solidFill>
              </a:rPr>
              <a:t>SSP à 1 an 26%</a:t>
            </a:r>
          </a:p>
        </p:txBody>
      </p:sp>
      <p:sp>
        <p:nvSpPr>
          <p:cNvPr id="32" name="ZoneTexte 31">
            <a:extLst>
              <a:ext uri="{FF2B5EF4-FFF2-40B4-BE49-F238E27FC236}">
                <a16:creationId xmlns:a16="http://schemas.microsoft.com/office/drawing/2014/main" xmlns="" id="{96EAF9A8-B914-97DB-F219-9D1F96E4CFD7}"/>
              </a:ext>
            </a:extLst>
          </p:cNvPr>
          <p:cNvSpPr txBox="1"/>
          <p:nvPr/>
        </p:nvSpPr>
        <p:spPr>
          <a:xfrm>
            <a:off x="4587937" y="3977574"/>
            <a:ext cx="907621" cy="215444"/>
          </a:xfrm>
          <a:prstGeom prst="rect">
            <a:avLst/>
          </a:prstGeom>
          <a:noFill/>
        </p:spPr>
        <p:txBody>
          <a:bodyPr wrap="none" rtlCol="0">
            <a:spAutoFit/>
          </a:bodyPr>
          <a:lstStyle/>
          <a:p>
            <a:r>
              <a:rPr lang="fr-FR" sz="800" b="1" dirty="0">
                <a:solidFill>
                  <a:srgbClr val="FF7F4D"/>
                </a:solidFill>
              </a:rPr>
              <a:t>SSP à 2 ans 9%</a:t>
            </a:r>
          </a:p>
        </p:txBody>
      </p:sp>
      <p:sp>
        <p:nvSpPr>
          <p:cNvPr id="33" name="ZoneTexte 32">
            <a:extLst>
              <a:ext uri="{FF2B5EF4-FFF2-40B4-BE49-F238E27FC236}">
                <a16:creationId xmlns:a16="http://schemas.microsoft.com/office/drawing/2014/main" xmlns="" id="{DC5109B0-29FC-843D-37F0-220E57057469}"/>
              </a:ext>
            </a:extLst>
          </p:cNvPr>
          <p:cNvSpPr txBox="1"/>
          <p:nvPr/>
        </p:nvSpPr>
        <p:spPr>
          <a:xfrm>
            <a:off x="4101612" y="4164494"/>
            <a:ext cx="819455" cy="200055"/>
          </a:xfrm>
          <a:prstGeom prst="rect">
            <a:avLst/>
          </a:prstGeom>
          <a:noFill/>
        </p:spPr>
        <p:txBody>
          <a:bodyPr wrap="none" rtlCol="0">
            <a:spAutoFit/>
          </a:bodyPr>
          <a:lstStyle/>
          <a:p>
            <a:r>
              <a:rPr lang="fr-FR" sz="700" b="1" dirty="0">
                <a:solidFill>
                  <a:srgbClr val="005086"/>
                </a:solidFill>
              </a:rPr>
              <a:t>SSP à 2 ans 4%</a:t>
            </a:r>
          </a:p>
        </p:txBody>
      </p:sp>
      <p:sp>
        <p:nvSpPr>
          <p:cNvPr id="34" name="ZoneTexte 33">
            <a:extLst>
              <a:ext uri="{FF2B5EF4-FFF2-40B4-BE49-F238E27FC236}">
                <a16:creationId xmlns:a16="http://schemas.microsoft.com/office/drawing/2014/main" xmlns="" id="{3280FAF9-7436-CF26-C5E6-F881A05F3DC5}"/>
              </a:ext>
            </a:extLst>
          </p:cNvPr>
          <p:cNvSpPr txBox="1"/>
          <p:nvPr/>
        </p:nvSpPr>
        <p:spPr>
          <a:xfrm>
            <a:off x="2606521" y="3969313"/>
            <a:ext cx="920445" cy="215444"/>
          </a:xfrm>
          <a:prstGeom prst="rect">
            <a:avLst/>
          </a:prstGeom>
          <a:noFill/>
        </p:spPr>
        <p:txBody>
          <a:bodyPr wrap="none" rtlCol="0">
            <a:spAutoFit/>
          </a:bodyPr>
          <a:lstStyle/>
          <a:p>
            <a:r>
              <a:rPr lang="fr-FR" sz="800" b="1" dirty="0">
                <a:solidFill>
                  <a:srgbClr val="005086"/>
                </a:solidFill>
              </a:rPr>
              <a:t>SSP à 1 an 17%</a:t>
            </a:r>
          </a:p>
        </p:txBody>
      </p:sp>
      <p:sp>
        <p:nvSpPr>
          <p:cNvPr id="37" name="Forme libre 36">
            <a:extLst>
              <a:ext uri="{FF2B5EF4-FFF2-40B4-BE49-F238E27FC236}">
                <a16:creationId xmlns:a16="http://schemas.microsoft.com/office/drawing/2014/main" xmlns="" id="{D04C7EA0-68D4-E808-AB8B-90F12B38D050}"/>
              </a:ext>
            </a:extLst>
          </p:cNvPr>
          <p:cNvSpPr/>
          <p:nvPr/>
        </p:nvSpPr>
        <p:spPr>
          <a:xfrm>
            <a:off x="2206041" y="1742691"/>
            <a:ext cx="3710906" cy="2657090"/>
          </a:xfrm>
          <a:custGeom>
            <a:avLst/>
            <a:gdLst>
              <a:gd name="connsiteX0" fmla="*/ 3710906 w 3710906"/>
              <a:gd name="connsiteY0" fmla="*/ 2657090 h 2657090"/>
              <a:gd name="connsiteX1" fmla="*/ 2981026 w 3710906"/>
              <a:gd name="connsiteY1" fmla="*/ 2657090 h 2657090"/>
              <a:gd name="connsiteX2" fmla="*/ 2981026 w 3710906"/>
              <a:gd name="connsiteY2" fmla="*/ 2620186 h 2657090"/>
              <a:gd name="connsiteX3" fmla="*/ 2940022 w 3710906"/>
              <a:gd name="connsiteY3" fmla="*/ 2620186 h 2657090"/>
              <a:gd name="connsiteX4" fmla="*/ 2755502 w 3710906"/>
              <a:gd name="connsiteY4" fmla="*/ 2620186 h 2657090"/>
              <a:gd name="connsiteX5" fmla="*/ 2755502 w 3710906"/>
              <a:gd name="connsiteY5" fmla="*/ 2620186 h 2657090"/>
              <a:gd name="connsiteX6" fmla="*/ 1960015 w 3710906"/>
              <a:gd name="connsiteY6" fmla="*/ 2620186 h 2657090"/>
              <a:gd name="connsiteX7" fmla="*/ 1960015 w 3710906"/>
              <a:gd name="connsiteY7" fmla="*/ 2570981 h 2657090"/>
              <a:gd name="connsiteX8" fmla="*/ 1689385 w 3710906"/>
              <a:gd name="connsiteY8" fmla="*/ 2570981 h 2657090"/>
              <a:gd name="connsiteX9" fmla="*/ 1640180 w 3710906"/>
              <a:gd name="connsiteY9" fmla="*/ 2558679 h 2657090"/>
              <a:gd name="connsiteX10" fmla="*/ 1590974 w 3710906"/>
              <a:gd name="connsiteY10" fmla="*/ 2554579 h 2657090"/>
              <a:gd name="connsiteX11" fmla="*/ 1529468 w 3710906"/>
              <a:gd name="connsiteY11" fmla="*/ 2550479 h 2657090"/>
              <a:gd name="connsiteX12" fmla="*/ 1500764 w 3710906"/>
              <a:gd name="connsiteY12" fmla="*/ 2546378 h 2657090"/>
              <a:gd name="connsiteX13" fmla="*/ 1488463 w 3710906"/>
              <a:gd name="connsiteY13" fmla="*/ 2542278 h 2657090"/>
              <a:gd name="connsiteX14" fmla="*/ 1447459 w 3710906"/>
              <a:gd name="connsiteY14" fmla="*/ 2505374 h 2657090"/>
              <a:gd name="connsiteX15" fmla="*/ 1426956 w 3710906"/>
              <a:gd name="connsiteY15" fmla="*/ 2488972 h 2657090"/>
              <a:gd name="connsiteX16" fmla="*/ 1402354 w 3710906"/>
              <a:gd name="connsiteY16" fmla="*/ 2468470 h 2657090"/>
              <a:gd name="connsiteX17" fmla="*/ 1390052 w 3710906"/>
              <a:gd name="connsiteY17" fmla="*/ 2452068 h 2657090"/>
              <a:gd name="connsiteX18" fmla="*/ 1373650 w 3710906"/>
              <a:gd name="connsiteY18" fmla="*/ 2435666 h 2657090"/>
              <a:gd name="connsiteX19" fmla="*/ 1349048 w 3710906"/>
              <a:gd name="connsiteY19" fmla="*/ 2406963 h 2657090"/>
              <a:gd name="connsiteX20" fmla="*/ 1336746 w 3710906"/>
              <a:gd name="connsiteY20" fmla="*/ 2382360 h 2657090"/>
              <a:gd name="connsiteX21" fmla="*/ 1312144 w 3710906"/>
              <a:gd name="connsiteY21" fmla="*/ 2357757 h 2657090"/>
              <a:gd name="connsiteX22" fmla="*/ 1303943 w 3710906"/>
              <a:gd name="connsiteY22" fmla="*/ 2345456 h 2657090"/>
              <a:gd name="connsiteX23" fmla="*/ 1291642 w 3710906"/>
              <a:gd name="connsiteY23" fmla="*/ 2316753 h 2657090"/>
              <a:gd name="connsiteX24" fmla="*/ 1275240 w 3710906"/>
              <a:gd name="connsiteY24" fmla="*/ 2292150 h 2657090"/>
              <a:gd name="connsiteX25" fmla="*/ 1250637 w 3710906"/>
              <a:gd name="connsiteY25" fmla="*/ 2275748 h 2657090"/>
              <a:gd name="connsiteX26" fmla="*/ 1238336 w 3710906"/>
              <a:gd name="connsiteY26" fmla="*/ 2267548 h 2657090"/>
              <a:gd name="connsiteX27" fmla="*/ 1205532 w 3710906"/>
              <a:gd name="connsiteY27" fmla="*/ 2226543 h 2657090"/>
              <a:gd name="connsiteX28" fmla="*/ 1180929 w 3710906"/>
              <a:gd name="connsiteY28" fmla="*/ 2201940 h 2657090"/>
              <a:gd name="connsiteX29" fmla="*/ 1168628 w 3710906"/>
              <a:gd name="connsiteY29" fmla="*/ 2197840 h 2657090"/>
              <a:gd name="connsiteX30" fmla="*/ 1144025 w 3710906"/>
              <a:gd name="connsiteY30" fmla="*/ 2177338 h 2657090"/>
              <a:gd name="connsiteX31" fmla="*/ 1131724 w 3710906"/>
              <a:gd name="connsiteY31" fmla="*/ 2169137 h 2657090"/>
              <a:gd name="connsiteX32" fmla="*/ 1115322 w 3710906"/>
              <a:gd name="connsiteY32" fmla="*/ 2156835 h 2657090"/>
              <a:gd name="connsiteX33" fmla="*/ 1078418 w 3710906"/>
              <a:gd name="connsiteY33" fmla="*/ 2124032 h 2657090"/>
              <a:gd name="connsiteX34" fmla="*/ 1066117 w 3710906"/>
              <a:gd name="connsiteY34" fmla="*/ 2103530 h 2657090"/>
              <a:gd name="connsiteX35" fmla="*/ 1049715 w 3710906"/>
              <a:gd name="connsiteY35" fmla="*/ 2087128 h 2657090"/>
              <a:gd name="connsiteX36" fmla="*/ 1033313 w 3710906"/>
              <a:gd name="connsiteY36" fmla="*/ 2062525 h 2657090"/>
              <a:gd name="connsiteX37" fmla="*/ 1025112 w 3710906"/>
              <a:gd name="connsiteY37" fmla="*/ 2050224 h 2657090"/>
              <a:gd name="connsiteX38" fmla="*/ 1012811 w 3710906"/>
              <a:gd name="connsiteY38" fmla="*/ 2013320 h 2657090"/>
              <a:gd name="connsiteX39" fmla="*/ 1008711 w 3710906"/>
              <a:gd name="connsiteY39" fmla="*/ 2001018 h 2657090"/>
              <a:gd name="connsiteX40" fmla="*/ 1000510 w 3710906"/>
              <a:gd name="connsiteY40" fmla="*/ 1972315 h 2657090"/>
              <a:gd name="connsiteX41" fmla="*/ 988208 w 3710906"/>
              <a:gd name="connsiteY41" fmla="*/ 1882105 h 2657090"/>
              <a:gd name="connsiteX42" fmla="*/ 980007 w 3710906"/>
              <a:gd name="connsiteY42" fmla="*/ 1857503 h 2657090"/>
              <a:gd name="connsiteX43" fmla="*/ 959505 w 3710906"/>
              <a:gd name="connsiteY43" fmla="*/ 1832900 h 2657090"/>
              <a:gd name="connsiteX44" fmla="*/ 947204 w 3710906"/>
              <a:gd name="connsiteY44" fmla="*/ 1816498 h 2657090"/>
              <a:gd name="connsiteX45" fmla="*/ 934902 w 3710906"/>
              <a:gd name="connsiteY45" fmla="*/ 1804197 h 2657090"/>
              <a:gd name="connsiteX46" fmla="*/ 926702 w 3710906"/>
              <a:gd name="connsiteY46" fmla="*/ 1791896 h 2657090"/>
              <a:gd name="connsiteX47" fmla="*/ 914400 w 3710906"/>
              <a:gd name="connsiteY47" fmla="*/ 1775494 h 2657090"/>
              <a:gd name="connsiteX48" fmla="*/ 906199 w 3710906"/>
              <a:gd name="connsiteY48" fmla="*/ 1759092 h 2657090"/>
              <a:gd name="connsiteX49" fmla="*/ 893898 w 3710906"/>
              <a:gd name="connsiteY49" fmla="*/ 1746791 h 2657090"/>
              <a:gd name="connsiteX50" fmla="*/ 885697 w 3710906"/>
              <a:gd name="connsiteY50" fmla="*/ 1734489 h 2657090"/>
              <a:gd name="connsiteX51" fmla="*/ 873396 w 3710906"/>
              <a:gd name="connsiteY51" fmla="*/ 1718087 h 2657090"/>
              <a:gd name="connsiteX52" fmla="*/ 840592 w 3710906"/>
              <a:gd name="connsiteY52" fmla="*/ 1660681 h 2657090"/>
              <a:gd name="connsiteX53" fmla="*/ 836492 w 3710906"/>
              <a:gd name="connsiteY53" fmla="*/ 1648380 h 2657090"/>
              <a:gd name="connsiteX54" fmla="*/ 828291 w 3710906"/>
              <a:gd name="connsiteY54" fmla="*/ 1636079 h 2657090"/>
              <a:gd name="connsiteX55" fmla="*/ 824190 w 3710906"/>
              <a:gd name="connsiteY55" fmla="*/ 1623777 h 2657090"/>
              <a:gd name="connsiteX56" fmla="*/ 811889 w 3710906"/>
              <a:gd name="connsiteY56" fmla="*/ 1615576 h 2657090"/>
              <a:gd name="connsiteX57" fmla="*/ 803688 w 3710906"/>
              <a:gd name="connsiteY57" fmla="*/ 1599174 h 2657090"/>
              <a:gd name="connsiteX58" fmla="*/ 795487 w 3710906"/>
              <a:gd name="connsiteY58" fmla="*/ 1586873 h 2657090"/>
              <a:gd name="connsiteX59" fmla="*/ 791387 w 3710906"/>
              <a:gd name="connsiteY59" fmla="*/ 1570471 h 2657090"/>
              <a:gd name="connsiteX60" fmla="*/ 774985 w 3710906"/>
              <a:gd name="connsiteY60" fmla="*/ 1545869 h 2657090"/>
              <a:gd name="connsiteX61" fmla="*/ 758583 w 3710906"/>
              <a:gd name="connsiteY61" fmla="*/ 1517166 h 2657090"/>
              <a:gd name="connsiteX62" fmla="*/ 746282 w 3710906"/>
              <a:gd name="connsiteY62" fmla="*/ 1492563 h 2657090"/>
              <a:gd name="connsiteX63" fmla="*/ 742181 w 3710906"/>
              <a:gd name="connsiteY63" fmla="*/ 1480261 h 2657090"/>
              <a:gd name="connsiteX64" fmla="*/ 733981 w 3710906"/>
              <a:gd name="connsiteY64" fmla="*/ 1467960 h 2657090"/>
              <a:gd name="connsiteX65" fmla="*/ 717579 w 3710906"/>
              <a:gd name="connsiteY65" fmla="*/ 1377750 h 2657090"/>
              <a:gd name="connsiteX66" fmla="*/ 717579 w 3710906"/>
              <a:gd name="connsiteY66" fmla="*/ 1299842 h 2657090"/>
              <a:gd name="connsiteX67" fmla="*/ 701177 w 3710906"/>
              <a:gd name="connsiteY67" fmla="*/ 1098920 h 2657090"/>
              <a:gd name="connsiteX68" fmla="*/ 692976 w 3710906"/>
              <a:gd name="connsiteY68" fmla="*/ 1074317 h 2657090"/>
              <a:gd name="connsiteX69" fmla="*/ 676574 w 3710906"/>
              <a:gd name="connsiteY69" fmla="*/ 1045614 h 2657090"/>
              <a:gd name="connsiteX70" fmla="*/ 668373 w 3710906"/>
              <a:gd name="connsiteY70" fmla="*/ 1016911 h 2657090"/>
              <a:gd name="connsiteX71" fmla="*/ 660172 w 3710906"/>
              <a:gd name="connsiteY71" fmla="*/ 992308 h 2657090"/>
              <a:gd name="connsiteX72" fmla="*/ 656072 w 3710906"/>
              <a:gd name="connsiteY72" fmla="*/ 980007 h 2657090"/>
              <a:gd name="connsiteX73" fmla="*/ 647871 w 3710906"/>
              <a:gd name="connsiteY73" fmla="*/ 967705 h 2657090"/>
              <a:gd name="connsiteX74" fmla="*/ 635570 w 3710906"/>
              <a:gd name="connsiteY74" fmla="*/ 930801 h 2657090"/>
              <a:gd name="connsiteX75" fmla="*/ 623268 w 3710906"/>
              <a:gd name="connsiteY75" fmla="*/ 902098 h 2657090"/>
              <a:gd name="connsiteX76" fmla="*/ 606867 w 3710906"/>
              <a:gd name="connsiteY76" fmla="*/ 877496 h 2657090"/>
              <a:gd name="connsiteX77" fmla="*/ 598666 w 3710906"/>
              <a:gd name="connsiteY77" fmla="*/ 848792 h 2657090"/>
              <a:gd name="connsiteX78" fmla="*/ 594565 w 3710906"/>
              <a:gd name="connsiteY78" fmla="*/ 832391 h 2657090"/>
              <a:gd name="connsiteX79" fmla="*/ 586364 w 3710906"/>
              <a:gd name="connsiteY79" fmla="*/ 820089 h 2657090"/>
              <a:gd name="connsiteX80" fmla="*/ 582264 w 3710906"/>
              <a:gd name="connsiteY80" fmla="*/ 807788 h 2657090"/>
              <a:gd name="connsiteX81" fmla="*/ 569963 w 3710906"/>
              <a:gd name="connsiteY81" fmla="*/ 791386 h 2657090"/>
              <a:gd name="connsiteX82" fmla="*/ 561762 w 3710906"/>
              <a:gd name="connsiteY82" fmla="*/ 779085 h 2657090"/>
              <a:gd name="connsiteX83" fmla="*/ 557661 w 3710906"/>
              <a:gd name="connsiteY83" fmla="*/ 762683 h 2657090"/>
              <a:gd name="connsiteX84" fmla="*/ 553561 w 3710906"/>
              <a:gd name="connsiteY84" fmla="*/ 742181 h 2657090"/>
              <a:gd name="connsiteX85" fmla="*/ 545360 w 3710906"/>
              <a:gd name="connsiteY85" fmla="*/ 725779 h 2657090"/>
              <a:gd name="connsiteX86" fmla="*/ 537159 w 3710906"/>
              <a:gd name="connsiteY86" fmla="*/ 713478 h 2657090"/>
              <a:gd name="connsiteX87" fmla="*/ 524858 w 3710906"/>
              <a:gd name="connsiteY87" fmla="*/ 705277 h 2657090"/>
              <a:gd name="connsiteX88" fmla="*/ 520757 w 3710906"/>
              <a:gd name="connsiteY88" fmla="*/ 692975 h 2657090"/>
              <a:gd name="connsiteX89" fmla="*/ 508456 w 3710906"/>
              <a:gd name="connsiteY89" fmla="*/ 684774 h 2657090"/>
              <a:gd name="connsiteX90" fmla="*/ 487954 w 3710906"/>
              <a:gd name="connsiteY90" fmla="*/ 660172 h 2657090"/>
              <a:gd name="connsiteX91" fmla="*/ 479753 w 3710906"/>
              <a:gd name="connsiteY91" fmla="*/ 635569 h 2657090"/>
              <a:gd name="connsiteX92" fmla="*/ 455150 w 3710906"/>
              <a:gd name="connsiteY92" fmla="*/ 590464 h 2657090"/>
              <a:gd name="connsiteX93" fmla="*/ 451050 w 3710906"/>
              <a:gd name="connsiteY93" fmla="*/ 578163 h 2657090"/>
              <a:gd name="connsiteX94" fmla="*/ 442849 w 3710906"/>
              <a:gd name="connsiteY94" fmla="*/ 565861 h 2657090"/>
              <a:gd name="connsiteX95" fmla="*/ 438748 w 3710906"/>
              <a:gd name="connsiteY95" fmla="*/ 553560 h 2657090"/>
              <a:gd name="connsiteX96" fmla="*/ 422346 w 3710906"/>
              <a:gd name="connsiteY96" fmla="*/ 524857 h 2657090"/>
              <a:gd name="connsiteX97" fmla="*/ 418246 w 3710906"/>
              <a:gd name="connsiteY97" fmla="*/ 483852 h 2657090"/>
              <a:gd name="connsiteX98" fmla="*/ 414146 w 3710906"/>
              <a:gd name="connsiteY98" fmla="*/ 418245 h 2657090"/>
              <a:gd name="connsiteX99" fmla="*/ 405945 w 3710906"/>
              <a:gd name="connsiteY99" fmla="*/ 393643 h 2657090"/>
              <a:gd name="connsiteX100" fmla="*/ 385442 w 3710906"/>
              <a:gd name="connsiteY100" fmla="*/ 369040 h 2657090"/>
              <a:gd name="connsiteX101" fmla="*/ 369041 w 3710906"/>
              <a:gd name="connsiteY101" fmla="*/ 344437 h 2657090"/>
              <a:gd name="connsiteX102" fmla="*/ 360840 w 3710906"/>
              <a:gd name="connsiteY102" fmla="*/ 332136 h 2657090"/>
              <a:gd name="connsiteX103" fmla="*/ 336237 w 3710906"/>
              <a:gd name="connsiteY103" fmla="*/ 307533 h 2657090"/>
              <a:gd name="connsiteX104" fmla="*/ 323936 w 3710906"/>
              <a:gd name="connsiteY104" fmla="*/ 295232 h 2657090"/>
              <a:gd name="connsiteX105" fmla="*/ 307534 w 3710906"/>
              <a:gd name="connsiteY105" fmla="*/ 270629 h 2657090"/>
              <a:gd name="connsiteX106" fmla="*/ 299333 w 3710906"/>
              <a:gd name="connsiteY106" fmla="*/ 258328 h 2657090"/>
              <a:gd name="connsiteX107" fmla="*/ 274730 w 3710906"/>
              <a:gd name="connsiteY107" fmla="*/ 233725 h 2657090"/>
              <a:gd name="connsiteX108" fmla="*/ 254228 w 3710906"/>
              <a:gd name="connsiteY108" fmla="*/ 213223 h 2657090"/>
              <a:gd name="connsiteX109" fmla="*/ 217324 w 3710906"/>
              <a:gd name="connsiteY109" fmla="*/ 205022 h 2657090"/>
              <a:gd name="connsiteX110" fmla="*/ 200922 w 3710906"/>
              <a:gd name="connsiteY110" fmla="*/ 200922 h 2657090"/>
              <a:gd name="connsiteX111" fmla="*/ 168119 w 3710906"/>
              <a:gd name="connsiteY111" fmla="*/ 192721 h 2657090"/>
              <a:gd name="connsiteX112" fmla="*/ 151717 w 3710906"/>
              <a:gd name="connsiteY112" fmla="*/ 180419 h 2657090"/>
              <a:gd name="connsiteX113" fmla="*/ 139416 w 3710906"/>
              <a:gd name="connsiteY113" fmla="*/ 139415 h 2657090"/>
              <a:gd name="connsiteX114" fmla="*/ 127114 w 3710906"/>
              <a:gd name="connsiteY114" fmla="*/ 73808 h 2657090"/>
              <a:gd name="connsiteX115" fmla="*/ 114813 w 3710906"/>
              <a:gd name="connsiteY115" fmla="*/ 49205 h 2657090"/>
              <a:gd name="connsiteX116" fmla="*/ 90210 w 3710906"/>
              <a:gd name="connsiteY116" fmla="*/ 32803 h 2657090"/>
              <a:gd name="connsiteX117" fmla="*/ 77909 w 3710906"/>
              <a:gd name="connsiteY117" fmla="*/ 24602 h 2657090"/>
              <a:gd name="connsiteX118" fmla="*/ 41005 w 3710906"/>
              <a:gd name="connsiteY118" fmla="*/ 12301 h 2657090"/>
              <a:gd name="connsiteX119" fmla="*/ 16402 w 3710906"/>
              <a:gd name="connsiteY119" fmla="*/ 4100 h 2657090"/>
              <a:gd name="connsiteX120" fmla="*/ 0 w 3710906"/>
              <a:gd name="connsiteY120" fmla="*/ 0 h 2657090"/>
              <a:gd name="connsiteX121" fmla="*/ 0 w 3710906"/>
              <a:gd name="connsiteY121" fmla="*/ 0 h 265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10906" h="2657090">
                <a:moveTo>
                  <a:pt x="3710906" y="2657090"/>
                </a:moveTo>
                <a:lnTo>
                  <a:pt x="2981026" y="2657090"/>
                </a:lnTo>
                <a:lnTo>
                  <a:pt x="2981026" y="2620186"/>
                </a:lnTo>
                <a:lnTo>
                  <a:pt x="2940022" y="2620186"/>
                </a:lnTo>
                <a:lnTo>
                  <a:pt x="2755502" y="2620186"/>
                </a:lnTo>
                <a:lnTo>
                  <a:pt x="2755502" y="2620186"/>
                </a:lnTo>
                <a:lnTo>
                  <a:pt x="1960015" y="2620186"/>
                </a:lnTo>
                <a:lnTo>
                  <a:pt x="1960015" y="2570981"/>
                </a:lnTo>
                <a:lnTo>
                  <a:pt x="1689385" y="2570981"/>
                </a:lnTo>
                <a:lnTo>
                  <a:pt x="1640180" y="2558679"/>
                </a:lnTo>
                <a:lnTo>
                  <a:pt x="1590974" y="2554579"/>
                </a:lnTo>
                <a:cubicBezTo>
                  <a:pt x="1570483" y="2553061"/>
                  <a:pt x="1549931" y="2552339"/>
                  <a:pt x="1529468" y="2550479"/>
                </a:cubicBezTo>
                <a:cubicBezTo>
                  <a:pt x="1519843" y="2549604"/>
                  <a:pt x="1510332" y="2547745"/>
                  <a:pt x="1500764" y="2546378"/>
                </a:cubicBezTo>
                <a:cubicBezTo>
                  <a:pt x="1496664" y="2545011"/>
                  <a:pt x="1492216" y="2544422"/>
                  <a:pt x="1488463" y="2542278"/>
                </a:cubicBezTo>
                <a:cubicBezTo>
                  <a:pt x="1477062" y="2535763"/>
                  <a:pt x="1452662" y="2513179"/>
                  <a:pt x="1447459" y="2505374"/>
                </a:cubicBezTo>
                <a:cubicBezTo>
                  <a:pt x="1436860" y="2489475"/>
                  <a:pt x="1443933" y="2494630"/>
                  <a:pt x="1426956" y="2488972"/>
                </a:cubicBezTo>
                <a:cubicBezTo>
                  <a:pt x="1414302" y="2480536"/>
                  <a:pt x="1412878" y="2480748"/>
                  <a:pt x="1402354" y="2468470"/>
                </a:cubicBezTo>
                <a:cubicBezTo>
                  <a:pt x="1397906" y="2463281"/>
                  <a:pt x="1394552" y="2457211"/>
                  <a:pt x="1390052" y="2452068"/>
                </a:cubicBezTo>
                <a:cubicBezTo>
                  <a:pt x="1384960" y="2446249"/>
                  <a:pt x="1378741" y="2441485"/>
                  <a:pt x="1373650" y="2435666"/>
                </a:cubicBezTo>
                <a:cubicBezTo>
                  <a:pt x="1336829" y="2393584"/>
                  <a:pt x="1384035" y="2441950"/>
                  <a:pt x="1349048" y="2406963"/>
                </a:cubicBezTo>
                <a:cubicBezTo>
                  <a:pt x="1345248" y="2395563"/>
                  <a:pt x="1345225" y="2391899"/>
                  <a:pt x="1336746" y="2382360"/>
                </a:cubicBezTo>
                <a:cubicBezTo>
                  <a:pt x="1329041" y="2373692"/>
                  <a:pt x="1318577" y="2367407"/>
                  <a:pt x="1312144" y="2357757"/>
                </a:cubicBezTo>
                <a:cubicBezTo>
                  <a:pt x="1309410" y="2353657"/>
                  <a:pt x="1306147" y="2349864"/>
                  <a:pt x="1303943" y="2345456"/>
                </a:cubicBezTo>
                <a:cubicBezTo>
                  <a:pt x="1286973" y="2311519"/>
                  <a:pt x="1317240" y="2359418"/>
                  <a:pt x="1291642" y="2316753"/>
                </a:cubicBezTo>
                <a:cubicBezTo>
                  <a:pt x="1286571" y="2308301"/>
                  <a:pt x="1283441" y="2297617"/>
                  <a:pt x="1275240" y="2292150"/>
                </a:cubicBezTo>
                <a:lnTo>
                  <a:pt x="1250637" y="2275748"/>
                </a:lnTo>
                <a:lnTo>
                  <a:pt x="1238336" y="2267548"/>
                </a:lnTo>
                <a:cubicBezTo>
                  <a:pt x="1224948" y="2240772"/>
                  <a:pt x="1234457" y="2255468"/>
                  <a:pt x="1205532" y="2226543"/>
                </a:cubicBezTo>
                <a:lnTo>
                  <a:pt x="1180929" y="2201940"/>
                </a:lnTo>
                <a:lnTo>
                  <a:pt x="1168628" y="2197840"/>
                </a:lnTo>
                <a:cubicBezTo>
                  <a:pt x="1138087" y="2177479"/>
                  <a:pt x="1175597" y="2203648"/>
                  <a:pt x="1144025" y="2177338"/>
                </a:cubicBezTo>
                <a:cubicBezTo>
                  <a:pt x="1140239" y="2174183"/>
                  <a:pt x="1135734" y="2172001"/>
                  <a:pt x="1131724" y="2169137"/>
                </a:cubicBezTo>
                <a:cubicBezTo>
                  <a:pt x="1126163" y="2165165"/>
                  <a:pt x="1120883" y="2160807"/>
                  <a:pt x="1115322" y="2156835"/>
                </a:cubicBezTo>
                <a:cubicBezTo>
                  <a:pt x="1100626" y="2146338"/>
                  <a:pt x="1089430" y="2142385"/>
                  <a:pt x="1078418" y="2124032"/>
                </a:cubicBezTo>
                <a:cubicBezTo>
                  <a:pt x="1074318" y="2117198"/>
                  <a:pt x="1071010" y="2109821"/>
                  <a:pt x="1066117" y="2103530"/>
                </a:cubicBezTo>
                <a:cubicBezTo>
                  <a:pt x="1061370" y="2097427"/>
                  <a:pt x="1054545" y="2093166"/>
                  <a:pt x="1049715" y="2087128"/>
                </a:cubicBezTo>
                <a:cubicBezTo>
                  <a:pt x="1043558" y="2079431"/>
                  <a:pt x="1038780" y="2070726"/>
                  <a:pt x="1033313" y="2062525"/>
                </a:cubicBezTo>
                <a:lnTo>
                  <a:pt x="1025112" y="2050224"/>
                </a:lnTo>
                <a:lnTo>
                  <a:pt x="1012811" y="2013320"/>
                </a:lnTo>
                <a:cubicBezTo>
                  <a:pt x="1011444" y="2009219"/>
                  <a:pt x="1009760" y="2005211"/>
                  <a:pt x="1008711" y="2001018"/>
                </a:cubicBezTo>
                <a:cubicBezTo>
                  <a:pt x="1003561" y="1980424"/>
                  <a:pt x="1006392" y="1989963"/>
                  <a:pt x="1000510" y="1972315"/>
                </a:cubicBezTo>
                <a:cubicBezTo>
                  <a:pt x="998458" y="1951798"/>
                  <a:pt x="994184" y="1900031"/>
                  <a:pt x="988208" y="1882105"/>
                </a:cubicBezTo>
                <a:cubicBezTo>
                  <a:pt x="985474" y="1873904"/>
                  <a:pt x="984801" y="1864696"/>
                  <a:pt x="980007" y="1857503"/>
                </a:cubicBezTo>
                <a:cubicBezTo>
                  <a:pt x="961885" y="1830316"/>
                  <a:pt x="983182" y="1860523"/>
                  <a:pt x="959505" y="1832900"/>
                </a:cubicBezTo>
                <a:cubicBezTo>
                  <a:pt x="955057" y="1827711"/>
                  <a:pt x="951652" y="1821687"/>
                  <a:pt x="947204" y="1816498"/>
                </a:cubicBezTo>
                <a:cubicBezTo>
                  <a:pt x="943430" y="1812095"/>
                  <a:pt x="938614" y="1808652"/>
                  <a:pt x="934902" y="1804197"/>
                </a:cubicBezTo>
                <a:cubicBezTo>
                  <a:pt x="931747" y="1800411"/>
                  <a:pt x="929566" y="1795906"/>
                  <a:pt x="926702" y="1791896"/>
                </a:cubicBezTo>
                <a:cubicBezTo>
                  <a:pt x="922730" y="1786335"/>
                  <a:pt x="918022" y="1781289"/>
                  <a:pt x="914400" y="1775494"/>
                </a:cubicBezTo>
                <a:cubicBezTo>
                  <a:pt x="911160" y="1770311"/>
                  <a:pt x="909752" y="1764066"/>
                  <a:pt x="906199" y="1759092"/>
                </a:cubicBezTo>
                <a:cubicBezTo>
                  <a:pt x="902829" y="1754373"/>
                  <a:pt x="897610" y="1751246"/>
                  <a:pt x="893898" y="1746791"/>
                </a:cubicBezTo>
                <a:cubicBezTo>
                  <a:pt x="890743" y="1743005"/>
                  <a:pt x="888561" y="1738499"/>
                  <a:pt x="885697" y="1734489"/>
                </a:cubicBezTo>
                <a:cubicBezTo>
                  <a:pt x="881725" y="1728928"/>
                  <a:pt x="877092" y="1723836"/>
                  <a:pt x="873396" y="1718087"/>
                </a:cubicBezTo>
                <a:cubicBezTo>
                  <a:pt x="866743" y="1707739"/>
                  <a:pt x="847832" y="1677574"/>
                  <a:pt x="840592" y="1660681"/>
                </a:cubicBezTo>
                <a:cubicBezTo>
                  <a:pt x="838889" y="1656708"/>
                  <a:pt x="838425" y="1652246"/>
                  <a:pt x="836492" y="1648380"/>
                </a:cubicBezTo>
                <a:cubicBezTo>
                  <a:pt x="834288" y="1643972"/>
                  <a:pt x="830495" y="1640487"/>
                  <a:pt x="828291" y="1636079"/>
                </a:cubicBezTo>
                <a:cubicBezTo>
                  <a:pt x="826358" y="1632213"/>
                  <a:pt x="826890" y="1627152"/>
                  <a:pt x="824190" y="1623777"/>
                </a:cubicBezTo>
                <a:cubicBezTo>
                  <a:pt x="821112" y="1619929"/>
                  <a:pt x="815989" y="1618310"/>
                  <a:pt x="811889" y="1615576"/>
                </a:cubicBezTo>
                <a:cubicBezTo>
                  <a:pt x="809155" y="1610109"/>
                  <a:pt x="806721" y="1604481"/>
                  <a:pt x="803688" y="1599174"/>
                </a:cubicBezTo>
                <a:cubicBezTo>
                  <a:pt x="801243" y="1594895"/>
                  <a:pt x="797428" y="1591403"/>
                  <a:pt x="795487" y="1586873"/>
                </a:cubicBezTo>
                <a:cubicBezTo>
                  <a:pt x="793267" y="1581693"/>
                  <a:pt x="793907" y="1575512"/>
                  <a:pt x="791387" y="1570471"/>
                </a:cubicBezTo>
                <a:cubicBezTo>
                  <a:pt x="786979" y="1561655"/>
                  <a:pt x="779393" y="1554685"/>
                  <a:pt x="774985" y="1545869"/>
                </a:cubicBezTo>
                <a:cubicBezTo>
                  <a:pt x="764580" y="1525059"/>
                  <a:pt x="770175" y="1534553"/>
                  <a:pt x="758583" y="1517166"/>
                </a:cubicBezTo>
                <a:cubicBezTo>
                  <a:pt x="748280" y="1486251"/>
                  <a:pt x="762177" y="1524351"/>
                  <a:pt x="746282" y="1492563"/>
                </a:cubicBezTo>
                <a:cubicBezTo>
                  <a:pt x="744349" y="1488697"/>
                  <a:pt x="744114" y="1484127"/>
                  <a:pt x="742181" y="1480261"/>
                </a:cubicBezTo>
                <a:cubicBezTo>
                  <a:pt x="739977" y="1475853"/>
                  <a:pt x="735982" y="1472463"/>
                  <a:pt x="733981" y="1467960"/>
                </a:cubicBezTo>
                <a:cubicBezTo>
                  <a:pt x="721392" y="1439634"/>
                  <a:pt x="720603" y="1407998"/>
                  <a:pt x="717579" y="1377750"/>
                </a:cubicBezTo>
                <a:cubicBezTo>
                  <a:pt x="728725" y="1344309"/>
                  <a:pt x="721353" y="1371550"/>
                  <a:pt x="717579" y="1299842"/>
                </a:cubicBezTo>
                <a:cubicBezTo>
                  <a:pt x="714793" y="1246911"/>
                  <a:pt x="721788" y="1160753"/>
                  <a:pt x="701177" y="1098920"/>
                </a:cubicBezTo>
                <a:cubicBezTo>
                  <a:pt x="698443" y="1090719"/>
                  <a:pt x="696842" y="1082049"/>
                  <a:pt x="692976" y="1074317"/>
                </a:cubicBezTo>
                <a:cubicBezTo>
                  <a:pt x="682571" y="1053507"/>
                  <a:pt x="688166" y="1063001"/>
                  <a:pt x="676574" y="1045614"/>
                </a:cubicBezTo>
                <a:cubicBezTo>
                  <a:pt x="662789" y="1004255"/>
                  <a:pt x="683827" y="1068424"/>
                  <a:pt x="668373" y="1016911"/>
                </a:cubicBezTo>
                <a:cubicBezTo>
                  <a:pt x="665889" y="1008631"/>
                  <a:pt x="662906" y="1000509"/>
                  <a:pt x="660172" y="992308"/>
                </a:cubicBezTo>
                <a:cubicBezTo>
                  <a:pt x="658805" y="988208"/>
                  <a:pt x="658469" y="983603"/>
                  <a:pt x="656072" y="980007"/>
                </a:cubicBezTo>
                <a:lnTo>
                  <a:pt x="647871" y="967705"/>
                </a:lnTo>
                <a:lnTo>
                  <a:pt x="635570" y="930801"/>
                </a:lnTo>
                <a:cubicBezTo>
                  <a:pt x="631329" y="918079"/>
                  <a:pt x="630865" y="914761"/>
                  <a:pt x="623268" y="902098"/>
                </a:cubicBezTo>
                <a:cubicBezTo>
                  <a:pt x="618197" y="893647"/>
                  <a:pt x="606867" y="877496"/>
                  <a:pt x="606867" y="877496"/>
                </a:cubicBezTo>
                <a:cubicBezTo>
                  <a:pt x="594051" y="826236"/>
                  <a:pt x="610428" y="889959"/>
                  <a:pt x="598666" y="848792"/>
                </a:cubicBezTo>
                <a:cubicBezTo>
                  <a:pt x="597118" y="843374"/>
                  <a:pt x="596785" y="837571"/>
                  <a:pt x="594565" y="832391"/>
                </a:cubicBezTo>
                <a:cubicBezTo>
                  <a:pt x="592624" y="827861"/>
                  <a:pt x="589098" y="824190"/>
                  <a:pt x="586364" y="820089"/>
                </a:cubicBezTo>
                <a:cubicBezTo>
                  <a:pt x="584997" y="815989"/>
                  <a:pt x="584408" y="811541"/>
                  <a:pt x="582264" y="807788"/>
                </a:cubicBezTo>
                <a:cubicBezTo>
                  <a:pt x="578873" y="801854"/>
                  <a:pt x="573935" y="796947"/>
                  <a:pt x="569963" y="791386"/>
                </a:cubicBezTo>
                <a:cubicBezTo>
                  <a:pt x="567099" y="787376"/>
                  <a:pt x="564496" y="783185"/>
                  <a:pt x="561762" y="779085"/>
                </a:cubicBezTo>
                <a:cubicBezTo>
                  <a:pt x="560395" y="773618"/>
                  <a:pt x="558884" y="768184"/>
                  <a:pt x="557661" y="762683"/>
                </a:cubicBezTo>
                <a:cubicBezTo>
                  <a:pt x="556149" y="755880"/>
                  <a:pt x="555765" y="748793"/>
                  <a:pt x="553561" y="742181"/>
                </a:cubicBezTo>
                <a:cubicBezTo>
                  <a:pt x="551628" y="736382"/>
                  <a:pt x="548393" y="731086"/>
                  <a:pt x="545360" y="725779"/>
                </a:cubicBezTo>
                <a:cubicBezTo>
                  <a:pt x="542915" y="721500"/>
                  <a:pt x="540644" y="716963"/>
                  <a:pt x="537159" y="713478"/>
                </a:cubicBezTo>
                <a:cubicBezTo>
                  <a:pt x="533674" y="709993"/>
                  <a:pt x="528958" y="708011"/>
                  <a:pt x="524858" y="705277"/>
                </a:cubicBezTo>
                <a:cubicBezTo>
                  <a:pt x="523491" y="701176"/>
                  <a:pt x="523457" y="696350"/>
                  <a:pt x="520757" y="692975"/>
                </a:cubicBezTo>
                <a:cubicBezTo>
                  <a:pt x="517679" y="689127"/>
                  <a:pt x="512242" y="687929"/>
                  <a:pt x="508456" y="684774"/>
                </a:cubicBezTo>
                <a:cubicBezTo>
                  <a:pt x="501641" y="679094"/>
                  <a:pt x="491748" y="668709"/>
                  <a:pt x="487954" y="660172"/>
                </a:cubicBezTo>
                <a:cubicBezTo>
                  <a:pt x="484443" y="652272"/>
                  <a:pt x="484548" y="642762"/>
                  <a:pt x="479753" y="635569"/>
                </a:cubicBezTo>
                <a:cubicBezTo>
                  <a:pt x="469771" y="620596"/>
                  <a:pt x="461351" y="609070"/>
                  <a:pt x="455150" y="590464"/>
                </a:cubicBezTo>
                <a:cubicBezTo>
                  <a:pt x="453783" y="586364"/>
                  <a:pt x="452983" y="582029"/>
                  <a:pt x="451050" y="578163"/>
                </a:cubicBezTo>
                <a:cubicBezTo>
                  <a:pt x="448846" y="573755"/>
                  <a:pt x="445053" y="570269"/>
                  <a:pt x="442849" y="565861"/>
                </a:cubicBezTo>
                <a:cubicBezTo>
                  <a:pt x="440916" y="561995"/>
                  <a:pt x="440451" y="557533"/>
                  <a:pt x="438748" y="553560"/>
                </a:cubicBezTo>
                <a:cubicBezTo>
                  <a:pt x="432504" y="538991"/>
                  <a:pt x="430583" y="537213"/>
                  <a:pt x="422346" y="524857"/>
                </a:cubicBezTo>
                <a:cubicBezTo>
                  <a:pt x="420979" y="511189"/>
                  <a:pt x="419299" y="497548"/>
                  <a:pt x="418246" y="483852"/>
                </a:cubicBezTo>
                <a:cubicBezTo>
                  <a:pt x="416566" y="462005"/>
                  <a:pt x="417107" y="439956"/>
                  <a:pt x="414146" y="418245"/>
                </a:cubicBezTo>
                <a:cubicBezTo>
                  <a:pt x="412978" y="409680"/>
                  <a:pt x="412057" y="399755"/>
                  <a:pt x="405945" y="393643"/>
                </a:cubicBezTo>
                <a:cubicBezTo>
                  <a:pt x="390158" y="377856"/>
                  <a:pt x="396860" y="386166"/>
                  <a:pt x="385442" y="369040"/>
                </a:cubicBezTo>
                <a:cubicBezTo>
                  <a:pt x="378237" y="347423"/>
                  <a:pt x="386104" y="364913"/>
                  <a:pt x="369041" y="344437"/>
                </a:cubicBezTo>
                <a:cubicBezTo>
                  <a:pt x="365886" y="340651"/>
                  <a:pt x="364114" y="335819"/>
                  <a:pt x="360840" y="332136"/>
                </a:cubicBezTo>
                <a:cubicBezTo>
                  <a:pt x="353135" y="323468"/>
                  <a:pt x="344438" y="315734"/>
                  <a:pt x="336237" y="307533"/>
                </a:cubicBezTo>
                <a:cubicBezTo>
                  <a:pt x="332137" y="303433"/>
                  <a:pt x="327153" y="300057"/>
                  <a:pt x="323936" y="295232"/>
                </a:cubicBezTo>
                <a:lnTo>
                  <a:pt x="307534" y="270629"/>
                </a:lnTo>
                <a:cubicBezTo>
                  <a:pt x="304800" y="266529"/>
                  <a:pt x="302818" y="261813"/>
                  <a:pt x="299333" y="258328"/>
                </a:cubicBezTo>
                <a:cubicBezTo>
                  <a:pt x="291132" y="250127"/>
                  <a:pt x="281164" y="243375"/>
                  <a:pt x="274730" y="233725"/>
                </a:cubicBezTo>
                <a:cubicBezTo>
                  <a:pt x="266529" y="221424"/>
                  <a:pt x="267896" y="220057"/>
                  <a:pt x="254228" y="213223"/>
                </a:cubicBezTo>
                <a:cubicBezTo>
                  <a:pt x="243585" y="207901"/>
                  <a:pt x="227829" y="207123"/>
                  <a:pt x="217324" y="205022"/>
                </a:cubicBezTo>
                <a:cubicBezTo>
                  <a:pt x="211798" y="203917"/>
                  <a:pt x="206423" y="202145"/>
                  <a:pt x="200922" y="200922"/>
                </a:cubicBezTo>
                <a:cubicBezTo>
                  <a:pt x="171238" y="194326"/>
                  <a:pt x="190098" y="200047"/>
                  <a:pt x="168119" y="192721"/>
                </a:cubicBezTo>
                <a:cubicBezTo>
                  <a:pt x="162652" y="188620"/>
                  <a:pt x="156165" y="185608"/>
                  <a:pt x="151717" y="180419"/>
                </a:cubicBezTo>
                <a:cubicBezTo>
                  <a:pt x="142349" y="169490"/>
                  <a:pt x="141050" y="152489"/>
                  <a:pt x="139416" y="139415"/>
                </a:cubicBezTo>
                <a:cubicBezTo>
                  <a:pt x="132471" y="83852"/>
                  <a:pt x="140908" y="115190"/>
                  <a:pt x="127114" y="73808"/>
                </a:cubicBezTo>
                <a:cubicBezTo>
                  <a:pt x="123004" y="61477"/>
                  <a:pt x="123647" y="59805"/>
                  <a:pt x="114813" y="49205"/>
                </a:cubicBezTo>
                <a:cubicBezTo>
                  <a:pt x="98156" y="29218"/>
                  <a:pt x="108980" y="42189"/>
                  <a:pt x="90210" y="32803"/>
                </a:cubicBezTo>
                <a:cubicBezTo>
                  <a:pt x="85802" y="30599"/>
                  <a:pt x="82412" y="26603"/>
                  <a:pt x="77909" y="24602"/>
                </a:cubicBezTo>
                <a:cubicBezTo>
                  <a:pt x="77899" y="24598"/>
                  <a:pt x="47161" y="14353"/>
                  <a:pt x="41005" y="12301"/>
                </a:cubicBezTo>
                <a:cubicBezTo>
                  <a:pt x="40995" y="12298"/>
                  <a:pt x="16413" y="4103"/>
                  <a:pt x="16402" y="4100"/>
                </a:cubicBezTo>
                <a:lnTo>
                  <a:pt x="0" y="0"/>
                </a:lnTo>
                <a:lnTo>
                  <a:pt x="0" y="0"/>
                </a:lnTo>
              </a:path>
            </a:pathLst>
          </a:custGeom>
          <a:noFill/>
          <a:ln w="28575">
            <a:solidFill>
              <a:srgbClr val="005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8" name="Forme libre 37">
            <a:extLst>
              <a:ext uri="{FF2B5EF4-FFF2-40B4-BE49-F238E27FC236}">
                <a16:creationId xmlns:a16="http://schemas.microsoft.com/office/drawing/2014/main" xmlns="" id="{D41D30D8-38B8-AD38-810F-099AD6F76235}"/>
              </a:ext>
            </a:extLst>
          </p:cNvPr>
          <p:cNvSpPr/>
          <p:nvPr/>
        </p:nvSpPr>
        <p:spPr>
          <a:xfrm>
            <a:off x="2210142" y="1738590"/>
            <a:ext cx="4129151" cy="2652990"/>
          </a:xfrm>
          <a:custGeom>
            <a:avLst/>
            <a:gdLst>
              <a:gd name="connsiteX0" fmla="*/ 4129151 w 4129151"/>
              <a:gd name="connsiteY0" fmla="*/ 2652990 h 2652990"/>
              <a:gd name="connsiteX1" fmla="*/ 4129151 w 4129151"/>
              <a:gd name="connsiteY1" fmla="*/ 2587383 h 2652990"/>
              <a:gd name="connsiteX2" fmla="*/ 3546888 w 4129151"/>
              <a:gd name="connsiteY2" fmla="*/ 2587383 h 2652990"/>
              <a:gd name="connsiteX3" fmla="*/ 3546888 w 4129151"/>
              <a:gd name="connsiteY3" fmla="*/ 2517675 h 2652990"/>
              <a:gd name="connsiteX4" fmla="*/ 2927720 w 4129151"/>
              <a:gd name="connsiteY4" fmla="*/ 2517675 h 2652990"/>
              <a:gd name="connsiteX5" fmla="*/ 2784204 w 4129151"/>
              <a:gd name="connsiteY5" fmla="*/ 2517675 h 2652990"/>
              <a:gd name="connsiteX6" fmla="*/ 2784204 w 4129151"/>
              <a:gd name="connsiteY6" fmla="*/ 2484872 h 2652990"/>
              <a:gd name="connsiteX7" fmla="*/ 2726798 w 4129151"/>
              <a:gd name="connsiteY7" fmla="*/ 2497173 h 2652990"/>
              <a:gd name="connsiteX8" fmla="*/ 2677593 w 4129151"/>
              <a:gd name="connsiteY8" fmla="*/ 2493073 h 2652990"/>
              <a:gd name="connsiteX9" fmla="*/ 2562780 w 4129151"/>
              <a:gd name="connsiteY9" fmla="*/ 2484872 h 2652990"/>
              <a:gd name="connsiteX10" fmla="*/ 2529976 w 4129151"/>
              <a:gd name="connsiteY10" fmla="*/ 2480771 h 2652990"/>
              <a:gd name="connsiteX11" fmla="*/ 2513575 w 4129151"/>
              <a:gd name="connsiteY11" fmla="*/ 2476671 h 2652990"/>
              <a:gd name="connsiteX12" fmla="*/ 2488972 w 4129151"/>
              <a:gd name="connsiteY12" fmla="*/ 2472571 h 2652990"/>
              <a:gd name="connsiteX13" fmla="*/ 2460269 w 4129151"/>
              <a:gd name="connsiteY13" fmla="*/ 2464370 h 2652990"/>
              <a:gd name="connsiteX14" fmla="*/ 2415164 w 4129151"/>
              <a:gd name="connsiteY14" fmla="*/ 2452068 h 2652990"/>
              <a:gd name="connsiteX15" fmla="*/ 2267548 w 4129151"/>
              <a:gd name="connsiteY15" fmla="*/ 2439767 h 2652990"/>
              <a:gd name="connsiteX16" fmla="*/ 2156836 w 4129151"/>
              <a:gd name="connsiteY16" fmla="*/ 2431566 h 2652990"/>
              <a:gd name="connsiteX17" fmla="*/ 2091228 w 4129151"/>
              <a:gd name="connsiteY17" fmla="*/ 2423365 h 2652990"/>
              <a:gd name="connsiteX18" fmla="*/ 2050224 w 4129151"/>
              <a:gd name="connsiteY18" fmla="*/ 2419265 h 2652990"/>
              <a:gd name="connsiteX19" fmla="*/ 1992818 w 4129151"/>
              <a:gd name="connsiteY19" fmla="*/ 2411064 h 2652990"/>
              <a:gd name="connsiteX20" fmla="*/ 1960014 w 4129151"/>
              <a:gd name="connsiteY20" fmla="*/ 2406963 h 2652990"/>
              <a:gd name="connsiteX21" fmla="*/ 1923110 w 4129151"/>
              <a:gd name="connsiteY21" fmla="*/ 2402863 h 2652990"/>
              <a:gd name="connsiteX22" fmla="*/ 1869804 w 4129151"/>
              <a:gd name="connsiteY22" fmla="*/ 2394662 h 2652990"/>
              <a:gd name="connsiteX23" fmla="*/ 1857503 w 4129151"/>
              <a:gd name="connsiteY23" fmla="*/ 2390562 h 2652990"/>
              <a:gd name="connsiteX24" fmla="*/ 1783695 w 4129151"/>
              <a:gd name="connsiteY24" fmla="*/ 2382361 h 2652990"/>
              <a:gd name="connsiteX25" fmla="*/ 1767293 w 4129151"/>
              <a:gd name="connsiteY25" fmla="*/ 2378260 h 2652990"/>
              <a:gd name="connsiteX26" fmla="*/ 1709887 w 4129151"/>
              <a:gd name="connsiteY26" fmla="*/ 2370059 h 2652990"/>
              <a:gd name="connsiteX27" fmla="*/ 1697585 w 4129151"/>
              <a:gd name="connsiteY27" fmla="*/ 2365959 h 2652990"/>
              <a:gd name="connsiteX28" fmla="*/ 1681184 w 4129151"/>
              <a:gd name="connsiteY28" fmla="*/ 2361858 h 2652990"/>
              <a:gd name="connsiteX29" fmla="*/ 1664782 w 4129151"/>
              <a:gd name="connsiteY29" fmla="*/ 2353658 h 2652990"/>
              <a:gd name="connsiteX30" fmla="*/ 1623777 w 4129151"/>
              <a:gd name="connsiteY30" fmla="*/ 2341356 h 2652990"/>
              <a:gd name="connsiteX31" fmla="*/ 1603275 w 4129151"/>
              <a:gd name="connsiteY31" fmla="*/ 2337256 h 2652990"/>
              <a:gd name="connsiteX32" fmla="*/ 1578672 w 4129151"/>
              <a:gd name="connsiteY32" fmla="*/ 2329055 h 2652990"/>
              <a:gd name="connsiteX33" fmla="*/ 1566371 w 4129151"/>
              <a:gd name="connsiteY33" fmla="*/ 2316753 h 2652990"/>
              <a:gd name="connsiteX34" fmla="*/ 1554070 w 4129151"/>
              <a:gd name="connsiteY34" fmla="*/ 2308553 h 2652990"/>
              <a:gd name="connsiteX35" fmla="*/ 1549969 w 4129151"/>
              <a:gd name="connsiteY35" fmla="*/ 2296251 h 2652990"/>
              <a:gd name="connsiteX36" fmla="*/ 1537668 w 4129151"/>
              <a:gd name="connsiteY36" fmla="*/ 2288050 h 2652990"/>
              <a:gd name="connsiteX37" fmla="*/ 1500764 w 4129151"/>
              <a:gd name="connsiteY37" fmla="*/ 2255247 h 2652990"/>
              <a:gd name="connsiteX38" fmla="*/ 1484362 w 4129151"/>
              <a:gd name="connsiteY38" fmla="*/ 2251146 h 2652990"/>
              <a:gd name="connsiteX39" fmla="*/ 1472061 w 4129151"/>
              <a:gd name="connsiteY39" fmla="*/ 2247046 h 2652990"/>
              <a:gd name="connsiteX40" fmla="*/ 1439257 w 4129151"/>
              <a:gd name="connsiteY40" fmla="*/ 2238845 h 2652990"/>
              <a:gd name="connsiteX41" fmla="*/ 1414654 w 4129151"/>
              <a:gd name="connsiteY41" fmla="*/ 2230644 h 2652990"/>
              <a:gd name="connsiteX42" fmla="*/ 1390052 w 4129151"/>
              <a:gd name="connsiteY42" fmla="*/ 2218343 h 2652990"/>
              <a:gd name="connsiteX43" fmla="*/ 1377750 w 4129151"/>
              <a:gd name="connsiteY43" fmla="*/ 2210142 h 2652990"/>
              <a:gd name="connsiteX44" fmla="*/ 1365449 w 4129151"/>
              <a:gd name="connsiteY44" fmla="*/ 2206041 h 2652990"/>
              <a:gd name="connsiteX45" fmla="*/ 1332645 w 4129151"/>
              <a:gd name="connsiteY45" fmla="*/ 2169137 h 2652990"/>
              <a:gd name="connsiteX46" fmla="*/ 1320344 w 4129151"/>
              <a:gd name="connsiteY46" fmla="*/ 2165037 h 2652990"/>
              <a:gd name="connsiteX47" fmla="*/ 1295741 w 4129151"/>
              <a:gd name="connsiteY47" fmla="*/ 2140434 h 2652990"/>
              <a:gd name="connsiteX48" fmla="*/ 1283440 w 4129151"/>
              <a:gd name="connsiteY48" fmla="*/ 2128133 h 2652990"/>
              <a:gd name="connsiteX49" fmla="*/ 1267038 w 4129151"/>
              <a:gd name="connsiteY49" fmla="*/ 2103530 h 2652990"/>
              <a:gd name="connsiteX50" fmla="*/ 1254737 w 4129151"/>
              <a:gd name="connsiteY50" fmla="*/ 2078927 h 2652990"/>
              <a:gd name="connsiteX51" fmla="*/ 1250636 w 4129151"/>
              <a:gd name="connsiteY51" fmla="*/ 2066626 h 2652990"/>
              <a:gd name="connsiteX52" fmla="*/ 1242436 w 4129151"/>
              <a:gd name="connsiteY52" fmla="*/ 2054325 h 2652990"/>
              <a:gd name="connsiteX53" fmla="*/ 1230134 w 4129151"/>
              <a:gd name="connsiteY53" fmla="*/ 2029722 h 2652990"/>
              <a:gd name="connsiteX54" fmla="*/ 1217833 w 4129151"/>
              <a:gd name="connsiteY54" fmla="*/ 2021521 h 2652990"/>
              <a:gd name="connsiteX55" fmla="*/ 1205532 w 4129151"/>
              <a:gd name="connsiteY55" fmla="*/ 2009220 h 2652990"/>
              <a:gd name="connsiteX56" fmla="*/ 1193230 w 4129151"/>
              <a:gd name="connsiteY56" fmla="*/ 2005119 h 2652990"/>
              <a:gd name="connsiteX57" fmla="*/ 1180929 w 4129151"/>
              <a:gd name="connsiteY57" fmla="*/ 1996919 h 2652990"/>
              <a:gd name="connsiteX58" fmla="*/ 1152226 w 4129151"/>
              <a:gd name="connsiteY58" fmla="*/ 1984617 h 2652990"/>
              <a:gd name="connsiteX59" fmla="*/ 1119422 w 4129151"/>
              <a:gd name="connsiteY59" fmla="*/ 1964115 h 2652990"/>
              <a:gd name="connsiteX60" fmla="*/ 1103020 w 4129151"/>
              <a:gd name="connsiteY60" fmla="*/ 1955914 h 2652990"/>
              <a:gd name="connsiteX61" fmla="*/ 1086619 w 4129151"/>
              <a:gd name="connsiteY61" fmla="*/ 1943613 h 2652990"/>
              <a:gd name="connsiteX62" fmla="*/ 1062016 w 4129151"/>
              <a:gd name="connsiteY62" fmla="*/ 1935412 h 2652990"/>
              <a:gd name="connsiteX63" fmla="*/ 1049715 w 4129151"/>
              <a:gd name="connsiteY63" fmla="*/ 1931311 h 2652990"/>
              <a:gd name="connsiteX64" fmla="*/ 1037413 w 4129151"/>
              <a:gd name="connsiteY64" fmla="*/ 1927211 h 2652990"/>
              <a:gd name="connsiteX65" fmla="*/ 1025112 w 4129151"/>
              <a:gd name="connsiteY65" fmla="*/ 1914910 h 2652990"/>
              <a:gd name="connsiteX66" fmla="*/ 1008710 w 4129151"/>
              <a:gd name="connsiteY66" fmla="*/ 1890307 h 2652990"/>
              <a:gd name="connsiteX67" fmla="*/ 1000509 w 4129151"/>
              <a:gd name="connsiteY67" fmla="*/ 1853403 h 2652990"/>
              <a:gd name="connsiteX68" fmla="*/ 1004610 w 4129151"/>
              <a:gd name="connsiteY68" fmla="*/ 1841101 h 2652990"/>
              <a:gd name="connsiteX69" fmla="*/ 1000509 w 4129151"/>
              <a:gd name="connsiteY69" fmla="*/ 1816499 h 2652990"/>
              <a:gd name="connsiteX70" fmla="*/ 992308 w 4129151"/>
              <a:gd name="connsiteY70" fmla="*/ 1709887 h 2652990"/>
              <a:gd name="connsiteX71" fmla="*/ 988208 w 4129151"/>
              <a:gd name="connsiteY71" fmla="*/ 1693485 h 2652990"/>
              <a:gd name="connsiteX72" fmla="*/ 980007 w 4129151"/>
              <a:gd name="connsiteY72" fmla="*/ 1660682 h 2652990"/>
              <a:gd name="connsiteX73" fmla="*/ 971806 w 4129151"/>
              <a:gd name="connsiteY73" fmla="*/ 1648380 h 2652990"/>
              <a:gd name="connsiteX74" fmla="*/ 963605 w 4129151"/>
              <a:gd name="connsiteY74" fmla="*/ 1631979 h 2652990"/>
              <a:gd name="connsiteX75" fmla="*/ 951304 w 4129151"/>
              <a:gd name="connsiteY75" fmla="*/ 1607376 h 2652990"/>
              <a:gd name="connsiteX76" fmla="*/ 926701 w 4129151"/>
              <a:gd name="connsiteY76" fmla="*/ 1595075 h 2652990"/>
              <a:gd name="connsiteX77" fmla="*/ 902098 w 4129151"/>
              <a:gd name="connsiteY77" fmla="*/ 1574572 h 2652990"/>
              <a:gd name="connsiteX78" fmla="*/ 893897 w 4129151"/>
              <a:gd name="connsiteY78" fmla="*/ 1562271 h 2652990"/>
              <a:gd name="connsiteX79" fmla="*/ 881596 w 4129151"/>
              <a:gd name="connsiteY79" fmla="*/ 1549970 h 2652990"/>
              <a:gd name="connsiteX80" fmla="*/ 865194 w 4129151"/>
              <a:gd name="connsiteY80" fmla="*/ 1525367 h 2652990"/>
              <a:gd name="connsiteX81" fmla="*/ 840592 w 4129151"/>
              <a:gd name="connsiteY81" fmla="*/ 1504865 h 2652990"/>
              <a:gd name="connsiteX82" fmla="*/ 828290 w 4129151"/>
              <a:gd name="connsiteY82" fmla="*/ 1496664 h 2652990"/>
              <a:gd name="connsiteX83" fmla="*/ 820089 w 4129151"/>
              <a:gd name="connsiteY83" fmla="*/ 1484362 h 2652990"/>
              <a:gd name="connsiteX84" fmla="*/ 807788 w 4129151"/>
              <a:gd name="connsiteY84" fmla="*/ 1472061 h 2652990"/>
              <a:gd name="connsiteX85" fmla="*/ 799587 w 4129151"/>
              <a:gd name="connsiteY85" fmla="*/ 1455659 h 2652990"/>
              <a:gd name="connsiteX86" fmla="*/ 791386 w 4129151"/>
              <a:gd name="connsiteY86" fmla="*/ 1443358 h 2652990"/>
              <a:gd name="connsiteX87" fmla="*/ 783185 w 4129151"/>
              <a:gd name="connsiteY87" fmla="*/ 1418755 h 2652990"/>
              <a:gd name="connsiteX88" fmla="*/ 779085 w 4129151"/>
              <a:gd name="connsiteY88" fmla="*/ 1402353 h 2652990"/>
              <a:gd name="connsiteX89" fmla="*/ 770884 w 4129151"/>
              <a:gd name="connsiteY89" fmla="*/ 1385952 h 2652990"/>
              <a:gd name="connsiteX90" fmla="*/ 758583 w 4129151"/>
              <a:gd name="connsiteY90" fmla="*/ 1344947 h 2652990"/>
              <a:gd name="connsiteX91" fmla="*/ 754482 w 4129151"/>
              <a:gd name="connsiteY91" fmla="*/ 1332646 h 2652990"/>
              <a:gd name="connsiteX92" fmla="*/ 742181 w 4129151"/>
              <a:gd name="connsiteY92" fmla="*/ 1262938 h 2652990"/>
              <a:gd name="connsiteX93" fmla="*/ 738080 w 4129151"/>
              <a:gd name="connsiteY93" fmla="*/ 1246536 h 2652990"/>
              <a:gd name="connsiteX94" fmla="*/ 721679 w 4129151"/>
              <a:gd name="connsiteY94" fmla="*/ 1221934 h 2652990"/>
              <a:gd name="connsiteX95" fmla="*/ 713478 w 4129151"/>
              <a:gd name="connsiteY95" fmla="*/ 980007 h 2652990"/>
              <a:gd name="connsiteX96" fmla="*/ 709377 w 4129151"/>
              <a:gd name="connsiteY96" fmla="*/ 963606 h 2652990"/>
              <a:gd name="connsiteX97" fmla="*/ 692975 w 4129151"/>
              <a:gd name="connsiteY97" fmla="*/ 939003 h 2652990"/>
              <a:gd name="connsiteX98" fmla="*/ 684775 w 4129151"/>
              <a:gd name="connsiteY98" fmla="*/ 926701 h 2652990"/>
              <a:gd name="connsiteX99" fmla="*/ 676574 w 4129151"/>
              <a:gd name="connsiteY99" fmla="*/ 910300 h 2652990"/>
              <a:gd name="connsiteX100" fmla="*/ 672473 w 4129151"/>
              <a:gd name="connsiteY100" fmla="*/ 897998 h 2652990"/>
              <a:gd name="connsiteX101" fmla="*/ 664272 w 4129151"/>
              <a:gd name="connsiteY101" fmla="*/ 885697 h 2652990"/>
              <a:gd name="connsiteX102" fmla="*/ 656071 w 4129151"/>
              <a:gd name="connsiteY102" fmla="*/ 861094 h 2652990"/>
              <a:gd name="connsiteX103" fmla="*/ 623268 w 4129151"/>
              <a:gd name="connsiteY103" fmla="*/ 811889 h 2652990"/>
              <a:gd name="connsiteX104" fmla="*/ 598665 w 4129151"/>
              <a:gd name="connsiteY104" fmla="*/ 766784 h 2652990"/>
              <a:gd name="connsiteX105" fmla="*/ 590464 w 4129151"/>
              <a:gd name="connsiteY105" fmla="*/ 742181 h 2652990"/>
              <a:gd name="connsiteX106" fmla="*/ 574062 w 4129151"/>
              <a:gd name="connsiteY106" fmla="*/ 709378 h 2652990"/>
              <a:gd name="connsiteX107" fmla="*/ 565862 w 4129151"/>
              <a:gd name="connsiteY107" fmla="*/ 684775 h 2652990"/>
              <a:gd name="connsiteX108" fmla="*/ 545359 w 4129151"/>
              <a:gd name="connsiteY108" fmla="*/ 651971 h 2652990"/>
              <a:gd name="connsiteX109" fmla="*/ 537158 w 4129151"/>
              <a:gd name="connsiteY109" fmla="*/ 639670 h 2652990"/>
              <a:gd name="connsiteX110" fmla="*/ 524857 w 4129151"/>
              <a:gd name="connsiteY110" fmla="*/ 627369 h 2652990"/>
              <a:gd name="connsiteX111" fmla="*/ 512556 w 4129151"/>
              <a:gd name="connsiteY111" fmla="*/ 602766 h 2652990"/>
              <a:gd name="connsiteX112" fmla="*/ 500254 w 4129151"/>
              <a:gd name="connsiteY112" fmla="*/ 590465 h 2652990"/>
              <a:gd name="connsiteX113" fmla="*/ 471551 w 4129151"/>
              <a:gd name="connsiteY113" fmla="*/ 561762 h 2652990"/>
              <a:gd name="connsiteX114" fmla="*/ 463350 w 4129151"/>
              <a:gd name="connsiteY114" fmla="*/ 549460 h 2652990"/>
              <a:gd name="connsiteX115" fmla="*/ 455149 w 4129151"/>
              <a:gd name="connsiteY115" fmla="*/ 467451 h 2652990"/>
              <a:gd name="connsiteX116" fmla="*/ 446949 w 4129151"/>
              <a:gd name="connsiteY116" fmla="*/ 442849 h 2652990"/>
              <a:gd name="connsiteX117" fmla="*/ 442848 w 4129151"/>
              <a:gd name="connsiteY117" fmla="*/ 426447 h 2652990"/>
              <a:gd name="connsiteX118" fmla="*/ 430547 w 4129151"/>
              <a:gd name="connsiteY118" fmla="*/ 393643 h 2652990"/>
              <a:gd name="connsiteX119" fmla="*/ 422346 w 4129151"/>
              <a:gd name="connsiteY119" fmla="*/ 381342 h 2652990"/>
              <a:gd name="connsiteX120" fmla="*/ 418245 w 4129151"/>
              <a:gd name="connsiteY120" fmla="*/ 369040 h 2652990"/>
              <a:gd name="connsiteX121" fmla="*/ 377241 w 4129151"/>
              <a:gd name="connsiteY121" fmla="*/ 332136 h 2652990"/>
              <a:gd name="connsiteX122" fmla="*/ 377241 w 4129151"/>
              <a:gd name="connsiteY122" fmla="*/ 332136 h 2652990"/>
              <a:gd name="connsiteX123" fmla="*/ 360839 w 4129151"/>
              <a:gd name="connsiteY123" fmla="*/ 307534 h 2652990"/>
              <a:gd name="connsiteX124" fmla="*/ 352638 w 4129151"/>
              <a:gd name="connsiteY124" fmla="*/ 295232 h 2652990"/>
              <a:gd name="connsiteX125" fmla="*/ 340337 w 4129151"/>
              <a:gd name="connsiteY125" fmla="*/ 282931 h 2652990"/>
              <a:gd name="connsiteX126" fmla="*/ 323935 w 4129151"/>
              <a:gd name="connsiteY126" fmla="*/ 258328 h 2652990"/>
              <a:gd name="connsiteX127" fmla="*/ 282931 w 4129151"/>
              <a:gd name="connsiteY127" fmla="*/ 229625 h 2652990"/>
              <a:gd name="connsiteX128" fmla="*/ 270629 w 4129151"/>
              <a:gd name="connsiteY128" fmla="*/ 221424 h 2652990"/>
              <a:gd name="connsiteX129" fmla="*/ 258328 w 4129151"/>
              <a:gd name="connsiteY129" fmla="*/ 209123 h 2652990"/>
              <a:gd name="connsiteX130" fmla="*/ 246027 w 4129151"/>
              <a:gd name="connsiteY130" fmla="*/ 200922 h 2652990"/>
              <a:gd name="connsiteX131" fmla="*/ 213223 w 4129151"/>
              <a:gd name="connsiteY131" fmla="*/ 164018 h 2652990"/>
              <a:gd name="connsiteX132" fmla="*/ 209123 w 4129151"/>
              <a:gd name="connsiteY132" fmla="*/ 151717 h 2652990"/>
              <a:gd name="connsiteX133" fmla="*/ 188620 w 4129151"/>
              <a:gd name="connsiteY133" fmla="*/ 127114 h 2652990"/>
              <a:gd name="connsiteX134" fmla="*/ 176319 w 4129151"/>
              <a:gd name="connsiteY134" fmla="*/ 102511 h 2652990"/>
              <a:gd name="connsiteX135" fmla="*/ 164018 w 4129151"/>
              <a:gd name="connsiteY135" fmla="*/ 90210 h 2652990"/>
              <a:gd name="connsiteX136" fmla="*/ 155817 w 4129151"/>
              <a:gd name="connsiteY136" fmla="*/ 77909 h 2652990"/>
              <a:gd name="connsiteX137" fmla="*/ 127114 w 4129151"/>
              <a:gd name="connsiteY137" fmla="*/ 57406 h 2652990"/>
              <a:gd name="connsiteX138" fmla="*/ 114812 w 4129151"/>
              <a:gd name="connsiteY138" fmla="*/ 53306 h 2652990"/>
              <a:gd name="connsiteX139" fmla="*/ 86109 w 4129151"/>
              <a:gd name="connsiteY139" fmla="*/ 36904 h 2652990"/>
              <a:gd name="connsiteX140" fmla="*/ 65607 w 4129151"/>
              <a:gd name="connsiteY140" fmla="*/ 28703 h 2652990"/>
              <a:gd name="connsiteX141" fmla="*/ 32803 w 4129151"/>
              <a:gd name="connsiteY141" fmla="*/ 16402 h 2652990"/>
              <a:gd name="connsiteX142" fmla="*/ 8201 w 4129151"/>
              <a:gd name="connsiteY142" fmla="*/ 8201 h 2652990"/>
              <a:gd name="connsiteX143" fmla="*/ 8201 w 4129151"/>
              <a:gd name="connsiteY143" fmla="*/ 8201 h 2652990"/>
              <a:gd name="connsiteX144" fmla="*/ 4100 w 4129151"/>
              <a:gd name="connsiteY144" fmla="*/ 8201 h 2652990"/>
              <a:gd name="connsiteX145" fmla="*/ 0 w 4129151"/>
              <a:gd name="connsiteY145" fmla="*/ 0 h 265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29151" h="2652990">
                <a:moveTo>
                  <a:pt x="4129151" y="2652990"/>
                </a:moveTo>
                <a:lnTo>
                  <a:pt x="4129151" y="2587383"/>
                </a:lnTo>
                <a:lnTo>
                  <a:pt x="3546888" y="2587383"/>
                </a:lnTo>
                <a:lnTo>
                  <a:pt x="3546888" y="2517675"/>
                </a:lnTo>
                <a:lnTo>
                  <a:pt x="2927720" y="2517675"/>
                </a:lnTo>
                <a:lnTo>
                  <a:pt x="2784204" y="2517675"/>
                </a:lnTo>
                <a:lnTo>
                  <a:pt x="2784204" y="2484872"/>
                </a:lnTo>
                <a:lnTo>
                  <a:pt x="2726798" y="2497173"/>
                </a:lnTo>
                <a:lnTo>
                  <a:pt x="2677593" y="2493073"/>
                </a:lnTo>
                <a:cubicBezTo>
                  <a:pt x="2597615" y="2487741"/>
                  <a:pt x="2624096" y="2491685"/>
                  <a:pt x="2562780" y="2484872"/>
                </a:cubicBezTo>
                <a:cubicBezTo>
                  <a:pt x="2551828" y="2483655"/>
                  <a:pt x="2540846" y="2482583"/>
                  <a:pt x="2529976" y="2480771"/>
                </a:cubicBezTo>
                <a:cubicBezTo>
                  <a:pt x="2524417" y="2479845"/>
                  <a:pt x="2519101" y="2477776"/>
                  <a:pt x="2513575" y="2476671"/>
                </a:cubicBezTo>
                <a:cubicBezTo>
                  <a:pt x="2505422" y="2475041"/>
                  <a:pt x="2497173" y="2473938"/>
                  <a:pt x="2488972" y="2472571"/>
                </a:cubicBezTo>
                <a:cubicBezTo>
                  <a:pt x="2459484" y="2462740"/>
                  <a:pt x="2496302" y="2474665"/>
                  <a:pt x="2460269" y="2464370"/>
                </a:cubicBezTo>
                <a:cubicBezTo>
                  <a:pt x="2443238" y="2459504"/>
                  <a:pt x="2436610" y="2454017"/>
                  <a:pt x="2415164" y="2452068"/>
                </a:cubicBezTo>
                <a:cubicBezTo>
                  <a:pt x="2330240" y="2444348"/>
                  <a:pt x="2398006" y="2450344"/>
                  <a:pt x="2267548" y="2439767"/>
                </a:cubicBezTo>
                <a:cubicBezTo>
                  <a:pt x="2187005" y="2433237"/>
                  <a:pt x="2248322" y="2437666"/>
                  <a:pt x="2156836" y="2431566"/>
                </a:cubicBezTo>
                <a:cubicBezTo>
                  <a:pt x="2121545" y="2426525"/>
                  <a:pt x="2130483" y="2427497"/>
                  <a:pt x="2091228" y="2423365"/>
                </a:cubicBezTo>
                <a:cubicBezTo>
                  <a:pt x="2077567" y="2421927"/>
                  <a:pt x="2063854" y="2420969"/>
                  <a:pt x="2050224" y="2419265"/>
                </a:cubicBezTo>
                <a:cubicBezTo>
                  <a:pt x="2031044" y="2416868"/>
                  <a:pt x="2011998" y="2413462"/>
                  <a:pt x="1992818" y="2411064"/>
                </a:cubicBezTo>
                <a:lnTo>
                  <a:pt x="1960014" y="2406963"/>
                </a:lnTo>
                <a:lnTo>
                  <a:pt x="1923110" y="2402863"/>
                </a:lnTo>
                <a:cubicBezTo>
                  <a:pt x="1902030" y="2400228"/>
                  <a:pt x="1890303" y="2398078"/>
                  <a:pt x="1869804" y="2394662"/>
                </a:cubicBezTo>
                <a:cubicBezTo>
                  <a:pt x="1865704" y="2393295"/>
                  <a:pt x="1861741" y="2391410"/>
                  <a:pt x="1857503" y="2390562"/>
                </a:cubicBezTo>
                <a:cubicBezTo>
                  <a:pt x="1836709" y="2386403"/>
                  <a:pt x="1802726" y="2384091"/>
                  <a:pt x="1783695" y="2382361"/>
                </a:cubicBezTo>
                <a:cubicBezTo>
                  <a:pt x="1778228" y="2380994"/>
                  <a:pt x="1772819" y="2379365"/>
                  <a:pt x="1767293" y="2378260"/>
                </a:cubicBezTo>
                <a:cubicBezTo>
                  <a:pt x="1747600" y="2374321"/>
                  <a:pt x="1730026" y="2372577"/>
                  <a:pt x="1709887" y="2370059"/>
                </a:cubicBezTo>
                <a:cubicBezTo>
                  <a:pt x="1705786" y="2368692"/>
                  <a:pt x="1701741" y="2367146"/>
                  <a:pt x="1697585" y="2365959"/>
                </a:cubicBezTo>
                <a:cubicBezTo>
                  <a:pt x="1692167" y="2364411"/>
                  <a:pt x="1686461" y="2363837"/>
                  <a:pt x="1681184" y="2361858"/>
                </a:cubicBezTo>
                <a:cubicBezTo>
                  <a:pt x="1675461" y="2359712"/>
                  <a:pt x="1670457" y="2355928"/>
                  <a:pt x="1664782" y="2353658"/>
                </a:cubicBezTo>
                <a:cubicBezTo>
                  <a:pt x="1652009" y="2348549"/>
                  <a:pt x="1637368" y="2344376"/>
                  <a:pt x="1623777" y="2341356"/>
                </a:cubicBezTo>
                <a:cubicBezTo>
                  <a:pt x="1616974" y="2339844"/>
                  <a:pt x="1609999" y="2339090"/>
                  <a:pt x="1603275" y="2337256"/>
                </a:cubicBezTo>
                <a:cubicBezTo>
                  <a:pt x="1594935" y="2334982"/>
                  <a:pt x="1578672" y="2329055"/>
                  <a:pt x="1578672" y="2329055"/>
                </a:cubicBezTo>
                <a:cubicBezTo>
                  <a:pt x="1574572" y="2324954"/>
                  <a:pt x="1570826" y="2320465"/>
                  <a:pt x="1566371" y="2316753"/>
                </a:cubicBezTo>
                <a:cubicBezTo>
                  <a:pt x="1562585" y="2313598"/>
                  <a:pt x="1557148" y="2312401"/>
                  <a:pt x="1554070" y="2308553"/>
                </a:cubicBezTo>
                <a:cubicBezTo>
                  <a:pt x="1551370" y="2305178"/>
                  <a:pt x="1552669" y="2299626"/>
                  <a:pt x="1549969" y="2296251"/>
                </a:cubicBezTo>
                <a:cubicBezTo>
                  <a:pt x="1546891" y="2292403"/>
                  <a:pt x="1541351" y="2291324"/>
                  <a:pt x="1537668" y="2288050"/>
                </a:cubicBezTo>
                <a:cubicBezTo>
                  <a:pt x="1529524" y="2280811"/>
                  <a:pt x="1514240" y="2261023"/>
                  <a:pt x="1500764" y="2255247"/>
                </a:cubicBezTo>
                <a:cubicBezTo>
                  <a:pt x="1495584" y="2253027"/>
                  <a:pt x="1489781" y="2252694"/>
                  <a:pt x="1484362" y="2251146"/>
                </a:cubicBezTo>
                <a:cubicBezTo>
                  <a:pt x="1480206" y="2249959"/>
                  <a:pt x="1476231" y="2248183"/>
                  <a:pt x="1472061" y="2247046"/>
                </a:cubicBezTo>
                <a:cubicBezTo>
                  <a:pt x="1461187" y="2244080"/>
                  <a:pt x="1449950" y="2242409"/>
                  <a:pt x="1439257" y="2238845"/>
                </a:cubicBezTo>
                <a:cubicBezTo>
                  <a:pt x="1431056" y="2236111"/>
                  <a:pt x="1421847" y="2235439"/>
                  <a:pt x="1414654" y="2230644"/>
                </a:cubicBezTo>
                <a:cubicBezTo>
                  <a:pt x="1398757" y="2220045"/>
                  <a:pt x="1407028" y="2224001"/>
                  <a:pt x="1390052" y="2218343"/>
                </a:cubicBezTo>
                <a:cubicBezTo>
                  <a:pt x="1385951" y="2215609"/>
                  <a:pt x="1382158" y="2212346"/>
                  <a:pt x="1377750" y="2210142"/>
                </a:cubicBezTo>
                <a:cubicBezTo>
                  <a:pt x="1373884" y="2208209"/>
                  <a:pt x="1369045" y="2208439"/>
                  <a:pt x="1365449" y="2206041"/>
                </a:cubicBezTo>
                <a:cubicBezTo>
                  <a:pt x="1350814" y="2196284"/>
                  <a:pt x="1347280" y="2178894"/>
                  <a:pt x="1332645" y="2169137"/>
                </a:cubicBezTo>
                <a:cubicBezTo>
                  <a:pt x="1329049" y="2166740"/>
                  <a:pt x="1324444" y="2166404"/>
                  <a:pt x="1320344" y="2165037"/>
                </a:cubicBezTo>
                <a:lnTo>
                  <a:pt x="1295741" y="2140434"/>
                </a:lnTo>
                <a:cubicBezTo>
                  <a:pt x="1291641" y="2136334"/>
                  <a:pt x="1286657" y="2132958"/>
                  <a:pt x="1283440" y="2128133"/>
                </a:cubicBezTo>
                <a:lnTo>
                  <a:pt x="1267038" y="2103530"/>
                </a:lnTo>
                <a:cubicBezTo>
                  <a:pt x="1256735" y="2072619"/>
                  <a:pt x="1270631" y="2110714"/>
                  <a:pt x="1254737" y="2078927"/>
                </a:cubicBezTo>
                <a:cubicBezTo>
                  <a:pt x="1252804" y="2075061"/>
                  <a:pt x="1252569" y="2070492"/>
                  <a:pt x="1250636" y="2066626"/>
                </a:cubicBezTo>
                <a:cubicBezTo>
                  <a:pt x="1248432" y="2062218"/>
                  <a:pt x="1244640" y="2058733"/>
                  <a:pt x="1242436" y="2054325"/>
                </a:cubicBezTo>
                <a:cubicBezTo>
                  <a:pt x="1235767" y="2040986"/>
                  <a:pt x="1241884" y="2041472"/>
                  <a:pt x="1230134" y="2029722"/>
                </a:cubicBezTo>
                <a:cubicBezTo>
                  <a:pt x="1226649" y="2026237"/>
                  <a:pt x="1221619" y="2024676"/>
                  <a:pt x="1217833" y="2021521"/>
                </a:cubicBezTo>
                <a:cubicBezTo>
                  <a:pt x="1213378" y="2017809"/>
                  <a:pt x="1210357" y="2012437"/>
                  <a:pt x="1205532" y="2009220"/>
                </a:cubicBezTo>
                <a:cubicBezTo>
                  <a:pt x="1201935" y="2006822"/>
                  <a:pt x="1197096" y="2007052"/>
                  <a:pt x="1193230" y="2005119"/>
                </a:cubicBezTo>
                <a:cubicBezTo>
                  <a:pt x="1188822" y="2002915"/>
                  <a:pt x="1185337" y="1999123"/>
                  <a:pt x="1180929" y="1996919"/>
                </a:cubicBezTo>
                <a:cubicBezTo>
                  <a:pt x="1140968" y="1976938"/>
                  <a:pt x="1203411" y="2014474"/>
                  <a:pt x="1152226" y="1984617"/>
                </a:cubicBezTo>
                <a:cubicBezTo>
                  <a:pt x="1141088" y="1978120"/>
                  <a:pt x="1130955" y="1969882"/>
                  <a:pt x="1119422" y="1964115"/>
                </a:cubicBezTo>
                <a:cubicBezTo>
                  <a:pt x="1113955" y="1961381"/>
                  <a:pt x="1108204" y="1959154"/>
                  <a:pt x="1103020" y="1955914"/>
                </a:cubicBezTo>
                <a:cubicBezTo>
                  <a:pt x="1097225" y="1952292"/>
                  <a:pt x="1092731" y="1946669"/>
                  <a:pt x="1086619" y="1943613"/>
                </a:cubicBezTo>
                <a:cubicBezTo>
                  <a:pt x="1078887" y="1939747"/>
                  <a:pt x="1070217" y="1938146"/>
                  <a:pt x="1062016" y="1935412"/>
                </a:cubicBezTo>
                <a:lnTo>
                  <a:pt x="1049715" y="1931311"/>
                </a:lnTo>
                <a:lnTo>
                  <a:pt x="1037413" y="1927211"/>
                </a:lnTo>
                <a:cubicBezTo>
                  <a:pt x="1033313" y="1923111"/>
                  <a:pt x="1028672" y="1919487"/>
                  <a:pt x="1025112" y="1914910"/>
                </a:cubicBezTo>
                <a:cubicBezTo>
                  <a:pt x="1019061" y="1907130"/>
                  <a:pt x="1008710" y="1890307"/>
                  <a:pt x="1008710" y="1890307"/>
                </a:cubicBezTo>
                <a:cubicBezTo>
                  <a:pt x="1007130" y="1883986"/>
                  <a:pt x="1000509" y="1858603"/>
                  <a:pt x="1000509" y="1853403"/>
                </a:cubicBezTo>
                <a:cubicBezTo>
                  <a:pt x="1000509" y="1849080"/>
                  <a:pt x="1003243" y="1845202"/>
                  <a:pt x="1004610" y="1841101"/>
                </a:cubicBezTo>
                <a:cubicBezTo>
                  <a:pt x="1003243" y="1832900"/>
                  <a:pt x="1001297" y="1824775"/>
                  <a:pt x="1000509" y="1816499"/>
                </a:cubicBezTo>
                <a:cubicBezTo>
                  <a:pt x="997208" y="1781840"/>
                  <a:pt x="996945" y="1744662"/>
                  <a:pt x="992308" y="1709887"/>
                </a:cubicBezTo>
                <a:cubicBezTo>
                  <a:pt x="991563" y="1704301"/>
                  <a:pt x="989431" y="1698986"/>
                  <a:pt x="988208" y="1693485"/>
                </a:cubicBezTo>
                <a:cubicBezTo>
                  <a:pt x="986338" y="1685068"/>
                  <a:pt x="984402" y="1669472"/>
                  <a:pt x="980007" y="1660682"/>
                </a:cubicBezTo>
                <a:cubicBezTo>
                  <a:pt x="977803" y="1656274"/>
                  <a:pt x="974251" y="1652659"/>
                  <a:pt x="971806" y="1648380"/>
                </a:cubicBezTo>
                <a:cubicBezTo>
                  <a:pt x="968773" y="1643073"/>
                  <a:pt x="966013" y="1637597"/>
                  <a:pt x="963605" y="1631979"/>
                </a:cubicBezTo>
                <a:cubicBezTo>
                  <a:pt x="958602" y="1620305"/>
                  <a:pt x="961156" y="1617227"/>
                  <a:pt x="951304" y="1607376"/>
                </a:cubicBezTo>
                <a:cubicBezTo>
                  <a:pt x="943355" y="1599427"/>
                  <a:pt x="936706" y="1598410"/>
                  <a:pt x="926701" y="1595075"/>
                </a:cubicBezTo>
                <a:cubicBezTo>
                  <a:pt x="914605" y="1587011"/>
                  <a:pt x="911965" y="1586412"/>
                  <a:pt x="902098" y="1574572"/>
                </a:cubicBezTo>
                <a:cubicBezTo>
                  <a:pt x="898943" y="1570786"/>
                  <a:pt x="897052" y="1566057"/>
                  <a:pt x="893897" y="1562271"/>
                </a:cubicBezTo>
                <a:cubicBezTo>
                  <a:pt x="890185" y="1557816"/>
                  <a:pt x="885156" y="1554547"/>
                  <a:pt x="881596" y="1549970"/>
                </a:cubicBezTo>
                <a:cubicBezTo>
                  <a:pt x="875545" y="1542190"/>
                  <a:pt x="873395" y="1530834"/>
                  <a:pt x="865194" y="1525367"/>
                </a:cubicBezTo>
                <a:cubicBezTo>
                  <a:pt x="834647" y="1505002"/>
                  <a:pt x="872170" y="1531179"/>
                  <a:pt x="840592" y="1504865"/>
                </a:cubicBezTo>
                <a:cubicBezTo>
                  <a:pt x="836806" y="1501710"/>
                  <a:pt x="832391" y="1499398"/>
                  <a:pt x="828290" y="1496664"/>
                </a:cubicBezTo>
                <a:cubicBezTo>
                  <a:pt x="825556" y="1492563"/>
                  <a:pt x="823244" y="1488148"/>
                  <a:pt x="820089" y="1484362"/>
                </a:cubicBezTo>
                <a:cubicBezTo>
                  <a:pt x="816377" y="1479907"/>
                  <a:pt x="811158" y="1476780"/>
                  <a:pt x="807788" y="1472061"/>
                </a:cubicBezTo>
                <a:cubicBezTo>
                  <a:pt x="804235" y="1467087"/>
                  <a:pt x="802620" y="1460966"/>
                  <a:pt x="799587" y="1455659"/>
                </a:cubicBezTo>
                <a:cubicBezTo>
                  <a:pt x="797142" y="1451380"/>
                  <a:pt x="794120" y="1447458"/>
                  <a:pt x="791386" y="1443358"/>
                </a:cubicBezTo>
                <a:cubicBezTo>
                  <a:pt x="788652" y="1435157"/>
                  <a:pt x="785281" y="1427142"/>
                  <a:pt x="783185" y="1418755"/>
                </a:cubicBezTo>
                <a:cubicBezTo>
                  <a:pt x="781818" y="1413288"/>
                  <a:pt x="781064" y="1407630"/>
                  <a:pt x="779085" y="1402353"/>
                </a:cubicBezTo>
                <a:cubicBezTo>
                  <a:pt x="776939" y="1396630"/>
                  <a:pt x="773618" y="1391419"/>
                  <a:pt x="770884" y="1385952"/>
                </a:cubicBezTo>
                <a:cubicBezTo>
                  <a:pt x="764689" y="1361168"/>
                  <a:pt x="768564" y="1374890"/>
                  <a:pt x="758583" y="1344947"/>
                </a:cubicBezTo>
                <a:lnTo>
                  <a:pt x="754482" y="1332646"/>
                </a:lnTo>
                <a:cubicBezTo>
                  <a:pt x="749138" y="1284543"/>
                  <a:pt x="753384" y="1307746"/>
                  <a:pt x="742181" y="1262938"/>
                </a:cubicBezTo>
                <a:cubicBezTo>
                  <a:pt x="740814" y="1257471"/>
                  <a:pt x="741206" y="1251225"/>
                  <a:pt x="738080" y="1246536"/>
                </a:cubicBezTo>
                <a:lnTo>
                  <a:pt x="721679" y="1221934"/>
                </a:lnTo>
                <a:cubicBezTo>
                  <a:pt x="708107" y="1113370"/>
                  <a:pt x="722997" y="1241763"/>
                  <a:pt x="713478" y="980007"/>
                </a:cubicBezTo>
                <a:cubicBezTo>
                  <a:pt x="713273" y="974375"/>
                  <a:pt x="711897" y="968646"/>
                  <a:pt x="709377" y="963606"/>
                </a:cubicBezTo>
                <a:cubicBezTo>
                  <a:pt x="704969" y="954790"/>
                  <a:pt x="698442" y="947204"/>
                  <a:pt x="692975" y="939003"/>
                </a:cubicBezTo>
                <a:cubicBezTo>
                  <a:pt x="690241" y="934902"/>
                  <a:pt x="686979" y="931109"/>
                  <a:pt x="684775" y="926701"/>
                </a:cubicBezTo>
                <a:cubicBezTo>
                  <a:pt x="682041" y="921234"/>
                  <a:pt x="678982" y="915918"/>
                  <a:pt x="676574" y="910300"/>
                </a:cubicBezTo>
                <a:cubicBezTo>
                  <a:pt x="674871" y="906327"/>
                  <a:pt x="674406" y="901864"/>
                  <a:pt x="672473" y="897998"/>
                </a:cubicBezTo>
                <a:cubicBezTo>
                  <a:pt x="670269" y="893590"/>
                  <a:pt x="667006" y="889797"/>
                  <a:pt x="664272" y="885697"/>
                </a:cubicBezTo>
                <a:cubicBezTo>
                  <a:pt x="661538" y="877496"/>
                  <a:pt x="660866" y="868287"/>
                  <a:pt x="656071" y="861094"/>
                </a:cubicBezTo>
                <a:lnTo>
                  <a:pt x="623268" y="811889"/>
                </a:lnTo>
                <a:cubicBezTo>
                  <a:pt x="613285" y="796915"/>
                  <a:pt x="604867" y="785391"/>
                  <a:pt x="598665" y="766784"/>
                </a:cubicBezTo>
                <a:cubicBezTo>
                  <a:pt x="595931" y="758583"/>
                  <a:pt x="594330" y="749913"/>
                  <a:pt x="590464" y="742181"/>
                </a:cubicBezTo>
                <a:cubicBezTo>
                  <a:pt x="584997" y="731247"/>
                  <a:pt x="577927" y="720976"/>
                  <a:pt x="574062" y="709378"/>
                </a:cubicBezTo>
                <a:cubicBezTo>
                  <a:pt x="571329" y="701177"/>
                  <a:pt x="569728" y="692507"/>
                  <a:pt x="565862" y="684775"/>
                </a:cubicBezTo>
                <a:cubicBezTo>
                  <a:pt x="553018" y="659087"/>
                  <a:pt x="563103" y="676811"/>
                  <a:pt x="545359" y="651971"/>
                </a:cubicBezTo>
                <a:cubicBezTo>
                  <a:pt x="542495" y="647961"/>
                  <a:pt x="540313" y="643456"/>
                  <a:pt x="537158" y="639670"/>
                </a:cubicBezTo>
                <a:cubicBezTo>
                  <a:pt x="533446" y="635215"/>
                  <a:pt x="528957" y="631469"/>
                  <a:pt x="524857" y="627369"/>
                </a:cubicBezTo>
                <a:cubicBezTo>
                  <a:pt x="520748" y="615039"/>
                  <a:pt x="521389" y="613365"/>
                  <a:pt x="512556" y="602766"/>
                </a:cubicBezTo>
                <a:cubicBezTo>
                  <a:pt x="508843" y="598311"/>
                  <a:pt x="504028" y="594868"/>
                  <a:pt x="500254" y="590465"/>
                </a:cubicBezTo>
                <a:cubicBezTo>
                  <a:pt x="477289" y="563673"/>
                  <a:pt x="499984" y="583086"/>
                  <a:pt x="471551" y="561762"/>
                </a:cubicBezTo>
                <a:cubicBezTo>
                  <a:pt x="468817" y="557661"/>
                  <a:pt x="465554" y="553868"/>
                  <a:pt x="463350" y="549460"/>
                </a:cubicBezTo>
                <a:cubicBezTo>
                  <a:pt x="452581" y="527921"/>
                  <a:pt x="455782" y="472302"/>
                  <a:pt x="455149" y="467451"/>
                </a:cubicBezTo>
                <a:cubicBezTo>
                  <a:pt x="454031" y="458879"/>
                  <a:pt x="449046" y="451235"/>
                  <a:pt x="446949" y="442849"/>
                </a:cubicBezTo>
                <a:cubicBezTo>
                  <a:pt x="445582" y="437382"/>
                  <a:pt x="444396" y="431866"/>
                  <a:pt x="442848" y="426447"/>
                </a:cubicBezTo>
                <a:cubicBezTo>
                  <a:pt x="440481" y="418161"/>
                  <a:pt x="433440" y="399429"/>
                  <a:pt x="430547" y="393643"/>
                </a:cubicBezTo>
                <a:cubicBezTo>
                  <a:pt x="428343" y="389235"/>
                  <a:pt x="424550" y="385750"/>
                  <a:pt x="422346" y="381342"/>
                </a:cubicBezTo>
                <a:cubicBezTo>
                  <a:pt x="420413" y="377476"/>
                  <a:pt x="420178" y="372906"/>
                  <a:pt x="418245" y="369040"/>
                </a:cubicBezTo>
                <a:cubicBezTo>
                  <a:pt x="408775" y="350100"/>
                  <a:pt x="396481" y="346566"/>
                  <a:pt x="377241" y="332136"/>
                </a:cubicBezTo>
                <a:lnTo>
                  <a:pt x="377241" y="332136"/>
                </a:lnTo>
                <a:lnTo>
                  <a:pt x="360839" y="307534"/>
                </a:lnTo>
                <a:cubicBezTo>
                  <a:pt x="358105" y="303433"/>
                  <a:pt x="356123" y="298717"/>
                  <a:pt x="352638" y="295232"/>
                </a:cubicBezTo>
                <a:cubicBezTo>
                  <a:pt x="348538" y="291132"/>
                  <a:pt x="343897" y="287508"/>
                  <a:pt x="340337" y="282931"/>
                </a:cubicBezTo>
                <a:cubicBezTo>
                  <a:pt x="334286" y="275151"/>
                  <a:pt x="331820" y="264242"/>
                  <a:pt x="323935" y="258328"/>
                </a:cubicBezTo>
                <a:cubicBezTo>
                  <a:pt x="299653" y="240117"/>
                  <a:pt x="313213" y="249813"/>
                  <a:pt x="282931" y="229625"/>
                </a:cubicBezTo>
                <a:cubicBezTo>
                  <a:pt x="278830" y="226891"/>
                  <a:pt x="274114" y="224909"/>
                  <a:pt x="270629" y="221424"/>
                </a:cubicBezTo>
                <a:cubicBezTo>
                  <a:pt x="266529" y="217324"/>
                  <a:pt x="262783" y="212835"/>
                  <a:pt x="258328" y="209123"/>
                </a:cubicBezTo>
                <a:cubicBezTo>
                  <a:pt x="254542" y="205968"/>
                  <a:pt x="249710" y="204196"/>
                  <a:pt x="246027" y="200922"/>
                </a:cubicBezTo>
                <a:cubicBezTo>
                  <a:pt x="223046" y="180494"/>
                  <a:pt x="225688" y="182714"/>
                  <a:pt x="213223" y="164018"/>
                </a:cubicBezTo>
                <a:cubicBezTo>
                  <a:pt x="211856" y="159918"/>
                  <a:pt x="211056" y="155583"/>
                  <a:pt x="209123" y="151717"/>
                </a:cubicBezTo>
                <a:cubicBezTo>
                  <a:pt x="203414" y="140298"/>
                  <a:pt x="197690" y="136184"/>
                  <a:pt x="188620" y="127114"/>
                </a:cubicBezTo>
                <a:cubicBezTo>
                  <a:pt x="184511" y="114785"/>
                  <a:pt x="185151" y="113110"/>
                  <a:pt x="176319" y="102511"/>
                </a:cubicBezTo>
                <a:cubicBezTo>
                  <a:pt x="172607" y="98056"/>
                  <a:pt x="167730" y="94665"/>
                  <a:pt x="164018" y="90210"/>
                </a:cubicBezTo>
                <a:cubicBezTo>
                  <a:pt x="160863" y="86424"/>
                  <a:pt x="159302" y="81394"/>
                  <a:pt x="155817" y="77909"/>
                </a:cubicBezTo>
                <a:cubicBezTo>
                  <a:pt x="153960" y="76052"/>
                  <a:pt x="131770" y="59734"/>
                  <a:pt x="127114" y="57406"/>
                </a:cubicBezTo>
                <a:cubicBezTo>
                  <a:pt x="123248" y="55473"/>
                  <a:pt x="118913" y="54673"/>
                  <a:pt x="114812" y="53306"/>
                </a:cubicBezTo>
                <a:cubicBezTo>
                  <a:pt x="101618" y="44510"/>
                  <a:pt x="101717" y="43841"/>
                  <a:pt x="86109" y="36904"/>
                </a:cubicBezTo>
                <a:cubicBezTo>
                  <a:pt x="79383" y="33915"/>
                  <a:pt x="72333" y="31692"/>
                  <a:pt x="65607" y="28703"/>
                </a:cubicBezTo>
                <a:cubicBezTo>
                  <a:pt x="38040" y="16451"/>
                  <a:pt x="60782" y="23396"/>
                  <a:pt x="32803" y="16402"/>
                </a:cubicBezTo>
                <a:cubicBezTo>
                  <a:pt x="17090" y="5926"/>
                  <a:pt x="25430" y="8201"/>
                  <a:pt x="8201" y="8201"/>
                </a:cubicBezTo>
                <a:lnTo>
                  <a:pt x="8201" y="8201"/>
                </a:lnTo>
                <a:lnTo>
                  <a:pt x="4100" y="8201"/>
                </a:lnTo>
                <a:lnTo>
                  <a:pt x="0" y="0"/>
                </a:lnTo>
              </a:path>
            </a:pathLst>
          </a:custGeom>
          <a:noFill/>
          <a:ln w="28575">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5204264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993276F0-A00D-30EE-2DC6-828245FEF99C}"/>
              </a:ext>
            </a:extLst>
          </p:cNvPr>
          <p:cNvSpPr>
            <a:spLocks noGrp="1"/>
          </p:cNvSpPr>
          <p:nvPr>
            <p:ph sz="quarter" idx="16"/>
          </p:nvPr>
        </p:nvSpPr>
        <p:spPr/>
        <p:txBody>
          <a:bodyPr/>
          <a:lstStyle/>
          <a:p>
            <a:r>
              <a:rPr lang="fr-FR" dirty="0"/>
              <a:t>Q. S. Chu et al., ASCO</a:t>
            </a:r>
            <a:r>
              <a:rPr lang="fr-FR" baseline="30000" dirty="0"/>
              <a:t>®</a:t>
            </a:r>
            <a:r>
              <a:rPr lang="fr-FR" dirty="0"/>
              <a:t> 2023, LBA# 8505</a:t>
            </a: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b="1" dirty="0">
                <a:solidFill>
                  <a:srgbClr val="FF7F4D"/>
                </a:solidFill>
                <a:latin typeface="Century Gothic" panose="020B0502020202020204" pitchFamily="34" charset="0"/>
              </a:rPr>
              <a:t>IND227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dirty="0">
                <a:solidFill>
                  <a:srgbClr val="005086"/>
                </a:solidFill>
                <a:latin typeface="Century Gothic" panose="020B0502020202020204" pitchFamily="34" charset="0"/>
              </a:rPr>
              <a:t>Résultats sur les critères de jugement secondaires</a:t>
            </a:r>
          </a:p>
          <a:p>
            <a:endParaRPr lang="fr-FR" dirty="0"/>
          </a:p>
        </p:txBody>
      </p:sp>
      <p:graphicFrame>
        <p:nvGraphicFramePr>
          <p:cNvPr id="6" name="Tableau 5">
            <a:extLst>
              <a:ext uri="{FF2B5EF4-FFF2-40B4-BE49-F238E27FC236}">
                <a16:creationId xmlns:a16="http://schemas.microsoft.com/office/drawing/2014/main" xmlns="" id="{DF860404-D63D-78D6-DD3F-C195182B80F9}"/>
              </a:ext>
            </a:extLst>
          </p:cNvPr>
          <p:cNvGraphicFramePr>
            <a:graphicFrameLocks noGrp="1"/>
          </p:cNvGraphicFramePr>
          <p:nvPr/>
        </p:nvGraphicFramePr>
        <p:xfrm>
          <a:off x="1616138" y="1177744"/>
          <a:ext cx="9760077" cy="4502511"/>
        </p:xfrm>
        <a:graphic>
          <a:graphicData uri="http://schemas.openxmlformats.org/drawingml/2006/table">
            <a:tbl>
              <a:tblPr firstRow="1" bandRow="1"/>
              <a:tblGrid>
                <a:gridCol w="3243972">
                  <a:extLst>
                    <a:ext uri="{9D8B030D-6E8A-4147-A177-3AD203B41FA5}">
                      <a16:colId xmlns:a16="http://schemas.microsoft.com/office/drawing/2014/main" xmlns="" val="20000"/>
                    </a:ext>
                  </a:extLst>
                </a:gridCol>
                <a:gridCol w="1179645">
                  <a:extLst>
                    <a:ext uri="{9D8B030D-6E8A-4147-A177-3AD203B41FA5}">
                      <a16:colId xmlns:a16="http://schemas.microsoft.com/office/drawing/2014/main" xmlns="" val="20001"/>
                    </a:ext>
                  </a:extLst>
                </a:gridCol>
                <a:gridCol w="945444">
                  <a:extLst>
                    <a:ext uri="{9D8B030D-6E8A-4147-A177-3AD203B41FA5}">
                      <a16:colId xmlns:a16="http://schemas.microsoft.com/office/drawing/2014/main" xmlns="" val="20003"/>
                    </a:ext>
                  </a:extLst>
                </a:gridCol>
                <a:gridCol w="1067699">
                  <a:extLst>
                    <a:ext uri="{9D8B030D-6E8A-4147-A177-3AD203B41FA5}">
                      <a16:colId xmlns:a16="http://schemas.microsoft.com/office/drawing/2014/main" xmlns="" val="20004"/>
                    </a:ext>
                  </a:extLst>
                </a:gridCol>
                <a:gridCol w="1067699">
                  <a:extLst>
                    <a:ext uri="{9D8B030D-6E8A-4147-A177-3AD203B41FA5}">
                      <a16:colId xmlns:a16="http://schemas.microsoft.com/office/drawing/2014/main" xmlns="" val="20005"/>
                    </a:ext>
                  </a:extLst>
                </a:gridCol>
                <a:gridCol w="1165504">
                  <a:extLst>
                    <a:ext uri="{9D8B030D-6E8A-4147-A177-3AD203B41FA5}">
                      <a16:colId xmlns:a16="http://schemas.microsoft.com/office/drawing/2014/main" xmlns="" val="20002"/>
                    </a:ext>
                  </a:extLst>
                </a:gridCol>
                <a:gridCol w="1090114">
                  <a:extLst>
                    <a:ext uri="{9D8B030D-6E8A-4147-A177-3AD203B41FA5}">
                      <a16:colId xmlns:a16="http://schemas.microsoft.com/office/drawing/2014/main" xmlns="" val="20006"/>
                    </a:ext>
                  </a:extLst>
                </a:gridCol>
              </a:tblGrid>
              <a:tr h="328908">
                <a:tc rowSpan="2">
                  <a:txBody>
                    <a:bodyPr/>
                    <a:lstStyle/>
                    <a:p>
                      <a:pPr algn="l">
                        <a:spcBef>
                          <a:spcPts val="0"/>
                        </a:spcBef>
                      </a:pPr>
                      <a:endParaRPr lang="fr-FR" sz="1050" b="0" i="0" dirty="0">
                        <a:latin typeface="+mn-lt"/>
                        <a:cs typeface="Arial" panose="020B0604020202020204" pitchFamily="34" charset="0"/>
                      </a:endParaRPr>
                    </a:p>
                    <a:p>
                      <a:pPr algn="l" fontAlgn="b"/>
                      <a:r>
                        <a:rPr lang="en-US" sz="1100" b="1" i="0" u="none" strike="noStrike" baseline="0" dirty="0" err="1">
                          <a:solidFill>
                            <a:schemeClr val="bg1"/>
                          </a:solidFill>
                          <a:effectLst/>
                          <a:latin typeface="+mn-lt"/>
                          <a:ea typeface="+mn-ea"/>
                          <a:cs typeface="+mn-cs"/>
                        </a:rPr>
                        <a:t>Effet</a:t>
                      </a:r>
                      <a:r>
                        <a:rPr lang="en-US" sz="1100" b="1" i="0" u="none" strike="noStrike" baseline="0" dirty="0">
                          <a:solidFill>
                            <a:schemeClr val="bg1"/>
                          </a:solidFill>
                          <a:effectLst/>
                          <a:latin typeface="+mn-lt"/>
                          <a:ea typeface="+mn-ea"/>
                          <a:cs typeface="+mn-cs"/>
                        </a:rPr>
                        <a:t> </a:t>
                      </a:r>
                      <a:r>
                        <a:rPr lang="en-US" sz="1100" b="1" i="0" u="none" strike="noStrike" baseline="0" dirty="0" err="1">
                          <a:solidFill>
                            <a:schemeClr val="bg1"/>
                          </a:solidFill>
                          <a:effectLst/>
                          <a:latin typeface="+mn-lt"/>
                          <a:ea typeface="+mn-ea"/>
                          <a:cs typeface="+mn-cs"/>
                        </a:rPr>
                        <a:t>secondaire</a:t>
                      </a:r>
                      <a:endParaRPr lang="en-US" sz="1100" b="1" i="0" u="none" strike="noStrike" baseline="30000" dirty="0">
                        <a:solidFill>
                          <a:schemeClr val="bg1"/>
                        </a:solidFill>
                        <a:effectLst/>
                        <a:latin typeface="+mn-lt"/>
                        <a:ea typeface="Open Sans" panose="020B0606030504020204" pitchFamily="34" charset="0"/>
                        <a:cs typeface="Arial" panose="020B0604020202020204" pitchFamily="34" charset="0"/>
                      </a:endParaRPr>
                    </a:p>
                    <a:p>
                      <a:pPr algn="l">
                        <a:spcBef>
                          <a:spcPts val="0"/>
                        </a:spcBef>
                      </a:pPr>
                      <a:endParaRPr lang="fr-FR" sz="1050" b="0" i="0" dirty="0">
                        <a:latin typeface="+mn-lt"/>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none" strike="noStrike" dirty="0">
                          <a:solidFill>
                            <a:schemeClr val="bg1"/>
                          </a:solidFill>
                          <a:effectLst/>
                          <a:latin typeface="+mn-lt"/>
                        </a:rPr>
                        <a:t>CP (n=211)</a:t>
                      </a:r>
                      <a:endParaRPr lang="en-US" sz="110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hMerge="1">
                  <a:txBody>
                    <a:bodyPr/>
                    <a:lstStyle/>
                    <a:p>
                      <a:pPr algn="ctr" fontAlgn="b"/>
                      <a:endParaRPr lang="en-US" sz="1050" b="1" i="0" u="none" strike="noStrike" dirty="0">
                        <a:solidFill>
                          <a:schemeClr val="bg1"/>
                        </a:solidFill>
                        <a:effectLst/>
                        <a:latin typeface="Arial" panose="020B0604020202020204" pitchFamily="34" charset="0"/>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none" strike="noStrike" dirty="0">
                          <a:solidFill>
                            <a:schemeClr val="bg1"/>
                          </a:solidFill>
                          <a:effectLst/>
                          <a:latin typeface="+mn-lt"/>
                        </a:rPr>
                        <a:t>CPP (n=222)</a:t>
                      </a:r>
                      <a:endParaRPr lang="en-US" sz="110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algn="ctr" fontAlgn="b"/>
                      <a:endParaRPr lang="en-US" sz="1050" b="1" i="0" u="none" strike="noStrike" dirty="0">
                        <a:solidFill>
                          <a:schemeClr val="bg1"/>
                        </a:solidFill>
                        <a:effectLst/>
                        <a:latin typeface="Arial" panose="020B0604020202020204" pitchFamily="34" charset="0"/>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2"/>
                  </a:ext>
                </a:extLst>
              </a:tr>
              <a:tr h="328908">
                <a:tc v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1050" b="0" i="0" dirty="0">
                        <a:latin typeface="Century Gothic" panose="020B0502020202020204" pitchFamily="34" charset="0"/>
                        <a:cs typeface="Arial" panose="020B0604020202020204" pitchFamily="34" charset="0"/>
                      </a:endParaRPr>
                    </a:p>
                  </a:txBody>
                  <a:tcPr marL="92467" marR="92467"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ea typeface="Open Sans" panose="020B0606030504020204" pitchFamily="34" charset="0"/>
                          <a:cs typeface="Arial" panose="020B0604020202020204" pitchFamily="34" charset="0"/>
                        </a:rPr>
                        <a:t>Grade 1-2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b"/>
                      <a:r>
                        <a:rPr lang="en-US" sz="1100" b="1" i="0" u="none" strike="noStrike" dirty="0">
                          <a:solidFill>
                            <a:schemeClr val="bg1"/>
                          </a:solidFill>
                          <a:effectLst/>
                          <a:latin typeface="+mn-lt"/>
                          <a:ea typeface="Open Sans" panose="020B0606030504020204" pitchFamily="34" charset="0"/>
                          <a:cs typeface="Arial" panose="020B0604020202020204" pitchFamily="34" charset="0"/>
                        </a:rPr>
                        <a:t>Grade 3</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algn="ctr" fontAlgn="b"/>
                      <a:r>
                        <a:rPr lang="en-US" sz="1100" b="1" i="0" u="none" strike="noStrike" dirty="0">
                          <a:solidFill>
                            <a:schemeClr val="bg1"/>
                          </a:solidFill>
                          <a:effectLst/>
                          <a:latin typeface="+mn-lt"/>
                          <a:ea typeface="Open Sans" panose="020B0606030504020204" pitchFamily="34" charset="0"/>
                          <a:cs typeface="Arial" panose="020B0604020202020204" pitchFamily="34" charset="0"/>
                        </a:rPr>
                        <a:t>Grade 4</a:t>
                      </a:r>
                      <a:endParaRPr lang="en-US" sz="11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ea typeface="Open Sans" panose="020B0606030504020204" pitchFamily="34" charset="0"/>
                          <a:cs typeface="Arial" panose="020B0604020202020204" pitchFamily="34" charset="0"/>
                        </a:rPr>
                        <a:t>Grade 1-2</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100" b="1" i="0" u="none" strike="noStrike" dirty="0">
                          <a:solidFill>
                            <a:schemeClr val="bg1"/>
                          </a:solidFill>
                          <a:effectLst/>
                          <a:latin typeface="+mn-lt"/>
                          <a:ea typeface="Open Sans" panose="020B0606030504020204" pitchFamily="34" charset="0"/>
                          <a:cs typeface="Arial" panose="020B0604020202020204" pitchFamily="34" charset="0"/>
                        </a:rPr>
                        <a:t>Grade 3</a:t>
                      </a: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fontAlgn="b"/>
                      <a:r>
                        <a:rPr lang="en-US" sz="1100" b="1" i="0" u="none" strike="noStrike" dirty="0">
                          <a:solidFill>
                            <a:schemeClr val="bg1"/>
                          </a:solidFill>
                          <a:effectLst/>
                          <a:latin typeface="+mn-lt"/>
                          <a:ea typeface="Open Sans" panose="020B0606030504020204" pitchFamily="34" charset="0"/>
                          <a:cs typeface="Arial" panose="020B0604020202020204" pitchFamily="34" charset="0"/>
                        </a:rPr>
                        <a:t>Grade 4</a:t>
                      </a:r>
                      <a:endParaRPr lang="en-US" sz="1100" b="1" i="0" u="none" strike="noStrike" baseline="30000" dirty="0">
                        <a:solidFill>
                          <a:schemeClr val="bg1"/>
                        </a:solidFill>
                        <a:effectLst/>
                        <a:latin typeface="+mn-lt"/>
                        <a:ea typeface="Open Sans" panose="020B0606030504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extLst>
                  <a:ext uri="{0D108BD9-81ED-4DB2-BD59-A6C34878D82A}">
                    <a16:rowId xmlns:a16="http://schemas.microsoft.com/office/drawing/2014/main" xmlns="" val="10000"/>
                  </a:ext>
                </a:extLst>
              </a:tr>
              <a:tr h="25631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n>
                            <a:noFill/>
                          </a:ln>
                          <a:solidFill>
                            <a:schemeClr val="tx1"/>
                          </a:solidFill>
                          <a:latin typeface="+mn-lt"/>
                          <a:ea typeface="Open Sans" panose="020B0606030504020204" pitchFamily="34" charset="0"/>
                          <a:cs typeface="Arial" panose="020B0604020202020204" pitchFamily="34" charset="0"/>
                        </a:rPr>
                        <a:t>Tout </a:t>
                      </a:r>
                      <a:r>
                        <a:rPr lang="en-GB" sz="1050" b="1" dirty="0" err="1">
                          <a:ln>
                            <a:noFill/>
                          </a:ln>
                          <a:solidFill>
                            <a:schemeClr val="tx1"/>
                          </a:solidFill>
                          <a:latin typeface="+mn-lt"/>
                          <a:ea typeface="Open Sans" panose="020B0606030504020204" pitchFamily="34" charset="0"/>
                          <a:cs typeface="Arial" panose="020B0604020202020204" pitchFamily="34" charset="0"/>
                        </a:rPr>
                        <a:t>effet</a:t>
                      </a:r>
                      <a:r>
                        <a:rPr lang="en-GB" sz="1050" b="1" dirty="0">
                          <a:ln>
                            <a:noFill/>
                          </a:ln>
                          <a:solidFill>
                            <a:schemeClr val="tx1"/>
                          </a:solidFill>
                          <a:latin typeface="+mn-lt"/>
                          <a:ea typeface="Open Sans" panose="020B0606030504020204" pitchFamily="34" charset="0"/>
                          <a:cs typeface="Arial" panose="020B0604020202020204" pitchFamily="34" charset="0"/>
                        </a:rPr>
                        <a:t> </a:t>
                      </a:r>
                      <a:r>
                        <a:rPr lang="en-GB" sz="1050" b="1" dirty="0" err="1">
                          <a:ln>
                            <a:noFill/>
                          </a:ln>
                          <a:solidFill>
                            <a:schemeClr val="tx1"/>
                          </a:solidFill>
                          <a:latin typeface="+mn-lt"/>
                          <a:ea typeface="Open Sans" panose="020B0606030504020204" pitchFamily="34" charset="0"/>
                          <a:cs typeface="Arial" panose="020B0604020202020204" pitchFamily="34" charset="0"/>
                        </a:rPr>
                        <a:t>secondaire</a:t>
                      </a:r>
                      <a:endParaRPr lang="en-GB" sz="105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141 (67%)</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31 (15%)</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1(&lt;1%)</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138 (65%)</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50 (23%)</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10 (5%)</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err="1">
                          <a:ln>
                            <a:noFill/>
                          </a:ln>
                          <a:solidFill>
                            <a:schemeClr val="tx1"/>
                          </a:solidFill>
                          <a:latin typeface="+mn-lt"/>
                          <a:ea typeface="Open Sans" panose="020B0606030504020204" pitchFamily="34" charset="0"/>
                          <a:cs typeface="Arial" panose="020B0604020202020204" pitchFamily="34" charset="0"/>
                        </a:rPr>
                        <a:t>Nausée</a:t>
                      </a:r>
                      <a:endParaRPr lang="en-GB" sz="105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93 (44%)</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 (1%)</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99 (45%)</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10 (5%)</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n>
                            <a:noFill/>
                          </a:ln>
                          <a:solidFill>
                            <a:schemeClr val="tx1"/>
                          </a:solidFill>
                          <a:latin typeface="+mn-lt"/>
                          <a:ea typeface="Open Sans" panose="020B0606030504020204" pitchFamily="34" charset="0"/>
                          <a:cs typeface="Arial" panose="020B0604020202020204" pitchFamily="34" charset="0"/>
                        </a:rPr>
                        <a:t>Fatigue</a:t>
                      </a: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100 (47%)</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12 (6%)</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97 (44%)</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15 (7%)</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25631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dirty="0" err="1">
                          <a:solidFill>
                            <a:schemeClr val="tx1"/>
                          </a:solidFill>
                          <a:effectLst/>
                          <a:latin typeface="+mn-lt"/>
                          <a:ea typeface="+mn-ea"/>
                          <a:cs typeface="+mn-cs"/>
                        </a:rPr>
                        <a:t>Diarrhée</a:t>
                      </a:r>
                      <a:endParaRPr lang="en-US" sz="1050" b="1" i="0" u="none" strike="noStrike" baseline="30000" dirty="0">
                        <a:solidFill>
                          <a:schemeClr val="tx1"/>
                        </a:solidFill>
                        <a:effectLst/>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18 (9%)</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3 (1%)</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48 (22%)</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3 (1%)</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dirty="0" err="1">
                          <a:ln>
                            <a:noFill/>
                          </a:ln>
                          <a:solidFill>
                            <a:schemeClr val="tx1"/>
                          </a:solidFill>
                          <a:latin typeface="+mn-lt"/>
                          <a:ea typeface="+mn-ea"/>
                          <a:cs typeface="+mn-cs"/>
                        </a:rPr>
                        <a:t>Mucite</a:t>
                      </a:r>
                      <a:endParaRPr lang="en-GB" sz="1050" b="1" kern="1200"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32 (15%)</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 (1%)</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42 (19%)</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04404906"/>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err="1">
                          <a:solidFill>
                            <a:schemeClr val="tx1"/>
                          </a:solidFill>
                          <a:latin typeface="+mn-lt"/>
                          <a:ea typeface="Open Sans" panose="020B0606030504020204" pitchFamily="34" charset="0"/>
                          <a:cs typeface="Arial" panose="020B0604020202020204" pitchFamily="34" charset="0"/>
                        </a:rPr>
                        <a:t>Vomissement</a:t>
                      </a:r>
                      <a:endParaRPr lang="en-GB" sz="1050" b="1"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29 (14%)</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 (1%)</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40 (18%)</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 (1%)</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2182388856"/>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dirty="0" err="1">
                          <a:ln>
                            <a:noFill/>
                          </a:ln>
                          <a:solidFill>
                            <a:schemeClr val="tx1"/>
                          </a:solidFill>
                          <a:latin typeface="+mn-lt"/>
                        </a:rPr>
                        <a:t>Anorexie</a:t>
                      </a:r>
                      <a:endParaRPr lang="en-GB" sz="1050" b="1"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36 (17%)</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 (1%)</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38 (17%)</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288" marB="18288"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28411021"/>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ln>
                            <a:noFill/>
                          </a:ln>
                          <a:solidFill>
                            <a:schemeClr val="tx1"/>
                          </a:solidFill>
                          <a:latin typeface="+mn-lt"/>
                        </a:rPr>
                        <a:t>Constipation</a:t>
                      </a:r>
                      <a:endParaRPr lang="en-GB" sz="1050" b="1"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27 (13%)</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36 (16%)</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963496480"/>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dirty="0" err="1">
                          <a:solidFill>
                            <a:schemeClr val="tx1"/>
                          </a:solidFill>
                          <a:latin typeface="+mn-lt"/>
                        </a:rPr>
                        <a:t>Prurit</a:t>
                      </a:r>
                      <a:endParaRPr lang="en-GB" sz="1050" b="1" baseline="30000"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7 (3%)</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33 (15%)</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16343184"/>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a:ln>
                            <a:noFill/>
                          </a:ln>
                          <a:solidFill>
                            <a:schemeClr val="tx1"/>
                          </a:solidFill>
                          <a:latin typeface="+mn-lt"/>
                        </a:rPr>
                        <a:t>Rash </a:t>
                      </a:r>
                      <a:r>
                        <a:rPr lang="en-GB" sz="1050" b="1" kern="1200" dirty="0" err="1">
                          <a:ln>
                            <a:noFill/>
                          </a:ln>
                          <a:solidFill>
                            <a:schemeClr val="tx1"/>
                          </a:solidFill>
                          <a:latin typeface="+mn-lt"/>
                        </a:rPr>
                        <a:t>maculo-papullaire</a:t>
                      </a:r>
                      <a:endParaRPr lang="en-GB" sz="1050" b="1" kern="1200" baseline="30000" dirty="0">
                        <a:ln>
                          <a:noFill/>
                        </a:ln>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14 (7%)</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1(&lt;1%)</a:t>
                      </a: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28 (13%)</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2 (1%)</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4253253858"/>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1" baseline="0" dirty="0">
                          <a:solidFill>
                            <a:schemeClr val="tx1"/>
                          </a:solidFill>
                          <a:latin typeface="+mn-lt"/>
                        </a:rPr>
                        <a:t>Dysgueusie</a:t>
                      </a:r>
                      <a:endParaRPr lang="en-GB" sz="1050" b="1" baseline="30000"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27 (13%)</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26 (12%)</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29383628"/>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1" baseline="0" dirty="0">
                          <a:solidFill>
                            <a:schemeClr val="tx1"/>
                          </a:solidFill>
                          <a:latin typeface="+mn-lt"/>
                        </a:rPr>
                        <a:t>Larmoiement</a:t>
                      </a:r>
                      <a:endParaRPr lang="en-GB" sz="1050" b="1" baseline="30000"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14 (7%)</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26 (12%)</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3"/>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dirty="0" err="1">
                          <a:solidFill>
                            <a:schemeClr val="tx1"/>
                          </a:solidFill>
                          <a:latin typeface="+mn-lt"/>
                          <a:ea typeface="Open Sans" panose="020B0606030504020204" pitchFamily="34" charset="0"/>
                          <a:cs typeface="Arial" panose="020B0604020202020204" pitchFamily="34" charset="0"/>
                        </a:rPr>
                        <a:t>Neuropathie</a:t>
                      </a:r>
                      <a:r>
                        <a:rPr lang="en-GB" sz="1050" b="1" baseline="0" dirty="0">
                          <a:solidFill>
                            <a:schemeClr val="tx1"/>
                          </a:solidFill>
                          <a:latin typeface="+mn-lt"/>
                          <a:ea typeface="Open Sans" panose="020B0606030504020204" pitchFamily="34" charset="0"/>
                          <a:cs typeface="Arial" panose="020B0604020202020204" pitchFamily="34" charset="0"/>
                        </a:rPr>
                        <a:t> </a:t>
                      </a:r>
                      <a:r>
                        <a:rPr lang="en-GB" sz="1050" b="1" baseline="0" dirty="0" err="1">
                          <a:solidFill>
                            <a:schemeClr val="tx1"/>
                          </a:solidFill>
                          <a:latin typeface="+mn-lt"/>
                          <a:ea typeface="Open Sans" panose="020B0606030504020204" pitchFamily="34" charset="0"/>
                          <a:cs typeface="Arial" panose="020B0604020202020204" pitchFamily="34" charset="0"/>
                        </a:rPr>
                        <a:t>périphérique</a:t>
                      </a:r>
                      <a:endParaRPr lang="en-GB" sz="1050" b="1" baseline="0"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17 (8%)</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24 (11%)</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4"/>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dirty="0" err="1">
                          <a:solidFill>
                            <a:schemeClr val="tx1"/>
                          </a:solidFill>
                          <a:latin typeface="+mn-lt"/>
                          <a:ea typeface="Open Sans" panose="020B0606030504020204" pitchFamily="34" charset="0"/>
                          <a:cs typeface="Arial" panose="020B0604020202020204" pitchFamily="34" charset="0"/>
                        </a:rPr>
                        <a:t>Anemie</a:t>
                      </a:r>
                      <a:endParaRPr lang="en-GB" sz="1050" b="1" baseline="0"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0</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4 (2%)</a:t>
                      </a:r>
                      <a:endParaRPr lang="en-US" sz="1100" b="0"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0" kern="1200" baseline="0" dirty="0">
                          <a:ln>
                            <a:noFill/>
                          </a:ln>
                          <a:solidFill>
                            <a:schemeClr val="tx1"/>
                          </a:solidFill>
                          <a:latin typeface="+mn-lt"/>
                        </a:rPr>
                        <a:t>1(&lt;1%)</a:t>
                      </a: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5"/>
                  </a:ext>
                </a:extLst>
              </a:tr>
              <a:tr h="256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baseline="0" dirty="0" err="1">
                          <a:solidFill>
                            <a:schemeClr val="tx1"/>
                          </a:solidFill>
                          <a:latin typeface="+mn-lt"/>
                          <a:ea typeface="Open Sans" panose="020B0606030504020204" pitchFamily="34" charset="0"/>
                          <a:cs typeface="Arial" panose="020B0604020202020204" pitchFamily="34" charset="0"/>
                        </a:rPr>
                        <a:t>Neutropénie</a:t>
                      </a:r>
                      <a:r>
                        <a:rPr lang="en-GB" sz="1050" b="1" baseline="0" dirty="0">
                          <a:solidFill>
                            <a:schemeClr val="tx1"/>
                          </a:solidFill>
                          <a:latin typeface="+mn-lt"/>
                          <a:ea typeface="Open Sans" panose="020B0606030504020204" pitchFamily="34" charset="0"/>
                          <a:cs typeface="Arial" panose="020B0604020202020204" pitchFamily="34" charset="0"/>
                        </a:rPr>
                        <a:t> </a:t>
                      </a:r>
                      <a:r>
                        <a:rPr lang="en-GB" sz="1050" b="1" baseline="0" dirty="0" err="1">
                          <a:solidFill>
                            <a:schemeClr val="tx1"/>
                          </a:solidFill>
                          <a:latin typeface="+mn-lt"/>
                          <a:ea typeface="Open Sans" panose="020B0606030504020204" pitchFamily="34" charset="0"/>
                          <a:cs typeface="Arial" panose="020B0604020202020204" pitchFamily="34" charset="0"/>
                        </a:rPr>
                        <a:t>fébrile</a:t>
                      </a:r>
                      <a:endParaRPr lang="en-GB" sz="1050" b="1" baseline="0" dirty="0">
                        <a:solidFill>
                          <a:schemeClr val="tx1"/>
                        </a:solidFill>
                        <a:latin typeface="+mn-lt"/>
                        <a:ea typeface="Open Sans" panose="020B0606030504020204" pitchFamily="34" charset="0"/>
                        <a:cs typeface="Arial" panose="020B0604020202020204" pitchFamily="34" charset="0"/>
                      </a:endParaRPr>
                    </a:p>
                  </a:txBody>
                  <a:tcPr marL="81910" marR="27304" marT="46234" marB="46234" anchor="ctr">
                    <a:lnL w="9525"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2 (1%)</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0</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6" rtl="0" eaLnBrk="1" latinLnBrk="0" hangingPunct="1">
                        <a:defRPr sz="1800" kern="1200">
                          <a:solidFill>
                            <a:schemeClr val="tx1"/>
                          </a:solidFill>
                          <a:latin typeface="Open Sans"/>
                        </a:defRPr>
                      </a:lvl1pPr>
                      <a:lvl2pPr marL="457198" algn="l" defTabSz="914396" rtl="0" eaLnBrk="1" latinLnBrk="0" hangingPunct="1">
                        <a:defRPr sz="1800" kern="1200">
                          <a:solidFill>
                            <a:schemeClr val="tx1"/>
                          </a:solidFill>
                          <a:latin typeface="Open Sans"/>
                        </a:defRPr>
                      </a:lvl2pPr>
                      <a:lvl3pPr marL="914396" algn="l" defTabSz="914396" rtl="0" eaLnBrk="1" latinLnBrk="0" hangingPunct="1">
                        <a:defRPr sz="1800" kern="1200">
                          <a:solidFill>
                            <a:schemeClr val="tx1"/>
                          </a:solidFill>
                          <a:latin typeface="Open Sans"/>
                        </a:defRPr>
                      </a:lvl3pPr>
                      <a:lvl4pPr marL="1371595" algn="l" defTabSz="914396" rtl="0" eaLnBrk="1" latinLnBrk="0" hangingPunct="1">
                        <a:defRPr sz="1800" kern="1200">
                          <a:solidFill>
                            <a:schemeClr val="tx1"/>
                          </a:solidFill>
                          <a:latin typeface="Open Sans"/>
                        </a:defRPr>
                      </a:lvl4pPr>
                      <a:lvl5pPr marL="1828793" algn="l" defTabSz="914396" rtl="0" eaLnBrk="1" latinLnBrk="0" hangingPunct="1">
                        <a:defRPr sz="1800" kern="1200">
                          <a:solidFill>
                            <a:schemeClr val="tx1"/>
                          </a:solidFill>
                          <a:latin typeface="Open Sans"/>
                        </a:defRPr>
                      </a:lvl5pPr>
                      <a:lvl6pPr marL="2285991" algn="l" defTabSz="914396" rtl="0" eaLnBrk="1" latinLnBrk="0" hangingPunct="1">
                        <a:defRPr sz="1800" kern="1200">
                          <a:solidFill>
                            <a:schemeClr val="tx1"/>
                          </a:solidFill>
                          <a:latin typeface="Open Sans"/>
                        </a:defRPr>
                      </a:lvl6pPr>
                      <a:lvl7pPr marL="2743189" algn="l" defTabSz="914396" rtl="0" eaLnBrk="1" latinLnBrk="0" hangingPunct="1">
                        <a:defRPr sz="1800" kern="1200">
                          <a:solidFill>
                            <a:schemeClr val="tx1"/>
                          </a:solidFill>
                          <a:latin typeface="Open Sans"/>
                        </a:defRPr>
                      </a:lvl7pPr>
                      <a:lvl8pPr marL="3200388" algn="l" defTabSz="914396" rtl="0" eaLnBrk="1" latinLnBrk="0" hangingPunct="1">
                        <a:defRPr sz="1800" kern="1200">
                          <a:solidFill>
                            <a:schemeClr val="tx1"/>
                          </a:solidFill>
                          <a:latin typeface="Open Sans"/>
                        </a:defRPr>
                      </a:lvl8pPr>
                      <a:lvl9pPr marL="3657586" algn="l" defTabSz="914396" rtl="0" eaLnBrk="1" latinLnBrk="0" hangingPunct="1">
                        <a:defRPr sz="1800" kern="1200">
                          <a:solidFill>
                            <a:schemeClr val="tx1"/>
                          </a:solidFill>
                          <a:latin typeface="Open Sans"/>
                        </a:defRPr>
                      </a:lvl9p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8 (4%)</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0" marB="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96" rtl="0" eaLnBrk="1" fontAlgn="auto" latinLnBrk="0" hangingPunct="1">
                        <a:lnSpc>
                          <a:spcPct val="95000"/>
                        </a:lnSpc>
                        <a:spcBef>
                          <a:spcPts val="0"/>
                        </a:spcBef>
                        <a:spcAft>
                          <a:spcPts val="0"/>
                        </a:spcAft>
                        <a:buClr>
                          <a:schemeClr val="accent1"/>
                        </a:buClr>
                        <a:buSzTx/>
                        <a:buFont typeface="Arial" panose="020B0604020202020204" pitchFamily="34" charset="0"/>
                        <a:buNone/>
                        <a:tabLst/>
                        <a:defRPr/>
                      </a:pPr>
                      <a:r>
                        <a:rPr lang="en-US" sz="1100" b="1" kern="1200" baseline="0" dirty="0">
                          <a:ln>
                            <a:noFill/>
                          </a:ln>
                          <a:solidFill>
                            <a:schemeClr val="tx1"/>
                          </a:solidFill>
                          <a:latin typeface="+mn-lt"/>
                        </a:rPr>
                        <a:t>3 (1%)</a:t>
                      </a:r>
                      <a:endParaRPr lang="en-US" sz="1100" b="1" kern="1200" baseline="0" dirty="0">
                        <a:ln>
                          <a:noFill/>
                        </a:ln>
                        <a:solidFill>
                          <a:schemeClr val="tx1"/>
                        </a:solidFill>
                        <a:latin typeface="+mn-lt"/>
                        <a:ea typeface="Open Sans" panose="020B0606030504020204" pitchFamily="34" charset="0"/>
                        <a:cs typeface="Arial" panose="020B0604020202020204" pitchFamily="34" charset="0"/>
                      </a:endParaRPr>
                    </a:p>
                  </a:txBody>
                  <a:tcPr marL="0" marR="0" marT="18000" marB="1800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42657451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7">
            <a:extLst>
              <a:ext uri="{FF2B5EF4-FFF2-40B4-BE49-F238E27FC236}">
                <a16:creationId xmlns:a16="http://schemas.microsoft.com/office/drawing/2014/main" xmlns="" id="{185B23E0-42BC-7478-163E-35EB0415C9CE}"/>
              </a:ext>
            </a:extLst>
          </p:cNvPr>
          <p:cNvSpPr txBox="1">
            <a:spLocks/>
          </p:cNvSpPr>
          <p:nvPr/>
        </p:nvSpPr>
        <p:spPr>
          <a:xfrm>
            <a:off x="1263535" y="972624"/>
            <a:ext cx="10572390" cy="4822259"/>
          </a:xfrm>
          <a:prstGeom prst="rect">
            <a:avLst/>
          </a:prstGeom>
          <a:solidFill>
            <a:srgbClr val="FF7F4D"/>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Police système Courant"/>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14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Police système Courant"/>
              <a:buChar char="⁃"/>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buSzPct val="80000"/>
              <a:buFont typeface="Century Gothic" panose="020B0502020202020204" pitchFamily="34" charset="0"/>
              <a:buChar char="►"/>
            </a:pPr>
            <a:r>
              <a:rPr lang="fr-FR" dirty="0"/>
              <a:t>L’adjonction du pembrolizumab à la chimiothérapie standard platine-</a:t>
            </a:r>
            <a:r>
              <a:rPr lang="fr-FR" dirty="0" err="1"/>
              <a:t>pémétrexed</a:t>
            </a:r>
            <a:r>
              <a:rPr lang="fr-FR" dirty="0"/>
              <a:t> dans le </a:t>
            </a:r>
            <a:r>
              <a:rPr lang="fr-FR" dirty="0" err="1"/>
              <a:t>mésothéliome</a:t>
            </a:r>
            <a:r>
              <a:rPr lang="fr-FR" dirty="0"/>
              <a:t> pleural en 1</a:t>
            </a:r>
            <a:r>
              <a:rPr lang="fr-FR" baseline="30000" dirty="0"/>
              <a:t>ère</a:t>
            </a:r>
            <a:r>
              <a:rPr lang="fr-FR" dirty="0"/>
              <a:t> ligne a démontré un allongement statistiquement significatif et cliniquement pertinent en termes de:</a:t>
            </a:r>
          </a:p>
          <a:p>
            <a:pPr marL="285750" indent="-285750">
              <a:buClr>
                <a:schemeClr val="bg1"/>
              </a:buClr>
              <a:buSzPct val="80000"/>
              <a:buFont typeface="Century Gothic" panose="020B0502020202020204" pitchFamily="34" charset="0"/>
              <a:buChar char="►"/>
            </a:pPr>
            <a:r>
              <a:rPr lang="fr-FR" dirty="0"/>
              <a:t>Survie globale</a:t>
            </a:r>
          </a:p>
          <a:p>
            <a:pPr marL="971550" lvl="1" indent="-285750">
              <a:buClr>
                <a:schemeClr val="bg1"/>
              </a:buClr>
              <a:buSzPct val="80000"/>
              <a:buFont typeface="Police système Courant"/>
              <a:buChar char="➜"/>
            </a:pPr>
            <a:r>
              <a:rPr lang="fr-FR" sz="1800" dirty="0"/>
              <a:t>Réduction de 21% du </a:t>
            </a:r>
            <a:r>
              <a:rPr lang="fr-FR" sz="1800" dirty="0" err="1"/>
              <a:t>du</a:t>
            </a:r>
            <a:r>
              <a:rPr lang="fr-FR" sz="1800" dirty="0"/>
              <a:t> risque de décès, amélioration de la survie à 3 ans (de 17% à 25%)</a:t>
            </a:r>
          </a:p>
          <a:p>
            <a:pPr marL="285750" indent="-285750">
              <a:buClr>
                <a:schemeClr val="bg1"/>
              </a:buClr>
              <a:buSzPct val="80000"/>
              <a:buFont typeface="Century Gothic" panose="020B0502020202020204" pitchFamily="34" charset="0"/>
              <a:buChar char="►"/>
            </a:pPr>
            <a:r>
              <a:rPr lang="fr-FR" dirty="0"/>
              <a:t>Survie sans progression</a:t>
            </a:r>
          </a:p>
          <a:p>
            <a:pPr marL="971550" lvl="1" indent="-285750">
              <a:buClr>
                <a:schemeClr val="bg1"/>
              </a:buClr>
              <a:buSzPct val="80000"/>
              <a:buFont typeface="Police système Courant"/>
              <a:buChar char="➜"/>
            </a:pPr>
            <a:r>
              <a:rPr lang="fr-FR" sz="1800" b="1" dirty="0">
                <a:solidFill>
                  <a:schemeClr val="bg1"/>
                </a:solidFill>
              </a:rPr>
              <a:t>Réduction de 20% du risque de progression ou de décès</a:t>
            </a:r>
          </a:p>
          <a:p>
            <a:pPr marL="285750" indent="-285750">
              <a:buClr>
                <a:schemeClr val="bg1"/>
              </a:buClr>
              <a:buSzPct val="80000"/>
              <a:buFont typeface="Century Gothic" panose="020B0502020202020204" pitchFamily="34" charset="0"/>
              <a:buChar char="►"/>
            </a:pPr>
            <a:r>
              <a:rPr lang="fr-FR" dirty="0"/>
              <a:t>Taux de réponse</a:t>
            </a:r>
          </a:p>
          <a:p>
            <a:pPr marL="971550" lvl="1" indent="-285750">
              <a:buClr>
                <a:schemeClr val="bg1"/>
              </a:buClr>
              <a:buSzPct val="80000"/>
              <a:buFont typeface="Police système Courant"/>
              <a:buChar char="➜"/>
            </a:pPr>
            <a:r>
              <a:rPr lang="fr-FR" sz="1800" dirty="0"/>
              <a:t>62% de taux de réponse (comparé à  38%); seulement 4% des patients ont eu une progression d’emblée</a:t>
            </a:r>
          </a:p>
          <a:p>
            <a:pPr marL="285750" indent="-285750">
              <a:buClr>
                <a:schemeClr val="bg1"/>
              </a:buClr>
              <a:buSzPct val="80000"/>
              <a:buFont typeface="Century Gothic" panose="020B0502020202020204" pitchFamily="34" charset="0"/>
              <a:buChar char="►"/>
            </a:pPr>
            <a:r>
              <a:rPr lang="fr-FR" dirty="0"/>
              <a:t>Tolérance</a:t>
            </a:r>
          </a:p>
          <a:p>
            <a:pPr marL="971550" lvl="1" indent="-285750">
              <a:buClr>
                <a:schemeClr val="bg1"/>
              </a:buClr>
              <a:buSzPct val="80000"/>
              <a:buFont typeface="Police système Courant"/>
              <a:buChar char="➜"/>
            </a:pPr>
            <a:r>
              <a:rPr lang="fr-FR" sz="1800" dirty="0"/>
              <a:t>Pas d’effet secondaire inattendu</a:t>
            </a:r>
          </a:p>
          <a:p>
            <a:pPr marL="285750" indent="-285750">
              <a:buClr>
                <a:schemeClr val="bg1"/>
              </a:buClr>
              <a:buSzPct val="80000"/>
              <a:buFont typeface="Century Gothic" panose="020B0502020202020204" pitchFamily="34" charset="0"/>
              <a:buChar char="►"/>
            </a:pPr>
            <a:r>
              <a:rPr lang="fr-FR" dirty="0"/>
              <a:t>La combinaison Platine/</a:t>
            </a:r>
            <a:r>
              <a:rPr lang="fr-FR" dirty="0" err="1"/>
              <a:t>pémétrexed</a:t>
            </a:r>
            <a:r>
              <a:rPr lang="fr-FR" dirty="0"/>
              <a:t> + pembrolizumab apparait comme une nouvelle option de traitement dans le </a:t>
            </a:r>
            <a:r>
              <a:rPr lang="fr-FR" dirty="0" err="1"/>
              <a:t>mésothéliome</a:t>
            </a:r>
            <a:r>
              <a:rPr lang="fr-FR" dirty="0"/>
              <a:t> pleural</a:t>
            </a:r>
          </a:p>
        </p:txBody>
      </p:sp>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a:ln>
                  <a:noFill/>
                </a:ln>
                <a:solidFill>
                  <a:schemeClr val="bg1"/>
                </a:solidFill>
                <a:effectLst/>
                <a:uLnTx/>
                <a:uFillTx/>
                <a:latin typeface="Century Gothic" panose="020B0502020202020204" pitchFamily="34" charset="0"/>
                <a:cs typeface="Gordita Light" pitchFamily="2" charset="77"/>
              </a:rPr>
              <a:t> </a:t>
            </a:r>
            <a:endParaRPr lang="fr-FR" sz="1050" b="1">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993276F0-A00D-30EE-2DC6-828245FEF99C}"/>
              </a:ext>
            </a:extLst>
          </p:cNvPr>
          <p:cNvSpPr>
            <a:spLocks noGrp="1"/>
          </p:cNvSpPr>
          <p:nvPr>
            <p:ph sz="quarter" idx="16"/>
          </p:nvPr>
        </p:nvSpPr>
        <p:spPr/>
        <p:txBody>
          <a:bodyPr/>
          <a:lstStyle/>
          <a:p>
            <a:r>
              <a:rPr lang="fr-FR" dirty="0"/>
              <a:t>Q. S. Chu et al., ASCO</a:t>
            </a:r>
            <a:r>
              <a:rPr lang="fr-FR" baseline="30000" dirty="0"/>
              <a:t>®</a:t>
            </a:r>
            <a:r>
              <a:rPr lang="fr-FR" dirty="0"/>
              <a:t> 2023, LBA# 8505</a:t>
            </a: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b="1">
                <a:solidFill>
                  <a:srgbClr val="FF7F4D"/>
                </a:solidFill>
                <a:latin typeface="Century Gothic" panose="020B0502020202020204" pitchFamily="34" charset="0"/>
              </a:rPr>
              <a:t>IND227</a:t>
            </a:r>
            <a:endParaRPr lang="fr-FR"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sz="2000" b="1">
                <a:solidFill>
                  <a:srgbClr val="005086"/>
                </a:solidFill>
                <a:latin typeface="Century Gothic" panose="020B0502020202020204" pitchFamily="34" charset="0"/>
              </a:rPr>
              <a:t>Conclusions</a:t>
            </a:r>
          </a:p>
          <a:p>
            <a:endParaRPr lang="fr-FR" dirty="0"/>
          </a:p>
        </p:txBody>
      </p:sp>
    </p:spTree>
    <p:extLst>
      <p:ext uri="{BB962C8B-B14F-4D97-AF65-F5344CB8AC3E}">
        <p14:creationId xmlns:p14="http://schemas.microsoft.com/office/powerpoint/2010/main" val="211245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xmlns="" id="{EBEBECC6-CC8D-2744-EE89-A18115C47BC7}"/>
              </a:ext>
            </a:extLst>
          </p:cNvPr>
          <p:cNvSpPr>
            <a:spLocks noGrp="1"/>
          </p:cNvSpPr>
          <p:nvPr>
            <p:ph type="body" sz="quarter" idx="15"/>
          </p:nvPr>
        </p:nvSpPr>
        <p:spPr/>
        <p:txBody>
          <a:bodyPr/>
          <a:lstStyle/>
          <a:p>
            <a:endParaRPr lang="fr-FR"/>
          </a:p>
        </p:txBody>
      </p:sp>
      <p:sp>
        <p:nvSpPr>
          <p:cNvPr id="9" name="Espace réservé du contenu 8">
            <a:extLst>
              <a:ext uri="{FF2B5EF4-FFF2-40B4-BE49-F238E27FC236}">
                <a16:creationId xmlns:a16="http://schemas.microsoft.com/office/drawing/2014/main" xmlns="" id="{A2657746-76EA-011A-19F5-1A76E7233360}"/>
              </a:ext>
            </a:extLst>
          </p:cNvPr>
          <p:cNvSpPr>
            <a:spLocks noGrp="1"/>
          </p:cNvSpPr>
          <p:nvPr>
            <p:ph sz="quarter" idx="16"/>
          </p:nvPr>
        </p:nvSpPr>
        <p:spPr/>
        <p:txBody>
          <a:bodyPr/>
          <a:lstStyle/>
          <a:p>
            <a:r>
              <a:rPr lang="fr-FR" dirty="0"/>
              <a:t>JV. </a:t>
            </a:r>
            <a:r>
              <a:rPr lang="fr-FR" dirty="0" err="1"/>
              <a:t>Aredo</a:t>
            </a:r>
            <a:r>
              <a:rPr lang="fr-FR" dirty="0"/>
              <a:t> et al., ASCO</a:t>
            </a:r>
            <a:r>
              <a:rPr lang="fr-FR" baseline="30000" dirty="0"/>
              <a:t>®</a:t>
            </a:r>
            <a:r>
              <a:rPr lang="fr-FR" dirty="0"/>
              <a:t> 2023, Abs. #8508</a:t>
            </a:r>
          </a:p>
        </p:txBody>
      </p:sp>
      <p:sp>
        <p:nvSpPr>
          <p:cNvPr id="10" name="Espace réservé du texte 9">
            <a:extLst>
              <a:ext uri="{FF2B5EF4-FFF2-40B4-BE49-F238E27FC236}">
                <a16:creationId xmlns:a16="http://schemas.microsoft.com/office/drawing/2014/main" xmlns="" id="{EE854B36-EB59-7636-A2A1-560D408DFA7A}"/>
              </a:ext>
            </a:extLst>
          </p:cNvPr>
          <p:cNvSpPr>
            <a:spLocks noGrp="1"/>
          </p:cNvSpPr>
          <p:nvPr>
            <p:ph type="body" sz="quarter" idx="17"/>
          </p:nvPr>
        </p:nvSpPr>
        <p:spPr/>
        <p:txBody>
          <a:bodyPr/>
          <a:lstStyle/>
          <a:p>
            <a:r>
              <a:rPr lang="fr-FR" sz="3600" dirty="0"/>
              <a:t>Abs #8508</a:t>
            </a:r>
          </a:p>
        </p:txBody>
      </p:sp>
      <p:sp>
        <p:nvSpPr>
          <p:cNvPr id="11" name="Espace réservé du texte 10">
            <a:extLst>
              <a:ext uri="{FF2B5EF4-FFF2-40B4-BE49-F238E27FC236}">
                <a16:creationId xmlns:a16="http://schemas.microsoft.com/office/drawing/2014/main" xmlns="" id="{C0A718C2-3D79-0B79-9E48-79A8EBC4AB7E}"/>
              </a:ext>
            </a:extLst>
          </p:cNvPr>
          <p:cNvSpPr>
            <a:spLocks noGrp="1"/>
          </p:cNvSpPr>
          <p:nvPr>
            <p:ph type="body" sz="quarter" idx="18"/>
          </p:nvPr>
        </p:nvSpPr>
        <p:spPr/>
        <p:txBody>
          <a:bodyPr/>
          <a:lstStyle/>
          <a:p>
            <a:r>
              <a:rPr lang="fr-FR" dirty="0" err="1"/>
              <a:t>Osimertinib</a:t>
            </a:r>
            <a:r>
              <a:rPr lang="fr-FR" dirty="0"/>
              <a:t> en </a:t>
            </a:r>
            <a:r>
              <a:rPr lang="fr-FR" dirty="0" err="1"/>
              <a:t>néoadjuvant</a:t>
            </a:r>
            <a:r>
              <a:rPr lang="fr-FR" dirty="0"/>
              <a:t> pour stades I-IIIA CBNPC avec mutation </a:t>
            </a:r>
            <a:r>
              <a:rPr lang="fr-FR" i="1" dirty="0"/>
              <a:t>EGFR</a:t>
            </a:r>
          </a:p>
        </p:txBody>
      </p:sp>
      <p:grpSp>
        <p:nvGrpSpPr>
          <p:cNvPr id="24" name="Groupe 23">
            <a:extLst>
              <a:ext uri="{FF2B5EF4-FFF2-40B4-BE49-F238E27FC236}">
                <a16:creationId xmlns:a16="http://schemas.microsoft.com/office/drawing/2014/main" xmlns="" id="{841FF34D-1DA1-4324-B28A-EF2AE10B3128}"/>
              </a:ext>
            </a:extLst>
          </p:cNvPr>
          <p:cNvGrpSpPr/>
          <p:nvPr/>
        </p:nvGrpSpPr>
        <p:grpSpPr>
          <a:xfrm>
            <a:off x="1391922" y="1642805"/>
            <a:ext cx="10342878" cy="3572390"/>
            <a:chOff x="1403796" y="1493519"/>
            <a:chExt cx="10342878" cy="3572390"/>
          </a:xfrm>
        </p:grpSpPr>
        <p:grpSp>
          <p:nvGrpSpPr>
            <p:cNvPr id="22" name="Groupe 21">
              <a:extLst>
                <a:ext uri="{FF2B5EF4-FFF2-40B4-BE49-F238E27FC236}">
                  <a16:creationId xmlns:a16="http://schemas.microsoft.com/office/drawing/2014/main" xmlns="" id="{6FF1469F-425B-CE8F-0ED9-4D3A67C72236}"/>
                </a:ext>
              </a:extLst>
            </p:cNvPr>
            <p:cNvGrpSpPr/>
            <p:nvPr/>
          </p:nvGrpSpPr>
          <p:grpSpPr>
            <a:xfrm>
              <a:off x="1601869" y="1610166"/>
              <a:ext cx="10093585" cy="3288208"/>
              <a:chOff x="1188053" y="1470003"/>
              <a:chExt cx="10093585" cy="3288208"/>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23074" y="1470003"/>
                <a:ext cx="9858564" cy="328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space réservé du texte 6">
                <a:extLst>
                  <a:ext uri="{FF2B5EF4-FFF2-40B4-BE49-F238E27FC236}">
                    <a16:creationId xmlns:a16="http://schemas.microsoft.com/office/drawing/2014/main" xmlns="" id="{2EF4EEDA-2C26-96CE-61CC-53405F76EBF9}"/>
                  </a:ext>
                </a:extLst>
              </p:cNvPr>
              <p:cNvSpPr txBox="1">
                <a:spLocks/>
              </p:cNvSpPr>
              <p:nvPr/>
            </p:nvSpPr>
            <p:spPr>
              <a:xfrm>
                <a:off x="1907523" y="1517568"/>
                <a:ext cx="2525197" cy="48078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fr-FR" sz="1400">
                    <a:solidFill>
                      <a:prstClr val="black"/>
                    </a:solidFill>
                    <a:latin typeface="Century Gothic" panose="020B0502020202020204" pitchFamily="34" charset="0"/>
                  </a:rPr>
                  <a:t>Stage I-IIIA EGFR-mutated NSCLC</a:t>
                </a:r>
                <a:endParaRPr lang="fr-FR" sz="1400" dirty="0">
                  <a:solidFill>
                    <a:prstClr val="black"/>
                  </a:solidFill>
                  <a:latin typeface="Century Gothic" panose="020B0502020202020204" pitchFamily="34" charset="0"/>
                </a:endParaRPr>
              </a:p>
            </p:txBody>
          </p:sp>
          <p:sp>
            <p:nvSpPr>
              <p:cNvPr id="16" name="Espace réservé du texte 6">
                <a:extLst>
                  <a:ext uri="{FF2B5EF4-FFF2-40B4-BE49-F238E27FC236}">
                    <a16:creationId xmlns:a16="http://schemas.microsoft.com/office/drawing/2014/main" xmlns="" id="{A48CBCE9-BB53-7A1B-BA78-307B63C021DA}"/>
                  </a:ext>
                </a:extLst>
              </p:cNvPr>
              <p:cNvSpPr txBox="1">
                <a:spLocks/>
              </p:cNvSpPr>
              <p:nvPr/>
            </p:nvSpPr>
            <p:spPr>
              <a:xfrm>
                <a:off x="4500343" y="1517568"/>
                <a:ext cx="2227462" cy="480789"/>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fr-FR" sz="1400" dirty="0">
                    <a:solidFill>
                      <a:prstClr val="black"/>
                    </a:solidFill>
                    <a:latin typeface="Century Gothic" panose="020B0502020202020204" pitchFamily="34" charset="0"/>
                  </a:rPr>
                  <a:t>Surgical </a:t>
                </a:r>
                <a:r>
                  <a:rPr lang="fr-FR" sz="1400" dirty="0" err="1">
                    <a:solidFill>
                      <a:prstClr val="black"/>
                    </a:solidFill>
                    <a:latin typeface="Century Gothic" panose="020B0502020202020204" pitchFamily="34" charset="0"/>
                  </a:rPr>
                  <a:t>resection</a:t>
                </a:r>
                <a:endParaRPr lang="fr-FR" sz="1400" dirty="0">
                  <a:solidFill>
                    <a:prstClr val="black"/>
                  </a:solidFill>
                  <a:latin typeface="Century Gothic" panose="020B0502020202020204" pitchFamily="34" charset="0"/>
                </a:endParaRPr>
              </a:p>
            </p:txBody>
          </p:sp>
          <p:sp>
            <p:nvSpPr>
              <p:cNvPr id="17" name="Espace réservé du texte 6">
                <a:extLst>
                  <a:ext uri="{FF2B5EF4-FFF2-40B4-BE49-F238E27FC236}">
                    <a16:creationId xmlns:a16="http://schemas.microsoft.com/office/drawing/2014/main" xmlns="" id="{14C163F1-61CD-A12D-4C2F-B62B2531C341}"/>
                  </a:ext>
                </a:extLst>
              </p:cNvPr>
              <p:cNvSpPr txBox="1">
                <a:spLocks/>
              </p:cNvSpPr>
              <p:nvPr/>
            </p:nvSpPr>
            <p:spPr>
              <a:xfrm>
                <a:off x="3747426" y="1950792"/>
                <a:ext cx="1236357" cy="240395"/>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fr-FR" sz="1400" dirty="0" err="1">
                    <a:solidFill>
                      <a:srgbClr val="FF7F4D"/>
                    </a:solidFill>
                    <a:latin typeface="Century Gothic" panose="020B0502020202020204" pitchFamily="34" charset="0"/>
                  </a:rPr>
                  <a:t>Osimertinib</a:t>
                </a:r>
                <a:endParaRPr lang="fr-FR" sz="1400" dirty="0">
                  <a:solidFill>
                    <a:srgbClr val="FF7F4D"/>
                  </a:solidFill>
                  <a:latin typeface="Century Gothic" panose="020B0502020202020204" pitchFamily="34" charset="0"/>
                </a:endParaRPr>
              </a:p>
            </p:txBody>
          </p:sp>
          <p:sp>
            <p:nvSpPr>
              <p:cNvPr id="18" name="Espace réservé du texte 6">
                <a:extLst>
                  <a:ext uri="{FF2B5EF4-FFF2-40B4-BE49-F238E27FC236}">
                    <a16:creationId xmlns:a16="http://schemas.microsoft.com/office/drawing/2014/main" xmlns="" id="{C7DFA88C-6282-7DA0-6157-D449E29F91FA}"/>
                  </a:ext>
                </a:extLst>
              </p:cNvPr>
              <p:cNvSpPr txBox="1">
                <a:spLocks/>
              </p:cNvSpPr>
              <p:nvPr/>
            </p:nvSpPr>
            <p:spPr>
              <a:xfrm>
                <a:off x="1188053" y="2193727"/>
                <a:ext cx="1294843" cy="508533"/>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fr-FR" sz="1400" b="0">
                    <a:solidFill>
                      <a:prstClr val="black"/>
                    </a:solidFill>
                    <a:latin typeface="Century Gothic" panose="020B0502020202020204" pitchFamily="34" charset="0"/>
                  </a:rPr>
                  <a:t>Pre-treatment biopsy</a:t>
                </a:r>
                <a:endParaRPr lang="fr-FR" sz="1400" b="0" dirty="0">
                  <a:solidFill>
                    <a:prstClr val="black"/>
                  </a:solidFill>
                  <a:latin typeface="Century Gothic" panose="020B0502020202020204" pitchFamily="34" charset="0"/>
                </a:endParaRPr>
              </a:p>
            </p:txBody>
          </p:sp>
          <p:sp>
            <p:nvSpPr>
              <p:cNvPr id="19" name="Espace réservé du texte 6">
                <a:extLst>
                  <a:ext uri="{FF2B5EF4-FFF2-40B4-BE49-F238E27FC236}">
                    <a16:creationId xmlns:a16="http://schemas.microsoft.com/office/drawing/2014/main" xmlns="" id="{E9C89DE8-06CE-CB4F-A728-064B765712CA}"/>
                  </a:ext>
                </a:extLst>
              </p:cNvPr>
              <p:cNvSpPr txBox="1">
                <a:spLocks/>
              </p:cNvSpPr>
              <p:nvPr/>
            </p:nvSpPr>
            <p:spPr>
              <a:xfrm>
                <a:off x="3924534" y="2341161"/>
                <a:ext cx="967840" cy="247197"/>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fr-FR" sz="1200" b="0">
                    <a:solidFill>
                      <a:prstClr val="black"/>
                    </a:solidFill>
                    <a:latin typeface="Century Gothic" panose="020B0502020202020204" pitchFamily="34" charset="0"/>
                  </a:rPr>
                  <a:t>1-2 months</a:t>
                </a:r>
                <a:endParaRPr lang="fr-FR" sz="1200" b="0" dirty="0">
                  <a:solidFill>
                    <a:prstClr val="black"/>
                  </a:solidFill>
                  <a:latin typeface="Century Gothic" panose="020B0502020202020204" pitchFamily="34" charset="0"/>
                </a:endParaRPr>
              </a:p>
            </p:txBody>
          </p:sp>
          <p:sp>
            <p:nvSpPr>
              <p:cNvPr id="20" name="Espace réservé du texte 6">
                <a:extLst>
                  <a:ext uri="{FF2B5EF4-FFF2-40B4-BE49-F238E27FC236}">
                    <a16:creationId xmlns:a16="http://schemas.microsoft.com/office/drawing/2014/main" xmlns="" id="{60683C49-3AAF-FB70-3D15-78A5CB177805}"/>
                  </a:ext>
                </a:extLst>
              </p:cNvPr>
              <p:cNvSpPr txBox="1">
                <a:spLocks/>
              </p:cNvSpPr>
              <p:nvPr/>
            </p:nvSpPr>
            <p:spPr>
              <a:xfrm>
                <a:off x="7419602" y="3016854"/>
                <a:ext cx="3399685" cy="1354912"/>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buClr>
                    <a:srgbClr val="FF7F4D"/>
                  </a:buClr>
                  <a:buFont typeface="Arial" panose="020B0604020202020204" pitchFamily="34" charset="0"/>
                  <a:buChar char="•"/>
                  <a:defRPr/>
                </a:pPr>
                <a:r>
                  <a:rPr lang="fr-FR" sz="1400" b="0" dirty="0" err="1">
                    <a:solidFill>
                      <a:prstClr val="black"/>
                    </a:solidFill>
                    <a:latin typeface="Century Gothic" panose="020B0502020202020204" pitchFamily="34" charset="0"/>
                  </a:rPr>
                  <a:t>Surgically</a:t>
                </a:r>
                <a:r>
                  <a:rPr lang="fr-FR" sz="1400" b="0" dirty="0">
                    <a:solidFill>
                      <a:prstClr val="black"/>
                    </a:solidFill>
                    <a:latin typeface="Century Gothic" panose="020B0502020202020204" pitchFamily="34" charset="0"/>
                  </a:rPr>
                  <a:t> </a:t>
                </a:r>
                <a:r>
                  <a:rPr lang="fr-FR" sz="1400" b="0" dirty="0" err="1">
                    <a:solidFill>
                      <a:prstClr val="black"/>
                    </a:solidFill>
                    <a:latin typeface="Century Gothic" panose="020B0502020202020204" pitchFamily="34" charset="0"/>
                  </a:rPr>
                  <a:t>resectable</a:t>
                </a:r>
                <a:r>
                  <a:rPr lang="fr-FR" sz="1400" b="0" dirty="0">
                    <a:solidFill>
                      <a:prstClr val="black"/>
                    </a:solidFill>
                    <a:latin typeface="Century Gothic" panose="020B0502020202020204" pitchFamily="34" charset="0"/>
                  </a:rPr>
                  <a:t> NSCLC</a:t>
                </a:r>
              </a:p>
              <a:p>
                <a:pPr marL="180000" indent="-180000">
                  <a:buClr>
                    <a:srgbClr val="FF7F4D"/>
                  </a:buClr>
                  <a:buFont typeface="Arial" panose="020B0604020202020204" pitchFamily="34" charset="0"/>
                  <a:buChar char="•"/>
                  <a:defRPr/>
                </a:pPr>
                <a:r>
                  <a:rPr lang="fr-FR" sz="1400" b="0" dirty="0">
                    <a:solidFill>
                      <a:prstClr val="black"/>
                    </a:solidFill>
                    <a:latin typeface="Century Gothic" panose="020B0502020202020204" pitchFamily="34" charset="0"/>
                  </a:rPr>
                  <a:t>Stage I-IIIA (AJCC V7)</a:t>
                </a:r>
              </a:p>
              <a:p>
                <a:pPr marL="180000" indent="-180000">
                  <a:buClr>
                    <a:srgbClr val="FF7F4D"/>
                  </a:buClr>
                  <a:buFont typeface="Arial" panose="020B0604020202020204" pitchFamily="34" charset="0"/>
                  <a:buChar char="•"/>
                  <a:defRPr/>
                </a:pPr>
                <a:r>
                  <a:rPr lang="fr-FR" sz="1400" b="0" dirty="0" err="1">
                    <a:solidFill>
                      <a:prstClr val="black"/>
                    </a:solidFill>
                    <a:latin typeface="Century Gothic" panose="020B0502020202020204" pitchFamily="34" charset="0"/>
                  </a:rPr>
                  <a:t>Documented</a:t>
                </a:r>
                <a:r>
                  <a:rPr lang="fr-FR" sz="1400" b="0" dirty="0">
                    <a:solidFill>
                      <a:prstClr val="black"/>
                    </a:solidFill>
                    <a:latin typeface="Century Gothic" panose="020B0502020202020204" pitchFamily="34" charset="0"/>
                  </a:rPr>
                  <a:t> EGFR mutation (ex19del, L858R)</a:t>
                </a:r>
              </a:p>
            </p:txBody>
          </p:sp>
          <p:sp>
            <p:nvSpPr>
              <p:cNvPr id="21" name="Espace réservé du texte 6">
                <a:extLst>
                  <a:ext uri="{FF2B5EF4-FFF2-40B4-BE49-F238E27FC236}">
                    <a16:creationId xmlns:a16="http://schemas.microsoft.com/office/drawing/2014/main" xmlns="" id="{9744B76B-5A3D-2D9A-E495-1C5768E49A8F}"/>
                  </a:ext>
                </a:extLst>
              </p:cNvPr>
              <p:cNvSpPr txBox="1">
                <a:spLocks/>
              </p:cNvSpPr>
              <p:nvPr/>
            </p:nvSpPr>
            <p:spPr>
              <a:xfrm>
                <a:off x="7489384" y="2053222"/>
                <a:ext cx="3329904" cy="287940"/>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fr-FR" sz="1400" dirty="0">
                    <a:solidFill>
                      <a:prstClr val="black"/>
                    </a:solidFill>
                    <a:latin typeface="Century Gothic" panose="020B0502020202020204" pitchFamily="34" charset="0"/>
                  </a:rPr>
                  <a:t>Multi-</a:t>
                </a:r>
                <a:r>
                  <a:rPr lang="fr-FR" sz="1400" dirty="0" err="1">
                    <a:solidFill>
                      <a:prstClr val="black"/>
                    </a:solidFill>
                    <a:latin typeface="Century Gothic" panose="020B0502020202020204" pitchFamily="34" charset="0"/>
                  </a:rPr>
                  <a:t>institutional</a:t>
                </a:r>
                <a:r>
                  <a:rPr lang="fr-FR" sz="1400" dirty="0">
                    <a:solidFill>
                      <a:prstClr val="black"/>
                    </a:solidFill>
                    <a:latin typeface="Century Gothic" panose="020B0502020202020204" pitchFamily="34" charset="0"/>
                  </a:rPr>
                  <a:t> phase II trial</a:t>
                </a:r>
              </a:p>
            </p:txBody>
          </p:sp>
        </p:grpSp>
        <p:sp>
          <p:nvSpPr>
            <p:cNvPr id="23" name="Rectangle à coins arrondis 33">
              <a:extLst>
                <a:ext uri="{FF2B5EF4-FFF2-40B4-BE49-F238E27FC236}">
                  <a16:creationId xmlns:a16="http://schemas.microsoft.com/office/drawing/2014/main" xmlns="" id="{4E85FB09-067D-23A4-D575-6C22E60814A4}"/>
                </a:ext>
              </a:extLst>
            </p:cNvPr>
            <p:cNvSpPr/>
            <p:nvPr/>
          </p:nvSpPr>
          <p:spPr>
            <a:xfrm>
              <a:off x="1403796" y="1493519"/>
              <a:ext cx="10342878" cy="3572390"/>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grpSp>
      <p:sp>
        <p:nvSpPr>
          <p:cNvPr id="26"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2309465" y="5410565"/>
            <a:ext cx="8149428" cy="393884"/>
          </a:xfrm>
        </p:spPr>
        <p:txBody>
          <a:bodyPr>
            <a:normAutofit/>
          </a:bodyPr>
          <a:lstStyle/>
          <a:p>
            <a:r>
              <a:rPr lang="fr-FR" dirty="0"/>
              <a:t>Traitement avec </a:t>
            </a:r>
            <a:r>
              <a:rPr lang="fr-FR" dirty="0" err="1"/>
              <a:t>osimertinib</a:t>
            </a:r>
            <a:r>
              <a:rPr lang="fr-FR" dirty="0"/>
              <a:t> en </a:t>
            </a:r>
            <a:r>
              <a:rPr lang="fr-FR" dirty="0" err="1"/>
              <a:t>néoadjuvant</a:t>
            </a:r>
            <a:r>
              <a:rPr lang="fr-FR" dirty="0"/>
              <a:t> durant 1 à 2 mois</a:t>
            </a:r>
          </a:p>
        </p:txBody>
      </p:sp>
    </p:spTree>
    <p:extLst>
      <p:ext uri="{BB962C8B-B14F-4D97-AF65-F5344CB8AC3E}">
        <p14:creationId xmlns:p14="http://schemas.microsoft.com/office/powerpoint/2010/main" val="12962296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592284EC-4B48-4ABF-1B24-C90DE4580785}"/>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5915CE96-BB9D-D1D7-3013-1FD19B278300}"/>
              </a:ext>
            </a:extLst>
          </p:cNvPr>
          <p:cNvSpPr>
            <a:spLocks noGrp="1"/>
          </p:cNvSpPr>
          <p:nvPr>
            <p:ph sz="quarter" idx="16"/>
          </p:nvPr>
        </p:nvSpPr>
        <p:spPr/>
        <p:txBody>
          <a:bodyPr/>
          <a:lstStyle/>
          <a:p>
            <a:r>
              <a:rPr lang="fr-FR" dirty="0"/>
              <a:t>JV. </a:t>
            </a:r>
            <a:r>
              <a:rPr lang="fr-FR" dirty="0" err="1"/>
              <a:t>Aredo</a:t>
            </a:r>
            <a:r>
              <a:rPr lang="fr-FR" dirty="0"/>
              <a:t> et al., ASCO</a:t>
            </a:r>
            <a:r>
              <a:rPr lang="fr-FR" baseline="30000" dirty="0"/>
              <a:t>®</a:t>
            </a:r>
            <a:r>
              <a:rPr lang="fr-FR" dirty="0"/>
              <a:t> 2023, Abs. #8508</a:t>
            </a:r>
          </a:p>
        </p:txBody>
      </p:sp>
      <p:sp>
        <p:nvSpPr>
          <p:cNvPr id="6" name="Espace réservé du texte 5">
            <a:extLst>
              <a:ext uri="{FF2B5EF4-FFF2-40B4-BE49-F238E27FC236}">
                <a16:creationId xmlns:a16="http://schemas.microsoft.com/office/drawing/2014/main" xmlns="" id="{21D1ECD5-D5EB-4F38-10B6-7349403B053A}"/>
              </a:ext>
            </a:extLst>
          </p:cNvPr>
          <p:cNvSpPr>
            <a:spLocks noGrp="1"/>
          </p:cNvSpPr>
          <p:nvPr>
            <p:ph type="body" sz="quarter" idx="17"/>
          </p:nvPr>
        </p:nvSpPr>
        <p:spPr/>
        <p:txBody>
          <a:bodyPr/>
          <a:lstStyle/>
          <a:p>
            <a:r>
              <a:rPr lang="fr-FR"/>
              <a:t>Abs #8508</a:t>
            </a:r>
          </a:p>
        </p:txBody>
      </p:sp>
      <p:sp>
        <p:nvSpPr>
          <p:cNvPr id="7" name="Espace réservé du texte 6">
            <a:extLst>
              <a:ext uri="{FF2B5EF4-FFF2-40B4-BE49-F238E27FC236}">
                <a16:creationId xmlns:a16="http://schemas.microsoft.com/office/drawing/2014/main" xmlns="" id="{67E37802-67E8-5E93-C2B4-16AF2E894336}"/>
              </a:ext>
            </a:extLst>
          </p:cNvPr>
          <p:cNvSpPr>
            <a:spLocks noGrp="1"/>
          </p:cNvSpPr>
          <p:nvPr>
            <p:ph type="body" sz="quarter" idx="18"/>
          </p:nvPr>
        </p:nvSpPr>
        <p:spPr/>
        <p:txBody>
          <a:bodyPr/>
          <a:lstStyle/>
          <a:p>
            <a:r>
              <a:rPr lang="fr-FR"/>
              <a:t>Caractéristique des patients</a:t>
            </a:r>
          </a:p>
        </p:txBody>
      </p:sp>
      <p:graphicFrame>
        <p:nvGraphicFramePr>
          <p:cNvPr id="11" name="Tableau 6">
            <a:extLst>
              <a:ext uri="{FF2B5EF4-FFF2-40B4-BE49-F238E27FC236}">
                <a16:creationId xmlns:a16="http://schemas.microsoft.com/office/drawing/2014/main" xmlns="" id="{6977D9ED-79ED-273B-538F-651B9109FC51}"/>
              </a:ext>
            </a:extLst>
          </p:cNvPr>
          <p:cNvGraphicFramePr>
            <a:graphicFrameLocks noGrp="1"/>
          </p:cNvGraphicFramePr>
          <p:nvPr/>
        </p:nvGraphicFramePr>
        <p:xfrm>
          <a:off x="2938934" y="1099060"/>
          <a:ext cx="6707824" cy="4419600"/>
        </p:xfrm>
        <a:graphic>
          <a:graphicData uri="http://schemas.openxmlformats.org/drawingml/2006/table">
            <a:tbl>
              <a:tblPr firstRow="1" bandRow="1">
                <a:tableStyleId>{5C22544A-7EE6-4342-B048-85BDC9FD1C3A}</a:tableStyleId>
              </a:tblPr>
              <a:tblGrid>
                <a:gridCol w="4792099">
                  <a:extLst>
                    <a:ext uri="{9D8B030D-6E8A-4147-A177-3AD203B41FA5}">
                      <a16:colId xmlns:a16="http://schemas.microsoft.com/office/drawing/2014/main" xmlns="" val="3716429334"/>
                    </a:ext>
                  </a:extLst>
                </a:gridCol>
                <a:gridCol w="1915725">
                  <a:extLst>
                    <a:ext uri="{9D8B030D-6E8A-4147-A177-3AD203B41FA5}">
                      <a16:colId xmlns:a16="http://schemas.microsoft.com/office/drawing/2014/main" xmlns="" val="3569884669"/>
                    </a:ext>
                  </a:extLst>
                </a:gridCol>
              </a:tblGrid>
              <a:tr h="299915">
                <a:tc>
                  <a:txBody>
                    <a:bodyPr/>
                    <a:lstStyle/>
                    <a:p>
                      <a:pPr algn="ctr"/>
                      <a:endParaRPr lang="fr-FR" sz="1600" dirty="0">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fr-FR" sz="1600" dirty="0">
                          <a:latin typeface="Century Gothic" panose="020B0502020202020204" pitchFamily="34" charset="0"/>
                        </a:rPr>
                        <a:t>All</a:t>
                      </a:r>
                      <a:r>
                        <a:rPr lang="fr-FR" sz="1600" b="1" dirty="0">
                          <a:latin typeface="Century Gothic" panose="020B0502020202020204" pitchFamily="34" charset="0"/>
                        </a:rPr>
                        <a:t> </a:t>
                      </a:r>
                      <a:r>
                        <a:rPr lang="fr-FR" sz="1600" b="0" dirty="0">
                          <a:latin typeface="Century Gothic" panose="020B0502020202020204" pitchFamily="34" charset="0"/>
                        </a:rPr>
                        <a:t>(n=27)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195327">
                <a:tc>
                  <a:txBody>
                    <a:bodyPr/>
                    <a:lstStyle/>
                    <a:p>
                      <a:pPr algn="l"/>
                      <a:r>
                        <a:rPr lang="fr-FR" sz="1400" b="1" dirty="0">
                          <a:latin typeface="Century Gothic" panose="020B0502020202020204" pitchFamily="34" charset="0"/>
                        </a:rPr>
                        <a:t>Age at </a:t>
                      </a:r>
                      <a:r>
                        <a:rPr lang="fr-FR" sz="1400" b="1" dirty="0" err="1">
                          <a:latin typeface="Century Gothic" panose="020B0502020202020204" pitchFamily="34" charset="0"/>
                        </a:rPr>
                        <a:t>diagnosis</a:t>
                      </a:r>
                      <a:r>
                        <a:rPr lang="fr-FR" sz="1400" b="0" dirty="0">
                          <a:latin typeface="Century Gothic" panose="020B0502020202020204" pitchFamily="34" charset="0"/>
                        </a:rPr>
                        <a:t>, </a:t>
                      </a:r>
                      <a:r>
                        <a:rPr lang="fr-FR" sz="1400" b="0" dirty="0" err="1">
                          <a:latin typeface="Century Gothic" panose="020B0502020202020204" pitchFamily="34" charset="0"/>
                        </a:rPr>
                        <a:t>Years</a:t>
                      </a:r>
                      <a:r>
                        <a:rPr lang="fr-FR" sz="1400" b="0" dirty="0">
                          <a:latin typeface="Century Gothic" panose="020B0502020202020204" pitchFamily="34" charset="0"/>
                        </a:rPr>
                        <a:t>, </a:t>
                      </a:r>
                      <a:r>
                        <a:rPr lang="fr-FR" sz="1400" b="0" dirty="0" err="1">
                          <a:latin typeface="Century Gothic" panose="020B0502020202020204" pitchFamily="34" charset="0"/>
                        </a:rPr>
                        <a:t>mean</a:t>
                      </a:r>
                      <a:r>
                        <a:rPr lang="fr-FR" sz="1400" b="0" dirty="0">
                          <a:latin typeface="Century Gothic" panose="020B0502020202020204" pitchFamily="34" charset="0"/>
                        </a:rPr>
                        <a:t> (SD)</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dirty="0">
                          <a:latin typeface="Century Gothic" panose="020B0502020202020204" pitchFamily="34" charset="0"/>
                        </a:rPr>
                        <a:t>66,5 (11,4)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455764">
                <a:tc>
                  <a:txBody>
                    <a:bodyPr/>
                    <a:lstStyle/>
                    <a:p>
                      <a:pPr algn="l"/>
                      <a:r>
                        <a:rPr lang="fr-FR" sz="1400" b="1" dirty="0" err="1">
                          <a:latin typeface="Century Gothic" panose="020B0502020202020204" pitchFamily="34" charset="0"/>
                        </a:rPr>
                        <a:t>Sex</a:t>
                      </a:r>
                      <a:r>
                        <a:rPr lang="fr-FR" sz="1400" b="0" dirty="0">
                          <a:latin typeface="Century Gothic" panose="020B0502020202020204" pitchFamily="34" charset="0"/>
                        </a:rPr>
                        <a:t>, n (%)</a:t>
                      </a:r>
                    </a:p>
                    <a:p>
                      <a:pPr lvl="1" algn="l"/>
                      <a:r>
                        <a:rPr lang="fr-FR" sz="1400" b="0" dirty="0" err="1">
                          <a:latin typeface="Century Gothic" panose="020B0502020202020204" pitchFamily="34" charset="0"/>
                        </a:rPr>
                        <a:t>Female</a:t>
                      </a:r>
                      <a:endParaRPr lang="fr-FR" sz="1400" b="0" dirty="0">
                        <a:latin typeface="Century Gothic" panose="020B0502020202020204" pitchFamily="34" charset="0"/>
                      </a:endParaRPr>
                    </a:p>
                    <a:p>
                      <a:pPr lvl="1" algn="l"/>
                      <a:r>
                        <a:rPr lang="fr-FR" sz="1400" b="0" dirty="0">
                          <a:latin typeface="Century Gothic" panose="020B0502020202020204" pitchFamily="34" charset="0"/>
                        </a:rPr>
                        <a:t>Male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r-FR" sz="1400" dirty="0">
                        <a:latin typeface="Century Gothic" panose="020B0502020202020204" pitchFamily="34" charset="0"/>
                      </a:endParaRPr>
                    </a:p>
                    <a:p>
                      <a:pPr algn="ctr"/>
                      <a:r>
                        <a:rPr lang="fr-FR" sz="1400" dirty="0">
                          <a:latin typeface="Century Gothic" panose="020B0502020202020204" pitchFamily="34" charset="0"/>
                        </a:rPr>
                        <a:t>22 (81,5)</a:t>
                      </a:r>
                    </a:p>
                    <a:p>
                      <a:pPr algn="ctr"/>
                      <a:r>
                        <a:rPr lang="fr-FR" sz="1400" dirty="0">
                          <a:latin typeface="Century Gothic" panose="020B0502020202020204" pitchFamily="34" charset="0"/>
                        </a:rPr>
                        <a:t>5 (18,5)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585982">
                <a:tc>
                  <a:txBody>
                    <a:bodyPr/>
                    <a:lstStyle/>
                    <a:p>
                      <a:pPr algn="l"/>
                      <a:r>
                        <a:rPr lang="fr-FR" sz="1400" b="1" dirty="0">
                          <a:latin typeface="Century Gothic" panose="020B0502020202020204" pitchFamily="34" charset="0"/>
                        </a:rPr>
                        <a:t>Race/</a:t>
                      </a:r>
                      <a:r>
                        <a:rPr lang="fr-FR" sz="1400" b="1" dirty="0" err="1">
                          <a:latin typeface="Century Gothic" panose="020B0502020202020204" pitchFamily="34" charset="0"/>
                        </a:rPr>
                        <a:t>ethnicity</a:t>
                      </a:r>
                      <a:r>
                        <a:rPr lang="fr-FR" sz="1400" b="0" dirty="0">
                          <a:latin typeface="Century Gothic" panose="020B0502020202020204" pitchFamily="34" charset="0"/>
                        </a:rPr>
                        <a:t>, n (%)</a:t>
                      </a:r>
                    </a:p>
                    <a:p>
                      <a:pPr lvl="1" algn="l"/>
                      <a:r>
                        <a:rPr lang="fr-FR" sz="1400" b="0" dirty="0">
                          <a:latin typeface="Century Gothic" panose="020B0502020202020204" pitchFamily="34" charset="0"/>
                        </a:rPr>
                        <a:t>White</a:t>
                      </a:r>
                    </a:p>
                    <a:p>
                      <a:pPr lvl="1" algn="l"/>
                      <a:r>
                        <a:rPr lang="fr-FR" sz="1400" b="0" dirty="0">
                          <a:latin typeface="Century Gothic" panose="020B0502020202020204" pitchFamily="34" charset="0"/>
                        </a:rPr>
                        <a:t>Asian</a:t>
                      </a:r>
                    </a:p>
                    <a:p>
                      <a:pPr lvl="1" algn="l"/>
                      <a:r>
                        <a:rPr lang="fr-FR" sz="1400" b="0" dirty="0" err="1">
                          <a:latin typeface="Century Gothic" panose="020B0502020202020204" pitchFamily="34" charset="0"/>
                        </a:rPr>
                        <a:t>Hispanic</a:t>
                      </a:r>
                      <a:endParaRPr lang="fr-FR" sz="1400" b="0"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fr-FR" sz="1400" dirty="0">
                        <a:latin typeface="Century Gothic" panose="020B0502020202020204" pitchFamily="34" charset="0"/>
                      </a:endParaRPr>
                    </a:p>
                    <a:p>
                      <a:pPr algn="ctr"/>
                      <a:r>
                        <a:rPr lang="fr-FR" sz="1400" dirty="0">
                          <a:latin typeface="Century Gothic" panose="020B0502020202020204" pitchFamily="34" charset="0"/>
                        </a:rPr>
                        <a:t>15 (55,6)</a:t>
                      </a:r>
                    </a:p>
                    <a:p>
                      <a:pPr algn="ctr"/>
                      <a:r>
                        <a:rPr lang="fr-FR" sz="1400" dirty="0">
                          <a:latin typeface="Century Gothic" panose="020B0502020202020204" pitchFamily="34" charset="0"/>
                        </a:rPr>
                        <a:t>11 (40,7)</a:t>
                      </a:r>
                    </a:p>
                    <a:p>
                      <a:pPr algn="ctr"/>
                      <a:r>
                        <a:rPr lang="fr-FR" sz="1400" dirty="0">
                          <a:latin typeface="Century Gothic" panose="020B0502020202020204" pitchFamily="34" charset="0"/>
                        </a:rPr>
                        <a:t>1 (3,7)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5489008"/>
                  </a:ext>
                </a:extLst>
              </a:tr>
              <a:tr h="846418">
                <a:tc>
                  <a:txBody>
                    <a:bodyPr/>
                    <a:lstStyle/>
                    <a:p>
                      <a:pPr algn="l"/>
                      <a:r>
                        <a:rPr lang="fr-FR" sz="1400" b="1" dirty="0" err="1">
                          <a:latin typeface="Century Gothic" panose="020B0502020202020204" pitchFamily="34" charset="0"/>
                        </a:rPr>
                        <a:t>Clinical</a:t>
                      </a:r>
                      <a:r>
                        <a:rPr lang="fr-FR" sz="1400" b="1" dirty="0">
                          <a:latin typeface="Century Gothic" panose="020B0502020202020204" pitchFamily="34" charset="0"/>
                        </a:rPr>
                        <a:t> stage</a:t>
                      </a:r>
                      <a:r>
                        <a:rPr lang="fr-FR" sz="1400" b="0" dirty="0">
                          <a:latin typeface="Century Gothic" panose="020B0502020202020204" pitchFamily="34" charset="0"/>
                        </a:rPr>
                        <a:t>, n (%)</a:t>
                      </a:r>
                    </a:p>
                    <a:p>
                      <a:pPr lvl="1" algn="l"/>
                      <a:r>
                        <a:rPr lang="fr-FR" sz="1400" b="0" baseline="0" dirty="0">
                          <a:latin typeface="Century Gothic" panose="020B0502020202020204" pitchFamily="34" charset="0"/>
                        </a:rPr>
                        <a:t>IA</a:t>
                      </a:r>
                    </a:p>
                    <a:p>
                      <a:pPr lvl="1" algn="l"/>
                      <a:r>
                        <a:rPr lang="fr-FR" sz="1400" b="0" baseline="0" dirty="0">
                          <a:latin typeface="Century Gothic" panose="020B0502020202020204" pitchFamily="34" charset="0"/>
                        </a:rPr>
                        <a:t>IB</a:t>
                      </a:r>
                    </a:p>
                    <a:p>
                      <a:pPr lvl="1" algn="l"/>
                      <a:r>
                        <a:rPr lang="fr-FR" sz="1400" b="0" baseline="0" dirty="0">
                          <a:latin typeface="Century Gothic" panose="020B0502020202020204" pitchFamily="34" charset="0"/>
                        </a:rPr>
                        <a:t>IIA</a:t>
                      </a:r>
                    </a:p>
                    <a:p>
                      <a:pPr lvl="1" algn="l"/>
                      <a:r>
                        <a:rPr lang="fr-FR" sz="1400" b="0" baseline="0" dirty="0">
                          <a:latin typeface="Century Gothic" panose="020B0502020202020204" pitchFamily="34" charset="0"/>
                        </a:rPr>
                        <a:t>IIB</a:t>
                      </a:r>
                    </a:p>
                    <a:p>
                      <a:pPr lvl="1" algn="l"/>
                      <a:r>
                        <a:rPr lang="fr-FR" sz="1400" b="0" baseline="0" dirty="0">
                          <a:latin typeface="Century Gothic" panose="020B0502020202020204" pitchFamily="34" charset="0"/>
                        </a:rPr>
                        <a:t>IIIA</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r-FR" sz="1400" dirty="0">
                        <a:latin typeface="Century Gothic" panose="020B0502020202020204" pitchFamily="34" charset="0"/>
                      </a:endParaRPr>
                    </a:p>
                    <a:p>
                      <a:pPr algn="ctr"/>
                      <a:r>
                        <a:rPr lang="fr-FR" sz="1400" dirty="0">
                          <a:latin typeface="Century Gothic" panose="020B0502020202020204" pitchFamily="34" charset="0"/>
                        </a:rPr>
                        <a:t>5 (18,5)</a:t>
                      </a:r>
                    </a:p>
                    <a:p>
                      <a:pPr algn="ctr"/>
                      <a:r>
                        <a:rPr lang="fr-FR" sz="1400" dirty="0">
                          <a:latin typeface="Century Gothic" panose="020B0502020202020204" pitchFamily="34" charset="0"/>
                        </a:rPr>
                        <a:t>3 (11,1)</a:t>
                      </a:r>
                    </a:p>
                    <a:p>
                      <a:pPr algn="ctr"/>
                      <a:r>
                        <a:rPr lang="fr-FR" sz="1400" dirty="0">
                          <a:latin typeface="Century Gothic" panose="020B0502020202020204" pitchFamily="34" charset="0"/>
                        </a:rPr>
                        <a:t>3 (11,1)</a:t>
                      </a:r>
                    </a:p>
                    <a:p>
                      <a:pPr algn="ctr"/>
                      <a:r>
                        <a:rPr lang="fr-FR" sz="1400" dirty="0">
                          <a:latin typeface="Century Gothic" panose="020B0502020202020204" pitchFamily="34" charset="0"/>
                        </a:rPr>
                        <a:t>7 (25,9)</a:t>
                      </a:r>
                    </a:p>
                    <a:p>
                      <a:pPr algn="ctr"/>
                      <a:r>
                        <a:rPr lang="fr-FR" sz="1400" dirty="0">
                          <a:latin typeface="Century Gothic" panose="020B0502020202020204" pitchFamily="34" charset="0"/>
                        </a:rPr>
                        <a:t>9 (33,3)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21229423"/>
                  </a:ext>
                </a:extLst>
              </a:tr>
              <a:tr h="455764">
                <a:tc>
                  <a:txBody>
                    <a:bodyPr/>
                    <a:lstStyle/>
                    <a:p>
                      <a:pPr algn="l"/>
                      <a:r>
                        <a:rPr lang="fr-FR" sz="1400" b="1" dirty="0">
                          <a:latin typeface="Century Gothic" panose="020B0502020202020204" pitchFamily="34" charset="0"/>
                        </a:rPr>
                        <a:t>EGFR mutation</a:t>
                      </a:r>
                      <a:r>
                        <a:rPr lang="fr-FR" sz="1400" b="0" dirty="0">
                          <a:latin typeface="Century Gothic" panose="020B0502020202020204" pitchFamily="34" charset="0"/>
                        </a:rPr>
                        <a:t>, n (%)</a:t>
                      </a:r>
                    </a:p>
                    <a:p>
                      <a:pPr lvl="1" algn="l"/>
                      <a:r>
                        <a:rPr lang="fr-FR" sz="1400" b="0" dirty="0">
                          <a:latin typeface="Century Gothic" panose="020B0502020202020204" pitchFamily="34" charset="0"/>
                        </a:rPr>
                        <a:t>L858R</a:t>
                      </a:r>
                    </a:p>
                    <a:p>
                      <a:pPr lvl="1" algn="l"/>
                      <a:r>
                        <a:rPr lang="fr-FR" sz="1400" b="0" dirty="0">
                          <a:latin typeface="Century Gothic" panose="020B0502020202020204" pitchFamily="34" charset="0"/>
                        </a:rPr>
                        <a:t>Exon 19 </a:t>
                      </a:r>
                      <a:r>
                        <a:rPr lang="fr-FR" sz="1400" b="0" dirty="0" err="1">
                          <a:latin typeface="Century Gothic" panose="020B0502020202020204" pitchFamily="34" charset="0"/>
                        </a:rPr>
                        <a:t>deletion</a:t>
                      </a:r>
                      <a:endParaRPr lang="fr-FR" sz="1400" b="0"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fr-FR" sz="1400" dirty="0">
                        <a:latin typeface="Century Gothic" panose="020B0502020202020204" pitchFamily="34" charset="0"/>
                      </a:endParaRPr>
                    </a:p>
                    <a:p>
                      <a:pPr algn="ctr"/>
                      <a:r>
                        <a:rPr lang="fr-FR" sz="1400" dirty="0">
                          <a:latin typeface="Century Gothic" panose="020B0502020202020204" pitchFamily="34" charset="0"/>
                        </a:rPr>
                        <a:t>16 (59,3)</a:t>
                      </a:r>
                    </a:p>
                    <a:p>
                      <a:pPr algn="ctr"/>
                      <a:r>
                        <a:rPr lang="fr-FR" sz="1400" dirty="0">
                          <a:latin typeface="Century Gothic" panose="020B0502020202020204" pitchFamily="34" charset="0"/>
                        </a:rPr>
                        <a:t>11 (40,7)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46218291"/>
                  </a:ext>
                </a:extLst>
              </a:tr>
            </a:tbl>
          </a:graphicData>
        </a:graphic>
      </p:graphicFrame>
    </p:spTree>
    <p:extLst>
      <p:ext uri="{BB962C8B-B14F-4D97-AF65-F5344CB8AC3E}">
        <p14:creationId xmlns:p14="http://schemas.microsoft.com/office/powerpoint/2010/main" val="19605269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xmlns="" id="{0D28AD96-FCB3-547C-4B94-951395D1F9E3}"/>
              </a:ext>
            </a:extLst>
          </p:cNvPr>
          <p:cNvSpPr>
            <a:spLocks noGrp="1"/>
          </p:cNvSpPr>
          <p:nvPr>
            <p:ph type="body" sz="quarter" idx="15"/>
          </p:nvPr>
        </p:nvSpPr>
        <p:spPr/>
        <p:txBody>
          <a:bodyPr/>
          <a:lstStyle/>
          <a:p>
            <a:endParaRPr lang="fr-FR"/>
          </a:p>
        </p:txBody>
      </p:sp>
      <p:sp>
        <p:nvSpPr>
          <p:cNvPr id="6" name="Espace réservé du contenu 5">
            <a:extLst>
              <a:ext uri="{FF2B5EF4-FFF2-40B4-BE49-F238E27FC236}">
                <a16:creationId xmlns:a16="http://schemas.microsoft.com/office/drawing/2014/main" xmlns="" id="{32E56470-452D-7E6D-D890-3DF4DB4CEF74}"/>
              </a:ext>
            </a:extLst>
          </p:cNvPr>
          <p:cNvSpPr>
            <a:spLocks noGrp="1"/>
          </p:cNvSpPr>
          <p:nvPr>
            <p:ph sz="quarter" idx="16"/>
          </p:nvPr>
        </p:nvSpPr>
        <p:spPr/>
        <p:txBody>
          <a:bodyPr/>
          <a:lstStyle/>
          <a:p>
            <a:r>
              <a:rPr lang="fr-FR" dirty="0"/>
              <a:t>JV. </a:t>
            </a:r>
            <a:r>
              <a:rPr lang="fr-FR" dirty="0" err="1"/>
              <a:t>Aredo</a:t>
            </a:r>
            <a:r>
              <a:rPr lang="fr-FR" dirty="0"/>
              <a:t> et al., ASCO</a:t>
            </a:r>
            <a:r>
              <a:rPr lang="fr-FR" baseline="30000" dirty="0"/>
              <a:t>®</a:t>
            </a:r>
            <a:r>
              <a:rPr lang="fr-FR" dirty="0"/>
              <a:t> 2023, Abs. #8508</a:t>
            </a:r>
          </a:p>
        </p:txBody>
      </p:sp>
      <p:sp>
        <p:nvSpPr>
          <p:cNvPr id="7" name="Espace réservé du texte 6">
            <a:extLst>
              <a:ext uri="{FF2B5EF4-FFF2-40B4-BE49-F238E27FC236}">
                <a16:creationId xmlns:a16="http://schemas.microsoft.com/office/drawing/2014/main" xmlns="" id="{827A5954-A434-8875-645E-3684A3892D9A}"/>
              </a:ext>
            </a:extLst>
          </p:cNvPr>
          <p:cNvSpPr>
            <a:spLocks noGrp="1"/>
          </p:cNvSpPr>
          <p:nvPr>
            <p:ph type="body" sz="quarter" idx="17"/>
          </p:nvPr>
        </p:nvSpPr>
        <p:spPr/>
        <p:txBody>
          <a:bodyPr/>
          <a:lstStyle/>
          <a:p>
            <a:r>
              <a:rPr lang="fr-FR" sz="3600" dirty="0"/>
              <a:t>Abs #8508</a:t>
            </a:r>
          </a:p>
        </p:txBody>
      </p:sp>
      <p:sp>
        <p:nvSpPr>
          <p:cNvPr id="8" name="Espace réservé du texte 7">
            <a:extLst>
              <a:ext uri="{FF2B5EF4-FFF2-40B4-BE49-F238E27FC236}">
                <a16:creationId xmlns:a16="http://schemas.microsoft.com/office/drawing/2014/main" xmlns="" id="{6BB501C4-D5D8-D48B-5FCB-059E7C83E916}"/>
              </a:ext>
            </a:extLst>
          </p:cNvPr>
          <p:cNvSpPr>
            <a:spLocks noGrp="1"/>
          </p:cNvSpPr>
          <p:nvPr>
            <p:ph type="body" sz="quarter" idx="18"/>
          </p:nvPr>
        </p:nvSpPr>
        <p:spPr/>
        <p:txBody>
          <a:bodyPr/>
          <a:lstStyle/>
          <a:p>
            <a:r>
              <a:rPr lang="fr-FR" dirty="0"/>
              <a:t>Objectif primitif : réponse pathologique majeure = 15%</a:t>
            </a:r>
          </a:p>
        </p:txBody>
      </p:sp>
      <p:grpSp>
        <p:nvGrpSpPr>
          <p:cNvPr id="1042" name="Groupe 1041">
            <a:extLst>
              <a:ext uri="{FF2B5EF4-FFF2-40B4-BE49-F238E27FC236}">
                <a16:creationId xmlns:a16="http://schemas.microsoft.com/office/drawing/2014/main" xmlns="" id="{9A1C706C-100E-41BF-B13D-A2BE41623023}"/>
              </a:ext>
            </a:extLst>
          </p:cNvPr>
          <p:cNvGrpSpPr/>
          <p:nvPr/>
        </p:nvGrpSpPr>
        <p:grpSpPr>
          <a:xfrm>
            <a:off x="1154901" y="1293458"/>
            <a:ext cx="6775935" cy="3634796"/>
            <a:chOff x="1055313" y="1291032"/>
            <a:chExt cx="6775935" cy="3634796"/>
          </a:xfrm>
        </p:grpSpPr>
        <p:cxnSp>
          <p:nvCxnSpPr>
            <p:cNvPr id="1034" name="Connecteur droit 1033">
              <a:extLst>
                <a:ext uri="{FF2B5EF4-FFF2-40B4-BE49-F238E27FC236}">
                  <a16:creationId xmlns:a16="http://schemas.microsoft.com/office/drawing/2014/main" xmlns="" id="{80B5A55B-F191-CFD3-5632-2A0F957014DC}"/>
                </a:ext>
              </a:extLst>
            </p:cNvPr>
            <p:cNvCxnSpPr>
              <a:cxnSpLocks/>
            </p:cNvCxnSpPr>
            <p:nvPr/>
          </p:nvCxnSpPr>
          <p:spPr>
            <a:xfrm flipH="1">
              <a:off x="1996039" y="3075671"/>
              <a:ext cx="5835209"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6" name="Connecteur droit 1035">
              <a:extLst>
                <a:ext uri="{FF2B5EF4-FFF2-40B4-BE49-F238E27FC236}">
                  <a16:creationId xmlns:a16="http://schemas.microsoft.com/office/drawing/2014/main" xmlns="" id="{546E36DC-7CA5-7AB2-F527-24F0A9769554}"/>
                </a:ext>
              </a:extLst>
            </p:cNvPr>
            <p:cNvCxnSpPr>
              <a:cxnSpLocks/>
            </p:cNvCxnSpPr>
            <p:nvPr/>
          </p:nvCxnSpPr>
          <p:spPr>
            <a:xfrm flipH="1">
              <a:off x="2022144" y="4326368"/>
              <a:ext cx="5809104"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Chart 16">
              <a:extLst>
                <a:ext uri="{FF2B5EF4-FFF2-40B4-BE49-F238E27FC236}">
                  <a16:creationId xmlns:a16="http://schemas.microsoft.com/office/drawing/2014/main" xmlns="" id="{0E7B6C13-264E-6948-D72F-C68D3C99937C}"/>
                </a:ext>
              </a:extLst>
            </p:cNvPr>
            <p:cNvGraphicFramePr/>
            <p:nvPr/>
          </p:nvGraphicFramePr>
          <p:xfrm>
            <a:off x="1464956" y="1360750"/>
            <a:ext cx="645855" cy="344198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xmlns="" id="{A98207CA-F35A-B28E-2536-6C46087B9E9E}"/>
                </a:ext>
              </a:extLst>
            </p:cNvPr>
            <p:cNvSpPr/>
            <p:nvPr/>
          </p:nvSpPr>
          <p:spPr>
            <a:xfrm>
              <a:off x="2043739" y="1519143"/>
              <a:ext cx="149364" cy="641173"/>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a:extLst>
                <a:ext uri="{FF2B5EF4-FFF2-40B4-BE49-F238E27FC236}">
                  <a16:creationId xmlns:a16="http://schemas.microsoft.com/office/drawing/2014/main" xmlns="" id="{97ADA5F0-F269-5C99-B256-F088B2F92FE2}"/>
                </a:ext>
              </a:extLst>
            </p:cNvPr>
            <p:cNvSpPr/>
            <p:nvPr/>
          </p:nvSpPr>
          <p:spPr>
            <a:xfrm>
              <a:off x="2281916" y="1519143"/>
              <a:ext cx="149364" cy="808752"/>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a:extLst>
                <a:ext uri="{FF2B5EF4-FFF2-40B4-BE49-F238E27FC236}">
                  <a16:creationId xmlns:a16="http://schemas.microsoft.com/office/drawing/2014/main" xmlns="" id="{07B956FD-B245-C635-1BE5-B2ACE2EA88A9}"/>
                </a:ext>
              </a:extLst>
            </p:cNvPr>
            <p:cNvSpPr/>
            <p:nvPr/>
          </p:nvSpPr>
          <p:spPr>
            <a:xfrm>
              <a:off x="2520093" y="1519143"/>
              <a:ext cx="149364" cy="101276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a:extLst>
                <a:ext uri="{FF2B5EF4-FFF2-40B4-BE49-F238E27FC236}">
                  <a16:creationId xmlns:a16="http://schemas.microsoft.com/office/drawing/2014/main" xmlns="" id="{2ECC1205-FB74-946F-84B4-0B384CCCE3EB}"/>
                </a:ext>
              </a:extLst>
            </p:cNvPr>
            <p:cNvSpPr/>
            <p:nvPr/>
          </p:nvSpPr>
          <p:spPr>
            <a:xfrm>
              <a:off x="2758270" y="1519143"/>
              <a:ext cx="149364" cy="110748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a:extLst>
                <a:ext uri="{FF2B5EF4-FFF2-40B4-BE49-F238E27FC236}">
                  <a16:creationId xmlns:a16="http://schemas.microsoft.com/office/drawing/2014/main" xmlns="" id="{C358499A-5EFF-BE3E-0716-5F8C96D5DDE0}"/>
                </a:ext>
              </a:extLst>
            </p:cNvPr>
            <p:cNvSpPr/>
            <p:nvPr/>
          </p:nvSpPr>
          <p:spPr>
            <a:xfrm>
              <a:off x="2996447" y="1519143"/>
              <a:ext cx="149364" cy="127505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a:extLst>
                <a:ext uri="{FF2B5EF4-FFF2-40B4-BE49-F238E27FC236}">
                  <a16:creationId xmlns:a16="http://schemas.microsoft.com/office/drawing/2014/main" xmlns="" id="{F97638BC-757C-1A21-BE00-1E230C8C20F9}"/>
                </a:ext>
              </a:extLst>
            </p:cNvPr>
            <p:cNvSpPr/>
            <p:nvPr/>
          </p:nvSpPr>
          <p:spPr>
            <a:xfrm>
              <a:off x="3234624" y="1519143"/>
              <a:ext cx="149364" cy="127505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a:extLst>
                <a:ext uri="{FF2B5EF4-FFF2-40B4-BE49-F238E27FC236}">
                  <a16:creationId xmlns:a16="http://schemas.microsoft.com/office/drawing/2014/main" xmlns="" id="{2217CC91-17DE-2B8C-F46F-0EE4E6331D99}"/>
                </a:ext>
              </a:extLst>
            </p:cNvPr>
            <p:cNvSpPr/>
            <p:nvPr/>
          </p:nvSpPr>
          <p:spPr>
            <a:xfrm>
              <a:off x="3472801" y="1519143"/>
              <a:ext cx="149364" cy="127505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a:extLst>
                <a:ext uri="{FF2B5EF4-FFF2-40B4-BE49-F238E27FC236}">
                  <a16:creationId xmlns:a16="http://schemas.microsoft.com/office/drawing/2014/main" xmlns="" id="{8B91660A-7FF4-CE0F-6043-582C05694A0F}"/>
                </a:ext>
              </a:extLst>
            </p:cNvPr>
            <p:cNvSpPr/>
            <p:nvPr/>
          </p:nvSpPr>
          <p:spPr>
            <a:xfrm>
              <a:off x="3710978" y="1519143"/>
              <a:ext cx="149364" cy="1275059"/>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a:extLst>
                <a:ext uri="{FF2B5EF4-FFF2-40B4-BE49-F238E27FC236}">
                  <a16:creationId xmlns:a16="http://schemas.microsoft.com/office/drawing/2014/main" xmlns="" id="{7A5CCF93-D509-DAB9-4CAA-0AA1C1A07555}"/>
                </a:ext>
              </a:extLst>
            </p:cNvPr>
            <p:cNvSpPr/>
            <p:nvPr/>
          </p:nvSpPr>
          <p:spPr>
            <a:xfrm>
              <a:off x="3949155" y="1519143"/>
              <a:ext cx="149364" cy="1355206"/>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a:extLst>
                <a:ext uri="{FF2B5EF4-FFF2-40B4-BE49-F238E27FC236}">
                  <a16:creationId xmlns:a16="http://schemas.microsoft.com/office/drawing/2014/main" xmlns="" id="{6D3A0D7C-597C-8B18-413A-460C2F89D50B}"/>
                </a:ext>
              </a:extLst>
            </p:cNvPr>
            <p:cNvSpPr/>
            <p:nvPr/>
          </p:nvSpPr>
          <p:spPr>
            <a:xfrm>
              <a:off x="4187332" y="1519143"/>
              <a:ext cx="149364" cy="1424424"/>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Rectangle 22">
              <a:extLst>
                <a:ext uri="{FF2B5EF4-FFF2-40B4-BE49-F238E27FC236}">
                  <a16:creationId xmlns:a16="http://schemas.microsoft.com/office/drawing/2014/main" xmlns="" id="{D56694C8-7B7E-1E14-AFE1-BFDF9D7CDEB7}"/>
                </a:ext>
              </a:extLst>
            </p:cNvPr>
            <p:cNvSpPr/>
            <p:nvPr/>
          </p:nvSpPr>
          <p:spPr>
            <a:xfrm>
              <a:off x="4425509" y="1519143"/>
              <a:ext cx="149364" cy="1424424"/>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Rectangle 23">
              <a:extLst>
                <a:ext uri="{FF2B5EF4-FFF2-40B4-BE49-F238E27FC236}">
                  <a16:creationId xmlns:a16="http://schemas.microsoft.com/office/drawing/2014/main" xmlns="" id="{AA4647DE-DE80-1358-AB21-7B52A3DE1E17}"/>
                </a:ext>
              </a:extLst>
            </p:cNvPr>
            <p:cNvSpPr/>
            <p:nvPr/>
          </p:nvSpPr>
          <p:spPr>
            <a:xfrm>
              <a:off x="4663686" y="1519143"/>
              <a:ext cx="149364" cy="1941733"/>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Rectangle 24">
              <a:extLst>
                <a:ext uri="{FF2B5EF4-FFF2-40B4-BE49-F238E27FC236}">
                  <a16:creationId xmlns:a16="http://schemas.microsoft.com/office/drawing/2014/main" xmlns="" id="{82F35584-98F2-C7D4-CA53-9A3BEEA2E178}"/>
                </a:ext>
              </a:extLst>
            </p:cNvPr>
            <p:cNvSpPr/>
            <p:nvPr/>
          </p:nvSpPr>
          <p:spPr>
            <a:xfrm>
              <a:off x="4901863" y="1519143"/>
              <a:ext cx="149364" cy="1996379"/>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Rectangle 25">
              <a:extLst>
                <a:ext uri="{FF2B5EF4-FFF2-40B4-BE49-F238E27FC236}">
                  <a16:creationId xmlns:a16="http://schemas.microsoft.com/office/drawing/2014/main" xmlns="" id="{579440FE-BC96-9222-0CC2-E91F6301FA29}"/>
                </a:ext>
              </a:extLst>
            </p:cNvPr>
            <p:cNvSpPr/>
            <p:nvPr/>
          </p:nvSpPr>
          <p:spPr>
            <a:xfrm>
              <a:off x="5140040" y="1519143"/>
              <a:ext cx="149364" cy="2091098"/>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Rectangle 26">
              <a:extLst>
                <a:ext uri="{FF2B5EF4-FFF2-40B4-BE49-F238E27FC236}">
                  <a16:creationId xmlns:a16="http://schemas.microsoft.com/office/drawing/2014/main" xmlns="" id="{702ABB1C-A5D1-8F33-6920-5F6DC42A2A20}"/>
                </a:ext>
              </a:extLst>
            </p:cNvPr>
            <p:cNvSpPr/>
            <p:nvPr/>
          </p:nvSpPr>
          <p:spPr>
            <a:xfrm>
              <a:off x="5378217" y="1519143"/>
              <a:ext cx="149364" cy="214210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Rectangle 27">
              <a:extLst>
                <a:ext uri="{FF2B5EF4-FFF2-40B4-BE49-F238E27FC236}">
                  <a16:creationId xmlns:a16="http://schemas.microsoft.com/office/drawing/2014/main" xmlns="" id="{4421207F-3628-2295-0C49-95B99184C1EE}"/>
                </a:ext>
              </a:extLst>
            </p:cNvPr>
            <p:cNvSpPr/>
            <p:nvPr/>
          </p:nvSpPr>
          <p:spPr>
            <a:xfrm>
              <a:off x="5616394" y="1519143"/>
              <a:ext cx="149364" cy="2204032"/>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Rectangle 28">
              <a:extLst>
                <a:ext uri="{FF2B5EF4-FFF2-40B4-BE49-F238E27FC236}">
                  <a16:creationId xmlns:a16="http://schemas.microsoft.com/office/drawing/2014/main" xmlns="" id="{580B675F-6630-18EE-299E-823EC0248D80}"/>
                </a:ext>
              </a:extLst>
            </p:cNvPr>
            <p:cNvSpPr/>
            <p:nvPr/>
          </p:nvSpPr>
          <p:spPr>
            <a:xfrm>
              <a:off x="5854571" y="1519143"/>
              <a:ext cx="149364" cy="2204032"/>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Rectangle 29">
              <a:extLst>
                <a:ext uri="{FF2B5EF4-FFF2-40B4-BE49-F238E27FC236}">
                  <a16:creationId xmlns:a16="http://schemas.microsoft.com/office/drawing/2014/main" xmlns="" id="{77499B93-F1C3-B1B5-1C3F-BF42DADDD685}"/>
                </a:ext>
              </a:extLst>
            </p:cNvPr>
            <p:cNvSpPr/>
            <p:nvPr/>
          </p:nvSpPr>
          <p:spPr>
            <a:xfrm>
              <a:off x="6092748" y="1519143"/>
              <a:ext cx="149364" cy="250276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1" name="Rectangle 30">
              <a:extLst>
                <a:ext uri="{FF2B5EF4-FFF2-40B4-BE49-F238E27FC236}">
                  <a16:creationId xmlns:a16="http://schemas.microsoft.com/office/drawing/2014/main" xmlns="" id="{74BD63B6-A16C-3700-732F-6CE495C2B130}"/>
                </a:ext>
              </a:extLst>
            </p:cNvPr>
            <p:cNvSpPr/>
            <p:nvPr/>
          </p:nvSpPr>
          <p:spPr>
            <a:xfrm>
              <a:off x="6330925" y="1519143"/>
              <a:ext cx="149364" cy="2601122"/>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4" name="Rectangle 1023">
              <a:extLst>
                <a:ext uri="{FF2B5EF4-FFF2-40B4-BE49-F238E27FC236}">
                  <a16:creationId xmlns:a16="http://schemas.microsoft.com/office/drawing/2014/main" xmlns="" id="{B7747558-AFFF-650C-3DCF-2B91698D5384}"/>
                </a:ext>
              </a:extLst>
            </p:cNvPr>
            <p:cNvSpPr/>
            <p:nvPr/>
          </p:nvSpPr>
          <p:spPr>
            <a:xfrm>
              <a:off x="6569102" y="1519143"/>
              <a:ext cx="149364" cy="2746843"/>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5" name="Rectangle 1024">
              <a:extLst>
                <a:ext uri="{FF2B5EF4-FFF2-40B4-BE49-F238E27FC236}">
                  <a16:creationId xmlns:a16="http://schemas.microsoft.com/office/drawing/2014/main" xmlns="" id="{61705B29-A08E-9776-CE8B-9707A0D81B49}"/>
                </a:ext>
              </a:extLst>
            </p:cNvPr>
            <p:cNvSpPr/>
            <p:nvPr/>
          </p:nvSpPr>
          <p:spPr>
            <a:xfrm>
              <a:off x="6807279" y="1519143"/>
              <a:ext cx="149364" cy="285249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7" name="Rectangle 1026">
              <a:extLst>
                <a:ext uri="{FF2B5EF4-FFF2-40B4-BE49-F238E27FC236}">
                  <a16:creationId xmlns:a16="http://schemas.microsoft.com/office/drawing/2014/main" xmlns="" id="{C070756C-B175-BDC1-8569-63DF42034E71}"/>
                </a:ext>
              </a:extLst>
            </p:cNvPr>
            <p:cNvSpPr/>
            <p:nvPr/>
          </p:nvSpPr>
          <p:spPr>
            <a:xfrm>
              <a:off x="7045456" y="1519143"/>
              <a:ext cx="149364" cy="2969067"/>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8" name="Rectangle 1027">
              <a:extLst>
                <a:ext uri="{FF2B5EF4-FFF2-40B4-BE49-F238E27FC236}">
                  <a16:creationId xmlns:a16="http://schemas.microsoft.com/office/drawing/2014/main" xmlns="" id="{A79F9476-722D-D6C2-ABE8-65EF309803FD}"/>
                </a:ext>
              </a:extLst>
            </p:cNvPr>
            <p:cNvSpPr/>
            <p:nvPr/>
          </p:nvSpPr>
          <p:spPr>
            <a:xfrm>
              <a:off x="7283633" y="1519143"/>
              <a:ext cx="149364" cy="3027356"/>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9" name="Rectangle 1028">
              <a:extLst>
                <a:ext uri="{FF2B5EF4-FFF2-40B4-BE49-F238E27FC236}">
                  <a16:creationId xmlns:a16="http://schemas.microsoft.com/office/drawing/2014/main" xmlns="" id="{42511B23-B521-9D5D-2729-95D1509EE1A1}"/>
                </a:ext>
              </a:extLst>
            </p:cNvPr>
            <p:cNvSpPr/>
            <p:nvPr/>
          </p:nvSpPr>
          <p:spPr>
            <a:xfrm>
              <a:off x="7521801" y="1519143"/>
              <a:ext cx="149364" cy="3060143"/>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30" name="TextBox 4">
              <a:extLst>
                <a:ext uri="{FF2B5EF4-FFF2-40B4-BE49-F238E27FC236}">
                  <a16:creationId xmlns:a16="http://schemas.microsoft.com/office/drawing/2014/main" xmlns="" id="{4E4CA5A7-5C2B-35D8-DE3C-7862B7909217}"/>
                </a:ext>
              </a:extLst>
            </p:cNvPr>
            <p:cNvSpPr txBox="1"/>
            <p:nvPr/>
          </p:nvSpPr>
          <p:spPr>
            <a:xfrm>
              <a:off x="2666535" y="3432483"/>
              <a:ext cx="1431984"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a:solidFill>
                    <a:srgbClr val="FF7F4D"/>
                  </a:solidFill>
                  <a:latin typeface="Century Gothic" panose="020B0502020202020204" pitchFamily="34" charset="0"/>
                </a:rPr>
                <a:t>L858R</a:t>
              </a:r>
            </a:p>
            <a:p>
              <a:pPr algn="ctr"/>
              <a:r>
                <a:rPr lang="en-GB" sz="1200" b="1" dirty="0">
                  <a:solidFill>
                    <a:srgbClr val="005086"/>
                  </a:solidFill>
                  <a:latin typeface="Century Gothic" panose="020B0502020202020204" pitchFamily="34" charset="0"/>
                </a:rPr>
                <a:t>Exon 19 del</a:t>
              </a:r>
              <a:endParaRPr lang="en-GB" sz="1200" dirty="0">
                <a:solidFill>
                  <a:srgbClr val="005086"/>
                </a:solidFill>
                <a:latin typeface="Century Gothic" panose="020B0502020202020204" pitchFamily="34" charset="0"/>
              </a:endParaRPr>
            </a:p>
          </p:txBody>
        </p:sp>
        <p:sp>
          <p:nvSpPr>
            <p:cNvPr id="1039" name="TextBox 4">
              <a:extLst>
                <a:ext uri="{FF2B5EF4-FFF2-40B4-BE49-F238E27FC236}">
                  <a16:creationId xmlns:a16="http://schemas.microsoft.com/office/drawing/2014/main" xmlns="" id="{35D57035-B7A5-ED6D-7771-58D357544AE2}"/>
                </a:ext>
              </a:extLst>
            </p:cNvPr>
            <p:cNvSpPr txBox="1"/>
            <p:nvPr/>
          </p:nvSpPr>
          <p:spPr>
            <a:xfrm>
              <a:off x="1055674" y="2943567"/>
              <a:ext cx="50812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200" b="1">
                  <a:solidFill>
                    <a:prstClr val="black">
                      <a:lumMod val="50000"/>
                      <a:lumOff val="50000"/>
                    </a:prstClr>
                  </a:solidFill>
                  <a:latin typeface="Century Gothic" panose="020B0502020202020204" pitchFamily="34" charset="0"/>
                </a:rPr>
                <a:t>PR</a:t>
              </a:r>
              <a:endParaRPr lang="en-GB" sz="1200" dirty="0">
                <a:solidFill>
                  <a:prstClr val="black">
                    <a:lumMod val="50000"/>
                    <a:lumOff val="50000"/>
                  </a:prstClr>
                </a:solidFill>
                <a:latin typeface="Century Gothic" panose="020B0502020202020204" pitchFamily="34" charset="0"/>
              </a:endParaRPr>
            </a:p>
          </p:txBody>
        </p:sp>
        <p:sp>
          <p:nvSpPr>
            <p:cNvPr id="1040" name="TextBox 4">
              <a:extLst>
                <a:ext uri="{FF2B5EF4-FFF2-40B4-BE49-F238E27FC236}">
                  <a16:creationId xmlns:a16="http://schemas.microsoft.com/office/drawing/2014/main" xmlns="" id="{3C26C72C-C810-ABF7-6E6E-BEEB2E1EAAF9}"/>
                </a:ext>
              </a:extLst>
            </p:cNvPr>
            <p:cNvSpPr txBox="1"/>
            <p:nvPr/>
          </p:nvSpPr>
          <p:spPr>
            <a:xfrm>
              <a:off x="1055313" y="4187868"/>
              <a:ext cx="50812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200" b="1">
                  <a:solidFill>
                    <a:srgbClr val="C00000"/>
                  </a:solidFill>
                  <a:latin typeface="Century Gothic" panose="020B0502020202020204" pitchFamily="34" charset="0"/>
                </a:rPr>
                <a:t>mPR</a:t>
              </a:r>
              <a:endParaRPr lang="en-GB" sz="1200" dirty="0">
                <a:solidFill>
                  <a:srgbClr val="C00000"/>
                </a:solidFill>
                <a:latin typeface="Century Gothic" panose="020B0502020202020204" pitchFamily="34" charset="0"/>
              </a:endParaRPr>
            </a:p>
          </p:txBody>
        </p:sp>
        <p:sp>
          <p:nvSpPr>
            <p:cNvPr id="1041" name="Espace réservé du contenu 5">
              <a:extLst>
                <a:ext uri="{FF2B5EF4-FFF2-40B4-BE49-F238E27FC236}">
                  <a16:creationId xmlns:a16="http://schemas.microsoft.com/office/drawing/2014/main" xmlns="" id="{0271A859-56B1-DD38-68B3-E1494D45E6BC}"/>
                </a:ext>
              </a:extLst>
            </p:cNvPr>
            <p:cNvSpPr txBox="1">
              <a:spLocks/>
            </p:cNvSpPr>
            <p:nvPr/>
          </p:nvSpPr>
          <p:spPr>
            <a:xfrm>
              <a:off x="1055313" y="1291032"/>
              <a:ext cx="6775935" cy="3634796"/>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pSp>
      <p:sp>
        <p:nvSpPr>
          <p:cNvPr id="1043" name="TextBox 4">
            <a:extLst>
              <a:ext uri="{FF2B5EF4-FFF2-40B4-BE49-F238E27FC236}">
                <a16:creationId xmlns:a16="http://schemas.microsoft.com/office/drawing/2014/main" xmlns="" id="{A59D4791-8C47-85DC-8481-1FDB0CE8F573}"/>
              </a:ext>
            </a:extLst>
          </p:cNvPr>
          <p:cNvSpPr txBox="1"/>
          <p:nvPr/>
        </p:nvSpPr>
        <p:spPr>
          <a:xfrm>
            <a:off x="5954158" y="5193288"/>
            <a:ext cx="2224641" cy="5078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i="1">
                <a:solidFill>
                  <a:prstClr val="black">
                    <a:lumMod val="50000"/>
                    <a:lumOff val="50000"/>
                  </a:prstClr>
                </a:solidFill>
                <a:latin typeface="Century Gothic" panose="020B0502020202020204" pitchFamily="34" charset="0"/>
              </a:rPr>
              <a:t>* No significant difference in mPR based on clinical stage at diagnosis or EGFR mutation subtype</a:t>
            </a:r>
            <a:endParaRPr lang="en-GB" sz="900" i="1" dirty="0">
              <a:solidFill>
                <a:prstClr val="black">
                  <a:lumMod val="50000"/>
                  <a:lumOff val="50000"/>
                </a:prstClr>
              </a:solidFill>
              <a:latin typeface="Century Gothic" panose="020B0502020202020204" pitchFamily="34" charset="0"/>
            </a:endParaRPr>
          </a:p>
        </p:txBody>
      </p:sp>
      <p:sp>
        <p:nvSpPr>
          <p:cNvPr id="40" name="Espace réservé du contenu 10">
            <a:extLst>
              <a:ext uri="{FF2B5EF4-FFF2-40B4-BE49-F238E27FC236}">
                <a16:creationId xmlns:a16="http://schemas.microsoft.com/office/drawing/2014/main" xmlns="" id="{5747C5BA-96CF-F8B1-EC60-E999535895CF}"/>
              </a:ext>
            </a:extLst>
          </p:cNvPr>
          <p:cNvSpPr>
            <a:spLocks noGrp="1"/>
          </p:cNvSpPr>
          <p:nvPr>
            <p:ph sz="quarter" idx="21"/>
          </p:nvPr>
        </p:nvSpPr>
        <p:spPr>
          <a:xfrm>
            <a:off x="8267603" y="1051245"/>
            <a:ext cx="3556000" cy="4343494"/>
          </a:xfrm>
        </p:spPr>
        <p:txBody>
          <a:bodyPr anchor="ctr">
            <a:normAutofit fontScale="92500" lnSpcReduction="20000"/>
          </a:bodyPr>
          <a:lstStyle/>
          <a:p>
            <a:r>
              <a:rPr lang="fr-FR" dirty="0">
                <a:latin typeface="Century Gothic" panose="020B0502020202020204" pitchFamily="34" charset="0"/>
              </a:rPr>
              <a:t>Résultats :</a:t>
            </a:r>
          </a:p>
          <a:p>
            <a:pPr lvl="1"/>
            <a:r>
              <a:rPr lang="fr-FR" dirty="0"/>
              <a:t>Réponse pathologique majeure  chez 15% des patients</a:t>
            </a:r>
          </a:p>
          <a:p>
            <a:pPr lvl="1"/>
            <a:r>
              <a:rPr lang="fr-FR" dirty="0"/>
              <a:t>Taux de réponse pathologique de 48%</a:t>
            </a:r>
          </a:p>
          <a:p>
            <a:pPr lvl="1"/>
            <a:r>
              <a:rPr lang="fr-FR" dirty="0"/>
              <a:t>Aucune réponse histologique </a:t>
            </a:r>
            <a:r>
              <a:rPr lang="fr-FR" dirty="0" err="1"/>
              <a:t>complete</a:t>
            </a:r>
            <a:endParaRPr lang="fr-FR" dirty="0"/>
          </a:p>
          <a:p>
            <a:pPr lvl="1"/>
            <a:r>
              <a:rPr lang="fr-FR" dirty="0" err="1"/>
              <a:t>Downstaging</a:t>
            </a:r>
            <a:r>
              <a:rPr lang="fr-FR" dirty="0"/>
              <a:t> </a:t>
            </a:r>
            <a:r>
              <a:rPr lang="fr-FR" dirty="0" err="1"/>
              <a:t>gg</a:t>
            </a:r>
            <a:r>
              <a:rPr lang="fr-FR" dirty="0"/>
              <a:t> : 44% (4/9)</a:t>
            </a:r>
          </a:p>
          <a:p>
            <a:r>
              <a:rPr lang="fr-FR" dirty="0"/>
              <a:t>Durée médiane du traitement </a:t>
            </a:r>
            <a:r>
              <a:rPr lang="fr-FR" dirty="0" err="1"/>
              <a:t>néoadjuvant</a:t>
            </a:r>
            <a:r>
              <a:rPr lang="fr-FR" dirty="0"/>
              <a:t> par </a:t>
            </a:r>
            <a:r>
              <a:rPr lang="fr-FR" dirty="0" err="1"/>
              <a:t>osimertinib</a:t>
            </a:r>
            <a:r>
              <a:rPr lang="fr-FR" dirty="0"/>
              <a:t> :</a:t>
            </a:r>
          </a:p>
          <a:p>
            <a:pPr lvl="1"/>
            <a:r>
              <a:rPr lang="fr-FR" dirty="0">
                <a:latin typeface="Century Gothic" panose="020B0502020202020204" pitchFamily="34" charset="0"/>
              </a:rPr>
              <a:t>56 jrs (IQR 41-62)</a:t>
            </a:r>
          </a:p>
          <a:p>
            <a:r>
              <a:rPr lang="fr-FR" dirty="0" err="1"/>
              <a:t>Résécabilité</a:t>
            </a:r>
            <a:r>
              <a:rPr lang="fr-FR" dirty="0"/>
              <a:t> chirurgicale :</a:t>
            </a:r>
            <a:endParaRPr lang="fr-FR" dirty="0">
              <a:latin typeface="Century Gothic" panose="020B0502020202020204" pitchFamily="34" charset="0"/>
            </a:endParaRPr>
          </a:p>
          <a:p>
            <a:pPr lvl="1"/>
            <a:r>
              <a:rPr lang="fr-FR" dirty="0"/>
              <a:t>24 des 27 patients (89%) ont subi une résection chirurgicale R0</a:t>
            </a:r>
          </a:p>
          <a:p>
            <a:pPr lvl="1"/>
            <a:r>
              <a:rPr lang="fr-FR" dirty="0"/>
              <a:t>3 des 27 patients (11%) ont été convertis en chimiothérapie concurrente définitive, 1 (3,7%) en raison de la progression de la maladie.</a:t>
            </a:r>
          </a:p>
        </p:txBody>
      </p:sp>
    </p:spTree>
    <p:extLst>
      <p:ext uri="{BB962C8B-B14F-4D97-AF65-F5344CB8AC3E}">
        <p14:creationId xmlns:p14="http://schemas.microsoft.com/office/powerpoint/2010/main" val="40055751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43954FF-6311-25A2-D20F-8B338FF7B1B0}"/>
              </a:ext>
            </a:extLst>
          </p:cNvPr>
          <p:cNvSpPr>
            <a:spLocks noGrp="1"/>
          </p:cNvSpPr>
          <p:nvPr>
            <p:ph type="body" sz="quarter" idx="15"/>
          </p:nvPr>
        </p:nvSpPr>
        <p:spPr/>
        <p:txBody>
          <a:bodyPr/>
          <a:lstStyle/>
          <a:p>
            <a:r>
              <a:rPr lang="fr-FR" dirty="0"/>
              <a:t>2-6 juin 2023</a:t>
            </a:r>
          </a:p>
        </p:txBody>
      </p:sp>
      <p:sp>
        <p:nvSpPr>
          <p:cNvPr id="4" name="Espace réservé du texte 3">
            <a:extLst>
              <a:ext uri="{FF2B5EF4-FFF2-40B4-BE49-F238E27FC236}">
                <a16:creationId xmlns:a16="http://schemas.microsoft.com/office/drawing/2014/main" xmlns="" id="{D1C2D0C3-2817-2BB5-F42C-8BAD7644D9E6}"/>
              </a:ext>
            </a:extLst>
          </p:cNvPr>
          <p:cNvSpPr>
            <a:spLocks noGrp="1"/>
          </p:cNvSpPr>
          <p:nvPr>
            <p:ph type="body" sz="quarter" idx="18"/>
          </p:nvPr>
        </p:nvSpPr>
        <p:spPr/>
        <p:txBody>
          <a:bodyPr/>
          <a:lstStyle/>
          <a:p>
            <a:r>
              <a:rPr lang="fr-FR" dirty="0"/>
              <a:t>Chantal DECROISETTE</a:t>
            </a:r>
          </a:p>
        </p:txBody>
      </p:sp>
      <p:sp>
        <p:nvSpPr>
          <p:cNvPr id="5" name="Espace réservé du texte 4">
            <a:extLst>
              <a:ext uri="{FF2B5EF4-FFF2-40B4-BE49-F238E27FC236}">
                <a16:creationId xmlns:a16="http://schemas.microsoft.com/office/drawing/2014/main" xmlns="" id="{977495DC-4C9A-53D2-1F23-468F7B9E8039}"/>
              </a:ext>
            </a:extLst>
          </p:cNvPr>
          <p:cNvSpPr>
            <a:spLocks noGrp="1"/>
          </p:cNvSpPr>
          <p:nvPr>
            <p:ph type="body" sz="quarter" idx="19"/>
          </p:nvPr>
        </p:nvSpPr>
        <p:spPr>
          <a:xfrm>
            <a:off x="2816225" y="1583079"/>
            <a:ext cx="7721146" cy="455457"/>
          </a:xfrm>
        </p:spPr>
        <p:txBody>
          <a:bodyPr/>
          <a:lstStyle/>
          <a:p>
            <a:r>
              <a:rPr lang="fr-FR" dirty="0">
                <a:solidFill>
                  <a:srgbClr val="FF7F4D"/>
                </a:solidFill>
                <a:latin typeface="Century Gothic" panose="020B0502020202020204" pitchFamily="34" charset="0"/>
              </a:rPr>
              <a:t>Invitation(s) congrès et présentations</a:t>
            </a:r>
            <a:endParaRPr lang="fr-FR" dirty="0"/>
          </a:p>
        </p:txBody>
      </p:sp>
      <p:sp>
        <p:nvSpPr>
          <p:cNvPr id="6" name="Espace réservé du texte 5">
            <a:extLst>
              <a:ext uri="{FF2B5EF4-FFF2-40B4-BE49-F238E27FC236}">
                <a16:creationId xmlns:a16="http://schemas.microsoft.com/office/drawing/2014/main" xmlns="" id="{2ABA5BF6-E7AC-BF06-05FC-3FA7C0E86ED0}"/>
              </a:ext>
            </a:extLst>
          </p:cNvPr>
          <p:cNvSpPr>
            <a:spLocks noGrp="1"/>
          </p:cNvSpPr>
          <p:nvPr>
            <p:ph type="body" sz="quarter" idx="20"/>
          </p:nvPr>
        </p:nvSpPr>
        <p:spPr/>
        <p:txBody>
          <a:bodyPr/>
          <a:lstStyle/>
          <a:p>
            <a:r>
              <a:rPr lang="fr-FR" dirty="0">
                <a:latin typeface="Century Gothic" panose="020B0502020202020204" pitchFamily="34" charset="0"/>
              </a:rPr>
              <a:t>Roche, MSD, Sanofi, Takeda, Janssen</a:t>
            </a:r>
            <a:endParaRPr lang="fr-FR" dirty="0"/>
          </a:p>
        </p:txBody>
      </p:sp>
      <p:sp>
        <p:nvSpPr>
          <p:cNvPr id="7" name="Espace réservé du texte 6">
            <a:extLst>
              <a:ext uri="{FF2B5EF4-FFF2-40B4-BE49-F238E27FC236}">
                <a16:creationId xmlns:a16="http://schemas.microsoft.com/office/drawing/2014/main" xmlns="" id="{A5583081-CA76-5C0C-D5D2-24E6A23D5EAF}"/>
              </a:ext>
            </a:extLst>
          </p:cNvPr>
          <p:cNvSpPr>
            <a:spLocks noGrp="1"/>
          </p:cNvSpPr>
          <p:nvPr>
            <p:ph type="body" sz="quarter" idx="21"/>
          </p:nvPr>
        </p:nvSpPr>
        <p:spPr/>
        <p:txBody>
          <a:bodyPr/>
          <a:lstStyle/>
          <a:p>
            <a:r>
              <a:rPr lang="fr-FR" dirty="0">
                <a:solidFill>
                  <a:srgbClr val="FF7F4D"/>
                </a:solidFill>
                <a:latin typeface="Century Gothic" panose="020B0502020202020204" pitchFamily="34" charset="0"/>
              </a:rPr>
              <a:t>Table(s) ronde(s) scientifique(s)</a:t>
            </a:r>
            <a:br>
              <a:rPr lang="fr-FR" dirty="0">
                <a:solidFill>
                  <a:srgbClr val="FF7F4D"/>
                </a:solidFill>
                <a:latin typeface="Century Gothic" panose="020B0502020202020204" pitchFamily="34" charset="0"/>
              </a:rPr>
            </a:br>
            <a:endParaRPr lang="fr-FR" dirty="0"/>
          </a:p>
        </p:txBody>
      </p:sp>
      <p:sp>
        <p:nvSpPr>
          <p:cNvPr id="8" name="Espace réservé du texte 7">
            <a:extLst>
              <a:ext uri="{FF2B5EF4-FFF2-40B4-BE49-F238E27FC236}">
                <a16:creationId xmlns:a16="http://schemas.microsoft.com/office/drawing/2014/main" xmlns="" id="{96BA27E2-295B-E08F-3E24-83D97E0F2D1A}"/>
              </a:ext>
            </a:extLst>
          </p:cNvPr>
          <p:cNvSpPr>
            <a:spLocks noGrp="1"/>
          </p:cNvSpPr>
          <p:nvPr>
            <p:ph type="body" sz="quarter" idx="22"/>
          </p:nvPr>
        </p:nvSpPr>
        <p:spPr/>
        <p:txBody>
          <a:bodyPr/>
          <a:lstStyle/>
          <a:p>
            <a:r>
              <a:rPr lang="fr-FR" dirty="0">
                <a:latin typeface="Century Gothic" panose="020B0502020202020204" pitchFamily="34" charset="0"/>
              </a:rPr>
              <a:t>BMS; Roche, MSD, Sanofi, Janssen, Takeda, </a:t>
            </a:r>
            <a:r>
              <a:rPr lang="fr-FR">
                <a:latin typeface="Century Gothic" panose="020B0502020202020204" pitchFamily="34" charset="0"/>
              </a:rPr>
              <a:t>Astra Zeneca</a:t>
            </a:r>
            <a:endParaRPr lang="fr-FR" dirty="0"/>
          </a:p>
        </p:txBody>
      </p:sp>
      <p:sp>
        <p:nvSpPr>
          <p:cNvPr id="9" name="Espace réservé du texte 8">
            <a:extLst>
              <a:ext uri="{FF2B5EF4-FFF2-40B4-BE49-F238E27FC236}">
                <a16:creationId xmlns:a16="http://schemas.microsoft.com/office/drawing/2014/main" xmlns="" id="{031DDE0D-25C3-8583-5404-F427C6D46059}"/>
              </a:ext>
            </a:extLst>
          </p:cNvPr>
          <p:cNvSpPr>
            <a:spLocks noGrp="1"/>
          </p:cNvSpPr>
          <p:nvPr>
            <p:ph type="body" sz="quarter" idx="23"/>
          </p:nvPr>
        </p:nvSpPr>
        <p:spPr>
          <a:xfrm>
            <a:off x="2816225" y="3550527"/>
            <a:ext cx="7133318" cy="455457"/>
          </a:xfrm>
        </p:spPr>
        <p:txBody>
          <a:bodyPr/>
          <a:lstStyle/>
          <a:p>
            <a:r>
              <a:rPr lang="fr-FR" dirty="0">
                <a:solidFill>
                  <a:srgbClr val="FF7F4D"/>
                </a:solidFill>
                <a:latin typeface="Century Gothic" panose="020B0502020202020204" pitchFamily="34" charset="0"/>
              </a:rPr>
              <a:t>Ecriture d’article(s) scientifique(s)</a:t>
            </a:r>
            <a:br>
              <a:rPr lang="fr-FR" dirty="0">
                <a:solidFill>
                  <a:srgbClr val="FF7F4D"/>
                </a:solidFill>
                <a:latin typeface="Century Gothic" panose="020B0502020202020204" pitchFamily="34" charset="0"/>
              </a:rPr>
            </a:br>
            <a:endParaRPr lang="fr-FR" dirty="0"/>
          </a:p>
        </p:txBody>
      </p:sp>
      <p:sp>
        <p:nvSpPr>
          <p:cNvPr id="10" name="Espace réservé du texte 9">
            <a:extLst>
              <a:ext uri="{FF2B5EF4-FFF2-40B4-BE49-F238E27FC236}">
                <a16:creationId xmlns:a16="http://schemas.microsoft.com/office/drawing/2014/main" xmlns="" id="{ABC11812-CA45-65AD-F722-5F750424A749}"/>
              </a:ext>
            </a:extLst>
          </p:cNvPr>
          <p:cNvSpPr>
            <a:spLocks noGrp="1"/>
          </p:cNvSpPr>
          <p:nvPr>
            <p:ph type="body" sz="quarter" idx="24"/>
          </p:nvPr>
        </p:nvSpPr>
        <p:spPr/>
        <p:txBody>
          <a:bodyPr/>
          <a:lstStyle/>
          <a:p>
            <a:r>
              <a:rPr lang="fr-FR" dirty="0">
                <a:latin typeface="Century Gothic" panose="020B0502020202020204" pitchFamily="34" charset="0"/>
              </a:rPr>
              <a:t>Roche</a:t>
            </a:r>
            <a:endParaRPr lang="fr-FR" dirty="0"/>
          </a:p>
        </p:txBody>
      </p:sp>
      <p:sp>
        <p:nvSpPr>
          <p:cNvPr id="13" name="Rectangle 12">
            <a:extLst>
              <a:ext uri="{FF2B5EF4-FFF2-40B4-BE49-F238E27FC236}">
                <a16:creationId xmlns:a16="http://schemas.microsoft.com/office/drawing/2014/main" xmlns="" id="{159A018D-1764-3E4A-CDA8-AA64E84449B2}"/>
              </a:ext>
            </a:extLst>
          </p:cNvPr>
          <p:cNvSpPr/>
          <p:nvPr/>
        </p:nvSpPr>
        <p:spPr>
          <a:xfrm>
            <a:off x="2409371" y="4579257"/>
            <a:ext cx="406854" cy="32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Tree>
    <p:extLst>
      <p:ext uri="{BB962C8B-B14F-4D97-AF65-F5344CB8AC3E}">
        <p14:creationId xmlns:p14="http://schemas.microsoft.com/office/powerpoint/2010/main" val="92253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xmlns="" id="{494EEC65-C231-8329-6C7D-99A415D3C5A5}"/>
              </a:ext>
            </a:extLst>
          </p:cNvPr>
          <p:cNvSpPr txBox="1">
            <a:spLocks/>
          </p:cNvSpPr>
          <p:nvPr/>
        </p:nvSpPr>
        <p:spPr>
          <a:xfrm>
            <a:off x="1324888" y="1496754"/>
            <a:ext cx="5076359" cy="3634796"/>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033" name="Chart 16">
            <a:extLst>
              <a:ext uri="{FF2B5EF4-FFF2-40B4-BE49-F238E27FC236}">
                <a16:creationId xmlns:a16="http://schemas.microsoft.com/office/drawing/2014/main" xmlns="" id="{749753B8-0627-C9B1-E44B-46DB8412CEAD}"/>
              </a:ext>
            </a:extLst>
          </p:cNvPr>
          <p:cNvGraphicFramePr/>
          <p:nvPr/>
        </p:nvGraphicFramePr>
        <p:xfrm>
          <a:off x="1199209" y="1690539"/>
          <a:ext cx="5076359" cy="3441010"/>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texte 3">
            <a:extLst>
              <a:ext uri="{FF2B5EF4-FFF2-40B4-BE49-F238E27FC236}">
                <a16:creationId xmlns:a16="http://schemas.microsoft.com/office/drawing/2014/main" xmlns="" id="{E28BC8FB-EAF2-322A-8268-B85FD83C889B}"/>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FF1FCB68-4CD7-17AB-C536-ACDC3D009088}"/>
              </a:ext>
            </a:extLst>
          </p:cNvPr>
          <p:cNvSpPr>
            <a:spLocks noGrp="1"/>
          </p:cNvSpPr>
          <p:nvPr>
            <p:ph sz="quarter" idx="16"/>
          </p:nvPr>
        </p:nvSpPr>
        <p:spPr/>
        <p:txBody>
          <a:bodyPr/>
          <a:lstStyle/>
          <a:p>
            <a:r>
              <a:rPr lang="fr-FR" dirty="0"/>
              <a:t>JV. </a:t>
            </a:r>
            <a:r>
              <a:rPr lang="fr-FR" dirty="0" err="1"/>
              <a:t>Aredo</a:t>
            </a:r>
            <a:r>
              <a:rPr lang="fr-FR" dirty="0"/>
              <a:t> et al., ASCO</a:t>
            </a:r>
            <a:r>
              <a:rPr lang="fr-FR" baseline="30000" dirty="0"/>
              <a:t>®</a:t>
            </a:r>
            <a:r>
              <a:rPr lang="fr-FR" dirty="0"/>
              <a:t> 2023, Abs. #8508</a:t>
            </a:r>
          </a:p>
        </p:txBody>
      </p:sp>
      <p:sp>
        <p:nvSpPr>
          <p:cNvPr id="6" name="Espace réservé du texte 5">
            <a:extLst>
              <a:ext uri="{FF2B5EF4-FFF2-40B4-BE49-F238E27FC236}">
                <a16:creationId xmlns:a16="http://schemas.microsoft.com/office/drawing/2014/main" xmlns="" id="{D6FF334F-77F9-CA31-D591-0CEC6B82301E}"/>
              </a:ext>
            </a:extLst>
          </p:cNvPr>
          <p:cNvSpPr>
            <a:spLocks noGrp="1"/>
          </p:cNvSpPr>
          <p:nvPr>
            <p:ph type="body" sz="quarter" idx="17"/>
          </p:nvPr>
        </p:nvSpPr>
        <p:spPr/>
        <p:txBody>
          <a:bodyPr/>
          <a:lstStyle/>
          <a:p>
            <a:r>
              <a:rPr lang="fr-FR"/>
              <a:t>Abs #8508</a:t>
            </a:r>
          </a:p>
        </p:txBody>
      </p:sp>
      <p:sp>
        <p:nvSpPr>
          <p:cNvPr id="7" name="Espace réservé du texte 6">
            <a:extLst>
              <a:ext uri="{FF2B5EF4-FFF2-40B4-BE49-F238E27FC236}">
                <a16:creationId xmlns:a16="http://schemas.microsoft.com/office/drawing/2014/main" xmlns="" id="{FFA1FF86-36A5-9371-FDD5-CC7F6EA2BD7B}"/>
              </a:ext>
            </a:extLst>
          </p:cNvPr>
          <p:cNvSpPr>
            <a:spLocks noGrp="1"/>
          </p:cNvSpPr>
          <p:nvPr>
            <p:ph type="body" sz="quarter" idx="18"/>
          </p:nvPr>
        </p:nvSpPr>
        <p:spPr/>
        <p:txBody>
          <a:bodyPr/>
          <a:lstStyle/>
          <a:p>
            <a:r>
              <a:rPr lang="fr-FR" dirty="0"/>
              <a:t>Résultats préliminaires : Survie sans récidive (DFS) et survie globale (SG)</a:t>
            </a:r>
          </a:p>
        </p:txBody>
      </p:sp>
      <p:sp>
        <p:nvSpPr>
          <p:cNvPr id="13" name="Espace réservé du texte 6">
            <a:extLst>
              <a:ext uri="{FF2B5EF4-FFF2-40B4-BE49-F238E27FC236}">
                <a16:creationId xmlns:a16="http://schemas.microsoft.com/office/drawing/2014/main" xmlns="" id="{D1B42E16-78CF-1361-27A4-9C43004AEA33}"/>
              </a:ext>
            </a:extLst>
          </p:cNvPr>
          <p:cNvSpPr txBox="1">
            <a:spLocks/>
          </p:cNvSpPr>
          <p:nvPr/>
        </p:nvSpPr>
        <p:spPr>
          <a:xfrm>
            <a:off x="1423451" y="1306424"/>
            <a:ext cx="628056"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a:latin typeface="Century Gothic" panose="020B0502020202020204" pitchFamily="34" charset="0"/>
              </a:rPr>
              <a:t>DFS</a:t>
            </a:r>
            <a:endParaRPr lang="fr-FR" sz="1800" dirty="0">
              <a:latin typeface="Century Gothic" panose="020B0502020202020204" pitchFamily="34" charset="0"/>
            </a:endParaRPr>
          </a:p>
        </p:txBody>
      </p:sp>
      <p:sp>
        <p:nvSpPr>
          <p:cNvPr id="16" name="TextBox 4">
            <a:extLst>
              <a:ext uri="{FF2B5EF4-FFF2-40B4-BE49-F238E27FC236}">
                <a16:creationId xmlns:a16="http://schemas.microsoft.com/office/drawing/2014/main" xmlns="" id="{63511F2B-E558-CBC4-CA3A-38582C442B3C}"/>
              </a:ext>
            </a:extLst>
          </p:cNvPr>
          <p:cNvSpPr txBox="1"/>
          <p:nvPr/>
        </p:nvSpPr>
        <p:spPr>
          <a:xfrm>
            <a:off x="2051506" y="4155064"/>
            <a:ext cx="38076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1" dirty="0">
                <a:solidFill>
                  <a:prstClr val="black"/>
                </a:solidFill>
                <a:latin typeface="Century Gothic" panose="020B0502020202020204" pitchFamily="34" charset="0"/>
              </a:rPr>
              <a:t>Median DFS (95%CI) : 32,4 mois (25,9-NR)</a:t>
            </a:r>
            <a:endParaRPr lang="en-GB" sz="1050" b="1" dirty="0">
              <a:solidFill>
                <a:prstClr val="black"/>
              </a:solidFill>
              <a:latin typeface="Century Gothic" panose="020B0502020202020204" pitchFamily="34" charset="0"/>
            </a:endParaRPr>
          </a:p>
        </p:txBody>
      </p:sp>
      <p:sp>
        <p:nvSpPr>
          <p:cNvPr id="17" name="Espace réservé du contenu 5">
            <a:extLst>
              <a:ext uri="{FF2B5EF4-FFF2-40B4-BE49-F238E27FC236}">
                <a16:creationId xmlns:a16="http://schemas.microsoft.com/office/drawing/2014/main" xmlns="" id="{124D428C-1C6A-9A09-4C4A-A226D647E94A}"/>
              </a:ext>
            </a:extLst>
          </p:cNvPr>
          <p:cNvSpPr txBox="1">
            <a:spLocks/>
          </p:cNvSpPr>
          <p:nvPr/>
        </p:nvSpPr>
        <p:spPr>
          <a:xfrm>
            <a:off x="6633206" y="1496754"/>
            <a:ext cx="5076359" cy="3634796"/>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8" name="Chart 16">
            <a:extLst>
              <a:ext uri="{FF2B5EF4-FFF2-40B4-BE49-F238E27FC236}">
                <a16:creationId xmlns:a16="http://schemas.microsoft.com/office/drawing/2014/main" xmlns="" id="{094C65E4-3263-09BE-65C2-2CA9A35B7091}"/>
              </a:ext>
            </a:extLst>
          </p:cNvPr>
          <p:cNvGraphicFramePr/>
          <p:nvPr/>
        </p:nvGraphicFramePr>
        <p:xfrm>
          <a:off x="6499809" y="1690539"/>
          <a:ext cx="5076359" cy="3441010"/>
        </p:xfrm>
        <a:graphic>
          <a:graphicData uri="http://schemas.openxmlformats.org/drawingml/2006/chart">
            <c:chart xmlns:c="http://schemas.openxmlformats.org/drawingml/2006/chart" xmlns:r="http://schemas.openxmlformats.org/officeDocument/2006/relationships" r:id="rId3"/>
          </a:graphicData>
        </a:graphic>
      </p:graphicFrame>
      <p:sp>
        <p:nvSpPr>
          <p:cNvPr id="19" name="Espace réservé du texte 6">
            <a:extLst>
              <a:ext uri="{FF2B5EF4-FFF2-40B4-BE49-F238E27FC236}">
                <a16:creationId xmlns:a16="http://schemas.microsoft.com/office/drawing/2014/main" xmlns="" id="{DC2CF58E-AD94-2A6A-9571-1C33D201394F}"/>
              </a:ext>
            </a:extLst>
          </p:cNvPr>
          <p:cNvSpPr txBox="1">
            <a:spLocks/>
          </p:cNvSpPr>
          <p:nvPr/>
        </p:nvSpPr>
        <p:spPr>
          <a:xfrm>
            <a:off x="6731769" y="1306424"/>
            <a:ext cx="2914989" cy="384114"/>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dirty="0">
                <a:latin typeface="Century Gothic" panose="020B0502020202020204" pitchFamily="34" charset="0"/>
              </a:rPr>
              <a:t>Survie globale</a:t>
            </a:r>
          </a:p>
        </p:txBody>
      </p:sp>
      <p:sp>
        <p:nvSpPr>
          <p:cNvPr id="22" name="TextBox 4">
            <a:extLst>
              <a:ext uri="{FF2B5EF4-FFF2-40B4-BE49-F238E27FC236}">
                <a16:creationId xmlns:a16="http://schemas.microsoft.com/office/drawing/2014/main" xmlns="" id="{1DF2B769-7CCF-D2D4-CBB9-42C1663DEDE0}"/>
              </a:ext>
            </a:extLst>
          </p:cNvPr>
          <p:cNvSpPr txBox="1"/>
          <p:nvPr/>
        </p:nvSpPr>
        <p:spPr>
          <a:xfrm>
            <a:off x="7359824" y="4155064"/>
            <a:ext cx="38076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1" dirty="0">
                <a:solidFill>
                  <a:prstClr val="black"/>
                </a:solidFill>
                <a:latin typeface="Century Gothic" panose="020B0502020202020204" pitchFamily="34" charset="0"/>
              </a:rPr>
              <a:t>Suivi médian (IQR) : 21,6 mois (8,2-41,7)</a:t>
            </a:r>
            <a:endParaRPr lang="en-GB" sz="1050" b="1" dirty="0">
              <a:solidFill>
                <a:prstClr val="black"/>
              </a:solidFill>
              <a:latin typeface="Century Gothic" panose="020B0502020202020204" pitchFamily="34" charset="0"/>
            </a:endParaRPr>
          </a:p>
        </p:txBody>
      </p:sp>
      <p:cxnSp>
        <p:nvCxnSpPr>
          <p:cNvPr id="30" name="Connecteur droit 29">
            <a:extLst>
              <a:ext uri="{FF2B5EF4-FFF2-40B4-BE49-F238E27FC236}">
                <a16:creationId xmlns:a16="http://schemas.microsoft.com/office/drawing/2014/main" xmlns="" id="{C7E22B4B-EF81-CD8B-04B7-B62FF0AF411D}"/>
              </a:ext>
            </a:extLst>
          </p:cNvPr>
          <p:cNvCxnSpPr>
            <a:cxnSpLocks/>
          </p:cNvCxnSpPr>
          <p:nvPr/>
        </p:nvCxnSpPr>
        <p:spPr>
          <a:xfrm flipV="1">
            <a:off x="4194716" y="3250781"/>
            <a:ext cx="0" cy="840912"/>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5" name="Forme libre : forme 1024">
            <a:extLst>
              <a:ext uri="{FF2B5EF4-FFF2-40B4-BE49-F238E27FC236}">
                <a16:creationId xmlns:a16="http://schemas.microsoft.com/office/drawing/2014/main" xmlns="" id="{54A6B8B0-40DC-ABAF-7DA2-43ECDC1CB174}"/>
              </a:ext>
            </a:extLst>
          </p:cNvPr>
          <p:cNvSpPr/>
          <p:nvPr/>
        </p:nvSpPr>
        <p:spPr>
          <a:xfrm>
            <a:off x="2055341" y="1832695"/>
            <a:ext cx="3319848" cy="1972962"/>
          </a:xfrm>
          <a:custGeom>
            <a:avLst/>
            <a:gdLst>
              <a:gd name="connsiteX0" fmla="*/ 0 w 3319848"/>
              <a:gd name="connsiteY0" fmla="*/ 0 h 1972962"/>
              <a:gd name="connsiteX1" fmla="*/ 226540 w 3319848"/>
              <a:gd name="connsiteY1" fmla="*/ 0 h 1972962"/>
              <a:gd name="connsiteX2" fmla="*/ 226540 w 3319848"/>
              <a:gd name="connsiteY2" fmla="*/ 127686 h 1972962"/>
              <a:gd name="connsiteX3" fmla="*/ 374821 w 3319848"/>
              <a:gd name="connsiteY3" fmla="*/ 127686 h 1972962"/>
              <a:gd name="connsiteX4" fmla="*/ 374821 w 3319848"/>
              <a:gd name="connsiteY4" fmla="*/ 255373 h 1972962"/>
              <a:gd name="connsiteX5" fmla="*/ 428367 w 3319848"/>
              <a:gd name="connsiteY5" fmla="*/ 255373 h 1972962"/>
              <a:gd name="connsiteX6" fmla="*/ 428367 w 3319848"/>
              <a:gd name="connsiteY6" fmla="*/ 391297 h 1972962"/>
              <a:gd name="connsiteX7" fmla="*/ 766118 w 3319848"/>
              <a:gd name="connsiteY7" fmla="*/ 391297 h 1972962"/>
              <a:gd name="connsiteX8" fmla="*/ 766118 w 3319848"/>
              <a:gd name="connsiteY8" fmla="*/ 535459 h 1972962"/>
              <a:gd name="connsiteX9" fmla="*/ 1684637 w 3319848"/>
              <a:gd name="connsiteY9" fmla="*/ 535459 h 1972962"/>
              <a:gd name="connsiteX10" fmla="*/ 1688756 w 3319848"/>
              <a:gd name="connsiteY10" fmla="*/ 568411 h 1972962"/>
              <a:gd name="connsiteX11" fmla="*/ 1688756 w 3319848"/>
              <a:gd name="connsiteY11" fmla="*/ 766119 h 1972962"/>
              <a:gd name="connsiteX12" fmla="*/ 1713469 w 3319848"/>
              <a:gd name="connsiteY12" fmla="*/ 790832 h 1972962"/>
              <a:gd name="connsiteX13" fmla="*/ 1713469 w 3319848"/>
              <a:gd name="connsiteY13" fmla="*/ 1009135 h 1972962"/>
              <a:gd name="connsiteX14" fmla="*/ 2141837 w 3319848"/>
              <a:gd name="connsiteY14" fmla="*/ 1009135 h 1972962"/>
              <a:gd name="connsiteX15" fmla="*/ 2141837 w 3319848"/>
              <a:gd name="connsiteY15" fmla="*/ 1334530 h 1972962"/>
              <a:gd name="connsiteX16" fmla="*/ 2710248 w 3319848"/>
              <a:gd name="connsiteY16" fmla="*/ 1334530 h 1972962"/>
              <a:gd name="connsiteX17" fmla="*/ 2710248 w 3319848"/>
              <a:gd name="connsiteY17" fmla="*/ 1972962 h 1972962"/>
              <a:gd name="connsiteX18" fmla="*/ 3319848 w 3319848"/>
              <a:gd name="connsiteY18" fmla="*/ 1972962 h 197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19848" h="1972962">
                <a:moveTo>
                  <a:pt x="0" y="0"/>
                </a:moveTo>
                <a:lnTo>
                  <a:pt x="226540" y="0"/>
                </a:lnTo>
                <a:lnTo>
                  <a:pt x="226540" y="127686"/>
                </a:lnTo>
                <a:lnTo>
                  <a:pt x="374821" y="127686"/>
                </a:lnTo>
                <a:lnTo>
                  <a:pt x="374821" y="255373"/>
                </a:lnTo>
                <a:lnTo>
                  <a:pt x="428367" y="255373"/>
                </a:lnTo>
                <a:lnTo>
                  <a:pt x="428367" y="391297"/>
                </a:lnTo>
                <a:lnTo>
                  <a:pt x="766118" y="391297"/>
                </a:lnTo>
                <a:lnTo>
                  <a:pt x="766118" y="535459"/>
                </a:lnTo>
                <a:lnTo>
                  <a:pt x="1684637" y="535459"/>
                </a:lnTo>
                <a:cubicBezTo>
                  <a:pt x="1688908" y="573895"/>
                  <a:pt x="1688756" y="584963"/>
                  <a:pt x="1688756" y="568411"/>
                </a:cubicBezTo>
                <a:lnTo>
                  <a:pt x="1688756" y="766119"/>
                </a:lnTo>
                <a:lnTo>
                  <a:pt x="1713469" y="790832"/>
                </a:lnTo>
                <a:lnTo>
                  <a:pt x="1713469" y="1009135"/>
                </a:lnTo>
                <a:lnTo>
                  <a:pt x="2141837" y="1009135"/>
                </a:lnTo>
                <a:lnTo>
                  <a:pt x="2141837" y="1334530"/>
                </a:lnTo>
                <a:lnTo>
                  <a:pt x="2710248" y="1334530"/>
                </a:lnTo>
                <a:lnTo>
                  <a:pt x="2710248" y="1972962"/>
                </a:lnTo>
                <a:lnTo>
                  <a:pt x="3319848" y="1972962"/>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036" name="Connecteur droit 1035">
            <a:extLst>
              <a:ext uri="{FF2B5EF4-FFF2-40B4-BE49-F238E27FC236}">
                <a16:creationId xmlns:a16="http://schemas.microsoft.com/office/drawing/2014/main" xmlns="" id="{91021B9C-7D2C-42A1-3AAE-DC039DDEAFDB}"/>
              </a:ext>
            </a:extLst>
          </p:cNvPr>
          <p:cNvCxnSpPr/>
          <p:nvPr/>
        </p:nvCxnSpPr>
        <p:spPr>
          <a:xfrm flipH="1">
            <a:off x="2118511" y="3184312"/>
            <a:ext cx="2000816"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9" name="Forme libre : forme 1038">
            <a:extLst>
              <a:ext uri="{FF2B5EF4-FFF2-40B4-BE49-F238E27FC236}">
                <a16:creationId xmlns:a16="http://schemas.microsoft.com/office/drawing/2014/main" xmlns="" id="{DF1B8973-EA20-4BDA-FD28-A30ED43C6FE7}"/>
              </a:ext>
            </a:extLst>
          </p:cNvPr>
          <p:cNvSpPr/>
          <p:nvPr/>
        </p:nvSpPr>
        <p:spPr>
          <a:xfrm>
            <a:off x="7372865" y="1840933"/>
            <a:ext cx="3649362" cy="238897"/>
          </a:xfrm>
          <a:custGeom>
            <a:avLst/>
            <a:gdLst>
              <a:gd name="connsiteX0" fmla="*/ 0 w 3649362"/>
              <a:gd name="connsiteY0" fmla="*/ 0 h 238897"/>
              <a:gd name="connsiteX1" fmla="*/ 1585784 w 3649362"/>
              <a:gd name="connsiteY1" fmla="*/ 0 h 238897"/>
              <a:gd name="connsiteX2" fmla="*/ 1585784 w 3649362"/>
              <a:gd name="connsiteY2" fmla="*/ 238897 h 238897"/>
              <a:gd name="connsiteX3" fmla="*/ 3649362 w 3649362"/>
              <a:gd name="connsiteY3" fmla="*/ 238897 h 238897"/>
            </a:gdLst>
            <a:ahLst/>
            <a:cxnLst>
              <a:cxn ang="0">
                <a:pos x="connsiteX0" y="connsiteY0"/>
              </a:cxn>
              <a:cxn ang="0">
                <a:pos x="connsiteX1" y="connsiteY1"/>
              </a:cxn>
              <a:cxn ang="0">
                <a:pos x="connsiteX2" y="connsiteY2"/>
              </a:cxn>
              <a:cxn ang="0">
                <a:pos x="connsiteX3" y="connsiteY3"/>
              </a:cxn>
            </a:cxnLst>
            <a:rect l="l" t="t" r="r" b="b"/>
            <a:pathLst>
              <a:path w="3649362" h="238897">
                <a:moveTo>
                  <a:pt x="0" y="0"/>
                </a:moveTo>
                <a:lnTo>
                  <a:pt x="1585784" y="0"/>
                </a:lnTo>
                <a:lnTo>
                  <a:pt x="1585784" y="238897"/>
                </a:lnTo>
                <a:lnTo>
                  <a:pt x="3649362" y="238897"/>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2051506" y="5270470"/>
            <a:ext cx="9050513" cy="685435"/>
          </a:xfrm>
        </p:spPr>
        <p:txBody>
          <a:bodyPr>
            <a:noAutofit/>
          </a:bodyPr>
          <a:lstStyle/>
          <a:p>
            <a:r>
              <a:rPr lang="fr-FR" dirty="0"/>
              <a:t>Survie médiane sans récidive de 32,4 mois et résultats encore trop préliminaires pour la survie globale</a:t>
            </a:r>
          </a:p>
        </p:txBody>
      </p:sp>
    </p:spTree>
    <p:extLst>
      <p:ext uri="{BB962C8B-B14F-4D97-AF65-F5344CB8AC3E}">
        <p14:creationId xmlns:p14="http://schemas.microsoft.com/office/powerpoint/2010/main" val="323325912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7">
            <a:extLst>
              <a:ext uri="{FF2B5EF4-FFF2-40B4-BE49-F238E27FC236}">
                <a16:creationId xmlns:a16="http://schemas.microsoft.com/office/drawing/2014/main" xmlns="" id="{E627378D-6302-1A5E-3971-A69CE7D82894}"/>
              </a:ext>
            </a:extLst>
          </p:cNvPr>
          <p:cNvSpPr txBox="1">
            <a:spLocks/>
          </p:cNvSpPr>
          <p:nvPr/>
        </p:nvSpPr>
        <p:spPr>
          <a:xfrm>
            <a:off x="1766042" y="1222987"/>
            <a:ext cx="10014065" cy="4377145"/>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Police système Courant"/>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14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Police système Courant"/>
              <a:buChar char="⁃"/>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7F4D"/>
              </a:buClr>
              <a:buSzPct val="80000"/>
            </a:pPr>
            <a:endParaRPr lang="fr-FR" dirty="0">
              <a:solidFill>
                <a:srgbClr val="005086"/>
              </a:solidFill>
            </a:endParaRPr>
          </a:p>
        </p:txBody>
      </p:sp>
      <p:sp>
        <p:nvSpPr>
          <p:cNvPr id="6" name="Espace réservé du texte 5">
            <a:extLst>
              <a:ext uri="{FF2B5EF4-FFF2-40B4-BE49-F238E27FC236}">
                <a16:creationId xmlns:a16="http://schemas.microsoft.com/office/drawing/2014/main" xmlns="" id="{81836C89-5B0E-3B96-6378-9EB8E2BFA1D0}"/>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92CBFA3C-E747-678F-3B12-FFFE54B20309}"/>
              </a:ext>
            </a:extLst>
          </p:cNvPr>
          <p:cNvSpPr>
            <a:spLocks noGrp="1"/>
          </p:cNvSpPr>
          <p:nvPr>
            <p:ph sz="quarter" idx="16"/>
          </p:nvPr>
        </p:nvSpPr>
        <p:spPr/>
        <p:txBody>
          <a:bodyPr/>
          <a:lstStyle/>
          <a:p>
            <a:r>
              <a:rPr lang="fr-FR" dirty="0"/>
              <a:t>JV. </a:t>
            </a:r>
            <a:r>
              <a:rPr lang="fr-FR" dirty="0" err="1"/>
              <a:t>Aredo</a:t>
            </a:r>
            <a:r>
              <a:rPr lang="fr-FR" dirty="0"/>
              <a:t> et al., ASCO</a:t>
            </a:r>
            <a:r>
              <a:rPr lang="fr-FR" baseline="30000" dirty="0"/>
              <a:t>®</a:t>
            </a:r>
            <a:r>
              <a:rPr lang="fr-FR" dirty="0"/>
              <a:t> 2023, Abs. #8508</a:t>
            </a:r>
          </a:p>
        </p:txBody>
      </p:sp>
      <p:sp>
        <p:nvSpPr>
          <p:cNvPr id="8" name="Espace réservé du texte 7">
            <a:extLst>
              <a:ext uri="{FF2B5EF4-FFF2-40B4-BE49-F238E27FC236}">
                <a16:creationId xmlns:a16="http://schemas.microsoft.com/office/drawing/2014/main" xmlns="" id="{C21F686B-0C17-DD9D-8007-763DA067EA9A}"/>
              </a:ext>
            </a:extLst>
          </p:cNvPr>
          <p:cNvSpPr>
            <a:spLocks noGrp="1"/>
          </p:cNvSpPr>
          <p:nvPr>
            <p:ph type="body" sz="quarter" idx="17"/>
          </p:nvPr>
        </p:nvSpPr>
        <p:spPr/>
        <p:txBody>
          <a:bodyPr/>
          <a:lstStyle/>
          <a:p>
            <a:r>
              <a:rPr lang="fr-FR"/>
              <a:t>Abs #8508</a:t>
            </a:r>
          </a:p>
        </p:txBody>
      </p:sp>
      <p:sp>
        <p:nvSpPr>
          <p:cNvPr id="9" name="Espace réservé du texte 8">
            <a:extLst>
              <a:ext uri="{FF2B5EF4-FFF2-40B4-BE49-F238E27FC236}">
                <a16:creationId xmlns:a16="http://schemas.microsoft.com/office/drawing/2014/main" xmlns="" id="{099143EA-22FE-DDCB-8725-AAF174390149}"/>
              </a:ext>
            </a:extLst>
          </p:cNvPr>
          <p:cNvSpPr>
            <a:spLocks noGrp="1"/>
          </p:cNvSpPr>
          <p:nvPr>
            <p:ph type="body" sz="quarter" idx="18"/>
          </p:nvPr>
        </p:nvSpPr>
        <p:spPr>
          <a:xfrm>
            <a:off x="932776" y="569490"/>
            <a:ext cx="11259224" cy="341085"/>
          </a:xfrm>
        </p:spPr>
        <p:txBody>
          <a:bodyPr/>
          <a:lstStyle/>
          <a:p>
            <a:r>
              <a:rPr lang="fr-FR" dirty="0"/>
              <a:t>Evènements indésirables </a:t>
            </a:r>
          </a:p>
        </p:txBody>
      </p:sp>
      <p:sp>
        <p:nvSpPr>
          <p:cNvPr id="10" name="Espace réservé du contenu 7">
            <a:extLst>
              <a:ext uri="{FF2B5EF4-FFF2-40B4-BE49-F238E27FC236}">
                <a16:creationId xmlns:a16="http://schemas.microsoft.com/office/drawing/2014/main" xmlns="" id="{8C33B3A3-76F7-3E03-29A3-49B1064383F5}"/>
              </a:ext>
            </a:extLst>
          </p:cNvPr>
          <p:cNvSpPr>
            <a:spLocks noGrp="1"/>
          </p:cNvSpPr>
          <p:nvPr>
            <p:ph sz="quarter" idx="21"/>
          </p:nvPr>
        </p:nvSpPr>
        <p:spPr>
          <a:xfrm>
            <a:off x="1766042" y="1154921"/>
            <a:ext cx="9577461" cy="3779544"/>
          </a:xfrm>
        </p:spPr>
        <p:txBody>
          <a:bodyPr anchor="ctr">
            <a:noAutofit/>
          </a:bodyPr>
          <a:lstStyle/>
          <a:p>
            <a:pPr>
              <a:buClr>
                <a:srgbClr val="FF7F4D"/>
              </a:buClr>
              <a:buSzPct val="80000"/>
            </a:pPr>
            <a:r>
              <a:rPr lang="fr-FR" sz="2000" dirty="0"/>
              <a:t>Evènements indésirables sévères  :</a:t>
            </a:r>
          </a:p>
          <a:p>
            <a:pPr lvl="1">
              <a:buSzPct val="80000"/>
            </a:pPr>
            <a:r>
              <a:rPr lang="fr-FR" sz="1800" dirty="0"/>
              <a:t>33 patients (11%) embolie pulmonaire, fibrillation auriculaire, dyspnée</a:t>
            </a:r>
          </a:p>
          <a:p>
            <a:pPr marL="285750" indent="-285750">
              <a:buClr>
                <a:srgbClr val="FF7F4D"/>
              </a:buClr>
              <a:buSzPct val="80000"/>
              <a:buFont typeface="Century Gothic" panose="020B0502020202020204" pitchFamily="34" charset="0"/>
              <a:buChar char="►"/>
            </a:pPr>
            <a:endParaRPr lang="fr-FR" sz="1600" dirty="0"/>
          </a:p>
          <a:p>
            <a:pPr>
              <a:buClr>
                <a:srgbClr val="FF7F4D"/>
              </a:buClr>
              <a:buSzPct val="80000"/>
            </a:pPr>
            <a:r>
              <a:rPr lang="fr-FR" sz="2000" dirty="0"/>
              <a:t>Complications péri-opératoires :</a:t>
            </a:r>
          </a:p>
          <a:p>
            <a:pPr lvl="1">
              <a:buSzPct val="80000"/>
            </a:pPr>
            <a:r>
              <a:rPr lang="fr-FR" sz="1800" dirty="0"/>
              <a:t>9 patients (38%à total, tous de grade 1-2</a:t>
            </a:r>
          </a:p>
          <a:p>
            <a:pPr lvl="1">
              <a:buSzPct val="80000"/>
            </a:pPr>
            <a:r>
              <a:rPr lang="fr-FR" sz="1800" dirty="0"/>
              <a:t>6 patients (25%) avec une fibrillation auriculaire post-opératoire de grade 2, non liée à l'</a:t>
            </a:r>
            <a:r>
              <a:rPr lang="fr-FR" sz="1800" dirty="0" err="1"/>
              <a:t>osemertinib</a:t>
            </a:r>
            <a:endParaRPr lang="fr-FR" sz="1800" dirty="0"/>
          </a:p>
          <a:p>
            <a:pPr>
              <a:buClr>
                <a:srgbClr val="FF7F4D"/>
              </a:buClr>
              <a:buSzPct val="80000"/>
            </a:pPr>
            <a:endParaRPr lang="fr-FR" sz="2000" dirty="0"/>
          </a:p>
          <a:p>
            <a:pPr>
              <a:buClr>
                <a:srgbClr val="FF7F4D"/>
              </a:buClr>
              <a:buSzPct val="80000"/>
            </a:pPr>
            <a:r>
              <a:rPr lang="fr-FR" sz="2000" dirty="0"/>
              <a:t>Complications chirurgicales :</a:t>
            </a:r>
          </a:p>
          <a:p>
            <a:pPr lvl="1">
              <a:buSzPct val="80000"/>
            </a:pPr>
            <a:r>
              <a:rPr lang="fr-FR" sz="1800" dirty="0"/>
              <a:t>Aucune</a:t>
            </a:r>
          </a:p>
        </p:txBody>
      </p:sp>
    </p:spTree>
    <p:extLst>
      <p:ext uri="{BB962C8B-B14F-4D97-AF65-F5344CB8AC3E}">
        <p14:creationId xmlns:p14="http://schemas.microsoft.com/office/powerpoint/2010/main" val="37115226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CBNPC </a:t>
            </a:r>
            <a:r>
              <a:rPr lang="fr-FR" sz="7200" dirty="0" err="1"/>
              <a:t>résécables</a:t>
            </a:r>
            <a:endParaRPr lang="fr-FR" sz="7200" dirty="0"/>
          </a:p>
        </p:txBody>
      </p:sp>
      <p:sp>
        <p:nvSpPr>
          <p:cNvPr id="5"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83496" y="3576007"/>
            <a:ext cx="10370160" cy="1690915"/>
          </a:xfrm>
        </p:spPr>
        <p:txBody>
          <a:bodyPr/>
          <a:lstStyle/>
          <a:p>
            <a:r>
              <a:rPr lang="fr-FR" dirty="0"/>
              <a:t>Péri-opératoire &amp; Immunothérapies</a:t>
            </a:r>
            <a:endParaRPr lang="fr-FR" i="1" dirty="0"/>
          </a:p>
        </p:txBody>
      </p:sp>
    </p:spTree>
    <p:extLst>
      <p:ext uri="{BB962C8B-B14F-4D97-AF65-F5344CB8AC3E}">
        <p14:creationId xmlns:p14="http://schemas.microsoft.com/office/powerpoint/2010/main" val="1590732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xmlns="" id="{F0E2B558-69EE-73A7-8E28-7B64C9099534}"/>
              </a:ext>
            </a:extLst>
          </p:cNvPr>
          <p:cNvGraphicFramePr>
            <a:graphicFrameLocks noGrp="1"/>
          </p:cNvGraphicFramePr>
          <p:nvPr/>
        </p:nvGraphicFramePr>
        <p:xfrm>
          <a:off x="2920313" y="1216491"/>
          <a:ext cx="7035367" cy="1976682"/>
        </p:xfrm>
        <a:graphic>
          <a:graphicData uri="http://schemas.openxmlformats.org/drawingml/2006/table">
            <a:tbl>
              <a:tblPr firstRow="1" bandRow="1">
                <a:tableStyleId>{5C22544A-7EE6-4342-B048-85BDC9FD1C3A}</a:tableStyleId>
              </a:tblPr>
              <a:tblGrid>
                <a:gridCol w="2554666">
                  <a:extLst>
                    <a:ext uri="{9D8B030D-6E8A-4147-A177-3AD203B41FA5}">
                      <a16:colId xmlns:a16="http://schemas.microsoft.com/office/drawing/2014/main" xmlns="" val="2927755081"/>
                    </a:ext>
                  </a:extLst>
                </a:gridCol>
                <a:gridCol w="4480701">
                  <a:extLst>
                    <a:ext uri="{9D8B030D-6E8A-4147-A177-3AD203B41FA5}">
                      <a16:colId xmlns:a16="http://schemas.microsoft.com/office/drawing/2014/main" xmlns="" val="878179520"/>
                    </a:ext>
                  </a:extLst>
                </a:gridCol>
              </a:tblGrid>
              <a:tr h="824559">
                <a:tc>
                  <a:txBody>
                    <a:bodyPr/>
                    <a:lstStyle/>
                    <a:p>
                      <a:pPr algn="ctr"/>
                      <a:r>
                        <a:rPr lang="fr-FR" dirty="0">
                          <a:latin typeface="Century Gothic" panose="020B0502020202020204" pitchFamily="34" charset="0"/>
                        </a:rPr>
                        <a:t>Nom de l’essai</a:t>
                      </a:r>
                    </a:p>
                  </a:txBody>
                  <a:tcPr anchor="ctr"/>
                </a:tc>
                <a:tc>
                  <a:txBody>
                    <a:bodyPr/>
                    <a:lstStyle/>
                    <a:p>
                      <a:pPr algn="ctr"/>
                      <a:r>
                        <a:rPr lang="fr-FR" dirty="0">
                          <a:latin typeface="Century Gothic" panose="020B0502020202020204" pitchFamily="34" charset="0"/>
                        </a:rPr>
                        <a:t>molécules</a:t>
                      </a:r>
                    </a:p>
                  </a:txBody>
                  <a:tcPr anchor="ctr"/>
                </a:tc>
                <a:extLst>
                  <a:ext uri="{0D108BD9-81ED-4DB2-BD59-A6C34878D82A}">
                    <a16:rowId xmlns:a16="http://schemas.microsoft.com/office/drawing/2014/main" xmlns="" val="2710788000"/>
                  </a:ext>
                </a:extLst>
              </a:tr>
              <a:tr h="1152123">
                <a:tc>
                  <a:txBody>
                    <a:bodyPr/>
                    <a:lstStyle/>
                    <a:p>
                      <a:pPr algn="ctr"/>
                      <a:r>
                        <a:rPr lang="fr-FR" sz="1600" dirty="0" err="1">
                          <a:latin typeface="Century Gothic" panose="020B0502020202020204" pitchFamily="34" charset="0"/>
                        </a:rPr>
                        <a:t>NEOpredict</a:t>
                      </a:r>
                      <a:r>
                        <a:rPr lang="fr-FR" sz="1600" dirty="0">
                          <a:latin typeface="Century Gothic" panose="020B0502020202020204" pitchFamily="34" charset="0"/>
                        </a:rPr>
                        <a:t>-Lung</a:t>
                      </a:r>
                    </a:p>
                    <a:p>
                      <a:pPr algn="ctr"/>
                      <a:r>
                        <a:rPr lang="fr-FR" sz="1200" i="1" dirty="0">
                          <a:latin typeface="Century Gothic" panose="020B0502020202020204" pitchFamily="34" charset="0"/>
                        </a:rPr>
                        <a:t>Phase II</a:t>
                      </a:r>
                    </a:p>
                  </a:txBody>
                  <a:tcPr anchor="ctr"/>
                </a:tc>
                <a:tc>
                  <a:txBody>
                    <a:bodyPr/>
                    <a:lstStyle/>
                    <a:p>
                      <a:pPr algn="ctr"/>
                      <a:r>
                        <a:rPr lang="fr-FR" sz="1600" dirty="0" err="1">
                          <a:latin typeface="Century Gothic" panose="020B0502020202020204" pitchFamily="34" charset="0"/>
                        </a:rPr>
                        <a:t>Nivolumab</a:t>
                      </a:r>
                      <a:r>
                        <a:rPr lang="fr-FR" sz="1600" dirty="0">
                          <a:latin typeface="Century Gothic" panose="020B0502020202020204" pitchFamily="34" charset="0"/>
                        </a:rPr>
                        <a:t> +/- </a:t>
                      </a:r>
                      <a:r>
                        <a:rPr lang="fr-FR" sz="1600" dirty="0" err="1">
                          <a:latin typeface="Century Gothic" panose="020B0502020202020204" pitchFamily="34" charset="0"/>
                        </a:rPr>
                        <a:t>relatlimab</a:t>
                      </a:r>
                      <a:r>
                        <a:rPr lang="fr-FR" sz="1600" dirty="0">
                          <a:latin typeface="Century Gothic" panose="020B0502020202020204" pitchFamily="34" charset="0"/>
                        </a:rPr>
                        <a:t> (anti-LAG3)</a:t>
                      </a:r>
                    </a:p>
                  </a:txBody>
                  <a:tcPr anchor="ctr"/>
                </a:tc>
                <a:extLst>
                  <a:ext uri="{0D108BD9-81ED-4DB2-BD59-A6C34878D82A}">
                    <a16:rowId xmlns:a16="http://schemas.microsoft.com/office/drawing/2014/main" xmlns="" val="95293646"/>
                  </a:ext>
                </a:extLst>
              </a:tr>
            </a:tbl>
          </a:graphicData>
        </a:graphic>
      </p:graphicFrame>
      <p:sp>
        <p:nvSpPr>
          <p:cNvPr id="5" name="Rectangle 4">
            <a:extLst>
              <a:ext uri="{FF2B5EF4-FFF2-40B4-BE49-F238E27FC236}">
                <a16:creationId xmlns:a16="http://schemas.microsoft.com/office/drawing/2014/main" xmlns="" id="{B4292289-EAF9-08A1-0EB7-913C6F174962}"/>
              </a:ext>
            </a:extLst>
          </p:cNvPr>
          <p:cNvSpPr/>
          <p:nvPr/>
        </p:nvSpPr>
        <p:spPr>
          <a:xfrm rot="16200000">
            <a:off x="1638729" y="4319618"/>
            <a:ext cx="208177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b="1">
                <a:solidFill>
                  <a:prstClr val="black">
                    <a:lumMod val="50000"/>
                    <a:lumOff val="50000"/>
                  </a:prstClr>
                </a:solidFill>
                <a:latin typeface="Century Gothic" panose="020B0502020202020204" pitchFamily="34" charset="0"/>
              </a:rPr>
              <a:t>Péri-opératoire</a:t>
            </a:r>
            <a:endParaRPr lang="fr-FR" b="1" dirty="0">
              <a:solidFill>
                <a:prstClr val="black">
                  <a:lumMod val="50000"/>
                  <a:lumOff val="50000"/>
                </a:prstClr>
              </a:solidFill>
              <a:latin typeface="Century Gothic" panose="020B0502020202020204" pitchFamily="34" charset="0"/>
            </a:endParaRPr>
          </a:p>
        </p:txBody>
      </p:sp>
      <p:graphicFrame>
        <p:nvGraphicFramePr>
          <p:cNvPr id="6" name="Tableau 4">
            <a:extLst>
              <a:ext uri="{FF2B5EF4-FFF2-40B4-BE49-F238E27FC236}">
                <a16:creationId xmlns:a16="http://schemas.microsoft.com/office/drawing/2014/main" xmlns="" id="{5E7EE6E9-E255-0EE0-C83C-B7A4FAE992C7}"/>
              </a:ext>
            </a:extLst>
          </p:cNvPr>
          <p:cNvGraphicFramePr>
            <a:graphicFrameLocks noGrp="1"/>
          </p:cNvGraphicFramePr>
          <p:nvPr>
            <p:extLst>
              <p:ext uri="{D42A27DB-BD31-4B8C-83A1-F6EECF244321}">
                <p14:modId xmlns:p14="http://schemas.microsoft.com/office/powerpoint/2010/main" val="1283859569"/>
              </p:ext>
            </p:extLst>
          </p:nvPr>
        </p:nvGraphicFramePr>
        <p:xfrm>
          <a:off x="2920314" y="3417228"/>
          <a:ext cx="7035367" cy="2081780"/>
        </p:xfrm>
        <a:graphic>
          <a:graphicData uri="http://schemas.openxmlformats.org/drawingml/2006/table">
            <a:tbl>
              <a:tblPr firstRow="1" bandRow="1">
                <a:tableStyleId>{5C22544A-7EE6-4342-B048-85BDC9FD1C3A}</a:tableStyleId>
              </a:tblPr>
              <a:tblGrid>
                <a:gridCol w="2537254">
                  <a:extLst>
                    <a:ext uri="{9D8B030D-6E8A-4147-A177-3AD203B41FA5}">
                      <a16:colId xmlns:a16="http://schemas.microsoft.com/office/drawing/2014/main" xmlns="" val="2927755081"/>
                    </a:ext>
                  </a:extLst>
                </a:gridCol>
                <a:gridCol w="4498113">
                  <a:extLst>
                    <a:ext uri="{9D8B030D-6E8A-4147-A177-3AD203B41FA5}">
                      <a16:colId xmlns:a16="http://schemas.microsoft.com/office/drawing/2014/main" xmlns="" val="878179520"/>
                    </a:ext>
                  </a:extLst>
                </a:gridCol>
              </a:tblGrid>
              <a:tr h="435444">
                <a:tc>
                  <a:txBody>
                    <a:bodyPr/>
                    <a:lstStyle/>
                    <a:p>
                      <a:pPr algn="ctr"/>
                      <a:r>
                        <a:rPr lang="fr-FR" dirty="0">
                          <a:latin typeface="Century Gothic" panose="020B0502020202020204" pitchFamily="34" charset="0"/>
                        </a:rPr>
                        <a:t>Nom de l’essai</a:t>
                      </a:r>
                    </a:p>
                  </a:txBody>
                  <a:tcPr anchor="ctr"/>
                </a:tc>
                <a:tc>
                  <a:txBody>
                    <a:bodyPr/>
                    <a:lstStyle/>
                    <a:p>
                      <a:r>
                        <a:rPr lang="fr-FR" dirty="0">
                          <a:latin typeface="Century Gothic" panose="020B0502020202020204" pitchFamily="34" charset="0"/>
                        </a:rPr>
                        <a:t>molécules</a:t>
                      </a:r>
                    </a:p>
                  </a:txBody>
                  <a:tcPr anchor="ctr"/>
                </a:tc>
                <a:extLst>
                  <a:ext uri="{0D108BD9-81ED-4DB2-BD59-A6C34878D82A}">
                    <a16:rowId xmlns:a16="http://schemas.microsoft.com/office/drawing/2014/main" xmlns="" val="2710788000"/>
                  </a:ext>
                </a:extLst>
              </a:tr>
              <a:tr h="966328">
                <a:tc>
                  <a:txBody>
                    <a:bodyPr/>
                    <a:lstStyle/>
                    <a:p>
                      <a:pPr algn="ctr"/>
                      <a:r>
                        <a:rPr lang="fr-FR" sz="1600" dirty="0" err="1">
                          <a:latin typeface="Century Gothic" panose="020B0502020202020204" pitchFamily="34" charset="0"/>
                        </a:rPr>
                        <a:t>NEOTorch</a:t>
                      </a:r>
                      <a:endParaRPr lang="fr-FR" sz="1600" dirty="0">
                        <a:latin typeface="Century Gothic" panose="020B0502020202020204" pitchFamily="34" charset="0"/>
                      </a:endParaRPr>
                    </a:p>
                    <a:p>
                      <a:pPr algn="ctr"/>
                      <a:r>
                        <a:rPr lang="fr-FR" sz="1200" i="1" dirty="0">
                          <a:latin typeface="Century Gothic" panose="020B0502020202020204" pitchFamily="34" charset="0"/>
                        </a:rPr>
                        <a:t>Phase III</a:t>
                      </a:r>
                    </a:p>
                    <a:p>
                      <a:pPr algn="ctr"/>
                      <a:endParaRPr lang="fr-FR" sz="1200" i="1" dirty="0">
                        <a:latin typeface="Century Gothic" panose="020B0502020202020204" pitchFamily="34" charset="0"/>
                      </a:endParaRPr>
                    </a:p>
                  </a:txBody>
                  <a:tcPr anchor="ctr"/>
                </a:tc>
                <a:tc>
                  <a:txBody>
                    <a:bodyPr/>
                    <a:lstStyle/>
                    <a:p>
                      <a:r>
                        <a:rPr lang="fr-FR" sz="1600" dirty="0">
                          <a:latin typeface="Century Gothic" panose="020B0502020202020204" pitchFamily="34" charset="0"/>
                        </a:rPr>
                        <a:t>CT +/-</a:t>
                      </a:r>
                      <a:r>
                        <a:rPr lang="fr-FR" sz="1600" dirty="0" err="1">
                          <a:latin typeface="Century Gothic" panose="020B0502020202020204" pitchFamily="34" charset="0"/>
                        </a:rPr>
                        <a:t>toripalimab</a:t>
                      </a:r>
                      <a:r>
                        <a:rPr lang="fr-FR" sz="1600" dirty="0">
                          <a:latin typeface="Century Gothic" panose="020B0502020202020204" pitchFamily="34" charset="0"/>
                        </a:rPr>
                        <a:t> (anti-PD1) 3 cures, chirurgie, puis 1 cure CT+/-</a:t>
                      </a:r>
                      <a:r>
                        <a:rPr lang="fr-FR" sz="1600" dirty="0" err="1">
                          <a:latin typeface="Century Gothic" panose="020B0502020202020204" pitchFamily="34" charset="0"/>
                        </a:rPr>
                        <a:t>toripalimab</a:t>
                      </a:r>
                      <a:r>
                        <a:rPr lang="fr-FR" sz="1600" dirty="0">
                          <a:latin typeface="Century Gothic" panose="020B0502020202020204" pitchFamily="34" charset="0"/>
                        </a:rPr>
                        <a:t> suivi de </a:t>
                      </a:r>
                      <a:r>
                        <a:rPr lang="fr-FR" sz="1600" dirty="0" err="1">
                          <a:latin typeface="Century Gothic" panose="020B0502020202020204" pitchFamily="34" charset="0"/>
                        </a:rPr>
                        <a:t>toripalimab</a:t>
                      </a:r>
                      <a:r>
                        <a:rPr lang="fr-FR" sz="1600" dirty="0">
                          <a:latin typeface="Century Gothic" panose="020B0502020202020204" pitchFamily="34" charset="0"/>
                        </a:rPr>
                        <a:t> adjuvant</a:t>
                      </a:r>
                    </a:p>
                  </a:txBody>
                  <a:tcPr anchor="ctr"/>
                </a:tc>
                <a:extLst>
                  <a:ext uri="{0D108BD9-81ED-4DB2-BD59-A6C34878D82A}">
                    <a16:rowId xmlns:a16="http://schemas.microsoft.com/office/drawing/2014/main" xmlns="" val="95293646"/>
                  </a:ext>
                </a:extLst>
              </a:tr>
              <a:tr h="680008">
                <a:tc>
                  <a:txBody>
                    <a:bodyPr/>
                    <a:lstStyle/>
                    <a:p>
                      <a:pPr algn="ctr"/>
                      <a:r>
                        <a:rPr lang="fr-FR" sz="1600" i="0" dirty="0">
                          <a:latin typeface="Century Gothic" panose="020B0502020202020204" pitchFamily="34" charset="0"/>
                        </a:rPr>
                        <a:t>KEYNOTE 671</a:t>
                      </a:r>
                    </a:p>
                    <a:p>
                      <a:pPr algn="ctr"/>
                      <a:r>
                        <a:rPr lang="fr-FR" sz="1200" i="1" dirty="0">
                          <a:latin typeface="Century Gothic" panose="020B0502020202020204" pitchFamily="34" charset="0"/>
                        </a:rPr>
                        <a:t>Phase III</a:t>
                      </a:r>
                    </a:p>
                  </a:txBody>
                  <a:tcPr anchor="ctr"/>
                </a:tc>
                <a:tc>
                  <a:txBody>
                    <a:bodyPr/>
                    <a:lstStyle/>
                    <a:p>
                      <a:r>
                        <a:rPr lang="fr-FR" sz="1600" dirty="0">
                          <a:latin typeface="Century Gothic" panose="020B0502020202020204" pitchFamily="34" charset="0"/>
                        </a:rPr>
                        <a:t>CT+/-pembrolizumab 4 cures ,chirurgie puis pembrolizumab adjuvant</a:t>
                      </a:r>
                    </a:p>
                  </a:txBody>
                  <a:tcPr anchor="ctr"/>
                </a:tc>
                <a:extLst>
                  <a:ext uri="{0D108BD9-81ED-4DB2-BD59-A6C34878D82A}">
                    <a16:rowId xmlns:a16="http://schemas.microsoft.com/office/drawing/2014/main" xmlns="" val="2301988832"/>
                  </a:ext>
                </a:extLst>
              </a:tr>
            </a:tbl>
          </a:graphicData>
        </a:graphic>
      </p:graphicFrame>
      <p:sp>
        <p:nvSpPr>
          <p:cNvPr id="2" name="Espace réservé du texte 1">
            <a:extLst>
              <a:ext uri="{FF2B5EF4-FFF2-40B4-BE49-F238E27FC236}">
                <a16:creationId xmlns:a16="http://schemas.microsoft.com/office/drawing/2014/main" xmlns="" id="{8F6D86C2-AE04-4E71-3D3E-685E8AF09C35}"/>
              </a:ext>
            </a:extLst>
          </p:cNvPr>
          <p:cNvSpPr>
            <a:spLocks noGrp="1"/>
          </p:cNvSpPr>
          <p:nvPr>
            <p:ph type="body" sz="quarter" idx="15"/>
          </p:nvPr>
        </p:nvSpPr>
        <p:spPr/>
        <p:txBody>
          <a:bodyPr/>
          <a:lstStyle/>
          <a:p>
            <a:endParaRPr lang="fr-FR"/>
          </a:p>
        </p:txBody>
      </p:sp>
      <p:sp>
        <p:nvSpPr>
          <p:cNvPr id="9" name="Espace réservé du texte 8">
            <a:extLst>
              <a:ext uri="{FF2B5EF4-FFF2-40B4-BE49-F238E27FC236}">
                <a16:creationId xmlns:a16="http://schemas.microsoft.com/office/drawing/2014/main" xmlns="" id="{2E1C479A-1AF0-A997-1F51-26ABD9626E91}"/>
              </a:ext>
            </a:extLst>
          </p:cNvPr>
          <p:cNvSpPr>
            <a:spLocks noGrp="1"/>
          </p:cNvSpPr>
          <p:nvPr>
            <p:ph type="body" sz="quarter" idx="17"/>
          </p:nvPr>
        </p:nvSpPr>
        <p:spPr/>
        <p:txBody>
          <a:bodyPr/>
          <a:lstStyle/>
          <a:p>
            <a:r>
              <a:rPr lang="fr-FR" dirty="0"/>
              <a:t>Les essais présentés à l’ASCO</a:t>
            </a:r>
            <a:r>
              <a:rPr lang="fr-FR" dirty="0">
                <a:latin typeface="Calibri" panose="020F0502020204030204" pitchFamily="34" charset="0"/>
                <a:cs typeface="Calibri" panose="020F0502020204030204" pitchFamily="34" charset="0"/>
              </a:rPr>
              <a:t>®</a:t>
            </a:r>
            <a:endParaRPr lang="fr-FR" dirty="0"/>
          </a:p>
        </p:txBody>
      </p:sp>
      <p:sp>
        <p:nvSpPr>
          <p:cNvPr id="14" name="Rectangle 13">
            <a:extLst>
              <a:ext uri="{FF2B5EF4-FFF2-40B4-BE49-F238E27FC236}">
                <a16:creationId xmlns:a16="http://schemas.microsoft.com/office/drawing/2014/main" xmlns="" id="{C21C8B16-0125-4602-DF65-FD78ADFD6FEA}"/>
              </a:ext>
            </a:extLst>
          </p:cNvPr>
          <p:cNvSpPr/>
          <p:nvPr/>
        </p:nvSpPr>
        <p:spPr>
          <a:xfrm rot="16200000">
            <a:off x="1692759" y="2067813"/>
            <a:ext cx="197372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b="1">
                <a:solidFill>
                  <a:prstClr val="black">
                    <a:lumMod val="50000"/>
                    <a:lumOff val="50000"/>
                  </a:prstClr>
                </a:solidFill>
                <a:latin typeface="Century Gothic" panose="020B0502020202020204" pitchFamily="34" charset="0"/>
              </a:rPr>
              <a:t>Néo-adjuvant</a:t>
            </a:r>
            <a:endParaRPr lang="fr-FR" b="1" dirty="0">
              <a:solidFill>
                <a:prstClr val="black">
                  <a:lumMod val="50000"/>
                  <a:lumOff val="50000"/>
                </a:prstClr>
              </a:solidFill>
              <a:latin typeface="Century Gothic" panose="020B0502020202020204" pitchFamily="34" charset="0"/>
            </a:endParaRPr>
          </a:p>
        </p:txBody>
      </p:sp>
    </p:spTree>
    <p:extLst>
      <p:ext uri="{BB962C8B-B14F-4D97-AF65-F5344CB8AC3E}">
        <p14:creationId xmlns:p14="http://schemas.microsoft.com/office/powerpoint/2010/main" val="93893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dirty="0"/>
              <a:t>Etude KEYNOTE-671</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06583" y="3192486"/>
            <a:ext cx="10370160" cy="1690915"/>
          </a:xfrm>
        </p:spPr>
        <p:txBody>
          <a:bodyPr/>
          <a:lstStyle/>
          <a:p>
            <a:r>
              <a:rPr lang="fr-FR" sz="3200" dirty="0"/>
              <a:t>Essai randomisé de phase 3 double aveugle évaluant le pembrolizumab </a:t>
            </a:r>
            <a:r>
              <a:rPr lang="fr-FR" sz="3200" i="1" dirty="0"/>
              <a:t>vs </a:t>
            </a:r>
            <a:r>
              <a:rPr lang="fr-FR" sz="3200" dirty="0"/>
              <a:t>placebo associé à la chimiothérapie à base de sels de platine, suivi d’un chirurgie puis pembrolizumab ou placebo chez les CBNPC de stades précoces</a:t>
            </a:r>
          </a:p>
        </p:txBody>
      </p:sp>
    </p:spTree>
    <p:extLst>
      <p:ext uri="{BB962C8B-B14F-4D97-AF65-F5344CB8AC3E}">
        <p14:creationId xmlns:p14="http://schemas.microsoft.com/office/powerpoint/2010/main" val="80278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sz="3600"/>
              <a:t>KEYNOTE-671</a:t>
            </a:r>
          </a:p>
        </p:txBody>
      </p:sp>
      <p:sp>
        <p:nvSpPr>
          <p:cNvPr id="5" name="Espace réservé du texte 4">
            <a:extLst>
              <a:ext uri="{FF2B5EF4-FFF2-40B4-BE49-F238E27FC236}">
                <a16:creationId xmlns:a16="http://schemas.microsoft.com/office/drawing/2014/main" xmlns="" id="{024041FA-24D4-61E8-793F-4E60805D3C9E}"/>
              </a:ext>
            </a:extLst>
          </p:cNvPr>
          <p:cNvSpPr>
            <a:spLocks noGrp="1"/>
          </p:cNvSpPr>
          <p:nvPr>
            <p:ph type="body" sz="quarter" idx="18"/>
          </p:nvPr>
        </p:nvSpPr>
        <p:spPr/>
        <p:txBody>
          <a:bodyPr/>
          <a:lstStyle/>
          <a:p>
            <a:r>
              <a:rPr lang="fr-FR"/>
              <a:t>Résultats de l’analyse intermédiaire planifiée. </a:t>
            </a:r>
            <a:br>
              <a:rPr lang="fr-FR"/>
            </a:br>
            <a:r>
              <a:rPr lang="da-DK"/>
              <a:t>Date de cutt-off 22 juillet 2022 , après 326 évènements (progression, récidive ou décès)</a:t>
            </a:r>
            <a:endParaRPr lang="en-US"/>
          </a:p>
          <a:p>
            <a:endParaRPr lang="fr-FR" dirty="0"/>
          </a:p>
        </p:txBody>
      </p:sp>
      <p:sp>
        <p:nvSpPr>
          <p:cNvPr id="28" name="Espace réservé du contenu 27">
            <a:extLst>
              <a:ext uri="{FF2B5EF4-FFF2-40B4-BE49-F238E27FC236}">
                <a16:creationId xmlns:a16="http://schemas.microsoft.com/office/drawing/2014/main" xmlns="" id="{0941AEFB-E2E0-8EF1-383C-67548BF0BC19}"/>
              </a:ext>
            </a:extLst>
          </p:cNvPr>
          <p:cNvSpPr>
            <a:spLocks noGrp="1"/>
          </p:cNvSpPr>
          <p:nvPr>
            <p:ph sz="quarter" idx="21"/>
          </p:nvPr>
        </p:nvSpPr>
        <p:spPr>
          <a:xfrm>
            <a:off x="1385795" y="4804830"/>
            <a:ext cx="10331004" cy="1178054"/>
          </a:xfrm>
        </p:spPr>
        <p:txBody>
          <a:bodyPr anchor="ctr">
            <a:normAutofit lnSpcReduction="10000"/>
          </a:bodyPr>
          <a:lstStyle/>
          <a:p>
            <a:pPr algn="ctr"/>
            <a:r>
              <a:rPr lang="fr-FR" dirty="0"/>
              <a:t>La connaissance du statut de biologie moléculaire (</a:t>
            </a:r>
            <a:r>
              <a:rPr lang="fr-FR" i="1" dirty="0"/>
              <a:t>EGFR, ALK, ROS </a:t>
            </a:r>
            <a:r>
              <a:rPr lang="fr-FR" dirty="0"/>
              <a:t>…) </a:t>
            </a:r>
            <a:br>
              <a:rPr lang="fr-FR" dirty="0"/>
            </a:br>
            <a:r>
              <a:rPr lang="fr-FR" dirty="0"/>
              <a:t>n’était pas une condition obligatoire à l’inclusion.</a:t>
            </a:r>
          </a:p>
          <a:p>
            <a:pPr algn="ctr"/>
            <a:r>
              <a:rPr lang="fr-FR" dirty="0"/>
              <a:t>La chimiothérapie est fixée selon l’histologie (pas à la discrétion de l’investigateur) à base de cisplatine.</a:t>
            </a:r>
          </a:p>
        </p:txBody>
      </p:sp>
      <p:grpSp>
        <p:nvGrpSpPr>
          <p:cNvPr id="29" name="Groupe 28">
            <a:extLst>
              <a:ext uri="{FF2B5EF4-FFF2-40B4-BE49-F238E27FC236}">
                <a16:creationId xmlns:a16="http://schemas.microsoft.com/office/drawing/2014/main" xmlns="" id="{2C74D01B-0EB6-F299-8066-59333DD43088}"/>
              </a:ext>
            </a:extLst>
          </p:cNvPr>
          <p:cNvGrpSpPr/>
          <p:nvPr/>
        </p:nvGrpSpPr>
        <p:grpSpPr>
          <a:xfrm>
            <a:off x="1403796" y="1293970"/>
            <a:ext cx="10387719" cy="3390614"/>
            <a:chOff x="1403796" y="1191597"/>
            <a:chExt cx="10387719" cy="3390614"/>
          </a:xfrm>
        </p:grpSpPr>
        <p:grpSp>
          <p:nvGrpSpPr>
            <p:cNvPr id="30" name="Groupe 29">
              <a:extLst>
                <a:ext uri="{FF2B5EF4-FFF2-40B4-BE49-F238E27FC236}">
                  <a16:creationId xmlns:a16="http://schemas.microsoft.com/office/drawing/2014/main" xmlns="" id="{0E1788F3-AD74-74F0-1533-2231A06BB3BA}"/>
                </a:ext>
              </a:extLst>
            </p:cNvPr>
            <p:cNvGrpSpPr/>
            <p:nvPr/>
          </p:nvGrpSpPr>
          <p:grpSpPr>
            <a:xfrm>
              <a:off x="1403796" y="1191597"/>
              <a:ext cx="10387719" cy="3390614"/>
              <a:chOff x="2003593" y="1678090"/>
              <a:chExt cx="10387719" cy="3390614"/>
            </a:xfrm>
          </p:grpSpPr>
          <p:sp>
            <p:nvSpPr>
              <p:cNvPr id="37" name="Freeform 5">
                <a:extLst>
                  <a:ext uri="{FF2B5EF4-FFF2-40B4-BE49-F238E27FC236}">
                    <a16:creationId xmlns:a16="http://schemas.microsoft.com/office/drawing/2014/main" xmlns="" id="{F9EBD2D7-4AEE-63A8-AE5C-5A1400391B88}"/>
                  </a:ext>
                </a:extLst>
              </p:cNvPr>
              <p:cNvSpPr/>
              <p:nvPr/>
            </p:nvSpPr>
            <p:spPr>
              <a:xfrm>
                <a:off x="2078157" y="1678090"/>
                <a:ext cx="3072089" cy="3390614"/>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err="1">
                    <a:solidFill>
                      <a:srgbClr val="000000"/>
                    </a:solidFill>
                    <a:latin typeface="Century Gothic" panose="020B0502020202020204" pitchFamily="34" charset="0"/>
                    <a:cs typeface="Arial" panose="020B0604020202020204" pitchFamily="34" charset="0"/>
                  </a:rPr>
                  <a:t>Critères</a:t>
                </a:r>
                <a:r>
                  <a:rPr lang="da-DK" sz="1100" b="1" dirty="0">
                    <a:solidFill>
                      <a:srgbClr val="000000"/>
                    </a:solidFill>
                    <a:latin typeface="Century Gothic" panose="020B0502020202020204" pitchFamily="34" charset="0"/>
                    <a:cs typeface="Arial" panose="020B0604020202020204" pitchFamily="34" charset="0"/>
                  </a:rPr>
                  <a:t> </a:t>
                </a:r>
                <a:r>
                  <a:rPr lang="da-DK" sz="1100" b="1" dirty="0" err="1">
                    <a:solidFill>
                      <a:srgbClr val="000000"/>
                    </a:solidFill>
                    <a:latin typeface="Century Gothic" panose="020B0502020202020204" pitchFamily="34" charset="0"/>
                    <a:cs typeface="Arial" panose="020B0604020202020204" pitchFamily="34" charset="0"/>
                  </a:rPr>
                  <a:t>d’inclusion</a:t>
                </a:r>
                <a:endParaRPr lang="da-DK" sz="11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CBNPC stage II, IIIA or IIIB (N2) </a:t>
                </a:r>
                <a:r>
                  <a:rPr lang="en-US" sz="1000" dirty="0" err="1">
                    <a:solidFill>
                      <a:srgbClr val="000000"/>
                    </a:solidFill>
                    <a:latin typeface="Century Gothic" panose="020B0502020202020204" pitchFamily="34" charset="0"/>
                    <a:cs typeface="Arial" panose="020B0604020202020204" pitchFamily="34" charset="0"/>
                  </a:rPr>
                  <a:t>prouvé</a:t>
                </a:r>
                <a:r>
                  <a:rPr lang="en-US" sz="1000" dirty="0">
                    <a:solidFill>
                      <a:srgbClr val="000000"/>
                    </a:solidFill>
                    <a:latin typeface="Century Gothic" panose="020B0502020202020204" pitchFamily="34" charset="0"/>
                    <a:cs typeface="Arial" panose="020B0604020202020204" pitchFamily="34" charset="0"/>
                  </a:rPr>
                  <a:t> AJCC v8</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Naif de </a:t>
                </a:r>
                <a:r>
                  <a:rPr lang="en-US" sz="1000" dirty="0" err="1">
                    <a:solidFill>
                      <a:srgbClr val="000000"/>
                    </a:solidFill>
                    <a:latin typeface="Century Gothic" panose="020B0502020202020204" pitchFamily="34" charset="0"/>
                    <a:cs typeface="Arial" panose="020B0604020202020204" pitchFamily="34" charset="0"/>
                  </a:rPr>
                  <a:t>traitement</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Opérable</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Tissu</a:t>
                </a:r>
                <a:r>
                  <a:rPr lang="en-US" sz="1000" dirty="0">
                    <a:solidFill>
                      <a:srgbClr val="000000"/>
                    </a:solidFill>
                    <a:latin typeface="Century Gothic" panose="020B0502020202020204" pitchFamily="34" charset="0"/>
                    <a:cs typeface="Arial" panose="020B0604020202020204" pitchFamily="34" charset="0"/>
                  </a:rPr>
                  <a:t> disponible pour </a:t>
                </a:r>
              </a:p>
              <a:p>
                <a:pPr defTabSz="450056">
                  <a:spcBef>
                    <a:spcPts val="600"/>
                  </a:spcBef>
                  <a:buClr>
                    <a:srgbClr val="FF7F4D"/>
                  </a:buClr>
                  <a:defRPr/>
                </a:pPr>
                <a:r>
                  <a:rPr lang="en-US" sz="1000" dirty="0" err="1">
                    <a:solidFill>
                      <a:srgbClr val="000000"/>
                    </a:solidFill>
                    <a:latin typeface="Century Gothic" panose="020B0502020202020204" pitchFamily="34" charset="0"/>
                    <a:cs typeface="Arial" panose="020B0604020202020204" pitchFamily="34" charset="0"/>
                  </a:rPr>
                  <a:t>évaluation</a:t>
                </a:r>
                <a:r>
                  <a:rPr lang="en-US" sz="1000" dirty="0">
                    <a:solidFill>
                      <a:srgbClr val="000000"/>
                    </a:solidFill>
                    <a:latin typeface="Century Gothic" panose="020B0502020202020204" pitchFamily="34" charset="0"/>
                    <a:cs typeface="Arial" panose="020B0604020202020204" pitchFamily="34" charset="0"/>
                  </a:rPr>
                  <a:t> PD-L1</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ECOG PS 0 ou 1</a:t>
                </a:r>
              </a:p>
              <a:p>
                <a:pPr defTabSz="450056">
                  <a:spcBef>
                    <a:spcPts val="600"/>
                  </a:spcBef>
                  <a:defRPr/>
                </a:pPr>
                <a:r>
                  <a:rPr lang="da-DK" sz="1100" b="1" dirty="0" err="1">
                    <a:solidFill>
                      <a:srgbClr val="000000"/>
                    </a:solidFill>
                    <a:latin typeface="Century Gothic" panose="020B0502020202020204" pitchFamily="34" charset="0"/>
                    <a:cs typeface="Arial" panose="020B0604020202020204" pitchFamily="34" charset="0"/>
                  </a:rPr>
                  <a:t>Stratification</a:t>
                </a:r>
                <a:endParaRPr lang="da-DK" sz="11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Stade (II </a:t>
                </a:r>
                <a:r>
                  <a:rPr lang="en-US" sz="1000" i="1" dirty="0">
                    <a:solidFill>
                      <a:srgbClr val="000000"/>
                    </a:solidFill>
                    <a:latin typeface="Century Gothic" panose="020B0502020202020204" pitchFamily="34" charset="0"/>
                    <a:cs typeface="Arial" panose="020B0604020202020204" pitchFamily="34" charset="0"/>
                  </a:rPr>
                  <a:t>vs</a:t>
                </a:r>
                <a:r>
                  <a:rPr lang="en-US" sz="1000" dirty="0">
                    <a:solidFill>
                      <a:srgbClr val="000000"/>
                    </a:solidFill>
                    <a:latin typeface="Century Gothic" panose="020B0502020202020204" pitchFamily="34" charset="0"/>
                    <a:cs typeface="Arial" panose="020B0604020202020204" pitchFamily="34" charset="0"/>
                  </a:rPr>
                  <a:t> III)</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PD-L1 TPS (&lt;50% </a:t>
                </a:r>
                <a:r>
                  <a:rPr lang="en-US" sz="1000" i="1" dirty="0">
                    <a:solidFill>
                      <a:srgbClr val="000000"/>
                    </a:solidFill>
                    <a:latin typeface="Century Gothic" panose="020B0502020202020204" pitchFamily="34" charset="0"/>
                    <a:cs typeface="Arial" panose="020B0604020202020204" pitchFamily="34" charset="0"/>
                  </a:rPr>
                  <a:t>vs </a:t>
                </a:r>
                <a:r>
                  <a:rPr lang="en-US" sz="1000" u="sng" dirty="0">
                    <a:solidFill>
                      <a:srgbClr val="000000"/>
                    </a:solidFill>
                    <a:latin typeface="Century Gothic" panose="020B0502020202020204" pitchFamily="34" charset="0"/>
                    <a:cs typeface="Arial" panose="020B0604020202020204" pitchFamily="34" charset="0"/>
                  </a:rPr>
                  <a:t>&gt;</a:t>
                </a:r>
                <a:r>
                  <a:rPr lang="en-US" sz="1000" dirty="0">
                    <a:solidFill>
                      <a:srgbClr val="000000"/>
                    </a:solidFill>
                    <a:latin typeface="Century Gothic" panose="020B0502020202020204" pitchFamily="34" charset="0"/>
                    <a:cs typeface="Arial" panose="020B0604020202020204" pitchFamily="34" charset="0"/>
                  </a:rPr>
                  <a:t> 50%)</a:t>
                </a: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Histologie</a:t>
                </a:r>
                <a:r>
                  <a:rPr lang="en-US" sz="1000" dirty="0">
                    <a:solidFill>
                      <a:srgbClr val="000000"/>
                    </a:solidFill>
                    <a:latin typeface="Century Gothic" panose="020B0502020202020204" pitchFamily="34" charset="0"/>
                    <a:cs typeface="Arial" panose="020B0604020202020204" pitchFamily="34" charset="0"/>
                  </a:rPr>
                  <a:t> </a:t>
                </a:r>
                <a:br>
                  <a:rPr lang="en-US" sz="1000" dirty="0">
                    <a:solidFill>
                      <a:srgbClr val="000000"/>
                    </a:solidFill>
                    <a:latin typeface="Century Gothic" panose="020B0502020202020204" pitchFamily="34" charset="0"/>
                    <a:cs typeface="Arial" panose="020B0604020202020204" pitchFamily="34" charset="0"/>
                  </a:rPr>
                </a:br>
                <a:r>
                  <a:rPr lang="en-US" sz="1000" dirty="0">
                    <a:solidFill>
                      <a:srgbClr val="000000"/>
                    </a:solidFill>
                    <a:latin typeface="Century Gothic" panose="020B0502020202020204" pitchFamily="34" charset="0"/>
                    <a:cs typeface="Arial" panose="020B0604020202020204" pitchFamily="34" charset="0"/>
                  </a:rPr>
                  <a:t>(</a:t>
                </a:r>
                <a:r>
                  <a:rPr lang="en-US" sz="1000" dirty="0" err="1">
                    <a:solidFill>
                      <a:srgbClr val="000000"/>
                    </a:solidFill>
                    <a:latin typeface="Century Gothic" panose="020B0502020202020204" pitchFamily="34" charset="0"/>
                    <a:cs typeface="Arial" panose="020B0604020202020204" pitchFamily="34" charset="0"/>
                  </a:rPr>
                  <a:t>Epidermoïde</a:t>
                </a:r>
                <a:r>
                  <a:rPr lang="en-US" sz="1000" i="1" dirty="0">
                    <a:solidFill>
                      <a:srgbClr val="000000"/>
                    </a:solidFill>
                    <a:latin typeface="Century Gothic" panose="020B0502020202020204" pitchFamily="34" charset="0"/>
                    <a:cs typeface="Arial" panose="020B0604020202020204" pitchFamily="34" charset="0"/>
                  </a:rPr>
                  <a:t> vs </a:t>
                </a:r>
                <a:r>
                  <a:rPr lang="en-US" sz="1000" dirty="0">
                    <a:solidFill>
                      <a:srgbClr val="000000"/>
                    </a:solidFill>
                    <a:latin typeface="Century Gothic" panose="020B0502020202020204" pitchFamily="34" charset="0"/>
                    <a:cs typeface="Arial" panose="020B0604020202020204" pitchFamily="34" charset="0"/>
                  </a:rPr>
                  <a:t>non </a:t>
                </a:r>
                <a:r>
                  <a:rPr lang="en-US" sz="1000" dirty="0" err="1">
                    <a:solidFill>
                      <a:srgbClr val="000000"/>
                    </a:solidFill>
                    <a:latin typeface="Century Gothic" panose="020B0502020202020204" pitchFamily="34" charset="0"/>
                    <a:cs typeface="Arial" panose="020B0604020202020204" pitchFamily="34" charset="0"/>
                  </a:rPr>
                  <a:t>Epidermoïde</a:t>
                </a:r>
                <a:r>
                  <a:rPr lang="en-US" sz="1000" dirty="0">
                    <a:solidFill>
                      <a:srgbClr val="000000"/>
                    </a:solidFill>
                    <a:latin typeface="Century Gothic" panose="020B0502020202020204" pitchFamily="34" charset="0"/>
                    <a:cs typeface="Arial" panose="020B0604020202020204" pitchFamily="34" charset="0"/>
                  </a:rPr>
                  <a:t>)</a:t>
                </a: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Origine</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géographique</a:t>
                </a:r>
                <a:r>
                  <a:rPr lang="en-US" sz="1000" dirty="0">
                    <a:solidFill>
                      <a:srgbClr val="000000"/>
                    </a:solidFill>
                    <a:latin typeface="Century Gothic" panose="020B0502020202020204" pitchFamily="34" charset="0"/>
                    <a:cs typeface="Arial" panose="020B0604020202020204" pitchFamily="34" charset="0"/>
                  </a:rPr>
                  <a:t/>
                </a:r>
                <a:br>
                  <a:rPr lang="en-US" sz="1000" dirty="0">
                    <a:solidFill>
                      <a:srgbClr val="000000"/>
                    </a:solidFill>
                    <a:latin typeface="Century Gothic" panose="020B0502020202020204" pitchFamily="34" charset="0"/>
                    <a:cs typeface="Arial" panose="020B0604020202020204" pitchFamily="34" charset="0"/>
                  </a:rPr>
                </a:br>
                <a:r>
                  <a:rPr lang="en-US" sz="1000" dirty="0">
                    <a:solidFill>
                      <a:srgbClr val="000000"/>
                    </a:solidFill>
                    <a:latin typeface="Century Gothic" panose="020B0502020202020204" pitchFamily="34" charset="0"/>
                    <a:cs typeface="Arial" panose="020B0604020202020204" pitchFamily="34" charset="0"/>
                  </a:rPr>
                  <a:t>(</a:t>
                </a:r>
                <a:r>
                  <a:rPr lang="en-US" sz="1000" dirty="0" err="1">
                    <a:solidFill>
                      <a:srgbClr val="000000"/>
                    </a:solidFill>
                    <a:latin typeface="Century Gothic" panose="020B0502020202020204" pitchFamily="34" charset="0"/>
                    <a:cs typeface="Arial" panose="020B0604020202020204" pitchFamily="34" charset="0"/>
                  </a:rPr>
                  <a:t>Asie</a:t>
                </a:r>
                <a:r>
                  <a:rPr lang="en-US" sz="1000" dirty="0">
                    <a:solidFill>
                      <a:srgbClr val="000000"/>
                    </a:solidFill>
                    <a:latin typeface="Century Gothic" panose="020B0502020202020204" pitchFamily="34" charset="0"/>
                    <a:cs typeface="Arial" panose="020B0604020202020204" pitchFamily="34" charset="0"/>
                  </a:rPr>
                  <a:t> de </a:t>
                </a:r>
                <a:r>
                  <a:rPr lang="en-US" sz="1000" dirty="0" err="1">
                    <a:solidFill>
                      <a:srgbClr val="000000"/>
                    </a:solidFill>
                    <a:latin typeface="Century Gothic" panose="020B0502020202020204" pitchFamily="34" charset="0"/>
                    <a:cs typeface="Arial" panose="020B0604020202020204" pitchFamily="34" charset="0"/>
                  </a:rPr>
                  <a:t>l’Est</a:t>
                </a:r>
                <a:r>
                  <a:rPr lang="en-US" sz="1000" dirty="0">
                    <a:solidFill>
                      <a:srgbClr val="000000"/>
                    </a:solidFill>
                    <a:latin typeface="Century Gothic" panose="020B0502020202020204" pitchFamily="34" charset="0"/>
                    <a:cs typeface="Arial" panose="020B0604020202020204" pitchFamily="34" charset="0"/>
                  </a:rPr>
                  <a:t> vs non)</a:t>
                </a:r>
              </a:p>
            </p:txBody>
          </p:sp>
          <p:sp>
            <p:nvSpPr>
              <p:cNvPr id="35" name="Parenthèse ouvrante 34">
                <a:extLst>
                  <a:ext uri="{FF2B5EF4-FFF2-40B4-BE49-F238E27FC236}">
                    <a16:creationId xmlns:a16="http://schemas.microsoft.com/office/drawing/2014/main" xmlns="" id="{5F0DC355-26E6-444C-661F-86C179ECF84B}"/>
                  </a:ext>
                </a:extLst>
              </p:cNvPr>
              <p:cNvSpPr/>
              <p:nvPr/>
            </p:nvSpPr>
            <p:spPr>
              <a:xfrm>
                <a:off x="4280976" y="2723780"/>
                <a:ext cx="392134" cy="1124149"/>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400" kern="0">
                  <a:solidFill>
                    <a:srgbClr val="000000"/>
                  </a:solidFill>
                  <a:latin typeface="Arial" panose="020B0604020202020204" pitchFamily="34" charset="0"/>
                  <a:cs typeface="Arial" panose="020B0604020202020204" pitchFamily="34" charset="0"/>
                </a:endParaRPr>
              </a:p>
            </p:txBody>
          </p:sp>
          <p:sp>
            <p:nvSpPr>
              <p:cNvPr id="36" name="Ellipse 35">
                <a:extLst>
                  <a:ext uri="{FF2B5EF4-FFF2-40B4-BE49-F238E27FC236}">
                    <a16:creationId xmlns:a16="http://schemas.microsoft.com/office/drawing/2014/main" xmlns="" id="{CB1FC4F8-0973-2BF0-7016-1899C08A8833}"/>
                  </a:ext>
                </a:extLst>
              </p:cNvPr>
              <p:cNvSpPr/>
              <p:nvPr/>
            </p:nvSpPr>
            <p:spPr>
              <a:xfrm>
                <a:off x="4012226" y="3011614"/>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1600" b="1" kern="0">
                    <a:solidFill>
                      <a:srgbClr val="FFFFFF"/>
                    </a:solidFill>
                    <a:latin typeface="Century Gothic" panose="020B0502020202020204" pitchFamily="34" charset="0"/>
                    <a:cs typeface="Arial" panose="020B0604020202020204" pitchFamily="34" charset="0"/>
                  </a:rPr>
                  <a:t>R</a:t>
                </a:r>
              </a:p>
              <a:p>
                <a:pPr algn="ctr">
                  <a:defRPr/>
                </a:pPr>
                <a:r>
                  <a:rPr lang="en-US" altLang="zh-CN" sz="1200" b="1" kern="0">
                    <a:solidFill>
                      <a:srgbClr val="FFFFFF"/>
                    </a:solidFill>
                    <a:latin typeface="Century Gothic" panose="020B0502020202020204" pitchFamily="34" charset="0"/>
                    <a:cs typeface="Arial" panose="020B0604020202020204" pitchFamily="34" charset="0"/>
                  </a:rPr>
                  <a:t>1:1</a:t>
                </a:r>
                <a:endParaRPr lang="en-US" altLang="zh-CN" sz="1600" b="1" kern="0">
                  <a:solidFill>
                    <a:srgbClr val="FFFFFF"/>
                  </a:solidFill>
                  <a:latin typeface="Century Gothic" panose="020B0502020202020204" pitchFamily="34" charset="0"/>
                  <a:cs typeface="Arial" panose="020B0604020202020204" pitchFamily="34" charset="0"/>
                </a:endParaRPr>
              </a:p>
            </p:txBody>
          </p:sp>
          <p:sp>
            <p:nvSpPr>
              <p:cNvPr id="38" name="Freeform 41">
                <a:extLst>
                  <a:ext uri="{FF2B5EF4-FFF2-40B4-BE49-F238E27FC236}">
                    <a16:creationId xmlns:a16="http://schemas.microsoft.com/office/drawing/2014/main" xmlns="" id="{187780CF-5017-4063-8C22-7391C20CC230}"/>
                  </a:ext>
                </a:extLst>
              </p:cNvPr>
              <p:cNvSpPr/>
              <p:nvPr/>
            </p:nvSpPr>
            <p:spPr>
              <a:xfrm>
                <a:off x="4689139" y="3460565"/>
                <a:ext cx="2361865" cy="776328"/>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Placebo </a:t>
                </a:r>
                <a:r>
                  <a:rPr lang="en-US" sz="1100" kern="0" dirty="0">
                    <a:solidFill>
                      <a:prstClr val="white"/>
                    </a:solidFill>
                    <a:latin typeface="Century Gothic" panose="020B0502020202020204" pitchFamily="34" charset="0"/>
                    <a:cs typeface="Arial" panose="020B0604020202020204" pitchFamily="34" charset="0"/>
                  </a:rPr>
                  <a:t>IV Q3W</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 </a:t>
                </a:r>
                <a:r>
                  <a:rPr lang="en-US" sz="1100" b="1" kern="0" dirty="0" err="1">
                    <a:solidFill>
                      <a:prstClr val="white"/>
                    </a:solidFill>
                    <a:latin typeface="Century Gothic" panose="020B0502020202020204" pitchFamily="34" charset="0"/>
                    <a:cs typeface="Arial" panose="020B0604020202020204" pitchFamily="34" charset="0"/>
                  </a:rPr>
                  <a:t>Cisplatine</a:t>
                </a:r>
                <a:r>
                  <a:rPr lang="en-US" sz="1100" b="1" kern="0" dirty="0">
                    <a:solidFill>
                      <a:prstClr val="white"/>
                    </a:solidFill>
                    <a:latin typeface="Century Gothic" panose="020B0502020202020204" pitchFamily="34" charset="0"/>
                    <a:cs typeface="Arial" panose="020B0604020202020204" pitchFamily="34" charset="0"/>
                  </a:rPr>
                  <a:t> et Gemcitabine</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Ou </a:t>
                </a:r>
                <a:r>
                  <a:rPr lang="en-US" sz="1100" b="1" kern="0" dirty="0">
                    <a:solidFill>
                      <a:prstClr val="white"/>
                    </a:solidFill>
                    <a:latin typeface="Century Gothic" panose="020B0502020202020204" pitchFamily="34" charset="0"/>
                    <a:cs typeface="Arial" panose="020B0604020202020204" pitchFamily="34" charset="0"/>
                  </a:rPr>
                  <a:t>Cisplatine et </a:t>
                </a:r>
                <a:r>
                  <a:rPr lang="en-US" sz="1100" b="1" kern="0" dirty="0" err="1">
                    <a:solidFill>
                      <a:prstClr val="white"/>
                    </a:solidFill>
                    <a:latin typeface="Century Gothic" panose="020B0502020202020204" pitchFamily="34" charset="0"/>
                    <a:cs typeface="Arial" panose="020B0604020202020204" pitchFamily="34" charset="0"/>
                  </a:rPr>
                  <a:t>Pémétrexed</a:t>
                </a:r>
                <a:endParaRPr lang="en-US" sz="11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kern="0" dirty="0" err="1">
                    <a:solidFill>
                      <a:prstClr val="white"/>
                    </a:solidFill>
                    <a:latin typeface="Century Gothic" panose="020B0502020202020204" pitchFamily="34" charset="0"/>
                    <a:cs typeface="Arial" panose="020B0604020202020204" pitchFamily="34" charset="0"/>
                  </a:rPr>
                  <a:t>jusqu‘à</a:t>
                </a:r>
                <a:r>
                  <a:rPr lang="en-US" sz="1100" kern="0" dirty="0">
                    <a:solidFill>
                      <a:prstClr val="white"/>
                    </a:solidFill>
                    <a:latin typeface="Century Gothic" panose="020B0502020202020204" pitchFamily="34" charset="0"/>
                    <a:cs typeface="Arial" panose="020B0604020202020204" pitchFamily="34" charset="0"/>
                  </a:rPr>
                  <a:t> cycles</a:t>
                </a:r>
              </a:p>
            </p:txBody>
          </p:sp>
          <p:sp>
            <p:nvSpPr>
              <p:cNvPr id="39" name="Freeform 41">
                <a:extLst>
                  <a:ext uri="{FF2B5EF4-FFF2-40B4-BE49-F238E27FC236}">
                    <a16:creationId xmlns:a16="http://schemas.microsoft.com/office/drawing/2014/main" xmlns="" id="{74FBAA18-4154-B782-B112-678FA8ACB28D}"/>
                  </a:ext>
                </a:extLst>
              </p:cNvPr>
              <p:cNvSpPr/>
              <p:nvPr/>
            </p:nvSpPr>
            <p:spPr>
              <a:xfrm>
                <a:off x="4686335" y="2317604"/>
                <a:ext cx="2364586" cy="776328"/>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Pembrolizumab </a:t>
                </a:r>
                <a:r>
                  <a:rPr lang="en-US" sz="1100" kern="0" dirty="0">
                    <a:solidFill>
                      <a:prstClr val="white"/>
                    </a:solidFill>
                    <a:latin typeface="Century Gothic" panose="020B0502020202020204" pitchFamily="34" charset="0"/>
                    <a:cs typeface="Arial" panose="020B0604020202020204" pitchFamily="34" charset="0"/>
                  </a:rPr>
                  <a:t>200mg IV Q3W</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 </a:t>
                </a:r>
                <a:r>
                  <a:rPr lang="en-US" sz="1100" b="1" kern="0" dirty="0" err="1">
                    <a:solidFill>
                      <a:prstClr val="white"/>
                    </a:solidFill>
                    <a:latin typeface="Century Gothic" panose="020B0502020202020204" pitchFamily="34" charset="0"/>
                    <a:cs typeface="Arial" panose="020B0604020202020204" pitchFamily="34" charset="0"/>
                  </a:rPr>
                  <a:t>Cisplatine</a:t>
                </a:r>
                <a:r>
                  <a:rPr lang="en-US" sz="1100" b="1" kern="0" dirty="0">
                    <a:solidFill>
                      <a:prstClr val="white"/>
                    </a:solidFill>
                    <a:latin typeface="Century Gothic" panose="020B0502020202020204" pitchFamily="34" charset="0"/>
                    <a:cs typeface="Arial" panose="020B0604020202020204" pitchFamily="34" charset="0"/>
                  </a:rPr>
                  <a:t> et Gemcitabine</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Ou </a:t>
                </a:r>
                <a:r>
                  <a:rPr lang="en-US" sz="1100" b="1" kern="0" dirty="0">
                    <a:solidFill>
                      <a:prstClr val="white"/>
                    </a:solidFill>
                    <a:latin typeface="Century Gothic" panose="020B0502020202020204" pitchFamily="34" charset="0"/>
                    <a:cs typeface="Arial" panose="020B0604020202020204" pitchFamily="34" charset="0"/>
                  </a:rPr>
                  <a:t>Cisplatine et </a:t>
                </a:r>
                <a:r>
                  <a:rPr lang="en-US" sz="1100" b="1" kern="0" dirty="0" err="1">
                    <a:solidFill>
                      <a:prstClr val="white"/>
                    </a:solidFill>
                    <a:latin typeface="Century Gothic" panose="020B0502020202020204" pitchFamily="34" charset="0"/>
                    <a:cs typeface="Arial" panose="020B0604020202020204" pitchFamily="34" charset="0"/>
                  </a:rPr>
                  <a:t>Pémétrexed</a:t>
                </a:r>
                <a:endParaRPr lang="en-US" sz="11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kern="0" dirty="0" err="1">
                    <a:solidFill>
                      <a:prstClr val="white"/>
                    </a:solidFill>
                    <a:latin typeface="Century Gothic" panose="020B0502020202020204" pitchFamily="34" charset="0"/>
                    <a:cs typeface="Arial" panose="020B0604020202020204" pitchFamily="34" charset="0"/>
                  </a:rPr>
                  <a:t>jusque</a:t>
                </a:r>
                <a:r>
                  <a:rPr lang="en-US" sz="1100" kern="0" dirty="0">
                    <a:solidFill>
                      <a:prstClr val="white"/>
                    </a:solidFill>
                    <a:latin typeface="Century Gothic" panose="020B0502020202020204" pitchFamily="34" charset="0"/>
                    <a:cs typeface="Arial" panose="020B0604020202020204" pitchFamily="34" charset="0"/>
                  </a:rPr>
                  <a:t> 4 cycles</a:t>
                </a:r>
              </a:p>
            </p:txBody>
          </p:sp>
          <p:sp>
            <p:nvSpPr>
              <p:cNvPr id="40" name="Rectangle à coins arrondis 33">
                <a:extLst>
                  <a:ext uri="{FF2B5EF4-FFF2-40B4-BE49-F238E27FC236}">
                    <a16:creationId xmlns:a16="http://schemas.microsoft.com/office/drawing/2014/main" xmlns="" id="{EFE2B75D-F3BB-661B-4F78-15214C87EA4B}"/>
                  </a:ext>
                </a:extLst>
              </p:cNvPr>
              <p:cNvSpPr/>
              <p:nvPr/>
            </p:nvSpPr>
            <p:spPr>
              <a:xfrm>
                <a:off x="2003593" y="1771722"/>
                <a:ext cx="10295003" cy="3226730"/>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sp>
            <p:nvSpPr>
              <p:cNvPr id="41" name="Freeform 41">
                <a:extLst>
                  <a:ext uri="{FF2B5EF4-FFF2-40B4-BE49-F238E27FC236}">
                    <a16:creationId xmlns:a16="http://schemas.microsoft.com/office/drawing/2014/main" xmlns="" id="{984C6EEC-8AD7-DEF4-A6F3-0799AF22A0DE}"/>
                  </a:ext>
                </a:extLst>
              </p:cNvPr>
              <p:cNvSpPr/>
              <p:nvPr/>
            </p:nvSpPr>
            <p:spPr>
              <a:xfrm rot="16200000">
                <a:off x="6436254" y="3081180"/>
                <a:ext cx="1919289" cy="392135"/>
              </a:xfrm>
              <a:prstGeom prst="roundRect">
                <a:avLst>
                  <a:gd name="adj" fmla="val 9151"/>
                </a:avLst>
              </a:prstGeom>
              <a:solidFill>
                <a:srgbClr val="004477"/>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Chirurgie</a:t>
                </a:r>
                <a:endParaRPr lang="en-US" sz="1100" kern="0" dirty="0">
                  <a:solidFill>
                    <a:prstClr val="white"/>
                  </a:solidFill>
                  <a:latin typeface="Century Gothic" panose="020B0502020202020204" pitchFamily="34" charset="0"/>
                  <a:cs typeface="Arial" panose="020B0604020202020204" pitchFamily="34" charset="0"/>
                </a:endParaRPr>
              </a:p>
            </p:txBody>
          </p:sp>
          <p:sp>
            <p:nvSpPr>
              <p:cNvPr id="42" name="Freeform 41">
                <a:extLst>
                  <a:ext uri="{FF2B5EF4-FFF2-40B4-BE49-F238E27FC236}">
                    <a16:creationId xmlns:a16="http://schemas.microsoft.com/office/drawing/2014/main" xmlns="" id="{C3F231F2-3E38-26EC-739B-2EEAC99E7B99}"/>
                  </a:ext>
                </a:extLst>
              </p:cNvPr>
              <p:cNvSpPr/>
              <p:nvPr/>
            </p:nvSpPr>
            <p:spPr>
              <a:xfrm>
                <a:off x="7756823" y="3460565"/>
                <a:ext cx="2253044" cy="776328"/>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Placebo </a:t>
                </a:r>
                <a:r>
                  <a:rPr lang="en-US" sz="1100" kern="0" dirty="0">
                    <a:solidFill>
                      <a:prstClr val="white"/>
                    </a:solidFill>
                    <a:latin typeface="Century Gothic" panose="020B0502020202020204" pitchFamily="34" charset="0"/>
                    <a:cs typeface="Arial" panose="020B0604020202020204" pitchFamily="34" charset="0"/>
                  </a:rPr>
                  <a:t>IV Q3W</a:t>
                </a:r>
              </a:p>
              <a:p>
                <a:pPr algn="ctr" defTabSz="514350">
                  <a:defRPr/>
                </a:pPr>
                <a:r>
                  <a:rPr lang="en-US" sz="1100" kern="0" dirty="0" err="1">
                    <a:solidFill>
                      <a:prstClr val="white"/>
                    </a:solidFill>
                    <a:latin typeface="Century Gothic" panose="020B0502020202020204" pitchFamily="34" charset="0"/>
                    <a:cs typeface="Arial" panose="020B0604020202020204" pitchFamily="34" charset="0"/>
                  </a:rPr>
                  <a:t>Jusqu’à</a:t>
                </a:r>
                <a:r>
                  <a:rPr lang="en-US" sz="1100" kern="0" dirty="0">
                    <a:solidFill>
                      <a:prstClr val="white"/>
                    </a:solidFill>
                    <a:latin typeface="Century Gothic" panose="020B0502020202020204" pitchFamily="34" charset="0"/>
                    <a:cs typeface="Arial" panose="020B0604020202020204" pitchFamily="34" charset="0"/>
                  </a:rPr>
                  <a:t> 13 cycles</a:t>
                </a:r>
              </a:p>
            </p:txBody>
          </p:sp>
          <p:sp>
            <p:nvSpPr>
              <p:cNvPr id="43" name="Freeform 41">
                <a:extLst>
                  <a:ext uri="{FF2B5EF4-FFF2-40B4-BE49-F238E27FC236}">
                    <a16:creationId xmlns:a16="http://schemas.microsoft.com/office/drawing/2014/main" xmlns="" id="{8EEA6714-A172-8A6D-680B-FA3848604733}"/>
                  </a:ext>
                </a:extLst>
              </p:cNvPr>
              <p:cNvSpPr/>
              <p:nvPr/>
            </p:nvSpPr>
            <p:spPr>
              <a:xfrm>
                <a:off x="7754018" y="2317604"/>
                <a:ext cx="2255640" cy="776328"/>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Pembrolizumab </a:t>
                </a:r>
                <a:r>
                  <a:rPr lang="en-US" sz="1100" kern="0" dirty="0">
                    <a:solidFill>
                      <a:prstClr val="white"/>
                    </a:solidFill>
                    <a:latin typeface="Century Gothic" panose="020B0502020202020204" pitchFamily="34" charset="0"/>
                    <a:cs typeface="Arial" panose="020B0604020202020204" pitchFamily="34" charset="0"/>
                  </a:rPr>
                  <a:t>200mg IV Q3W</a:t>
                </a:r>
              </a:p>
              <a:p>
                <a:pPr algn="ctr" defTabSz="514350">
                  <a:defRPr/>
                </a:pPr>
                <a:r>
                  <a:rPr lang="en-US" sz="1100" kern="0" dirty="0" err="1">
                    <a:solidFill>
                      <a:prstClr val="white"/>
                    </a:solidFill>
                    <a:latin typeface="Century Gothic" panose="020B0502020202020204" pitchFamily="34" charset="0"/>
                    <a:cs typeface="Arial" panose="020B0604020202020204" pitchFamily="34" charset="0"/>
                  </a:rPr>
                  <a:t>jusque</a:t>
                </a:r>
                <a:r>
                  <a:rPr lang="en-US" sz="1100" kern="0" dirty="0">
                    <a:solidFill>
                      <a:prstClr val="white"/>
                    </a:solidFill>
                    <a:latin typeface="Century Gothic" panose="020B0502020202020204" pitchFamily="34" charset="0"/>
                    <a:cs typeface="Arial" panose="020B0604020202020204" pitchFamily="34" charset="0"/>
                  </a:rPr>
                  <a:t> 13 cycles</a:t>
                </a:r>
              </a:p>
            </p:txBody>
          </p:sp>
          <p:sp>
            <p:nvSpPr>
              <p:cNvPr id="44" name="Freeform 5">
                <a:extLst>
                  <a:ext uri="{FF2B5EF4-FFF2-40B4-BE49-F238E27FC236}">
                    <a16:creationId xmlns:a16="http://schemas.microsoft.com/office/drawing/2014/main" xmlns="" id="{805A42B2-1FBB-6B9B-B44C-16D8736B25B6}"/>
                  </a:ext>
                </a:extLst>
              </p:cNvPr>
              <p:cNvSpPr/>
              <p:nvPr/>
            </p:nvSpPr>
            <p:spPr>
              <a:xfrm>
                <a:off x="10275023" y="2317602"/>
                <a:ext cx="2116289" cy="191929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Double critères principaux :</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SSE par </a:t>
                </a:r>
                <a:r>
                  <a:rPr lang="en-US" sz="1000" dirty="0" err="1">
                    <a:solidFill>
                      <a:srgbClr val="000000"/>
                    </a:solidFill>
                    <a:latin typeface="Century Gothic" panose="020B0502020202020204" pitchFamily="34" charset="0"/>
                    <a:cs typeface="Arial" panose="020B0604020202020204" pitchFamily="34" charset="0"/>
                  </a:rPr>
                  <a:t>investigateur</a:t>
                </a:r>
                <a:r>
                  <a:rPr lang="en-US" sz="1000" dirty="0">
                    <a:solidFill>
                      <a:srgbClr val="000000"/>
                    </a:solidFill>
                    <a:latin typeface="Century Gothic" panose="020B0502020202020204" pitchFamily="34" charset="0"/>
                    <a:cs typeface="Arial" panose="020B0604020202020204" pitchFamily="34" charset="0"/>
                  </a:rPr>
                  <a:t> </a:t>
                </a: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Survie</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globale</a:t>
                </a:r>
                <a:endParaRPr lang="en-US" sz="1000" dirty="0">
                  <a:solidFill>
                    <a:srgbClr val="000000"/>
                  </a:solidFill>
                  <a:latin typeface="Century Gothic" panose="020B0502020202020204" pitchFamily="34" charset="0"/>
                  <a:cs typeface="Arial" panose="020B0604020202020204" pitchFamily="34" charset="0"/>
                </a:endParaRPr>
              </a:p>
              <a:p>
                <a:pPr defTabSz="450056">
                  <a:spcBef>
                    <a:spcPts val="600"/>
                  </a:spcBef>
                  <a:defRPr/>
                </a:pPr>
                <a:r>
                  <a:rPr lang="da-DK" sz="1100" b="1" dirty="0" err="1">
                    <a:solidFill>
                      <a:srgbClr val="000000"/>
                    </a:solidFill>
                    <a:latin typeface="Century Gothic" panose="020B0502020202020204" pitchFamily="34" charset="0"/>
                    <a:cs typeface="Arial" panose="020B0604020202020204" pitchFamily="34" charset="0"/>
                  </a:rPr>
                  <a:t>Critères</a:t>
                </a:r>
                <a:r>
                  <a:rPr lang="da-DK" sz="1100" b="1" dirty="0">
                    <a:solidFill>
                      <a:srgbClr val="000000"/>
                    </a:solidFill>
                    <a:latin typeface="Century Gothic" panose="020B0502020202020204" pitchFamily="34" charset="0"/>
                    <a:cs typeface="Arial" panose="020B0604020202020204" pitchFamily="34" charset="0"/>
                  </a:rPr>
                  <a:t> </a:t>
                </a:r>
                <a:r>
                  <a:rPr lang="da-DK" sz="1100" b="1" dirty="0" err="1">
                    <a:solidFill>
                      <a:srgbClr val="000000"/>
                    </a:solidFill>
                    <a:latin typeface="Century Gothic" panose="020B0502020202020204" pitchFamily="34" charset="0"/>
                    <a:cs typeface="Arial" panose="020B0604020202020204" pitchFamily="34" charset="0"/>
                  </a:rPr>
                  <a:t>secondaires</a:t>
                </a:r>
                <a:r>
                  <a:rPr lang="da-DK" sz="1100" b="1" dirty="0">
                    <a:solidFill>
                      <a:srgbClr val="000000"/>
                    </a:solidFill>
                    <a:latin typeface="Century Gothic" panose="020B0502020202020204" pitchFamily="34" charset="0"/>
                    <a:cs typeface="Arial" panose="020B0604020202020204" pitchFamily="34" charset="0"/>
                  </a:rPr>
                  <a:t> :</a:t>
                </a: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mPR</a:t>
                </a:r>
                <a:r>
                  <a:rPr lang="en-US" sz="1000" dirty="0">
                    <a:solidFill>
                      <a:srgbClr val="000000"/>
                    </a:solidFill>
                    <a:latin typeface="Century Gothic" panose="020B0502020202020204" pitchFamily="34" charset="0"/>
                    <a:cs typeface="Arial" panose="020B0604020202020204" pitchFamily="34" charset="0"/>
                  </a:rPr>
                  <a:t> and </a:t>
                </a:r>
                <a:r>
                  <a:rPr lang="en-US" sz="1000" dirty="0" err="1">
                    <a:solidFill>
                      <a:srgbClr val="000000"/>
                    </a:solidFill>
                    <a:latin typeface="Century Gothic" panose="020B0502020202020204" pitchFamily="34" charset="0"/>
                    <a:cs typeface="Arial" panose="020B0604020202020204" pitchFamily="34" charset="0"/>
                  </a:rPr>
                  <a:t>pCR</a:t>
                </a:r>
                <a:r>
                  <a:rPr lang="en-US" sz="1000" dirty="0">
                    <a:solidFill>
                      <a:srgbClr val="000000"/>
                    </a:solidFill>
                    <a:latin typeface="Century Gothic" panose="020B0502020202020204" pitchFamily="34" charset="0"/>
                    <a:cs typeface="Arial" panose="020B0604020202020204" pitchFamily="34" charset="0"/>
                  </a:rPr>
                  <a:t> par </a:t>
                </a:r>
                <a:r>
                  <a:rPr lang="en-US" sz="1000" dirty="0" err="1">
                    <a:solidFill>
                      <a:srgbClr val="000000"/>
                    </a:solidFill>
                    <a:latin typeface="Century Gothic" panose="020B0502020202020204" pitchFamily="34" charset="0"/>
                    <a:cs typeface="Arial" panose="020B0604020202020204" pitchFamily="34" charset="0"/>
                  </a:rPr>
                  <a:t>comité</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indépendant</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Tolérance</a:t>
                </a:r>
                <a:endParaRPr lang="en-US" sz="1000" dirty="0">
                  <a:solidFill>
                    <a:srgbClr val="000000"/>
                  </a:solidFill>
                  <a:latin typeface="Century Gothic" panose="020B0502020202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xmlns="" id="{929392FB-8952-E060-B737-647604D3BEF0}"/>
                </a:ext>
              </a:extLst>
            </p:cNvPr>
            <p:cNvSpPr/>
            <p:nvPr/>
          </p:nvSpPr>
          <p:spPr>
            <a:xfrm>
              <a:off x="4018395" y="2647193"/>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r>
                <a:rPr lang="fr-FR" sz="900">
                  <a:solidFill>
                    <a:prstClr val="black">
                      <a:lumMod val="50000"/>
                      <a:lumOff val="50000"/>
                    </a:prstClr>
                  </a:solidFill>
                  <a:latin typeface="Century Gothic" panose="020B0502020202020204" pitchFamily="34" charset="0"/>
                </a:rPr>
                <a:t>N=~786</a:t>
              </a:r>
              <a:endParaRPr lang="fr-FR" sz="900" dirty="0">
                <a:solidFill>
                  <a:prstClr val="black">
                    <a:lumMod val="50000"/>
                    <a:lumOff val="50000"/>
                  </a:prstClr>
                </a:solidFill>
                <a:latin typeface="Century Gothic" panose="020B0502020202020204" pitchFamily="34" charset="0"/>
              </a:endParaRPr>
            </a:p>
          </p:txBody>
        </p:sp>
        <p:grpSp>
          <p:nvGrpSpPr>
            <p:cNvPr id="32" name="Groupe 31">
              <a:extLst>
                <a:ext uri="{FF2B5EF4-FFF2-40B4-BE49-F238E27FC236}">
                  <a16:creationId xmlns:a16="http://schemas.microsoft.com/office/drawing/2014/main" xmlns="" id="{EFEA7DC6-2D02-9B59-EE89-8A3530955BC4}"/>
                </a:ext>
              </a:extLst>
            </p:cNvPr>
            <p:cNvGrpSpPr/>
            <p:nvPr/>
          </p:nvGrpSpPr>
          <p:grpSpPr>
            <a:xfrm>
              <a:off x="9532177" y="1831109"/>
              <a:ext cx="117884" cy="1919290"/>
              <a:chOff x="9203915" y="2749945"/>
              <a:chExt cx="117884" cy="1919290"/>
            </a:xfrm>
          </p:grpSpPr>
          <p:cxnSp>
            <p:nvCxnSpPr>
              <p:cNvPr id="33" name="Connecteur droit 32">
                <a:extLst>
                  <a:ext uri="{FF2B5EF4-FFF2-40B4-BE49-F238E27FC236}">
                    <a16:creationId xmlns:a16="http://schemas.microsoft.com/office/drawing/2014/main" xmlns="" id="{0F8181E7-BEFD-2D73-EB2B-A486F7D12D07}"/>
                  </a:ext>
                </a:extLst>
              </p:cNvPr>
              <p:cNvCxnSpPr>
                <a:cxnSpLocks/>
              </p:cNvCxnSpPr>
              <p:nvPr/>
            </p:nvCxnSpPr>
            <p:spPr>
              <a:xfrm>
                <a:off x="9203916" y="2749945"/>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34" name="Freeform 55">
                <a:extLst>
                  <a:ext uri="{FF2B5EF4-FFF2-40B4-BE49-F238E27FC236}">
                    <a16:creationId xmlns:a16="http://schemas.microsoft.com/office/drawing/2014/main" xmlns="" id="{F349F52D-5D66-A966-568F-45EFB2396323}"/>
                  </a:ext>
                </a:extLst>
              </p:cNvPr>
              <p:cNvSpPr/>
              <p:nvPr/>
            </p:nvSpPr>
            <p:spPr>
              <a:xfrm rot="5400000">
                <a:off x="9051310" y="3665711"/>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123223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6" name="Espace réservé du contenu 2">
            <a:extLst>
              <a:ext uri="{FF2B5EF4-FFF2-40B4-BE49-F238E27FC236}">
                <a16:creationId xmlns:a16="http://schemas.microsoft.com/office/drawing/2014/main" xmlns="" id="{2FB418BB-0A84-C403-6C66-0C6CDC69C41A}"/>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a:t>KEYNOTE-671</a:t>
            </a:r>
          </a:p>
        </p:txBody>
      </p:sp>
      <p:sp>
        <p:nvSpPr>
          <p:cNvPr id="9" name="Espace réservé du contenu 8">
            <a:extLst>
              <a:ext uri="{FF2B5EF4-FFF2-40B4-BE49-F238E27FC236}">
                <a16:creationId xmlns:a16="http://schemas.microsoft.com/office/drawing/2014/main" xmlns="" id="{90BD7EC9-99D5-2883-26EE-4CF9FDBDD34B}"/>
              </a:ext>
            </a:extLst>
          </p:cNvPr>
          <p:cNvSpPr>
            <a:spLocks noGrp="1"/>
          </p:cNvSpPr>
          <p:nvPr>
            <p:ph sz="quarter" idx="21"/>
          </p:nvPr>
        </p:nvSpPr>
        <p:spPr>
          <a:xfrm>
            <a:off x="1891081" y="5175096"/>
            <a:ext cx="9214835" cy="816340"/>
          </a:xfrm>
        </p:spPr>
        <p:txBody>
          <a:bodyPr anchor="ctr">
            <a:normAutofit fontScale="77500" lnSpcReduction="20000"/>
          </a:bodyPr>
          <a:lstStyle/>
          <a:p>
            <a:pPr algn="ctr"/>
            <a:r>
              <a:rPr lang="fr-FR" dirty="0"/>
              <a:t>42% des patients </a:t>
            </a:r>
            <a:r>
              <a:rPr lang="fr-FR" dirty="0" err="1"/>
              <a:t>screenés</a:t>
            </a:r>
            <a:r>
              <a:rPr lang="fr-FR" dirty="0"/>
              <a:t> ne sont pas randomisés. Dans le bras pembrolizumab : </a:t>
            </a:r>
          </a:p>
          <a:p>
            <a:pPr lvl="1" algn="ctr"/>
            <a:r>
              <a:rPr lang="fr-FR" dirty="0"/>
              <a:t>74,5% des patients dans le bras pembrolizumab ont bénéficié des 4 cycles néoadjuvants, mais seulement 40,4% ont reçu la totalité du traitement adjuvant</a:t>
            </a:r>
          </a:p>
          <a:p>
            <a:pPr lvl="1" algn="ctr"/>
            <a:r>
              <a:rPr lang="fr-FR" dirty="0"/>
              <a:t>82,1% ont bénéficié d’une chirurgie</a:t>
            </a:r>
          </a:p>
        </p:txBody>
      </p:sp>
      <p:graphicFrame>
        <p:nvGraphicFramePr>
          <p:cNvPr id="10" name="Tableau 6">
            <a:extLst>
              <a:ext uri="{FF2B5EF4-FFF2-40B4-BE49-F238E27FC236}">
                <a16:creationId xmlns:a16="http://schemas.microsoft.com/office/drawing/2014/main" xmlns="" id="{9137D287-FFC3-FEBA-356B-E1A680A34666}"/>
              </a:ext>
            </a:extLst>
          </p:cNvPr>
          <p:cNvGraphicFramePr>
            <a:graphicFrameLocks noGrp="1"/>
          </p:cNvGraphicFramePr>
          <p:nvPr>
            <p:extLst>
              <p:ext uri="{D42A27DB-BD31-4B8C-83A1-F6EECF244321}">
                <p14:modId xmlns:p14="http://schemas.microsoft.com/office/powerpoint/2010/main" val="227616116"/>
              </p:ext>
            </p:extLst>
          </p:nvPr>
        </p:nvGraphicFramePr>
        <p:xfrm>
          <a:off x="1891081" y="930910"/>
          <a:ext cx="9214834" cy="4094564"/>
        </p:xfrm>
        <a:graphic>
          <a:graphicData uri="http://schemas.openxmlformats.org/drawingml/2006/table">
            <a:tbl>
              <a:tblPr firstRow="1" bandRow="1">
                <a:tableStyleId>{5C22544A-7EE6-4342-B048-85BDC9FD1C3A}</a:tableStyleId>
              </a:tblPr>
              <a:tblGrid>
                <a:gridCol w="1718042">
                  <a:extLst>
                    <a:ext uri="{9D8B030D-6E8A-4147-A177-3AD203B41FA5}">
                      <a16:colId xmlns:a16="http://schemas.microsoft.com/office/drawing/2014/main" xmlns="" val="3716429334"/>
                    </a:ext>
                  </a:extLst>
                </a:gridCol>
                <a:gridCol w="4341468">
                  <a:extLst>
                    <a:ext uri="{9D8B030D-6E8A-4147-A177-3AD203B41FA5}">
                      <a16:colId xmlns:a16="http://schemas.microsoft.com/office/drawing/2014/main" xmlns="" val="4250320630"/>
                    </a:ext>
                  </a:extLst>
                </a:gridCol>
                <a:gridCol w="1551905">
                  <a:extLst>
                    <a:ext uri="{9D8B030D-6E8A-4147-A177-3AD203B41FA5}">
                      <a16:colId xmlns:a16="http://schemas.microsoft.com/office/drawing/2014/main" xmlns="" val="1587526157"/>
                    </a:ext>
                  </a:extLst>
                </a:gridCol>
                <a:gridCol w="1603419">
                  <a:extLst>
                    <a:ext uri="{9D8B030D-6E8A-4147-A177-3AD203B41FA5}">
                      <a16:colId xmlns:a16="http://schemas.microsoft.com/office/drawing/2014/main" xmlns="" val="3569884669"/>
                    </a:ext>
                  </a:extLst>
                </a:gridCol>
              </a:tblGrid>
              <a:tr h="187961">
                <a:tc>
                  <a:txBody>
                    <a:bodyPr/>
                    <a:lstStyle/>
                    <a:p>
                      <a:pPr algn="ctr"/>
                      <a:endParaRPr lang="fr-FR" sz="1200" dirty="0">
                        <a:latin typeface="Century Gothic" panose="020B0502020202020204" pitchFamily="34" charset="0"/>
                      </a:endParaRPr>
                    </a:p>
                  </a:txBody>
                  <a:tcPr marL="0" marR="0" anchor="ctr">
                    <a:noFill/>
                  </a:tcPr>
                </a:tc>
                <a:tc>
                  <a:txBody>
                    <a:bodyPr/>
                    <a:lstStyle/>
                    <a:p>
                      <a:pPr algn="ctr"/>
                      <a:endParaRPr lang="fr-FR" sz="1200">
                        <a:latin typeface="Century Gothic" panose="020B0502020202020204" pitchFamily="34" charset="0"/>
                      </a:endParaRPr>
                    </a:p>
                  </a:txBody>
                  <a:tcPr marL="0" marR="0" anchor="ctr">
                    <a:noFill/>
                  </a:tcPr>
                </a:tc>
                <a:tc>
                  <a:txBody>
                    <a:bodyPr/>
                    <a:lstStyle/>
                    <a:p>
                      <a:pPr algn="ctr"/>
                      <a:r>
                        <a:rPr lang="fr-FR" sz="1200" dirty="0">
                          <a:latin typeface="Century Gothic" panose="020B0502020202020204" pitchFamily="34" charset="0"/>
                        </a:rPr>
                        <a:t>Bras </a:t>
                      </a:r>
                      <a:r>
                        <a:rPr lang="fr-FR" sz="1200" dirty="0" err="1">
                          <a:latin typeface="Century Gothic" panose="020B0502020202020204" pitchFamily="34" charset="0"/>
                        </a:rPr>
                        <a:t>Pembro</a:t>
                      </a:r>
                      <a:endParaRPr lang="fr-FR" sz="1200" dirty="0">
                        <a:latin typeface="Century Gothic" panose="020B0502020202020204" pitchFamily="34" charset="0"/>
                      </a:endParaRPr>
                    </a:p>
                  </a:txBody>
                  <a:tcPr marL="0" marR="0" anchor="ctr">
                    <a:solidFill>
                      <a:schemeClr val="accent2"/>
                    </a:solidFill>
                  </a:tcPr>
                </a:tc>
                <a:tc>
                  <a:txBody>
                    <a:bodyPr/>
                    <a:lstStyle/>
                    <a:p>
                      <a:pPr algn="ctr"/>
                      <a:r>
                        <a:rPr lang="fr-FR" sz="1200" dirty="0">
                          <a:latin typeface="Century Gothic" panose="020B0502020202020204" pitchFamily="34" charset="0"/>
                        </a:rPr>
                        <a:t>Bras Placebo</a:t>
                      </a:r>
                    </a:p>
                  </a:txBody>
                  <a:tcPr marL="0" marR="0" anchor="ctr">
                    <a:solidFill>
                      <a:schemeClr val="tx1">
                        <a:lumMod val="50000"/>
                        <a:lumOff val="50000"/>
                      </a:schemeClr>
                    </a:solidFill>
                  </a:tcPr>
                </a:tc>
                <a:extLst>
                  <a:ext uri="{0D108BD9-81ED-4DB2-BD59-A6C34878D82A}">
                    <a16:rowId xmlns:a16="http://schemas.microsoft.com/office/drawing/2014/main" xmlns="" val="2399490887"/>
                  </a:ext>
                </a:extLst>
              </a:tr>
              <a:tr h="168442">
                <a:tc rowSpan="2">
                  <a:txBody>
                    <a:bodyPr/>
                    <a:lstStyle/>
                    <a:p>
                      <a:pPr algn="ctr"/>
                      <a:r>
                        <a:rPr lang="fr-FR" sz="1050" b="1">
                          <a:latin typeface="Century Gothic" panose="020B0502020202020204" pitchFamily="34" charset="0"/>
                        </a:rPr>
                        <a:t>Screening</a:t>
                      </a:r>
                      <a:endParaRPr lang="fr-FR" sz="1050" b="1" dirty="0">
                        <a:latin typeface="Century Gothic" panose="020B0502020202020204" pitchFamily="34" charset="0"/>
                      </a:endParaRPr>
                    </a:p>
                  </a:txBody>
                  <a:tcPr marL="0" marR="0" anchor="ctr">
                    <a:solidFill>
                      <a:schemeClr val="accent1">
                        <a:lumMod val="40000"/>
                        <a:lumOff val="60000"/>
                      </a:schemeClr>
                    </a:solidFill>
                  </a:tcPr>
                </a:tc>
                <a:tc>
                  <a:txBody>
                    <a:bodyPr/>
                    <a:lstStyle/>
                    <a:p>
                      <a:pPr algn="l"/>
                      <a:r>
                        <a:rPr lang="fr-FR" sz="1050">
                          <a:latin typeface="Century Gothic" panose="020B0502020202020204" pitchFamily="34" charset="0"/>
                        </a:rPr>
                        <a:t>Patients screenés entre avril 2018 and décembre 2021</a:t>
                      </a:r>
                      <a:endParaRPr lang="fr-FR" sz="1050" dirty="0">
                        <a:latin typeface="Century Gothic" panose="020B0502020202020204" pitchFamily="34" charset="0"/>
                      </a:endParaRPr>
                    </a:p>
                  </a:txBody>
                  <a:tcPr marL="0" marR="0" anchor="ctr">
                    <a:solidFill>
                      <a:schemeClr val="accent1">
                        <a:lumMod val="40000"/>
                        <a:lumOff val="60000"/>
                      </a:schemeClr>
                    </a:solidFill>
                  </a:tcPr>
                </a:tc>
                <a:tc gridSpan="2">
                  <a:txBody>
                    <a:bodyPr/>
                    <a:lstStyle/>
                    <a:p>
                      <a:pPr algn="ctr"/>
                      <a:r>
                        <a:rPr lang="fr-FR" sz="1050">
                          <a:latin typeface="Century Gothic" panose="020B0502020202020204" pitchFamily="34" charset="0"/>
                        </a:rPr>
                        <a:t>1364</a:t>
                      </a:r>
                    </a:p>
                  </a:txBody>
                  <a:tcPr marL="0" marR="0" anchor="ctr">
                    <a:solidFill>
                      <a:schemeClr val="accent1">
                        <a:lumMod val="40000"/>
                        <a:lumOff val="60000"/>
                      </a:schemeClr>
                    </a:solidFill>
                  </a:tcPr>
                </a:tc>
                <a:tc hMerge="1">
                  <a:txBody>
                    <a:bodyPr/>
                    <a:lstStyle/>
                    <a:p>
                      <a:pPr algn="ctr"/>
                      <a:endParaRPr lang="fr-FR" sz="1200"/>
                    </a:p>
                  </a:txBody>
                  <a:tcPr anchor="ctr"/>
                </a:tc>
                <a:extLst>
                  <a:ext uri="{0D108BD9-81ED-4DB2-BD59-A6C34878D82A}">
                    <a16:rowId xmlns:a16="http://schemas.microsoft.com/office/drawing/2014/main" xmlns="" val="1071482529"/>
                  </a:ext>
                </a:extLst>
              </a:tr>
              <a:tr h="168442">
                <a:tc vMerge="1">
                  <a:txBody>
                    <a:bodyPr/>
                    <a:lstStyle/>
                    <a:p>
                      <a:pPr algn="ctr"/>
                      <a:endParaRPr lang="fr-FR"/>
                    </a:p>
                  </a:txBody>
                  <a:tcPr anchor="ctr"/>
                </a:tc>
                <a:tc>
                  <a:txBody>
                    <a:bodyPr/>
                    <a:lstStyle/>
                    <a:p>
                      <a:pPr algn="l"/>
                      <a:r>
                        <a:rPr lang="fr-FR" sz="1050">
                          <a:latin typeface="Century Gothic" panose="020B0502020202020204" pitchFamily="34" charset="0"/>
                        </a:rPr>
                        <a:t>Randomisés (ITT population)</a:t>
                      </a:r>
                      <a:endParaRPr lang="fr-FR" sz="1050" dirty="0">
                        <a:latin typeface="Century Gothic" panose="020B0502020202020204" pitchFamily="34" charset="0"/>
                      </a:endParaRP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397</a:t>
                      </a: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400</a:t>
                      </a:r>
                    </a:p>
                  </a:txBody>
                  <a:tcPr marL="0" marR="0" anchor="ctr">
                    <a:solidFill>
                      <a:schemeClr val="accent1">
                        <a:lumMod val="40000"/>
                        <a:lumOff val="60000"/>
                      </a:schemeClr>
                    </a:solidFill>
                  </a:tcPr>
                </a:tc>
                <a:extLst>
                  <a:ext uri="{0D108BD9-81ED-4DB2-BD59-A6C34878D82A}">
                    <a16:rowId xmlns:a16="http://schemas.microsoft.com/office/drawing/2014/main" xmlns="" val="3880379026"/>
                  </a:ext>
                </a:extLst>
              </a:tr>
              <a:tr h="275632">
                <a:tc rowSpan="5">
                  <a:txBody>
                    <a:bodyPr/>
                    <a:lstStyle/>
                    <a:p>
                      <a:pPr algn="ctr"/>
                      <a:r>
                        <a:rPr lang="fr-FR" sz="1050" b="1" dirty="0">
                          <a:latin typeface="Century Gothic" panose="020B0502020202020204" pitchFamily="34" charset="0"/>
                        </a:rPr>
                        <a:t>Traitement </a:t>
                      </a:r>
                      <a:r>
                        <a:rPr lang="fr-FR" sz="1050" b="1" dirty="0" err="1">
                          <a:latin typeface="Century Gothic" panose="020B0502020202020204" pitchFamily="34" charset="0"/>
                        </a:rPr>
                        <a:t>Neoadjuvant</a:t>
                      </a:r>
                      <a:endParaRPr lang="fr-FR" sz="1050" b="1" dirty="0">
                        <a:latin typeface="Century Gothic" panose="020B0502020202020204" pitchFamily="34" charset="0"/>
                      </a:endParaRPr>
                    </a:p>
                  </a:txBody>
                  <a:tcPr marL="0" marR="0" anchor="ctr">
                    <a:solidFill>
                      <a:schemeClr val="accent1">
                        <a:lumMod val="20000"/>
                        <a:lumOff val="80000"/>
                      </a:schemeClr>
                    </a:solidFill>
                  </a:tcPr>
                </a:tc>
                <a:tc>
                  <a:txBody>
                    <a:bodyPr/>
                    <a:lstStyle/>
                    <a:p>
                      <a:pPr algn="l"/>
                      <a:r>
                        <a:rPr lang="fr-FR" sz="1050">
                          <a:latin typeface="Century Gothic" panose="020B0502020202020204" pitchFamily="34" charset="0"/>
                        </a:rPr>
                        <a:t>Reçu &gt; 1 dose de traitement néoadjuvant (safety population)</a:t>
                      </a:r>
                      <a:endParaRPr lang="fr-FR" sz="1050" dirty="0">
                        <a:latin typeface="Century Gothic" panose="020B0502020202020204" pitchFamily="34" charset="0"/>
                      </a:endParaRP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396</a:t>
                      </a: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399</a:t>
                      </a:r>
                    </a:p>
                  </a:txBody>
                  <a:tcPr marL="0" marR="0" anchor="ctr">
                    <a:solidFill>
                      <a:schemeClr val="accent1">
                        <a:lumMod val="20000"/>
                        <a:lumOff val="80000"/>
                      </a:schemeClr>
                    </a:solidFill>
                  </a:tcPr>
                </a:tc>
                <a:extLst>
                  <a:ext uri="{0D108BD9-81ED-4DB2-BD59-A6C34878D82A}">
                    <a16:rowId xmlns:a16="http://schemas.microsoft.com/office/drawing/2014/main" xmlns="" val="3594245120"/>
                  </a:ext>
                </a:extLst>
              </a:tr>
              <a:tr h="168442">
                <a:tc vMerge="1">
                  <a:txBody>
                    <a:bodyPr/>
                    <a:lstStyle/>
                    <a:p>
                      <a:pPr algn="l"/>
                      <a:endParaRPr lang="fr-FR" sz="1200"/>
                    </a:p>
                  </a:txBody>
                  <a:tcPr anchor="ctr"/>
                </a:tc>
                <a:tc>
                  <a:txBody>
                    <a:bodyPr/>
                    <a:lstStyle/>
                    <a:p>
                      <a:pPr algn="l"/>
                      <a:r>
                        <a:rPr lang="fr-FR" sz="1050" dirty="0">
                          <a:latin typeface="Century Gothic" panose="020B0502020202020204" pitchFamily="34" charset="0"/>
                        </a:rPr>
                        <a:t>Reçu 4 cycles de pembrolizumab ou placebo</a:t>
                      </a:r>
                    </a:p>
                  </a:txBody>
                  <a:tcPr marL="0" marR="0" anchor="ctr">
                    <a:solidFill>
                      <a:schemeClr val="accent1">
                        <a:lumMod val="20000"/>
                        <a:lumOff val="80000"/>
                      </a:schemeClr>
                    </a:solidFill>
                  </a:tcPr>
                </a:tc>
                <a:tc>
                  <a:txBody>
                    <a:bodyPr/>
                    <a:lstStyle/>
                    <a:p>
                      <a:pPr algn="ctr"/>
                      <a:r>
                        <a:rPr lang="fr-FR" sz="1050" dirty="0">
                          <a:latin typeface="Century Gothic" panose="020B0502020202020204" pitchFamily="34" charset="0"/>
                        </a:rPr>
                        <a:t>295 (74,5%)</a:t>
                      </a:r>
                    </a:p>
                  </a:txBody>
                  <a:tcPr marL="0" marR="0" anchor="ctr">
                    <a:solidFill>
                      <a:schemeClr val="accent1">
                        <a:lumMod val="20000"/>
                        <a:lumOff val="80000"/>
                      </a:schemeClr>
                    </a:solidFill>
                  </a:tcPr>
                </a:tc>
                <a:tc>
                  <a:txBody>
                    <a:bodyPr/>
                    <a:lstStyle/>
                    <a:p>
                      <a:pPr algn="ctr"/>
                      <a:r>
                        <a:rPr lang="fr-FR" sz="1050" dirty="0">
                          <a:latin typeface="Century Gothic" panose="020B0502020202020204" pitchFamily="34" charset="0"/>
                        </a:rPr>
                        <a:t>297 (74,4%)</a:t>
                      </a:r>
                    </a:p>
                  </a:txBody>
                  <a:tcPr marL="0" marR="0" anchor="ctr">
                    <a:solidFill>
                      <a:schemeClr val="accent1">
                        <a:lumMod val="20000"/>
                        <a:lumOff val="80000"/>
                      </a:schemeClr>
                    </a:solidFill>
                  </a:tcPr>
                </a:tc>
                <a:extLst>
                  <a:ext uri="{0D108BD9-81ED-4DB2-BD59-A6C34878D82A}">
                    <a16:rowId xmlns:a16="http://schemas.microsoft.com/office/drawing/2014/main" xmlns="" val="1903957050"/>
                  </a:ext>
                </a:extLst>
              </a:tr>
              <a:tr h="168442">
                <a:tc vMerge="1">
                  <a:txBody>
                    <a:bodyPr/>
                    <a:lstStyle/>
                    <a:p>
                      <a:pPr algn="l"/>
                      <a:endParaRPr lang="fr-FR" sz="12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u="sng">
                          <a:latin typeface="Century Gothic" panose="020B0502020202020204" pitchFamily="34" charset="0"/>
                        </a:rPr>
                        <a:t>Reçu &gt;</a:t>
                      </a:r>
                      <a:r>
                        <a:rPr lang="fr-FR" sz="1050">
                          <a:latin typeface="Century Gothic" panose="020B0502020202020204" pitchFamily="34" charset="0"/>
                        </a:rPr>
                        <a:t> 3 cycles de pembrolizumab ou placebo</a:t>
                      </a:r>
                      <a:endParaRPr lang="fr-FR" sz="1050" dirty="0">
                        <a:latin typeface="Century Gothic" panose="020B0502020202020204" pitchFamily="34" charset="0"/>
                      </a:endParaRP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346 (87,4%)</a:t>
                      </a:r>
                    </a:p>
                  </a:txBody>
                  <a:tcPr marL="0" marR="0" anchor="ctr">
                    <a:solidFill>
                      <a:schemeClr val="accent1">
                        <a:lumMod val="20000"/>
                        <a:lumOff val="80000"/>
                      </a:schemeClr>
                    </a:solidFill>
                  </a:tcPr>
                </a:tc>
                <a:tc>
                  <a:txBody>
                    <a:bodyPr/>
                    <a:lstStyle/>
                    <a:p>
                      <a:pPr algn="ctr"/>
                      <a:r>
                        <a:rPr lang="fr-FR" sz="1050" dirty="0">
                          <a:latin typeface="Century Gothic" panose="020B0502020202020204" pitchFamily="34" charset="0"/>
                        </a:rPr>
                        <a:t>348 (87,2%)</a:t>
                      </a:r>
                    </a:p>
                  </a:txBody>
                  <a:tcPr marL="0" marR="0" anchor="ctr">
                    <a:solidFill>
                      <a:schemeClr val="accent1">
                        <a:lumMod val="20000"/>
                        <a:lumOff val="80000"/>
                      </a:schemeClr>
                    </a:solidFill>
                  </a:tcPr>
                </a:tc>
                <a:extLst>
                  <a:ext uri="{0D108BD9-81ED-4DB2-BD59-A6C34878D82A}">
                    <a16:rowId xmlns:a16="http://schemas.microsoft.com/office/drawing/2014/main" xmlns="" val="56904491"/>
                  </a:ext>
                </a:extLst>
              </a:tr>
              <a:tr h="168442">
                <a:tc vMerge="1">
                  <a:txBody>
                    <a:bodyPr/>
                    <a:lstStyle/>
                    <a:p>
                      <a:pPr algn="l"/>
                      <a:endParaRPr lang="fr-FR" sz="1200"/>
                    </a:p>
                  </a:txBody>
                  <a:tcPr anchor="ctr"/>
                </a:tc>
                <a:tc>
                  <a:txBody>
                    <a:bodyPr/>
                    <a:lstStyle/>
                    <a:p>
                      <a:pPr algn="l"/>
                      <a:r>
                        <a:rPr lang="fr-FR" sz="1050">
                          <a:latin typeface="Century Gothic" panose="020B0502020202020204" pitchFamily="34" charset="0"/>
                        </a:rPr>
                        <a:t>Continue jusque chirurgie et/ou radiothérapie</a:t>
                      </a:r>
                      <a:endParaRPr lang="fr-FR" sz="1050" dirty="0">
                        <a:latin typeface="Century Gothic" panose="020B0502020202020204" pitchFamily="34" charset="0"/>
                      </a:endParaRP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342 (86,4%)</a:t>
                      </a:r>
                    </a:p>
                  </a:txBody>
                  <a:tcPr marL="0" marR="0" anchor="ctr">
                    <a:solidFill>
                      <a:schemeClr val="accent1">
                        <a:lumMod val="20000"/>
                        <a:lumOff val="80000"/>
                      </a:schemeClr>
                    </a:solidFill>
                  </a:tcPr>
                </a:tc>
                <a:tc>
                  <a:txBody>
                    <a:bodyPr/>
                    <a:lstStyle/>
                    <a:p>
                      <a:pPr algn="ctr"/>
                      <a:r>
                        <a:rPr lang="fr-FR" sz="1050" dirty="0">
                          <a:latin typeface="Century Gothic" panose="020B0502020202020204" pitchFamily="34" charset="0"/>
                        </a:rPr>
                        <a:t>335 (84%)</a:t>
                      </a:r>
                    </a:p>
                  </a:txBody>
                  <a:tcPr marL="0" marR="0" anchor="ctr">
                    <a:solidFill>
                      <a:schemeClr val="accent1">
                        <a:lumMod val="20000"/>
                        <a:lumOff val="80000"/>
                      </a:schemeClr>
                    </a:solidFill>
                  </a:tcPr>
                </a:tc>
                <a:extLst>
                  <a:ext uri="{0D108BD9-81ED-4DB2-BD59-A6C34878D82A}">
                    <a16:rowId xmlns:a16="http://schemas.microsoft.com/office/drawing/2014/main" xmlns="" val="4004887360"/>
                  </a:ext>
                </a:extLst>
              </a:tr>
              <a:tr h="168442">
                <a:tc vMerge="1">
                  <a:txBody>
                    <a:bodyPr/>
                    <a:lstStyle/>
                    <a:p>
                      <a:pPr algn="l"/>
                      <a:endParaRPr lang="fr-FR" sz="1200"/>
                    </a:p>
                  </a:txBody>
                  <a:tcPr anchor="ctr"/>
                </a:tc>
                <a:tc>
                  <a:txBody>
                    <a:bodyPr/>
                    <a:lstStyle/>
                    <a:p>
                      <a:pPr algn="l"/>
                      <a:r>
                        <a:rPr lang="fr-FR" sz="1050">
                          <a:latin typeface="Century Gothic" panose="020B0502020202020204" pitchFamily="34" charset="0"/>
                        </a:rPr>
                        <a:t>Arrêt définitif de tout traitement à l’étude</a:t>
                      </a:r>
                      <a:endParaRPr lang="fr-FR" sz="1050" dirty="0">
                        <a:latin typeface="Century Gothic" panose="020B0502020202020204" pitchFamily="34" charset="0"/>
                      </a:endParaRP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54 (13,6%)</a:t>
                      </a:r>
                    </a:p>
                  </a:txBody>
                  <a:tcPr marL="0" marR="0" marT="0" marB="0" anchor="ctr">
                    <a:solidFill>
                      <a:schemeClr val="accent1">
                        <a:lumMod val="20000"/>
                        <a:lumOff val="80000"/>
                      </a:schemeClr>
                    </a:solidFill>
                  </a:tcPr>
                </a:tc>
                <a:tc>
                  <a:txBody>
                    <a:bodyPr/>
                    <a:lstStyle/>
                    <a:p>
                      <a:pPr algn="ctr"/>
                      <a:r>
                        <a:rPr lang="fr-FR" sz="1050" dirty="0">
                          <a:latin typeface="Century Gothic" panose="020B0502020202020204" pitchFamily="34" charset="0"/>
                        </a:rPr>
                        <a:t>64 (16,0%)</a:t>
                      </a:r>
                    </a:p>
                  </a:txBody>
                  <a:tcPr marL="0" marR="0" anchor="ctr">
                    <a:solidFill>
                      <a:schemeClr val="accent1">
                        <a:lumMod val="20000"/>
                        <a:lumOff val="80000"/>
                      </a:schemeClr>
                    </a:solidFill>
                  </a:tcPr>
                </a:tc>
                <a:extLst>
                  <a:ext uri="{0D108BD9-81ED-4DB2-BD59-A6C34878D82A}">
                    <a16:rowId xmlns:a16="http://schemas.microsoft.com/office/drawing/2014/main" xmlns="" val="1278644177"/>
                  </a:ext>
                </a:extLst>
              </a:tr>
              <a:tr h="168442">
                <a:tc rowSpan="4">
                  <a:txBody>
                    <a:bodyPr/>
                    <a:lstStyle/>
                    <a:p>
                      <a:pPr algn="ctr"/>
                      <a:r>
                        <a:rPr lang="fr-FR" sz="1050" b="1" dirty="0">
                          <a:latin typeface="Century Gothic" panose="020B0502020202020204" pitchFamily="34" charset="0"/>
                        </a:rPr>
                        <a:t>Chirurgie et/ou radiothérapie en cours d'étude</a:t>
                      </a:r>
                    </a:p>
                  </a:txBody>
                  <a:tcPr marL="0" marR="0" anchor="ctr">
                    <a:solidFill>
                      <a:schemeClr val="accent1">
                        <a:lumMod val="40000"/>
                        <a:lumOff val="60000"/>
                      </a:schemeClr>
                    </a:solidFill>
                  </a:tcPr>
                </a:tc>
                <a:tc>
                  <a:txBody>
                    <a:bodyPr/>
                    <a:lstStyle/>
                    <a:p>
                      <a:pPr algn="l"/>
                      <a:r>
                        <a:rPr lang="fr-FR" sz="1050">
                          <a:latin typeface="Century Gothic" panose="020B0502020202020204" pitchFamily="34" charset="0"/>
                        </a:rPr>
                        <a:t>Reçu la chirurgie dans l’étude</a:t>
                      </a:r>
                      <a:endParaRPr lang="fr-FR" sz="1050" dirty="0">
                        <a:latin typeface="Century Gothic" panose="020B0502020202020204" pitchFamily="34" charset="0"/>
                      </a:endParaRP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325 (82,1%)</a:t>
                      </a: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317 (79,4%)</a:t>
                      </a:r>
                    </a:p>
                  </a:txBody>
                  <a:tcPr marL="0" marR="0" anchor="ctr">
                    <a:solidFill>
                      <a:schemeClr val="accent1">
                        <a:lumMod val="40000"/>
                        <a:lumOff val="60000"/>
                      </a:schemeClr>
                    </a:solidFill>
                  </a:tcPr>
                </a:tc>
                <a:extLst>
                  <a:ext uri="{0D108BD9-81ED-4DB2-BD59-A6C34878D82A}">
                    <a16:rowId xmlns:a16="http://schemas.microsoft.com/office/drawing/2014/main" xmlns="" val="3361518896"/>
                  </a:ext>
                </a:extLst>
              </a:tr>
              <a:tr h="168442">
                <a:tc vMerge="1">
                  <a:txBody>
                    <a:bodyPr/>
                    <a:lstStyle/>
                    <a:p>
                      <a:pPr algn="l"/>
                      <a:endParaRPr lang="fr-FR" sz="12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a:latin typeface="Century Gothic" panose="020B0502020202020204" pitchFamily="34" charset="0"/>
                        </a:rPr>
                        <a:t>Reçu la radiothérapie dans l’étude </a:t>
                      </a:r>
                      <a:endParaRPr lang="fr-FR" sz="1050" dirty="0">
                        <a:latin typeface="Century Gothic" panose="020B0502020202020204" pitchFamily="34" charset="0"/>
                      </a:endParaRP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35 (8,8%</a:t>
                      </a: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53 (13,3%)</a:t>
                      </a:r>
                    </a:p>
                  </a:txBody>
                  <a:tcPr marL="0" marR="0" anchor="ctr">
                    <a:solidFill>
                      <a:schemeClr val="accent1">
                        <a:lumMod val="40000"/>
                        <a:lumOff val="60000"/>
                      </a:schemeClr>
                    </a:solidFill>
                  </a:tcPr>
                </a:tc>
                <a:extLst>
                  <a:ext uri="{0D108BD9-81ED-4DB2-BD59-A6C34878D82A}">
                    <a16:rowId xmlns:a16="http://schemas.microsoft.com/office/drawing/2014/main" xmlns="" val="345644679"/>
                  </a:ext>
                </a:extLst>
              </a:tr>
              <a:tr h="168442">
                <a:tc vMerge="1">
                  <a:txBody>
                    <a:bodyPr/>
                    <a:lstStyle/>
                    <a:p>
                      <a:pPr algn="l"/>
                      <a:endParaRPr lang="fr-FR" sz="12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a:latin typeface="Century Gothic" panose="020B0502020202020204" pitchFamily="34" charset="0"/>
                        </a:rPr>
                        <a:t>Arrêt définitif de tout traitement à l’étude après la chirurgie</a:t>
                      </a:r>
                      <a:endParaRPr lang="fr-FR" sz="1050" dirty="0">
                        <a:latin typeface="Century Gothic" panose="020B0502020202020204" pitchFamily="34" charset="0"/>
                      </a:endParaRP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45 (11,4%)</a:t>
                      </a: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60 (15,0%)</a:t>
                      </a:r>
                    </a:p>
                  </a:txBody>
                  <a:tcPr marL="0" marR="0" anchor="ctr">
                    <a:solidFill>
                      <a:schemeClr val="accent1">
                        <a:lumMod val="40000"/>
                        <a:lumOff val="60000"/>
                      </a:schemeClr>
                    </a:solidFill>
                  </a:tcPr>
                </a:tc>
                <a:extLst>
                  <a:ext uri="{0D108BD9-81ED-4DB2-BD59-A6C34878D82A}">
                    <a16:rowId xmlns:a16="http://schemas.microsoft.com/office/drawing/2014/main" xmlns="" val="92161848"/>
                  </a:ext>
                </a:extLst>
              </a:tr>
              <a:tr h="275632">
                <a:tc vMerge="1">
                  <a:txBody>
                    <a:bodyPr/>
                    <a:lstStyle/>
                    <a:p>
                      <a:pPr algn="l"/>
                      <a:endParaRPr lang="fr-FR" sz="12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a:latin typeface="Century Gothic" panose="020B0502020202020204" pitchFamily="34" charset="0"/>
                        </a:rPr>
                        <a:t>Arrêt définitif de tout traitement à l’étude après la radiothérapie</a:t>
                      </a:r>
                      <a:endParaRPr lang="fr-FR" sz="1050" dirty="0">
                        <a:latin typeface="Century Gothic" panose="020B0502020202020204" pitchFamily="34" charset="0"/>
                      </a:endParaRP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7 (1,8%)</a:t>
                      </a:r>
                    </a:p>
                  </a:txBody>
                  <a:tcPr marL="0" marR="0" anchor="ctr">
                    <a:solidFill>
                      <a:schemeClr val="accent1">
                        <a:lumMod val="40000"/>
                        <a:lumOff val="60000"/>
                      </a:schemeClr>
                    </a:solidFill>
                  </a:tcPr>
                </a:tc>
                <a:tc>
                  <a:txBody>
                    <a:bodyPr/>
                    <a:lstStyle/>
                    <a:p>
                      <a:pPr algn="ctr"/>
                      <a:r>
                        <a:rPr lang="fr-FR" sz="1050">
                          <a:latin typeface="Century Gothic" panose="020B0502020202020204" pitchFamily="34" charset="0"/>
                        </a:rPr>
                        <a:t>8 (2,0%)</a:t>
                      </a:r>
                    </a:p>
                  </a:txBody>
                  <a:tcPr marL="0" marR="0" anchor="ctr">
                    <a:solidFill>
                      <a:schemeClr val="accent1">
                        <a:lumMod val="40000"/>
                        <a:lumOff val="60000"/>
                      </a:schemeClr>
                    </a:solidFill>
                  </a:tcPr>
                </a:tc>
                <a:extLst>
                  <a:ext uri="{0D108BD9-81ED-4DB2-BD59-A6C34878D82A}">
                    <a16:rowId xmlns:a16="http://schemas.microsoft.com/office/drawing/2014/main" xmlns="" val="877570526"/>
                  </a:ext>
                </a:extLst>
              </a:tr>
              <a:tr h="168442">
                <a:tc rowSpan="4">
                  <a:txBody>
                    <a:bodyPr/>
                    <a:lstStyle/>
                    <a:p>
                      <a:pPr algn="ctr"/>
                      <a:r>
                        <a:rPr lang="fr-FR" sz="1050" b="1" dirty="0">
                          <a:latin typeface="Century Gothic" panose="020B0502020202020204" pitchFamily="34" charset="0"/>
                        </a:rPr>
                        <a:t>Traitement adjuvant</a:t>
                      </a:r>
                    </a:p>
                  </a:txBody>
                  <a:tcPr marL="0" marR="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entury Gothic" panose="020B0502020202020204" pitchFamily="34" charset="0"/>
                        </a:rPr>
                        <a:t>Reçu &gt; 1 dose de traitement adjuvant</a:t>
                      </a: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290 (73,2%)</a:t>
                      </a:r>
                      <a:endParaRPr lang="fr-FR" sz="1050" dirty="0">
                        <a:latin typeface="Century Gothic" panose="020B0502020202020204" pitchFamily="34" charset="0"/>
                      </a:endParaRP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267 (66,9%)</a:t>
                      </a:r>
                    </a:p>
                  </a:txBody>
                  <a:tcPr marL="0" marR="0" anchor="ctr">
                    <a:solidFill>
                      <a:schemeClr val="accent1">
                        <a:lumMod val="20000"/>
                        <a:lumOff val="80000"/>
                      </a:schemeClr>
                    </a:solidFill>
                  </a:tcPr>
                </a:tc>
                <a:extLst>
                  <a:ext uri="{0D108BD9-81ED-4DB2-BD59-A6C34878D82A}">
                    <a16:rowId xmlns:a16="http://schemas.microsoft.com/office/drawing/2014/main" xmlns="" val="3302101626"/>
                  </a:ext>
                </a:extLst>
              </a:tr>
              <a:tr h="168442">
                <a:tc vMerge="1">
                  <a:txBody>
                    <a:bodyPr/>
                    <a:lstStyle/>
                    <a:p>
                      <a:pPr algn="l"/>
                      <a:endParaRPr lang="fr-FR" sz="12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entury Gothic" panose="020B0502020202020204" pitchFamily="34" charset="0"/>
                        </a:rPr>
                        <a:t>Reçu la totalité du traitement adjuvant</a:t>
                      </a: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160 (40,4%)</a:t>
                      </a:r>
                      <a:endParaRPr lang="fr-FR" sz="1050" dirty="0">
                        <a:latin typeface="Century Gothic" panose="020B0502020202020204" pitchFamily="34" charset="0"/>
                      </a:endParaRPr>
                    </a:p>
                  </a:txBody>
                  <a:tcPr marL="0" marR="0" anchor="ctr">
                    <a:solidFill>
                      <a:schemeClr val="accent1">
                        <a:lumMod val="20000"/>
                        <a:lumOff val="80000"/>
                      </a:schemeClr>
                    </a:solidFill>
                  </a:tcPr>
                </a:tc>
                <a:tc>
                  <a:txBody>
                    <a:bodyPr/>
                    <a:lstStyle/>
                    <a:p>
                      <a:pPr algn="ctr"/>
                      <a:r>
                        <a:rPr lang="fr-FR" sz="1050">
                          <a:latin typeface="Century Gothic" panose="020B0502020202020204" pitchFamily="34" charset="0"/>
                        </a:rPr>
                        <a:t>141 (35,3%)</a:t>
                      </a:r>
                    </a:p>
                  </a:txBody>
                  <a:tcPr marL="0" marR="0" anchor="ctr">
                    <a:solidFill>
                      <a:schemeClr val="accent1">
                        <a:lumMod val="20000"/>
                        <a:lumOff val="80000"/>
                      </a:schemeClr>
                    </a:solidFill>
                  </a:tcPr>
                </a:tc>
                <a:extLst>
                  <a:ext uri="{0D108BD9-81ED-4DB2-BD59-A6C34878D82A}">
                    <a16:rowId xmlns:a16="http://schemas.microsoft.com/office/drawing/2014/main" xmlns="" val="4253155076"/>
                  </a:ext>
                </a:extLst>
              </a:tr>
              <a:tr h="168442">
                <a:tc vMerge="1">
                  <a:txBody>
                    <a:bodyPr/>
                    <a:lstStyle/>
                    <a:p>
                      <a:pPr algn="l"/>
                      <a:endParaRPr lang="fr-FR" sz="12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entury Gothic" panose="020B0502020202020204" pitchFamily="34" charset="0"/>
                        </a:rPr>
                        <a:t>Arrêt du traitement adjuvant</a:t>
                      </a:r>
                    </a:p>
                  </a:txBody>
                  <a:tcPr marL="0" marR="0" anchor="ctr">
                    <a:solidFill>
                      <a:schemeClr val="accent1">
                        <a:lumMod val="20000"/>
                        <a:lumOff val="80000"/>
                      </a:schemeClr>
                    </a:solidFill>
                  </a:tcPr>
                </a:tc>
                <a:tc>
                  <a:txBody>
                    <a:bodyPr/>
                    <a:lstStyle/>
                    <a:p>
                      <a:pPr algn="ctr"/>
                      <a:r>
                        <a:rPr lang="fr-FR" sz="1050" dirty="0">
                          <a:latin typeface="Century Gothic" panose="020B0502020202020204" pitchFamily="34" charset="0"/>
                        </a:rPr>
                        <a:t>88 (22,2%)</a:t>
                      </a:r>
                    </a:p>
                  </a:txBody>
                  <a:tcPr marL="0" marR="0" anchor="ctr">
                    <a:solidFill>
                      <a:schemeClr val="accent1">
                        <a:lumMod val="20000"/>
                        <a:lumOff val="80000"/>
                      </a:schemeClr>
                    </a:solidFill>
                  </a:tcPr>
                </a:tc>
                <a:tc>
                  <a:txBody>
                    <a:bodyPr/>
                    <a:lstStyle/>
                    <a:p>
                      <a:pPr algn="ctr"/>
                      <a:r>
                        <a:rPr lang="fr-FR" sz="1050" dirty="0">
                          <a:latin typeface="Century Gothic" panose="020B0502020202020204" pitchFamily="34" charset="0"/>
                        </a:rPr>
                        <a:t>81 (20,3%)</a:t>
                      </a:r>
                    </a:p>
                  </a:txBody>
                  <a:tcPr marL="0" marR="0" anchor="ctr">
                    <a:solidFill>
                      <a:schemeClr val="accent1">
                        <a:lumMod val="20000"/>
                        <a:lumOff val="80000"/>
                      </a:schemeClr>
                    </a:solidFill>
                  </a:tcPr>
                </a:tc>
                <a:extLst>
                  <a:ext uri="{0D108BD9-81ED-4DB2-BD59-A6C34878D82A}">
                    <a16:rowId xmlns:a16="http://schemas.microsoft.com/office/drawing/2014/main" xmlns="" val="2933503129"/>
                  </a:ext>
                </a:extLst>
              </a:tr>
              <a:tr h="168442">
                <a:tc vMerge="1">
                  <a:txBody>
                    <a:bodyPr/>
                    <a:lstStyle/>
                    <a:p>
                      <a:pPr algn="l"/>
                      <a:endParaRPr lang="fr-FR" sz="12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a:latin typeface="Century Gothic" panose="020B0502020202020204" pitchFamily="34" charset="0"/>
                        </a:rPr>
                        <a:t>Traitement Adjuvant en cours</a:t>
                      </a:r>
                    </a:p>
                  </a:txBody>
                  <a:tcPr marL="0" marR="0" anchor="ctr">
                    <a:solidFill>
                      <a:schemeClr val="accent1">
                        <a:lumMod val="20000"/>
                        <a:lumOff val="80000"/>
                      </a:schemeClr>
                    </a:solidFill>
                  </a:tcPr>
                </a:tc>
                <a:tc>
                  <a:txBody>
                    <a:bodyPr/>
                    <a:lstStyle/>
                    <a:p>
                      <a:pPr algn="ctr"/>
                      <a:r>
                        <a:rPr lang="fr-FR" sz="1050" dirty="0">
                          <a:latin typeface="Century Gothic" panose="020B0502020202020204" pitchFamily="34" charset="0"/>
                        </a:rPr>
                        <a:t>42 (10,6%)</a:t>
                      </a:r>
                    </a:p>
                  </a:txBody>
                  <a:tcPr marL="0" marR="0" anchor="ctr">
                    <a:solidFill>
                      <a:schemeClr val="accent1">
                        <a:lumMod val="20000"/>
                        <a:lumOff val="80000"/>
                      </a:schemeClr>
                    </a:solidFill>
                  </a:tcPr>
                </a:tc>
                <a:tc>
                  <a:txBody>
                    <a:bodyPr/>
                    <a:lstStyle/>
                    <a:p>
                      <a:pPr algn="ctr"/>
                      <a:r>
                        <a:rPr lang="fr-FR" sz="1050" dirty="0">
                          <a:latin typeface="Century Gothic" panose="020B0502020202020204" pitchFamily="34" charset="0"/>
                        </a:rPr>
                        <a:t>45 (11,3%)</a:t>
                      </a:r>
                    </a:p>
                  </a:txBody>
                  <a:tcPr marL="0" marR="0" anchor="ctr">
                    <a:solidFill>
                      <a:schemeClr val="accent1">
                        <a:lumMod val="20000"/>
                        <a:lumOff val="80000"/>
                      </a:schemeClr>
                    </a:solidFill>
                  </a:tcPr>
                </a:tc>
                <a:extLst>
                  <a:ext uri="{0D108BD9-81ED-4DB2-BD59-A6C34878D82A}">
                    <a16:rowId xmlns:a16="http://schemas.microsoft.com/office/drawing/2014/main" xmlns="" val="4083736241"/>
                  </a:ext>
                </a:extLst>
              </a:tr>
            </a:tbl>
          </a:graphicData>
        </a:graphic>
      </p:graphicFrame>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dirty="0"/>
              <a:t>Répartition des patients - Suivi médian 25,2 mois (7.5-50.6)</a:t>
            </a:r>
          </a:p>
        </p:txBody>
      </p:sp>
      <p:sp>
        <p:nvSpPr>
          <p:cNvPr id="3" name="Rectangle 2">
            <a:extLst>
              <a:ext uri="{FF2B5EF4-FFF2-40B4-BE49-F238E27FC236}">
                <a16:creationId xmlns:a16="http://schemas.microsoft.com/office/drawing/2014/main" xmlns="" id="{1C79CC1E-76C7-512C-668D-C02DBEBF4D03}"/>
              </a:ext>
            </a:extLst>
          </p:cNvPr>
          <p:cNvSpPr/>
          <p:nvPr/>
        </p:nvSpPr>
        <p:spPr>
          <a:xfrm>
            <a:off x="3597502" y="1949305"/>
            <a:ext cx="7471175" cy="274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a:extLst>
              <a:ext uri="{FF2B5EF4-FFF2-40B4-BE49-F238E27FC236}">
                <a16:creationId xmlns:a16="http://schemas.microsoft.com/office/drawing/2014/main" xmlns="" id="{537535F1-C7E9-3349-6806-75CAFD361DE1}"/>
              </a:ext>
            </a:extLst>
          </p:cNvPr>
          <p:cNvSpPr/>
          <p:nvPr/>
        </p:nvSpPr>
        <p:spPr>
          <a:xfrm>
            <a:off x="3597503" y="4242212"/>
            <a:ext cx="7471175" cy="274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310992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a:t>KEYNOTE-671</a:t>
            </a:r>
            <a:endParaRPr lang="fr-FR" sz="3600" dirty="0"/>
          </a:p>
        </p:txBody>
      </p:sp>
      <p:sp>
        <p:nvSpPr>
          <p:cNvPr id="5" name="Espace réservé du texte 4">
            <a:extLst>
              <a:ext uri="{FF2B5EF4-FFF2-40B4-BE49-F238E27FC236}">
                <a16:creationId xmlns:a16="http://schemas.microsoft.com/office/drawing/2014/main" xmlns="" id="{7CF0C6C1-5C94-6F6C-AA1B-A9B7DC8328B1}"/>
              </a:ext>
            </a:extLst>
          </p:cNvPr>
          <p:cNvSpPr>
            <a:spLocks noGrp="1"/>
          </p:cNvSpPr>
          <p:nvPr>
            <p:ph type="body" sz="quarter" idx="18"/>
          </p:nvPr>
        </p:nvSpPr>
        <p:spPr/>
        <p:txBody>
          <a:bodyPr/>
          <a:lstStyle/>
          <a:p>
            <a:r>
              <a:rPr lang="fr-FR"/>
              <a:t>Caractéristiques démographiques</a:t>
            </a:r>
          </a:p>
        </p:txBody>
      </p:sp>
      <p:sp>
        <p:nvSpPr>
          <p:cNvPr id="7" name="Espace réservé du contenu 2">
            <a:extLst>
              <a:ext uri="{FF2B5EF4-FFF2-40B4-BE49-F238E27FC236}">
                <a16:creationId xmlns:a16="http://schemas.microsoft.com/office/drawing/2014/main" xmlns="" id="{10937003-5145-BAD6-E78F-F3635B7B4295}"/>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graphicFrame>
        <p:nvGraphicFramePr>
          <p:cNvPr id="3" name="Tableau 6">
            <a:extLst>
              <a:ext uri="{FF2B5EF4-FFF2-40B4-BE49-F238E27FC236}">
                <a16:creationId xmlns:a16="http://schemas.microsoft.com/office/drawing/2014/main" xmlns="" id="{5EBC16C1-30B1-398F-A968-20F10296EE3F}"/>
              </a:ext>
            </a:extLst>
          </p:cNvPr>
          <p:cNvGraphicFramePr>
            <a:graphicFrameLocks noGrp="1"/>
          </p:cNvGraphicFramePr>
          <p:nvPr>
            <p:extLst>
              <p:ext uri="{D42A27DB-BD31-4B8C-83A1-F6EECF244321}">
                <p14:modId xmlns:p14="http://schemas.microsoft.com/office/powerpoint/2010/main" val="3762958339"/>
              </p:ext>
            </p:extLst>
          </p:nvPr>
        </p:nvGraphicFramePr>
        <p:xfrm>
          <a:off x="1202786" y="1103200"/>
          <a:ext cx="5159363" cy="2758440"/>
        </p:xfrm>
        <a:graphic>
          <a:graphicData uri="http://schemas.openxmlformats.org/drawingml/2006/table">
            <a:tbl>
              <a:tblPr firstRow="1" bandRow="1">
                <a:tableStyleId>{5C22544A-7EE6-4342-B048-85BDC9FD1C3A}</a:tableStyleId>
              </a:tblPr>
              <a:tblGrid>
                <a:gridCol w="2876845">
                  <a:extLst>
                    <a:ext uri="{9D8B030D-6E8A-4147-A177-3AD203B41FA5}">
                      <a16:colId xmlns:a16="http://schemas.microsoft.com/office/drawing/2014/main" xmlns="" val="3716429334"/>
                    </a:ext>
                  </a:extLst>
                </a:gridCol>
                <a:gridCol w="1132449">
                  <a:extLst>
                    <a:ext uri="{9D8B030D-6E8A-4147-A177-3AD203B41FA5}">
                      <a16:colId xmlns:a16="http://schemas.microsoft.com/office/drawing/2014/main" xmlns="" val="1587526157"/>
                    </a:ext>
                  </a:extLst>
                </a:gridCol>
                <a:gridCol w="1150069">
                  <a:extLst>
                    <a:ext uri="{9D8B030D-6E8A-4147-A177-3AD203B41FA5}">
                      <a16:colId xmlns:a16="http://schemas.microsoft.com/office/drawing/2014/main" xmlns="" val="3569884669"/>
                    </a:ext>
                  </a:extLst>
                </a:gridCol>
              </a:tblGrid>
              <a:tr h="242122">
                <a:tc>
                  <a:txBody>
                    <a:bodyPr/>
                    <a:lstStyle/>
                    <a:p>
                      <a:pPr algn="ctr"/>
                      <a:endParaRPr lang="fr-FR" sz="1200" dirty="0">
                        <a:latin typeface="Century Gothic" panose="020B0502020202020204" pitchFamily="34" charset="0"/>
                      </a:endParaRPr>
                    </a:p>
                  </a:txBody>
                  <a:tcPr anchor="ctr">
                    <a:noFill/>
                  </a:tcPr>
                </a:tc>
                <a:tc>
                  <a:txBody>
                    <a:bodyPr/>
                    <a:lstStyle/>
                    <a:p>
                      <a:pPr algn="ctr"/>
                      <a:r>
                        <a:rPr lang="fr-FR" sz="1200" dirty="0">
                          <a:latin typeface="Century Gothic" panose="020B0502020202020204" pitchFamily="34" charset="0"/>
                        </a:rPr>
                        <a:t>Bras </a:t>
                      </a:r>
                      <a:r>
                        <a:rPr lang="fr-FR" sz="1200" dirty="0" err="1">
                          <a:latin typeface="Century Gothic" panose="020B0502020202020204" pitchFamily="34" charset="0"/>
                        </a:rPr>
                        <a:t>Pembro</a:t>
                      </a:r>
                      <a:endParaRPr lang="fr-FR" sz="1200" dirty="0">
                        <a:latin typeface="Century Gothic" panose="020B0502020202020204" pitchFamily="34" charset="0"/>
                      </a:endParaRPr>
                    </a:p>
                    <a:p>
                      <a:pPr algn="ctr"/>
                      <a:r>
                        <a:rPr lang="fr-FR" sz="1200" b="0" dirty="0">
                          <a:latin typeface="Century Gothic" panose="020B0502020202020204" pitchFamily="34" charset="0"/>
                        </a:rPr>
                        <a:t>(n=397)</a:t>
                      </a:r>
                    </a:p>
                  </a:txBody>
                  <a:tcPr anchor="ctr">
                    <a:solidFill>
                      <a:schemeClr val="accent2"/>
                    </a:solidFill>
                  </a:tcPr>
                </a:tc>
                <a:tc>
                  <a:txBody>
                    <a:bodyPr/>
                    <a:lstStyle/>
                    <a:p>
                      <a:pPr algn="ctr"/>
                      <a:r>
                        <a:rPr lang="fr-FR" sz="1200" dirty="0">
                          <a:latin typeface="Century Gothic" panose="020B0502020202020204" pitchFamily="34" charset="0"/>
                        </a:rPr>
                        <a:t>Bras Placebo</a:t>
                      </a:r>
                    </a:p>
                    <a:p>
                      <a:pPr algn="ctr"/>
                      <a:r>
                        <a:rPr lang="fr-FR" sz="1200" b="0" dirty="0">
                          <a:latin typeface="Century Gothic" panose="020B0502020202020204" pitchFamily="34" charset="0"/>
                        </a:rPr>
                        <a:t>(n=400)</a:t>
                      </a:r>
                    </a:p>
                  </a:txBody>
                  <a:tcPr anchor="ctr">
                    <a:solidFill>
                      <a:schemeClr val="tx1">
                        <a:lumMod val="50000"/>
                        <a:lumOff val="50000"/>
                      </a:schemeClr>
                    </a:solidFill>
                  </a:tcPr>
                </a:tc>
                <a:extLst>
                  <a:ext uri="{0D108BD9-81ED-4DB2-BD59-A6C34878D82A}">
                    <a16:rowId xmlns:a16="http://schemas.microsoft.com/office/drawing/2014/main" xmlns="" val="2399490887"/>
                  </a:ext>
                </a:extLst>
              </a:tr>
              <a:tr h="205804">
                <a:tc>
                  <a:txBody>
                    <a:bodyPr/>
                    <a:lstStyle/>
                    <a:p>
                      <a:pPr algn="l"/>
                      <a:r>
                        <a:rPr lang="fr-FR" sz="1100" b="1" dirty="0">
                          <a:latin typeface="Century Gothic" panose="020B0502020202020204" pitchFamily="34" charset="0"/>
                        </a:rPr>
                        <a:t>Âge médian </a:t>
                      </a:r>
                      <a:r>
                        <a:rPr lang="fr-FR" sz="1100" dirty="0">
                          <a:latin typeface="Century Gothic" panose="020B0502020202020204" pitchFamily="34" charset="0"/>
                        </a:rPr>
                        <a:t>(intervalle), années</a:t>
                      </a:r>
                    </a:p>
                  </a:txBody>
                  <a:tcPr anchor="ctr"/>
                </a:tc>
                <a:tc>
                  <a:txBody>
                    <a:bodyPr/>
                    <a:lstStyle/>
                    <a:p>
                      <a:pPr algn="ctr"/>
                      <a:r>
                        <a:rPr lang="fr-FR" sz="1100">
                          <a:latin typeface="Century Gothic" panose="020B0502020202020204" pitchFamily="34" charset="0"/>
                        </a:rPr>
                        <a:t>63 (26-83)</a:t>
                      </a:r>
                    </a:p>
                  </a:txBody>
                  <a:tcPr anchor="ctr"/>
                </a:tc>
                <a:tc>
                  <a:txBody>
                    <a:bodyPr/>
                    <a:lstStyle/>
                    <a:p>
                      <a:pPr algn="ctr"/>
                      <a:r>
                        <a:rPr lang="fr-FR" sz="1100">
                          <a:latin typeface="Century Gothic" panose="020B0502020202020204" pitchFamily="34" charset="0"/>
                        </a:rPr>
                        <a:t>64 (35-81)</a:t>
                      </a:r>
                    </a:p>
                  </a:txBody>
                  <a:tcPr anchor="ctr"/>
                </a:tc>
                <a:extLst>
                  <a:ext uri="{0D108BD9-81ED-4DB2-BD59-A6C34878D82A}">
                    <a16:rowId xmlns:a16="http://schemas.microsoft.com/office/drawing/2014/main" xmlns="" val="3880379026"/>
                  </a:ext>
                </a:extLst>
              </a:tr>
              <a:tr h="205804">
                <a:tc>
                  <a:txBody>
                    <a:bodyPr/>
                    <a:lstStyle/>
                    <a:p>
                      <a:pPr algn="l"/>
                      <a:r>
                        <a:rPr lang="fr-FR" sz="1100" b="1" dirty="0">
                          <a:latin typeface="Century Gothic" panose="020B0502020202020204" pitchFamily="34" charset="0"/>
                        </a:rPr>
                        <a:t>Homme</a:t>
                      </a:r>
                    </a:p>
                  </a:txBody>
                  <a:tcPr anchor="ctr"/>
                </a:tc>
                <a:tc>
                  <a:txBody>
                    <a:bodyPr/>
                    <a:lstStyle/>
                    <a:p>
                      <a:pPr algn="ctr"/>
                      <a:r>
                        <a:rPr lang="fr-FR" sz="1100">
                          <a:latin typeface="Century Gothic" panose="020B0502020202020204" pitchFamily="34" charset="0"/>
                        </a:rPr>
                        <a:t>279 (70,3%)</a:t>
                      </a:r>
                    </a:p>
                  </a:txBody>
                  <a:tcPr anchor="ctr"/>
                </a:tc>
                <a:tc>
                  <a:txBody>
                    <a:bodyPr/>
                    <a:lstStyle/>
                    <a:p>
                      <a:pPr algn="ctr"/>
                      <a:r>
                        <a:rPr lang="fr-FR" sz="1100">
                          <a:latin typeface="Century Gothic" panose="020B0502020202020204" pitchFamily="34" charset="0"/>
                        </a:rPr>
                        <a:t>284 (71,0%)</a:t>
                      </a:r>
                    </a:p>
                  </a:txBody>
                  <a:tcPr anchor="ctr"/>
                </a:tc>
                <a:extLst>
                  <a:ext uri="{0D108BD9-81ED-4DB2-BD59-A6C34878D82A}">
                    <a16:rowId xmlns:a16="http://schemas.microsoft.com/office/drawing/2014/main" xmlns="" val="1278644177"/>
                  </a:ext>
                </a:extLst>
              </a:tr>
              <a:tr h="205804">
                <a:tc>
                  <a:txBody>
                    <a:bodyPr/>
                    <a:lstStyle/>
                    <a:p>
                      <a:pPr algn="l"/>
                      <a:r>
                        <a:rPr lang="fr-FR" sz="1100" b="1" dirty="0">
                          <a:latin typeface="Century Gothic" panose="020B0502020202020204" pitchFamily="34" charset="0"/>
                        </a:rPr>
                        <a:t>Origine Géographique</a:t>
                      </a:r>
                    </a:p>
                    <a:p>
                      <a:pPr lvl="1" algn="l"/>
                      <a:r>
                        <a:rPr lang="fr-FR" sz="1100" dirty="0">
                          <a:latin typeface="Century Gothic" panose="020B0502020202020204" pitchFamily="34" charset="0"/>
                        </a:rPr>
                        <a:t>Asie de l'Est</a:t>
                      </a:r>
                    </a:p>
                    <a:p>
                      <a:pPr lvl="1" algn="l"/>
                      <a:r>
                        <a:rPr lang="fr-FR" sz="1100" dirty="0">
                          <a:latin typeface="Century Gothic" panose="020B0502020202020204" pitchFamily="34" charset="0"/>
                        </a:rPr>
                        <a:t>Pas l‘Asie de l'est</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123 (31,0%</a:t>
                      </a:r>
                    </a:p>
                    <a:p>
                      <a:pPr algn="ctr"/>
                      <a:r>
                        <a:rPr lang="fr-FR" sz="1100">
                          <a:latin typeface="Century Gothic" panose="020B0502020202020204" pitchFamily="34" charset="0"/>
                        </a:rPr>
                        <a:t>274 (69,0%)</a:t>
                      </a:r>
                    </a:p>
                  </a:txBody>
                  <a:tcPr anchor="ctr"/>
                </a:tc>
                <a:tc>
                  <a:txBody>
                    <a:bodyPr/>
                    <a:lstStyle/>
                    <a:p>
                      <a:pPr algn="ctr"/>
                      <a:endParaRPr lang="fr-FR" sz="1100" dirty="0">
                        <a:latin typeface="Century Gothic" panose="020B0502020202020204" pitchFamily="34" charset="0"/>
                      </a:endParaRPr>
                    </a:p>
                    <a:p>
                      <a:pPr algn="ctr"/>
                      <a:r>
                        <a:rPr lang="fr-FR" sz="1100" dirty="0">
                          <a:latin typeface="Century Gothic" panose="020B0502020202020204" pitchFamily="34" charset="0"/>
                        </a:rPr>
                        <a:t>121 (30,3%)</a:t>
                      </a:r>
                    </a:p>
                    <a:p>
                      <a:pPr algn="ctr"/>
                      <a:r>
                        <a:rPr lang="fr-FR" sz="1100" dirty="0">
                          <a:latin typeface="Century Gothic" panose="020B0502020202020204" pitchFamily="34" charset="0"/>
                        </a:rPr>
                        <a:t>279 (69,8%)</a:t>
                      </a:r>
                    </a:p>
                  </a:txBody>
                  <a:tcPr anchor="ctr"/>
                </a:tc>
                <a:extLst>
                  <a:ext uri="{0D108BD9-81ED-4DB2-BD59-A6C34878D82A}">
                    <a16:rowId xmlns:a16="http://schemas.microsoft.com/office/drawing/2014/main" xmlns="" val="3821229423"/>
                  </a:ext>
                </a:extLst>
              </a:tr>
              <a:tr h="205804">
                <a:tc>
                  <a:txBody>
                    <a:bodyPr/>
                    <a:lstStyle/>
                    <a:p>
                      <a:pPr algn="l"/>
                      <a:r>
                        <a:rPr lang="fr-FR" sz="1100" b="1" dirty="0">
                          <a:latin typeface="Century Gothic" panose="020B0502020202020204" pitchFamily="34" charset="0"/>
                        </a:rPr>
                        <a:t>ECOG PS</a:t>
                      </a:r>
                    </a:p>
                    <a:p>
                      <a:pPr lvl="1" algn="l"/>
                      <a:r>
                        <a:rPr lang="fr-FR" sz="1100" dirty="0">
                          <a:latin typeface="Century Gothic" panose="020B0502020202020204" pitchFamily="34" charset="0"/>
                        </a:rPr>
                        <a:t>0</a:t>
                      </a:r>
                    </a:p>
                    <a:p>
                      <a:pPr lvl="1" algn="l"/>
                      <a:r>
                        <a:rPr lang="fr-FR" sz="1100" dirty="0">
                          <a:latin typeface="Century Gothic" panose="020B0502020202020204" pitchFamily="34" charset="0"/>
                        </a:rPr>
                        <a:t>1</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253 (63,7%)</a:t>
                      </a:r>
                    </a:p>
                    <a:p>
                      <a:pPr algn="ctr"/>
                      <a:r>
                        <a:rPr lang="fr-FR" sz="1100">
                          <a:latin typeface="Century Gothic" panose="020B0502020202020204" pitchFamily="34" charset="0"/>
                        </a:rPr>
                        <a:t>144 (36,3%)</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246 (61,5%)</a:t>
                      </a:r>
                    </a:p>
                    <a:p>
                      <a:pPr algn="ctr"/>
                      <a:r>
                        <a:rPr lang="fr-FR" sz="1100">
                          <a:latin typeface="Century Gothic" panose="020B0502020202020204" pitchFamily="34" charset="0"/>
                        </a:rPr>
                        <a:t>154 (38,5%)</a:t>
                      </a:r>
                    </a:p>
                  </a:txBody>
                  <a:tcPr anchor="ctr"/>
                </a:tc>
                <a:extLst>
                  <a:ext uri="{0D108BD9-81ED-4DB2-BD59-A6C34878D82A}">
                    <a16:rowId xmlns:a16="http://schemas.microsoft.com/office/drawing/2014/main" xmlns="" val="446218291"/>
                  </a:ext>
                </a:extLst>
              </a:tr>
              <a:tr h="205804">
                <a:tc>
                  <a:txBody>
                    <a:bodyPr/>
                    <a:lstStyle/>
                    <a:p>
                      <a:pPr lvl="0" algn="l"/>
                      <a:r>
                        <a:rPr lang="fr-FR" sz="1100" b="1" dirty="0">
                          <a:latin typeface="Century Gothic" panose="020B0502020202020204" pitchFamily="34" charset="0"/>
                        </a:rPr>
                        <a:t>Histologie</a:t>
                      </a:r>
                    </a:p>
                    <a:p>
                      <a:pPr lvl="1" algn="l"/>
                      <a:r>
                        <a:rPr lang="fr-FR" sz="1100" dirty="0">
                          <a:latin typeface="Century Gothic" panose="020B0502020202020204" pitchFamily="34" charset="0"/>
                        </a:rPr>
                        <a:t>Non épidermoïde</a:t>
                      </a:r>
                    </a:p>
                    <a:p>
                      <a:pPr lvl="1" algn="l"/>
                      <a:r>
                        <a:rPr lang="fr-FR" sz="1100" dirty="0">
                          <a:latin typeface="Century Gothic" panose="020B0502020202020204" pitchFamily="34" charset="0"/>
                        </a:rPr>
                        <a:t>Epidermoïde</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226 (56,9%)</a:t>
                      </a:r>
                    </a:p>
                    <a:p>
                      <a:pPr algn="ctr"/>
                      <a:r>
                        <a:rPr lang="fr-FR" sz="1100">
                          <a:latin typeface="Century Gothic" panose="020B0502020202020204" pitchFamily="34" charset="0"/>
                        </a:rPr>
                        <a:t>171 (43,1%)</a:t>
                      </a:r>
                    </a:p>
                  </a:txBody>
                  <a:tcPr anchor="ctr"/>
                </a:tc>
                <a:tc>
                  <a:txBody>
                    <a:bodyPr/>
                    <a:lstStyle/>
                    <a:p>
                      <a:pPr algn="ctr"/>
                      <a:endParaRPr lang="fr-FR" sz="1100" dirty="0">
                        <a:latin typeface="Century Gothic" panose="020B0502020202020204" pitchFamily="34" charset="0"/>
                      </a:endParaRPr>
                    </a:p>
                    <a:p>
                      <a:pPr algn="ctr"/>
                      <a:r>
                        <a:rPr lang="fr-FR" sz="1100" dirty="0">
                          <a:latin typeface="Century Gothic" panose="020B0502020202020204" pitchFamily="34" charset="0"/>
                        </a:rPr>
                        <a:t>227 (56,8%)</a:t>
                      </a:r>
                    </a:p>
                    <a:p>
                      <a:pPr algn="ctr"/>
                      <a:r>
                        <a:rPr lang="fr-FR" sz="1100" dirty="0">
                          <a:latin typeface="Century Gothic" panose="020B0502020202020204" pitchFamily="34" charset="0"/>
                        </a:rPr>
                        <a:t>173 (43,3%)</a:t>
                      </a:r>
                    </a:p>
                  </a:txBody>
                  <a:tcPr anchor="ctr"/>
                </a:tc>
                <a:extLst>
                  <a:ext uri="{0D108BD9-81ED-4DB2-BD59-A6C34878D82A}">
                    <a16:rowId xmlns:a16="http://schemas.microsoft.com/office/drawing/2014/main" xmlns="" val="74531798"/>
                  </a:ext>
                </a:extLst>
              </a:tr>
            </a:tbl>
          </a:graphicData>
        </a:graphic>
      </p:graphicFrame>
      <p:graphicFrame>
        <p:nvGraphicFramePr>
          <p:cNvPr id="8" name="Tableau 6">
            <a:extLst>
              <a:ext uri="{FF2B5EF4-FFF2-40B4-BE49-F238E27FC236}">
                <a16:creationId xmlns:a16="http://schemas.microsoft.com/office/drawing/2014/main" xmlns="" id="{B05EEE74-22A1-8B1E-D8E1-0C088C552111}"/>
              </a:ext>
            </a:extLst>
          </p:cNvPr>
          <p:cNvGraphicFramePr>
            <a:graphicFrameLocks noGrp="1"/>
          </p:cNvGraphicFramePr>
          <p:nvPr>
            <p:extLst>
              <p:ext uri="{D42A27DB-BD31-4B8C-83A1-F6EECF244321}">
                <p14:modId xmlns:p14="http://schemas.microsoft.com/office/powerpoint/2010/main" val="4205164918"/>
              </p:ext>
            </p:extLst>
          </p:nvPr>
        </p:nvGraphicFramePr>
        <p:xfrm>
          <a:off x="6641725" y="648150"/>
          <a:ext cx="5236541" cy="4023360"/>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xmlns="" val="3716429334"/>
                    </a:ext>
                  </a:extLst>
                </a:gridCol>
                <a:gridCol w="1104314">
                  <a:extLst>
                    <a:ext uri="{9D8B030D-6E8A-4147-A177-3AD203B41FA5}">
                      <a16:colId xmlns:a16="http://schemas.microsoft.com/office/drawing/2014/main" xmlns="" val="1587526157"/>
                    </a:ext>
                  </a:extLst>
                </a:gridCol>
                <a:gridCol w="1206147">
                  <a:extLst>
                    <a:ext uri="{9D8B030D-6E8A-4147-A177-3AD203B41FA5}">
                      <a16:colId xmlns:a16="http://schemas.microsoft.com/office/drawing/2014/main" xmlns="" val="3569884669"/>
                    </a:ext>
                  </a:extLst>
                </a:gridCol>
              </a:tblGrid>
              <a:tr h="242122">
                <a:tc>
                  <a:txBody>
                    <a:bodyPr/>
                    <a:lstStyle/>
                    <a:p>
                      <a:pPr algn="ctr"/>
                      <a:endParaRPr lang="fr-FR" sz="1200" dirty="0">
                        <a:latin typeface="Century Gothic" panose="020B0502020202020204" pitchFamily="34" charset="0"/>
                      </a:endParaRPr>
                    </a:p>
                  </a:txBody>
                  <a:tcPr anchor="ctr">
                    <a:noFill/>
                  </a:tcPr>
                </a:tc>
                <a:tc>
                  <a:txBody>
                    <a:bodyPr/>
                    <a:lstStyle/>
                    <a:p>
                      <a:pPr algn="ctr"/>
                      <a:r>
                        <a:rPr lang="fr-FR" sz="1200" dirty="0">
                          <a:latin typeface="Century Gothic" panose="020B0502020202020204" pitchFamily="34" charset="0"/>
                        </a:rPr>
                        <a:t>Bras </a:t>
                      </a:r>
                      <a:r>
                        <a:rPr lang="fr-FR" sz="1200" dirty="0" err="1">
                          <a:latin typeface="Century Gothic" panose="020B0502020202020204" pitchFamily="34" charset="0"/>
                        </a:rPr>
                        <a:t>Pembro</a:t>
                      </a:r>
                      <a:r>
                        <a:rPr lang="fr-FR" sz="1200" dirty="0">
                          <a:latin typeface="Century Gothic" panose="020B0502020202020204" pitchFamily="34" charset="0"/>
                        </a:rPr>
                        <a:t> </a:t>
                      </a:r>
                      <a:r>
                        <a:rPr lang="fr-FR" sz="1200" b="0" dirty="0">
                          <a:latin typeface="Century Gothic" panose="020B0502020202020204" pitchFamily="34" charset="0"/>
                        </a:rPr>
                        <a:t>(n=397)</a:t>
                      </a:r>
                    </a:p>
                  </a:txBody>
                  <a:tcPr anchor="ctr">
                    <a:solidFill>
                      <a:schemeClr val="accent2"/>
                    </a:solidFill>
                  </a:tcPr>
                </a:tc>
                <a:tc>
                  <a:txBody>
                    <a:bodyPr/>
                    <a:lstStyle/>
                    <a:p>
                      <a:pPr algn="ctr"/>
                      <a:r>
                        <a:rPr lang="fr-FR" sz="1200" dirty="0">
                          <a:latin typeface="Century Gothic" panose="020B0502020202020204" pitchFamily="34" charset="0"/>
                        </a:rPr>
                        <a:t>Bras Placebo </a:t>
                      </a:r>
                      <a:r>
                        <a:rPr lang="fr-FR" sz="1200" b="0" dirty="0">
                          <a:latin typeface="Century Gothic" panose="020B0502020202020204" pitchFamily="34" charset="0"/>
                        </a:rPr>
                        <a:t>(n=400)</a:t>
                      </a:r>
                    </a:p>
                  </a:txBody>
                  <a:tcPr anchor="ctr">
                    <a:solidFill>
                      <a:schemeClr val="tx1">
                        <a:lumMod val="50000"/>
                        <a:lumOff val="50000"/>
                      </a:schemeClr>
                    </a:solidFill>
                  </a:tcPr>
                </a:tc>
                <a:extLst>
                  <a:ext uri="{0D108BD9-81ED-4DB2-BD59-A6C34878D82A}">
                    <a16:rowId xmlns:a16="http://schemas.microsoft.com/office/drawing/2014/main" xmlns="" val="2399490887"/>
                  </a:ext>
                </a:extLst>
              </a:tr>
              <a:tr h="205804">
                <a:tc>
                  <a:txBody>
                    <a:bodyPr/>
                    <a:lstStyle/>
                    <a:p>
                      <a:pPr algn="l"/>
                      <a:r>
                        <a:rPr lang="fr-FR" sz="1100" b="1" dirty="0">
                          <a:latin typeface="Century Gothic" panose="020B0502020202020204" pitchFamily="34" charset="0"/>
                        </a:rPr>
                        <a:t>Tabagisme</a:t>
                      </a:r>
                    </a:p>
                    <a:p>
                      <a:pPr lvl="1" algn="l"/>
                      <a:r>
                        <a:rPr lang="fr-FR" sz="1100" dirty="0">
                          <a:latin typeface="Century Gothic" panose="020B0502020202020204" pitchFamily="34" charset="0"/>
                        </a:rPr>
                        <a:t>Actif</a:t>
                      </a:r>
                    </a:p>
                    <a:p>
                      <a:pPr lvl="1" algn="l"/>
                      <a:r>
                        <a:rPr lang="fr-FR" sz="1100" dirty="0">
                          <a:latin typeface="Century Gothic" panose="020B0502020202020204" pitchFamily="34" charset="0"/>
                        </a:rPr>
                        <a:t>Ancien</a:t>
                      </a:r>
                    </a:p>
                    <a:p>
                      <a:pPr lvl="1" algn="l"/>
                      <a:r>
                        <a:rPr lang="fr-FR" sz="1100" dirty="0">
                          <a:latin typeface="Century Gothic" panose="020B0502020202020204" pitchFamily="34" charset="0"/>
                        </a:rPr>
                        <a:t>Jamais</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96 (24,2%)</a:t>
                      </a:r>
                    </a:p>
                    <a:p>
                      <a:pPr algn="ctr"/>
                      <a:r>
                        <a:rPr lang="fr-FR" sz="1100">
                          <a:latin typeface="Century Gothic" panose="020B0502020202020204" pitchFamily="34" charset="0"/>
                        </a:rPr>
                        <a:t>247 (62,2%)</a:t>
                      </a:r>
                    </a:p>
                    <a:p>
                      <a:pPr algn="ctr"/>
                      <a:r>
                        <a:rPr lang="fr-FR" sz="1100">
                          <a:latin typeface="Century Gothic" panose="020B0502020202020204" pitchFamily="34" charset="0"/>
                        </a:rPr>
                        <a:t>54 (13,6%)</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103 (25,8%)</a:t>
                      </a:r>
                    </a:p>
                    <a:p>
                      <a:pPr algn="ctr"/>
                      <a:r>
                        <a:rPr lang="fr-FR" sz="1100">
                          <a:latin typeface="Century Gothic" panose="020B0502020202020204" pitchFamily="34" charset="0"/>
                        </a:rPr>
                        <a:t>250(62,5%)</a:t>
                      </a:r>
                    </a:p>
                    <a:p>
                      <a:pPr algn="ctr"/>
                      <a:r>
                        <a:rPr lang="fr-FR" sz="1100">
                          <a:latin typeface="Century Gothic" panose="020B0502020202020204" pitchFamily="34" charset="0"/>
                        </a:rPr>
                        <a:t>47 (11,8%</a:t>
                      </a:r>
                    </a:p>
                  </a:txBody>
                  <a:tcPr anchor="ctr"/>
                </a:tc>
                <a:extLst>
                  <a:ext uri="{0D108BD9-81ED-4DB2-BD59-A6C34878D82A}">
                    <a16:rowId xmlns:a16="http://schemas.microsoft.com/office/drawing/2014/main" xmlns="" val="395489008"/>
                  </a:ext>
                </a:extLst>
              </a:tr>
              <a:tr h="205804">
                <a:tc>
                  <a:txBody>
                    <a:bodyPr/>
                    <a:lstStyle/>
                    <a:p>
                      <a:pPr algn="l"/>
                      <a:r>
                        <a:rPr lang="fr-FR" sz="1100" b="1" dirty="0">
                          <a:latin typeface="Century Gothic" panose="020B0502020202020204" pitchFamily="34" charset="0"/>
                        </a:rPr>
                        <a:t>Stade au </a:t>
                      </a:r>
                      <a:r>
                        <a:rPr lang="fr-FR" sz="1100" b="1" dirty="0" err="1">
                          <a:latin typeface="Century Gothic" panose="020B0502020202020204" pitchFamily="34" charset="0"/>
                        </a:rPr>
                        <a:t>baseline</a:t>
                      </a:r>
                      <a:r>
                        <a:rPr lang="fr-FR" sz="1100" b="1" dirty="0">
                          <a:latin typeface="Century Gothic" panose="020B0502020202020204" pitchFamily="34" charset="0"/>
                        </a:rPr>
                        <a:t> </a:t>
                      </a:r>
                      <a:r>
                        <a:rPr lang="fr-FR" sz="1100" b="0" dirty="0">
                          <a:latin typeface="Century Gothic" panose="020B0502020202020204" pitchFamily="34" charset="0"/>
                        </a:rPr>
                        <a:t>(per AJCC v8)</a:t>
                      </a:r>
                    </a:p>
                    <a:p>
                      <a:pPr lvl="1" algn="l"/>
                      <a:r>
                        <a:rPr lang="fr-FR" sz="1100" dirty="0">
                          <a:latin typeface="Century Gothic" panose="020B0502020202020204" pitchFamily="34" charset="0"/>
                        </a:rPr>
                        <a:t>II</a:t>
                      </a:r>
                    </a:p>
                    <a:p>
                      <a:pPr lvl="1" algn="l"/>
                      <a:r>
                        <a:rPr lang="fr-FR" sz="1100" dirty="0">
                          <a:latin typeface="Century Gothic" panose="020B0502020202020204" pitchFamily="34" charset="0"/>
                        </a:rPr>
                        <a:t>IIIA</a:t>
                      </a:r>
                    </a:p>
                    <a:p>
                      <a:pPr lvl="1" algn="l"/>
                      <a:r>
                        <a:rPr lang="fr-FR" sz="1100" dirty="0">
                          <a:latin typeface="Century Gothic" panose="020B0502020202020204" pitchFamily="34" charset="0"/>
                        </a:rPr>
                        <a:t>IIIB</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118 (29,7%)</a:t>
                      </a:r>
                    </a:p>
                    <a:p>
                      <a:pPr algn="ctr"/>
                      <a:r>
                        <a:rPr lang="fr-FR" sz="1100">
                          <a:latin typeface="Century Gothic" panose="020B0502020202020204" pitchFamily="34" charset="0"/>
                        </a:rPr>
                        <a:t>217 (54,7%)</a:t>
                      </a:r>
                    </a:p>
                    <a:p>
                      <a:pPr algn="ctr"/>
                      <a:r>
                        <a:rPr lang="fr-FR" sz="1100">
                          <a:latin typeface="Century Gothic" panose="020B0502020202020204" pitchFamily="34" charset="0"/>
                        </a:rPr>
                        <a:t>62 (15,6%)</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121 (30,3%)</a:t>
                      </a:r>
                    </a:p>
                    <a:p>
                      <a:pPr algn="ctr"/>
                      <a:r>
                        <a:rPr lang="fr-FR" sz="1100">
                          <a:latin typeface="Century Gothic" panose="020B0502020202020204" pitchFamily="34" charset="0"/>
                        </a:rPr>
                        <a:t>225 (56,3%)</a:t>
                      </a:r>
                    </a:p>
                    <a:p>
                      <a:pPr algn="ctr"/>
                      <a:r>
                        <a:rPr lang="fr-FR" sz="1100">
                          <a:latin typeface="Century Gothic" panose="020B0502020202020204" pitchFamily="34" charset="0"/>
                        </a:rPr>
                        <a:t>54 (13,5%)</a:t>
                      </a:r>
                    </a:p>
                  </a:txBody>
                  <a:tcPr anchor="ctr"/>
                </a:tc>
                <a:extLst>
                  <a:ext uri="{0D108BD9-81ED-4DB2-BD59-A6C34878D82A}">
                    <a16:rowId xmlns:a16="http://schemas.microsoft.com/office/drawing/2014/main" xmlns="" val="3821229423"/>
                  </a:ext>
                </a:extLst>
              </a:tr>
              <a:tr h="205804">
                <a:tc>
                  <a:txBody>
                    <a:bodyPr/>
                    <a:lstStyle/>
                    <a:p>
                      <a:pPr algn="l"/>
                      <a:r>
                        <a:rPr lang="fr-FR" sz="1100" b="1" dirty="0" err="1">
                          <a:latin typeface="Century Gothic" panose="020B0502020202020204" pitchFamily="34" charset="0"/>
                        </a:rPr>
                        <a:t>pN</a:t>
                      </a:r>
                      <a:r>
                        <a:rPr lang="fr-FR" sz="1100" b="1" dirty="0">
                          <a:latin typeface="Century Gothic" panose="020B0502020202020204" pitchFamily="34" charset="0"/>
                        </a:rPr>
                        <a:t> statut</a:t>
                      </a:r>
                    </a:p>
                    <a:p>
                      <a:pPr lvl="1" algn="l"/>
                      <a:r>
                        <a:rPr lang="fr-FR" sz="1100" b="0" dirty="0">
                          <a:latin typeface="Century Gothic" panose="020B0502020202020204" pitchFamily="34" charset="0"/>
                        </a:rPr>
                        <a:t>N0</a:t>
                      </a:r>
                    </a:p>
                    <a:p>
                      <a:pPr lvl="1" algn="l"/>
                      <a:r>
                        <a:rPr lang="fr-FR" sz="1100" b="0" dirty="0">
                          <a:latin typeface="Century Gothic" panose="020B0502020202020204" pitchFamily="34" charset="0"/>
                        </a:rPr>
                        <a:t>N1</a:t>
                      </a:r>
                    </a:p>
                    <a:p>
                      <a:pPr lvl="1" algn="l"/>
                      <a:r>
                        <a:rPr lang="fr-FR" sz="1100" b="0" dirty="0">
                          <a:latin typeface="Century Gothic" panose="020B0502020202020204" pitchFamily="34" charset="0"/>
                        </a:rPr>
                        <a:t>N2</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148 (37,3%)</a:t>
                      </a:r>
                    </a:p>
                    <a:p>
                      <a:pPr algn="ctr"/>
                      <a:r>
                        <a:rPr lang="fr-FR" sz="1100">
                          <a:latin typeface="Century Gothic" panose="020B0502020202020204" pitchFamily="34" charset="0"/>
                        </a:rPr>
                        <a:t>81 (20,4%)</a:t>
                      </a:r>
                    </a:p>
                    <a:p>
                      <a:pPr algn="ctr"/>
                      <a:r>
                        <a:rPr lang="fr-FR" sz="1100">
                          <a:latin typeface="Century Gothic" panose="020B0502020202020204" pitchFamily="34" charset="0"/>
                        </a:rPr>
                        <a:t>168 (42,3%)</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142 (35,5%)</a:t>
                      </a:r>
                    </a:p>
                    <a:p>
                      <a:pPr algn="ctr"/>
                      <a:r>
                        <a:rPr lang="fr-FR" sz="1100">
                          <a:latin typeface="Century Gothic" panose="020B0502020202020204" pitchFamily="34" charset="0"/>
                        </a:rPr>
                        <a:t>71 (17,8%)</a:t>
                      </a:r>
                    </a:p>
                    <a:p>
                      <a:pPr algn="ctr"/>
                      <a:r>
                        <a:rPr lang="fr-FR" sz="1100">
                          <a:latin typeface="Century Gothic" panose="020B0502020202020204" pitchFamily="34" charset="0"/>
                        </a:rPr>
                        <a:t>187 (46,8%)</a:t>
                      </a:r>
                    </a:p>
                  </a:txBody>
                  <a:tcPr anchor="ctr"/>
                </a:tc>
                <a:extLst>
                  <a:ext uri="{0D108BD9-81ED-4DB2-BD59-A6C34878D82A}">
                    <a16:rowId xmlns:a16="http://schemas.microsoft.com/office/drawing/2014/main" xmlns="" val="446218291"/>
                  </a:ext>
                </a:extLst>
              </a:tr>
              <a:tr h="205804">
                <a:tc>
                  <a:txBody>
                    <a:bodyPr/>
                    <a:lstStyle/>
                    <a:p>
                      <a:pPr lvl="0" algn="l"/>
                      <a:r>
                        <a:rPr lang="fr-FR" sz="1100" b="1">
                          <a:latin typeface="Century Gothic" panose="020B0502020202020204" pitchFamily="34" charset="0"/>
                        </a:rPr>
                        <a:t>PD-L1 TPS</a:t>
                      </a:r>
                    </a:p>
                    <a:p>
                      <a:pPr lvl="1" algn="l"/>
                      <a:r>
                        <a:rPr lang="fr-FR" sz="1100" b="0">
                          <a:latin typeface="Century Gothic" panose="020B0502020202020204" pitchFamily="34" charset="0"/>
                        </a:rPr>
                        <a:t>&gt; 50%</a:t>
                      </a:r>
                    </a:p>
                    <a:p>
                      <a:pPr lvl="1" algn="l"/>
                      <a:r>
                        <a:rPr lang="fr-FR" sz="1100" b="0">
                          <a:latin typeface="Century Gothic" panose="020B0502020202020204" pitchFamily="34" charset="0"/>
                        </a:rPr>
                        <a:t>1-49%</a:t>
                      </a:r>
                    </a:p>
                    <a:p>
                      <a:pPr lvl="1" algn="l"/>
                      <a:r>
                        <a:rPr lang="fr-FR" sz="1100" b="0">
                          <a:latin typeface="Century Gothic" panose="020B0502020202020204" pitchFamily="34" charset="0"/>
                        </a:rPr>
                        <a:t>&gt; 1%</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132 (33,2%)</a:t>
                      </a:r>
                    </a:p>
                    <a:p>
                      <a:pPr algn="ctr"/>
                      <a:r>
                        <a:rPr lang="fr-FR" sz="1100">
                          <a:latin typeface="Century Gothic" panose="020B0502020202020204" pitchFamily="34" charset="0"/>
                        </a:rPr>
                        <a:t>127 (32,0%)</a:t>
                      </a:r>
                    </a:p>
                    <a:p>
                      <a:pPr algn="ctr"/>
                      <a:r>
                        <a:rPr lang="fr-FR" sz="1100">
                          <a:latin typeface="Century Gothic" panose="020B0502020202020204" pitchFamily="34" charset="0"/>
                        </a:rPr>
                        <a:t>138 (34,8)</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134 (33,5%)</a:t>
                      </a:r>
                    </a:p>
                    <a:p>
                      <a:pPr algn="ctr"/>
                      <a:r>
                        <a:rPr lang="fr-FR" sz="1100">
                          <a:latin typeface="Century Gothic" panose="020B0502020202020204" pitchFamily="34" charset="0"/>
                        </a:rPr>
                        <a:t>115 (28,8%)</a:t>
                      </a:r>
                    </a:p>
                    <a:p>
                      <a:pPr algn="ctr"/>
                      <a:r>
                        <a:rPr lang="fr-FR" sz="1100">
                          <a:latin typeface="Century Gothic" panose="020B0502020202020204" pitchFamily="34" charset="0"/>
                        </a:rPr>
                        <a:t>151 (37,8%)</a:t>
                      </a:r>
                    </a:p>
                  </a:txBody>
                  <a:tcPr anchor="ctr"/>
                </a:tc>
                <a:extLst>
                  <a:ext uri="{0D108BD9-81ED-4DB2-BD59-A6C34878D82A}">
                    <a16:rowId xmlns:a16="http://schemas.microsoft.com/office/drawing/2014/main" xmlns="" val="74531798"/>
                  </a:ext>
                </a:extLst>
              </a:tr>
              <a:tr h="205804">
                <a:tc>
                  <a:txBody>
                    <a:bodyPr/>
                    <a:lstStyle/>
                    <a:p>
                      <a:pPr lvl="0" algn="l"/>
                      <a:r>
                        <a:rPr lang="fr-FR" sz="1100" b="1" i="1" dirty="0">
                          <a:latin typeface="Century Gothic" panose="020B0502020202020204" pitchFamily="34" charset="0"/>
                        </a:rPr>
                        <a:t>EGFR</a:t>
                      </a:r>
                      <a:r>
                        <a:rPr lang="fr-FR" sz="1100" b="1" i="0" dirty="0">
                          <a:latin typeface="Century Gothic" panose="020B0502020202020204" pitchFamily="34" charset="0"/>
                        </a:rPr>
                        <a:t> </a:t>
                      </a:r>
                      <a:r>
                        <a:rPr lang="fr-FR" sz="1100" b="1" dirty="0">
                          <a:latin typeface="Century Gothic" panose="020B0502020202020204" pitchFamily="34" charset="0"/>
                        </a:rPr>
                        <a:t>mutation connue</a:t>
                      </a:r>
                    </a:p>
                  </a:txBody>
                  <a:tcPr anchor="ctr"/>
                </a:tc>
                <a:tc>
                  <a:txBody>
                    <a:bodyPr/>
                    <a:lstStyle/>
                    <a:p>
                      <a:pPr algn="ctr"/>
                      <a:r>
                        <a:rPr lang="fr-FR" sz="1100">
                          <a:latin typeface="Century Gothic" panose="020B0502020202020204" pitchFamily="34" charset="0"/>
                        </a:rPr>
                        <a:t>14 (3,5%)</a:t>
                      </a:r>
                    </a:p>
                  </a:txBody>
                  <a:tcPr anchor="ctr"/>
                </a:tc>
                <a:tc>
                  <a:txBody>
                    <a:bodyPr/>
                    <a:lstStyle/>
                    <a:p>
                      <a:pPr algn="ctr"/>
                      <a:r>
                        <a:rPr lang="fr-FR" sz="1100">
                          <a:latin typeface="Century Gothic" panose="020B0502020202020204" pitchFamily="34" charset="0"/>
                        </a:rPr>
                        <a:t>19 (4,8%)</a:t>
                      </a:r>
                    </a:p>
                  </a:txBody>
                  <a:tcPr anchor="ctr"/>
                </a:tc>
                <a:extLst>
                  <a:ext uri="{0D108BD9-81ED-4DB2-BD59-A6C34878D82A}">
                    <a16:rowId xmlns:a16="http://schemas.microsoft.com/office/drawing/2014/main" xmlns="" val="3081351210"/>
                  </a:ext>
                </a:extLst>
              </a:tr>
              <a:tr h="205804">
                <a:tc>
                  <a:txBody>
                    <a:bodyPr/>
                    <a:lstStyle/>
                    <a:p>
                      <a:pPr lvl="0" algn="l"/>
                      <a:r>
                        <a:rPr lang="fr-FR" sz="1100" b="1" i="1" dirty="0">
                          <a:latin typeface="Century Gothic" panose="020B0502020202020204" pitchFamily="34" charset="0"/>
                        </a:rPr>
                        <a:t>ALK</a:t>
                      </a:r>
                      <a:r>
                        <a:rPr lang="fr-FR" sz="1100" b="1" dirty="0">
                          <a:latin typeface="Century Gothic" panose="020B0502020202020204" pitchFamily="34" charset="0"/>
                        </a:rPr>
                        <a:t> translocation connue</a:t>
                      </a:r>
                    </a:p>
                  </a:txBody>
                  <a:tcPr anchor="ctr"/>
                </a:tc>
                <a:tc>
                  <a:txBody>
                    <a:bodyPr/>
                    <a:lstStyle/>
                    <a:p>
                      <a:pPr algn="ctr"/>
                      <a:r>
                        <a:rPr lang="fr-FR" sz="1100">
                          <a:latin typeface="Century Gothic" panose="020B0502020202020204" pitchFamily="34" charset="0"/>
                        </a:rPr>
                        <a:t>12 (3,0%)</a:t>
                      </a:r>
                    </a:p>
                  </a:txBody>
                  <a:tcPr anchor="ctr"/>
                </a:tc>
                <a:tc>
                  <a:txBody>
                    <a:bodyPr/>
                    <a:lstStyle/>
                    <a:p>
                      <a:pPr algn="ctr"/>
                      <a:r>
                        <a:rPr lang="fr-FR" sz="1100" dirty="0">
                          <a:latin typeface="Century Gothic" panose="020B0502020202020204" pitchFamily="34" charset="0"/>
                        </a:rPr>
                        <a:t>9 (2,3%)</a:t>
                      </a:r>
                    </a:p>
                  </a:txBody>
                  <a:tcPr anchor="ctr"/>
                </a:tc>
                <a:extLst>
                  <a:ext uri="{0D108BD9-81ED-4DB2-BD59-A6C34878D82A}">
                    <a16:rowId xmlns:a16="http://schemas.microsoft.com/office/drawing/2014/main" xmlns="" val="2945575932"/>
                  </a:ext>
                </a:extLst>
              </a:tr>
            </a:tbl>
          </a:graphicData>
        </a:graphic>
      </p:graphicFrame>
      <p:sp>
        <p:nvSpPr>
          <p:cNvPr id="9" name="Espace réservé du contenu 8">
            <a:extLst>
              <a:ext uri="{FF2B5EF4-FFF2-40B4-BE49-F238E27FC236}">
                <a16:creationId xmlns:a16="http://schemas.microsoft.com/office/drawing/2014/main" xmlns="" id="{8AEEFEB1-C139-74E5-0D26-C22A36E0FC99}"/>
              </a:ext>
            </a:extLst>
          </p:cNvPr>
          <p:cNvSpPr txBox="1">
            <a:spLocks/>
          </p:cNvSpPr>
          <p:nvPr/>
        </p:nvSpPr>
        <p:spPr>
          <a:xfrm>
            <a:off x="2244676" y="5356598"/>
            <a:ext cx="8481060" cy="483797"/>
          </a:xfrm>
          <a:prstGeom prst="rect">
            <a:avLst/>
          </a:prstGeom>
          <a:solidFill>
            <a:srgbClr val="FF7F4D"/>
          </a:solidFill>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360000" indent="-180000" algn="l" defTabSz="914400" rtl="0" eaLnBrk="1" latinLnBrk="0" hangingPunct="1">
              <a:lnSpc>
                <a:spcPct val="90000"/>
              </a:lnSpc>
              <a:spcBef>
                <a:spcPts val="500"/>
              </a:spcBef>
              <a:buClr>
                <a:schemeClr val="bg1"/>
              </a:buClr>
              <a:buFont typeface="Police système Courant"/>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Clr>
                <a:schemeClr val="bg1"/>
              </a:buClr>
              <a:buFont typeface="Wingdings" pitchFamily="2" charset="2"/>
              <a:buChar char="§"/>
              <a:defRPr sz="1400" b="1" kern="1200">
                <a:solidFill>
                  <a:schemeClr val="bg1"/>
                </a:solidFill>
                <a:latin typeface="+mn-lt"/>
                <a:ea typeface="+mn-ea"/>
                <a:cs typeface="+mn-cs"/>
              </a:defRPr>
            </a:lvl3pPr>
            <a:lvl4pPr marL="720000" indent="-180000" algn="l" defTabSz="914400" rtl="0" eaLnBrk="1" latinLnBrk="0" hangingPunct="1">
              <a:lnSpc>
                <a:spcPct val="90000"/>
              </a:lnSpc>
              <a:spcBef>
                <a:spcPts val="500"/>
              </a:spcBef>
              <a:buClr>
                <a:schemeClr val="bg1"/>
              </a:buClr>
              <a:buFont typeface="Police système Courant"/>
              <a:buChar char="⁃"/>
              <a:defRPr sz="1200" kern="1200">
                <a:solidFill>
                  <a:schemeClr val="bg1"/>
                </a:solidFill>
                <a:latin typeface="+mn-lt"/>
                <a:ea typeface="+mn-ea"/>
                <a:cs typeface="+mn-cs"/>
              </a:defRPr>
            </a:lvl4pPr>
            <a:lvl5pPr marL="9000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400" dirty="0">
                <a:solidFill>
                  <a:prstClr val="white"/>
                </a:solidFill>
                <a:latin typeface="Century Gothic" panose="020B0502020202020204" pitchFamily="34" charset="0"/>
              </a:rPr>
              <a:t>Les deux bras sont comparables, très peu de mutations </a:t>
            </a:r>
            <a:r>
              <a:rPr lang="fr-FR" sz="2400" i="1" dirty="0">
                <a:solidFill>
                  <a:prstClr val="white"/>
                </a:solidFill>
                <a:latin typeface="Century Gothic" panose="020B0502020202020204" pitchFamily="34" charset="0"/>
              </a:rPr>
              <a:t>EGFR/ALK</a:t>
            </a:r>
          </a:p>
        </p:txBody>
      </p:sp>
    </p:spTree>
    <p:extLst>
      <p:ext uri="{BB962C8B-B14F-4D97-AF65-F5344CB8AC3E}">
        <p14:creationId xmlns:p14="http://schemas.microsoft.com/office/powerpoint/2010/main" val="3086158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FD4B9A5C-988D-BCF2-980B-9F4965CB2264}"/>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sz="3600"/>
              <a:t>KEYNOTE-671</a:t>
            </a:r>
          </a:p>
        </p:txBody>
      </p:sp>
      <p:sp>
        <p:nvSpPr>
          <p:cNvPr id="15" name="Espace réservé du texte 14">
            <a:extLst>
              <a:ext uri="{FF2B5EF4-FFF2-40B4-BE49-F238E27FC236}">
                <a16:creationId xmlns:a16="http://schemas.microsoft.com/office/drawing/2014/main" xmlns="" id="{EE5AA174-C907-547B-4990-111F35D6582F}"/>
              </a:ext>
            </a:extLst>
          </p:cNvPr>
          <p:cNvSpPr>
            <a:spLocks noGrp="1"/>
          </p:cNvSpPr>
          <p:nvPr>
            <p:ph type="body" sz="quarter" idx="18"/>
          </p:nvPr>
        </p:nvSpPr>
        <p:spPr/>
        <p:txBody>
          <a:bodyPr/>
          <a:lstStyle/>
          <a:p>
            <a:r>
              <a:rPr lang="fr-FR" dirty="0"/>
              <a:t>Survie sans évènement (SSE) selon investigateur</a:t>
            </a:r>
          </a:p>
        </p:txBody>
      </p:sp>
      <p:sp>
        <p:nvSpPr>
          <p:cNvPr id="18" name="Espace réservé du contenu 17">
            <a:extLst>
              <a:ext uri="{FF2B5EF4-FFF2-40B4-BE49-F238E27FC236}">
                <a16:creationId xmlns:a16="http://schemas.microsoft.com/office/drawing/2014/main" xmlns="" id="{58F3EC7B-9549-CD8B-FAD7-6026DF44DDA7}"/>
              </a:ext>
            </a:extLst>
          </p:cNvPr>
          <p:cNvSpPr>
            <a:spLocks noGrp="1"/>
          </p:cNvSpPr>
          <p:nvPr>
            <p:ph sz="quarter" idx="21"/>
          </p:nvPr>
        </p:nvSpPr>
        <p:spPr>
          <a:xfrm>
            <a:off x="7985686" y="1203291"/>
            <a:ext cx="3547288" cy="4250157"/>
          </a:xfrm>
        </p:spPr>
        <p:txBody>
          <a:bodyPr anchor="ctr">
            <a:normAutofit/>
          </a:bodyPr>
          <a:lstStyle/>
          <a:p>
            <a:r>
              <a:rPr lang="fr-FR" dirty="0"/>
              <a:t>Survie sans évènement :</a:t>
            </a:r>
          </a:p>
          <a:p>
            <a:pPr lvl="1"/>
            <a:r>
              <a:rPr lang="fr-FR" dirty="0"/>
              <a:t>temps entre la randomisation et la survenue d’une progression avant ou après la chirurgie (ou l’absence de chirurgie) selon RECIST 1.1, ou le décès de toute cause.</a:t>
            </a:r>
          </a:p>
          <a:p>
            <a:pPr lvl="1"/>
            <a:endParaRPr lang="fr-FR" dirty="0"/>
          </a:p>
          <a:p>
            <a:r>
              <a:rPr lang="fr-FR" dirty="0"/>
              <a:t>L’objectif principal d’amélioration de l’EFS avec le pembrolizumab est atteint :</a:t>
            </a:r>
          </a:p>
          <a:p>
            <a:pPr lvl="1"/>
            <a:r>
              <a:rPr lang="fr-FR" dirty="0"/>
              <a:t>à 2 ans le taux d’EFS est de 62,4% avec le pembrolizumab </a:t>
            </a:r>
            <a:r>
              <a:rPr lang="fr-FR" i="1" dirty="0"/>
              <a:t>vs </a:t>
            </a:r>
            <a:r>
              <a:rPr lang="fr-FR" dirty="0"/>
              <a:t>40,6%,  HR 0.58 très significatif.</a:t>
            </a:r>
          </a:p>
        </p:txBody>
      </p:sp>
      <p:sp>
        <p:nvSpPr>
          <p:cNvPr id="22" name="Espace réservé du contenu 5">
            <a:extLst>
              <a:ext uri="{FF2B5EF4-FFF2-40B4-BE49-F238E27FC236}">
                <a16:creationId xmlns:a16="http://schemas.microsoft.com/office/drawing/2014/main" xmlns="" id="{DA465B64-1A7B-6965-2D63-5E2A3FEE31DB}"/>
              </a:ext>
            </a:extLst>
          </p:cNvPr>
          <p:cNvSpPr txBox="1">
            <a:spLocks/>
          </p:cNvSpPr>
          <p:nvPr/>
        </p:nvSpPr>
        <p:spPr>
          <a:xfrm>
            <a:off x="1312995" y="1352845"/>
            <a:ext cx="6273510" cy="425670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23" name="Chart 16">
            <a:extLst>
              <a:ext uri="{FF2B5EF4-FFF2-40B4-BE49-F238E27FC236}">
                <a16:creationId xmlns:a16="http://schemas.microsoft.com/office/drawing/2014/main" xmlns="" id="{995F9CB8-1E68-A68F-33FB-66408561CF1C}"/>
              </a:ext>
            </a:extLst>
          </p:cNvPr>
          <p:cNvGraphicFramePr/>
          <p:nvPr>
            <p:extLst>
              <p:ext uri="{D42A27DB-BD31-4B8C-83A1-F6EECF244321}">
                <p14:modId xmlns:p14="http://schemas.microsoft.com/office/powerpoint/2010/main" val="3888106801"/>
              </p:ext>
            </p:extLst>
          </p:nvPr>
        </p:nvGraphicFramePr>
        <p:xfrm>
          <a:off x="1191491" y="1620826"/>
          <a:ext cx="6338454"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24" name="Espace réservé du texte 6">
            <a:extLst>
              <a:ext uri="{FF2B5EF4-FFF2-40B4-BE49-F238E27FC236}">
                <a16:creationId xmlns:a16="http://schemas.microsoft.com/office/drawing/2014/main" xmlns="" id="{EC186502-7E23-6EB4-1388-DEB9C1F30D93}"/>
              </a:ext>
            </a:extLst>
          </p:cNvPr>
          <p:cNvSpPr txBox="1">
            <a:spLocks/>
          </p:cNvSpPr>
          <p:nvPr/>
        </p:nvSpPr>
        <p:spPr>
          <a:xfrm>
            <a:off x="1423451" y="1159093"/>
            <a:ext cx="72607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dirty="0">
                <a:latin typeface="Century Gothic" panose="020B0502020202020204" pitchFamily="34" charset="0"/>
              </a:rPr>
              <a:t>SSE</a:t>
            </a:r>
          </a:p>
        </p:txBody>
      </p:sp>
      <p:graphicFrame>
        <p:nvGraphicFramePr>
          <p:cNvPr id="25" name="Table 3">
            <a:extLst>
              <a:ext uri="{FF2B5EF4-FFF2-40B4-BE49-F238E27FC236}">
                <a16:creationId xmlns:a16="http://schemas.microsoft.com/office/drawing/2014/main" xmlns="" id="{25ACB642-5D2A-49C7-A263-1C98FB611CE5}"/>
              </a:ext>
            </a:extLst>
          </p:cNvPr>
          <p:cNvGraphicFramePr>
            <a:graphicFrameLocks noGrp="1"/>
          </p:cNvGraphicFramePr>
          <p:nvPr/>
        </p:nvGraphicFramePr>
        <p:xfrm>
          <a:off x="1378527" y="5107255"/>
          <a:ext cx="6151419" cy="429531"/>
        </p:xfrm>
        <a:graphic>
          <a:graphicData uri="http://schemas.openxmlformats.org/drawingml/2006/table">
            <a:tbl>
              <a:tblPr firstRow="1" bandRow="1">
                <a:effectLst/>
              </a:tblPr>
              <a:tblGrid>
                <a:gridCol w="432938">
                  <a:extLst>
                    <a:ext uri="{9D8B030D-6E8A-4147-A177-3AD203B41FA5}">
                      <a16:colId xmlns:a16="http://schemas.microsoft.com/office/drawing/2014/main" xmlns="" val="1289765418"/>
                    </a:ext>
                  </a:extLst>
                </a:gridCol>
                <a:gridCol w="554708">
                  <a:extLst>
                    <a:ext uri="{9D8B030D-6E8A-4147-A177-3AD203B41FA5}">
                      <a16:colId xmlns:a16="http://schemas.microsoft.com/office/drawing/2014/main" xmlns="" val="3242974005"/>
                    </a:ext>
                  </a:extLst>
                </a:gridCol>
                <a:gridCol w="576375">
                  <a:extLst>
                    <a:ext uri="{9D8B030D-6E8A-4147-A177-3AD203B41FA5}">
                      <a16:colId xmlns:a16="http://schemas.microsoft.com/office/drawing/2014/main" xmlns="" val="2776657473"/>
                    </a:ext>
                  </a:extLst>
                </a:gridCol>
                <a:gridCol w="589376">
                  <a:extLst>
                    <a:ext uri="{9D8B030D-6E8A-4147-A177-3AD203B41FA5}">
                      <a16:colId xmlns:a16="http://schemas.microsoft.com/office/drawing/2014/main" xmlns="" val="3515376167"/>
                    </a:ext>
                  </a:extLst>
                </a:gridCol>
                <a:gridCol w="593710">
                  <a:extLst>
                    <a:ext uri="{9D8B030D-6E8A-4147-A177-3AD203B41FA5}">
                      <a16:colId xmlns:a16="http://schemas.microsoft.com/office/drawing/2014/main" xmlns="" val="1385854877"/>
                    </a:ext>
                  </a:extLst>
                </a:gridCol>
                <a:gridCol w="572042">
                  <a:extLst>
                    <a:ext uri="{9D8B030D-6E8A-4147-A177-3AD203B41FA5}">
                      <a16:colId xmlns:a16="http://schemas.microsoft.com/office/drawing/2014/main" xmlns="" val="79554832"/>
                    </a:ext>
                  </a:extLst>
                </a:gridCol>
                <a:gridCol w="572042">
                  <a:extLst>
                    <a:ext uri="{9D8B030D-6E8A-4147-A177-3AD203B41FA5}">
                      <a16:colId xmlns:a16="http://schemas.microsoft.com/office/drawing/2014/main" xmlns="" val="3582586495"/>
                    </a:ext>
                  </a:extLst>
                </a:gridCol>
                <a:gridCol w="619711">
                  <a:extLst>
                    <a:ext uri="{9D8B030D-6E8A-4147-A177-3AD203B41FA5}">
                      <a16:colId xmlns:a16="http://schemas.microsoft.com/office/drawing/2014/main" xmlns="" val="512610548"/>
                    </a:ext>
                  </a:extLst>
                </a:gridCol>
                <a:gridCol w="567708">
                  <a:extLst>
                    <a:ext uri="{9D8B030D-6E8A-4147-A177-3AD203B41FA5}">
                      <a16:colId xmlns:a16="http://schemas.microsoft.com/office/drawing/2014/main" xmlns="" val="1874114984"/>
                    </a:ext>
                  </a:extLst>
                </a:gridCol>
                <a:gridCol w="552474">
                  <a:extLst>
                    <a:ext uri="{9D8B030D-6E8A-4147-A177-3AD203B41FA5}">
                      <a16:colId xmlns:a16="http://schemas.microsoft.com/office/drawing/2014/main" xmlns="" val="942116476"/>
                    </a:ext>
                  </a:extLst>
                </a:gridCol>
                <a:gridCol w="520335">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a:solidFill>
                            <a:schemeClr val="accent2"/>
                          </a:solidFill>
                          <a:effectLst/>
                          <a:latin typeface="+mj-lt"/>
                        </a:rPr>
                        <a:t>Pembro</a:t>
                      </a:r>
                      <a:endParaRPr lang="fr-FR" sz="800" b="1"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397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330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236</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172</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117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72</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42</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11</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800" b="1" i="0" u="none" strike="noStrike">
                          <a:solidFill>
                            <a:schemeClr val="tx1">
                              <a:lumMod val="50000"/>
                              <a:lumOff val="50000"/>
                            </a:schemeClr>
                          </a:solidFill>
                          <a:effectLst/>
                          <a:latin typeface="+mj-lt"/>
                        </a:rPr>
                        <a:t>Placebo</a:t>
                      </a:r>
                      <a:endParaRPr lang="fr-FR" sz="800" b="1"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400</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294</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183</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124</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74</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38</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24</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9</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0</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sp>
        <p:nvSpPr>
          <p:cNvPr id="28" name="TextBox 4">
            <a:extLst>
              <a:ext uri="{FF2B5EF4-FFF2-40B4-BE49-F238E27FC236}">
                <a16:creationId xmlns:a16="http://schemas.microsoft.com/office/drawing/2014/main" xmlns="" id="{8423AD5D-11A6-5A93-B2BC-75D3DCDAAFEE}"/>
              </a:ext>
            </a:extLst>
          </p:cNvPr>
          <p:cNvSpPr txBox="1"/>
          <p:nvPr/>
        </p:nvSpPr>
        <p:spPr>
          <a:xfrm>
            <a:off x="2251617" y="3678817"/>
            <a:ext cx="3807688"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lumMod val="50000"/>
                    <a:lumOff val="50000"/>
                  </a:prstClr>
                </a:solidFill>
                <a:latin typeface="Century Gothic" panose="020B0502020202020204" pitchFamily="34" charset="0"/>
              </a:rPr>
              <a:t>HR (95% Cl) : 0,58 (0,46-0,72)</a:t>
            </a:r>
          </a:p>
          <a:p>
            <a:r>
              <a:rPr lang="en-GB" sz="1050" b="1" i="1" dirty="0">
                <a:solidFill>
                  <a:prstClr val="black">
                    <a:lumMod val="50000"/>
                    <a:lumOff val="50000"/>
                  </a:prstClr>
                </a:solidFill>
                <a:latin typeface="Century Gothic" panose="020B0502020202020204" pitchFamily="34" charset="0"/>
              </a:rPr>
              <a:t>p</a:t>
            </a:r>
            <a:r>
              <a:rPr lang="en-GB" sz="1050" b="1" dirty="0">
                <a:solidFill>
                  <a:prstClr val="black">
                    <a:lumMod val="50000"/>
                    <a:lumOff val="50000"/>
                  </a:prstClr>
                </a:solidFill>
                <a:latin typeface="Century Gothic" panose="020B0502020202020204" pitchFamily="34" charset="0"/>
              </a:rPr>
              <a:t>&lt;0,00001</a:t>
            </a:r>
          </a:p>
          <a:p>
            <a:r>
              <a:rPr lang="en-GB" sz="1050" dirty="0">
                <a:solidFill>
                  <a:prstClr val="black">
                    <a:lumMod val="50000"/>
                    <a:lumOff val="50000"/>
                  </a:prstClr>
                </a:solidFill>
                <a:latin typeface="Century Gothic" panose="020B0502020202020204" pitchFamily="34" charset="0"/>
              </a:rPr>
              <a:t>Patients w/ events </a:t>
            </a:r>
            <a:r>
              <a:rPr lang="en-GB" sz="1050" b="1" dirty="0">
                <a:solidFill>
                  <a:srgbClr val="ED7D31"/>
                </a:solidFill>
                <a:latin typeface="Century Gothic" panose="020B0502020202020204" pitchFamily="34" charset="0"/>
              </a:rPr>
              <a:t>35,0%</a:t>
            </a:r>
            <a:r>
              <a:rPr lang="en-GB" sz="1050" b="1" i="1" dirty="0">
                <a:solidFill>
                  <a:srgbClr val="ED7D31"/>
                </a:solidFill>
                <a:latin typeface="Century Gothic" panose="020B0502020202020204" pitchFamily="34" charset="0"/>
              </a:rPr>
              <a:t> </a:t>
            </a:r>
            <a:r>
              <a:rPr lang="en-GB" sz="1050" i="1" dirty="0">
                <a:solidFill>
                  <a:prstClr val="black">
                    <a:lumMod val="50000"/>
                    <a:lumOff val="50000"/>
                  </a:prstClr>
                </a:solidFill>
                <a:latin typeface="Century Gothic" panose="020B0502020202020204" pitchFamily="34" charset="0"/>
              </a:rPr>
              <a:t>vs</a:t>
            </a:r>
            <a:r>
              <a:rPr lang="en-GB" sz="1050" b="1" i="1" dirty="0">
                <a:solidFill>
                  <a:prstClr val="black">
                    <a:lumMod val="50000"/>
                    <a:lumOff val="50000"/>
                  </a:prstClr>
                </a:solidFill>
                <a:latin typeface="Century Gothic" panose="020B0502020202020204" pitchFamily="34" charset="0"/>
              </a:rPr>
              <a:t> </a:t>
            </a:r>
            <a:r>
              <a:rPr lang="en-GB" sz="1050" b="1" dirty="0">
                <a:solidFill>
                  <a:prstClr val="black">
                    <a:lumMod val="50000"/>
                    <a:lumOff val="50000"/>
                  </a:prstClr>
                </a:solidFill>
                <a:latin typeface="Century Gothic" panose="020B0502020202020204" pitchFamily="34" charset="0"/>
              </a:rPr>
              <a:t>51,3%</a:t>
            </a:r>
          </a:p>
          <a:p>
            <a:r>
              <a:rPr lang="en-GB" sz="1050" dirty="0" err="1">
                <a:solidFill>
                  <a:prstClr val="black">
                    <a:lumMod val="50000"/>
                    <a:lumOff val="50000"/>
                  </a:prstClr>
                </a:solidFill>
                <a:latin typeface="Century Gothic" panose="020B0502020202020204" pitchFamily="34" charset="0"/>
              </a:rPr>
              <a:t>Médiane</a:t>
            </a:r>
            <a:r>
              <a:rPr lang="en-GB" sz="1050" dirty="0">
                <a:solidFill>
                  <a:prstClr val="black">
                    <a:lumMod val="50000"/>
                    <a:lumOff val="50000"/>
                  </a:prstClr>
                </a:solidFill>
                <a:latin typeface="Century Gothic" panose="020B0502020202020204" pitchFamily="34" charset="0"/>
              </a:rPr>
              <a:t> (IC95%), mois </a:t>
            </a:r>
            <a:r>
              <a:rPr lang="en-GB" sz="1050" b="1" dirty="0">
                <a:solidFill>
                  <a:srgbClr val="ED7D31"/>
                </a:solidFill>
                <a:latin typeface="Century Gothic" panose="020B0502020202020204" pitchFamily="34" charset="0"/>
              </a:rPr>
              <a:t>NR </a:t>
            </a:r>
            <a:r>
              <a:rPr lang="en-GB" sz="1050" dirty="0">
                <a:solidFill>
                  <a:srgbClr val="ED7D31"/>
                </a:solidFill>
                <a:latin typeface="Century Gothic" panose="020B0502020202020204" pitchFamily="34" charset="0"/>
              </a:rPr>
              <a:t>(34,1-NA) </a:t>
            </a:r>
            <a:r>
              <a:rPr lang="en-GB" sz="1050" i="1" dirty="0">
                <a:solidFill>
                  <a:prstClr val="black">
                    <a:lumMod val="50000"/>
                    <a:lumOff val="50000"/>
                  </a:prstClr>
                </a:solidFill>
                <a:latin typeface="Century Gothic" panose="020B0502020202020204" pitchFamily="34" charset="0"/>
              </a:rPr>
              <a:t>vs</a:t>
            </a:r>
            <a:r>
              <a:rPr lang="en-GB" sz="1050" b="1" i="1" dirty="0">
                <a:solidFill>
                  <a:prstClr val="black">
                    <a:lumMod val="50000"/>
                    <a:lumOff val="50000"/>
                  </a:prstClr>
                </a:solidFill>
                <a:latin typeface="Century Gothic" panose="020B0502020202020204" pitchFamily="34" charset="0"/>
              </a:rPr>
              <a:t> </a:t>
            </a:r>
            <a:r>
              <a:rPr lang="en-GB" sz="1050" b="1" dirty="0">
                <a:solidFill>
                  <a:prstClr val="black">
                    <a:lumMod val="50000"/>
                    <a:lumOff val="50000"/>
                  </a:prstClr>
                </a:solidFill>
                <a:latin typeface="Century Gothic" panose="020B0502020202020204" pitchFamily="34" charset="0"/>
              </a:rPr>
              <a:t>17,0 </a:t>
            </a:r>
            <a:r>
              <a:rPr lang="en-GB" sz="1050" dirty="0">
                <a:solidFill>
                  <a:prstClr val="black">
                    <a:lumMod val="50000"/>
                    <a:lumOff val="50000"/>
                  </a:prstClr>
                </a:solidFill>
                <a:latin typeface="Century Gothic" panose="020B0502020202020204" pitchFamily="34" charset="0"/>
              </a:rPr>
              <a:t>(14,3-22,0)</a:t>
            </a:r>
          </a:p>
        </p:txBody>
      </p:sp>
      <p:sp>
        <p:nvSpPr>
          <p:cNvPr id="29" name="Forme libre : forme 28">
            <a:extLst>
              <a:ext uri="{FF2B5EF4-FFF2-40B4-BE49-F238E27FC236}">
                <a16:creationId xmlns:a16="http://schemas.microsoft.com/office/drawing/2014/main" xmlns="" id="{46E29447-262C-E5A5-2642-C679A4802FC4}"/>
              </a:ext>
            </a:extLst>
          </p:cNvPr>
          <p:cNvSpPr/>
          <p:nvPr/>
        </p:nvSpPr>
        <p:spPr>
          <a:xfrm>
            <a:off x="2064412" y="1789531"/>
            <a:ext cx="4448584" cy="1248184"/>
          </a:xfrm>
          <a:custGeom>
            <a:avLst/>
            <a:gdLst>
              <a:gd name="connsiteX0" fmla="*/ 0 w 4448584"/>
              <a:gd name="connsiteY0" fmla="*/ 0 h 1248184"/>
              <a:gd name="connsiteX1" fmla="*/ 0 w 4448584"/>
              <a:gd name="connsiteY1" fmla="*/ 0 h 1248184"/>
              <a:gd name="connsiteX2" fmla="*/ 25244 w 4448584"/>
              <a:gd name="connsiteY2" fmla="*/ 2805 h 1248184"/>
              <a:gd name="connsiteX3" fmla="*/ 42074 w 4448584"/>
              <a:gd name="connsiteY3" fmla="*/ 8415 h 1248184"/>
              <a:gd name="connsiteX4" fmla="*/ 50489 w 4448584"/>
              <a:gd name="connsiteY4" fmla="*/ 11220 h 1248184"/>
              <a:gd name="connsiteX5" fmla="*/ 70123 w 4448584"/>
              <a:gd name="connsiteY5" fmla="*/ 19635 h 1248184"/>
              <a:gd name="connsiteX6" fmla="*/ 81343 w 4448584"/>
              <a:gd name="connsiteY6" fmla="*/ 28049 h 1248184"/>
              <a:gd name="connsiteX7" fmla="*/ 92562 w 4448584"/>
              <a:gd name="connsiteY7" fmla="*/ 30854 h 1248184"/>
              <a:gd name="connsiteX8" fmla="*/ 117806 w 4448584"/>
              <a:gd name="connsiteY8" fmla="*/ 39269 h 1248184"/>
              <a:gd name="connsiteX9" fmla="*/ 131831 w 4448584"/>
              <a:gd name="connsiteY9" fmla="*/ 47684 h 1248184"/>
              <a:gd name="connsiteX10" fmla="*/ 140246 w 4448584"/>
              <a:gd name="connsiteY10" fmla="*/ 50489 h 1248184"/>
              <a:gd name="connsiteX11" fmla="*/ 159880 w 4448584"/>
              <a:gd name="connsiteY11" fmla="*/ 61708 h 1248184"/>
              <a:gd name="connsiteX12" fmla="*/ 173905 w 4448584"/>
              <a:gd name="connsiteY12" fmla="*/ 70123 h 1248184"/>
              <a:gd name="connsiteX13" fmla="*/ 182319 w 4448584"/>
              <a:gd name="connsiteY13" fmla="*/ 75733 h 1248184"/>
              <a:gd name="connsiteX14" fmla="*/ 190734 w 4448584"/>
              <a:gd name="connsiteY14" fmla="*/ 78538 h 1248184"/>
              <a:gd name="connsiteX15" fmla="*/ 204759 w 4448584"/>
              <a:gd name="connsiteY15" fmla="*/ 86952 h 1248184"/>
              <a:gd name="connsiteX16" fmla="*/ 218783 w 4448584"/>
              <a:gd name="connsiteY16" fmla="*/ 109392 h 1248184"/>
              <a:gd name="connsiteX17" fmla="*/ 227198 w 4448584"/>
              <a:gd name="connsiteY17" fmla="*/ 112197 h 1248184"/>
              <a:gd name="connsiteX18" fmla="*/ 241222 w 4448584"/>
              <a:gd name="connsiteY18" fmla="*/ 123416 h 1248184"/>
              <a:gd name="connsiteX19" fmla="*/ 269271 w 4448584"/>
              <a:gd name="connsiteY19" fmla="*/ 140246 h 1248184"/>
              <a:gd name="connsiteX20" fmla="*/ 291711 w 4448584"/>
              <a:gd name="connsiteY20" fmla="*/ 173905 h 1248184"/>
              <a:gd name="connsiteX21" fmla="*/ 333784 w 4448584"/>
              <a:gd name="connsiteY21" fmla="*/ 204759 h 1248184"/>
              <a:gd name="connsiteX22" fmla="*/ 347809 w 4448584"/>
              <a:gd name="connsiteY22" fmla="*/ 224393 h 1248184"/>
              <a:gd name="connsiteX23" fmla="*/ 364638 w 4448584"/>
              <a:gd name="connsiteY23" fmla="*/ 230003 h 1248184"/>
              <a:gd name="connsiteX24" fmla="*/ 375858 w 4448584"/>
              <a:gd name="connsiteY24" fmla="*/ 238417 h 1248184"/>
              <a:gd name="connsiteX25" fmla="*/ 401102 w 4448584"/>
              <a:gd name="connsiteY25" fmla="*/ 249637 h 1248184"/>
              <a:gd name="connsiteX26" fmla="*/ 431956 w 4448584"/>
              <a:gd name="connsiteY26" fmla="*/ 263662 h 1248184"/>
              <a:gd name="connsiteX27" fmla="*/ 445981 w 4448584"/>
              <a:gd name="connsiteY27" fmla="*/ 305735 h 1248184"/>
              <a:gd name="connsiteX28" fmla="*/ 482444 w 4448584"/>
              <a:gd name="connsiteY28" fmla="*/ 305735 h 1248184"/>
              <a:gd name="connsiteX29" fmla="*/ 552567 w 4448584"/>
              <a:gd name="connsiteY29" fmla="*/ 333784 h 1248184"/>
              <a:gd name="connsiteX30" fmla="*/ 580616 w 4448584"/>
              <a:gd name="connsiteY30" fmla="*/ 342199 h 1248184"/>
              <a:gd name="connsiteX31" fmla="*/ 586226 w 4448584"/>
              <a:gd name="connsiteY31" fmla="*/ 350614 h 1248184"/>
              <a:gd name="connsiteX32" fmla="*/ 597446 w 4448584"/>
              <a:gd name="connsiteY32" fmla="*/ 353419 h 1248184"/>
              <a:gd name="connsiteX33" fmla="*/ 617080 w 4448584"/>
              <a:gd name="connsiteY33" fmla="*/ 375858 h 1248184"/>
              <a:gd name="connsiteX34" fmla="*/ 639519 w 4448584"/>
              <a:gd name="connsiteY34" fmla="*/ 392687 h 1248184"/>
              <a:gd name="connsiteX35" fmla="*/ 645129 w 4448584"/>
              <a:gd name="connsiteY35" fmla="*/ 403907 h 1248184"/>
              <a:gd name="connsiteX36" fmla="*/ 678788 w 4448584"/>
              <a:gd name="connsiteY36" fmla="*/ 403907 h 1248184"/>
              <a:gd name="connsiteX37" fmla="*/ 734886 w 4448584"/>
              <a:gd name="connsiteY37" fmla="*/ 510494 h 1248184"/>
              <a:gd name="connsiteX38" fmla="*/ 757325 w 4448584"/>
              <a:gd name="connsiteY38" fmla="*/ 510494 h 1248184"/>
              <a:gd name="connsiteX39" fmla="*/ 785375 w 4448584"/>
              <a:gd name="connsiteY39" fmla="*/ 546957 h 1248184"/>
              <a:gd name="connsiteX40" fmla="*/ 810619 w 4448584"/>
              <a:gd name="connsiteY40" fmla="*/ 546957 h 1248184"/>
              <a:gd name="connsiteX41" fmla="*/ 838668 w 4448584"/>
              <a:gd name="connsiteY41" fmla="*/ 597446 h 1248184"/>
              <a:gd name="connsiteX42" fmla="*/ 897571 w 4448584"/>
              <a:gd name="connsiteY42" fmla="*/ 597446 h 1248184"/>
              <a:gd name="connsiteX43" fmla="*/ 1049036 w 4448584"/>
              <a:gd name="connsiteY43" fmla="*/ 653544 h 1248184"/>
              <a:gd name="connsiteX44" fmla="*/ 1141598 w 4448584"/>
              <a:gd name="connsiteY44" fmla="*/ 718057 h 1248184"/>
              <a:gd name="connsiteX45" fmla="*/ 1326722 w 4448584"/>
              <a:gd name="connsiteY45" fmla="*/ 732081 h 1248184"/>
              <a:gd name="connsiteX46" fmla="*/ 1419284 w 4448584"/>
              <a:gd name="connsiteY46" fmla="*/ 841473 h 1248184"/>
              <a:gd name="connsiteX47" fmla="*/ 1458552 w 4448584"/>
              <a:gd name="connsiteY47" fmla="*/ 841473 h 1248184"/>
              <a:gd name="connsiteX48" fmla="*/ 1478187 w 4448584"/>
              <a:gd name="connsiteY48" fmla="*/ 863912 h 1248184"/>
              <a:gd name="connsiteX49" fmla="*/ 1629652 w 4448584"/>
              <a:gd name="connsiteY49" fmla="*/ 863912 h 1248184"/>
              <a:gd name="connsiteX50" fmla="*/ 1674530 w 4448584"/>
              <a:gd name="connsiteY50" fmla="*/ 883546 h 1248184"/>
              <a:gd name="connsiteX51" fmla="*/ 1767092 w 4448584"/>
              <a:gd name="connsiteY51" fmla="*/ 883546 h 1248184"/>
              <a:gd name="connsiteX52" fmla="*/ 1809166 w 4448584"/>
              <a:gd name="connsiteY52" fmla="*/ 905986 h 1248184"/>
              <a:gd name="connsiteX53" fmla="*/ 1904533 w 4448584"/>
              <a:gd name="connsiteY53" fmla="*/ 905986 h 1248184"/>
              <a:gd name="connsiteX54" fmla="*/ 1952216 w 4448584"/>
              <a:gd name="connsiteY54" fmla="*/ 931230 h 1248184"/>
              <a:gd name="connsiteX55" fmla="*/ 2055998 w 4448584"/>
              <a:gd name="connsiteY55" fmla="*/ 931230 h 1248184"/>
              <a:gd name="connsiteX56" fmla="*/ 2109291 w 4448584"/>
              <a:gd name="connsiteY56" fmla="*/ 942449 h 1248184"/>
              <a:gd name="connsiteX57" fmla="*/ 2142950 w 4448584"/>
              <a:gd name="connsiteY57" fmla="*/ 992938 h 1248184"/>
              <a:gd name="connsiteX58" fmla="*/ 2201853 w 4448584"/>
              <a:gd name="connsiteY58" fmla="*/ 992938 h 1248184"/>
              <a:gd name="connsiteX59" fmla="*/ 2227097 w 4448584"/>
              <a:gd name="connsiteY59" fmla="*/ 1001352 h 1248184"/>
              <a:gd name="connsiteX60" fmla="*/ 2423441 w 4448584"/>
              <a:gd name="connsiteY60" fmla="*/ 1001352 h 1248184"/>
              <a:gd name="connsiteX61" fmla="*/ 2538442 w 4448584"/>
              <a:gd name="connsiteY61" fmla="*/ 1012572 h 1248184"/>
              <a:gd name="connsiteX62" fmla="*/ 2577711 w 4448584"/>
              <a:gd name="connsiteY62" fmla="*/ 1054646 h 1248184"/>
              <a:gd name="connsiteX63" fmla="*/ 2661858 w 4448584"/>
              <a:gd name="connsiteY63" fmla="*/ 1054646 h 1248184"/>
              <a:gd name="connsiteX64" fmla="*/ 2768444 w 4448584"/>
              <a:gd name="connsiteY64" fmla="*/ 1082695 h 1248184"/>
              <a:gd name="connsiteX65" fmla="*/ 3043325 w 4448584"/>
              <a:gd name="connsiteY65" fmla="*/ 1082695 h 1248184"/>
              <a:gd name="connsiteX66" fmla="*/ 3043325 w 4448584"/>
              <a:gd name="connsiteY66" fmla="*/ 1113549 h 1248184"/>
              <a:gd name="connsiteX67" fmla="*/ 3138692 w 4448584"/>
              <a:gd name="connsiteY67" fmla="*/ 1113549 h 1248184"/>
              <a:gd name="connsiteX68" fmla="*/ 3138692 w 4448584"/>
              <a:gd name="connsiteY68" fmla="*/ 1113549 h 1248184"/>
              <a:gd name="connsiteX69" fmla="*/ 3158327 w 4448584"/>
              <a:gd name="connsiteY69" fmla="*/ 1133184 h 1248184"/>
              <a:gd name="connsiteX70" fmla="*/ 3304182 w 4448584"/>
              <a:gd name="connsiteY70" fmla="*/ 1133184 h 1248184"/>
              <a:gd name="connsiteX71" fmla="*/ 3304182 w 4448584"/>
              <a:gd name="connsiteY71" fmla="*/ 1166842 h 1248184"/>
              <a:gd name="connsiteX72" fmla="*/ 3632356 w 4448584"/>
              <a:gd name="connsiteY72" fmla="*/ 1166842 h 1248184"/>
              <a:gd name="connsiteX73" fmla="*/ 3632356 w 4448584"/>
              <a:gd name="connsiteY73" fmla="*/ 1206111 h 1248184"/>
              <a:gd name="connsiteX74" fmla="*/ 3792236 w 4448584"/>
              <a:gd name="connsiteY74" fmla="*/ 1206111 h 1248184"/>
              <a:gd name="connsiteX75" fmla="*/ 3792236 w 4448584"/>
              <a:gd name="connsiteY75" fmla="*/ 1248184 h 1248184"/>
              <a:gd name="connsiteX76" fmla="*/ 4448584 w 4448584"/>
              <a:gd name="connsiteY76" fmla="*/ 1248184 h 124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448584" h="1248184">
                <a:moveTo>
                  <a:pt x="0" y="0"/>
                </a:moveTo>
                <a:lnTo>
                  <a:pt x="0" y="0"/>
                </a:lnTo>
                <a:cubicBezTo>
                  <a:pt x="8415" y="935"/>
                  <a:pt x="16942" y="1145"/>
                  <a:pt x="25244" y="2805"/>
                </a:cubicBezTo>
                <a:cubicBezTo>
                  <a:pt x="31043" y="3965"/>
                  <a:pt x="36464" y="6545"/>
                  <a:pt x="42074" y="8415"/>
                </a:cubicBezTo>
                <a:lnTo>
                  <a:pt x="50489" y="11220"/>
                </a:lnTo>
                <a:cubicBezTo>
                  <a:pt x="81099" y="31629"/>
                  <a:pt x="33917" y="1534"/>
                  <a:pt x="70123" y="19635"/>
                </a:cubicBezTo>
                <a:cubicBezTo>
                  <a:pt x="74304" y="21725"/>
                  <a:pt x="77162" y="25958"/>
                  <a:pt x="81343" y="28049"/>
                </a:cubicBezTo>
                <a:cubicBezTo>
                  <a:pt x="84791" y="29773"/>
                  <a:pt x="88905" y="29635"/>
                  <a:pt x="92562" y="30854"/>
                </a:cubicBezTo>
                <a:cubicBezTo>
                  <a:pt x="124248" y="41416"/>
                  <a:pt x="90921" y="32547"/>
                  <a:pt x="117806" y="39269"/>
                </a:cubicBezTo>
                <a:cubicBezTo>
                  <a:pt x="122481" y="42074"/>
                  <a:pt x="126955" y="45246"/>
                  <a:pt x="131831" y="47684"/>
                </a:cubicBezTo>
                <a:cubicBezTo>
                  <a:pt x="134476" y="49006"/>
                  <a:pt x="137786" y="48849"/>
                  <a:pt x="140246" y="50489"/>
                </a:cubicBezTo>
                <a:cubicBezTo>
                  <a:pt x="160299" y="63857"/>
                  <a:pt x="136149" y="55775"/>
                  <a:pt x="159880" y="61708"/>
                </a:cubicBezTo>
                <a:cubicBezTo>
                  <a:pt x="164555" y="64513"/>
                  <a:pt x="169282" y="67233"/>
                  <a:pt x="173905" y="70123"/>
                </a:cubicBezTo>
                <a:cubicBezTo>
                  <a:pt x="176763" y="71910"/>
                  <a:pt x="179304" y="74225"/>
                  <a:pt x="182319" y="75733"/>
                </a:cubicBezTo>
                <a:cubicBezTo>
                  <a:pt x="184964" y="77055"/>
                  <a:pt x="188089" y="77216"/>
                  <a:pt x="190734" y="78538"/>
                </a:cubicBezTo>
                <a:cubicBezTo>
                  <a:pt x="195610" y="80976"/>
                  <a:pt x="200084" y="84147"/>
                  <a:pt x="204759" y="86952"/>
                </a:cubicBezTo>
                <a:cubicBezTo>
                  <a:pt x="209434" y="94432"/>
                  <a:pt x="212923" y="102799"/>
                  <a:pt x="218783" y="109392"/>
                </a:cubicBezTo>
                <a:cubicBezTo>
                  <a:pt x="220747" y="111602"/>
                  <a:pt x="224691" y="110630"/>
                  <a:pt x="227198" y="112197"/>
                </a:cubicBezTo>
                <a:cubicBezTo>
                  <a:pt x="232275" y="115370"/>
                  <a:pt x="236171" y="120202"/>
                  <a:pt x="241222" y="123416"/>
                </a:cubicBezTo>
                <a:cubicBezTo>
                  <a:pt x="287427" y="152819"/>
                  <a:pt x="234257" y="113983"/>
                  <a:pt x="269271" y="140246"/>
                </a:cubicBezTo>
                <a:cubicBezTo>
                  <a:pt x="276726" y="155155"/>
                  <a:pt x="278591" y="162097"/>
                  <a:pt x="291711" y="173905"/>
                </a:cubicBezTo>
                <a:cubicBezTo>
                  <a:pt x="312931" y="193003"/>
                  <a:pt x="308225" y="168978"/>
                  <a:pt x="333784" y="204759"/>
                </a:cubicBezTo>
                <a:cubicBezTo>
                  <a:pt x="338459" y="211304"/>
                  <a:pt x="341584" y="219300"/>
                  <a:pt x="347809" y="224393"/>
                </a:cubicBezTo>
                <a:cubicBezTo>
                  <a:pt x="352386" y="228137"/>
                  <a:pt x="364638" y="230003"/>
                  <a:pt x="364638" y="230003"/>
                </a:cubicBezTo>
                <a:cubicBezTo>
                  <a:pt x="368378" y="232808"/>
                  <a:pt x="371677" y="236326"/>
                  <a:pt x="375858" y="238417"/>
                </a:cubicBezTo>
                <a:cubicBezTo>
                  <a:pt x="415906" y="258440"/>
                  <a:pt x="376353" y="233138"/>
                  <a:pt x="401102" y="249637"/>
                </a:cubicBezTo>
                <a:lnTo>
                  <a:pt x="431956" y="263662"/>
                </a:lnTo>
                <a:lnTo>
                  <a:pt x="445981" y="305735"/>
                </a:lnTo>
                <a:lnTo>
                  <a:pt x="482444" y="305735"/>
                </a:lnTo>
                <a:lnTo>
                  <a:pt x="552567" y="333784"/>
                </a:lnTo>
                <a:cubicBezTo>
                  <a:pt x="561917" y="336589"/>
                  <a:pt x="571885" y="337833"/>
                  <a:pt x="580616" y="342199"/>
                </a:cubicBezTo>
                <a:cubicBezTo>
                  <a:pt x="583631" y="343707"/>
                  <a:pt x="583421" y="348744"/>
                  <a:pt x="586226" y="350614"/>
                </a:cubicBezTo>
                <a:cubicBezTo>
                  <a:pt x="589434" y="352752"/>
                  <a:pt x="593706" y="352484"/>
                  <a:pt x="597446" y="353419"/>
                </a:cubicBezTo>
                <a:cubicBezTo>
                  <a:pt x="621289" y="369316"/>
                  <a:pt x="584351" y="343130"/>
                  <a:pt x="617080" y="375858"/>
                </a:cubicBezTo>
                <a:cubicBezTo>
                  <a:pt x="623691" y="382469"/>
                  <a:pt x="639519" y="392687"/>
                  <a:pt x="639519" y="392687"/>
                </a:cubicBezTo>
                <a:cubicBezTo>
                  <a:pt x="642742" y="402356"/>
                  <a:pt x="640233" y="399011"/>
                  <a:pt x="645129" y="403907"/>
                </a:cubicBezTo>
                <a:lnTo>
                  <a:pt x="678788" y="403907"/>
                </a:lnTo>
                <a:lnTo>
                  <a:pt x="734886" y="510494"/>
                </a:lnTo>
                <a:lnTo>
                  <a:pt x="757325" y="510494"/>
                </a:lnTo>
                <a:lnTo>
                  <a:pt x="785375" y="546957"/>
                </a:lnTo>
                <a:lnTo>
                  <a:pt x="810619" y="546957"/>
                </a:lnTo>
                <a:lnTo>
                  <a:pt x="838668" y="597446"/>
                </a:lnTo>
                <a:lnTo>
                  <a:pt x="897571" y="597446"/>
                </a:lnTo>
                <a:lnTo>
                  <a:pt x="1049036" y="653544"/>
                </a:lnTo>
                <a:lnTo>
                  <a:pt x="1141598" y="718057"/>
                </a:lnTo>
                <a:lnTo>
                  <a:pt x="1326722" y="732081"/>
                </a:lnTo>
                <a:lnTo>
                  <a:pt x="1419284" y="841473"/>
                </a:lnTo>
                <a:lnTo>
                  <a:pt x="1458552" y="841473"/>
                </a:lnTo>
                <a:lnTo>
                  <a:pt x="1478187" y="863912"/>
                </a:lnTo>
                <a:lnTo>
                  <a:pt x="1629652" y="863912"/>
                </a:lnTo>
                <a:lnTo>
                  <a:pt x="1674530" y="883546"/>
                </a:lnTo>
                <a:lnTo>
                  <a:pt x="1767092" y="883546"/>
                </a:lnTo>
                <a:lnTo>
                  <a:pt x="1809166" y="905986"/>
                </a:lnTo>
                <a:lnTo>
                  <a:pt x="1904533" y="905986"/>
                </a:lnTo>
                <a:lnTo>
                  <a:pt x="1952216" y="931230"/>
                </a:lnTo>
                <a:lnTo>
                  <a:pt x="2055998" y="931230"/>
                </a:lnTo>
                <a:lnTo>
                  <a:pt x="2109291" y="942449"/>
                </a:lnTo>
                <a:lnTo>
                  <a:pt x="2142950" y="992938"/>
                </a:lnTo>
                <a:lnTo>
                  <a:pt x="2201853" y="992938"/>
                </a:lnTo>
                <a:lnTo>
                  <a:pt x="2227097" y="1001352"/>
                </a:lnTo>
                <a:lnTo>
                  <a:pt x="2423441" y="1001352"/>
                </a:lnTo>
                <a:lnTo>
                  <a:pt x="2538442" y="1012572"/>
                </a:lnTo>
                <a:lnTo>
                  <a:pt x="2577711" y="1054646"/>
                </a:lnTo>
                <a:lnTo>
                  <a:pt x="2661858" y="1054646"/>
                </a:lnTo>
                <a:lnTo>
                  <a:pt x="2768444" y="1082695"/>
                </a:lnTo>
                <a:lnTo>
                  <a:pt x="3043325" y="1082695"/>
                </a:lnTo>
                <a:lnTo>
                  <a:pt x="3043325" y="1113549"/>
                </a:lnTo>
                <a:lnTo>
                  <a:pt x="3138692" y="1113549"/>
                </a:lnTo>
                <a:lnTo>
                  <a:pt x="3138692" y="1113549"/>
                </a:lnTo>
                <a:lnTo>
                  <a:pt x="3158327" y="1133184"/>
                </a:lnTo>
                <a:lnTo>
                  <a:pt x="3304182" y="1133184"/>
                </a:lnTo>
                <a:lnTo>
                  <a:pt x="3304182" y="1166842"/>
                </a:lnTo>
                <a:lnTo>
                  <a:pt x="3632356" y="1166842"/>
                </a:lnTo>
                <a:lnTo>
                  <a:pt x="3632356" y="1206111"/>
                </a:lnTo>
                <a:lnTo>
                  <a:pt x="3792236" y="1206111"/>
                </a:lnTo>
                <a:lnTo>
                  <a:pt x="3792236" y="1248184"/>
                </a:lnTo>
                <a:lnTo>
                  <a:pt x="4448584" y="1248184"/>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Forme libre : forme 29">
            <a:extLst>
              <a:ext uri="{FF2B5EF4-FFF2-40B4-BE49-F238E27FC236}">
                <a16:creationId xmlns:a16="http://schemas.microsoft.com/office/drawing/2014/main" xmlns="" id="{92B2ACB2-13D5-9ADE-3010-8F8C15523B62}"/>
              </a:ext>
            </a:extLst>
          </p:cNvPr>
          <p:cNvSpPr/>
          <p:nvPr/>
        </p:nvSpPr>
        <p:spPr>
          <a:xfrm>
            <a:off x="2055998" y="1786726"/>
            <a:ext cx="4720660" cy="1943802"/>
          </a:xfrm>
          <a:custGeom>
            <a:avLst/>
            <a:gdLst>
              <a:gd name="connsiteX0" fmla="*/ 0 w 4720660"/>
              <a:gd name="connsiteY0" fmla="*/ 0 h 1943802"/>
              <a:gd name="connsiteX1" fmla="*/ 0 w 4720660"/>
              <a:gd name="connsiteY1" fmla="*/ 0 h 1943802"/>
              <a:gd name="connsiteX2" fmla="*/ 25244 w 4720660"/>
              <a:gd name="connsiteY2" fmla="*/ 8415 h 1943802"/>
              <a:gd name="connsiteX3" fmla="*/ 39268 w 4720660"/>
              <a:gd name="connsiteY3" fmla="*/ 11220 h 1943802"/>
              <a:gd name="connsiteX4" fmla="*/ 50488 w 4720660"/>
              <a:gd name="connsiteY4" fmla="*/ 16830 h 1943802"/>
              <a:gd name="connsiteX5" fmla="*/ 58903 w 4720660"/>
              <a:gd name="connsiteY5" fmla="*/ 19635 h 1943802"/>
              <a:gd name="connsiteX6" fmla="*/ 72927 w 4720660"/>
              <a:gd name="connsiteY6" fmla="*/ 28049 h 1943802"/>
              <a:gd name="connsiteX7" fmla="*/ 84147 w 4720660"/>
              <a:gd name="connsiteY7" fmla="*/ 30854 h 1943802"/>
              <a:gd name="connsiteX8" fmla="*/ 115001 w 4720660"/>
              <a:gd name="connsiteY8" fmla="*/ 44879 h 1943802"/>
              <a:gd name="connsiteX9" fmla="*/ 148660 w 4720660"/>
              <a:gd name="connsiteY9" fmla="*/ 70123 h 1943802"/>
              <a:gd name="connsiteX10" fmla="*/ 162684 w 4720660"/>
              <a:gd name="connsiteY10" fmla="*/ 84148 h 1943802"/>
              <a:gd name="connsiteX11" fmla="*/ 171099 w 4720660"/>
              <a:gd name="connsiteY11" fmla="*/ 98172 h 1943802"/>
              <a:gd name="connsiteX12" fmla="*/ 179514 w 4720660"/>
              <a:gd name="connsiteY12" fmla="*/ 100977 h 1943802"/>
              <a:gd name="connsiteX13" fmla="*/ 182319 w 4720660"/>
              <a:gd name="connsiteY13" fmla="*/ 103782 h 1943802"/>
              <a:gd name="connsiteX14" fmla="*/ 235612 w 4720660"/>
              <a:gd name="connsiteY14" fmla="*/ 103782 h 1943802"/>
              <a:gd name="connsiteX15" fmla="*/ 297320 w 4720660"/>
              <a:gd name="connsiteY15" fmla="*/ 171100 h 1943802"/>
              <a:gd name="connsiteX16" fmla="*/ 350613 w 4720660"/>
              <a:gd name="connsiteY16" fmla="*/ 260857 h 1943802"/>
              <a:gd name="connsiteX17" fmla="*/ 426346 w 4720660"/>
              <a:gd name="connsiteY17" fmla="*/ 316955 h 1943802"/>
              <a:gd name="connsiteX18" fmla="*/ 488054 w 4720660"/>
              <a:gd name="connsiteY18" fmla="*/ 434761 h 1943802"/>
              <a:gd name="connsiteX19" fmla="*/ 516103 w 4720660"/>
              <a:gd name="connsiteY19" fmla="*/ 445981 h 1943802"/>
              <a:gd name="connsiteX20" fmla="*/ 524517 w 4720660"/>
              <a:gd name="connsiteY20" fmla="*/ 490859 h 1943802"/>
              <a:gd name="connsiteX21" fmla="*/ 558176 w 4720660"/>
              <a:gd name="connsiteY21" fmla="*/ 502079 h 1943802"/>
              <a:gd name="connsiteX22" fmla="*/ 622689 w 4720660"/>
              <a:gd name="connsiteY22" fmla="*/ 589031 h 1943802"/>
              <a:gd name="connsiteX23" fmla="*/ 704031 w 4720660"/>
              <a:gd name="connsiteY23" fmla="*/ 636714 h 1943802"/>
              <a:gd name="connsiteX24" fmla="*/ 746105 w 4720660"/>
              <a:gd name="connsiteY24" fmla="*/ 737691 h 1943802"/>
              <a:gd name="connsiteX25" fmla="*/ 802203 w 4720660"/>
              <a:gd name="connsiteY25" fmla="*/ 737691 h 1943802"/>
              <a:gd name="connsiteX26" fmla="*/ 855496 w 4720660"/>
              <a:gd name="connsiteY26" fmla="*/ 785375 h 1943802"/>
              <a:gd name="connsiteX27" fmla="*/ 908790 w 4720660"/>
              <a:gd name="connsiteY27" fmla="*/ 785375 h 1943802"/>
              <a:gd name="connsiteX28" fmla="*/ 959278 w 4720660"/>
              <a:gd name="connsiteY28" fmla="*/ 824643 h 1943802"/>
              <a:gd name="connsiteX29" fmla="*/ 1035011 w 4720660"/>
              <a:gd name="connsiteY29" fmla="*/ 844278 h 1943802"/>
              <a:gd name="connsiteX30" fmla="*/ 1079889 w 4720660"/>
              <a:gd name="connsiteY30" fmla="*/ 911595 h 1943802"/>
              <a:gd name="connsiteX31" fmla="*/ 1119158 w 4720660"/>
              <a:gd name="connsiteY31" fmla="*/ 1029402 h 1943802"/>
              <a:gd name="connsiteX32" fmla="*/ 1273428 w 4720660"/>
              <a:gd name="connsiteY32" fmla="*/ 1127573 h 1943802"/>
              <a:gd name="connsiteX33" fmla="*/ 1326721 w 4720660"/>
              <a:gd name="connsiteY33" fmla="*/ 1127573 h 1943802"/>
              <a:gd name="connsiteX34" fmla="*/ 1394039 w 4720660"/>
              <a:gd name="connsiteY34" fmla="*/ 1175257 h 1943802"/>
              <a:gd name="connsiteX35" fmla="*/ 1483796 w 4720660"/>
              <a:gd name="connsiteY35" fmla="*/ 1298673 h 1943802"/>
              <a:gd name="connsiteX36" fmla="*/ 1598797 w 4720660"/>
              <a:gd name="connsiteY36" fmla="*/ 1307087 h 1943802"/>
              <a:gd name="connsiteX37" fmla="*/ 1657700 w 4720660"/>
              <a:gd name="connsiteY37" fmla="*/ 1337941 h 1943802"/>
              <a:gd name="connsiteX38" fmla="*/ 1741847 w 4720660"/>
              <a:gd name="connsiteY38" fmla="*/ 1337941 h 1943802"/>
              <a:gd name="connsiteX39" fmla="*/ 1797946 w 4720660"/>
              <a:gd name="connsiteY39" fmla="*/ 1405259 h 1943802"/>
              <a:gd name="connsiteX40" fmla="*/ 2140144 w 4720660"/>
              <a:gd name="connsiteY40" fmla="*/ 1469772 h 1943802"/>
              <a:gd name="connsiteX41" fmla="*/ 2151364 w 4720660"/>
              <a:gd name="connsiteY41" fmla="*/ 1537090 h 1943802"/>
              <a:gd name="connsiteX42" fmla="*/ 2260755 w 4720660"/>
              <a:gd name="connsiteY42" fmla="*/ 1573554 h 1943802"/>
              <a:gd name="connsiteX43" fmla="*/ 2429050 w 4720660"/>
              <a:gd name="connsiteY43" fmla="*/ 1573554 h 1943802"/>
              <a:gd name="connsiteX44" fmla="*/ 2555271 w 4720660"/>
              <a:gd name="connsiteY44" fmla="*/ 1624042 h 1943802"/>
              <a:gd name="connsiteX45" fmla="*/ 2779663 w 4720660"/>
              <a:gd name="connsiteY45" fmla="*/ 1624042 h 1943802"/>
              <a:gd name="connsiteX46" fmla="*/ 2849786 w 4720660"/>
              <a:gd name="connsiteY46" fmla="*/ 1671726 h 1943802"/>
              <a:gd name="connsiteX47" fmla="*/ 3180765 w 4720660"/>
              <a:gd name="connsiteY47" fmla="*/ 1671726 h 1943802"/>
              <a:gd name="connsiteX48" fmla="*/ 3222839 w 4720660"/>
              <a:gd name="connsiteY48" fmla="*/ 1767092 h 1943802"/>
              <a:gd name="connsiteX49" fmla="*/ 3304181 w 4720660"/>
              <a:gd name="connsiteY49" fmla="*/ 1767092 h 1943802"/>
              <a:gd name="connsiteX50" fmla="*/ 3304181 w 4720660"/>
              <a:gd name="connsiteY50" fmla="*/ 1797946 h 1943802"/>
              <a:gd name="connsiteX51" fmla="*/ 3696868 w 4720660"/>
              <a:gd name="connsiteY51" fmla="*/ 1797946 h 1943802"/>
              <a:gd name="connsiteX52" fmla="*/ 3696868 w 4720660"/>
              <a:gd name="connsiteY52" fmla="*/ 1837215 h 1943802"/>
              <a:gd name="connsiteX53" fmla="*/ 4215776 w 4720660"/>
              <a:gd name="connsiteY53" fmla="*/ 1837215 h 1943802"/>
              <a:gd name="connsiteX54" fmla="*/ 4215776 w 4720660"/>
              <a:gd name="connsiteY54" fmla="*/ 1943802 h 1943802"/>
              <a:gd name="connsiteX55" fmla="*/ 4720660 w 4720660"/>
              <a:gd name="connsiteY55" fmla="*/ 1943802 h 19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20660" h="1943802">
                <a:moveTo>
                  <a:pt x="0" y="0"/>
                </a:moveTo>
                <a:lnTo>
                  <a:pt x="0" y="0"/>
                </a:lnTo>
                <a:cubicBezTo>
                  <a:pt x="8415" y="2805"/>
                  <a:pt x="16715" y="5978"/>
                  <a:pt x="25244" y="8415"/>
                </a:cubicBezTo>
                <a:cubicBezTo>
                  <a:pt x="29828" y="9725"/>
                  <a:pt x="34745" y="9712"/>
                  <a:pt x="39268" y="11220"/>
                </a:cubicBezTo>
                <a:cubicBezTo>
                  <a:pt x="43235" y="12542"/>
                  <a:pt x="46645" y="15183"/>
                  <a:pt x="50488" y="16830"/>
                </a:cubicBezTo>
                <a:cubicBezTo>
                  <a:pt x="53206" y="17995"/>
                  <a:pt x="56258" y="18313"/>
                  <a:pt x="58903" y="19635"/>
                </a:cubicBezTo>
                <a:cubicBezTo>
                  <a:pt x="63779" y="22073"/>
                  <a:pt x="67945" y="25835"/>
                  <a:pt x="72927" y="28049"/>
                </a:cubicBezTo>
                <a:cubicBezTo>
                  <a:pt x="76450" y="29615"/>
                  <a:pt x="80407" y="29919"/>
                  <a:pt x="84147" y="30854"/>
                </a:cubicBezTo>
                <a:cubicBezTo>
                  <a:pt x="109231" y="43396"/>
                  <a:pt x="98653" y="39430"/>
                  <a:pt x="115001" y="44879"/>
                </a:cubicBezTo>
                <a:cubicBezTo>
                  <a:pt x="117398" y="46591"/>
                  <a:pt x="144812" y="65634"/>
                  <a:pt x="148660" y="70123"/>
                </a:cubicBezTo>
                <a:cubicBezTo>
                  <a:pt x="164138" y="88180"/>
                  <a:pt x="132770" y="69189"/>
                  <a:pt x="162684" y="84148"/>
                </a:cubicBezTo>
                <a:cubicBezTo>
                  <a:pt x="165489" y="88823"/>
                  <a:pt x="167244" y="94317"/>
                  <a:pt x="171099" y="98172"/>
                </a:cubicBezTo>
                <a:cubicBezTo>
                  <a:pt x="173190" y="100263"/>
                  <a:pt x="176869" y="99655"/>
                  <a:pt x="179514" y="100977"/>
                </a:cubicBezTo>
                <a:cubicBezTo>
                  <a:pt x="180697" y="101568"/>
                  <a:pt x="181384" y="102847"/>
                  <a:pt x="182319" y="103782"/>
                </a:cubicBezTo>
                <a:lnTo>
                  <a:pt x="235612" y="103782"/>
                </a:lnTo>
                <a:lnTo>
                  <a:pt x="297320" y="171100"/>
                </a:lnTo>
                <a:lnTo>
                  <a:pt x="350613" y="260857"/>
                </a:lnTo>
                <a:lnTo>
                  <a:pt x="426346" y="316955"/>
                </a:lnTo>
                <a:lnTo>
                  <a:pt x="488054" y="434761"/>
                </a:lnTo>
                <a:lnTo>
                  <a:pt x="516103" y="445981"/>
                </a:lnTo>
                <a:lnTo>
                  <a:pt x="524517" y="490859"/>
                </a:lnTo>
                <a:lnTo>
                  <a:pt x="558176" y="502079"/>
                </a:lnTo>
                <a:lnTo>
                  <a:pt x="622689" y="589031"/>
                </a:lnTo>
                <a:lnTo>
                  <a:pt x="704031" y="636714"/>
                </a:lnTo>
                <a:lnTo>
                  <a:pt x="746105" y="737691"/>
                </a:lnTo>
                <a:lnTo>
                  <a:pt x="802203" y="737691"/>
                </a:lnTo>
                <a:lnTo>
                  <a:pt x="855496" y="785375"/>
                </a:lnTo>
                <a:lnTo>
                  <a:pt x="908790" y="785375"/>
                </a:lnTo>
                <a:lnTo>
                  <a:pt x="959278" y="824643"/>
                </a:lnTo>
                <a:lnTo>
                  <a:pt x="1035011" y="844278"/>
                </a:lnTo>
                <a:lnTo>
                  <a:pt x="1079889" y="911595"/>
                </a:lnTo>
                <a:lnTo>
                  <a:pt x="1119158" y="1029402"/>
                </a:lnTo>
                <a:lnTo>
                  <a:pt x="1273428" y="1127573"/>
                </a:lnTo>
                <a:lnTo>
                  <a:pt x="1326721" y="1127573"/>
                </a:lnTo>
                <a:lnTo>
                  <a:pt x="1394039" y="1175257"/>
                </a:lnTo>
                <a:lnTo>
                  <a:pt x="1483796" y="1298673"/>
                </a:lnTo>
                <a:lnTo>
                  <a:pt x="1598797" y="1307087"/>
                </a:lnTo>
                <a:lnTo>
                  <a:pt x="1657700" y="1337941"/>
                </a:lnTo>
                <a:lnTo>
                  <a:pt x="1741847" y="1337941"/>
                </a:lnTo>
                <a:lnTo>
                  <a:pt x="1797946" y="1405259"/>
                </a:lnTo>
                <a:lnTo>
                  <a:pt x="2140144" y="1469772"/>
                </a:lnTo>
                <a:lnTo>
                  <a:pt x="2151364" y="1537090"/>
                </a:lnTo>
                <a:lnTo>
                  <a:pt x="2260755" y="1573554"/>
                </a:lnTo>
                <a:lnTo>
                  <a:pt x="2429050" y="1573554"/>
                </a:lnTo>
                <a:lnTo>
                  <a:pt x="2555271" y="1624042"/>
                </a:lnTo>
                <a:lnTo>
                  <a:pt x="2779663" y="1624042"/>
                </a:lnTo>
                <a:lnTo>
                  <a:pt x="2849786" y="1671726"/>
                </a:lnTo>
                <a:lnTo>
                  <a:pt x="3180765" y="1671726"/>
                </a:lnTo>
                <a:lnTo>
                  <a:pt x="3222839" y="1767092"/>
                </a:lnTo>
                <a:lnTo>
                  <a:pt x="3304181" y="1767092"/>
                </a:lnTo>
                <a:lnTo>
                  <a:pt x="3304181" y="1797946"/>
                </a:lnTo>
                <a:lnTo>
                  <a:pt x="3696868" y="1797946"/>
                </a:lnTo>
                <a:lnTo>
                  <a:pt x="3696868" y="1837215"/>
                </a:lnTo>
                <a:lnTo>
                  <a:pt x="4215776" y="1837215"/>
                </a:lnTo>
                <a:lnTo>
                  <a:pt x="4215776" y="1943802"/>
                </a:lnTo>
                <a:lnTo>
                  <a:pt x="4720660" y="1943802"/>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32" name="Connecteur droit 31">
            <a:extLst>
              <a:ext uri="{FF2B5EF4-FFF2-40B4-BE49-F238E27FC236}">
                <a16:creationId xmlns:a16="http://schemas.microsoft.com/office/drawing/2014/main" xmlns="" id="{1F8F432D-A2C2-4D4B-1A0E-FA67E6F7BA98}"/>
              </a:ext>
            </a:extLst>
          </p:cNvPr>
          <p:cNvCxnSpPr>
            <a:cxnSpLocks/>
          </p:cNvCxnSpPr>
          <p:nvPr/>
        </p:nvCxnSpPr>
        <p:spPr>
          <a:xfrm flipV="1">
            <a:off x="3217229" y="1977460"/>
            <a:ext cx="0" cy="1581968"/>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xmlns="" id="{76F5A6AC-3BF6-C8E5-A51F-CCE004CF4346}"/>
              </a:ext>
            </a:extLst>
          </p:cNvPr>
          <p:cNvCxnSpPr>
            <a:cxnSpLocks/>
          </p:cNvCxnSpPr>
          <p:nvPr/>
        </p:nvCxnSpPr>
        <p:spPr>
          <a:xfrm flipV="1">
            <a:off x="4376591" y="1977460"/>
            <a:ext cx="0" cy="198445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TextBox 4">
            <a:extLst>
              <a:ext uri="{FF2B5EF4-FFF2-40B4-BE49-F238E27FC236}">
                <a16:creationId xmlns:a16="http://schemas.microsoft.com/office/drawing/2014/main" xmlns="" id="{2BCEC293-7207-4090-C1E1-D0FE5766A62F}"/>
              </a:ext>
            </a:extLst>
          </p:cNvPr>
          <p:cNvSpPr txBox="1"/>
          <p:nvPr/>
        </p:nvSpPr>
        <p:spPr>
          <a:xfrm>
            <a:off x="2102253" y="2601168"/>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prstClr val="black">
                    <a:lumMod val="50000"/>
                    <a:lumOff val="50000"/>
                  </a:prstClr>
                </a:solidFill>
                <a:latin typeface="Century Gothic" panose="020B0502020202020204" pitchFamily="34" charset="0"/>
              </a:rPr>
              <a:t>12 </a:t>
            </a:r>
            <a:r>
              <a:rPr lang="en-GB" sz="1050" b="1" dirty="0" err="1">
                <a:solidFill>
                  <a:prstClr val="black">
                    <a:lumMod val="50000"/>
                    <a:lumOff val="50000"/>
                  </a:prstClr>
                </a:solidFill>
                <a:latin typeface="Century Gothic" panose="020B0502020202020204" pitchFamily="34" charset="0"/>
              </a:rPr>
              <a:t>mois</a:t>
            </a:r>
            <a:r>
              <a:rPr lang="en-GB" sz="1050" b="1" dirty="0">
                <a:solidFill>
                  <a:prstClr val="black">
                    <a:lumMod val="50000"/>
                    <a:lumOff val="50000"/>
                  </a:prstClr>
                </a:solidFill>
                <a:latin typeface="Century Gothic" panose="020B0502020202020204" pitchFamily="34" charset="0"/>
              </a:rPr>
              <a:t> </a:t>
            </a:r>
            <a:endParaRPr lang="en-GB" sz="1050" dirty="0">
              <a:solidFill>
                <a:prstClr val="black">
                  <a:lumMod val="50000"/>
                  <a:lumOff val="50000"/>
                </a:prstClr>
              </a:solidFill>
              <a:latin typeface="Century Gothic" panose="020B0502020202020204" pitchFamily="34" charset="0"/>
            </a:endParaRPr>
          </a:p>
        </p:txBody>
      </p:sp>
      <p:sp>
        <p:nvSpPr>
          <p:cNvPr id="37" name="TextBox 4">
            <a:extLst>
              <a:ext uri="{FF2B5EF4-FFF2-40B4-BE49-F238E27FC236}">
                <a16:creationId xmlns:a16="http://schemas.microsoft.com/office/drawing/2014/main" xmlns="" id="{2E80F495-8810-6420-78A0-AD0643D444DE}"/>
              </a:ext>
            </a:extLst>
          </p:cNvPr>
          <p:cNvSpPr txBox="1"/>
          <p:nvPr/>
        </p:nvSpPr>
        <p:spPr>
          <a:xfrm>
            <a:off x="3903057" y="1683490"/>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prstClr val="black">
                    <a:lumMod val="50000"/>
                    <a:lumOff val="50000"/>
                  </a:prstClr>
                </a:solidFill>
                <a:latin typeface="Century Gothic" panose="020B0502020202020204" pitchFamily="34" charset="0"/>
              </a:rPr>
              <a:t>24 </a:t>
            </a:r>
            <a:r>
              <a:rPr lang="en-GB" sz="1050" b="1" dirty="0" err="1">
                <a:solidFill>
                  <a:prstClr val="black">
                    <a:lumMod val="50000"/>
                    <a:lumOff val="50000"/>
                  </a:prstClr>
                </a:solidFill>
                <a:latin typeface="Century Gothic" panose="020B0502020202020204" pitchFamily="34" charset="0"/>
              </a:rPr>
              <a:t>mois</a:t>
            </a:r>
            <a:endParaRPr lang="en-GB" sz="1050" dirty="0">
              <a:solidFill>
                <a:prstClr val="black">
                  <a:lumMod val="50000"/>
                  <a:lumOff val="50000"/>
                </a:prstClr>
              </a:solidFill>
              <a:latin typeface="Century Gothic" panose="020B0502020202020204" pitchFamily="34" charset="0"/>
            </a:endParaRPr>
          </a:p>
        </p:txBody>
      </p:sp>
      <p:sp>
        <p:nvSpPr>
          <p:cNvPr id="38" name="TextBox 4">
            <a:extLst>
              <a:ext uri="{FF2B5EF4-FFF2-40B4-BE49-F238E27FC236}">
                <a16:creationId xmlns:a16="http://schemas.microsoft.com/office/drawing/2014/main" xmlns="" id="{54B19BF7-ED76-D6B8-A020-EB5F174D4226}"/>
              </a:ext>
            </a:extLst>
          </p:cNvPr>
          <p:cNvSpPr txBox="1"/>
          <p:nvPr/>
        </p:nvSpPr>
        <p:spPr>
          <a:xfrm>
            <a:off x="4332206" y="2532519"/>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ED7D31"/>
                </a:solidFill>
                <a:latin typeface="Century Gothic" panose="020B0502020202020204" pitchFamily="34" charset="0"/>
              </a:rPr>
              <a:t>62,4%</a:t>
            </a:r>
            <a:endParaRPr lang="en-GB" sz="1050" dirty="0">
              <a:solidFill>
                <a:srgbClr val="ED7D31"/>
              </a:solidFill>
              <a:latin typeface="Century Gothic" panose="020B0502020202020204" pitchFamily="34" charset="0"/>
            </a:endParaRPr>
          </a:p>
        </p:txBody>
      </p:sp>
      <p:sp>
        <p:nvSpPr>
          <p:cNvPr id="39" name="TextBox 4">
            <a:extLst>
              <a:ext uri="{FF2B5EF4-FFF2-40B4-BE49-F238E27FC236}">
                <a16:creationId xmlns:a16="http://schemas.microsoft.com/office/drawing/2014/main" xmlns="" id="{210DF5B0-2866-40CC-4BEC-A87551412405}"/>
              </a:ext>
            </a:extLst>
          </p:cNvPr>
          <p:cNvSpPr txBox="1"/>
          <p:nvPr/>
        </p:nvSpPr>
        <p:spPr>
          <a:xfrm>
            <a:off x="4332206" y="3104509"/>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prstClr val="black">
                    <a:lumMod val="50000"/>
                    <a:lumOff val="50000"/>
                  </a:prstClr>
                </a:solidFill>
                <a:latin typeface="Century Gothic" panose="020B0502020202020204" pitchFamily="34" charset="0"/>
              </a:rPr>
              <a:t>40,6%</a:t>
            </a:r>
            <a:endParaRPr lang="en-GB" sz="1050" dirty="0">
              <a:solidFill>
                <a:prstClr val="black">
                  <a:lumMod val="50000"/>
                  <a:lumOff val="50000"/>
                </a:prstClr>
              </a:solidFill>
              <a:latin typeface="Century Gothic" panose="020B0502020202020204" pitchFamily="34" charset="0"/>
            </a:endParaRPr>
          </a:p>
        </p:txBody>
      </p:sp>
      <p:sp>
        <p:nvSpPr>
          <p:cNvPr id="40" name="TextBox 4">
            <a:extLst>
              <a:ext uri="{FF2B5EF4-FFF2-40B4-BE49-F238E27FC236}">
                <a16:creationId xmlns:a16="http://schemas.microsoft.com/office/drawing/2014/main" xmlns="" id="{E4241747-518E-F347-C7F1-E949FAE8EE67}"/>
              </a:ext>
            </a:extLst>
          </p:cNvPr>
          <p:cNvSpPr txBox="1"/>
          <p:nvPr/>
        </p:nvSpPr>
        <p:spPr>
          <a:xfrm>
            <a:off x="3149770" y="2278252"/>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ED7D31"/>
                </a:solidFill>
                <a:latin typeface="Century Gothic" panose="020B0502020202020204" pitchFamily="34" charset="0"/>
              </a:rPr>
              <a:t>73,2%</a:t>
            </a:r>
            <a:endParaRPr lang="en-GB" sz="1050" dirty="0">
              <a:solidFill>
                <a:srgbClr val="ED7D31"/>
              </a:solidFill>
              <a:latin typeface="Century Gothic" panose="020B0502020202020204" pitchFamily="34" charset="0"/>
            </a:endParaRPr>
          </a:p>
        </p:txBody>
      </p:sp>
      <p:sp>
        <p:nvSpPr>
          <p:cNvPr id="41" name="TextBox 4">
            <a:extLst>
              <a:ext uri="{FF2B5EF4-FFF2-40B4-BE49-F238E27FC236}">
                <a16:creationId xmlns:a16="http://schemas.microsoft.com/office/drawing/2014/main" xmlns="" id="{CD4A385D-73C5-473B-C687-D5A595844D75}"/>
              </a:ext>
            </a:extLst>
          </p:cNvPr>
          <p:cNvSpPr txBox="1"/>
          <p:nvPr/>
        </p:nvSpPr>
        <p:spPr>
          <a:xfrm>
            <a:off x="3149770" y="2639780"/>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prstClr val="black">
                    <a:lumMod val="50000"/>
                    <a:lumOff val="50000"/>
                  </a:prstClr>
                </a:solidFill>
                <a:latin typeface="Century Gothic" panose="020B0502020202020204" pitchFamily="34" charset="0"/>
              </a:rPr>
              <a:t>59,9%</a:t>
            </a:r>
            <a:endParaRPr lang="en-GB" sz="1050" dirty="0">
              <a:solidFill>
                <a:prstClr val="black">
                  <a:lumMod val="50000"/>
                  <a:lumOff val="50000"/>
                </a:prstClr>
              </a:solidFill>
              <a:latin typeface="Century Gothic" panose="020B0502020202020204" pitchFamily="34" charset="0"/>
            </a:endParaRPr>
          </a:p>
        </p:txBody>
      </p:sp>
    </p:spTree>
    <p:extLst>
      <p:ext uri="{BB962C8B-B14F-4D97-AF65-F5344CB8AC3E}">
        <p14:creationId xmlns:p14="http://schemas.microsoft.com/office/powerpoint/2010/main" val="1076372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81F7F5FA-9820-52D4-3C9B-88BD5DF80B7B}"/>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4" name="Espace réservé du texte 3">
            <a:extLst>
              <a:ext uri="{FF2B5EF4-FFF2-40B4-BE49-F238E27FC236}">
                <a16:creationId xmlns:a16="http://schemas.microsoft.com/office/drawing/2014/main" xmlns="" id="{CB52AF38-BF2D-7DEF-DB1E-E862BB108430}"/>
              </a:ext>
            </a:extLst>
          </p:cNvPr>
          <p:cNvSpPr>
            <a:spLocks noGrp="1"/>
          </p:cNvSpPr>
          <p:nvPr>
            <p:ph type="body" sz="quarter" idx="17"/>
          </p:nvPr>
        </p:nvSpPr>
        <p:spPr/>
        <p:txBody>
          <a:bodyPr/>
          <a:lstStyle/>
          <a:p>
            <a:r>
              <a:rPr lang="fr-FR"/>
              <a:t>KEYNOTE-671</a:t>
            </a:r>
            <a:endParaRPr lang="fr-FR" dirty="0"/>
          </a:p>
        </p:txBody>
      </p:sp>
      <p:sp>
        <p:nvSpPr>
          <p:cNvPr id="3" name="Espace réservé du texte 2">
            <a:extLst>
              <a:ext uri="{FF2B5EF4-FFF2-40B4-BE49-F238E27FC236}">
                <a16:creationId xmlns:a16="http://schemas.microsoft.com/office/drawing/2014/main" xmlns="" id="{C50AC97C-64F2-DF04-5A4C-19FA8507B44B}"/>
              </a:ext>
            </a:extLst>
          </p:cNvPr>
          <p:cNvSpPr>
            <a:spLocks noGrp="1"/>
          </p:cNvSpPr>
          <p:nvPr>
            <p:ph type="body" sz="quarter" idx="18"/>
          </p:nvPr>
        </p:nvSpPr>
        <p:spPr/>
        <p:txBody>
          <a:bodyPr/>
          <a:lstStyle/>
          <a:p>
            <a:r>
              <a:rPr lang="fr-FR" dirty="0"/>
              <a:t>Analyse exploratoire de la SSE selon la présence ou non d’une réponse pathologique majeure (</a:t>
            </a:r>
            <a:r>
              <a:rPr lang="fr-FR" dirty="0" err="1"/>
              <a:t>mPR</a:t>
            </a:r>
            <a:r>
              <a:rPr lang="fr-FR" dirty="0"/>
              <a:t>)</a:t>
            </a:r>
          </a:p>
        </p:txBody>
      </p:sp>
      <p:sp>
        <p:nvSpPr>
          <p:cNvPr id="9" name="Espace réservé du contenu 8">
            <a:extLst>
              <a:ext uri="{FF2B5EF4-FFF2-40B4-BE49-F238E27FC236}">
                <a16:creationId xmlns:a16="http://schemas.microsoft.com/office/drawing/2014/main" xmlns="" id="{04588112-FC14-8B35-9C93-ED2AA0BA1E9D}"/>
              </a:ext>
            </a:extLst>
          </p:cNvPr>
          <p:cNvSpPr>
            <a:spLocks noGrp="1"/>
          </p:cNvSpPr>
          <p:nvPr>
            <p:ph sz="quarter" idx="21"/>
          </p:nvPr>
        </p:nvSpPr>
        <p:spPr>
          <a:xfrm>
            <a:off x="8003519" y="1583080"/>
            <a:ext cx="3762375" cy="3788314"/>
          </a:xfrm>
        </p:spPr>
        <p:txBody>
          <a:bodyPr anchor="ctr">
            <a:normAutofit/>
          </a:bodyPr>
          <a:lstStyle/>
          <a:p>
            <a:pPr>
              <a:spcAft>
                <a:spcPts val="1200"/>
              </a:spcAft>
            </a:pPr>
            <a:r>
              <a:rPr lang="fr-FR" dirty="0"/>
              <a:t>La </a:t>
            </a:r>
            <a:r>
              <a:rPr lang="fr-FR" dirty="0" err="1"/>
              <a:t>mPR</a:t>
            </a:r>
            <a:r>
              <a:rPr lang="fr-FR" dirty="0"/>
              <a:t>  est définie comme </a:t>
            </a:r>
            <a:r>
              <a:rPr lang="fr-FR" u="sng" dirty="0"/>
              <a:t>&lt;</a:t>
            </a:r>
            <a:r>
              <a:rPr lang="fr-FR" dirty="0"/>
              <a:t> 10% de cellules viables sur la tumeur primitive et les ganglions réséqués.</a:t>
            </a:r>
          </a:p>
          <a:p>
            <a:pPr>
              <a:spcAft>
                <a:spcPts val="1200"/>
              </a:spcAft>
            </a:pPr>
            <a:r>
              <a:rPr lang="fr-FR" dirty="0"/>
              <a:t>Le bénéfice du pembrolizumab est présente même en l’absence de </a:t>
            </a:r>
            <a:r>
              <a:rPr lang="fr-FR" dirty="0" err="1"/>
              <a:t>mPR</a:t>
            </a:r>
            <a:r>
              <a:rPr lang="fr-FR" dirty="0"/>
              <a:t> </a:t>
            </a:r>
            <a:r>
              <a:rPr lang="fr-FR" i="1" dirty="0"/>
              <a:t>vs</a:t>
            </a:r>
            <a:r>
              <a:rPr lang="fr-FR" dirty="0"/>
              <a:t> placebo.</a:t>
            </a:r>
          </a:p>
          <a:p>
            <a:pPr>
              <a:spcAft>
                <a:spcPts val="1200"/>
              </a:spcAft>
            </a:pPr>
            <a:r>
              <a:rPr lang="fr-FR" dirty="0"/>
              <a:t>Il semble exister une corrélation entre la réponse pathologique et la SSE.</a:t>
            </a:r>
          </a:p>
        </p:txBody>
      </p:sp>
      <p:sp>
        <p:nvSpPr>
          <p:cNvPr id="10" name="Espace réservé du contenu 5">
            <a:extLst>
              <a:ext uri="{FF2B5EF4-FFF2-40B4-BE49-F238E27FC236}">
                <a16:creationId xmlns:a16="http://schemas.microsoft.com/office/drawing/2014/main" xmlns="" id="{AAF3D3E5-2467-95C4-E9B5-7E118D713E94}"/>
              </a:ext>
            </a:extLst>
          </p:cNvPr>
          <p:cNvSpPr txBox="1">
            <a:spLocks/>
          </p:cNvSpPr>
          <p:nvPr/>
        </p:nvSpPr>
        <p:spPr>
          <a:xfrm>
            <a:off x="1312994" y="1177047"/>
            <a:ext cx="6288583" cy="4600381"/>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1" name="Chart 16">
            <a:extLst>
              <a:ext uri="{FF2B5EF4-FFF2-40B4-BE49-F238E27FC236}">
                <a16:creationId xmlns:a16="http://schemas.microsoft.com/office/drawing/2014/main" xmlns="" id="{B3F270C7-586B-ADCA-E77B-7051907BFE2C}"/>
              </a:ext>
            </a:extLst>
          </p:cNvPr>
          <p:cNvGraphicFramePr/>
          <p:nvPr>
            <p:extLst>
              <p:ext uri="{D42A27DB-BD31-4B8C-83A1-F6EECF244321}">
                <p14:modId xmlns:p14="http://schemas.microsoft.com/office/powerpoint/2010/main" val="1380283173"/>
              </p:ext>
            </p:extLst>
          </p:nvPr>
        </p:nvGraphicFramePr>
        <p:xfrm>
          <a:off x="1191491" y="1414581"/>
          <a:ext cx="6338454" cy="3264614"/>
        </p:xfrm>
        <a:graphic>
          <a:graphicData uri="http://schemas.openxmlformats.org/drawingml/2006/chart">
            <c:chart xmlns:c="http://schemas.openxmlformats.org/drawingml/2006/chart" xmlns:r="http://schemas.openxmlformats.org/officeDocument/2006/relationships" r:id="rId2"/>
          </a:graphicData>
        </a:graphic>
      </p:graphicFrame>
      <p:sp>
        <p:nvSpPr>
          <p:cNvPr id="12" name="Espace réservé du texte 6">
            <a:extLst>
              <a:ext uri="{FF2B5EF4-FFF2-40B4-BE49-F238E27FC236}">
                <a16:creationId xmlns:a16="http://schemas.microsoft.com/office/drawing/2014/main" xmlns="" id="{048408AF-7E4D-56DB-1089-5C280263546F}"/>
              </a:ext>
            </a:extLst>
          </p:cNvPr>
          <p:cNvSpPr txBox="1">
            <a:spLocks/>
          </p:cNvSpPr>
          <p:nvPr/>
        </p:nvSpPr>
        <p:spPr>
          <a:xfrm>
            <a:off x="6752405" y="1023405"/>
            <a:ext cx="72607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fr-FR" sz="1800" dirty="0">
                <a:latin typeface="Century Gothic" panose="020B0502020202020204" pitchFamily="34" charset="0"/>
              </a:rPr>
              <a:t>SSE</a:t>
            </a:r>
          </a:p>
        </p:txBody>
      </p:sp>
      <p:sp>
        <p:nvSpPr>
          <p:cNvPr id="14" name="TextBox 4">
            <a:extLst>
              <a:ext uri="{FF2B5EF4-FFF2-40B4-BE49-F238E27FC236}">
                <a16:creationId xmlns:a16="http://schemas.microsoft.com/office/drawing/2014/main" xmlns="" id="{92C1AEE8-B26E-2E00-EDFE-65F19BF7AF8B}"/>
              </a:ext>
            </a:extLst>
          </p:cNvPr>
          <p:cNvSpPr txBox="1"/>
          <p:nvPr/>
        </p:nvSpPr>
        <p:spPr>
          <a:xfrm>
            <a:off x="2117144" y="3673065"/>
            <a:ext cx="3807688" cy="253916"/>
          </a:xfrm>
          <a:prstGeom prst="rect">
            <a:avLst/>
          </a:prstGeom>
          <a:solidFill>
            <a:schemeClr val="bg1"/>
          </a:solidFill>
        </p:spPr>
        <p:txBody>
          <a:bodyPr wrap="square" rtlCol="0">
            <a:spAutoFit/>
          </a:bodyPr>
          <a:lstStyle>
            <a:defPPr>
              <a:defRPr lang="fr-FR"/>
            </a:defPPr>
            <a:lvl1pPr>
              <a:defRPr sz="1000" b="1">
                <a:solidFill>
                  <a:prstClr val="black">
                    <a:lumMod val="50000"/>
                    <a:lumOff val="50000"/>
                  </a:prstClr>
                </a:solidFill>
                <a:latin typeface="Century Gothic" panose="020B0502020202020204" pitchFamily="34" charset="0"/>
              </a:defRPr>
            </a:lvl1pPr>
          </a:lstStyle>
          <a:p>
            <a:r>
              <a:rPr lang="en-GB" sz="1050" dirty="0"/>
              <a:t>SANS </a:t>
            </a:r>
            <a:r>
              <a:rPr lang="en-GB" sz="1050" dirty="0" err="1"/>
              <a:t>mPR</a:t>
            </a:r>
            <a:r>
              <a:rPr lang="en-GB" sz="1050" dirty="0"/>
              <a:t> : HR (95%CI) : 0,73 (0,58-0,92)</a:t>
            </a:r>
          </a:p>
        </p:txBody>
      </p:sp>
      <p:graphicFrame>
        <p:nvGraphicFramePr>
          <p:cNvPr id="26" name="Table 3">
            <a:extLst>
              <a:ext uri="{FF2B5EF4-FFF2-40B4-BE49-F238E27FC236}">
                <a16:creationId xmlns:a16="http://schemas.microsoft.com/office/drawing/2014/main" xmlns="" id="{B66720A0-BDEF-F94E-27F3-58FB10E5405F}"/>
              </a:ext>
            </a:extLst>
          </p:cNvPr>
          <p:cNvGraphicFramePr>
            <a:graphicFrameLocks noGrp="1"/>
          </p:cNvGraphicFramePr>
          <p:nvPr>
            <p:extLst>
              <p:ext uri="{D42A27DB-BD31-4B8C-83A1-F6EECF244321}">
                <p14:modId xmlns:p14="http://schemas.microsoft.com/office/powerpoint/2010/main" val="763665339"/>
              </p:ext>
            </p:extLst>
          </p:nvPr>
        </p:nvGraphicFramePr>
        <p:xfrm>
          <a:off x="1342768" y="4540167"/>
          <a:ext cx="6187177" cy="1012388"/>
        </p:xfrm>
        <a:graphic>
          <a:graphicData uri="http://schemas.openxmlformats.org/drawingml/2006/table">
            <a:tbl>
              <a:tblPr firstRow="1" bandRow="1">
                <a:effectLst/>
              </a:tblPr>
              <a:tblGrid>
                <a:gridCol w="468696">
                  <a:extLst>
                    <a:ext uri="{9D8B030D-6E8A-4147-A177-3AD203B41FA5}">
                      <a16:colId xmlns:a16="http://schemas.microsoft.com/office/drawing/2014/main" xmlns="" val="1289765418"/>
                    </a:ext>
                  </a:extLst>
                </a:gridCol>
                <a:gridCol w="554708">
                  <a:extLst>
                    <a:ext uri="{9D8B030D-6E8A-4147-A177-3AD203B41FA5}">
                      <a16:colId xmlns:a16="http://schemas.microsoft.com/office/drawing/2014/main" xmlns="" val="3242974005"/>
                    </a:ext>
                  </a:extLst>
                </a:gridCol>
                <a:gridCol w="576375">
                  <a:extLst>
                    <a:ext uri="{9D8B030D-6E8A-4147-A177-3AD203B41FA5}">
                      <a16:colId xmlns:a16="http://schemas.microsoft.com/office/drawing/2014/main" xmlns="" val="2776657473"/>
                    </a:ext>
                  </a:extLst>
                </a:gridCol>
                <a:gridCol w="589376">
                  <a:extLst>
                    <a:ext uri="{9D8B030D-6E8A-4147-A177-3AD203B41FA5}">
                      <a16:colId xmlns:a16="http://schemas.microsoft.com/office/drawing/2014/main" xmlns="" val="3515376167"/>
                    </a:ext>
                  </a:extLst>
                </a:gridCol>
                <a:gridCol w="593710">
                  <a:extLst>
                    <a:ext uri="{9D8B030D-6E8A-4147-A177-3AD203B41FA5}">
                      <a16:colId xmlns:a16="http://schemas.microsoft.com/office/drawing/2014/main" xmlns="" val="1385854877"/>
                    </a:ext>
                  </a:extLst>
                </a:gridCol>
                <a:gridCol w="572042">
                  <a:extLst>
                    <a:ext uri="{9D8B030D-6E8A-4147-A177-3AD203B41FA5}">
                      <a16:colId xmlns:a16="http://schemas.microsoft.com/office/drawing/2014/main" xmlns="" val="79554832"/>
                    </a:ext>
                  </a:extLst>
                </a:gridCol>
                <a:gridCol w="572042">
                  <a:extLst>
                    <a:ext uri="{9D8B030D-6E8A-4147-A177-3AD203B41FA5}">
                      <a16:colId xmlns:a16="http://schemas.microsoft.com/office/drawing/2014/main" xmlns="" val="3582586495"/>
                    </a:ext>
                  </a:extLst>
                </a:gridCol>
                <a:gridCol w="619711">
                  <a:extLst>
                    <a:ext uri="{9D8B030D-6E8A-4147-A177-3AD203B41FA5}">
                      <a16:colId xmlns:a16="http://schemas.microsoft.com/office/drawing/2014/main" xmlns="" val="512610548"/>
                    </a:ext>
                  </a:extLst>
                </a:gridCol>
                <a:gridCol w="567708">
                  <a:extLst>
                    <a:ext uri="{9D8B030D-6E8A-4147-A177-3AD203B41FA5}">
                      <a16:colId xmlns:a16="http://schemas.microsoft.com/office/drawing/2014/main" xmlns="" val="1874114984"/>
                    </a:ext>
                  </a:extLst>
                </a:gridCol>
                <a:gridCol w="552474">
                  <a:extLst>
                    <a:ext uri="{9D8B030D-6E8A-4147-A177-3AD203B41FA5}">
                      <a16:colId xmlns:a16="http://schemas.microsoft.com/office/drawing/2014/main" xmlns="" val="942116476"/>
                    </a:ext>
                  </a:extLst>
                </a:gridCol>
                <a:gridCol w="520335">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dirty="0" err="1">
                          <a:solidFill>
                            <a:srgbClr val="CA5E34"/>
                          </a:solidFill>
                          <a:effectLst/>
                          <a:latin typeface="+mj-lt"/>
                        </a:rPr>
                        <a:t>Pembro</a:t>
                      </a:r>
                      <a:endParaRPr lang="fr-FR" sz="800" b="1" i="0" u="none" strike="noStrike" dirty="0">
                        <a:solidFill>
                          <a:srgbClr val="CA5E34"/>
                        </a:solidFill>
                        <a:effectLst/>
                        <a:latin typeface="+mj-lt"/>
                      </a:endParaRPr>
                    </a:p>
                    <a:p>
                      <a:pPr algn="ctr" fontAlgn="t"/>
                      <a:r>
                        <a:rPr lang="fr-FR" sz="800" b="1" i="0" u="none" strike="noStrike" dirty="0" err="1">
                          <a:solidFill>
                            <a:srgbClr val="CA5E34"/>
                          </a:solidFill>
                          <a:effectLst/>
                          <a:latin typeface="+mj-lt"/>
                        </a:rPr>
                        <a:t>mPR</a:t>
                      </a:r>
                      <a:endParaRPr lang="fr-FR" sz="800" b="1" i="0" u="none" strike="noStrike" dirty="0">
                        <a:solidFill>
                          <a:srgbClr val="CA5E34"/>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120</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117</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99</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79</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60</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30</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15</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1</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0</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0</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28600">
                <a:tc>
                  <a:txBody>
                    <a:bodyPr/>
                    <a:lstStyle/>
                    <a:p>
                      <a:pPr algn="ctr" fontAlgn="t"/>
                      <a:r>
                        <a:rPr lang="fr-FR" sz="800" b="1" i="0" u="none" strike="noStrike" dirty="0" err="1">
                          <a:solidFill>
                            <a:schemeClr val="accent2"/>
                          </a:solidFill>
                          <a:effectLst/>
                          <a:latin typeface="+mj-lt"/>
                        </a:rPr>
                        <a:t>Pembro</a:t>
                      </a:r>
                      <a:endParaRPr lang="fr-FR" sz="800" b="1" i="0" u="none" strike="noStrike" dirty="0">
                        <a:solidFill>
                          <a:schemeClr val="accent2"/>
                        </a:solidFill>
                        <a:effectLst/>
                        <a:latin typeface="+mj-lt"/>
                      </a:endParaRPr>
                    </a:p>
                    <a:p>
                      <a:pPr algn="ctr" fontAlgn="t"/>
                      <a:r>
                        <a:rPr lang="fr-FR" sz="800" b="1" i="0" u="none" strike="noStrike" dirty="0">
                          <a:solidFill>
                            <a:schemeClr val="accent2"/>
                          </a:solidFill>
                          <a:effectLst/>
                          <a:latin typeface="+mj-lt"/>
                        </a:rPr>
                        <a:t>SANS </a:t>
                      </a:r>
                      <a:r>
                        <a:rPr lang="fr-FR" sz="800" b="1" i="0" u="none" strike="noStrike" dirty="0" err="1">
                          <a:solidFill>
                            <a:schemeClr val="accent2"/>
                          </a:solidFill>
                          <a:effectLst/>
                          <a:latin typeface="+mj-lt"/>
                        </a:rPr>
                        <a:t>mPR</a:t>
                      </a:r>
                      <a:endParaRPr lang="fr-FR" sz="800" b="1"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dirty="0">
                          <a:solidFill>
                            <a:schemeClr val="accent2"/>
                          </a:solidFill>
                          <a:effectLst/>
                          <a:latin typeface="+mj-lt"/>
                        </a:rPr>
                        <a:t>277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213</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137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93</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57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42</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27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800" b="1" i="0" u="none" strike="noStrike" dirty="0">
                          <a:solidFill>
                            <a:srgbClr val="004477"/>
                          </a:solidFill>
                          <a:effectLst/>
                          <a:latin typeface="+mj-lt"/>
                        </a:rPr>
                        <a:t>Placebo</a:t>
                      </a:r>
                    </a:p>
                    <a:p>
                      <a:pPr algn="ctr" fontAlgn="t"/>
                      <a:r>
                        <a:rPr lang="fr-FR" sz="800" b="1" i="0" u="none" strike="noStrike" dirty="0" err="1">
                          <a:solidFill>
                            <a:srgbClr val="004477"/>
                          </a:solidFill>
                          <a:effectLst/>
                          <a:latin typeface="+mj-lt"/>
                        </a:rPr>
                        <a:t>mPR</a:t>
                      </a:r>
                      <a:endParaRPr lang="fr-FR" sz="800" b="1" i="0" u="none" strike="noStrike" dirty="0">
                        <a:solidFill>
                          <a:srgbClr val="004477"/>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44</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42</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36</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28</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22</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12</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10</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2</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0</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0</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r h="200931">
                <a:tc>
                  <a:txBody>
                    <a:bodyPr/>
                    <a:lstStyle/>
                    <a:p>
                      <a:pPr algn="ctr" fontAlgn="t"/>
                      <a:r>
                        <a:rPr lang="fr-FR" sz="800" b="1" i="0" u="none" strike="noStrike" dirty="0">
                          <a:solidFill>
                            <a:schemeClr val="tx1">
                              <a:lumMod val="50000"/>
                              <a:lumOff val="50000"/>
                            </a:schemeClr>
                          </a:solidFill>
                          <a:effectLst/>
                          <a:latin typeface="+mj-lt"/>
                        </a:rPr>
                        <a:t>Placebo</a:t>
                      </a:r>
                    </a:p>
                    <a:p>
                      <a:pPr algn="ctr" fontAlgn="t"/>
                      <a:r>
                        <a:rPr lang="fr-FR" sz="800" b="1" i="0" u="none" strike="noStrike" dirty="0">
                          <a:solidFill>
                            <a:schemeClr val="tx1">
                              <a:lumMod val="50000"/>
                              <a:lumOff val="50000"/>
                            </a:schemeClr>
                          </a:solidFill>
                          <a:effectLst/>
                          <a:latin typeface="+mj-lt"/>
                        </a:rPr>
                        <a:t>SANS </a:t>
                      </a:r>
                      <a:r>
                        <a:rPr lang="fr-FR" sz="800" b="1" i="0" u="none" strike="noStrike" dirty="0" err="1">
                          <a:solidFill>
                            <a:schemeClr val="tx1">
                              <a:lumMod val="50000"/>
                              <a:lumOff val="50000"/>
                            </a:schemeClr>
                          </a:solidFill>
                          <a:effectLst/>
                          <a:latin typeface="+mj-lt"/>
                        </a:rPr>
                        <a:t>mPR</a:t>
                      </a:r>
                      <a:endParaRPr lang="fr-FR" sz="800" b="1"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dirty="0">
                          <a:solidFill>
                            <a:schemeClr val="tx1">
                              <a:lumMod val="50000"/>
                              <a:lumOff val="50000"/>
                            </a:schemeClr>
                          </a:solidFill>
                          <a:effectLst/>
                          <a:latin typeface="+mj-lt"/>
                        </a:rPr>
                        <a:t>356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252</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147</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96</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52</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26</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14</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7</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dirty="0">
                          <a:solidFill>
                            <a:schemeClr val="tx1">
                              <a:lumMod val="50000"/>
                              <a:lumOff val="50000"/>
                            </a:schemeClr>
                          </a:solidFill>
                          <a:effectLst/>
                          <a:latin typeface="+mj-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sp>
        <p:nvSpPr>
          <p:cNvPr id="27" name="Forme libre : forme 26">
            <a:extLst>
              <a:ext uri="{FF2B5EF4-FFF2-40B4-BE49-F238E27FC236}">
                <a16:creationId xmlns:a16="http://schemas.microsoft.com/office/drawing/2014/main" xmlns="" id="{7D2BDBFA-ED6B-F320-4BFA-9B874F65D7CF}"/>
              </a:ext>
            </a:extLst>
          </p:cNvPr>
          <p:cNvSpPr/>
          <p:nvPr/>
        </p:nvSpPr>
        <p:spPr>
          <a:xfrm>
            <a:off x="2045720" y="1625229"/>
            <a:ext cx="4381778" cy="540631"/>
          </a:xfrm>
          <a:custGeom>
            <a:avLst/>
            <a:gdLst>
              <a:gd name="connsiteX0" fmla="*/ 0 w 4381778"/>
              <a:gd name="connsiteY0" fmla="*/ 0 h 540631"/>
              <a:gd name="connsiteX1" fmla="*/ 500584 w 4381778"/>
              <a:gd name="connsiteY1" fmla="*/ 0 h 540631"/>
              <a:gd name="connsiteX2" fmla="*/ 500584 w 4381778"/>
              <a:gd name="connsiteY2" fmla="*/ 43384 h 540631"/>
              <a:gd name="connsiteX3" fmla="*/ 617387 w 4381778"/>
              <a:gd name="connsiteY3" fmla="*/ 43384 h 540631"/>
              <a:gd name="connsiteX4" fmla="*/ 617387 w 4381778"/>
              <a:gd name="connsiteY4" fmla="*/ 60070 h 540631"/>
              <a:gd name="connsiteX5" fmla="*/ 720841 w 4381778"/>
              <a:gd name="connsiteY5" fmla="*/ 60070 h 540631"/>
              <a:gd name="connsiteX6" fmla="*/ 740864 w 4381778"/>
              <a:gd name="connsiteY6" fmla="*/ 83431 h 540631"/>
              <a:gd name="connsiteX7" fmla="*/ 780911 w 4381778"/>
              <a:gd name="connsiteY7" fmla="*/ 83431 h 540631"/>
              <a:gd name="connsiteX8" fmla="*/ 807608 w 4381778"/>
              <a:gd name="connsiteY8" fmla="*/ 96780 h 540631"/>
              <a:gd name="connsiteX9" fmla="*/ 1084598 w 4381778"/>
              <a:gd name="connsiteY9" fmla="*/ 96780 h 540631"/>
              <a:gd name="connsiteX10" fmla="*/ 1084598 w 4381778"/>
              <a:gd name="connsiteY10" fmla="*/ 96780 h 540631"/>
              <a:gd name="connsiteX11" fmla="*/ 1104622 w 4381778"/>
              <a:gd name="connsiteY11" fmla="*/ 116804 h 540631"/>
              <a:gd name="connsiteX12" fmla="*/ 1404972 w 4381778"/>
              <a:gd name="connsiteY12" fmla="*/ 116804 h 540631"/>
              <a:gd name="connsiteX13" fmla="*/ 1404972 w 4381778"/>
              <a:gd name="connsiteY13" fmla="*/ 150175 h 540631"/>
              <a:gd name="connsiteX14" fmla="*/ 1665276 w 4381778"/>
              <a:gd name="connsiteY14" fmla="*/ 150175 h 540631"/>
              <a:gd name="connsiteX15" fmla="*/ 1665276 w 4381778"/>
              <a:gd name="connsiteY15" fmla="*/ 176873 h 540631"/>
              <a:gd name="connsiteX16" fmla="*/ 2079092 w 4381778"/>
              <a:gd name="connsiteY16" fmla="*/ 176873 h 540631"/>
              <a:gd name="connsiteX17" fmla="*/ 2079092 w 4381778"/>
              <a:gd name="connsiteY17" fmla="*/ 176873 h 540631"/>
              <a:gd name="connsiteX18" fmla="*/ 2079092 w 4381778"/>
              <a:gd name="connsiteY18" fmla="*/ 213583 h 540631"/>
              <a:gd name="connsiteX19" fmla="*/ 2566327 w 4381778"/>
              <a:gd name="connsiteY19" fmla="*/ 213583 h 540631"/>
              <a:gd name="connsiteX20" fmla="*/ 2566327 w 4381778"/>
              <a:gd name="connsiteY20" fmla="*/ 253629 h 540631"/>
              <a:gd name="connsiteX21" fmla="*/ 2709827 w 4381778"/>
              <a:gd name="connsiteY21" fmla="*/ 253629 h 540631"/>
              <a:gd name="connsiteX22" fmla="*/ 2709827 w 4381778"/>
              <a:gd name="connsiteY22" fmla="*/ 297013 h 540631"/>
              <a:gd name="connsiteX23" fmla="*/ 2789921 w 4381778"/>
              <a:gd name="connsiteY23" fmla="*/ 297013 h 540631"/>
              <a:gd name="connsiteX24" fmla="*/ 2789921 w 4381778"/>
              <a:gd name="connsiteY24" fmla="*/ 330386 h 540631"/>
              <a:gd name="connsiteX25" fmla="*/ 3180376 w 4381778"/>
              <a:gd name="connsiteY25" fmla="*/ 330386 h 540631"/>
              <a:gd name="connsiteX26" fmla="*/ 3180376 w 4381778"/>
              <a:gd name="connsiteY26" fmla="*/ 423828 h 540631"/>
              <a:gd name="connsiteX27" fmla="*/ 3333889 w 4381778"/>
              <a:gd name="connsiteY27" fmla="*/ 423828 h 540631"/>
              <a:gd name="connsiteX28" fmla="*/ 3333889 w 4381778"/>
              <a:gd name="connsiteY28" fmla="*/ 540631 h 540631"/>
              <a:gd name="connsiteX29" fmla="*/ 4381778 w 4381778"/>
              <a:gd name="connsiteY29" fmla="*/ 540631 h 54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81778" h="540631">
                <a:moveTo>
                  <a:pt x="0" y="0"/>
                </a:moveTo>
                <a:lnTo>
                  <a:pt x="500584" y="0"/>
                </a:lnTo>
                <a:lnTo>
                  <a:pt x="500584" y="43384"/>
                </a:lnTo>
                <a:lnTo>
                  <a:pt x="617387" y="43384"/>
                </a:lnTo>
                <a:lnTo>
                  <a:pt x="617387" y="60070"/>
                </a:lnTo>
                <a:lnTo>
                  <a:pt x="720841" y="60070"/>
                </a:lnTo>
                <a:lnTo>
                  <a:pt x="740864" y="83431"/>
                </a:lnTo>
                <a:lnTo>
                  <a:pt x="780911" y="83431"/>
                </a:lnTo>
                <a:lnTo>
                  <a:pt x="807608" y="96780"/>
                </a:lnTo>
                <a:lnTo>
                  <a:pt x="1084598" y="96780"/>
                </a:lnTo>
                <a:lnTo>
                  <a:pt x="1084598" y="96780"/>
                </a:lnTo>
                <a:lnTo>
                  <a:pt x="1104622" y="116804"/>
                </a:lnTo>
                <a:lnTo>
                  <a:pt x="1404972" y="116804"/>
                </a:lnTo>
                <a:lnTo>
                  <a:pt x="1404972" y="150175"/>
                </a:lnTo>
                <a:lnTo>
                  <a:pt x="1665276" y="150175"/>
                </a:lnTo>
                <a:lnTo>
                  <a:pt x="1665276" y="176873"/>
                </a:lnTo>
                <a:lnTo>
                  <a:pt x="2079092" y="176873"/>
                </a:lnTo>
                <a:lnTo>
                  <a:pt x="2079092" y="176873"/>
                </a:lnTo>
                <a:lnTo>
                  <a:pt x="2079092" y="213583"/>
                </a:lnTo>
                <a:lnTo>
                  <a:pt x="2566327" y="213583"/>
                </a:lnTo>
                <a:lnTo>
                  <a:pt x="2566327" y="253629"/>
                </a:lnTo>
                <a:lnTo>
                  <a:pt x="2709827" y="253629"/>
                </a:lnTo>
                <a:lnTo>
                  <a:pt x="2709827" y="297013"/>
                </a:lnTo>
                <a:lnTo>
                  <a:pt x="2789921" y="297013"/>
                </a:lnTo>
                <a:lnTo>
                  <a:pt x="2789921" y="330386"/>
                </a:lnTo>
                <a:lnTo>
                  <a:pt x="3180376" y="330386"/>
                </a:lnTo>
                <a:lnTo>
                  <a:pt x="3180376" y="423828"/>
                </a:lnTo>
                <a:lnTo>
                  <a:pt x="3333889" y="423828"/>
                </a:lnTo>
                <a:lnTo>
                  <a:pt x="3333889" y="540631"/>
                </a:lnTo>
                <a:lnTo>
                  <a:pt x="4381778" y="540631"/>
                </a:lnTo>
              </a:path>
            </a:pathLst>
          </a:custGeom>
          <a:noFill/>
          <a:ln w="28575">
            <a:solidFill>
              <a:srgbClr val="CA5E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Forme libre : forme 27">
            <a:extLst>
              <a:ext uri="{FF2B5EF4-FFF2-40B4-BE49-F238E27FC236}">
                <a16:creationId xmlns:a16="http://schemas.microsoft.com/office/drawing/2014/main" xmlns="" id="{B552BB2F-D018-BBB4-D266-7B89AFB8CEDA}"/>
              </a:ext>
            </a:extLst>
          </p:cNvPr>
          <p:cNvSpPr/>
          <p:nvPr/>
        </p:nvSpPr>
        <p:spPr>
          <a:xfrm>
            <a:off x="2042382" y="1628566"/>
            <a:ext cx="4612047" cy="961122"/>
          </a:xfrm>
          <a:custGeom>
            <a:avLst/>
            <a:gdLst>
              <a:gd name="connsiteX0" fmla="*/ 0 w 4612047"/>
              <a:gd name="connsiteY0" fmla="*/ 0 h 961122"/>
              <a:gd name="connsiteX1" fmla="*/ 580678 w 4612047"/>
              <a:gd name="connsiteY1" fmla="*/ 0 h 961122"/>
              <a:gd name="connsiteX2" fmla="*/ 580678 w 4612047"/>
              <a:gd name="connsiteY2" fmla="*/ 63408 h 961122"/>
              <a:gd name="connsiteX3" fmla="*/ 694144 w 4612047"/>
              <a:gd name="connsiteY3" fmla="*/ 63408 h 961122"/>
              <a:gd name="connsiteX4" fmla="*/ 694144 w 4612047"/>
              <a:gd name="connsiteY4" fmla="*/ 120141 h 961122"/>
              <a:gd name="connsiteX5" fmla="*/ 1117971 w 4612047"/>
              <a:gd name="connsiteY5" fmla="*/ 120141 h 961122"/>
              <a:gd name="connsiteX6" fmla="*/ 1117971 w 4612047"/>
              <a:gd name="connsiteY6" fmla="*/ 196897 h 961122"/>
              <a:gd name="connsiteX7" fmla="*/ 1398298 w 4612047"/>
              <a:gd name="connsiteY7" fmla="*/ 196897 h 961122"/>
              <a:gd name="connsiteX8" fmla="*/ 1398298 w 4612047"/>
              <a:gd name="connsiteY8" fmla="*/ 240281 h 961122"/>
              <a:gd name="connsiteX9" fmla="*/ 1435008 w 4612047"/>
              <a:gd name="connsiteY9" fmla="*/ 240281 h 961122"/>
              <a:gd name="connsiteX10" fmla="*/ 1435008 w 4612047"/>
              <a:gd name="connsiteY10" fmla="*/ 317037 h 961122"/>
              <a:gd name="connsiteX11" fmla="*/ 1435008 w 4612047"/>
              <a:gd name="connsiteY11" fmla="*/ 317037 h 961122"/>
              <a:gd name="connsiteX12" fmla="*/ 1468380 w 4612047"/>
              <a:gd name="connsiteY12" fmla="*/ 317037 h 961122"/>
              <a:gd name="connsiteX13" fmla="*/ 1468380 w 4612047"/>
              <a:gd name="connsiteY13" fmla="*/ 437177 h 961122"/>
              <a:gd name="connsiteX14" fmla="*/ 2863341 w 4612047"/>
              <a:gd name="connsiteY14" fmla="*/ 437177 h 961122"/>
              <a:gd name="connsiteX15" fmla="*/ 2863341 w 4612047"/>
              <a:gd name="connsiteY15" fmla="*/ 567329 h 961122"/>
              <a:gd name="connsiteX16" fmla="*/ 3193726 w 4612047"/>
              <a:gd name="connsiteY16" fmla="*/ 567329 h 961122"/>
              <a:gd name="connsiteX17" fmla="*/ 3193726 w 4612047"/>
              <a:gd name="connsiteY17" fmla="*/ 730853 h 961122"/>
              <a:gd name="connsiteX18" fmla="*/ 3724345 w 4612047"/>
              <a:gd name="connsiteY18" fmla="*/ 730853 h 961122"/>
              <a:gd name="connsiteX19" fmla="*/ 3724345 w 4612047"/>
              <a:gd name="connsiteY19" fmla="*/ 961122 h 961122"/>
              <a:gd name="connsiteX20" fmla="*/ 4612047 w 4612047"/>
              <a:gd name="connsiteY20" fmla="*/ 961122 h 9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12047" h="961122">
                <a:moveTo>
                  <a:pt x="0" y="0"/>
                </a:moveTo>
                <a:lnTo>
                  <a:pt x="580678" y="0"/>
                </a:lnTo>
                <a:lnTo>
                  <a:pt x="580678" y="63408"/>
                </a:lnTo>
                <a:lnTo>
                  <a:pt x="694144" y="63408"/>
                </a:lnTo>
                <a:lnTo>
                  <a:pt x="694144" y="120141"/>
                </a:lnTo>
                <a:lnTo>
                  <a:pt x="1117971" y="120141"/>
                </a:lnTo>
                <a:lnTo>
                  <a:pt x="1117971" y="196897"/>
                </a:lnTo>
                <a:lnTo>
                  <a:pt x="1398298" y="196897"/>
                </a:lnTo>
                <a:lnTo>
                  <a:pt x="1398298" y="240281"/>
                </a:lnTo>
                <a:lnTo>
                  <a:pt x="1435008" y="240281"/>
                </a:lnTo>
                <a:lnTo>
                  <a:pt x="1435008" y="317037"/>
                </a:lnTo>
                <a:lnTo>
                  <a:pt x="1435008" y="317037"/>
                </a:lnTo>
                <a:lnTo>
                  <a:pt x="1468380" y="317037"/>
                </a:lnTo>
                <a:lnTo>
                  <a:pt x="1468380" y="437177"/>
                </a:lnTo>
                <a:lnTo>
                  <a:pt x="2863341" y="437177"/>
                </a:lnTo>
                <a:lnTo>
                  <a:pt x="2863341" y="567329"/>
                </a:lnTo>
                <a:lnTo>
                  <a:pt x="3193726" y="567329"/>
                </a:lnTo>
                <a:lnTo>
                  <a:pt x="3193726" y="730853"/>
                </a:lnTo>
                <a:lnTo>
                  <a:pt x="3724345" y="730853"/>
                </a:lnTo>
                <a:lnTo>
                  <a:pt x="3724345" y="961122"/>
                </a:lnTo>
                <a:lnTo>
                  <a:pt x="4612047" y="961122"/>
                </a:lnTo>
              </a:path>
            </a:pathLst>
          </a:custGeom>
          <a:noFill/>
          <a:ln w="28575">
            <a:solidFill>
              <a:srgbClr val="004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1" name="Forme libre : forme 30">
            <a:extLst>
              <a:ext uri="{FF2B5EF4-FFF2-40B4-BE49-F238E27FC236}">
                <a16:creationId xmlns:a16="http://schemas.microsoft.com/office/drawing/2014/main" xmlns="" id="{9333A544-A949-DEC5-F953-E730F8E62FAF}"/>
              </a:ext>
            </a:extLst>
          </p:cNvPr>
          <p:cNvSpPr/>
          <p:nvPr/>
        </p:nvSpPr>
        <p:spPr>
          <a:xfrm>
            <a:off x="2039045" y="1625229"/>
            <a:ext cx="4505256" cy="1421659"/>
          </a:xfrm>
          <a:custGeom>
            <a:avLst/>
            <a:gdLst>
              <a:gd name="connsiteX0" fmla="*/ 0 w 4505256"/>
              <a:gd name="connsiteY0" fmla="*/ 0 h 1421659"/>
              <a:gd name="connsiteX1" fmla="*/ 0 w 4505256"/>
              <a:gd name="connsiteY1" fmla="*/ 0 h 1421659"/>
              <a:gd name="connsiteX2" fmla="*/ 30035 w 4505256"/>
              <a:gd name="connsiteY2" fmla="*/ 6675 h 1421659"/>
              <a:gd name="connsiteX3" fmla="*/ 43384 w 4505256"/>
              <a:gd name="connsiteY3" fmla="*/ 13349 h 1421659"/>
              <a:gd name="connsiteX4" fmla="*/ 60070 w 4505256"/>
              <a:gd name="connsiteY4" fmla="*/ 16686 h 1421659"/>
              <a:gd name="connsiteX5" fmla="*/ 83431 w 4505256"/>
              <a:gd name="connsiteY5" fmla="*/ 23361 h 1421659"/>
              <a:gd name="connsiteX6" fmla="*/ 96780 w 4505256"/>
              <a:gd name="connsiteY6" fmla="*/ 33372 h 1421659"/>
              <a:gd name="connsiteX7" fmla="*/ 106791 w 4505256"/>
              <a:gd name="connsiteY7" fmla="*/ 36710 h 1421659"/>
              <a:gd name="connsiteX8" fmla="*/ 113466 w 4505256"/>
              <a:gd name="connsiteY8" fmla="*/ 43384 h 1421659"/>
              <a:gd name="connsiteX9" fmla="*/ 123478 w 4505256"/>
              <a:gd name="connsiteY9" fmla="*/ 50059 h 1421659"/>
              <a:gd name="connsiteX10" fmla="*/ 146838 w 4505256"/>
              <a:gd name="connsiteY10" fmla="*/ 83431 h 1421659"/>
              <a:gd name="connsiteX11" fmla="*/ 176873 w 4505256"/>
              <a:gd name="connsiteY11" fmla="*/ 100117 h 1421659"/>
              <a:gd name="connsiteX12" fmla="*/ 213583 w 4505256"/>
              <a:gd name="connsiteY12" fmla="*/ 130152 h 1421659"/>
              <a:gd name="connsiteX13" fmla="*/ 230269 w 4505256"/>
              <a:gd name="connsiteY13" fmla="*/ 153513 h 1421659"/>
              <a:gd name="connsiteX14" fmla="*/ 253629 w 4505256"/>
              <a:gd name="connsiteY14" fmla="*/ 156850 h 1421659"/>
              <a:gd name="connsiteX15" fmla="*/ 280327 w 4505256"/>
              <a:gd name="connsiteY15" fmla="*/ 170199 h 1421659"/>
              <a:gd name="connsiteX16" fmla="*/ 313700 w 4505256"/>
              <a:gd name="connsiteY16" fmla="*/ 210245 h 1421659"/>
              <a:gd name="connsiteX17" fmla="*/ 327048 w 4505256"/>
              <a:gd name="connsiteY17" fmla="*/ 216920 h 1421659"/>
              <a:gd name="connsiteX18" fmla="*/ 363758 w 4505256"/>
              <a:gd name="connsiteY18" fmla="*/ 270316 h 1421659"/>
              <a:gd name="connsiteX19" fmla="*/ 380444 w 4505256"/>
              <a:gd name="connsiteY19" fmla="*/ 290339 h 1421659"/>
              <a:gd name="connsiteX20" fmla="*/ 383781 w 4505256"/>
              <a:gd name="connsiteY20" fmla="*/ 307025 h 1421659"/>
              <a:gd name="connsiteX21" fmla="*/ 420491 w 4505256"/>
              <a:gd name="connsiteY21" fmla="*/ 330386 h 1421659"/>
              <a:gd name="connsiteX22" fmla="*/ 437177 w 4505256"/>
              <a:gd name="connsiteY22" fmla="*/ 337060 h 1421659"/>
              <a:gd name="connsiteX23" fmla="*/ 450526 w 4505256"/>
              <a:gd name="connsiteY23" fmla="*/ 363758 h 1421659"/>
              <a:gd name="connsiteX24" fmla="*/ 463875 w 4505256"/>
              <a:gd name="connsiteY24" fmla="*/ 380444 h 1421659"/>
              <a:gd name="connsiteX25" fmla="*/ 470549 w 4505256"/>
              <a:gd name="connsiteY25" fmla="*/ 403805 h 1421659"/>
              <a:gd name="connsiteX26" fmla="*/ 497247 w 4505256"/>
              <a:gd name="connsiteY26" fmla="*/ 410479 h 1421659"/>
              <a:gd name="connsiteX27" fmla="*/ 507259 w 4505256"/>
              <a:gd name="connsiteY27" fmla="*/ 417153 h 1421659"/>
              <a:gd name="connsiteX28" fmla="*/ 520608 w 4505256"/>
              <a:gd name="connsiteY28" fmla="*/ 420491 h 1421659"/>
              <a:gd name="connsiteX29" fmla="*/ 530619 w 4505256"/>
              <a:gd name="connsiteY29" fmla="*/ 423828 h 1421659"/>
              <a:gd name="connsiteX30" fmla="*/ 547305 w 4505256"/>
              <a:gd name="connsiteY30" fmla="*/ 437177 h 1421659"/>
              <a:gd name="connsiteX31" fmla="*/ 567329 w 4505256"/>
              <a:gd name="connsiteY31" fmla="*/ 443851 h 1421659"/>
              <a:gd name="connsiteX32" fmla="*/ 607375 w 4505256"/>
              <a:gd name="connsiteY32" fmla="*/ 457200 h 1421659"/>
              <a:gd name="connsiteX33" fmla="*/ 617387 w 4505256"/>
              <a:gd name="connsiteY33" fmla="*/ 463875 h 1421659"/>
              <a:gd name="connsiteX34" fmla="*/ 630736 w 4505256"/>
              <a:gd name="connsiteY34" fmla="*/ 480561 h 1421659"/>
              <a:gd name="connsiteX35" fmla="*/ 647422 w 4505256"/>
              <a:gd name="connsiteY35" fmla="*/ 487235 h 1421659"/>
              <a:gd name="connsiteX36" fmla="*/ 664108 w 4505256"/>
              <a:gd name="connsiteY36" fmla="*/ 500584 h 1421659"/>
              <a:gd name="connsiteX37" fmla="*/ 680794 w 4505256"/>
              <a:gd name="connsiteY37" fmla="*/ 503921 h 1421659"/>
              <a:gd name="connsiteX38" fmla="*/ 697481 w 4505256"/>
              <a:gd name="connsiteY38" fmla="*/ 523945 h 1421659"/>
              <a:gd name="connsiteX39" fmla="*/ 704155 w 4505256"/>
              <a:gd name="connsiteY39" fmla="*/ 550643 h 1421659"/>
              <a:gd name="connsiteX40" fmla="*/ 714167 w 4505256"/>
              <a:gd name="connsiteY40" fmla="*/ 560654 h 1421659"/>
              <a:gd name="connsiteX41" fmla="*/ 724178 w 4505256"/>
              <a:gd name="connsiteY41" fmla="*/ 574003 h 1421659"/>
              <a:gd name="connsiteX42" fmla="*/ 730853 w 4505256"/>
              <a:gd name="connsiteY42" fmla="*/ 584015 h 1421659"/>
              <a:gd name="connsiteX43" fmla="*/ 740864 w 4505256"/>
              <a:gd name="connsiteY43" fmla="*/ 590689 h 1421659"/>
              <a:gd name="connsiteX44" fmla="*/ 767562 w 4505256"/>
              <a:gd name="connsiteY44" fmla="*/ 650759 h 1421659"/>
              <a:gd name="connsiteX45" fmla="*/ 787586 w 4505256"/>
              <a:gd name="connsiteY45" fmla="*/ 660771 h 1421659"/>
              <a:gd name="connsiteX46" fmla="*/ 810946 w 4505256"/>
              <a:gd name="connsiteY46" fmla="*/ 687469 h 1421659"/>
              <a:gd name="connsiteX47" fmla="*/ 827632 w 4505256"/>
              <a:gd name="connsiteY47" fmla="*/ 707492 h 1421659"/>
              <a:gd name="connsiteX48" fmla="*/ 834307 w 4505256"/>
              <a:gd name="connsiteY48" fmla="*/ 730853 h 1421659"/>
              <a:gd name="connsiteX49" fmla="*/ 844319 w 4505256"/>
              <a:gd name="connsiteY49" fmla="*/ 737527 h 1421659"/>
              <a:gd name="connsiteX50" fmla="*/ 847656 w 4505256"/>
              <a:gd name="connsiteY50" fmla="*/ 744202 h 1421659"/>
              <a:gd name="connsiteX51" fmla="*/ 917737 w 4505256"/>
              <a:gd name="connsiteY51" fmla="*/ 744202 h 1421659"/>
              <a:gd name="connsiteX52" fmla="*/ 997831 w 4505256"/>
              <a:gd name="connsiteY52" fmla="*/ 804272 h 1421659"/>
              <a:gd name="connsiteX53" fmla="*/ 1047889 w 4505256"/>
              <a:gd name="connsiteY53" fmla="*/ 817621 h 1421659"/>
              <a:gd name="connsiteX54" fmla="*/ 1081262 w 4505256"/>
              <a:gd name="connsiteY54" fmla="*/ 837644 h 1421659"/>
              <a:gd name="connsiteX55" fmla="*/ 1107959 w 4505256"/>
              <a:gd name="connsiteY55" fmla="*/ 861005 h 1421659"/>
              <a:gd name="connsiteX56" fmla="*/ 1117971 w 4505256"/>
              <a:gd name="connsiteY56" fmla="*/ 864342 h 1421659"/>
              <a:gd name="connsiteX57" fmla="*/ 1127983 w 4505256"/>
              <a:gd name="connsiteY57" fmla="*/ 867679 h 1421659"/>
              <a:gd name="connsiteX58" fmla="*/ 1137994 w 4505256"/>
              <a:gd name="connsiteY58" fmla="*/ 874353 h 1421659"/>
              <a:gd name="connsiteX59" fmla="*/ 1148006 w 4505256"/>
              <a:gd name="connsiteY59" fmla="*/ 877691 h 1421659"/>
              <a:gd name="connsiteX60" fmla="*/ 1164692 w 4505256"/>
              <a:gd name="connsiteY60" fmla="*/ 897714 h 1421659"/>
              <a:gd name="connsiteX61" fmla="*/ 1248123 w 4505256"/>
              <a:gd name="connsiteY61" fmla="*/ 897714 h 1421659"/>
              <a:gd name="connsiteX62" fmla="*/ 1331554 w 4505256"/>
              <a:gd name="connsiteY62" fmla="*/ 937761 h 1421659"/>
              <a:gd name="connsiteX63" fmla="*/ 1488403 w 4505256"/>
              <a:gd name="connsiteY63" fmla="*/ 1077924 h 1421659"/>
              <a:gd name="connsiteX64" fmla="*/ 1665276 w 4505256"/>
              <a:gd name="connsiteY64" fmla="*/ 1077924 h 1421659"/>
              <a:gd name="connsiteX65" fmla="*/ 1798765 w 4505256"/>
              <a:gd name="connsiteY65" fmla="*/ 1101285 h 1421659"/>
              <a:gd name="connsiteX66" fmla="*/ 1972301 w 4505256"/>
              <a:gd name="connsiteY66" fmla="*/ 1164692 h 1421659"/>
              <a:gd name="connsiteX67" fmla="*/ 2152511 w 4505256"/>
              <a:gd name="connsiteY67" fmla="*/ 1164692 h 1421659"/>
              <a:gd name="connsiteX68" fmla="*/ 2179209 w 4505256"/>
              <a:gd name="connsiteY68" fmla="*/ 1241448 h 1421659"/>
              <a:gd name="connsiteX69" fmla="*/ 2239279 w 4505256"/>
              <a:gd name="connsiteY69" fmla="*/ 1241448 h 1421659"/>
              <a:gd name="connsiteX70" fmla="*/ 2255966 w 4505256"/>
              <a:gd name="connsiteY70" fmla="*/ 1258135 h 1421659"/>
              <a:gd name="connsiteX71" fmla="*/ 2466210 w 4505256"/>
              <a:gd name="connsiteY71" fmla="*/ 1258135 h 1421659"/>
              <a:gd name="connsiteX72" fmla="*/ 2486233 w 4505256"/>
              <a:gd name="connsiteY72" fmla="*/ 1278158 h 1421659"/>
              <a:gd name="connsiteX73" fmla="*/ 2586351 w 4505256"/>
              <a:gd name="connsiteY73" fmla="*/ 1278158 h 1421659"/>
              <a:gd name="connsiteX74" fmla="*/ 2606374 w 4505256"/>
              <a:gd name="connsiteY74" fmla="*/ 1298181 h 1421659"/>
              <a:gd name="connsiteX75" fmla="*/ 3090272 w 4505256"/>
              <a:gd name="connsiteY75" fmla="*/ 1298181 h 1421659"/>
              <a:gd name="connsiteX76" fmla="*/ 3090272 w 4505256"/>
              <a:gd name="connsiteY76" fmla="*/ 1334891 h 1421659"/>
              <a:gd name="connsiteX77" fmla="*/ 3674286 w 4505256"/>
              <a:gd name="connsiteY77" fmla="*/ 1334891 h 1421659"/>
              <a:gd name="connsiteX78" fmla="*/ 3674286 w 4505256"/>
              <a:gd name="connsiteY78" fmla="*/ 1368263 h 1421659"/>
              <a:gd name="connsiteX79" fmla="*/ 3834473 w 4505256"/>
              <a:gd name="connsiteY79" fmla="*/ 1368263 h 1421659"/>
              <a:gd name="connsiteX80" fmla="*/ 3834473 w 4505256"/>
              <a:gd name="connsiteY80" fmla="*/ 1421659 h 1421659"/>
              <a:gd name="connsiteX81" fmla="*/ 4505256 w 4505256"/>
              <a:gd name="connsiteY81" fmla="*/ 1421659 h 142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505256" h="1421659">
                <a:moveTo>
                  <a:pt x="0" y="0"/>
                </a:moveTo>
                <a:lnTo>
                  <a:pt x="0" y="0"/>
                </a:lnTo>
                <a:cubicBezTo>
                  <a:pt x="10012" y="2225"/>
                  <a:pt x="20233" y="3659"/>
                  <a:pt x="30035" y="6675"/>
                </a:cubicBezTo>
                <a:cubicBezTo>
                  <a:pt x="34790" y="8138"/>
                  <a:pt x="38664" y="11776"/>
                  <a:pt x="43384" y="13349"/>
                </a:cubicBezTo>
                <a:cubicBezTo>
                  <a:pt x="48765" y="15143"/>
                  <a:pt x="54533" y="15455"/>
                  <a:pt x="60070" y="16686"/>
                </a:cubicBezTo>
                <a:cubicBezTo>
                  <a:pt x="72634" y="19478"/>
                  <a:pt x="72287" y="19647"/>
                  <a:pt x="83431" y="23361"/>
                </a:cubicBezTo>
                <a:cubicBezTo>
                  <a:pt x="87881" y="26698"/>
                  <a:pt x="91951" y="30612"/>
                  <a:pt x="96780" y="33372"/>
                </a:cubicBezTo>
                <a:cubicBezTo>
                  <a:pt x="99834" y="35117"/>
                  <a:pt x="103775" y="34900"/>
                  <a:pt x="106791" y="36710"/>
                </a:cubicBezTo>
                <a:cubicBezTo>
                  <a:pt x="109489" y="38329"/>
                  <a:pt x="111009" y="41419"/>
                  <a:pt x="113466" y="43384"/>
                </a:cubicBezTo>
                <a:cubicBezTo>
                  <a:pt x="116598" y="45890"/>
                  <a:pt x="120141" y="47834"/>
                  <a:pt x="123478" y="50059"/>
                </a:cubicBezTo>
                <a:cubicBezTo>
                  <a:pt x="124359" y="51381"/>
                  <a:pt x="142798" y="79840"/>
                  <a:pt x="146838" y="83431"/>
                </a:cubicBezTo>
                <a:cubicBezTo>
                  <a:pt x="160608" y="95671"/>
                  <a:pt x="163278" y="95585"/>
                  <a:pt x="176873" y="100117"/>
                </a:cubicBezTo>
                <a:cubicBezTo>
                  <a:pt x="216317" y="147449"/>
                  <a:pt x="170344" y="97722"/>
                  <a:pt x="213583" y="130152"/>
                </a:cubicBezTo>
                <a:cubicBezTo>
                  <a:pt x="222776" y="137047"/>
                  <a:pt x="218636" y="147696"/>
                  <a:pt x="230269" y="153513"/>
                </a:cubicBezTo>
                <a:cubicBezTo>
                  <a:pt x="237304" y="157031"/>
                  <a:pt x="245842" y="155738"/>
                  <a:pt x="253629" y="156850"/>
                </a:cubicBezTo>
                <a:cubicBezTo>
                  <a:pt x="262528" y="161300"/>
                  <a:pt x="274357" y="162239"/>
                  <a:pt x="280327" y="170199"/>
                </a:cubicBezTo>
                <a:cubicBezTo>
                  <a:pt x="290431" y="183671"/>
                  <a:pt x="301564" y="199213"/>
                  <a:pt x="313700" y="210245"/>
                </a:cubicBezTo>
                <a:cubicBezTo>
                  <a:pt x="317381" y="213591"/>
                  <a:pt x="322599" y="214695"/>
                  <a:pt x="327048" y="216920"/>
                </a:cubicBezTo>
                <a:cubicBezTo>
                  <a:pt x="345030" y="245690"/>
                  <a:pt x="342315" y="243025"/>
                  <a:pt x="363758" y="270316"/>
                </a:cubicBezTo>
                <a:cubicBezTo>
                  <a:pt x="369126" y="277148"/>
                  <a:pt x="380444" y="290339"/>
                  <a:pt x="380444" y="290339"/>
                </a:cubicBezTo>
                <a:cubicBezTo>
                  <a:pt x="381556" y="295901"/>
                  <a:pt x="380863" y="302161"/>
                  <a:pt x="383781" y="307025"/>
                </a:cubicBezTo>
                <a:cubicBezTo>
                  <a:pt x="395658" y="326820"/>
                  <a:pt x="401756" y="322893"/>
                  <a:pt x="420491" y="330386"/>
                </a:cubicBezTo>
                <a:lnTo>
                  <a:pt x="437177" y="337060"/>
                </a:lnTo>
                <a:cubicBezTo>
                  <a:pt x="441627" y="345959"/>
                  <a:pt x="445311" y="355284"/>
                  <a:pt x="450526" y="363758"/>
                </a:cubicBezTo>
                <a:cubicBezTo>
                  <a:pt x="454259" y="369824"/>
                  <a:pt x="460690" y="374073"/>
                  <a:pt x="463875" y="380444"/>
                </a:cubicBezTo>
                <a:cubicBezTo>
                  <a:pt x="467497" y="387688"/>
                  <a:pt x="464529" y="398387"/>
                  <a:pt x="470549" y="403805"/>
                </a:cubicBezTo>
                <a:cubicBezTo>
                  <a:pt x="477367" y="409942"/>
                  <a:pt x="497247" y="410479"/>
                  <a:pt x="497247" y="410479"/>
                </a:cubicBezTo>
                <a:cubicBezTo>
                  <a:pt x="500584" y="412704"/>
                  <a:pt x="503572" y="415573"/>
                  <a:pt x="507259" y="417153"/>
                </a:cubicBezTo>
                <a:cubicBezTo>
                  <a:pt x="511475" y="418960"/>
                  <a:pt x="516198" y="419231"/>
                  <a:pt x="520608" y="420491"/>
                </a:cubicBezTo>
                <a:cubicBezTo>
                  <a:pt x="523990" y="421457"/>
                  <a:pt x="527282" y="422716"/>
                  <a:pt x="530619" y="423828"/>
                </a:cubicBezTo>
                <a:cubicBezTo>
                  <a:pt x="536181" y="428278"/>
                  <a:pt x="541052" y="433766"/>
                  <a:pt x="547305" y="437177"/>
                </a:cubicBezTo>
                <a:cubicBezTo>
                  <a:pt x="553482" y="440546"/>
                  <a:pt x="560703" y="441485"/>
                  <a:pt x="567329" y="443851"/>
                </a:cubicBezTo>
                <a:cubicBezTo>
                  <a:pt x="603492" y="456766"/>
                  <a:pt x="582311" y="450934"/>
                  <a:pt x="607375" y="457200"/>
                </a:cubicBezTo>
                <a:cubicBezTo>
                  <a:pt x="610712" y="459425"/>
                  <a:pt x="614551" y="461039"/>
                  <a:pt x="617387" y="463875"/>
                </a:cubicBezTo>
                <a:cubicBezTo>
                  <a:pt x="622424" y="468912"/>
                  <a:pt x="625113" y="476188"/>
                  <a:pt x="630736" y="480561"/>
                </a:cubicBezTo>
                <a:cubicBezTo>
                  <a:pt x="635465" y="484239"/>
                  <a:pt x="641860" y="485010"/>
                  <a:pt x="647422" y="487235"/>
                </a:cubicBezTo>
                <a:cubicBezTo>
                  <a:pt x="652309" y="492122"/>
                  <a:pt x="657373" y="498058"/>
                  <a:pt x="664108" y="500584"/>
                </a:cubicBezTo>
                <a:cubicBezTo>
                  <a:pt x="669419" y="502576"/>
                  <a:pt x="675232" y="502809"/>
                  <a:pt x="680794" y="503921"/>
                </a:cubicBezTo>
                <a:cubicBezTo>
                  <a:pt x="686273" y="509400"/>
                  <a:pt x="694648" y="517146"/>
                  <a:pt x="697481" y="523945"/>
                </a:cubicBezTo>
                <a:cubicBezTo>
                  <a:pt x="701009" y="532413"/>
                  <a:pt x="700359" y="542292"/>
                  <a:pt x="704155" y="550643"/>
                </a:cubicBezTo>
                <a:cubicBezTo>
                  <a:pt x="706108" y="554939"/>
                  <a:pt x="711096" y="557071"/>
                  <a:pt x="714167" y="560654"/>
                </a:cubicBezTo>
                <a:cubicBezTo>
                  <a:pt x="717787" y="564877"/>
                  <a:pt x="720945" y="569477"/>
                  <a:pt x="724178" y="574003"/>
                </a:cubicBezTo>
                <a:cubicBezTo>
                  <a:pt x="726509" y="577267"/>
                  <a:pt x="728017" y="581179"/>
                  <a:pt x="730853" y="584015"/>
                </a:cubicBezTo>
                <a:cubicBezTo>
                  <a:pt x="733689" y="586851"/>
                  <a:pt x="737527" y="588464"/>
                  <a:pt x="740864" y="590689"/>
                </a:cubicBezTo>
                <a:cubicBezTo>
                  <a:pt x="745705" y="605210"/>
                  <a:pt x="758295" y="646126"/>
                  <a:pt x="767562" y="650759"/>
                </a:cubicBezTo>
                <a:cubicBezTo>
                  <a:pt x="774237" y="654096"/>
                  <a:pt x="781472" y="656492"/>
                  <a:pt x="787586" y="660771"/>
                </a:cubicBezTo>
                <a:cubicBezTo>
                  <a:pt x="799332" y="668993"/>
                  <a:pt x="802052" y="677093"/>
                  <a:pt x="810946" y="687469"/>
                </a:cubicBezTo>
                <a:cubicBezTo>
                  <a:pt x="830219" y="709954"/>
                  <a:pt x="812880" y="685362"/>
                  <a:pt x="827632" y="707492"/>
                </a:cubicBezTo>
                <a:cubicBezTo>
                  <a:pt x="829857" y="715279"/>
                  <a:pt x="830374" y="723774"/>
                  <a:pt x="834307" y="730853"/>
                </a:cubicBezTo>
                <a:cubicBezTo>
                  <a:pt x="836255" y="734359"/>
                  <a:pt x="841483" y="734691"/>
                  <a:pt x="844319" y="737527"/>
                </a:cubicBezTo>
                <a:cubicBezTo>
                  <a:pt x="846078" y="739286"/>
                  <a:pt x="846544" y="741977"/>
                  <a:pt x="847656" y="744202"/>
                </a:cubicBezTo>
                <a:lnTo>
                  <a:pt x="917737" y="744202"/>
                </a:lnTo>
                <a:lnTo>
                  <a:pt x="997831" y="804272"/>
                </a:lnTo>
                <a:cubicBezTo>
                  <a:pt x="1016466" y="807999"/>
                  <a:pt x="1031554" y="808909"/>
                  <a:pt x="1047889" y="817621"/>
                </a:cubicBezTo>
                <a:cubicBezTo>
                  <a:pt x="1059336" y="823726"/>
                  <a:pt x="1081262" y="837644"/>
                  <a:pt x="1081262" y="837644"/>
                </a:cubicBezTo>
                <a:cubicBezTo>
                  <a:pt x="1090549" y="860862"/>
                  <a:pt x="1082253" y="852436"/>
                  <a:pt x="1107959" y="861005"/>
                </a:cubicBezTo>
                <a:lnTo>
                  <a:pt x="1117971" y="864342"/>
                </a:lnTo>
                <a:lnTo>
                  <a:pt x="1127983" y="867679"/>
                </a:lnTo>
                <a:cubicBezTo>
                  <a:pt x="1131320" y="869904"/>
                  <a:pt x="1134407" y="872559"/>
                  <a:pt x="1137994" y="874353"/>
                </a:cubicBezTo>
                <a:cubicBezTo>
                  <a:pt x="1141140" y="875926"/>
                  <a:pt x="1145518" y="875203"/>
                  <a:pt x="1148006" y="877691"/>
                </a:cubicBezTo>
                <a:cubicBezTo>
                  <a:pt x="1168955" y="898640"/>
                  <a:pt x="1152365" y="897714"/>
                  <a:pt x="1164692" y="897714"/>
                </a:cubicBezTo>
                <a:lnTo>
                  <a:pt x="1248123" y="897714"/>
                </a:lnTo>
                <a:lnTo>
                  <a:pt x="1331554" y="937761"/>
                </a:lnTo>
                <a:lnTo>
                  <a:pt x="1488403" y="1077924"/>
                </a:lnTo>
                <a:lnTo>
                  <a:pt x="1665276" y="1077924"/>
                </a:lnTo>
                <a:lnTo>
                  <a:pt x="1798765" y="1101285"/>
                </a:lnTo>
                <a:lnTo>
                  <a:pt x="1972301" y="1164692"/>
                </a:lnTo>
                <a:lnTo>
                  <a:pt x="2152511" y="1164692"/>
                </a:lnTo>
                <a:lnTo>
                  <a:pt x="2179209" y="1241448"/>
                </a:lnTo>
                <a:lnTo>
                  <a:pt x="2239279" y="1241448"/>
                </a:lnTo>
                <a:lnTo>
                  <a:pt x="2255966" y="1258135"/>
                </a:lnTo>
                <a:lnTo>
                  <a:pt x="2466210" y="1258135"/>
                </a:lnTo>
                <a:lnTo>
                  <a:pt x="2486233" y="1278158"/>
                </a:lnTo>
                <a:lnTo>
                  <a:pt x="2586351" y="1278158"/>
                </a:lnTo>
                <a:lnTo>
                  <a:pt x="2606374" y="1298181"/>
                </a:lnTo>
                <a:lnTo>
                  <a:pt x="3090272" y="1298181"/>
                </a:lnTo>
                <a:lnTo>
                  <a:pt x="3090272" y="1334891"/>
                </a:lnTo>
                <a:lnTo>
                  <a:pt x="3674286" y="1334891"/>
                </a:lnTo>
                <a:lnTo>
                  <a:pt x="3674286" y="1368263"/>
                </a:lnTo>
                <a:lnTo>
                  <a:pt x="3834473" y="1368263"/>
                </a:lnTo>
                <a:lnTo>
                  <a:pt x="3834473" y="1421659"/>
                </a:lnTo>
                <a:lnTo>
                  <a:pt x="4505256" y="1421659"/>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3" name="Forme libre : forme 32">
            <a:extLst>
              <a:ext uri="{FF2B5EF4-FFF2-40B4-BE49-F238E27FC236}">
                <a16:creationId xmlns:a16="http://schemas.microsoft.com/office/drawing/2014/main" xmlns="" id="{48699A27-982C-536A-7AE6-F0E39D12F84E}"/>
              </a:ext>
            </a:extLst>
          </p:cNvPr>
          <p:cNvSpPr/>
          <p:nvPr/>
        </p:nvSpPr>
        <p:spPr>
          <a:xfrm>
            <a:off x="2045720" y="1615218"/>
            <a:ext cx="4762222" cy="1902218"/>
          </a:xfrm>
          <a:custGeom>
            <a:avLst/>
            <a:gdLst>
              <a:gd name="connsiteX0" fmla="*/ 0 w 4762222"/>
              <a:gd name="connsiteY0" fmla="*/ 0 h 1902218"/>
              <a:gd name="connsiteX1" fmla="*/ 0 w 4762222"/>
              <a:gd name="connsiteY1" fmla="*/ 0 h 1902218"/>
              <a:gd name="connsiteX2" fmla="*/ 23360 w 4762222"/>
              <a:gd name="connsiteY2" fmla="*/ 16686 h 1902218"/>
              <a:gd name="connsiteX3" fmla="*/ 40046 w 4762222"/>
              <a:gd name="connsiteY3" fmla="*/ 20023 h 1902218"/>
              <a:gd name="connsiteX4" fmla="*/ 46721 w 4762222"/>
              <a:gd name="connsiteY4" fmla="*/ 30035 h 1902218"/>
              <a:gd name="connsiteX5" fmla="*/ 70081 w 4762222"/>
              <a:gd name="connsiteY5" fmla="*/ 40046 h 1902218"/>
              <a:gd name="connsiteX6" fmla="*/ 80093 w 4762222"/>
              <a:gd name="connsiteY6" fmla="*/ 46721 h 1902218"/>
              <a:gd name="connsiteX7" fmla="*/ 96779 w 4762222"/>
              <a:gd name="connsiteY7" fmla="*/ 63407 h 1902218"/>
              <a:gd name="connsiteX8" fmla="*/ 113465 w 4762222"/>
              <a:gd name="connsiteY8" fmla="*/ 66744 h 1902218"/>
              <a:gd name="connsiteX9" fmla="*/ 126814 w 4762222"/>
              <a:gd name="connsiteY9" fmla="*/ 80093 h 1902218"/>
              <a:gd name="connsiteX10" fmla="*/ 150175 w 4762222"/>
              <a:gd name="connsiteY10" fmla="*/ 90105 h 1902218"/>
              <a:gd name="connsiteX11" fmla="*/ 166861 w 4762222"/>
              <a:gd name="connsiteY11" fmla="*/ 106791 h 1902218"/>
              <a:gd name="connsiteX12" fmla="*/ 180210 w 4762222"/>
              <a:gd name="connsiteY12" fmla="*/ 123477 h 1902218"/>
              <a:gd name="connsiteX13" fmla="*/ 243617 w 4762222"/>
              <a:gd name="connsiteY13" fmla="*/ 116802 h 1902218"/>
              <a:gd name="connsiteX14" fmla="*/ 310362 w 4762222"/>
              <a:gd name="connsiteY14" fmla="*/ 173535 h 1902218"/>
              <a:gd name="connsiteX15" fmla="*/ 327048 w 4762222"/>
              <a:gd name="connsiteY15" fmla="*/ 223594 h 1902218"/>
              <a:gd name="connsiteX16" fmla="*/ 337060 w 4762222"/>
              <a:gd name="connsiteY16" fmla="*/ 250291 h 1902218"/>
              <a:gd name="connsiteX17" fmla="*/ 340397 w 4762222"/>
              <a:gd name="connsiteY17" fmla="*/ 260303 h 1902218"/>
              <a:gd name="connsiteX18" fmla="*/ 347071 w 4762222"/>
              <a:gd name="connsiteY18" fmla="*/ 273652 h 1902218"/>
              <a:gd name="connsiteX19" fmla="*/ 353746 w 4762222"/>
              <a:gd name="connsiteY19" fmla="*/ 290338 h 1902218"/>
              <a:gd name="connsiteX20" fmla="*/ 370432 w 4762222"/>
              <a:gd name="connsiteY20" fmla="*/ 330385 h 1902218"/>
              <a:gd name="connsiteX21" fmla="*/ 403804 w 4762222"/>
              <a:gd name="connsiteY21" fmla="*/ 357083 h 1902218"/>
              <a:gd name="connsiteX22" fmla="*/ 417153 w 4762222"/>
              <a:gd name="connsiteY22" fmla="*/ 373769 h 1902218"/>
              <a:gd name="connsiteX23" fmla="*/ 423827 w 4762222"/>
              <a:gd name="connsiteY23" fmla="*/ 397129 h 1902218"/>
              <a:gd name="connsiteX24" fmla="*/ 433839 w 4762222"/>
              <a:gd name="connsiteY24" fmla="*/ 420490 h 1902218"/>
              <a:gd name="connsiteX25" fmla="*/ 453862 w 4762222"/>
              <a:gd name="connsiteY25" fmla="*/ 437176 h 1902218"/>
              <a:gd name="connsiteX26" fmla="*/ 463874 w 4762222"/>
              <a:gd name="connsiteY26" fmla="*/ 453862 h 1902218"/>
              <a:gd name="connsiteX27" fmla="*/ 473886 w 4762222"/>
              <a:gd name="connsiteY27" fmla="*/ 457200 h 1902218"/>
              <a:gd name="connsiteX28" fmla="*/ 487235 w 4762222"/>
              <a:gd name="connsiteY28" fmla="*/ 467211 h 1902218"/>
              <a:gd name="connsiteX29" fmla="*/ 500584 w 4762222"/>
              <a:gd name="connsiteY29" fmla="*/ 493909 h 1902218"/>
              <a:gd name="connsiteX30" fmla="*/ 510595 w 4762222"/>
              <a:gd name="connsiteY30" fmla="*/ 520607 h 1902218"/>
              <a:gd name="connsiteX31" fmla="*/ 527281 w 4762222"/>
              <a:gd name="connsiteY31" fmla="*/ 523944 h 1902218"/>
              <a:gd name="connsiteX32" fmla="*/ 540630 w 4762222"/>
              <a:gd name="connsiteY32" fmla="*/ 533956 h 1902218"/>
              <a:gd name="connsiteX33" fmla="*/ 550642 w 4762222"/>
              <a:gd name="connsiteY33" fmla="*/ 537293 h 1902218"/>
              <a:gd name="connsiteX34" fmla="*/ 570665 w 4762222"/>
              <a:gd name="connsiteY34" fmla="*/ 557316 h 1902218"/>
              <a:gd name="connsiteX35" fmla="*/ 577340 w 4762222"/>
              <a:gd name="connsiteY35" fmla="*/ 567328 h 1902218"/>
              <a:gd name="connsiteX36" fmla="*/ 590689 w 4762222"/>
              <a:gd name="connsiteY36" fmla="*/ 574002 h 1902218"/>
              <a:gd name="connsiteX37" fmla="*/ 620724 w 4762222"/>
              <a:gd name="connsiteY37" fmla="*/ 617386 h 1902218"/>
              <a:gd name="connsiteX38" fmla="*/ 637410 w 4762222"/>
              <a:gd name="connsiteY38" fmla="*/ 634073 h 1902218"/>
              <a:gd name="connsiteX39" fmla="*/ 654096 w 4762222"/>
              <a:gd name="connsiteY39" fmla="*/ 637410 h 1902218"/>
              <a:gd name="connsiteX40" fmla="*/ 674119 w 4762222"/>
              <a:gd name="connsiteY40" fmla="*/ 647421 h 1902218"/>
              <a:gd name="connsiteX41" fmla="*/ 710829 w 4762222"/>
              <a:gd name="connsiteY41" fmla="*/ 657433 h 1902218"/>
              <a:gd name="connsiteX42" fmla="*/ 720841 w 4762222"/>
              <a:gd name="connsiteY42" fmla="*/ 664108 h 1902218"/>
              <a:gd name="connsiteX43" fmla="*/ 724178 w 4762222"/>
              <a:gd name="connsiteY43" fmla="*/ 690805 h 1902218"/>
              <a:gd name="connsiteX44" fmla="*/ 727515 w 4762222"/>
              <a:gd name="connsiteY44" fmla="*/ 707491 h 1902218"/>
              <a:gd name="connsiteX45" fmla="*/ 737527 w 4762222"/>
              <a:gd name="connsiteY45" fmla="*/ 710829 h 1902218"/>
              <a:gd name="connsiteX46" fmla="*/ 754213 w 4762222"/>
              <a:gd name="connsiteY46" fmla="*/ 730852 h 1902218"/>
              <a:gd name="connsiteX47" fmla="*/ 764225 w 4762222"/>
              <a:gd name="connsiteY47" fmla="*/ 737527 h 1902218"/>
              <a:gd name="connsiteX48" fmla="*/ 774236 w 4762222"/>
              <a:gd name="connsiteY48" fmla="*/ 747538 h 1902218"/>
              <a:gd name="connsiteX49" fmla="*/ 800934 w 4762222"/>
              <a:gd name="connsiteY49" fmla="*/ 764224 h 1902218"/>
              <a:gd name="connsiteX50" fmla="*/ 824295 w 4762222"/>
              <a:gd name="connsiteY50" fmla="*/ 794259 h 1902218"/>
              <a:gd name="connsiteX51" fmla="*/ 830969 w 4762222"/>
              <a:gd name="connsiteY51" fmla="*/ 800934 h 1902218"/>
              <a:gd name="connsiteX52" fmla="*/ 854330 w 4762222"/>
              <a:gd name="connsiteY52" fmla="*/ 817620 h 1902218"/>
              <a:gd name="connsiteX53" fmla="*/ 884365 w 4762222"/>
              <a:gd name="connsiteY53" fmla="*/ 820957 h 1902218"/>
              <a:gd name="connsiteX54" fmla="*/ 904388 w 4762222"/>
              <a:gd name="connsiteY54" fmla="*/ 824294 h 1902218"/>
              <a:gd name="connsiteX55" fmla="*/ 914400 w 4762222"/>
              <a:gd name="connsiteY55" fmla="*/ 827632 h 1902218"/>
              <a:gd name="connsiteX56" fmla="*/ 941098 w 4762222"/>
              <a:gd name="connsiteY56" fmla="*/ 830969 h 1902218"/>
              <a:gd name="connsiteX57" fmla="*/ 944435 w 4762222"/>
              <a:gd name="connsiteY57" fmla="*/ 840981 h 1902218"/>
              <a:gd name="connsiteX58" fmla="*/ 964458 w 4762222"/>
              <a:gd name="connsiteY58" fmla="*/ 850992 h 1902218"/>
              <a:gd name="connsiteX59" fmla="*/ 997830 w 4762222"/>
              <a:gd name="connsiteY59" fmla="*/ 867678 h 1902218"/>
              <a:gd name="connsiteX60" fmla="*/ 1014516 w 4762222"/>
              <a:gd name="connsiteY60" fmla="*/ 881027 h 1902218"/>
              <a:gd name="connsiteX61" fmla="*/ 1024528 w 4762222"/>
              <a:gd name="connsiteY61" fmla="*/ 884364 h 1902218"/>
              <a:gd name="connsiteX62" fmla="*/ 1037877 w 4762222"/>
              <a:gd name="connsiteY62" fmla="*/ 897713 h 1902218"/>
              <a:gd name="connsiteX63" fmla="*/ 1047889 w 4762222"/>
              <a:gd name="connsiteY63" fmla="*/ 904388 h 1902218"/>
              <a:gd name="connsiteX64" fmla="*/ 1064575 w 4762222"/>
              <a:gd name="connsiteY64" fmla="*/ 927748 h 1902218"/>
              <a:gd name="connsiteX65" fmla="*/ 1081261 w 4762222"/>
              <a:gd name="connsiteY65" fmla="*/ 954446 h 1902218"/>
              <a:gd name="connsiteX66" fmla="*/ 1094610 w 4762222"/>
              <a:gd name="connsiteY66" fmla="*/ 961121 h 1902218"/>
              <a:gd name="connsiteX67" fmla="*/ 1101284 w 4762222"/>
              <a:gd name="connsiteY67" fmla="*/ 977807 h 1902218"/>
              <a:gd name="connsiteX68" fmla="*/ 1104622 w 4762222"/>
              <a:gd name="connsiteY68" fmla="*/ 987818 h 1902218"/>
              <a:gd name="connsiteX69" fmla="*/ 1111296 w 4762222"/>
              <a:gd name="connsiteY69" fmla="*/ 997830 h 1902218"/>
              <a:gd name="connsiteX70" fmla="*/ 1124645 w 4762222"/>
              <a:gd name="connsiteY70" fmla="*/ 1037877 h 1902218"/>
              <a:gd name="connsiteX71" fmla="*/ 1134657 w 4762222"/>
              <a:gd name="connsiteY71" fmla="*/ 1051226 h 1902218"/>
              <a:gd name="connsiteX72" fmla="*/ 1151343 w 4762222"/>
              <a:gd name="connsiteY72" fmla="*/ 1067912 h 1902218"/>
              <a:gd name="connsiteX73" fmla="*/ 1164692 w 4762222"/>
              <a:gd name="connsiteY73" fmla="*/ 1081261 h 1902218"/>
              <a:gd name="connsiteX74" fmla="*/ 1188052 w 4762222"/>
              <a:gd name="connsiteY74" fmla="*/ 1094610 h 1902218"/>
              <a:gd name="connsiteX75" fmla="*/ 1204738 w 4762222"/>
              <a:gd name="connsiteY75" fmla="*/ 1107959 h 1902218"/>
              <a:gd name="connsiteX76" fmla="*/ 1214750 w 4762222"/>
              <a:gd name="connsiteY76" fmla="*/ 1114633 h 1902218"/>
              <a:gd name="connsiteX77" fmla="*/ 1224762 w 4762222"/>
              <a:gd name="connsiteY77" fmla="*/ 1127982 h 1902218"/>
              <a:gd name="connsiteX78" fmla="*/ 1234773 w 4762222"/>
              <a:gd name="connsiteY78" fmla="*/ 1131319 h 1902218"/>
              <a:gd name="connsiteX79" fmla="*/ 1241448 w 4762222"/>
              <a:gd name="connsiteY79" fmla="*/ 1137994 h 1902218"/>
              <a:gd name="connsiteX80" fmla="*/ 1254797 w 4762222"/>
              <a:gd name="connsiteY80" fmla="*/ 1141331 h 1902218"/>
              <a:gd name="connsiteX81" fmla="*/ 1298181 w 4762222"/>
              <a:gd name="connsiteY81" fmla="*/ 1154680 h 1902218"/>
              <a:gd name="connsiteX82" fmla="*/ 1321541 w 4762222"/>
              <a:gd name="connsiteY82" fmla="*/ 1164691 h 1902218"/>
              <a:gd name="connsiteX83" fmla="*/ 1404972 w 4762222"/>
              <a:gd name="connsiteY83" fmla="*/ 1221424 h 1902218"/>
              <a:gd name="connsiteX84" fmla="*/ 1435007 w 4762222"/>
              <a:gd name="connsiteY84" fmla="*/ 1238110 h 1902218"/>
              <a:gd name="connsiteX85" fmla="*/ 1445019 w 4762222"/>
              <a:gd name="connsiteY85" fmla="*/ 1241448 h 1902218"/>
              <a:gd name="connsiteX86" fmla="*/ 1465042 w 4762222"/>
              <a:gd name="connsiteY86" fmla="*/ 1261471 h 1902218"/>
              <a:gd name="connsiteX87" fmla="*/ 1485065 w 4762222"/>
              <a:gd name="connsiteY87" fmla="*/ 1284832 h 1902218"/>
              <a:gd name="connsiteX88" fmla="*/ 1498414 w 4762222"/>
              <a:gd name="connsiteY88" fmla="*/ 1304855 h 1902218"/>
              <a:gd name="connsiteX89" fmla="*/ 1621892 w 4762222"/>
              <a:gd name="connsiteY89" fmla="*/ 1311529 h 1902218"/>
              <a:gd name="connsiteX90" fmla="*/ 1661938 w 4762222"/>
              <a:gd name="connsiteY90" fmla="*/ 1341564 h 1902218"/>
              <a:gd name="connsiteX91" fmla="*/ 1762055 w 4762222"/>
              <a:gd name="connsiteY91" fmla="*/ 1341564 h 1902218"/>
              <a:gd name="connsiteX92" fmla="*/ 1818788 w 4762222"/>
              <a:gd name="connsiteY92" fmla="*/ 1428332 h 1902218"/>
              <a:gd name="connsiteX93" fmla="*/ 2162522 w 4762222"/>
              <a:gd name="connsiteY93" fmla="*/ 1478391 h 1902218"/>
              <a:gd name="connsiteX94" fmla="*/ 2175871 w 4762222"/>
              <a:gd name="connsiteY94" fmla="*/ 1558484 h 1902218"/>
              <a:gd name="connsiteX95" fmla="*/ 2279325 w 4762222"/>
              <a:gd name="connsiteY95" fmla="*/ 1595194 h 1902218"/>
              <a:gd name="connsiteX96" fmla="*/ 2456198 w 4762222"/>
              <a:gd name="connsiteY96" fmla="*/ 1595194 h 1902218"/>
              <a:gd name="connsiteX97" fmla="*/ 2589687 w 4762222"/>
              <a:gd name="connsiteY97" fmla="*/ 1658601 h 1902218"/>
              <a:gd name="connsiteX98" fmla="*/ 2826630 w 4762222"/>
              <a:gd name="connsiteY98" fmla="*/ 1658601 h 1902218"/>
              <a:gd name="connsiteX99" fmla="*/ 2826630 w 4762222"/>
              <a:gd name="connsiteY99" fmla="*/ 1695310 h 1902218"/>
              <a:gd name="connsiteX100" fmla="*/ 3217086 w 4762222"/>
              <a:gd name="connsiteY100" fmla="*/ 1695310 h 1902218"/>
              <a:gd name="connsiteX101" fmla="*/ 3247121 w 4762222"/>
              <a:gd name="connsiteY101" fmla="*/ 1758718 h 1902218"/>
              <a:gd name="connsiteX102" fmla="*/ 3330552 w 4762222"/>
              <a:gd name="connsiteY102" fmla="*/ 1758718 h 1902218"/>
              <a:gd name="connsiteX103" fmla="*/ 3330552 w 4762222"/>
              <a:gd name="connsiteY103" fmla="*/ 1802102 h 1902218"/>
              <a:gd name="connsiteX104" fmla="*/ 4261638 w 4762222"/>
              <a:gd name="connsiteY104" fmla="*/ 1802102 h 1902218"/>
              <a:gd name="connsiteX105" fmla="*/ 4261638 w 4762222"/>
              <a:gd name="connsiteY105" fmla="*/ 1902218 h 1902218"/>
              <a:gd name="connsiteX106" fmla="*/ 4762222 w 4762222"/>
              <a:gd name="connsiteY106" fmla="*/ 1902218 h 190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762222" h="1902218">
                <a:moveTo>
                  <a:pt x="0" y="0"/>
                </a:moveTo>
                <a:lnTo>
                  <a:pt x="0" y="0"/>
                </a:lnTo>
                <a:cubicBezTo>
                  <a:pt x="7787" y="5562"/>
                  <a:pt x="14801" y="12407"/>
                  <a:pt x="23360" y="16686"/>
                </a:cubicBezTo>
                <a:cubicBezTo>
                  <a:pt x="28433" y="19223"/>
                  <a:pt x="35121" y="17209"/>
                  <a:pt x="40046" y="20023"/>
                </a:cubicBezTo>
                <a:cubicBezTo>
                  <a:pt x="43529" y="22013"/>
                  <a:pt x="43640" y="27467"/>
                  <a:pt x="46721" y="30035"/>
                </a:cubicBezTo>
                <a:cubicBezTo>
                  <a:pt x="52219" y="34616"/>
                  <a:pt x="63127" y="37728"/>
                  <a:pt x="70081" y="40046"/>
                </a:cubicBezTo>
                <a:cubicBezTo>
                  <a:pt x="73418" y="42271"/>
                  <a:pt x="77074" y="44080"/>
                  <a:pt x="80093" y="46721"/>
                </a:cubicBezTo>
                <a:cubicBezTo>
                  <a:pt x="86013" y="51901"/>
                  <a:pt x="89066" y="61864"/>
                  <a:pt x="96779" y="63407"/>
                </a:cubicBezTo>
                <a:lnTo>
                  <a:pt x="113465" y="66744"/>
                </a:lnTo>
                <a:cubicBezTo>
                  <a:pt x="117915" y="71194"/>
                  <a:pt x="120844" y="78103"/>
                  <a:pt x="126814" y="80093"/>
                </a:cubicBezTo>
                <a:cubicBezTo>
                  <a:pt x="134257" y="82574"/>
                  <a:pt x="143987" y="85292"/>
                  <a:pt x="150175" y="90105"/>
                </a:cubicBezTo>
                <a:cubicBezTo>
                  <a:pt x="156384" y="94934"/>
                  <a:pt x="162141" y="100498"/>
                  <a:pt x="166861" y="106791"/>
                </a:cubicBezTo>
                <a:cubicBezTo>
                  <a:pt x="177817" y="121398"/>
                  <a:pt x="172940" y="116207"/>
                  <a:pt x="180210" y="123477"/>
                </a:cubicBezTo>
                <a:lnTo>
                  <a:pt x="243617" y="116802"/>
                </a:lnTo>
                <a:lnTo>
                  <a:pt x="310362" y="173535"/>
                </a:lnTo>
                <a:cubicBezTo>
                  <a:pt x="338376" y="229562"/>
                  <a:pt x="313492" y="172759"/>
                  <a:pt x="327048" y="223594"/>
                </a:cubicBezTo>
                <a:cubicBezTo>
                  <a:pt x="329497" y="232777"/>
                  <a:pt x="333812" y="241359"/>
                  <a:pt x="337060" y="250291"/>
                </a:cubicBezTo>
                <a:cubicBezTo>
                  <a:pt x="338262" y="253597"/>
                  <a:pt x="339011" y="257070"/>
                  <a:pt x="340397" y="260303"/>
                </a:cubicBezTo>
                <a:cubicBezTo>
                  <a:pt x="342357" y="264876"/>
                  <a:pt x="345051" y="269106"/>
                  <a:pt x="347071" y="273652"/>
                </a:cubicBezTo>
                <a:cubicBezTo>
                  <a:pt x="349504" y="279126"/>
                  <a:pt x="351521" y="284776"/>
                  <a:pt x="353746" y="290338"/>
                </a:cubicBezTo>
                <a:cubicBezTo>
                  <a:pt x="355998" y="303849"/>
                  <a:pt x="356179" y="321833"/>
                  <a:pt x="370432" y="330385"/>
                </a:cubicBezTo>
                <a:cubicBezTo>
                  <a:pt x="393865" y="344445"/>
                  <a:pt x="382529" y="335809"/>
                  <a:pt x="403804" y="357083"/>
                </a:cubicBezTo>
                <a:cubicBezTo>
                  <a:pt x="410015" y="363293"/>
                  <a:pt x="412942" y="365345"/>
                  <a:pt x="417153" y="373769"/>
                </a:cubicBezTo>
                <a:cubicBezTo>
                  <a:pt x="420913" y="381290"/>
                  <a:pt x="420976" y="389288"/>
                  <a:pt x="423827" y="397129"/>
                </a:cubicBezTo>
                <a:cubicBezTo>
                  <a:pt x="426722" y="405091"/>
                  <a:pt x="429480" y="413225"/>
                  <a:pt x="433839" y="420490"/>
                </a:cubicBezTo>
                <a:cubicBezTo>
                  <a:pt x="438122" y="427628"/>
                  <a:pt x="447202" y="432736"/>
                  <a:pt x="453862" y="437176"/>
                </a:cubicBezTo>
                <a:cubicBezTo>
                  <a:pt x="457199" y="442738"/>
                  <a:pt x="459287" y="449275"/>
                  <a:pt x="463874" y="453862"/>
                </a:cubicBezTo>
                <a:cubicBezTo>
                  <a:pt x="466362" y="456350"/>
                  <a:pt x="470832" y="455455"/>
                  <a:pt x="473886" y="457200"/>
                </a:cubicBezTo>
                <a:cubicBezTo>
                  <a:pt x="478715" y="459959"/>
                  <a:pt x="482785" y="463874"/>
                  <a:pt x="487235" y="467211"/>
                </a:cubicBezTo>
                <a:cubicBezTo>
                  <a:pt x="494746" y="478479"/>
                  <a:pt x="496132" y="479068"/>
                  <a:pt x="500584" y="493909"/>
                </a:cubicBezTo>
                <a:cubicBezTo>
                  <a:pt x="502527" y="500384"/>
                  <a:pt x="502317" y="515877"/>
                  <a:pt x="510595" y="520607"/>
                </a:cubicBezTo>
                <a:cubicBezTo>
                  <a:pt x="515520" y="523421"/>
                  <a:pt x="521719" y="522832"/>
                  <a:pt x="527281" y="523944"/>
                </a:cubicBezTo>
                <a:cubicBezTo>
                  <a:pt x="531731" y="527281"/>
                  <a:pt x="535801" y="531196"/>
                  <a:pt x="540630" y="533956"/>
                </a:cubicBezTo>
                <a:cubicBezTo>
                  <a:pt x="543684" y="535701"/>
                  <a:pt x="547865" y="535133"/>
                  <a:pt x="550642" y="537293"/>
                </a:cubicBezTo>
                <a:cubicBezTo>
                  <a:pt x="558093" y="543088"/>
                  <a:pt x="564394" y="550261"/>
                  <a:pt x="570665" y="557316"/>
                </a:cubicBezTo>
                <a:cubicBezTo>
                  <a:pt x="573330" y="560314"/>
                  <a:pt x="574259" y="564760"/>
                  <a:pt x="577340" y="567328"/>
                </a:cubicBezTo>
                <a:cubicBezTo>
                  <a:pt x="581162" y="570513"/>
                  <a:pt x="586239" y="571777"/>
                  <a:pt x="590689" y="574002"/>
                </a:cubicBezTo>
                <a:cubicBezTo>
                  <a:pt x="604419" y="606041"/>
                  <a:pt x="594708" y="591370"/>
                  <a:pt x="620724" y="617386"/>
                </a:cubicBezTo>
                <a:cubicBezTo>
                  <a:pt x="626286" y="622948"/>
                  <a:pt x="629697" y="632530"/>
                  <a:pt x="637410" y="634073"/>
                </a:cubicBezTo>
                <a:lnTo>
                  <a:pt x="654096" y="637410"/>
                </a:lnTo>
                <a:cubicBezTo>
                  <a:pt x="660770" y="640747"/>
                  <a:pt x="667154" y="644742"/>
                  <a:pt x="674119" y="647421"/>
                </a:cubicBezTo>
                <a:cubicBezTo>
                  <a:pt x="681494" y="650257"/>
                  <a:pt x="701174" y="655020"/>
                  <a:pt x="710829" y="657433"/>
                </a:cubicBezTo>
                <a:cubicBezTo>
                  <a:pt x="714166" y="659658"/>
                  <a:pt x="719351" y="660384"/>
                  <a:pt x="720841" y="664108"/>
                </a:cubicBezTo>
                <a:cubicBezTo>
                  <a:pt x="724172" y="672435"/>
                  <a:pt x="722814" y="681941"/>
                  <a:pt x="724178" y="690805"/>
                </a:cubicBezTo>
                <a:cubicBezTo>
                  <a:pt x="725040" y="696411"/>
                  <a:pt x="724369" y="702771"/>
                  <a:pt x="727515" y="707491"/>
                </a:cubicBezTo>
                <a:cubicBezTo>
                  <a:pt x="729466" y="710418"/>
                  <a:pt x="734190" y="709716"/>
                  <a:pt x="737527" y="710829"/>
                </a:cubicBezTo>
                <a:cubicBezTo>
                  <a:pt x="744090" y="720673"/>
                  <a:pt x="744577" y="722822"/>
                  <a:pt x="754213" y="730852"/>
                </a:cubicBezTo>
                <a:cubicBezTo>
                  <a:pt x="757294" y="733420"/>
                  <a:pt x="761144" y="734959"/>
                  <a:pt x="764225" y="737527"/>
                </a:cubicBezTo>
                <a:cubicBezTo>
                  <a:pt x="767850" y="740548"/>
                  <a:pt x="770611" y="744517"/>
                  <a:pt x="774236" y="747538"/>
                </a:cubicBezTo>
                <a:cubicBezTo>
                  <a:pt x="778642" y="751210"/>
                  <a:pt x="798601" y="762824"/>
                  <a:pt x="800934" y="764224"/>
                </a:cubicBezTo>
                <a:cubicBezTo>
                  <a:pt x="808721" y="774236"/>
                  <a:pt x="815327" y="785290"/>
                  <a:pt x="824295" y="794259"/>
                </a:cubicBezTo>
                <a:cubicBezTo>
                  <a:pt x="826520" y="796484"/>
                  <a:pt x="828485" y="799002"/>
                  <a:pt x="830969" y="800934"/>
                </a:cubicBezTo>
                <a:cubicBezTo>
                  <a:pt x="838523" y="806809"/>
                  <a:pt x="845370" y="814260"/>
                  <a:pt x="854330" y="817620"/>
                </a:cubicBezTo>
                <a:cubicBezTo>
                  <a:pt x="863762" y="821157"/>
                  <a:pt x="874380" y="819626"/>
                  <a:pt x="884365" y="820957"/>
                </a:cubicBezTo>
                <a:cubicBezTo>
                  <a:pt x="891072" y="821851"/>
                  <a:pt x="897714" y="823182"/>
                  <a:pt x="904388" y="824294"/>
                </a:cubicBezTo>
                <a:cubicBezTo>
                  <a:pt x="907725" y="825407"/>
                  <a:pt x="910939" y="827003"/>
                  <a:pt x="914400" y="827632"/>
                </a:cubicBezTo>
                <a:cubicBezTo>
                  <a:pt x="923224" y="829236"/>
                  <a:pt x="932902" y="827326"/>
                  <a:pt x="941098" y="830969"/>
                </a:cubicBezTo>
                <a:cubicBezTo>
                  <a:pt x="944313" y="832398"/>
                  <a:pt x="941764" y="838692"/>
                  <a:pt x="944435" y="840981"/>
                </a:cubicBezTo>
                <a:cubicBezTo>
                  <a:pt x="950101" y="845837"/>
                  <a:pt x="958163" y="846986"/>
                  <a:pt x="964458" y="850992"/>
                </a:cubicBezTo>
                <a:cubicBezTo>
                  <a:pt x="993492" y="869468"/>
                  <a:pt x="967853" y="861683"/>
                  <a:pt x="997830" y="867678"/>
                </a:cubicBezTo>
                <a:cubicBezTo>
                  <a:pt x="1004038" y="873886"/>
                  <a:pt x="1006097" y="876818"/>
                  <a:pt x="1014516" y="881027"/>
                </a:cubicBezTo>
                <a:cubicBezTo>
                  <a:pt x="1017662" y="882600"/>
                  <a:pt x="1021191" y="883252"/>
                  <a:pt x="1024528" y="884364"/>
                </a:cubicBezTo>
                <a:cubicBezTo>
                  <a:pt x="1028978" y="888814"/>
                  <a:pt x="1033099" y="893618"/>
                  <a:pt x="1037877" y="897713"/>
                </a:cubicBezTo>
                <a:cubicBezTo>
                  <a:pt x="1040922" y="900323"/>
                  <a:pt x="1045224" y="901390"/>
                  <a:pt x="1047889" y="904388"/>
                </a:cubicBezTo>
                <a:cubicBezTo>
                  <a:pt x="1054246" y="911540"/>
                  <a:pt x="1059267" y="919786"/>
                  <a:pt x="1064575" y="927748"/>
                </a:cubicBezTo>
                <a:cubicBezTo>
                  <a:pt x="1070396" y="936480"/>
                  <a:pt x="1074241" y="946645"/>
                  <a:pt x="1081261" y="954446"/>
                </a:cubicBezTo>
                <a:cubicBezTo>
                  <a:pt x="1084589" y="958144"/>
                  <a:pt x="1090160" y="958896"/>
                  <a:pt x="1094610" y="961121"/>
                </a:cubicBezTo>
                <a:cubicBezTo>
                  <a:pt x="1096835" y="966683"/>
                  <a:pt x="1099181" y="972198"/>
                  <a:pt x="1101284" y="977807"/>
                </a:cubicBezTo>
                <a:cubicBezTo>
                  <a:pt x="1102519" y="981101"/>
                  <a:pt x="1103049" y="984672"/>
                  <a:pt x="1104622" y="987818"/>
                </a:cubicBezTo>
                <a:cubicBezTo>
                  <a:pt x="1106416" y="991405"/>
                  <a:pt x="1109806" y="994106"/>
                  <a:pt x="1111296" y="997830"/>
                </a:cubicBezTo>
                <a:cubicBezTo>
                  <a:pt x="1116522" y="1010895"/>
                  <a:pt x="1116202" y="1026620"/>
                  <a:pt x="1124645" y="1037877"/>
                </a:cubicBezTo>
                <a:cubicBezTo>
                  <a:pt x="1127982" y="1042327"/>
                  <a:pt x="1131709" y="1046509"/>
                  <a:pt x="1134657" y="1051226"/>
                </a:cubicBezTo>
                <a:cubicBezTo>
                  <a:pt x="1145509" y="1068590"/>
                  <a:pt x="1134769" y="1062388"/>
                  <a:pt x="1151343" y="1067912"/>
                </a:cubicBezTo>
                <a:cubicBezTo>
                  <a:pt x="1155793" y="1072362"/>
                  <a:pt x="1159914" y="1077166"/>
                  <a:pt x="1164692" y="1081261"/>
                </a:cubicBezTo>
                <a:cubicBezTo>
                  <a:pt x="1176637" y="1091499"/>
                  <a:pt x="1173852" y="1085143"/>
                  <a:pt x="1188052" y="1094610"/>
                </a:cubicBezTo>
                <a:cubicBezTo>
                  <a:pt x="1193979" y="1098561"/>
                  <a:pt x="1199040" y="1103685"/>
                  <a:pt x="1204738" y="1107959"/>
                </a:cubicBezTo>
                <a:cubicBezTo>
                  <a:pt x="1207947" y="1110365"/>
                  <a:pt x="1211413" y="1112408"/>
                  <a:pt x="1214750" y="1114633"/>
                </a:cubicBezTo>
                <a:cubicBezTo>
                  <a:pt x="1218087" y="1119083"/>
                  <a:pt x="1220489" y="1124421"/>
                  <a:pt x="1224762" y="1127982"/>
                </a:cubicBezTo>
                <a:cubicBezTo>
                  <a:pt x="1227464" y="1130234"/>
                  <a:pt x="1231757" y="1129509"/>
                  <a:pt x="1234773" y="1131319"/>
                </a:cubicBezTo>
                <a:cubicBezTo>
                  <a:pt x="1237471" y="1132938"/>
                  <a:pt x="1238634" y="1136587"/>
                  <a:pt x="1241448" y="1137994"/>
                </a:cubicBezTo>
                <a:cubicBezTo>
                  <a:pt x="1245550" y="1140045"/>
                  <a:pt x="1250413" y="1139982"/>
                  <a:pt x="1254797" y="1141331"/>
                </a:cubicBezTo>
                <a:cubicBezTo>
                  <a:pt x="1304466" y="1156614"/>
                  <a:pt x="1267952" y="1147123"/>
                  <a:pt x="1298181" y="1154680"/>
                </a:cubicBezTo>
                <a:cubicBezTo>
                  <a:pt x="1314200" y="1166693"/>
                  <a:pt x="1305968" y="1164691"/>
                  <a:pt x="1321541" y="1164691"/>
                </a:cubicBezTo>
                <a:lnTo>
                  <a:pt x="1404972" y="1221424"/>
                </a:lnTo>
                <a:cubicBezTo>
                  <a:pt x="1414984" y="1226986"/>
                  <a:pt x="1424763" y="1232988"/>
                  <a:pt x="1435007" y="1238110"/>
                </a:cubicBezTo>
                <a:cubicBezTo>
                  <a:pt x="1438154" y="1239683"/>
                  <a:pt x="1442242" y="1239288"/>
                  <a:pt x="1445019" y="1241448"/>
                </a:cubicBezTo>
                <a:cubicBezTo>
                  <a:pt x="1452470" y="1247243"/>
                  <a:pt x="1458368" y="1254797"/>
                  <a:pt x="1465042" y="1261471"/>
                </a:cubicBezTo>
                <a:cubicBezTo>
                  <a:pt x="1478987" y="1275416"/>
                  <a:pt x="1472222" y="1267707"/>
                  <a:pt x="1485065" y="1284832"/>
                </a:cubicBezTo>
                <a:cubicBezTo>
                  <a:pt x="1489896" y="1299320"/>
                  <a:pt x="1485916" y="1292356"/>
                  <a:pt x="1498414" y="1304855"/>
                </a:cubicBezTo>
                <a:lnTo>
                  <a:pt x="1621892" y="1311529"/>
                </a:lnTo>
                <a:lnTo>
                  <a:pt x="1661938" y="1341564"/>
                </a:lnTo>
                <a:lnTo>
                  <a:pt x="1762055" y="1341564"/>
                </a:lnTo>
                <a:lnTo>
                  <a:pt x="1818788" y="1428332"/>
                </a:lnTo>
                <a:lnTo>
                  <a:pt x="2162522" y="1478391"/>
                </a:lnTo>
                <a:lnTo>
                  <a:pt x="2175871" y="1558484"/>
                </a:lnTo>
                <a:lnTo>
                  <a:pt x="2279325" y="1595194"/>
                </a:lnTo>
                <a:lnTo>
                  <a:pt x="2456198" y="1595194"/>
                </a:lnTo>
                <a:lnTo>
                  <a:pt x="2589687" y="1658601"/>
                </a:lnTo>
                <a:lnTo>
                  <a:pt x="2826630" y="1658601"/>
                </a:lnTo>
                <a:lnTo>
                  <a:pt x="2826630" y="1695310"/>
                </a:lnTo>
                <a:lnTo>
                  <a:pt x="3217086" y="1695310"/>
                </a:lnTo>
                <a:lnTo>
                  <a:pt x="3247121" y="1758718"/>
                </a:lnTo>
                <a:lnTo>
                  <a:pt x="3330552" y="1758718"/>
                </a:lnTo>
                <a:lnTo>
                  <a:pt x="3330552" y="1802102"/>
                </a:lnTo>
                <a:lnTo>
                  <a:pt x="4261638" y="1802102"/>
                </a:lnTo>
                <a:lnTo>
                  <a:pt x="4261638" y="1902218"/>
                </a:lnTo>
                <a:lnTo>
                  <a:pt x="4762222" y="1902218"/>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ZoneTexte 5">
            <a:extLst>
              <a:ext uri="{FF2B5EF4-FFF2-40B4-BE49-F238E27FC236}">
                <a16:creationId xmlns:a16="http://schemas.microsoft.com/office/drawing/2014/main" xmlns="" id="{6298E55F-BFEF-9F6A-9EE4-E92DA5B27104}"/>
              </a:ext>
            </a:extLst>
          </p:cNvPr>
          <p:cNvSpPr txBox="1"/>
          <p:nvPr/>
        </p:nvSpPr>
        <p:spPr>
          <a:xfrm>
            <a:off x="2117144" y="3445734"/>
            <a:ext cx="2960717" cy="253916"/>
          </a:xfrm>
          <a:prstGeom prst="rect">
            <a:avLst/>
          </a:prstGeom>
          <a:solidFill>
            <a:schemeClr val="bg1"/>
          </a:solidFill>
        </p:spPr>
        <p:txBody>
          <a:bodyPr wrap="square" rtlCol="0">
            <a:spAutoFit/>
          </a:bodyPr>
          <a:lstStyle/>
          <a:p>
            <a:r>
              <a:rPr lang="en-GB" sz="1050" b="1" dirty="0">
                <a:solidFill>
                  <a:prstClr val="black">
                    <a:lumMod val="50000"/>
                    <a:lumOff val="50000"/>
                  </a:prstClr>
                </a:solidFill>
                <a:latin typeface="Century Gothic" panose="020B0502020202020204" pitchFamily="34" charset="0"/>
              </a:rPr>
              <a:t>AVEC </a:t>
            </a:r>
            <a:r>
              <a:rPr lang="en-GB" sz="1050" b="1" dirty="0" err="1">
                <a:solidFill>
                  <a:prstClr val="black">
                    <a:lumMod val="50000"/>
                    <a:lumOff val="50000"/>
                  </a:prstClr>
                </a:solidFill>
                <a:latin typeface="Century Gothic" panose="020B0502020202020204" pitchFamily="34" charset="0"/>
              </a:rPr>
              <a:t>mPR</a:t>
            </a:r>
            <a:r>
              <a:rPr lang="en-GB" sz="1050" b="1" dirty="0">
                <a:solidFill>
                  <a:prstClr val="black">
                    <a:lumMod val="50000"/>
                    <a:lumOff val="50000"/>
                  </a:prstClr>
                </a:solidFill>
                <a:latin typeface="Century Gothic" panose="020B0502020202020204" pitchFamily="34" charset="0"/>
              </a:rPr>
              <a:t> : HR (95% Cl) : 0,54 (0,24-1,22)</a:t>
            </a:r>
          </a:p>
        </p:txBody>
      </p:sp>
      <p:pic>
        <p:nvPicPr>
          <p:cNvPr id="20" name="ch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6518" y="1907149"/>
            <a:ext cx="457240" cy="335309"/>
          </a:xfrm>
          <a:prstGeom prst="rect">
            <a:avLst/>
          </a:prstGeom>
        </p:spPr>
      </p:pic>
      <p:pic>
        <p:nvPicPr>
          <p:cNvPr id="21" name="ch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8201" y="2418514"/>
            <a:ext cx="457240" cy="335309"/>
          </a:xfrm>
          <a:prstGeom prst="rect">
            <a:avLst/>
          </a:prstGeom>
        </p:spPr>
      </p:pic>
    </p:spTree>
    <p:extLst>
      <p:ext uri="{BB962C8B-B14F-4D97-AF65-F5344CB8AC3E}">
        <p14:creationId xmlns:p14="http://schemas.microsoft.com/office/powerpoint/2010/main" val="252640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43954FF-6311-25A2-D20F-8B338FF7B1B0}"/>
              </a:ext>
            </a:extLst>
          </p:cNvPr>
          <p:cNvSpPr>
            <a:spLocks noGrp="1"/>
          </p:cNvSpPr>
          <p:nvPr>
            <p:ph type="body" sz="quarter" idx="15"/>
          </p:nvPr>
        </p:nvSpPr>
        <p:spPr/>
        <p:txBody>
          <a:bodyPr/>
          <a:lstStyle/>
          <a:p>
            <a:r>
              <a:rPr lang="fr-FR" dirty="0"/>
              <a:t>2-6 juin 2023</a:t>
            </a:r>
          </a:p>
          <a:p>
            <a:endParaRPr lang="fr-FR" dirty="0"/>
          </a:p>
        </p:txBody>
      </p:sp>
      <p:sp>
        <p:nvSpPr>
          <p:cNvPr id="4" name="Espace réservé du texte 3">
            <a:extLst>
              <a:ext uri="{FF2B5EF4-FFF2-40B4-BE49-F238E27FC236}">
                <a16:creationId xmlns:a16="http://schemas.microsoft.com/office/drawing/2014/main" xmlns="" id="{D1C2D0C3-2817-2BB5-F42C-8BAD7644D9E6}"/>
              </a:ext>
            </a:extLst>
          </p:cNvPr>
          <p:cNvSpPr>
            <a:spLocks noGrp="1"/>
          </p:cNvSpPr>
          <p:nvPr>
            <p:ph type="body" sz="quarter" idx="18"/>
          </p:nvPr>
        </p:nvSpPr>
        <p:spPr/>
        <p:txBody>
          <a:bodyPr/>
          <a:lstStyle/>
          <a:p>
            <a:r>
              <a:rPr lang="fr-FR" dirty="0"/>
              <a:t>David PLANCHARD</a:t>
            </a:r>
          </a:p>
        </p:txBody>
      </p:sp>
      <p:sp>
        <p:nvSpPr>
          <p:cNvPr id="6" name="Espace réservé du texte 4">
            <a:extLst>
              <a:ext uri="{FF2B5EF4-FFF2-40B4-BE49-F238E27FC236}">
                <a16:creationId xmlns:a16="http://schemas.microsoft.com/office/drawing/2014/main" xmlns="" id="{977495DC-4C9A-53D2-1F23-468F7B9E8039}"/>
              </a:ext>
            </a:extLst>
          </p:cNvPr>
          <p:cNvSpPr>
            <a:spLocks noGrp="1"/>
          </p:cNvSpPr>
          <p:nvPr>
            <p:ph type="body" sz="quarter" idx="19"/>
          </p:nvPr>
        </p:nvSpPr>
        <p:spPr>
          <a:xfrm>
            <a:off x="3009171" y="1175003"/>
            <a:ext cx="7721146" cy="455457"/>
          </a:xfrm>
        </p:spPr>
        <p:txBody>
          <a:bodyPr/>
          <a:lstStyle/>
          <a:p>
            <a:r>
              <a:rPr lang="en-US" sz="2400" dirty="0">
                <a:latin typeface="Century Gothic" panose="020B0502020202020204" pitchFamily="34" charset="0"/>
              </a:rPr>
              <a:t>Consulting, advisory role or lectures</a:t>
            </a:r>
            <a:endParaRPr lang="fr-FR" sz="2400" dirty="0"/>
          </a:p>
        </p:txBody>
      </p:sp>
      <p:sp>
        <p:nvSpPr>
          <p:cNvPr id="7" name="Espace réservé du texte 5">
            <a:extLst>
              <a:ext uri="{FF2B5EF4-FFF2-40B4-BE49-F238E27FC236}">
                <a16:creationId xmlns:a16="http://schemas.microsoft.com/office/drawing/2014/main" xmlns="" id="{2ABA5BF6-E7AC-BF06-05FC-3FA7C0E86ED0}"/>
              </a:ext>
            </a:extLst>
          </p:cNvPr>
          <p:cNvSpPr>
            <a:spLocks noGrp="1"/>
          </p:cNvSpPr>
          <p:nvPr>
            <p:ph type="body" sz="quarter" idx="20"/>
          </p:nvPr>
        </p:nvSpPr>
        <p:spPr>
          <a:xfrm>
            <a:off x="3269231" y="1630460"/>
            <a:ext cx="8922768" cy="455457"/>
          </a:xfrm>
        </p:spPr>
        <p:txBody>
          <a:bodyPr/>
          <a:lstStyle/>
          <a:p>
            <a:r>
              <a:rPr lang="fr-FR" sz="1800" dirty="0" err="1">
                <a:latin typeface="Century Gothic" panose="020B0502020202020204" pitchFamily="34" charset="0"/>
              </a:rPr>
              <a:t>AstraZeneca</a:t>
            </a:r>
            <a:r>
              <a:rPr lang="fr-FR" sz="1800" dirty="0">
                <a:latin typeface="Century Gothic" panose="020B0502020202020204" pitchFamily="34" charset="0"/>
              </a:rPr>
              <a:t>, </a:t>
            </a:r>
            <a:r>
              <a:rPr lang="fr-FR" sz="1800" dirty="0" err="1">
                <a:latin typeface="Century Gothic" panose="020B0502020202020204" pitchFamily="34" charset="0"/>
              </a:rPr>
              <a:t>Abbvie</a:t>
            </a:r>
            <a:r>
              <a:rPr lang="fr-FR" sz="1800" dirty="0">
                <a:latin typeface="Century Gothic" panose="020B0502020202020204" pitchFamily="34" charset="0"/>
              </a:rPr>
              <a:t>, Bristol-Myers Squibb, </a:t>
            </a:r>
            <a:r>
              <a:rPr lang="fr-FR" sz="1800" dirty="0" err="1">
                <a:latin typeface="Century Gothic" panose="020B0502020202020204" pitchFamily="34" charset="0"/>
              </a:rPr>
              <a:t>Boehringer</a:t>
            </a:r>
            <a:r>
              <a:rPr lang="fr-FR" sz="1800" dirty="0">
                <a:latin typeface="Century Gothic" panose="020B0502020202020204" pitchFamily="34" charset="0"/>
              </a:rPr>
              <a:t> </a:t>
            </a:r>
            <a:r>
              <a:rPr lang="fr-FR" sz="1800" dirty="0" err="1">
                <a:latin typeface="Century Gothic" panose="020B0502020202020204" pitchFamily="34" charset="0"/>
              </a:rPr>
              <a:t>Ingelheim</a:t>
            </a:r>
            <a:r>
              <a:rPr lang="fr-FR" sz="1800" dirty="0">
                <a:latin typeface="Century Gothic" panose="020B0502020202020204" pitchFamily="34" charset="0"/>
              </a:rPr>
              <a:t>, </a:t>
            </a:r>
            <a:r>
              <a:rPr lang="fr-FR" sz="1800" dirty="0" err="1">
                <a:latin typeface="Century Gothic" panose="020B0502020202020204" pitchFamily="34" charset="0"/>
              </a:rPr>
              <a:t>Celgene</a:t>
            </a:r>
            <a:r>
              <a:rPr lang="fr-FR" sz="1800" dirty="0">
                <a:latin typeface="Century Gothic" panose="020B0502020202020204" pitchFamily="34" charset="0"/>
              </a:rPr>
              <a:t>, </a:t>
            </a:r>
            <a:r>
              <a:rPr lang="fr-FR" sz="1800" dirty="0" err="1">
                <a:latin typeface="Century Gothic" panose="020B0502020202020204" pitchFamily="34" charset="0"/>
              </a:rPr>
              <a:t>Daiichi</a:t>
            </a:r>
            <a:r>
              <a:rPr lang="fr-FR" sz="1800" dirty="0">
                <a:latin typeface="Century Gothic" panose="020B0502020202020204" pitchFamily="34" charset="0"/>
              </a:rPr>
              <a:t> </a:t>
            </a:r>
            <a:r>
              <a:rPr lang="fr-FR" sz="1800" dirty="0" err="1">
                <a:latin typeface="Century Gothic" panose="020B0502020202020204" pitchFamily="34" charset="0"/>
              </a:rPr>
              <a:t>Sankyo</a:t>
            </a:r>
            <a:r>
              <a:rPr lang="fr-FR" sz="1800" dirty="0">
                <a:latin typeface="Century Gothic" panose="020B0502020202020204" pitchFamily="34" charset="0"/>
              </a:rPr>
              <a:t>, Eli Lilly, </a:t>
            </a:r>
            <a:r>
              <a:rPr lang="fr-FR" sz="1800" dirty="0" err="1">
                <a:latin typeface="Century Gothic" panose="020B0502020202020204" pitchFamily="34" charset="0"/>
              </a:rPr>
              <a:t>Merck</a:t>
            </a:r>
            <a:r>
              <a:rPr lang="fr-FR" sz="1800" dirty="0">
                <a:latin typeface="Century Gothic" panose="020B0502020202020204" pitchFamily="34" charset="0"/>
              </a:rPr>
              <a:t>, Novartis, Janssen, Pfizer, Roche</a:t>
            </a:r>
          </a:p>
        </p:txBody>
      </p:sp>
      <p:sp>
        <p:nvSpPr>
          <p:cNvPr id="8" name="Espace réservé du texte 4">
            <a:extLst>
              <a:ext uri="{FF2B5EF4-FFF2-40B4-BE49-F238E27FC236}">
                <a16:creationId xmlns:a16="http://schemas.microsoft.com/office/drawing/2014/main" xmlns="" id="{977495DC-4C9A-53D2-1F23-468F7B9E8039}"/>
              </a:ext>
            </a:extLst>
          </p:cNvPr>
          <p:cNvSpPr>
            <a:spLocks noGrp="1"/>
          </p:cNvSpPr>
          <p:nvPr>
            <p:ph type="body" sz="quarter" idx="19"/>
          </p:nvPr>
        </p:nvSpPr>
        <p:spPr>
          <a:xfrm>
            <a:off x="3009170" y="2268575"/>
            <a:ext cx="8089464" cy="455457"/>
          </a:xfrm>
        </p:spPr>
        <p:txBody>
          <a:bodyPr/>
          <a:lstStyle/>
          <a:p>
            <a:r>
              <a:rPr lang="en-US" sz="2000" dirty="0">
                <a:latin typeface="Century Gothic" panose="020B0502020202020204" pitchFamily="34" charset="0"/>
              </a:rPr>
              <a:t>Clinical trials research as principal  or co-investigator (Institutional financial interests): </a:t>
            </a:r>
            <a:endParaRPr lang="fr-FR" sz="2000" dirty="0"/>
          </a:p>
        </p:txBody>
      </p:sp>
      <p:sp>
        <p:nvSpPr>
          <p:cNvPr id="9" name="Espace réservé du texte 5">
            <a:extLst>
              <a:ext uri="{FF2B5EF4-FFF2-40B4-BE49-F238E27FC236}">
                <a16:creationId xmlns:a16="http://schemas.microsoft.com/office/drawing/2014/main" xmlns="" id="{2ABA5BF6-E7AC-BF06-05FC-3FA7C0E86ED0}"/>
              </a:ext>
            </a:extLst>
          </p:cNvPr>
          <p:cNvSpPr>
            <a:spLocks noGrp="1"/>
          </p:cNvSpPr>
          <p:nvPr>
            <p:ph type="body" sz="quarter" idx="20"/>
          </p:nvPr>
        </p:nvSpPr>
        <p:spPr>
          <a:xfrm>
            <a:off x="3210507" y="2905689"/>
            <a:ext cx="8922768" cy="455457"/>
          </a:xfrm>
        </p:spPr>
        <p:txBody>
          <a:bodyPr/>
          <a:lstStyle/>
          <a:p>
            <a:r>
              <a:rPr lang="fr-FR" sz="1800" dirty="0" err="1">
                <a:latin typeface="Century Gothic" panose="020B0502020202020204" pitchFamily="34" charset="0"/>
              </a:rPr>
              <a:t>AstraZeneca</a:t>
            </a:r>
            <a:r>
              <a:rPr lang="fr-FR" sz="1800" dirty="0">
                <a:latin typeface="Century Gothic" panose="020B0502020202020204" pitchFamily="34" charset="0"/>
              </a:rPr>
              <a:t>, Bristol-Myers Squibb, </a:t>
            </a:r>
            <a:r>
              <a:rPr lang="fr-FR" sz="1800" dirty="0" err="1">
                <a:latin typeface="Century Gothic" panose="020B0502020202020204" pitchFamily="34" charset="0"/>
              </a:rPr>
              <a:t>Boehringer</a:t>
            </a:r>
            <a:r>
              <a:rPr lang="fr-FR" sz="1800" dirty="0">
                <a:latin typeface="Century Gothic" panose="020B0502020202020204" pitchFamily="34" charset="0"/>
              </a:rPr>
              <a:t> </a:t>
            </a:r>
            <a:r>
              <a:rPr lang="fr-FR" sz="1800" dirty="0" err="1">
                <a:latin typeface="Century Gothic" panose="020B0502020202020204" pitchFamily="34" charset="0"/>
              </a:rPr>
              <a:t>Ingelheim</a:t>
            </a:r>
            <a:r>
              <a:rPr lang="fr-FR" sz="1800" dirty="0">
                <a:latin typeface="Century Gothic" panose="020B0502020202020204" pitchFamily="34" charset="0"/>
              </a:rPr>
              <a:t>, Eli Lilly, </a:t>
            </a:r>
            <a:r>
              <a:rPr lang="fr-FR" sz="1800" dirty="0" err="1">
                <a:latin typeface="Century Gothic" panose="020B0502020202020204" pitchFamily="34" charset="0"/>
              </a:rPr>
              <a:t>Merck</a:t>
            </a:r>
            <a:r>
              <a:rPr lang="fr-FR" sz="1800" dirty="0">
                <a:latin typeface="Century Gothic" panose="020B0502020202020204" pitchFamily="34" charset="0"/>
              </a:rPr>
              <a:t>, Novartis, Pfizer, Roche, </a:t>
            </a:r>
            <a:r>
              <a:rPr lang="fr-FR" sz="1800" dirty="0" err="1">
                <a:latin typeface="Century Gothic" panose="020B0502020202020204" pitchFamily="34" charset="0"/>
              </a:rPr>
              <a:t>Medimmun</a:t>
            </a:r>
            <a:r>
              <a:rPr lang="fr-FR" sz="1800" dirty="0">
                <a:latin typeface="Century Gothic" panose="020B0502020202020204" pitchFamily="34" charset="0"/>
              </a:rPr>
              <a:t>, Sanofi-Aventis, </a:t>
            </a:r>
            <a:r>
              <a:rPr lang="fr-FR" sz="1800" dirty="0" err="1">
                <a:latin typeface="Century Gothic" panose="020B0502020202020204" pitchFamily="34" charset="0"/>
              </a:rPr>
              <a:t>Taiho</a:t>
            </a:r>
            <a:r>
              <a:rPr lang="fr-FR" sz="1800" dirty="0">
                <a:latin typeface="Century Gothic" panose="020B0502020202020204" pitchFamily="34" charset="0"/>
              </a:rPr>
              <a:t> Pharma, </a:t>
            </a:r>
            <a:r>
              <a:rPr lang="fr-FR" sz="1800" dirty="0" err="1">
                <a:latin typeface="Century Gothic" panose="020B0502020202020204" pitchFamily="34" charset="0"/>
              </a:rPr>
              <a:t>Novocure</a:t>
            </a:r>
            <a:r>
              <a:rPr lang="fr-FR" sz="1800" dirty="0">
                <a:latin typeface="Century Gothic" panose="020B0502020202020204" pitchFamily="34" charset="0"/>
              </a:rPr>
              <a:t>, </a:t>
            </a:r>
            <a:r>
              <a:rPr lang="fr-FR" sz="1800" dirty="0" err="1">
                <a:latin typeface="Century Gothic" panose="020B0502020202020204" pitchFamily="34" charset="0"/>
              </a:rPr>
              <a:t>Daiichi</a:t>
            </a:r>
            <a:r>
              <a:rPr lang="fr-FR" sz="1800" dirty="0">
                <a:latin typeface="Century Gothic" panose="020B0502020202020204" pitchFamily="34" charset="0"/>
              </a:rPr>
              <a:t> </a:t>
            </a:r>
            <a:r>
              <a:rPr lang="fr-FR" sz="1800" dirty="0" err="1">
                <a:latin typeface="Century Gothic" panose="020B0502020202020204" pitchFamily="34" charset="0"/>
              </a:rPr>
              <a:t>Sankyo</a:t>
            </a:r>
            <a:endParaRPr lang="fr-FR" sz="1800" dirty="0"/>
          </a:p>
        </p:txBody>
      </p:sp>
      <p:sp>
        <p:nvSpPr>
          <p:cNvPr id="10" name="Rectangle 9">
            <a:extLst>
              <a:ext uri="{FF2B5EF4-FFF2-40B4-BE49-F238E27FC236}">
                <a16:creationId xmlns:a16="http://schemas.microsoft.com/office/drawing/2014/main" xmlns="" id="{E09227F8-A748-584A-DC29-76D3C2FA61C0}"/>
              </a:ext>
            </a:extLst>
          </p:cNvPr>
          <p:cNvSpPr/>
          <p:nvPr/>
        </p:nvSpPr>
        <p:spPr>
          <a:xfrm>
            <a:off x="2812771" y="1354864"/>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a:extLst>
              <a:ext uri="{FF2B5EF4-FFF2-40B4-BE49-F238E27FC236}">
                <a16:creationId xmlns:a16="http://schemas.microsoft.com/office/drawing/2014/main" xmlns="" id="{E09227F8-A748-584A-DC29-76D3C2FA61C0}"/>
              </a:ext>
            </a:extLst>
          </p:cNvPr>
          <p:cNvSpPr/>
          <p:nvPr/>
        </p:nvSpPr>
        <p:spPr>
          <a:xfrm>
            <a:off x="2812770" y="2364084"/>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12"/>
          <p:cNvSpPr/>
          <p:nvPr/>
        </p:nvSpPr>
        <p:spPr>
          <a:xfrm>
            <a:off x="3148668" y="3762236"/>
            <a:ext cx="6096000" cy="369332"/>
          </a:xfrm>
          <a:prstGeom prst="rect">
            <a:avLst/>
          </a:prstGeom>
        </p:spPr>
        <p:txBody>
          <a:bodyPr>
            <a:spAutoFit/>
          </a:bodyPr>
          <a:lstStyle/>
          <a:p>
            <a:pPr>
              <a:lnSpc>
                <a:spcPct val="90000"/>
              </a:lnSpc>
              <a:spcBef>
                <a:spcPts val="1000"/>
              </a:spcBef>
            </a:pPr>
            <a:r>
              <a:rPr lang="en-US" sz="2000" dirty="0">
                <a:solidFill>
                  <a:srgbClr val="FF7F4D"/>
                </a:solidFill>
              </a:rPr>
              <a:t>Honoraria</a:t>
            </a:r>
            <a:endParaRPr lang="fr-FR" sz="2000" dirty="0">
              <a:solidFill>
                <a:srgbClr val="FF7F4D"/>
              </a:solidFill>
            </a:endParaRPr>
          </a:p>
        </p:txBody>
      </p:sp>
      <p:sp>
        <p:nvSpPr>
          <p:cNvPr id="15" name="Rectangle 14">
            <a:extLst>
              <a:ext uri="{FF2B5EF4-FFF2-40B4-BE49-F238E27FC236}">
                <a16:creationId xmlns:a16="http://schemas.microsoft.com/office/drawing/2014/main" xmlns="" id="{E09227F8-A748-584A-DC29-76D3C2FA61C0}"/>
              </a:ext>
            </a:extLst>
          </p:cNvPr>
          <p:cNvSpPr/>
          <p:nvPr/>
        </p:nvSpPr>
        <p:spPr>
          <a:xfrm>
            <a:off x="2812770" y="3932411"/>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Espace réservé du texte 5">
            <a:extLst>
              <a:ext uri="{FF2B5EF4-FFF2-40B4-BE49-F238E27FC236}">
                <a16:creationId xmlns:a16="http://schemas.microsoft.com/office/drawing/2014/main" xmlns="" id="{2ABA5BF6-E7AC-BF06-05FC-3FA7C0E86ED0}"/>
              </a:ext>
            </a:extLst>
          </p:cNvPr>
          <p:cNvSpPr>
            <a:spLocks noGrp="1"/>
          </p:cNvSpPr>
          <p:nvPr>
            <p:ph type="body" sz="quarter" idx="20"/>
          </p:nvPr>
        </p:nvSpPr>
        <p:spPr>
          <a:xfrm>
            <a:off x="3148668" y="4118846"/>
            <a:ext cx="8922768" cy="455457"/>
          </a:xfrm>
        </p:spPr>
        <p:txBody>
          <a:bodyPr/>
          <a:lstStyle/>
          <a:p>
            <a:r>
              <a:rPr lang="fr-FR" sz="1800" dirty="0" err="1">
                <a:latin typeface="Century Gothic" panose="020B0502020202020204" pitchFamily="34" charset="0"/>
              </a:rPr>
              <a:t>AstraZeneca</a:t>
            </a:r>
            <a:r>
              <a:rPr lang="fr-FR" sz="1800" dirty="0">
                <a:latin typeface="Century Gothic" panose="020B0502020202020204" pitchFamily="34" charset="0"/>
              </a:rPr>
              <a:t>, </a:t>
            </a:r>
            <a:r>
              <a:rPr lang="fr-FR" sz="1800" dirty="0" err="1">
                <a:latin typeface="Century Gothic" panose="020B0502020202020204" pitchFamily="34" charset="0"/>
              </a:rPr>
              <a:t>Abbvie</a:t>
            </a:r>
            <a:r>
              <a:rPr lang="fr-FR" sz="1800" dirty="0">
                <a:latin typeface="Century Gothic" panose="020B0502020202020204" pitchFamily="34" charset="0"/>
              </a:rPr>
              <a:t>, Bristol-Myers Squibb, </a:t>
            </a:r>
            <a:r>
              <a:rPr lang="fr-FR" sz="1800" dirty="0" err="1">
                <a:latin typeface="Century Gothic" panose="020B0502020202020204" pitchFamily="34" charset="0"/>
              </a:rPr>
              <a:t>Boehringer</a:t>
            </a:r>
            <a:r>
              <a:rPr lang="fr-FR" sz="1800" dirty="0">
                <a:latin typeface="Century Gothic" panose="020B0502020202020204" pitchFamily="34" charset="0"/>
              </a:rPr>
              <a:t> </a:t>
            </a:r>
            <a:r>
              <a:rPr lang="fr-FR" sz="1800" dirty="0" err="1">
                <a:latin typeface="Century Gothic" panose="020B0502020202020204" pitchFamily="34" charset="0"/>
              </a:rPr>
              <a:t>Ingelheim</a:t>
            </a:r>
            <a:r>
              <a:rPr lang="fr-FR" sz="1800" dirty="0">
                <a:latin typeface="Century Gothic" panose="020B0502020202020204" pitchFamily="34" charset="0"/>
              </a:rPr>
              <a:t>, </a:t>
            </a:r>
            <a:r>
              <a:rPr lang="fr-FR" sz="1800" dirty="0" err="1">
                <a:latin typeface="Century Gothic" panose="020B0502020202020204" pitchFamily="34" charset="0"/>
              </a:rPr>
              <a:t>Celgene</a:t>
            </a:r>
            <a:r>
              <a:rPr lang="fr-FR" sz="1800" dirty="0">
                <a:latin typeface="Century Gothic" panose="020B0502020202020204" pitchFamily="34" charset="0"/>
              </a:rPr>
              <a:t>, Eli Lilly, </a:t>
            </a:r>
            <a:r>
              <a:rPr lang="fr-FR" sz="1800" dirty="0" err="1">
                <a:latin typeface="Century Gothic" panose="020B0502020202020204" pitchFamily="34" charset="0"/>
              </a:rPr>
              <a:t>Merck</a:t>
            </a:r>
            <a:r>
              <a:rPr lang="fr-FR" sz="1800" dirty="0">
                <a:latin typeface="Century Gothic" panose="020B0502020202020204" pitchFamily="34" charset="0"/>
              </a:rPr>
              <a:t>, Novartis, Pfizer, Roche, Janssen</a:t>
            </a:r>
          </a:p>
        </p:txBody>
      </p:sp>
      <p:sp>
        <p:nvSpPr>
          <p:cNvPr id="18" name="Rectangle 17"/>
          <p:cNvSpPr/>
          <p:nvPr/>
        </p:nvSpPr>
        <p:spPr>
          <a:xfrm>
            <a:off x="3148668" y="4889268"/>
            <a:ext cx="6096000" cy="369332"/>
          </a:xfrm>
          <a:prstGeom prst="rect">
            <a:avLst/>
          </a:prstGeom>
        </p:spPr>
        <p:txBody>
          <a:bodyPr>
            <a:spAutoFit/>
          </a:bodyPr>
          <a:lstStyle/>
          <a:p>
            <a:pPr>
              <a:lnSpc>
                <a:spcPct val="90000"/>
              </a:lnSpc>
              <a:spcBef>
                <a:spcPts val="1000"/>
              </a:spcBef>
            </a:pPr>
            <a:r>
              <a:rPr lang="en-US" sz="2000" dirty="0">
                <a:solidFill>
                  <a:srgbClr val="FF7F4D"/>
                </a:solidFill>
              </a:rPr>
              <a:t>Travel, Accommodations, Expenses</a:t>
            </a:r>
            <a:endParaRPr lang="fr-FR" sz="2000" dirty="0">
              <a:solidFill>
                <a:srgbClr val="FF7F4D"/>
              </a:solidFill>
            </a:endParaRPr>
          </a:p>
        </p:txBody>
      </p:sp>
      <p:sp>
        <p:nvSpPr>
          <p:cNvPr id="19" name="Rectangle 18">
            <a:extLst>
              <a:ext uri="{FF2B5EF4-FFF2-40B4-BE49-F238E27FC236}">
                <a16:creationId xmlns:a16="http://schemas.microsoft.com/office/drawing/2014/main" xmlns="" id="{E09227F8-A748-584A-DC29-76D3C2FA61C0}"/>
              </a:ext>
            </a:extLst>
          </p:cNvPr>
          <p:cNvSpPr/>
          <p:nvPr/>
        </p:nvSpPr>
        <p:spPr>
          <a:xfrm>
            <a:off x="2812770" y="5059443"/>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Espace réservé du texte 5">
            <a:extLst>
              <a:ext uri="{FF2B5EF4-FFF2-40B4-BE49-F238E27FC236}">
                <a16:creationId xmlns:a16="http://schemas.microsoft.com/office/drawing/2014/main" xmlns="" id="{2ABA5BF6-E7AC-BF06-05FC-3FA7C0E86ED0}"/>
              </a:ext>
            </a:extLst>
          </p:cNvPr>
          <p:cNvSpPr>
            <a:spLocks noGrp="1"/>
          </p:cNvSpPr>
          <p:nvPr>
            <p:ph type="body" sz="quarter" idx="20"/>
          </p:nvPr>
        </p:nvSpPr>
        <p:spPr>
          <a:xfrm>
            <a:off x="3148668" y="5245878"/>
            <a:ext cx="8922768" cy="455457"/>
          </a:xfrm>
        </p:spPr>
        <p:txBody>
          <a:bodyPr/>
          <a:lstStyle/>
          <a:p>
            <a:r>
              <a:rPr lang="fr-FR" sz="1800" dirty="0" err="1">
                <a:latin typeface="Century Gothic" panose="020B0502020202020204" pitchFamily="34" charset="0"/>
              </a:rPr>
              <a:t>AstraZeneca</a:t>
            </a:r>
            <a:r>
              <a:rPr lang="fr-FR" sz="1800" dirty="0">
                <a:latin typeface="Century Gothic" panose="020B0502020202020204" pitchFamily="34" charset="0"/>
              </a:rPr>
              <a:t>, Roche, Novartis, </a:t>
            </a:r>
            <a:r>
              <a:rPr lang="fr-FR" sz="1800" dirty="0" err="1">
                <a:latin typeface="Century Gothic" panose="020B0502020202020204" pitchFamily="34" charset="0"/>
              </a:rPr>
              <a:t>prIME</a:t>
            </a:r>
            <a:r>
              <a:rPr lang="fr-FR" sz="1800" dirty="0">
                <a:latin typeface="Century Gothic" panose="020B0502020202020204" pitchFamily="34" charset="0"/>
              </a:rPr>
              <a:t> </a:t>
            </a:r>
            <a:r>
              <a:rPr lang="fr-FR" sz="1800" dirty="0" err="1">
                <a:latin typeface="Century Gothic" panose="020B0502020202020204" pitchFamily="34" charset="0"/>
              </a:rPr>
              <a:t>Oncology</a:t>
            </a:r>
            <a:r>
              <a:rPr lang="fr-FR" sz="1800" dirty="0">
                <a:latin typeface="Century Gothic" panose="020B0502020202020204" pitchFamily="34" charset="0"/>
              </a:rPr>
              <a:t>, Pfizer</a:t>
            </a:r>
          </a:p>
        </p:txBody>
      </p:sp>
    </p:spTree>
    <p:extLst>
      <p:ext uri="{BB962C8B-B14F-4D97-AF65-F5344CB8AC3E}">
        <p14:creationId xmlns:p14="http://schemas.microsoft.com/office/powerpoint/2010/main" val="309152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contenu 2">
            <a:extLst>
              <a:ext uri="{FF2B5EF4-FFF2-40B4-BE49-F238E27FC236}">
                <a16:creationId xmlns:a16="http://schemas.microsoft.com/office/drawing/2014/main" xmlns="" id="{EE42D716-4ABF-09C4-1108-5DA5E5E50D01}"/>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8" name="Espace réservé du texte 3">
            <a:extLst>
              <a:ext uri="{FF2B5EF4-FFF2-40B4-BE49-F238E27FC236}">
                <a16:creationId xmlns:a16="http://schemas.microsoft.com/office/drawing/2014/main" xmlns="" id="{5ED912FD-B6A6-2A97-3EBF-463621556932}"/>
              </a:ext>
            </a:extLst>
          </p:cNvPr>
          <p:cNvSpPr>
            <a:spLocks noGrp="1"/>
          </p:cNvSpPr>
          <p:nvPr>
            <p:ph type="body" sz="quarter" idx="17"/>
          </p:nvPr>
        </p:nvSpPr>
        <p:spPr/>
        <p:txBody>
          <a:bodyPr/>
          <a:lstStyle/>
          <a:p>
            <a:r>
              <a:rPr lang="fr-FR"/>
              <a:t>KEYNOTE-671</a:t>
            </a:r>
            <a:endParaRPr lang="fr-FR" dirty="0"/>
          </a:p>
        </p:txBody>
      </p:sp>
      <p:sp>
        <p:nvSpPr>
          <p:cNvPr id="3" name="Espace réservé du texte 2">
            <a:extLst>
              <a:ext uri="{FF2B5EF4-FFF2-40B4-BE49-F238E27FC236}">
                <a16:creationId xmlns:a16="http://schemas.microsoft.com/office/drawing/2014/main" xmlns="" id="{08C4B284-FF12-F2A2-1787-FBB935C47477}"/>
              </a:ext>
            </a:extLst>
          </p:cNvPr>
          <p:cNvSpPr>
            <a:spLocks noGrp="1"/>
          </p:cNvSpPr>
          <p:nvPr>
            <p:ph type="body" sz="quarter" idx="18"/>
          </p:nvPr>
        </p:nvSpPr>
        <p:spPr/>
        <p:txBody>
          <a:bodyPr/>
          <a:lstStyle/>
          <a:p>
            <a:r>
              <a:rPr lang="fr-FR" dirty="0"/>
              <a:t>Analyse exploratoire de la SSE </a:t>
            </a:r>
            <a:r>
              <a:rPr lang="fr-FR" sz="2000" dirty="0"/>
              <a:t>selon la présence ou non d’une réponse pathologique complète (</a:t>
            </a:r>
            <a:r>
              <a:rPr lang="fr-FR" sz="2000" dirty="0" err="1"/>
              <a:t>cPR</a:t>
            </a:r>
            <a:r>
              <a:rPr lang="fr-FR" sz="2000" dirty="0"/>
              <a:t>)</a:t>
            </a:r>
            <a:endParaRPr lang="fr-FR" dirty="0"/>
          </a:p>
        </p:txBody>
      </p:sp>
      <p:sp>
        <p:nvSpPr>
          <p:cNvPr id="9" name="Espace réservé du contenu 8">
            <a:extLst>
              <a:ext uri="{FF2B5EF4-FFF2-40B4-BE49-F238E27FC236}">
                <a16:creationId xmlns:a16="http://schemas.microsoft.com/office/drawing/2014/main" xmlns="" id="{866A01B0-BC41-4A00-1DAF-0953A376666C}"/>
              </a:ext>
            </a:extLst>
          </p:cNvPr>
          <p:cNvSpPr>
            <a:spLocks noGrp="1"/>
          </p:cNvSpPr>
          <p:nvPr>
            <p:ph sz="quarter" idx="21"/>
          </p:nvPr>
        </p:nvSpPr>
        <p:spPr>
          <a:xfrm>
            <a:off x="7780864" y="1613848"/>
            <a:ext cx="3743739" cy="2216747"/>
          </a:xfrm>
        </p:spPr>
        <p:txBody>
          <a:bodyPr anchor="ctr">
            <a:normAutofit/>
          </a:bodyPr>
          <a:lstStyle/>
          <a:p>
            <a:r>
              <a:rPr lang="fr-FR" sz="2000" dirty="0"/>
              <a:t>La réponse pathologique complète (</a:t>
            </a:r>
            <a:r>
              <a:rPr lang="fr-FR" sz="2000" dirty="0" err="1"/>
              <a:t>pPR</a:t>
            </a:r>
            <a:r>
              <a:rPr lang="fr-FR" sz="2000" dirty="0"/>
              <a:t>) est définie par l’absence de cellules tumorales résiduelles sur la tumeur primitive et sur les ganglions réséqués (ypT0/IS, ypN0)</a:t>
            </a:r>
          </a:p>
        </p:txBody>
      </p:sp>
      <p:sp>
        <p:nvSpPr>
          <p:cNvPr id="10" name="Espace réservé du contenu 5">
            <a:extLst>
              <a:ext uri="{FF2B5EF4-FFF2-40B4-BE49-F238E27FC236}">
                <a16:creationId xmlns:a16="http://schemas.microsoft.com/office/drawing/2014/main" xmlns="" id="{B55891C5-A89D-38EB-10A1-7EC960937A99}"/>
              </a:ext>
            </a:extLst>
          </p:cNvPr>
          <p:cNvSpPr txBox="1">
            <a:spLocks/>
          </p:cNvSpPr>
          <p:nvPr/>
        </p:nvSpPr>
        <p:spPr>
          <a:xfrm>
            <a:off x="1312994" y="1177047"/>
            <a:ext cx="6288583" cy="4600381"/>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1" name="Chart 16">
            <a:extLst>
              <a:ext uri="{FF2B5EF4-FFF2-40B4-BE49-F238E27FC236}">
                <a16:creationId xmlns:a16="http://schemas.microsoft.com/office/drawing/2014/main" xmlns="" id="{9AD27335-C5D0-B57D-70AC-173C6ADB4BF5}"/>
              </a:ext>
            </a:extLst>
          </p:cNvPr>
          <p:cNvGraphicFramePr/>
          <p:nvPr>
            <p:extLst>
              <p:ext uri="{D42A27DB-BD31-4B8C-83A1-F6EECF244321}">
                <p14:modId xmlns:p14="http://schemas.microsoft.com/office/powerpoint/2010/main" val="969679928"/>
              </p:ext>
            </p:extLst>
          </p:nvPr>
        </p:nvGraphicFramePr>
        <p:xfrm>
          <a:off x="1191491" y="1471298"/>
          <a:ext cx="6338454" cy="3264614"/>
        </p:xfrm>
        <a:graphic>
          <a:graphicData uri="http://schemas.openxmlformats.org/drawingml/2006/chart">
            <c:chart xmlns:c="http://schemas.openxmlformats.org/drawingml/2006/chart" xmlns:r="http://schemas.openxmlformats.org/officeDocument/2006/relationships" r:id="rId2"/>
          </a:graphicData>
        </a:graphic>
      </p:graphicFrame>
      <p:sp>
        <p:nvSpPr>
          <p:cNvPr id="12" name="Espace réservé du texte 6">
            <a:extLst>
              <a:ext uri="{FF2B5EF4-FFF2-40B4-BE49-F238E27FC236}">
                <a16:creationId xmlns:a16="http://schemas.microsoft.com/office/drawing/2014/main" xmlns="" id="{B88886AA-FD49-BBAB-DA50-9307298D0AC9}"/>
              </a:ext>
            </a:extLst>
          </p:cNvPr>
          <p:cNvSpPr txBox="1">
            <a:spLocks/>
          </p:cNvSpPr>
          <p:nvPr/>
        </p:nvSpPr>
        <p:spPr>
          <a:xfrm>
            <a:off x="6725379" y="1023405"/>
            <a:ext cx="72607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fr-FR" sz="1800" dirty="0">
                <a:latin typeface="Century Gothic" panose="020B0502020202020204" pitchFamily="34" charset="0"/>
              </a:rPr>
              <a:t>SSE</a:t>
            </a:r>
          </a:p>
        </p:txBody>
      </p:sp>
      <p:sp>
        <p:nvSpPr>
          <p:cNvPr id="13" name="TextBox 4">
            <a:extLst>
              <a:ext uri="{FF2B5EF4-FFF2-40B4-BE49-F238E27FC236}">
                <a16:creationId xmlns:a16="http://schemas.microsoft.com/office/drawing/2014/main" xmlns="" id="{4C66936F-C970-F635-1C99-C05A0C495BB3}"/>
              </a:ext>
            </a:extLst>
          </p:cNvPr>
          <p:cNvSpPr txBox="1"/>
          <p:nvPr/>
        </p:nvSpPr>
        <p:spPr>
          <a:xfrm>
            <a:off x="2280213" y="3747958"/>
            <a:ext cx="38076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lumMod val="50000"/>
                    <a:lumOff val="50000"/>
                  </a:prstClr>
                </a:solidFill>
                <a:latin typeface="Century Gothic" panose="020B0502020202020204" pitchFamily="34" charset="0"/>
              </a:rPr>
              <a:t>SANS </a:t>
            </a:r>
            <a:r>
              <a:rPr lang="en-GB" sz="1050" b="1" dirty="0" err="1">
                <a:solidFill>
                  <a:prstClr val="black">
                    <a:lumMod val="50000"/>
                    <a:lumOff val="50000"/>
                  </a:prstClr>
                </a:solidFill>
                <a:latin typeface="Century Gothic" panose="020B0502020202020204" pitchFamily="34" charset="0"/>
              </a:rPr>
              <a:t>pCR</a:t>
            </a:r>
            <a:r>
              <a:rPr lang="en-GB" sz="1050" b="1" dirty="0">
                <a:solidFill>
                  <a:prstClr val="black">
                    <a:lumMod val="50000"/>
                    <a:lumOff val="50000"/>
                  </a:prstClr>
                </a:solidFill>
                <a:latin typeface="Century Gothic" panose="020B0502020202020204" pitchFamily="34" charset="0"/>
              </a:rPr>
              <a:t> : HR (95%CI) : 0,69 (0,55-0,85)</a:t>
            </a:r>
          </a:p>
        </p:txBody>
      </p:sp>
      <p:graphicFrame>
        <p:nvGraphicFramePr>
          <p:cNvPr id="14" name="Table 3">
            <a:extLst>
              <a:ext uri="{FF2B5EF4-FFF2-40B4-BE49-F238E27FC236}">
                <a16:creationId xmlns:a16="http://schemas.microsoft.com/office/drawing/2014/main" xmlns="" id="{DFA8DC22-6E15-3C15-F87F-75557B431D38}"/>
              </a:ext>
            </a:extLst>
          </p:cNvPr>
          <p:cNvGraphicFramePr>
            <a:graphicFrameLocks noGrp="1"/>
          </p:cNvGraphicFramePr>
          <p:nvPr>
            <p:extLst>
              <p:ext uri="{D42A27DB-BD31-4B8C-83A1-F6EECF244321}">
                <p14:modId xmlns:p14="http://schemas.microsoft.com/office/powerpoint/2010/main" val="1235141158"/>
              </p:ext>
            </p:extLst>
          </p:nvPr>
        </p:nvGraphicFramePr>
        <p:xfrm>
          <a:off x="1378527" y="4706821"/>
          <a:ext cx="6151419" cy="1012388"/>
        </p:xfrm>
        <a:graphic>
          <a:graphicData uri="http://schemas.openxmlformats.org/drawingml/2006/table">
            <a:tbl>
              <a:tblPr firstRow="1" bandRow="1">
                <a:effectLst/>
              </a:tblPr>
              <a:tblGrid>
                <a:gridCol w="432938">
                  <a:extLst>
                    <a:ext uri="{9D8B030D-6E8A-4147-A177-3AD203B41FA5}">
                      <a16:colId xmlns:a16="http://schemas.microsoft.com/office/drawing/2014/main" xmlns="" val="1289765418"/>
                    </a:ext>
                  </a:extLst>
                </a:gridCol>
                <a:gridCol w="554708">
                  <a:extLst>
                    <a:ext uri="{9D8B030D-6E8A-4147-A177-3AD203B41FA5}">
                      <a16:colId xmlns:a16="http://schemas.microsoft.com/office/drawing/2014/main" xmlns="" val="3242974005"/>
                    </a:ext>
                  </a:extLst>
                </a:gridCol>
                <a:gridCol w="576375">
                  <a:extLst>
                    <a:ext uri="{9D8B030D-6E8A-4147-A177-3AD203B41FA5}">
                      <a16:colId xmlns:a16="http://schemas.microsoft.com/office/drawing/2014/main" xmlns="" val="2776657473"/>
                    </a:ext>
                  </a:extLst>
                </a:gridCol>
                <a:gridCol w="589376">
                  <a:extLst>
                    <a:ext uri="{9D8B030D-6E8A-4147-A177-3AD203B41FA5}">
                      <a16:colId xmlns:a16="http://schemas.microsoft.com/office/drawing/2014/main" xmlns="" val="3515376167"/>
                    </a:ext>
                  </a:extLst>
                </a:gridCol>
                <a:gridCol w="593710">
                  <a:extLst>
                    <a:ext uri="{9D8B030D-6E8A-4147-A177-3AD203B41FA5}">
                      <a16:colId xmlns:a16="http://schemas.microsoft.com/office/drawing/2014/main" xmlns="" val="1385854877"/>
                    </a:ext>
                  </a:extLst>
                </a:gridCol>
                <a:gridCol w="572042">
                  <a:extLst>
                    <a:ext uri="{9D8B030D-6E8A-4147-A177-3AD203B41FA5}">
                      <a16:colId xmlns:a16="http://schemas.microsoft.com/office/drawing/2014/main" xmlns="" val="79554832"/>
                    </a:ext>
                  </a:extLst>
                </a:gridCol>
                <a:gridCol w="572042">
                  <a:extLst>
                    <a:ext uri="{9D8B030D-6E8A-4147-A177-3AD203B41FA5}">
                      <a16:colId xmlns:a16="http://schemas.microsoft.com/office/drawing/2014/main" xmlns="" val="3582586495"/>
                    </a:ext>
                  </a:extLst>
                </a:gridCol>
                <a:gridCol w="619711">
                  <a:extLst>
                    <a:ext uri="{9D8B030D-6E8A-4147-A177-3AD203B41FA5}">
                      <a16:colId xmlns:a16="http://schemas.microsoft.com/office/drawing/2014/main" xmlns="" val="512610548"/>
                    </a:ext>
                  </a:extLst>
                </a:gridCol>
                <a:gridCol w="567708">
                  <a:extLst>
                    <a:ext uri="{9D8B030D-6E8A-4147-A177-3AD203B41FA5}">
                      <a16:colId xmlns:a16="http://schemas.microsoft.com/office/drawing/2014/main" xmlns="" val="1874114984"/>
                    </a:ext>
                  </a:extLst>
                </a:gridCol>
                <a:gridCol w="552474">
                  <a:extLst>
                    <a:ext uri="{9D8B030D-6E8A-4147-A177-3AD203B41FA5}">
                      <a16:colId xmlns:a16="http://schemas.microsoft.com/office/drawing/2014/main" xmlns="" val="942116476"/>
                    </a:ext>
                  </a:extLst>
                </a:gridCol>
                <a:gridCol w="520335">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dirty="0" err="1">
                          <a:solidFill>
                            <a:srgbClr val="CA5E34"/>
                          </a:solidFill>
                          <a:effectLst/>
                          <a:latin typeface="+mj-lt"/>
                        </a:rPr>
                        <a:t>Pembro</a:t>
                      </a:r>
                      <a:endParaRPr lang="fr-FR" sz="800" b="1" i="0" u="none" strike="noStrike" dirty="0">
                        <a:solidFill>
                          <a:srgbClr val="CA5E34"/>
                        </a:solidFill>
                        <a:effectLst/>
                        <a:latin typeface="+mj-lt"/>
                      </a:endParaRPr>
                    </a:p>
                    <a:p>
                      <a:pPr algn="ctr" fontAlgn="t"/>
                      <a:r>
                        <a:rPr lang="fr-FR" sz="800" b="1" i="0" u="none" strike="noStrike" dirty="0" err="1">
                          <a:solidFill>
                            <a:srgbClr val="CA5E34"/>
                          </a:solidFill>
                          <a:effectLst/>
                          <a:latin typeface="+mj-lt"/>
                        </a:rPr>
                        <a:t>pCR</a:t>
                      </a:r>
                      <a:endParaRPr lang="fr-FR" sz="800" b="1" i="0" u="none" strike="noStrike" dirty="0">
                        <a:solidFill>
                          <a:srgbClr val="CA5E34"/>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72</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72</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59</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46</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33</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15</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8</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1</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0</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rgbClr val="C00000"/>
                          </a:solidFill>
                          <a:effectLst/>
                          <a:latin typeface="+mj-lt"/>
                        </a:rPr>
                        <a:t>0</a:t>
                      </a:r>
                      <a:endParaRPr lang="fr-FR" sz="900" b="0" i="0" u="none" strike="noStrike" dirty="0">
                        <a:solidFill>
                          <a:srgbClr val="C00000"/>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28600">
                <a:tc>
                  <a:txBody>
                    <a:bodyPr/>
                    <a:lstStyle/>
                    <a:p>
                      <a:pPr algn="ctr" fontAlgn="t"/>
                      <a:r>
                        <a:rPr lang="fr-FR" sz="800" b="1" i="0" u="none" strike="noStrike" dirty="0" err="1">
                          <a:solidFill>
                            <a:schemeClr val="accent2"/>
                          </a:solidFill>
                          <a:effectLst/>
                          <a:latin typeface="+mj-lt"/>
                        </a:rPr>
                        <a:t>Pembro</a:t>
                      </a:r>
                      <a:endParaRPr lang="fr-FR" sz="800" b="1" i="0" u="none" strike="noStrike" dirty="0">
                        <a:solidFill>
                          <a:schemeClr val="accent2"/>
                        </a:solidFill>
                        <a:effectLst/>
                        <a:latin typeface="+mj-lt"/>
                      </a:endParaRPr>
                    </a:p>
                    <a:p>
                      <a:pPr algn="ctr" fontAlgn="t"/>
                      <a:r>
                        <a:rPr lang="fr-FR" sz="800" b="1" i="0" u="none" strike="noStrike" dirty="0">
                          <a:solidFill>
                            <a:schemeClr val="accent2"/>
                          </a:solidFill>
                          <a:effectLst/>
                          <a:latin typeface="+mj-lt"/>
                        </a:rPr>
                        <a:t>SANS </a:t>
                      </a:r>
                      <a:r>
                        <a:rPr lang="fr-FR" sz="800" b="1" i="0" u="none" strike="noStrike" dirty="0" err="1">
                          <a:solidFill>
                            <a:schemeClr val="accent2"/>
                          </a:solidFill>
                          <a:effectLst/>
                          <a:latin typeface="+mj-lt"/>
                        </a:rPr>
                        <a:t>pCR</a:t>
                      </a:r>
                      <a:endParaRPr lang="fr-FR" sz="800" b="1"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325</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258</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177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126</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84</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57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35</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800" b="1" i="0" u="none" strike="noStrike" dirty="0">
                          <a:solidFill>
                            <a:srgbClr val="004477"/>
                          </a:solidFill>
                          <a:effectLst/>
                          <a:latin typeface="+mj-lt"/>
                        </a:rPr>
                        <a:t>Placebo</a:t>
                      </a:r>
                    </a:p>
                    <a:p>
                      <a:pPr algn="ctr" fontAlgn="t"/>
                      <a:r>
                        <a:rPr lang="fr-FR" sz="800" b="1" i="0" u="none" strike="noStrike" dirty="0" err="1">
                          <a:solidFill>
                            <a:srgbClr val="004477"/>
                          </a:solidFill>
                          <a:effectLst/>
                          <a:latin typeface="+mj-lt"/>
                        </a:rPr>
                        <a:t>pCR</a:t>
                      </a:r>
                      <a:endParaRPr lang="fr-FR" sz="800" b="1" i="0" u="none" strike="noStrike" dirty="0">
                        <a:solidFill>
                          <a:srgbClr val="004477"/>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16</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14</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12</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10</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9</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5</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4</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0</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0</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solidFill>
                          <a:effectLst/>
                          <a:latin typeface="+mj-lt"/>
                        </a:rPr>
                        <a:t>0</a:t>
                      </a:r>
                      <a:endParaRPr lang="fr-FR" sz="900" b="0" i="0" u="none" strike="noStrike" dirty="0">
                        <a:solidFill>
                          <a:schemeClr val="tx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r h="200931">
                <a:tc>
                  <a:txBody>
                    <a:bodyPr/>
                    <a:lstStyle/>
                    <a:p>
                      <a:pPr algn="ctr" fontAlgn="t"/>
                      <a:r>
                        <a:rPr lang="fr-FR" sz="800" b="1" i="0" u="none" strike="noStrike" dirty="0">
                          <a:solidFill>
                            <a:schemeClr val="tx1">
                              <a:lumMod val="50000"/>
                              <a:lumOff val="50000"/>
                            </a:schemeClr>
                          </a:solidFill>
                          <a:effectLst/>
                          <a:latin typeface="+mj-lt"/>
                        </a:rPr>
                        <a:t>Placebo</a:t>
                      </a:r>
                    </a:p>
                    <a:p>
                      <a:pPr algn="ctr" fontAlgn="t"/>
                      <a:r>
                        <a:rPr lang="fr-FR" sz="800" b="1" i="0" u="none" strike="noStrike" dirty="0">
                          <a:solidFill>
                            <a:schemeClr val="tx1">
                              <a:lumMod val="50000"/>
                              <a:lumOff val="50000"/>
                            </a:schemeClr>
                          </a:solidFill>
                          <a:effectLst/>
                          <a:latin typeface="+mj-lt"/>
                        </a:rPr>
                        <a:t>SANS </a:t>
                      </a:r>
                      <a:r>
                        <a:rPr lang="fr-FR" sz="800" b="1" i="0" u="none" strike="noStrike" dirty="0" err="1">
                          <a:solidFill>
                            <a:schemeClr val="tx1">
                              <a:lumMod val="50000"/>
                              <a:lumOff val="50000"/>
                            </a:schemeClr>
                          </a:solidFill>
                          <a:effectLst/>
                          <a:latin typeface="+mj-lt"/>
                        </a:rPr>
                        <a:t>pCR</a:t>
                      </a:r>
                      <a:endParaRPr lang="fr-FR" sz="800" b="1"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384</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280</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171</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114</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65</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33</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20</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9</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dirty="0">
                          <a:solidFill>
                            <a:schemeClr val="tx1">
                              <a:lumMod val="50000"/>
                              <a:lumOff val="50000"/>
                            </a:schemeClr>
                          </a:solidFill>
                          <a:effectLst/>
                          <a:latin typeface="+mj-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sp>
        <p:nvSpPr>
          <p:cNvPr id="19" name="Forme libre : forme 18">
            <a:extLst>
              <a:ext uri="{FF2B5EF4-FFF2-40B4-BE49-F238E27FC236}">
                <a16:creationId xmlns:a16="http://schemas.microsoft.com/office/drawing/2014/main" xmlns="" id="{63DD88F7-01E2-DE5A-9BAB-E37DD77B65C3}"/>
              </a:ext>
            </a:extLst>
          </p:cNvPr>
          <p:cNvSpPr/>
          <p:nvPr/>
        </p:nvSpPr>
        <p:spPr>
          <a:xfrm>
            <a:off x="2064224" y="1620672"/>
            <a:ext cx="4367283" cy="354841"/>
          </a:xfrm>
          <a:custGeom>
            <a:avLst/>
            <a:gdLst>
              <a:gd name="connsiteX0" fmla="*/ 0 w 4367283"/>
              <a:gd name="connsiteY0" fmla="*/ 0 h 354841"/>
              <a:gd name="connsiteX1" fmla="*/ 726743 w 4367283"/>
              <a:gd name="connsiteY1" fmla="*/ 0 h 354841"/>
              <a:gd name="connsiteX2" fmla="*/ 726743 w 4367283"/>
              <a:gd name="connsiteY2" fmla="*/ 51179 h 354841"/>
              <a:gd name="connsiteX3" fmla="*/ 1665027 w 4367283"/>
              <a:gd name="connsiteY3" fmla="*/ 51179 h 354841"/>
              <a:gd name="connsiteX4" fmla="*/ 1665027 w 4367283"/>
              <a:gd name="connsiteY4" fmla="*/ 95534 h 354841"/>
              <a:gd name="connsiteX5" fmla="*/ 2084695 w 4367283"/>
              <a:gd name="connsiteY5" fmla="*/ 95534 h 354841"/>
              <a:gd name="connsiteX6" fmla="*/ 2084695 w 4367283"/>
              <a:gd name="connsiteY6" fmla="*/ 153537 h 354841"/>
              <a:gd name="connsiteX7" fmla="*/ 2562367 w 4367283"/>
              <a:gd name="connsiteY7" fmla="*/ 153537 h 354841"/>
              <a:gd name="connsiteX8" fmla="*/ 2562367 w 4367283"/>
              <a:gd name="connsiteY8" fmla="*/ 252483 h 354841"/>
              <a:gd name="connsiteX9" fmla="*/ 2692021 w 4367283"/>
              <a:gd name="connsiteY9" fmla="*/ 252483 h 354841"/>
              <a:gd name="connsiteX10" fmla="*/ 2692021 w 4367283"/>
              <a:gd name="connsiteY10" fmla="*/ 354841 h 354841"/>
              <a:gd name="connsiteX11" fmla="*/ 4367283 w 4367283"/>
              <a:gd name="connsiteY11" fmla="*/ 354841 h 3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7283" h="354841">
                <a:moveTo>
                  <a:pt x="0" y="0"/>
                </a:moveTo>
                <a:lnTo>
                  <a:pt x="726743" y="0"/>
                </a:lnTo>
                <a:lnTo>
                  <a:pt x="726743" y="51179"/>
                </a:lnTo>
                <a:lnTo>
                  <a:pt x="1665027" y="51179"/>
                </a:lnTo>
                <a:lnTo>
                  <a:pt x="1665027" y="95534"/>
                </a:lnTo>
                <a:lnTo>
                  <a:pt x="2084695" y="95534"/>
                </a:lnTo>
                <a:lnTo>
                  <a:pt x="2084695" y="153537"/>
                </a:lnTo>
                <a:lnTo>
                  <a:pt x="2562367" y="153537"/>
                </a:lnTo>
                <a:lnTo>
                  <a:pt x="2562367" y="252483"/>
                </a:lnTo>
                <a:lnTo>
                  <a:pt x="2692021" y="252483"/>
                </a:lnTo>
                <a:lnTo>
                  <a:pt x="2692021" y="354841"/>
                </a:lnTo>
                <a:lnTo>
                  <a:pt x="4367283" y="354841"/>
                </a:lnTo>
              </a:path>
            </a:pathLst>
          </a:custGeom>
          <a:noFill/>
          <a:ln w="28575">
            <a:solidFill>
              <a:srgbClr val="CA5E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Forme libre : forme 20">
            <a:extLst>
              <a:ext uri="{FF2B5EF4-FFF2-40B4-BE49-F238E27FC236}">
                <a16:creationId xmlns:a16="http://schemas.microsoft.com/office/drawing/2014/main" xmlns="" id="{A4F77ADD-39C1-AD3F-F57C-5D8381FB238B}"/>
              </a:ext>
            </a:extLst>
          </p:cNvPr>
          <p:cNvSpPr/>
          <p:nvPr/>
        </p:nvSpPr>
        <p:spPr>
          <a:xfrm>
            <a:off x="2060812" y="1617260"/>
            <a:ext cx="3811137" cy="1569492"/>
          </a:xfrm>
          <a:custGeom>
            <a:avLst/>
            <a:gdLst>
              <a:gd name="connsiteX0" fmla="*/ 0 w 3811137"/>
              <a:gd name="connsiteY0" fmla="*/ 0 h 1569492"/>
              <a:gd name="connsiteX1" fmla="*/ 580030 w 3811137"/>
              <a:gd name="connsiteY1" fmla="*/ 0 h 1569492"/>
              <a:gd name="connsiteX2" fmla="*/ 580030 w 3811137"/>
              <a:gd name="connsiteY2" fmla="*/ 180833 h 1569492"/>
              <a:gd name="connsiteX3" fmla="*/ 1405719 w 3811137"/>
              <a:gd name="connsiteY3" fmla="*/ 180833 h 1569492"/>
              <a:gd name="connsiteX4" fmla="*/ 1405719 w 3811137"/>
              <a:gd name="connsiteY4" fmla="*/ 361665 h 1569492"/>
              <a:gd name="connsiteX5" fmla="*/ 2869442 w 3811137"/>
              <a:gd name="connsiteY5" fmla="*/ 361665 h 1569492"/>
              <a:gd name="connsiteX6" fmla="*/ 2869442 w 3811137"/>
              <a:gd name="connsiteY6" fmla="*/ 672152 h 1569492"/>
              <a:gd name="connsiteX7" fmla="*/ 3725839 w 3811137"/>
              <a:gd name="connsiteY7" fmla="*/ 672152 h 1569492"/>
              <a:gd name="connsiteX8" fmla="*/ 3725839 w 3811137"/>
              <a:gd name="connsiteY8" fmla="*/ 1569492 h 1569492"/>
              <a:gd name="connsiteX9" fmla="*/ 3811137 w 3811137"/>
              <a:gd name="connsiteY9" fmla="*/ 1569492 h 156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1137" h="1569492">
                <a:moveTo>
                  <a:pt x="0" y="0"/>
                </a:moveTo>
                <a:lnTo>
                  <a:pt x="580030" y="0"/>
                </a:lnTo>
                <a:lnTo>
                  <a:pt x="580030" y="180833"/>
                </a:lnTo>
                <a:lnTo>
                  <a:pt x="1405719" y="180833"/>
                </a:lnTo>
                <a:lnTo>
                  <a:pt x="1405719" y="361665"/>
                </a:lnTo>
                <a:lnTo>
                  <a:pt x="2869442" y="361665"/>
                </a:lnTo>
                <a:lnTo>
                  <a:pt x="2869442" y="672152"/>
                </a:lnTo>
                <a:lnTo>
                  <a:pt x="3725839" y="672152"/>
                </a:lnTo>
                <a:lnTo>
                  <a:pt x="3725839" y="1569492"/>
                </a:lnTo>
                <a:lnTo>
                  <a:pt x="3811137" y="1569492"/>
                </a:lnTo>
              </a:path>
            </a:pathLst>
          </a:custGeom>
          <a:noFill/>
          <a:ln w="28575">
            <a:solidFill>
              <a:srgbClr val="004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Forme libre : forme 21">
            <a:extLst>
              <a:ext uri="{FF2B5EF4-FFF2-40B4-BE49-F238E27FC236}">
                <a16:creationId xmlns:a16="http://schemas.microsoft.com/office/drawing/2014/main" xmlns="" id="{D8A0CBA6-D93B-BA0C-7945-5A6016604537}"/>
              </a:ext>
            </a:extLst>
          </p:cNvPr>
          <p:cNvSpPr/>
          <p:nvPr/>
        </p:nvSpPr>
        <p:spPr>
          <a:xfrm>
            <a:off x="2074460" y="1613848"/>
            <a:ext cx="4476465" cy="1337480"/>
          </a:xfrm>
          <a:custGeom>
            <a:avLst/>
            <a:gdLst>
              <a:gd name="connsiteX0" fmla="*/ 0 w 4476465"/>
              <a:gd name="connsiteY0" fmla="*/ 0 h 1337480"/>
              <a:gd name="connsiteX1" fmla="*/ 0 w 4476465"/>
              <a:gd name="connsiteY1" fmla="*/ 0 h 1337480"/>
              <a:gd name="connsiteX2" fmla="*/ 34119 w 4476465"/>
              <a:gd name="connsiteY2" fmla="*/ 17059 h 1337480"/>
              <a:gd name="connsiteX3" fmla="*/ 44355 w 4476465"/>
              <a:gd name="connsiteY3" fmla="*/ 20471 h 1337480"/>
              <a:gd name="connsiteX4" fmla="*/ 68239 w 4476465"/>
              <a:gd name="connsiteY4" fmla="*/ 30707 h 1337480"/>
              <a:gd name="connsiteX5" fmla="*/ 78474 w 4476465"/>
              <a:gd name="connsiteY5" fmla="*/ 37531 h 1337480"/>
              <a:gd name="connsiteX6" fmla="*/ 95534 w 4476465"/>
              <a:gd name="connsiteY6" fmla="*/ 51179 h 1337480"/>
              <a:gd name="connsiteX7" fmla="*/ 109182 w 4476465"/>
              <a:gd name="connsiteY7" fmla="*/ 54591 h 1337480"/>
              <a:gd name="connsiteX8" fmla="*/ 119418 w 4476465"/>
              <a:gd name="connsiteY8" fmla="*/ 64827 h 1337480"/>
              <a:gd name="connsiteX9" fmla="*/ 129653 w 4476465"/>
              <a:gd name="connsiteY9" fmla="*/ 78474 h 1337480"/>
              <a:gd name="connsiteX10" fmla="*/ 146713 w 4476465"/>
              <a:gd name="connsiteY10" fmla="*/ 88710 h 1337480"/>
              <a:gd name="connsiteX11" fmla="*/ 156949 w 4476465"/>
              <a:gd name="connsiteY11" fmla="*/ 98946 h 1337480"/>
              <a:gd name="connsiteX12" fmla="*/ 167185 w 4476465"/>
              <a:gd name="connsiteY12" fmla="*/ 102358 h 1337480"/>
              <a:gd name="connsiteX13" fmla="*/ 211540 w 4476465"/>
              <a:gd name="connsiteY13" fmla="*/ 126242 h 1337480"/>
              <a:gd name="connsiteX14" fmla="*/ 228600 w 4476465"/>
              <a:gd name="connsiteY14" fmla="*/ 153537 h 1337480"/>
              <a:gd name="connsiteX15" fmla="*/ 238836 w 4476465"/>
              <a:gd name="connsiteY15" fmla="*/ 156949 h 1337480"/>
              <a:gd name="connsiteX16" fmla="*/ 249071 w 4476465"/>
              <a:gd name="connsiteY16" fmla="*/ 163773 h 1337480"/>
              <a:gd name="connsiteX17" fmla="*/ 262719 w 4476465"/>
              <a:gd name="connsiteY17" fmla="*/ 174009 h 1337480"/>
              <a:gd name="connsiteX18" fmla="*/ 276367 w 4476465"/>
              <a:gd name="connsiteY18" fmla="*/ 180833 h 1337480"/>
              <a:gd name="connsiteX19" fmla="*/ 300250 w 4476465"/>
              <a:gd name="connsiteY19" fmla="*/ 197892 h 1337480"/>
              <a:gd name="connsiteX20" fmla="*/ 348018 w 4476465"/>
              <a:gd name="connsiteY20" fmla="*/ 259307 h 1337480"/>
              <a:gd name="connsiteX21" fmla="*/ 375313 w 4476465"/>
              <a:gd name="connsiteY21" fmla="*/ 283191 h 1337480"/>
              <a:gd name="connsiteX22" fmla="*/ 382137 w 4476465"/>
              <a:gd name="connsiteY22" fmla="*/ 293427 h 1337480"/>
              <a:gd name="connsiteX23" fmla="*/ 385549 w 4476465"/>
              <a:gd name="connsiteY23" fmla="*/ 310486 h 1337480"/>
              <a:gd name="connsiteX24" fmla="*/ 402609 w 4476465"/>
              <a:gd name="connsiteY24" fmla="*/ 313898 h 1337480"/>
              <a:gd name="connsiteX25" fmla="*/ 436728 w 4476465"/>
              <a:gd name="connsiteY25" fmla="*/ 313898 h 1337480"/>
              <a:gd name="connsiteX26" fmla="*/ 450376 w 4476465"/>
              <a:gd name="connsiteY26" fmla="*/ 365077 h 1337480"/>
              <a:gd name="connsiteX27" fmla="*/ 511791 w 4476465"/>
              <a:gd name="connsiteY27" fmla="*/ 382137 h 1337480"/>
              <a:gd name="connsiteX28" fmla="*/ 569794 w 4476465"/>
              <a:gd name="connsiteY28" fmla="*/ 402609 h 1337480"/>
              <a:gd name="connsiteX29" fmla="*/ 590265 w 4476465"/>
              <a:gd name="connsiteY29" fmla="*/ 416256 h 1337480"/>
              <a:gd name="connsiteX30" fmla="*/ 620973 w 4476465"/>
              <a:gd name="connsiteY30" fmla="*/ 443552 h 1337480"/>
              <a:gd name="connsiteX31" fmla="*/ 631209 w 4476465"/>
              <a:gd name="connsiteY31" fmla="*/ 457200 h 1337480"/>
              <a:gd name="connsiteX32" fmla="*/ 678976 w 4476465"/>
              <a:gd name="connsiteY32" fmla="*/ 457200 h 1337480"/>
              <a:gd name="connsiteX33" fmla="*/ 730155 w 4476465"/>
              <a:gd name="connsiteY33" fmla="*/ 573206 h 1337480"/>
              <a:gd name="connsiteX34" fmla="*/ 832513 w 4476465"/>
              <a:gd name="connsiteY34" fmla="*/ 668740 h 1337480"/>
              <a:gd name="connsiteX35" fmla="*/ 893928 w 4476465"/>
              <a:gd name="connsiteY35" fmla="*/ 668740 h 1337480"/>
              <a:gd name="connsiteX36" fmla="*/ 1050877 w 4476465"/>
              <a:gd name="connsiteY36" fmla="*/ 730155 h 1337480"/>
              <a:gd name="connsiteX37" fmla="*/ 1081585 w 4476465"/>
              <a:gd name="connsiteY37" fmla="*/ 784746 h 1337480"/>
              <a:gd name="connsiteX38" fmla="*/ 1129352 w 4476465"/>
              <a:gd name="connsiteY38" fmla="*/ 784746 h 1337480"/>
              <a:gd name="connsiteX39" fmla="*/ 1153236 w 4476465"/>
              <a:gd name="connsiteY39" fmla="*/ 822277 h 1337480"/>
              <a:gd name="connsiteX40" fmla="*/ 1323833 w 4476465"/>
              <a:gd name="connsiteY40" fmla="*/ 829101 h 1337480"/>
              <a:gd name="connsiteX41" fmla="*/ 1463722 w 4476465"/>
              <a:gd name="connsiteY41" fmla="*/ 965579 h 1337480"/>
              <a:gd name="connsiteX42" fmla="*/ 1641143 w 4476465"/>
              <a:gd name="connsiteY42" fmla="*/ 965579 h 1337480"/>
              <a:gd name="connsiteX43" fmla="*/ 1791268 w 4476465"/>
              <a:gd name="connsiteY43" fmla="*/ 982639 h 1337480"/>
              <a:gd name="connsiteX44" fmla="*/ 1828800 w 4476465"/>
              <a:gd name="connsiteY44" fmla="*/ 1016758 h 1337480"/>
              <a:gd name="connsiteX45" fmla="*/ 1900450 w 4476465"/>
              <a:gd name="connsiteY45" fmla="*/ 1016758 h 1337480"/>
              <a:gd name="connsiteX46" fmla="*/ 1965277 w 4476465"/>
              <a:gd name="connsiteY46" fmla="*/ 1040642 h 1337480"/>
              <a:gd name="connsiteX47" fmla="*/ 2129050 w 4476465"/>
              <a:gd name="connsiteY47" fmla="*/ 1040642 h 1337480"/>
              <a:gd name="connsiteX48" fmla="*/ 2163170 w 4476465"/>
              <a:gd name="connsiteY48" fmla="*/ 1095233 h 1337480"/>
              <a:gd name="connsiteX49" fmla="*/ 2224585 w 4476465"/>
              <a:gd name="connsiteY49" fmla="*/ 1095233 h 1337480"/>
              <a:gd name="connsiteX50" fmla="*/ 2255292 w 4476465"/>
              <a:gd name="connsiteY50" fmla="*/ 1108880 h 1337480"/>
              <a:gd name="connsiteX51" fmla="*/ 2446361 w 4476465"/>
              <a:gd name="connsiteY51" fmla="*/ 1108880 h 1337480"/>
              <a:gd name="connsiteX52" fmla="*/ 2572603 w 4476465"/>
              <a:gd name="connsiteY52" fmla="*/ 1143000 h 1337480"/>
              <a:gd name="connsiteX53" fmla="*/ 2773907 w 4476465"/>
              <a:gd name="connsiteY53" fmla="*/ 1143000 h 1337480"/>
              <a:gd name="connsiteX54" fmla="*/ 2773907 w 4476465"/>
              <a:gd name="connsiteY54" fmla="*/ 1173707 h 1337480"/>
              <a:gd name="connsiteX55" fmla="*/ 3057098 w 4476465"/>
              <a:gd name="connsiteY55" fmla="*/ 1173707 h 1337480"/>
              <a:gd name="connsiteX56" fmla="*/ 3057098 w 4476465"/>
              <a:gd name="connsiteY56" fmla="*/ 1201003 h 1337480"/>
              <a:gd name="connsiteX57" fmla="*/ 3162868 w 4476465"/>
              <a:gd name="connsiteY57" fmla="*/ 1201003 h 1337480"/>
              <a:gd name="connsiteX58" fmla="*/ 3162868 w 4476465"/>
              <a:gd name="connsiteY58" fmla="*/ 1224886 h 1337480"/>
              <a:gd name="connsiteX59" fmla="*/ 3319818 w 4476465"/>
              <a:gd name="connsiteY59" fmla="*/ 1224886 h 1337480"/>
              <a:gd name="connsiteX60" fmla="*/ 3319818 w 4476465"/>
              <a:gd name="connsiteY60" fmla="*/ 1255594 h 1337480"/>
              <a:gd name="connsiteX61" fmla="*/ 3664424 w 4476465"/>
              <a:gd name="connsiteY61" fmla="*/ 1255594 h 1337480"/>
              <a:gd name="connsiteX62" fmla="*/ 3664424 w 4476465"/>
              <a:gd name="connsiteY62" fmla="*/ 1282889 h 1337480"/>
              <a:gd name="connsiteX63" fmla="*/ 3814549 w 4476465"/>
              <a:gd name="connsiteY63" fmla="*/ 1282889 h 1337480"/>
              <a:gd name="connsiteX64" fmla="*/ 3814549 w 4476465"/>
              <a:gd name="connsiteY64" fmla="*/ 1337480 h 1337480"/>
              <a:gd name="connsiteX65" fmla="*/ 4476465 w 4476465"/>
              <a:gd name="connsiteY65" fmla="*/ 1337480 h 13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476465" h="1337480">
                <a:moveTo>
                  <a:pt x="0" y="0"/>
                </a:moveTo>
                <a:lnTo>
                  <a:pt x="0" y="0"/>
                </a:lnTo>
                <a:cubicBezTo>
                  <a:pt x="11373" y="5686"/>
                  <a:pt x="22574" y="11731"/>
                  <a:pt x="34119" y="17059"/>
                </a:cubicBezTo>
                <a:cubicBezTo>
                  <a:pt x="37385" y="18566"/>
                  <a:pt x="41049" y="19054"/>
                  <a:pt x="44355" y="20471"/>
                </a:cubicBezTo>
                <a:cubicBezTo>
                  <a:pt x="73869" y="33120"/>
                  <a:pt x="44234" y="22705"/>
                  <a:pt x="68239" y="30707"/>
                </a:cubicBezTo>
                <a:cubicBezTo>
                  <a:pt x="71651" y="32982"/>
                  <a:pt x="75194" y="35071"/>
                  <a:pt x="78474" y="37531"/>
                </a:cubicBezTo>
                <a:cubicBezTo>
                  <a:pt x="84300" y="41901"/>
                  <a:pt x="89168" y="47642"/>
                  <a:pt x="95534" y="51179"/>
                </a:cubicBezTo>
                <a:cubicBezTo>
                  <a:pt x="99633" y="53456"/>
                  <a:pt x="104633" y="53454"/>
                  <a:pt x="109182" y="54591"/>
                </a:cubicBezTo>
                <a:cubicBezTo>
                  <a:pt x="112594" y="58003"/>
                  <a:pt x="116278" y="61163"/>
                  <a:pt x="119418" y="64827"/>
                </a:cubicBezTo>
                <a:cubicBezTo>
                  <a:pt x="123119" y="69144"/>
                  <a:pt x="125374" y="74730"/>
                  <a:pt x="129653" y="78474"/>
                </a:cubicBezTo>
                <a:cubicBezTo>
                  <a:pt x="134644" y="82841"/>
                  <a:pt x="141408" y="84731"/>
                  <a:pt x="146713" y="88710"/>
                </a:cubicBezTo>
                <a:cubicBezTo>
                  <a:pt x="150573" y="91605"/>
                  <a:pt x="152934" y="96269"/>
                  <a:pt x="156949" y="98946"/>
                </a:cubicBezTo>
                <a:cubicBezTo>
                  <a:pt x="159942" y="100941"/>
                  <a:pt x="163919" y="100851"/>
                  <a:pt x="167185" y="102358"/>
                </a:cubicBezTo>
                <a:cubicBezTo>
                  <a:pt x="197886" y="116528"/>
                  <a:pt x="193009" y="113888"/>
                  <a:pt x="211540" y="126242"/>
                </a:cubicBezTo>
                <a:cubicBezTo>
                  <a:pt x="216794" y="139377"/>
                  <a:pt x="216682" y="145592"/>
                  <a:pt x="228600" y="153537"/>
                </a:cubicBezTo>
                <a:cubicBezTo>
                  <a:pt x="231593" y="155532"/>
                  <a:pt x="235424" y="155812"/>
                  <a:pt x="238836" y="156949"/>
                </a:cubicBezTo>
                <a:cubicBezTo>
                  <a:pt x="242248" y="159224"/>
                  <a:pt x="245734" y="161390"/>
                  <a:pt x="249071" y="163773"/>
                </a:cubicBezTo>
                <a:cubicBezTo>
                  <a:pt x="253698" y="167078"/>
                  <a:pt x="257897" y="170995"/>
                  <a:pt x="262719" y="174009"/>
                </a:cubicBezTo>
                <a:cubicBezTo>
                  <a:pt x="267032" y="176705"/>
                  <a:pt x="272076" y="178102"/>
                  <a:pt x="276367" y="180833"/>
                </a:cubicBezTo>
                <a:cubicBezTo>
                  <a:pt x="284621" y="186085"/>
                  <a:pt x="292289" y="192206"/>
                  <a:pt x="300250" y="197892"/>
                </a:cubicBezTo>
                <a:cubicBezTo>
                  <a:pt x="316485" y="222244"/>
                  <a:pt x="324391" y="235678"/>
                  <a:pt x="348018" y="259307"/>
                </a:cubicBezTo>
                <a:cubicBezTo>
                  <a:pt x="367977" y="279267"/>
                  <a:pt x="358386" y="271906"/>
                  <a:pt x="375313" y="283191"/>
                </a:cubicBezTo>
                <a:cubicBezTo>
                  <a:pt x="377588" y="286603"/>
                  <a:pt x="380697" y="289587"/>
                  <a:pt x="382137" y="293427"/>
                </a:cubicBezTo>
                <a:cubicBezTo>
                  <a:pt x="384173" y="298857"/>
                  <a:pt x="381448" y="306386"/>
                  <a:pt x="385549" y="310486"/>
                </a:cubicBezTo>
                <a:cubicBezTo>
                  <a:pt x="389650" y="314587"/>
                  <a:pt x="396922" y="312761"/>
                  <a:pt x="402609" y="313898"/>
                </a:cubicBezTo>
                <a:lnTo>
                  <a:pt x="436728" y="313898"/>
                </a:lnTo>
                <a:lnTo>
                  <a:pt x="450376" y="365077"/>
                </a:lnTo>
                <a:lnTo>
                  <a:pt x="511791" y="382137"/>
                </a:lnTo>
                <a:cubicBezTo>
                  <a:pt x="532413" y="388482"/>
                  <a:pt x="551712" y="391760"/>
                  <a:pt x="569794" y="402609"/>
                </a:cubicBezTo>
                <a:cubicBezTo>
                  <a:pt x="576826" y="406828"/>
                  <a:pt x="590265" y="416256"/>
                  <a:pt x="590265" y="416256"/>
                </a:cubicBezTo>
                <a:cubicBezTo>
                  <a:pt x="598977" y="442393"/>
                  <a:pt x="584937" y="407516"/>
                  <a:pt x="620973" y="443552"/>
                </a:cubicBezTo>
                <a:cubicBezTo>
                  <a:pt x="632013" y="454592"/>
                  <a:pt x="631209" y="448963"/>
                  <a:pt x="631209" y="457200"/>
                </a:cubicBezTo>
                <a:lnTo>
                  <a:pt x="678976" y="457200"/>
                </a:lnTo>
                <a:lnTo>
                  <a:pt x="730155" y="573206"/>
                </a:lnTo>
                <a:lnTo>
                  <a:pt x="832513" y="668740"/>
                </a:lnTo>
                <a:lnTo>
                  <a:pt x="893928" y="668740"/>
                </a:lnTo>
                <a:lnTo>
                  <a:pt x="1050877" y="730155"/>
                </a:lnTo>
                <a:lnTo>
                  <a:pt x="1081585" y="784746"/>
                </a:lnTo>
                <a:lnTo>
                  <a:pt x="1129352" y="784746"/>
                </a:lnTo>
                <a:lnTo>
                  <a:pt x="1153236" y="822277"/>
                </a:lnTo>
                <a:lnTo>
                  <a:pt x="1323833" y="829101"/>
                </a:lnTo>
                <a:lnTo>
                  <a:pt x="1463722" y="965579"/>
                </a:lnTo>
                <a:lnTo>
                  <a:pt x="1641143" y="965579"/>
                </a:lnTo>
                <a:lnTo>
                  <a:pt x="1791268" y="982639"/>
                </a:lnTo>
                <a:lnTo>
                  <a:pt x="1828800" y="1016758"/>
                </a:lnTo>
                <a:lnTo>
                  <a:pt x="1900450" y="1016758"/>
                </a:lnTo>
                <a:lnTo>
                  <a:pt x="1965277" y="1040642"/>
                </a:lnTo>
                <a:lnTo>
                  <a:pt x="2129050" y="1040642"/>
                </a:lnTo>
                <a:lnTo>
                  <a:pt x="2163170" y="1095233"/>
                </a:lnTo>
                <a:lnTo>
                  <a:pt x="2224585" y="1095233"/>
                </a:lnTo>
                <a:lnTo>
                  <a:pt x="2255292" y="1108880"/>
                </a:lnTo>
                <a:lnTo>
                  <a:pt x="2446361" y="1108880"/>
                </a:lnTo>
                <a:lnTo>
                  <a:pt x="2572603" y="1143000"/>
                </a:lnTo>
                <a:lnTo>
                  <a:pt x="2773907" y="1143000"/>
                </a:lnTo>
                <a:lnTo>
                  <a:pt x="2773907" y="1173707"/>
                </a:lnTo>
                <a:lnTo>
                  <a:pt x="3057098" y="1173707"/>
                </a:lnTo>
                <a:lnTo>
                  <a:pt x="3057098" y="1201003"/>
                </a:lnTo>
                <a:lnTo>
                  <a:pt x="3162868" y="1201003"/>
                </a:lnTo>
                <a:lnTo>
                  <a:pt x="3162868" y="1224886"/>
                </a:lnTo>
                <a:lnTo>
                  <a:pt x="3319818" y="1224886"/>
                </a:lnTo>
                <a:lnTo>
                  <a:pt x="3319818" y="1255594"/>
                </a:lnTo>
                <a:lnTo>
                  <a:pt x="3664424" y="1255594"/>
                </a:lnTo>
                <a:lnTo>
                  <a:pt x="3664424" y="1282889"/>
                </a:lnTo>
                <a:lnTo>
                  <a:pt x="3814549" y="1282889"/>
                </a:lnTo>
                <a:lnTo>
                  <a:pt x="3814549" y="1337480"/>
                </a:lnTo>
                <a:lnTo>
                  <a:pt x="4476465" y="133748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Forme libre : forme 22">
            <a:extLst>
              <a:ext uri="{FF2B5EF4-FFF2-40B4-BE49-F238E27FC236}">
                <a16:creationId xmlns:a16="http://schemas.microsoft.com/office/drawing/2014/main" xmlns="" id="{3DE9A174-F513-887D-E9ED-87B8D59AC34F}"/>
              </a:ext>
            </a:extLst>
          </p:cNvPr>
          <p:cNvSpPr/>
          <p:nvPr/>
        </p:nvSpPr>
        <p:spPr>
          <a:xfrm>
            <a:off x="2057400" y="1603612"/>
            <a:ext cx="4756245" cy="1821976"/>
          </a:xfrm>
          <a:custGeom>
            <a:avLst/>
            <a:gdLst>
              <a:gd name="connsiteX0" fmla="*/ 0 w 4756245"/>
              <a:gd name="connsiteY0" fmla="*/ 0 h 1821976"/>
              <a:gd name="connsiteX1" fmla="*/ 0 w 4756245"/>
              <a:gd name="connsiteY1" fmla="*/ 0 h 1821976"/>
              <a:gd name="connsiteX2" fmla="*/ 27296 w 4756245"/>
              <a:gd name="connsiteY2" fmla="*/ 13648 h 1821976"/>
              <a:gd name="connsiteX3" fmla="*/ 51179 w 4756245"/>
              <a:gd name="connsiteY3" fmla="*/ 23884 h 1821976"/>
              <a:gd name="connsiteX4" fmla="*/ 64827 w 4756245"/>
              <a:gd name="connsiteY4" fmla="*/ 34119 h 1821976"/>
              <a:gd name="connsiteX5" fmla="*/ 88710 w 4756245"/>
              <a:gd name="connsiteY5" fmla="*/ 51179 h 1821976"/>
              <a:gd name="connsiteX6" fmla="*/ 102358 w 4756245"/>
              <a:gd name="connsiteY6" fmla="*/ 64827 h 1821976"/>
              <a:gd name="connsiteX7" fmla="*/ 112594 w 4756245"/>
              <a:gd name="connsiteY7" fmla="*/ 71651 h 1821976"/>
              <a:gd name="connsiteX8" fmla="*/ 126242 w 4756245"/>
              <a:gd name="connsiteY8" fmla="*/ 88710 h 1821976"/>
              <a:gd name="connsiteX9" fmla="*/ 150125 w 4756245"/>
              <a:gd name="connsiteY9" fmla="*/ 95534 h 1821976"/>
              <a:gd name="connsiteX10" fmla="*/ 170597 w 4756245"/>
              <a:gd name="connsiteY10" fmla="*/ 102358 h 1821976"/>
              <a:gd name="connsiteX11" fmla="*/ 184245 w 4756245"/>
              <a:gd name="connsiteY11" fmla="*/ 109182 h 1821976"/>
              <a:gd name="connsiteX12" fmla="*/ 197893 w 4756245"/>
              <a:gd name="connsiteY12" fmla="*/ 112594 h 1821976"/>
              <a:gd name="connsiteX13" fmla="*/ 228600 w 4756245"/>
              <a:gd name="connsiteY13" fmla="*/ 129654 h 1821976"/>
              <a:gd name="connsiteX14" fmla="*/ 249072 w 4756245"/>
              <a:gd name="connsiteY14" fmla="*/ 136478 h 1821976"/>
              <a:gd name="connsiteX15" fmla="*/ 259307 w 4756245"/>
              <a:gd name="connsiteY15" fmla="*/ 143301 h 1821976"/>
              <a:gd name="connsiteX16" fmla="*/ 276367 w 4756245"/>
              <a:gd name="connsiteY16" fmla="*/ 160361 h 1821976"/>
              <a:gd name="connsiteX17" fmla="*/ 290015 w 4756245"/>
              <a:gd name="connsiteY17" fmla="*/ 163773 h 1821976"/>
              <a:gd name="connsiteX18" fmla="*/ 303663 w 4756245"/>
              <a:gd name="connsiteY18" fmla="*/ 184245 h 1821976"/>
              <a:gd name="connsiteX19" fmla="*/ 313899 w 4756245"/>
              <a:gd name="connsiteY19" fmla="*/ 197892 h 1821976"/>
              <a:gd name="connsiteX20" fmla="*/ 320722 w 4756245"/>
              <a:gd name="connsiteY20" fmla="*/ 211540 h 1821976"/>
              <a:gd name="connsiteX21" fmla="*/ 330958 w 4756245"/>
              <a:gd name="connsiteY21" fmla="*/ 235424 h 1821976"/>
              <a:gd name="connsiteX22" fmla="*/ 354842 w 4756245"/>
              <a:gd name="connsiteY22" fmla="*/ 262719 h 1821976"/>
              <a:gd name="connsiteX23" fmla="*/ 368490 w 4756245"/>
              <a:gd name="connsiteY23" fmla="*/ 293427 h 1821976"/>
              <a:gd name="connsiteX24" fmla="*/ 382137 w 4756245"/>
              <a:gd name="connsiteY24" fmla="*/ 303663 h 1821976"/>
              <a:gd name="connsiteX25" fmla="*/ 388961 w 4756245"/>
              <a:gd name="connsiteY25" fmla="*/ 313898 h 1821976"/>
              <a:gd name="connsiteX26" fmla="*/ 409433 w 4756245"/>
              <a:gd name="connsiteY26" fmla="*/ 334370 h 1821976"/>
              <a:gd name="connsiteX27" fmla="*/ 429904 w 4756245"/>
              <a:gd name="connsiteY27" fmla="*/ 368489 h 1821976"/>
              <a:gd name="connsiteX28" fmla="*/ 453788 w 4756245"/>
              <a:gd name="connsiteY28" fmla="*/ 395785 h 1821976"/>
              <a:gd name="connsiteX29" fmla="*/ 464024 w 4756245"/>
              <a:gd name="connsiteY29" fmla="*/ 406021 h 1821976"/>
              <a:gd name="connsiteX30" fmla="*/ 474260 w 4756245"/>
              <a:gd name="connsiteY30" fmla="*/ 419669 h 1821976"/>
              <a:gd name="connsiteX31" fmla="*/ 484496 w 4756245"/>
              <a:gd name="connsiteY31" fmla="*/ 423081 h 1821976"/>
              <a:gd name="connsiteX32" fmla="*/ 494731 w 4756245"/>
              <a:gd name="connsiteY32" fmla="*/ 429904 h 1821976"/>
              <a:gd name="connsiteX33" fmla="*/ 501555 w 4756245"/>
              <a:gd name="connsiteY33" fmla="*/ 446964 h 1821976"/>
              <a:gd name="connsiteX34" fmla="*/ 511791 w 4756245"/>
              <a:gd name="connsiteY34" fmla="*/ 460612 h 1821976"/>
              <a:gd name="connsiteX35" fmla="*/ 532263 w 4756245"/>
              <a:gd name="connsiteY35" fmla="*/ 491319 h 1821976"/>
              <a:gd name="connsiteX36" fmla="*/ 552734 w 4756245"/>
              <a:gd name="connsiteY36" fmla="*/ 508379 h 1821976"/>
              <a:gd name="connsiteX37" fmla="*/ 562970 w 4756245"/>
              <a:gd name="connsiteY37" fmla="*/ 518615 h 1821976"/>
              <a:gd name="connsiteX38" fmla="*/ 573206 w 4756245"/>
              <a:gd name="connsiteY38" fmla="*/ 522027 h 1821976"/>
              <a:gd name="connsiteX39" fmla="*/ 583442 w 4756245"/>
              <a:gd name="connsiteY39" fmla="*/ 528851 h 1821976"/>
              <a:gd name="connsiteX40" fmla="*/ 603913 w 4756245"/>
              <a:gd name="connsiteY40" fmla="*/ 559558 h 1821976"/>
              <a:gd name="connsiteX41" fmla="*/ 614149 w 4756245"/>
              <a:gd name="connsiteY41" fmla="*/ 573206 h 1821976"/>
              <a:gd name="connsiteX42" fmla="*/ 631209 w 4756245"/>
              <a:gd name="connsiteY42" fmla="*/ 580030 h 1821976"/>
              <a:gd name="connsiteX43" fmla="*/ 651681 w 4756245"/>
              <a:gd name="connsiteY43" fmla="*/ 593678 h 1821976"/>
              <a:gd name="connsiteX44" fmla="*/ 661916 w 4756245"/>
              <a:gd name="connsiteY44" fmla="*/ 597089 h 1821976"/>
              <a:gd name="connsiteX45" fmla="*/ 678976 w 4756245"/>
              <a:gd name="connsiteY45" fmla="*/ 607325 h 1821976"/>
              <a:gd name="connsiteX46" fmla="*/ 702860 w 4756245"/>
              <a:gd name="connsiteY46" fmla="*/ 617561 h 1821976"/>
              <a:gd name="connsiteX47" fmla="*/ 733567 w 4756245"/>
              <a:gd name="connsiteY47" fmla="*/ 672152 h 1821976"/>
              <a:gd name="connsiteX48" fmla="*/ 750627 w 4756245"/>
              <a:gd name="connsiteY48" fmla="*/ 692624 h 1821976"/>
              <a:gd name="connsiteX49" fmla="*/ 774510 w 4756245"/>
              <a:gd name="connsiteY49" fmla="*/ 706272 h 1821976"/>
              <a:gd name="connsiteX50" fmla="*/ 805218 w 4756245"/>
              <a:gd name="connsiteY50" fmla="*/ 726743 h 1821976"/>
              <a:gd name="connsiteX51" fmla="*/ 815454 w 4756245"/>
              <a:gd name="connsiteY51" fmla="*/ 733567 h 1821976"/>
              <a:gd name="connsiteX52" fmla="*/ 825690 w 4756245"/>
              <a:gd name="connsiteY52" fmla="*/ 736979 h 1821976"/>
              <a:gd name="connsiteX53" fmla="*/ 852985 w 4756245"/>
              <a:gd name="connsiteY53" fmla="*/ 764275 h 1821976"/>
              <a:gd name="connsiteX54" fmla="*/ 870045 w 4756245"/>
              <a:gd name="connsiteY54" fmla="*/ 781334 h 1821976"/>
              <a:gd name="connsiteX55" fmla="*/ 897340 w 4756245"/>
              <a:gd name="connsiteY55" fmla="*/ 791570 h 1821976"/>
              <a:gd name="connsiteX56" fmla="*/ 917812 w 4756245"/>
              <a:gd name="connsiteY56" fmla="*/ 798394 h 1821976"/>
              <a:gd name="connsiteX57" fmla="*/ 941696 w 4756245"/>
              <a:gd name="connsiteY57" fmla="*/ 805218 h 1821976"/>
              <a:gd name="connsiteX58" fmla="*/ 962167 w 4756245"/>
              <a:gd name="connsiteY58" fmla="*/ 815454 h 1821976"/>
              <a:gd name="connsiteX59" fmla="*/ 979227 w 4756245"/>
              <a:gd name="connsiteY59" fmla="*/ 818866 h 1821976"/>
              <a:gd name="connsiteX60" fmla="*/ 996287 w 4756245"/>
              <a:gd name="connsiteY60" fmla="*/ 825689 h 1821976"/>
              <a:gd name="connsiteX61" fmla="*/ 1009934 w 4756245"/>
              <a:gd name="connsiteY61" fmla="*/ 829101 h 1821976"/>
              <a:gd name="connsiteX62" fmla="*/ 1040642 w 4756245"/>
              <a:gd name="connsiteY62" fmla="*/ 846161 h 1821976"/>
              <a:gd name="connsiteX63" fmla="*/ 1061113 w 4756245"/>
              <a:gd name="connsiteY63" fmla="*/ 859809 h 1821976"/>
              <a:gd name="connsiteX64" fmla="*/ 1095233 w 4756245"/>
              <a:gd name="connsiteY64" fmla="*/ 893928 h 1821976"/>
              <a:gd name="connsiteX65" fmla="*/ 1108881 w 4756245"/>
              <a:gd name="connsiteY65" fmla="*/ 914400 h 1821976"/>
              <a:gd name="connsiteX66" fmla="*/ 1129352 w 4756245"/>
              <a:gd name="connsiteY66" fmla="*/ 955343 h 1821976"/>
              <a:gd name="connsiteX67" fmla="*/ 1136176 w 4756245"/>
              <a:gd name="connsiteY67" fmla="*/ 968991 h 1821976"/>
              <a:gd name="connsiteX68" fmla="*/ 1156648 w 4756245"/>
              <a:gd name="connsiteY68" fmla="*/ 1003110 h 1821976"/>
              <a:gd name="connsiteX69" fmla="*/ 1170296 w 4756245"/>
              <a:gd name="connsiteY69" fmla="*/ 1033818 h 1821976"/>
              <a:gd name="connsiteX70" fmla="*/ 1187355 w 4756245"/>
              <a:gd name="connsiteY70" fmla="*/ 1037230 h 1821976"/>
              <a:gd name="connsiteX71" fmla="*/ 1211239 w 4756245"/>
              <a:gd name="connsiteY71" fmla="*/ 1050878 h 1821976"/>
              <a:gd name="connsiteX72" fmla="*/ 1231710 w 4756245"/>
              <a:gd name="connsiteY72" fmla="*/ 1064525 h 1821976"/>
              <a:gd name="connsiteX73" fmla="*/ 1286301 w 4756245"/>
              <a:gd name="connsiteY73" fmla="*/ 1091821 h 1821976"/>
              <a:gd name="connsiteX74" fmla="*/ 1299949 w 4756245"/>
              <a:gd name="connsiteY74" fmla="*/ 1095233 h 1821976"/>
              <a:gd name="connsiteX75" fmla="*/ 1351128 w 4756245"/>
              <a:gd name="connsiteY75" fmla="*/ 1119116 h 1821976"/>
              <a:gd name="connsiteX76" fmla="*/ 1368188 w 4756245"/>
              <a:gd name="connsiteY76" fmla="*/ 1125940 h 1821976"/>
              <a:gd name="connsiteX77" fmla="*/ 1378424 w 4756245"/>
              <a:gd name="connsiteY77" fmla="*/ 1136176 h 1821976"/>
              <a:gd name="connsiteX78" fmla="*/ 1388660 w 4756245"/>
              <a:gd name="connsiteY78" fmla="*/ 1139588 h 1821976"/>
              <a:gd name="connsiteX79" fmla="*/ 1392072 w 4756245"/>
              <a:gd name="connsiteY79" fmla="*/ 1149824 h 1821976"/>
              <a:gd name="connsiteX80" fmla="*/ 1422779 w 4756245"/>
              <a:gd name="connsiteY80" fmla="*/ 1170295 h 1821976"/>
              <a:gd name="connsiteX81" fmla="*/ 1456899 w 4756245"/>
              <a:gd name="connsiteY81" fmla="*/ 1211239 h 1821976"/>
              <a:gd name="connsiteX82" fmla="*/ 1473958 w 4756245"/>
              <a:gd name="connsiteY82" fmla="*/ 1228298 h 1821976"/>
              <a:gd name="connsiteX83" fmla="*/ 1477370 w 4756245"/>
              <a:gd name="connsiteY83" fmla="*/ 1238534 h 1821976"/>
              <a:gd name="connsiteX84" fmla="*/ 1491018 w 4756245"/>
              <a:gd name="connsiteY84" fmla="*/ 1241946 h 1821976"/>
              <a:gd name="connsiteX85" fmla="*/ 1497842 w 4756245"/>
              <a:gd name="connsiteY85" fmla="*/ 1248770 h 1821976"/>
              <a:gd name="connsiteX86" fmla="*/ 1617260 w 4756245"/>
              <a:gd name="connsiteY86" fmla="*/ 1248770 h 1821976"/>
              <a:gd name="connsiteX87" fmla="*/ 1685499 w 4756245"/>
              <a:gd name="connsiteY87" fmla="*/ 1289713 h 1821976"/>
              <a:gd name="connsiteX88" fmla="*/ 1763973 w 4756245"/>
              <a:gd name="connsiteY88" fmla="*/ 1289713 h 1821976"/>
              <a:gd name="connsiteX89" fmla="*/ 1821976 w 4756245"/>
              <a:gd name="connsiteY89" fmla="*/ 1361364 h 1821976"/>
              <a:gd name="connsiteX90" fmla="*/ 2152934 w 4756245"/>
              <a:gd name="connsiteY90" fmla="*/ 1412543 h 1821976"/>
              <a:gd name="connsiteX91" fmla="*/ 2183642 w 4756245"/>
              <a:gd name="connsiteY91" fmla="*/ 1487606 h 1821976"/>
              <a:gd name="connsiteX92" fmla="*/ 2272352 w 4756245"/>
              <a:gd name="connsiteY92" fmla="*/ 1528549 h 1821976"/>
              <a:gd name="connsiteX93" fmla="*/ 2446361 w 4756245"/>
              <a:gd name="connsiteY93" fmla="*/ 1528549 h 1821976"/>
              <a:gd name="connsiteX94" fmla="*/ 2565779 w 4756245"/>
              <a:gd name="connsiteY94" fmla="*/ 1569492 h 1821976"/>
              <a:gd name="connsiteX95" fmla="*/ 2811439 w 4756245"/>
              <a:gd name="connsiteY95" fmla="*/ 1569492 h 1821976"/>
              <a:gd name="connsiteX96" fmla="*/ 2828499 w 4756245"/>
              <a:gd name="connsiteY96" fmla="*/ 1586552 h 1821976"/>
              <a:gd name="connsiteX97" fmla="*/ 2842147 w 4756245"/>
              <a:gd name="connsiteY97" fmla="*/ 1600200 h 1821976"/>
              <a:gd name="connsiteX98" fmla="*/ 3200400 w 4756245"/>
              <a:gd name="connsiteY98" fmla="*/ 1600200 h 1821976"/>
              <a:gd name="connsiteX99" fmla="*/ 3248167 w 4756245"/>
              <a:gd name="connsiteY99" fmla="*/ 1688910 h 1821976"/>
              <a:gd name="connsiteX100" fmla="*/ 3326642 w 4756245"/>
              <a:gd name="connsiteY100" fmla="*/ 1688910 h 1821976"/>
              <a:gd name="connsiteX101" fmla="*/ 3326642 w 4756245"/>
              <a:gd name="connsiteY101" fmla="*/ 1729854 h 1821976"/>
              <a:gd name="connsiteX102" fmla="*/ 4251278 w 4756245"/>
              <a:gd name="connsiteY102" fmla="*/ 1729854 h 1821976"/>
              <a:gd name="connsiteX103" fmla="*/ 4251278 w 4756245"/>
              <a:gd name="connsiteY103" fmla="*/ 1821976 h 1821976"/>
              <a:gd name="connsiteX104" fmla="*/ 4756245 w 4756245"/>
              <a:gd name="connsiteY104" fmla="*/ 1821976 h 182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756245" h="1821976">
                <a:moveTo>
                  <a:pt x="0" y="0"/>
                </a:moveTo>
                <a:lnTo>
                  <a:pt x="0" y="0"/>
                </a:lnTo>
                <a:cubicBezTo>
                  <a:pt x="9099" y="4549"/>
                  <a:pt x="18035" y="9438"/>
                  <a:pt x="27296" y="13648"/>
                </a:cubicBezTo>
                <a:cubicBezTo>
                  <a:pt x="44323" y="21388"/>
                  <a:pt x="31533" y="11606"/>
                  <a:pt x="51179" y="23884"/>
                </a:cubicBezTo>
                <a:cubicBezTo>
                  <a:pt x="56001" y="26898"/>
                  <a:pt x="60200" y="30814"/>
                  <a:pt x="64827" y="34119"/>
                </a:cubicBezTo>
                <a:cubicBezTo>
                  <a:pt x="74735" y="41196"/>
                  <a:pt x="78798" y="42506"/>
                  <a:pt x="88710" y="51179"/>
                </a:cubicBezTo>
                <a:cubicBezTo>
                  <a:pt x="93552" y="55416"/>
                  <a:pt x="97473" y="60640"/>
                  <a:pt x="102358" y="64827"/>
                </a:cubicBezTo>
                <a:cubicBezTo>
                  <a:pt x="105471" y="67496"/>
                  <a:pt x="109694" y="68751"/>
                  <a:pt x="112594" y="71651"/>
                </a:cubicBezTo>
                <a:cubicBezTo>
                  <a:pt x="117743" y="76800"/>
                  <a:pt x="120098" y="84800"/>
                  <a:pt x="126242" y="88710"/>
                </a:cubicBezTo>
                <a:cubicBezTo>
                  <a:pt x="133227" y="93155"/>
                  <a:pt x="142212" y="93099"/>
                  <a:pt x="150125" y="95534"/>
                </a:cubicBezTo>
                <a:cubicBezTo>
                  <a:pt x="157000" y="97649"/>
                  <a:pt x="164163" y="99141"/>
                  <a:pt x="170597" y="102358"/>
                </a:cubicBezTo>
                <a:cubicBezTo>
                  <a:pt x="175146" y="104633"/>
                  <a:pt x="179483" y="107396"/>
                  <a:pt x="184245" y="109182"/>
                </a:cubicBezTo>
                <a:cubicBezTo>
                  <a:pt x="188636" y="110829"/>
                  <a:pt x="193344" y="111457"/>
                  <a:pt x="197893" y="112594"/>
                </a:cubicBezTo>
                <a:cubicBezTo>
                  <a:pt x="210152" y="120768"/>
                  <a:pt x="212505" y="122948"/>
                  <a:pt x="228600" y="129654"/>
                </a:cubicBezTo>
                <a:cubicBezTo>
                  <a:pt x="235240" y="132421"/>
                  <a:pt x="243087" y="132488"/>
                  <a:pt x="249072" y="136478"/>
                </a:cubicBezTo>
                <a:cubicBezTo>
                  <a:pt x="252484" y="138752"/>
                  <a:pt x="256221" y="140601"/>
                  <a:pt x="259307" y="143301"/>
                </a:cubicBezTo>
                <a:cubicBezTo>
                  <a:pt x="265359" y="148597"/>
                  <a:pt x="269676" y="155900"/>
                  <a:pt x="276367" y="160361"/>
                </a:cubicBezTo>
                <a:cubicBezTo>
                  <a:pt x="280269" y="162962"/>
                  <a:pt x="285466" y="162636"/>
                  <a:pt x="290015" y="163773"/>
                </a:cubicBezTo>
                <a:cubicBezTo>
                  <a:pt x="294564" y="170597"/>
                  <a:pt x="298960" y="177526"/>
                  <a:pt x="303663" y="184245"/>
                </a:cubicBezTo>
                <a:cubicBezTo>
                  <a:pt x="306924" y="188903"/>
                  <a:pt x="310885" y="193070"/>
                  <a:pt x="313899" y="197892"/>
                </a:cubicBezTo>
                <a:cubicBezTo>
                  <a:pt x="316595" y="202205"/>
                  <a:pt x="318719" y="206865"/>
                  <a:pt x="320722" y="211540"/>
                </a:cubicBezTo>
                <a:cubicBezTo>
                  <a:pt x="324871" y="221222"/>
                  <a:pt x="323758" y="226167"/>
                  <a:pt x="330958" y="235424"/>
                </a:cubicBezTo>
                <a:cubicBezTo>
                  <a:pt x="343404" y="251426"/>
                  <a:pt x="347388" y="247810"/>
                  <a:pt x="354842" y="262719"/>
                </a:cubicBezTo>
                <a:cubicBezTo>
                  <a:pt x="359852" y="272738"/>
                  <a:pt x="362277" y="284107"/>
                  <a:pt x="368490" y="293427"/>
                </a:cubicBezTo>
                <a:cubicBezTo>
                  <a:pt x="371644" y="298158"/>
                  <a:pt x="378116" y="299642"/>
                  <a:pt x="382137" y="303663"/>
                </a:cubicBezTo>
                <a:cubicBezTo>
                  <a:pt x="385036" y="306562"/>
                  <a:pt x="386237" y="310833"/>
                  <a:pt x="388961" y="313898"/>
                </a:cubicBezTo>
                <a:cubicBezTo>
                  <a:pt x="395373" y="321111"/>
                  <a:pt x="402609" y="327546"/>
                  <a:pt x="409433" y="334370"/>
                </a:cubicBezTo>
                <a:cubicBezTo>
                  <a:pt x="435482" y="395152"/>
                  <a:pt x="405794" y="334046"/>
                  <a:pt x="429904" y="368489"/>
                </a:cubicBezTo>
                <a:cubicBezTo>
                  <a:pt x="449865" y="397005"/>
                  <a:pt x="433077" y="388881"/>
                  <a:pt x="453788" y="395785"/>
                </a:cubicBezTo>
                <a:cubicBezTo>
                  <a:pt x="457200" y="399197"/>
                  <a:pt x="460884" y="402357"/>
                  <a:pt x="464024" y="406021"/>
                </a:cubicBezTo>
                <a:cubicBezTo>
                  <a:pt x="467725" y="410339"/>
                  <a:pt x="469891" y="416028"/>
                  <a:pt x="474260" y="419669"/>
                </a:cubicBezTo>
                <a:cubicBezTo>
                  <a:pt x="477023" y="421971"/>
                  <a:pt x="481279" y="421473"/>
                  <a:pt x="484496" y="423081"/>
                </a:cubicBezTo>
                <a:cubicBezTo>
                  <a:pt x="488163" y="424915"/>
                  <a:pt x="491319" y="427630"/>
                  <a:pt x="494731" y="429904"/>
                </a:cubicBezTo>
                <a:cubicBezTo>
                  <a:pt x="497006" y="435591"/>
                  <a:pt x="498581" y="441610"/>
                  <a:pt x="501555" y="446964"/>
                </a:cubicBezTo>
                <a:cubicBezTo>
                  <a:pt x="504317" y="451935"/>
                  <a:pt x="509248" y="455526"/>
                  <a:pt x="511791" y="460612"/>
                </a:cubicBezTo>
                <a:cubicBezTo>
                  <a:pt x="527311" y="491651"/>
                  <a:pt x="507408" y="472679"/>
                  <a:pt x="532263" y="491319"/>
                </a:cubicBezTo>
                <a:cubicBezTo>
                  <a:pt x="545716" y="511498"/>
                  <a:pt x="530697" y="492638"/>
                  <a:pt x="552734" y="508379"/>
                </a:cubicBezTo>
                <a:cubicBezTo>
                  <a:pt x="556660" y="511184"/>
                  <a:pt x="558955" y="515938"/>
                  <a:pt x="562970" y="518615"/>
                </a:cubicBezTo>
                <a:cubicBezTo>
                  <a:pt x="565963" y="520610"/>
                  <a:pt x="569989" y="520419"/>
                  <a:pt x="573206" y="522027"/>
                </a:cubicBezTo>
                <a:cubicBezTo>
                  <a:pt x="576874" y="523861"/>
                  <a:pt x="580030" y="526576"/>
                  <a:pt x="583442" y="528851"/>
                </a:cubicBezTo>
                <a:cubicBezTo>
                  <a:pt x="590266" y="539087"/>
                  <a:pt x="596911" y="549444"/>
                  <a:pt x="603913" y="559558"/>
                </a:cubicBezTo>
                <a:cubicBezTo>
                  <a:pt x="607150" y="564234"/>
                  <a:pt x="609600" y="569794"/>
                  <a:pt x="614149" y="573206"/>
                </a:cubicBezTo>
                <a:cubicBezTo>
                  <a:pt x="619049" y="576881"/>
                  <a:pt x="625832" y="577097"/>
                  <a:pt x="631209" y="580030"/>
                </a:cubicBezTo>
                <a:cubicBezTo>
                  <a:pt x="638409" y="583957"/>
                  <a:pt x="644512" y="589695"/>
                  <a:pt x="651681" y="593678"/>
                </a:cubicBezTo>
                <a:cubicBezTo>
                  <a:pt x="654825" y="595424"/>
                  <a:pt x="658699" y="595481"/>
                  <a:pt x="661916" y="597089"/>
                </a:cubicBezTo>
                <a:cubicBezTo>
                  <a:pt x="667848" y="600055"/>
                  <a:pt x="673179" y="604104"/>
                  <a:pt x="678976" y="607325"/>
                </a:cubicBezTo>
                <a:cubicBezTo>
                  <a:pt x="691625" y="614352"/>
                  <a:pt x="690780" y="613534"/>
                  <a:pt x="702860" y="617561"/>
                </a:cubicBezTo>
                <a:cubicBezTo>
                  <a:pt x="722230" y="665989"/>
                  <a:pt x="706907" y="637876"/>
                  <a:pt x="733567" y="672152"/>
                </a:cubicBezTo>
                <a:cubicBezTo>
                  <a:pt x="740827" y="681485"/>
                  <a:pt x="740128" y="685275"/>
                  <a:pt x="750627" y="692624"/>
                </a:cubicBezTo>
                <a:cubicBezTo>
                  <a:pt x="758139" y="697882"/>
                  <a:pt x="766701" y="701467"/>
                  <a:pt x="774510" y="706272"/>
                </a:cubicBezTo>
                <a:cubicBezTo>
                  <a:pt x="774533" y="706286"/>
                  <a:pt x="800089" y="723324"/>
                  <a:pt x="805218" y="726743"/>
                </a:cubicBezTo>
                <a:cubicBezTo>
                  <a:pt x="808630" y="729018"/>
                  <a:pt x="811564" y="732270"/>
                  <a:pt x="815454" y="733567"/>
                </a:cubicBezTo>
                <a:lnTo>
                  <a:pt x="825690" y="736979"/>
                </a:lnTo>
                <a:lnTo>
                  <a:pt x="852985" y="764275"/>
                </a:lnTo>
                <a:cubicBezTo>
                  <a:pt x="858672" y="769962"/>
                  <a:pt x="862416" y="778791"/>
                  <a:pt x="870045" y="781334"/>
                </a:cubicBezTo>
                <a:cubicBezTo>
                  <a:pt x="900467" y="791475"/>
                  <a:pt x="852462" y="775250"/>
                  <a:pt x="897340" y="791570"/>
                </a:cubicBezTo>
                <a:cubicBezTo>
                  <a:pt x="904100" y="794028"/>
                  <a:pt x="910937" y="796279"/>
                  <a:pt x="917812" y="798394"/>
                </a:cubicBezTo>
                <a:cubicBezTo>
                  <a:pt x="925726" y="800829"/>
                  <a:pt x="933968" y="802246"/>
                  <a:pt x="941696" y="805218"/>
                </a:cubicBezTo>
                <a:cubicBezTo>
                  <a:pt x="948817" y="807957"/>
                  <a:pt x="954997" y="812847"/>
                  <a:pt x="962167" y="815454"/>
                </a:cubicBezTo>
                <a:cubicBezTo>
                  <a:pt x="967617" y="817436"/>
                  <a:pt x="973672" y="817200"/>
                  <a:pt x="979227" y="818866"/>
                </a:cubicBezTo>
                <a:cubicBezTo>
                  <a:pt x="985093" y="820626"/>
                  <a:pt x="990477" y="823752"/>
                  <a:pt x="996287" y="825689"/>
                </a:cubicBezTo>
                <a:cubicBezTo>
                  <a:pt x="1000735" y="827172"/>
                  <a:pt x="1005544" y="827455"/>
                  <a:pt x="1009934" y="829101"/>
                </a:cubicBezTo>
                <a:cubicBezTo>
                  <a:pt x="1017864" y="832075"/>
                  <a:pt x="1034410" y="842195"/>
                  <a:pt x="1040642" y="846161"/>
                </a:cubicBezTo>
                <a:cubicBezTo>
                  <a:pt x="1047561" y="850564"/>
                  <a:pt x="1056192" y="853248"/>
                  <a:pt x="1061113" y="859809"/>
                </a:cubicBezTo>
                <a:cubicBezTo>
                  <a:pt x="1084637" y="891173"/>
                  <a:pt x="1071413" y="882018"/>
                  <a:pt x="1095233" y="893928"/>
                </a:cubicBezTo>
                <a:cubicBezTo>
                  <a:pt x="1099782" y="900752"/>
                  <a:pt x="1104898" y="907231"/>
                  <a:pt x="1108881" y="914400"/>
                </a:cubicBezTo>
                <a:cubicBezTo>
                  <a:pt x="1116291" y="927738"/>
                  <a:pt x="1122528" y="941695"/>
                  <a:pt x="1129352" y="955343"/>
                </a:cubicBezTo>
                <a:cubicBezTo>
                  <a:pt x="1131627" y="959892"/>
                  <a:pt x="1133559" y="964630"/>
                  <a:pt x="1136176" y="968991"/>
                </a:cubicBezTo>
                <a:cubicBezTo>
                  <a:pt x="1143000" y="980364"/>
                  <a:pt x="1151722" y="990795"/>
                  <a:pt x="1156648" y="1003110"/>
                </a:cubicBezTo>
                <a:cubicBezTo>
                  <a:pt x="1157070" y="1004165"/>
                  <a:pt x="1167618" y="1031905"/>
                  <a:pt x="1170296" y="1033818"/>
                </a:cubicBezTo>
                <a:cubicBezTo>
                  <a:pt x="1175015" y="1037189"/>
                  <a:pt x="1181669" y="1036093"/>
                  <a:pt x="1187355" y="1037230"/>
                </a:cubicBezTo>
                <a:cubicBezTo>
                  <a:pt x="1232121" y="1070805"/>
                  <a:pt x="1177747" y="1032272"/>
                  <a:pt x="1211239" y="1050878"/>
                </a:cubicBezTo>
                <a:cubicBezTo>
                  <a:pt x="1218408" y="1054861"/>
                  <a:pt x="1224641" y="1060367"/>
                  <a:pt x="1231710" y="1064525"/>
                </a:cubicBezTo>
                <a:cubicBezTo>
                  <a:pt x="1248979" y="1074683"/>
                  <a:pt x="1267029" y="1085397"/>
                  <a:pt x="1286301" y="1091821"/>
                </a:cubicBezTo>
                <a:cubicBezTo>
                  <a:pt x="1290750" y="1093304"/>
                  <a:pt x="1295400" y="1094096"/>
                  <a:pt x="1299949" y="1095233"/>
                </a:cubicBezTo>
                <a:cubicBezTo>
                  <a:pt x="1322248" y="1110099"/>
                  <a:pt x="1307259" y="1101053"/>
                  <a:pt x="1351128" y="1119116"/>
                </a:cubicBezTo>
                <a:cubicBezTo>
                  <a:pt x="1356791" y="1121448"/>
                  <a:pt x="1368188" y="1125940"/>
                  <a:pt x="1368188" y="1125940"/>
                </a:cubicBezTo>
                <a:cubicBezTo>
                  <a:pt x="1371600" y="1129352"/>
                  <a:pt x="1374409" y="1133499"/>
                  <a:pt x="1378424" y="1136176"/>
                </a:cubicBezTo>
                <a:cubicBezTo>
                  <a:pt x="1381417" y="1138171"/>
                  <a:pt x="1386117" y="1137045"/>
                  <a:pt x="1388660" y="1139588"/>
                </a:cubicBezTo>
                <a:cubicBezTo>
                  <a:pt x="1391203" y="1142131"/>
                  <a:pt x="1389731" y="1147093"/>
                  <a:pt x="1392072" y="1149824"/>
                </a:cubicBezTo>
                <a:cubicBezTo>
                  <a:pt x="1401538" y="1160868"/>
                  <a:pt x="1410695" y="1164254"/>
                  <a:pt x="1422779" y="1170295"/>
                </a:cubicBezTo>
                <a:cubicBezTo>
                  <a:pt x="1447148" y="1212940"/>
                  <a:pt x="1423266" y="1177605"/>
                  <a:pt x="1456899" y="1211239"/>
                </a:cubicBezTo>
                <a:cubicBezTo>
                  <a:pt x="1479642" y="1233983"/>
                  <a:pt x="1446664" y="1210105"/>
                  <a:pt x="1473958" y="1228298"/>
                </a:cubicBezTo>
                <a:cubicBezTo>
                  <a:pt x="1475095" y="1231710"/>
                  <a:pt x="1474562" y="1236287"/>
                  <a:pt x="1477370" y="1238534"/>
                </a:cubicBezTo>
                <a:cubicBezTo>
                  <a:pt x="1481032" y="1241463"/>
                  <a:pt x="1486824" y="1239849"/>
                  <a:pt x="1491018" y="1241946"/>
                </a:cubicBezTo>
                <a:cubicBezTo>
                  <a:pt x="1493895" y="1243385"/>
                  <a:pt x="1495567" y="1246495"/>
                  <a:pt x="1497842" y="1248770"/>
                </a:cubicBezTo>
                <a:lnTo>
                  <a:pt x="1617260" y="1248770"/>
                </a:lnTo>
                <a:lnTo>
                  <a:pt x="1685499" y="1289713"/>
                </a:lnTo>
                <a:lnTo>
                  <a:pt x="1763973" y="1289713"/>
                </a:lnTo>
                <a:lnTo>
                  <a:pt x="1821976" y="1361364"/>
                </a:lnTo>
                <a:lnTo>
                  <a:pt x="2152934" y="1412543"/>
                </a:lnTo>
                <a:lnTo>
                  <a:pt x="2183642" y="1487606"/>
                </a:lnTo>
                <a:lnTo>
                  <a:pt x="2272352" y="1528549"/>
                </a:lnTo>
                <a:lnTo>
                  <a:pt x="2446361" y="1528549"/>
                </a:lnTo>
                <a:lnTo>
                  <a:pt x="2565779" y="1569492"/>
                </a:lnTo>
                <a:lnTo>
                  <a:pt x="2811439" y="1569492"/>
                </a:lnTo>
                <a:lnTo>
                  <a:pt x="2828499" y="1586552"/>
                </a:lnTo>
                <a:lnTo>
                  <a:pt x="2842147" y="1600200"/>
                </a:lnTo>
                <a:lnTo>
                  <a:pt x="3200400" y="1600200"/>
                </a:lnTo>
                <a:lnTo>
                  <a:pt x="3248167" y="1688910"/>
                </a:lnTo>
                <a:lnTo>
                  <a:pt x="3326642" y="1688910"/>
                </a:lnTo>
                <a:lnTo>
                  <a:pt x="3326642" y="1729854"/>
                </a:lnTo>
                <a:lnTo>
                  <a:pt x="4251278" y="1729854"/>
                </a:lnTo>
                <a:lnTo>
                  <a:pt x="4251278" y="1821976"/>
                </a:lnTo>
                <a:lnTo>
                  <a:pt x="4756245" y="1821976"/>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ZoneTexte 4">
            <a:extLst>
              <a:ext uri="{FF2B5EF4-FFF2-40B4-BE49-F238E27FC236}">
                <a16:creationId xmlns:a16="http://schemas.microsoft.com/office/drawing/2014/main" xmlns="" id="{1AA2D053-63C2-0FEF-E9D4-E26160388743}"/>
              </a:ext>
            </a:extLst>
          </p:cNvPr>
          <p:cNvSpPr txBox="1"/>
          <p:nvPr/>
        </p:nvSpPr>
        <p:spPr>
          <a:xfrm>
            <a:off x="2281576" y="3494042"/>
            <a:ext cx="3522790" cy="253916"/>
          </a:xfrm>
          <a:prstGeom prst="rect">
            <a:avLst/>
          </a:prstGeom>
          <a:noFill/>
        </p:spPr>
        <p:txBody>
          <a:bodyPr wrap="square" rtlCol="0">
            <a:spAutoFit/>
          </a:bodyPr>
          <a:lstStyle/>
          <a:p>
            <a:r>
              <a:rPr lang="en-GB" sz="1050" b="1" dirty="0">
                <a:solidFill>
                  <a:prstClr val="black">
                    <a:lumMod val="50000"/>
                    <a:lumOff val="50000"/>
                  </a:prstClr>
                </a:solidFill>
                <a:latin typeface="Century Gothic" panose="020B0502020202020204" pitchFamily="34" charset="0"/>
              </a:rPr>
              <a:t>AVEC </a:t>
            </a:r>
            <a:r>
              <a:rPr lang="en-GB" sz="1050" b="1" dirty="0" err="1">
                <a:solidFill>
                  <a:prstClr val="black">
                    <a:lumMod val="50000"/>
                    <a:lumOff val="50000"/>
                  </a:prstClr>
                </a:solidFill>
                <a:latin typeface="Century Gothic" panose="020B0502020202020204" pitchFamily="34" charset="0"/>
              </a:rPr>
              <a:t>pCR</a:t>
            </a:r>
            <a:r>
              <a:rPr lang="en-GB" sz="1050" b="1" dirty="0">
                <a:solidFill>
                  <a:prstClr val="black">
                    <a:lumMod val="50000"/>
                    <a:lumOff val="50000"/>
                  </a:prstClr>
                </a:solidFill>
                <a:latin typeface="Century Gothic" panose="020B0502020202020204" pitchFamily="34" charset="0"/>
              </a:rPr>
              <a:t> : HR (95% Cl) : 0,33 (0,09-1,22)</a:t>
            </a:r>
          </a:p>
        </p:txBody>
      </p:sp>
      <p:pic>
        <p:nvPicPr>
          <p:cNvPr id="17" name="ch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5897" y="2774280"/>
            <a:ext cx="554784" cy="335309"/>
          </a:xfrm>
          <a:prstGeom prst="rect">
            <a:avLst/>
          </a:prstGeom>
        </p:spPr>
      </p:pic>
      <p:pic>
        <p:nvPicPr>
          <p:cNvPr id="18" name="ch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9045" y="3295037"/>
            <a:ext cx="554784" cy="335309"/>
          </a:xfrm>
          <a:prstGeom prst="rect">
            <a:avLst/>
          </a:prstGeom>
        </p:spPr>
      </p:pic>
    </p:spTree>
    <p:extLst>
      <p:ext uri="{BB962C8B-B14F-4D97-AF65-F5344CB8AC3E}">
        <p14:creationId xmlns:p14="http://schemas.microsoft.com/office/powerpoint/2010/main" val="295152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263A7712-69ED-7184-B286-DFB7E92CEEC8}"/>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8" name="Espace réservé du texte 3">
            <a:extLst>
              <a:ext uri="{FF2B5EF4-FFF2-40B4-BE49-F238E27FC236}">
                <a16:creationId xmlns:a16="http://schemas.microsoft.com/office/drawing/2014/main" xmlns="" id="{5ED912FD-B6A6-2A97-3EBF-463621556932}"/>
              </a:ext>
            </a:extLst>
          </p:cNvPr>
          <p:cNvSpPr>
            <a:spLocks noGrp="1"/>
          </p:cNvSpPr>
          <p:nvPr>
            <p:ph type="body" sz="quarter" idx="17"/>
          </p:nvPr>
        </p:nvSpPr>
        <p:spPr/>
        <p:txBody>
          <a:bodyPr/>
          <a:lstStyle/>
          <a:p>
            <a:r>
              <a:rPr lang="fr-FR"/>
              <a:t>KEYNOTE-671</a:t>
            </a:r>
            <a:endParaRPr lang="fr-FR" dirty="0"/>
          </a:p>
        </p:txBody>
      </p:sp>
      <p:sp>
        <p:nvSpPr>
          <p:cNvPr id="3" name="Espace réservé du texte 2">
            <a:extLst>
              <a:ext uri="{FF2B5EF4-FFF2-40B4-BE49-F238E27FC236}">
                <a16:creationId xmlns:a16="http://schemas.microsoft.com/office/drawing/2014/main" xmlns="" id="{D0B812BD-5139-1F7A-8B60-526D22BBD500}"/>
              </a:ext>
            </a:extLst>
          </p:cNvPr>
          <p:cNvSpPr>
            <a:spLocks noGrp="1"/>
          </p:cNvSpPr>
          <p:nvPr>
            <p:ph type="body" sz="quarter" idx="18"/>
          </p:nvPr>
        </p:nvSpPr>
        <p:spPr/>
        <p:txBody>
          <a:bodyPr/>
          <a:lstStyle/>
          <a:p>
            <a:r>
              <a:rPr lang="fr-FR"/>
              <a:t>Survie globale</a:t>
            </a:r>
          </a:p>
        </p:txBody>
      </p:sp>
      <p:sp>
        <p:nvSpPr>
          <p:cNvPr id="9" name="Espace réservé du contenu 8">
            <a:extLst>
              <a:ext uri="{FF2B5EF4-FFF2-40B4-BE49-F238E27FC236}">
                <a16:creationId xmlns:a16="http://schemas.microsoft.com/office/drawing/2014/main" xmlns="" id="{6E6583DC-309F-5BD8-3399-ED118F3C6A5D}"/>
              </a:ext>
            </a:extLst>
          </p:cNvPr>
          <p:cNvSpPr>
            <a:spLocks noGrp="1"/>
          </p:cNvSpPr>
          <p:nvPr>
            <p:ph sz="quarter" idx="21"/>
          </p:nvPr>
        </p:nvSpPr>
        <p:spPr>
          <a:xfrm>
            <a:off x="7866259" y="1937406"/>
            <a:ext cx="3798781" cy="2651070"/>
          </a:xfrm>
        </p:spPr>
        <p:txBody>
          <a:bodyPr anchor="ctr">
            <a:normAutofit lnSpcReduction="10000"/>
          </a:bodyPr>
          <a:lstStyle/>
          <a:p>
            <a:pPr>
              <a:spcAft>
                <a:spcPts val="1200"/>
              </a:spcAft>
            </a:pPr>
            <a:r>
              <a:rPr lang="fr-FR" dirty="0"/>
              <a:t>La médiane de Survie Globale n’est pas atteinte après 2 ans de suivi dans le bras pembrolizumab et elle est de 45 mois dans le bras placebo.</a:t>
            </a:r>
          </a:p>
          <a:p>
            <a:pPr>
              <a:spcAft>
                <a:spcPts val="1200"/>
              </a:spcAft>
            </a:pPr>
            <a:r>
              <a:rPr lang="fr-FR" dirty="0"/>
              <a:t>Même si une tendance se dessine en faveur du pembrolizumab, les données ne sont pas matures et l’analyse continue.</a:t>
            </a:r>
          </a:p>
        </p:txBody>
      </p:sp>
      <p:sp>
        <p:nvSpPr>
          <p:cNvPr id="10" name="Espace réservé du contenu 5">
            <a:extLst>
              <a:ext uri="{FF2B5EF4-FFF2-40B4-BE49-F238E27FC236}">
                <a16:creationId xmlns:a16="http://schemas.microsoft.com/office/drawing/2014/main" xmlns="" id="{C2BF960E-5D2E-307E-7A5F-C54C18C061B7}"/>
              </a:ext>
            </a:extLst>
          </p:cNvPr>
          <p:cNvSpPr txBox="1">
            <a:spLocks/>
          </p:cNvSpPr>
          <p:nvPr/>
        </p:nvSpPr>
        <p:spPr>
          <a:xfrm>
            <a:off x="1312995" y="1352845"/>
            <a:ext cx="6273510" cy="425670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1" name="Chart 16">
            <a:extLst>
              <a:ext uri="{FF2B5EF4-FFF2-40B4-BE49-F238E27FC236}">
                <a16:creationId xmlns:a16="http://schemas.microsoft.com/office/drawing/2014/main" xmlns="" id="{BCC00445-7160-E0E0-55F9-516C2E63018D}"/>
              </a:ext>
            </a:extLst>
          </p:cNvPr>
          <p:cNvGraphicFramePr/>
          <p:nvPr/>
        </p:nvGraphicFramePr>
        <p:xfrm>
          <a:off x="1191491" y="1620826"/>
          <a:ext cx="6338454"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12" name="Espace réservé du texte 6">
            <a:extLst>
              <a:ext uri="{FF2B5EF4-FFF2-40B4-BE49-F238E27FC236}">
                <a16:creationId xmlns:a16="http://schemas.microsoft.com/office/drawing/2014/main" xmlns="" id="{09B4448A-70A1-611D-5706-7069F39CC663}"/>
              </a:ext>
            </a:extLst>
          </p:cNvPr>
          <p:cNvSpPr txBox="1">
            <a:spLocks/>
          </p:cNvSpPr>
          <p:nvPr/>
        </p:nvSpPr>
        <p:spPr>
          <a:xfrm>
            <a:off x="1423451" y="1178143"/>
            <a:ext cx="72607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dirty="0">
                <a:latin typeface="Century Gothic" panose="020B0502020202020204" pitchFamily="34" charset="0"/>
              </a:rPr>
              <a:t>SG</a:t>
            </a:r>
          </a:p>
        </p:txBody>
      </p:sp>
      <p:graphicFrame>
        <p:nvGraphicFramePr>
          <p:cNvPr id="13" name="Table 3">
            <a:extLst>
              <a:ext uri="{FF2B5EF4-FFF2-40B4-BE49-F238E27FC236}">
                <a16:creationId xmlns:a16="http://schemas.microsoft.com/office/drawing/2014/main" xmlns="" id="{AE85D486-1037-8323-2490-062D794174DB}"/>
              </a:ext>
            </a:extLst>
          </p:cNvPr>
          <p:cNvGraphicFramePr>
            <a:graphicFrameLocks noGrp="1"/>
          </p:cNvGraphicFramePr>
          <p:nvPr/>
        </p:nvGraphicFramePr>
        <p:xfrm>
          <a:off x="1378527" y="5107255"/>
          <a:ext cx="6151419" cy="429531"/>
        </p:xfrm>
        <a:graphic>
          <a:graphicData uri="http://schemas.openxmlformats.org/drawingml/2006/table">
            <a:tbl>
              <a:tblPr firstRow="1" bandRow="1">
                <a:effectLst/>
              </a:tblPr>
              <a:tblGrid>
                <a:gridCol w="432938">
                  <a:extLst>
                    <a:ext uri="{9D8B030D-6E8A-4147-A177-3AD203B41FA5}">
                      <a16:colId xmlns:a16="http://schemas.microsoft.com/office/drawing/2014/main" xmlns="" val="1289765418"/>
                    </a:ext>
                  </a:extLst>
                </a:gridCol>
                <a:gridCol w="554708">
                  <a:extLst>
                    <a:ext uri="{9D8B030D-6E8A-4147-A177-3AD203B41FA5}">
                      <a16:colId xmlns:a16="http://schemas.microsoft.com/office/drawing/2014/main" xmlns="" val="3242974005"/>
                    </a:ext>
                  </a:extLst>
                </a:gridCol>
                <a:gridCol w="576375">
                  <a:extLst>
                    <a:ext uri="{9D8B030D-6E8A-4147-A177-3AD203B41FA5}">
                      <a16:colId xmlns:a16="http://schemas.microsoft.com/office/drawing/2014/main" xmlns="" val="2776657473"/>
                    </a:ext>
                  </a:extLst>
                </a:gridCol>
                <a:gridCol w="589376">
                  <a:extLst>
                    <a:ext uri="{9D8B030D-6E8A-4147-A177-3AD203B41FA5}">
                      <a16:colId xmlns:a16="http://schemas.microsoft.com/office/drawing/2014/main" xmlns="" val="3515376167"/>
                    </a:ext>
                  </a:extLst>
                </a:gridCol>
                <a:gridCol w="593710">
                  <a:extLst>
                    <a:ext uri="{9D8B030D-6E8A-4147-A177-3AD203B41FA5}">
                      <a16:colId xmlns:a16="http://schemas.microsoft.com/office/drawing/2014/main" xmlns="" val="1385854877"/>
                    </a:ext>
                  </a:extLst>
                </a:gridCol>
                <a:gridCol w="572042">
                  <a:extLst>
                    <a:ext uri="{9D8B030D-6E8A-4147-A177-3AD203B41FA5}">
                      <a16:colId xmlns:a16="http://schemas.microsoft.com/office/drawing/2014/main" xmlns="" val="79554832"/>
                    </a:ext>
                  </a:extLst>
                </a:gridCol>
                <a:gridCol w="572042">
                  <a:extLst>
                    <a:ext uri="{9D8B030D-6E8A-4147-A177-3AD203B41FA5}">
                      <a16:colId xmlns:a16="http://schemas.microsoft.com/office/drawing/2014/main" xmlns="" val="3582586495"/>
                    </a:ext>
                  </a:extLst>
                </a:gridCol>
                <a:gridCol w="619711">
                  <a:extLst>
                    <a:ext uri="{9D8B030D-6E8A-4147-A177-3AD203B41FA5}">
                      <a16:colId xmlns:a16="http://schemas.microsoft.com/office/drawing/2014/main" xmlns="" val="512610548"/>
                    </a:ext>
                  </a:extLst>
                </a:gridCol>
                <a:gridCol w="567708">
                  <a:extLst>
                    <a:ext uri="{9D8B030D-6E8A-4147-A177-3AD203B41FA5}">
                      <a16:colId xmlns:a16="http://schemas.microsoft.com/office/drawing/2014/main" xmlns="" val="1874114984"/>
                    </a:ext>
                  </a:extLst>
                </a:gridCol>
                <a:gridCol w="552474">
                  <a:extLst>
                    <a:ext uri="{9D8B030D-6E8A-4147-A177-3AD203B41FA5}">
                      <a16:colId xmlns:a16="http://schemas.microsoft.com/office/drawing/2014/main" xmlns="" val="942116476"/>
                    </a:ext>
                  </a:extLst>
                </a:gridCol>
                <a:gridCol w="520335">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a:solidFill>
                            <a:schemeClr val="accent2"/>
                          </a:solidFill>
                          <a:effectLst/>
                          <a:latin typeface="+mj-lt"/>
                        </a:rPr>
                        <a:t>Pembro</a:t>
                      </a:r>
                      <a:endParaRPr lang="fr-FR" sz="800" b="1"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397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370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313</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232</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170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118</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76</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41</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5</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800" b="1" i="0" u="none" strike="noStrike">
                          <a:solidFill>
                            <a:schemeClr val="tx1">
                              <a:lumMod val="50000"/>
                              <a:lumOff val="50000"/>
                            </a:schemeClr>
                          </a:solidFill>
                          <a:effectLst/>
                          <a:latin typeface="+mj-lt"/>
                        </a:rPr>
                        <a:t>Placebo</a:t>
                      </a:r>
                      <a:endParaRPr lang="fr-FR" sz="800" b="1"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400</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379</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316</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225</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153</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91</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54</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30</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6</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tx1">
                              <a:lumMod val="50000"/>
                              <a:lumOff val="50000"/>
                            </a:schemeClr>
                          </a:solidFill>
                          <a:effectLst/>
                          <a:latin typeface="+mj-lt"/>
                        </a:rPr>
                        <a:t>0</a:t>
                      </a:r>
                      <a:endParaRPr lang="fr-FR" sz="900" b="0" i="0" u="none" strike="noStrike" dirty="0">
                        <a:solidFill>
                          <a:schemeClr val="tx1">
                            <a:lumMod val="50000"/>
                            <a:lumOff val="50000"/>
                          </a:schemeClr>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sp>
        <p:nvSpPr>
          <p:cNvPr id="14" name="TextBox 4">
            <a:extLst>
              <a:ext uri="{FF2B5EF4-FFF2-40B4-BE49-F238E27FC236}">
                <a16:creationId xmlns:a16="http://schemas.microsoft.com/office/drawing/2014/main" xmlns="" id="{22568D1E-C295-1434-DFFC-0B34CF8CA135}"/>
              </a:ext>
            </a:extLst>
          </p:cNvPr>
          <p:cNvSpPr txBox="1"/>
          <p:nvPr/>
        </p:nvSpPr>
        <p:spPr>
          <a:xfrm>
            <a:off x="2051506" y="3709559"/>
            <a:ext cx="3807688"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lumMod val="50000"/>
                    <a:lumOff val="50000"/>
                  </a:prstClr>
                </a:solidFill>
                <a:latin typeface="Century Gothic" panose="020B0502020202020204" pitchFamily="34" charset="0"/>
              </a:rPr>
              <a:t>HR (95% Cl) : 0,73 (0,54-0,99)</a:t>
            </a:r>
          </a:p>
          <a:p>
            <a:r>
              <a:rPr lang="en-GB" sz="1050" b="1" dirty="0">
                <a:solidFill>
                  <a:prstClr val="black">
                    <a:lumMod val="50000"/>
                    <a:lumOff val="50000"/>
                  </a:prstClr>
                </a:solidFill>
                <a:latin typeface="Century Gothic" panose="020B0502020202020204" pitchFamily="34" charset="0"/>
              </a:rPr>
              <a:t>p&lt;0,02124</a:t>
            </a:r>
          </a:p>
          <a:p>
            <a:r>
              <a:rPr lang="en-GB" sz="1050" dirty="0">
                <a:solidFill>
                  <a:prstClr val="black">
                    <a:lumMod val="50000"/>
                    <a:lumOff val="50000"/>
                  </a:prstClr>
                </a:solidFill>
                <a:latin typeface="Century Gothic" panose="020B0502020202020204" pitchFamily="34" charset="0"/>
              </a:rPr>
              <a:t>Patients sans </a:t>
            </a:r>
            <a:r>
              <a:rPr lang="en-GB" sz="1050" dirty="0" err="1">
                <a:solidFill>
                  <a:prstClr val="black">
                    <a:lumMod val="50000"/>
                    <a:lumOff val="50000"/>
                  </a:prstClr>
                </a:solidFill>
                <a:latin typeface="Century Gothic" panose="020B0502020202020204" pitchFamily="34" charset="0"/>
              </a:rPr>
              <a:t>évts</a:t>
            </a:r>
            <a:r>
              <a:rPr lang="en-GB" sz="1050" dirty="0">
                <a:solidFill>
                  <a:prstClr val="black">
                    <a:lumMod val="50000"/>
                    <a:lumOff val="50000"/>
                  </a:prstClr>
                </a:solidFill>
                <a:latin typeface="Century Gothic" panose="020B0502020202020204" pitchFamily="34" charset="0"/>
              </a:rPr>
              <a:t> </a:t>
            </a:r>
            <a:r>
              <a:rPr lang="en-GB" sz="1050" b="1" dirty="0">
                <a:solidFill>
                  <a:srgbClr val="ED7D31"/>
                </a:solidFill>
                <a:latin typeface="Century Gothic" panose="020B0502020202020204" pitchFamily="34" charset="0"/>
              </a:rPr>
              <a:t>19,1% </a:t>
            </a:r>
            <a:r>
              <a:rPr lang="en-GB" sz="1050" i="1" dirty="0">
                <a:solidFill>
                  <a:prstClr val="black">
                    <a:lumMod val="50000"/>
                    <a:lumOff val="50000"/>
                  </a:prstClr>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25,3%</a:t>
            </a:r>
          </a:p>
          <a:p>
            <a:r>
              <a:rPr lang="en-GB" sz="1050" dirty="0" err="1">
                <a:solidFill>
                  <a:prstClr val="black">
                    <a:lumMod val="50000"/>
                    <a:lumOff val="50000"/>
                  </a:prstClr>
                </a:solidFill>
                <a:latin typeface="Century Gothic" panose="020B0502020202020204" pitchFamily="34" charset="0"/>
              </a:rPr>
              <a:t>Médiane</a:t>
            </a:r>
            <a:r>
              <a:rPr lang="en-GB" sz="1050" dirty="0">
                <a:solidFill>
                  <a:prstClr val="black">
                    <a:lumMod val="50000"/>
                    <a:lumOff val="50000"/>
                  </a:prstClr>
                </a:solidFill>
                <a:latin typeface="Century Gothic" panose="020B0502020202020204" pitchFamily="34" charset="0"/>
              </a:rPr>
              <a:t> (IC95%), mois </a:t>
            </a:r>
            <a:r>
              <a:rPr lang="en-GB" sz="1050" b="1" dirty="0">
                <a:solidFill>
                  <a:srgbClr val="ED7D31"/>
                </a:solidFill>
                <a:latin typeface="Century Gothic" panose="020B0502020202020204" pitchFamily="34" charset="0"/>
              </a:rPr>
              <a:t>NA </a:t>
            </a:r>
            <a:r>
              <a:rPr lang="en-GB" sz="1050" dirty="0">
                <a:solidFill>
                  <a:srgbClr val="ED7D31"/>
                </a:solidFill>
                <a:latin typeface="Century Gothic" panose="020B0502020202020204" pitchFamily="34" charset="0"/>
              </a:rPr>
              <a:t>(NA-NA) </a:t>
            </a:r>
            <a:r>
              <a:rPr lang="en-GB" sz="1050" i="1" dirty="0">
                <a:solidFill>
                  <a:prstClr val="black">
                    <a:lumMod val="50000"/>
                    <a:lumOff val="50000"/>
                  </a:prstClr>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45,5 </a:t>
            </a:r>
            <a:r>
              <a:rPr lang="en-GB" sz="1050" dirty="0">
                <a:solidFill>
                  <a:prstClr val="black">
                    <a:lumMod val="50000"/>
                    <a:lumOff val="50000"/>
                  </a:prstClr>
                </a:solidFill>
                <a:latin typeface="Century Gothic" panose="020B0502020202020204" pitchFamily="34" charset="0"/>
              </a:rPr>
              <a:t>(42,0-NA)</a:t>
            </a:r>
          </a:p>
        </p:txBody>
      </p:sp>
      <p:cxnSp>
        <p:nvCxnSpPr>
          <p:cNvPr id="17" name="Connecteur droit 16">
            <a:extLst>
              <a:ext uri="{FF2B5EF4-FFF2-40B4-BE49-F238E27FC236}">
                <a16:creationId xmlns:a16="http://schemas.microsoft.com/office/drawing/2014/main" xmlns="" id="{14B0C6D5-17BA-9E62-126D-CD48CFB8F1FE}"/>
              </a:ext>
            </a:extLst>
          </p:cNvPr>
          <p:cNvCxnSpPr>
            <a:cxnSpLocks/>
          </p:cNvCxnSpPr>
          <p:nvPr/>
        </p:nvCxnSpPr>
        <p:spPr>
          <a:xfrm flipV="1">
            <a:off x="3217229" y="1977460"/>
            <a:ext cx="0" cy="1581968"/>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xmlns="" id="{A82F6B0A-5317-9D9C-1BD4-9F7ABA9827B5}"/>
              </a:ext>
            </a:extLst>
          </p:cNvPr>
          <p:cNvCxnSpPr>
            <a:cxnSpLocks/>
          </p:cNvCxnSpPr>
          <p:nvPr/>
        </p:nvCxnSpPr>
        <p:spPr>
          <a:xfrm flipV="1">
            <a:off x="4376591" y="1977460"/>
            <a:ext cx="0" cy="198445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4">
            <a:extLst>
              <a:ext uri="{FF2B5EF4-FFF2-40B4-BE49-F238E27FC236}">
                <a16:creationId xmlns:a16="http://schemas.microsoft.com/office/drawing/2014/main" xmlns="" id="{8139E187-8988-7B0A-56F0-EBD1DC325A90}"/>
              </a:ext>
            </a:extLst>
          </p:cNvPr>
          <p:cNvSpPr txBox="1"/>
          <p:nvPr/>
        </p:nvSpPr>
        <p:spPr>
          <a:xfrm>
            <a:off x="2743695" y="1683490"/>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prstClr val="black">
                    <a:lumMod val="50000"/>
                    <a:lumOff val="50000"/>
                  </a:prstClr>
                </a:solidFill>
                <a:latin typeface="Century Gothic" panose="020B0502020202020204" pitchFamily="34" charset="0"/>
              </a:rPr>
              <a:t>12 </a:t>
            </a:r>
            <a:r>
              <a:rPr lang="en-GB" sz="1050" b="1" dirty="0" err="1">
                <a:solidFill>
                  <a:prstClr val="black">
                    <a:lumMod val="50000"/>
                    <a:lumOff val="50000"/>
                  </a:prstClr>
                </a:solidFill>
                <a:latin typeface="Century Gothic" panose="020B0502020202020204" pitchFamily="34" charset="0"/>
              </a:rPr>
              <a:t>mois</a:t>
            </a:r>
            <a:endParaRPr lang="en-GB" sz="1050" dirty="0">
              <a:solidFill>
                <a:prstClr val="black">
                  <a:lumMod val="50000"/>
                  <a:lumOff val="50000"/>
                </a:prstClr>
              </a:solidFill>
              <a:latin typeface="Century Gothic" panose="020B0502020202020204" pitchFamily="34" charset="0"/>
            </a:endParaRPr>
          </a:p>
        </p:txBody>
      </p:sp>
      <p:sp>
        <p:nvSpPr>
          <p:cNvPr id="21" name="TextBox 4">
            <a:extLst>
              <a:ext uri="{FF2B5EF4-FFF2-40B4-BE49-F238E27FC236}">
                <a16:creationId xmlns:a16="http://schemas.microsoft.com/office/drawing/2014/main" xmlns="" id="{7E4D4148-3F5A-2161-AB28-DE4CFC95D95E}"/>
              </a:ext>
            </a:extLst>
          </p:cNvPr>
          <p:cNvSpPr txBox="1"/>
          <p:nvPr/>
        </p:nvSpPr>
        <p:spPr>
          <a:xfrm>
            <a:off x="3903057" y="1683490"/>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prstClr val="black">
                    <a:lumMod val="50000"/>
                    <a:lumOff val="50000"/>
                  </a:prstClr>
                </a:solidFill>
                <a:latin typeface="Century Gothic" panose="020B0502020202020204" pitchFamily="34" charset="0"/>
              </a:rPr>
              <a:t>24 </a:t>
            </a:r>
            <a:r>
              <a:rPr lang="en-GB" sz="1050" b="1" dirty="0" err="1">
                <a:solidFill>
                  <a:prstClr val="black">
                    <a:lumMod val="50000"/>
                    <a:lumOff val="50000"/>
                  </a:prstClr>
                </a:solidFill>
                <a:latin typeface="Century Gothic" panose="020B0502020202020204" pitchFamily="34" charset="0"/>
              </a:rPr>
              <a:t>mois</a:t>
            </a:r>
            <a:endParaRPr lang="en-GB" sz="1050" dirty="0">
              <a:solidFill>
                <a:prstClr val="black">
                  <a:lumMod val="50000"/>
                  <a:lumOff val="50000"/>
                </a:prstClr>
              </a:solidFill>
              <a:latin typeface="Century Gothic" panose="020B0502020202020204" pitchFamily="34" charset="0"/>
            </a:endParaRPr>
          </a:p>
        </p:txBody>
      </p:sp>
      <p:sp>
        <p:nvSpPr>
          <p:cNvPr id="22" name="TextBox 4">
            <a:extLst>
              <a:ext uri="{FF2B5EF4-FFF2-40B4-BE49-F238E27FC236}">
                <a16:creationId xmlns:a16="http://schemas.microsoft.com/office/drawing/2014/main" xmlns="" id="{2BED0D1A-E7B3-67D6-4B19-F38279F97306}"/>
              </a:ext>
            </a:extLst>
          </p:cNvPr>
          <p:cNvSpPr txBox="1"/>
          <p:nvPr/>
        </p:nvSpPr>
        <p:spPr>
          <a:xfrm>
            <a:off x="4332206" y="2056169"/>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ED7D31"/>
                </a:solidFill>
                <a:latin typeface="Century Gothic" panose="020B0502020202020204" pitchFamily="34" charset="0"/>
              </a:rPr>
              <a:t>80,9%</a:t>
            </a:r>
            <a:endParaRPr lang="en-GB" sz="1050" dirty="0">
              <a:solidFill>
                <a:srgbClr val="ED7D31"/>
              </a:solidFill>
              <a:latin typeface="Century Gothic" panose="020B0502020202020204" pitchFamily="34" charset="0"/>
            </a:endParaRPr>
          </a:p>
        </p:txBody>
      </p:sp>
      <p:sp>
        <p:nvSpPr>
          <p:cNvPr id="23" name="TextBox 4">
            <a:extLst>
              <a:ext uri="{FF2B5EF4-FFF2-40B4-BE49-F238E27FC236}">
                <a16:creationId xmlns:a16="http://schemas.microsoft.com/office/drawing/2014/main" xmlns="" id="{8B18B355-46B8-3084-630F-A2EDDEF40620}"/>
              </a:ext>
            </a:extLst>
          </p:cNvPr>
          <p:cNvSpPr txBox="1"/>
          <p:nvPr/>
        </p:nvSpPr>
        <p:spPr>
          <a:xfrm>
            <a:off x="4332206" y="2470803"/>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prstClr val="black">
                    <a:lumMod val="50000"/>
                    <a:lumOff val="50000"/>
                  </a:prstClr>
                </a:solidFill>
                <a:latin typeface="Century Gothic" panose="020B0502020202020204" pitchFamily="34" charset="0"/>
              </a:rPr>
              <a:t>77,6%</a:t>
            </a:r>
            <a:endParaRPr lang="en-GB" sz="1050" dirty="0">
              <a:solidFill>
                <a:prstClr val="black">
                  <a:lumMod val="50000"/>
                  <a:lumOff val="50000"/>
                </a:prstClr>
              </a:solidFill>
              <a:latin typeface="Century Gothic" panose="020B0502020202020204" pitchFamily="34" charset="0"/>
            </a:endParaRPr>
          </a:p>
        </p:txBody>
      </p:sp>
      <p:sp>
        <p:nvSpPr>
          <p:cNvPr id="24" name="TextBox 4">
            <a:extLst>
              <a:ext uri="{FF2B5EF4-FFF2-40B4-BE49-F238E27FC236}">
                <a16:creationId xmlns:a16="http://schemas.microsoft.com/office/drawing/2014/main" xmlns="" id="{086FFC66-05CD-191B-06E1-F986083E0A01}"/>
              </a:ext>
            </a:extLst>
          </p:cNvPr>
          <p:cNvSpPr txBox="1"/>
          <p:nvPr/>
        </p:nvSpPr>
        <p:spPr>
          <a:xfrm>
            <a:off x="3149770" y="1884831"/>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ED7D31"/>
                </a:solidFill>
                <a:latin typeface="Century Gothic" panose="020B0502020202020204" pitchFamily="34" charset="0"/>
              </a:rPr>
              <a:t>87,9%</a:t>
            </a:r>
            <a:endParaRPr lang="en-GB" sz="1050" dirty="0">
              <a:solidFill>
                <a:srgbClr val="ED7D31"/>
              </a:solidFill>
              <a:latin typeface="Century Gothic" panose="020B0502020202020204" pitchFamily="34" charset="0"/>
            </a:endParaRPr>
          </a:p>
        </p:txBody>
      </p:sp>
      <p:sp>
        <p:nvSpPr>
          <p:cNvPr id="25" name="TextBox 4">
            <a:extLst>
              <a:ext uri="{FF2B5EF4-FFF2-40B4-BE49-F238E27FC236}">
                <a16:creationId xmlns:a16="http://schemas.microsoft.com/office/drawing/2014/main" xmlns="" id="{BCFD660B-8A23-5B06-7265-AD2F34EB98A6}"/>
              </a:ext>
            </a:extLst>
          </p:cNvPr>
          <p:cNvSpPr txBox="1"/>
          <p:nvPr/>
        </p:nvSpPr>
        <p:spPr>
          <a:xfrm>
            <a:off x="3149770" y="2176973"/>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prstClr val="black">
                    <a:lumMod val="50000"/>
                    <a:lumOff val="50000"/>
                  </a:prstClr>
                </a:solidFill>
                <a:latin typeface="Century Gothic" panose="020B0502020202020204" pitchFamily="34" charset="0"/>
              </a:rPr>
              <a:t>87,9%</a:t>
            </a:r>
            <a:endParaRPr lang="en-GB" sz="1050" dirty="0">
              <a:solidFill>
                <a:prstClr val="black">
                  <a:lumMod val="50000"/>
                  <a:lumOff val="50000"/>
                </a:prstClr>
              </a:solidFill>
              <a:latin typeface="Century Gothic" panose="020B0502020202020204" pitchFamily="34" charset="0"/>
            </a:endParaRPr>
          </a:p>
        </p:txBody>
      </p:sp>
      <p:sp>
        <p:nvSpPr>
          <p:cNvPr id="26" name="Forme libre : forme 25">
            <a:extLst>
              <a:ext uri="{FF2B5EF4-FFF2-40B4-BE49-F238E27FC236}">
                <a16:creationId xmlns:a16="http://schemas.microsoft.com/office/drawing/2014/main" xmlns="" id="{3DD3B610-FC77-157B-EE80-3A1442D9E7AD}"/>
              </a:ext>
            </a:extLst>
          </p:cNvPr>
          <p:cNvSpPr/>
          <p:nvPr/>
        </p:nvSpPr>
        <p:spPr>
          <a:xfrm>
            <a:off x="2062788" y="1761067"/>
            <a:ext cx="4864485" cy="751224"/>
          </a:xfrm>
          <a:custGeom>
            <a:avLst/>
            <a:gdLst>
              <a:gd name="connsiteX0" fmla="*/ 0 w 4864485"/>
              <a:gd name="connsiteY0" fmla="*/ 0 h 751224"/>
              <a:gd name="connsiteX1" fmla="*/ 86206 w 4864485"/>
              <a:gd name="connsiteY1" fmla="*/ 18472 h 751224"/>
              <a:gd name="connsiteX2" fmla="*/ 169333 w 4864485"/>
              <a:gd name="connsiteY2" fmla="*/ 43103 h 751224"/>
              <a:gd name="connsiteX3" fmla="*/ 267854 w 4864485"/>
              <a:gd name="connsiteY3" fmla="*/ 86206 h 751224"/>
              <a:gd name="connsiteX4" fmla="*/ 335588 w 4864485"/>
              <a:gd name="connsiteY4" fmla="*/ 101600 h 751224"/>
              <a:gd name="connsiteX5" fmla="*/ 400242 w 4864485"/>
              <a:gd name="connsiteY5" fmla="*/ 123151 h 751224"/>
              <a:gd name="connsiteX6" fmla="*/ 508000 w 4864485"/>
              <a:gd name="connsiteY6" fmla="*/ 163175 h 751224"/>
              <a:gd name="connsiteX7" fmla="*/ 560339 w 4864485"/>
              <a:gd name="connsiteY7" fmla="*/ 163175 h 751224"/>
              <a:gd name="connsiteX8" fmla="*/ 652703 w 4864485"/>
              <a:gd name="connsiteY8" fmla="*/ 203200 h 751224"/>
              <a:gd name="connsiteX9" fmla="*/ 695806 w 4864485"/>
              <a:gd name="connsiteY9" fmla="*/ 203200 h 751224"/>
              <a:gd name="connsiteX10" fmla="*/ 760460 w 4864485"/>
              <a:gd name="connsiteY10" fmla="*/ 224751 h 751224"/>
              <a:gd name="connsiteX11" fmla="*/ 849745 w 4864485"/>
              <a:gd name="connsiteY11" fmla="*/ 277091 h 751224"/>
              <a:gd name="connsiteX12" fmla="*/ 923636 w 4864485"/>
              <a:gd name="connsiteY12" fmla="*/ 277091 h 751224"/>
              <a:gd name="connsiteX13" fmla="*/ 1114521 w 4864485"/>
              <a:gd name="connsiteY13" fmla="*/ 298642 h 751224"/>
              <a:gd name="connsiteX14" fmla="*/ 1145309 w 4864485"/>
              <a:gd name="connsiteY14" fmla="*/ 332509 h 751224"/>
              <a:gd name="connsiteX15" fmla="*/ 1209964 w 4864485"/>
              <a:gd name="connsiteY15" fmla="*/ 335588 h 751224"/>
              <a:gd name="connsiteX16" fmla="*/ 1296170 w 4864485"/>
              <a:gd name="connsiteY16" fmla="*/ 387927 h 751224"/>
              <a:gd name="connsiteX17" fmla="*/ 1379297 w 4864485"/>
              <a:gd name="connsiteY17" fmla="*/ 387927 h 751224"/>
              <a:gd name="connsiteX18" fmla="*/ 1456267 w 4864485"/>
              <a:gd name="connsiteY18" fmla="*/ 406400 h 751224"/>
              <a:gd name="connsiteX19" fmla="*/ 1724121 w 4864485"/>
              <a:gd name="connsiteY19" fmla="*/ 406400 h 751224"/>
              <a:gd name="connsiteX20" fmla="*/ 1773382 w 4864485"/>
              <a:gd name="connsiteY20" fmla="*/ 431030 h 751224"/>
              <a:gd name="connsiteX21" fmla="*/ 1927321 w 4864485"/>
              <a:gd name="connsiteY21" fmla="*/ 431030 h 751224"/>
              <a:gd name="connsiteX22" fmla="*/ 2127442 w 4864485"/>
              <a:gd name="connsiteY22" fmla="*/ 449503 h 751224"/>
              <a:gd name="connsiteX23" fmla="*/ 2253673 w 4864485"/>
              <a:gd name="connsiteY23" fmla="*/ 511078 h 751224"/>
              <a:gd name="connsiteX24" fmla="*/ 2321406 w 4864485"/>
              <a:gd name="connsiteY24" fmla="*/ 511078 h 751224"/>
              <a:gd name="connsiteX25" fmla="*/ 2450715 w 4864485"/>
              <a:gd name="connsiteY25" fmla="*/ 529551 h 751224"/>
              <a:gd name="connsiteX26" fmla="*/ 2524606 w 4864485"/>
              <a:gd name="connsiteY26" fmla="*/ 551103 h 751224"/>
              <a:gd name="connsiteX27" fmla="*/ 2789382 w 4864485"/>
              <a:gd name="connsiteY27" fmla="*/ 551103 h 751224"/>
              <a:gd name="connsiteX28" fmla="*/ 2863273 w 4864485"/>
              <a:gd name="connsiteY28" fmla="*/ 581891 h 751224"/>
              <a:gd name="connsiteX29" fmla="*/ 3069551 w 4864485"/>
              <a:gd name="connsiteY29" fmla="*/ 581891 h 751224"/>
              <a:gd name="connsiteX30" fmla="*/ 3069551 w 4864485"/>
              <a:gd name="connsiteY30" fmla="*/ 581891 h 751224"/>
              <a:gd name="connsiteX31" fmla="*/ 3069551 w 4864485"/>
              <a:gd name="connsiteY31" fmla="*/ 609600 h 751224"/>
              <a:gd name="connsiteX32" fmla="*/ 3208097 w 4864485"/>
              <a:gd name="connsiteY32" fmla="*/ 609600 h 751224"/>
              <a:gd name="connsiteX33" fmla="*/ 3208097 w 4864485"/>
              <a:gd name="connsiteY33" fmla="*/ 628072 h 751224"/>
              <a:gd name="connsiteX34" fmla="*/ 3334327 w 4864485"/>
              <a:gd name="connsiteY34" fmla="*/ 628072 h 751224"/>
              <a:gd name="connsiteX35" fmla="*/ 3334327 w 4864485"/>
              <a:gd name="connsiteY35" fmla="*/ 655781 h 751224"/>
              <a:gd name="connsiteX36" fmla="*/ 3645285 w 4864485"/>
              <a:gd name="connsiteY36" fmla="*/ 655781 h 751224"/>
              <a:gd name="connsiteX37" fmla="*/ 3645285 w 4864485"/>
              <a:gd name="connsiteY37" fmla="*/ 686569 h 751224"/>
              <a:gd name="connsiteX38" fmla="*/ 4184073 w 4864485"/>
              <a:gd name="connsiteY38" fmla="*/ 686569 h 751224"/>
              <a:gd name="connsiteX39" fmla="*/ 4184073 w 4864485"/>
              <a:gd name="connsiteY39" fmla="*/ 751224 h 751224"/>
              <a:gd name="connsiteX40" fmla="*/ 4864485 w 4864485"/>
              <a:gd name="connsiteY40" fmla="*/ 751224 h 75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4485" h="751224">
                <a:moveTo>
                  <a:pt x="0" y="0"/>
                </a:moveTo>
                <a:lnTo>
                  <a:pt x="86206" y="18472"/>
                </a:lnTo>
                <a:lnTo>
                  <a:pt x="169333" y="43103"/>
                </a:lnTo>
                <a:lnTo>
                  <a:pt x="267854" y="86206"/>
                </a:lnTo>
                <a:lnTo>
                  <a:pt x="335588" y="101600"/>
                </a:lnTo>
                <a:lnTo>
                  <a:pt x="400242" y="123151"/>
                </a:lnTo>
                <a:lnTo>
                  <a:pt x="508000" y="163175"/>
                </a:lnTo>
                <a:lnTo>
                  <a:pt x="560339" y="163175"/>
                </a:lnTo>
                <a:lnTo>
                  <a:pt x="652703" y="203200"/>
                </a:lnTo>
                <a:lnTo>
                  <a:pt x="695806" y="203200"/>
                </a:lnTo>
                <a:lnTo>
                  <a:pt x="760460" y="224751"/>
                </a:lnTo>
                <a:lnTo>
                  <a:pt x="849745" y="277091"/>
                </a:lnTo>
                <a:lnTo>
                  <a:pt x="923636" y="277091"/>
                </a:lnTo>
                <a:lnTo>
                  <a:pt x="1114521" y="298642"/>
                </a:lnTo>
                <a:lnTo>
                  <a:pt x="1145309" y="332509"/>
                </a:lnTo>
                <a:lnTo>
                  <a:pt x="1209964" y="335588"/>
                </a:lnTo>
                <a:lnTo>
                  <a:pt x="1296170" y="387927"/>
                </a:lnTo>
                <a:lnTo>
                  <a:pt x="1379297" y="387927"/>
                </a:lnTo>
                <a:lnTo>
                  <a:pt x="1456267" y="406400"/>
                </a:lnTo>
                <a:lnTo>
                  <a:pt x="1724121" y="406400"/>
                </a:lnTo>
                <a:lnTo>
                  <a:pt x="1773382" y="431030"/>
                </a:lnTo>
                <a:lnTo>
                  <a:pt x="1927321" y="431030"/>
                </a:lnTo>
                <a:lnTo>
                  <a:pt x="2127442" y="449503"/>
                </a:lnTo>
                <a:lnTo>
                  <a:pt x="2253673" y="511078"/>
                </a:lnTo>
                <a:lnTo>
                  <a:pt x="2321406" y="511078"/>
                </a:lnTo>
                <a:lnTo>
                  <a:pt x="2450715" y="529551"/>
                </a:lnTo>
                <a:lnTo>
                  <a:pt x="2524606" y="551103"/>
                </a:lnTo>
                <a:lnTo>
                  <a:pt x="2789382" y="551103"/>
                </a:lnTo>
                <a:lnTo>
                  <a:pt x="2863273" y="581891"/>
                </a:lnTo>
                <a:lnTo>
                  <a:pt x="3069551" y="581891"/>
                </a:lnTo>
                <a:lnTo>
                  <a:pt x="3069551" y="581891"/>
                </a:lnTo>
                <a:lnTo>
                  <a:pt x="3069551" y="609600"/>
                </a:lnTo>
                <a:lnTo>
                  <a:pt x="3208097" y="609600"/>
                </a:lnTo>
                <a:lnTo>
                  <a:pt x="3208097" y="628072"/>
                </a:lnTo>
                <a:lnTo>
                  <a:pt x="3334327" y="628072"/>
                </a:lnTo>
                <a:lnTo>
                  <a:pt x="3334327" y="655781"/>
                </a:lnTo>
                <a:lnTo>
                  <a:pt x="3645285" y="655781"/>
                </a:lnTo>
                <a:lnTo>
                  <a:pt x="3645285" y="686569"/>
                </a:lnTo>
                <a:lnTo>
                  <a:pt x="4184073" y="686569"/>
                </a:lnTo>
                <a:lnTo>
                  <a:pt x="4184073" y="751224"/>
                </a:lnTo>
                <a:lnTo>
                  <a:pt x="4864485" y="751224"/>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Forme libre : forme 26">
            <a:extLst>
              <a:ext uri="{FF2B5EF4-FFF2-40B4-BE49-F238E27FC236}">
                <a16:creationId xmlns:a16="http://schemas.microsoft.com/office/drawing/2014/main" xmlns="" id="{93564717-51F1-8CC1-0709-3E63B942D42A}"/>
              </a:ext>
            </a:extLst>
          </p:cNvPr>
          <p:cNvSpPr/>
          <p:nvPr/>
        </p:nvSpPr>
        <p:spPr>
          <a:xfrm>
            <a:off x="2065867" y="1761067"/>
            <a:ext cx="4886036" cy="1373139"/>
          </a:xfrm>
          <a:custGeom>
            <a:avLst/>
            <a:gdLst>
              <a:gd name="connsiteX0" fmla="*/ 0 w 4886036"/>
              <a:gd name="connsiteY0" fmla="*/ 0 h 1373139"/>
              <a:gd name="connsiteX1" fmla="*/ 104678 w 4886036"/>
              <a:gd name="connsiteY1" fmla="*/ 24630 h 1373139"/>
              <a:gd name="connsiteX2" fmla="*/ 252460 w 4886036"/>
              <a:gd name="connsiteY2" fmla="*/ 40024 h 1373139"/>
              <a:gd name="connsiteX3" fmla="*/ 332509 w 4886036"/>
              <a:gd name="connsiteY3" fmla="*/ 70812 h 1373139"/>
              <a:gd name="connsiteX4" fmla="*/ 511078 w 4886036"/>
              <a:gd name="connsiteY4" fmla="*/ 132388 h 1373139"/>
              <a:gd name="connsiteX5" fmla="*/ 603442 w 4886036"/>
              <a:gd name="connsiteY5" fmla="*/ 132388 h 1373139"/>
              <a:gd name="connsiteX6" fmla="*/ 717357 w 4886036"/>
              <a:gd name="connsiteY6" fmla="*/ 184727 h 1373139"/>
              <a:gd name="connsiteX7" fmla="*/ 775854 w 4886036"/>
              <a:gd name="connsiteY7" fmla="*/ 184727 h 1373139"/>
              <a:gd name="connsiteX8" fmla="*/ 902085 w 4886036"/>
              <a:gd name="connsiteY8" fmla="*/ 224751 h 1373139"/>
              <a:gd name="connsiteX9" fmla="*/ 1096048 w 4886036"/>
              <a:gd name="connsiteY9" fmla="*/ 307878 h 1373139"/>
              <a:gd name="connsiteX10" fmla="*/ 1253066 w 4886036"/>
              <a:gd name="connsiteY10" fmla="*/ 350981 h 1373139"/>
              <a:gd name="connsiteX11" fmla="*/ 1394691 w 4886036"/>
              <a:gd name="connsiteY11" fmla="*/ 381769 h 1373139"/>
              <a:gd name="connsiteX12" fmla="*/ 1564024 w 4886036"/>
              <a:gd name="connsiteY12" fmla="*/ 418715 h 1373139"/>
              <a:gd name="connsiteX13" fmla="*/ 1727200 w 4886036"/>
              <a:gd name="connsiteY13" fmla="*/ 461818 h 1373139"/>
              <a:gd name="connsiteX14" fmla="*/ 1779539 w 4886036"/>
              <a:gd name="connsiteY14" fmla="*/ 483369 h 1373139"/>
              <a:gd name="connsiteX15" fmla="*/ 1844194 w 4886036"/>
              <a:gd name="connsiteY15" fmla="*/ 486448 h 1373139"/>
              <a:gd name="connsiteX16" fmla="*/ 1878060 w 4886036"/>
              <a:gd name="connsiteY16" fmla="*/ 523394 h 1373139"/>
              <a:gd name="connsiteX17" fmla="*/ 2096654 w 4886036"/>
              <a:gd name="connsiteY17" fmla="*/ 548024 h 1373139"/>
              <a:gd name="connsiteX18" fmla="*/ 2173624 w 4886036"/>
              <a:gd name="connsiteY18" fmla="*/ 548024 h 1373139"/>
              <a:gd name="connsiteX19" fmla="*/ 2225963 w 4886036"/>
              <a:gd name="connsiteY19" fmla="*/ 588048 h 1373139"/>
              <a:gd name="connsiteX20" fmla="*/ 2293697 w 4886036"/>
              <a:gd name="connsiteY20" fmla="*/ 588048 h 1373139"/>
              <a:gd name="connsiteX21" fmla="*/ 2321406 w 4886036"/>
              <a:gd name="connsiteY21" fmla="*/ 624994 h 1373139"/>
              <a:gd name="connsiteX22" fmla="*/ 2389139 w 4886036"/>
              <a:gd name="connsiteY22" fmla="*/ 624994 h 1373139"/>
              <a:gd name="connsiteX23" fmla="*/ 2450715 w 4886036"/>
              <a:gd name="connsiteY23" fmla="*/ 668097 h 1373139"/>
              <a:gd name="connsiteX24" fmla="*/ 2490739 w 4886036"/>
              <a:gd name="connsiteY24" fmla="*/ 668097 h 1373139"/>
              <a:gd name="connsiteX25" fmla="*/ 2570788 w 4886036"/>
              <a:gd name="connsiteY25" fmla="*/ 711200 h 1373139"/>
              <a:gd name="connsiteX26" fmla="*/ 2663151 w 4886036"/>
              <a:gd name="connsiteY26" fmla="*/ 711200 h 1373139"/>
              <a:gd name="connsiteX27" fmla="*/ 2730885 w 4886036"/>
              <a:gd name="connsiteY27" fmla="*/ 760460 h 1373139"/>
              <a:gd name="connsiteX28" fmla="*/ 2807854 w 4886036"/>
              <a:gd name="connsiteY28" fmla="*/ 760460 h 1373139"/>
              <a:gd name="connsiteX29" fmla="*/ 2887903 w 4886036"/>
              <a:gd name="connsiteY29" fmla="*/ 803563 h 1373139"/>
              <a:gd name="connsiteX30" fmla="*/ 2995660 w 4886036"/>
              <a:gd name="connsiteY30" fmla="*/ 877454 h 1373139"/>
              <a:gd name="connsiteX31" fmla="*/ 3266594 w 4886036"/>
              <a:gd name="connsiteY31" fmla="*/ 877454 h 1373139"/>
              <a:gd name="connsiteX32" fmla="*/ 3315854 w 4886036"/>
              <a:gd name="connsiteY32" fmla="*/ 908242 h 1373139"/>
              <a:gd name="connsiteX33" fmla="*/ 3352800 w 4886036"/>
              <a:gd name="connsiteY33" fmla="*/ 991369 h 1373139"/>
              <a:gd name="connsiteX34" fmla="*/ 3457478 w 4886036"/>
              <a:gd name="connsiteY34" fmla="*/ 991369 h 1373139"/>
              <a:gd name="connsiteX35" fmla="*/ 3457478 w 4886036"/>
              <a:gd name="connsiteY35" fmla="*/ 1012921 h 1373139"/>
              <a:gd name="connsiteX36" fmla="*/ 3873115 w 4886036"/>
              <a:gd name="connsiteY36" fmla="*/ 1012921 h 1373139"/>
              <a:gd name="connsiteX37" fmla="*/ 3873115 w 4886036"/>
              <a:gd name="connsiteY37" fmla="*/ 1062181 h 1373139"/>
              <a:gd name="connsiteX38" fmla="*/ 4091709 w 4886036"/>
              <a:gd name="connsiteY38" fmla="*/ 1062181 h 1373139"/>
              <a:gd name="connsiteX39" fmla="*/ 4091709 w 4886036"/>
              <a:gd name="connsiteY39" fmla="*/ 1163781 h 1373139"/>
              <a:gd name="connsiteX40" fmla="*/ 4297988 w 4886036"/>
              <a:gd name="connsiteY40" fmla="*/ 1163781 h 1373139"/>
              <a:gd name="connsiteX41" fmla="*/ 4297988 w 4886036"/>
              <a:gd name="connsiteY41" fmla="*/ 1246909 h 1373139"/>
              <a:gd name="connsiteX42" fmla="*/ 4421139 w 4886036"/>
              <a:gd name="connsiteY42" fmla="*/ 1246909 h 1373139"/>
              <a:gd name="connsiteX43" fmla="*/ 4421139 w 4886036"/>
              <a:gd name="connsiteY43" fmla="*/ 1373139 h 1373139"/>
              <a:gd name="connsiteX44" fmla="*/ 4886036 w 4886036"/>
              <a:gd name="connsiteY44" fmla="*/ 1373139 h 137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86036" h="1373139">
                <a:moveTo>
                  <a:pt x="0" y="0"/>
                </a:moveTo>
                <a:lnTo>
                  <a:pt x="104678" y="24630"/>
                </a:lnTo>
                <a:lnTo>
                  <a:pt x="252460" y="40024"/>
                </a:lnTo>
                <a:lnTo>
                  <a:pt x="332509" y="70812"/>
                </a:lnTo>
                <a:lnTo>
                  <a:pt x="511078" y="132388"/>
                </a:lnTo>
                <a:lnTo>
                  <a:pt x="603442" y="132388"/>
                </a:lnTo>
                <a:lnTo>
                  <a:pt x="717357" y="184727"/>
                </a:lnTo>
                <a:lnTo>
                  <a:pt x="775854" y="184727"/>
                </a:lnTo>
                <a:lnTo>
                  <a:pt x="902085" y="224751"/>
                </a:lnTo>
                <a:lnTo>
                  <a:pt x="1096048" y="307878"/>
                </a:lnTo>
                <a:lnTo>
                  <a:pt x="1253066" y="350981"/>
                </a:lnTo>
                <a:lnTo>
                  <a:pt x="1394691" y="381769"/>
                </a:lnTo>
                <a:lnTo>
                  <a:pt x="1564024" y="418715"/>
                </a:lnTo>
                <a:lnTo>
                  <a:pt x="1727200" y="461818"/>
                </a:lnTo>
                <a:lnTo>
                  <a:pt x="1779539" y="483369"/>
                </a:lnTo>
                <a:lnTo>
                  <a:pt x="1844194" y="486448"/>
                </a:lnTo>
                <a:lnTo>
                  <a:pt x="1878060" y="523394"/>
                </a:lnTo>
                <a:lnTo>
                  <a:pt x="2096654" y="548024"/>
                </a:lnTo>
                <a:lnTo>
                  <a:pt x="2173624" y="548024"/>
                </a:lnTo>
                <a:lnTo>
                  <a:pt x="2225963" y="588048"/>
                </a:lnTo>
                <a:lnTo>
                  <a:pt x="2293697" y="588048"/>
                </a:lnTo>
                <a:lnTo>
                  <a:pt x="2321406" y="624994"/>
                </a:lnTo>
                <a:lnTo>
                  <a:pt x="2389139" y="624994"/>
                </a:lnTo>
                <a:lnTo>
                  <a:pt x="2450715" y="668097"/>
                </a:lnTo>
                <a:lnTo>
                  <a:pt x="2490739" y="668097"/>
                </a:lnTo>
                <a:lnTo>
                  <a:pt x="2570788" y="711200"/>
                </a:lnTo>
                <a:lnTo>
                  <a:pt x="2663151" y="711200"/>
                </a:lnTo>
                <a:lnTo>
                  <a:pt x="2730885" y="760460"/>
                </a:lnTo>
                <a:lnTo>
                  <a:pt x="2807854" y="760460"/>
                </a:lnTo>
                <a:lnTo>
                  <a:pt x="2887903" y="803563"/>
                </a:lnTo>
                <a:lnTo>
                  <a:pt x="2995660" y="877454"/>
                </a:lnTo>
                <a:lnTo>
                  <a:pt x="3266594" y="877454"/>
                </a:lnTo>
                <a:lnTo>
                  <a:pt x="3315854" y="908242"/>
                </a:lnTo>
                <a:lnTo>
                  <a:pt x="3352800" y="991369"/>
                </a:lnTo>
                <a:lnTo>
                  <a:pt x="3457478" y="991369"/>
                </a:lnTo>
                <a:lnTo>
                  <a:pt x="3457478" y="1012921"/>
                </a:lnTo>
                <a:lnTo>
                  <a:pt x="3873115" y="1012921"/>
                </a:lnTo>
                <a:lnTo>
                  <a:pt x="3873115" y="1062181"/>
                </a:lnTo>
                <a:lnTo>
                  <a:pt x="4091709" y="1062181"/>
                </a:lnTo>
                <a:lnTo>
                  <a:pt x="4091709" y="1163781"/>
                </a:lnTo>
                <a:lnTo>
                  <a:pt x="4297988" y="1163781"/>
                </a:lnTo>
                <a:lnTo>
                  <a:pt x="4297988" y="1246909"/>
                </a:lnTo>
                <a:lnTo>
                  <a:pt x="4421139" y="1246909"/>
                </a:lnTo>
                <a:lnTo>
                  <a:pt x="4421139" y="1373139"/>
                </a:lnTo>
                <a:lnTo>
                  <a:pt x="4886036" y="1373139"/>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735452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47C9177C-8315-5381-095C-738640758228}"/>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8" name="Espace réservé du texte 3">
            <a:extLst>
              <a:ext uri="{FF2B5EF4-FFF2-40B4-BE49-F238E27FC236}">
                <a16:creationId xmlns:a16="http://schemas.microsoft.com/office/drawing/2014/main" xmlns="" id="{5ED912FD-B6A6-2A97-3EBF-463621556932}"/>
              </a:ext>
            </a:extLst>
          </p:cNvPr>
          <p:cNvSpPr>
            <a:spLocks noGrp="1"/>
          </p:cNvSpPr>
          <p:nvPr>
            <p:ph type="body" sz="quarter" idx="17"/>
          </p:nvPr>
        </p:nvSpPr>
        <p:spPr/>
        <p:txBody>
          <a:bodyPr/>
          <a:lstStyle/>
          <a:p>
            <a:r>
              <a:rPr lang="fr-FR"/>
              <a:t>KEYNOTE-671</a:t>
            </a:r>
          </a:p>
        </p:txBody>
      </p:sp>
      <p:sp>
        <p:nvSpPr>
          <p:cNvPr id="3" name="Espace réservé du texte 2">
            <a:extLst>
              <a:ext uri="{FF2B5EF4-FFF2-40B4-BE49-F238E27FC236}">
                <a16:creationId xmlns:a16="http://schemas.microsoft.com/office/drawing/2014/main" xmlns="" id="{7FB7BF4C-80E4-A511-7C9C-CE7E12BA7D73}"/>
              </a:ext>
            </a:extLst>
          </p:cNvPr>
          <p:cNvSpPr>
            <a:spLocks noGrp="1"/>
          </p:cNvSpPr>
          <p:nvPr>
            <p:ph type="body" sz="quarter" idx="18"/>
          </p:nvPr>
        </p:nvSpPr>
        <p:spPr/>
        <p:txBody>
          <a:bodyPr/>
          <a:lstStyle/>
          <a:p>
            <a:r>
              <a:rPr lang="fr-FR" sz="2000"/>
              <a:t>Réponse pathologique revue par un comité indépendant</a:t>
            </a:r>
          </a:p>
        </p:txBody>
      </p:sp>
      <p:sp>
        <p:nvSpPr>
          <p:cNvPr id="9" name="Espace réservé du contenu 8">
            <a:extLst>
              <a:ext uri="{FF2B5EF4-FFF2-40B4-BE49-F238E27FC236}">
                <a16:creationId xmlns:a16="http://schemas.microsoft.com/office/drawing/2014/main" xmlns="" id="{0036872E-3D05-E5FE-537A-B3BC359126F7}"/>
              </a:ext>
            </a:extLst>
          </p:cNvPr>
          <p:cNvSpPr>
            <a:spLocks noGrp="1"/>
          </p:cNvSpPr>
          <p:nvPr>
            <p:ph sz="quarter" idx="21"/>
          </p:nvPr>
        </p:nvSpPr>
        <p:spPr>
          <a:xfrm>
            <a:off x="3417499" y="5008701"/>
            <a:ext cx="6553201" cy="635677"/>
          </a:xfrm>
        </p:spPr>
        <p:txBody>
          <a:bodyPr anchor="ctr">
            <a:normAutofit fontScale="85000" lnSpcReduction="10000"/>
          </a:bodyPr>
          <a:lstStyle/>
          <a:p>
            <a:pPr algn="ctr"/>
            <a:r>
              <a:rPr lang="fr-FR"/>
              <a:t>Il y a une différence significative entre les 2 bras : </a:t>
            </a:r>
          </a:p>
          <a:p>
            <a:pPr lvl="1" algn="ctr"/>
            <a:r>
              <a:rPr lang="fr-FR"/>
              <a:t>3 fois plus de mPR et 4 fois plus de pCR dans le bras pembrolizumab.</a:t>
            </a:r>
          </a:p>
        </p:txBody>
      </p:sp>
      <p:sp>
        <p:nvSpPr>
          <p:cNvPr id="11" name="Espace réservé du contenu 5">
            <a:extLst>
              <a:ext uri="{FF2B5EF4-FFF2-40B4-BE49-F238E27FC236}">
                <a16:creationId xmlns:a16="http://schemas.microsoft.com/office/drawing/2014/main" xmlns="" id="{5C2FD79D-76F9-1427-6465-137E7EC4CE0F}"/>
              </a:ext>
            </a:extLst>
          </p:cNvPr>
          <p:cNvSpPr txBox="1">
            <a:spLocks/>
          </p:cNvSpPr>
          <p:nvPr/>
        </p:nvSpPr>
        <p:spPr>
          <a:xfrm>
            <a:off x="2093512" y="1352846"/>
            <a:ext cx="4002488" cy="3504192"/>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2" name="Chart 16">
            <a:extLst>
              <a:ext uri="{FF2B5EF4-FFF2-40B4-BE49-F238E27FC236}">
                <a16:creationId xmlns:a16="http://schemas.microsoft.com/office/drawing/2014/main" xmlns="" id="{D4866C05-7198-53A4-BD52-F4D23FDA2A1B}"/>
              </a:ext>
            </a:extLst>
          </p:cNvPr>
          <p:cNvGraphicFramePr/>
          <p:nvPr/>
        </p:nvGraphicFramePr>
        <p:xfrm>
          <a:off x="2187680" y="1504510"/>
          <a:ext cx="1017209" cy="2943714"/>
        </p:xfrm>
        <a:graphic>
          <a:graphicData uri="http://schemas.openxmlformats.org/drawingml/2006/chart">
            <c:chart xmlns:c="http://schemas.openxmlformats.org/drawingml/2006/chart" xmlns:r="http://schemas.openxmlformats.org/officeDocument/2006/relationships" r:id="rId2"/>
          </a:graphicData>
        </a:graphic>
      </p:graphicFrame>
      <p:sp>
        <p:nvSpPr>
          <p:cNvPr id="13" name="Espace réservé du texte 6">
            <a:extLst>
              <a:ext uri="{FF2B5EF4-FFF2-40B4-BE49-F238E27FC236}">
                <a16:creationId xmlns:a16="http://schemas.microsoft.com/office/drawing/2014/main" xmlns="" id="{EAD5C884-F23D-10F0-4FE5-ACBD99086927}"/>
              </a:ext>
            </a:extLst>
          </p:cNvPr>
          <p:cNvSpPr txBox="1">
            <a:spLocks/>
          </p:cNvSpPr>
          <p:nvPr/>
        </p:nvSpPr>
        <p:spPr>
          <a:xfrm>
            <a:off x="2203967" y="1159093"/>
            <a:ext cx="72607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a:latin typeface="Century Gothic" panose="020B0502020202020204" pitchFamily="34" charset="0"/>
              </a:rPr>
              <a:t>mPR</a:t>
            </a:r>
            <a:endParaRPr lang="fr-FR" sz="1800" dirty="0">
              <a:latin typeface="Century Gothic" panose="020B0502020202020204" pitchFamily="34" charset="0"/>
            </a:endParaRPr>
          </a:p>
        </p:txBody>
      </p:sp>
      <p:sp>
        <p:nvSpPr>
          <p:cNvPr id="15" name="TextBox 4">
            <a:extLst>
              <a:ext uri="{FF2B5EF4-FFF2-40B4-BE49-F238E27FC236}">
                <a16:creationId xmlns:a16="http://schemas.microsoft.com/office/drawing/2014/main" xmlns="" id="{426D6817-32EC-9F0B-2717-73B84FF14C25}"/>
              </a:ext>
            </a:extLst>
          </p:cNvPr>
          <p:cNvSpPr txBox="1"/>
          <p:nvPr/>
        </p:nvSpPr>
        <p:spPr>
          <a:xfrm>
            <a:off x="3172685" y="4308953"/>
            <a:ext cx="1034415"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srgbClr val="ED7D31"/>
                </a:solidFill>
                <a:latin typeface="Century Gothic" panose="020B0502020202020204" pitchFamily="34" charset="0"/>
              </a:rPr>
              <a:t>Bras </a:t>
            </a:r>
            <a:r>
              <a:rPr lang="en-GB" sz="1050" b="1" dirty="0" err="1">
                <a:solidFill>
                  <a:srgbClr val="ED7D31"/>
                </a:solidFill>
                <a:latin typeface="Century Gothic" panose="020B0502020202020204" pitchFamily="34" charset="0"/>
              </a:rPr>
              <a:t>Pembro</a:t>
            </a:r>
            <a:r>
              <a:rPr lang="en-GB" sz="1050" b="1" dirty="0">
                <a:solidFill>
                  <a:srgbClr val="ED7D31"/>
                </a:solidFill>
                <a:latin typeface="Century Gothic" panose="020B0502020202020204" pitchFamily="34" charset="0"/>
              </a:rPr>
              <a:t> </a:t>
            </a:r>
            <a:r>
              <a:rPr lang="en-GB" sz="1050" dirty="0">
                <a:solidFill>
                  <a:srgbClr val="ED7D31"/>
                </a:solidFill>
                <a:latin typeface="Century Gothic" panose="020B0502020202020204" pitchFamily="34" charset="0"/>
              </a:rPr>
              <a:t>(n=397)</a:t>
            </a:r>
          </a:p>
        </p:txBody>
      </p:sp>
      <p:sp>
        <p:nvSpPr>
          <p:cNvPr id="18" name="TextBox 4">
            <a:extLst>
              <a:ext uri="{FF2B5EF4-FFF2-40B4-BE49-F238E27FC236}">
                <a16:creationId xmlns:a16="http://schemas.microsoft.com/office/drawing/2014/main" xmlns="" id="{165E72F1-FEA9-31AF-DB44-ABBFF4FF37E0}"/>
              </a:ext>
            </a:extLst>
          </p:cNvPr>
          <p:cNvSpPr txBox="1"/>
          <p:nvPr/>
        </p:nvSpPr>
        <p:spPr>
          <a:xfrm>
            <a:off x="3216358" y="1963049"/>
            <a:ext cx="94706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a:solidFill>
                  <a:srgbClr val="ED7D31"/>
                </a:solidFill>
                <a:latin typeface="Century Gothic" panose="020B0502020202020204" pitchFamily="34" charset="0"/>
              </a:rPr>
              <a:t>30,2%</a:t>
            </a:r>
          </a:p>
          <a:p>
            <a:pPr algn="ctr"/>
            <a:r>
              <a:rPr lang="en-GB" sz="1050" b="1">
                <a:solidFill>
                  <a:srgbClr val="ED7D31"/>
                </a:solidFill>
                <a:latin typeface="Century Gothic" panose="020B0502020202020204" pitchFamily="34" charset="0"/>
              </a:rPr>
              <a:t>(25,7-35,0)</a:t>
            </a:r>
            <a:endParaRPr lang="en-GB" sz="1050" dirty="0">
              <a:solidFill>
                <a:srgbClr val="ED7D31"/>
              </a:solidFill>
              <a:latin typeface="Century Gothic" panose="020B0502020202020204" pitchFamily="34" charset="0"/>
            </a:endParaRPr>
          </a:p>
        </p:txBody>
      </p:sp>
      <p:sp>
        <p:nvSpPr>
          <p:cNvPr id="19" name="TextBox 4">
            <a:extLst>
              <a:ext uri="{FF2B5EF4-FFF2-40B4-BE49-F238E27FC236}">
                <a16:creationId xmlns:a16="http://schemas.microsoft.com/office/drawing/2014/main" xmlns="" id="{3C552581-91EB-317E-9B96-F852D64C62EC}"/>
              </a:ext>
            </a:extLst>
          </p:cNvPr>
          <p:cNvSpPr txBox="1"/>
          <p:nvPr/>
        </p:nvSpPr>
        <p:spPr>
          <a:xfrm>
            <a:off x="4864441" y="3007314"/>
            <a:ext cx="94706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a:solidFill>
                  <a:prstClr val="black">
                    <a:lumMod val="50000"/>
                    <a:lumOff val="50000"/>
                  </a:prstClr>
                </a:solidFill>
                <a:latin typeface="Century Gothic" panose="020B0502020202020204" pitchFamily="34" charset="0"/>
              </a:rPr>
              <a:t>11,0%</a:t>
            </a:r>
          </a:p>
          <a:p>
            <a:pPr algn="ctr"/>
            <a:r>
              <a:rPr lang="en-GB" sz="1050" b="1">
                <a:solidFill>
                  <a:prstClr val="black">
                    <a:lumMod val="50000"/>
                    <a:lumOff val="50000"/>
                  </a:prstClr>
                </a:solidFill>
                <a:latin typeface="Century Gothic" panose="020B0502020202020204" pitchFamily="34" charset="0"/>
              </a:rPr>
              <a:t>(8,1-14,5)</a:t>
            </a:r>
            <a:endParaRPr lang="en-GB" sz="1050" dirty="0">
              <a:solidFill>
                <a:prstClr val="black">
                  <a:lumMod val="50000"/>
                  <a:lumOff val="50000"/>
                </a:prstClr>
              </a:solidFill>
              <a:latin typeface="Century Gothic" panose="020B0502020202020204" pitchFamily="34" charset="0"/>
            </a:endParaRPr>
          </a:p>
        </p:txBody>
      </p:sp>
      <p:sp>
        <p:nvSpPr>
          <p:cNvPr id="27" name="TextBox 4">
            <a:extLst>
              <a:ext uri="{FF2B5EF4-FFF2-40B4-BE49-F238E27FC236}">
                <a16:creationId xmlns:a16="http://schemas.microsoft.com/office/drawing/2014/main" xmlns="" id="{77C8EFFA-8225-861A-9A05-3C6978D8A8D4}"/>
              </a:ext>
            </a:extLst>
          </p:cNvPr>
          <p:cNvSpPr txBox="1"/>
          <p:nvPr/>
        </p:nvSpPr>
        <p:spPr>
          <a:xfrm>
            <a:off x="4820768" y="4308953"/>
            <a:ext cx="1034415"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prstClr val="black">
                    <a:lumMod val="50000"/>
                    <a:lumOff val="50000"/>
                  </a:prstClr>
                </a:solidFill>
                <a:latin typeface="Century Gothic" panose="020B0502020202020204" pitchFamily="34" charset="0"/>
              </a:rPr>
              <a:t>Bras Placebo </a:t>
            </a:r>
            <a:r>
              <a:rPr lang="en-GB" sz="1050" dirty="0">
                <a:solidFill>
                  <a:prstClr val="black">
                    <a:lumMod val="50000"/>
                    <a:lumOff val="50000"/>
                  </a:prstClr>
                </a:solidFill>
                <a:latin typeface="Century Gothic" panose="020B0502020202020204" pitchFamily="34" charset="0"/>
              </a:rPr>
              <a:t>(n=400)</a:t>
            </a:r>
          </a:p>
        </p:txBody>
      </p:sp>
      <p:sp>
        <p:nvSpPr>
          <p:cNvPr id="29" name="Rectangle 28">
            <a:extLst>
              <a:ext uri="{FF2B5EF4-FFF2-40B4-BE49-F238E27FC236}">
                <a16:creationId xmlns:a16="http://schemas.microsoft.com/office/drawing/2014/main" xmlns="" id="{DA87ED29-2A44-28C0-6B01-D5FA350BEF2C}"/>
              </a:ext>
            </a:extLst>
          </p:cNvPr>
          <p:cNvSpPr/>
          <p:nvPr/>
        </p:nvSpPr>
        <p:spPr>
          <a:xfrm>
            <a:off x="3216358" y="2723076"/>
            <a:ext cx="947067" cy="1584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Rectangle 29">
            <a:extLst>
              <a:ext uri="{FF2B5EF4-FFF2-40B4-BE49-F238E27FC236}">
                <a16:creationId xmlns:a16="http://schemas.microsoft.com/office/drawing/2014/main" xmlns="" id="{2D8C87AD-CF01-EED0-55E8-05F3AC941A34}"/>
              </a:ext>
            </a:extLst>
          </p:cNvPr>
          <p:cNvSpPr/>
          <p:nvPr/>
        </p:nvSpPr>
        <p:spPr>
          <a:xfrm>
            <a:off x="4864440" y="3700329"/>
            <a:ext cx="947067" cy="6075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32" name="Connecteur : en angle 31">
            <a:extLst>
              <a:ext uri="{FF2B5EF4-FFF2-40B4-BE49-F238E27FC236}">
                <a16:creationId xmlns:a16="http://schemas.microsoft.com/office/drawing/2014/main" xmlns="" id="{00B57448-2F3A-2D48-F109-BF4231798298}"/>
              </a:ext>
            </a:extLst>
          </p:cNvPr>
          <p:cNvCxnSpPr>
            <a:stCxn id="18" idx="0"/>
            <a:endCxn id="19" idx="0"/>
          </p:cNvCxnSpPr>
          <p:nvPr/>
        </p:nvCxnSpPr>
        <p:spPr>
          <a:xfrm rot="16200000" flipH="1">
            <a:off x="3991800" y="1661140"/>
            <a:ext cx="1044265" cy="1648083"/>
          </a:xfrm>
          <a:prstGeom prst="bentConnector3">
            <a:avLst>
              <a:gd name="adj1" fmla="val -2189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TextBox 4">
            <a:extLst>
              <a:ext uri="{FF2B5EF4-FFF2-40B4-BE49-F238E27FC236}">
                <a16:creationId xmlns:a16="http://schemas.microsoft.com/office/drawing/2014/main" xmlns="" id="{DD95B92B-A003-4984-0B03-B5C0BB1EA530}"/>
              </a:ext>
            </a:extLst>
          </p:cNvPr>
          <p:cNvSpPr txBox="1"/>
          <p:nvPr/>
        </p:nvSpPr>
        <p:spPr>
          <a:xfrm>
            <a:off x="3828027" y="1481716"/>
            <a:ext cx="1355387" cy="415498"/>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l-GR" sz="1050" b="1">
                <a:solidFill>
                  <a:prstClr val="black"/>
                </a:solidFill>
                <a:latin typeface="Century Gothic" panose="020B0502020202020204" pitchFamily="34" charset="0"/>
              </a:rPr>
              <a:t>Δ</a:t>
            </a:r>
            <a:r>
              <a:rPr lang="en-GB" sz="1050" b="1">
                <a:solidFill>
                  <a:prstClr val="black"/>
                </a:solidFill>
                <a:latin typeface="Century Gothic" panose="020B0502020202020204" pitchFamily="34" charset="0"/>
              </a:rPr>
              <a:t>19,2 (13,9-24,7)</a:t>
            </a:r>
          </a:p>
          <a:p>
            <a:pPr algn="ctr"/>
            <a:r>
              <a:rPr lang="en-GB" sz="1050" b="1" i="1">
                <a:solidFill>
                  <a:prstClr val="black"/>
                </a:solidFill>
                <a:latin typeface="Century Gothic" panose="020B0502020202020204" pitchFamily="34" charset="0"/>
              </a:rPr>
              <a:t>P&lt;0,00001</a:t>
            </a:r>
            <a:endParaRPr lang="en-GB" sz="1050" i="1" dirty="0">
              <a:solidFill>
                <a:prstClr val="black"/>
              </a:solidFill>
              <a:latin typeface="Century Gothic" panose="020B0502020202020204" pitchFamily="34" charset="0"/>
            </a:endParaRPr>
          </a:p>
        </p:txBody>
      </p:sp>
      <p:cxnSp>
        <p:nvCxnSpPr>
          <p:cNvPr id="40" name="Connecteur droit avec flèche 39">
            <a:extLst>
              <a:ext uri="{FF2B5EF4-FFF2-40B4-BE49-F238E27FC236}">
                <a16:creationId xmlns:a16="http://schemas.microsoft.com/office/drawing/2014/main" xmlns="" id="{C7B888DA-EEA1-1EED-7025-6AA555B63289}"/>
              </a:ext>
            </a:extLst>
          </p:cNvPr>
          <p:cNvCxnSpPr>
            <a:cxnSpLocks/>
            <a:stCxn id="18" idx="2"/>
          </p:cNvCxnSpPr>
          <p:nvPr/>
        </p:nvCxnSpPr>
        <p:spPr>
          <a:xfrm>
            <a:off x="3689892" y="2378547"/>
            <a:ext cx="0" cy="72639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xmlns="" id="{4F83AFB1-8706-39C6-571C-6740DB667952}"/>
              </a:ext>
            </a:extLst>
          </p:cNvPr>
          <p:cNvCxnSpPr>
            <a:cxnSpLocks/>
            <a:stCxn id="19" idx="2"/>
          </p:cNvCxnSpPr>
          <p:nvPr/>
        </p:nvCxnSpPr>
        <p:spPr>
          <a:xfrm>
            <a:off x="5337975" y="3422812"/>
            <a:ext cx="0" cy="4892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Espace réservé du contenu 5">
            <a:extLst>
              <a:ext uri="{FF2B5EF4-FFF2-40B4-BE49-F238E27FC236}">
                <a16:creationId xmlns:a16="http://schemas.microsoft.com/office/drawing/2014/main" xmlns="" id="{AADD1FC4-4C0F-3D56-B902-3F84A51E8F01}"/>
              </a:ext>
            </a:extLst>
          </p:cNvPr>
          <p:cNvSpPr txBox="1">
            <a:spLocks/>
          </p:cNvSpPr>
          <p:nvPr/>
        </p:nvSpPr>
        <p:spPr>
          <a:xfrm>
            <a:off x="6453887" y="1352846"/>
            <a:ext cx="4002488" cy="3504192"/>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49" name="Chart 16">
            <a:extLst>
              <a:ext uri="{FF2B5EF4-FFF2-40B4-BE49-F238E27FC236}">
                <a16:creationId xmlns:a16="http://schemas.microsoft.com/office/drawing/2014/main" xmlns="" id="{7EA271C3-0A6D-A4BE-4996-62171CA3CBD0}"/>
              </a:ext>
            </a:extLst>
          </p:cNvPr>
          <p:cNvGraphicFramePr/>
          <p:nvPr/>
        </p:nvGraphicFramePr>
        <p:xfrm>
          <a:off x="6548055" y="1504510"/>
          <a:ext cx="1017209" cy="2943714"/>
        </p:xfrm>
        <a:graphic>
          <a:graphicData uri="http://schemas.openxmlformats.org/drawingml/2006/chart">
            <c:chart xmlns:c="http://schemas.openxmlformats.org/drawingml/2006/chart" xmlns:r="http://schemas.openxmlformats.org/officeDocument/2006/relationships" r:id="rId3"/>
          </a:graphicData>
        </a:graphic>
      </p:graphicFrame>
      <p:sp>
        <p:nvSpPr>
          <p:cNvPr id="50" name="Espace réservé du texte 6">
            <a:extLst>
              <a:ext uri="{FF2B5EF4-FFF2-40B4-BE49-F238E27FC236}">
                <a16:creationId xmlns:a16="http://schemas.microsoft.com/office/drawing/2014/main" xmlns="" id="{6087F519-5280-D8D7-7196-CACA81A5327D}"/>
              </a:ext>
            </a:extLst>
          </p:cNvPr>
          <p:cNvSpPr txBox="1">
            <a:spLocks/>
          </p:cNvSpPr>
          <p:nvPr/>
        </p:nvSpPr>
        <p:spPr>
          <a:xfrm>
            <a:off x="6564342" y="1159093"/>
            <a:ext cx="72607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a:latin typeface="Century Gothic" panose="020B0502020202020204" pitchFamily="34" charset="0"/>
              </a:rPr>
              <a:t>pCR</a:t>
            </a:r>
            <a:endParaRPr lang="fr-FR" sz="1800" dirty="0">
              <a:latin typeface="Century Gothic" panose="020B0502020202020204" pitchFamily="34" charset="0"/>
            </a:endParaRPr>
          </a:p>
        </p:txBody>
      </p:sp>
      <p:sp>
        <p:nvSpPr>
          <p:cNvPr id="51" name="TextBox 4">
            <a:extLst>
              <a:ext uri="{FF2B5EF4-FFF2-40B4-BE49-F238E27FC236}">
                <a16:creationId xmlns:a16="http://schemas.microsoft.com/office/drawing/2014/main" xmlns="" id="{5B697DAA-0FE9-F7FF-CD5B-090F6C3E47BE}"/>
              </a:ext>
            </a:extLst>
          </p:cNvPr>
          <p:cNvSpPr txBox="1"/>
          <p:nvPr/>
        </p:nvSpPr>
        <p:spPr>
          <a:xfrm>
            <a:off x="7533060" y="4308953"/>
            <a:ext cx="1034415"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srgbClr val="ED7D31"/>
                </a:solidFill>
                <a:latin typeface="Century Gothic" panose="020B0502020202020204" pitchFamily="34" charset="0"/>
              </a:rPr>
              <a:t>Bras </a:t>
            </a:r>
            <a:r>
              <a:rPr lang="en-GB" sz="1050" b="1" dirty="0" err="1">
                <a:solidFill>
                  <a:srgbClr val="ED7D31"/>
                </a:solidFill>
                <a:latin typeface="Century Gothic" panose="020B0502020202020204" pitchFamily="34" charset="0"/>
              </a:rPr>
              <a:t>Pembro</a:t>
            </a:r>
            <a:r>
              <a:rPr lang="en-GB" sz="1050" b="1" dirty="0">
                <a:solidFill>
                  <a:srgbClr val="ED7D31"/>
                </a:solidFill>
                <a:latin typeface="Century Gothic" panose="020B0502020202020204" pitchFamily="34" charset="0"/>
              </a:rPr>
              <a:t> </a:t>
            </a:r>
            <a:r>
              <a:rPr lang="en-GB" sz="1050" dirty="0">
                <a:solidFill>
                  <a:srgbClr val="ED7D31"/>
                </a:solidFill>
                <a:latin typeface="Century Gothic" panose="020B0502020202020204" pitchFamily="34" charset="0"/>
              </a:rPr>
              <a:t>(n=397)</a:t>
            </a:r>
          </a:p>
        </p:txBody>
      </p:sp>
      <p:sp>
        <p:nvSpPr>
          <p:cNvPr id="52" name="TextBox 4">
            <a:extLst>
              <a:ext uri="{FF2B5EF4-FFF2-40B4-BE49-F238E27FC236}">
                <a16:creationId xmlns:a16="http://schemas.microsoft.com/office/drawing/2014/main" xmlns="" id="{BC71D3DB-6FC0-7B3E-2288-D20F404517A5}"/>
              </a:ext>
            </a:extLst>
          </p:cNvPr>
          <p:cNvSpPr txBox="1"/>
          <p:nvPr/>
        </p:nvSpPr>
        <p:spPr>
          <a:xfrm>
            <a:off x="7576733" y="2654266"/>
            <a:ext cx="94706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a:solidFill>
                  <a:srgbClr val="ED7D31"/>
                </a:solidFill>
                <a:latin typeface="Century Gothic" panose="020B0502020202020204" pitchFamily="34" charset="0"/>
              </a:rPr>
              <a:t>18,1%</a:t>
            </a:r>
          </a:p>
          <a:p>
            <a:pPr algn="ctr"/>
            <a:r>
              <a:rPr lang="en-GB" sz="1050" b="1">
                <a:solidFill>
                  <a:srgbClr val="ED7D31"/>
                </a:solidFill>
                <a:latin typeface="Century Gothic" panose="020B0502020202020204" pitchFamily="34" charset="0"/>
              </a:rPr>
              <a:t>(14,5-22,3)</a:t>
            </a:r>
            <a:endParaRPr lang="en-GB" sz="1050" dirty="0">
              <a:solidFill>
                <a:srgbClr val="ED7D31"/>
              </a:solidFill>
              <a:latin typeface="Century Gothic" panose="020B0502020202020204" pitchFamily="34" charset="0"/>
            </a:endParaRPr>
          </a:p>
        </p:txBody>
      </p:sp>
      <p:sp>
        <p:nvSpPr>
          <p:cNvPr id="53" name="TextBox 4">
            <a:extLst>
              <a:ext uri="{FF2B5EF4-FFF2-40B4-BE49-F238E27FC236}">
                <a16:creationId xmlns:a16="http://schemas.microsoft.com/office/drawing/2014/main" xmlns="" id="{78F4370D-382E-1052-A2C1-F492BBFBAFC0}"/>
              </a:ext>
            </a:extLst>
          </p:cNvPr>
          <p:cNvSpPr txBox="1"/>
          <p:nvPr/>
        </p:nvSpPr>
        <p:spPr>
          <a:xfrm>
            <a:off x="9224816" y="3488642"/>
            <a:ext cx="94706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a:solidFill>
                  <a:prstClr val="black">
                    <a:lumMod val="50000"/>
                    <a:lumOff val="50000"/>
                  </a:prstClr>
                </a:solidFill>
                <a:latin typeface="Century Gothic" panose="020B0502020202020204" pitchFamily="34" charset="0"/>
              </a:rPr>
              <a:t>4,0%</a:t>
            </a:r>
          </a:p>
          <a:p>
            <a:pPr algn="ctr"/>
            <a:r>
              <a:rPr lang="en-GB" sz="1050" b="1">
                <a:solidFill>
                  <a:prstClr val="black">
                    <a:lumMod val="50000"/>
                    <a:lumOff val="50000"/>
                  </a:prstClr>
                </a:solidFill>
                <a:latin typeface="Century Gothic" panose="020B0502020202020204" pitchFamily="34" charset="0"/>
              </a:rPr>
              <a:t>(2,3-6,4)</a:t>
            </a:r>
            <a:endParaRPr lang="en-GB" sz="1050" dirty="0">
              <a:solidFill>
                <a:prstClr val="black">
                  <a:lumMod val="50000"/>
                  <a:lumOff val="50000"/>
                </a:prstClr>
              </a:solidFill>
              <a:latin typeface="Century Gothic" panose="020B0502020202020204" pitchFamily="34" charset="0"/>
            </a:endParaRPr>
          </a:p>
        </p:txBody>
      </p:sp>
      <p:sp>
        <p:nvSpPr>
          <p:cNvPr id="54" name="TextBox 4">
            <a:extLst>
              <a:ext uri="{FF2B5EF4-FFF2-40B4-BE49-F238E27FC236}">
                <a16:creationId xmlns:a16="http://schemas.microsoft.com/office/drawing/2014/main" xmlns="" id="{2C7A8CBB-21E4-0664-9ED7-77E98B6ABAE3}"/>
              </a:ext>
            </a:extLst>
          </p:cNvPr>
          <p:cNvSpPr txBox="1"/>
          <p:nvPr/>
        </p:nvSpPr>
        <p:spPr>
          <a:xfrm>
            <a:off x="9181143" y="4308953"/>
            <a:ext cx="1034415"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prstClr val="black">
                    <a:lumMod val="50000"/>
                    <a:lumOff val="50000"/>
                  </a:prstClr>
                </a:solidFill>
                <a:latin typeface="Century Gothic" panose="020B0502020202020204" pitchFamily="34" charset="0"/>
              </a:rPr>
              <a:t>Bras Placebo </a:t>
            </a:r>
            <a:r>
              <a:rPr lang="en-GB" sz="1050" dirty="0">
                <a:solidFill>
                  <a:prstClr val="black">
                    <a:lumMod val="50000"/>
                    <a:lumOff val="50000"/>
                  </a:prstClr>
                </a:solidFill>
                <a:latin typeface="Century Gothic" panose="020B0502020202020204" pitchFamily="34" charset="0"/>
              </a:rPr>
              <a:t>(n=400)</a:t>
            </a:r>
          </a:p>
        </p:txBody>
      </p:sp>
      <p:sp>
        <p:nvSpPr>
          <p:cNvPr id="55" name="Rectangle 54">
            <a:extLst>
              <a:ext uri="{FF2B5EF4-FFF2-40B4-BE49-F238E27FC236}">
                <a16:creationId xmlns:a16="http://schemas.microsoft.com/office/drawing/2014/main" xmlns="" id="{A99C1487-2DFC-6C80-2C3A-6F07DC87B8CB}"/>
              </a:ext>
            </a:extLst>
          </p:cNvPr>
          <p:cNvSpPr/>
          <p:nvPr/>
        </p:nvSpPr>
        <p:spPr>
          <a:xfrm>
            <a:off x="7576733" y="3288400"/>
            <a:ext cx="947067" cy="10194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Rectangle 55">
            <a:extLst>
              <a:ext uri="{FF2B5EF4-FFF2-40B4-BE49-F238E27FC236}">
                <a16:creationId xmlns:a16="http://schemas.microsoft.com/office/drawing/2014/main" xmlns="" id="{006E494C-20D7-6005-DFE2-98AEACA47504}"/>
              </a:ext>
            </a:extLst>
          </p:cNvPr>
          <p:cNvSpPr/>
          <p:nvPr/>
        </p:nvSpPr>
        <p:spPr>
          <a:xfrm>
            <a:off x="9224815" y="4063719"/>
            <a:ext cx="947067" cy="2441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57" name="Connecteur : en angle 56">
            <a:extLst>
              <a:ext uri="{FF2B5EF4-FFF2-40B4-BE49-F238E27FC236}">
                <a16:creationId xmlns:a16="http://schemas.microsoft.com/office/drawing/2014/main" xmlns="" id="{C0B99048-ACC8-27ED-5F7E-D22694F9D773}"/>
              </a:ext>
            </a:extLst>
          </p:cNvPr>
          <p:cNvCxnSpPr>
            <a:stCxn id="52" idx="0"/>
            <a:endCxn id="53" idx="0"/>
          </p:cNvCxnSpPr>
          <p:nvPr/>
        </p:nvCxnSpPr>
        <p:spPr>
          <a:xfrm rot="16200000" flipH="1">
            <a:off x="8457120" y="2247413"/>
            <a:ext cx="834376" cy="1648083"/>
          </a:xfrm>
          <a:prstGeom prst="bentConnector3">
            <a:avLst>
              <a:gd name="adj1" fmla="val -11781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TextBox 4">
            <a:extLst>
              <a:ext uri="{FF2B5EF4-FFF2-40B4-BE49-F238E27FC236}">
                <a16:creationId xmlns:a16="http://schemas.microsoft.com/office/drawing/2014/main" xmlns="" id="{208A1DC3-37CA-1E0B-D5A8-C3BA3DF3165F}"/>
              </a:ext>
            </a:extLst>
          </p:cNvPr>
          <p:cNvSpPr txBox="1"/>
          <p:nvPr/>
        </p:nvSpPr>
        <p:spPr>
          <a:xfrm>
            <a:off x="8188402" y="1481716"/>
            <a:ext cx="1355387" cy="415498"/>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l-GR" sz="1050" b="1">
                <a:solidFill>
                  <a:prstClr val="black"/>
                </a:solidFill>
                <a:latin typeface="Century Gothic" panose="020B0502020202020204" pitchFamily="34" charset="0"/>
              </a:rPr>
              <a:t>Δ</a:t>
            </a:r>
            <a:r>
              <a:rPr lang="en-GB" sz="1050" b="1">
                <a:solidFill>
                  <a:prstClr val="black"/>
                </a:solidFill>
                <a:latin typeface="Century Gothic" panose="020B0502020202020204" pitchFamily="34" charset="0"/>
              </a:rPr>
              <a:t>14,2 (10,1-18,7)</a:t>
            </a:r>
          </a:p>
          <a:p>
            <a:pPr algn="ctr"/>
            <a:r>
              <a:rPr lang="en-GB" sz="1050" b="1" i="1">
                <a:solidFill>
                  <a:prstClr val="black"/>
                </a:solidFill>
                <a:latin typeface="Century Gothic" panose="020B0502020202020204" pitchFamily="34" charset="0"/>
              </a:rPr>
              <a:t>P&lt;0,00001</a:t>
            </a:r>
            <a:endParaRPr lang="en-GB" sz="1050" i="1" dirty="0">
              <a:solidFill>
                <a:prstClr val="black"/>
              </a:solidFill>
              <a:latin typeface="Century Gothic" panose="020B0502020202020204" pitchFamily="34" charset="0"/>
            </a:endParaRPr>
          </a:p>
        </p:txBody>
      </p:sp>
      <p:cxnSp>
        <p:nvCxnSpPr>
          <p:cNvPr id="59" name="Connecteur droit avec flèche 58">
            <a:extLst>
              <a:ext uri="{FF2B5EF4-FFF2-40B4-BE49-F238E27FC236}">
                <a16:creationId xmlns:a16="http://schemas.microsoft.com/office/drawing/2014/main" xmlns="" id="{D482116D-9305-788A-6BCC-715B8CF41068}"/>
              </a:ext>
            </a:extLst>
          </p:cNvPr>
          <p:cNvCxnSpPr>
            <a:cxnSpLocks/>
          </p:cNvCxnSpPr>
          <p:nvPr/>
        </p:nvCxnSpPr>
        <p:spPr>
          <a:xfrm>
            <a:off x="8050267" y="3074670"/>
            <a:ext cx="0" cy="5035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xmlns="" id="{C52D2FCC-10FE-560E-E6B8-F62B82E106C3}"/>
              </a:ext>
            </a:extLst>
          </p:cNvPr>
          <p:cNvCxnSpPr>
            <a:cxnSpLocks/>
          </p:cNvCxnSpPr>
          <p:nvPr/>
        </p:nvCxnSpPr>
        <p:spPr>
          <a:xfrm>
            <a:off x="9698350" y="3912056"/>
            <a:ext cx="0" cy="2775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73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15AA4BDE-7409-95C1-A281-3F7986774CA2}"/>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8" name="Espace réservé du texte 3">
            <a:extLst>
              <a:ext uri="{FF2B5EF4-FFF2-40B4-BE49-F238E27FC236}">
                <a16:creationId xmlns:a16="http://schemas.microsoft.com/office/drawing/2014/main" xmlns="" id="{5ED912FD-B6A6-2A97-3EBF-463621556932}"/>
              </a:ext>
            </a:extLst>
          </p:cNvPr>
          <p:cNvSpPr>
            <a:spLocks noGrp="1"/>
          </p:cNvSpPr>
          <p:nvPr>
            <p:ph type="body" sz="quarter" idx="17"/>
          </p:nvPr>
        </p:nvSpPr>
        <p:spPr/>
        <p:txBody>
          <a:bodyPr/>
          <a:lstStyle/>
          <a:p>
            <a:r>
              <a:rPr lang="fr-FR" sz="3600"/>
              <a:t>KEYNOTE-671</a:t>
            </a:r>
            <a:r>
              <a:rPr lang="fr-FR"/>
              <a:t> </a:t>
            </a:r>
            <a:endParaRPr lang="fr-FR" dirty="0"/>
          </a:p>
        </p:txBody>
      </p:sp>
      <p:sp>
        <p:nvSpPr>
          <p:cNvPr id="3" name="Espace réservé du texte 2">
            <a:extLst>
              <a:ext uri="{FF2B5EF4-FFF2-40B4-BE49-F238E27FC236}">
                <a16:creationId xmlns:a16="http://schemas.microsoft.com/office/drawing/2014/main" xmlns="" id="{79B2D30E-EDB6-4B29-9514-39217C0C0CD3}"/>
              </a:ext>
            </a:extLst>
          </p:cNvPr>
          <p:cNvSpPr>
            <a:spLocks noGrp="1"/>
          </p:cNvSpPr>
          <p:nvPr>
            <p:ph type="body" sz="quarter" idx="18"/>
          </p:nvPr>
        </p:nvSpPr>
        <p:spPr/>
        <p:txBody>
          <a:bodyPr/>
          <a:lstStyle/>
          <a:p>
            <a:r>
              <a:rPr lang="fr-FR"/>
              <a:t>Tolérance</a:t>
            </a:r>
          </a:p>
        </p:txBody>
      </p:sp>
      <p:sp>
        <p:nvSpPr>
          <p:cNvPr id="9" name="Espace réservé du contenu 8">
            <a:extLst>
              <a:ext uri="{FF2B5EF4-FFF2-40B4-BE49-F238E27FC236}">
                <a16:creationId xmlns:a16="http://schemas.microsoft.com/office/drawing/2014/main" xmlns="" id="{5F92FD59-0BFC-C166-CBB5-F8A2EBCA7CBC}"/>
              </a:ext>
            </a:extLst>
          </p:cNvPr>
          <p:cNvSpPr>
            <a:spLocks noGrp="1"/>
          </p:cNvSpPr>
          <p:nvPr>
            <p:ph sz="quarter" idx="21"/>
          </p:nvPr>
        </p:nvSpPr>
        <p:spPr>
          <a:xfrm>
            <a:off x="2152354" y="4331074"/>
            <a:ext cx="8525021" cy="1435411"/>
          </a:xfrm>
        </p:spPr>
        <p:txBody>
          <a:bodyPr anchor="ctr"/>
          <a:lstStyle/>
          <a:p>
            <a:r>
              <a:rPr lang="fr-FR" dirty="0"/>
              <a:t>Dans le bras pembrolizumab , les effets secondaires sont concordants aux essais similaires portant sur cette association :  </a:t>
            </a:r>
          </a:p>
          <a:p>
            <a:pPr lvl="1"/>
            <a:r>
              <a:rPr lang="fr-FR" dirty="0"/>
              <a:t>Grade 3-5 : 44.9%</a:t>
            </a:r>
          </a:p>
          <a:p>
            <a:pPr lvl="1"/>
            <a:r>
              <a:rPr lang="fr-FR" dirty="0"/>
              <a:t>25,3% d’effets secondaire </a:t>
            </a:r>
            <a:r>
              <a:rPr lang="fr-FR" dirty="0" err="1"/>
              <a:t>immuno</a:t>
            </a:r>
            <a:r>
              <a:rPr lang="fr-FR" dirty="0"/>
              <a:t>-induits tout grade, 5,8% de Grade 3-5.</a:t>
            </a:r>
          </a:p>
        </p:txBody>
      </p:sp>
      <p:graphicFrame>
        <p:nvGraphicFramePr>
          <p:cNvPr id="11" name="Tableau 6">
            <a:extLst>
              <a:ext uri="{FF2B5EF4-FFF2-40B4-BE49-F238E27FC236}">
                <a16:creationId xmlns:a16="http://schemas.microsoft.com/office/drawing/2014/main" xmlns="" id="{D73FB3E7-10DA-FAEB-3EEF-4F510CF3E1BA}"/>
              </a:ext>
            </a:extLst>
          </p:cNvPr>
          <p:cNvGraphicFramePr>
            <a:graphicFrameLocks noGrp="1"/>
          </p:cNvGraphicFramePr>
          <p:nvPr>
            <p:extLst>
              <p:ext uri="{D42A27DB-BD31-4B8C-83A1-F6EECF244321}">
                <p14:modId xmlns:p14="http://schemas.microsoft.com/office/powerpoint/2010/main" val="136730007"/>
              </p:ext>
            </p:extLst>
          </p:nvPr>
        </p:nvGraphicFramePr>
        <p:xfrm>
          <a:off x="2152356" y="873684"/>
          <a:ext cx="8525019" cy="3180208"/>
        </p:xfrm>
        <a:graphic>
          <a:graphicData uri="http://schemas.openxmlformats.org/drawingml/2006/table">
            <a:tbl>
              <a:tblPr firstRow="1" bandRow="1">
                <a:tableStyleId>{5C22544A-7EE6-4342-B048-85BDC9FD1C3A}</a:tableStyleId>
              </a:tblPr>
              <a:tblGrid>
                <a:gridCol w="4753525">
                  <a:extLst>
                    <a:ext uri="{9D8B030D-6E8A-4147-A177-3AD203B41FA5}">
                      <a16:colId xmlns:a16="http://schemas.microsoft.com/office/drawing/2014/main" xmlns="" val="3716429334"/>
                    </a:ext>
                  </a:extLst>
                </a:gridCol>
                <a:gridCol w="1871190">
                  <a:extLst>
                    <a:ext uri="{9D8B030D-6E8A-4147-A177-3AD203B41FA5}">
                      <a16:colId xmlns:a16="http://schemas.microsoft.com/office/drawing/2014/main" xmlns="" val="1587526157"/>
                    </a:ext>
                  </a:extLst>
                </a:gridCol>
                <a:gridCol w="1900304">
                  <a:extLst>
                    <a:ext uri="{9D8B030D-6E8A-4147-A177-3AD203B41FA5}">
                      <a16:colId xmlns:a16="http://schemas.microsoft.com/office/drawing/2014/main" xmlns="" val="3569884669"/>
                    </a:ext>
                  </a:extLst>
                </a:gridCol>
              </a:tblGrid>
              <a:tr h="480676">
                <a:tc>
                  <a:txBody>
                    <a:bodyPr/>
                    <a:lstStyle/>
                    <a:p>
                      <a:pPr algn="ctr"/>
                      <a:endParaRPr lang="fr-FR" sz="1200" dirty="0">
                        <a:latin typeface="Century Gothic" panose="020B0502020202020204" pitchFamily="34" charset="0"/>
                      </a:endParaRPr>
                    </a:p>
                  </a:txBody>
                  <a:tcPr anchor="ctr">
                    <a:noFill/>
                  </a:tcPr>
                </a:tc>
                <a:tc>
                  <a:txBody>
                    <a:bodyPr/>
                    <a:lstStyle/>
                    <a:p>
                      <a:pPr algn="ctr"/>
                      <a:r>
                        <a:rPr lang="fr-FR" sz="1200" dirty="0">
                          <a:latin typeface="Century Gothic" panose="020B0502020202020204" pitchFamily="34" charset="0"/>
                        </a:rPr>
                        <a:t>Bras </a:t>
                      </a:r>
                      <a:r>
                        <a:rPr lang="fr-FR" sz="1200" dirty="0" err="1">
                          <a:latin typeface="Century Gothic" panose="020B0502020202020204" pitchFamily="34" charset="0"/>
                        </a:rPr>
                        <a:t>Pembro</a:t>
                      </a:r>
                      <a:endParaRPr lang="fr-FR" sz="1200" dirty="0">
                        <a:latin typeface="Century Gothic" panose="020B0502020202020204" pitchFamily="34" charset="0"/>
                      </a:endParaRPr>
                    </a:p>
                    <a:p>
                      <a:pPr algn="ctr"/>
                      <a:r>
                        <a:rPr lang="fr-FR" sz="1200" b="0" dirty="0">
                          <a:latin typeface="Century Gothic" panose="020B0502020202020204" pitchFamily="34" charset="0"/>
                        </a:rPr>
                        <a:t>(n=396)</a:t>
                      </a:r>
                    </a:p>
                  </a:txBody>
                  <a:tcPr anchor="ctr">
                    <a:solidFill>
                      <a:schemeClr val="accent2"/>
                    </a:solidFill>
                  </a:tcPr>
                </a:tc>
                <a:tc>
                  <a:txBody>
                    <a:bodyPr/>
                    <a:lstStyle/>
                    <a:p>
                      <a:pPr algn="ctr"/>
                      <a:r>
                        <a:rPr lang="fr-FR" sz="1200" dirty="0">
                          <a:latin typeface="Century Gothic" panose="020B0502020202020204" pitchFamily="34" charset="0"/>
                        </a:rPr>
                        <a:t>Bras Placebo</a:t>
                      </a:r>
                    </a:p>
                    <a:p>
                      <a:pPr algn="ctr"/>
                      <a:r>
                        <a:rPr lang="fr-FR" sz="1200" b="0" dirty="0">
                          <a:latin typeface="Century Gothic" panose="020B0502020202020204" pitchFamily="34" charset="0"/>
                        </a:rPr>
                        <a:t>(n=399)</a:t>
                      </a:r>
                    </a:p>
                  </a:txBody>
                  <a:tcPr anchor="ctr">
                    <a:solidFill>
                      <a:schemeClr val="tx1">
                        <a:lumMod val="50000"/>
                        <a:lumOff val="50000"/>
                      </a:schemeClr>
                    </a:solidFill>
                  </a:tcPr>
                </a:tc>
                <a:extLst>
                  <a:ext uri="{0D108BD9-81ED-4DB2-BD59-A6C34878D82A}">
                    <a16:rowId xmlns:a16="http://schemas.microsoft.com/office/drawing/2014/main" xmlns="" val="2399490887"/>
                  </a:ext>
                </a:extLst>
              </a:tr>
              <a:tr h="624878">
                <a:tc>
                  <a:txBody>
                    <a:bodyPr/>
                    <a:lstStyle/>
                    <a:p>
                      <a:pPr algn="l"/>
                      <a:r>
                        <a:rPr lang="fr-FR" sz="1100" b="1" dirty="0">
                          <a:latin typeface="Century Gothic" panose="020B0502020202020204" pitchFamily="34" charset="0"/>
                        </a:rPr>
                        <a:t>Exposition</a:t>
                      </a:r>
                    </a:p>
                    <a:p>
                      <a:pPr lvl="1" algn="l"/>
                      <a:r>
                        <a:rPr lang="fr-FR" sz="1100" b="0" dirty="0">
                          <a:latin typeface="Century Gothic" panose="020B0502020202020204" pitchFamily="34" charset="0"/>
                        </a:rPr>
                        <a:t>Jours avec </a:t>
                      </a:r>
                      <a:r>
                        <a:rPr lang="fr-FR" sz="1100" b="0" dirty="0" err="1">
                          <a:latin typeface="Century Gothic" panose="020B0502020202020204" pitchFamily="34" charset="0"/>
                        </a:rPr>
                        <a:t>pembro</a:t>
                      </a:r>
                      <a:r>
                        <a:rPr lang="fr-FR" sz="1100" b="0" dirty="0">
                          <a:latin typeface="Century Gothic" panose="020B0502020202020204" pitchFamily="34" charset="0"/>
                        </a:rPr>
                        <a:t> ou placebo, médian (range)</a:t>
                      </a:r>
                    </a:p>
                    <a:p>
                      <a:pPr lvl="1" algn="l"/>
                      <a:r>
                        <a:rPr lang="fr-FR" sz="1100" b="0" dirty="0">
                          <a:latin typeface="Century Gothic" panose="020B0502020202020204" pitchFamily="34" charset="0"/>
                        </a:rPr>
                        <a:t>Nombre </a:t>
                      </a:r>
                      <a:r>
                        <a:rPr lang="fr-FR" sz="1100" b="0" dirty="0" err="1">
                          <a:latin typeface="Century Gothic" panose="020B0502020202020204" pitchFamily="34" charset="0"/>
                        </a:rPr>
                        <a:t>pembro</a:t>
                      </a:r>
                      <a:r>
                        <a:rPr lang="fr-FR" sz="1100" b="0" dirty="0">
                          <a:latin typeface="Century Gothic" panose="020B0502020202020204" pitchFamily="34" charset="0"/>
                        </a:rPr>
                        <a:t> ou placebo perfusion, médian (range)</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332 (1-567)</a:t>
                      </a:r>
                    </a:p>
                    <a:p>
                      <a:pPr algn="ctr"/>
                      <a:r>
                        <a:rPr lang="fr-FR" sz="1100">
                          <a:latin typeface="Century Gothic" panose="020B0502020202020204" pitchFamily="34" charset="0"/>
                        </a:rPr>
                        <a:t>12 (1-17)</a:t>
                      </a:r>
                    </a:p>
                  </a:txBody>
                  <a:tcPr anchor="ctr"/>
                </a:tc>
                <a:tc>
                  <a:txBody>
                    <a:bodyPr/>
                    <a:lstStyle/>
                    <a:p>
                      <a:pPr algn="ctr"/>
                      <a:endParaRPr lang="fr-FR" sz="1100">
                        <a:latin typeface="Century Gothic" panose="020B0502020202020204" pitchFamily="34" charset="0"/>
                      </a:endParaRPr>
                    </a:p>
                    <a:p>
                      <a:pPr algn="ctr"/>
                      <a:r>
                        <a:rPr lang="fr-FR" sz="1100">
                          <a:latin typeface="Century Gothic" panose="020B0502020202020204" pitchFamily="34" charset="0"/>
                        </a:rPr>
                        <a:t>315 (1-596)</a:t>
                      </a:r>
                    </a:p>
                    <a:p>
                      <a:pPr algn="ctr"/>
                      <a:r>
                        <a:rPr lang="fr-FR" sz="1100">
                          <a:latin typeface="Century Gothic" panose="020B0502020202020204" pitchFamily="34" charset="0"/>
                        </a:rPr>
                        <a:t>10 (1-17)</a:t>
                      </a:r>
                    </a:p>
                  </a:txBody>
                  <a:tcPr anchor="ctr"/>
                </a:tc>
                <a:extLst>
                  <a:ext uri="{0D108BD9-81ED-4DB2-BD59-A6C34878D82A}">
                    <a16:rowId xmlns:a16="http://schemas.microsoft.com/office/drawing/2014/main" xmlns="" val="3880379026"/>
                  </a:ext>
                </a:extLst>
              </a:tr>
              <a:tr h="977374">
                <a:tc>
                  <a:txBody>
                    <a:bodyPr/>
                    <a:lstStyle/>
                    <a:p>
                      <a:pPr algn="l"/>
                      <a:r>
                        <a:rPr lang="fr-FR" sz="1100" b="1" dirty="0">
                          <a:latin typeface="Century Gothic" panose="020B0502020202020204" pitchFamily="34" charset="0"/>
                        </a:rPr>
                        <a:t>Effet adverses liés au Traitement</a:t>
                      </a:r>
                    </a:p>
                    <a:p>
                      <a:pPr lvl="1" algn="l"/>
                      <a:r>
                        <a:rPr lang="fr-FR" sz="1100" b="0" dirty="0">
                          <a:latin typeface="Century Gothic" panose="020B0502020202020204" pitchFamily="34" charset="0"/>
                        </a:rPr>
                        <a:t>Grade 3-5</a:t>
                      </a:r>
                    </a:p>
                    <a:p>
                      <a:pPr lvl="1" algn="l"/>
                      <a:r>
                        <a:rPr lang="fr-FR" sz="1100" b="0" dirty="0">
                          <a:latin typeface="Century Gothic" panose="020B0502020202020204" pitchFamily="34" charset="0"/>
                        </a:rPr>
                        <a:t>Sérieux</a:t>
                      </a:r>
                    </a:p>
                    <a:p>
                      <a:pPr lvl="1" algn="l"/>
                      <a:r>
                        <a:rPr lang="fr-FR" sz="1100" b="0" dirty="0">
                          <a:latin typeface="Century Gothic" panose="020B0502020202020204" pitchFamily="34" charset="0"/>
                        </a:rPr>
                        <a:t>Entrainant le décès</a:t>
                      </a:r>
                    </a:p>
                    <a:p>
                      <a:pPr lvl="1" algn="l"/>
                      <a:r>
                        <a:rPr lang="fr-FR" sz="1100" b="0" dirty="0">
                          <a:latin typeface="Century Gothic" panose="020B0502020202020204" pitchFamily="34" charset="0"/>
                        </a:rPr>
                        <a:t>Entrainant l’arrêt des traitement à l’étude</a:t>
                      </a:r>
                    </a:p>
                  </a:txBody>
                  <a:tcPr anchor="ctr"/>
                </a:tc>
                <a:tc>
                  <a:txBody>
                    <a:bodyPr/>
                    <a:lstStyle/>
                    <a:p>
                      <a:pPr algn="ctr"/>
                      <a:r>
                        <a:rPr lang="fr-FR" sz="1100">
                          <a:latin typeface="Century Gothic" panose="020B0502020202020204" pitchFamily="34" charset="0"/>
                        </a:rPr>
                        <a:t>383 (96,7%)</a:t>
                      </a:r>
                    </a:p>
                    <a:p>
                      <a:pPr algn="ctr"/>
                      <a:r>
                        <a:rPr lang="fr-FR" sz="1100">
                          <a:latin typeface="Century Gothic" panose="020B0502020202020204" pitchFamily="34" charset="0"/>
                        </a:rPr>
                        <a:t>178 (44,9%)</a:t>
                      </a:r>
                    </a:p>
                    <a:p>
                      <a:pPr algn="ctr"/>
                      <a:r>
                        <a:rPr lang="fr-FR" sz="1100">
                          <a:latin typeface="Century Gothic" panose="020B0502020202020204" pitchFamily="34" charset="0"/>
                        </a:rPr>
                        <a:t>70 (17,7%)</a:t>
                      </a:r>
                    </a:p>
                    <a:p>
                      <a:pPr algn="ctr"/>
                      <a:r>
                        <a:rPr lang="fr-FR" sz="1100">
                          <a:latin typeface="Century Gothic" panose="020B0502020202020204" pitchFamily="34" charset="0"/>
                        </a:rPr>
                        <a:t>4 (1,0%)</a:t>
                      </a:r>
                    </a:p>
                    <a:p>
                      <a:pPr algn="ctr"/>
                      <a:r>
                        <a:rPr lang="fr-FR" sz="1100">
                          <a:latin typeface="Century Gothic" panose="020B0502020202020204" pitchFamily="34" charset="0"/>
                        </a:rPr>
                        <a:t>50 (12,6%)</a:t>
                      </a:r>
                    </a:p>
                  </a:txBody>
                  <a:tcPr anchor="ctr"/>
                </a:tc>
                <a:tc>
                  <a:txBody>
                    <a:bodyPr/>
                    <a:lstStyle/>
                    <a:p>
                      <a:pPr algn="ctr"/>
                      <a:r>
                        <a:rPr lang="fr-FR" sz="1100">
                          <a:latin typeface="Century Gothic" panose="020B0502020202020204" pitchFamily="34" charset="0"/>
                        </a:rPr>
                        <a:t>379 (95,0%)</a:t>
                      </a:r>
                    </a:p>
                    <a:p>
                      <a:pPr algn="ctr"/>
                      <a:r>
                        <a:rPr lang="fr-FR" sz="1100">
                          <a:latin typeface="Century Gothic" panose="020B0502020202020204" pitchFamily="34" charset="0"/>
                        </a:rPr>
                        <a:t>149 (37,3%)</a:t>
                      </a:r>
                    </a:p>
                    <a:p>
                      <a:pPr algn="ctr"/>
                      <a:r>
                        <a:rPr lang="fr-FR" sz="1100">
                          <a:latin typeface="Century Gothic" panose="020B0502020202020204" pitchFamily="34" charset="0"/>
                        </a:rPr>
                        <a:t>57 (14,3%)</a:t>
                      </a:r>
                    </a:p>
                    <a:p>
                      <a:pPr algn="ctr"/>
                      <a:r>
                        <a:rPr lang="fr-FR" sz="1100">
                          <a:latin typeface="Century Gothic" panose="020B0502020202020204" pitchFamily="34" charset="0"/>
                        </a:rPr>
                        <a:t>3 (0,8%)</a:t>
                      </a:r>
                    </a:p>
                    <a:p>
                      <a:pPr algn="ctr"/>
                      <a:r>
                        <a:rPr lang="fr-FR" sz="1100">
                          <a:latin typeface="Century Gothic" panose="020B0502020202020204" pitchFamily="34" charset="0"/>
                        </a:rPr>
                        <a:t>21 (5,3%)</a:t>
                      </a:r>
                    </a:p>
                  </a:txBody>
                  <a:tcPr anchor="ctr"/>
                </a:tc>
                <a:extLst>
                  <a:ext uri="{0D108BD9-81ED-4DB2-BD59-A6C34878D82A}">
                    <a16:rowId xmlns:a16="http://schemas.microsoft.com/office/drawing/2014/main" xmlns="" val="1278644177"/>
                  </a:ext>
                </a:extLst>
              </a:tr>
              <a:tr h="977374">
                <a:tc>
                  <a:txBody>
                    <a:bodyPr/>
                    <a:lstStyle/>
                    <a:p>
                      <a:pPr lvl="0" algn="l"/>
                      <a:r>
                        <a:rPr lang="fr-FR" sz="1100" b="1" dirty="0">
                          <a:latin typeface="Century Gothic" panose="020B0502020202020204" pitchFamily="34" charset="0"/>
                        </a:rPr>
                        <a:t>Effets adverse </a:t>
                      </a:r>
                      <a:r>
                        <a:rPr lang="fr-FR" sz="1100" b="1" dirty="0" err="1">
                          <a:latin typeface="Century Gothic" panose="020B0502020202020204" pitchFamily="34" charset="0"/>
                        </a:rPr>
                        <a:t>immuno</a:t>
                      </a:r>
                      <a:r>
                        <a:rPr lang="fr-FR" sz="1100" b="1" dirty="0">
                          <a:latin typeface="Century Gothic" panose="020B0502020202020204" pitchFamily="34" charset="0"/>
                        </a:rPr>
                        <a:t>-induit et réaction à la perfusion</a:t>
                      </a:r>
                    </a:p>
                    <a:p>
                      <a:pPr lvl="1" algn="l"/>
                      <a:r>
                        <a:rPr lang="fr-FR" sz="1100" b="0" dirty="0">
                          <a:latin typeface="Century Gothic" panose="020B0502020202020204" pitchFamily="34" charset="0"/>
                        </a:rPr>
                        <a:t>Grade 3-5</a:t>
                      </a:r>
                    </a:p>
                    <a:p>
                      <a:pPr lvl="1" algn="l"/>
                      <a:r>
                        <a:rPr lang="fr-FR" sz="1100" b="0" dirty="0">
                          <a:latin typeface="Century Gothic" panose="020B0502020202020204" pitchFamily="34" charset="0"/>
                        </a:rPr>
                        <a:t>Sérieux</a:t>
                      </a:r>
                    </a:p>
                    <a:p>
                      <a:pPr lvl="1" algn="l"/>
                      <a:r>
                        <a:rPr lang="fr-FR" sz="1100" b="0" dirty="0">
                          <a:latin typeface="Century Gothic" panose="020B0502020202020204" pitchFamily="34" charset="0"/>
                        </a:rPr>
                        <a:t>Entrainant le décès</a:t>
                      </a:r>
                    </a:p>
                    <a:p>
                      <a:pPr lvl="1" algn="l"/>
                      <a:r>
                        <a:rPr lang="fr-FR" sz="1100" b="0" dirty="0">
                          <a:latin typeface="Century Gothic" panose="020B0502020202020204" pitchFamily="34" charset="0"/>
                        </a:rPr>
                        <a:t>Entrainant l’arrêt des traitement à l’étude</a:t>
                      </a:r>
                    </a:p>
                    <a:p>
                      <a:pPr lvl="1" algn="l"/>
                      <a:endParaRPr lang="fr-FR" sz="1100" b="0" dirty="0">
                        <a:latin typeface="Century Gothic" panose="020B0502020202020204" pitchFamily="34" charset="0"/>
                      </a:endParaRPr>
                    </a:p>
                  </a:txBody>
                  <a:tcPr anchor="ctr"/>
                </a:tc>
                <a:tc>
                  <a:txBody>
                    <a:bodyPr/>
                    <a:lstStyle/>
                    <a:p>
                      <a:pPr algn="ctr"/>
                      <a:r>
                        <a:rPr lang="fr-FR" sz="1100">
                          <a:latin typeface="Century Gothic" panose="020B0502020202020204" pitchFamily="34" charset="0"/>
                        </a:rPr>
                        <a:t>100 (25,3%)</a:t>
                      </a:r>
                    </a:p>
                    <a:p>
                      <a:pPr algn="ctr"/>
                      <a:r>
                        <a:rPr lang="fr-FR" sz="1100">
                          <a:latin typeface="Century Gothic" panose="020B0502020202020204" pitchFamily="34" charset="0"/>
                        </a:rPr>
                        <a:t>23 (5,8%)</a:t>
                      </a:r>
                    </a:p>
                    <a:p>
                      <a:pPr algn="ctr"/>
                      <a:r>
                        <a:rPr lang="fr-FR" sz="1100">
                          <a:latin typeface="Century Gothic" panose="020B0502020202020204" pitchFamily="34" charset="0"/>
                        </a:rPr>
                        <a:t>21 (5,3%)</a:t>
                      </a:r>
                    </a:p>
                    <a:p>
                      <a:pPr algn="ctr"/>
                      <a:r>
                        <a:rPr lang="fr-FR" sz="1100">
                          <a:latin typeface="Century Gothic" panose="020B0502020202020204" pitchFamily="34" charset="0"/>
                        </a:rPr>
                        <a:t>1 (0,3%)</a:t>
                      </a:r>
                    </a:p>
                    <a:p>
                      <a:pPr algn="ctr"/>
                      <a:r>
                        <a:rPr lang="fr-FR" sz="1100">
                          <a:latin typeface="Century Gothic" panose="020B0502020202020204" pitchFamily="34" charset="0"/>
                        </a:rPr>
                        <a:t>20 (5,1%)</a:t>
                      </a:r>
                    </a:p>
                  </a:txBody>
                  <a:tcPr anchor="ctr"/>
                </a:tc>
                <a:tc>
                  <a:txBody>
                    <a:bodyPr/>
                    <a:lstStyle/>
                    <a:p>
                      <a:pPr algn="ctr"/>
                      <a:r>
                        <a:rPr lang="fr-FR" sz="1100" dirty="0">
                          <a:latin typeface="Century Gothic" panose="020B0502020202020204" pitchFamily="34" charset="0"/>
                        </a:rPr>
                        <a:t>42 (10,5%)</a:t>
                      </a:r>
                    </a:p>
                    <a:p>
                      <a:pPr algn="ctr"/>
                      <a:r>
                        <a:rPr lang="fr-FR" sz="1100" dirty="0">
                          <a:latin typeface="Century Gothic" panose="020B0502020202020204" pitchFamily="34" charset="0"/>
                        </a:rPr>
                        <a:t>6 (1,5%)</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latin typeface="Century Gothic" panose="020B0502020202020204" pitchFamily="34" charset="0"/>
                        </a:rPr>
                        <a:t>6 (1,5%)</a:t>
                      </a:r>
                    </a:p>
                    <a:p>
                      <a:pPr algn="ctr"/>
                      <a:r>
                        <a:rPr lang="fr-FR" sz="1100" dirty="0">
                          <a:latin typeface="Century Gothic" panose="020B0502020202020204" pitchFamily="34" charset="0"/>
                        </a:rPr>
                        <a:t>0</a:t>
                      </a:r>
                    </a:p>
                    <a:p>
                      <a:pPr algn="ctr"/>
                      <a:r>
                        <a:rPr lang="fr-FR" sz="1100" dirty="0">
                          <a:latin typeface="Century Gothic" panose="020B0502020202020204" pitchFamily="34" charset="0"/>
                        </a:rPr>
                        <a:t>3 (0,8%)</a:t>
                      </a:r>
                    </a:p>
                  </a:txBody>
                  <a:tcPr anchor="ctr"/>
                </a:tc>
                <a:extLst>
                  <a:ext uri="{0D108BD9-81ED-4DB2-BD59-A6C34878D82A}">
                    <a16:rowId xmlns:a16="http://schemas.microsoft.com/office/drawing/2014/main" xmlns="" val="3282213202"/>
                  </a:ext>
                </a:extLst>
              </a:tr>
            </a:tbl>
          </a:graphicData>
        </a:graphic>
      </p:graphicFrame>
    </p:spTree>
    <p:extLst>
      <p:ext uri="{BB962C8B-B14F-4D97-AF65-F5344CB8AC3E}">
        <p14:creationId xmlns:p14="http://schemas.microsoft.com/office/powerpoint/2010/main" val="592610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660D53-07C7-501C-ACE7-6F094F11B5BC}"/>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B21F6BC0-D0AA-41C0-F7FE-3B6D43C3C554}"/>
              </a:ext>
            </a:extLst>
          </p:cNvPr>
          <p:cNvSpPr>
            <a:spLocks noGrp="1"/>
          </p:cNvSpPr>
          <p:nvPr>
            <p:ph sz="quarter" idx="16"/>
          </p:nvPr>
        </p:nvSpPr>
        <p:spPr/>
        <p:txBody>
          <a:bodyPr/>
          <a:lstStyle/>
          <a:p>
            <a:r>
              <a:rPr lang="fr-FR" dirty="0"/>
              <a:t>H. A. </a:t>
            </a:r>
            <a:r>
              <a:rPr lang="fr-FR" dirty="0" err="1"/>
              <a:t>Wakelee</a:t>
            </a:r>
            <a:r>
              <a:rPr lang="fr-FR" dirty="0"/>
              <a:t>. et al., ASCO</a:t>
            </a:r>
            <a:r>
              <a:rPr lang="fr-FR" baseline="30000" dirty="0"/>
              <a:t>®</a:t>
            </a:r>
            <a:r>
              <a:rPr lang="fr-FR" dirty="0"/>
              <a:t> 2023, Abs. LBA100</a:t>
            </a:r>
          </a:p>
        </p:txBody>
      </p:sp>
      <p:sp>
        <p:nvSpPr>
          <p:cNvPr id="8" name="Espace réservé du texte 3">
            <a:extLst>
              <a:ext uri="{FF2B5EF4-FFF2-40B4-BE49-F238E27FC236}">
                <a16:creationId xmlns:a16="http://schemas.microsoft.com/office/drawing/2014/main" xmlns="" id="{5ED912FD-B6A6-2A97-3EBF-463621556932}"/>
              </a:ext>
            </a:extLst>
          </p:cNvPr>
          <p:cNvSpPr>
            <a:spLocks noGrp="1"/>
          </p:cNvSpPr>
          <p:nvPr>
            <p:ph type="body" sz="quarter" idx="17"/>
          </p:nvPr>
        </p:nvSpPr>
        <p:spPr/>
        <p:txBody>
          <a:bodyPr/>
          <a:lstStyle/>
          <a:p>
            <a:r>
              <a:rPr lang="fr-FR" sz="3600"/>
              <a:t>KEYNOTE-671</a:t>
            </a:r>
            <a:endParaRPr lang="fr-FR" sz="3600" dirty="0"/>
          </a:p>
        </p:txBody>
      </p:sp>
      <p:sp>
        <p:nvSpPr>
          <p:cNvPr id="11" name="Espace réservé du texte 10">
            <a:extLst>
              <a:ext uri="{FF2B5EF4-FFF2-40B4-BE49-F238E27FC236}">
                <a16:creationId xmlns:a16="http://schemas.microsoft.com/office/drawing/2014/main" xmlns="" id="{384FA2AC-D000-81FA-E6D7-05A9408EB45D}"/>
              </a:ext>
            </a:extLst>
          </p:cNvPr>
          <p:cNvSpPr>
            <a:spLocks noGrp="1"/>
          </p:cNvSpPr>
          <p:nvPr>
            <p:ph type="body" sz="quarter" idx="18"/>
          </p:nvPr>
        </p:nvSpPr>
        <p:spPr/>
        <p:txBody>
          <a:bodyPr/>
          <a:lstStyle/>
          <a:p>
            <a:r>
              <a:rPr lang="fr-FR"/>
              <a:t>Conclusion</a:t>
            </a:r>
          </a:p>
        </p:txBody>
      </p:sp>
      <p:sp>
        <p:nvSpPr>
          <p:cNvPr id="14" name="Espace réservé du contenu 13">
            <a:extLst>
              <a:ext uri="{FF2B5EF4-FFF2-40B4-BE49-F238E27FC236}">
                <a16:creationId xmlns:a16="http://schemas.microsoft.com/office/drawing/2014/main" xmlns="" id="{4E9A6BB7-A75E-E5F6-CCEB-0AFC4F71C683}"/>
              </a:ext>
            </a:extLst>
          </p:cNvPr>
          <p:cNvSpPr>
            <a:spLocks noGrp="1"/>
          </p:cNvSpPr>
          <p:nvPr>
            <p:ph sz="quarter" idx="21"/>
          </p:nvPr>
        </p:nvSpPr>
        <p:spPr>
          <a:xfrm>
            <a:off x="1809206" y="1152006"/>
            <a:ext cx="9925594" cy="4815190"/>
          </a:xfrm>
        </p:spPr>
        <p:txBody>
          <a:bodyPr anchor="ctr"/>
          <a:lstStyle/>
          <a:p>
            <a:pPr lvl="1"/>
            <a:r>
              <a:rPr lang="fr-FR" dirty="0"/>
              <a:t>L’essai montre une amélioration significative de la SSE avec chimio-pembrolizumab suivie de pembrolizumab en adjuvant : la SSE médiane n’était pas atteinte ave le pembrolizumab </a:t>
            </a:r>
            <a:r>
              <a:rPr lang="fr-FR" i="1" dirty="0"/>
              <a:t>vs </a:t>
            </a:r>
            <a:r>
              <a:rPr lang="fr-FR" dirty="0"/>
              <a:t>17 mois avec le placebo.</a:t>
            </a:r>
          </a:p>
          <a:p>
            <a:pPr lvl="1"/>
            <a:r>
              <a:rPr lang="fr-FR" dirty="0"/>
              <a:t> A deux ans , taux de SSE de 62, 4% </a:t>
            </a:r>
            <a:r>
              <a:rPr lang="fr-FR" i="1" dirty="0"/>
              <a:t>vs </a:t>
            </a:r>
            <a:r>
              <a:rPr lang="fr-FR" dirty="0"/>
              <a:t>40,6%</a:t>
            </a:r>
          </a:p>
          <a:p>
            <a:pPr lvl="1"/>
            <a:r>
              <a:rPr lang="fr-FR" dirty="0"/>
              <a:t>Le bénéfice est présent quel que soit le sous-groupe.</a:t>
            </a:r>
          </a:p>
          <a:p>
            <a:endParaRPr lang="fr-FR" dirty="0"/>
          </a:p>
          <a:p>
            <a:r>
              <a:rPr lang="fr-FR" dirty="0"/>
              <a:t>Réponse pathologique </a:t>
            </a:r>
          </a:p>
          <a:p>
            <a:pPr lvl="1"/>
            <a:r>
              <a:rPr lang="fr-FR" dirty="0"/>
              <a:t>Taux de </a:t>
            </a:r>
            <a:r>
              <a:rPr lang="fr-FR" dirty="0" err="1"/>
              <a:t>mPR</a:t>
            </a:r>
            <a:r>
              <a:rPr lang="fr-FR" dirty="0"/>
              <a:t> était de 30, 2% </a:t>
            </a:r>
            <a:r>
              <a:rPr lang="fr-FR" i="1" dirty="0"/>
              <a:t>vs </a:t>
            </a:r>
            <a:r>
              <a:rPr lang="fr-FR" dirty="0"/>
              <a:t>11%, </a:t>
            </a:r>
            <a:r>
              <a:rPr lang="fr-FR" dirty="0" err="1"/>
              <a:t>pCR</a:t>
            </a:r>
            <a:r>
              <a:rPr lang="fr-FR" dirty="0"/>
              <a:t> 18,1 % vs 4%</a:t>
            </a:r>
          </a:p>
          <a:p>
            <a:endParaRPr lang="fr-FR" dirty="0"/>
          </a:p>
          <a:p>
            <a:r>
              <a:rPr lang="fr-FR" dirty="0" err="1"/>
              <a:t>Suvie</a:t>
            </a:r>
            <a:r>
              <a:rPr lang="fr-FR" dirty="0"/>
              <a:t> Globale</a:t>
            </a:r>
          </a:p>
          <a:p>
            <a:pPr lvl="1"/>
            <a:r>
              <a:rPr lang="fr-FR" dirty="0"/>
              <a:t>Les données de survies globales ne sont pas matures mais une tendance se dessine en faveur du pembrolizumab.</a:t>
            </a:r>
          </a:p>
          <a:p>
            <a:r>
              <a:rPr lang="fr-FR" dirty="0"/>
              <a:t>Effets indésirables </a:t>
            </a:r>
          </a:p>
          <a:p>
            <a:pPr lvl="1"/>
            <a:r>
              <a:rPr lang="fr-FR" dirty="0"/>
              <a:t> pas de toxicité inattendue.</a:t>
            </a:r>
          </a:p>
          <a:p>
            <a:endParaRPr lang="fr-FR" dirty="0"/>
          </a:p>
        </p:txBody>
      </p:sp>
    </p:spTree>
    <p:extLst>
      <p:ext uri="{BB962C8B-B14F-4D97-AF65-F5344CB8AC3E}">
        <p14:creationId xmlns:p14="http://schemas.microsoft.com/office/powerpoint/2010/main" val="2659604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err="1"/>
              <a:t>Shun</a:t>
            </a:r>
            <a:r>
              <a:rPr lang="fr-FR" dirty="0"/>
              <a:t> Lu </a:t>
            </a:r>
            <a:r>
              <a:rPr lang="fr-FR"/>
              <a:t>et al., ASCO</a:t>
            </a:r>
            <a:r>
              <a:rPr lang="fr-FR" baseline="30000"/>
              <a:t>®</a:t>
            </a:r>
            <a:r>
              <a:rPr lang="fr-FR"/>
              <a:t> </a:t>
            </a:r>
            <a:r>
              <a:rPr lang="fr-FR" dirty="0"/>
              <a:t>2023</a:t>
            </a:r>
            <a:r>
              <a:rPr lang="fr-FR"/>
              <a:t>, abs </a:t>
            </a:r>
            <a:r>
              <a:rPr lang="fr-FR" dirty="0"/>
              <a:t>#8501</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a:t>Abs #8501 : Etude </a:t>
            </a:r>
            <a:r>
              <a:rPr lang="fr-FR" dirty="0"/>
              <a:t>NEOTORCH</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06583" y="2998695"/>
            <a:ext cx="10370160" cy="2341496"/>
          </a:xfrm>
        </p:spPr>
        <p:txBody>
          <a:bodyPr/>
          <a:lstStyle/>
          <a:p>
            <a:r>
              <a:rPr lang="fr-FR" sz="2800" dirty="0"/>
              <a:t>Essai randomisé de phase 3 double aveugle évaluant le </a:t>
            </a:r>
            <a:r>
              <a:rPr lang="fr-FR" sz="2800" dirty="0" err="1"/>
              <a:t>toripalimab</a:t>
            </a:r>
            <a:r>
              <a:rPr lang="fr-FR" sz="2800" dirty="0"/>
              <a:t> associé à la chimiothérapie à base de sels de platine versus chimiothérapie et placebo en </a:t>
            </a:r>
            <a:r>
              <a:rPr lang="fr-FR" sz="2800" dirty="0" err="1"/>
              <a:t>péri-opératoire</a:t>
            </a:r>
            <a:r>
              <a:rPr lang="fr-FR" sz="2800" dirty="0"/>
              <a:t> des CBNPC de stade II-III. </a:t>
            </a:r>
          </a:p>
          <a:p>
            <a:r>
              <a:rPr lang="fr-FR" sz="2800" dirty="0"/>
              <a:t>Résultats de l’analyse intermédiaire sur les stades III</a:t>
            </a:r>
          </a:p>
        </p:txBody>
      </p:sp>
    </p:spTree>
    <p:extLst>
      <p:ext uri="{BB962C8B-B14F-4D97-AF65-F5344CB8AC3E}">
        <p14:creationId xmlns:p14="http://schemas.microsoft.com/office/powerpoint/2010/main" val="1917803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02BB5D6E-CEC9-4704-0280-0B326411014A}"/>
              </a:ext>
            </a:extLst>
          </p:cNvPr>
          <p:cNvSpPr>
            <a:spLocks noGrp="1"/>
          </p:cNvSpPr>
          <p:nvPr>
            <p:ph type="body" sz="quarter" idx="15"/>
          </p:nvPr>
        </p:nvSpPr>
        <p:spPr/>
        <p:txBody>
          <a:bodyPr/>
          <a:lstStyle/>
          <a:p>
            <a:endParaRPr lang="fr-FR"/>
          </a:p>
        </p:txBody>
      </p:sp>
      <p:sp>
        <p:nvSpPr>
          <p:cNvPr id="3" name="Espace réservé du contenu 2">
            <a:extLst>
              <a:ext uri="{FF2B5EF4-FFF2-40B4-BE49-F238E27FC236}">
                <a16:creationId xmlns:a16="http://schemas.microsoft.com/office/drawing/2014/main" xmlns="" id="{96CB5B03-F196-0F8F-B45F-A4FFF21FC593}"/>
              </a:ext>
            </a:extLst>
          </p:cNvPr>
          <p:cNvSpPr>
            <a:spLocks noGrp="1"/>
          </p:cNvSpPr>
          <p:nvPr>
            <p:ph sz="quarter" idx="16"/>
          </p:nvPr>
        </p:nvSpPr>
        <p:spPr/>
        <p:txBody>
          <a:bodyPr/>
          <a:lstStyle/>
          <a:p>
            <a:r>
              <a:rPr lang="fr-FR" dirty="0" err="1"/>
              <a:t>Shun</a:t>
            </a:r>
            <a:r>
              <a:rPr lang="fr-FR" dirty="0"/>
              <a:t> Lu et al., ASCO</a:t>
            </a:r>
            <a:r>
              <a:rPr lang="fr-FR" baseline="30000" dirty="0"/>
              <a:t>®</a:t>
            </a:r>
            <a:r>
              <a:rPr lang="fr-FR" dirty="0"/>
              <a:t> 2023, Abs.#8501</a:t>
            </a:r>
          </a:p>
        </p:txBody>
      </p:sp>
      <p:sp>
        <p:nvSpPr>
          <p:cNvPr id="4" name="Espace réservé du texte 3">
            <a:extLst>
              <a:ext uri="{FF2B5EF4-FFF2-40B4-BE49-F238E27FC236}">
                <a16:creationId xmlns:a16="http://schemas.microsoft.com/office/drawing/2014/main" xmlns="" id="{49CCB836-D13E-4A65-C596-18C5DA798131}"/>
              </a:ext>
            </a:extLst>
          </p:cNvPr>
          <p:cNvSpPr>
            <a:spLocks noGrp="1"/>
          </p:cNvSpPr>
          <p:nvPr>
            <p:ph type="body" sz="quarter" idx="17"/>
          </p:nvPr>
        </p:nvSpPr>
        <p:spPr/>
        <p:txBody>
          <a:bodyPr/>
          <a:lstStyle/>
          <a:p>
            <a:r>
              <a:rPr lang="fr-FR"/>
              <a:t>NEOTORCH</a:t>
            </a:r>
            <a:endParaRPr lang="fr-FR" sz="3600" dirty="0"/>
          </a:p>
        </p:txBody>
      </p:sp>
      <p:sp>
        <p:nvSpPr>
          <p:cNvPr id="5" name="Espace réservé du texte 4">
            <a:extLst>
              <a:ext uri="{FF2B5EF4-FFF2-40B4-BE49-F238E27FC236}">
                <a16:creationId xmlns:a16="http://schemas.microsoft.com/office/drawing/2014/main" xmlns="" id="{A25E347E-A74C-7976-11D7-BFFEA1DF905E}"/>
              </a:ext>
            </a:extLst>
          </p:cNvPr>
          <p:cNvSpPr>
            <a:spLocks noGrp="1"/>
          </p:cNvSpPr>
          <p:nvPr>
            <p:ph type="body" sz="quarter" idx="18"/>
          </p:nvPr>
        </p:nvSpPr>
        <p:spPr/>
        <p:txBody>
          <a:bodyPr/>
          <a:lstStyle/>
          <a:p>
            <a:r>
              <a:rPr lang="fr-FR" sz="2000" dirty="0"/>
              <a:t>Résultats de l’analyse intermédiaire planifiée sur les stade III.</a:t>
            </a:r>
            <a:br>
              <a:rPr lang="fr-FR" sz="2000" dirty="0"/>
            </a:br>
            <a:r>
              <a:rPr lang="da-DK" dirty="0"/>
              <a:t>Date de cutt-off 30 novembre 2022 </a:t>
            </a:r>
            <a:endParaRPr lang="fr-FR" dirty="0"/>
          </a:p>
        </p:txBody>
      </p:sp>
      <p:sp>
        <p:nvSpPr>
          <p:cNvPr id="8" name="Espace réservé du contenu 7">
            <a:extLst>
              <a:ext uri="{FF2B5EF4-FFF2-40B4-BE49-F238E27FC236}">
                <a16:creationId xmlns:a16="http://schemas.microsoft.com/office/drawing/2014/main" xmlns="" id="{118361A2-A83A-3C43-E478-634185FD5AD5}"/>
              </a:ext>
            </a:extLst>
          </p:cNvPr>
          <p:cNvSpPr>
            <a:spLocks noGrp="1"/>
          </p:cNvSpPr>
          <p:nvPr>
            <p:ph sz="quarter" idx="21"/>
          </p:nvPr>
        </p:nvSpPr>
        <p:spPr>
          <a:xfrm>
            <a:off x="1740378" y="5006700"/>
            <a:ext cx="9326880" cy="855938"/>
          </a:xfrm>
        </p:spPr>
        <p:txBody>
          <a:bodyPr tIns="0" bIns="0" anchor="ctr">
            <a:normAutofit/>
          </a:bodyPr>
          <a:lstStyle/>
          <a:p>
            <a:pPr algn="ctr">
              <a:spcBef>
                <a:spcPts val="600"/>
              </a:spcBef>
            </a:pPr>
            <a:r>
              <a:rPr lang="fr-FR" sz="1600" dirty="0"/>
              <a:t>Le </a:t>
            </a:r>
            <a:r>
              <a:rPr lang="fr-FR" sz="1600" dirty="0" err="1"/>
              <a:t>toripalimab</a:t>
            </a:r>
            <a:r>
              <a:rPr lang="fr-FR" sz="1600" dirty="0"/>
              <a:t> est un anti-PD-1</a:t>
            </a:r>
          </a:p>
          <a:p>
            <a:pPr algn="ctr">
              <a:spcBef>
                <a:spcPts val="600"/>
              </a:spcBef>
            </a:pPr>
            <a:r>
              <a:rPr lang="fr-FR" sz="1600" dirty="0"/>
              <a:t>La singularité de cet essai </a:t>
            </a:r>
            <a:r>
              <a:rPr lang="fr-FR" sz="1600" dirty="0" err="1"/>
              <a:t>péri-opératoire</a:t>
            </a:r>
            <a:r>
              <a:rPr lang="fr-FR" sz="1600" dirty="0"/>
              <a:t> est d’avoir prévu un cycle de chimiothérapie+/-IO</a:t>
            </a:r>
            <a:br>
              <a:rPr lang="fr-FR" sz="1600" dirty="0"/>
            </a:br>
            <a:r>
              <a:rPr lang="fr-FR" sz="1600" dirty="0"/>
              <a:t>post-opératoire avant la période d’immunothérapie adjuvante</a:t>
            </a:r>
          </a:p>
        </p:txBody>
      </p:sp>
      <p:sp>
        <p:nvSpPr>
          <p:cNvPr id="9" name="Parenthèse ouvrante 8">
            <a:extLst>
              <a:ext uri="{FF2B5EF4-FFF2-40B4-BE49-F238E27FC236}">
                <a16:creationId xmlns:a16="http://schemas.microsoft.com/office/drawing/2014/main" xmlns="" id="{71782601-3CCC-A9F6-4A03-B2BBCF94BE36}"/>
              </a:ext>
            </a:extLst>
          </p:cNvPr>
          <p:cNvSpPr/>
          <p:nvPr/>
        </p:nvSpPr>
        <p:spPr>
          <a:xfrm>
            <a:off x="3276434" y="2523352"/>
            <a:ext cx="319312" cy="1550021"/>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000" kern="0">
              <a:solidFill>
                <a:srgbClr val="000000"/>
              </a:solidFill>
              <a:latin typeface="Arial" panose="020B0604020202020204" pitchFamily="34" charset="0"/>
              <a:cs typeface="Arial" panose="020B0604020202020204" pitchFamily="34" charset="0"/>
            </a:endParaRPr>
          </a:p>
        </p:txBody>
      </p:sp>
      <p:sp>
        <p:nvSpPr>
          <p:cNvPr id="10" name="Freeform 5">
            <a:extLst>
              <a:ext uri="{FF2B5EF4-FFF2-40B4-BE49-F238E27FC236}">
                <a16:creationId xmlns:a16="http://schemas.microsoft.com/office/drawing/2014/main" xmlns="" id="{E1F23676-4C96-C769-E520-C74C8F2260A9}"/>
              </a:ext>
            </a:extLst>
          </p:cNvPr>
          <p:cNvSpPr/>
          <p:nvPr/>
        </p:nvSpPr>
        <p:spPr>
          <a:xfrm>
            <a:off x="1145292" y="1628813"/>
            <a:ext cx="1764163" cy="1342956"/>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marL="138113"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CBNPC </a:t>
            </a:r>
            <a:r>
              <a:rPr lang="en-US" sz="1000" dirty="0" err="1">
                <a:solidFill>
                  <a:srgbClr val="000000"/>
                </a:solidFill>
                <a:latin typeface="Century Gothic" panose="020B0502020202020204" pitchFamily="34" charset="0"/>
                <a:cs typeface="Arial" panose="020B0604020202020204" pitchFamily="34" charset="0"/>
              </a:rPr>
              <a:t>stade</a:t>
            </a:r>
            <a:r>
              <a:rPr lang="en-US" sz="1000" dirty="0">
                <a:solidFill>
                  <a:srgbClr val="000000"/>
                </a:solidFill>
                <a:latin typeface="Century Gothic" panose="020B0502020202020204" pitchFamily="34" charset="0"/>
                <a:cs typeface="Arial" panose="020B0604020202020204" pitchFamily="34" charset="0"/>
              </a:rPr>
              <a:t> II-III </a:t>
            </a:r>
            <a:r>
              <a:rPr lang="en-US" sz="1000" dirty="0" err="1">
                <a:solidFill>
                  <a:srgbClr val="000000"/>
                </a:solidFill>
                <a:latin typeface="Century Gothic" panose="020B0502020202020204" pitchFamily="34" charset="0"/>
                <a:cs typeface="Arial" panose="020B0604020202020204" pitchFamily="34" charset="0"/>
              </a:rPr>
              <a:t>résécable</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EGFR/ALK </a:t>
            </a:r>
            <a:r>
              <a:rPr lang="en-US" sz="1000" dirty="0" err="1">
                <a:solidFill>
                  <a:srgbClr val="000000"/>
                </a:solidFill>
                <a:latin typeface="Century Gothic" panose="020B0502020202020204" pitchFamily="34" charset="0"/>
                <a:cs typeface="Arial" panose="020B0604020202020204" pitchFamily="34" charset="0"/>
              </a:rPr>
              <a:t>sauvage</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3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Biopsie</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tissulaire</a:t>
            </a:r>
            <a:r>
              <a:rPr lang="en-US" sz="1000" dirty="0">
                <a:solidFill>
                  <a:srgbClr val="000000"/>
                </a:solidFill>
                <a:latin typeface="Century Gothic" panose="020B0502020202020204" pitchFamily="34" charset="0"/>
                <a:cs typeface="Arial" panose="020B0604020202020204" pitchFamily="34" charset="0"/>
              </a:rPr>
              <a:t> disponible pour </a:t>
            </a:r>
            <a:r>
              <a:rPr lang="en-US" sz="1000" dirty="0" err="1">
                <a:solidFill>
                  <a:srgbClr val="000000"/>
                </a:solidFill>
                <a:latin typeface="Century Gothic" panose="020B0502020202020204" pitchFamily="34" charset="0"/>
                <a:cs typeface="Arial" panose="020B0604020202020204" pitchFamily="34" charset="0"/>
              </a:rPr>
              <a:t>analyse</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biomarqueurs</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3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Lésions</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évaluables</a:t>
            </a:r>
            <a:endParaRPr lang="en-US" sz="1000" dirty="0">
              <a:solidFill>
                <a:srgbClr val="000000"/>
              </a:solidFill>
              <a:latin typeface="Century Gothic" panose="020B0502020202020204" pitchFamily="34" charset="0"/>
              <a:cs typeface="Arial" panose="020B0604020202020204" pitchFamily="34" charset="0"/>
            </a:endParaRPr>
          </a:p>
        </p:txBody>
      </p:sp>
      <p:sp>
        <p:nvSpPr>
          <p:cNvPr id="11" name="Freeform 41">
            <a:extLst>
              <a:ext uri="{FF2B5EF4-FFF2-40B4-BE49-F238E27FC236}">
                <a16:creationId xmlns:a16="http://schemas.microsoft.com/office/drawing/2014/main" xmlns="" id="{D53357AE-D318-A825-19E9-999C55BCB671}"/>
              </a:ext>
            </a:extLst>
          </p:cNvPr>
          <p:cNvSpPr/>
          <p:nvPr/>
        </p:nvSpPr>
        <p:spPr>
          <a:xfrm>
            <a:off x="3648066" y="3516946"/>
            <a:ext cx="1476000" cy="1186233"/>
          </a:xfrm>
          <a:prstGeom prst="roundRect">
            <a:avLst>
              <a:gd name="adj" fmla="val 9151"/>
            </a:avLst>
          </a:prstGeom>
          <a:solidFill>
            <a:srgbClr val="898989"/>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100" b="1" kern="0" dirty="0">
                <a:solidFill>
                  <a:prstClr val="white"/>
                </a:solidFill>
                <a:latin typeface="Century Gothic" panose="020B0502020202020204" pitchFamily="34" charset="0"/>
                <a:cs typeface="Arial" panose="020B0604020202020204" pitchFamily="34" charset="0"/>
              </a:rPr>
              <a:t>Placebo</a:t>
            </a:r>
            <a:br>
              <a:rPr lang="en-US" sz="1100" b="1" kern="0" dirty="0">
                <a:solidFill>
                  <a:prstClr val="white"/>
                </a:solidFill>
                <a:latin typeface="Century Gothic" panose="020B0502020202020204" pitchFamily="34" charset="0"/>
                <a:cs typeface="Arial" panose="020B0604020202020204" pitchFamily="34" charset="0"/>
              </a:rPr>
            </a:br>
            <a:r>
              <a:rPr lang="en-US" sz="1100" b="1" kern="0" dirty="0">
                <a:solidFill>
                  <a:prstClr val="white"/>
                </a:solidFill>
                <a:latin typeface="Century Gothic" panose="020B0502020202020204" pitchFamily="34" charset="0"/>
                <a:cs typeface="Arial" panose="020B0604020202020204" pitchFamily="34" charset="0"/>
              </a:rPr>
              <a:t>+</a:t>
            </a:r>
            <a:br>
              <a:rPr lang="en-US" sz="1100" b="1" kern="0" dirty="0">
                <a:solidFill>
                  <a:prstClr val="white"/>
                </a:solidFill>
                <a:latin typeface="Century Gothic" panose="020B0502020202020204" pitchFamily="34" charset="0"/>
                <a:cs typeface="Arial" panose="020B0604020202020204" pitchFamily="34" charset="0"/>
              </a:rPr>
            </a:br>
            <a:r>
              <a:rPr lang="en-US" sz="1100" b="1" kern="0" dirty="0" err="1">
                <a:solidFill>
                  <a:prstClr val="white"/>
                </a:solidFill>
                <a:latin typeface="Century Gothic" panose="020B0502020202020204" pitchFamily="34" charset="0"/>
                <a:cs typeface="Arial" panose="020B0604020202020204" pitchFamily="34" charset="0"/>
              </a:rPr>
              <a:t>Chimiothérapie</a:t>
            </a:r>
            <a:r>
              <a:rPr lang="en-US" sz="1100" b="1" kern="0" dirty="0">
                <a:solidFill>
                  <a:prstClr val="white"/>
                </a:solidFill>
                <a:latin typeface="Century Gothic" panose="020B0502020202020204" pitchFamily="34" charset="0"/>
                <a:cs typeface="Arial" panose="020B0604020202020204" pitchFamily="34" charset="0"/>
              </a:rPr>
              <a:t> </a:t>
            </a:r>
            <a:r>
              <a:rPr lang="en-US" sz="1100" b="1" kern="0" dirty="0" err="1">
                <a:solidFill>
                  <a:prstClr val="white"/>
                </a:solidFill>
                <a:latin typeface="Century Gothic" panose="020B0502020202020204" pitchFamily="34" charset="0"/>
                <a:cs typeface="Arial" panose="020B0604020202020204" pitchFamily="34" charset="0"/>
              </a:rPr>
              <a:t>à</a:t>
            </a:r>
            <a:r>
              <a:rPr lang="en-US" sz="1100" b="1" kern="0" dirty="0">
                <a:solidFill>
                  <a:prstClr val="white"/>
                </a:solidFill>
                <a:latin typeface="Century Gothic" panose="020B0502020202020204" pitchFamily="34" charset="0"/>
                <a:cs typeface="Arial" panose="020B0604020202020204" pitchFamily="34" charset="0"/>
              </a:rPr>
              <a:t> base de </a:t>
            </a:r>
            <a:r>
              <a:rPr lang="en-US" sz="1100" b="1" kern="0" dirty="0" err="1">
                <a:solidFill>
                  <a:prstClr val="white"/>
                </a:solidFill>
                <a:latin typeface="Century Gothic" panose="020B0502020202020204" pitchFamily="34" charset="0"/>
                <a:cs typeface="Arial" panose="020B0604020202020204" pitchFamily="34" charset="0"/>
              </a:rPr>
              <a:t>platine</a:t>
            </a:r>
            <a:endParaRPr lang="en-US" sz="1100" kern="0" dirty="0">
              <a:solidFill>
                <a:prstClr val="white"/>
              </a:solidFill>
              <a:latin typeface="Century Gothic" panose="020B0502020202020204" pitchFamily="34" charset="0"/>
              <a:cs typeface="Arial" panose="020B0604020202020204" pitchFamily="34" charset="0"/>
            </a:endParaRPr>
          </a:p>
          <a:p>
            <a:pPr algn="ctr" defTabSz="514350">
              <a:spcBef>
                <a:spcPts val="600"/>
              </a:spcBef>
              <a:defRPr/>
            </a:pPr>
            <a:r>
              <a:rPr lang="en-US" sz="1100" b="1" kern="0" dirty="0">
                <a:solidFill>
                  <a:prstClr val="white"/>
                </a:solidFill>
                <a:latin typeface="Century Gothic" panose="020B0502020202020204" pitchFamily="34" charset="0"/>
                <a:cs typeface="Arial" panose="020B0604020202020204" pitchFamily="34" charset="0"/>
              </a:rPr>
              <a:t>Q3w 3 cycles</a:t>
            </a:r>
          </a:p>
        </p:txBody>
      </p:sp>
      <p:sp>
        <p:nvSpPr>
          <p:cNvPr id="12" name="Ellipse 11">
            <a:extLst>
              <a:ext uri="{FF2B5EF4-FFF2-40B4-BE49-F238E27FC236}">
                <a16:creationId xmlns:a16="http://schemas.microsoft.com/office/drawing/2014/main" xmlns="" id="{5B6341E0-28D2-68D9-B2B5-CDAB55FDD897}"/>
              </a:ext>
            </a:extLst>
          </p:cNvPr>
          <p:cNvSpPr/>
          <p:nvPr/>
        </p:nvSpPr>
        <p:spPr>
          <a:xfrm>
            <a:off x="3042489" y="3056567"/>
            <a:ext cx="483590" cy="483590"/>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900" b="1" kern="0" dirty="0">
                <a:solidFill>
                  <a:srgbClr val="FFFFFF"/>
                </a:solidFill>
                <a:latin typeface="Century Gothic" panose="020B0502020202020204" pitchFamily="34" charset="0"/>
                <a:cs typeface="Arial" panose="020B0604020202020204" pitchFamily="34" charset="0"/>
              </a:rPr>
              <a:t>1:1</a:t>
            </a:r>
            <a:br>
              <a:rPr lang="en-US" altLang="zh-CN" sz="900" b="1" kern="0" dirty="0">
                <a:solidFill>
                  <a:srgbClr val="FFFFFF"/>
                </a:solidFill>
                <a:latin typeface="Century Gothic" panose="020B0502020202020204" pitchFamily="34" charset="0"/>
                <a:cs typeface="Arial" panose="020B0604020202020204" pitchFamily="34" charset="0"/>
              </a:rPr>
            </a:br>
            <a:r>
              <a:rPr lang="en-US" altLang="zh-CN" sz="700" kern="0" dirty="0">
                <a:solidFill>
                  <a:srgbClr val="FFFFFF"/>
                </a:solidFill>
                <a:latin typeface="Century Gothic" panose="020B0502020202020204" pitchFamily="34" charset="0"/>
                <a:cs typeface="Arial" panose="020B0604020202020204" pitchFamily="34" charset="0"/>
              </a:rPr>
              <a:t>n=500</a:t>
            </a:r>
            <a:endParaRPr lang="en-US" altLang="zh-CN" sz="900" b="1" kern="0" dirty="0">
              <a:solidFill>
                <a:srgbClr val="FFFFFF"/>
              </a:solidFill>
              <a:latin typeface="Century Gothic" panose="020B0502020202020204" pitchFamily="34" charset="0"/>
              <a:cs typeface="Arial" panose="020B0604020202020204" pitchFamily="34" charset="0"/>
            </a:endParaRPr>
          </a:p>
        </p:txBody>
      </p:sp>
      <p:sp>
        <p:nvSpPr>
          <p:cNvPr id="13" name="Freeform 9">
            <a:extLst>
              <a:ext uri="{FF2B5EF4-FFF2-40B4-BE49-F238E27FC236}">
                <a16:creationId xmlns:a16="http://schemas.microsoft.com/office/drawing/2014/main" xmlns="" id="{D01A110F-4CDB-31D5-8EC9-747B8ABD5BC8}"/>
              </a:ext>
            </a:extLst>
          </p:cNvPr>
          <p:cNvSpPr/>
          <p:nvPr/>
        </p:nvSpPr>
        <p:spPr>
          <a:xfrm>
            <a:off x="9508151" y="1499996"/>
            <a:ext cx="2261481" cy="3074199"/>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defRPr/>
            </a:pPr>
            <a:r>
              <a:rPr lang="en-US" sz="1050" b="1" dirty="0">
                <a:solidFill>
                  <a:srgbClr val="000000"/>
                </a:solidFill>
                <a:latin typeface="Century Gothic" panose="020B0502020202020204" pitchFamily="34" charset="0"/>
                <a:cs typeface="Arial" panose="020B0604020202020204" pitchFamily="34" charset="0"/>
              </a:rPr>
              <a:t>Objectif </a:t>
            </a:r>
            <a:r>
              <a:rPr lang="en-US" sz="1050" b="1" dirty="0" err="1">
                <a:solidFill>
                  <a:srgbClr val="000000"/>
                </a:solidFill>
                <a:latin typeface="Century Gothic" panose="020B0502020202020204" pitchFamily="34" charset="0"/>
                <a:cs typeface="Arial" panose="020B0604020202020204" pitchFamily="34" charset="0"/>
              </a:rPr>
              <a:t>primaire</a:t>
            </a:r>
            <a:r>
              <a:rPr lang="en-US" sz="1050" b="1" dirty="0">
                <a:solidFill>
                  <a:srgbClr val="000000"/>
                </a:solidFill>
                <a:latin typeface="Century Gothic" panose="020B0502020202020204" pitchFamily="34" charset="0"/>
                <a:cs typeface="Arial" panose="020B0604020202020204" pitchFamily="34" charset="0"/>
              </a:rPr>
              <a:t> :</a:t>
            </a:r>
            <a:endParaRPr lang="en-US" sz="1050" b="1" dirty="0">
              <a:solidFill>
                <a:srgbClr val="FF6600">
                  <a:lumMod val="50000"/>
                </a:srgbClr>
              </a:solidFill>
              <a:latin typeface="Century Gothic" panose="020B0502020202020204" pitchFamily="34" charset="0"/>
              <a:cs typeface="Arial" panose="020B0604020202020204" pitchFamily="34" charset="0"/>
            </a:endParaRPr>
          </a:p>
          <a:p>
            <a:pPr marL="138113" indent="-138113" defTabSz="450056">
              <a:buClr>
                <a:srgbClr val="FF7F4D"/>
              </a:buClr>
              <a:buFont typeface="Arial" panose="020B0604020202020204" pitchFamily="34" charset="0"/>
              <a:buChar char="•"/>
              <a:defRPr/>
            </a:pPr>
            <a:r>
              <a:rPr lang="en-US" sz="900" dirty="0" err="1">
                <a:solidFill>
                  <a:srgbClr val="000000"/>
                </a:solidFill>
                <a:latin typeface="Century Gothic" panose="020B0502020202020204" pitchFamily="34" charset="0"/>
                <a:cs typeface="Arial" panose="020B0604020202020204" pitchFamily="34" charset="0"/>
              </a:rPr>
              <a:t>Survie</a:t>
            </a:r>
            <a:r>
              <a:rPr lang="en-US" sz="900" dirty="0">
                <a:solidFill>
                  <a:srgbClr val="000000"/>
                </a:solidFill>
                <a:latin typeface="Century Gothic" panose="020B0502020202020204" pitchFamily="34" charset="0"/>
                <a:cs typeface="Arial" panose="020B0604020202020204" pitchFamily="34" charset="0"/>
              </a:rPr>
              <a:t> sans </a:t>
            </a:r>
            <a:r>
              <a:rPr lang="en-US" sz="900" dirty="0" err="1">
                <a:solidFill>
                  <a:srgbClr val="000000"/>
                </a:solidFill>
                <a:latin typeface="Century Gothic" panose="020B0502020202020204" pitchFamily="34" charset="0"/>
                <a:cs typeface="Arial" panose="020B0604020202020204" pitchFamily="34" charset="0"/>
              </a:rPr>
              <a:t>évènement</a:t>
            </a:r>
            <a:r>
              <a:rPr lang="en-US" sz="900" dirty="0">
                <a:solidFill>
                  <a:srgbClr val="000000"/>
                </a:solidFill>
                <a:latin typeface="Century Gothic" panose="020B0502020202020204" pitchFamily="34" charset="0"/>
                <a:cs typeface="Arial" panose="020B0604020202020204" pitchFamily="34" charset="0"/>
              </a:rPr>
              <a:t> (SSE)  par </a:t>
            </a:r>
            <a:r>
              <a:rPr lang="en-US" sz="900" dirty="0" err="1">
                <a:solidFill>
                  <a:srgbClr val="000000"/>
                </a:solidFill>
                <a:latin typeface="Century Gothic" panose="020B0502020202020204" pitchFamily="34" charset="0"/>
                <a:cs typeface="Arial" panose="020B0604020202020204" pitchFamily="34" charset="0"/>
              </a:rPr>
              <a:t>investigateur</a:t>
            </a:r>
            <a:r>
              <a:rPr lang="en-US" sz="900" dirty="0">
                <a:solidFill>
                  <a:srgbClr val="000000"/>
                </a:solidFill>
                <a:latin typeface="Century Gothic" panose="020B0502020202020204" pitchFamily="34" charset="0"/>
                <a:cs typeface="Arial" panose="020B0604020202020204" pitchFamily="34" charset="0"/>
              </a:rPr>
              <a:t/>
            </a:r>
            <a:br>
              <a:rPr lang="en-US" sz="900" dirty="0">
                <a:solidFill>
                  <a:srgbClr val="000000"/>
                </a:solidFill>
                <a:latin typeface="Century Gothic" panose="020B0502020202020204" pitchFamily="34" charset="0"/>
                <a:cs typeface="Arial" panose="020B0604020202020204" pitchFamily="34" charset="0"/>
              </a:rPr>
            </a:br>
            <a:r>
              <a:rPr lang="en-US" sz="900" dirty="0">
                <a:solidFill>
                  <a:srgbClr val="000000"/>
                </a:solidFill>
                <a:latin typeface="Century Gothic" panose="020B0502020202020204" pitchFamily="34" charset="0"/>
                <a:cs typeface="Arial" panose="020B0604020202020204" pitchFamily="34" charset="0"/>
              </a:rPr>
              <a:t>(stage III)</a:t>
            </a:r>
          </a:p>
          <a:p>
            <a:pPr marL="138113" indent="-138113" defTabSz="450056">
              <a:buClr>
                <a:srgbClr val="FF7F4D"/>
              </a:buClr>
              <a:buFont typeface="Arial" panose="020B0604020202020204" pitchFamily="34" charset="0"/>
              <a:buChar char="•"/>
              <a:defRPr/>
            </a:pPr>
            <a:r>
              <a:rPr lang="en-US" sz="900" dirty="0" err="1">
                <a:solidFill>
                  <a:srgbClr val="000000"/>
                </a:solidFill>
                <a:latin typeface="Century Gothic" panose="020B0502020202020204" pitchFamily="34" charset="0"/>
                <a:cs typeface="Arial" panose="020B0604020202020204" pitchFamily="34" charset="0"/>
              </a:rPr>
              <a:t>Survie</a:t>
            </a:r>
            <a:r>
              <a:rPr lang="en-US" sz="900" dirty="0">
                <a:solidFill>
                  <a:srgbClr val="000000"/>
                </a:solidFill>
                <a:latin typeface="Century Gothic" panose="020B0502020202020204" pitchFamily="34" charset="0"/>
                <a:cs typeface="Arial" panose="020B0604020202020204" pitchFamily="34" charset="0"/>
              </a:rPr>
              <a:t> </a:t>
            </a:r>
            <a:r>
              <a:rPr lang="en-US" sz="900" dirty="0" err="1">
                <a:solidFill>
                  <a:srgbClr val="000000"/>
                </a:solidFill>
                <a:latin typeface="Century Gothic" panose="020B0502020202020204" pitchFamily="34" charset="0"/>
                <a:cs typeface="Arial" panose="020B0604020202020204" pitchFamily="34" charset="0"/>
              </a:rPr>
              <a:t>san</a:t>
            </a:r>
            <a:r>
              <a:rPr lang="en-US" sz="900" dirty="0">
                <a:solidFill>
                  <a:srgbClr val="000000"/>
                </a:solidFill>
                <a:latin typeface="Century Gothic" panose="020B0502020202020204" pitchFamily="34" charset="0"/>
                <a:cs typeface="Arial" panose="020B0604020202020204" pitchFamily="34" charset="0"/>
              </a:rPr>
              <a:t> </a:t>
            </a:r>
            <a:r>
              <a:rPr lang="en-US" sz="900" dirty="0" err="1">
                <a:solidFill>
                  <a:srgbClr val="000000"/>
                </a:solidFill>
                <a:latin typeface="Century Gothic" panose="020B0502020202020204" pitchFamily="34" charset="0"/>
                <a:cs typeface="Arial" panose="020B0604020202020204" pitchFamily="34" charset="0"/>
              </a:rPr>
              <a:t>évènement</a:t>
            </a:r>
            <a:r>
              <a:rPr lang="en-US" sz="900" dirty="0">
                <a:solidFill>
                  <a:srgbClr val="000000"/>
                </a:solidFill>
                <a:latin typeface="Century Gothic" panose="020B0502020202020204" pitchFamily="34" charset="0"/>
                <a:cs typeface="Arial" panose="020B0604020202020204" pitchFamily="34" charset="0"/>
              </a:rPr>
              <a:t> par </a:t>
            </a:r>
            <a:r>
              <a:rPr lang="en-US" sz="900" dirty="0" err="1">
                <a:solidFill>
                  <a:srgbClr val="000000"/>
                </a:solidFill>
                <a:latin typeface="Century Gothic" panose="020B0502020202020204" pitchFamily="34" charset="0"/>
                <a:cs typeface="Arial" panose="020B0604020202020204" pitchFamily="34" charset="0"/>
              </a:rPr>
              <a:t>investigateur</a:t>
            </a:r>
            <a:r>
              <a:rPr lang="en-US" sz="900" dirty="0">
                <a:solidFill>
                  <a:srgbClr val="000000"/>
                </a:solidFill>
                <a:latin typeface="Century Gothic" panose="020B0502020202020204" pitchFamily="34" charset="0"/>
                <a:cs typeface="Arial" panose="020B0604020202020204" pitchFamily="34" charset="0"/>
              </a:rPr>
              <a:t> </a:t>
            </a:r>
            <a:br>
              <a:rPr lang="en-US" sz="900" dirty="0">
                <a:solidFill>
                  <a:srgbClr val="000000"/>
                </a:solidFill>
                <a:latin typeface="Century Gothic" panose="020B0502020202020204" pitchFamily="34" charset="0"/>
                <a:cs typeface="Arial" panose="020B0604020202020204" pitchFamily="34" charset="0"/>
              </a:rPr>
            </a:br>
            <a:r>
              <a:rPr lang="en-US" sz="900" dirty="0">
                <a:solidFill>
                  <a:srgbClr val="000000"/>
                </a:solidFill>
                <a:latin typeface="Century Gothic" panose="020B0502020202020204" pitchFamily="34" charset="0"/>
                <a:cs typeface="Arial" panose="020B0604020202020204" pitchFamily="34" charset="0"/>
              </a:rPr>
              <a:t>(</a:t>
            </a:r>
            <a:r>
              <a:rPr lang="en-US" sz="900" dirty="0" err="1">
                <a:solidFill>
                  <a:srgbClr val="000000"/>
                </a:solidFill>
                <a:latin typeface="Century Gothic" panose="020B0502020202020204" pitchFamily="34" charset="0"/>
                <a:cs typeface="Arial" panose="020B0604020202020204" pitchFamily="34" charset="0"/>
              </a:rPr>
              <a:t>stade</a:t>
            </a:r>
            <a:r>
              <a:rPr lang="en-US" sz="900" dirty="0">
                <a:solidFill>
                  <a:srgbClr val="000000"/>
                </a:solidFill>
                <a:latin typeface="Century Gothic" panose="020B0502020202020204" pitchFamily="34" charset="0"/>
                <a:cs typeface="Arial" panose="020B0604020202020204" pitchFamily="34" charset="0"/>
              </a:rPr>
              <a:t> II-III)</a:t>
            </a:r>
          </a:p>
          <a:p>
            <a:pPr marL="138113" indent="-138113" defTabSz="450056">
              <a:buClr>
                <a:srgbClr val="FF7F4D"/>
              </a:buClr>
              <a:buFont typeface="Arial" panose="020B0604020202020204" pitchFamily="34" charset="0"/>
              <a:buChar char="•"/>
              <a:defRPr/>
            </a:pPr>
            <a:r>
              <a:rPr lang="en-US" sz="900" dirty="0">
                <a:solidFill>
                  <a:srgbClr val="000000"/>
                </a:solidFill>
                <a:latin typeface="Century Gothic" panose="020B0502020202020204" pitchFamily="34" charset="0"/>
                <a:cs typeface="Arial" panose="020B0604020202020204" pitchFamily="34" charset="0"/>
              </a:rPr>
              <a:t>MPR revue </a:t>
            </a:r>
            <a:r>
              <a:rPr lang="en-US" sz="900" dirty="0" err="1">
                <a:solidFill>
                  <a:srgbClr val="000000"/>
                </a:solidFill>
                <a:latin typeface="Century Gothic" panose="020B0502020202020204" pitchFamily="34" charset="0"/>
                <a:cs typeface="Arial" panose="020B0604020202020204" pitchFamily="34" charset="0"/>
              </a:rPr>
              <a:t>centralisée</a:t>
            </a:r>
            <a:r>
              <a:rPr lang="en-US" sz="900" dirty="0">
                <a:solidFill>
                  <a:srgbClr val="000000"/>
                </a:solidFill>
                <a:latin typeface="Century Gothic" panose="020B0502020202020204" pitchFamily="34" charset="0"/>
                <a:cs typeface="Arial" panose="020B0604020202020204" pitchFamily="34" charset="0"/>
              </a:rPr>
              <a:t> (</a:t>
            </a:r>
            <a:r>
              <a:rPr lang="en-US" sz="900" dirty="0" err="1">
                <a:solidFill>
                  <a:srgbClr val="000000"/>
                </a:solidFill>
                <a:latin typeface="Century Gothic" panose="020B0502020202020204" pitchFamily="34" charset="0"/>
                <a:cs typeface="Arial" panose="020B0604020202020204" pitchFamily="34" charset="0"/>
              </a:rPr>
              <a:t>stade</a:t>
            </a:r>
            <a:r>
              <a:rPr lang="en-US" sz="900" dirty="0">
                <a:solidFill>
                  <a:srgbClr val="000000"/>
                </a:solidFill>
                <a:latin typeface="Century Gothic" panose="020B0502020202020204" pitchFamily="34" charset="0"/>
                <a:cs typeface="Arial" panose="020B0604020202020204" pitchFamily="34" charset="0"/>
              </a:rPr>
              <a:t> III)</a:t>
            </a:r>
          </a:p>
          <a:p>
            <a:pPr marL="138113" indent="-138113" defTabSz="450056">
              <a:buClr>
                <a:srgbClr val="FF7F4D"/>
              </a:buClr>
              <a:buFont typeface="Arial" panose="020B0604020202020204" pitchFamily="34" charset="0"/>
              <a:buChar char="•"/>
              <a:defRPr/>
            </a:pPr>
            <a:r>
              <a:rPr lang="en-US" sz="900" dirty="0">
                <a:solidFill>
                  <a:srgbClr val="000000"/>
                </a:solidFill>
                <a:latin typeface="Century Gothic" panose="020B0502020202020204" pitchFamily="34" charset="0"/>
                <a:cs typeface="Arial" panose="020B0604020202020204" pitchFamily="34" charset="0"/>
              </a:rPr>
              <a:t>MPR revue </a:t>
            </a:r>
            <a:r>
              <a:rPr lang="en-US" sz="900" dirty="0" err="1">
                <a:solidFill>
                  <a:srgbClr val="000000"/>
                </a:solidFill>
                <a:latin typeface="Century Gothic" panose="020B0502020202020204" pitchFamily="34" charset="0"/>
                <a:cs typeface="Arial" panose="020B0604020202020204" pitchFamily="34" charset="0"/>
              </a:rPr>
              <a:t>centralisée</a:t>
            </a:r>
            <a:r>
              <a:rPr lang="en-US" sz="900" dirty="0">
                <a:solidFill>
                  <a:srgbClr val="000000"/>
                </a:solidFill>
                <a:latin typeface="Century Gothic" panose="020B0502020202020204" pitchFamily="34" charset="0"/>
                <a:cs typeface="Arial" panose="020B0604020202020204" pitchFamily="34" charset="0"/>
              </a:rPr>
              <a:t> (</a:t>
            </a:r>
            <a:r>
              <a:rPr lang="en-US" sz="900" dirty="0" err="1">
                <a:solidFill>
                  <a:srgbClr val="000000"/>
                </a:solidFill>
                <a:latin typeface="Century Gothic" panose="020B0502020202020204" pitchFamily="34" charset="0"/>
                <a:cs typeface="Arial" panose="020B0604020202020204" pitchFamily="34" charset="0"/>
              </a:rPr>
              <a:t>stade</a:t>
            </a:r>
            <a:r>
              <a:rPr lang="en-US" sz="900" dirty="0">
                <a:solidFill>
                  <a:srgbClr val="000000"/>
                </a:solidFill>
                <a:latin typeface="Century Gothic" panose="020B0502020202020204" pitchFamily="34" charset="0"/>
                <a:cs typeface="Arial" panose="020B0604020202020204" pitchFamily="34" charset="0"/>
              </a:rPr>
              <a:t> II-III)</a:t>
            </a:r>
          </a:p>
          <a:p>
            <a:pPr defTabSz="450056">
              <a:spcBef>
                <a:spcPts val="1200"/>
              </a:spcBef>
              <a:buClr>
                <a:srgbClr val="9A00C7"/>
              </a:buClr>
              <a:defRPr/>
            </a:pPr>
            <a:r>
              <a:rPr lang="en-US" sz="1050" b="1" dirty="0" err="1">
                <a:solidFill>
                  <a:srgbClr val="000000"/>
                </a:solidFill>
                <a:latin typeface="Century Gothic" panose="020B0502020202020204" pitchFamily="34" charset="0"/>
                <a:cs typeface="Arial" panose="020B0604020202020204" pitchFamily="34" charset="0"/>
              </a:rPr>
              <a:t>Objectifs</a:t>
            </a:r>
            <a:r>
              <a:rPr lang="en-US" sz="1050" b="1" dirty="0">
                <a:solidFill>
                  <a:srgbClr val="000000"/>
                </a:solidFill>
                <a:latin typeface="Century Gothic" panose="020B0502020202020204" pitchFamily="34" charset="0"/>
                <a:cs typeface="Arial" panose="020B0604020202020204" pitchFamily="34" charset="0"/>
              </a:rPr>
              <a:t> </a:t>
            </a:r>
            <a:r>
              <a:rPr lang="en-US" sz="1050" b="1" dirty="0" err="1">
                <a:solidFill>
                  <a:srgbClr val="000000"/>
                </a:solidFill>
                <a:latin typeface="Century Gothic" panose="020B0502020202020204" pitchFamily="34" charset="0"/>
                <a:cs typeface="Arial" panose="020B0604020202020204" pitchFamily="34" charset="0"/>
              </a:rPr>
              <a:t>secondaires</a:t>
            </a:r>
            <a:r>
              <a:rPr lang="en-US" sz="1050" b="1" dirty="0">
                <a:solidFill>
                  <a:srgbClr val="000000"/>
                </a:solidFill>
                <a:latin typeface="Century Gothic" panose="020B0502020202020204" pitchFamily="34" charset="0"/>
                <a:cs typeface="Arial" panose="020B0604020202020204" pitchFamily="34" charset="0"/>
              </a:rPr>
              <a:t> :</a:t>
            </a:r>
            <a:endParaRPr lang="en-US" sz="1050" b="1" dirty="0">
              <a:solidFill>
                <a:srgbClr val="FF6600">
                  <a:lumMod val="50000"/>
                </a:srgbClr>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900" dirty="0" err="1">
                <a:solidFill>
                  <a:srgbClr val="000000"/>
                </a:solidFill>
                <a:latin typeface="Century Gothic" panose="020B0502020202020204" pitchFamily="34" charset="0"/>
                <a:cs typeface="Arial" panose="020B0604020202020204" pitchFamily="34" charset="0"/>
              </a:rPr>
              <a:t>Survie</a:t>
            </a:r>
            <a:r>
              <a:rPr lang="en-US" sz="900" dirty="0">
                <a:solidFill>
                  <a:srgbClr val="000000"/>
                </a:solidFill>
                <a:latin typeface="Century Gothic" panose="020B0502020202020204" pitchFamily="34" charset="0"/>
                <a:cs typeface="Arial" panose="020B0604020202020204" pitchFamily="34" charset="0"/>
              </a:rPr>
              <a:t> </a:t>
            </a:r>
            <a:r>
              <a:rPr lang="en-US" sz="900" dirty="0" err="1">
                <a:solidFill>
                  <a:srgbClr val="000000"/>
                </a:solidFill>
                <a:latin typeface="Century Gothic" panose="020B0502020202020204" pitchFamily="34" charset="0"/>
                <a:cs typeface="Arial" panose="020B0604020202020204" pitchFamily="34" charset="0"/>
              </a:rPr>
              <a:t>globale</a:t>
            </a:r>
            <a:endParaRPr lang="en-US" sz="9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300"/>
              </a:spcBef>
              <a:buClr>
                <a:srgbClr val="FF7F4D"/>
              </a:buClr>
              <a:buFont typeface="Arial" panose="020B0604020202020204" pitchFamily="34" charset="0"/>
              <a:buChar char="•"/>
              <a:defRPr/>
            </a:pPr>
            <a:r>
              <a:rPr lang="en-US" sz="900" dirty="0" err="1">
                <a:solidFill>
                  <a:srgbClr val="000000"/>
                </a:solidFill>
                <a:latin typeface="Century Gothic" panose="020B0502020202020204" pitchFamily="34" charset="0"/>
                <a:cs typeface="Arial" panose="020B0604020202020204" pitchFamily="34" charset="0"/>
              </a:rPr>
              <a:t>pCR</a:t>
            </a:r>
            <a:r>
              <a:rPr lang="en-US" sz="900" dirty="0">
                <a:solidFill>
                  <a:srgbClr val="000000"/>
                </a:solidFill>
                <a:latin typeface="Century Gothic" panose="020B0502020202020204" pitchFamily="34" charset="0"/>
                <a:cs typeface="Arial" panose="020B0604020202020204" pitchFamily="34" charset="0"/>
              </a:rPr>
              <a:t> </a:t>
            </a:r>
            <a:r>
              <a:rPr lang="en-US" sz="900" dirty="0" err="1">
                <a:solidFill>
                  <a:srgbClr val="000000"/>
                </a:solidFill>
                <a:latin typeface="Century Gothic" panose="020B0502020202020204" pitchFamily="34" charset="0"/>
                <a:cs typeface="Arial" panose="020B0604020202020204" pitchFamily="34" charset="0"/>
              </a:rPr>
              <a:t>centralisée</a:t>
            </a:r>
            <a:r>
              <a:rPr lang="en-US" sz="900" dirty="0">
                <a:solidFill>
                  <a:srgbClr val="000000"/>
                </a:solidFill>
                <a:latin typeface="Century Gothic" panose="020B0502020202020204" pitchFamily="34" charset="0"/>
                <a:cs typeface="Arial" panose="020B0604020202020204" pitchFamily="34" charset="0"/>
              </a:rPr>
              <a:t>/pathologist sur site  pour </a:t>
            </a:r>
            <a:r>
              <a:rPr lang="en-US" sz="900" dirty="0" err="1">
                <a:solidFill>
                  <a:srgbClr val="000000"/>
                </a:solidFill>
                <a:latin typeface="Century Gothic" panose="020B0502020202020204" pitchFamily="34" charset="0"/>
                <a:cs typeface="Arial" panose="020B0604020202020204" pitchFamily="34" charset="0"/>
              </a:rPr>
              <a:t>stade</a:t>
            </a:r>
            <a:r>
              <a:rPr lang="en-US" sz="900" dirty="0">
                <a:solidFill>
                  <a:srgbClr val="000000"/>
                </a:solidFill>
                <a:latin typeface="Century Gothic" panose="020B0502020202020204" pitchFamily="34" charset="0"/>
                <a:cs typeface="Arial" panose="020B0604020202020204" pitchFamily="34" charset="0"/>
              </a:rPr>
              <a:t> III et </a:t>
            </a:r>
            <a:r>
              <a:rPr lang="en-US" sz="900" dirty="0" err="1">
                <a:solidFill>
                  <a:srgbClr val="000000"/>
                </a:solidFill>
                <a:latin typeface="Century Gothic" panose="020B0502020202020204" pitchFamily="34" charset="0"/>
                <a:cs typeface="Arial" panose="020B0604020202020204" pitchFamily="34" charset="0"/>
              </a:rPr>
              <a:t>stade</a:t>
            </a:r>
            <a:r>
              <a:rPr lang="en-US" sz="900" dirty="0">
                <a:solidFill>
                  <a:srgbClr val="000000"/>
                </a:solidFill>
                <a:latin typeface="Century Gothic" panose="020B0502020202020204" pitchFamily="34" charset="0"/>
                <a:cs typeface="Arial" panose="020B0604020202020204" pitchFamily="34" charset="0"/>
              </a:rPr>
              <a:t> II-III</a:t>
            </a:r>
          </a:p>
          <a:p>
            <a:pPr marL="138113" indent="-138113" defTabSz="450056">
              <a:spcBef>
                <a:spcPts val="300"/>
              </a:spcBef>
              <a:buClr>
                <a:srgbClr val="FF7F4D"/>
              </a:buClr>
              <a:buFont typeface="Arial" panose="020B0604020202020204" pitchFamily="34" charset="0"/>
              <a:buChar char="•"/>
              <a:defRPr/>
            </a:pPr>
            <a:r>
              <a:rPr lang="en-US" sz="900" dirty="0">
                <a:solidFill>
                  <a:srgbClr val="000000"/>
                </a:solidFill>
                <a:latin typeface="Century Gothic" panose="020B0502020202020204" pitchFamily="34" charset="0"/>
                <a:cs typeface="Arial" panose="020B0604020202020204" pitchFamily="34" charset="0"/>
              </a:rPr>
              <a:t>SSE revue </a:t>
            </a:r>
            <a:r>
              <a:rPr lang="en-US" sz="900" dirty="0" err="1">
                <a:solidFill>
                  <a:srgbClr val="000000"/>
                </a:solidFill>
                <a:latin typeface="Century Gothic" panose="020B0502020202020204" pitchFamily="34" charset="0"/>
                <a:cs typeface="Arial" panose="020B0604020202020204" pitchFamily="34" charset="0"/>
              </a:rPr>
              <a:t>centralisée</a:t>
            </a:r>
            <a:r>
              <a:rPr lang="en-US" sz="900" dirty="0">
                <a:solidFill>
                  <a:srgbClr val="000000"/>
                </a:solidFill>
                <a:latin typeface="Century Gothic" panose="020B0502020202020204" pitchFamily="34" charset="0"/>
                <a:cs typeface="Arial" panose="020B0604020202020204" pitchFamily="34" charset="0"/>
              </a:rPr>
              <a:t> pour </a:t>
            </a:r>
            <a:r>
              <a:rPr lang="en-US" sz="900" dirty="0" err="1">
                <a:solidFill>
                  <a:srgbClr val="000000"/>
                </a:solidFill>
                <a:latin typeface="Century Gothic" panose="020B0502020202020204" pitchFamily="34" charset="0"/>
                <a:cs typeface="Arial" panose="020B0604020202020204" pitchFamily="34" charset="0"/>
              </a:rPr>
              <a:t>stade</a:t>
            </a:r>
            <a:r>
              <a:rPr lang="en-US" sz="900" dirty="0">
                <a:solidFill>
                  <a:srgbClr val="000000"/>
                </a:solidFill>
                <a:latin typeface="Century Gothic" panose="020B0502020202020204" pitchFamily="34" charset="0"/>
                <a:cs typeface="Arial" panose="020B0604020202020204" pitchFamily="34" charset="0"/>
              </a:rPr>
              <a:t> III and </a:t>
            </a:r>
            <a:r>
              <a:rPr lang="en-US" sz="900" dirty="0" err="1">
                <a:solidFill>
                  <a:srgbClr val="000000"/>
                </a:solidFill>
                <a:latin typeface="Century Gothic" panose="020B0502020202020204" pitchFamily="34" charset="0"/>
                <a:cs typeface="Arial" panose="020B0604020202020204" pitchFamily="34" charset="0"/>
              </a:rPr>
              <a:t>stade</a:t>
            </a:r>
            <a:r>
              <a:rPr lang="en-US" sz="900" dirty="0">
                <a:solidFill>
                  <a:srgbClr val="000000"/>
                </a:solidFill>
                <a:latin typeface="Century Gothic" panose="020B0502020202020204" pitchFamily="34" charset="0"/>
                <a:cs typeface="Arial" panose="020B0604020202020204" pitchFamily="34" charset="0"/>
              </a:rPr>
              <a:t> II-III</a:t>
            </a:r>
          </a:p>
          <a:p>
            <a:pPr marL="138113" indent="-138113" defTabSz="450056">
              <a:spcBef>
                <a:spcPts val="300"/>
              </a:spcBef>
              <a:buClr>
                <a:srgbClr val="FF7F4D"/>
              </a:buClr>
              <a:buFont typeface="Arial" panose="020B0604020202020204" pitchFamily="34" charset="0"/>
              <a:buChar char="•"/>
              <a:defRPr/>
            </a:pPr>
            <a:r>
              <a:rPr lang="en-US" sz="900" dirty="0">
                <a:solidFill>
                  <a:srgbClr val="000000"/>
                </a:solidFill>
                <a:latin typeface="Century Gothic" panose="020B0502020202020204" pitchFamily="34" charset="0"/>
                <a:cs typeface="Arial" panose="020B0604020202020204" pitchFamily="34" charset="0"/>
              </a:rPr>
              <a:t>Temps sans </a:t>
            </a:r>
            <a:r>
              <a:rPr lang="en-US" sz="900" dirty="0" err="1">
                <a:solidFill>
                  <a:srgbClr val="000000"/>
                </a:solidFill>
                <a:latin typeface="Century Gothic" panose="020B0502020202020204" pitchFamily="34" charset="0"/>
                <a:cs typeface="Arial" panose="020B0604020202020204" pitchFamily="34" charset="0"/>
              </a:rPr>
              <a:t>maladie</a:t>
            </a:r>
            <a:endParaRPr lang="en-US" sz="9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300"/>
              </a:spcBef>
              <a:buClr>
                <a:srgbClr val="FF7F4D"/>
              </a:buClr>
              <a:buFont typeface="Arial" panose="020B0604020202020204" pitchFamily="34" charset="0"/>
              <a:buChar char="•"/>
              <a:defRPr/>
            </a:pPr>
            <a:r>
              <a:rPr lang="en-US" sz="900" dirty="0" err="1">
                <a:solidFill>
                  <a:srgbClr val="000000"/>
                </a:solidFill>
                <a:latin typeface="Century Gothic" panose="020B0502020202020204" pitchFamily="34" charset="0"/>
                <a:cs typeface="Arial" panose="020B0604020202020204" pitchFamily="34" charset="0"/>
              </a:rPr>
              <a:t>Tolérance</a:t>
            </a:r>
            <a:r>
              <a:rPr lang="en-US" sz="900" dirty="0">
                <a:solidFill>
                  <a:srgbClr val="000000"/>
                </a:solidFill>
                <a:latin typeface="Century Gothic" panose="020B0502020202020204" pitchFamily="34" charset="0"/>
                <a:cs typeface="Arial" panose="020B0604020202020204" pitchFamily="34" charset="0"/>
              </a:rPr>
              <a:t> et </a:t>
            </a:r>
            <a:r>
              <a:rPr lang="en-US" sz="900" dirty="0" err="1">
                <a:solidFill>
                  <a:srgbClr val="000000"/>
                </a:solidFill>
                <a:latin typeface="Century Gothic" panose="020B0502020202020204" pitchFamily="34" charset="0"/>
                <a:cs typeface="Arial" panose="020B0604020202020204" pitchFamily="34" charset="0"/>
              </a:rPr>
              <a:t>faisabilité</a:t>
            </a:r>
            <a:r>
              <a:rPr lang="en-US" sz="900" dirty="0">
                <a:solidFill>
                  <a:srgbClr val="000000"/>
                </a:solidFill>
                <a:latin typeface="Century Gothic" panose="020B0502020202020204" pitchFamily="34" charset="0"/>
                <a:cs typeface="Arial" panose="020B0604020202020204" pitchFamily="34" charset="0"/>
              </a:rPr>
              <a:t> de la </a:t>
            </a:r>
            <a:r>
              <a:rPr lang="en-US" sz="900" dirty="0" err="1">
                <a:solidFill>
                  <a:srgbClr val="000000"/>
                </a:solidFill>
                <a:latin typeface="Century Gothic" panose="020B0502020202020204" pitchFamily="34" charset="0"/>
                <a:cs typeface="Arial" panose="020B0604020202020204" pitchFamily="34" charset="0"/>
              </a:rPr>
              <a:t>chirurgie</a:t>
            </a:r>
            <a:endParaRPr lang="en-US" sz="900" dirty="0">
              <a:solidFill>
                <a:srgbClr val="000000"/>
              </a:solidFill>
              <a:latin typeface="Century Gothic" panose="020B050202020202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xmlns="" id="{830A9671-901B-D30F-04C2-02367F0C307F}"/>
              </a:ext>
            </a:extLst>
          </p:cNvPr>
          <p:cNvGrpSpPr/>
          <p:nvPr/>
        </p:nvGrpSpPr>
        <p:grpSpPr>
          <a:xfrm>
            <a:off x="9247920" y="1851872"/>
            <a:ext cx="117884" cy="2779200"/>
            <a:chOff x="9203915" y="2629420"/>
            <a:chExt cx="117884" cy="2779200"/>
          </a:xfrm>
        </p:grpSpPr>
        <p:cxnSp>
          <p:nvCxnSpPr>
            <p:cNvPr id="15" name="Connecteur droit 14">
              <a:extLst>
                <a:ext uri="{FF2B5EF4-FFF2-40B4-BE49-F238E27FC236}">
                  <a16:creationId xmlns:a16="http://schemas.microsoft.com/office/drawing/2014/main" xmlns="" id="{CDD24E2B-8FB3-55B0-9773-25AB99D031A5}"/>
                </a:ext>
              </a:extLst>
            </p:cNvPr>
            <p:cNvCxnSpPr>
              <a:cxnSpLocks/>
            </p:cNvCxnSpPr>
            <p:nvPr/>
          </p:nvCxnSpPr>
          <p:spPr>
            <a:xfrm>
              <a:off x="9203916" y="2629420"/>
              <a:ext cx="0" cy="277920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16" name="Freeform 55">
              <a:extLst>
                <a:ext uri="{FF2B5EF4-FFF2-40B4-BE49-F238E27FC236}">
                  <a16:creationId xmlns:a16="http://schemas.microsoft.com/office/drawing/2014/main" xmlns="" id="{BB1F1518-3A82-0A10-041B-B7D13B1FD842}"/>
                </a:ext>
              </a:extLst>
            </p:cNvPr>
            <p:cNvSpPr/>
            <p:nvPr/>
          </p:nvSpPr>
          <p:spPr>
            <a:xfrm rot="5400000">
              <a:off x="9051310" y="3960078"/>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400" kern="0" dirty="0">
                <a:solidFill>
                  <a:prstClr val="white"/>
                </a:solidFill>
                <a:latin typeface="Arial" panose="020B0604020202020204" pitchFamily="34" charset="0"/>
                <a:cs typeface="Arial" panose="020B0604020202020204" pitchFamily="34" charset="0"/>
              </a:endParaRPr>
            </a:p>
          </p:txBody>
        </p:sp>
      </p:grpSp>
      <p:sp>
        <p:nvSpPr>
          <p:cNvPr id="17" name="Freeform 41">
            <a:extLst>
              <a:ext uri="{FF2B5EF4-FFF2-40B4-BE49-F238E27FC236}">
                <a16:creationId xmlns:a16="http://schemas.microsoft.com/office/drawing/2014/main" xmlns="" id="{90715392-7FBE-F7F0-B79E-8E948351D336}"/>
              </a:ext>
            </a:extLst>
          </p:cNvPr>
          <p:cNvSpPr/>
          <p:nvPr/>
        </p:nvSpPr>
        <p:spPr>
          <a:xfrm>
            <a:off x="3648066" y="1851875"/>
            <a:ext cx="1476000" cy="1342956"/>
          </a:xfrm>
          <a:prstGeom prst="roundRect">
            <a:avLst>
              <a:gd name="adj" fmla="val 9151"/>
            </a:avLst>
          </a:prstGeom>
          <a:solidFill>
            <a:srgbClr val="FF7F4D"/>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100" b="1" kern="0" dirty="0" err="1">
                <a:solidFill>
                  <a:prstClr val="white"/>
                </a:solidFill>
                <a:latin typeface="Century Gothic" panose="020B0502020202020204" pitchFamily="34" charset="0"/>
                <a:cs typeface="Arial" panose="020B0604020202020204" pitchFamily="34" charset="0"/>
              </a:rPr>
              <a:t>Toripalimab</a:t>
            </a:r>
            <a:r>
              <a:rPr lang="en-US" sz="1100" b="1" kern="0" dirty="0">
                <a:solidFill>
                  <a:prstClr val="white"/>
                </a:solidFill>
                <a:latin typeface="Century Gothic" panose="020B0502020202020204" pitchFamily="34" charset="0"/>
                <a:cs typeface="Arial" panose="020B0604020202020204" pitchFamily="34" charset="0"/>
              </a:rPr>
              <a:t/>
            </a:r>
            <a:br>
              <a:rPr lang="en-US" sz="1100" b="1" kern="0" dirty="0">
                <a:solidFill>
                  <a:prstClr val="white"/>
                </a:solidFill>
                <a:latin typeface="Century Gothic" panose="020B0502020202020204" pitchFamily="34" charset="0"/>
                <a:cs typeface="Arial" panose="020B0604020202020204" pitchFamily="34" charset="0"/>
              </a:rPr>
            </a:br>
            <a:r>
              <a:rPr lang="en-US" sz="1100" b="1" kern="0" dirty="0">
                <a:solidFill>
                  <a:prstClr val="white"/>
                </a:solidFill>
                <a:latin typeface="Century Gothic" panose="020B0502020202020204" pitchFamily="34" charset="0"/>
                <a:cs typeface="Arial" panose="020B0604020202020204" pitchFamily="34" charset="0"/>
              </a:rPr>
              <a:t>240mg</a:t>
            </a:r>
            <a:br>
              <a:rPr lang="en-US" sz="1100" b="1" kern="0" dirty="0">
                <a:solidFill>
                  <a:prstClr val="white"/>
                </a:solidFill>
                <a:latin typeface="Century Gothic" panose="020B0502020202020204" pitchFamily="34" charset="0"/>
                <a:cs typeface="Arial" panose="020B0604020202020204" pitchFamily="34" charset="0"/>
              </a:rPr>
            </a:br>
            <a:r>
              <a:rPr lang="en-US" sz="1100" b="1" kern="0" dirty="0">
                <a:solidFill>
                  <a:prstClr val="white"/>
                </a:solidFill>
                <a:latin typeface="Century Gothic" panose="020B0502020202020204" pitchFamily="34" charset="0"/>
                <a:cs typeface="Arial" panose="020B0604020202020204" pitchFamily="34" charset="0"/>
              </a:rPr>
              <a:t>+</a:t>
            </a:r>
            <a:r>
              <a:rPr lang="en-US" sz="1100" kern="0" dirty="0">
                <a:solidFill>
                  <a:prstClr val="white"/>
                </a:solidFill>
                <a:latin typeface="Century Gothic" panose="020B0502020202020204" pitchFamily="34" charset="0"/>
                <a:cs typeface="Arial" panose="020B0604020202020204" pitchFamily="34" charset="0"/>
              </a:rPr>
              <a:t/>
            </a:r>
            <a:br>
              <a:rPr lang="en-US" sz="1100" kern="0" dirty="0">
                <a:solidFill>
                  <a:prstClr val="white"/>
                </a:solidFill>
                <a:latin typeface="Century Gothic" panose="020B0502020202020204" pitchFamily="34" charset="0"/>
                <a:cs typeface="Arial" panose="020B0604020202020204" pitchFamily="34" charset="0"/>
              </a:rPr>
            </a:br>
            <a:r>
              <a:rPr lang="en-US" sz="1100" kern="0" dirty="0" err="1">
                <a:solidFill>
                  <a:prstClr val="white"/>
                </a:solidFill>
                <a:latin typeface="Century Gothic" panose="020B0502020202020204" pitchFamily="34" charset="0"/>
                <a:cs typeface="Arial" panose="020B0604020202020204" pitchFamily="34" charset="0"/>
              </a:rPr>
              <a:t>chimiothérapie</a:t>
            </a:r>
            <a:r>
              <a:rPr lang="en-US" sz="1100" kern="0" dirty="0">
                <a:solidFill>
                  <a:prstClr val="white"/>
                </a:solidFill>
                <a:latin typeface="Century Gothic" panose="020B0502020202020204" pitchFamily="34" charset="0"/>
                <a:cs typeface="Arial" panose="020B0604020202020204" pitchFamily="34" charset="0"/>
              </a:rPr>
              <a:t> </a:t>
            </a:r>
            <a:r>
              <a:rPr lang="en-US" sz="1100" kern="0" dirty="0" err="1">
                <a:solidFill>
                  <a:prstClr val="white"/>
                </a:solidFill>
                <a:latin typeface="Century Gothic" panose="020B0502020202020204" pitchFamily="34" charset="0"/>
                <a:cs typeface="Arial" panose="020B0604020202020204" pitchFamily="34" charset="0"/>
              </a:rPr>
              <a:t>à</a:t>
            </a:r>
            <a:r>
              <a:rPr lang="en-US" sz="1100" kern="0" dirty="0">
                <a:solidFill>
                  <a:prstClr val="white"/>
                </a:solidFill>
                <a:latin typeface="Century Gothic" panose="020B0502020202020204" pitchFamily="34" charset="0"/>
                <a:cs typeface="Arial" panose="020B0604020202020204" pitchFamily="34" charset="0"/>
              </a:rPr>
              <a:t> base de </a:t>
            </a:r>
            <a:r>
              <a:rPr lang="en-US" sz="1100" kern="0" dirty="0" err="1">
                <a:solidFill>
                  <a:prstClr val="white"/>
                </a:solidFill>
                <a:latin typeface="Century Gothic" panose="020B0502020202020204" pitchFamily="34" charset="0"/>
                <a:cs typeface="Arial" panose="020B0604020202020204" pitchFamily="34" charset="0"/>
              </a:rPr>
              <a:t>platine</a:t>
            </a:r>
            <a:endParaRPr lang="en-US" sz="1100" kern="0" dirty="0">
              <a:solidFill>
                <a:prstClr val="white"/>
              </a:solidFill>
              <a:latin typeface="Century Gothic" panose="020B0502020202020204" pitchFamily="34" charset="0"/>
              <a:cs typeface="Arial" panose="020B0604020202020204" pitchFamily="34" charset="0"/>
            </a:endParaRPr>
          </a:p>
          <a:p>
            <a:pPr algn="ctr" defTabSz="514350">
              <a:spcBef>
                <a:spcPts val="600"/>
              </a:spcBef>
              <a:defRPr/>
            </a:pPr>
            <a:r>
              <a:rPr lang="en-US" sz="1100" b="1" kern="0" dirty="0">
                <a:solidFill>
                  <a:prstClr val="white"/>
                </a:solidFill>
                <a:latin typeface="Century Gothic" panose="020B0502020202020204" pitchFamily="34" charset="0"/>
                <a:cs typeface="Arial" panose="020B0604020202020204" pitchFamily="34" charset="0"/>
              </a:rPr>
              <a:t>Q3w 3 cycles</a:t>
            </a:r>
          </a:p>
        </p:txBody>
      </p:sp>
      <p:sp>
        <p:nvSpPr>
          <p:cNvPr id="18" name="Freeform 5">
            <a:extLst>
              <a:ext uri="{FF2B5EF4-FFF2-40B4-BE49-F238E27FC236}">
                <a16:creationId xmlns:a16="http://schemas.microsoft.com/office/drawing/2014/main" xmlns="" id="{68123A76-AE6E-FA2C-E786-8EF896CA1176}"/>
              </a:ext>
            </a:extLst>
          </p:cNvPr>
          <p:cNvSpPr/>
          <p:nvPr/>
        </p:nvSpPr>
        <p:spPr>
          <a:xfrm>
            <a:off x="1145292" y="3044264"/>
            <a:ext cx="1764163" cy="1735371"/>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300"/>
              </a:spcBef>
              <a:defRPr/>
            </a:pPr>
            <a:r>
              <a:rPr lang="da-DK" sz="1050" b="1" dirty="0">
                <a:solidFill>
                  <a:srgbClr val="000000"/>
                </a:solidFill>
                <a:latin typeface="Century Gothic" panose="020B0502020202020204" pitchFamily="34" charset="0"/>
                <a:cs typeface="Arial" panose="020B0604020202020204" pitchFamily="34" charset="0"/>
              </a:rPr>
              <a:t>Facteurs de stratification</a:t>
            </a:r>
          </a:p>
          <a:p>
            <a:pPr marL="138113"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II </a:t>
            </a:r>
            <a:r>
              <a:rPr lang="en-US" sz="1000" i="1" dirty="0">
                <a:solidFill>
                  <a:srgbClr val="000000"/>
                </a:solidFill>
                <a:latin typeface="Century Gothic" panose="020B0502020202020204" pitchFamily="34" charset="0"/>
                <a:cs typeface="Arial" panose="020B0604020202020204" pitchFamily="34" charset="0"/>
              </a:rPr>
              <a:t>vs</a:t>
            </a:r>
            <a:r>
              <a:rPr lang="en-US" sz="1000" dirty="0">
                <a:solidFill>
                  <a:srgbClr val="000000"/>
                </a:solidFill>
                <a:latin typeface="Century Gothic" panose="020B0502020202020204" pitchFamily="34" charset="0"/>
                <a:cs typeface="Arial" panose="020B0604020202020204" pitchFamily="34" charset="0"/>
              </a:rPr>
              <a:t> IIIA </a:t>
            </a:r>
            <a:r>
              <a:rPr lang="en-US" sz="1000" i="1" dirty="0">
                <a:solidFill>
                  <a:srgbClr val="000000"/>
                </a:solidFill>
                <a:latin typeface="Century Gothic" panose="020B0502020202020204" pitchFamily="34" charset="0"/>
                <a:cs typeface="Arial" panose="020B0604020202020204" pitchFamily="34" charset="0"/>
              </a:rPr>
              <a:t>vs</a:t>
            </a:r>
            <a:r>
              <a:rPr lang="en-US" sz="1000" dirty="0">
                <a:solidFill>
                  <a:srgbClr val="000000"/>
                </a:solidFill>
                <a:latin typeface="Century Gothic" panose="020B0502020202020204" pitchFamily="34" charset="0"/>
                <a:cs typeface="Arial" panose="020B0604020202020204" pitchFamily="34" charset="0"/>
              </a:rPr>
              <a:t> IIIB</a:t>
            </a:r>
          </a:p>
          <a:p>
            <a:pPr marL="138113" indent="-138113" defTabSz="450056">
              <a:spcBef>
                <a:spcPts val="3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Lobectomie</a:t>
            </a:r>
            <a:r>
              <a:rPr lang="en-US" sz="1000" dirty="0">
                <a:solidFill>
                  <a:srgbClr val="000000"/>
                </a:solidFill>
                <a:latin typeface="Century Gothic" panose="020B0502020202020204" pitchFamily="34" charset="0"/>
                <a:cs typeface="Arial" panose="020B0604020202020204" pitchFamily="34" charset="0"/>
              </a:rPr>
              <a:t> </a:t>
            </a:r>
            <a:r>
              <a:rPr lang="en-US" sz="1000" i="1" dirty="0">
                <a:solidFill>
                  <a:srgbClr val="000000"/>
                </a:solidFill>
                <a:latin typeface="Century Gothic" panose="020B0502020202020204" pitchFamily="34" charset="0"/>
                <a:cs typeface="Arial" panose="020B0604020202020204" pitchFamily="34" charset="0"/>
              </a:rPr>
              <a:t>vs </a:t>
            </a:r>
            <a:r>
              <a:rPr lang="en-US" sz="1000" dirty="0" err="1">
                <a:solidFill>
                  <a:srgbClr val="000000"/>
                </a:solidFill>
                <a:latin typeface="Century Gothic" panose="020B0502020202020204" pitchFamily="34" charset="0"/>
                <a:cs typeface="Arial" panose="020B0604020202020204" pitchFamily="34" charset="0"/>
              </a:rPr>
              <a:t>pneumonectomie</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Non-</a:t>
            </a:r>
            <a:r>
              <a:rPr lang="en-US" sz="1000" dirty="0" err="1">
                <a:solidFill>
                  <a:srgbClr val="000000"/>
                </a:solidFill>
                <a:latin typeface="Century Gothic" panose="020B0502020202020204" pitchFamily="34" charset="0"/>
                <a:cs typeface="Arial" panose="020B0604020202020204" pitchFamily="34" charset="0"/>
              </a:rPr>
              <a:t>épidermoide</a:t>
            </a:r>
            <a:r>
              <a:rPr lang="en-US" sz="1000" dirty="0">
                <a:solidFill>
                  <a:srgbClr val="000000"/>
                </a:solidFill>
                <a:latin typeface="Century Gothic" panose="020B0502020202020204" pitchFamily="34" charset="0"/>
                <a:cs typeface="Arial" panose="020B0604020202020204" pitchFamily="34" charset="0"/>
              </a:rPr>
              <a:t> </a:t>
            </a:r>
            <a:r>
              <a:rPr lang="en-US" sz="1000" i="1" dirty="0">
                <a:solidFill>
                  <a:srgbClr val="000000"/>
                </a:solidFill>
                <a:latin typeface="Century Gothic" panose="020B0502020202020204" pitchFamily="34" charset="0"/>
                <a:cs typeface="Arial" panose="020B0604020202020204" pitchFamily="34" charset="0"/>
              </a:rPr>
              <a:t>vs </a:t>
            </a:r>
            <a:r>
              <a:rPr lang="en-US" sz="1000" dirty="0" err="1">
                <a:solidFill>
                  <a:srgbClr val="000000"/>
                </a:solidFill>
                <a:latin typeface="Century Gothic" panose="020B0502020202020204" pitchFamily="34" charset="0"/>
                <a:cs typeface="Arial" panose="020B0604020202020204" pitchFamily="34" charset="0"/>
              </a:rPr>
              <a:t>épidermoïde</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PD-L1 TC expression : &gt;1% </a:t>
            </a:r>
            <a:r>
              <a:rPr lang="en-US" sz="1000" i="1" dirty="0">
                <a:solidFill>
                  <a:srgbClr val="000000"/>
                </a:solidFill>
                <a:latin typeface="Century Gothic" panose="020B0502020202020204" pitchFamily="34" charset="0"/>
                <a:cs typeface="Arial" panose="020B0604020202020204" pitchFamily="34" charset="0"/>
              </a:rPr>
              <a:t>vs</a:t>
            </a:r>
            <a:r>
              <a:rPr lang="en-US" sz="1000" dirty="0">
                <a:solidFill>
                  <a:srgbClr val="000000"/>
                </a:solidFill>
                <a:latin typeface="Century Gothic" panose="020B0502020202020204" pitchFamily="34" charset="0"/>
                <a:cs typeface="Arial" panose="020B0604020202020204" pitchFamily="34" charset="0"/>
              </a:rPr>
              <a:t> &lt;1%</a:t>
            </a:r>
            <a:br>
              <a:rPr lang="en-US" sz="1000" dirty="0">
                <a:solidFill>
                  <a:srgbClr val="000000"/>
                </a:solidFill>
                <a:latin typeface="Century Gothic" panose="020B0502020202020204" pitchFamily="34" charset="0"/>
                <a:cs typeface="Arial" panose="020B0604020202020204" pitchFamily="34" charset="0"/>
              </a:rPr>
            </a:br>
            <a:r>
              <a:rPr lang="en-US" sz="1000" dirty="0">
                <a:solidFill>
                  <a:srgbClr val="000000"/>
                </a:solidFill>
                <a:latin typeface="Century Gothic" panose="020B0502020202020204" pitchFamily="34" charset="0"/>
                <a:cs typeface="Arial" panose="020B0604020202020204" pitchFamily="34" charset="0"/>
              </a:rPr>
              <a:t>ou non-</a:t>
            </a:r>
            <a:r>
              <a:rPr lang="en-US" sz="1000" dirty="0" err="1">
                <a:solidFill>
                  <a:srgbClr val="000000"/>
                </a:solidFill>
                <a:latin typeface="Century Gothic" panose="020B0502020202020204" pitchFamily="34" charset="0"/>
                <a:cs typeface="Arial" panose="020B0604020202020204" pitchFamily="34" charset="0"/>
              </a:rPr>
              <a:t>évaluable</a:t>
            </a:r>
            <a:endParaRPr lang="en-US" sz="1000" dirty="0">
              <a:solidFill>
                <a:srgbClr val="000000"/>
              </a:solidFill>
              <a:latin typeface="Century Gothic" panose="020B0502020202020204" pitchFamily="34" charset="0"/>
              <a:cs typeface="Arial" panose="020B0604020202020204" pitchFamily="34" charset="0"/>
            </a:endParaRPr>
          </a:p>
        </p:txBody>
      </p:sp>
      <p:sp>
        <p:nvSpPr>
          <p:cNvPr id="19" name="Freeform 9">
            <a:extLst>
              <a:ext uri="{FF2B5EF4-FFF2-40B4-BE49-F238E27FC236}">
                <a16:creationId xmlns:a16="http://schemas.microsoft.com/office/drawing/2014/main" xmlns="" id="{7CDAECAA-339A-495E-90FD-F5BD9D3EF95F}"/>
              </a:ext>
            </a:extLst>
          </p:cNvPr>
          <p:cNvSpPr/>
          <p:nvPr/>
        </p:nvSpPr>
        <p:spPr>
          <a:xfrm>
            <a:off x="3782912" y="1430030"/>
            <a:ext cx="1214646" cy="311904"/>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1200"/>
              </a:spcBef>
              <a:defRPr/>
            </a:pPr>
            <a:r>
              <a:rPr lang="en-US" sz="1050" b="1" dirty="0" err="1">
                <a:solidFill>
                  <a:srgbClr val="000000"/>
                </a:solidFill>
                <a:latin typeface="Century Gothic" panose="020B0502020202020204" pitchFamily="34" charset="0"/>
                <a:cs typeface="Arial" panose="020B0604020202020204" pitchFamily="34" charset="0"/>
              </a:rPr>
              <a:t>Néoadjuvant</a:t>
            </a:r>
            <a:endParaRPr lang="en-US" sz="1000" dirty="0">
              <a:solidFill>
                <a:srgbClr val="000000"/>
              </a:solidFill>
              <a:latin typeface="Century Gothic" panose="020B0502020202020204" pitchFamily="34" charset="0"/>
              <a:cs typeface="Arial" panose="020B0604020202020204" pitchFamily="34" charset="0"/>
            </a:endParaRPr>
          </a:p>
        </p:txBody>
      </p:sp>
      <p:sp>
        <p:nvSpPr>
          <p:cNvPr id="20" name="Freeform 9">
            <a:extLst>
              <a:ext uri="{FF2B5EF4-FFF2-40B4-BE49-F238E27FC236}">
                <a16:creationId xmlns:a16="http://schemas.microsoft.com/office/drawing/2014/main" xmlns="" id="{F1D9D545-555B-F095-C3CD-65117A1D77F8}"/>
              </a:ext>
            </a:extLst>
          </p:cNvPr>
          <p:cNvSpPr/>
          <p:nvPr/>
        </p:nvSpPr>
        <p:spPr>
          <a:xfrm>
            <a:off x="5912247" y="1430030"/>
            <a:ext cx="983143" cy="311904"/>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1200"/>
              </a:spcBef>
              <a:defRPr/>
            </a:pPr>
            <a:r>
              <a:rPr lang="en-US" sz="1050" b="1" dirty="0">
                <a:solidFill>
                  <a:srgbClr val="000000"/>
                </a:solidFill>
                <a:latin typeface="Century Gothic" panose="020B0502020202020204" pitchFamily="34" charset="0"/>
                <a:cs typeface="Arial" panose="020B0604020202020204" pitchFamily="34" charset="0"/>
              </a:rPr>
              <a:t>Adjuvant</a:t>
            </a:r>
            <a:endParaRPr lang="en-US" sz="1000" dirty="0">
              <a:solidFill>
                <a:srgbClr val="000000"/>
              </a:solidFill>
              <a:latin typeface="Century Gothic" panose="020B0502020202020204" pitchFamily="34" charset="0"/>
              <a:cs typeface="Arial" panose="020B0604020202020204" pitchFamily="34" charset="0"/>
            </a:endParaRPr>
          </a:p>
        </p:txBody>
      </p:sp>
      <p:sp>
        <p:nvSpPr>
          <p:cNvPr id="21" name="Freeform 9">
            <a:extLst>
              <a:ext uri="{FF2B5EF4-FFF2-40B4-BE49-F238E27FC236}">
                <a16:creationId xmlns:a16="http://schemas.microsoft.com/office/drawing/2014/main" xmlns="" id="{CC034701-2178-4493-22D8-CB2C4FF6BF91}"/>
              </a:ext>
            </a:extLst>
          </p:cNvPr>
          <p:cNvSpPr/>
          <p:nvPr/>
        </p:nvSpPr>
        <p:spPr>
          <a:xfrm>
            <a:off x="7505362" y="1430030"/>
            <a:ext cx="1036822" cy="311904"/>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1200"/>
              </a:spcBef>
              <a:defRPr/>
            </a:pPr>
            <a:r>
              <a:rPr lang="en-US" sz="1050" b="1" dirty="0">
                <a:solidFill>
                  <a:srgbClr val="000000"/>
                </a:solidFill>
                <a:latin typeface="Century Gothic" panose="020B0502020202020204" pitchFamily="34" charset="0"/>
                <a:cs typeface="Arial" panose="020B0604020202020204" pitchFamily="34" charset="0"/>
              </a:rPr>
              <a:t>Maintenance</a:t>
            </a:r>
            <a:endParaRPr lang="en-US" sz="1000" dirty="0">
              <a:solidFill>
                <a:srgbClr val="000000"/>
              </a:solidFill>
              <a:latin typeface="Century Gothic" panose="020B0502020202020204" pitchFamily="34" charset="0"/>
              <a:cs typeface="Arial" panose="020B0604020202020204" pitchFamily="34" charset="0"/>
            </a:endParaRPr>
          </a:p>
        </p:txBody>
      </p:sp>
      <p:sp>
        <p:nvSpPr>
          <p:cNvPr id="22" name="Freeform 41">
            <a:extLst>
              <a:ext uri="{FF2B5EF4-FFF2-40B4-BE49-F238E27FC236}">
                <a16:creationId xmlns:a16="http://schemas.microsoft.com/office/drawing/2014/main" xmlns="" id="{62A81273-58DE-D403-F53B-88B49E95B14E}"/>
              </a:ext>
            </a:extLst>
          </p:cNvPr>
          <p:cNvSpPr/>
          <p:nvPr/>
        </p:nvSpPr>
        <p:spPr>
          <a:xfrm>
            <a:off x="5683818" y="3516946"/>
            <a:ext cx="1476000" cy="1186231"/>
          </a:xfrm>
          <a:prstGeom prst="roundRect">
            <a:avLst>
              <a:gd name="adj" fmla="val 9151"/>
            </a:avLst>
          </a:prstGeom>
          <a:solidFill>
            <a:srgbClr val="898989"/>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100" b="1" kern="0" dirty="0">
                <a:solidFill>
                  <a:prstClr val="white"/>
                </a:solidFill>
                <a:latin typeface="Century Gothic" panose="020B0502020202020204" pitchFamily="34" charset="0"/>
                <a:cs typeface="Arial" panose="020B0604020202020204" pitchFamily="34" charset="0"/>
              </a:rPr>
              <a:t>Placebo</a:t>
            </a:r>
            <a:br>
              <a:rPr lang="en-US" sz="1100" b="1" kern="0" dirty="0">
                <a:solidFill>
                  <a:prstClr val="white"/>
                </a:solidFill>
                <a:latin typeface="Century Gothic" panose="020B0502020202020204" pitchFamily="34" charset="0"/>
                <a:cs typeface="Arial" panose="020B0604020202020204" pitchFamily="34" charset="0"/>
              </a:rPr>
            </a:br>
            <a:r>
              <a:rPr lang="en-US" sz="1100" b="1" kern="0" dirty="0">
                <a:solidFill>
                  <a:prstClr val="white"/>
                </a:solidFill>
                <a:latin typeface="Century Gothic" panose="020B0502020202020204" pitchFamily="34" charset="0"/>
                <a:cs typeface="Arial" panose="020B0604020202020204" pitchFamily="34" charset="0"/>
              </a:rPr>
              <a:t>+</a:t>
            </a:r>
            <a:br>
              <a:rPr lang="en-US" sz="1100" b="1" kern="0" dirty="0">
                <a:solidFill>
                  <a:prstClr val="white"/>
                </a:solidFill>
                <a:latin typeface="Century Gothic" panose="020B0502020202020204" pitchFamily="34" charset="0"/>
                <a:cs typeface="Arial" panose="020B0604020202020204" pitchFamily="34" charset="0"/>
              </a:rPr>
            </a:br>
            <a:r>
              <a:rPr lang="en-US" sz="1100" kern="0" dirty="0" err="1">
                <a:solidFill>
                  <a:prstClr val="white"/>
                </a:solidFill>
                <a:latin typeface="Century Gothic" panose="020B0502020202020204" pitchFamily="34" charset="0"/>
                <a:cs typeface="Arial" panose="020B0604020202020204" pitchFamily="34" charset="0"/>
              </a:rPr>
              <a:t>chimiothérapie</a:t>
            </a:r>
            <a:r>
              <a:rPr lang="en-US" sz="1100" kern="0" dirty="0">
                <a:solidFill>
                  <a:prstClr val="white"/>
                </a:solidFill>
                <a:latin typeface="Century Gothic" panose="020B0502020202020204" pitchFamily="34" charset="0"/>
                <a:cs typeface="Arial" panose="020B0604020202020204" pitchFamily="34" charset="0"/>
              </a:rPr>
              <a:t> </a:t>
            </a:r>
            <a:r>
              <a:rPr lang="en-US" sz="1100" kern="0" dirty="0" err="1">
                <a:solidFill>
                  <a:prstClr val="white"/>
                </a:solidFill>
                <a:latin typeface="Century Gothic" panose="020B0502020202020204" pitchFamily="34" charset="0"/>
                <a:cs typeface="Arial" panose="020B0604020202020204" pitchFamily="34" charset="0"/>
              </a:rPr>
              <a:t>à</a:t>
            </a:r>
            <a:r>
              <a:rPr lang="en-US" sz="1100" kern="0" dirty="0">
                <a:solidFill>
                  <a:prstClr val="white"/>
                </a:solidFill>
                <a:latin typeface="Century Gothic" panose="020B0502020202020204" pitchFamily="34" charset="0"/>
                <a:cs typeface="Arial" panose="020B0604020202020204" pitchFamily="34" charset="0"/>
              </a:rPr>
              <a:t> base de </a:t>
            </a:r>
            <a:r>
              <a:rPr lang="en-US" sz="1100" kern="0" dirty="0" err="1">
                <a:solidFill>
                  <a:prstClr val="white"/>
                </a:solidFill>
                <a:latin typeface="Century Gothic" panose="020B0502020202020204" pitchFamily="34" charset="0"/>
                <a:cs typeface="Arial" panose="020B0604020202020204" pitchFamily="34" charset="0"/>
              </a:rPr>
              <a:t>platine</a:t>
            </a:r>
            <a:endParaRPr lang="en-US" sz="1100" kern="0" dirty="0">
              <a:solidFill>
                <a:prstClr val="white"/>
              </a:solidFill>
              <a:latin typeface="Century Gothic" panose="020B0502020202020204" pitchFamily="34" charset="0"/>
              <a:cs typeface="Arial" panose="020B0604020202020204" pitchFamily="34" charset="0"/>
            </a:endParaRPr>
          </a:p>
          <a:p>
            <a:pPr algn="ctr" defTabSz="514350">
              <a:spcBef>
                <a:spcPts val="600"/>
              </a:spcBef>
              <a:defRPr/>
            </a:pPr>
            <a:r>
              <a:rPr lang="en-US" sz="1100" b="1" kern="0" dirty="0">
                <a:solidFill>
                  <a:prstClr val="white"/>
                </a:solidFill>
                <a:latin typeface="Century Gothic" panose="020B0502020202020204" pitchFamily="34" charset="0"/>
                <a:cs typeface="Arial" panose="020B0604020202020204" pitchFamily="34" charset="0"/>
              </a:rPr>
              <a:t>Q3w 1 cycle</a:t>
            </a:r>
          </a:p>
        </p:txBody>
      </p:sp>
      <p:sp>
        <p:nvSpPr>
          <p:cNvPr id="23" name="Freeform 41">
            <a:extLst>
              <a:ext uri="{FF2B5EF4-FFF2-40B4-BE49-F238E27FC236}">
                <a16:creationId xmlns:a16="http://schemas.microsoft.com/office/drawing/2014/main" xmlns="" id="{CED146C5-4D20-76A7-5582-04460E988C61}"/>
              </a:ext>
            </a:extLst>
          </p:cNvPr>
          <p:cNvSpPr/>
          <p:nvPr/>
        </p:nvSpPr>
        <p:spPr>
          <a:xfrm>
            <a:off x="5683818" y="1851875"/>
            <a:ext cx="1476000" cy="1342956"/>
          </a:xfrm>
          <a:prstGeom prst="roundRect">
            <a:avLst>
              <a:gd name="adj" fmla="val 9151"/>
            </a:avLst>
          </a:prstGeom>
          <a:solidFill>
            <a:srgbClr val="FF7F4D"/>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100" b="1" kern="0" dirty="0" err="1">
                <a:solidFill>
                  <a:prstClr val="white"/>
                </a:solidFill>
                <a:latin typeface="Century Gothic" panose="020B0502020202020204" pitchFamily="34" charset="0"/>
                <a:cs typeface="Arial" panose="020B0604020202020204" pitchFamily="34" charset="0"/>
              </a:rPr>
              <a:t>Toripalimab</a:t>
            </a:r>
            <a:r>
              <a:rPr lang="en-US" sz="1100" b="1" kern="0" dirty="0">
                <a:solidFill>
                  <a:prstClr val="white"/>
                </a:solidFill>
                <a:latin typeface="Century Gothic" panose="020B0502020202020204" pitchFamily="34" charset="0"/>
                <a:cs typeface="Arial" panose="020B0604020202020204" pitchFamily="34" charset="0"/>
              </a:rPr>
              <a:t/>
            </a:r>
            <a:br>
              <a:rPr lang="en-US" sz="1100" b="1" kern="0" dirty="0">
                <a:solidFill>
                  <a:prstClr val="white"/>
                </a:solidFill>
                <a:latin typeface="Century Gothic" panose="020B0502020202020204" pitchFamily="34" charset="0"/>
                <a:cs typeface="Arial" panose="020B0604020202020204" pitchFamily="34" charset="0"/>
              </a:rPr>
            </a:br>
            <a:r>
              <a:rPr lang="en-US" sz="1100" b="1" kern="0" dirty="0">
                <a:solidFill>
                  <a:prstClr val="white"/>
                </a:solidFill>
                <a:latin typeface="Century Gothic" panose="020B0502020202020204" pitchFamily="34" charset="0"/>
                <a:cs typeface="Arial" panose="020B0604020202020204" pitchFamily="34" charset="0"/>
              </a:rPr>
              <a:t>240mg</a:t>
            </a:r>
            <a:br>
              <a:rPr lang="en-US" sz="1100" b="1" kern="0" dirty="0">
                <a:solidFill>
                  <a:prstClr val="white"/>
                </a:solidFill>
                <a:latin typeface="Century Gothic" panose="020B0502020202020204" pitchFamily="34" charset="0"/>
                <a:cs typeface="Arial" panose="020B0604020202020204" pitchFamily="34" charset="0"/>
              </a:rPr>
            </a:br>
            <a:r>
              <a:rPr lang="en-US" sz="1100" b="1" kern="0" dirty="0">
                <a:solidFill>
                  <a:prstClr val="white"/>
                </a:solidFill>
                <a:latin typeface="Century Gothic" panose="020B0502020202020204" pitchFamily="34" charset="0"/>
                <a:cs typeface="Arial" panose="020B0604020202020204" pitchFamily="34" charset="0"/>
              </a:rPr>
              <a:t>+</a:t>
            </a:r>
            <a:br>
              <a:rPr lang="en-US" sz="1100" b="1" kern="0" dirty="0">
                <a:solidFill>
                  <a:prstClr val="white"/>
                </a:solidFill>
                <a:latin typeface="Century Gothic" panose="020B0502020202020204" pitchFamily="34" charset="0"/>
                <a:cs typeface="Arial" panose="020B0604020202020204" pitchFamily="34" charset="0"/>
              </a:rPr>
            </a:br>
            <a:r>
              <a:rPr lang="en-US" sz="1100" kern="0" dirty="0" err="1">
                <a:solidFill>
                  <a:prstClr val="white"/>
                </a:solidFill>
                <a:latin typeface="Century Gothic" panose="020B0502020202020204" pitchFamily="34" charset="0"/>
                <a:cs typeface="Arial" panose="020B0604020202020204" pitchFamily="34" charset="0"/>
              </a:rPr>
              <a:t>chimiothérapie</a:t>
            </a:r>
            <a:r>
              <a:rPr lang="en-US" sz="1100" kern="0" dirty="0">
                <a:solidFill>
                  <a:prstClr val="white"/>
                </a:solidFill>
                <a:latin typeface="Century Gothic" panose="020B0502020202020204" pitchFamily="34" charset="0"/>
                <a:cs typeface="Arial" panose="020B0604020202020204" pitchFamily="34" charset="0"/>
              </a:rPr>
              <a:t> </a:t>
            </a:r>
            <a:r>
              <a:rPr lang="en-US" sz="1100" kern="0" dirty="0" err="1">
                <a:solidFill>
                  <a:prstClr val="white"/>
                </a:solidFill>
                <a:latin typeface="Century Gothic" panose="020B0502020202020204" pitchFamily="34" charset="0"/>
                <a:cs typeface="Arial" panose="020B0604020202020204" pitchFamily="34" charset="0"/>
              </a:rPr>
              <a:t>à</a:t>
            </a:r>
            <a:r>
              <a:rPr lang="en-US" sz="1100" kern="0" dirty="0">
                <a:solidFill>
                  <a:prstClr val="white"/>
                </a:solidFill>
                <a:latin typeface="Century Gothic" panose="020B0502020202020204" pitchFamily="34" charset="0"/>
                <a:cs typeface="Arial" panose="020B0604020202020204" pitchFamily="34" charset="0"/>
              </a:rPr>
              <a:t> base de </a:t>
            </a:r>
            <a:r>
              <a:rPr lang="en-US" sz="1100" kern="0" dirty="0" err="1">
                <a:solidFill>
                  <a:prstClr val="white"/>
                </a:solidFill>
                <a:latin typeface="Century Gothic" panose="020B0502020202020204" pitchFamily="34" charset="0"/>
                <a:cs typeface="Arial" panose="020B0604020202020204" pitchFamily="34" charset="0"/>
              </a:rPr>
              <a:t>platine</a:t>
            </a:r>
            <a:endParaRPr lang="en-US" sz="1100" kern="0" dirty="0">
              <a:solidFill>
                <a:prstClr val="white"/>
              </a:solidFill>
              <a:latin typeface="Century Gothic" panose="020B0502020202020204" pitchFamily="34" charset="0"/>
              <a:cs typeface="Arial" panose="020B0604020202020204" pitchFamily="34" charset="0"/>
            </a:endParaRPr>
          </a:p>
          <a:p>
            <a:pPr algn="ctr" defTabSz="514350">
              <a:spcBef>
                <a:spcPts val="600"/>
              </a:spcBef>
              <a:defRPr/>
            </a:pPr>
            <a:r>
              <a:rPr lang="en-US" sz="1100" b="1" kern="0" dirty="0">
                <a:solidFill>
                  <a:prstClr val="white"/>
                </a:solidFill>
                <a:latin typeface="Century Gothic" panose="020B0502020202020204" pitchFamily="34" charset="0"/>
                <a:cs typeface="Arial" panose="020B0604020202020204" pitchFamily="34" charset="0"/>
              </a:rPr>
              <a:t>Q3w 1 cycles</a:t>
            </a:r>
          </a:p>
        </p:txBody>
      </p:sp>
      <p:sp>
        <p:nvSpPr>
          <p:cNvPr id="24" name="Freeform 41">
            <a:extLst>
              <a:ext uri="{FF2B5EF4-FFF2-40B4-BE49-F238E27FC236}">
                <a16:creationId xmlns:a16="http://schemas.microsoft.com/office/drawing/2014/main" xmlns="" id="{388B6484-C8C9-64AB-747F-B4DCB5CAAB49}"/>
              </a:ext>
            </a:extLst>
          </p:cNvPr>
          <p:cNvSpPr/>
          <p:nvPr/>
        </p:nvSpPr>
        <p:spPr>
          <a:xfrm>
            <a:off x="7437081" y="3516947"/>
            <a:ext cx="1173385" cy="1112872"/>
          </a:xfrm>
          <a:prstGeom prst="roundRect">
            <a:avLst>
              <a:gd name="adj" fmla="val 9151"/>
            </a:avLst>
          </a:prstGeom>
          <a:solidFill>
            <a:srgbClr val="898989"/>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1200"/>
              </a:spcBef>
              <a:defRPr/>
            </a:pPr>
            <a:r>
              <a:rPr lang="en-US" sz="1200" b="1" kern="0" dirty="0">
                <a:solidFill>
                  <a:prstClr val="white"/>
                </a:solidFill>
                <a:latin typeface="Century Gothic" panose="020B0502020202020204" pitchFamily="34" charset="0"/>
                <a:cs typeface="Arial" panose="020B0604020202020204" pitchFamily="34" charset="0"/>
              </a:rPr>
              <a:t>Placebo</a:t>
            </a:r>
          </a:p>
          <a:p>
            <a:pPr algn="ctr" defTabSz="514350">
              <a:spcBef>
                <a:spcPts val="1200"/>
              </a:spcBef>
              <a:defRPr/>
            </a:pPr>
            <a:r>
              <a:rPr lang="en-US" sz="1200" b="1" kern="0" dirty="0">
                <a:solidFill>
                  <a:prstClr val="white"/>
                </a:solidFill>
                <a:latin typeface="Century Gothic" panose="020B0502020202020204" pitchFamily="34" charset="0"/>
                <a:cs typeface="Arial" panose="020B0604020202020204" pitchFamily="34" charset="0"/>
              </a:rPr>
              <a:t>Q3w </a:t>
            </a:r>
            <a:r>
              <a:rPr lang="en-US" sz="1200" b="1" kern="0" dirty="0" err="1">
                <a:solidFill>
                  <a:prstClr val="white"/>
                </a:solidFill>
                <a:latin typeface="Century Gothic" panose="020B0502020202020204" pitchFamily="34" charset="0"/>
                <a:cs typeface="Arial" panose="020B0604020202020204" pitchFamily="34" charset="0"/>
              </a:rPr>
              <a:t>jusque</a:t>
            </a:r>
            <a:r>
              <a:rPr lang="en-US" sz="1200" b="1" kern="0" dirty="0">
                <a:solidFill>
                  <a:prstClr val="white"/>
                </a:solidFill>
                <a:latin typeface="Century Gothic" panose="020B0502020202020204" pitchFamily="34" charset="0"/>
                <a:cs typeface="Arial" panose="020B0604020202020204" pitchFamily="34" charset="0"/>
              </a:rPr>
              <a:t/>
            </a:r>
            <a:br>
              <a:rPr lang="en-US" sz="1200" b="1" kern="0" dirty="0">
                <a:solidFill>
                  <a:prstClr val="white"/>
                </a:solidFill>
                <a:latin typeface="Century Gothic" panose="020B0502020202020204" pitchFamily="34" charset="0"/>
                <a:cs typeface="Arial" panose="020B0604020202020204" pitchFamily="34" charset="0"/>
              </a:rPr>
            </a:br>
            <a:r>
              <a:rPr lang="en-US" sz="1200" b="1" kern="0" dirty="0">
                <a:solidFill>
                  <a:prstClr val="white"/>
                </a:solidFill>
                <a:latin typeface="Century Gothic" panose="020B0502020202020204" pitchFamily="34" charset="0"/>
                <a:cs typeface="Arial" panose="020B0604020202020204" pitchFamily="34" charset="0"/>
              </a:rPr>
              <a:t>13 cycles</a:t>
            </a:r>
          </a:p>
        </p:txBody>
      </p:sp>
      <p:sp>
        <p:nvSpPr>
          <p:cNvPr id="25" name="Freeform 41">
            <a:extLst>
              <a:ext uri="{FF2B5EF4-FFF2-40B4-BE49-F238E27FC236}">
                <a16:creationId xmlns:a16="http://schemas.microsoft.com/office/drawing/2014/main" xmlns="" id="{61A762A0-B5E7-F4F5-27D0-1B3E0AF8C4CE}"/>
              </a:ext>
            </a:extLst>
          </p:cNvPr>
          <p:cNvSpPr/>
          <p:nvPr/>
        </p:nvSpPr>
        <p:spPr>
          <a:xfrm>
            <a:off x="7437081" y="1851875"/>
            <a:ext cx="1173385" cy="1342956"/>
          </a:xfrm>
          <a:prstGeom prst="roundRect">
            <a:avLst>
              <a:gd name="adj" fmla="val 9151"/>
            </a:avLst>
          </a:prstGeom>
          <a:solidFill>
            <a:srgbClr val="FF7F4D"/>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1200"/>
              </a:spcBef>
              <a:defRPr/>
            </a:pPr>
            <a:r>
              <a:rPr lang="en-US" sz="1200" b="1" kern="0" dirty="0" err="1">
                <a:solidFill>
                  <a:prstClr val="white"/>
                </a:solidFill>
                <a:latin typeface="Century Gothic" panose="020B0502020202020204" pitchFamily="34" charset="0"/>
                <a:cs typeface="Arial" panose="020B0604020202020204" pitchFamily="34" charset="0"/>
              </a:rPr>
              <a:t>Toripalimab</a:t>
            </a:r>
            <a:r>
              <a:rPr lang="en-US" sz="1200" b="1" kern="0" dirty="0">
                <a:solidFill>
                  <a:prstClr val="white"/>
                </a:solidFill>
                <a:latin typeface="Century Gothic" panose="020B0502020202020204" pitchFamily="34" charset="0"/>
                <a:cs typeface="Arial" panose="020B0604020202020204" pitchFamily="34" charset="0"/>
              </a:rPr>
              <a:t/>
            </a:r>
            <a:br>
              <a:rPr lang="en-US" sz="1200" b="1" kern="0" dirty="0">
                <a:solidFill>
                  <a:prstClr val="white"/>
                </a:solidFill>
                <a:latin typeface="Century Gothic" panose="020B0502020202020204" pitchFamily="34" charset="0"/>
                <a:cs typeface="Arial" panose="020B0604020202020204" pitchFamily="34" charset="0"/>
              </a:rPr>
            </a:br>
            <a:r>
              <a:rPr lang="en-US" sz="1200" b="1" kern="0" dirty="0">
                <a:solidFill>
                  <a:prstClr val="white"/>
                </a:solidFill>
                <a:latin typeface="Century Gothic" panose="020B0502020202020204" pitchFamily="34" charset="0"/>
                <a:cs typeface="Arial" panose="020B0604020202020204" pitchFamily="34" charset="0"/>
              </a:rPr>
              <a:t>240mg</a:t>
            </a:r>
          </a:p>
          <a:p>
            <a:pPr algn="ctr" defTabSz="514350">
              <a:spcBef>
                <a:spcPts val="1200"/>
              </a:spcBef>
              <a:defRPr/>
            </a:pPr>
            <a:r>
              <a:rPr lang="en-US" sz="1200" b="1" kern="0" dirty="0">
                <a:solidFill>
                  <a:prstClr val="white"/>
                </a:solidFill>
                <a:latin typeface="Century Gothic" panose="020B0502020202020204" pitchFamily="34" charset="0"/>
                <a:cs typeface="Arial" panose="020B0604020202020204" pitchFamily="34" charset="0"/>
              </a:rPr>
              <a:t>Q3w </a:t>
            </a:r>
            <a:r>
              <a:rPr lang="en-US" sz="1200" b="1" kern="0" dirty="0" err="1">
                <a:solidFill>
                  <a:prstClr val="white"/>
                </a:solidFill>
                <a:latin typeface="Century Gothic" panose="020B0502020202020204" pitchFamily="34" charset="0"/>
                <a:cs typeface="Arial" panose="020B0604020202020204" pitchFamily="34" charset="0"/>
              </a:rPr>
              <a:t>jusque</a:t>
            </a:r>
            <a:r>
              <a:rPr lang="en-US" sz="1200" b="1" kern="0" dirty="0">
                <a:solidFill>
                  <a:prstClr val="white"/>
                </a:solidFill>
                <a:latin typeface="Century Gothic" panose="020B0502020202020204" pitchFamily="34" charset="0"/>
                <a:cs typeface="Arial" panose="020B0604020202020204" pitchFamily="34" charset="0"/>
              </a:rPr>
              <a:t/>
            </a:r>
            <a:br>
              <a:rPr lang="en-US" sz="1200" b="1" kern="0" dirty="0">
                <a:solidFill>
                  <a:prstClr val="white"/>
                </a:solidFill>
                <a:latin typeface="Century Gothic" panose="020B0502020202020204" pitchFamily="34" charset="0"/>
                <a:cs typeface="Arial" panose="020B0604020202020204" pitchFamily="34" charset="0"/>
              </a:rPr>
            </a:br>
            <a:r>
              <a:rPr lang="en-US" sz="1200" b="1" kern="0" dirty="0">
                <a:solidFill>
                  <a:prstClr val="white"/>
                </a:solidFill>
                <a:latin typeface="Century Gothic" panose="020B0502020202020204" pitchFamily="34" charset="0"/>
                <a:cs typeface="Arial" panose="020B0604020202020204" pitchFamily="34" charset="0"/>
              </a:rPr>
              <a:t>13 cycles</a:t>
            </a:r>
          </a:p>
        </p:txBody>
      </p:sp>
      <p:sp>
        <p:nvSpPr>
          <p:cNvPr id="26" name="Rectangle 25">
            <a:extLst>
              <a:ext uri="{FF2B5EF4-FFF2-40B4-BE49-F238E27FC236}">
                <a16:creationId xmlns:a16="http://schemas.microsoft.com/office/drawing/2014/main" xmlns="" id="{16993DB1-8D85-C87E-E870-550F61AD8EF4}"/>
              </a:ext>
            </a:extLst>
          </p:cNvPr>
          <p:cNvSpPr/>
          <p:nvPr/>
        </p:nvSpPr>
        <p:spPr>
          <a:xfrm>
            <a:off x="1143599" y="1430030"/>
            <a:ext cx="10591200" cy="3358892"/>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cxnSp>
        <p:nvCxnSpPr>
          <p:cNvPr id="27" name="Connecteur droit avec flèche 26">
            <a:extLst>
              <a:ext uri="{FF2B5EF4-FFF2-40B4-BE49-F238E27FC236}">
                <a16:creationId xmlns:a16="http://schemas.microsoft.com/office/drawing/2014/main" xmlns="" id="{89F7738F-4E55-F0D3-BB69-168503CD026F}"/>
              </a:ext>
            </a:extLst>
          </p:cNvPr>
          <p:cNvCxnSpPr>
            <a:cxnSpLocks/>
          </p:cNvCxnSpPr>
          <p:nvPr/>
        </p:nvCxnSpPr>
        <p:spPr>
          <a:xfrm>
            <a:off x="5104108" y="2523353"/>
            <a:ext cx="468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cxnSp>
        <p:nvCxnSpPr>
          <p:cNvPr id="28" name="Connecteur droit avec flèche 27">
            <a:extLst>
              <a:ext uri="{FF2B5EF4-FFF2-40B4-BE49-F238E27FC236}">
                <a16:creationId xmlns:a16="http://schemas.microsoft.com/office/drawing/2014/main" xmlns="" id="{A0680695-CF5C-E900-AF56-5D7FFB00F619}"/>
              </a:ext>
            </a:extLst>
          </p:cNvPr>
          <p:cNvCxnSpPr>
            <a:cxnSpLocks/>
          </p:cNvCxnSpPr>
          <p:nvPr/>
        </p:nvCxnSpPr>
        <p:spPr>
          <a:xfrm>
            <a:off x="5104108" y="4073383"/>
            <a:ext cx="468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cxnSp>
        <p:nvCxnSpPr>
          <p:cNvPr id="29" name="Connecteur droit avec flèche 28">
            <a:extLst>
              <a:ext uri="{FF2B5EF4-FFF2-40B4-BE49-F238E27FC236}">
                <a16:creationId xmlns:a16="http://schemas.microsoft.com/office/drawing/2014/main" xmlns="" id="{E41DDC82-AF7D-28DA-481E-C0BB9FA0AD93}"/>
              </a:ext>
            </a:extLst>
          </p:cNvPr>
          <p:cNvCxnSpPr>
            <a:cxnSpLocks/>
          </p:cNvCxnSpPr>
          <p:nvPr/>
        </p:nvCxnSpPr>
        <p:spPr>
          <a:xfrm>
            <a:off x="7157497" y="2523353"/>
            <a:ext cx="252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cxnSp>
        <p:nvCxnSpPr>
          <p:cNvPr id="30" name="Connecteur droit avec flèche 29">
            <a:extLst>
              <a:ext uri="{FF2B5EF4-FFF2-40B4-BE49-F238E27FC236}">
                <a16:creationId xmlns:a16="http://schemas.microsoft.com/office/drawing/2014/main" xmlns="" id="{35A9E2EF-80C3-849A-8F81-1A1F417BADF3}"/>
              </a:ext>
            </a:extLst>
          </p:cNvPr>
          <p:cNvCxnSpPr>
            <a:cxnSpLocks/>
          </p:cNvCxnSpPr>
          <p:nvPr/>
        </p:nvCxnSpPr>
        <p:spPr>
          <a:xfrm>
            <a:off x="7157497" y="4073383"/>
            <a:ext cx="252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cxnSp>
        <p:nvCxnSpPr>
          <p:cNvPr id="31" name="Connecteur droit avec flèche 30">
            <a:extLst>
              <a:ext uri="{FF2B5EF4-FFF2-40B4-BE49-F238E27FC236}">
                <a16:creationId xmlns:a16="http://schemas.microsoft.com/office/drawing/2014/main" xmlns="" id="{B276DB41-179E-ED8C-4C34-C55847DC2F43}"/>
              </a:ext>
            </a:extLst>
          </p:cNvPr>
          <p:cNvCxnSpPr>
            <a:cxnSpLocks/>
          </p:cNvCxnSpPr>
          <p:nvPr/>
        </p:nvCxnSpPr>
        <p:spPr>
          <a:xfrm>
            <a:off x="8609453" y="2523353"/>
            <a:ext cx="252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cxnSp>
        <p:nvCxnSpPr>
          <p:cNvPr id="32" name="Connecteur droit avec flèche 31">
            <a:extLst>
              <a:ext uri="{FF2B5EF4-FFF2-40B4-BE49-F238E27FC236}">
                <a16:creationId xmlns:a16="http://schemas.microsoft.com/office/drawing/2014/main" xmlns="" id="{2905050F-DD97-2406-A4DB-36B7DCCD5687}"/>
              </a:ext>
            </a:extLst>
          </p:cNvPr>
          <p:cNvCxnSpPr>
            <a:cxnSpLocks/>
          </p:cNvCxnSpPr>
          <p:nvPr/>
        </p:nvCxnSpPr>
        <p:spPr>
          <a:xfrm>
            <a:off x="8609453" y="4073383"/>
            <a:ext cx="252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sp>
        <p:nvSpPr>
          <p:cNvPr id="33" name="Freeform 9">
            <a:extLst>
              <a:ext uri="{FF2B5EF4-FFF2-40B4-BE49-F238E27FC236}">
                <a16:creationId xmlns:a16="http://schemas.microsoft.com/office/drawing/2014/main" xmlns="" id="{3FBD717D-29DA-7F22-39A7-06049597AD74}"/>
              </a:ext>
            </a:extLst>
          </p:cNvPr>
          <p:cNvSpPr/>
          <p:nvPr/>
        </p:nvSpPr>
        <p:spPr>
          <a:xfrm rot="16200000">
            <a:off x="3909875" y="3223701"/>
            <a:ext cx="2779200" cy="179758"/>
          </a:xfrm>
          <a:prstGeom prst="rect">
            <a:avLst/>
          </a:prstGeom>
          <a:solidFill>
            <a:schemeClr val="bg2"/>
          </a:solidFill>
          <a:ln w="25400" cap="flat" cmpd="sng" algn="ctr">
            <a:noFill/>
            <a:prstDash val="solid"/>
          </a:ln>
          <a:effectLst/>
        </p:spPr>
        <p:txBody>
          <a:bodyPr spcFirstLastPara="0" vert="horz" wrap="square" lIns="74434" tIns="18000" rIns="74434" bIns="0" numCol="1" spcCol="1270" anchor="t" anchorCtr="0">
            <a:spAutoFit/>
          </a:bodyPr>
          <a:lstStyle/>
          <a:p>
            <a:pPr algn="ctr" defTabSz="450056">
              <a:spcBef>
                <a:spcPts val="1200"/>
              </a:spcBef>
              <a:defRPr/>
            </a:pPr>
            <a:r>
              <a:rPr lang="en-US" sz="1050" b="1" dirty="0" err="1">
                <a:solidFill>
                  <a:srgbClr val="000000"/>
                </a:solidFill>
                <a:latin typeface="Century Gothic" panose="020B0502020202020204" pitchFamily="34" charset="0"/>
                <a:cs typeface="Arial" panose="020B0604020202020204" pitchFamily="34" charset="0"/>
              </a:rPr>
              <a:t>chirurgie</a:t>
            </a:r>
            <a:endParaRPr lang="en-US" sz="1000" dirty="0">
              <a:solidFill>
                <a:srgbClr val="000000"/>
              </a:solidFill>
              <a:latin typeface="Century Gothic" panose="020B0502020202020204" pitchFamily="34" charset="0"/>
              <a:cs typeface="Arial" panose="020B0604020202020204" pitchFamily="34" charset="0"/>
            </a:endParaRPr>
          </a:p>
        </p:txBody>
      </p:sp>
      <p:sp>
        <p:nvSpPr>
          <p:cNvPr id="34" name="Freeform 9">
            <a:extLst>
              <a:ext uri="{FF2B5EF4-FFF2-40B4-BE49-F238E27FC236}">
                <a16:creationId xmlns:a16="http://schemas.microsoft.com/office/drawing/2014/main" xmlns="" id="{37FA1175-9EFD-1166-919D-26158D911460}"/>
              </a:ext>
            </a:extLst>
          </p:cNvPr>
          <p:cNvSpPr/>
          <p:nvPr/>
        </p:nvSpPr>
        <p:spPr>
          <a:xfrm rot="16200000">
            <a:off x="7632027" y="3150965"/>
            <a:ext cx="2777944" cy="179758"/>
          </a:xfrm>
          <a:prstGeom prst="rect">
            <a:avLst/>
          </a:prstGeom>
          <a:solidFill>
            <a:schemeClr val="bg2"/>
          </a:solidFill>
          <a:ln w="25400" cap="flat" cmpd="sng" algn="ctr">
            <a:noFill/>
            <a:prstDash val="solid"/>
          </a:ln>
          <a:effectLst/>
        </p:spPr>
        <p:txBody>
          <a:bodyPr spcFirstLastPara="0" vert="horz" wrap="square" lIns="74434" tIns="18000" rIns="74434" bIns="0" numCol="1" spcCol="1270" anchor="t" anchorCtr="0">
            <a:spAutoFit/>
          </a:bodyPr>
          <a:lstStyle/>
          <a:p>
            <a:pPr algn="ctr" defTabSz="450056">
              <a:spcBef>
                <a:spcPts val="1200"/>
              </a:spcBef>
              <a:defRPr/>
            </a:pPr>
            <a:r>
              <a:rPr lang="en-US" sz="1050" b="1" dirty="0">
                <a:solidFill>
                  <a:srgbClr val="000000"/>
                </a:solidFill>
                <a:latin typeface="Century Gothic" panose="020B0502020202020204" pitchFamily="34" charset="0"/>
                <a:cs typeface="Arial" panose="020B0604020202020204" pitchFamily="34" charset="0"/>
              </a:rPr>
              <a:t>Follow-up</a:t>
            </a:r>
            <a:endParaRPr lang="en-US" sz="1000"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031511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a:t>2-6 juin 2023</a:t>
            </a:r>
            <a:r>
              <a:rPr lang="fr-FR" noProof="0"/>
              <a:t> </a:t>
            </a:r>
            <a:endParaRPr lang="fr-FR"/>
          </a:p>
          <a:p>
            <a:endParaRPr lang="fr-FR" dirty="0"/>
          </a:p>
        </p:txBody>
      </p:sp>
      <p:sp>
        <p:nvSpPr>
          <p:cNvPr id="6" name="Espace réservé du contenu 2">
            <a:extLst>
              <a:ext uri="{FF2B5EF4-FFF2-40B4-BE49-F238E27FC236}">
                <a16:creationId xmlns:a16="http://schemas.microsoft.com/office/drawing/2014/main" xmlns="" id="{440E3933-231C-E7C4-39C4-88946E5958E8}"/>
              </a:ext>
            </a:extLst>
          </p:cNvPr>
          <p:cNvSpPr>
            <a:spLocks noGrp="1"/>
          </p:cNvSpPr>
          <p:nvPr>
            <p:ph sz="quarter" idx="16"/>
          </p:nvPr>
        </p:nvSpPr>
        <p:spPr/>
        <p:txBody>
          <a:bodyPr/>
          <a:lstStyle/>
          <a:p>
            <a:r>
              <a:rPr lang="fr-FR" dirty="0" err="1"/>
              <a:t>Shun</a:t>
            </a:r>
            <a:r>
              <a:rPr lang="fr-FR" dirty="0"/>
              <a:t> Lu et al., ASCO</a:t>
            </a:r>
            <a:r>
              <a:rPr lang="fr-FR" baseline="30000" dirty="0"/>
              <a:t>®</a:t>
            </a:r>
            <a:r>
              <a:rPr lang="fr-FR" dirty="0"/>
              <a:t> 2023, Abs.#8501</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NEOTORCH</a:t>
            </a:r>
            <a:endParaRPr lang="fr-FR" dirty="0"/>
          </a:p>
        </p:txBody>
      </p:sp>
      <p:sp>
        <p:nvSpPr>
          <p:cNvPr id="8" name="Espace réservé du texte 7">
            <a:extLst>
              <a:ext uri="{FF2B5EF4-FFF2-40B4-BE49-F238E27FC236}">
                <a16:creationId xmlns:a16="http://schemas.microsoft.com/office/drawing/2014/main" xmlns="" id="{0815992D-83F3-CBA8-3D9E-AD0E5B4C8A3E}"/>
              </a:ext>
            </a:extLst>
          </p:cNvPr>
          <p:cNvSpPr>
            <a:spLocks noGrp="1"/>
          </p:cNvSpPr>
          <p:nvPr>
            <p:ph type="body" sz="quarter" idx="18"/>
          </p:nvPr>
        </p:nvSpPr>
        <p:spPr/>
        <p:txBody>
          <a:bodyPr/>
          <a:lstStyle/>
          <a:p>
            <a:r>
              <a:rPr lang="fr-FR"/>
              <a:t>Caractéristiques démographiques</a:t>
            </a:r>
          </a:p>
        </p:txBody>
      </p:sp>
      <p:sp>
        <p:nvSpPr>
          <p:cNvPr id="14" name="Espace réservé du contenu 13">
            <a:extLst>
              <a:ext uri="{FF2B5EF4-FFF2-40B4-BE49-F238E27FC236}">
                <a16:creationId xmlns:a16="http://schemas.microsoft.com/office/drawing/2014/main" xmlns="" id="{DBE54793-FF2E-8489-8F5C-D782986E7B31}"/>
              </a:ext>
            </a:extLst>
          </p:cNvPr>
          <p:cNvSpPr>
            <a:spLocks noGrp="1"/>
          </p:cNvSpPr>
          <p:nvPr>
            <p:ph sz="quarter" idx="21"/>
          </p:nvPr>
        </p:nvSpPr>
        <p:spPr/>
        <p:txBody>
          <a:bodyPr anchor="ctr"/>
          <a:lstStyle/>
          <a:p>
            <a:r>
              <a:rPr lang="fr-FR" sz="1700" dirty="0"/>
              <a:t>Les 2 bras sont comparables. Mais il existe des particularités dans cet essai : </a:t>
            </a:r>
          </a:p>
          <a:p>
            <a:pPr marL="450850" lvl="1" indent="-271463">
              <a:spcBef>
                <a:spcPts val="1200"/>
              </a:spcBef>
            </a:pPr>
            <a:r>
              <a:rPr lang="fr-FR" sz="1500" dirty="0"/>
              <a:t>Patients jeunes , pas de patients au-delà de 70 ans.</a:t>
            </a:r>
          </a:p>
          <a:p>
            <a:pPr marL="450850" lvl="1" indent="-271463">
              <a:spcBef>
                <a:spcPts val="1200"/>
              </a:spcBef>
            </a:pPr>
            <a:r>
              <a:rPr lang="fr-FR" sz="1500" dirty="0"/>
              <a:t>Une majorité de PS1 :65,3% dans le bras </a:t>
            </a:r>
            <a:r>
              <a:rPr lang="fr-FR" sz="1500" dirty="0" err="1"/>
              <a:t>torpalimab</a:t>
            </a:r>
            <a:r>
              <a:rPr lang="fr-FR" sz="1500" dirty="0"/>
              <a:t> (63,9% dans le bras placebo).</a:t>
            </a:r>
          </a:p>
          <a:p>
            <a:pPr marL="450850" lvl="1" indent="-271463">
              <a:spcBef>
                <a:spcPts val="1200"/>
              </a:spcBef>
            </a:pPr>
            <a:r>
              <a:rPr lang="fr-FR" sz="1500" b="1" dirty="0"/>
              <a:t>Une grande majorité d’épidermoïde : 77% dans</a:t>
            </a:r>
            <a:br>
              <a:rPr lang="fr-FR" sz="1500" b="1" dirty="0"/>
            </a:br>
            <a:r>
              <a:rPr lang="fr-FR" sz="1500" b="1" dirty="0"/>
              <a:t>les 2 bras.</a:t>
            </a:r>
          </a:p>
        </p:txBody>
      </p:sp>
      <p:graphicFrame>
        <p:nvGraphicFramePr>
          <p:cNvPr id="23" name="Tableau 22">
            <a:extLst>
              <a:ext uri="{FF2B5EF4-FFF2-40B4-BE49-F238E27FC236}">
                <a16:creationId xmlns:a16="http://schemas.microsoft.com/office/drawing/2014/main" xmlns="" id="{EE542828-0080-62F9-F302-6BE8C2363F9E}"/>
              </a:ext>
            </a:extLst>
          </p:cNvPr>
          <p:cNvGraphicFramePr>
            <a:graphicFrameLocks noGrp="1"/>
          </p:cNvGraphicFramePr>
          <p:nvPr>
            <p:extLst>
              <p:ext uri="{D42A27DB-BD31-4B8C-83A1-F6EECF244321}">
                <p14:modId xmlns:p14="http://schemas.microsoft.com/office/powerpoint/2010/main" val="105569427"/>
              </p:ext>
            </p:extLst>
          </p:nvPr>
        </p:nvGraphicFramePr>
        <p:xfrm>
          <a:off x="1376898" y="993360"/>
          <a:ext cx="6623940" cy="487128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xmlns="" val="1437306411"/>
                    </a:ext>
                  </a:extLst>
                </a:gridCol>
                <a:gridCol w="1403940">
                  <a:extLst>
                    <a:ext uri="{9D8B030D-6E8A-4147-A177-3AD203B41FA5}">
                      <a16:colId xmlns:a16="http://schemas.microsoft.com/office/drawing/2014/main" xmlns="" val="1562110245"/>
                    </a:ext>
                  </a:extLst>
                </a:gridCol>
                <a:gridCol w="1152000">
                  <a:extLst>
                    <a:ext uri="{9D8B030D-6E8A-4147-A177-3AD203B41FA5}">
                      <a16:colId xmlns:a16="http://schemas.microsoft.com/office/drawing/2014/main" xmlns="" val="1697084403"/>
                    </a:ext>
                  </a:extLst>
                </a:gridCol>
                <a:gridCol w="1152000">
                  <a:extLst>
                    <a:ext uri="{9D8B030D-6E8A-4147-A177-3AD203B41FA5}">
                      <a16:colId xmlns:a16="http://schemas.microsoft.com/office/drawing/2014/main" xmlns="" val="2450912462"/>
                    </a:ext>
                  </a:extLst>
                </a:gridCol>
                <a:gridCol w="1152000">
                  <a:extLst>
                    <a:ext uri="{9D8B030D-6E8A-4147-A177-3AD203B41FA5}">
                      <a16:colId xmlns:a16="http://schemas.microsoft.com/office/drawing/2014/main" xmlns="" val="2287602488"/>
                    </a:ext>
                  </a:extLst>
                </a:gridCol>
              </a:tblGrid>
              <a:tr h="792000">
                <a:tc gridSpan="2">
                  <a:txBody>
                    <a:bodyPr/>
                    <a:lstStyle/>
                    <a:p>
                      <a:pPr algn="l"/>
                      <a:endParaRPr lang="fr-FR" sz="1200" b="0" u="none" dirty="0">
                        <a:latin typeface="Century Gothic" panose="020B0502020202020204" pitchFamily="34" charset="0"/>
                      </a:endParaRPr>
                    </a:p>
                  </a:txBody>
                  <a:tcPr marL="36000" marR="36000" marT="0" marB="0" anchor="ctr">
                    <a:noFill/>
                  </a:tcPr>
                </a:tc>
                <a:tc hMerge="1">
                  <a:txBody>
                    <a:bodyPr/>
                    <a:lstStyle/>
                    <a:p>
                      <a:pPr algn="ctr"/>
                      <a:endParaRPr lang="fr-FR" sz="1200" dirty="0">
                        <a:latin typeface="Century Gothic" panose="020B0502020202020204" pitchFamily="34" charset="0"/>
                      </a:endParaRPr>
                    </a:p>
                  </a:txBody>
                  <a:tcPr marL="36000" marR="36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err="1">
                          <a:latin typeface="Century Gothic" panose="020B0502020202020204" pitchFamily="34" charset="0"/>
                        </a:rPr>
                        <a:t>Toripalimab</a:t>
                      </a:r>
                      <a:r>
                        <a:rPr lang="fr-FR" sz="1200" dirty="0">
                          <a:latin typeface="Century Gothic" panose="020B0502020202020204" pitchFamily="34" charset="0"/>
                        </a:rPr>
                        <a:t/>
                      </a:r>
                      <a:br>
                        <a:rPr lang="fr-FR" sz="1200" dirty="0">
                          <a:latin typeface="Century Gothic" panose="020B0502020202020204" pitchFamily="34" charset="0"/>
                        </a:rPr>
                      </a:br>
                      <a:r>
                        <a:rPr lang="fr-FR" sz="1200" dirty="0">
                          <a:latin typeface="Century Gothic" panose="020B0502020202020204" pitchFamily="34" charset="0"/>
                        </a:rPr>
                        <a:t>+ CT</a:t>
                      </a:r>
                      <a:br>
                        <a:rPr lang="fr-FR" sz="1200" dirty="0">
                          <a:latin typeface="Century Gothic" panose="020B0502020202020204" pitchFamily="34" charset="0"/>
                        </a:rPr>
                      </a:br>
                      <a:r>
                        <a:rPr lang="fr-FR" sz="1200" b="0" dirty="0">
                          <a:latin typeface="Century Gothic" panose="020B0502020202020204" pitchFamily="34" charset="0"/>
                        </a:rPr>
                        <a:t>n=202</a:t>
                      </a:r>
                      <a:endParaRPr lang="fr-FR" sz="1200" dirty="0">
                        <a:latin typeface="Century Gothic" panose="020B0502020202020204" pitchFamily="34" charset="0"/>
                      </a:endParaRPr>
                    </a:p>
                  </a:txBody>
                  <a:tcPr marL="36000" marR="36000" marT="0" marB="0" anchor="ctr">
                    <a:solidFill>
                      <a:srgbClr val="FF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Century Gothic" panose="020B0502020202020204" pitchFamily="34" charset="0"/>
                        </a:rPr>
                        <a:t>Placebo</a:t>
                      </a:r>
                      <a:br>
                        <a:rPr lang="fr-FR" sz="1200" dirty="0">
                          <a:latin typeface="Century Gothic" panose="020B0502020202020204" pitchFamily="34" charset="0"/>
                        </a:rPr>
                      </a:br>
                      <a:r>
                        <a:rPr lang="fr-FR" sz="1200" dirty="0">
                          <a:latin typeface="Century Gothic" panose="020B0502020202020204" pitchFamily="34" charset="0"/>
                        </a:rPr>
                        <a:t>+ CT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a:latin typeface="Century Gothic" panose="020B0502020202020204" pitchFamily="34" charset="0"/>
                        </a:rPr>
                        <a:t>n=202</a:t>
                      </a:r>
                    </a:p>
                  </a:txBody>
                  <a:tcPr marL="36000" marR="36000" marT="0" marB="0" anchor="ctr">
                    <a:solidFill>
                      <a:srgbClr val="89898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Century Gothic" panose="020B0502020202020204" pitchFamily="34" charset="0"/>
                        </a:rPr>
                        <a:t>Total</a:t>
                      </a:r>
                      <a:br>
                        <a:rPr lang="fr-FR" sz="1200" dirty="0">
                          <a:latin typeface="Century Gothic" panose="020B0502020202020204" pitchFamily="34" charset="0"/>
                        </a:rPr>
                      </a:br>
                      <a:r>
                        <a:rPr lang="fr-FR" sz="1200" dirty="0">
                          <a:latin typeface="Century Gothic" panose="020B0502020202020204" pitchFamily="34" charset="0"/>
                        </a:rPr>
                        <a:t/>
                      </a:r>
                      <a:br>
                        <a:rPr lang="fr-FR" sz="1200" dirty="0">
                          <a:latin typeface="Century Gothic" panose="020B0502020202020204" pitchFamily="34" charset="0"/>
                        </a:rPr>
                      </a:br>
                      <a:r>
                        <a:rPr lang="fr-FR" sz="1200" b="0" dirty="0">
                          <a:latin typeface="Century Gothic" panose="020B0502020202020204" pitchFamily="34" charset="0"/>
                        </a:rPr>
                        <a:t>n=404</a:t>
                      </a:r>
                      <a:endParaRPr lang="fr-FR" sz="1200" dirty="0">
                        <a:latin typeface="Century Gothic" panose="020B0502020202020204" pitchFamily="34" charset="0"/>
                      </a:endParaRPr>
                    </a:p>
                  </a:txBody>
                  <a:tcPr marL="36000" marR="36000" marT="0" marB="0" anchor="ctr"/>
                </a:tc>
                <a:extLst>
                  <a:ext uri="{0D108BD9-81ED-4DB2-BD59-A6C34878D82A}">
                    <a16:rowId xmlns:a16="http://schemas.microsoft.com/office/drawing/2014/main" xmlns="" val="1128650667"/>
                  </a:ext>
                </a:extLst>
              </a:tr>
              <a:tr h="234000">
                <a:tc gridSpan="2">
                  <a:txBody>
                    <a:bodyPr/>
                    <a:lstStyle/>
                    <a:p>
                      <a:pPr marL="0" indent="0" algn="l"/>
                      <a:r>
                        <a:rPr lang="fr-FR" sz="1100" b="1" dirty="0">
                          <a:latin typeface="Century Gothic" panose="020B0502020202020204" pitchFamily="34" charset="0"/>
                        </a:rPr>
                        <a:t>Âge médian, </a:t>
                      </a:r>
                      <a:r>
                        <a:rPr lang="fr-FR" sz="1100" b="0" dirty="0">
                          <a:latin typeface="Century Gothic" panose="020B0502020202020204" pitchFamily="34" charset="0"/>
                        </a:rPr>
                        <a:t> ans (intervalle)</a:t>
                      </a:r>
                      <a:endParaRPr lang="fr-FR" sz="1100" b="1" dirty="0">
                        <a:latin typeface="Century Gothic" panose="020B0502020202020204" pitchFamily="34" charset="0"/>
                      </a:endParaRPr>
                    </a:p>
                  </a:txBody>
                  <a:tcPr marL="36000" marR="36000" marT="0" marB="0" anchor="ctr">
                    <a:solidFill>
                      <a:srgbClr val="F2F2F2"/>
                    </a:solidFill>
                  </a:tcPr>
                </a:tc>
                <a:tc hMerge="1">
                  <a:txBody>
                    <a:bodyPr/>
                    <a:lstStyle/>
                    <a:p>
                      <a:pPr marL="0" indent="0" algn="l"/>
                      <a:endParaRPr lang="fr-FR" sz="1200" b="1" dirty="0">
                        <a:latin typeface="Century Gothic" panose="020B0502020202020204" pitchFamily="34" charset="0"/>
                      </a:endParaRPr>
                    </a:p>
                  </a:txBody>
                  <a:tcPr marL="144000" marR="36000" marT="0" marB="0" anchor="ctr">
                    <a:solidFill>
                      <a:srgbClr val="F2F2F2"/>
                    </a:solidFill>
                  </a:tcPr>
                </a:tc>
                <a:tc>
                  <a:txBody>
                    <a:bodyPr/>
                    <a:lstStyle/>
                    <a:p>
                      <a:pPr marL="0" indent="0" algn="ctr"/>
                      <a:r>
                        <a:rPr lang="fr-FR" sz="1100" b="0" dirty="0">
                          <a:latin typeface="Century Gothic" panose="020B0502020202020204" pitchFamily="34" charset="0"/>
                        </a:rPr>
                        <a:t>62 (31-70)</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61 (29-70)</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62 (29-70)</a:t>
                      </a:r>
                    </a:p>
                  </a:txBody>
                  <a:tcPr marL="36000" marR="36000" marT="0" marB="0" anchor="ctr">
                    <a:solidFill>
                      <a:srgbClr val="F2F2F2"/>
                    </a:solidFill>
                  </a:tcPr>
                </a:tc>
                <a:extLst>
                  <a:ext uri="{0D108BD9-81ED-4DB2-BD59-A6C34878D82A}">
                    <a16:rowId xmlns:a16="http://schemas.microsoft.com/office/drawing/2014/main" xmlns="" val="2173765897"/>
                  </a:ext>
                </a:extLst>
              </a:tr>
              <a:tr h="234000">
                <a:tc gridSpan="2">
                  <a:txBody>
                    <a:bodyPr/>
                    <a:lstStyle/>
                    <a:p>
                      <a:pPr marL="0" indent="0" algn="l"/>
                      <a:r>
                        <a:rPr lang="fr-FR" sz="1100" b="1" dirty="0">
                          <a:latin typeface="Century Gothic" panose="020B0502020202020204" pitchFamily="34" charset="0"/>
                        </a:rPr>
                        <a:t>Âge &lt;65 ans, </a:t>
                      </a:r>
                      <a:r>
                        <a:rPr lang="fr-FR" sz="1100" b="0" dirty="0">
                          <a:latin typeface="Century Gothic" panose="020B0502020202020204" pitchFamily="34" charset="0"/>
                        </a:rPr>
                        <a:t> n (%)</a:t>
                      </a:r>
                      <a:endParaRPr lang="fr-FR" sz="1100" dirty="0">
                        <a:latin typeface="Century Gothic" panose="020B0502020202020204" pitchFamily="34" charset="0"/>
                      </a:endParaRPr>
                    </a:p>
                  </a:txBody>
                  <a:tcPr marL="36000" marR="36000" marT="0" marB="0" anchor="ctr">
                    <a:solidFill>
                      <a:srgbClr val="B4C7E7"/>
                    </a:solidFill>
                  </a:tcPr>
                </a:tc>
                <a:tc hMerge="1">
                  <a:txBody>
                    <a:bodyPr/>
                    <a:lstStyle/>
                    <a:p>
                      <a:pPr marL="0" indent="0" algn="l"/>
                      <a:r>
                        <a:rPr lang="fr-FR" sz="1200" dirty="0">
                          <a:latin typeface="Century Gothic" panose="020B0502020202020204" pitchFamily="34" charset="0"/>
                        </a:rPr>
                        <a:t>Male</a:t>
                      </a:r>
                    </a:p>
                  </a:txBody>
                  <a:tcPr marL="144000" marR="36000" marT="0" marB="0" anchor="ctr">
                    <a:solidFill>
                      <a:srgbClr val="B4C7E7"/>
                    </a:solidFill>
                  </a:tcPr>
                </a:tc>
                <a:tc>
                  <a:txBody>
                    <a:bodyPr/>
                    <a:lstStyle/>
                    <a:p>
                      <a:pPr marL="0" indent="0" algn="ctr"/>
                      <a:r>
                        <a:rPr lang="fr-FR" sz="1100" b="0" dirty="0">
                          <a:latin typeface="Century Gothic" panose="020B0502020202020204" pitchFamily="34" charset="0"/>
                        </a:rPr>
                        <a:t>140 (69,3)</a:t>
                      </a:r>
                    </a:p>
                  </a:txBody>
                  <a:tcPr marL="36000" marR="36000" marT="0" marB="0" anchor="ctr">
                    <a:solidFill>
                      <a:srgbClr val="B4C7E7"/>
                    </a:solidFill>
                  </a:tcPr>
                </a:tc>
                <a:tc>
                  <a:txBody>
                    <a:bodyPr/>
                    <a:lstStyle/>
                    <a:p>
                      <a:pPr marL="0" indent="0" algn="ctr"/>
                      <a:r>
                        <a:rPr lang="fr-FR" sz="1100" b="0" dirty="0">
                          <a:latin typeface="Century Gothic" panose="020B0502020202020204" pitchFamily="34" charset="0"/>
                        </a:rPr>
                        <a:t>138 (68,3)</a:t>
                      </a:r>
                    </a:p>
                  </a:txBody>
                  <a:tcPr marL="36000" marR="36000" marT="0" marB="0" anchor="ctr">
                    <a:solidFill>
                      <a:srgbClr val="B4C7E7"/>
                    </a:solidFill>
                  </a:tcPr>
                </a:tc>
                <a:tc>
                  <a:txBody>
                    <a:bodyPr/>
                    <a:lstStyle/>
                    <a:p>
                      <a:pPr marL="0" indent="0" algn="ctr"/>
                      <a:r>
                        <a:rPr lang="fr-FR" sz="1100" b="0" dirty="0">
                          <a:latin typeface="Century Gothic" panose="020B0502020202020204" pitchFamily="34" charset="0"/>
                        </a:rPr>
                        <a:t>278 (68,8)</a:t>
                      </a:r>
                    </a:p>
                  </a:txBody>
                  <a:tcPr marL="36000" marR="36000" marT="0" marB="0" anchor="ctr">
                    <a:solidFill>
                      <a:srgbClr val="B4C7E7"/>
                    </a:solidFill>
                  </a:tcPr>
                </a:tc>
                <a:extLst>
                  <a:ext uri="{0D108BD9-81ED-4DB2-BD59-A6C34878D82A}">
                    <a16:rowId xmlns:a16="http://schemas.microsoft.com/office/drawing/2014/main" xmlns="" val="1766846598"/>
                  </a:ext>
                </a:extLst>
              </a:tr>
              <a:tr h="234000">
                <a:tc>
                  <a:txBody>
                    <a:bodyPr/>
                    <a:lstStyle/>
                    <a:p>
                      <a:pPr marL="0" indent="0" algn="l"/>
                      <a:r>
                        <a:rPr lang="fr-FR" sz="1100" b="1" dirty="0">
                          <a:latin typeface="Century Gothic" panose="020B0502020202020204" pitchFamily="34" charset="0"/>
                        </a:rPr>
                        <a:t>Genre</a:t>
                      </a:r>
                      <a:r>
                        <a:rPr lang="fr-FR" sz="1100" b="0" dirty="0">
                          <a:latin typeface="Century Gothic" panose="020B0502020202020204" pitchFamily="34" charset="0"/>
                        </a:rPr>
                        <a:t> (%)</a:t>
                      </a:r>
                      <a:endParaRPr lang="fr-FR" sz="1100" b="1" dirty="0">
                        <a:latin typeface="Century Gothic" panose="020B0502020202020204" pitchFamily="34" charset="0"/>
                      </a:endParaRPr>
                    </a:p>
                  </a:txBody>
                  <a:tcPr marL="36000" marR="36000" marT="0" marB="0" anchor="ctr">
                    <a:solidFill>
                      <a:srgbClr val="F2F2F2"/>
                    </a:solidFill>
                  </a:tcPr>
                </a:tc>
                <a:tc>
                  <a:txBody>
                    <a:bodyPr/>
                    <a:lstStyle/>
                    <a:p>
                      <a:pPr marL="0" indent="0" algn="l"/>
                      <a:r>
                        <a:rPr lang="fr-FR" sz="1100" dirty="0">
                          <a:latin typeface="Century Gothic" panose="020B0502020202020204" pitchFamily="34" charset="0"/>
                        </a:rPr>
                        <a:t>Homme</a:t>
                      </a:r>
                    </a:p>
                  </a:txBody>
                  <a:tcPr marL="144000" marR="36000" marT="0" marB="0" anchor="ctr">
                    <a:solidFill>
                      <a:srgbClr val="F2F2F2"/>
                    </a:solidFill>
                  </a:tcPr>
                </a:tc>
                <a:tc>
                  <a:txBody>
                    <a:bodyPr/>
                    <a:lstStyle/>
                    <a:p>
                      <a:pPr marL="0" indent="0" algn="ctr"/>
                      <a:r>
                        <a:rPr lang="fr-FR" sz="1100" b="0" dirty="0">
                          <a:latin typeface="Century Gothic" panose="020B0502020202020204" pitchFamily="34" charset="0"/>
                        </a:rPr>
                        <a:t>181 (89,6)</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189 (93,6)</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370 (91,6)</a:t>
                      </a:r>
                    </a:p>
                  </a:txBody>
                  <a:tcPr marL="36000" marR="36000" marT="0" marB="0" anchor="ctr">
                    <a:solidFill>
                      <a:srgbClr val="F2F2F2"/>
                    </a:solidFill>
                  </a:tcPr>
                </a:tc>
                <a:extLst>
                  <a:ext uri="{0D108BD9-81ED-4DB2-BD59-A6C34878D82A}">
                    <a16:rowId xmlns:a16="http://schemas.microsoft.com/office/drawing/2014/main" xmlns="" val="228857405"/>
                  </a:ext>
                </a:extLst>
              </a:tr>
              <a:tr h="234000">
                <a:tc>
                  <a:txBody>
                    <a:bodyPr/>
                    <a:lstStyle/>
                    <a:p>
                      <a:pPr marL="0" indent="0" algn="l"/>
                      <a:r>
                        <a:rPr lang="fr-FR" sz="1100" b="1" dirty="0">
                          <a:latin typeface="Century Gothic" panose="020B0502020202020204" pitchFamily="34" charset="0"/>
                        </a:rPr>
                        <a:t>Statut tabagique, </a:t>
                      </a:r>
                      <a:r>
                        <a:rPr lang="fr-FR" sz="1100" b="0" dirty="0">
                          <a:latin typeface="Century Gothic" panose="020B0502020202020204" pitchFamily="34" charset="0"/>
                        </a:rPr>
                        <a:t>n (%)</a:t>
                      </a:r>
                      <a:endParaRPr lang="fr-FR" sz="1100" b="1" dirty="0">
                        <a:latin typeface="Century Gothic" panose="020B0502020202020204" pitchFamily="34" charset="0"/>
                      </a:endParaRPr>
                    </a:p>
                  </a:txBody>
                  <a:tcPr marL="36000" marR="36000" marT="0" marB="0" anchor="ctr">
                    <a:solidFill>
                      <a:srgbClr val="B4C7E7"/>
                    </a:solidFill>
                  </a:tcPr>
                </a:tc>
                <a:tc>
                  <a:txBody>
                    <a:bodyPr/>
                    <a:lstStyle/>
                    <a:p>
                      <a:pPr marL="0" indent="0" algn="l"/>
                      <a:r>
                        <a:rPr lang="fr-FR" sz="1100" dirty="0">
                          <a:latin typeface="Century Gothic" panose="020B0502020202020204" pitchFamily="34" charset="0"/>
                        </a:rPr>
                        <a:t>Non-fumeur</a:t>
                      </a:r>
                    </a:p>
                  </a:txBody>
                  <a:tcPr marL="144000" marR="36000" marT="0" marB="0" anchor="ctr">
                    <a:solidFill>
                      <a:srgbClr val="B4C7E7"/>
                    </a:solidFill>
                  </a:tcPr>
                </a:tc>
                <a:tc>
                  <a:txBody>
                    <a:bodyPr/>
                    <a:lstStyle/>
                    <a:p>
                      <a:pPr marL="0" indent="0" algn="ctr"/>
                      <a:r>
                        <a:rPr lang="fr-FR" sz="1100" b="0" dirty="0">
                          <a:latin typeface="Century Gothic" panose="020B0502020202020204" pitchFamily="34" charset="0"/>
                        </a:rPr>
                        <a:t>28 (13,9)</a:t>
                      </a:r>
                    </a:p>
                  </a:txBody>
                  <a:tcPr marL="36000" marR="36000" marT="0" marB="0" anchor="ctr">
                    <a:solidFill>
                      <a:srgbClr val="B4C7E7"/>
                    </a:solidFill>
                  </a:tcPr>
                </a:tc>
                <a:tc>
                  <a:txBody>
                    <a:bodyPr/>
                    <a:lstStyle/>
                    <a:p>
                      <a:pPr marL="0" indent="0" algn="ctr"/>
                      <a:r>
                        <a:rPr lang="fr-FR" sz="1100" b="0" dirty="0">
                          <a:latin typeface="Century Gothic" panose="020B0502020202020204" pitchFamily="34" charset="0"/>
                        </a:rPr>
                        <a:t>21 (10,4)</a:t>
                      </a:r>
                    </a:p>
                  </a:txBody>
                  <a:tcPr marL="36000" marR="36000" marT="0" marB="0" anchor="ctr">
                    <a:solidFill>
                      <a:srgbClr val="B4C7E7"/>
                    </a:solidFill>
                  </a:tcPr>
                </a:tc>
                <a:tc>
                  <a:txBody>
                    <a:bodyPr/>
                    <a:lstStyle/>
                    <a:p>
                      <a:pPr marL="0" indent="0" algn="ctr"/>
                      <a:r>
                        <a:rPr lang="fr-FR" sz="1100" b="0" dirty="0">
                          <a:latin typeface="Century Gothic" panose="020B0502020202020204" pitchFamily="34" charset="0"/>
                        </a:rPr>
                        <a:t>49 (12,1)</a:t>
                      </a:r>
                    </a:p>
                  </a:txBody>
                  <a:tcPr marL="36000" marR="36000" marT="0" marB="0" anchor="ctr">
                    <a:solidFill>
                      <a:srgbClr val="B4C7E7"/>
                    </a:solidFill>
                  </a:tcPr>
                </a:tc>
                <a:extLst>
                  <a:ext uri="{0D108BD9-81ED-4DB2-BD59-A6C34878D82A}">
                    <a16:rowId xmlns:a16="http://schemas.microsoft.com/office/drawing/2014/main" xmlns="" val="1750277421"/>
                  </a:ext>
                </a:extLst>
              </a:tr>
              <a:tr h="234000">
                <a:tc>
                  <a:txBody>
                    <a:bodyPr/>
                    <a:lstStyle/>
                    <a:p>
                      <a:pPr marL="0" indent="0" algn="l"/>
                      <a:endParaRPr lang="fr-FR" sz="1100" dirty="0">
                        <a:latin typeface="Century Gothic" panose="020B0502020202020204" pitchFamily="34" charset="0"/>
                      </a:endParaRPr>
                    </a:p>
                  </a:txBody>
                  <a:tcPr marL="36000" marR="36000" marT="0" marB="0" anchor="ctr">
                    <a:solidFill>
                      <a:srgbClr val="B4C7E7"/>
                    </a:solidFill>
                  </a:tcPr>
                </a:tc>
                <a:tc>
                  <a:txBody>
                    <a:bodyPr/>
                    <a:lstStyle/>
                    <a:p>
                      <a:pPr marL="0" indent="0" algn="l"/>
                      <a:r>
                        <a:rPr lang="fr-FR" sz="1100" dirty="0">
                          <a:latin typeface="Century Gothic" panose="020B0502020202020204" pitchFamily="34" charset="0"/>
                        </a:rPr>
                        <a:t>Fumeur</a:t>
                      </a:r>
                    </a:p>
                  </a:txBody>
                  <a:tcPr marL="144000" marR="36000" marT="0" marB="0" anchor="ctr">
                    <a:solidFill>
                      <a:srgbClr val="B4C7E7"/>
                    </a:solidFill>
                  </a:tcPr>
                </a:tc>
                <a:tc>
                  <a:txBody>
                    <a:bodyPr/>
                    <a:lstStyle/>
                    <a:p>
                      <a:pPr marL="0" indent="0" algn="ctr"/>
                      <a:r>
                        <a:rPr lang="fr-FR" sz="1100" b="0" dirty="0">
                          <a:latin typeface="Century Gothic" panose="020B0502020202020204" pitchFamily="34" charset="0"/>
                        </a:rPr>
                        <a:t>30 (14,9)</a:t>
                      </a:r>
                    </a:p>
                  </a:txBody>
                  <a:tcPr marL="36000" marR="36000" marT="0" marB="0" anchor="ctr">
                    <a:solidFill>
                      <a:srgbClr val="B4C7E7"/>
                    </a:solidFill>
                  </a:tcPr>
                </a:tc>
                <a:tc>
                  <a:txBody>
                    <a:bodyPr/>
                    <a:lstStyle/>
                    <a:p>
                      <a:pPr marL="0" indent="0" algn="ctr"/>
                      <a:r>
                        <a:rPr lang="fr-FR" sz="1100" b="0" dirty="0">
                          <a:latin typeface="Century Gothic" panose="020B0502020202020204" pitchFamily="34" charset="0"/>
                        </a:rPr>
                        <a:t>23 (11,4)</a:t>
                      </a:r>
                    </a:p>
                  </a:txBody>
                  <a:tcPr marL="36000" marR="36000" marT="0" marB="0" anchor="ctr">
                    <a:solidFill>
                      <a:srgbClr val="B4C7E7"/>
                    </a:solidFill>
                  </a:tcPr>
                </a:tc>
                <a:tc>
                  <a:txBody>
                    <a:bodyPr/>
                    <a:lstStyle/>
                    <a:p>
                      <a:pPr marL="0" indent="0" algn="ctr"/>
                      <a:r>
                        <a:rPr lang="fr-FR" sz="1100" b="0" dirty="0">
                          <a:latin typeface="Century Gothic" panose="020B0502020202020204" pitchFamily="34" charset="0"/>
                        </a:rPr>
                        <a:t>53 (13,1)</a:t>
                      </a:r>
                    </a:p>
                  </a:txBody>
                  <a:tcPr marL="36000" marR="36000" marT="0" marB="0" anchor="ctr">
                    <a:solidFill>
                      <a:srgbClr val="B4C7E7"/>
                    </a:solidFill>
                  </a:tcPr>
                </a:tc>
                <a:extLst>
                  <a:ext uri="{0D108BD9-81ED-4DB2-BD59-A6C34878D82A}">
                    <a16:rowId xmlns:a16="http://schemas.microsoft.com/office/drawing/2014/main" xmlns="" val="3161662329"/>
                  </a:ext>
                </a:extLst>
              </a:tr>
              <a:tr h="234000">
                <a:tc>
                  <a:txBody>
                    <a:bodyPr/>
                    <a:lstStyle/>
                    <a:p>
                      <a:pPr marL="0" indent="0" algn="l"/>
                      <a:endParaRPr lang="fr-FR" sz="1100" dirty="0">
                        <a:latin typeface="Century Gothic" panose="020B0502020202020204" pitchFamily="34" charset="0"/>
                      </a:endParaRPr>
                    </a:p>
                  </a:txBody>
                  <a:tcPr marL="36000" marR="36000" marT="0" marB="0" anchor="ctr">
                    <a:lnB w="38100" cap="flat" cmpd="sng" algn="ctr">
                      <a:solidFill>
                        <a:srgbClr val="FF7F4D"/>
                      </a:solidFill>
                      <a:prstDash val="solid"/>
                      <a:round/>
                      <a:headEnd type="none" w="med" len="med"/>
                      <a:tailEnd type="none" w="med" len="med"/>
                    </a:lnB>
                    <a:solidFill>
                      <a:srgbClr val="B4C7E7"/>
                    </a:solidFill>
                  </a:tcPr>
                </a:tc>
                <a:tc>
                  <a:txBody>
                    <a:bodyPr/>
                    <a:lstStyle/>
                    <a:p>
                      <a:pPr marL="0" indent="0" algn="l"/>
                      <a:r>
                        <a:rPr lang="fr-FR" sz="1100" dirty="0">
                          <a:latin typeface="Century Gothic" panose="020B0502020202020204" pitchFamily="34" charset="0"/>
                        </a:rPr>
                        <a:t>Ancien fumeur</a:t>
                      </a:r>
                    </a:p>
                  </a:txBody>
                  <a:tcPr marL="144000" marR="36000" marT="0" marB="0" anchor="ctr">
                    <a:lnB w="38100" cap="flat" cmpd="sng" algn="ctr">
                      <a:solidFill>
                        <a:srgbClr val="FF7F4D"/>
                      </a:solidFill>
                      <a:prstDash val="solid"/>
                      <a:round/>
                      <a:headEnd type="none" w="med" len="med"/>
                      <a:tailEnd type="none" w="med" len="med"/>
                    </a:lnB>
                    <a:solidFill>
                      <a:srgbClr val="B4C7E7"/>
                    </a:solidFill>
                  </a:tcPr>
                </a:tc>
                <a:tc>
                  <a:txBody>
                    <a:bodyPr/>
                    <a:lstStyle/>
                    <a:p>
                      <a:pPr marL="0" indent="0" algn="ctr"/>
                      <a:r>
                        <a:rPr lang="fr-FR" sz="1100" b="0" dirty="0">
                          <a:latin typeface="Century Gothic" panose="020B0502020202020204" pitchFamily="34" charset="0"/>
                        </a:rPr>
                        <a:t>144 (71,3)</a:t>
                      </a:r>
                    </a:p>
                  </a:txBody>
                  <a:tcPr marL="36000" marR="36000" marT="0" marB="0" anchor="ctr">
                    <a:lnB w="38100" cap="flat" cmpd="sng" algn="ctr">
                      <a:solidFill>
                        <a:srgbClr val="FF7F4D"/>
                      </a:solidFill>
                      <a:prstDash val="solid"/>
                      <a:round/>
                      <a:headEnd type="none" w="med" len="med"/>
                      <a:tailEnd type="none" w="med" len="med"/>
                    </a:lnB>
                    <a:solidFill>
                      <a:srgbClr val="B4C7E7"/>
                    </a:solidFill>
                  </a:tcPr>
                </a:tc>
                <a:tc>
                  <a:txBody>
                    <a:bodyPr/>
                    <a:lstStyle/>
                    <a:p>
                      <a:pPr marL="0" indent="0" algn="ctr"/>
                      <a:r>
                        <a:rPr lang="fr-FR" sz="1100" b="0" dirty="0">
                          <a:latin typeface="Century Gothic" panose="020B0502020202020204" pitchFamily="34" charset="0"/>
                        </a:rPr>
                        <a:t>158 (78,2)</a:t>
                      </a:r>
                    </a:p>
                  </a:txBody>
                  <a:tcPr marL="36000" marR="36000" marT="0" marB="0" anchor="ctr">
                    <a:lnB w="38100" cap="flat" cmpd="sng" algn="ctr">
                      <a:solidFill>
                        <a:srgbClr val="FF7F4D"/>
                      </a:solidFill>
                      <a:prstDash val="solid"/>
                      <a:round/>
                      <a:headEnd type="none" w="med" len="med"/>
                      <a:tailEnd type="none" w="med" len="med"/>
                    </a:lnB>
                    <a:solidFill>
                      <a:srgbClr val="B4C7E7"/>
                    </a:solidFill>
                  </a:tcPr>
                </a:tc>
                <a:tc>
                  <a:txBody>
                    <a:bodyPr/>
                    <a:lstStyle/>
                    <a:p>
                      <a:pPr marL="0" indent="0" algn="ctr"/>
                      <a:r>
                        <a:rPr lang="fr-FR" sz="1100" b="0" dirty="0">
                          <a:latin typeface="Century Gothic" panose="020B0502020202020204" pitchFamily="34" charset="0"/>
                        </a:rPr>
                        <a:t>302 (74,8)</a:t>
                      </a:r>
                    </a:p>
                  </a:txBody>
                  <a:tcPr marL="36000" marR="36000" marT="0" marB="0" anchor="ctr">
                    <a:lnB w="38100" cap="flat" cmpd="sng" algn="ctr">
                      <a:solidFill>
                        <a:srgbClr val="FF7F4D"/>
                      </a:solidFill>
                      <a:prstDash val="solid"/>
                      <a:round/>
                      <a:headEnd type="none" w="med" len="med"/>
                      <a:tailEnd type="none" w="med" len="med"/>
                    </a:lnB>
                    <a:solidFill>
                      <a:srgbClr val="B4C7E7"/>
                    </a:solidFill>
                  </a:tcPr>
                </a:tc>
                <a:extLst>
                  <a:ext uri="{0D108BD9-81ED-4DB2-BD59-A6C34878D82A}">
                    <a16:rowId xmlns:a16="http://schemas.microsoft.com/office/drawing/2014/main" xmlns="" val="160297889"/>
                  </a:ext>
                </a:extLst>
              </a:tr>
              <a:tr h="234000">
                <a:tc>
                  <a:txBody>
                    <a:bodyPr/>
                    <a:lstStyle/>
                    <a:p>
                      <a:pPr marL="0" indent="0" algn="l"/>
                      <a:r>
                        <a:rPr lang="fr-FR" sz="1100" b="1" dirty="0">
                          <a:latin typeface="Century Gothic" panose="020B0502020202020204" pitchFamily="34" charset="0"/>
                        </a:rPr>
                        <a:t>ECOG PS, </a:t>
                      </a:r>
                      <a:r>
                        <a:rPr lang="fr-FR" sz="1100" b="0" dirty="0">
                          <a:latin typeface="Century Gothic" panose="020B0502020202020204" pitchFamily="34" charset="0"/>
                        </a:rPr>
                        <a:t>n (%)</a:t>
                      </a:r>
                      <a:endParaRPr lang="fr-FR" sz="1100" b="1" dirty="0">
                        <a:latin typeface="Century Gothic" panose="020B0502020202020204" pitchFamily="34" charset="0"/>
                      </a:endParaRPr>
                    </a:p>
                  </a:txBody>
                  <a:tcPr marL="36000" marR="36000" marT="0" marB="0" anchor="ctr">
                    <a:lnL w="38100" cap="flat" cmpd="sng" algn="ctr">
                      <a:solidFill>
                        <a:srgbClr val="FF7F4D"/>
                      </a:solidFill>
                      <a:prstDash val="solid"/>
                      <a:round/>
                      <a:headEnd type="none" w="med" len="med"/>
                      <a:tailEnd type="none" w="med" len="med"/>
                    </a:lnL>
                    <a:lnT w="38100" cap="flat" cmpd="sng" algn="ctr">
                      <a:solidFill>
                        <a:srgbClr val="FF7F4D"/>
                      </a:solidFill>
                      <a:prstDash val="solid"/>
                      <a:round/>
                      <a:headEnd type="none" w="med" len="med"/>
                      <a:tailEnd type="none" w="med" len="med"/>
                    </a:lnT>
                    <a:solidFill>
                      <a:srgbClr val="F2F2F2"/>
                    </a:solidFill>
                  </a:tcPr>
                </a:tc>
                <a:tc>
                  <a:txBody>
                    <a:bodyPr/>
                    <a:lstStyle/>
                    <a:p>
                      <a:pPr marL="0" indent="0" algn="l"/>
                      <a:r>
                        <a:rPr lang="fr-FR" sz="1100" dirty="0">
                          <a:latin typeface="Century Gothic" panose="020B0502020202020204" pitchFamily="34" charset="0"/>
                        </a:rPr>
                        <a:t>0</a:t>
                      </a:r>
                    </a:p>
                  </a:txBody>
                  <a:tcPr marL="144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70 (34,7)</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73 (36,1)</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143 (35,4)</a:t>
                      </a:r>
                    </a:p>
                  </a:txBody>
                  <a:tcPr marL="36000" marR="36000" marT="0" marB="0" anchor="ctr">
                    <a:lnR w="38100" cap="flat" cmpd="sng" algn="ctr">
                      <a:solidFill>
                        <a:srgbClr val="FF7F4D"/>
                      </a:solidFill>
                      <a:prstDash val="solid"/>
                      <a:round/>
                      <a:headEnd type="none" w="med" len="med"/>
                      <a:tailEnd type="none" w="med" len="med"/>
                    </a:lnR>
                    <a:lnT w="38100" cap="flat" cmpd="sng" algn="ctr">
                      <a:solidFill>
                        <a:srgbClr val="FF7F4D"/>
                      </a:solidFill>
                      <a:prstDash val="solid"/>
                      <a:round/>
                      <a:headEnd type="none" w="med" len="med"/>
                      <a:tailEnd type="none" w="med" len="med"/>
                    </a:lnT>
                    <a:solidFill>
                      <a:srgbClr val="F2F2F2"/>
                    </a:solidFill>
                  </a:tcPr>
                </a:tc>
                <a:extLst>
                  <a:ext uri="{0D108BD9-81ED-4DB2-BD59-A6C34878D82A}">
                    <a16:rowId xmlns:a16="http://schemas.microsoft.com/office/drawing/2014/main" xmlns="" val="176515606"/>
                  </a:ext>
                </a:extLst>
              </a:tr>
              <a:tr h="234000">
                <a:tc>
                  <a:txBody>
                    <a:bodyPr/>
                    <a:lstStyle/>
                    <a:p>
                      <a:pPr marL="0" indent="0" algn="l"/>
                      <a:endParaRPr lang="fr-FR" sz="1100" dirty="0">
                        <a:latin typeface="Century Gothic" panose="020B0502020202020204" pitchFamily="34" charset="0"/>
                      </a:endParaRPr>
                    </a:p>
                  </a:txBody>
                  <a:tcPr marL="36000" marR="36000" marT="0" marB="0" anchor="ctr">
                    <a:lnL w="38100" cap="flat" cmpd="sng" algn="ctr">
                      <a:solidFill>
                        <a:srgbClr val="FF7F4D"/>
                      </a:solidFill>
                      <a:prstDash val="solid"/>
                      <a:round/>
                      <a:headEnd type="none" w="med" len="med"/>
                      <a:tailEnd type="none" w="med" len="med"/>
                    </a:lnL>
                    <a:solidFill>
                      <a:srgbClr val="F2F2F2"/>
                    </a:solidFill>
                  </a:tcPr>
                </a:tc>
                <a:tc>
                  <a:txBody>
                    <a:bodyPr/>
                    <a:lstStyle/>
                    <a:p>
                      <a:pPr marL="0" indent="0" algn="l"/>
                      <a:r>
                        <a:rPr lang="fr-FR" sz="1100" dirty="0">
                          <a:latin typeface="Century Gothic" panose="020B0502020202020204" pitchFamily="34" charset="0"/>
                        </a:rPr>
                        <a:t>1</a:t>
                      </a:r>
                    </a:p>
                  </a:txBody>
                  <a:tcPr marL="144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132 (65,3)</a:t>
                      </a:r>
                    </a:p>
                  </a:txBody>
                  <a:tcPr marL="36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129 (63,9)</a:t>
                      </a:r>
                    </a:p>
                  </a:txBody>
                  <a:tcPr marL="36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261 (64,6)</a:t>
                      </a:r>
                    </a:p>
                  </a:txBody>
                  <a:tcPr marL="36000" marR="36000" marT="0" marB="0" anchor="ctr">
                    <a:lnR w="38100" cap="flat" cmpd="sng" algn="ctr">
                      <a:solidFill>
                        <a:srgbClr val="FF7F4D"/>
                      </a:solidFill>
                      <a:prstDash val="solid"/>
                      <a:round/>
                      <a:headEnd type="none" w="med" len="med"/>
                      <a:tailEnd type="none" w="med" len="med"/>
                    </a:lnR>
                    <a:solidFill>
                      <a:srgbClr val="F2F2F2"/>
                    </a:solidFill>
                  </a:tcPr>
                </a:tc>
                <a:extLst>
                  <a:ext uri="{0D108BD9-81ED-4DB2-BD59-A6C34878D82A}">
                    <a16:rowId xmlns:a16="http://schemas.microsoft.com/office/drawing/2014/main" xmlns="" val="2655301067"/>
                  </a:ext>
                </a:extLst>
              </a:tr>
              <a:tr h="234000">
                <a:tc>
                  <a:txBody>
                    <a:bodyPr/>
                    <a:lstStyle/>
                    <a:p>
                      <a:pPr marL="0" indent="0" algn="l"/>
                      <a:r>
                        <a:rPr lang="fr-FR" sz="1100" b="1" dirty="0">
                          <a:latin typeface="Century Gothic" panose="020B0502020202020204" pitchFamily="34" charset="0"/>
                        </a:rPr>
                        <a:t>Histologie</a:t>
                      </a:r>
                    </a:p>
                  </a:txBody>
                  <a:tcPr marL="36000" marR="36000" marT="0" marB="0" anchor="ctr">
                    <a:lnL w="38100" cap="flat" cmpd="sng" algn="ctr">
                      <a:solidFill>
                        <a:srgbClr val="FF7F4D"/>
                      </a:solidFill>
                      <a:prstDash val="solid"/>
                      <a:round/>
                      <a:headEnd type="none" w="med" len="med"/>
                      <a:tailEnd type="none" w="med" len="med"/>
                    </a:lnL>
                    <a:solidFill>
                      <a:srgbClr val="B4C7E7"/>
                    </a:solidFill>
                  </a:tcPr>
                </a:tc>
                <a:tc>
                  <a:txBody>
                    <a:bodyPr/>
                    <a:lstStyle/>
                    <a:p>
                      <a:pPr marL="0" indent="0" algn="l"/>
                      <a:r>
                        <a:rPr lang="fr-FR" sz="1100" dirty="0">
                          <a:latin typeface="Century Gothic" panose="020B0502020202020204" pitchFamily="34" charset="0"/>
                        </a:rPr>
                        <a:t>Non-épidermoïde</a:t>
                      </a:r>
                    </a:p>
                  </a:txBody>
                  <a:tcPr marL="144000" marR="36000" marT="0" marB="0" anchor="ctr">
                    <a:solidFill>
                      <a:srgbClr val="B4C7E7"/>
                    </a:solidFill>
                  </a:tcPr>
                </a:tc>
                <a:tc>
                  <a:txBody>
                    <a:bodyPr/>
                    <a:lstStyle/>
                    <a:p>
                      <a:pPr marL="0" indent="0" algn="ctr"/>
                      <a:r>
                        <a:rPr lang="fr-FR" sz="1100" b="1" dirty="0">
                          <a:latin typeface="Century Gothic" panose="020B0502020202020204" pitchFamily="34" charset="0"/>
                        </a:rPr>
                        <a:t>45 (22,3)</a:t>
                      </a:r>
                    </a:p>
                  </a:txBody>
                  <a:tcPr marL="36000" marR="36000" marT="0" marB="0" anchor="ctr">
                    <a:solidFill>
                      <a:srgbClr val="B4C7E7"/>
                    </a:solidFill>
                  </a:tcPr>
                </a:tc>
                <a:tc>
                  <a:txBody>
                    <a:bodyPr/>
                    <a:lstStyle/>
                    <a:p>
                      <a:pPr marL="0" indent="0" algn="ctr"/>
                      <a:r>
                        <a:rPr lang="fr-FR" sz="1100" b="1" dirty="0">
                          <a:latin typeface="Century Gothic" panose="020B0502020202020204" pitchFamily="34" charset="0"/>
                        </a:rPr>
                        <a:t>45 (22,3)</a:t>
                      </a:r>
                    </a:p>
                  </a:txBody>
                  <a:tcPr marL="36000" marR="36000" marT="0" marB="0" anchor="ctr">
                    <a:solidFill>
                      <a:srgbClr val="B4C7E7"/>
                    </a:solidFill>
                  </a:tcPr>
                </a:tc>
                <a:tc>
                  <a:txBody>
                    <a:bodyPr/>
                    <a:lstStyle/>
                    <a:p>
                      <a:pPr marL="0" indent="0" algn="ctr"/>
                      <a:r>
                        <a:rPr lang="fr-FR" sz="1100" b="1" dirty="0">
                          <a:latin typeface="Century Gothic" panose="020B0502020202020204" pitchFamily="34" charset="0"/>
                        </a:rPr>
                        <a:t>90 (22,3)</a:t>
                      </a:r>
                    </a:p>
                  </a:txBody>
                  <a:tcPr marL="36000" marR="36000" marT="0" marB="0" anchor="ctr">
                    <a:lnR w="38100" cap="flat" cmpd="sng" algn="ctr">
                      <a:solidFill>
                        <a:srgbClr val="FF7F4D"/>
                      </a:solidFill>
                      <a:prstDash val="solid"/>
                      <a:round/>
                      <a:headEnd type="none" w="med" len="med"/>
                      <a:tailEnd type="none" w="med" len="med"/>
                    </a:lnR>
                    <a:solidFill>
                      <a:srgbClr val="B4C7E7"/>
                    </a:solidFill>
                  </a:tcPr>
                </a:tc>
                <a:extLst>
                  <a:ext uri="{0D108BD9-81ED-4DB2-BD59-A6C34878D82A}">
                    <a16:rowId xmlns:a16="http://schemas.microsoft.com/office/drawing/2014/main" xmlns="" val="3057114737"/>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lnL w="38100" cap="flat" cmpd="sng" algn="ctr">
                      <a:solidFill>
                        <a:srgbClr val="FF7F4D"/>
                      </a:solidFill>
                      <a:prstDash val="solid"/>
                      <a:round/>
                      <a:headEnd type="none" w="med" len="med"/>
                      <a:tailEnd type="none" w="med" len="med"/>
                    </a:lnL>
                    <a:lnB w="38100" cap="flat" cmpd="sng" algn="ctr">
                      <a:solidFill>
                        <a:srgbClr val="FF7F4D"/>
                      </a:solidFill>
                      <a:prstDash val="solid"/>
                      <a:round/>
                      <a:headEnd type="none" w="med" len="med"/>
                      <a:tailEnd type="none" w="med" len="med"/>
                    </a:lnB>
                    <a:solidFill>
                      <a:srgbClr val="B4C7E7"/>
                    </a:solidFill>
                  </a:tcPr>
                </a:tc>
                <a:tc>
                  <a:txBody>
                    <a:bodyPr/>
                    <a:lstStyle/>
                    <a:p>
                      <a:pPr marL="0" indent="0" algn="l"/>
                      <a:r>
                        <a:rPr lang="fr-FR" sz="1100" dirty="0" err="1">
                          <a:latin typeface="Century Gothic" panose="020B0502020202020204" pitchFamily="34" charset="0"/>
                        </a:rPr>
                        <a:t>Epidermo¨de</a:t>
                      </a:r>
                      <a:endParaRPr lang="fr-FR" sz="1100" dirty="0">
                        <a:latin typeface="Century Gothic" panose="020B0502020202020204" pitchFamily="34" charset="0"/>
                      </a:endParaRPr>
                    </a:p>
                  </a:txBody>
                  <a:tcPr marL="144000" marR="36000" marT="0" marB="0" anchor="ctr">
                    <a:lnB w="38100" cap="flat" cmpd="sng" algn="ctr">
                      <a:solidFill>
                        <a:srgbClr val="FF7F4D"/>
                      </a:solidFill>
                      <a:prstDash val="solid"/>
                      <a:round/>
                      <a:headEnd type="none" w="med" len="med"/>
                      <a:tailEnd type="none" w="med" len="med"/>
                    </a:lnB>
                    <a:solidFill>
                      <a:srgbClr val="B4C7E7"/>
                    </a:solidFill>
                  </a:tcPr>
                </a:tc>
                <a:tc>
                  <a:txBody>
                    <a:bodyPr/>
                    <a:lstStyle/>
                    <a:p>
                      <a:pPr marL="0" indent="0" algn="ctr"/>
                      <a:r>
                        <a:rPr lang="fr-FR" sz="1100" b="1" dirty="0">
                          <a:latin typeface="Century Gothic" panose="020B0502020202020204" pitchFamily="34" charset="0"/>
                        </a:rPr>
                        <a:t>157 (77,7)</a:t>
                      </a:r>
                    </a:p>
                  </a:txBody>
                  <a:tcPr marL="36000" marR="36000" marT="0" marB="0" anchor="ctr">
                    <a:lnB w="38100" cap="flat" cmpd="sng" algn="ctr">
                      <a:solidFill>
                        <a:srgbClr val="FF7F4D"/>
                      </a:solidFill>
                      <a:prstDash val="solid"/>
                      <a:round/>
                      <a:headEnd type="none" w="med" len="med"/>
                      <a:tailEnd type="none" w="med" len="med"/>
                    </a:lnB>
                    <a:solidFill>
                      <a:srgbClr val="B4C7E7"/>
                    </a:solidFill>
                  </a:tcPr>
                </a:tc>
                <a:tc>
                  <a:txBody>
                    <a:bodyPr/>
                    <a:lstStyle/>
                    <a:p>
                      <a:pPr marL="0" indent="0" algn="ctr"/>
                      <a:r>
                        <a:rPr lang="fr-FR" sz="1100" b="1" dirty="0">
                          <a:latin typeface="Century Gothic" panose="020B0502020202020204" pitchFamily="34" charset="0"/>
                        </a:rPr>
                        <a:t>157 (77,7)</a:t>
                      </a:r>
                    </a:p>
                  </a:txBody>
                  <a:tcPr marL="36000" marR="36000" marT="0" marB="0" anchor="ctr">
                    <a:lnB w="38100" cap="flat" cmpd="sng" algn="ctr">
                      <a:solidFill>
                        <a:srgbClr val="FF7F4D"/>
                      </a:solidFill>
                      <a:prstDash val="solid"/>
                      <a:round/>
                      <a:headEnd type="none" w="med" len="med"/>
                      <a:tailEnd type="none" w="med" len="med"/>
                    </a:lnB>
                    <a:solidFill>
                      <a:srgbClr val="B4C7E7"/>
                    </a:solidFill>
                  </a:tcPr>
                </a:tc>
                <a:tc>
                  <a:txBody>
                    <a:bodyPr/>
                    <a:lstStyle/>
                    <a:p>
                      <a:pPr marL="0" indent="0" algn="ctr"/>
                      <a:r>
                        <a:rPr lang="fr-FR" sz="1100" b="1" dirty="0">
                          <a:latin typeface="Century Gothic" panose="020B0502020202020204" pitchFamily="34" charset="0"/>
                        </a:rPr>
                        <a:t>314 (77,7)</a:t>
                      </a:r>
                    </a:p>
                  </a:txBody>
                  <a:tcPr marL="36000" marR="36000" marT="0" marB="0" anchor="ctr">
                    <a:lnR w="38100" cap="flat" cmpd="sng" algn="ctr">
                      <a:solidFill>
                        <a:srgbClr val="FF7F4D"/>
                      </a:solidFill>
                      <a:prstDash val="solid"/>
                      <a:round/>
                      <a:headEnd type="none" w="med" len="med"/>
                      <a:tailEnd type="none" w="med" len="med"/>
                    </a:lnR>
                    <a:lnB w="38100" cap="flat" cmpd="sng" algn="ctr">
                      <a:solidFill>
                        <a:srgbClr val="FF7F4D"/>
                      </a:solidFill>
                      <a:prstDash val="solid"/>
                      <a:round/>
                      <a:headEnd type="none" w="med" len="med"/>
                      <a:tailEnd type="none" w="med" len="med"/>
                    </a:lnB>
                    <a:solidFill>
                      <a:srgbClr val="B4C7E7"/>
                    </a:solidFill>
                  </a:tcPr>
                </a:tc>
                <a:extLst>
                  <a:ext uri="{0D108BD9-81ED-4DB2-BD59-A6C34878D82A}">
                    <a16:rowId xmlns:a16="http://schemas.microsoft.com/office/drawing/2014/main" xmlns="" val="3382922741"/>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PD-L1 expression, </a:t>
                      </a: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 (%)</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l"/>
                      <a:r>
                        <a:rPr lang="fr-FR" sz="1100" u="none" dirty="0">
                          <a:latin typeface="Century Gothic" panose="020B0502020202020204" pitchFamily="34" charset="0"/>
                        </a:rPr>
                        <a:t>TC </a:t>
                      </a:r>
                      <a:r>
                        <a:rPr lang="fr-FR" sz="1100" u="sng" dirty="0">
                          <a:latin typeface="Century Gothic" panose="020B0502020202020204" pitchFamily="34" charset="0"/>
                        </a:rPr>
                        <a:t>&gt;</a:t>
                      </a:r>
                      <a:r>
                        <a:rPr lang="fr-FR" sz="1100" u="none" dirty="0">
                          <a:latin typeface="Century Gothic" panose="020B0502020202020204" pitchFamily="34" charset="0"/>
                        </a:rPr>
                        <a:t>1%</a:t>
                      </a:r>
                    </a:p>
                  </a:txBody>
                  <a:tcPr marL="144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100" b="0" dirty="0">
                          <a:latin typeface="Century Gothic" panose="020B0502020202020204" pitchFamily="34" charset="0"/>
                        </a:rPr>
                        <a:t>133 (65,8)</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100" b="0" dirty="0">
                          <a:latin typeface="Century Gothic" panose="020B0502020202020204" pitchFamily="34" charset="0"/>
                        </a:rPr>
                        <a:t>132 (65,3)</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100" b="0" dirty="0">
                          <a:latin typeface="Century Gothic" panose="020B0502020202020204" pitchFamily="34" charset="0"/>
                        </a:rPr>
                        <a:t>265 (65,6)</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extLst>
                  <a:ext uri="{0D108BD9-81ED-4DB2-BD59-A6C34878D82A}">
                    <a16:rowId xmlns:a16="http://schemas.microsoft.com/office/drawing/2014/main" xmlns="" val="1902358162"/>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l"/>
                      <a:r>
                        <a:rPr lang="fr-FR" sz="1100" dirty="0">
                          <a:latin typeface="Century Gothic" panose="020B0502020202020204" pitchFamily="34" charset="0"/>
                        </a:rPr>
                        <a:t>TC &lt;1% ou</a:t>
                      </a:r>
                      <a:br>
                        <a:rPr lang="fr-FR" sz="1100" dirty="0">
                          <a:latin typeface="Century Gothic" panose="020B0502020202020204" pitchFamily="34" charset="0"/>
                        </a:rPr>
                      </a:br>
                      <a:r>
                        <a:rPr lang="fr-FR" sz="1100" dirty="0">
                          <a:latin typeface="Century Gothic" panose="020B0502020202020204" pitchFamily="34" charset="0"/>
                        </a:rPr>
                        <a:t>non-évaluable</a:t>
                      </a:r>
                    </a:p>
                  </a:txBody>
                  <a:tcPr marL="144000" marR="36000" marT="0" marB="0" anchor="ctr">
                    <a:solidFill>
                      <a:srgbClr val="F2F2F2"/>
                    </a:solidFill>
                  </a:tcPr>
                </a:tc>
                <a:tc>
                  <a:txBody>
                    <a:bodyPr/>
                    <a:lstStyle/>
                    <a:p>
                      <a:pPr marL="0" indent="0" algn="ctr"/>
                      <a:r>
                        <a:rPr lang="fr-FR" sz="1100" b="0" dirty="0">
                          <a:latin typeface="Century Gothic" panose="020B0502020202020204" pitchFamily="34" charset="0"/>
                        </a:rPr>
                        <a:t>69 (34,2)</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70 (34,7)</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139 (34,4)</a:t>
                      </a:r>
                    </a:p>
                  </a:txBody>
                  <a:tcPr marL="36000" marR="36000" marT="0" marB="0" anchor="ctr">
                    <a:solidFill>
                      <a:srgbClr val="F2F2F2"/>
                    </a:solidFill>
                  </a:tcPr>
                </a:tc>
                <a:extLst>
                  <a:ext uri="{0D108BD9-81ED-4DB2-BD59-A6C34878D82A}">
                    <a16:rowId xmlns:a16="http://schemas.microsoft.com/office/drawing/2014/main" xmlns="" val="657681081"/>
                  </a:ext>
                </a:extLst>
              </a:tr>
              <a:tr h="234000">
                <a:tc>
                  <a:txBody>
                    <a:bodyPr/>
                    <a:lstStyle/>
                    <a:p>
                      <a:pPr marL="0" indent="0" algn="l"/>
                      <a:r>
                        <a:rPr lang="fr-FR" sz="1100" b="1" dirty="0">
                          <a:latin typeface="Century Gothic" panose="020B0502020202020204" pitchFamily="34" charset="0"/>
                        </a:rPr>
                        <a:t>Stade, </a:t>
                      </a:r>
                      <a:r>
                        <a:rPr lang="fr-FR" sz="1100" b="0" dirty="0">
                          <a:latin typeface="Century Gothic" panose="020B0502020202020204" pitchFamily="34" charset="0"/>
                        </a:rPr>
                        <a:t>n (%)</a:t>
                      </a:r>
                      <a:endParaRPr lang="fr-FR" sz="1100" b="1" dirty="0">
                        <a:latin typeface="Century Gothic" panose="020B0502020202020204" pitchFamily="34" charset="0"/>
                      </a:endParaRPr>
                    </a:p>
                  </a:txBody>
                  <a:tcPr marL="36000" marR="36000" marT="0" marB="0" anchor="ctr">
                    <a:solidFill>
                      <a:srgbClr val="B4C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IIIA</a:t>
                      </a:r>
                    </a:p>
                  </a:txBody>
                  <a:tcPr marL="144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136 (67,3)</a:t>
                      </a:r>
                    </a:p>
                  </a:txBody>
                  <a:tcPr marL="36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136 (67,3)</a:t>
                      </a:r>
                    </a:p>
                  </a:txBody>
                  <a:tcPr marL="36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272 (67,3)</a:t>
                      </a:r>
                    </a:p>
                  </a:txBody>
                  <a:tcPr marL="36000" marR="36000" marT="0" marB="0" anchor="ctr">
                    <a:solidFill>
                      <a:srgbClr val="B4C7E7"/>
                    </a:solidFill>
                  </a:tcPr>
                </a:tc>
                <a:extLst>
                  <a:ext uri="{0D108BD9-81ED-4DB2-BD59-A6C34878D82A}">
                    <a16:rowId xmlns:a16="http://schemas.microsoft.com/office/drawing/2014/main" xmlns="" val="2624843108"/>
                  </a:ext>
                </a:extLst>
              </a:tr>
              <a:tr h="234000">
                <a:tc>
                  <a:txBody>
                    <a:bodyPr/>
                    <a:lstStyle/>
                    <a:p>
                      <a:pPr marL="0" indent="0" algn="l"/>
                      <a:endParaRPr lang="fr-FR" sz="1100" dirty="0">
                        <a:latin typeface="Century Gothic" panose="020B0502020202020204" pitchFamily="34" charset="0"/>
                      </a:endParaRPr>
                    </a:p>
                  </a:txBody>
                  <a:tcPr marL="36000" marR="36000" marT="0" marB="0" anchor="ctr">
                    <a:solidFill>
                      <a:srgbClr val="B4C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III B</a:t>
                      </a:r>
                    </a:p>
                  </a:txBody>
                  <a:tcPr marL="144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65 (32,2)</a:t>
                      </a:r>
                    </a:p>
                  </a:txBody>
                  <a:tcPr marL="36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64 (31,7)</a:t>
                      </a:r>
                    </a:p>
                  </a:txBody>
                  <a:tcPr marL="36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129 (31,9)</a:t>
                      </a:r>
                    </a:p>
                  </a:txBody>
                  <a:tcPr marL="36000" marR="36000" marT="0" marB="0" anchor="ctr">
                    <a:solidFill>
                      <a:srgbClr val="B4C7E7"/>
                    </a:solidFill>
                  </a:tcPr>
                </a:tc>
                <a:extLst>
                  <a:ext uri="{0D108BD9-81ED-4DB2-BD59-A6C34878D82A}">
                    <a16:rowId xmlns:a16="http://schemas.microsoft.com/office/drawing/2014/main" xmlns="" val="1120493061"/>
                  </a:ext>
                </a:extLst>
              </a:tr>
              <a:tr h="234000">
                <a:tc>
                  <a:txBody>
                    <a:bodyPr/>
                    <a:lstStyle/>
                    <a:p>
                      <a:pPr marL="0" indent="0" algn="l"/>
                      <a:r>
                        <a:rPr lang="fr-FR" sz="1100" b="1" dirty="0">
                          <a:latin typeface="Century Gothic" panose="020B0502020202020204" pitchFamily="34" charset="0"/>
                        </a:rPr>
                        <a:t>N Stade, </a:t>
                      </a:r>
                      <a:r>
                        <a:rPr lang="fr-FR" sz="1100" b="0" dirty="0">
                          <a:latin typeface="Century Gothic" panose="020B0502020202020204" pitchFamily="34" charset="0"/>
                        </a:rPr>
                        <a:t>n (%)</a:t>
                      </a:r>
                      <a:endParaRPr lang="fr-FR" sz="1100" b="1" dirty="0">
                        <a:latin typeface="Century Gothic" panose="020B0502020202020204" pitchFamily="34" charset="0"/>
                      </a:endParaRPr>
                    </a:p>
                  </a:txBody>
                  <a:tcPr marL="36000" marR="36000" marT="0" marB="0"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N0</a:t>
                      </a:r>
                    </a:p>
                  </a:txBody>
                  <a:tcPr marL="144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17 (8,4)</a:t>
                      </a:r>
                    </a:p>
                  </a:txBody>
                  <a:tcPr marL="36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18 (8,9)</a:t>
                      </a:r>
                    </a:p>
                  </a:txBody>
                  <a:tcPr marL="36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35 (8,7)</a:t>
                      </a:r>
                    </a:p>
                  </a:txBody>
                  <a:tcPr marL="36000" marR="36000" marT="0" marB="0" anchor="ctr">
                    <a:solidFill>
                      <a:srgbClr val="F2F2F2"/>
                    </a:solidFill>
                  </a:tcPr>
                </a:tc>
                <a:extLst>
                  <a:ext uri="{0D108BD9-81ED-4DB2-BD59-A6C34878D82A}">
                    <a16:rowId xmlns:a16="http://schemas.microsoft.com/office/drawing/2014/main" xmlns="" val="2936693230"/>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l"/>
                      <a:r>
                        <a:rPr lang="fr-FR" sz="1100" dirty="0">
                          <a:latin typeface="Century Gothic" panose="020B0502020202020204" pitchFamily="34" charset="0"/>
                        </a:rPr>
                        <a:t>N1</a:t>
                      </a:r>
                    </a:p>
                  </a:txBody>
                  <a:tcPr marL="144000" marR="36000" marT="0" marB="0" anchor="ctr">
                    <a:solidFill>
                      <a:srgbClr val="F2F2F2"/>
                    </a:solidFill>
                  </a:tcPr>
                </a:tc>
                <a:tc>
                  <a:txBody>
                    <a:bodyPr/>
                    <a:lstStyle/>
                    <a:p>
                      <a:pPr marL="0" indent="0" algn="ctr"/>
                      <a:r>
                        <a:rPr lang="fr-FR" sz="1100" b="0" dirty="0">
                          <a:latin typeface="Century Gothic" panose="020B0502020202020204" pitchFamily="34" charset="0"/>
                        </a:rPr>
                        <a:t>46 (22,8)</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39 (19,3)</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85 (21,0)</a:t>
                      </a:r>
                    </a:p>
                  </a:txBody>
                  <a:tcPr marL="36000" marR="36000" marT="0" marB="0" anchor="ctr">
                    <a:solidFill>
                      <a:srgbClr val="F2F2F2"/>
                    </a:solidFill>
                  </a:tcPr>
                </a:tc>
                <a:extLst>
                  <a:ext uri="{0D108BD9-81ED-4DB2-BD59-A6C34878D82A}">
                    <a16:rowId xmlns:a16="http://schemas.microsoft.com/office/drawing/2014/main" xmlns="" val="2501150449"/>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l"/>
                      <a:r>
                        <a:rPr lang="fr-FR" sz="1100" dirty="0">
                          <a:latin typeface="Century Gothic" panose="020B0502020202020204" pitchFamily="34" charset="0"/>
                        </a:rPr>
                        <a:t>N2</a:t>
                      </a:r>
                    </a:p>
                  </a:txBody>
                  <a:tcPr marL="144000" marR="36000" marT="0" marB="0" anchor="ctr">
                    <a:solidFill>
                      <a:srgbClr val="F2F2F2"/>
                    </a:solidFill>
                  </a:tcPr>
                </a:tc>
                <a:tc>
                  <a:txBody>
                    <a:bodyPr/>
                    <a:lstStyle/>
                    <a:p>
                      <a:pPr marL="0" indent="0" algn="ctr"/>
                      <a:r>
                        <a:rPr lang="fr-FR" sz="1100" b="0" dirty="0">
                          <a:latin typeface="Century Gothic" panose="020B0502020202020204" pitchFamily="34" charset="0"/>
                        </a:rPr>
                        <a:t>138 (68,3)</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145 (71,8)</a:t>
                      </a:r>
                    </a:p>
                  </a:txBody>
                  <a:tcPr marL="36000" marR="36000" marT="0" marB="0" anchor="ctr">
                    <a:solidFill>
                      <a:srgbClr val="F2F2F2"/>
                    </a:solidFill>
                  </a:tcPr>
                </a:tc>
                <a:tc>
                  <a:txBody>
                    <a:bodyPr/>
                    <a:lstStyle/>
                    <a:p>
                      <a:pPr marL="0" indent="0" algn="ctr"/>
                      <a:r>
                        <a:rPr lang="fr-FR" sz="1100" b="0" dirty="0">
                          <a:latin typeface="Century Gothic" panose="020B0502020202020204" pitchFamily="34" charset="0"/>
                        </a:rPr>
                        <a:t>283 (70,0)</a:t>
                      </a:r>
                    </a:p>
                  </a:txBody>
                  <a:tcPr marL="36000" marR="36000" marT="0" marB="0" anchor="ctr">
                    <a:solidFill>
                      <a:srgbClr val="F2F2F2"/>
                    </a:solidFill>
                  </a:tcPr>
                </a:tc>
                <a:extLst>
                  <a:ext uri="{0D108BD9-81ED-4DB2-BD59-A6C34878D82A}">
                    <a16:rowId xmlns:a16="http://schemas.microsoft.com/office/drawing/2014/main" xmlns="" val="2333363837"/>
                  </a:ext>
                </a:extLst>
              </a:tr>
            </a:tbl>
          </a:graphicData>
        </a:graphic>
      </p:graphicFrame>
    </p:spTree>
    <p:extLst>
      <p:ext uri="{BB962C8B-B14F-4D97-AF65-F5344CB8AC3E}">
        <p14:creationId xmlns:p14="http://schemas.microsoft.com/office/powerpoint/2010/main" val="3982516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a:t>2-6 juin 2023</a:t>
            </a:r>
            <a:r>
              <a:rPr lang="fr-FR" noProof="0"/>
              <a:t> </a:t>
            </a:r>
            <a:endParaRPr lang="fr-FR"/>
          </a:p>
          <a:p>
            <a:endParaRPr lang="fr-FR" dirty="0"/>
          </a:p>
        </p:txBody>
      </p:sp>
      <p:sp>
        <p:nvSpPr>
          <p:cNvPr id="6" name="Espace réservé du contenu 2">
            <a:extLst>
              <a:ext uri="{FF2B5EF4-FFF2-40B4-BE49-F238E27FC236}">
                <a16:creationId xmlns:a16="http://schemas.microsoft.com/office/drawing/2014/main" xmlns="" id="{440E3933-231C-E7C4-39C4-88946E5958E8}"/>
              </a:ext>
            </a:extLst>
          </p:cNvPr>
          <p:cNvSpPr>
            <a:spLocks noGrp="1"/>
          </p:cNvSpPr>
          <p:nvPr>
            <p:ph sz="quarter" idx="16"/>
          </p:nvPr>
        </p:nvSpPr>
        <p:spPr/>
        <p:txBody>
          <a:bodyPr/>
          <a:lstStyle/>
          <a:p>
            <a:r>
              <a:rPr lang="fr-FR" dirty="0" err="1"/>
              <a:t>Shun</a:t>
            </a:r>
            <a:r>
              <a:rPr lang="fr-FR" dirty="0"/>
              <a:t> Lu et al., ASCO</a:t>
            </a:r>
            <a:r>
              <a:rPr lang="fr-FR" baseline="30000" dirty="0"/>
              <a:t>®</a:t>
            </a:r>
            <a:r>
              <a:rPr lang="fr-FR" dirty="0"/>
              <a:t> 2023, Abs.#8501</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NEOTORCH</a:t>
            </a:r>
            <a:endParaRPr lang="fr-FR" dirty="0"/>
          </a:p>
        </p:txBody>
      </p:sp>
      <p:sp>
        <p:nvSpPr>
          <p:cNvPr id="8" name="Espace réservé du texte 7">
            <a:extLst>
              <a:ext uri="{FF2B5EF4-FFF2-40B4-BE49-F238E27FC236}">
                <a16:creationId xmlns:a16="http://schemas.microsoft.com/office/drawing/2014/main" xmlns="" id="{29FD6517-8DD4-5FD5-C79B-704E07AE4230}"/>
              </a:ext>
            </a:extLst>
          </p:cNvPr>
          <p:cNvSpPr>
            <a:spLocks noGrp="1"/>
          </p:cNvSpPr>
          <p:nvPr>
            <p:ph type="body" sz="quarter" idx="18"/>
          </p:nvPr>
        </p:nvSpPr>
        <p:spPr/>
        <p:txBody>
          <a:bodyPr/>
          <a:lstStyle/>
          <a:p>
            <a:r>
              <a:rPr lang="fr-FR" dirty="0"/>
              <a:t>La chirurgie et le traitement systémique</a:t>
            </a:r>
          </a:p>
        </p:txBody>
      </p:sp>
      <p:sp>
        <p:nvSpPr>
          <p:cNvPr id="14" name="Espace réservé du contenu 13">
            <a:extLst>
              <a:ext uri="{FF2B5EF4-FFF2-40B4-BE49-F238E27FC236}">
                <a16:creationId xmlns:a16="http://schemas.microsoft.com/office/drawing/2014/main" xmlns="" id="{DBE54793-FF2E-8489-8F5C-D782986E7B31}"/>
              </a:ext>
            </a:extLst>
          </p:cNvPr>
          <p:cNvSpPr>
            <a:spLocks noGrp="1"/>
          </p:cNvSpPr>
          <p:nvPr>
            <p:ph sz="quarter" idx="21"/>
          </p:nvPr>
        </p:nvSpPr>
        <p:spPr>
          <a:xfrm>
            <a:off x="8178800" y="522517"/>
            <a:ext cx="3556000" cy="5142332"/>
          </a:xfrm>
        </p:spPr>
        <p:txBody>
          <a:bodyPr anchor="ctr">
            <a:normAutofit lnSpcReduction="10000"/>
          </a:bodyPr>
          <a:lstStyle/>
          <a:p>
            <a:r>
              <a:rPr lang="fr-FR" sz="2000" dirty="0"/>
              <a:t>Dans le bras </a:t>
            </a:r>
            <a:r>
              <a:rPr lang="fr-FR" sz="2000" dirty="0" err="1"/>
              <a:t>toripalimab</a:t>
            </a:r>
            <a:r>
              <a:rPr lang="fr-FR" sz="2000" dirty="0"/>
              <a:t> </a:t>
            </a:r>
          </a:p>
          <a:p>
            <a:pPr marL="450850" lvl="1" indent="-271463">
              <a:spcBef>
                <a:spcPts val="1800"/>
              </a:spcBef>
            </a:pPr>
            <a:r>
              <a:rPr lang="fr-FR" sz="1800" dirty="0"/>
              <a:t>87,1% ont reçu 3 cycles , mais seulement 6,9% la totalité des 4 cycles, 71,3% ont pu avoir la cure post-opératoire.</a:t>
            </a:r>
          </a:p>
          <a:p>
            <a:pPr marL="450850" lvl="1" indent="-271463">
              <a:spcBef>
                <a:spcPts val="1800"/>
              </a:spcBef>
            </a:pPr>
            <a:r>
              <a:rPr lang="fr-FR" sz="1800" dirty="0"/>
              <a:t>71,8% ont reçu le </a:t>
            </a:r>
            <a:r>
              <a:rPr lang="fr-FR" sz="1800" dirty="0" err="1"/>
              <a:t>toripalimab</a:t>
            </a:r>
            <a:r>
              <a:rPr lang="fr-FR" sz="1800" dirty="0"/>
              <a:t> en adjuvant mais seulement 43,6% sont allés au bout des 13 cycles</a:t>
            </a:r>
          </a:p>
          <a:p>
            <a:pPr marL="450850" lvl="1" indent="-271463">
              <a:spcBef>
                <a:spcPts val="1800"/>
              </a:spcBef>
            </a:pPr>
            <a:r>
              <a:rPr lang="fr-FR" sz="1800" dirty="0"/>
              <a:t>82,2% de chirurgie,</a:t>
            </a:r>
            <a:br>
              <a:rPr lang="fr-FR" sz="1800" dirty="0"/>
            </a:br>
            <a:r>
              <a:rPr lang="fr-FR" sz="1800" dirty="0"/>
              <a:t>un peu plus que dans</a:t>
            </a:r>
            <a:br>
              <a:rPr lang="fr-FR" sz="1800" dirty="0"/>
            </a:br>
            <a:r>
              <a:rPr lang="fr-FR" sz="1800" dirty="0"/>
              <a:t>le bras placebo où il y a eu plus de progression (stade III).</a:t>
            </a:r>
          </a:p>
          <a:p>
            <a:pPr marL="450850" lvl="1" indent="-271463">
              <a:spcBef>
                <a:spcPts val="1800"/>
              </a:spcBef>
            </a:pPr>
            <a:r>
              <a:rPr lang="fr-FR" sz="1800" dirty="0"/>
              <a:t>Une grande majorité</a:t>
            </a:r>
            <a:br>
              <a:rPr lang="fr-FR" sz="1800" dirty="0"/>
            </a:br>
            <a:r>
              <a:rPr lang="fr-FR" sz="1800" dirty="0"/>
              <a:t>de lobectomie. </a:t>
            </a:r>
          </a:p>
        </p:txBody>
      </p:sp>
      <p:graphicFrame>
        <p:nvGraphicFramePr>
          <p:cNvPr id="23" name="Tableau 22">
            <a:extLst>
              <a:ext uri="{FF2B5EF4-FFF2-40B4-BE49-F238E27FC236}">
                <a16:creationId xmlns:a16="http://schemas.microsoft.com/office/drawing/2014/main" xmlns="" id="{EE542828-0080-62F9-F302-6BE8C2363F9E}"/>
              </a:ext>
            </a:extLst>
          </p:cNvPr>
          <p:cNvGraphicFramePr>
            <a:graphicFrameLocks noGrp="1"/>
          </p:cNvGraphicFramePr>
          <p:nvPr>
            <p:extLst>
              <p:ext uri="{D42A27DB-BD31-4B8C-83A1-F6EECF244321}">
                <p14:modId xmlns:p14="http://schemas.microsoft.com/office/powerpoint/2010/main" val="1716254223"/>
              </p:ext>
            </p:extLst>
          </p:nvPr>
        </p:nvGraphicFramePr>
        <p:xfrm>
          <a:off x="1331355" y="1092849"/>
          <a:ext cx="6516032" cy="4572000"/>
        </p:xfrm>
        <a:graphic>
          <a:graphicData uri="http://schemas.openxmlformats.org/drawingml/2006/table">
            <a:tbl>
              <a:tblPr firstRow="1" bandRow="1">
                <a:tableStyleId>{5C22544A-7EE6-4342-B048-85BDC9FD1C3A}</a:tableStyleId>
              </a:tblPr>
              <a:tblGrid>
                <a:gridCol w="3204000">
                  <a:extLst>
                    <a:ext uri="{9D8B030D-6E8A-4147-A177-3AD203B41FA5}">
                      <a16:colId xmlns:a16="http://schemas.microsoft.com/office/drawing/2014/main" xmlns="" val="1437306411"/>
                    </a:ext>
                  </a:extLst>
                </a:gridCol>
                <a:gridCol w="1656016">
                  <a:extLst>
                    <a:ext uri="{9D8B030D-6E8A-4147-A177-3AD203B41FA5}">
                      <a16:colId xmlns:a16="http://schemas.microsoft.com/office/drawing/2014/main" xmlns="" val="1697084403"/>
                    </a:ext>
                  </a:extLst>
                </a:gridCol>
                <a:gridCol w="1656016">
                  <a:extLst>
                    <a:ext uri="{9D8B030D-6E8A-4147-A177-3AD203B41FA5}">
                      <a16:colId xmlns:a16="http://schemas.microsoft.com/office/drawing/2014/main" xmlns="" val="2450912462"/>
                    </a:ext>
                  </a:extLst>
                </a:gridCol>
              </a:tblGrid>
              <a:tr h="936000">
                <a:tc>
                  <a:txBody>
                    <a:bodyPr/>
                    <a:lstStyle/>
                    <a:p>
                      <a:pPr algn="l"/>
                      <a:endParaRPr lang="fr-FR" sz="1400" b="0" u="none" dirty="0">
                        <a:latin typeface="Century Gothic" panose="020B0502020202020204" pitchFamily="34" charset="0"/>
                      </a:endParaRPr>
                    </a:p>
                  </a:txBody>
                  <a:tcPr marL="36000" marR="36000" marT="0" marB="0" anchor="ctr">
                    <a:lnB w="38100" cap="flat" cmpd="sng" algn="ctr">
                      <a:solidFill>
                        <a:srgbClr val="FF7F4D"/>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dirty="0" err="1">
                          <a:latin typeface="Century Gothic" panose="020B0502020202020204" pitchFamily="34" charset="0"/>
                        </a:rPr>
                        <a:t>Toripalimab</a:t>
                      </a:r>
                      <a:r>
                        <a:rPr lang="fr-FR" sz="1500" dirty="0">
                          <a:latin typeface="Century Gothic" panose="020B0502020202020204" pitchFamily="34" charset="0"/>
                        </a:rPr>
                        <a:t/>
                      </a:r>
                      <a:br>
                        <a:rPr lang="fr-FR" sz="1500" dirty="0">
                          <a:latin typeface="Century Gothic" panose="020B0502020202020204" pitchFamily="34" charset="0"/>
                        </a:rPr>
                      </a:br>
                      <a:r>
                        <a:rPr lang="fr-FR" sz="1500" dirty="0">
                          <a:latin typeface="Century Gothic" panose="020B0502020202020204" pitchFamily="34" charset="0"/>
                        </a:rPr>
                        <a:t>+ CT</a:t>
                      </a:r>
                      <a:br>
                        <a:rPr lang="fr-FR" sz="1500" dirty="0">
                          <a:latin typeface="Century Gothic" panose="020B0502020202020204" pitchFamily="34" charset="0"/>
                        </a:rPr>
                      </a:br>
                      <a:r>
                        <a:rPr lang="fr-FR" sz="1500" b="0" dirty="0">
                          <a:latin typeface="Century Gothic" panose="020B0502020202020204" pitchFamily="34" charset="0"/>
                        </a:rPr>
                        <a:t>n=202</a:t>
                      </a:r>
                      <a:endParaRPr lang="fr-FR" sz="1500" dirty="0">
                        <a:latin typeface="Century Gothic" panose="020B0502020202020204" pitchFamily="34" charset="0"/>
                      </a:endParaRPr>
                    </a:p>
                  </a:txBody>
                  <a:tcPr marL="36000" marR="36000" marT="0" marB="0" anchor="ctr">
                    <a:lnB w="38100" cap="flat" cmpd="sng" algn="ctr">
                      <a:solidFill>
                        <a:srgbClr val="FF7F4D"/>
                      </a:solidFill>
                      <a:prstDash val="solid"/>
                      <a:round/>
                      <a:headEnd type="none" w="med" len="med"/>
                      <a:tailEnd type="none" w="med" len="med"/>
                    </a:lnB>
                    <a:solidFill>
                      <a:srgbClr val="FF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dirty="0">
                          <a:latin typeface="Century Gothic" panose="020B0502020202020204" pitchFamily="34" charset="0"/>
                        </a:rPr>
                        <a:t>Placebo</a:t>
                      </a:r>
                      <a:br>
                        <a:rPr lang="fr-FR" sz="1500" dirty="0">
                          <a:latin typeface="Century Gothic" panose="020B0502020202020204" pitchFamily="34" charset="0"/>
                        </a:rPr>
                      </a:br>
                      <a:r>
                        <a:rPr lang="fr-FR" sz="1500" dirty="0">
                          <a:latin typeface="Century Gothic" panose="020B0502020202020204" pitchFamily="34" charset="0"/>
                        </a:rPr>
                        <a:t>+ CT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dirty="0">
                          <a:latin typeface="Century Gothic" panose="020B0502020202020204" pitchFamily="34" charset="0"/>
                        </a:rPr>
                        <a:t>n=202</a:t>
                      </a:r>
                    </a:p>
                  </a:txBody>
                  <a:tcPr marL="36000" marR="36000" marT="0" marB="0" anchor="ctr">
                    <a:lnB w="38100" cap="flat" cmpd="sng" algn="ctr">
                      <a:solidFill>
                        <a:srgbClr val="FF7F4D"/>
                      </a:solidFill>
                      <a:prstDash val="solid"/>
                      <a:round/>
                      <a:headEnd type="none" w="med" len="med"/>
                      <a:tailEnd type="none" w="med" len="med"/>
                    </a:lnB>
                    <a:solidFill>
                      <a:srgbClr val="898989"/>
                    </a:solidFill>
                  </a:tcPr>
                </a:tc>
                <a:extLst>
                  <a:ext uri="{0D108BD9-81ED-4DB2-BD59-A6C34878D82A}">
                    <a16:rowId xmlns:a16="http://schemas.microsoft.com/office/drawing/2014/main" xmlns="" val="1128650667"/>
                  </a:ext>
                </a:extLst>
              </a:tr>
              <a:tr h="288000">
                <a:tc>
                  <a:txBody>
                    <a:bodyPr/>
                    <a:lstStyle/>
                    <a:p>
                      <a:pPr marL="0" indent="0" algn="l"/>
                      <a:r>
                        <a:rPr lang="fr-FR" sz="1400" b="1" dirty="0">
                          <a:latin typeface="Century Gothic" panose="020B0502020202020204" pitchFamily="34" charset="0"/>
                        </a:rPr>
                        <a:t>PAS de chirurgie, </a:t>
                      </a:r>
                      <a:r>
                        <a:rPr lang="fr-FR" sz="1400" b="0" dirty="0">
                          <a:latin typeface="Century Gothic" panose="020B0502020202020204" pitchFamily="34" charset="0"/>
                        </a:rPr>
                        <a:t> n (%)</a:t>
                      </a:r>
                      <a:endParaRPr lang="fr-FR" sz="1400" dirty="0">
                        <a:latin typeface="Century Gothic" panose="020B0502020202020204" pitchFamily="34" charset="0"/>
                      </a:endParaRPr>
                    </a:p>
                  </a:txBody>
                  <a:tcPr marL="36000" marR="36000" marT="0" marB="0" anchor="ctr">
                    <a:lnL w="38100" cap="flat" cmpd="sng" algn="ctr">
                      <a:solidFill>
                        <a:srgbClr val="FF7F4D"/>
                      </a:solidFill>
                      <a:prstDash val="solid"/>
                      <a:round/>
                      <a:headEnd type="none" w="med" len="med"/>
                      <a:tailEnd type="none" w="med" len="med"/>
                    </a:lnL>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400" b="1" dirty="0">
                          <a:latin typeface="Century Gothic" panose="020B0502020202020204" pitchFamily="34" charset="0"/>
                        </a:rPr>
                        <a:t>36 (17,8)</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400" b="1" dirty="0">
                          <a:latin typeface="Century Gothic" panose="020B0502020202020204" pitchFamily="34" charset="0"/>
                        </a:rPr>
                        <a:t>54 (26,7)</a:t>
                      </a:r>
                    </a:p>
                  </a:txBody>
                  <a:tcPr marL="36000" marR="36000" marT="0" marB="0" anchor="ctr">
                    <a:lnR w="38100" cap="flat" cmpd="sng" algn="ctr">
                      <a:solidFill>
                        <a:srgbClr val="FF7F4D"/>
                      </a:solidFill>
                      <a:prstDash val="solid"/>
                      <a:round/>
                      <a:headEnd type="none" w="med" len="med"/>
                      <a:tailEnd type="none" w="med" len="med"/>
                    </a:lnR>
                    <a:lnT w="38100" cap="flat" cmpd="sng" algn="ctr">
                      <a:solidFill>
                        <a:srgbClr val="FF7F4D"/>
                      </a:solidFill>
                      <a:prstDash val="solid"/>
                      <a:round/>
                      <a:headEnd type="none" w="med" len="med"/>
                      <a:tailEnd type="none" w="med" len="med"/>
                    </a:lnT>
                    <a:solidFill>
                      <a:srgbClr val="F2F2F2"/>
                    </a:solidFill>
                  </a:tcPr>
                </a:tc>
                <a:extLst>
                  <a:ext uri="{0D108BD9-81ED-4DB2-BD59-A6C34878D82A}">
                    <a16:rowId xmlns:a16="http://schemas.microsoft.com/office/drawing/2014/main" xmlns="" val="2173765897"/>
                  </a:ext>
                </a:extLst>
              </a:tr>
              <a:tr h="288000">
                <a:tc>
                  <a:txBody>
                    <a:bodyPr/>
                    <a:lstStyle/>
                    <a:p>
                      <a:pPr marL="446088" indent="0" algn="l"/>
                      <a:r>
                        <a:rPr lang="fr-FR" sz="1400" b="0" dirty="0">
                          <a:latin typeface="Century Gothic" panose="020B0502020202020204" pitchFamily="34" charset="0"/>
                        </a:rPr>
                        <a:t>Progression de la maladie</a:t>
                      </a:r>
                    </a:p>
                  </a:txBody>
                  <a:tcPr marL="36000" marR="36000" marT="0" marB="0" anchor="ctr">
                    <a:lnL w="38100" cap="flat" cmpd="sng" algn="ctr">
                      <a:solidFill>
                        <a:srgbClr val="FF7F4D"/>
                      </a:solidFill>
                      <a:prstDash val="solid"/>
                      <a:round/>
                      <a:headEnd type="none" w="med" len="med"/>
                      <a:tailEnd type="none" w="med" len="med"/>
                    </a:lnL>
                    <a:lnB w="38100" cap="flat" cmpd="sng" algn="ctr">
                      <a:solidFill>
                        <a:srgbClr val="FF7F4D"/>
                      </a:solidFill>
                      <a:prstDash val="solid"/>
                      <a:round/>
                      <a:headEnd type="none" w="med" len="med"/>
                      <a:tailEnd type="none" w="med" len="med"/>
                    </a:lnB>
                    <a:solidFill>
                      <a:srgbClr val="F2F2F2"/>
                    </a:solidFill>
                  </a:tcPr>
                </a:tc>
                <a:tc>
                  <a:txBody>
                    <a:bodyPr/>
                    <a:lstStyle/>
                    <a:p>
                      <a:pPr marL="0" indent="0" algn="ctr"/>
                      <a:r>
                        <a:rPr lang="fr-FR" sz="1400" b="1" dirty="0">
                          <a:latin typeface="Century Gothic" panose="020B0502020202020204" pitchFamily="34" charset="0"/>
                        </a:rPr>
                        <a:t>5 (2,5)</a:t>
                      </a:r>
                    </a:p>
                  </a:txBody>
                  <a:tcPr marL="36000" marR="36000" marT="0" marB="0" anchor="ctr">
                    <a:lnB w="38100" cap="flat" cmpd="sng" algn="ctr">
                      <a:solidFill>
                        <a:srgbClr val="FF7F4D"/>
                      </a:solidFill>
                      <a:prstDash val="solid"/>
                      <a:round/>
                      <a:headEnd type="none" w="med" len="med"/>
                      <a:tailEnd type="none" w="med" len="med"/>
                    </a:lnB>
                    <a:solidFill>
                      <a:srgbClr val="F2F2F2"/>
                    </a:solidFill>
                  </a:tcPr>
                </a:tc>
                <a:tc>
                  <a:txBody>
                    <a:bodyPr/>
                    <a:lstStyle/>
                    <a:p>
                      <a:pPr marL="0" indent="0" algn="ctr"/>
                      <a:r>
                        <a:rPr lang="fr-FR" sz="1400" b="1" dirty="0">
                          <a:latin typeface="Century Gothic" panose="020B0502020202020204" pitchFamily="34" charset="0"/>
                        </a:rPr>
                        <a:t>31 (15,3)</a:t>
                      </a:r>
                    </a:p>
                  </a:txBody>
                  <a:tcPr marL="36000" marR="36000" marT="0" marB="0" anchor="ctr">
                    <a:lnR w="38100" cap="flat" cmpd="sng" algn="ctr">
                      <a:solidFill>
                        <a:srgbClr val="FF7F4D"/>
                      </a:solidFill>
                      <a:prstDash val="solid"/>
                      <a:round/>
                      <a:headEnd type="none" w="med" len="med"/>
                      <a:tailEnd type="none" w="med" len="med"/>
                    </a:lnR>
                    <a:lnB w="38100" cap="flat" cmpd="sng" algn="ctr">
                      <a:solidFill>
                        <a:srgbClr val="FF7F4D"/>
                      </a:solidFill>
                      <a:prstDash val="solid"/>
                      <a:round/>
                      <a:headEnd type="none" w="med" len="med"/>
                      <a:tailEnd type="none" w="med" len="med"/>
                    </a:lnB>
                    <a:solidFill>
                      <a:srgbClr val="F2F2F2"/>
                    </a:solidFill>
                  </a:tcPr>
                </a:tc>
                <a:extLst>
                  <a:ext uri="{0D108BD9-81ED-4DB2-BD59-A6C34878D82A}">
                    <a16:rowId xmlns:a16="http://schemas.microsoft.com/office/drawing/2014/main" xmlns="" val="2656958179"/>
                  </a:ext>
                </a:extLst>
              </a:tr>
              <a:tr h="288000">
                <a:tc>
                  <a:txBody>
                    <a:bodyPr/>
                    <a:lstStyle/>
                    <a:p>
                      <a:pPr marL="446088" indent="0" algn="l"/>
                      <a:r>
                        <a:rPr lang="fr-FR" sz="1400" b="0" dirty="0">
                          <a:latin typeface="Century Gothic" panose="020B0502020202020204" pitchFamily="34" charset="0"/>
                        </a:rPr>
                        <a:t>Refus du patient</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400" b="0" dirty="0">
                          <a:latin typeface="Century Gothic" panose="020B0502020202020204" pitchFamily="34" charset="0"/>
                        </a:rPr>
                        <a:t>18 (8,9)</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400" b="0" dirty="0">
                          <a:latin typeface="Century Gothic" panose="020B0502020202020204" pitchFamily="34" charset="0"/>
                        </a:rPr>
                        <a:t>13 (6,4)</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extLst>
                  <a:ext uri="{0D108BD9-81ED-4DB2-BD59-A6C34878D82A}">
                    <a16:rowId xmlns:a16="http://schemas.microsoft.com/office/drawing/2014/main" xmlns="" val="1675418179"/>
                  </a:ext>
                </a:extLst>
              </a:tr>
              <a:tr h="288000">
                <a:tc>
                  <a:txBody>
                    <a:bodyPr/>
                    <a:lstStyle/>
                    <a:p>
                      <a:pPr marL="446088" indent="0" algn="l"/>
                      <a:r>
                        <a:rPr lang="fr-FR" sz="1400" b="0" dirty="0">
                          <a:latin typeface="Century Gothic" panose="020B0502020202020204" pitchFamily="34" charset="0"/>
                        </a:rPr>
                        <a:t>Effets secondaires</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6 (3,0)</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0</a:t>
                      </a:r>
                    </a:p>
                  </a:txBody>
                  <a:tcPr marL="36000" marR="36000" marT="0" marB="0" anchor="ctr">
                    <a:solidFill>
                      <a:srgbClr val="F2F2F2"/>
                    </a:solidFill>
                  </a:tcPr>
                </a:tc>
                <a:extLst>
                  <a:ext uri="{0D108BD9-81ED-4DB2-BD59-A6C34878D82A}">
                    <a16:rowId xmlns:a16="http://schemas.microsoft.com/office/drawing/2014/main" xmlns="" val="3938445310"/>
                  </a:ext>
                </a:extLst>
              </a:tr>
              <a:tr h="288000">
                <a:tc>
                  <a:txBody>
                    <a:bodyPr/>
                    <a:lstStyle/>
                    <a:p>
                      <a:pPr marL="446088" indent="0" algn="l"/>
                      <a:r>
                        <a:rPr lang="fr-FR" sz="1400" b="0" dirty="0">
                          <a:latin typeface="Century Gothic" panose="020B0502020202020204" pitchFamily="34" charset="0"/>
                        </a:rPr>
                        <a:t>Autres</a:t>
                      </a:r>
                    </a:p>
                  </a:txBody>
                  <a:tcPr marL="36000" marR="36000" marT="0" marB="0" anchor="ctr">
                    <a:lnB w="38100" cap="flat" cmpd="sng" algn="ctr">
                      <a:solidFill>
                        <a:srgbClr val="FF7F4D"/>
                      </a:solidFill>
                      <a:prstDash val="solid"/>
                      <a:round/>
                      <a:headEnd type="none" w="med" len="med"/>
                      <a:tailEnd type="none" w="med" len="med"/>
                    </a:lnB>
                    <a:solidFill>
                      <a:srgbClr val="F2F2F2"/>
                    </a:solidFill>
                  </a:tcPr>
                </a:tc>
                <a:tc>
                  <a:txBody>
                    <a:bodyPr/>
                    <a:lstStyle/>
                    <a:p>
                      <a:pPr marL="0" indent="0" algn="ctr"/>
                      <a:r>
                        <a:rPr lang="fr-FR" sz="1400" b="0" dirty="0">
                          <a:latin typeface="Century Gothic" panose="020B0502020202020204" pitchFamily="34" charset="0"/>
                        </a:rPr>
                        <a:t>7 (3,5)</a:t>
                      </a:r>
                    </a:p>
                  </a:txBody>
                  <a:tcPr marL="36000" marR="36000" marT="0" marB="0" anchor="ctr">
                    <a:lnB w="38100" cap="flat" cmpd="sng" algn="ctr">
                      <a:solidFill>
                        <a:srgbClr val="FF7F4D"/>
                      </a:solidFill>
                      <a:prstDash val="solid"/>
                      <a:round/>
                      <a:headEnd type="none" w="med" len="med"/>
                      <a:tailEnd type="none" w="med" len="med"/>
                    </a:lnB>
                    <a:solidFill>
                      <a:srgbClr val="F2F2F2"/>
                    </a:solidFill>
                  </a:tcPr>
                </a:tc>
                <a:tc>
                  <a:txBody>
                    <a:bodyPr/>
                    <a:lstStyle/>
                    <a:p>
                      <a:pPr marL="0" indent="0" algn="ctr"/>
                      <a:r>
                        <a:rPr lang="fr-FR" sz="1400" b="0" dirty="0">
                          <a:latin typeface="Century Gothic" panose="020B0502020202020204" pitchFamily="34" charset="0"/>
                        </a:rPr>
                        <a:t>10 (5,0)</a:t>
                      </a:r>
                    </a:p>
                  </a:txBody>
                  <a:tcPr marL="36000" marR="36000" marT="0" marB="0" anchor="ctr">
                    <a:lnB w="38100" cap="flat" cmpd="sng" algn="ctr">
                      <a:solidFill>
                        <a:srgbClr val="FF7F4D"/>
                      </a:solidFill>
                      <a:prstDash val="solid"/>
                      <a:round/>
                      <a:headEnd type="none" w="med" len="med"/>
                      <a:tailEnd type="none" w="med" len="med"/>
                    </a:lnB>
                    <a:solidFill>
                      <a:srgbClr val="F2F2F2"/>
                    </a:solidFill>
                  </a:tcPr>
                </a:tc>
                <a:extLst>
                  <a:ext uri="{0D108BD9-81ED-4DB2-BD59-A6C34878D82A}">
                    <a16:rowId xmlns:a16="http://schemas.microsoft.com/office/drawing/2014/main" xmlns="" val="2316230429"/>
                  </a:ext>
                </a:extLst>
              </a:tr>
              <a:tr h="288000">
                <a:tc>
                  <a:txBody>
                    <a:bodyPr/>
                    <a:lstStyle/>
                    <a:p>
                      <a:pPr marL="0" indent="0" algn="l"/>
                      <a:r>
                        <a:rPr lang="fr-FR" sz="1400" b="1" dirty="0">
                          <a:latin typeface="Century Gothic" panose="020B0502020202020204" pitchFamily="34" charset="0"/>
                        </a:rPr>
                        <a:t>Patients ayant eu la chirurgie, </a:t>
                      </a:r>
                      <a:r>
                        <a:rPr lang="fr-FR" sz="1400" b="0" dirty="0">
                          <a:latin typeface="Century Gothic" panose="020B0502020202020204" pitchFamily="34" charset="0"/>
                        </a:rPr>
                        <a:t> n (%)</a:t>
                      </a:r>
                      <a:endParaRPr lang="fr-FR" sz="1400" dirty="0">
                        <a:latin typeface="Century Gothic" panose="020B0502020202020204" pitchFamily="34" charset="0"/>
                      </a:endParaRPr>
                    </a:p>
                  </a:txBody>
                  <a:tcPr marL="36000" marR="36000" marT="0" marB="0" anchor="ctr">
                    <a:lnL w="38100" cap="flat" cmpd="sng" algn="ctr">
                      <a:solidFill>
                        <a:srgbClr val="FF7F4D"/>
                      </a:solidFill>
                      <a:prstDash val="solid"/>
                      <a:round/>
                      <a:headEnd type="none" w="med" len="med"/>
                      <a:tailEnd type="none" w="med" len="med"/>
                    </a:lnL>
                    <a:lnT w="38100" cap="flat" cmpd="sng" algn="ctr">
                      <a:solidFill>
                        <a:srgbClr val="FF7F4D"/>
                      </a:solidFill>
                      <a:prstDash val="solid"/>
                      <a:round/>
                      <a:headEnd type="none" w="med" len="med"/>
                      <a:tailEnd type="none" w="med" len="med"/>
                    </a:lnT>
                    <a:solidFill>
                      <a:srgbClr val="B4C7E7"/>
                    </a:solidFill>
                  </a:tcPr>
                </a:tc>
                <a:tc>
                  <a:txBody>
                    <a:bodyPr/>
                    <a:lstStyle/>
                    <a:p>
                      <a:pPr marL="0" indent="0" algn="ctr"/>
                      <a:r>
                        <a:rPr lang="fr-FR" sz="1400" b="1" dirty="0">
                          <a:latin typeface="Century Gothic" panose="020B0502020202020204" pitchFamily="34" charset="0"/>
                        </a:rPr>
                        <a:t>166 (82,2)</a:t>
                      </a:r>
                    </a:p>
                  </a:txBody>
                  <a:tcPr marL="36000" marR="36000" marT="0" marB="0" anchor="ctr">
                    <a:lnT w="38100" cap="flat" cmpd="sng" algn="ctr">
                      <a:solidFill>
                        <a:srgbClr val="FF7F4D"/>
                      </a:solidFill>
                      <a:prstDash val="solid"/>
                      <a:round/>
                      <a:headEnd type="none" w="med" len="med"/>
                      <a:tailEnd type="none" w="med" len="med"/>
                    </a:lnT>
                    <a:solidFill>
                      <a:srgbClr val="B4C7E7"/>
                    </a:solidFill>
                  </a:tcPr>
                </a:tc>
                <a:tc>
                  <a:txBody>
                    <a:bodyPr/>
                    <a:lstStyle/>
                    <a:p>
                      <a:pPr marL="0" indent="0" algn="ctr"/>
                      <a:r>
                        <a:rPr lang="fr-FR" sz="1400" b="1" dirty="0">
                          <a:latin typeface="Century Gothic" panose="020B0502020202020204" pitchFamily="34" charset="0"/>
                        </a:rPr>
                        <a:t>148 (73,3)</a:t>
                      </a:r>
                    </a:p>
                  </a:txBody>
                  <a:tcPr marL="36000" marR="36000" marT="0" marB="0" anchor="ctr">
                    <a:lnR w="38100" cap="flat" cmpd="sng" algn="ctr">
                      <a:solidFill>
                        <a:srgbClr val="FF7F4D"/>
                      </a:solidFill>
                      <a:prstDash val="solid"/>
                      <a:round/>
                      <a:headEnd type="none" w="med" len="med"/>
                      <a:tailEnd type="none" w="med" len="med"/>
                    </a:lnR>
                    <a:lnT w="38100" cap="flat" cmpd="sng" algn="ctr">
                      <a:solidFill>
                        <a:srgbClr val="FF7F4D"/>
                      </a:solidFill>
                      <a:prstDash val="solid"/>
                      <a:round/>
                      <a:headEnd type="none" w="med" len="med"/>
                      <a:tailEnd type="none" w="med" len="med"/>
                    </a:lnT>
                    <a:solidFill>
                      <a:srgbClr val="B4C7E7"/>
                    </a:solidFill>
                  </a:tcPr>
                </a:tc>
                <a:extLst>
                  <a:ext uri="{0D108BD9-81ED-4DB2-BD59-A6C34878D82A}">
                    <a16:rowId xmlns:a16="http://schemas.microsoft.com/office/drawing/2014/main" xmlns="" val="1766846598"/>
                  </a:ext>
                </a:extLst>
              </a:tr>
              <a:tr h="468000">
                <a:tc>
                  <a:txBody>
                    <a:bodyPr/>
                    <a:lstStyle/>
                    <a:p>
                      <a:pPr marL="446088" indent="0" algn="l"/>
                      <a:r>
                        <a:rPr lang="fr-FR" sz="1400" b="0" dirty="0">
                          <a:latin typeface="Century Gothic" panose="020B0502020202020204" pitchFamily="34" charset="0"/>
                        </a:rPr>
                        <a:t>R0 résection,</a:t>
                      </a:r>
                      <a:br>
                        <a:rPr lang="fr-FR" sz="1400" b="0" dirty="0">
                          <a:latin typeface="Century Gothic" panose="020B0502020202020204" pitchFamily="34" charset="0"/>
                        </a:rPr>
                      </a:br>
                      <a:r>
                        <a:rPr lang="fr-FR" sz="1400" b="0" dirty="0">
                          <a:latin typeface="Century Gothic" panose="020B0502020202020204" pitchFamily="34" charset="0"/>
                        </a:rPr>
                        <a:t>n (% des opérés)</a:t>
                      </a:r>
                    </a:p>
                  </a:txBody>
                  <a:tcPr marL="36000" marR="36000" marT="0" marB="0" anchor="ctr">
                    <a:lnL w="38100" cap="flat" cmpd="sng" algn="ctr">
                      <a:solidFill>
                        <a:srgbClr val="FF7F4D"/>
                      </a:solidFill>
                      <a:prstDash val="solid"/>
                      <a:round/>
                      <a:headEnd type="none" w="med" len="med"/>
                      <a:tailEnd type="none" w="med" len="med"/>
                    </a:lnL>
                    <a:solidFill>
                      <a:srgbClr val="B4C7E7"/>
                    </a:solidFill>
                  </a:tcPr>
                </a:tc>
                <a:tc>
                  <a:txBody>
                    <a:bodyPr/>
                    <a:lstStyle/>
                    <a:p>
                      <a:pPr marL="0" indent="0" algn="ctr"/>
                      <a:r>
                        <a:rPr lang="fr-FR" sz="1400" b="1" dirty="0">
                          <a:latin typeface="Century Gothic" panose="020B0502020202020204" pitchFamily="34" charset="0"/>
                        </a:rPr>
                        <a:t>159 (95,8)</a:t>
                      </a:r>
                    </a:p>
                  </a:txBody>
                  <a:tcPr marL="36000" marR="36000" marT="0" marB="0" anchor="ctr">
                    <a:solidFill>
                      <a:srgbClr val="B4C7E7"/>
                    </a:solidFill>
                  </a:tcPr>
                </a:tc>
                <a:tc>
                  <a:txBody>
                    <a:bodyPr/>
                    <a:lstStyle/>
                    <a:p>
                      <a:pPr marL="0" indent="0" algn="ctr"/>
                      <a:r>
                        <a:rPr lang="fr-FR" sz="1400" b="1" dirty="0">
                          <a:latin typeface="Century Gothic" panose="020B0502020202020204" pitchFamily="34" charset="0"/>
                        </a:rPr>
                        <a:t>137 (92,6)</a:t>
                      </a:r>
                    </a:p>
                  </a:txBody>
                  <a:tcPr marL="36000" marR="36000" marT="0" marB="0" anchor="ctr">
                    <a:lnR w="38100" cap="flat" cmpd="sng" algn="ctr">
                      <a:solidFill>
                        <a:srgbClr val="FF7F4D"/>
                      </a:solidFill>
                      <a:prstDash val="solid"/>
                      <a:round/>
                      <a:headEnd type="none" w="med" len="med"/>
                      <a:tailEnd type="none" w="med" len="med"/>
                    </a:lnR>
                    <a:solidFill>
                      <a:srgbClr val="B4C7E7"/>
                    </a:solidFill>
                  </a:tcPr>
                </a:tc>
                <a:extLst>
                  <a:ext uri="{0D108BD9-81ED-4DB2-BD59-A6C34878D82A}">
                    <a16:rowId xmlns:a16="http://schemas.microsoft.com/office/drawing/2014/main" xmlns="" val="3396626397"/>
                  </a:ext>
                </a:extLst>
              </a:tr>
              <a:tr h="288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Century Gothic" panose="020B0502020202020204" pitchFamily="34" charset="0"/>
                        </a:rPr>
                        <a:t>Type de chirurgie, </a:t>
                      </a:r>
                      <a:r>
                        <a:rPr lang="fr-FR" sz="1400" b="0" dirty="0">
                          <a:latin typeface="Century Gothic" panose="020B0502020202020204" pitchFamily="34" charset="0"/>
                        </a:rPr>
                        <a:t>n (% des opérés)</a:t>
                      </a:r>
                    </a:p>
                  </a:txBody>
                  <a:tcPr marL="36000" marR="36000" marT="0" marB="0" anchor="ctr">
                    <a:lnL w="38100" cap="flat" cmpd="sng" algn="ctr">
                      <a:solidFill>
                        <a:srgbClr val="FF7F4D"/>
                      </a:solidFill>
                      <a:prstDash val="solid"/>
                      <a:round/>
                      <a:headEnd type="none" w="med" len="med"/>
                      <a:tailEnd type="none" w="med" len="med"/>
                    </a:lnL>
                    <a:lnR w="38100" cap="flat" cmpd="sng" algn="ctr">
                      <a:solidFill>
                        <a:srgbClr val="FF7F4D"/>
                      </a:solidFill>
                      <a:prstDash val="solid"/>
                      <a:round/>
                      <a:headEnd type="none" w="med" len="med"/>
                      <a:tailEnd type="none" w="med" len="med"/>
                    </a:lnR>
                    <a:solidFill>
                      <a:srgbClr val="F2F2F2"/>
                    </a:solidFill>
                  </a:tcPr>
                </a:tc>
                <a:tc hMerge="1">
                  <a:txBody>
                    <a:bodyPr/>
                    <a:lstStyle/>
                    <a:p>
                      <a:pPr marL="0" indent="0" algn="ctr"/>
                      <a:endParaRPr lang="fr-FR" sz="1400" b="1" dirty="0">
                        <a:latin typeface="Century Gothic" panose="020B0502020202020204" pitchFamily="34" charset="0"/>
                      </a:endParaRPr>
                    </a:p>
                  </a:txBody>
                  <a:tcPr marL="36000" marR="36000" marT="0" marB="0" anchor="ctr">
                    <a:solidFill>
                      <a:srgbClr val="F2F2F2"/>
                    </a:solidFill>
                  </a:tcPr>
                </a:tc>
                <a:tc hMerge="1">
                  <a:txBody>
                    <a:bodyPr/>
                    <a:lstStyle/>
                    <a:p>
                      <a:pPr marL="0" indent="0" algn="ctr"/>
                      <a:endParaRPr lang="fr-FR" sz="1400" b="1" dirty="0">
                        <a:latin typeface="Century Gothic" panose="020B0502020202020204" pitchFamily="34" charset="0"/>
                      </a:endParaRPr>
                    </a:p>
                  </a:txBody>
                  <a:tcPr marL="36000" marR="36000" marT="0" marB="0" anchor="ctr">
                    <a:lnR w="38100" cap="flat" cmpd="sng" algn="ctr">
                      <a:solidFill>
                        <a:srgbClr val="FF7F4D"/>
                      </a:solidFill>
                      <a:prstDash val="solid"/>
                      <a:round/>
                      <a:headEnd type="none" w="med" len="med"/>
                      <a:tailEnd type="none" w="med" len="med"/>
                    </a:lnR>
                    <a:solidFill>
                      <a:srgbClr val="F2F2F2"/>
                    </a:solidFill>
                  </a:tcPr>
                </a:tc>
                <a:extLst>
                  <a:ext uri="{0D108BD9-81ED-4DB2-BD59-A6C34878D82A}">
                    <a16:rowId xmlns:a16="http://schemas.microsoft.com/office/drawing/2014/main" xmlns="" val="3132434223"/>
                  </a:ext>
                </a:extLst>
              </a:tr>
              <a:tr h="288000">
                <a:tc>
                  <a:txBody>
                    <a:bodyPr/>
                    <a:lstStyle/>
                    <a:p>
                      <a:pPr marL="446088" indent="0" algn="l"/>
                      <a:r>
                        <a:rPr lang="fr-FR" sz="1400" dirty="0">
                          <a:latin typeface="Century Gothic" panose="020B0502020202020204" pitchFamily="34" charset="0"/>
                        </a:rPr>
                        <a:t>Lobectomie</a:t>
                      </a:r>
                    </a:p>
                  </a:txBody>
                  <a:tcPr marL="36000" marR="36000" marT="0" marB="0" anchor="ctr">
                    <a:lnL w="38100" cap="flat" cmpd="sng" algn="ctr">
                      <a:solidFill>
                        <a:srgbClr val="FF7F4D"/>
                      </a:solidFill>
                      <a:prstDash val="solid"/>
                      <a:round/>
                      <a:headEnd type="none" w="med" len="med"/>
                      <a:tailEnd type="none" w="med" len="med"/>
                    </a:lnL>
                    <a:lnB w="38100" cap="flat" cmpd="sng" algn="ctr">
                      <a:solidFill>
                        <a:srgbClr val="FF7F4D"/>
                      </a:solidFill>
                      <a:prstDash val="solid"/>
                      <a:round/>
                      <a:headEnd type="none" w="med" len="med"/>
                      <a:tailEnd type="none" w="med" len="med"/>
                    </a:lnB>
                    <a:solidFill>
                      <a:srgbClr val="F2F2F2"/>
                    </a:solidFill>
                  </a:tcPr>
                </a:tc>
                <a:tc>
                  <a:txBody>
                    <a:bodyPr/>
                    <a:lstStyle/>
                    <a:p>
                      <a:pPr marL="0" indent="0" algn="ctr"/>
                      <a:r>
                        <a:rPr lang="fr-FR" sz="1400" b="1" dirty="0">
                          <a:latin typeface="Century Gothic" panose="020B0502020202020204" pitchFamily="34" charset="0"/>
                        </a:rPr>
                        <a:t>134 (80,7)</a:t>
                      </a:r>
                    </a:p>
                  </a:txBody>
                  <a:tcPr marL="36000" marR="36000" marT="0" marB="0" anchor="ctr">
                    <a:lnB w="38100" cap="flat" cmpd="sng" algn="ctr">
                      <a:solidFill>
                        <a:srgbClr val="FF7F4D"/>
                      </a:solidFill>
                      <a:prstDash val="solid"/>
                      <a:round/>
                      <a:headEnd type="none" w="med" len="med"/>
                      <a:tailEnd type="none" w="med" len="med"/>
                    </a:lnB>
                    <a:solidFill>
                      <a:srgbClr val="F2F2F2"/>
                    </a:solidFill>
                  </a:tcPr>
                </a:tc>
                <a:tc>
                  <a:txBody>
                    <a:bodyPr/>
                    <a:lstStyle/>
                    <a:p>
                      <a:pPr marL="0" indent="0" algn="ctr"/>
                      <a:r>
                        <a:rPr lang="fr-FR" sz="1400" b="1" dirty="0">
                          <a:latin typeface="Century Gothic" panose="020B0502020202020204" pitchFamily="34" charset="0"/>
                        </a:rPr>
                        <a:t>123 (83,1)</a:t>
                      </a:r>
                    </a:p>
                  </a:txBody>
                  <a:tcPr marL="36000" marR="36000" marT="0" marB="0" anchor="ctr">
                    <a:lnR w="38100" cap="flat" cmpd="sng" algn="ctr">
                      <a:solidFill>
                        <a:srgbClr val="FF7F4D"/>
                      </a:solidFill>
                      <a:prstDash val="solid"/>
                      <a:round/>
                      <a:headEnd type="none" w="med" len="med"/>
                      <a:tailEnd type="none" w="med" len="med"/>
                    </a:lnR>
                    <a:lnB w="38100" cap="flat" cmpd="sng" algn="ctr">
                      <a:solidFill>
                        <a:srgbClr val="FF7F4D"/>
                      </a:solidFill>
                      <a:prstDash val="solid"/>
                      <a:round/>
                      <a:headEnd type="none" w="med" len="med"/>
                      <a:tailEnd type="none" w="med" len="med"/>
                    </a:lnB>
                    <a:solidFill>
                      <a:srgbClr val="F2F2F2"/>
                    </a:solidFill>
                  </a:tcPr>
                </a:tc>
                <a:extLst>
                  <a:ext uri="{0D108BD9-81ED-4DB2-BD59-A6C34878D82A}">
                    <a16:rowId xmlns:a16="http://schemas.microsoft.com/office/drawing/2014/main" xmlns="" val="1895396661"/>
                  </a:ext>
                </a:extLst>
              </a:tr>
              <a:tr h="288000">
                <a:tc>
                  <a:txBody>
                    <a:bodyPr/>
                    <a:lstStyle/>
                    <a:p>
                      <a:pPr marL="446088" indent="0" algn="l"/>
                      <a:r>
                        <a:rPr lang="fr-FR" sz="1400" dirty="0">
                          <a:latin typeface="Century Gothic" panose="020B0502020202020204" pitchFamily="34" charset="0"/>
                        </a:rPr>
                        <a:t>Sleeve lobectomie</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400" b="0" dirty="0">
                          <a:latin typeface="Century Gothic" panose="020B0502020202020204" pitchFamily="34" charset="0"/>
                        </a:rPr>
                        <a:t>15 (9,0)</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tc>
                  <a:txBody>
                    <a:bodyPr/>
                    <a:lstStyle/>
                    <a:p>
                      <a:pPr marL="0" indent="0" algn="ctr"/>
                      <a:r>
                        <a:rPr lang="fr-FR" sz="1400" b="0" dirty="0">
                          <a:latin typeface="Century Gothic" panose="020B0502020202020204" pitchFamily="34" charset="0"/>
                        </a:rPr>
                        <a:t>11 (7,5)</a:t>
                      </a:r>
                    </a:p>
                  </a:txBody>
                  <a:tcPr marL="36000" marR="36000" marT="0" marB="0" anchor="ctr">
                    <a:lnT w="38100" cap="flat" cmpd="sng" algn="ctr">
                      <a:solidFill>
                        <a:srgbClr val="FF7F4D"/>
                      </a:solidFill>
                      <a:prstDash val="solid"/>
                      <a:round/>
                      <a:headEnd type="none" w="med" len="med"/>
                      <a:tailEnd type="none" w="med" len="med"/>
                    </a:lnT>
                    <a:solidFill>
                      <a:srgbClr val="F2F2F2"/>
                    </a:solidFill>
                  </a:tcPr>
                </a:tc>
                <a:extLst>
                  <a:ext uri="{0D108BD9-81ED-4DB2-BD59-A6C34878D82A}">
                    <a16:rowId xmlns:a16="http://schemas.microsoft.com/office/drawing/2014/main" xmlns="" val="1140934061"/>
                  </a:ext>
                </a:extLst>
              </a:tr>
              <a:tr h="288000">
                <a:tc>
                  <a:txBody>
                    <a:bodyPr/>
                    <a:lstStyle/>
                    <a:p>
                      <a:pPr marL="446088" indent="0" algn="l"/>
                      <a:r>
                        <a:rPr lang="fr-FR" sz="1400" dirty="0">
                          <a:latin typeface="Century Gothic" panose="020B0502020202020204" pitchFamily="34" charset="0"/>
                        </a:rPr>
                        <a:t>Pneumonectomie</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15 (9,0)</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14 (9,5)</a:t>
                      </a:r>
                    </a:p>
                  </a:txBody>
                  <a:tcPr marL="36000" marR="36000" marT="0" marB="0" anchor="ctr">
                    <a:solidFill>
                      <a:srgbClr val="F2F2F2"/>
                    </a:solidFill>
                  </a:tcPr>
                </a:tc>
                <a:extLst>
                  <a:ext uri="{0D108BD9-81ED-4DB2-BD59-A6C34878D82A}">
                    <a16:rowId xmlns:a16="http://schemas.microsoft.com/office/drawing/2014/main" xmlns="" val="2511841436"/>
                  </a:ext>
                </a:extLst>
              </a:tr>
              <a:tr h="288000">
                <a:tc>
                  <a:txBody>
                    <a:bodyPr/>
                    <a:lstStyle/>
                    <a:p>
                      <a:pPr marL="446088" indent="0" algn="l"/>
                      <a:r>
                        <a:rPr lang="fr-FR" sz="1400" dirty="0">
                          <a:latin typeface="Century Gothic" panose="020B0502020202020204" pitchFamily="34" charset="0"/>
                        </a:rPr>
                        <a:t>Autre</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2 (1,2)</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0</a:t>
                      </a:r>
                    </a:p>
                  </a:txBody>
                  <a:tcPr marL="36000" marR="36000" marT="0" marB="0" anchor="ctr">
                    <a:solidFill>
                      <a:srgbClr val="F2F2F2"/>
                    </a:solidFill>
                  </a:tcPr>
                </a:tc>
                <a:extLst>
                  <a:ext uri="{0D108BD9-81ED-4DB2-BD59-A6C34878D82A}">
                    <a16:rowId xmlns:a16="http://schemas.microsoft.com/office/drawing/2014/main" xmlns="" val="912543131"/>
                  </a:ext>
                </a:extLst>
              </a:tr>
            </a:tbl>
          </a:graphicData>
        </a:graphic>
      </p:graphicFrame>
    </p:spTree>
    <p:extLst>
      <p:ext uri="{BB962C8B-B14F-4D97-AF65-F5344CB8AC3E}">
        <p14:creationId xmlns:p14="http://schemas.microsoft.com/office/powerpoint/2010/main" val="4243604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dirty="0"/>
              <a:t>2-6 juin 2023</a:t>
            </a:r>
            <a:r>
              <a:rPr lang="fr-FR" noProof="0" dirty="0"/>
              <a:t> </a:t>
            </a:r>
            <a:endParaRPr lang="fr-FR" dirty="0"/>
          </a:p>
          <a:p>
            <a:endParaRPr lang="fr-FR" dirty="0"/>
          </a:p>
        </p:txBody>
      </p:sp>
      <p:sp>
        <p:nvSpPr>
          <p:cNvPr id="4" name="Espace réservé du contenu 2">
            <a:extLst>
              <a:ext uri="{FF2B5EF4-FFF2-40B4-BE49-F238E27FC236}">
                <a16:creationId xmlns:a16="http://schemas.microsoft.com/office/drawing/2014/main" xmlns="" id="{48982C48-D0CE-2934-B259-FB929F6CAB3C}"/>
              </a:ext>
            </a:extLst>
          </p:cNvPr>
          <p:cNvSpPr>
            <a:spLocks noGrp="1"/>
          </p:cNvSpPr>
          <p:nvPr>
            <p:ph sz="quarter" idx="16"/>
          </p:nvPr>
        </p:nvSpPr>
        <p:spPr/>
        <p:txBody>
          <a:bodyPr/>
          <a:lstStyle/>
          <a:p>
            <a:r>
              <a:rPr lang="fr-FR" dirty="0" err="1"/>
              <a:t>Shun</a:t>
            </a:r>
            <a:r>
              <a:rPr lang="fr-FR" dirty="0"/>
              <a:t> Lu et al., ASCO</a:t>
            </a:r>
            <a:r>
              <a:rPr lang="fr-FR" baseline="30000" dirty="0"/>
              <a:t>®</a:t>
            </a:r>
            <a:r>
              <a:rPr lang="fr-FR" dirty="0"/>
              <a:t> 2023, Abs.#8501</a:t>
            </a:r>
          </a:p>
        </p:txBody>
      </p:sp>
      <p:sp>
        <p:nvSpPr>
          <p:cNvPr id="8" name="Espace réservé du texte 3">
            <a:extLst>
              <a:ext uri="{FF2B5EF4-FFF2-40B4-BE49-F238E27FC236}">
                <a16:creationId xmlns:a16="http://schemas.microsoft.com/office/drawing/2014/main" xmlns="" id="{80BCCA99-D053-C4D4-779F-BEDE833D44B8}"/>
              </a:ext>
            </a:extLst>
          </p:cNvPr>
          <p:cNvSpPr>
            <a:spLocks noGrp="1"/>
          </p:cNvSpPr>
          <p:nvPr>
            <p:ph type="body" sz="quarter" idx="17"/>
          </p:nvPr>
        </p:nvSpPr>
        <p:spPr/>
        <p:txBody>
          <a:bodyPr/>
          <a:lstStyle/>
          <a:p>
            <a:r>
              <a:rPr lang="fr-FR"/>
              <a:t>NEOTORCH</a:t>
            </a:r>
            <a:endParaRPr lang="fr-FR" dirty="0"/>
          </a:p>
        </p:txBody>
      </p:sp>
      <p:sp>
        <p:nvSpPr>
          <p:cNvPr id="3" name="Espace réservé du texte 2">
            <a:extLst>
              <a:ext uri="{FF2B5EF4-FFF2-40B4-BE49-F238E27FC236}">
                <a16:creationId xmlns:a16="http://schemas.microsoft.com/office/drawing/2014/main" xmlns="" id="{F65FE988-4748-1EF5-07A0-221C081280AF}"/>
              </a:ext>
            </a:extLst>
          </p:cNvPr>
          <p:cNvSpPr>
            <a:spLocks noGrp="1"/>
          </p:cNvSpPr>
          <p:nvPr>
            <p:ph type="body" sz="quarter" idx="18"/>
          </p:nvPr>
        </p:nvSpPr>
        <p:spPr/>
        <p:txBody>
          <a:bodyPr/>
          <a:lstStyle/>
          <a:p>
            <a:r>
              <a:rPr lang="fr-FR" dirty="0"/>
              <a:t>Survie sans évènement (SSE) des stades III</a:t>
            </a:r>
          </a:p>
        </p:txBody>
      </p:sp>
      <p:sp>
        <p:nvSpPr>
          <p:cNvPr id="20" name="Espace réservé du contenu 19">
            <a:extLst>
              <a:ext uri="{FF2B5EF4-FFF2-40B4-BE49-F238E27FC236}">
                <a16:creationId xmlns:a16="http://schemas.microsoft.com/office/drawing/2014/main" xmlns="" id="{00BACF9D-CC9D-2F1D-FCFA-124C30C38CA2}"/>
              </a:ext>
            </a:extLst>
          </p:cNvPr>
          <p:cNvSpPr>
            <a:spLocks noGrp="1"/>
          </p:cNvSpPr>
          <p:nvPr>
            <p:ph sz="quarter" idx="21"/>
          </p:nvPr>
        </p:nvSpPr>
        <p:spPr>
          <a:xfrm>
            <a:off x="1627072" y="5015116"/>
            <a:ext cx="9716101" cy="847522"/>
          </a:xfrm>
        </p:spPr>
        <p:txBody>
          <a:bodyPr lIns="216000" anchor="ctr">
            <a:normAutofit lnSpcReduction="10000"/>
          </a:bodyPr>
          <a:lstStyle/>
          <a:p>
            <a:pPr>
              <a:spcBef>
                <a:spcPts val="900"/>
              </a:spcBef>
            </a:pPr>
            <a:r>
              <a:rPr lang="fr-FR" dirty="0"/>
              <a:t>L’objectif principal d’amélioration de la SSE avec le </a:t>
            </a:r>
            <a:r>
              <a:rPr lang="fr-FR" dirty="0" err="1"/>
              <a:t>toripalimab</a:t>
            </a:r>
            <a:r>
              <a:rPr lang="fr-FR" dirty="0"/>
              <a:t> est atteint :</a:t>
            </a:r>
          </a:p>
          <a:p>
            <a:pPr lvl="1">
              <a:spcBef>
                <a:spcPts val="900"/>
              </a:spcBef>
            </a:pPr>
            <a:r>
              <a:rPr lang="fr-FR" dirty="0"/>
              <a:t>à 2 ans le taux d’EFS par investigateurs est de 64.7% vs 38.7%,  HR 0.40 très significatif;</a:t>
            </a:r>
            <a:br>
              <a:rPr lang="fr-FR" dirty="0"/>
            </a:br>
            <a:r>
              <a:rPr lang="fr-FR" dirty="0"/>
              <a:t>confirmé en relecture centralisée.</a:t>
            </a:r>
          </a:p>
        </p:txBody>
      </p:sp>
      <p:sp>
        <p:nvSpPr>
          <p:cNvPr id="21" name="Rectangle 20">
            <a:extLst>
              <a:ext uri="{FF2B5EF4-FFF2-40B4-BE49-F238E27FC236}">
                <a16:creationId xmlns:a16="http://schemas.microsoft.com/office/drawing/2014/main" xmlns="" id="{21E05864-BE31-7BC4-634D-54411F0A003A}"/>
              </a:ext>
            </a:extLst>
          </p:cNvPr>
          <p:cNvSpPr/>
          <p:nvPr/>
        </p:nvSpPr>
        <p:spPr>
          <a:xfrm>
            <a:off x="1627072" y="1171388"/>
            <a:ext cx="4716000" cy="3637325"/>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sp>
        <p:nvSpPr>
          <p:cNvPr id="23" name="Espace réservé du texte 11">
            <a:extLst>
              <a:ext uri="{FF2B5EF4-FFF2-40B4-BE49-F238E27FC236}">
                <a16:creationId xmlns:a16="http://schemas.microsoft.com/office/drawing/2014/main" xmlns="" id="{0B96BF46-562D-D267-C9D4-75EE06433D63}"/>
              </a:ext>
            </a:extLst>
          </p:cNvPr>
          <p:cNvSpPr txBox="1">
            <a:spLocks/>
          </p:cNvSpPr>
          <p:nvPr/>
        </p:nvSpPr>
        <p:spPr>
          <a:xfrm>
            <a:off x="1803128" y="983144"/>
            <a:ext cx="2337945" cy="387350"/>
          </a:xfrm>
          <a:prstGeom prst="rect">
            <a:avLst/>
          </a:prstGeom>
          <a:solidFill>
            <a:schemeClr val="bg1"/>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SSE par investigateur</a:t>
            </a:r>
          </a:p>
        </p:txBody>
      </p:sp>
      <p:graphicFrame>
        <p:nvGraphicFramePr>
          <p:cNvPr id="24" name="Chart 16">
            <a:extLst>
              <a:ext uri="{FF2B5EF4-FFF2-40B4-BE49-F238E27FC236}">
                <a16:creationId xmlns:a16="http://schemas.microsoft.com/office/drawing/2014/main" xmlns="" id="{59FF8B32-5C1A-5600-0066-F7A97CAB5AA2}"/>
              </a:ext>
            </a:extLst>
          </p:cNvPr>
          <p:cNvGraphicFramePr/>
          <p:nvPr/>
        </p:nvGraphicFramePr>
        <p:xfrm>
          <a:off x="1627072" y="1560819"/>
          <a:ext cx="4391334" cy="2527411"/>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Connecteur droit 24">
            <a:extLst>
              <a:ext uri="{FF2B5EF4-FFF2-40B4-BE49-F238E27FC236}">
                <a16:creationId xmlns:a16="http://schemas.microsoft.com/office/drawing/2014/main" xmlns="" id="{DD6EF5C3-AEB0-10EB-391C-F0CCF4CE38B3}"/>
              </a:ext>
            </a:extLst>
          </p:cNvPr>
          <p:cNvCxnSpPr>
            <a:cxnSpLocks/>
          </p:cNvCxnSpPr>
          <p:nvPr/>
        </p:nvCxnSpPr>
        <p:spPr>
          <a:xfrm>
            <a:off x="3758979" y="1741316"/>
            <a:ext cx="0" cy="1873302"/>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xmlns="" id="{9235F79F-C6F1-02DC-1596-C1552C57F043}"/>
              </a:ext>
            </a:extLst>
          </p:cNvPr>
          <p:cNvCxnSpPr>
            <a:cxnSpLocks/>
          </p:cNvCxnSpPr>
          <p:nvPr/>
        </p:nvCxnSpPr>
        <p:spPr>
          <a:xfrm>
            <a:off x="5156864" y="1741316"/>
            <a:ext cx="0" cy="1873302"/>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Graphique 66">
            <a:extLst>
              <a:ext uri="{FF2B5EF4-FFF2-40B4-BE49-F238E27FC236}">
                <a16:creationId xmlns:a16="http://schemas.microsoft.com/office/drawing/2014/main" xmlns="" id="{84D69DDF-3D00-28DE-A32B-B879FF3C2050}"/>
              </a:ext>
            </a:extLst>
          </p:cNvPr>
          <p:cNvSpPr/>
          <p:nvPr/>
        </p:nvSpPr>
        <p:spPr>
          <a:xfrm>
            <a:off x="2375468" y="1749423"/>
            <a:ext cx="3156078" cy="1228196"/>
          </a:xfrm>
          <a:custGeom>
            <a:avLst/>
            <a:gdLst>
              <a:gd name="connsiteX0" fmla="*/ 0 w 2484691"/>
              <a:gd name="connsiteY0" fmla="*/ 0 h 1032605"/>
              <a:gd name="connsiteX1" fmla="*/ 206502 w 2484691"/>
              <a:gd name="connsiteY1" fmla="*/ 0 h 1032605"/>
              <a:gd name="connsiteX2" fmla="*/ 206502 w 2484691"/>
              <a:gd name="connsiteY2" fmla="*/ 18193 h 1032605"/>
              <a:gd name="connsiteX3" fmla="*/ 214313 w 2484691"/>
              <a:gd name="connsiteY3" fmla="*/ 18193 h 1032605"/>
              <a:gd name="connsiteX4" fmla="*/ 214313 w 2484691"/>
              <a:gd name="connsiteY4" fmla="*/ 76676 h 1032605"/>
              <a:gd name="connsiteX5" fmla="*/ 226028 w 2484691"/>
              <a:gd name="connsiteY5" fmla="*/ 119539 h 1032605"/>
              <a:gd name="connsiteX6" fmla="*/ 236411 w 2484691"/>
              <a:gd name="connsiteY6" fmla="*/ 133826 h 1032605"/>
              <a:gd name="connsiteX7" fmla="*/ 236411 w 2484691"/>
              <a:gd name="connsiteY7" fmla="*/ 157163 h 1032605"/>
              <a:gd name="connsiteX8" fmla="*/ 253270 w 2484691"/>
              <a:gd name="connsiteY8" fmla="*/ 183166 h 1032605"/>
              <a:gd name="connsiteX9" fmla="*/ 264986 w 2484691"/>
              <a:gd name="connsiteY9" fmla="*/ 194786 h 1032605"/>
              <a:gd name="connsiteX10" fmla="*/ 292227 w 2484691"/>
              <a:gd name="connsiteY10" fmla="*/ 237649 h 1032605"/>
              <a:gd name="connsiteX11" fmla="*/ 328613 w 2484691"/>
              <a:gd name="connsiteY11" fmla="*/ 237649 h 1032605"/>
              <a:gd name="connsiteX12" fmla="*/ 328613 w 2484691"/>
              <a:gd name="connsiteY12" fmla="*/ 249365 h 1032605"/>
              <a:gd name="connsiteX13" fmla="*/ 336423 w 2484691"/>
              <a:gd name="connsiteY13" fmla="*/ 249365 h 1032605"/>
              <a:gd name="connsiteX14" fmla="*/ 336423 w 2484691"/>
              <a:gd name="connsiteY14" fmla="*/ 262414 h 1032605"/>
              <a:gd name="connsiteX15" fmla="*/ 353282 w 2484691"/>
              <a:gd name="connsiteY15" fmla="*/ 262414 h 1032605"/>
              <a:gd name="connsiteX16" fmla="*/ 353282 w 2484691"/>
              <a:gd name="connsiteY16" fmla="*/ 292227 h 1032605"/>
              <a:gd name="connsiteX17" fmla="*/ 418243 w 2484691"/>
              <a:gd name="connsiteY17" fmla="*/ 292227 h 1032605"/>
              <a:gd name="connsiteX18" fmla="*/ 418243 w 2484691"/>
              <a:gd name="connsiteY18" fmla="*/ 309086 h 1032605"/>
              <a:gd name="connsiteX19" fmla="*/ 444246 w 2484691"/>
              <a:gd name="connsiteY19" fmla="*/ 309086 h 1032605"/>
              <a:gd name="connsiteX20" fmla="*/ 444246 w 2484691"/>
              <a:gd name="connsiteY20" fmla="*/ 318230 h 1032605"/>
              <a:gd name="connsiteX21" fmla="*/ 480536 w 2484691"/>
              <a:gd name="connsiteY21" fmla="*/ 318230 h 1032605"/>
              <a:gd name="connsiteX22" fmla="*/ 480536 w 2484691"/>
              <a:gd name="connsiteY22" fmla="*/ 329946 h 1032605"/>
              <a:gd name="connsiteX23" fmla="*/ 503968 w 2484691"/>
              <a:gd name="connsiteY23" fmla="*/ 329946 h 1032605"/>
              <a:gd name="connsiteX24" fmla="*/ 515684 w 2484691"/>
              <a:gd name="connsiteY24" fmla="*/ 342900 h 1032605"/>
              <a:gd name="connsiteX25" fmla="*/ 568928 w 2484691"/>
              <a:gd name="connsiteY25" fmla="*/ 342900 h 1032605"/>
              <a:gd name="connsiteX26" fmla="*/ 568928 w 2484691"/>
              <a:gd name="connsiteY26" fmla="*/ 366236 h 1032605"/>
              <a:gd name="connsiteX27" fmla="*/ 577977 w 2484691"/>
              <a:gd name="connsiteY27" fmla="*/ 385763 h 1032605"/>
              <a:gd name="connsiteX28" fmla="*/ 600075 w 2484691"/>
              <a:gd name="connsiteY28" fmla="*/ 409099 h 1032605"/>
              <a:gd name="connsiteX29" fmla="*/ 615696 w 2484691"/>
              <a:gd name="connsiteY29" fmla="*/ 433864 h 1032605"/>
              <a:gd name="connsiteX30" fmla="*/ 628650 w 2484691"/>
              <a:gd name="connsiteY30" fmla="*/ 441579 h 1032605"/>
              <a:gd name="connsiteX31" fmla="*/ 628650 w 2484691"/>
              <a:gd name="connsiteY31" fmla="*/ 461105 h 1032605"/>
              <a:gd name="connsiteX32" fmla="*/ 642938 w 2484691"/>
              <a:gd name="connsiteY32" fmla="*/ 461105 h 1032605"/>
              <a:gd name="connsiteX33" fmla="*/ 668941 w 2484691"/>
              <a:gd name="connsiteY33" fmla="*/ 485775 h 1032605"/>
              <a:gd name="connsiteX34" fmla="*/ 729996 w 2484691"/>
              <a:gd name="connsiteY34" fmla="*/ 485775 h 1032605"/>
              <a:gd name="connsiteX35" fmla="*/ 729996 w 2484691"/>
              <a:gd name="connsiteY35" fmla="*/ 494824 h 1032605"/>
              <a:gd name="connsiteX36" fmla="*/ 742950 w 2484691"/>
              <a:gd name="connsiteY36" fmla="*/ 494824 h 1032605"/>
              <a:gd name="connsiteX37" fmla="*/ 742950 w 2484691"/>
              <a:gd name="connsiteY37" fmla="*/ 503968 h 1032605"/>
              <a:gd name="connsiteX38" fmla="*/ 762476 w 2484691"/>
              <a:gd name="connsiteY38" fmla="*/ 503968 h 1032605"/>
              <a:gd name="connsiteX39" fmla="*/ 762476 w 2484691"/>
              <a:gd name="connsiteY39" fmla="*/ 513017 h 1032605"/>
              <a:gd name="connsiteX40" fmla="*/ 804005 w 2484691"/>
              <a:gd name="connsiteY40" fmla="*/ 513017 h 1032605"/>
              <a:gd name="connsiteX41" fmla="*/ 804005 w 2484691"/>
              <a:gd name="connsiteY41" fmla="*/ 519589 h 1032605"/>
              <a:gd name="connsiteX42" fmla="*/ 824770 w 2484691"/>
              <a:gd name="connsiteY42" fmla="*/ 519589 h 1032605"/>
              <a:gd name="connsiteX43" fmla="*/ 824770 w 2484691"/>
              <a:gd name="connsiteY43" fmla="*/ 528638 h 1032605"/>
              <a:gd name="connsiteX44" fmla="*/ 846868 w 2484691"/>
              <a:gd name="connsiteY44" fmla="*/ 549402 h 1032605"/>
              <a:gd name="connsiteX45" fmla="*/ 865061 w 2484691"/>
              <a:gd name="connsiteY45" fmla="*/ 549402 h 1032605"/>
              <a:gd name="connsiteX46" fmla="*/ 865061 w 2484691"/>
              <a:gd name="connsiteY46" fmla="*/ 567595 h 1032605"/>
              <a:gd name="connsiteX47" fmla="*/ 871538 w 2484691"/>
              <a:gd name="connsiteY47" fmla="*/ 567595 h 1032605"/>
              <a:gd name="connsiteX48" fmla="*/ 871538 w 2484691"/>
              <a:gd name="connsiteY48" fmla="*/ 603980 h 1032605"/>
              <a:gd name="connsiteX49" fmla="*/ 889730 w 2484691"/>
              <a:gd name="connsiteY49" fmla="*/ 620840 h 1032605"/>
              <a:gd name="connsiteX50" fmla="*/ 906590 w 2484691"/>
              <a:gd name="connsiteY50" fmla="*/ 641604 h 1032605"/>
              <a:gd name="connsiteX51" fmla="*/ 906590 w 2484691"/>
              <a:gd name="connsiteY51" fmla="*/ 665036 h 1032605"/>
              <a:gd name="connsiteX52" fmla="*/ 970217 w 2484691"/>
              <a:gd name="connsiteY52" fmla="*/ 665036 h 1032605"/>
              <a:gd name="connsiteX53" fmla="*/ 970217 w 2484691"/>
              <a:gd name="connsiteY53" fmla="*/ 672846 h 1032605"/>
              <a:gd name="connsiteX54" fmla="*/ 1114425 w 2484691"/>
              <a:gd name="connsiteY54" fmla="*/ 672846 h 1032605"/>
              <a:gd name="connsiteX55" fmla="*/ 1114425 w 2484691"/>
              <a:gd name="connsiteY55" fmla="*/ 693611 h 1032605"/>
              <a:gd name="connsiteX56" fmla="*/ 1133951 w 2484691"/>
              <a:gd name="connsiteY56" fmla="*/ 693611 h 1032605"/>
              <a:gd name="connsiteX57" fmla="*/ 1133951 w 2484691"/>
              <a:gd name="connsiteY57" fmla="*/ 705326 h 1032605"/>
              <a:gd name="connsiteX58" fmla="*/ 1148239 w 2484691"/>
              <a:gd name="connsiteY58" fmla="*/ 705326 h 1032605"/>
              <a:gd name="connsiteX59" fmla="*/ 1148239 w 2484691"/>
              <a:gd name="connsiteY59" fmla="*/ 718280 h 1032605"/>
              <a:gd name="connsiteX60" fmla="*/ 1162526 w 2484691"/>
              <a:gd name="connsiteY60" fmla="*/ 718280 h 1032605"/>
              <a:gd name="connsiteX61" fmla="*/ 1162526 w 2484691"/>
              <a:gd name="connsiteY61" fmla="*/ 736473 h 1032605"/>
              <a:gd name="connsiteX62" fmla="*/ 1184529 w 2484691"/>
              <a:gd name="connsiteY62" fmla="*/ 736473 h 1032605"/>
              <a:gd name="connsiteX63" fmla="*/ 1184529 w 2484691"/>
              <a:gd name="connsiteY63" fmla="*/ 748189 h 1032605"/>
              <a:gd name="connsiteX64" fmla="*/ 1223486 w 2484691"/>
              <a:gd name="connsiteY64" fmla="*/ 748189 h 1032605"/>
              <a:gd name="connsiteX65" fmla="*/ 1223486 w 2484691"/>
              <a:gd name="connsiteY65" fmla="*/ 762476 h 1032605"/>
              <a:gd name="connsiteX66" fmla="*/ 1320927 w 2484691"/>
              <a:gd name="connsiteY66" fmla="*/ 762476 h 1032605"/>
              <a:gd name="connsiteX67" fmla="*/ 1320927 w 2484691"/>
              <a:gd name="connsiteY67" fmla="*/ 774097 h 1032605"/>
              <a:gd name="connsiteX68" fmla="*/ 1380649 w 2484691"/>
              <a:gd name="connsiteY68" fmla="*/ 774097 h 1032605"/>
              <a:gd name="connsiteX69" fmla="*/ 1380649 w 2484691"/>
              <a:gd name="connsiteY69" fmla="*/ 781907 h 1032605"/>
              <a:gd name="connsiteX70" fmla="*/ 1401509 w 2484691"/>
              <a:gd name="connsiteY70" fmla="*/ 781907 h 1032605"/>
              <a:gd name="connsiteX71" fmla="*/ 1401509 w 2484691"/>
              <a:gd name="connsiteY71" fmla="*/ 797528 h 1032605"/>
              <a:gd name="connsiteX72" fmla="*/ 1414463 w 2484691"/>
              <a:gd name="connsiteY72" fmla="*/ 797528 h 1032605"/>
              <a:gd name="connsiteX73" fmla="*/ 1414463 w 2484691"/>
              <a:gd name="connsiteY73" fmla="*/ 837724 h 1032605"/>
              <a:gd name="connsiteX74" fmla="*/ 1552099 w 2484691"/>
              <a:gd name="connsiteY74" fmla="*/ 837724 h 1032605"/>
              <a:gd name="connsiteX75" fmla="*/ 1552099 w 2484691"/>
              <a:gd name="connsiteY75" fmla="*/ 852011 h 1032605"/>
              <a:gd name="connsiteX76" fmla="*/ 1682020 w 2484691"/>
              <a:gd name="connsiteY76" fmla="*/ 852011 h 1032605"/>
              <a:gd name="connsiteX77" fmla="*/ 1682020 w 2484691"/>
              <a:gd name="connsiteY77" fmla="*/ 872871 h 1032605"/>
              <a:gd name="connsiteX78" fmla="*/ 1970342 w 2484691"/>
              <a:gd name="connsiteY78" fmla="*/ 872871 h 1032605"/>
              <a:gd name="connsiteX79" fmla="*/ 1970342 w 2484691"/>
              <a:gd name="connsiteY79" fmla="*/ 894874 h 1032605"/>
              <a:gd name="connsiteX80" fmla="*/ 2001584 w 2484691"/>
              <a:gd name="connsiteY80" fmla="*/ 894874 h 1032605"/>
              <a:gd name="connsiteX81" fmla="*/ 2001584 w 2484691"/>
              <a:gd name="connsiteY81" fmla="*/ 930021 h 1032605"/>
              <a:gd name="connsiteX82" fmla="*/ 2011966 w 2484691"/>
              <a:gd name="connsiteY82" fmla="*/ 930021 h 1032605"/>
              <a:gd name="connsiteX83" fmla="*/ 2011966 w 2484691"/>
              <a:gd name="connsiteY83" fmla="*/ 961168 h 1032605"/>
              <a:gd name="connsiteX84" fmla="*/ 2261330 w 2484691"/>
              <a:gd name="connsiteY84" fmla="*/ 961168 h 1032605"/>
              <a:gd name="connsiteX85" fmla="*/ 2261330 w 2484691"/>
              <a:gd name="connsiteY85" fmla="*/ 1032605 h 1032605"/>
              <a:gd name="connsiteX86" fmla="*/ 2484691 w 2484691"/>
              <a:gd name="connsiteY86" fmla="*/ 1032605 h 103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84691" h="1032605">
                <a:moveTo>
                  <a:pt x="0" y="0"/>
                </a:moveTo>
                <a:lnTo>
                  <a:pt x="206502" y="0"/>
                </a:lnTo>
                <a:lnTo>
                  <a:pt x="206502" y="18193"/>
                </a:lnTo>
                <a:lnTo>
                  <a:pt x="214313" y="18193"/>
                </a:lnTo>
                <a:lnTo>
                  <a:pt x="214313" y="76676"/>
                </a:lnTo>
                <a:lnTo>
                  <a:pt x="226028" y="119539"/>
                </a:lnTo>
                <a:lnTo>
                  <a:pt x="236411" y="133826"/>
                </a:lnTo>
                <a:lnTo>
                  <a:pt x="236411" y="157163"/>
                </a:lnTo>
                <a:lnTo>
                  <a:pt x="253270" y="183166"/>
                </a:lnTo>
                <a:lnTo>
                  <a:pt x="264986" y="194786"/>
                </a:lnTo>
                <a:lnTo>
                  <a:pt x="292227" y="237649"/>
                </a:lnTo>
                <a:lnTo>
                  <a:pt x="328613" y="237649"/>
                </a:lnTo>
                <a:lnTo>
                  <a:pt x="328613" y="249365"/>
                </a:lnTo>
                <a:lnTo>
                  <a:pt x="336423" y="249365"/>
                </a:lnTo>
                <a:lnTo>
                  <a:pt x="336423" y="262414"/>
                </a:lnTo>
                <a:lnTo>
                  <a:pt x="353282" y="262414"/>
                </a:lnTo>
                <a:lnTo>
                  <a:pt x="353282" y="292227"/>
                </a:lnTo>
                <a:lnTo>
                  <a:pt x="418243" y="292227"/>
                </a:lnTo>
                <a:lnTo>
                  <a:pt x="418243" y="309086"/>
                </a:lnTo>
                <a:lnTo>
                  <a:pt x="444246" y="309086"/>
                </a:lnTo>
                <a:lnTo>
                  <a:pt x="444246" y="318230"/>
                </a:lnTo>
                <a:lnTo>
                  <a:pt x="480536" y="318230"/>
                </a:lnTo>
                <a:lnTo>
                  <a:pt x="480536" y="329946"/>
                </a:lnTo>
                <a:lnTo>
                  <a:pt x="503968" y="329946"/>
                </a:lnTo>
                <a:lnTo>
                  <a:pt x="515684" y="342900"/>
                </a:lnTo>
                <a:lnTo>
                  <a:pt x="568928" y="342900"/>
                </a:lnTo>
                <a:lnTo>
                  <a:pt x="568928" y="366236"/>
                </a:lnTo>
                <a:lnTo>
                  <a:pt x="577977" y="385763"/>
                </a:lnTo>
                <a:lnTo>
                  <a:pt x="600075" y="409099"/>
                </a:lnTo>
                <a:lnTo>
                  <a:pt x="615696" y="433864"/>
                </a:lnTo>
                <a:lnTo>
                  <a:pt x="628650" y="441579"/>
                </a:lnTo>
                <a:lnTo>
                  <a:pt x="628650" y="461105"/>
                </a:lnTo>
                <a:lnTo>
                  <a:pt x="642938" y="461105"/>
                </a:lnTo>
                <a:lnTo>
                  <a:pt x="668941" y="485775"/>
                </a:lnTo>
                <a:lnTo>
                  <a:pt x="729996" y="485775"/>
                </a:lnTo>
                <a:lnTo>
                  <a:pt x="729996" y="494824"/>
                </a:lnTo>
                <a:lnTo>
                  <a:pt x="742950" y="494824"/>
                </a:lnTo>
                <a:lnTo>
                  <a:pt x="742950" y="503968"/>
                </a:lnTo>
                <a:lnTo>
                  <a:pt x="762476" y="503968"/>
                </a:lnTo>
                <a:lnTo>
                  <a:pt x="762476" y="513017"/>
                </a:lnTo>
                <a:lnTo>
                  <a:pt x="804005" y="513017"/>
                </a:lnTo>
                <a:lnTo>
                  <a:pt x="804005" y="519589"/>
                </a:lnTo>
                <a:lnTo>
                  <a:pt x="824770" y="519589"/>
                </a:lnTo>
                <a:lnTo>
                  <a:pt x="824770" y="528638"/>
                </a:lnTo>
                <a:lnTo>
                  <a:pt x="846868" y="549402"/>
                </a:lnTo>
                <a:lnTo>
                  <a:pt x="865061" y="549402"/>
                </a:lnTo>
                <a:lnTo>
                  <a:pt x="865061" y="567595"/>
                </a:lnTo>
                <a:lnTo>
                  <a:pt x="871538" y="567595"/>
                </a:lnTo>
                <a:lnTo>
                  <a:pt x="871538" y="603980"/>
                </a:lnTo>
                <a:lnTo>
                  <a:pt x="889730" y="620840"/>
                </a:lnTo>
                <a:lnTo>
                  <a:pt x="906590" y="641604"/>
                </a:lnTo>
                <a:lnTo>
                  <a:pt x="906590" y="665036"/>
                </a:lnTo>
                <a:lnTo>
                  <a:pt x="970217" y="665036"/>
                </a:lnTo>
                <a:lnTo>
                  <a:pt x="970217" y="672846"/>
                </a:lnTo>
                <a:lnTo>
                  <a:pt x="1114425" y="672846"/>
                </a:lnTo>
                <a:lnTo>
                  <a:pt x="1114425" y="693611"/>
                </a:lnTo>
                <a:lnTo>
                  <a:pt x="1133951" y="693611"/>
                </a:lnTo>
                <a:lnTo>
                  <a:pt x="1133951" y="705326"/>
                </a:lnTo>
                <a:lnTo>
                  <a:pt x="1148239" y="705326"/>
                </a:lnTo>
                <a:lnTo>
                  <a:pt x="1148239" y="718280"/>
                </a:lnTo>
                <a:lnTo>
                  <a:pt x="1162526" y="718280"/>
                </a:lnTo>
                <a:lnTo>
                  <a:pt x="1162526" y="736473"/>
                </a:lnTo>
                <a:lnTo>
                  <a:pt x="1184529" y="736473"/>
                </a:lnTo>
                <a:lnTo>
                  <a:pt x="1184529" y="748189"/>
                </a:lnTo>
                <a:lnTo>
                  <a:pt x="1223486" y="748189"/>
                </a:lnTo>
                <a:lnTo>
                  <a:pt x="1223486" y="762476"/>
                </a:lnTo>
                <a:lnTo>
                  <a:pt x="1320927" y="762476"/>
                </a:lnTo>
                <a:lnTo>
                  <a:pt x="1320927" y="774097"/>
                </a:lnTo>
                <a:lnTo>
                  <a:pt x="1380649" y="774097"/>
                </a:lnTo>
                <a:lnTo>
                  <a:pt x="1380649" y="781907"/>
                </a:lnTo>
                <a:lnTo>
                  <a:pt x="1401509" y="781907"/>
                </a:lnTo>
                <a:lnTo>
                  <a:pt x="1401509" y="797528"/>
                </a:lnTo>
                <a:lnTo>
                  <a:pt x="1414463" y="797528"/>
                </a:lnTo>
                <a:lnTo>
                  <a:pt x="1414463" y="837724"/>
                </a:lnTo>
                <a:lnTo>
                  <a:pt x="1552099" y="837724"/>
                </a:lnTo>
                <a:lnTo>
                  <a:pt x="1552099" y="852011"/>
                </a:lnTo>
                <a:lnTo>
                  <a:pt x="1682020" y="852011"/>
                </a:lnTo>
                <a:lnTo>
                  <a:pt x="1682020" y="872871"/>
                </a:lnTo>
                <a:lnTo>
                  <a:pt x="1970342" y="872871"/>
                </a:lnTo>
                <a:lnTo>
                  <a:pt x="1970342" y="894874"/>
                </a:lnTo>
                <a:lnTo>
                  <a:pt x="2001584" y="894874"/>
                </a:lnTo>
                <a:lnTo>
                  <a:pt x="2001584" y="930021"/>
                </a:lnTo>
                <a:lnTo>
                  <a:pt x="2011966" y="930021"/>
                </a:lnTo>
                <a:lnTo>
                  <a:pt x="2011966" y="961168"/>
                </a:lnTo>
                <a:lnTo>
                  <a:pt x="2261330" y="961168"/>
                </a:lnTo>
                <a:lnTo>
                  <a:pt x="2261330" y="1032605"/>
                </a:lnTo>
                <a:lnTo>
                  <a:pt x="2484691" y="1032605"/>
                </a:lnTo>
              </a:path>
            </a:pathLst>
          </a:custGeom>
          <a:noFill/>
          <a:ln w="38100" cap="flat">
            <a:solidFill>
              <a:srgbClr val="898989"/>
            </a:solidFill>
            <a:prstDash val="solid"/>
            <a:miter/>
          </a:ln>
        </p:spPr>
        <p:txBody>
          <a:bodyPr rtlCol="0" anchor="ctr"/>
          <a:lstStyle/>
          <a:p>
            <a:endParaRPr lang="fr-FR" dirty="0">
              <a:solidFill>
                <a:prstClr val="black"/>
              </a:solidFill>
            </a:endParaRPr>
          </a:p>
        </p:txBody>
      </p:sp>
      <p:sp>
        <p:nvSpPr>
          <p:cNvPr id="72" name="Graphique 70">
            <a:extLst>
              <a:ext uri="{FF2B5EF4-FFF2-40B4-BE49-F238E27FC236}">
                <a16:creationId xmlns:a16="http://schemas.microsoft.com/office/drawing/2014/main" xmlns="" id="{97A18889-E41F-6F9C-FC0D-D03689A3850C}"/>
              </a:ext>
            </a:extLst>
          </p:cNvPr>
          <p:cNvSpPr/>
          <p:nvPr/>
        </p:nvSpPr>
        <p:spPr>
          <a:xfrm>
            <a:off x="2472603" y="1767222"/>
            <a:ext cx="3212714" cy="818394"/>
          </a:xfrm>
          <a:custGeom>
            <a:avLst/>
            <a:gdLst>
              <a:gd name="connsiteX0" fmla="*/ 0 w 2543175"/>
              <a:gd name="connsiteY0" fmla="*/ 0 h 697515"/>
              <a:gd name="connsiteX1" fmla="*/ 132493 w 2543175"/>
              <a:gd name="connsiteY1" fmla="*/ 0 h 697515"/>
              <a:gd name="connsiteX2" fmla="*/ 144209 w 2543175"/>
              <a:gd name="connsiteY2" fmla="*/ 24670 h 697515"/>
              <a:gd name="connsiteX3" fmla="*/ 192215 w 2543175"/>
              <a:gd name="connsiteY3" fmla="*/ 24670 h 697515"/>
              <a:gd name="connsiteX4" fmla="*/ 192215 w 2543175"/>
              <a:gd name="connsiteY4" fmla="*/ 37624 h 697515"/>
              <a:gd name="connsiteX5" fmla="*/ 209074 w 2543175"/>
              <a:gd name="connsiteY5" fmla="*/ 37624 h 697515"/>
              <a:gd name="connsiteX6" fmla="*/ 209074 w 2543175"/>
              <a:gd name="connsiteY6" fmla="*/ 45434 h 697515"/>
              <a:gd name="connsiteX7" fmla="*/ 254603 w 2543175"/>
              <a:gd name="connsiteY7" fmla="*/ 45434 h 697515"/>
              <a:gd name="connsiteX8" fmla="*/ 275368 w 2543175"/>
              <a:gd name="connsiteY8" fmla="*/ 62389 h 697515"/>
              <a:gd name="connsiteX9" fmla="*/ 349377 w 2543175"/>
              <a:gd name="connsiteY9" fmla="*/ 62389 h 697515"/>
              <a:gd name="connsiteX10" fmla="*/ 349377 w 2543175"/>
              <a:gd name="connsiteY10" fmla="*/ 72771 h 697515"/>
              <a:gd name="connsiteX11" fmla="*/ 426053 w 2543175"/>
              <a:gd name="connsiteY11" fmla="*/ 72771 h 697515"/>
              <a:gd name="connsiteX12" fmla="*/ 426053 w 2543175"/>
              <a:gd name="connsiteY12" fmla="*/ 81820 h 697515"/>
              <a:gd name="connsiteX13" fmla="*/ 439007 w 2543175"/>
              <a:gd name="connsiteY13" fmla="*/ 81820 h 697515"/>
              <a:gd name="connsiteX14" fmla="*/ 439007 w 2543175"/>
              <a:gd name="connsiteY14" fmla="*/ 88297 h 697515"/>
              <a:gd name="connsiteX15" fmla="*/ 505301 w 2543175"/>
              <a:gd name="connsiteY15" fmla="*/ 88297 h 697515"/>
              <a:gd name="connsiteX16" fmla="*/ 505301 w 2543175"/>
              <a:gd name="connsiteY16" fmla="*/ 97441 h 697515"/>
              <a:gd name="connsiteX17" fmla="*/ 520827 w 2543175"/>
              <a:gd name="connsiteY17" fmla="*/ 97441 h 697515"/>
              <a:gd name="connsiteX18" fmla="*/ 520827 w 2543175"/>
              <a:gd name="connsiteY18" fmla="*/ 107823 h 697515"/>
              <a:gd name="connsiteX19" fmla="*/ 550736 w 2543175"/>
              <a:gd name="connsiteY19" fmla="*/ 107823 h 697515"/>
              <a:gd name="connsiteX20" fmla="*/ 567595 w 2543175"/>
              <a:gd name="connsiteY20" fmla="*/ 127254 h 697515"/>
              <a:gd name="connsiteX21" fmla="*/ 629984 w 2543175"/>
              <a:gd name="connsiteY21" fmla="*/ 127254 h 697515"/>
              <a:gd name="connsiteX22" fmla="*/ 629984 w 2543175"/>
              <a:gd name="connsiteY22" fmla="*/ 137636 h 697515"/>
              <a:gd name="connsiteX23" fmla="*/ 674084 w 2543175"/>
              <a:gd name="connsiteY23" fmla="*/ 137636 h 697515"/>
              <a:gd name="connsiteX24" fmla="*/ 674084 w 2543175"/>
              <a:gd name="connsiteY24" fmla="*/ 146780 h 697515"/>
              <a:gd name="connsiteX25" fmla="*/ 719614 w 2543175"/>
              <a:gd name="connsiteY25" fmla="*/ 146780 h 697515"/>
              <a:gd name="connsiteX26" fmla="*/ 719614 w 2543175"/>
              <a:gd name="connsiteY26" fmla="*/ 158496 h 697515"/>
              <a:gd name="connsiteX27" fmla="*/ 757238 w 2543175"/>
              <a:gd name="connsiteY27" fmla="*/ 158496 h 697515"/>
              <a:gd name="connsiteX28" fmla="*/ 757238 w 2543175"/>
              <a:gd name="connsiteY28" fmla="*/ 164973 h 697515"/>
              <a:gd name="connsiteX29" fmla="*/ 783241 w 2543175"/>
              <a:gd name="connsiteY29" fmla="*/ 164973 h 697515"/>
              <a:gd name="connsiteX30" fmla="*/ 783241 w 2543175"/>
              <a:gd name="connsiteY30" fmla="*/ 177927 h 697515"/>
              <a:gd name="connsiteX31" fmla="*/ 802672 w 2543175"/>
              <a:gd name="connsiteY31" fmla="*/ 177927 h 697515"/>
              <a:gd name="connsiteX32" fmla="*/ 802672 w 2543175"/>
              <a:gd name="connsiteY32" fmla="*/ 184404 h 697515"/>
              <a:gd name="connsiteX33" fmla="*/ 827342 w 2543175"/>
              <a:gd name="connsiteY33" fmla="*/ 184404 h 697515"/>
              <a:gd name="connsiteX34" fmla="*/ 857250 w 2543175"/>
              <a:gd name="connsiteY34" fmla="*/ 218218 h 697515"/>
              <a:gd name="connsiteX35" fmla="*/ 879348 w 2543175"/>
              <a:gd name="connsiteY35" fmla="*/ 218218 h 697515"/>
              <a:gd name="connsiteX36" fmla="*/ 879348 w 2543175"/>
              <a:gd name="connsiteY36" fmla="*/ 228600 h 697515"/>
              <a:gd name="connsiteX37" fmla="*/ 1001459 w 2543175"/>
              <a:gd name="connsiteY37" fmla="*/ 228600 h 697515"/>
              <a:gd name="connsiteX38" fmla="*/ 1001459 w 2543175"/>
              <a:gd name="connsiteY38" fmla="*/ 237649 h 697515"/>
              <a:gd name="connsiteX39" fmla="*/ 1081945 w 2543175"/>
              <a:gd name="connsiteY39" fmla="*/ 237649 h 697515"/>
              <a:gd name="connsiteX40" fmla="*/ 1081945 w 2543175"/>
              <a:gd name="connsiteY40" fmla="*/ 250698 h 697515"/>
              <a:gd name="connsiteX41" fmla="*/ 1092327 w 2543175"/>
              <a:gd name="connsiteY41" fmla="*/ 250698 h 697515"/>
              <a:gd name="connsiteX42" fmla="*/ 1092327 w 2543175"/>
              <a:gd name="connsiteY42" fmla="*/ 261080 h 697515"/>
              <a:gd name="connsiteX43" fmla="*/ 1106615 w 2543175"/>
              <a:gd name="connsiteY43" fmla="*/ 261080 h 697515"/>
              <a:gd name="connsiteX44" fmla="*/ 1106615 w 2543175"/>
              <a:gd name="connsiteY44" fmla="*/ 275368 h 697515"/>
              <a:gd name="connsiteX45" fmla="*/ 1128713 w 2543175"/>
              <a:gd name="connsiteY45" fmla="*/ 275368 h 697515"/>
              <a:gd name="connsiteX46" fmla="*/ 1128713 w 2543175"/>
              <a:gd name="connsiteY46" fmla="*/ 289655 h 697515"/>
              <a:gd name="connsiteX47" fmla="*/ 1189768 w 2543175"/>
              <a:gd name="connsiteY47" fmla="*/ 289655 h 697515"/>
              <a:gd name="connsiteX48" fmla="*/ 1189768 w 2543175"/>
              <a:gd name="connsiteY48" fmla="*/ 302609 h 697515"/>
              <a:gd name="connsiteX49" fmla="*/ 1310545 w 2543175"/>
              <a:gd name="connsiteY49" fmla="*/ 302609 h 697515"/>
              <a:gd name="connsiteX50" fmla="*/ 1310545 w 2543175"/>
              <a:gd name="connsiteY50" fmla="*/ 316897 h 697515"/>
              <a:gd name="connsiteX51" fmla="*/ 1326166 w 2543175"/>
              <a:gd name="connsiteY51" fmla="*/ 316897 h 697515"/>
              <a:gd name="connsiteX52" fmla="*/ 1326166 w 2543175"/>
              <a:gd name="connsiteY52" fmla="*/ 328613 h 697515"/>
              <a:gd name="connsiteX53" fmla="*/ 1346930 w 2543175"/>
              <a:gd name="connsiteY53" fmla="*/ 328613 h 697515"/>
              <a:gd name="connsiteX54" fmla="*/ 1346930 w 2543175"/>
              <a:gd name="connsiteY54" fmla="*/ 349377 h 697515"/>
              <a:gd name="connsiteX55" fmla="*/ 1355979 w 2543175"/>
              <a:gd name="connsiteY55" fmla="*/ 349377 h 697515"/>
              <a:gd name="connsiteX56" fmla="*/ 1355979 w 2543175"/>
              <a:gd name="connsiteY56" fmla="*/ 361093 h 697515"/>
              <a:gd name="connsiteX57" fmla="*/ 1367695 w 2543175"/>
              <a:gd name="connsiteY57" fmla="*/ 361093 h 697515"/>
              <a:gd name="connsiteX58" fmla="*/ 1367695 w 2543175"/>
              <a:gd name="connsiteY58" fmla="*/ 370142 h 697515"/>
              <a:gd name="connsiteX59" fmla="*/ 1387221 w 2543175"/>
              <a:gd name="connsiteY59" fmla="*/ 370142 h 697515"/>
              <a:gd name="connsiteX60" fmla="*/ 1387221 w 2543175"/>
              <a:gd name="connsiteY60" fmla="*/ 391001 h 697515"/>
              <a:gd name="connsiteX61" fmla="*/ 1488472 w 2543175"/>
              <a:gd name="connsiteY61" fmla="*/ 391001 h 697515"/>
              <a:gd name="connsiteX62" fmla="*/ 1488472 w 2543175"/>
              <a:gd name="connsiteY62" fmla="*/ 406527 h 697515"/>
              <a:gd name="connsiteX63" fmla="*/ 1531334 w 2543175"/>
              <a:gd name="connsiteY63" fmla="*/ 406527 h 697515"/>
              <a:gd name="connsiteX64" fmla="*/ 1531334 w 2543175"/>
              <a:gd name="connsiteY64" fmla="*/ 422148 h 697515"/>
              <a:gd name="connsiteX65" fmla="*/ 1619726 w 2543175"/>
              <a:gd name="connsiteY65" fmla="*/ 422148 h 697515"/>
              <a:gd name="connsiteX66" fmla="*/ 1619726 w 2543175"/>
              <a:gd name="connsiteY66" fmla="*/ 436436 h 697515"/>
              <a:gd name="connsiteX67" fmla="*/ 1661255 w 2543175"/>
              <a:gd name="connsiteY67" fmla="*/ 436436 h 697515"/>
              <a:gd name="connsiteX68" fmla="*/ 1661255 w 2543175"/>
              <a:gd name="connsiteY68" fmla="*/ 463677 h 697515"/>
              <a:gd name="connsiteX69" fmla="*/ 1691164 w 2543175"/>
              <a:gd name="connsiteY69" fmla="*/ 463677 h 697515"/>
              <a:gd name="connsiteX70" fmla="*/ 1691164 w 2543175"/>
              <a:gd name="connsiteY70" fmla="*/ 485775 h 697515"/>
              <a:gd name="connsiteX71" fmla="*/ 1849564 w 2543175"/>
              <a:gd name="connsiteY71" fmla="*/ 485775 h 697515"/>
              <a:gd name="connsiteX72" fmla="*/ 1849564 w 2543175"/>
              <a:gd name="connsiteY72" fmla="*/ 510445 h 697515"/>
              <a:gd name="connsiteX73" fmla="*/ 1944434 w 2543175"/>
              <a:gd name="connsiteY73" fmla="*/ 510445 h 697515"/>
              <a:gd name="connsiteX74" fmla="*/ 1944434 w 2543175"/>
              <a:gd name="connsiteY74" fmla="*/ 546830 h 697515"/>
              <a:gd name="connsiteX75" fmla="*/ 2165223 w 2543175"/>
              <a:gd name="connsiteY75" fmla="*/ 546830 h 697515"/>
              <a:gd name="connsiteX76" fmla="*/ 2165223 w 2543175"/>
              <a:gd name="connsiteY76" fmla="*/ 597503 h 697515"/>
              <a:gd name="connsiteX77" fmla="*/ 2176939 w 2543175"/>
              <a:gd name="connsiteY77" fmla="*/ 597503 h 697515"/>
              <a:gd name="connsiteX78" fmla="*/ 2176939 w 2543175"/>
              <a:gd name="connsiteY78" fmla="*/ 648176 h 697515"/>
              <a:gd name="connsiteX79" fmla="*/ 2187321 w 2543175"/>
              <a:gd name="connsiteY79" fmla="*/ 648176 h 697515"/>
              <a:gd name="connsiteX80" fmla="*/ 2187321 w 2543175"/>
              <a:gd name="connsiteY80" fmla="*/ 697516 h 697515"/>
              <a:gd name="connsiteX81" fmla="*/ 2543175 w 2543175"/>
              <a:gd name="connsiteY81" fmla="*/ 697516 h 69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543175" h="697515">
                <a:moveTo>
                  <a:pt x="0" y="0"/>
                </a:moveTo>
                <a:lnTo>
                  <a:pt x="132493" y="0"/>
                </a:lnTo>
                <a:lnTo>
                  <a:pt x="144209" y="24670"/>
                </a:lnTo>
                <a:lnTo>
                  <a:pt x="192215" y="24670"/>
                </a:lnTo>
                <a:lnTo>
                  <a:pt x="192215" y="37624"/>
                </a:lnTo>
                <a:lnTo>
                  <a:pt x="209074" y="37624"/>
                </a:lnTo>
                <a:lnTo>
                  <a:pt x="209074" y="45434"/>
                </a:lnTo>
                <a:lnTo>
                  <a:pt x="254603" y="45434"/>
                </a:lnTo>
                <a:lnTo>
                  <a:pt x="275368" y="62389"/>
                </a:lnTo>
                <a:lnTo>
                  <a:pt x="349377" y="62389"/>
                </a:lnTo>
                <a:lnTo>
                  <a:pt x="349377" y="72771"/>
                </a:lnTo>
                <a:lnTo>
                  <a:pt x="426053" y="72771"/>
                </a:lnTo>
                <a:lnTo>
                  <a:pt x="426053" y="81820"/>
                </a:lnTo>
                <a:lnTo>
                  <a:pt x="439007" y="81820"/>
                </a:lnTo>
                <a:lnTo>
                  <a:pt x="439007" y="88297"/>
                </a:lnTo>
                <a:lnTo>
                  <a:pt x="505301" y="88297"/>
                </a:lnTo>
                <a:lnTo>
                  <a:pt x="505301" y="97441"/>
                </a:lnTo>
                <a:lnTo>
                  <a:pt x="520827" y="97441"/>
                </a:lnTo>
                <a:lnTo>
                  <a:pt x="520827" y="107823"/>
                </a:lnTo>
                <a:lnTo>
                  <a:pt x="550736" y="107823"/>
                </a:lnTo>
                <a:lnTo>
                  <a:pt x="567595" y="127254"/>
                </a:lnTo>
                <a:lnTo>
                  <a:pt x="629984" y="127254"/>
                </a:lnTo>
                <a:lnTo>
                  <a:pt x="629984" y="137636"/>
                </a:lnTo>
                <a:lnTo>
                  <a:pt x="674084" y="137636"/>
                </a:lnTo>
                <a:lnTo>
                  <a:pt x="674084" y="146780"/>
                </a:lnTo>
                <a:lnTo>
                  <a:pt x="719614" y="146780"/>
                </a:lnTo>
                <a:lnTo>
                  <a:pt x="719614" y="158496"/>
                </a:lnTo>
                <a:lnTo>
                  <a:pt x="757238" y="158496"/>
                </a:lnTo>
                <a:lnTo>
                  <a:pt x="757238" y="164973"/>
                </a:lnTo>
                <a:lnTo>
                  <a:pt x="783241" y="164973"/>
                </a:lnTo>
                <a:lnTo>
                  <a:pt x="783241" y="177927"/>
                </a:lnTo>
                <a:lnTo>
                  <a:pt x="802672" y="177927"/>
                </a:lnTo>
                <a:lnTo>
                  <a:pt x="802672" y="184404"/>
                </a:lnTo>
                <a:lnTo>
                  <a:pt x="827342" y="184404"/>
                </a:lnTo>
                <a:lnTo>
                  <a:pt x="857250" y="218218"/>
                </a:lnTo>
                <a:lnTo>
                  <a:pt x="879348" y="218218"/>
                </a:lnTo>
                <a:lnTo>
                  <a:pt x="879348" y="228600"/>
                </a:lnTo>
                <a:lnTo>
                  <a:pt x="1001459" y="228600"/>
                </a:lnTo>
                <a:lnTo>
                  <a:pt x="1001459" y="237649"/>
                </a:lnTo>
                <a:lnTo>
                  <a:pt x="1081945" y="237649"/>
                </a:lnTo>
                <a:lnTo>
                  <a:pt x="1081945" y="250698"/>
                </a:lnTo>
                <a:lnTo>
                  <a:pt x="1092327" y="250698"/>
                </a:lnTo>
                <a:lnTo>
                  <a:pt x="1092327" y="261080"/>
                </a:lnTo>
                <a:lnTo>
                  <a:pt x="1106615" y="261080"/>
                </a:lnTo>
                <a:lnTo>
                  <a:pt x="1106615" y="275368"/>
                </a:lnTo>
                <a:lnTo>
                  <a:pt x="1128713" y="275368"/>
                </a:lnTo>
                <a:lnTo>
                  <a:pt x="1128713" y="289655"/>
                </a:lnTo>
                <a:lnTo>
                  <a:pt x="1189768" y="289655"/>
                </a:lnTo>
                <a:lnTo>
                  <a:pt x="1189768" y="302609"/>
                </a:lnTo>
                <a:lnTo>
                  <a:pt x="1310545" y="302609"/>
                </a:lnTo>
                <a:lnTo>
                  <a:pt x="1310545" y="316897"/>
                </a:lnTo>
                <a:lnTo>
                  <a:pt x="1326166" y="316897"/>
                </a:lnTo>
                <a:lnTo>
                  <a:pt x="1326166" y="328613"/>
                </a:lnTo>
                <a:lnTo>
                  <a:pt x="1346930" y="328613"/>
                </a:lnTo>
                <a:lnTo>
                  <a:pt x="1346930" y="349377"/>
                </a:lnTo>
                <a:lnTo>
                  <a:pt x="1355979" y="349377"/>
                </a:lnTo>
                <a:lnTo>
                  <a:pt x="1355979" y="361093"/>
                </a:lnTo>
                <a:lnTo>
                  <a:pt x="1367695" y="361093"/>
                </a:lnTo>
                <a:lnTo>
                  <a:pt x="1367695" y="370142"/>
                </a:lnTo>
                <a:lnTo>
                  <a:pt x="1387221" y="370142"/>
                </a:lnTo>
                <a:lnTo>
                  <a:pt x="1387221" y="391001"/>
                </a:lnTo>
                <a:lnTo>
                  <a:pt x="1488472" y="391001"/>
                </a:lnTo>
                <a:lnTo>
                  <a:pt x="1488472" y="406527"/>
                </a:lnTo>
                <a:lnTo>
                  <a:pt x="1531334" y="406527"/>
                </a:lnTo>
                <a:lnTo>
                  <a:pt x="1531334" y="422148"/>
                </a:lnTo>
                <a:lnTo>
                  <a:pt x="1619726" y="422148"/>
                </a:lnTo>
                <a:lnTo>
                  <a:pt x="1619726" y="436436"/>
                </a:lnTo>
                <a:lnTo>
                  <a:pt x="1661255" y="436436"/>
                </a:lnTo>
                <a:lnTo>
                  <a:pt x="1661255" y="463677"/>
                </a:lnTo>
                <a:lnTo>
                  <a:pt x="1691164" y="463677"/>
                </a:lnTo>
                <a:lnTo>
                  <a:pt x="1691164" y="485775"/>
                </a:lnTo>
                <a:lnTo>
                  <a:pt x="1849564" y="485775"/>
                </a:lnTo>
                <a:lnTo>
                  <a:pt x="1849564" y="510445"/>
                </a:lnTo>
                <a:lnTo>
                  <a:pt x="1944434" y="510445"/>
                </a:lnTo>
                <a:lnTo>
                  <a:pt x="1944434" y="546830"/>
                </a:lnTo>
                <a:lnTo>
                  <a:pt x="2165223" y="546830"/>
                </a:lnTo>
                <a:lnTo>
                  <a:pt x="2165223" y="597503"/>
                </a:lnTo>
                <a:lnTo>
                  <a:pt x="2176939" y="597503"/>
                </a:lnTo>
                <a:lnTo>
                  <a:pt x="2176939" y="648176"/>
                </a:lnTo>
                <a:lnTo>
                  <a:pt x="2187321" y="648176"/>
                </a:lnTo>
                <a:lnTo>
                  <a:pt x="2187321" y="697516"/>
                </a:lnTo>
                <a:lnTo>
                  <a:pt x="2543175" y="697516"/>
                </a:lnTo>
              </a:path>
            </a:pathLst>
          </a:custGeom>
          <a:noFill/>
          <a:ln w="38100" cap="flat">
            <a:solidFill>
              <a:srgbClr val="FF7F4D"/>
            </a:solidFill>
            <a:prstDash val="solid"/>
            <a:miter/>
          </a:ln>
        </p:spPr>
        <p:txBody>
          <a:bodyPr rtlCol="0" anchor="ctr"/>
          <a:lstStyle/>
          <a:p>
            <a:endParaRPr lang="fr-FR">
              <a:solidFill>
                <a:prstClr val="black"/>
              </a:solidFill>
            </a:endParaRPr>
          </a:p>
        </p:txBody>
      </p:sp>
      <p:graphicFrame>
        <p:nvGraphicFramePr>
          <p:cNvPr id="74" name="Tableau 73">
            <a:extLst>
              <a:ext uri="{FF2B5EF4-FFF2-40B4-BE49-F238E27FC236}">
                <a16:creationId xmlns:a16="http://schemas.microsoft.com/office/drawing/2014/main" xmlns="" id="{1528534E-E8FD-90F9-1550-FD1D07AD712A}"/>
              </a:ext>
            </a:extLst>
          </p:cNvPr>
          <p:cNvGraphicFramePr>
            <a:graphicFrameLocks noGrp="1"/>
          </p:cNvGraphicFramePr>
          <p:nvPr>
            <p:extLst>
              <p:ext uri="{D42A27DB-BD31-4B8C-83A1-F6EECF244321}">
                <p14:modId xmlns:p14="http://schemas.microsoft.com/office/powerpoint/2010/main" val="1913587780"/>
              </p:ext>
            </p:extLst>
          </p:nvPr>
        </p:nvGraphicFramePr>
        <p:xfrm>
          <a:off x="2223011" y="4081914"/>
          <a:ext cx="3708000" cy="634278"/>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1437306411"/>
                    </a:ext>
                  </a:extLst>
                </a:gridCol>
                <a:gridCol w="1296000">
                  <a:extLst>
                    <a:ext uri="{9D8B030D-6E8A-4147-A177-3AD203B41FA5}">
                      <a16:colId xmlns:a16="http://schemas.microsoft.com/office/drawing/2014/main" xmlns="" val="1697084403"/>
                    </a:ext>
                  </a:extLst>
                </a:gridCol>
                <a:gridCol w="1296000">
                  <a:extLst>
                    <a:ext uri="{9D8B030D-6E8A-4147-A177-3AD203B41FA5}">
                      <a16:colId xmlns:a16="http://schemas.microsoft.com/office/drawing/2014/main" xmlns="" val="2450912462"/>
                    </a:ext>
                  </a:extLst>
                </a:gridCol>
              </a:tblGrid>
              <a:tr h="87323">
                <a:tc>
                  <a:txBody>
                    <a:bodyPr/>
                    <a:lstStyle/>
                    <a:p>
                      <a:pPr algn="l"/>
                      <a:endParaRPr lang="fr-FR" sz="700" b="0" u="none" dirty="0">
                        <a:latin typeface="Century Gothic" panose="020B0502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evts</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patients</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solidFill>
                          <a:latin typeface="Century Gothic" panose="020B0502020202020204" pitchFamily="34" charset="0"/>
                        </a:rPr>
                        <a:t>SSE </a:t>
                      </a:r>
                      <a:r>
                        <a:rPr lang="fr-FR" sz="700" b="0" dirty="0" err="1">
                          <a:solidFill>
                            <a:schemeClr val="tx1"/>
                          </a:solidFill>
                          <a:latin typeface="Century Gothic" panose="020B0502020202020204" pitchFamily="34" charset="0"/>
                        </a:rPr>
                        <a:t>mediane</a:t>
                      </a:r>
                      <a:r>
                        <a:rPr lang="fr-FR" sz="700" b="0" dirty="0">
                          <a:solidFill>
                            <a:schemeClr val="tx1"/>
                          </a:solidFill>
                          <a:latin typeface="Century Gothic" panose="020B0502020202020204" pitchFamily="34" charset="0"/>
                        </a:rPr>
                        <a:t> mois(IC95%I</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28650667"/>
                  </a:ext>
                </a:extLst>
              </a:tr>
              <a:tr h="180000">
                <a:tc>
                  <a:txBody>
                    <a:bodyPr/>
                    <a:lstStyle/>
                    <a:p>
                      <a:pPr marL="0" indent="0" algn="l"/>
                      <a:r>
                        <a:rPr lang="fr-FR" sz="800" b="1" dirty="0" err="1">
                          <a:solidFill>
                            <a:schemeClr val="bg1"/>
                          </a:solidFill>
                          <a:latin typeface="Century Gothic" panose="020B0502020202020204" pitchFamily="34" charset="0"/>
                        </a:rPr>
                        <a:t>Toripalimab</a:t>
                      </a:r>
                      <a:r>
                        <a:rPr lang="fr-FR" sz="800" b="1" dirty="0">
                          <a:solidFill>
                            <a:schemeClr val="bg1"/>
                          </a:solidFill>
                          <a:latin typeface="Century Gothic" panose="020B0502020202020204" pitchFamily="34" charset="0"/>
                        </a:rPr>
                        <a:t> + CT</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47/202</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NE (24,4-NE)</a:t>
                      </a:r>
                    </a:p>
                  </a:txBody>
                  <a:tcPr marL="36000" marR="36000" marT="0" marB="0" anchor="ctr">
                    <a:lnT w="38100" cmpd="sng">
                      <a:noFill/>
                    </a:lnT>
                    <a:solidFill>
                      <a:schemeClr val="accent2"/>
                    </a:solidFill>
                  </a:tcPr>
                </a:tc>
                <a:extLst>
                  <a:ext uri="{0D108BD9-81ED-4DB2-BD59-A6C34878D82A}">
                    <a16:rowId xmlns:a16="http://schemas.microsoft.com/office/drawing/2014/main" xmlns="" val="2173765897"/>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Century Gothic" panose="020B0502020202020204" pitchFamily="34" charset="0"/>
                        </a:rPr>
                        <a:t>Placebo + CT</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97/202</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15,1 (10,6-21,9)</a:t>
                      </a:r>
                    </a:p>
                  </a:txBody>
                  <a:tcPr marL="36000" marR="36000" marT="0" marB="0" anchor="ctr">
                    <a:lnB w="12700" cmpd="sng">
                      <a:noFill/>
                    </a:lnB>
                    <a:solidFill>
                      <a:srgbClr val="898989"/>
                    </a:solidFill>
                  </a:tcPr>
                </a:tc>
                <a:extLst>
                  <a:ext uri="{0D108BD9-81ED-4DB2-BD59-A6C34878D82A}">
                    <a16:rowId xmlns:a16="http://schemas.microsoft.com/office/drawing/2014/main" xmlns="" val="1766846598"/>
                  </a:ext>
                </a:extLst>
              </a:tr>
              <a:tr h="167598">
                <a:tc gridSpan="3">
                  <a:txBody>
                    <a:bodyPr/>
                    <a:lstStyle/>
                    <a:p>
                      <a:pPr marL="0" indent="0" algn="l"/>
                      <a:r>
                        <a:rPr lang="fr-FR" sz="600" b="0" i="1" dirty="0">
                          <a:latin typeface="Century Gothic" panose="020B0502020202020204" pitchFamily="34" charset="0"/>
                        </a:rPr>
                        <a:t>Suivi médian 18,25 mois</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indent="0" algn="ctr"/>
                      <a:r>
                        <a:rPr lang="fr-FR" sz="1100" b="0" dirty="0">
                          <a:latin typeface="Century Gothic" panose="020B0502020202020204" pitchFamily="34" charset="0"/>
                        </a:rPr>
                        <a:t>181 (89,6)</a:t>
                      </a:r>
                    </a:p>
                  </a:txBody>
                  <a:tcPr marL="36000" marR="36000" marT="0" marB="0" anchor="ctr">
                    <a:solidFill>
                      <a:srgbClr val="F2F2F2"/>
                    </a:solidFill>
                  </a:tcPr>
                </a:tc>
                <a:tc hMerge="1">
                  <a:txBody>
                    <a:bodyPr/>
                    <a:lstStyle/>
                    <a:p>
                      <a:pPr marL="0" indent="0" algn="ctr"/>
                      <a:r>
                        <a:rPr lang="fr-FR" sz="1100" b="0" dirty="0">
                          <a:latin typeface="Century Gothic" panose="020B0502020202020204" pitchFamily="34" charset="0"/>
                        </a:rPr>
                        <a:t>189 (93,6)</a:t>
                      </a:r>
                    </a:p>
                  </a:txBody>
                  <a:tcPr marL="36000" marR="36000" marT="0" marB="0" anchor="ctr">
                    <a:solidFill>
                      <a:srgbClr val="F2F2F2"/>
                    </a:solidFill>
                  </a:tcPr>
                </a:tc>
                <a:extLst>
                  <a:ext uri="{0D108BD9-81ED-4DB2-BD59-A6C34878D82A}">
                    <a16:rowId xmlns:a16="http://schemas.microsoft.com/office/drawing/2014/main" xmlns="" val="228857405"/>
                  </a:ext>
                </a:extLst>
              </a:tr>
            </a:tbl>
          </a:graphicData>
        </a:graphic>
      </p:graphicFrame>
      <p:sp>
        <p:nvSpPr>
          <p:cNvPr id="32" name="ZoneTexte 31">
            <a:extLst>
              <a:ext uri="{FF2B5EF4-FFF2-40B4-BE49-F238E27FC236}">
                <a16:creationId xmlns:a16="http://schemas.microsoft.com/office/drawing/2014/main" xmlns="" id="{2B635F57-D981-6535-3004-2B7213E1A3D7}"/>
              </a:ext>
            </a:extLst>
          </p:cNvPr>
          <p:cNvSpPr txBox="1"/>
          <p:nvPr/>
        </p:nvSpPr>
        <p:spPr>
          <a:xfrm>
            <a:off x="2458752" y="3012819"/>
            <a:ext cx="2323431" cy="461665"/>
          </a:xfrm>
          <a:prstGeom prst="rect">
            <a:avLst/>
          </a:prstGeom>
          <a:noFill/>
        </p:spPr>
        <p:txBody>
          <a:bodyPr wrap="square" rtlCol="0" anchor="b">
            <a:spAutoFit/>
          </a:bodyPr>
          <a:lstStyle/>
          <a:p>
            <a:r>
              <a:rPr lang="fr-FR" sz="1200" b="1" dirty="0">
                <a:solidFill>
                  <a:prstClr val="black"/>
                </a:solidFill>
                <a:latin typeface="Century Gothic" panose="020B0502020202020204" pitchFamily="34" charset="0"/>
              </a:rPr>
              <a:t>HR=0,40 (95%CI 0,277-0,565)</a:t>
            </a:r>
            <a:br>
              <a:rPr lang="fr-FR" sz="1200" b="1" dirty="0">
                <a:solidFill>
                  <a:prstClr val="black"/>
                </a:solidFill>
                <a:latin typeface="Century Gothic" panose="020B0502020202020204" pitchFamily="34" charset="0"/>
              </a:rPr>
            </a:br>
            <a:r>
              <a:rPr lang="fr-FR" sz="1200" b="1" dirty="0" err="1">
                <a:solidFill>
                  <a:prstClr val="black"/>
                </a:solidFill>
                <a:latin typeface="Century Gothic" panose="020B0502020202020204" pitchFamily="34" charset="0"/>
              </a:rPr>
              <a:t>two</a:t>
            </a:r>
            <a:r>
              <a:rPr lang="fr-FR" sz="1200" b="1" dirty="0">
                <a:solidFill>
                  <a:prstClr val="black"/>
                </a:solidFill>
                <a:latin typeface="Century Gothic" panose="020B0502020202020204" pitchFamily="34" charset="0"/>
              </a:rPr>
              <a:t> </a:t>
            </a:r>
            <a:r>
              <a:rPr lang="fr-FR" sz="1200" b="1" dirty="0" err="1">
                <a:solidFill>
                  <a:prstClr val="black"/>
                </a:solidFill>
                <a:latin typeface="Century Gothic" panose="020B0502020202020204" pitchFamily="34" charset="0"/>
              </a:rPr>
              <a:t>sided</a:t>
            </a:r>
            <a:r>
              <a:rPr lang="fr-FR" sz="1200" b="1" dirty="0">
                <a:solidFill>
                  <a:prstClr val="black"/>
                </a:solidFill>
                <a:latin typeface="Century Gothic" panose="020B0502020202020204" pitchFamily="34" charset="0"/>
              </a:rPr>
              <a:t> </a:t>
            </a:r>
            <a:r>
              <a:rPr lang="fr-FR" sz="1200" b="1" i="1" dirty="0">
                <a:solidFill>
                  <a:prstClr val="black"/>
                </a:solidFill>
                <a:latin typeface="Century Gothic" panose="020B0502020202020204" pitchFamily="34" charset="0"/>
              </a:rPr>
              <a:t>p</a:t>
            </a:r>
            <a:r>
              <a:rPr lang="fr-FR" sz="1200" b="1" dirty="0">
                <a:solidFill>
                  <a:prstClr val="black"/>
                </a:solidFill>
                <a:latin typeface="Century Gothic" panose="020B0502020202020204" pitchFamily="34" charset="0"/>
              </a:rPr>
              <a:t>&lt;0,0001</a:t>
            </a:r>
          </a:p>
        </p:txBody>
      </p:sp>
      <p:sp>
        <p:nvSpPr>
          <p:cNvPr id="76" name="ZoneTexte 75">
            <a:extLst>
              <a:ext uri="{FF2B5EF4-FFF2-40B4-BE49-F238E27FC236}">
                <a16:creationId xmlns:a16="http://schemas.microsoft.com/office/drawing/2014/main" xmlns="" id="{77EF4B78-0BD6-99B1-8C44-B22812B05330}"/>
              </a:ext>
            </a:extLst>
          </p:cNvPr>
          <p:cNvSpPr txBox="1"/>
          <p:nvPr/>
        </p:nvSpPr>
        <p:spPr>
          <a:xfrm>
            <a:off x="3758979" y="1559284"/>
            <a:ext cx="686034" cy="461665"/>
          </a:xfrm>
          <a:prstGeom prst="rect">
            <a:avLst/>
          </a:prstGeom>
          <a:noFill/>
        </p:spPr>
        <p:txBody>
          <a:bodyPr wrap="square" rtlCol="0" anchor="b">
            <a:spAutoFit/>
          </a:bodyPr>
          <a:lstStyle/>
          <a:p>
            <a:r>
              <a:rPr lang="fr-FR" sz="1200" b="1" dirty="0">
                <a:solidFill>
                  <a:srgbClr val="FF7F4D"/>
                </a:solidFill>
                <a:latin typeface="Century Gothic" panose="020B0502020202020204" pitchFamily="34" charset="0"/>
              </a:rPr>
              <a:t>84,4%</a:t>
            </a:r>
          </a:p>
          <a:p>
            <a:r>
              <a:rPr lang="fr-FR" sz="1200" b="1" dirty="0">
                <a:solidFill>
                  <a:srgbClr val="898989"/>
                </a:solidFill>
                <a:latin typeface="Century Gothic" panose="020B0502020202020204" pitchFamily="34" charset="0"/>
              </a:rPr>
              <a:t>57,0%</a:t>
            </a:r>
          </a:p>
        </p:txBody>
      </p:sp>
      <p:sp>
        <p:nvSpPr>
          <p:cNvPr id="77" name="ZoneTexte 76">
            <a:extLst>
              <a:ext uri="{FF2B5EF4-FFF2-40B4-BE49-F238E27FC236}">
                <a16:creationId xmlns:a16="http://schemas.microsoft.com/office/drawing/2014/main" xmlns="" id="{09809750-3033-85A7-5D86-20FA1A3671BC}"/>
              </a:ext>
            </a:extLst>
          </p:cNvPr>
          <p:cNvSpPr txBox="1"/>
          <p:nvPr/>
        </p:nvSpPr>
        <p:spPr>
          <a:xfrm>
            <a:off x="5178346" y="1559284"/>
            <a:ext cx="686034" cy="461665"/>
          </a:xfrm>
          <a:prstGeom prst="rect">
            <a:avLst/>
          </a:prstGeom>
          <a:noFill/>
        </p:spPr>
        <p:txBody>
          <a:bodyPr wrap="square" rtlCol="0" anchor="b">
            <a:spAutoFit/>
          </a:bodyPr>
          <a:lstStyle/>
          <a:p>
            <a:r>
              <a:rPr lang="fr-FR" sz="1200" b="1" dirty="0">
                <a:solidFill>
                  <a:srgbClr val="FF7F4D"/>
                </a:solidFill>
                <a:latin typeface="Century Gothic" panose="020B0502020202020204" pitchFamily="34" charset="0"/>
              </a:rPr>
              <a:t>64,7%</a:t>
            </a:r>
          </a:p>
          <a:p>
            <a:r>
              <a:rPr lang="fr-FR" sz="1200" b="1" dirty="0">
                <a:solidFill>
                  <a:srgbClr val="898989"/>
                </a:solidFill>
                <a:latin typeface="Century Gothic" panose="020B0502020202020204" pitchFamily="34" charset="0"/>
              </a:rPr>
              <a:t>38,7%</a:t>
            </a:r>
          </a:p>
        </p:txBody>
      </p:sp>
      <p:sp>
        <p:nvSpPr>
          <p:cNvPr id="78" name="Rectangle 77">
            <a:extLst>
              <a:ext uri="{FF2B5EF4-FFF2-40B4-BE49-F238E27FC236}">
                <a16:creationId xmlns:a16="http://schemas.microsoft.com/office/drawing/2014/main" xmlns="" id="{A374F042-1413-9FB0-FD4B-EA55E9B2CEA1}"/>
              </a:ext>
            </a:extLst>
          </p:cNvPr>
          <p:cNvSpPr/>
          <p:nvPr/>
        </p:nvSpPr>
        <p:spPr>
          <a:xfrm>
            <a:off x="6627173" y="1171388"/>
            <a:ext cx="4716000" cy="3637325"/>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dirty="0">
              <a:solidFill>
                <a:prstClr val="black"/>
              </a:solidFill>
              <a:latin typeface="Century Gothic" panose="020B0502020202020204" pitchFamily="34" charset="0"/>
            </a:endParaRPr>
          </a:p>
        </p:txBody>
      </p:sp>
      <p:sp>
        <p:nvSpPr>
          <p:cNvPr id="79" name="Espace réservé du texte 11">
            <a:extLst>
              <a:ext uri="{FF2B5EF4-FFF2-40B4-BE49-F238E27FC236}">
                <a16:creationId xmlns:a16="http://schemas.microsoft.com/office/drawing/2014/main" xmlns="" id="{BA1FB2EC-C3CC-1731-F0FF-DF36E343C8DB}"/>
              </a:ext>
            </a:extLst>
          </p:cNvPr>
          <p:cNvSpPr txBox="1">
            <a:spLocks/>
          </p:cNvSpPr>
          <p:nvPr/>
        </p:nvSpPr>
        <p:spPr>
          <a:xfrm>
            <a:off x="6803230" y="983144"/>
            <a:ext cx="1955850" cy="38735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SSE par comité indépendant</a:t>
            </a:r>
          </a:p>
        </p:txBody>
      </p:sp>
      <p:graphicFrame>
        <p:nvGraphicFramePr>
          <p:cNvPr id="82" name="Chart 16">
            <a:extLst>
              <a:ext uri="{FF2B5EF4-FFF2-40B4-BE49-F238E27FC236}">
                <a16:creationId xmlns:a16="http://schemas.microsoft.com/office/drawing/2014/main" xmlns="" id="{E12C8551-60F9-FD4C-AFB6-C906E538C598}"/>
              </a:ext>
            </a:extLst>
          </p:cNvPr>
          <p:cNvGraphicFramePr/>
          <p:nvPr/>
        </p:nvGraphicFramePr>
        <p:xfrm>
          <a:off x="6627173" y="1560819"/>
          <a:ext cx="4391334" cy="2527411"/>
        </p:xfrm>
        <a:graphic>
          <a:graphicData uri="http://schemas.openxmlformats.org/drawingml/2006/chart">
            <c:chart xmlns:c="http://schemas.openxmlformats.org/drawingml/2006/chart" xmlns:r="http://schemas.openxmlformats.org/officeDocument/2006/relationships" r:id="rId4"/>
          </a:graphicData>
        </a:graphic>
      </p:graphicFrame>
      <p:cxnSp>
        <p:nvCxnSpPr>
          <p:cNvPr id="83" name="Connecteur droit 82">
            <a:extLst>
              <a:ext uri="{FF2B5EF4-FFF2-40B4-BE49-F238E27FC236}">
                <a16:creationId xmlns:a16="http://schemas.microsoft.com/office/drawing/2014/main" xmlns="" id="{D6FDB7B8-31CC-E096-096D-44ED4F38D3AB}"/>
              </a:ext>
            </a:extLst>
          </p:cNvPr>
          <p:cNvCxnSpPr>
            <a:cxnSpLocks/>
          </p:cNvCxnSpPr>
          <p:nvPr/>
        </p:nvCxnSpPr>
        <p:spPr>
          <a:xfrm>
            <a:off x="8759080" y="1741316"/>
            <a:ext cx="0" cy="1873302"/>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xmlns="" id="{9A566882-2C0E-44BB-C35C-95D496F4802D}"/>
              </a:ext>
            </a:extLst>
          </p:cNvPr>
          <p:cNvCxnSpPr>
            <a:cxnSpLocks/>
          </p:cNvCxnSpPr>
          <p:nvPr/>
        </p:nvCxnSpPr>
        <p:spPr>
          <a:xfrm>
            <a:off x="10156965" y="1741316"/>
            <a:ext cx="0" cy="1873302"/>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87" name="Tableau 86">
            <a:extLst>
              <a:ext uri="{FF2B5EF4-FFF2-40B4-BE49-F238E27FC236}">
                <a16:creationId xmlns:a16="http://schemas.microsoft.com/office/drawing/2014/main" xmlns="" id="{EE317966-CB43-0316-2411-ADFB2DFF7D12}"/>
              </a:ext>
            </a:extLst>
          </p:cNvPr>
          <p:cNvGraphicFramePr>
            <a:graphicFrameLocks noGrp="1"/>
          </p:cNvGraphicFramePr>
          <p:nvPr>
            <p:extLst>
              <p:ext uri="{D42A27DB-BD31-4B8C-83A1-F6EECF244321}">
                <p14:modId xmlns:p14="http://schemas.microsoft.com/office/powerpoint/2010/main" val="783175640"/>
              </p:ext>
            </p:extLst>
          </p:nvPr>
        </p:nvGraphicFramePr>
        <p:xfrm>
          <a:off x="7223112" y="4081914"/>
          <a:ext cx="3564000" cy="634278"/>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1437306411"/>
                    </a:ext>
                  </a:extLst>
                </a:gridCol>
                <a:gridCol w="1224000">
                  <a:extLst>
                    <a:ext uri="{9D8B030D-6E8A-4147-A177-3AD203B41FA5}">
                      <a16:colId xmlns:a16="http://schemas.microsoft.com/office/drawing/2014/main" xmlns="" val="1697084403"/>
                    </a:ext>
                  </a:extLst>
                </a:gridCol>
                <a:gridCol w="1224000">
                  <a:extLst>
                    <a:ext uri="{9D8B030D-6E8A-4147-A177-3AD203B41FA5}">
                      <a16:colId xmlns:a16="http://schemas.microsoft.com/office/drawing/2014/main" xmlns="" val="2450912462"/>
                    </a:ext>
                  </a:extLst>
                </a:gridCol>
              </a:tblGrid>
              <a:tr h="87323">
                <a:tc>
                  <a:txBody>
                    <a:bodyPr/>
                    <a:lstStyle/>
                    <a:p>
                      <a:pPr algn="l"/>
                      <a:endParaRPr lang="fr-FR" sz="700" b="0" u="none" dirty="0">
                        <a:latin typeface="Century Gothic" panose="020B0502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evts</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patients</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solidFill>
                          <a:latin typeface="Century Gothic" panose="020B0502020202020204" pitchFamily="34" charset="0"/>
                        </a:rPr>
                        <a:t>SSE </a:t>
                      </a:r>
                      <a:r>
                        <a:rPr lang="fr-FR" sz="700" b="0" dirty="0" err="1">
                          <a:solidFill>
                            <a:schemeClr val="tx1"/>
                          </a:solidFill>
                          <a:latin typeface="Century Gothic" panose="020B0502020202020204" pitchFamily="34" charset="0"/>
                        </a:rPr>
                        <a:t>mediane</a:t>
                      </a:r>
                      <a:r>
                        <a:rPr lang="fr-FR" sz="700" b="0" dirty="0">
                          <a:solidFill>
                            <a:schemeClr val="tx1"/>
                          </a:solidFill>
                          <a:latin typeface="Century Gothic" panose="020B0502020202020204" pitchFamily="34" charset="0"/>
                        </a:rPr>
                        <a:t> mois(IC95%I</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28650667"/>
                  </a:ext>
                </a:extLst>
              </a:tr>
              <a:tr h="180000">
                <a:tc>
                  <a:txBody>
                    <a:bodyPr/>
                    <a:lstStyle/>
                    <a:p>
                      <a:pPr marL="0" indent="0" algn="l"/>
                      <a:r>
                        <a:rPr lang="fr-FR" sz="800" b="1" dirty="0" err="1">
                          <a:solidFill>
                            <a:schemeClr val="bg1"/>
                          </a:solidFill>
                          <a:latin typeface="Century Gothic" panose="020B0502020202020204" pitchFamily="34" charset="0"/>
                        </a:rPr>
                        <a:t>Toripalimab</a:t>
                      </a:r>
                      <a:r>
                        <a:rPr lang="fr-FR" sz="800" b="1" dirty="0">
                          <a:solidFill>
                            <a:schemeClr val="bg1"/>
                          </a:solidFill>
                          <a:latin typeface="Century Gothic" panose="020B0502020202020204" pitchFamily="34" charset="0"/>
                        </a:rPr>
                        <a:t> + chimio</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43/202</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NE (NE-NE)</a:t>
                      </a:r>
                    </a:p>
                  </a:txBody>
                  <a:tcPr marL="36000" marR="36000" marT="0" marB="0" anchor="ctr">
                    <a:lnT w="38100" cmpd="sng">
                      <a:noFill/>
                    </a:lnT>
                    <a:solidFill>
                      <a:schemeClr val="accent2"/>
                    </a:solidFill>
                  </a:tcPr>
                </a:tc>
                <a:extLst>
                  <a:ext uri="{0D108BD9-81ED-4DB2-BD59-A6C34878D82A}">
                    <a16:rowId xmlns:a16="http://schemas.microsoft.com/office/drawing/2014/main" xmlns="" val="2173765897"/>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Century Gothic" panose="020B0502020202020204" pitchFamily="34" charset="0"/>
                        </a:rPr>
                        <a:t>Placebo + chimio</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87/202</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15,5 (9,9-NE)</a:t>
                      </a:r>
                    </a:p>
                  </a:txBody>
                  <a:tcPr marL="36000" marR="36000" marT="0" marB="0" anchor="ctr">
                    <a:lnB w="12700" cmpd="sng">
                      <a:noFill/>
                    </a:lnB>
                    <a:solidFill>
                      <a:srgbClr val="898989"/>
                    </a:solidFill>
                  </a:tcPr>
                </a:tc>
                <a:extLst>
                  <a:ext uri="{0D108BD9-81ED-4DB2-BD59-A6C34878D82A}">
                    <a16:rowId xmlns:a16="http://schemas.microsoft.com/office/drawing/2014/main" xmlns="" val="1766846598"/>
                  </a:ext>
                </a:extLst>
              </a:tr>
              <a:tr h="167598">
                <a:tc gridSpan="3">
                  <a:txBody>
                    <a:bodyPr/>
                    <a:lstStyle/>
                    <a:p>
                      <a:pPr marL="0" indent="0" algn="l"/>
                      <a:r>
                        <a:rPr lang="fr-FR" sz="700" b="0" i="1" dirty="0">
                          <a:latin typeface="Century Gothic" panose="020B0502020202020204" pitchFamily="34" charset="0"/>
                        </a:rPr>
                        <a:t>Suivi médian 18,25 mois</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indent="0" algn="ctr"/>
                      <a:r>
                        <a:rPr lang="fr-FR" sz="1100" b="0" dirty="0">
                          <a:latin typeface="Century Gothic" panose="020B0502020202020204" pitchFamily="34" charset="0"/>
                        </a:rPr>
                        <a:t>181 (89,6)</a:t>
                      </a:r>
                    </a:p>
                  </a:txBody>
                  <a:tcPr marL="36000" marR="36000" marT="0" marB="0" anchor="ctr">
                    <a:solidFill>
                      <a:srgbClr val="F2F2F2"/>
                    </a:solidFill>
                  </a:tcPr>
                </a:tc>
                <a:tc hMerge="1">
                  <a:txBody>
                    <a:bodyPr/>
                    <a:lstStyle/>
                    <a:p>
                      <a:pPr marL="0" indent="0" algn="ctr"/>
                      <a:r>
                        <a:rPr lang="fr-FR" sz="1100" b="0" dirty="0">
                          <a:latin typeface="Century Gothic" panose="020B0502020202020204" pitchFamily="34" charset="0"/>
                        </a:rPr>
                        <a:t>189 (93,6)</a:t>
                      </a:r>
                    </a:p>
                  </a:txBody>
                  <a:tcPr marL="36000" marR="36000" marT="0" marB="0" anchor="ctr">
                    <a:solidFill>
                      <a:srgbClr val="F2F2F2"/>
                    </a:solidFill>
                  </a:tcPr>
                </a:tc>
                <a:extLst>
                  <a:ext uri="{0D108BD9-81ED-4DB2-BD59-A6C34878D82A}">
                    <a16:rowId xmlns:a16="http://schemas.microsoft.com/office/drawing/2014/main" xmlns="" val="228857405"/>
                  </a:ext>
                </a:extLst>
              </a:tr>
            </a:tbl>
          </a:graphicData>
        </a:graphic>
      </p:graphicFrame>
      <p:sp>
        <p:nvSpPr>
          <p:cNvPr id="88" name="ZoneTexte 87">
            <a:extLst>
              <a:ext uri="{FF2B5EF4-FFF2-40B4-BE49-F238E27FC236}">
                <a16:creationId xmlns:a16="http://schemas.microsoft.com/office/drawing/2014/main" xmlns="" id="{E5714527-40B4-24C6-E9F8-FA533CDBD4D7}"/>
              </a:ext>
            </a:extLst>
          </p:cNvPr>
          <p:cNvSpPr txBox="1"/>
          <p:nvPr/>
        </p:nvSpPr>
        <p:spPr>
          <a:xfrm>
            <a:off x="7458853" y="3012819"/>
            <a:ext cx="2323431" cy="461665"/>
          </a:xfrm>
          <a:prstGeom prst="rect">
            <a:avLst/>
          </a:prstGeom>
          <a:noFill/>
        </p:spPr>
        <p:txBody>
          <a:bodyPr wrap="square" rtlCol="0" anchor="b">
            <a:spAutoFit/>
          </a:bodyPr>
          <a:lstStyle/>
          <a:p>
            <a:r>
              <a:rPr lang="fr-FR" sz="1200" b="1" dirty="0">
                <a:solidFill>
                  <a:prstClr val="black"/>
                </a:solidFill>
                <a:latin typeface="Century Gothic" panose="020B0502020202020204" pitchFamily="34" charset="0"/>
              </a:rPr>
              <a:t>HR=0,40 (95%CI 0,271-0,572)</a:t>
            </a:r>
            <a:br>
              <a:rPr lang="fr-FR" sz="1200" b="1" dirty="0">
                <a:solidFill>
                  <a:prstClr val="black"/>
                </a:solidFill>
                <a:latin typeface="Century Gothic" panose="020B0502020202020204" pitchFamily="34" charset="0"/>
              </a:rPr>
            </a:br>
            <a:r>
              <a:rPr lang="fr-FR" sz="1200" b="1" dirty="0">
                <a:solidFill>
                  <a:prstClr val="black"/>
                </a:solidFill>
                <a:latin typeface="Century Gothic" panose="020B0502020202020204" pitchFamily="34" charset="0"/>
              </a:rPr>
              <a:t>nominal </a:t>
            </a:r>
            <a:r>
              <a:rPr lang="fr-FR" sz="1200" b="1" i="1" dirty="0">
                <a:solidFill>
                  <a:prstClr val="black"/>
                </a:solidFill>
                <a:latin typeface="Century Gothic" panose="020B0502020202020204" pitchFamily="34" charset="0"/>
              </a:rPr>
              <a:t>p</a:t>
            </a:r>
            <a:r>
              <a:rPr lang="fr-FR" sz="1200" b="1" dirty="0">
                <a:solidFill>
                  <a:prstClr val="black"/>
                </a:solidFill>
                <a:latin typeface="Century Gothic" panose="020B0502020202020204" pitchFamily="34" charset="0"/>
              </a:rPr>
              <a:t>&lt;0,0001</a:t>
            </a:r>
          </a:p>
        </p:txBody>
      </p:sp>
      <p:sp>
        <p:nvSpPr>
          <p:cNvPr id="89" name="ZoneTexte 88">
            <a:extLst>
              <a:ext uri="{FF2B5EF4-FFF2-40B4-BE49-F238E27FC236}">
                <a16:creationId xmlns:a16="http://schemas.microsoft.com/office/drawing/2014/main" xmlns="" id="{2B75470C-6BFF-7DEE-2D5C-7144FB4BDDF1}"/>
              </a:ext>
            </a:extLst>
          </p:cNvPr>
          <p:cNvSpPr txBox="1"/>
          <p:nvPr/>
        </p:nvSpPr>
        <p:spPr>
          <a:xfrm>
            <a:off x="8759080" y="1559284"/>
            <a:ext cx="686034" cy="461665"/>
          </a:xfrm>
          <a:prstGeom prst="rect">
            <a:avLst/>
          </a:prstGeom>
          <a:noFill/>
        </p:spPr>
        <p:txBody>
          <a:bodyPr wrap="square" rtlCol="0" anchor="b">
            <a:spAutoFit/>
          </a:bodyPr>
          <a:lstStyle/>
          <a:p>
            <a:r>
              <a:rPr lang="fr-FR" sz="1200" b="1" dirty="0">
                <a:solidFill>
                  <a:srgbClr val="FF7F4D"/>
                </a:solidFill>
                <a:latin typeface="Century Gothic" panose="020B0502020202020204" pitchFamily="34" charset="0"/>
              </a:rPr>
              <a:t>80,7%</a:t>
            </a:r>
          </a:p>
          <a:p>
            <a:r>
              <a:rPr lang="fr-FR" sz="1200" b="1" dirty="0">
                <a:solidFill>
                  <a:srgbClr val="898989"/>
                </a:solidFill>
                <a:latin typeface="Century Gothic" panose="020B0502020202020204" pitchFamily="34" charset="0"/>
              </a:rPr>
              <a:t>55,7%</a:t>
            </a:r>
          </a:p>
        </p:txBody>
      </p:sp>
      <p:sp>
        <p:nvSpPr>
          <p:cNvPr id="90" name="ZoneTexte 89">
            <a:extLst>
              <a:ext uri="{FF2B5EF4-FFF2-40B4-BE49-F238E27FC236}">
                <a16:creationId xmlns:a16="http://schemas.microsoft.com/office/drawing/2014/main" xmlns="" id="{03616BA6-5FFE-DF38-81F5-6BE9BD6DA030}"/>
              </a:ext>
            </a:extLst>
          </p:cNvPr>
          <p:cNvSpPr txBox="1"/>
          <p:nvPr/>
        </p:nvSpPr>
        <p:spPr>
          <a:xfrm>
            <a:off x="10178447" y="1559284"/>
            <a:ext cx="686034" cy="461665"/>
          </a:xfrm>
          <a:prstGeom prst="rect">
            <a:avLst/>
          </a:prstGeom>
          <a:noFill/>
        </p:spPr>
        <p:txBody>
          <a:bodyPr wrap="square" rtlCol="0" anchor="b">
            <a:spAutoFit/>
          </a:bodyPr>
          <a:lstStyle/>
          <a:p>
            <a:r>
              <a:rPr lang="fr-FR" sz="1200" b="1" dirty="0">
                <a:solidFill>
                  <a:srgbClr val="FF7F4D"/>
                </a:solidFill>
                <a:latin typeface="Century Gothic" panose="020B0502020202020204" pitchFamily="34" charset="0"/>
              </a:rPr>
              <a:t>66,7%</a:t>
            </a:r>
          </a:p>
          <a:p>
            <a:r>
              <a:rPr lang="fr-FR" sz="1200" b="1" dirty="0">
                <a:solidFill>
                  <a:srgbClr val="898989"/>
                </a:solidFill>
                <a:latin typeface="Century Gothic" panose="020B0502020202020204" pitchFamily="34" charset="0"/>
              </a:rPr>
              <a:t>46,1%</a:t>
            </a:r>
          </a:p>
        </p:txBody>
      </p:sp>
      <p:sp>
        <p:nvSpPr>
          <p:cNvPr id="93" name="Graphique 91">
            <a:extLst>
              <a:ext uri="{FF2B5EF4-FFF2-40B4-BE49-F238E27FC236}">
                <a16:creationId xmlns:a16="http://schemas.microsoft.com/office/drawing/2014/main" xmlns="" id="{F10AFDBF-D3D1-C2FF-8E13-7888D25EDD9C}"/>
              </a:ext>
            </a:extLst>
          </p:cNvPr>
          <p:cNvSpPr/>
          <p:nvPr/>
        </p:nvSpPr>
        <p:spPr>
          <a:xfrm>
            <a:off x="7383107" y="1749819"/>
            <a:ext cx="3162262" cy="1077682"/>
          </a:xfrm>
          <a:custGeom>
            <a:avLst/>
            <a:gdLst>
              <a:gd name="connsiteX0" fmla="*/ 0 w 2580798"/>
              <a:gd name="connsiteY0" fmla="*/ 0 h 870204"/>
              <a:gd name="connsiteX1" fmla="*/ 197358 w 2580798"/>
              <a:gd name="connsiteY1" fmla="*/ 6477 h 870204"/>
              <a:gd name="connsiteX2" fmla="*/ 209074 w 2580798"/>
              <a:gd name="connsiteY2" fmla="*/ 24670 h 870204"/>
              <a:gd name="connsiteX3" fmla="*/ 223361 w 2580798"/>
              <a:gd name="connsiteY3" fmla="*/ 84392 h 870204"/>
              <a:gd name="connsiteX4" fmla="*/ 235077 w 2580798"/>
              <a:gd name="connsiteY4" fmla="*/ 138970 h 870204"/>
              <a:gd name="connsiteX5" fmla="*/ 246793 w 2580798"/>
              <a:gd name="connsiteY5" fmla="*/ 166211 h 870204"/>
              <a:gd name="connsiteX6" fmla="*/ 264890 w 2580798"/>
              <a:gd name="connsiteY6" fmla="*/ 166211 h 870204"/>
              <a:gd name="connsiteX7" fmla="*/ 280511 w 2580798"/>
              <a:gd name="connsiteY7" fmla="*/ 200025 h 870204"/>
              <a:gd name="connsiteX8" fmla="*/ 289655 w 2580798"/>
              <a:gd name="connsiteY8" fmla="*/ 200025 h 870204"/>
              <a:gd name="connsiteX9" fmla="*/ 289655 w 2580798"/>
              <a:gd name="connsiteY9" fmla="*/ 215646 h 870204"/>
              <a:gd name="connsiteX10" fmla="*/ 307753 w 2580798"/>
              <a:gd name="connsiteY10" fmla="*/ 215646 h 870204"/>
              <a:gd name="connsiteX11" fmla="*/ 314325 w 2580798"/>
              <a:gd name="connsiteY11" fmla="*/ 244221 h 870204"/>
              <a:gd name="connsiteX12" fmla="*/ 340233 w 2580798"/>
              <a:gd name="connsiteY12" fmla="*/ 244221 h 870204"/>
              <a:gd name="connsiteX13" fmla="*/ 348044 w 2580798"/>
              <a:gd name="connsiteY13" fmla="*/ 264986 h 870204"/>
              <a:gd name="connsiteX14" fmla="*/ 367570 w 2580798"/>
              <a:gd name="connsiteY14" fmla="*/ 264986 h 870204"/>
              <a:gd name="connsiteX15" fmla="*/ 367570 w 2580798"/>
              <a:gd name="connsiteY15" fmla="*/ 274034 h 870204"/>
              <a:gd name="connsiteX16" fmla="*/ 410432 w 2580798"/>
              <a:gd name="connsiteY16" fmla="*/ 274034 h 870204"/>
              <a:gd name="connsiteX17" fmla="*/ 415576 w 2580798"/>
              <a:gd name="connsiteY17" fmla="*/ 292227 h 870204"/>
              <a:gd name="connsiteX18" fmla="*/ 436340 w 2580798"/>
              <a:gd name="connsiteY18" fmla="*/ 292227 h 870204"/>
              <a:gd name="connsiteX19" fmla="*/ 444151 w 2580798"/>
              <a:gd name="connsiteY19" fmla="*/ 310420 h 870204"/>
              <a:gd name="connsiteX20" fmla="*/ 455867 w 2580798"/>
              <a:gd name="connsiteY20" fmla="*/ 310420 h 870204"/>
              <a:gd name="connsiteX21" fmla="*/ 455867 w 2580798"/>
              <a:gd name="connsiteY21" fmla="*/ 324707 h 870204"/>
              <a:gd name="connsiteX22" fmla="*/ 496157 w 2580798"/>
              <a:gd name="connsiteY22" fmla="*/ 324707 h 870204"/>
              <a:gd name="connsiteX23" fmla="*/ 496157 w 2580798"/>
              <a:gd name="connsiteY23" fmla="*/ 336423 h 870204"/>
              <a:gd name="connsiteX24" fmla="*/ 529876 w 2580798"/>
              <a:gd name="connsiteY24" fmla="*/ 336423 h 870204"/>
              <a:gd name="connsiteX25" fmla="*/ 529876 w 2580798"/>
              <a:gd name="connsiteY25" fmla="*/ 345472 h 870204"/>
              <a:gd name="connsiteX26" fmla="*/ 583121 w 2580798"/>
              <a:gd name="connsiteY26" fmla="*/ 345472 h 870204"/>
              <a:gd name="connsiteX27" fmla="*/ 593503 w 2580798"/>
              <a:gd name="connsiteY27" fmla="*/ 361093 h 870204"/>
              <a:gd name="connsiteX28" fmla="*/ 593503 w 2580798"/>
              <a:gd name="connsiteY28" fmla="*/ 389668 h 870204"/>
              <a:gd name="connsiteX29" fmla="*/ 615601 w 2580798"/>
              <a:gd name="connsiteY29" fmla="*/ 424720 h 870204"/>
              <a:gd name="connsiteX30" fmla="*/ 615601 w 2580798"/>
              <a:gd name="connsiteY30" fmla="*/ 441579 h 870204"/>
              <a:gd name="connsiteX31" fmla="*/ 628650 w 2580798"/>
              <a:gd name="connsiteY31" fmla="*/ 441579 h 870204"/>
              <a:gd name="connsiteX32" fmla="*/ 628650 w 2580798"/>
              <a:gd name="connsiteY32" fmla="*/ 471488 h 870204"/>
              <a:gd name="connsiteX33" fmla="*/ 645509 w 2580798"/>
              <a:gd name="connsiteY33" fmla="*/ 487109 h 870204"/>
              <a:gd name="connsiteX34" fmla="*/ 653320 w 2580798"/>
              <a:gd name="connsiteY34" fmla="*/ 510445 h 870204"/>
              <a:gd name="connsiteX35" fmla="*/ 664940 w 2580798"/>
              <a:gd name="connsiteY35" fmla="*/ 520827 h 870204"/>
              <a:gd name="connsiteX36" fmla="*/ 681895 w 2580798"/>
              <a:gd name="connsiteY36" fmla="*/ 520827 h 870204"/>
              <a:gd name="connsiteX37" fmla="*/ 681895 w 2580798"/>
              <a:gd name="connsiteY37" fmla="*/ 532543 h 870204"/>
              <a:gd name="connsiteX38" fmla="*/ 764953 w 2580798"/>
              <a:gd name="connsiteY38" fmla="*/ 532543 h 870204"/>
              <a:gd name="connsiteX39" fmla="*/ 764953 w 2580798"/>
              <a:gd name="connsiteY39" fmla="*/ 544259 h 870204"/>
              <a:gd name="connsiteX40" fmla="*/ 875443 w 2580798"/>
              <a:gd name="connsiteY40" fmla="*/ 544259 h 870204"/>
              <a:gd name="connsiteX41" fmla="*/ 875443 w 2580798"/>
              <a:gd name="connsiteY41" fmla="*/ 553307 h 870204"/>
              <a:gd name="connsiteX42" fmla="*/ 896207 w 2580798"/>
              <a:gd name="connsiteY42" fmla="*/ 553307 h 870204"/>
              <a:gd name="connsiteX43" fmla="*/ 906590 w 2580798"/>
              <a:gd name="connsiteY43" fmla="*/ 587121 h 870204"/>
              <a:gd name="connsiteX44" fmla="*/ 919544 w 2580798"/>
              <a:gd name="connsiteY44" fmla="*/ 626078 h 870204"/>
              <a:gd name="connsiteX45" fmla="*/ 928687 w 2580798"/>
              <a:gd name="connsiteY45" fmla="*/ 645509 h 870204"/>
              <a:gd name="connsiteX46" fmla="*/ 936403 w 2580798"/>
              <a:gd name="connsiteY46" fmla="*/ 645509 h 870204"/>
              <a:gd name="connsiteX47" fmla="*/ 936403 w 2580798"/>
              <a:gd name="connsiteY47" fmla="*/ 662464 h 870204"/>
              <a:gd name="connsiteX48" fmla="*/ 1005269 w 2580798"/>
              <a:gd name="connsiteY48" fmla="*/ 662464 h 870204"/>
              <a:gd name="connsiteX49" fmla="*/ 1005269 w 2580798"/>
              <a:gd name="connsiteY49" fmla="*/ 675418 h 870204"/>
              <a:gd name="connsiteX50" fmla="*/ 1181957 w 2580798"/>
              <a:gd name="connsiteY50" fmla="*/ 675418 h 870204"/>
              <a:gd name="connsiteX51" fmla="*/ 1206627 w 2580798"/>
              <a:gd name="connsiteY51" fmla="*/ 720852 h 870204"/>
              <a:gd name="connsiteX52" fmla="*/ 1227392 w 2580798"/>
              <a:gd name="connsiteY52" fmla="*/ 720852 h 870204"/>
              <a:gd name="connsiteX53" fmla="*/ 1227392 w 2580798"/>
              <a:gd name="connsiteY53" fmla="*/ 733901 h 870204"/>
              <a:gd name="connsiteX54" fmla="*/ 1410557 w 2580798"/>
              <a:gd name="connsiteY54" fmla="*/ 733901 h 870204"/>
              <a:gd name="connsiteX55" fmla="*/ 1410557 w 2580798"/>
              <a:gd name="connsiteY55" fmla="*/ 750761 h 870204"/>
              <a:gd name="connsiteX56" fmla="*/ 1466374 w 2580798"/>
              <a:gd name="connsiteY56" fmla="*/ 750761 h 870204"/>
              <a:gd name="connsiteX57" fmla="*/ 1466374 w 2580798"/>
              <a:gd name="connsiteY57" fmla="*/ 765048 h 870204"/>
              <a:gd name="connsiteX58" fmla="*/ 1523524 w 2580798"/>
              <a:gd name="connsiteY58" fmla="*/ 765048 h 870204"/>
              <a:gd name="connsiteX59" fmla="*/ 1523524 w 2580798"/>
              <a:gd name="connsiteY59" fmla="*/ 780574 h 870204"/>
              <a:gd name="connsiteX60" fmla="*/ 2079403 w 2580798"/>
              <a:gd name="connsiteY60" fmla="*/ 780574 h 870204"/>
              <a:gd name="connsiteX61" fmla="*/ 2079403 w 2580798"/>
              <a:gd name="connsiteY61" fmla="*/ 819626 h 870204"/>
              <a:gd name="connsiteX62" fmla="*/ 2315813 w 2580798"/>
              <a:gd name="connsiteY62" fmla="*/ 819626 h 870204"/>
              <a:gd name="connsiteX63" fmla="*/ 2315813 w 2580798"/>
              <a:gd name="connsiteY63" fmla="*/ 870204 h 870204"/>
              <a:gd name="connsiteX64" fmla="*/ 2580799 w 2580798"/>
              <a:gd name="connsiteY64" fmla="*/ 870204 h 870204"/>
              <a:gd name="connsiteX0" fmla="*/ 0 w 2580799"/>
              <a:gd name="connsiteY0" fmla="*/ 0 h 870204"/>
              <a:gd name="connsiteX1" fmla="*/ 197358 w 2580799"/>
              <a:gd name="connsiteY1" fmla="*/ 4319 h 870204"/>
              <a:gd name="connsiteX2" fmla="*/ 209074 w 2580799"/>
              <a:gd name="connsiteY2" fmla="*/ 24670 h 870204"/>
              <a:gd name="connsiteX3" fmla="*/ 223361 w 2580799"/>
              <a:gd name="connsiteY3" fmla="*/ 84392 h 870204"/>
              <a:gd name="connsiteX4" fmla="*/ 235077 w 2580799"/>
              <a:gd name="connsiteY4" fmla="*/ 138970 h 870204"/>
              <a:gd name="connsiteX5" fmla="*/ 246793 w 2580799"/>
              <a:gd name="connsiteY5" fmla="*/ 166211 h 870204"/>
              <a:gd name="connsiteX6" fmla="*/ 264890 w 2580799"/>
              <a:gd name="connsiteY6" fmla="*/ 166211 h 870204"/>
              <a:gd name="connsiteX7" fmla="*/ 280511 w 2580799"/>
              <a:gd name="connsiteY7" fmla="*/ 200025 h 870204"/>
              <a:gd name="connsiteX8" fmla="*/ 289655 w 2580799"/>
              <a:gd name="connsiteY8" fmla="*/ 200025 h 870204"/>
              <a:gd name="connsiteX9" fmla="*/ 289655 w 2580799"/>
              <a:gd name="connsiteY9" fmla="*/ 215646 h 870204"/>
              <a:gd name="connsiteX10" fmla="*/ 307753 w 2580799"/>
              <a:gd name="connsiteY10" fmla="*/ 215646 h 870204"/>
              <a:gd name="connsiteX11" fmla="*/ 314325 w 2580799"/>
              <a:gd name="connsiteY11" fmla="*/ 244221 h 870204"/>
              <a:gd name="connsiteX12" fmla="*/ 340233 w 2580799"/>
              <a:gd name="connsiteY12" fmla="*/ 244221 h 870204"/>
              <a:gd name="connsiteX13" fmla="*/ 348044 w 2580799"/>
              <a:gd name="connsiteY13" fmla="*/ 264986 h 870204"/>
              <a:gd name="connsiteX14" fmla="*/ 367570 w 2580799"/>
              <a:gd name="connsiteY14" fmla="*/ 264986 h 870204"/>
              <a:gd name="connsiteX15" fmla="*/ 367570 w 2580799"/>
              <a:gd name="connsiteY15" fmla="*/ 274034 h 870204"/>
              <a:gd name="connsiteX16" fmla="*/ 410432 w 2580799"/>
              <a:gd name="connsiteY16" fmla="*/ 274034 h 870204"/>
              <a:gd name="connsiteX17" fmla="*/ 415576 w 2580799"/>
              <a:gd name="connsiteY17" fmla="*/ 292227 h 870204"/>
              <a:gd name="connsiteX18" fmla="*/ 436340 w 2580799"/>
              <a:gd name="connsiteY18" fmla="*/ 292227 h 870204"/>
              <a:gd name="connsiteX19" fmla="*/ 444151 w 2580799"/>
              <a:gd name="connsiteY19" fmla="*/ 310420 h 870204"/>
              <a:gd name="connsiteX20" fmla="*/ 455867 w 2580799"/>
              <a:gd name="connsiteY20" fmla="*/ 310420 h 870204"/>
              <a:gd name="connsiteX21" fmla="*/ 455867 w 2580799"/>
              <a:gd name="connsiteY21" fmla="*/ 324707 h 870204"/>
              <a:gd name="connsiteX22" fmla="*/ 496157 w 2580799"/>
              <a:gd name="connsiteY22" fmla="*/ 324707 h 870204"/>
              <a:gd name="connsiteX23" fmla="*/ 496157 w 2580799"/>
              <a:gd name="connsiteY23" fmla="*/ 336423 h 870204"/>
              <a:gd name="connsiteX24" fmla="*/ 529876 w 2580799"/>
              <a:gd name="connsiteY24" fmla="*/ 336423 h 870204"/>
              <a:gd name="connsiteX25" fmla="*/ 529876 w 2580799"/>
              <a:gd name="connsiteY25" fmla="*/ 345472 h 870204"/>
              <a:gd name="connsiteX26" fmla="*/ 583121 w 2580799"/>
              <a:gd name="connsiteY26" fmla="*/ 345472 h 870204"/>
              <a:gd name="connsiteX27" fmla="*/ 593503 w 2580799"/>
              <a:gd name="connsiteY27" fmla="*/ 361093 h 870204"/>
              <a:gd name="connsiteX28" fmla="*/ 593503 w 2580799"/>
              <a:gd name="connsiteY28" fmla="*/ 389668 h 870204"/>
              <a:gd name="connsiteX29" fmla="*/ 615601 w 2580799"/>
              <a:gd name="connsiteY29" fmla="*/ 424720 h 870204"/>
              <a:gd name="connsiteX30" fmla="*/ 615601 w 2580799"/>
              <a:gd name="connsiteY30" fmla="*/ 441579 h 870204"/>
              <a:gd name="connsiteX31" fmla="*/ 628650 w 2580799"/>
              <a:gd name="connsiteY31" fmla="*/ 441579 h 870204"/>
              <a:gd name="connsiteX32" fmla="*/ 628650 w 2580799"/>
              <a:gd name="connsiteY32" fmla="*/ 471488 h 870204"/>
              <a:gd name="connsiteX33" fmla="*/ 645509 w 2580799"/>
              <a:gd name="connsiteY33" fmla="*/ 487109 h 870204"/>
              <a:gd name="connsiteX34" fmla="*/ 653320 w 2580799"/>
              <a:gd name="connsiteY34" fmla="*/ 510445 h 870204"/>
              <a:gd name="connsiteX35" fmla="*/ 664940 w 2580799"/>
              <a:gd name="connsiteY35" fmla="*/ 520827 h 870204"/>
              <a:gd name="connsiteX36" fmla="*/ 681895 w 2580799"/>
              <a:gd name="connsiteY36" fmla="*/ 520827 h 870204"/>
              <a:gd name="connsiteX37" fmla="*/ 681895 w 2580799"/>
              <a:gd name="connsiteY37" fmla="*/ 532543 h 870204"/>
              <a:gd name="connsiteX38" fmla="*/ 764953 w 2580799"/>
              <a:gd name="connsiteY38" fmla="*/ 532543 h 870204"/>
              <a:gd name="connsiteX39" fmla="*/ 764953 w 2580799"/>
              <a:gd name="connsiteY39" fmla="*/ 544259 h 870204"/>
              <a:gd name="connsiteX40" fmla="*/ 875443 w 2580799"/>
              <a:gd name="connsiteY40" fmla="*/ 544259 h 870204"/>
              <a:gd name="connsiteX41" fmla="*/ 875443 w 2580799"/>
              <a:gd name="connsiteY41" fmla="*/ 553307 h 870204"/>
              <a:gd name="connsiteX42" fmla="*/ 896207 w 2580799"/>
              <a:gd name="connsiteY42" fmla="*/ 553307 h 870204"/>
              <a:gd name="connsiteX43" fmla="*/ 906590 w 2580799"/>
              <a:gd name="connsiteY43" fmla="*/ 587121 h 870204"/>
              <a:gd name="connsiteX44" fmla="*/ 919544 w 2580799"/>
              <a:gd name="connsiteY44" fmla="*/ 626078 h 870204"/>
              <a:gd name="connsiteX45" fmla="*/ 928687 w 2580799"/>
              <a:gd name="connsiteY45" fmla="*/ 645509 h 870204"/>
              <a:gd name="connsiteX46" fmla="*/ 936403 w 2580799"/>
              <a:gd name="connsiteY46" fmla="*/ 645509 h 870204"/>
              <a:gd name="connsiteX47" fmla="*/ 936403 w 2580799"/>
              <a:gd name="connsiteY47" fmla="*/ 662464 h 870204"/>
              <a:gd name="connsiteX48" fmla="*/ 1005269 w 2580799"/>
              <a:gd name="connsiteY48" fmla="*/ 662464 h 870204"/>
              <a:gd name="connsiteX49" fmla="*/ 1005269 w 2580799"/>
              <a:gd name="connsiteY49" fmla="*/ 675418 h 870204"/>
              <a:gd name="connsiteX50" fmla="*/ 1181957 w 2580799"/>
              <a:gd name="connsiteY50" fmla="*/ 675418 h 870204"/>
              <a:gd name="connsiteX51" fmla="*/ 1206627 w 2580799"/>
              <a:gd name="connsiteY51" fmla="*/ 720852 h 870204"/>
              <a:gd name="connsiteX52" fmla="*/ 1227392 w 2580799"/>
              <a:gd name="connsiteY52" fmla="*/ 720852 h 870204"/>
              <a:gd name="connsiteX53" fmla="*/ 1227392 w 2580799"/>
              <a:gd name="connsiteY53" fmla="*/ 733901 h 870204"/>
              <a:gd name="connsiteX54" fmla="*/ 1410557 w 2580799"/>
              <a:gd name="connsiteY54" fmla="*/ 733901 h 870204"/>
              <a:gd name="connsiteX55" fmla="*/ 1410557 w 2580799"/>
              <a:gd name="connsiteY55" fmla="*/ 750761 h 870204"/>
              <a:gd name="connsiteX56" fmla="*/ 1466374 w 2580799"/>
              <a:gd name="connsiteY56" fmla="*/ 750761 h 870204"/>
              <a:gd name="connsiteX57" fmla="*/ 1466374 w 2580799"/>
              <a:gd name="connsiteY57" fmla="*/ 765048 h 870204"/>
              <a:gd name="connsiteX58" fmla="*/ 1523524 w 2580799"/>
              <a:gd name="connsiteY58" fmla="*/ 765048 h 870204"/>
              <a:gd name="connsiteX59" fmla="*/ 1523524 w 2580799"/>
              <a:gd name="connsiteY59" fmla="*/ 780574 h 870204"/>
              <a:gd name="connsiteX60" fmla="*/ 2079403 w 2580799"/>
              <a:gd name="connsiteY60" fmla="*/ 780574 h 870204"/>
              <a:gd name="connsiteX61" fmla="*/ 2079403 w 2580799"/>
              <a:gd name="connsiteY61" fmla="*/ 819626 h 870204"/>
              <a:gd name="connsiteX62" fmla="*/ 2315813 w 2580799"/>
              <a:gd name="connsiteY62" fmla="*/ 819626 h 870204"/>
              <a:gd name="connsiteX63" fmla="*/ 2315813 w 2580799"/>
              <a:gd name="connsiteY63" fmla="*/ 870204 h 870204"/>
              <a:gd name="connsiteX64" fmla="*/ 2580799 w 2580799"/>
              <a:gd name="connsiteY64" fmla="*/ 870204 h 870204"/>
              <a:gd name="connsiteX0" fmla="*/ 0 w 2580799"/>
              <a:gd name="connsiteY0" fmla="*/ 2155 h 872359"/>
              <a:gd name="connsiteX1" fmla="*/ 195182 w 2580799"/>
              <a:gd name="connsiteY1" fmla="*/ 0 h 872359"/>
              <a:gd name="connsiteX2" fmla="*/ 209074 w 2580799"/>
              <a:gd name="connsiteY2" fmla="*/ 26825 h 872359"/>
              <a:gd name="connsiteX3" fmla="*/ 223361 w 2580799"/>
              <a:gd name="connsiteY3" fmla="*/ 86547 h 872359"/>
              <a:gd name="connsiteX4" fmla="*/ 235077 w 2580799"/>
              <a:gd name="connsiteY4" fmla="*/ 141125 h 872359"/>
              <a:gd name="connsiteX5" fmla="*/ 246793 w 2580799"/>
              <a:gd name="connsiteY5" fmla="*/ 168366 h 872359"/>
              <a:gd name="connsiteX6" fmla="*/ 264890 w 2580799"/>
              <a:gd name="connsiteY6" fmla="*/ 168366 h 872359"/>
              <a:gd name="connsiteX7" fmla="*/ 280511 w 2580799"/>
              <a:gd name="connsiteY7" fmla="*/ 202180 h 872359"/>
              <a:gd name="connsiteX8" fmla="*/ 289655 w 2580799"/>
              <a:gd name="connsiteY8" fmla="*/ 202180 h 872359"/>
              <a:gd name="connsiteX9" fmla="*/ 289655 w 2580799"/>
              <a:gd name="connsiteY9" fmla="*/ 217801 h 872359"/>
              <a:gd name="connsiteX10" fmla="*/ 307753 w 2580799"/>
              <a:gd name="connsiteY10" fmla="*/ 217801 h 872359"/>
              <a:gd name="connsiteX11" fmla="*/ 314325 w 2580799"/>
              <a:gd name="connsiteY11" fmla="*/ 246376 h 872359"/>
              <a:gd name="connsiteX12" fmla="*/ 340233 w 2580799"/>
              <a:gd name="connsiteY12" fmla="*/ 246376 h 872359"/>
              <a:gd name="connsiteX13" fmla="*/ 348044 w 2580799"/>
              <a:gd name="connsiteY13" fmla="*/ 267141 h 872359"/>
              <a:gd name="connsiteX14" fmla="*/ 367570 w 2580799"/>
              <a:gd name="connsiteY14" fmla="*/ 267141 h 872359"/>
              <a:gd name="connsiteX15" fmla="*/ 367570 w 2580799"/>
              <a:gd name="connsiteY15" fmla="*/ 276189 h 872359"/>
              <a:gd name="connsiteX16" fmla="*/ 410432 w 2580799"/>
              <a:gd name="connsiteY16" fmla="*/ 276189 h 872359"/>
              <a:gd name="connsiteX17" fmla="*/ 415576 w 2580799"/>
              <a:gd name="connsiteY17" fmla="*/ 294382 h 872359"/>
              <a:gd name="connsiteX18" fmla="*/ 436340 w 2580799"/>
              <a:gd name="connsiteY18" fmla="*/ 294382 h 872359"/>
              <a:gd name="connsiteX19" fmla="*/ 444151 w 2580799"/>
              <a:gd name="connsiteY19" fmla="*/ 312575 h 872359"/>
              <a:gd name="connsiteX20" fmla="*/ 455867 w 2580799"/>
              <a:gd name="connsiteY20" fmla="*/ 312575 h 872359"/>
              <a:gd name="connsiteX21" fmla="*/ 455867 w 2580799"/>
              <a:gd name="connsiteY21" fmla="*/ 326862 h 872359"/>
              <a:gd name="connsiteX22" fmla="*/ 496157 w 2580799"/>
              <a:gd name="connsiteY22" fmla="*/ 326862 h 872359"/>
              <a:gd name="connsiteX23" fmla="*/ 496157 w 2580799"/>
              <a:gd name="connsiteY23" fmla="*/ 338578 h 872359"/>
              <a:gd name="connsiteX24" fmla="*/ 529876 w 2580799"/>
              <a:gd name="connsiteY24" fmla="*/ 338578 h 872359"/>
              <a:gd name="connsiteX25" fmla="*/ 529876 w 2580799"/>
              <a:gd name="connsiteY25" fmla="*/ 347627 h 872359"/>
              <a:gd name="connsiteX26" fmla="*/ 583121 w 2580799"/>
              <a:gd name="connsiteY26" fmla="*/ 347627 h 872359"/>
              <a:gd name="connsiteX27" fmla="*/ 593503 w 2580799"/>
              <a:gd name="connsiteY27" fmla="*/ 363248 h 872359"/>
              <a:gd name="connsiteX28" fmla="*/ 593503 w 2580799"/>
              <a:gd name="connsiteY28" fmla="*/ 391823 h 872359"/>
              <a:gd name="connsiteX29" fmla="*/ 615601 w 2580799"/>
              <a:gd name="connsiteY29" fmla="*/ 426875 h 872359"/>
              <a:gd name="connsiteX30" fmla="*/ 615601 w 2580799"/>
              <a:gd name="connsiteY30" fmla="*/ 443734 h 872359"/>
              <a:gd name="connsiteX31" fmla="*/ 628650 w 2580799"/>
              <a:gd name="connsiteY31" fmla="*/ 443734 h 872359"/>
              <a:gd name="connsiteX32" fmla="*/ 628650 w 2580799"/>
              <a:gd name="connsiteY32" fmla="*/ 473643 h 872359"/>
              <a:gd name="connsiteX33" fmla="*/ 645509 w 2580799"/>
              <a:gd name="connsiteY33" fmla="*/ 489264 h 872359"/>
              <a:gd name="connsiteX34" fmla="*/ 653320 w 2580799"/>
              <a:gd name="connsiteY34" fmla="*/ 512600 h 872359"/>
              <a:gd name="connsiteX35" fmla="*/ 664940 w 2580799"/>
              <a:gd name="connsiteY35" fmla="*/ 522982 h 872359"/>
              <a:gd name="connsiteX36" fmla="*/ 681895 w 2580799"/>
              <a:gd name="connsiteY36" fmla="*/ 522982 h 872359"/>
              <a:gd name="connsiteX37" fmla="*/ 681895 w 2580799"/>
              <a:gd name="connsiteY37" fmla="*/ 534698 h 872359"/>
              <a:gd name="connsiteX38" fmla="*/ 764953 w 2580799"/>
              <a:gd name="connsiteY38" fmla="*/ 534698 h 872359"/>
              <a:gd name="connsiteX39" fmla="*/ 764953 w 2580799"/>
              <a:gd name="connsiteY39" fmla="*/ 546414 h 872359"/>
              <a:gd name="connsiteX40" fmla="*/ 875443 w 2580799"/>
              <a:gd name="connsiteY40" fmla="*/ 546414 h 872359"/>
              <a:gd name="connsiteX41" fmla="*/ 875443 w 2580799"/>
              <a:gd name="connsiteY41" fmla="*/ 555462 h 872359"/>
              <a:gd name="connsiteX42" fmla="*/ 896207 w 2580799"/>
              <a:gd name="connsiteY42" fmla="*/ 555462 h 872359"/>
              <a:gd name="connsiteX43" fmla="*/ 906590 w 2580799"/>
              <a:gd name="connsiteY43" fmla="*/ 589276 h 872359"/>
              <a:gd name="connsiteX44" fmla="*/ 919544 w 2580799"/>
              <a:gd name="connsiteY44" fmla="*/ 628233 h 872359"/>
              <a:gd name="connsiteX45" fmla="*/ 928687 w 2580799"/>
              <a:gd name="connsiteY45" fmla="*/ 647664 h 872359"/>
              <a:gd name="connsiteX46" fmla="*/ 936403 w 2580799"/>
              <a:gd name="connsiteY46" fmla="*/ 647664 h 872359"/>
              <a:gd name="connsiteX47" fmla="*/ 936403 w 2580799"/>
              <a:gd name="connsiteY47" fmla="*/ 664619 h 872359"/>
              <a:gd name="connsiteX48" fmla="*/ 1005269 w 2580799"/>
              <a:gd name="connsiteY48" fmla="*/ 664619 h 872359"/>
              <a:gd name="connsiteX49" fmla="*/ 1005269 w 2580799"/>
              <a:gd name="connsiteY49" fmla="*/ 677573 h 872359"/>
              <a:gd name="connsiteX50" fmla="*/ 1181957 w 2580799"/>
              <a:gd name="connsiteY50" fmla="*/ 677573 h 872359"/>
              <a:gd name="connsiteX51" fmla="*/ 1206627 w 2580799"/>
              <a:gd name="connsiteY51" fmla="*/ 723007 h 872359"/>
              <a:gd name="connsiteX52" fmla="*/ 1227392 w 2580799"/>
              <a:gd name="connsiteY52" fmla="*/ 723007 h 872359"/>
              <a:gd name="connsiteX53" fmla="*/ 1227392 w 2580799"/>
              <a:gd name="connsiteY53" fmla="*/ 736056 h 872359"/>
              <a:gd name="connsiteX54" fmla="*/ 1410557 w 2580799"/>
              <a:gd name="connsiteY54" fmla="*/ 736056 h 872359"/>
              <a:gd name="connsiteX55" fmla="*/ 1410557 w 2580799"/>
              <a:gd name="connsiteY55" fmla="*/ 752916 h 872359"/>
              <a:gd name="connsiteX56" fmla="*/ 1466374 w 2580799"/>
              <a:gd name="connsiteY56" fmla="*/ 752916 h 872359"/>
              <a:gd name="connsiteX57" fmla="*/ 1466374 w 2580799"/>
              <a:gd name="connsiteY57" fmla="*/ 767203 h 872359"/>
              <a:gd name="connsiteX58" fmla="*/ 1523524 w 2580799"/>
              <a:gd name="connsiteY58" fmla="*/ 767203 h 872359"/>
              <a:gd name="connsiteX59" fmla="*/ 1523524 w 2580799"/>
              <a:gd name="connsiteY59" fmla="*/ 782729 h 872359"/>
              <a:gd name="connsiteX60" fmla="*/ 2079403 w 2580799"/>
              <a:gd name="connsiteY60" fmla="*/ 782729 h 872359"/>
              <a:gd name="connsiteX61" fmla="*/ 2079403 w 2580799"/>
              <a:gd name="connsiteY61" fmla="*/ 821781 h 872359"/>
              <a:gd name="connsiteX62" fmla="*/ 2315813 w 2580799"/>
              <a:gd name="connsiteY62" fmla="*/ 821781 h 872359"/>
              <a:gd name="connsiteX63" fmla="*/ 2315813 w 2580799"/>
              <a:gd name="connsiteY63" fmla="*/ 872359 h 872359"/>
              <a:gd name="connsiteX64" fmla="*/ 2580799 w 2580799"/>
              <a:gd name="connsiteY64" fmla="*/ 872359 h 87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80799" h="872359">
                <a:moveTo>
                  <a:pt x="0" y="2155"/>
                </a:moveTo>
                <a:lnTo>
                  <a:pt x="195182" y="0"/>
                </a:lnTo>
                <a:lnTo>
                  <a:pt x="209074" y="26825"/>
                </a:lnTo>
                <a:lnTo>
                  <a:pt x="223361" y="86547"/>
                </a:lnTo>
                <a:lnTo>
                  <a:pt x="235077" y="141125"/>
                </a:lnTo>
                <a:lnTo>
                  <a:pt x="246793" y="168366"/>
                </a:lnTo>
                <a:lnTo>
                  <a:pt x="264890" y="168366"/>
                </a:lnTo>
                <a:lnTo>
                  <a:pt x="280511" y="202180"/>
                </a:lnTo>
                <a:lnTo>
                  <a:pt x="289655" y="202180"/>
                </a:lnTo>
                <a:lnTo>
                  <a:pt x="289655" y="217801"/>
                </a:lnTo>
                <a:lnTo>
                  <a:pt x="307753" y="217801"/>
                </a:lnTo>
                <a:lnTo>
                  <a:pt x="314325" y="246376"/>
                </a:lnTo>
                <a:lnTo>
                  <a:pt x="340233" y="246376"/>
                </a:lnTo>
                <a:lnTo>
                  <a:pt x="348044" y="267141"/>
                </a:lnTo>
                <a:lnTo>
                  <a:pt x="367570" y="267141"/>
                </a:lnTo>
                <a:lnTo>
                  <a:pt x="367570" y="276189"/>
                </a:lnTo>
                <a:lnTo>
                  <a:pt x="410432" y="276189"/>
                </a:lnTo>
                <a:lnTo>
                  <a:pt x="415576" y="294382"/>
                </a:lnTo>
                <a:lnTo>
                  <a:pt x="436340" y="294382"/>
                </a:lnTo>
                <a:lnTo>
                  <a:pt x="444151" y="312575"/>
                </a:lnTo>
                <a:lnTo>
                  <a:pt x="455867" y="312575"/>
                </a:lnTo>
                <a:lnTo>
                  <a:pt x="455867" y="326862"/>
                </a:lnTo>
                <a:lnTo>
                  <a:pt x="496157" y="326862"/>
                </a:lnTo>
                <a:lnTo>
                  <a:pt x="496157" y="338578"/>
                </a:lnTo>
                <a:lnTo>
                  <a:pt x="529876" y="338578"/>
                </a:lnTo>
                <a:lnTo>
                  <a:pt x="529876" y="347627"/>
                </a:lnTo>
                <a:lnTo>
                  <a:pt x="583121" y="347627"/>
                </a:lnTo>
                <a:lnTo>
                  <a:pt x="593503" y="363248"/>
                </a:lnTo>
                <a:lnTo>
                  <a:pt x="593503" y="391823"/>
                </a:lnTo>
                <a:lnTo>
                  <a:pt x="615601" y="426875"/>
                </a:lnTo>
                <a:lnTo>
                  <a:pt x="615601" y="443734"/>
                </a:lnTo>
                <a:lnTo>
                  <a:pt x="628650" y="443734"/>
                </a:lnTo>
                <a:lnTo>
                  <a:pt x="628650" y="473643"/>
                </a:lnTo>
                <a:lnTo>
                  <a:pt x="645509" y="489264"/>
                </a:lnTo>
                <a:lnTo>
                  <a:pt x="653320" y="512600"/>
                </a:lnTo>
                <a:lnTo>
                  <a:pt x="664940" y="522982"/>
                </a:lnTo>
                <a:lnTo>
                  <a:pt x="681895" y="522982"/>
                </a:lnTo>
                <a:lnTo>
                  <a:pt x="681895" y="534698"/>
                </a:lnTo>
                <a:lnTo>
                  <a:pt x="764953" y="534698"/>
                </a:lnTo>
                <a:lnTo>
                  <a:pt x="764953" y="546414"/>
                </a:lnTo>
                <a:lnTo>
                  <a:pt x="875443" y="546414"/>
                </a:lnTo>
                <a:lnTo>
                  <a:pt x="875443" y="555462"/>
                </a:lnTo>
                <a:lnTo>
                  <a:pt x="896207" y="555462"/>
                </a:lnTo>
                <a:lnTo>
                  <a:pt x="906590" y="589276"/>
                </a:lnTo>
                <a:lnTo>
                  <a:pt x="919544" y="628233"/>
                </a:lnTo>
                <a:lnTo>
                  <a:pt x="928687" y="647664"/>
                </a:lnTo>
                <a:lnTo>
                  <a:pt x="936403" y="647664"/>
                </a:lnTo>
                <a:lnTo>
                  <a:pt x="936403" y="664619"/>
                </a:lnTo>
                <a:lnTo>
                  <a:pt x="1005269" y="664619"/>
                </a:lnTo>
                <a:lnTo>
                  <a:pt x="1005269" y="677573"/>
                </a:lnTo>
                <a:lnTo>
                  <a:pt x="1181957" y="677573"/>
                </a:lnTo>
                <a:lnTo>
                  <a:pt x="1206627" y="723007"/>
                </a:lnTo>
                <a:lnTo>
                  <a:pt x="1227392" y="723007"/>
                </a:lnTo>
                <a:lnTo>
                  <a:pt x="1227392" y="736056"/>
                </a:lnTo>
                <a:lnTo>
                  <a:pt x="1410557" y="736056"/>
                </a:lnTo>
                <a:lnTo>
                  <a:pt x="1410557" y="752916"/>
                </a:lnTo>
                <a:lnTo>
                  <a:pt x="1466374" y="752916"/>
                </a:lnTo>
                <a:lnTo>
                  <a:pt x="1466374" y="767203"/>
                </a:lnTo>
                <a:lnTo>
                  <a:pt x="1523524" y="767203"/>
                </a:lnTo>
                <a:lnTo>
                  <a:pt x="1523524" y="782729"/>
                </a:lnTo>
                <a:lnTo>
                  <a:pt x="2079403" y="782729"/>
                </a:lnTo>
                <a:lnTo>
                  <a:pt x="2079403" y="821781"/>
                </a:lnTo>
                <a:lnTo>
                  <a:pt x="2315813" y="821781"/>
                </a:lnTo>
                <a:lnTo>
                  <a:pt x="2315813" y="872359"/>
                </a:lnTo>
                <a:lnTo>
                  <a:pt x="2580799" y="872359"/>
                </a:lnTo>
              </a:path>
            </a:pathLst>
          </a:custGeom>
          <a:noFill/>
          <a:ln w="38100" cap="flat">
            <a:solidFill>
              <a:srgbClr val="898989"/>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96" name="Graphique 94">
            <a:extLst>
              <a:ext uri="{FF2B5EF4-FFF2-40B4-BE49-F238E27FC236}">
                <a16:creationId xmlns:a16="http://schemas.microsoft.com/office/drawing/2014/main" xmlns="" id="{0734B085-A606-93E1-89A6-7E73B5FFC03F}"/>
              </a:ext>
            </a:extLst>
          </p:cNvPr>
          <p:cNvSpPr/>
          <p:nvPr/>
        </p:nvSpPr>
        <p:spPr>
          <a:xfrm>
            <a:off x="7458853" y="1749423"/>
            <a:ext cx="3245885" cy="624075"/>
          </a:xfrm>
          <a:custGeom>
            <a:avLst/>
            <a:gdLst>
              <a:gd name="connsiteX0" fmla="*/ 0 w 3255182"/>
              <a:gd name="connsiteY0" fmla="*/ 0 h 615845"/>
              <a:gd name="connsiteX1" fmla="*/ 204695 w 3255182"/>
              <a:gd name="connsiteY1" fmla="*/ 0 h 615845"/>
              <a:gd name="connsiteX2" fmla="*/ 204695 w 3255182"/>
              <a:gd name="connsiteY2" fmla="*/ 25572 h 615845"/>
              <a:gd name="connsiteX3" fmla="*/ 219124 w 3255182"/>
              <a:gd name="connsiteY3" fmla="*/ 25572 h 615845"/>
              <a:gd name="connsiteX4" fmla="*/ 219124 w 3255182"/>
              <a:gd name="connsiteY4" fmla="*/ 51144 h 615845"/>
              <a:gd name="connsiteX5" fmla="*/ 244696 w 3255182"/>
              <a:gd name="connsiteY5" fmla="*/ 51144 h 615845"/>
              <a:gd name="connsiteX6" fmla="*/ 244696 w 3255182"/>
              <a:gd name="connsiteY6" fmla="*/ 67215 h 615845"/>
              <a:gd name="connsiteX7" fmla="*/ 263934 w 3255182"/>
              <a:gd name="connsiteY7" fmla="*/ 76834 h 615845"/>
              <a:gd name="connsiteX8" fmla="*/ 303934 w 3255182"/>
              <a:gd name="connsiteY8" fmla="*/ 76834 h 615845"/>
              <a:gd name="connsiteX9" fmla="*/ 331149 w 3255182"/>
              <a:gd name="connsiteY9" fmla="*/ 105574 h 615845"/>
              <a:gd name="connsiteX10" fmla="*/ 355079 w 3255182"/>
              <a:gd name="connsiteY10" fmla="*/ 105574 h 615845"/>
              <a:gd name="connsiteX11" fmla="*/ 388745 w 3255182"/>
              <a:gd name="connsiteY11" fmla="*/ 148741 h 615845"/>
              <a:gd name="connsiteX12" fmla="*/ 446341 w 3255182"/>
              <a:gd name="connsiteY12" fmla="*/ 148741 h 615845"/>
              <a:gd name="connsiteX13" fmla="*/ 446341 w 3255182"/>
              <a:gd name="connsiteY13" fmla="*/ 161527 h 615845"/>
              <a:gd name="connsiteX14" fmla="*/ 545463 w 3255182"/>
              <a:gd name="connsiteY14" fmla="*/ 161527 h 615845"/>
              <a:gd name="connsiteX15" fmla="*/ 545463 w 3255182"/>
              <a:gd name="connsiteY15" fmla="*/ 172789 h 615845"/>
              <a:gd name="connsiteX16" fmla="*/ 569510 w 3255182"/>
              <a:gd name="connsiteY16" fmla="*/ 172789 h 615845"/>
              <a:gd name="connsiteX17" fmla="*/ 569510 w 3255182"/>
              <a:gd name="connsiteY17" fmla="*/ 188742 h 615845"/>
              <a:gd name="connsiteX18" fmla="*/ 646227 w 3255182"/>
              <a:gd name="connsiteY18" fmla="*/ 188742 h 615845"/>
              <a:gd name="connsiteX19" fmla="*/ 646227 w 3255182"/>
              <a:gd name="connsiteY19" fmla="*/ 196719 h 615845"/>
              <a:gd name="connsiteX20" fmla="*/ 695847 w 3255182"/>
              <a:gd name="connsiteY20" fmla="*/ 196719 h 615845"/>
              <a:gd name="connsiteX21" fmla="*/ 695847 w 3255182"/>
              <a:gd name="connsiteY21" fmla="*/ 206338 h 615845"/>
              <a:gd name="connsiteX22" fmla="*/ 841421 w 3255182"/>
              <a:gd name="connsiteY22" fmla="*/ 206338 h 615845"/>
              <a:gd name="connsiteX23" fmla="*/ 841421 w 3255182"/>
              <a:gd name="connsiteY23" fmla="*/ 214314 h 615845"/>
              <a:gd name="connsiteX24" fmla="*/ 972567 w 3255182"/>
              <a:gd name="connsiteY24" fmla="*/ 214314 h 615845"/>
              <a:gd name="connsiteX25" fmla="*/ 972567 w 3255182"/>
              <a:gd name="connsiteY25" fmla="*/ 230385 h 615845"/>
              <a:gd name="connsiteX26" fmla="*/ 1023711 w 3255182"/>
              <a:gd name="connsiteY26" fmla="*/ 230385 h 615845"/>
              <a:gd name="connsiteX27" fmla="*/ 1023711 w 3255182"/>
              <a:gd name="connsiteY27" fmla="*/ 252790 h 615845"/>
              <a:gd name="connsiteX28" fmla="*/ 1047758 w 3255182"/>
              <a:gd name="connsiteY28" fmla="*/ 252790 h 615845"/>
              <a:gd name="connsiteX29" fmla="*/ 1066879 w 3255182"/>
              <a:gd name="connsiteY29" fmla="*/ 303934 h 615845"/>
              <a:gd name="connsiteX30" fmla="*/ 1084474 w 3255182"/>
              <a:gd name="connsiteY30" fmla="*/ 303934 h 615845"/>
              <a:gd name="connsiteX31" fmla="*/ 1084474 w 3255182"/>
              <a:gd name="connsiteY31" fmla="*/ 316721 h 615845"/>
              <a:gd name="connsiteX32" fmla="*/ 1097378 w 3255182"/>
              <a:gd name="connsiteY32" fmla="*/ 326339 h 615845"/>
              <a:gd name="connsiteX33" fmla="*/ 1124475 w 3255182"/>
              <a:gd name="connsiteY33" fmla="*/ 326339 h 615845"/>
              <a:gd name="connsiteX34" fmla="*/ 1124475 w 3255182"/>
              <a:gd name="connsiteY34" fmla="*/ 340768 h 615845"/>
              <a:gd name="connsiteX35" fmla="*/ 1282835 w 3255182"/>
              <a:gd name="connsiteY35" fmla="*/ 340768 h 615845"/>
              <a:gd name="connsiteX36" fmla="*/ 1282835 w 3255182"/>
              <a:gd name="connsiteY36" fmla="*/ 355079 h 615845"/>
              <a:gd name="connsiteX37" fmla="*/ 1450815 w 3255182"/>
              <a:gd name="connsiteY37" fmla="*/ 355079 h 615845"/>
              <a:gd name="connsiteX38" fmla="*/ 1450815 w 3255182"/>
              <a:gd name="connsiteY38" fmla="*/ 372674 h 615845"/>
              <a:gd name="connsiteX39" fmla="*/ 1701962 w 3255182"/>
              <a:gd name="connsiteY39" fmla="*/ 372674 h 615845"/>
              <a:gd name="connsiteX40" fmla="*/ 1701962 w 3255182"/>
              <a:gd name="connsiteY40" fmla="*/ 390270 h 615845"/>
              <a:gd name="connsiteX41" fmla="*/ 1719558 w 3255182"/>
              <a:gd name="connsiteY41" fmla="*/ 407866 h 615845"/>
              <a:gd name="connsiteX42" fmla="*/ 1730819 w 3255182"/>
              <a:gd name="connsiteY42" fmla="*/ 439890 h 615845"/>
              <a:gd name="connsiteX43" fmla="*/ 1746772 w 3255182"/>
              <a:gd name="connsiteY43" fmla="*/ 439890 h 615845"/>
              <a:gd name="connsiteX44" fmla="*/ 1746772 w 3255182"/>
              <a:gd name="connsiteY44" fmla="*/ 463937 h 615845"/>
              <a:gd name="connsiteX45" fmla="*/ 1781963 w 3255182"/>
              <a:gd name="connsiteY45" fmla="*/ 463937 h 615845"/>
              <a:gd name="connsiteX46" fmla="*/ 1781963 w 3255182"/>
              <a:gd name="connsiteY46" fmla="*/ 486225 h 615845"/>
              <a:gd name="connsiteX47" fmla="*/ 1908300 w 3255182"/>
              <a:gd name="connsiteY47" fmla="*/ 486225 h 615845"/>
              <a:gd name="connsiteX48" fmla="*/ 1908300 w 3255182"/>
              <a:gd name="connsiteY48" fmla="*/ 503820 h 615845"/>
              <a:gd name="connsiteX49" fmla="*/ 2074637 w 3255182"/>
              <a:gd name="connsiteY49" fmla="*/ 503820 h 615845"/>
              <a:gd name="connsiteX50" fmla="*/ 2074637 w 3255182"/>
              <a:gd name="connsiteY50" fmla="*/ 531035 h 615845"/>
              <a:gd name="connsiteX51" fmla="*/ 2367427 w 3255182"/>
              <a:gd name="connsiteY51" fmla="*/ 531035 h 615845"/>
              <a:gd name="connsiteX52" fmla="*/ 2367427 w 3255182"/>
              <a:gd name="connsiteY52" fmla="*/ 559891 h 615845"/>
              <a:gd name="connsiteX53" fmla="*/ 2500215 w 3255182"/>
              <a:gd name="connsiteY53" fmla="*/ 559891 h 615845"/>
              <a:gd name="connsiteX54" fmla="*/ 2500215 w 3255182"/>
              <a:gd name="connsiteY54" fmla="*/ 615845 h 615845"/>
              <a:gd name="connsiteX55" fmla="*/ 3255183 w 3255182"/>
              <a:gd name="connsiteY55" fmla="*/ 615845 h 61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55182" h="615845">
                <a:moveTo>
                  <a:pt x="0" y="0"/>
                </a:moveTo>
                <a:lnTo>
                  <a:pt x="204695" y="0"/>
                </a:lnTo>
                <a:lnTo>
                  <a:pt x="204695" y="25572"/>
                </a:lnTo>
                <a:lnTo>
                  <a:pt x="219124" y="25572"/>
                </a:lnTo>
                <a:lnTo>
                  <a:pt x="219124" y="51144"/>
                </a:lnTo>
                <a:lnTo>
                  <a:pt x="244696" y="51144"/>
                </a:lnTo>
                <a:lnTo>
                  <a:pt x="244696" y="67215"/>
                </a:lnTo>
                <a:lnTo>
                  <a:pt x="263934" y="76834"/>
                </a:lnTo>
                <a:lnTo>
                  <a:pt x="303934" y="76834"/>
                </a:lnTo>
                <a:lnTo>
                  <a:pt x="331149" y="105574"/>
                </a:lnTo>
                <a:lnTo>
                  <a:pt x="355079" y="105574"/>
                </a:lnTo>
                <a:lnTo>
                  <a:pt x="388745" y="148741"/>
                </a:lnTo>
                <a:lnTo>
                  <a:pt x="446341" y="148741"/>
                </a:lnTo>
                <a:lnTo>
                  <a:pt x="446341" y="161527"/>
                </a:lnTo>
                <a:lnTo>
                  <a:pt x="545463" y="161527"/>
                </a:lnTo>
                <a:lnTo>
                  <a:pt x="545463" y="172789"/>
                </a:lnTo>
                <a:lnTo>
                  <a:pt x="569510" y="172789"/>
                </a:lnTo>
                <a:lnTo>
                  <a:pt x="569510" y="188742"/>
                </a:lnTo>
                <a:lnTo>
                  <a:pt x="646227" y="188742"/>
                </a:lnTo>
                <a:lnTo>
                  <a:pt x="646227" y="196719"/>
                </a:lnTo>
                <a:lnTo>
                  <a:pt x="695847" y="196719"/>
                </a:lnTo>
                <a:lnTo>
                  <a:pt x="695847" y="206338"/>
                </a:lnTo>
                <a:lnTo>
                  <a:pt x="841421" y="206338"/>
                </a:lnTo>
                <a:lnTo>
                  <a:pt x="841421" y="214314"/>
                </a:lnTo>
                <a:lnTo>
                  <a:pt x="972567" y="214314"/>
                </a:lnTo>
                <a:lnTo>
                  <a:pt x="972567" y="230385"/>
                </a:lnTo>
                <a:lnTo>
                  <a:pt x="1023711" y="230385"/>
                </a:lnTo>
                <a:lnTo>
                  <a:pt x="1023711" y="252790"/>
                </a:lnTo>
                <a:lnTo>
                  <a:pt x="1047758" y="252790"/>
                </a:lnTo>
                <a:lnTo>
                  <a:pt x="1066879" y="303934"/>
                </a:lnTo>
                <a:lnTo>
                  <a:pt x="1084474" y="303934"/>
                </a:lnTo>
                <a:lnTo>
                  <a:pt x="1084474" y="316721"/>
                </a:lnTo>
                <a:lnTo>
                  <a:pt x="1097378" y="326339"/>
                </a:lnTo>
                <a:lnTo>
                  <a:pt x="1124475" y="326339"/>
                </a:lnTo>
                <a:lnTo>
                  <a:pt x="1124475" y="340768"/>
                </a:lnTo>
                <a:lnTo>
                  <a:pt x="1282835" y="340768"/>
                </a:lnTo>
                <a:lnTo>
                  <a:pt x="1282835" y="355079"/>
                </a:lnTo>
                <a:lnTo>
                  <a:pt x="1450815" y="355079"/>
                </a:lnTo>
                <a:lnTo>
                  <a:pt x="1450815" y="372674"/>
                </a:lnTo>
                <a:lnTo>
                  <a:pt x="1701962" y="372674"/>
                </a:lnTo>
                <a:lnTo>
                  <a:pt x="1701962" y="390270"/>
                </a:lnTo>
                <a:lnTo>
                  <a:pt x="1719558" y="407866"/>
                </a:lnTo>
                <a:lnTo>
                  <a:pt x="1730819" y="439890"/>
                </a:lnTo>
                <a:lnTo>
                  <a:pt x="1746772" y="439890"/>
                </a:lnTo>
                <a:lnTo>
                  <a:pt x="1746772" y="463937"/>
                </a:lnTo>
                <a:lnTo>
                  <a:pt x="1781963" y="463937"/>
                </a:lnTo>
                <a:lnTo>
                  <a:pt x="1781963" y="486225"/>
                </a:lnTo>
                <a:lnTo>
                  <a:pt x="1908300" y="486225"/>
                </a:lnTo>
                <a:lnTo>
                  <a:pt x="1908300" y="503820"/>
                </a:lnTo>
                <a:lnTo>
                  <a:pt x="2074637" y="503820"/>
                </a:lnTo>
                <a:lnTo>
                  <a:pt x="2074637" y="531035"/>
                </a:lnTo>
                <a:lnTo>
                  <a:pt x="2367427" y="531035"/>
                </a:lnTo>
                <a:lnTo>
                  <a:pt x="2367427" y="559891"/>
                </a:lnTo>
                <a:lnTo>
                  <a:pt x="2500215" y="559891"/>
                </a:lnTo>
                <a:lnTo>
                  <a:pt x="2500215" y="615845"/>
                </a:lnTo>
                <a:lnTo>
                  <a:pt x="3255183" y="615845"/>
                </a:lnTo>
              </a:path>
            </a:pathLst>
          </a:custGeom>
          <a:noFill/>
          <a:ln w="38100" cap="flat">
            <a:solidFill>
              <a:srgbClr val="FF7F4D"/>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solidFill>
                <a:prstClr val="black"/>
              </a:solidFill>
            </a:endParaRPr>
          </a:p>
        </p:txBody>
      </p:sp>
    </p:spTree>
    <p:extLst>
      <p:ext uri="{BB962C8B-B14F-4D97-AF65-F5344CB8AC3E}">
        <p14:creationId xmlns:p14="http://schemas.microsoft.com/office/powerpoint/2010/main" val="169792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43954FF-6311-25A2-D20F-8B338FF7B1B0}"/>
              </a:ext>
            </a:extLst>
          </p:cNvPr>
          <p:cNvSpPr>
            <a:spLocks noGrp="1"/>
          </p:cNvSpPr>
          <p:nvPr>
            <p:ph type="body" sz="quarter" idx="15"/>
          </p:nvPr>
        </p:nvSpPr>
        <p:spPr/>
        <p:txBody>
          <a:bodyPr/>
          <a:lstStyle/>
          <a:p>
            <a:endParaRPr lang="fr-FR"/>
          </a:p>
        </p:txBody>
      </p:sp>
      <p:sp>
        <p:nvSpPr>
          <p:cNvPr id="4" name="Espace réservé du texte 3">
            <a:extLst>
              <a:ext uri="{FF2B5EF4-FFF2-40B4-BE49-F238E27FC236}">
                <a16:creationId xmlns:a16="http://schemas.microsoft.com/office/drawing/2014/main" xmlns="" id="{D1C2D0C3-2817-2BB5-F42C-8BAD7644D9E6}"/>
              </a:ext>
            </a:extLst>
          </p:cNvPr>
          <p:cNvSpPr>
            <a:spLocks noGrp="1"/>
          </p:cNvSpPr>
          <p:nvPr>
            <p:ph type="body" sz="quarter" idx="18"/>
          </p:nvPr>
        </p:nvSpPr>
        <p:spPr/>
        <p:txBody>
          <a:bodyPr/>
          <a:lstStyle/>
          <a:p>
            <a:r>
              <a:rPr lang="fr-FR" dirty="0"/>
              <a:t>Laurent GREILLIER</a:t>
            </a:r>
          </a:p>
        </p:txBody>
      </p:sp>
      <p:sp>
        <p:nvSpPr>
          <p:cNvPr id="5" name="Espace réservé du texte 4">
            <a:extLst>
              <a:ext uri="{FF2B5EF4-FFF2-40B4-BE49-F238E27FC236}">
                <a16:creationId xmlns:a16="http://schemas.microsoft.com/office/drawing/2014/main" xmlns="" id="{977495DC-4C9A-53D2-1F23-468F7B9E8039}"/>
              </a:ext>
            </a:extLst>
          </p:cNvPr>
          <p:cNvSpPr>
            <a:spLocks noGrp="1"/>
          </p:cNvSpPr>
          <p:nvPr>
            <p:ph type="body" sz="quarter" idx="19"/>
          </p:nvPr>
        </p:nvSpPr>
        <p:spPr>
          <a:xfrm>
            <a:off x="2816225" y="1583079"/>
            <a:ext cx="7721146" cy="455457"/>
          </a:xfrm>
        </p:spPr>
        <p:txBody>
          <a:bodyPr/>
          <a:lstStyle/>
          <a:p>
            <a:r>
              <a:rPr lang="fr-FR" dirty="0">
                <a:solidFill>
                  <a:srgbClr val="FF7F4D"/>
                </a:solidFill>
                <a:latin typeface="Century Gothic" panose="020B0502020202020204" pitchFamily="34" charset="0"/>
              </a:rPr>
              <a:t>Invitations congrès et présentations</a:t>
            </a:r>
            <a:endParaRPr lang="fr-FR" dirty="0"/>
          </a:p>
        </p:txBody>
      </p:sp>
      <p:sp>
        <p:nvSpPr>
          <p:cNvPr id="6" name="Espace réservé du texte 5">
            <a:extLst>
              <a:ext uri="{FF2B5EF4-FFF2-40B4-BE49-F238E27FC236}">
                <a16:creationId xmlns:a16="http://schemas.microsoft.com/office/drawing/2014/main" xmlns="" id="{2ABA5BF6-E7AC-BF06-05FC-3FA7C0E86ED0}"/>
              </a:ext>
            </a:extLst>
          </p:cNvPr>
          <p:cNvSpPr>
            <a:spLocks noGrp="1"/>
          </p:cNvSpPr>
          <p:nvPr>
            <p:ph type="body" sz="quarter" idx="20"/>
          </p:nvPr>
        </p:nvSpPr>
        <p:spPr>
          <a:xfrm>
            <a:off x="2816224" y="2020759"/>
            <a:ext cx="7866119" cy="455457"/>
          </a:xfrm>
        </p:spPr>
        <p:txBody>
          <a:bodyPr/>
          <a:lstStyle/>
          <a:p>
            <a:r>
              <a:rPr lang="fr-FR" sz="2000" b="1" dirty="0">
                <a:solidFill>
                  <a:srgbClr val="005086"/>
                </a:solidFill>
                <a:latin typeface="Century Gothic" panose="020B0502020202020204" pitchFamily="34" charset="0"/>
              </a:rPr>
              <a:t>Amgen, </a:t>
            </a:r>
            <a:r>
              <a:rPr lang="fr-FR" sz="2000" b="1" dirty="0" err="1">
                <a:solidFill>
                  <a:srgbClr val="005086"/>
                </a:solidFill>
                <a:latin typeface="Century Gothic" panose="020B0502020202020204" pitchFamily="34" charset="0"/>
              </a:rPr>
              <a:t>Astra-Zeneca</a:t>
            </a:r>
            <a:r>
              <a:rPr lang="fr-FR" sz="2000" b="1" dirty="0">
                <a:solidFill>
                  <a:srgbClr val="005086"/>
                </a:solidFill>
                <a:latin typeface="Century Gothic" panose="020B0502020202020204" pitchFamily="34" charset="0"/>
              </a:rPr>
              <a:t>, BMS, MSD, Pfizer, Sanofi, Takeda</a:t>
            </a:r>
            <a:endParaRPr lang="fr-FR" dirty="0"/>
          </a:p>
        </p:txBody>
      </p:sp>
      <p:sp>
        <p:nvSpPr>
          <p:cNvPr id="7" name="Espace réservé du texte 6">
            <a:extLst>
              <a:ext uri="{FF2B5EF4-FFF2-40B4-BE49-F238E27FC236}">
                <a16:creationId xmlns:a16="http://schemas.microsoft.com/office/drawing/2014/main" xmlns="" id="{A5583081-CA76-5C0C-D5D2-24E6A23D5EAF}"/>
              </a:ext>
            </a:extLst>
          </p:cNvPr>
          <p:cNvSpPr>
            <a:spLocks noGrp="1"/>
          </p:cNvSpPr>
          <p:nvPr>
            <p:ph type="body" sz="quarter" idx="21"/>
          </p:nvPr>
        </p:nvSpPr>
        <p:spPr/>
        <p:txBody>
          <a:bodyPr/>
          <a:lstStyle/>
          <a:p>
            <a:r>
              <a:rPr lang="fr-FR" dirty="0">
                <a:solidFill>
                  <a:srgbClr val="FF7F4D"/>
                </a:solidFill>
                <a:latin typeface="Century Gothic" panose="020B0502020202020204" pitchFamily="34" charset="0"/>
              </a:rPr>
              <a:t>Tables rondes scientifiques</a:t>
            </a:r>
            <a:br>
              <a:rPr lang="fr-FR" dirty="0">
                <a:solidFill>
                  <a:srgbClr val="FF7F4D"/>
                </a:solidFill>
                <a:latin typeface="Century Gothic" panose="020B0502020202020204" pitchFamily="34" charset="0"/>
              </a:rPr>
            </a:br>
            <a:endParaRPr lang="fr-FR" dirty="0"/>
          </a:p>
        </p:txBody>
      </p:sp>
      <p:sp>
        <p:nvSpPr>
          <p:cNvPr id="8" name="Espace réservé du texte 7">
            <a:extLst>
              <a:ext uri="{FF2B5EF4-FFF2-40B4-BE49-F238E27FC236}">
                <a16:creationId xmlns:a16="http://schemas.microsoft.com/office/drawing/2014/main" xmlns="" id="{96BA27E2-295B-E08F-3E24-83D97E0F2D1A}"/>
              </a:ext>
            </a:extLst>
          </p:cNvPr>
          <p:cNvSpPr>
            <a:spLocks noGrp="1"/>
          </p:cNvSpPr>
          <p:nvPr>
            <p:ph type="body" sz="quarter" idx="22"/>
          </p:nvPr>
        </p:nvSpPr>
        <p:spPr>
          <a:xfrm>
            <a:off x="2816225" y="3004483"/>
            <a:ext cx="9210824" cy="455457"/>
          </a:xfrm>
        </p:spPr>
        <p:txBody>
          <a:bodyPr/>
          <a:lstStyle/>
          <a:p>
            <a:r>
              <a:rPr lang="fr-FR" sz="2000" b="1" dirty="0">
                <a:solidFill>
                  <a:srgbClr val="005086"/>
                </a:solidFill>
                <a:latin typeface="Century Gothic" panose="020B0502020202020204" pitchFamily="34" charset="0"/>
              </a:rPr>
              <a:t>Amgen, </a:t>
            </a:r>
            <a:r>
              <a:rPr lang="fr-FR" sz="2000" b="1" dirty="0" err="1">
                <a:solidFill>
                  <a:srgbClr val="005086"/>
                </a:solidFill>
                <a:latin typeface="Century Gothic" panose="020B0502020202020204" pitchFamily="34" charset="0"/>
              </a:rPr>
              <a:t>Astra-Zeneca</a:t>
            </a:r>
            <a:r>
              <a:rPr lang="fr-FR" sz="2000" b="1" dirty="0">
                <a:solidFill>
                  <a:srgbClr val="005086"/>
                </a:solidFill>
                <a:latin typeface="Century Gothic" panose="020B0502020202020204" pitchFamily="34" charset="0"/>
              </a:rPr>
              <a:t>, BMS, MSD, Novartis, Pfizer,  Roche, Sanofi, Takeda</a:t>
            </a:r>
            <a:endParaRPr lang="fr-FR" dirty="0"/>
          </a:p>
        </p:txBody>
      </p:sp>
      <p:sp>
        <p:nvSpPr>
          <p:cNvPr id="9" name="Espace réservé du texte 8">
            <a:extLst>
              <a:ext uri="{FF2B5EF4-FFF2-40B4-BE49-F238E27FC236}">
                <a16:creationId xmlns:a16="http://schemas.microsoft.com/office/drawing/2014/main" xmlns="" id="{031DDE0D-25C3-8583-5404-F427C6D46059}"/>
              </a:ext>
            </a:extLst>
          </p:cNvPr>
          <p:cNvSpPr>
            <a:spLocks noGrp="1"/>
          </p:cNvSpPr>
          <p:nvPr>
            <p:ph type="body" sz="quarter" idx="23"/>
          </p:nvPr>
        </p:nvSpPr>
        <p:spPr>
          <a:xfrm>
            <a:off x="2816225" y="3550527"/>
            <a:ext cx="7133318" cy="455457"/>
          </a:xfrm>
        </p:spPr>
        <p:txBody>
          <a:bodyPr/>
          <a:lstStyle/>
          <a:p>
            <a:r>
              <a:rPr lang="fr-FR" dirty="0">
                <a:solidFill>
                  <a:srgbClr val="FF7F4D"/>
                </a:solidFill>
                <a:latin typeface="Century Gothic" panose="020B0502020202020204" pitchFamily="34" charset="0"/>
              </a:rPr>
              <a:t>Ecriture d’articles scientifiques</a:t>
            </a:r>
            <a:br>
              <a:rPr lang="fr-FR" dirty="0">
                <a:solidFill>
                  <a:srgbClr val="FF7F4D"/>
                </a:solidFill>
                <a:latin typeface="Century Gothic" panose="020B0502020202020204" pitchFamily="34" charset="0"/>
              </a:rPr>
            </a:br>
            <a:endParaRPr lang="fr-FR" dirty="0"/>
          </a:p>
        </p:txBody>
      </p:sp>
      <p:sp>
        <p:nvSpPr>
          <p:cNvPr id="10" name="Espace réservé du texte 9">
            <a:extLst>
              <a:ext uri="{FF2B5EF4-FFF2-40B4-BE49-F238E27FC236}">
                <a16:creationId xmlns:a16="http://schemas.microsoft.com/office/drawing/2014/main" xmlns="" id="{ABC11812-CA45-65AD-F722-5F750424A749}"/>
              </a:ext>
            </a:extLst>
          </p:cNvPr>
          <p:cNvSpPr>
            <a:spLocks noGrp="1"/>
          </p:cNvSpPr>
          <p:nvPr>
            <p:ph type="body" sz="quarter" idx="24"/>
          </p:nvPr>
        </p:nvSpPr>
        <p:spPr/>
        <p:txBody>
          <a:bodyPr/>
          <a:lstStyle/>
          <a:p>
            <a:r>
              <a:rPr lang="fr-FR" dirty="0" err="1">
                <a:latin typeface="Century Gothic" panose="020B0502020202020204" pitchFamily="34" charset="0"/>
              </a:rPr>
              <a:t>Astra-Zeneca</a:t>
            </a:r>
            <a:endParaRPr lang="fr-FR" dirty="0"/>
          </a:p>
        </p:txBody>
      </p:sp>
      <p:sp>
        <p:nvSpPr>
          <p:cNvPr id="13" name="Rectangle 12">
            <a:extLst>
              <a:ext uri="{FF2B5EF4-FFF2-40B4-BE49-F238E27FC236}">
                <a16:creationId xmlns:a16="http://schemas.microsoft.com/office/drawing/2014/main" xmlns="" id="{159A018D-1764-3E4A-CDA8-AA64E84449B2}"/>
              </a:ext>
            </a:extLst>
          </p:cNvPr>
          <p:cNvSpPr/>
          <p:nvPr/>
        </p:nvSpPr>
        <p:spPr>
          <a:xfrm>
            <a:off x="2409371" y="4579257"/>
            <a:ext cx="406854" cy="32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Tree>
    <p:extLst>
      <p:ext uri="{BB962C8B-B14F-4D97-AF65-F5344CB8AC3E}">
        <p14:creationId xmlns:p14="http://schemas.microsoft.com/office/powerpoint/2010/main" val="2648582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a:xfrm>
            <a:off x="8235351" y="6554231"/>
            <a:ext cx="1411407" cy="242888"/>
          </a:xfrm>
        </p:spPr>
        <p:txBody>
          <a:bodyPr/>
          <a:lstStyle/>
          <a:p>
            <a:r>
              <a:rPr lang="fr-FR" dirty="0"/>
              <a:t>2-6 juin 2023</a:t>
            </a:r>
            <a:r>
              <a:rPr lang="fr-FR" noProof="0" dirty="0"/>
              <a:t> </a:t>
            </a:r>
            <a:endParaRPr lang="fr-FR" dirty="0"/>
          </a:p>
          <a:p>
            <a:endParaRPr lang="fr-FR" dirty="0"/>
          </a:p>
        </p:txBody>
      </p:sp>
      <p:sp>
        <p:nvSpPr>
          <p:cNvPr id="4" name="Espace réservé du contenu 2">
            <a:extLst>
              <a:ext uri="{FF2B5EF4-FFF2-40B4-BE49-F238E27FC236}">
                <a16:creationId xmlns:a16="http://schemas.microsoft.com/office/drawing/2014/main" xmlns="" id="{48982C48-D0CE-2934-B259-FB929F6CAB3C}"/>
              </a:ext>
            </a:extLst>
          </p:cNvPr>
          <p:cNvSpPr>
            <a:spLocks noGrp="1"/>
          </p:cNvSpPr>
          <p:nvPr>
            <p:ph sz="quarter" idx="16"/>
          </p:nvPr>
        </p:nvSpPr>
        <p:spPr>
          <a:xfrm>
            <a:off x="1017816" y="6342603"/>
            <a:ext cx="5159375" cy="247196"/>
          </a:xfrm>
        </p:spPr>
        <p:txBody>
          <a:bodyPr/>
          <a:lstStyle/>
          <a:p>
            <a:r>
              <a:rPr lang="fr-FR" dirty="0" err="1"/>
              <a:t>Shun</a:t>
            </a:r>
            <a:r>
              <a:rPr lang="fr-FR" dirty="0"/>
              <a:t> Lu et al., ASCO</a:t>
            </a:r>
            <a:r>
              <a:rPr lang="fr-FR" baseline="30000" dirty="0"/>
              <a:t>®</a:t>
            </a:r>
            <a:r>
              <a:rPr lang="fr-FR" dirty="0"/>
              <a:t> 2023, Abs.#8501</a:t>
            </a:r>
          </a:p>
        </p:txBody>
      </p:sp>
      <p:sp>
        <p:nvSpPr>
          <p:cNvPr id="8" name="Espace réservé du texte 3">
            <a:extLst>
              <a:ext uri="{FF2B5EF4-FFF2-40B4-BE49-F238E27FC236}">
                <a16:creationId xmlns:a16="http://schemas.microsoft.com/office/drawing/2014/main" xmlns="" id="{80BCCA99-D053-C4D4-779F-BEDE833D44B8}"/>
              </a:ext>
            </a:extLst>
          </p:cNvPr>
          <p:cNvSpPr>
            <a:spLocks noGrp="1"/>
          </p:cNvSpPr>
          <p:nvPr>
            <p:ph type="body" sz="quarter" idx="17"/>
          </p:nvPr>
        </p:nvSpPr>
        <p:spPr>
          <a:xfrm>
            <a:off x="932773" y="-4431"/>
            <a:ext cx="11259225" cy="516866"/>
          </a:xfrm>
        </p:spPr>
        <p:txBody>
          <a:bodyPr/>
          <a:lstStyle/>
          <a:p>
            <a:r>
              <a:rPr lang="fr-FR"/>
              <a:t>NEOTORCH</a:t>
            </a:r>
            <a:endParaRPr lang="fr-FR" dirty="0"/>
          </a:p>
        </p:txBody>
      </p:sp>
      <p:sp>
        <p:nvSpPr>
          <p:cNvPr id="101" name="Espace réservé du texte 100">
            <a:extLst>
              <a:ext uri="{FF2B5EF4-FFF2-40B4-BE49-F238E27FC236}">
                <a16:creationId xmlns:a16="http://schemas.microsoft.com/office/drawing/2014/main" xmlns="" id="{A9BABD2D-4DE9-104D-5A93-5DFD5A201645}"/>
              </a:ext>
            </a:extLst>
          </p:cNvPr>
          <p:cNvSpPr>
            <a:spLocks noGrp="1"/>
          </p:cNvSpPr>
          <p:nvPr>
            <p:ph type="body" sz="quarter" idx="18"/>
          </p:nvPr>
        </p:nvSpPr>
        <p:spPr/>
        <p:txBody>
          <a:bodyPr/>
          <a:lstStyle/>
          <a:p>
            <a:r>
              <a:rPr lang="fr-FR" dirty="0"/>
              <a:t>Survie sans évènement (SSE) des stades III </a:t>
            </a:r>
            <a:r>
              <a:rPr lang="fr-FR" sz="2000" dirty="0"/>
              <a:t>selon le statut PD-L1</a:t>
            </a:r>
          </a:p>
        </p:txBody>
      </p:sp>
      <p:sp>
        <p:nvSpPr>
          <p:cNvPr id="20" name="Espace réservé du contenu 19">
            <a:extLst>
              <a:ext uri="{FF2B5EF4-FFF2-40B4-BE49-F238E27FC236}">
                <a16:creationId xmlns:a16="http://schemas.microsoft.com/office/drawing/2014/main" xmlns="" id="{00BACF9D-CC9D-2F1D-FCFA-124C30C38CA2}"/>
              </a:ext>
            </a:extLst>
          </p:cNvPr>
          <p:cNvSpPr>
            <a:spLocks noGrp="1"/>
          </p:cNvSpPr>
          <p:nvPr>
            <p:ph sz="quarter" idx="21"/>
          </p:nvPr>
        </p:nvSpPr>
        <p:spPr>
          <a:xfrm>
            <a:off x="1187669" y="5115899"/>
            <a:ext cx="10547131" cy="746739"/>
          </a:xfrm>
        </p:spPr>
        <p:txBody>
          <a:bodyPr lIns="216000" anchor="ctr">
            <a:normAutofit/>
          </a:bodyPr>
          <a:lstStyle/>
          <a:p>
            <a:pPr algn="ctr"/>
            <a:r>
              <a:rPr lang="fr-FR" dirty="0"/>
              <a:t>Bénéfice sur l’EFS quel que soit le statut PD-L1.</a:t>
            </a:r>
          </a:p>
        </p:txBody>
      </p:sp>
      <p:sp>
        <p:nvSpPr>
          <p:cNvPr id="21" name="Rectangle 20">
            <a:extLst>
              <a:ext uri="{FF2B5EF4-FFF2-40B4-BE49-F238E27FC236}">
                <a16:creationId xmlns:a16="http://schemas.microsoft.com/office/drawing/2014/main" xmlns="" id="{21E05864-BE31-7BC4-634D-54411F0A003A}"/>
              </a:ext>
            </a:extLst>
          </p:cNvPr>
          <p:cNvSpPr/>
          <p:nvPr/>
        </p:nvSpPr>
        <p:spPr>
          <a:xfrm>
            <a:off x="1187669" y="1218045"/>
            <a:ext cx="3312000" cy="3708000"/>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sp>
        <p:nvSpPr>
          <p:cNvPr id="23" name="Espace réservé du texte 11">
            <a:extLst>
              <a:ext uri="{FF2B5EF4-FFF2-40B4-BE49-F238E27FC236}">
                <a16:creationId xmlns:a16="http://schemas.microsoft.com/office/drawing/2014/main" xmlns="" id="{0B96BF46-562D-D267-C9D4-75EE06433D63}"/>
              </a:ext>
            </a:extLst>
          </p:cNvPr>
          <p:cNvSpPr txBox="1">
            <a:spLocks/>
          </p:cNvSpPr>
          <p:nvPr/>
        </p:nvSpPr>
        <p:spPr>
          <a:xfrm>
            <a:off x="1363726" y="1050822"/>
            <a:ext cx="1955850" cy="507831"/>
          </a:xfrm>
          <a:prstGeom prst="rect">
            <a:avLst/>
          </a:prstGeom>
          <a:solidFill>
            <a:schemeClr val="bg1"/>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PD-L1 &lt;1% or NE</a:t>
            </a:r>
            <a:br>
              <a:rPr lang="fr-FR" sz="1600" dirty="0"/>
            </a:br>
            <a:r>
              <a:rPr lang="fr-FR" sz="1400" b="0" dirty="0"/>
              <a:t>n=139</a:t>
            </a:r>
            <a:endParaRPr lang="fr-FR" sz="1400" dirty="0"/>
          </a:p>
        </p:txBody>
      </p:sp>
      <p:graphicFrame>
        <p:nvGraphicFramePr>
          <p:cNvPr id="24" name="Chart 16">
            <a:extLst>
              <a:ext uri="{FF2B5EF4-FFF2-40B4-BE49-F238E27FC236}">
                <a16:creationId xmlns:a16="http://schemas.microsoft.com/office/drawing/2014/main" xmlns="" id="{59FF8B32-5C1A-5600-0066-F7A97CAB5AA2}"/>
              </a:ext>
            </a:extLst>
          </p:cNvPr>
          <p:cNvGraphicFramePr/>
          <p:nvPr/>
        </p:nvGraphicFramePr>
        <p:xfrm>
          <a:off x="1307589" y="1949041"/>
          <a:ext cx="3024000" cy="2808000"/>
        </p:xfrm>
        <a:graphic>
          <a:graphicData uri="http://schemas.openxmlformats.org/drawingml/2006/chart">
            <c:chart xmlns:c="http://schemas.openxmlformats.org/drawingml/2006/chart" xmlns:r="http://schemas.openxmlformats.org/officeDocument/2006/relationships" r:id="rId3"/>
          </a:graphicData>
        </a:graphic>
      </p:graphicFrame>
      <p:sp>
        <p:nvSpPr>
          <p:cNvPr id="112" name="Rectangle 111">
            <a:extLst>
              <a:ext uri="{FF2B5EF4-FFF2-40B4-BE49-F238E27FC236}">
                <a16:creationId xmlns:a16="http://schemas.microsoft.com/office/drawing/2014/main" xmlns="" id="{1DFA6113-B3F3-862C-86A8-6891D5ABDC67}"/>
              </a:ext>
            </a:extLst>
          </p:cNvPr>
          <p:cNvSpPr/>
          <p:nvPr/>
        </p:nvSpPr>
        <p:spPr>
          <a:xfrm>
            <a:off x="4805235" y="1218045"/>
            <a:ext cx="3312000" cy="3708000"/>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sp>
        <p:nvSpPr>
          <p:cNvPr id="113" name="Espace réservé du texte 11">
            <a:extLst>
              <a:ext uri="{FF2B5EF4-FFF2-40B4-BE49-F238E27FC236}">
                <a16:creationId xmlns:a16="http://schemas.microsoft.com/office/drawing/2014/main" xmlns="" id="{86BBBF34-ED78-2798-7179-DFB2699A8FA6}"/>
              </a:ext>
            </a:extLst>
          </p:cNvPr>
          <p:cNvSpPr txBox="1">
            <a:spLocks/>
          </p:cNvSpPr>
          <p:nvPr/>
        </p:nvSpPr>
        <p:spPr>
          <a:xfrm>
            <a:off x="4981292" y="1050822"/>
            <a:ext cx="1955850" cy="507831"/>
          </a:xfrm>
          <a:prstGeom prst="rect">
            <a:avLst/>
          </a:prstGeom>
          <a:solidFill>
            <a:schemeClr val="bg1"/>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PD-L1 1-49%</a:t>
            </a:r>
            <a:br>
              <a:rPr lang="fr-FR" sz="1600" dirty="0"/>
            </a:br>
            <a:r>
              <a:rPr lang="fr-FR" sz="1400" b="0" dirty="0"/>
              <a:t>n=137</a:t>
            </a:r>
            <a:endParaRPr lang="fr-FR" sz="1400" dirty="0"/>
          </a:p>
        </p:txBody>
      </p:sp>
      <p:graphicFrame>
        <p:nvGraphicFramePr>
          <p:cNvPr id="114" name="Chart 16">
            <a:extLst>
              <a:ext uri="{FF2B5EF4-FFF2-40B4-BE49-F238E27FC236}">
                <a16:creationId xmlns:a16="http://schemas.microsoft.com/office/drawing/2014/main" xmlns="" id="{B19C0FFA-E800-2FC1-8261-25B6CD36D063}"/>
              </a:ext>
            </a:extLst>
          </p:cNvPr>
          <p:cNvGraphicFramePr/>
          <p:nvPr/>
        </p:nvGraphicFramePr>
        <p:xfrm>
          <a:off x="4925155" y="1949041"/>
          <a:ext cx="3024000" cy="2808000"/>
        </p:xfrm>
        <a:graphic>
          <a:graphicData uri="http://schemas.openxmlformats.org/drawingml/2006/chart">
            <c:chart xmlns:c="http://schemas.openxmlformats.org/drawingml/2006/chart" xmlns:r="http://schemas.openxmlformats.org/officeDocument/2006/relationships" r:id="rId4"/>
          </a:graphicData>
        </a:graphic>
      </p:graphicFrame>
      <p:sp>
        <p:nvSpPr>
          <p:cNvPr id="115" name="ZoneTexte 114">
            <a:extLst>
              <a:ext uri="{FF2B5EF4-FFF2-40B4-BE49-F238E27FC236}">
                <a16:creationId xmlns:a16="http://schemas.microsoft.com/office/drawing/2014/main" xmlns="" id="{E9936522-B08C-053B-DCBE-AD1A7F83C1E2}"/>
              </a:ext>
            </a:extLst>
          </p:cNvPr>
          <p:cNvSpPr txBox="1"/>
          <p:nvPr/>
        </p:nvSpPr>
        <p:spPr>
          <a:xfrm>
            <a:off x="5527590" y="1528873"/>
            <a:ext cx="2541486" cy="707886"/>
          </a:xfrm>
          <a:prstGeom prst="rect">
            <a:avLst/>
          </a:prstGeom>
          <a:noFill/>
        </p:spPr>
        <p:txBody>
          <a:bodyPr wrap="square" rtlCol="0" anchor="b">
            <a:spAutoFit/>
          </a:bodyPr>
          <a:lstStyle/>
          <a:p>
            <a:pPr algn="r"/>
            <a:r>
              <a:rPr lang="fr-FR" sz="1100" b="1" dirty="0">
                <a:solidFill>
                  <a:prstClr val="black"/>
                </a:solidFill>
                <a:latin typeface="Century Gothic" panose="020B0502020202020204" pitchFamily="34" charset="0"/>
              </a:rPr>
              <a:t>SSE Médiane 24,6 </a:t>
            </a:r>
            <a:r>
              <a:rPr lang="fr-FR" sz="1100" b="1" i="1" dirty="0">
                <a:solidFill>
                  <a:prstClr val="black"/>
                </a:solidFill>
                <a:latin typeface="Century Gothic" panose="020B0502020202020204" pitchFamily="34" charset="0"/>
              </a:rPr>
              <a:t>vs</a:t>
            </a:r>
            <a:r>
              <a:rPr lang="fr-FR" sz="1100" b="1" dirty="0">
                <a:solidFill>
                  <a:prstClr val="black"/>
                </a:solidFill>
                <a:latin typeface="Century Gothic" panose="020B0502020202020204" pitchFamily="34" charset="0"/>
              </a:rPr>
              <a:t> 12,7 mois</a:t>
            </a:r>
          </a:p>
          <a:p>
            <a:pPr algn="r"/>
            <a:r>
              <a:rPr lang="fr-FR" sz="1100" b="1" dirty="0">
                <a:solidFill>
                  <a:prstClr val="black"/>
                </a:solidFill>
                <a:latin typeface="Century Gothic" panose="020B0502020202020204" pitchFamily="34" charset="0"/>
              </a:rPr>
              <a:t>HR=0,31 (95% CI 0,176-0,554)</a:t>
            </a:r>
          </a:p>
          <a:p>
            <a:pPr algn="r"/>
            <a:r>
              <a:rPr lang="fr-FR" sz="900" b="1" dirty="0" err="1">
                <a:solidFill>
                  <a:srgbClr val="FF7F4D"/>
                </a:solidFill>
                <a:latin typeface="Century Gothic" panose="020B0502020202020204" pitchFamily="34" charset="0"/>
              </a:rPr>
              <a:t>Toripalimab</a:t>
            </a:r>
            <a:r>
              <a:rPr lang="fr-FR" sz="900" b="1" dirty="0">
                <a:solidFill>
                  <a:srgbClr val="FF7F4D"/>
                </a:solidFill>
                <a:latin typeface="Century Gothic" panose="020B0502020202020204" pitchFamily="34" charset="0"/>
              </a:rPr>
              <a:t> + CT (n=69)</a:t>
            </a:r>
            <a:endParaRPr lang="fr-FR" sz="900" dirty="0">
              <a:solidFill>
                <a:srgbClr val="FF7F4D"/>
              </a:solidFill>
              <a:latin typeface="Arial" panose="020B0604020202020204" pitchFamily="34" charset="0"/>
            </a:endParaRPr>
          </a:p>
          <a:p>
            <a:pPr algn="r"/>
            <a:r>
              <a:rPr lang="fr-FR" sz="900" b="1" dirty="0">
                <a:solidFill>
                  <a:srgbClr val="898989"/>
                </a:solidFill>
                <a:latin typeface="Century Gothic" panose="020B0502020202020204" pitchFamily="34" charset="0"/>
              </a:rPr>
              <a:t>Placebo + CT (n=68)</a:t>
            </a:r>
            <a:endParaRPr lang="fr-FR" sz="900" dirty="0">
              <a:solidFill>
                <a:srgbClr val="898989"/>
              </a:solidFill>
              <a:latin typeface="Arial" panose="020B0604020202020204" pitchFamily="34" charset="0"/>
            </a:endParaRPr>
          </a:p>
        </p:txBody>
      </p:sp>
      <p:sp>
        <p:nvSpPr>
          <p:cNvPr id="118" name="Rectangle 117">
            <a:extLst>
              <a:ext uri="{FF2B5EF4-FFF2-40B4-BE49-F238E27FC236}">
                <a16:creationId xmlns:a16="http://schemas.microsoft.com/office/drawing/2014/main" xmlns="" id="{503E5DC3-9085-8E45-9C00-06D48549366D}"/>
              </a:ext>
            </a:extLst>
          </p:cNvPr>
          <p:cNvSpPr/>
          <p:nvPr/>
        </p:nvSpPr>
        <p:spPr>
          <a:xfrm>
            <a:off x="8422800" y="1218045"/>
            <a:ext cx="3312000" cy="3708000"/>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sp>
        <p:nvSpPr>
          <p:cNvPr id="119" name="Espace réservé du texte 11">
            <a:extLst>
              <a:ext uri="{FF2B5EF4-FFF2-40B4-BE49-F238E27FC236}">
                <a16:creationId xmlns:a16="http://schemas.microsoft.com/office/drawing/2014/main" xmlns="" id="{8D0D78B9-390B-2289-F3B3-D02ACF674C37}"/>
              </a:ext>
            </a:extLst>
          </p:cNvPr>
          <p:cNvSpPr txBox="1">
            <a:spLocks/>
          </p:cNvSpPr>
          <p:nvPr/>
        </p:nvSpPr>
        <p:spPr>
          <a:xfrm>
            <a:off x="8598857" y="1050822"/>
            <a:ext cx="1394997" cy="507831"/>
          </a:xfrm>
          <a:prstGeom prst="rect">
            <a:avLst/>
          </a:prstGeom>
          <a:solidFill>
            <a:schemeClr val="bg1"/>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PD-L1 </a:t>
            </a:r>
            <a:r>
              <a:rPr lang="fr-FR" sz="1600" u="sng" dirty="0"/>
              <a:t>&gt;</a:t>
            </a:r>
            <a:r>
              <a:rPr lang="fr-FR" sz="1600" dirty="0"/>
              <a:t>50%</a:t>
            </a:r>
            <a:br>
              <a:rPr lang="fr-FR" sz="1600" dirty="0"/>
            </a:br>
            <a:r>
              <a:rPr lang="fr-FR" sz="1400" b="0" dirty="0"/>
              <a:t>n=128</a:t>
            </a:r>
            <a:endParaRPr lang="fr-FR" sz="1400" dirty="0"/>
          </a:p>
        </p:txBody>
      </p:sp>
      <p:graphicFrame>
        <p:nvGraphicFramePr>
          <p:cNvPr id="120" name="Chart 16">
            <a:extLst>
              <a:ext uri="{FF2B5EF4-FFF2-40B4-BE49-F238E27FC236}">
                <a16:creationId xmlns:a16="http://schemas.microsoft.com/office/drawing/2014/main" xmlns="" id="{C198CB81-676A-628D-25AC-E02F80EAABC2}"/>
              </a:ext>
            </a:extLst>
          </p:cNvPr>
          <p:cNvGraphicFramePr/>
          <p:nvPr/>
        </p:nvGraphicFramePr>
        <p:xfrm>
          <a:off x="8542720" y="1949041"/>
          <a:ext cx="3024000" cy="2808000"/>
        </p:xfrm>
        <a:graphic>
          <a:graphicData uri="http://schemas.openxmlformats.org/drawingml/2006/chart">
            <c:chart xmlns:c="http://schemas.openxmlformats.org/drawingml/2006/chart" xmlns:r="http://schemas.openxmlformats.org/officeDocument/2006/relationships" r:id="rId5"/>
          </a:graphicData>
        </a:graphic>
      </p:graphicFrame>
      <p:sp>
        <p:nvSpPr>
          <p:cNvPr id="121" name="ZoneTexte 120">
            <a:extLst>
              <a:ext uri="{FF2B5EF4-FFF2-40B4-BE49-F238E27FC236}">
                <a16:creationId xmlns:a16="http://schemas.microsoft.com/office/drawing/2014/main" xmlns="" id="{9E09C85C-4EC4-6DF7-9466-96B221BA598B}"/>
              </a:ext>
            </a:extLst>
          </p:cNvPr>
          <p:cNvSpPr txBox="1"/>
          <p:nvPr/>
        </p:nvSpPr>
        <p:spPr>
          <a:xfrm>
            <a:off x="9363209" y="1528873"/>
            <a:ext cx="2323431" cy="707886"/>
          </a:xfrm>
          <a:prstGeom prst="rect">
            <a:avLst/>
          </a:prstGeom>
          <a:noFill/>
        </p:spPr>
        <p:txBody>
          <a:bodyPr wrap="square" rtlCol="0" anchor="b">
            <a:spAutoFit/>
          </a:bodyPr>
          <a:lstStyle/>
          <a:p>
            <a:pPr algn="r"/>
            <a:r>
              <a:rPr lang="fr-FR" sz="1100" b="1" dirty="0">
                <a:solidFill>
                  <a:prstClr val="black"/>
                </a:solidFill>
                <a:latin typeface="Century Gothic" panose="020B0502020202020204" pitchFamily="34" charset="0"/>
              </a:rPr>
              <a:t>SSE Médiane NE </a:t>
            </a:r>
            <a:r>
              <a:rPr lang="fr-FR" sz="1100" b="1" i="1" dirty="0">
                <a:solidFill>
                  <a:prstClr val="black"/>
                </a:solidFill>
                <a:latin typeface="Century Gothic" panose="020B0502020202020204" pitchFamily="34" charset="0"/>
              </a:rPr>
              <a:t>vs</a:t>
            </a:r>
            <a:r>
              <a:rPr lang="fr-FR" sz="1100" b="1" dirty="0">
                <a:solidFill>
                  <a:prstClr val="black"/>
                </a:solidFill>
                <a:latin typeface="Century Gothic" panose="020B0502020202020204" pitchFamily="34" charset="0"/>
              </a:rPr>
              <a:t> 15,5 mois</a:t>
            </a:r>
          </a:p>
          <a:p>
            <a:pPr algn="r"/>
            <a:r>
              <a:rPr lang="fr-FR" sz="1100" b="1" dirty="0">
                <a:solidFill>
                  <a:prstClr val="black"/>
                </a:solidFill>
                <a:latin typeface="Century Gothic" panose="020B0502020202020204" pitchFamily="34" charset="0"/>
              </a:rPr>
              <a:t>HR=0,31 (95% CI 0,152-0,618)</a:t>
            </a:r>
          </a:p>
          <a:p>
            <a:pPr algn="r"/>
            <a:r>
              <a:rPr lang="fr-FR" sz="900" b="1" dirty="0" err="1">
                <a:solidFill>
                  <a:srgbClr val="FF7F4D"/>
                </a:solidFill>
                <a:latin typeface="Century Gothic" panose="020B0502020202020204" pitchFamily="34" charset="0"/>
              </a:rPr>
              <a:t>Toripalimab</a:t>
            </a:r>
            <a:r>
              <a:rPr lang="fr-FR" sz="900" b="1" dirty="0">
                <a:solidFill>
                  <a:srgbClr val="FF7F4D"/>
                </a:solidFill>
                <a:latin typeface="Century Gothic" panose="020B0502020202020204" pitchFamily="34" charset="0"/>
              </a:rPr>
              <a:t> + CT (n=64)</a:t>
            </a:r>
            <a:endParaRPr lang="fr-FR" sz="900" dirty="0">
              <a:solidFill>
                <a:srgbClr val="FF7F4D"/>
              </a:solidFill>
              <a:latin typeface="Arial" panose="020B0604020202020204" pitchFamily="34" charset="0"/>
            </a:endParaRPr>
          </a:p>
          <a:p>
            <a:pPr algn="r"/>
            <a:r>
              <a:rPr lang="fr-FR" sz="900" b="1" dirty="0">
                <a:solidFill>
                  <a:srgbClr val="898989"/>
                </a:solidFill>
                <a:latin typeface="Century Gothic" panose="020B0502020202020204" pitchFamily="34" charset="0"/>
              </a:rPr>
              <a:t>Placebo + CT (n=64)</a:t>
            </a:r>
            <a:endParaRPr lang="fr-FR" sz="900" dirty="0">
              <a:solidFill>
                <a:srgbClr val="898989"/>
              </a:solidFill>
              <a:latin typeface="Arial" panose="020B0604020202020204" pitchFamily="34" charset="0"/>
            </a:endParaRPr>
          </a:p>
        </p:txBody>
      </p:sp>
      <p:sp>
        <p:nvSpPr>
          <p:cNvPr id="124" name="Graphique 122">
            <a:extLst>
              <a:ext uri="{FF2B5EF4-FFF2-40B4-BE49-F238E27FC236}">
                <a16:creationId xmlns:a16="http://schemas.microsoft.com/office/drawing/2014/main" xmlns="" id="{410066B7-2B9B-5815-5076-C063011001A9}"/>
              </a:ext>
            </a:extLst>
          </p:cNvPr>
          <p:cNvSpPr/>
          <p:nvPr/>
        </p:nvSpPr>
        <p:spPr>
          <a:xfrm>
            <a:off x="1791269" y="2161732"/>
            <a:ext cx="1978925" cy="2222613"/>
          </a:xfrm>
          <a:custGeom>
            <a:avLst/>
            <a:gdLst>
              <a:gd name="connsiteX0" fmla="*/ 1601534 w 1601533"/>
              <a:gd name="connsiteY0" fmla="*/ 1667732 h 1667732"/>
              <a:gd name="connsiteX1" fmla="*/ 1601534 w 1601533"/>
              <a:gd name="connsiteY1" fmla="*/ 855917 h 1667732"/>
              <a:gd name="connsiteX2" fmla="*/ 996220 w 1601533"/>
              <a:gd name="connsiteY2" fmla="*/ 855917 h 1667732"/>
              <a:gd name="connsiteX3" fmla="*/ 996220 w 1601533"/>
              <a:gd name="connsiteY3" fmla="*/ 819626 h 1667732"/>
              <a:gd name="connsiteX4" fmla="*/ 981932 w 1601533"/>
              <a:gd name="connsiteY4" fmla="*/ 819626 h 1667732"/>
              <a:gd name="connsiteX5" fmla="*/ 981932 w 1601533"/>
              <a:gd name="connsiteY5" fmla="*/ 789718 h 1667732"/>
              <a:gd name="connsiteX6" fmla="*/ 935165 w 1601533"/>
              <a:gd name="connsiteY6" fmla="*/ 789718 h 1667732"/>
              <a:gd name="connsiteX7" fmla="*/ 935165 w 1601533"/>
              <a:gd name="connsiteY7" fmla="*/ 748189 h 1667732"/>
              <a:gd name="connsiteX8" fmla="*/ 837724 w 1601533"/>
              <a:gd name="connsiteY8" fmla="*/ 748189 h 1667732"/>
              <a:gd name="connsiteX9" fmla="*/ 837724 w 1601533"/>
              <a:gd name="connsiteY9" fmla="*/ 711803 h 1667732"/>
              <a:gd name="connsiteX10" fmla="*/ 813054 w 1601533"/>
              <a:gd name="connsiteY10" fmla="*/ 711803 h 1667732"/>
              <a:gd name="connsiteX11" fmla="*/ 813054 w 1601533"/>
              <a:gd name="connsiteY11" fmla="*/ 681895 h 1667732"/>
              <a:gd name="connsiteX12" fmla="*/ 805339 w 1601533"/>
              <a:gd name="connsiteY12" fmla="*/ 681895 h 1667732"/>
              <a:gd name="connsiteX13" fmla="*/ 805339 w 1601533"/>
              <a:gd name="connsiteY13" fmla="*/ 648176 h 1667732"/>
              <a:gd name="connsiteX14" fmla="*/ 792290 w 1601533"/>
              <a:gd name="connsiteY14" fmla="*/ 648176 h 1667732"/>
              <a:gd name="connsiteX15" fmla="*/ 792290 w 1601533"/>
              <a:gd name="connsiteY15" fmla="*/ 591026 h 1667732"/>
              <a:gd name="connsiteX16" fmla="*/ 646843 w 1601533"/>
              <a:gd name="connsiteY16" fmla="*/ 591026 h 1667732"/>
              <a:gd name="connsiteX17" fmla="*/ 646843 w 1601533"/>
              <a:gd name="connsiteY17" fmla="*/ 558546 h 1667732"/>
              <a:gd name="connsiteX18" fmla="*/ 611791 w 1601533"/>
              <a:gd name="connsiteY18" fmla="*/ 558546 h 1667732"/>
              <a:gd name="connsiteX19" fmla="*/ 611791 w 1601533"/>
              <a:gd name="connsiteY19" fmla="*/ 505301 h 1667732"/>
              <a:gd name="connsiteX20" fmla="*/ 570167 w 1601533"/>
              <a:gd name="connsiteY20" fmla="*/ 505301 h 1667732"/>
              <a:gd name="connsiteX21" fmla="*/ 570167 w 1601533"/>
              <a:gd name="connsiteY21" fmla="*/ 484442 h 1667732"/>
              <a:gd name="connsiteX22" fmla="*/ 463677 w 1601533"/>
              <a:gd name="connsiteY22" fmla="*/ 484442 h 1667732"/>
              <a:gd name="connsiteX23" fmla="*/ 463677 w 1601533"/>
              <a:gd name="connsiteY23" fmla="*/ 457200 h 1667732"/>
              <a:gd name="connsiteX24" fmla="*/ 455867 w 1601533"/>
              <a:gd name="connsiteY24" fmla="*/ 457200 h 1667732"/>
              <a:gd name="connsiteX25" fmla="*/ 455867 w 1601533"/>
              <a:gd name="connsiteY25" fmla="*/ 429959 h 1667732"/>
              <a:gd name="connsiteX26" fmla="*/ 445484 w 1601533"/>
              <a:gd name="connsiteY26" fmla="*/ 429959 h 1667732"/>
              <a:gd name="connsiteX27" fmla="*/ 445484 w 1601533"/>
              <a:gd name="connsiteY27" fmla="*/ 403955 h 1667732"/>
              <a:gd name="connsiteX28" fmla="*/ 436436 w 1601533"/>
              <a:gd name="connsiteY28" fmla="*/ 403955 h 1667732"/>
              <a:gd name="connsiteX29" fmla="*/ 436436 w 1601533"/>
              <a:gd name="connsiteY29" fmla="*/ 377952 h 1667732"/>
              <a:gd name="connsiteX30" fmla="*/ 429959 w 1601533"/>
              <a:gd name="connsiteY30" fmla="*/ 377952 h 1667732"/>
              <a:gd name="connsiteX31" fmla="*/ 429959 w 1601533"/>
              <a:gd name="connsiteY31" fmla="*/ 354616 h 1667732"/>
              <a:gd name="connsiteX32" fmla="*/ 419576 w 1601533"/>
              <a:gd name="connsiteY32" fmla="*/ 354616 h 1667732"/>
              <a:gd name="connsiteX33" fmla="*/ 419576 w 1601533"/>
              <a:gd name="connsiteY33" fmla="*/ 326041 h 1667732"/>
              <a:gd name="connsiteX34" fmla="*/ 410432 w 1601533"/>
              <a:gd name="connsiteY34" fmla="*/ 326041 h 1667732"/>
              <a:gd name="connsiteX35" fmla="*/ 410432 w 1601533"/>
              <a:gd name="connsiteY35" fmla="*/ 301371 h 1667732"/>
              <a:gd name="connsiteX36" fmla="*/ 402622 w 1601533"/>
              <a:gd name="connsiteY36" fmla="*/ 301371 h 1667732"/>
              <a:gd name="connsiteX37" fmla="*/ 402622 w 1601533"/>
              <a:gd name="connsiteY37" fmla="*/ 275368 h 1667732"/>
              <a:gd name="connsiteX38" fmla="*/ 361093 w 1601533"/>
              <a:gd name="connsiteY38" fmla="*/ 275368 h 1667732"/>
              <a:gd name="connsiteX39" fmla="*/ 361093 w 1601533"/>
              <a:gd name="connsiteY39" fmla="*/ 254603 h 1667732"/>
              <a:gd name="connsiteX40" fmla="*/ 316897 w 1601533"/>
              <a:gd name="connsiteY40" fmla="*/ 254603 h 1667732"/>
              <a:gd name="connsiteX41" fmla="*/ 316897 w 1601533"/>
              <a:gd name="connsiteY41" fmla="*/ 227267 h 1667732"/>
              <a:gd name="connsiteX42" fmla="*/ 297466 w 1601533"/>
              <a:gd name="connsiteY42" fmla="*/ 227267 h 1667732"/>
              <a:gd name="connsiteX43" fmla="*/ 297466 w 1601533"/>
              <a:gd name="connsiteY43" fmla="*/ 198692 h 1667732"/>
              <a:gd name="connsiteX44" fmla="*/ 253270 w 1601533"/>
              <a:gd name="connsiteY44" fmla="*/ 198692 h 1667732"/>
              <a:gd name="connsiteX45" fmla="*/ 253270 w 1601533"/>
              <a:gd name="connsiteY45" fmla="*/ 174022 h 1667732"/>
              <a:gd name="connsiteX46" fmla="*/ 231172 w 1601533"/>
              <a:gd name="connsiteY46" fmla="*/ 174022 h 1667732"/>
              <a:gd name="connsiteX47" fmla="*/ 231172 w 1601533"/>
              <a:gd name="connsiteY47" fmla="*/ 148114 h 1667732"/>
              <a:gd name="connsiteX48" fmla="*/ 190976 w 1601533"/>
              <a:gd name="connsiteY48" fmla="*/ 148114 h 1667732"/>
              <a:gd name="connsiteX49" fmla="*/ 190976 w 1601533"/>
              <a:gd name="connsiteY49" fmla="*/ 123349 h 1667732"/>
              <a:gd name="connsiteX50" fmla="*/ 168878 w 1601533"/>
              <a:gd name="connsiteY50" fmla="*/ 123349 h 1667732"/>
              <a:gd name="connsiteX51" fmla="*/ 168878 w 1601533"/>
              <a:gd name="connsiteY51" fmla="*/ 96107 h 1667732"/>
              <a:gd name="connsiteX52" fmla="*/ 161068 w 1601533"/>
              <a:gd name="connsiteY52" fmla="*/ 96107 h 1667732"/>
              <a:gd name="connsiteX53" fmla="*/ 161068 w 1601533"/>
              <a:gd name="connsiteY53" fmla="*/ 50673 h 1667732"/>
              <a:gd name="connsiteX54" fmla="*/ 153257 w 1601533"/>
              <a:gd name="connsiteY54" fmla="*/ 50673 h 1667732"/>
              <a:gd name="connsiteX55" fmla="*/ 153257 w 1601533"/>
              <a:gd name="connsiteY55" fmla="*/ 22098 h 1667732"/>
              <a:gd name="connsiteX56" fmla="*/ 146780 w 1601533"/>
              <a:gd name="connsiteY56" fmla="*/ 22098 h 1667732"/>
              <a:gd name="connsiteX57" fmla="*/ 146780 w 1601533"/>
              <a:gd name="connsiteY57" fmla="*/ 0 h 1667732"/>
              <a:gd name="connsiteX58" fmla="*/ 0 w 1601533"/>
              <a:gd name="connsiteY58" fmla="*/ 0 h 166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01533" h="1667732">
                <a:moveTo>
                  <a:pt x="1601534" y="1667732"/>
                </a:moveTo>
                <a:lnTo>
                  <a:pt x="1601534" y="855917"/>
                </a:lnTo>
                <a:lnTo>
                  <a:pt x="996220" y="855917"/>
                </a:lnTo>
                <a:lnTo>
                  <a:pt x="996220" y="819626"/>
                </a:lnTo>
                <a:lnTo>
                  <a:pt x="981932" y="819626"/>
                </a:lnTo>
                <a:lnTo>
                  <a:pt x="981932" y="789718"/>
                </a:lnTo>
                <a:lnTo>
                  <a:pt x="935165" y="789718"/>
                </a:lnTo>
                <a:lnTo>
                  <a:pt x="935165" y="748189"/>
                </a:lnTo>
                <a:lnTo>
                  <a:pt x="837724" y="748189"/>
                </a:lnTo>
                <a:lnTo>
                  <a:pt x="837724" y="711803"/>
                </a:lnTo>
                <a:lnTo>
                  <a:pt x="813054" y="711803"/>
                </a:lnTo>
                <a:lnTo>
                  <a:pt x="813054" y="681895"/>
                </a:lnTo>
                <a:lnTo>
                  <a:pt x="805339" y="681895"/>
                </a:lnTo>
                <a:lnTo>
                  <a:pt x="805339" y="648176"/>
                </a:lnTo>
                <a:lnTo>
                  <a:pt x="792290" y="648176"/>
                </a:lnTo>
                <a:lnTo>
                  <a:pt x="792290" y="591026"/>
                </a:lnTo>
                <a:lnTo>
                  <a:pt x="646843" y="591026"/>
                </a:lnTo>
                <a:lnTo>
                  <a:pt x="646843" y="558546"/>
                </a:lnTo>
                <a:lnTo>
                  <a:pt x="611791" y="558546"/>
                </a:lnTo>
                <a:lnTo>
                  <a:pt x="611791" y="505301"/>
                </a:lnTo>
                <a:lnTo>
                  <a:pt x="570167" y="505301"/>
                </a:lnTo>
                <a:lnTo>
                  <a:pt x="570167" y="484442"/>
                </a:lnTo>
                <a:lnTo>
                  <a:pt x="463677" y="484442"/>
                </a:lnTo>
                <a:lnTo>
                  <a:pt x="463677" y="457200"/>
                </a:lnTo>
                <a:lnTo>
                  <a:pt x="455867" y="457200"/>
                </a:lnTo>
                <a:lnTo>
                  <a:pt x="455867" y="429959"/>
                </a:lnTo>
                <a:lnTo>
                  <a:pt x="445484" y="429959"/>
                </a:lnTo>
                <a:lnTo>
                  <a:pt x="445484" y="403955"/>
                </a:lnTo>
                <a:lnTo>
                  <a:pt x="436436" y="403955"/>
                </a:lnTo>
                <a:lnTo>
                  <a:pt x="436436" y="377952"/>
                </a:lnTo>
                <a:lnTo>
                  <a:pt x="429959" y="377952"/>
                </a:lnTo>
                <a:lnTo>
                  <a:pt x="429959" y="354616"/>
                </a:lnTo>
                <a:lnTo>
                  <a:pt x="419576" y="354616"/>
                </a:lnTo>
                <a:lnTo>
                  <a:pt x="419576" y="326041"/>
                </a:lnTo>
                <a:lnTo>
                  <a:pt x="410432" y="326041"/>
                </a:lnTo>
                <a:lnTo>
                  <a:pt x="410432" y="301371"/>
                </a:lnTo>
                <a:lnTo>
                  <a:pt x="402622" y="301371"/>
                </a:lnTo>
                <a:lnTo>
                  <a:pt x="402622" y="275368"/>
                </a:lnTo>
                <a:lnTo>
                  <a:pt x="361093" y="275368"/>
                </a:lnTo>
                <a:lnTo>
                  <a:pt x="361093" y="254603"/>
                </a:lnTo>
                <a:lnTo>
                  <a:pt x="316897" y="254603"/>
                </a:lnTo>
                <a:lnTo>
                  <a:pt x="316897" y="227267"/>
                </a:lnTo>
                <a:lnTo>
                  <a:pt x="297466" y="227267"/>
                </a:lnTo>
                <a:lnTo>
                  <a:pt x="297466" y="198692"/>
                </a:lnTo>
                <a:lnTo>
                  <a:pt x="253270" y="198692"/>
                </a:lnTo>
                <a:lnTo>
                  <a:pt x="253270" y="174022"/>
                </a:lnTo>
                <a:lnTo>
                  <a:pt x="231172" y="174022"/>
                </a:lnTo>
                <a:lnTo>
                  <a:pt x="231172" y="148114"/>
                </a:lnTo>
                <a:lnTo>
                  <a:pt x="190976" y="148114"/>
                </a:lnTo>
                <a:lnTo>
                  <a:pt x="190976" y="123349"/>
                </a:lnTo>
                <a:lnTo>
                  <a:pt x="168878" y="123349"/>
                </a:lnTo>
                <a:lnTo>
                  <a:pt x="168878" y="96107"/>
                </a:lnTo>
                <a:lnTo>
                  <a:pt x="161068" y="96107"/>
                </a:lnTo>
                <a:lnTo>
                  <a:pt x="161068" y="50673"/>
                </a:lnTo>
                <a:lnTo>
                  <a:pt x="153257" y="50673"/>
                </a:lnTo>
                <a:lnTo>
                  <a:pt x="153257" y="22098"/>
                </a:lnTo>
                <a:lnTo>
                  <a:pt x="146780" y="22098"/>
                </a:lnTo>
                <a:lnTo>
                  <a:pt x="146780" y="0"/>
                </a:lnTo>
                <a:lnTo>
                  <a:pt x="0" y="0"/>
                </a:lnTo>
              </a:path>
            </a:pathLst>
          </a:custGeom>
          <a:noFill/>
          <a:ln w="28575" cap="flat">
            <a:solidFill>
              <a:srgbClr val="898989"/>
            </a:solidFill>
            <a:prstDash val="solid"/>
            <a:miter/>
          </a:ln>
        </p:spPr>
        <p:txBody>
          <a:bodyPr rtlCol="0" anchor="ctr"/>
          <a:lstStyle/>
          <a:p>
            <a:endParaRPr lang="fr-FR">
              <a:solidFill>
                <a:prstClr val="black"/>
              </a:solidFill>
            </a:endParaRPr>
          </a:p>
        </p:txBody>
      </p:sp>
      <p:sp>
        <p:nvSpPr>
          <p:cNvPr id="127" name="Graphique 125">
            <a:extLst>
              <a:ext uri="{FF2B5EF4-FFF2-40B4-BE49-F238E27FC236}">
                <a16:creationId xmlns:a16="http://schemas.microsoft.com/office/drawing/2014/main" xmlns="" id="{5ADF0ADE-BF5F-A628-0225-77BC06C2BA22}"/>
              </a:ext>
            </a:extLst>
          </p:cNvPr>
          <p:cNvSpPr/>
          <p:nvPr/>
        </p:nvSpPr>
        <p:spPr>
          <a:xfrm>
            <a:off x="1791269" y="2161732"/>
            <a:ext cx="2292824" cy="1028434"/>
          </a:xfrm>
          <a:custGeom>
            <a:avLst/>
            <a:gdLst>
              <a:gd name="connsiteX0" fmla="*/ 0 w 1854803"/>
              <a:gd name="connsiteY0" fmla="*/ 0 h 769334"/>
              <a:gd name="connsiteX1" fmla="*/ 146780 w 1854803"/>
              <a:gd name="connsiteY1" fmla="*/ 0 h 769334"/>
              <a:gd name="connsiteX2" fmla="*/ 146780 w 1854803"/>
              <a:gd name="connsiteY2" fmla="*/ 66199 h 769334"/>
              <a:gd name="connsiteX3" fmla="*/ 161068 w 1854803"/>
              <a:gd name="connsiteY3" fmla="*/ 79248 h 769334"/>
              <a:gd name="connsiteX4" fmla="*/ 189643 w 1854803"/>
              <a:gd name="connsiteY4" fmla="*/ 79248 h 769334"/>
              <a:gd name="connsiteX5" fmla="*/ 189643 w 1854803"/>
              <a:gd name="connsiteY5" fmla="*/ 103918 h 769334"/>
              <a:gd name="connsiteX6" fmla="*/ 231172 w 1854803"/>
              <a:gd name="connsiteY6" fmla="*/ 103918 h 769334"/>
              <a:gd name="connsiteX7" fmla="*/ 231172 w 1854803"/>
              <a:gd name="connsiteY7" fmla="*/ 132493 h 769334"/>
              <a:gd name="connsiteX8" fmla="*/ 237649 w 1854803"/>
              <a:gd name="connsiteY8" fmla="*/ 132493 h 769334"/>
              <a:gd name="connsiteX9" fmla="*/ 237649 w 1854803"/>
              <a:gd name="connsiteY9" fmla="*/ 159734 h 769334"/>
              <a:gd name="connsiteX10" fmla="*/ 294799 w 1854803"/>
              <a:gd name="connsiteY10" fmla="*/ 159734 h 769334"/>
              <a:gd name="connsiteX11" fmla="*/ 294799 w 1854803"/>
              <a:gd name="connsiteY11" fmla="*/ 189643 h 769334"/>
              <a:gd name="connsiteX12" fmla="*/ 355854 w 1854803"/>
              <a:gd name="connsiteY12" fmla="*/ 189643 h 769334"/>
              <a:gd name="connsiteX13" fmla="*/ 355854 w 1854803"/>
              <a:gd name="connsiteY13" fmla="*/ 220790 h 769334"/>
              <a:gd name="connsiteX14" fmla="*/ 401384 w 1854803"/>
              <a:gd name="connsiteY14" fmla="*/ 220790 h 769334"/>
              <a:gd name="connsiteX15" fmla="*/ 401384 w 1854803"/>
              <a:gd name="connsiteY15" fmla="*/ 253270 h 769334"/>
              <a:gd name="connsiteX16" fmla="*/ 492252 w 1854803"/>
              <a:gd name="connsiteY16" fmla="*/ 253270 h 769334"/>
              <a:gd name="connsiteX17" fmla="*/ 492252 w 1854803"/>
              <a:gd name="connsiteY17" fmla="*/ 283178 h 769334"/>
              <a:gd name="connsiteX18" fmla="*/ 629984 w 1854803"/>
              <a:gd name="connsiteY18" fmla="*/ 283178 h 769334"/>
              <a:gd name="connsiteX19" fmla="*/ 629984 w 1854803"/>
              <a:gd name="connsiteY19" fmla="*/ 314325 h 769334"/>
              <a:gd name="connsiteX20" fmla="*/ 650748 w 1854803"/>
              <a:gd name="connsiteY20" fmla="*/ 314325 h 769334"/>
              <a:gd name="connsiteX21" fmla="*/ 650748 w 1854803"/>
              <a:gd name="connsiteY21" fmla="*/ 349377 h 769334"/>
              <a:gd name="connsiteX22" fmla="*/ 668941 w 1854803"/>
              <a:gd name="connsiteY22" fmla="*/ 349377 h 769334"/>
              <a:gd name="connsiteX23" fmla="*/ 668941 w 1854803"/>
              <a:gd name="connsiteY23" fmla="*/ 383191 h 769334"/>
              <a:gd name="connsiteX24" fmla="*/ 835152 w 1854803"/>
              <a:gd name="connsiteY24" fmla="*/ 383191 h 769334"/>
              <a:gd name="connsiteX25" fmla="*/ 835152 w 1854803"/>
              <a:gd name="connsiteY25" fmla="*/ 428625 h 769334"/>
              <a:gd name="connsiteX26" fmla="*/ 891064 w 1854803"/>
              <a:gd name="connsiteY26" fmla="*/ 428625 h 769334"/>
              <a:gd name="connsiteX27" fmla="*/ 891064 w 1854803"/>
              <a:gd name="connsiteY27" fmla="*/ 468916 h 769334"/>
              <a:gd name="connsiteX28" fmla="*/ 1016984 w 1854803"/>
              <a:gd name="connsiteY28" fmla="*/ 468916 h 769334"/>
              <a:gd name="connsiteX29" fmla="*/ 1016984 w 1854803"/>
              <a:gd name="connsiteY29" fmla="*/ 518255 h 769334"/>
              <a:gd name="connsiteX30" fmla="*/ 1096232 w 1854803"/>
              <a:gd name="connsiteY30" fmla="*/ 518255 h 769334"/>
              <a:gd name="connsiteX31" fmla="*/ 1096232 w 1854803"/>
              <a:gd name="connsiteY31" fmla="*/ 592265 h 769334"/>
              <a:gd name="connsiteX32" fmla="*/ 1135190 w 1854803"/>
              <a:gd name="connsiteY32" fmla="*/ 592265 h 769334"/>
              <a:gd name="connsiteX33" fmla="*/ 1135190 w 1854803"/>
              <a:gd name="connsiteY33" fmla="*/ 651986 h 769334"/>
              <a:gd name="connsiteX34" fmla="*/ 1357313 w 1854803"/>
              <a:gd name="connsiteY34" fmla="*/ 651986 h 769334"/>
              <a:gd name="connsiteX35" fmla="*/ 1357313 w 1854803"/>
              <a:gd name="connsiteY35" fmla="*/ 769334 h 769334"/>
              <a:gd name="connsiteX36" fmla="*/ 1854803 w 1854803"/>
              <a:gd name="connsiteY36" fmla="*/ 768668 h 76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4803" h="769334">
                <a:moveTo>
                  <a:pt x="0" y="0"/>
                </a:moveTo>
                <a:lnTo>
                  <a:pt x="146780" y="0"/>
                </a:lnTo>
                <a:lnTo>
                  <a:pt x="146780" y="66199"/>
                </a:lnTo>
                <a:lnTo>
                  <a:pt x="161068" y="79248"/>
                </a:lnTo>
                <a:lnTo>
                  <a:pt x="189643" y="79248"/>
                </a:lnTo>
                <a:lnTo>
                  <a:pt x="189643" y="103918"/>
                </a:lnTo>
                <a:lnTo>
                  <a:pt x="231172" y="103918"/>
                </a:lnTo>
                <a:lnTo>
                  <a:pt x="231172" y="132493"/>
                </a:lnTo>
                <a:lnTo>
                  <a:pt x="237649" y="132493"/>
                </a:lnTo>
                <a:lnTo>
                  <a:pt x="237649" y="159734"/>
                </a:lnTo>
                <a:lnTo>
                  <a:pt x="294799" y="159734"/>
                </a:lnTo>
                <a:lnTo>
                  <a:pt x="294799" y="189643"/>
                </a:lnTo>
                <a:lnTo>
                  <a:pt x="355854" y="189643"/>
                </a:lnTo>
                <a:lnTo>
                  <a:pt x="355854" y="220790"/>
                </a:lnTo>
                <a:lnTo>
                  <a:pt x="401384" y="220790"/>
                </a:lnTo>
                <a:lnTo>
                  <a:pt x="401384" y="253270"/>
                </a:lnTo>
                <a:lnTo>
                  <a:pt x="492252" y="253270"/>
                </a:lnTo>
                <a:lnTo>
                  <a:pt x="492252" y="283178"/>
                </a:lnTo>
                <a:lnTo>
                  <a:pt x="629984" y="283178"/>
                </a:lnTo>
                <a:lnTo>
                  <a:pt x="629984" y="314325"/>
                </a:lnTo>
                <a:lnTo>
                  <a:pt x="650748" y="314325"/>
                </a:lnTo>
                <a:lnTo>
                  <a:pt x="650748" y="349377"/>
                </a:lnTo>
                <a:lnTo>
                  <a:pt x="668941" y="349377"/>
                </a:lnTo>
                <a:lnTo>
                  <a:pt x="668941" y="383191"/>
                </a:lnTo>
                <a:lnTo>
                  <a:pt x="835152" y="383191"/>
                </a:lnTo>
                <a:lnTo>
                  <a:pt x="835152" y="428625"/>
                </a:lnTo>
                <a:lnTo>
                  <a:pt x="891064" y="428625"/>
                </a:lnTo>
                <a:lnTo>
                  <a:pt x="891064" y="468916"/>
                </a:lnTo>
                <a:lnTo>
                  <a:pt x="1016984" y="468916"/>
                </a:lnTo>
                <a:lnTo>
                  <a:pt x="1016984" y="518255"/>
                </a:lnTo>
                <a:lnTo>
                  <a:pt x="1096232" y="518255"/>
                </a:lnTo>
                <a:lnTo>
                  <a:pt x="1096232" y="592265"/>
                </a:lnTo>
                <a:lnTo>
                  <a:pt x="1135190" y="592265"/>
                </a:lnTo>
                <a:lnTo>
                  <a:pt x="1135190" y="651986"/>
                </a:lnTo>
                <a:lnTo>
                  <a:pt x="1357313" y="651986"/>
                </a:lnTo>
                <a:lnTo>
                  <a:pt x="1357313" y="769334"/>
                </a:lnTo>
                <a:lnTo>
                  <a:pt x="1854803" y="768668"/>
                </a:lnTo>
              </a:path>
            </a:pathLst>
          </a:custGeom>
          <a:noFill/>
          <a:ln w="28575" cap="flat">
            <a:solidFill>
              <a:srgbClr val="FF7F4D"/>
            </a:solidFill>
            <a:prstDash val="solid"/>
            <a:miter/>
          </a:ln>
        </p:spPr>
        <p:txBody>
          <a:bodyPr rtlCol="0" anchor="ctr"/>
          <a:lstStyle/>
          <a:p>
            <a:endParaRPr lang="fr-FR">
              <a:solidFill>
                <a:prstClr val="black"/>
              </a:solidFill>
            </a:endParaRPr>
          </a:p>
        </p:txBody>
      </p:sp>
      <p:sp>
        <p:nvSpPr>
          <p:cNvPr id="130" name="Graphique 128">
            <a:extLst>
              <a:ext uri="{FF2B5EF4-FFF2-40B4-BE49-F238E27FC236}">
                <a16:creationId xmlns:a16="http://schemas.microsoft.com/office/drawing/2014/main" xmlns="" id="{7BE00F72-4331-0B64-2E4F-C1BE7A1C08E8}"/>
              </a:ext>
            </a:extLst>
          </p:cNvPr>
          <p:cNvSpPr/>
          <p:nvPr/>
        </p:nvSpPr>
        <p:spPr>
          <a:xfrm>
            <a:off x="5418584" y="2166494"/>
            <a:ext cx="2025204" cy="1663482"/>
          </a:xfrm>
          <a:custGeom>
            <a:avLst/>
            <a:gdLst>
              <a:gd name="connsiteX0" fmla="*/ 0 w 1753457"/>
              <a:gd name="connsiteY0" fmla="*/ 0 h 1288446"/>
              <a:gd name="connsiteX1" fmla="*/ 46768 w 1753457"/>
              <a:gd name="connsiteY1" fmla="*/ 0 h 1288446"/>
              <a:gd name="connsiteX2" fmla="*/ 46768 w 1753457"/>
              <a:gd name="connsiteY2" fmla="*/ 27241 h 1288446"/>
              <a:gd name="connsiteX3" fmla="*/ 149352 w 1753457"/>
              <a:gd name="connsiteY3" fmla="*/ 27241 h 1288446"/>
              <a:gd name="connsiteX4" fmla="*/ 172784 w 1753457"/>
              <a:gd name="connsiteY4" fmla="*/ 237649 h 1288446"/>
              <a:gd name="connsiteX5" fmla="*/ 200025 w 1753457"/>
              <a:gd name="connsiteY5" fmla="*/ 237649 h 1288446"/>
              <a:gd name="connsiteX6" fmla="*/ 200025 w 1753457"/>
              <a:gd name="connsiteY6" fmla="*/ 268891 h 1288446"/>
              <a:gd name="connsiteX7" fmla="*/ 207836 w 1753457"/>
              <a:gd name="connsiteY7" fmla="*/ 268891 h 1288446"/>
              <a:gd name="connsiteX8" fmla="*/ 207836 w 1753457"/>
              <a:gd name="connsiteY8" fmla="*/ 297466 h 1288446"/>
              <a:gd name="connsiteX9" fmla="*/ 220790 w 1753457"/>
              <a:gd name="connsiteY9" fmla="*/ 297466 h 1288446"/>
              <a:gd name="connsiteX10" fmla="*/ 220790 w 1753457"/>
              <a:gd name="connsiteY10" fmla="*/ 323374 h 1288446"/>
              <a:gd name="connsiteX11" fmla="*/ 250698 w 1753457"/>
              <a:gd name="connsiteY11" fmla="*/ 323374 h 1288446"/>
              <a:gd name="connsiteX12" fmla="*/ 250698 w 1753457"/>
              <a:gd name="connsiteY12" fmla="*/ 381857 h 1288446"/>
              <a:gd name="connsiteX13" fmla="*/ 266224 w 1753457"/>
              <a:gd name="connsiteY13" fmla="*/ 381857 h 1288446"/>
              <a:gd name="connsiteX14" fmla="*/ 272796 w 1753457"/>
              <a:gd name="connsiteY14" fmla="*/ 437960 h 1288446"/>
              <a:gd name="connsiteX15" fmla="*/ 315659 w 1753457"/>
              <a:gd name="connsiteY15" fmla="*/ 437960 h 1288446"/>
              <a:gd name="connsiteX16" fmla="*/ 315659 w 1753457"/>
              <a:gd name="connsiteY16" fmla="*/ 474059 h 1288446"/>
              <a:gd name="connsiteX17" fmla="*/ 415671 w 1753457"/>
              <a:gd name="connsiteY17" fmla="*/ 474059 h 1288446"/>
              <a:gd name="connsiteX18" fmla="*/ 415671 w 1753457"/>
              <a:gd name="connsiteY18" fmla="*/ 503968 h 1288446"/>
              <a:gd name="connsiteX19" fmla="*/ 428625 w 1753457"/>
              <a:gd name="connsiteY19" fmla="*/ 503968 h 1288446"/>
              <a:gd name="connsiteX20" fmla="*/ 428625 w 1753457"/>
              <a:gd name="connsiteY20" fmla="*/ 537686 h 1288446"/>
              <a:gd name="connsiteX21" fmla="*/ 463677 w 1753457"/>
              <a:gd name="connsiteY21" fmla="*/ 537686 h 1288446"/>
              <a:gd name="connsiteX22" fmla="*/ 463677 w 1753457"/>
              <a:gd name="connsiteY22" fmla="*/ 563690 h 1288446"/>
              <a:gd name="connsiteX23" fmla="*/ 472821 w 1753457"/>
              <a:gd name="connsiteY23" fmla="*/ 563690 h 1288446"/>
              <a:gd name="connsiteX24" fmla="*/ 472821 w 1753457"/>
              <a:gd name="connsiteY24" fmla="*/ 597503 h 1288446"/>
              <a:gd name="connsiteX25" fmla="*/ 548164 w 1753457"/>
              <a:gd name="connsiteY25" fmla="*/ 597503 h 1288446"/>
              <a:gd name="connsiteX26" fmla="*/ 548164 w 1753457"/>
              <a:gd name="connsiteY26" fmla="*/ 629984 h 1288446"/>
              <a:gd name="connsiteX27" fmla="*/ 575405 w 1753457"/>
              <a:gd name="connsiteY27" fmla="*/ 629984 h 1288446"/>
              <a:gd name="connsiteX28" fmla="*/ 575405 w 1753457"/>
              <a:gd name="connsiteY28" fmla="*/ 657225 h 1288446"/>
              <a:gd name="connsiteX29" fmla="*/ 618268 w 1753457"/>
              <a:gd name="connsiteY29" fmla="*/ 657225 h 1288446"/>
              <a:gd name="connsiteX30" fmla="*/ 618268 w 1753457"/>
              <a:gd name="connsiteY30" fmla="*/ 689705 h 1288446"/>
              <a:gd name="connsiteX31" fmla="*/ 654653 w 1753457"/>
              <a:gd name="connsiteY31" fmla="*/ 689705 h 1288446"/>
              <a:gd name="connsiteX32" fmla="*/ 654653 w 1753457"/>
              <a:gd name="connsiteY32" fmla="*/ 716947 h 1288446"/>
              <a:gd name="connsiteX33" fmla="*/ 681895 w 1753457"/>
              <a:gd name="connsiteY33" fmla="*/ 716947 h 1288446"/>
              <a:gd name="connsiteX34" fmla="*/ 687134 w 1753457"/>
              <a:gd name="connsiteY34" fmla="*/ 814388 h 1288446"/>
              <a:gd name="connsiteX35" fmla="*/ 726091 w 1753457"/>
              <a:gd name="connsiteY35" fmla="*/ 814388 h 1288446"/>
              <a:gd name="connsiteX36" fmla="*/ 726091 w 1753457"/>
              <a:gd name="connsiteY36" fmla="*/ 852011 h 1288446"/>
              <a:gd name="connsiteX37" fmla="*/ 879348 w 1753457"/>
              <a:gd name="connsiteY37" fmla="*/ 852011 h 1288446"/>
              <a:gd name="connsiteX38" fmla="*/ 879348 w 1753457"/>
              <a:gd name="connsiteY38" fmla="*/ 883253 h 1288446"/>
              <a:gd name="connsiteX39" fmla="*/ 920877 w 1753457"/>
              <a:gd name="connsiteY39" fmla="*/ 883253 h 1288446"/>
              <a:gd name="connsiteX40" fmla="*/ 920877 w 1753457"/>
              <a:gd name="connsiteY40" fmla="*/ 924782 h 1288446"/>
              <a:gd name="connsiteX41" fmla="*/ 1062514 w 1753457"/>
              <a:gd name="connsiteY41" fmla="*/ 924782 h 1288446"/>
              <a:gd name="connsiteX42" fmla="*/ 1068991 w 1753457"/>
              <a:gd name="connsiteY42" fmla="*/ 1007936 h 1288446"/>
              <a:gd name="connsiteX43" fmla="*/ 1176814 w 1753457"/>
              <a:gd name="connsiteY43" fmla="*/ 1007936 h 1288446"/>
              <a:gd name="connsiteX44" fmla="*/ 1176814 w 1753457"/>
              <a:gd name="connsiteY44" fmla="*/ 1054703 h 1288446"/>
              <a:gd name="connsiteX45" fmla="*/ 1272921 w 1753457"/>
              <a:gd name="connsiteY45" fmla="*/ 1054703 h 1288446"/>
              <a:gd name="connsiteX46" fmla="*/ 1272921 w 1753457"/>
              <a:gd name="connsiteY46" fmla="*/ 1101471 h 1288446"/>
              <a:gd name="connsiteX47" fmla="*/ 1493711 w 1753457"/>
              <a:gd name="connsiteY47" fmla="*/ 1101471 h 1288446"/>
              <a:gd name="connsiteX48" fmla="*/ 1493711 w 1753457"/>
              <a:gd name="connsiteY48" fmla="*/ 1161193 h 1288446"/>
              <a:gd name="connsiteX49" fmla="*/ 1515809 w 1753457"/>
              <a:gd name="connsiteY49" fmla="*/ 1161193 h 1288446"/>
              <a:gd name="connsiteX50" fmla="*/ 1515809 w 1753457"/>
              <a:gd name="connsiteY50" fmla="*/ 1222248 h 1288446"/>
              <a:gd name="connsiteX51" fmla="*/ 1523524 w 1753457"/>
              <a:gd name="connsiteY51" fmla="*/ 1222248 h 1288446"/>
              <a:gd name="connsiteX52" fmla="*/ 1523524 w 1753457"/>
              <a:gd name="connsiteY52" fmla="*/ 1288447 h 1288446"/>
              <a:gd name="connsiteX53" fmla="*/ 1753457 w 1753457"/>
              <a:gd name="connsiteY53" fmla="*/ 1288447 h 128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53457" h="1288446">
                <a:moveTo>
                  <a:pt x="0" y="0"/>
                </a:moveTo>
                <a:lnTo>
                  <a:pt x="46768" y="0"/>
                </a:lnTo>
                <a:lnTo>
                  <a:pt x="46768" y="27241"/>
                </a:lnTo>
                <a:lnTo>
                  <a:pt x="149352" y="27241"/>
                </a:lnTo>
                <a:lnTo>
                  <a:pt x="172784" y="237649"/>
                </a:lnTo>
                <a:lnTo>
                  <a:pt x="200025" y="237649"/>
                </a:lnTo>
                <a:lnTo>
                  <a:pt x="200025" y="268891"/>
                </a:lnTo>
                <a:lnTo>
                  <a:pt x="207836" y="268891"/>
                </a:lnTo>
                <a:lnTo>
                  <a:pt x="207836" y="297466"/>
                </a:lnTo>
                <a:lnTo>
                  <a:pt x="220790" y="297466"/>
                </a:lnTo>
                <a:lnTo>
                  <a:pt x="220790" y="323374"/>
                </a:lnTo>
                <a:lnTo>
                  <a:pt x="250698" y="323374"/>
                </a:lnTo>
                <a:lnTo>
                  <a:pt x="250698" y="381857"/>
                </a:lnTo>
                <a:lnTo>
                  <a:pt x="266224" y="381857"/>
                </a:lnTo>
                <a:lnTo>
                  <a:pt x="272796" y="437960"/>
                </a:lnTo>
                <a:lnTo>
                  <a:pt x="315659" y="437960"/>
                </a:lnTo>
                <a:lnTo>
                  <a:pt x="315659" y="474059"/>
                </a:lnTo>
                <a:lnTo>
                  <a:pt x="415671" y="474059"/>
                </a:lnTo>
                <a:lnTo>
                  <a:pt x="415671" y="503968"/>
                </a:lnTo>
                <a:lnTo>
                  <a:pt x="428625" y="503968"/>
                </a:lnTo>
                <a:lnTo>
                  <a:pt x="428625" y="537686"/>
                </a:lnTo>
                <a:lnTo>
                  <a:pt x="463677" y="537686"/>
                </a:lnTo>
                <a:lnTo>
                  <a:pt x="463677" y="563690"/>
                </a:lnTo>
                <a:lnTo>
                  <a:pt x="472821" y="563690"/>
                </a:lnTo>
                <a:lnTo>
                  <a:pt x="472821" y="597503"/>
                </a:lnTo>
                <a:lnTo>
                  <a:pt x="548164" y="597503"/>
                </a:lnTo>
                <a:lnTo>
                  <a:pt x="548164" y="629984"/>
                </a:lnTo>
                <a:lnTo>
                  <a:pt x="575405" y="629984"/>
                </a:lnTo>
                <a:lnTo>
                  <a:pt x="575405" y="657225"/>
                </a:lnTo>
                <a:lnTo>
                  <a:pt x="618268" y="657225"/>
                </a:lnTo>
                <a:lnTo>
                  <a:pt x="618268" y="689705"/>
                </a:lnTo>
                <a:lnTo>
                  <a:pt x="654653" y="689705"/>
                </a:lnTo>
                <a:lnTo>
                  <a:pt x="654653" y="716947"/>
                </a:lnTo>
                <a:lnTo>
                  <a:pt x="681895" y="716947"/>
                </a:lnTo>
                <a:lnTo>
                  <a:pt x="687134" y="814388"/>
                </a:lnTo>
                <a:lnTo>
                  <a:pt x="726091" y="814388"/>
                </a:lnTo>
                <a:lnTo>
                  <a:pt x="726091" y="852011"/>
                </a:lnTo>
                <a:lnTo>
                  <a:pt x="879348" y="852011"/>
                </a:lnTo>
                <a:lnTo>
                  <a:pt x="879348" y="883253"/>
                </a:lnTo>
                <a:lnTo>
                  <a:pt x="920877" y="883253"/>
                </a:lnTo>
                <a:lnTo>
                  <a:pt x="920877" y="924782"/>
                </a:lnTo>
                <a:lnTo>
                  <a:pt x="1062514" y="924782"/>
                </a:lnTo>
                <a:lnTo>
                  <a:pt x="1068991" y="1007936"/>
                </a:lnTo>
                <a:lnTo>
                  <a:pt x="1176814" y="1007936"/>
                </a:lnTo>
                <a:lnTo>
                  <a:pt x="1176814" y="1054703"/>
                </a:lnTo>
                <a:lnTo>
                  <a:pt x="1272921" y="1054703"/>
                </a:lnTo>
                <a:lnTo>
                  <a:pt x="1272921" y="1101471"/>
                </a:lnTo>
                <a:lnTo>
                  <a:pt x="1493711" y="1101471"/>
                </a:lnTo>
                <a:lnTo>
                  <a:pt x="1493711" y="1161193"/>
                </a:lnTo>
                <a:lnTo>
                  <a:pt x="1515809" y="1161193"/>
                </a:lnTo>
                <a:lnTo>
                  <a:pt x="1515809" y="1222248"/>
                </a:lnTo>
                <a:lnTo>
                  <a:pt x="1523524" y="1222248"/>
                </a:lnTo>
                <a:lnTo>
                  <a:pt x="1523524" y="1288447"/>
                </a:lnTo>
                <a:lnTo>
                  <a:pt x="1753457" y="1288447"/>
                </a:lnTo>
              </a:path>
            </a:pathLst>
          </a:custGeom>
          <a:noFill/>
          <a:ln w="28575" cap="flat">
            <a:solidFill>
              <a:srgbClr val="898989"/>
            </a:solidFill>
            <a:prstDash val="solid"/>
            <a:miter/>
          </a:ln>
        </p:spPr>
        <p:txBody>
          <a:bodyPr rtlCol="0" anchor="ctr"/>
          <a:lstStyle/>
          <a:p>
            <a:endParaRPr lang="fr-FR">
              <a:solidFill>
                <a:prstClr val="black"/>
              </a:solidFill>
            </a:endParaRPr>
          </a:p>
        </p:txBody>
      </p:sp>
      <p:sp>
        <p:nvSpPr>
          <p:cNvPr id="133" name="Graphique 131">
            <a:extLst>
              <a:ext uri="{FF2B5EF4-FFF2-40B4-BE49-F238E27FC236}">
                <a16:creationId xmlns:a16="http://schemas.microsoft.com/office/drawing/2014/main" xmlns="" id="{1A89F084-3579-D203-0C4A-33C1585DFB2E}"/>
              </a:ext>
            </a:extLst>
          </p:cNvPr>
          <p:cNvSpPr/>
          <p:nvPr/>
        </p:nvSpPr>
        <p:spPr>
          <a:xfrm>
            <a:off x="5418583" y="2166494"/>
            <a:ext cx="2249041" cy="1206282"/>
          </a:xfrm>
          <a:custGeom>
            <a:avLst/>
            <a:gdLst>
              <a:gd name="connsiteX0" fmla="*/ 0 w 1956054"/>
              <a:gd name="connsiteY0" fmla="*/ 0 h 932592"/>
              <a:gd name="connsiteX1" fmla="*/ 158496 w 1956054"/>
              <a:gd name="connsiteY1" fmla="*/ 0 h 932592"/>
              <a:gd name="connsiteX2" fmla="*/ 158496 w 1956054"/>
              <a:gd name="connsiteY2" fmla="*/ 28575 h 932592"/>
              <a:gd name="connsiteX3" fmla="*/ 479298 w 1956054"/>
              <a:gd name="connsiteY3" fmla="*/ 28575 h 932592"/>
              <a:gd name="connsiteX4" fmla="*/ 479298 w 1956054"/>
              <a:gd name="connsiteY4" fmla="*/ 59722 h 932592"/>
              <a:gd name="connsiteX5" fmla="*/ 623411 w 1956054"/>
              <a:gd name="connsiteY5" fmla="*/ 59722 h 932592"/>
              <a:gd name="connsiteX6" fmla="*/ 623411 w 1956054"/>
              <a:gd name="connsiteY6" fmla="*/ 90964 h 932592"/>
              <a:gd name="connsiteX7" fmla="*/ 636461 w 1956054"/>
              <a:gd name="connsiteY7" fmla="*/ 90964 h 932592"/>
              <a:gd name="connsiteX8" fmla="*/ 636461 w 1956054"/>
              <a:gd name="connsiteY8" fmla="*/ 120777 h 932592"/>
              <a:gd name="connsiteX9" fmla="*/ 653320 w 1956054"/>
              <a:gd name="connsiteY9" fmla="*/ 120777 h 932592"/>
              <a:gd name="connsiteX10" fmla="*/ 653320 w 1956054"/>
              <a:gd name="connsiteY10" fmla="*/ 153257 h 932592"/>
              <a:gd name="connsiteX11" fmla="*/ 681895 w 1956054"/>
              <a:gd name="connsiteY11" fmla="*/ 153257 h 932592"/>
              <a:gd name="connsiteX12" fmla="*/ 681895 w 1956054"/>
              <a:gd name="connsiteY12" fmla="*/ 194786 h 932592"/>
              <a:gd name="connsiteX13" fmla="*/ 868966 w 1956054"/>
              <a:gd name="connsiteY13" fmla="*/ 194786 h 932592"/>
              <a:gd name="connsiteX14" fmla="*/ 868966 w 1956054"/>
              <a:gd name="connsiteY14" fmla="*/ 233839 h 932592"/>
              <a:gd name="connsiteX15" fmla="*/ 874109 w 1956054"/>
              <a:gd name="connsiteY15" fmla="*/ 268891 h 932592"/>
              <a:gd name="connsiteX16" fmla="*/ 1039082 w 1956054"/>
              <a:gd name="connsiteY16" fmla="*/ 268891 h 932592"/>
              <a:gd name="connsiteX17" fmla="*/ 1039082 w 1956054"/>
              <a:gd name="connsiteY17" fmla="*/ 316897 h 932592"/>
              <a:gd name="connsiteX18" fmla="*/ 1071563 w 1956054"/>
              <a:gd name="connsiteY18" fmla="*/ 316897 h 932592"/>
              <a:gd name="connsiteX19" fmla="*/ 1071563 w 1956054"/>
              <a:gd name="connsiteY19" fmla="*/ 357188 h 932592"/>
              <a:gd name="connsiteX20" fmla="*/ 1078040 w 1956054"/>
              <a:gd name="connsiteY20" fmla="*/ 394811 h 932592"/>
              <a:gd name="connsiteX21" fmla="*/ 1272921 w 1956054"/>
              <a:gd name="connsiteY21" fmla="*/ 394811 h 932592"/>
              <a:gd name="connsiteX22" fmla="*/ 1272921 w 1956054"/>
              <a:gd name="connsiteY22" fmla="*/ 449390 h 932592"/>
              <a:gd name="connsiteX23" fmla="*/ 1301496 w 1956054"/>
              <a:gd name="connsiteY23" fmla="*/ 449390 h 932592"/>
              <a:gd name="connsiteX24" fmla="*/ 1301496 w 1956054"/>
              <a:gd name="connsiteY24" fmla="*/ 509111 h 932592"/>
              <a:gd name="connsiteX25" fmla="*/ 1327404 w 1956054"/>
              <a:gd name="connsiteY25" fmla="*/ 509111 h 932592"/>
              <a:gd name="connsiteX26" fmla="*/ 1327404 w 1956054"/>
              <a:gd name="connsiteY26" fmla="*/ 575405 h 932592"/>
              <a:gd name="connsiteX27" fmla="*/ 1689830 w 1956054"/>
              <a:gd name="connsiteY27" fmla="*/ 575405 h 932592"/>
              <a:gd name="connsiteX28" fmla="*/ 1689830 w 1956054"/>
              <a:gd name="connsiteY28" fmla="*/ 681895 h 932592"/>
              <a:gd name="connsiteX29" fmla="*/ 1698879 w 1956054"/>
              <a:gd name="connsiteY29" fmla="*/ 681895 h 932592"/>
              <a:gd name="connsiteX30" fmla="*/ 1698879 w 1956054"/>
              <a:gd name="connsiteY30" fmla="*/ 800100 h 932592"/>
              <a:gd name="connsiteX31" fmla="*/ 1705451 w 1956054"/>
              <a:gd name="connsiteY31" fmla="*/ 800100 h 932592"/>
              <a:gd name="connsiteX32" fmla="*/ 1705451 w 1956054"/>
              <a:gd name="connsiteY32" fmla="*/ 932593 h 932592"/>
              <a:gd name="connsiteX33" fmla="*/ 1956054 w 1956054"/>
              <a:gd name="connsiteY33" fmla="*/ 932593 h 93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56054" h="932592">
                <a:moveTo>
                  <a:pt x="0" y="0"/>
                </a:moveTo>
                <a:lnTo>
                  <a:pt x="158496" y="0"/>
                </a:lnTo>
                <a:lnTo>
                  <a:pt x="158496" y="28575"/>
                </a:lnTo>
                <a:lnTo>
                  <a:pt x="479298" y="28575"/>
                </a:lnTo>
                <a:lnTo>
                  <a:pt x="479298" y="59722"/>
                </a:lnTo>
                <a:lnTo>
                  <a:pt x="623411" y="59722"/>
                </a:lnTo>
                <a:lnTo>
                  <a:pt x="623411" y="90964"/>
                </a:lnTo>
                <a:lnTo>
                  <a:pt x="636461" y="90964"/>
                </a:lnTo>
                <a:lnTo>
                  <a:pt x="636461" y="120777"/>
                </a:lnTo>
                <a:lnTo>
                  <a:pt x="653320" y="120777"/>
                </a:lnTo>
                <a:lnTo>
                  <a:pt x="653320" y="153257"/>
                </a:lnTo>
                <a:lnTo>
                  <a:pt x="681895" y="153257"/>
                </a:lnTo>
                <a:lnTo>
                  <a:pt x="681895" y="194786"/>
                </a:lnTo>
                <a:lnTo>
                  <a:pt x="868966" y="194786"/>
                </a:lnTo>
                <a:lnTo>
                  <a:pt x="868966" y="233839"/>
                </a:lnTo>
                <a:lnTo>
                  <a:pt x="874109" y="268891"/>
                </a:lnTo>
                <a:lnTo>
                  <a:pt x="1039082" y="268891"/>
                </a:lnTo>
                <a:lnTo>
                  <a:pt x="1039082" y="316897"/>
                </a:lnTo>
                <a:lnTo>
                  <a:pt x="1071563" y="316897"/>
                </a:lnTo>
                <a:lnTo>
                  <a:pt x="1071563" y="357188"/>
                </a:lnTo>
                <a:lnTo>
                  <a:pt x="1078040" y="394811"/>
                </a:lnTo>
                <a:lnTo>
                  <a:pt x="1272921" y="394811"/>
                </a:lnTo>
                <a:lnTo>
                  <a:pt x="1272921" y="449390"/>
                </a:lnTo>
                <a:lnTo>
                  <a:pt x="1301496" y="449390"/>
                </a:lnTo>
                <a:lnTo>
                  <a:pt x="1301496" y="509111"/>
                </a:lnTo>
                <a:lnTo>
                  <a:pt x="1327404" y="509111"/>
                </a:lnTo>
                <a:lnTo>
                  <a:pt x="1327404" y="575405"/>
                </a:lnTo>
                <a:lnTo>
                  <a:pt x="1689830" y="575405"/>
                </a:lnTo>
                <a:lnTo>
                  <a:pt x="1689830" y="681895"/>
                </a:lnTo>
                <a:lnTo>
                  <a:pt x="1698879" y="681895"/>
                </a:lnTo>
                <a:lnTo>
                  <a:pt x="1698879" y="800100"/>
                </a:lnTo>
                <a:lnTo>
                  <a:pt x="1705451" y="800100"/>
                </a:lnTo>
                <a:lnTo>
                  <a:pt x="1705451" y="932593"/>
                </a:lnTo>
                <a:lnTo>
                  <a:pt x="1956054" y="932593"/>
                </a:lnTo>
              </a:path>
            </a:pathLst>
          </a:custGeom>
          <a:noFill/>
          <a:ln w="28575" cap="flat">
            <a:solidFill>
              <a:srgbClr val="FF7F4D"/>
            </a:solidFill>
            <a:prstDash val="solid"/>
            <a:miter/>
          </a:ln>
        </p:spPr>
        <p:txBody>
          <a:bodyPr rtlCol="0" anchor="ctr"/>
          <a:lstStyle/>
          <a:p>
            <a:endParaRPr lang="fr-FR">
              <a:solidFill>
                <a:prstClr val="black"/>
              </a:solidFill>
            </a:endParaRPr>
          </a:p>
        </p:txBody>
      </p:sp>
      <p:sp>
        <p:nvSpPr>
          <p:cNvPr id="136" name="Graphique 134">
            <a:extLst>
              <a:ext uri="{FF2B5EF4-FFF2-40B4-BE49-F238E27FC236}">
                <a16:creationId xmlns:a16="http://schemas.microsoft.com/office/drawing/2014/main" xmlns="" id="{37B0C19B-8200-3594-D707-0108BC38BC77}"/>
              </a:ext>
            </a:extLst>
          </p:cNvPr>
          <p:cNvSpPr/>
          <p:nvPr/>
        </p:nvSpPr>
        <p:spPr>
          <a:xfrm>
            <a:off x="9043069" y="2160455"/>
            <a:ext cx="2163094" cy="1131358"/>
          </a:xfrm>
          <a:custGeom>
            <a:avLst/>
            <a:gdLst>
              <a:gd name="connsiteX0" fmla="*/ 0 w 1901570"/>
              <a:gd name="connsiteY0" fmla="*/ 0 h 870204"/>
              <a:gd name="connsiteX1" fmla="*/ 149352 w 1901570"/>
              <a:gd name="connsiteY1" fmla="*/ 0 h 870204"/>
              <a:gd name="connsiteX2" fmla="*/ 149352 w 1901570"/>
              <a:gd name="connsiteY2" fmla="*/ 29909 h 870204"/>
              <a:gd name="connsiteX3" fmla="*/ 155829 w 1901570"/>
              <a:gd name="connsiteY3" fmla="*/ 29909 h 870204"/>
              <a:gd name="connsiteX4" fmla="*/ 172784 w 1901570"/>
              <a:gd name="connsiteY4" fmla="*/ 172784 h 870204"/>
              <a:gd name="connsiteX5" fmla="*/ 181832 w 1901570"/>
              <a:gd name="connsiteY5" fmla="*/ 172784 h 870204"/>
              <a:gd name="connsiteX6" fmla="*/ 181832 w 1901570"/>
              <a:gd name="connsiteY6" fmla="*/ 228600 h 870204"/>
              <a:gd name="connsiteX7" fmla="*/ 193548 w 1901570"/>
              <a:gd name="connsiteY7" fmla="*/ 228600 h 870204"/>
              <a:gd name="connsiteX8" fmla="*/ 200025 w 1901570"/>
              <a:gd name="connsiteY8" fmla="*/ 290989 h 870204"/>
              <a:gd name="connsiteX9" fmla="*/ 210407 w 1901570"/>
              <a:gd name="connsiteY9" fmla="*/ 290989 h 870204"/>
              <a:gd name="connsiteX10" fmla="*/ 210407 w 1901570"/>
              <a:gd name="connsiteY10" fmla="*/ 324707 h 870204"/>
              <a:gd name="connsiteX11" fmla="*/ 362426 w 1901570"/>
              <a:gd name="connsiteY11" fmla="*/ 324707 h 870204"/>
              <a:gd name="connsiteX12" fmla="*/ 362426 w 1901570"/>
              <a:gd name="connsiteY12" fmla="*/ 353282 h 870204"/>
              <a:gd name="connsiteX13" fmla="*/ 379286 w 1901570"/>
              <a:gd name="connsiteY13" fmla="*/ 353282 h 870204"/>
              <a:gd name="connsiteX14" fmla="*/ 379286 w 1901570"/>
              <a:gd name="connsiteY14" fmla="*/ 383191 h 870204"/>
              <a:gd name="connsiteX15" fmla="*/ 436436 w 1901570"/>
              <a:gd name="connsiteY15" fmla="*/ 383191 h 870204"/>
              <a:gd name="connsiteX16" fmla="*/ 436436 w 1901570"/>
              <a:gd name="connsiteY16" fmla="*/ 414338 h 870204"/>
              <a:gd name="connsiteX17" fmla="*/ 453295 w 1901570"/>
              <a:gd name="connsiteY17" fmla="*/ 414338 h 870204"/>
              <a:gd name="connsiteX18" fmla="*/ 453295 w 1901570"/>
              <a:gd name="connsiteY18" fmla="*/ 445484 h 870204"/>
              <a:gd name="connsiteX19" fmla="*/ 461105 w 1901570"/>
              <a:gd name="connsiteY19" fmla="*/ 445484 h 870204"/>
              <a:gd name="connsiteX20" fmla="*/ 461105 w 1901570"/>
              <a:gd name="connsiteY20" fmla="*/ 474059 h 870204"/>
              <a:gd name="connsiteX21" fmla="*/ 503968 w 1901570"/>
              <a:gd name="connsiteY21" fmla="*/ 474059 h 870204"/>
              <a:gd name="connsiteX22" fmla="*/ 503968 w 1901570"/>
              <a:gd name="connsiteY22" fmla="*/ 506540 h 870204"/>
              <a:gd name="connsiteX23" fmla="*/ 563690 w 1901570"/>
              <a:gd name="connsiteY23" fmla="*/ 506540 h 870204"/>
              <a:gd name="connsiteX24" fmla="*/ 563690 w 1901570"/>
              <a:gd name="connsiteY24" fmla="*/ 542925 h 870204"/>
              <a:gd name="connsiteX25" fmla="*/ 639032 w 1901570"/>
              <a:gd name="connsiteY25" fmla="*/ 542925 h 870204"/>
              <a:gd name="connsiteX26" fmla="*/ 639032 w 1901570"/>
              <a:gd name="connsiteY26" fmla="*/ 574072 h 870204"/>
              <a:gd name="connsiteX27" fmla="*/ 648176 w 1901570"/>
              <a:gd name="connsiteY27" fmla="*/ 574072 h 870204"/>
              <a:gd name="connsiteX28" fmla="*/ 648176 w 1901570"/>
              <a:gd name="connsiteY28" fmla="*/ 605314 h 870204"/>
              <a:gd name="connsiteX29" fmla="*/ 662464 w 1901570"/>
              <a:gd name="connsiteY29" fmla="*/ 605314 h 870204"/>
              <a:gd name="connsiteX30" fmla="*/ 662464 w 1901570"/>
              <a:gd name="connsiteY30" fmla="*/ 701421 h 870204"/>
              <a:gd name="connsiteX31" fmla="*/ 671513 w 1901570"/>
              <a:gd name="connsiteY31" fmla="*/ 701421 h 870204"/>
              <a:gd name="connsiteX32" fmla="*/ 671513 w 1901570"/>
              <a:gd name="connsiteY32" fmla="*/ 741617 h 870204"/>
              <a:gd name="connsiteX33" fmla="*/ 679323 w 1901570"/>
              <a:gd name="connsiteY33" fmla="*/ 741617 h 870204"/>
              <a:gd name="connsiteX34" fmla="*/ 679323 w 1901570"/>
              <a:gd name="connsiteY34" fmla="*/ 781907 h 870204"/>
              <a:gd name="connsiteX35" fmla="*/ 883253 w 1901570"/>
              <a:gd name="connsiteY35" fmla="*/ 781907 h 870204"/>
              <a:gd name="connsiteX36" fmla="*/ 883253 w 1901570"/>
              <a:gd name="connsiteY36" fmla="*/ 822198 h 870204"/>
              <a:gd name="connsiteX37" fmla="*/ 1084517 w 1901570"/>
              <a:gd name="connsiteY37" fmla="*/ 822198 h 870204"/>
              <a:gd name="connsiteX38" fmla="*/ 1084517 w 1901570"/>
              <a:gd name="connsiteY38" fmla="*/ 870204 h 870204"/>
              <a:gd name="connsiteX39" fmla="*/ 1901571 w 1901570"/>
              <a:gd name="connsiteY39" fmla="*/ 870204 h 87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1570" h="870204">
                <a:moveTo>
                  <a:pt x="0" y="0"/>
                </a:moveTo>
                <a:lnTo>
                  <a:pt x="149352" y="0"/>
                </a:lnTo>
                <a:lnTo>
                  <a:pt x="149352" y="29909"/>
                </a:lnTo>
                <a:lnTo>
                  <a:pt x="155829" y="29909"/>
                </a:lnTo>
                <a:lnTo>
                  <a:pt x="172784" y="172784"/>
                </a:lnTo>
                <a:lnTo>
                  <a:pt x="181832" y="172784"/>
                </a:lnTo>
                <a:lnTo>
                  <a:pt x="181832" y="228600"/>
                </a:lnTo>
                <a:lnTo>
                  <a:pt x="193548" y="228600"/>
                </a:lnTo>
                <a:lnTo>
                  <a:pt x="200025" y="290989"/>
                </a:lnTo>
                <a:lnTo>
                  <a:pt x="210407" y="290989"/>
                </a:lnTo>
                <a:lnTo>
                  <a:pt x="210407" y="324707"/>
                </a:lnTo>
                <a:lnTo>
                  <a:pt x="362426" y="324707"/>
                </a:lnTo>
                <a:lnTo>
                  <a:pt x="362426" y="353282"/>
                </a:lnTo>
                <a:lnTo>
                  <a:pt x="379286" y="353282"/>
                </a:lnTo>
                <a:lnTo>
                  <a:pt x="379286" y="383191"/>
                </a:lnTo>
                <a:lnTo>
                  <a:pt x="436436" y="383191"/>
                </a:lnTo>
                <a:lnTo>
                  <a:pt x="436436" y="414338"/>
                </a:lnTo>
                <a:lnTo>
                  <a:pt x="453295" y="414338"/>
                </a:lnTo>
                <a:lnTo>
                  <a:pt x="453295" y="445484"/>
                </a:lnTo>
                <a:lnTo>
                  <a:pt x="461105" y="445484"/>
                </a:lnTo>
                <a:lnTo>
                  <a:pt x="461105" y="474059"/>
                </a:lnTo>
                <a:lnTo>
                  <a:pt x="503968" y="474059"/>
                </a:lnTo>
                <a:lnTo>
                  <a:pt x="503968" y="506540"/>
                </a:lnTo>
                <a:lnTo>
                  <a:pt x="563690" y="506540"/>
                </a:lnTo>
                <a:lnTo>
                  <a:pt x="563690" y="542925"/>
                </a:lnTo>
                <a:lnTo>
                  <a:pt x="639032" y="542925"/>
                </a:lnTo>
                <a:lnTo>
                  <a:pt x="639032" y="574072"/>
                </a:lnTo>
                <a:lnTo>
                  <a:pt x="648176" y="574072"/>
                </a:lnTo>
                <a:lnTo>
                  <a:pt x="648176" y="605314"/>
                </a:lnTo>
                <a:lnTo>
                  <a:pt x="662464" y="605314"/>
                </a:lnTo>
                <a:lnTo>
                  <a:pt x="662464" y="701421"/>
                </a:lnTo>
                <a:lnTo>
                  <a:pt x="671513" y="701421"/>
                </a:lnTo>
                <a:lnTo>
                  <a:pt x="671513" y="741617"/>
                </a:lnTo>
                <a:lnTo>
                  <a:pt x="679323" y="741617"/>
                </a:lnTo>
                <a:lnTo>
                  <a:pt x="679323" y="781907"/>
                </a:lnTo>
                <a:lnTo>
                  <a:pt x="883253" y="781907"/>
                </a:lnTo>
                <a:lnTo>
                  <a:pt x="883253" y="822198"/>
                </a:lnTo>
                <a:lnTo>
                  <a:pt x="1084517" y="822198"/>
                </a:lnTo>
                <a:lnTo>
                  <a:pt x="1084517" y="870204"/>
                </a:lnTo>
                <a:lnTo>
                  <a:pt x="1901571" y="870204"/>
                </a:lnTo>
              </a:path>
            </a:pathLst>
          </a:custGeom>
          <a:noFill/>
          <a:ln w="28575" cap="flat">
            <a:solidFill>
              <a:srgbClr val="898989"/>
            </a:solidFill>
            <a:prstDash val="solid"/>
            <a:miter/>
          </a:ln>
        </p:spPr>
        <p:txBody>
          <a:bodyPr rtlCol="0" anchor="ctr"/>
          <a:lstStyle/>
          <a:p>
            <a:endParaRPr lang="fr-FR">
              <a:solidFill>
                <a:prstClr val="black"/>
              </a:solidFill>
            </a:endParaRPr>
          </a:p>
        </p:txBody>
      </p:sp>
      <p:sp>
        <p:nvSpPr>
          <p:cNvPr id="139" name="Graphique 137">
            <a:extLst>
              <a:ext uri="{FF2B5EF4-FFF2-40B4-BE49-F238E27FC236}">
                <a16:creationId xmlns:a16="http://schemas.microsoft.com/office/drawing/2014/main" xmlns="" id="{81CF7782-8FE0-8172-20E5-E77B795B9ED4}"/>
              </a:ext>
            </a:extLst>
          </p:cNvPr>
          <p:cNvSpPr/>
          <p:nvPr/>
        </p:nvSpPr>
        <p:spPr>
          <a:xfrm>
            <a:off x="9043068" y="2160455"/>
            <a:ext cx="2214527" cy="683683"/>
          </a:xfrm>
          <a:custGeom>
            <a:avLst/>
            <a:gdLst>
              <a:gd name="connsiteX0" fmla="*/ 0 w 1949576"/>
              <a:gd name="connsiteY0" fmla="*/ 0 h 518255"/>
              <a:gd name="connsiteX1" fmla="*/ 194786 w 1949576"/>
              <a:gd name="connsiteY1" fmla="*/ 0 h 518255"/>
              <a:gd name="connsiteX2" fmla="*/ 194786 w 1949576"/>
              <a:gd name="connsiteY2" fmla="*/ 29909 h 518255"/>
              <a:gd name="connsiteX3" fmla="*/ 371475 w 1949576"/>
              <a:gd name="connsiteY3" fmla="*/ 29909 h 518255"/>
              <a:gd name="connsiteX4" fmla="*/ 371475 w 1949576"/>
              <a:gd name="connsiteY4" fmla="*/ 57150 h 518255"/>
              <a:gd name="connsiteX5" fmla="*/ 445484 w 1949576"/>
              <a:gd name="connsiteY5" fmla="*/ 57150 h 518255"/>
              <a:gd name="connsiteX6" fmla="*/ 445484 w 1949576"/>
              <a:gd name="connsiteY6" fmla="*/ 92202 h 518255"/>
              <a:gd name="connsiteX7" fmla="*/ 470154 w 1949576"/>
              <a:gd name="connsiteY7" fmla="*/ 92202 h 518255"/>
              <a:gd name="connsiteX8" fmla="*/ 470154 w 1949576"/>
              <a:gd name="connsiteY8" fmla="*/ 120777 h 518255"/>
              <a:gd name="connsiteX9" fmla="*/ 565023 w 1949576"/>
              <a:gd name="connsiteY9" fmla="*/ 120777 h 518255"/>
              <a:gd name="connsiteX10" fmla="*/ 565023 w 1949576"/>
              <a:gd name="connsiteY10" fmla="*/ 155829 h 518255"/>
              <a:gd name="connsiteX11" fmla="*/ 601409 w 1949576"/>
              <a:gd name="connsiteY11" fmla="*/ 155829 h 518255"/>
              <a:gd name="connsiteX12" fmla="*/ 601409 w 1949576"/>
              <a:gd name="connsiteY12" fmla="*/ 183166 h 518255"/>
              <a:gd name="connsiteX13" fmla="*/ 811816 w 1949576"/>
              <a:gd name="connsiteY13" fmla="*/ 183166 h 518255"/>
              <a:gd name="connsiteX14" fmla="*/ 811816 w 1949576"/>
              <a:gd name="connsiteY14" fmla="*/ 215646 h 518255"/>
              <a:gd name="connsiteX15" fmla="*/ 911828 w 1949576"/>
              <a:gd name="connsiteY15" fmla="*/ 215646 h 518255"/>
              <a:gd name="connsiteX16" fmla="*/ 911828 w 1949576"/>
              <a:gd name="connsiteY16" fmla="*/ 267557 h 518255"/>
              <a:gd name="connsiteX17" fmla="*/ 1066324 w 1949576"/>
              <a:gd name="connsiteY17" fmla="*/ 267557 h 518255"/>
              <a:gd name="connsiteX18" fmla="*/ 1066324 w 1949576"/>
              <a:gd name="connsiteY18" fmla="*/ 311753 h 518255"/>
              <a:gd name="connsiteX19" fmla="*/ 1109186 w 1949576"/>
              <a:gd name="connsiteY19" fmla="*/ 311753 h 518255"/>
              <a:gd name="connsiteX20" fmla="*/ 1109186 w 1949576"/>
              <a:gd name="connsiteY20" fmla="*/ 366236 h 518255"/>
              <a:gd name="connsiteX21" fmla="*/ 1541717 w 1949576"/>
              <a:gd name="connsiteY21" fmla="*/ 366236 h 518255"/>
              <a:gd name="connsiteX22" fmla="*/ 1541717 w 1949576"/>
              <a:gd name="connsiteY22" fmla="*/ 518255 h 518255"/>
              <a:gd name="connsiteX23" fmla="*/ 1949577 w 1949576"/>
              <a:gd name="connsiteY23" fmla="*/ 518255 h 51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9576" h="518255">
                <a:moveTo>
                  <a:pt x="0" y="0"/>
                </a:moveTo>
                <a:lnTo>
                  <a:pt x="194786" y="0"/>
                </a:lnTo>
                <a:lnTo>
                  <a:pt x="194786" y="29909"/>
                </a:lnTo>
                <a:lnTo>
                  <a:pt x="371475" y="29909"/>
                </a:lnTo>
                <a:lnTo>
                  <a:pt x="371475" y="57150"/>
                </a:lnTo>
                <a:lnTo>
                  <a:pt x="445484" y="57150"/>
                </a:lnTo>
                <a:lnTo>
                  <a:pt x="445484" y="92202"/>
                </a:lnTo>
                <a:lnTo>
                  <a:pt x="470154" y="92202"/>
                </a:lnTo>
                <a:lnTo>
                  <a:pt x="470154" y="120777"/>
                </a:lnTo>
                <a:lnTo>
                  <a:pt x="565023" y="120777"/>
                </a:lnTo>
                <a:lnTo>
                  <a:pt x="565023" y="155829"/>
                </a:lnTo>
                <a:lnTo>
                  <a:pt x="601409" y="155829"/>
                </a:lnTo>
                <a:lnTo>
                  <a:pt x="601409" y="183166"/>
                </a:lnTo>
                <a:lnTo>
                  <a:pt x="811816" y="183166"/>
                </a:lnTo>
                <a:lnTo>
                  <a:pt x="811816" y="215646"/>
                </a:lnTo>
                <a:lnTo>
                  <a:pt x="911828" y="215646"/>
                </a:lnTo>
                <a:lnTo>
                  <a:pt x="911828" y="267557"/>
                </a:lnTo>
                <a:lnTo>
                  <a:pt x="1066324" y="267557"/>
                </a:lnTo>
                <a:lnTo>
                  <a:pt x="1066324" y="311753"/>
                </a:lnTo>
                <a:lnTo>
                  <a:pt x="1109186" y="311753"/>
                </a:lnTo>
                <a:lnTo>
                  <a:pt x="1109186" y="366236"/>
                </a:lnTo>
                <a:lnTo>
                  <a:pt x="1541717" y="366236"/>
                </a:lnTo>
                <a:lnTo>
                  <a:pt x="1541717" y="518255"/>
                </a:lnTo>
                <a:lnTo>
                  <a:pt x="1949577" y="518255"/>
                </a:lnTo>
              </a:path>
            </a:pathLst>
          </a:custGeom>
          <a:noFill/>
          <a:ln w="28575" cap="flat">
            <a:solidFill>
              <a:schemeClr val="accent2"/>
            </a:solidFill>
            <a:prstDash val="solid"/>
            <a:miter/>
          </a:ln>
        </p:spPr>
        <p:txBody>
          <a:bodyPr rtlCol="0" anchor="ctr"/>
          <a:lstStyle/>
          <a:p>
            <a:endParaRPr lang="fr-FR">
              <a:solidFill>
                <a:prstClr val="black"/>
              </a:solidFill>
            </a:endParaRPr>
          </a:p>
        </p:txBody>
      </p:sp>
      <p:graphicFrame>
        <p:nvGraphicFramePr>
          <p:cNvPr id="5" name="Chart 16">
            <a:extLst>
              <a:ext uri="{FF2B5EF4-FFF2-40B4-BE49-F238E27FC236}">
                <a16:creationId xmlns:a16="http://schemas.microsoft.com/office/drawing/2014/main" xmlns="" id="{5B33CAAF-E0D1-1FC9-9CC0-C4F4248B2638}"/>
              </a:ext>
            </a:extLst>
          </p:cNvPr>
          <p:cNvGraphicFramePr/>
          <p:nvPr/>
        </p:nvGraphicFramePr>
        <p:xfrm>
          <a:off x="1307589" y="1935578"/>
          <a:ext cx="3024000" cy="2808000"/>
        </p:xfrm>
        <a:graphic>
          <a:graphicData uri="http://schemas.openxmlformats.org/drawingml/2006/chart">
            <c:chart xmlns:c="http://schemas.openxmlformats.org/drawingml/2006/chart" xmlns:r="http://schemas.openxmlformats.org/officeDocument/2006/relationships" r:id="rId6"/>
          </a:graphicData>
        </a:graphic>
      </p:graphicFrame>
      <p:sp>
        <p:nvSpPr>
          <p:cNvPr id="32" name="ZoneTexte 31">
            <a:extLst>
              <a:ext uri="{FF2B5EF4-FFF2-40B4-BE49-F238E27FC236}">
                <a16:creationId xmlns:a16="http://schemas.microsoft.com/office/drawing/2014/main" xmlns="" id="{2B635F57-D981-6535-3004-2B7213E1A3D7}"/>
              </a:ext>
            </a:extLst>
          </p:cNvPr>
          <p:cNvSpPr txBox="1"/>
          <p:nvPr/>
        </p:nvSpPr>
        <p:spPr>
          <a:xfrm>
            <a:off x="2128078" y="1528873"/>
            <a:ext cx="2323431" cy="707886"/>
          </a:xfrm>
          <a:prstGeom prst="rect">
            <a:avLst/>
          </a:prstGeom>
          <a:noFill/>
        </p:spPr>
        <p:txBody>
          <a:bodyPr wrap="square" rtlCol="0" anchor="b">
            <a:spAutoFit/>
          </a:bodyPr>
          <a:lstStyle/>
          <a:p>
            <a:pPr algn="r"/>
            <a:r>
              <a:rPr lang="fr-FR" sz="1100" b="1" dirty="0">
                <a:solidFill>
                  <a:prstClr val="black"/>
                </a:solidFill>
                <a:latin typeface="Century Gothic" panose="020B0502020202020204" pitchFamily="34" charset="0"/>
              </a:rPr>
              <a:t>SSE Médiane NE </a:t>
            </a:r>
            <a:r>
              <a:rPr lang="fr-FR" sz="1100" b="1" i="1" dirty="0">
                <a:solidFill>
                  <a:prstClr val="black"/>
                </a:solidFill>
                <a:latin typeface="Century Gothic" panose="020B0502020202020204" pitchFamily="34" charset="0"/>
              </a:rPr>
              <a:t>vs</a:t>
            </a:r>
            <a:r>
              <a:rPr lang="fr-FR" sz="1100" b="1" dirty="0">
                <a:solidFill>
                  <a:prstClr val="black"/>
                </a:solidFill>
                <a:latin typeface="Century Gothic" panose="020B0502020202020204" pitchFamily="34" charset="0"/>
              </a:rPr>
              <a:t> 15,3 mois</a:t>
            </a:r>
          </a:p>
          <a:p>
            <a:pPr algn="r"/>
            <a:r>
              <a:rPr lang="fr-FR" sz="1100" b="1" dirty="0">
                <a:solidFill>
                  <a:prstClr val="black"/>
                </a:solidFill>
                <a:latin typeface="Century Gothic" panose="020B0502020202020204" pitchFamily="34" charset="0"/>
              </a:rPr>
              <a:t>HR=0,59 (95% CI 0,327-1,034)</a:t>
            </a:r>
          </a:p>
          <a:p>
            <a:pPr algn="r"/>
            <a:r>
              <a:rPr lang="fr-FR" sz="900" b="1" dirty="0" err="1">
                <a:solidFill>
                  <a:srgbClr val="FF7F4D"/>
                </a:solidFill>
                <a:latin typeface="Century Gothic" panose="020B0502020202020204" pitchFamily="34" charset="0"/>
              </a:rPr>
              <a:t>Toripalimab</a:t>
            </a:r>
            <a:r>
              <a:rPr lang="fr-FR" sz="900" b="1" dirty="0">
                <a:solidFill>
                  <a:srgbClr val="FF7F4D"/>
                </a:solidFill>
                <a:latin typeface="Century Gothic" panose="020B0502020202020204" pitchFamily="34" charset="0"/>
              </a:rPr>
              <a:t> + CT (n=69)</a:t>
            </a:r>
            <a:endParaRPr lang="fr-FR" sz="900" dirty="0">
              <a:solidFill>
                <a:srgbClr val="FF7F4D"/>
              </a:solidFill>
              <a:latin typeface="Arial" panose="020B0604020202020204" pitchFamily="34" charset="0"/>
            </a:endParaRPr>
          </a:p>
          <a:p>
            <a:pPr algn="r"/>
            <a:r>
              <a:rPr lang="fr-FR" sz="900" b="1" dirty="0">
                <a:solidFill>
                  <a:srgbClr val="898989"/>
                </a:solidFill>
                <a:latin typeface="Century Gothic" panose="020B0502020202020204" pitchFamily="34" charset="0"/>
              </a:rPr>
              <a:t>Placebo + CT (n=70)</a:t>
            </a:r>
            <a:endParaRPr lang="fr-FR" sz="900" dirty="0">
              <a:solidFill>
                <a:srgbClr val="898989"/>
              </a:solidFill>
              <a:latin typeface="Arial" panose="020B0604020202020204" pitchFamily="34" charset="0"/>
            </a:endParaRPr>
          </a:p>
        </p:txBody>
      </p:sp>
    </p:spTree>
    <p:extLst>
      <p:ext uri="{BB962C8B-B14F-4D97-AF65-F5344CB8AC3E}">
        <p14:creationId xmlns:p14="http://schemas.microsoft.com/office/powerpoint/2010/main" val="4129583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a:xfrm>
            <a:off x="8235351" y="6554231"/>
            <a:ext cx="1411407" cy="242888"/>
          </a:xfrm>
        </p:spPr>
        <p:txBody>
          <a:bodyPr/>
          <a:lstStyle/>
          <a:p>
            <a:r>
              <a:rPr lang="fr-FR" dirty="0"/>
              <a:t>2-6 juin 2023</a:t>
            </a:r>
            <a:r>
              <a:rPr lang="fr-FR" noProof="0" dirty="0"/>
              <a:t> </a:t>
            </a:r>
            <a:endParaRPr lang="fr-FR" dirty="0"/>
          </a:p>
          <a:p>
            <a:endParaRPr lang="fr-FR" dirty="0"/>
          </a:p>
        </p:txBody>
      </p:sp>
      <p:sp>
        <p:nvSpPr>
          <p:cNvPr id="4" name="Espace réservé du contenu 2">
            <a:extLst>
              <a:ext uri="{FF2B5EF4-FFF2-40B4-BE49-F238E27FC236}">
                <a16:creationId xmlns:a16="http://schemas.microsoft.com/office/drawing/2014/main" xmlns="" id="{48982C48-D0CE-2934-B259-FB929F6CAB3C}"/>
              </a:ext>
            </a:extLst>
          </p:cNvPr>
          <p:cNvSpPr>
            <a:spLocks noGrp="1"/>
          </p:cNvSpPr>
          <p:nvPr>
            <p:ph sz="quarter" idx="16"/>
          </p:nvPr>
        </p:nvSpPr>
        <p:spPr>
          <a:xfrm>
            <a:off x="1017816" y="6342603"/>
            <a:ext cx="5159375" cy="247196"/>
          </a:xfrm>
        </p:spPr>
        <p:txBody>
          <a:bodyPr/>
          <a:lstStyle/>
          <a:p>
            <a:r>
              <a:rPr lang="fr-FR" dirty="0" err="1"/>
              <a:t>Shun</a:t>
            </a:r>
            <a:r>
              <a:rPr lang="fr-FR" dirty="0"/>
              <a:t> Lu et al., ASCO</a:t>
            </a:r>
            <a:r>
              <a:rPr lang="fr-FR" baseline="30000" dirty="0"/>
              <a:t>®</a:t>
            </a:r>
            <a:r>
              <a:rPr lang="fr-FR" dirty="0"/>
              <a:t> 2023, Abs.#8501</a:t>
            </a:r>
          </a:p>
        </p:txBody>
      </p:sp>
      <p:sp>
        <p:nvSpPr>
          <p:cNvPr id="8" name="Espace réservé du texte 3">
            <a:extLst>
              <a:ext uri="{FF2B5EF4-FFF2-40B4-BE49-F238E27FC236}">
                <a16:creationId xmlns:a16="http://schemas.microsoft.com/office/drawing/2014/main" xmlns="" id="{80BCCA99-D053-C4D4-779F-BEDE833D44B8}"/>
              </a:ext>
            </a:extLst>
          </p:cNvPr>
          <p:cNvSpPr>
            <a:spLocks noGrp="1"/>
          </p:cNvSpPr>
          <p:nvPr>
            <p:ph type="body" sz="quarter" idx="17"/>
          </p:nvPr>
        </p:nvSpPr>
        <p:spPr>
          <a:xfrm>
            <a:off x="932773" y="-4431"/>
            <a:ext cx="11259225" cy="516866"/>
          </a:xfrm>
        </p:spPr>
        <p:txBody>
          <a:bodyPr/>
          <a:lstStyle/>
          <a:p>
            <a:r>
              <a:rPr lang="fr-FR"/>
              <a:t>NEOTORCH</a:t>
            </a:r>
            <a:endParaRPr lang="fr-FR" dirty="0"/>
          </a:p>
        </p:txBody>
      </p:sp>
      <p:sp>
        <p:nvSpPr>
          <p:cNvPr id="9" name="Espace réservé du texte 8">
            <a:extLst>
              <a:ext uri="{FF2B5EF4-FFF2-40B4-BE49-F238E27FC236}">
                <a16:creationId xmlns:a16="http://schemas.microsoft.com/office/drawing/2014/main" xmlns="" id="{3CE4F20A-3186-B6A3-8CB1-FDC4FD1985E3}"/>
              </a:ext>
            </a:extLst>
          </p:cNvPr>
          <p:cNvSpPr>
            <a:spLocks noGrp="1"/>
          </p:cNvSpPr>
          <p:nvPr>
            <p:ph type="body" sz="quarter" idx="18"/>
          </p:nvPr>
        </p:nvSpPr>
        <p:spPr/>
        <p:txBody>
          <a:bodyPr/>
          <a:lstStyle/>
          <a:p>
            <a:r>
              <a:rPr lang="fr-FR" dirty="0"/>
              <a:t>Survie sans évènement (SSE) des stades III </a:t>
            </a:r>
            <a:r>
              <a:rPr lang="fr-FR" sz="2000" dirty="0"/>
              <a:t>selon l’histologie</a:t>
            </a:r>
          </a:p>
        </p:txBody>
      </p:sp>
      <p:sp>
        <p:nvSpPr>
          <p:cNvPr id="20" name="Espace réservé du contenu 19">
            <a:extLst>
              <a:ext uri="{FF2B5EF4-FFF2-40B4-BE49-F238E27FC236}">
                <a16:creationId xmlns:a16="http://schemas.microsoft.com/office/drawing/2014/main" xmlns="" id="{00BACF9D-CC9D-2F1D-FCFA-124C30C38CA2}"/>
              </a:ext>
            </a:extLst>
          </p:cNvPr>
          <p:cNvSpPr>
            <a:spLocks noGrp="1"/>
          </p:cNvSpPr>
          <p:nvPr>
            <p:ph sz="quarter" idx="21"/>
          </p:nvPr>
        </p:nvSpPr>
        <p:spPr>
          <a:xfrm>
            <a:off x="1627072" y="4937747"/>
            <a:ext cx="9716101" cy="924890"/>
          </a:xfrm>
        </p:spPr>
        <p:txBody>
          <a:bodyPr lIns="216000" anchor="ctr"/>
          <a:lstStyle/>
          <a:p>
            <a:pPr>
              <a:spcBef>
                <a:spcPts val="600"/>
              </a:spcBef>
            </a:pPr>
            <a:r>
              <a:rPr lang="fr-FR" dirty="0"/>
              <a:t>Bénéfice sur l’EFS chez les épidermoïdes  : HR 0.35.</a:t>
            </a:r>
          </a:p>
          <a:p>
            <a:pPr lvl="1">
              <a:spcBef>
                <a:spcPts val="600"/>
              </a:spcBef>
            </a:pPr>
            <a:r>
              <a:rPr lang="fr-FR" dirty="0"/>
              <a:t>Pour les non épidermoïdes dont l’effectif est très réduit , HR 0.54.</a:t>
            </a:r>
          </a:p>
        </p:txBody>
      </p:sp>
      <p:sp>
        <p:nvSpPr>
          <p:cNvPr id="21" name="Rectangle 20">
            <a:extLst>
              <a:ext uri="{FF2B5EF4-FFF2-40B4-BE49-F238E27FC236}">
                <a16:creationId xmlns:a16="http://schemas.microsoft.com/office/drawing/2014/main" xmlns="" id="{21E05864-BE31-7BC4-634D-54411F0A003A}"/>
              </a:ext>
            </a:extLst>
          </p:cNvPr>
          <p:cNvSpPr/>
          <p:nvPr/>
        </p:nvSpPr>
        <p:spPr>
          <a:xfrm>
            <a:off x="1627072" y="1164728"/>
            <a:ext cx="4716000" cy="3637325"/>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graphicFrame>
        <p:nvGraphicFramePr>
          <p:cNvPr id="24" name="Chart 16">
            <a:extLst>
              <a:ext uri="{FF2B5EF4-FFF2-40B4-BE49-F238E27FC236}">
                <a16:creationId xmlns:a16="http://schemas.microsoft.com/office/drawing/2014/main" xmlns="" id="{59FF8B32-5C1A-5600-0066-F7A97CAB5AA2}"/>
              </a:ext>
            </a:extLst>
          </p:cNvPr>
          <p:cNvGraphicFramePr/>
          <p:nvPr>
            <p:extLst>
              <p:ext uri="{D42A27DB-BD31-4B8C-83A1-F6EECF244321}">
                <p14:modId xmlns:p14="http://schemas.microsoft.com/office/powerpoint/2010/main" val="2316697892"/>
              </p:ext>
            </p:extLst>
          </p:nvPr>
        </p:nvGraphicFramePr>
        <p:xfrm>
          <a:off x="1627072" y="1554159"/>
          <a:ext cx="4391334" cy="25274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4" name="Tableau 73">
            <a:extLst>
              <a:ext uri="{FF2B5EF4-FFF2-40B4-BE49-F238E27FC236}">
                <a16:creationId xmlns:a16="http://schemas.microsoft.com/office/drawing/2014/main" xmlns="" id="{1528534E-E8FD-90F9-1550-FD1D07AD712A}"/>
              </a:ext>
            </a:extLst>
          </p:cNvPr>
          <p:cNvGraphicFramePr>
            <a:graphicFrameLocks noGrp="1"/>
          </p:cNvGraphicFramePr>
          <p:nvPr>
            <p:extLst>
              <p:ext uri="{D42A27DB-BD31-4B8C-83A1-F6EECF244321}">
                <p14:modId xmlns:p14="http://schemas.microsoft.com/office/powerpoint/2010/main" val="1033970185"/>
              </p:ext>
            </p:extLst>
          </p:nvPr>
        </p:nvGraphicFramePr>
        <p:xfrm>
          <a:off x="2223011" y="4075254"/>
          <a:ext cx="3708000" cy="634278"/>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1437306411"/>
                    </a:ext>
                  </a:extLst>
                </a:gridCol>
                <a:gridCol w="1296000">
                  <a:extLst>
                    <a:ext uri="{9D8B030D-6E8A-4147-A177-3AD203B41FA5}">
                      <a16:colId xmlns:a16="http://schemas.microsoft.com/office/drawing/2014/main" xmlns="" val="1697084403"/>
                    </a:ext>
                  </a:extLst>
                </a:gridCol>
                <a:gridCol w="1296000">
                  <a:extLst>
                    <a:ext uri="{9D8B030D-6E8A-4147-A177-3AD203B41FA5}">
                      <a16:colId xmlns:a16="http://schemas.microsoft.com/office/drawing/2014/main" xmlns="" val="2450912462"/>
                    </a:ext>
                  </a:extLst>
                </a:gridCol>
              </a:tblGrid>
              <a:tr h="87323">
                <a:tc>
                  <a:txBody>
                    <a:bodyPr/>
                    <a:lstStyle/>
                    <a:p>
                      <a:pPr algn="l"/>
                      <a:endParaRPr lang="fr-FR" sz="700" b="0" u="none" dirty="0">
                        <a:latin typeface="Century Gothic" panose="020B0502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evts</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patients</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solidFill>
                          <a:latin typeface="Century Gothic" panose="020B0502020202020204" pitchFamily="34" charset="0"/>
                        </a:rPr>
                        <a:t>SSE </a:t>
                      </a:r>
                      <a:r>
                        <a:rPr lang="fr-FR" sz="700" b="0" dirty="0" err="1">
                          <a:solidFill>
                            <a:schemeClr val="tx1"/>
                          </a:solidFill>
                          <a:latin typeface="Century Gothic" panose="020B0502020202020204" pitchFamily="34" charset="0"/>
                        </a:rPr>
                        <a:t>mediane</a:t>
                      </a:r>
                      <a:r>
                        <a:rPr lang="fr-FR" sz="700" b="0" dirty="0">
                          <a:solidFill>
                            <a:schemeClr val="tx1"/>
                          </a:solidFill>
                          <a:latin typeface="Century Gothic" panose="020B0502020202020204" pitchFamily="34" charset="0"/>
                        </a:rPr>
                        <a:t> mois(IC95%I</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28650667"/>
                  </a:ext>
                </a:extLst>
              </a:tr>
              <a:tr h="180000">
                <a:tc>
                  <a:txBody>
                    <a:bodyPr/>
                    <a:lstStyle/>
                    <a:p>
                      <a:pPr marL="0" indent="0" algn="l"/>
                      <a:r>
                        <a:rPr lang="fr-FR" sz="800" b="1" dirty="0" err="1">
                          <a:solidFill>
                            <a:schemeClr val="bg1"/>
                          </a:solidFill>
                          <a:latin typeface="Century Gothic" panose="020B0502020202020204" pitchFamily="34" charset="0"/>
                        </a:rPr>
                        <a:t>Toripalimab</a:t>
                      </a:r>
                      <a:r>
                        <a:rPr lang="fr-FR" sz="800" b="1" dirty="0">
                          <a:solidFill>
                            <a:schemeClr val="bg1"/>
                          </a:solidFill>
                          <a:latin typeface="Century Gothic" panose="020B0502020202020204" pitchFamily="34" charset="0"/>
                        </a:rPr>
                        <a:t> + CT</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12/45</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NE (17,5-NE)</a:t>
                      </a:r>
                    </a:p>
                  </a:txBody>
                  <a:tcPr marL="36000" marR="36000" marT="0" marB="0" anchor="ctr">
                    <a:lnT w="38100" cmpd="sng">
                      <a:noFill/>
                    </a:lnT>
                    <a:solidFill>
                      <a:schemeClr val="accent2"/>
                    </a:solidFill>
                  </a:tcPr>
                </a:tc>
                <a:extLst>
                  <a:ext uri="{0D108BD9-81ED-4DB2-BD59-A6C34878D82A}">
                    <a16:rowId xmlns:a16="http://schemas.microsoft.com/office/drawing/2014/main" xmlns="" val="2173765897"/>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Century Gothic" panose="020B0502020202020204" pitchFamily="34" charset="0"/>
                        </a:rPr>
                        <a:t>Placebo + CT</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21/45</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21,9 (9,7-NE)</a:t>
                      </a:r>
                    </a:p>
                  </a:txBody>
                  <a:tcPr marL="36000" marR="36000" marT="0" marB="0" anchor="ctr">
                    <a:lnB w="12700" cmpd="sng">
                      <a:noFill/>
                    </a:lnB>
                    <a:solidFill>
                      <a:srgbClr val="898989"/>
                    </a:solidFill>
                  </a:tcPr>
                </a:tc>
                <a:extLst>
                  <a:ext uri="{0D108BD9-81ED-4DB2-BD59-A6C34878D82A}">
                    <a16:rowId xmlns:a16="http://schemas.microsoft.com/office/drawing/2014/main" xmlns="" val="1766846598"/>
                  </a:ext>
                </a:extLst>
              </a:tr>
              <a:tr h="167598">
                <a:tc gridSpan="3">
                  <a:txBody>
                    <a:bodyPr/>
                    <a:lstStyle/>
                    <a:p>
                      <a:pPr marL="0" indent="0" algn="l"/>
                      <a:r>
                        <a:rPr lang="fr-FR" sz="600" b="0" i="1" dirty="0">
                          <a:latin typeface="Century Gothic" panose="020B0502020202020204" pitchFamily="34" charset="0"/>
                        </a:rPr>
                        <a:t>Suivi</a:t>
                      </a:r>
                      <a:r>
                        <a:rPr lang="fr-FR" sz="600" b="0" i="1" baseline="0" dirty="0">
                          <a:latin typeface="Century Gothic" panose="020B0502020202020204" pitchFamily="34" charset="0"/>
                        </a:rPr>
                        <a:t> </a:t>
                      </a:r>
                      <a:r>
                        <a:rPr lang="fr-FR" sz="600" b="0" i="1" baseline="0" dirty="0" err="1">
                          <a:latin typeface="Century Gothic" panose="020B0502020202020204" pitchFamily="34" charset="0"/>
                        </a:rPr>
                        <a:t>median</a:t>
                      </a:r>
                      <a:r>
                        <a:rPr lang="fr-FR" sz="600" b="0" i="1" dirty="0">
                          <a:latin typeface="Century Gothic" panose="020B0502020202020204" pitchFamily="34" charset="0"/>
                        </a:rPr>
                        <a:t> 18,25 mois</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indent="0" algn="ctr"/>
                      <a:r>
                        <a:rPr lang="fr-FR" sz="1100" b="0" dirty="0">
                          <a:latin typeface="Century Gothic" panose="020B0502020202020204" pitchFamily="34" charset="0"/>
                        </a:rPr>
                        <a:t>181 (89,6)</a:t>
                      </a:r>
                    </a:p>
                  </a:txBody>
                  <a:tcPr marL="36000" marR="36000" marT="0" marB="0" anchor="ctr">
                    <a:solidFill>
                      <a:srgbClr val="F2F2F2"/>
                    </a:solidFill>
                  </a:tcPr>
                </a:tc>
                <a:tc hMerge="1">
                  <a:txBody>
                    <a:bodyPr/>
                    <a:lstStyle/>
                    <a:p>
                      <a:pPr marL="0" indent="0" algn="ctr"/>
                      <a:r>
                        <a:rPr lang="fr-FR" sz="1100" b="0" dirty="0">
                          <a:latin typeface="Century Gothic" panose="020B0502020202020204" pitchFamily="34" charset="0"/>
                        </a:rPr>
                        <a:t>189 (93,6)</a:t>
                      </a:r>
                    </a:p>
                  </a:txBody>
                  <a:tcPr marL="36000" marR="36000" marT="0" marB="0" anchor="ctr">
                    <a:solidFill>
                      <a:srgbClr val="F2F2F2"/>
                    </a:solidFill>
                  </a:tcPr>
                </a:tc>
                <a:extLst>
                  <a:ext uri="{0D108BD9-81ED-4DB2-BD59-A6C34878D82A}">
                    <a16:rowId xmlns:a16="http://schemas.microsoft.com/office/drawing/2014/main" xmlns="" val="228857405"/>
                  </a:ext>
                </a:extLst>
              </a:tr>
            </a:tbl>
          </a:graphicData>
        </a:graphic>
      </p:graphicFrame>
      <p:sp>
        <p:nvSpPr>
          <p:cNvPr id="32" name="ZoneTexte 31">
            <a:extLst>
              <a:ext uri="{FF2B5EF4-FFF2-40B4-BE49-F238E27FC236}">
                <a16:creationId xmlns:a16="http://schemas.microsoft.com/office/drawing/2014/main" xmlns="" id="{2B635F57-D981-6535-3004-2B7213E1A3D7}"/>
              </a:ext>
            </a:extLst>
          </p:cNvPr>
          <p:cNvSpPr txBox="1"/>
          <p:nvPr/>
        </p:nvSpPr>
        <p:spPr>
          <a:xfrm>
            <a:off x="2458752" y="3006159"/>
            <a:ext cx="2323431" cy="461665"/>
          </a:xfrm>
          <a:prstGeom prst="rect">
            <a:avLst/>
          </a:prstGeom>
          <a:noFill/>
        </p:spPr>
        <p:txBody>
          <a:bodyPr wrap="square" rtlCol="0" anchor="b">
            <a:spAutoFit/>
          </a:bodyPr>
          <a:lstStyle/>
          <a:p>
            <a:r>
              <a:rPr lang="fr-FR" sz="1200" b="1" dirty="0">
                <a:solidFill>
                  <a:prstClr val="black"/>
                </a:solidFill>
                <a:latin typeface="Century Gothic" panose="020B0502020202020204" pitchFamily="34" charset="0"/>
              </a:rPr>
              <a:t>HR=0,54 (95%CI 0,265-1,096)</a:t>
            </a:r>
            <a:br>
              <a:rPr lang="fr-FR" sz="1200" b="1" dirty="0">
                <a:solidFill>
                  <a:prstClr val="black"/>
                </a:solidFill>
                <a:latin typeface="Century Gothic" panose="020B0502020202020204" pitchFamily="34" charset="0"/>
              </a:rPr>
            </a:br>
            <a:r>
              <a:rPr lang="fr-FR" sz="1200" b="1" i="1" dirty="0">
                <a:solidFill>
                  <a:prstClr val="black"/>
                </a:solidFill>
                <a:latin typeface="Century Gothic" panose="020B0502020202020204" pitchFamily="34" charset="0"/>
              </a:rPr>
              <a:t>p</a:t>
            </a:r>
            <a:r>
              <a:rPr lang="fr-FR" sz="1200" b="1" dirty="0">
                <a:solidFill>
                  <a:prstClr val="black"/>
                </a:solidFill>
                <a:latin typeface="Century Gothic" panose="020B0502020202020204" pitchFamily="34" charset="0"/>
              </a:rPr>
              <a:t>=0,0827</a:t>
            </a:r>
          </a:p>
        </p:txBody>
      </p:sp>
      <p:sp>
        <p:nvSpPr>
          <p:cNvPr id="78" name="Rectangle 77">
            <a:extLst>
              <a:ext uri="{FF2B5EF4-FFF2-40B4-BE49-F238E27FC236}">
                <a16:creationId xmlns:a16="http://schemas.microsoft.com/office/drawing/2014/main" xmlns="" id="{A374F042-1413-9FB0-FD4B-EA55E9B2CEA1}"/>
              </a:ext>
            </a:extLst>
          </p:cNvPr>
          <p:cNvSpPr/>
          <p:nvPr/>
        </p:nvSpPr>
        <p:spPr>
          <a:xfrm>
            <a:off x="6627173" y="1164728"/>
            <a:ext cx="4716000" cy="3637325"/>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dirty="0">
              <a:solidFill>
                <a:prstClr val="black"/>
              </a:solidFill>
              <a:latin typeface="Century Gothic" panose="020B0502020202020204" pitchFamily="34" charset="0"/>
            </a:endParaRPr>
          </a:p>
        </p:txBody>
      </p:sp>
      <p:sp>
        <p:nvSpPr>
          <p:cNvPr id="79" name="Espace réservé du texte 11">
            <a:extLst>
              <a:ext uri="{FF2B5EF4-FFF2-40B4-BE49-F238E27FC236}">
                <a16:creationId xmlns:a16="http://schemas.microsoft.com/office/drawing/2014/main" xmlns="" id="{BA1FB2EC-C3CC-1731-F0FF-DF36E343C8DB}"/>
              </a:ext>
            </a:extLst>
          </p:cNvPr>
          <p:cNvSpPr txBox="1">
            <a:spLocks/>
          </p:cNvSpPr>
          <p:nvPr/>
        </p:nvSpPr>
        <p:spPr>
          <a:xfrm>
            <a:off x="6803230" y="986994"/>
            <a:ext cx="2681964" cy="38735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Epidermoïde</a:t>
            </a:r>
          </a:p>
        </p:txBody>
      </p:sp>
      <p:graphicFrame>
        <p:nvGraphicFramePr>
          <p:cNvPr id="82" name="Chart 16">
            <a:extLst>
              <a:ext uri="{FF2B5EF4-FFF2-40B4-BE49-F238E27FC236}">
                <a16:creationId xmlns:a16="http://schemas.microsoft.com/office/drawing/2014/main" xmlns="" id="{E12C8551-60F9-FD4C-AFB6-C906E538C598}"/>
              </a:ext>
            </a:extLst>
          </p:cNvPr>
          <p:cNvGraphicFramePr/>
          <p:nvPr>
            <p:extLst>
              <p:ext uri="{D42A27DB-BD31-4B8C-83A1-F6EECF244321}">
                <p14:modId xmlns:p14="http://schemas.microsoft.com/office/powerpoint/2010/main" val="3241425126"/>
              </p:ext>
            </p:extLst>
          </p:nvPr>
        </p:nvGraphicFramePr>
        <p:xfrm>
          <a:off x="6627173" y="1554159"/>
          <a:ext cx="4391334" cy="25274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7" name="Tableau 86">
            <a:extLst>
              <a:ext uri="{FF2B5EF4-FFF2-40B4-BE49-F238E27FC236}">
                <a16:creationId xmlns:a16="http://schemas.microsoft.com/office/drawing/2014/main" xmlns="" id="{EE317966-CB43-0316-2411-ADFB2DFF7D12}"/>
              </a:ext>
            </a:extLst>
          </p:cNvPr>
          <p:cNvGraphicFramePr>
            <a:graphicFrameLocks noGrp="1"/>
          </p:cNvGraphicFramePr>
          <p:nvPr>
            <p:extLst>
              <p:ext uri="{D42A27DB-BD31-4B8C-83A1-F6EECF244321}">
                <p14:modId xmlns:p14="http://schemas.microsoft.com/office/powerpoint/2010/main" val="735848778"/>
              </p:ext>
            </p:extLst>
          </p:nvPr>
        </p:nvGraphicFramePr>
        <p:xfrm>
          <a:off x="7223112" y="4075254"/>
          <a:ext cx="3564000" cy="634278"/>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1437306411"/>
                    </a:ext>
                  </a:extLst>
                </a:gridCol>
                <a:gridCol w="1224000">
                  <a:extLst>
                    <a:ext uri="{9D8B030D-6E8A-4147-A177-3AD203B41FA5}">
                      <a16:colId xmlns:a16="http://schemas.microsoft.com/office/drawing/2014/main" xmlns="" val="1697084403"/>
                    </a:ext>
                  </a:extLst>
                </a:gridCol>
                <a:gridCol w="1224000">
                  <a:extLst>
                    <a:ext uri="{9D8B030D-6E8A-4147-A177-3AD203B41FA5}">
                      <a16:colId xmlns:a16="http://schemas.microsoft.com/office/drawing/2014/main" xmlns="" val="2450912462"/>
                    </a:ext>
                  </a:extLst>
                </a:gridCol>
              </a:tblGrid>
              <a:tr h="87323">
                <a:tc>
                  <a:txBody>
                    <a:bodyPr/>
                    <a:lstStyle/>
                    <a:p>
                      <a:pPr algn="l"/>
                      <a:endParaRPr lang="fr-FR" sz="700" b="0" u="none" dirty="0">
                        <a:latin typeface="Century Gothic" panose="020B0502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evts</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patients</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solidFill>
                          <a:latin typeface="Century Gothic" panose="020B0502020202020204" pitchFamily="34" charset="0"/>
                        </a:rPr>
                        <a:t>SSE </a:t>
                      </a:r>
                      <a:r>
                        <a:rPr lang="fr-FR" sz="700" b="0" dirty="0" err="1">
                          <a:solidFill>
                            <a:schemeClr val="tx1"/>
                          </a:solidFill>
                          <a:latin typeface="Century Gothic" panose="020B0502020202020204" pitchFamily="34" charset="0"/>
                        </a:rPr>
                        <a:t>mediane</a:t>
                      </a:r>
                      <a:r>
                        <a:rPr lang="fr-FR" sz="700" b="0" dirty="0">
                          <a:solidFill>
                            <a:schemeClr val="tx1"/>
                          </a:solidFill>
                          <a:latin typeface="Century Gothic" panose="020B0502020202020204" pitchFamily="34" charset="0"/>
                        </a:rPr>
                        <a:t> mois(IC95%I)</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28650667"/>
                  </a:ext>
                </a:extLst>
              </a:tr>
              <a:tr h="180000">
                <a:tc>
                  <a:txBody>
                    <a:bodyPr/>
                    <a:lstStyle/>
                    <a:p>
                      <a:pPr marL="0" indent="0" algn="l"/>
                      <a:r>
                        <a:rPr lang="fr-FR" sz="800" b="1" dirty="0" err="1">
                          <a:solidFill>
                            <a:schemeClr val="bg1"/>
                          </a:solidFill>
                          <a:latin typeface="Century Gothic" panose="020B0502020202020204" pitchFamily="34" charset="0"/>
                        </a:rPr>
                        <a:t>Toripalimab</a:t>
                      </a:r>
                      <a:r>
                        <a:rPr lang="fr-FR" sz="800" b="1" dirty="0">
                          <a:solidFill>
                            <a:schemeClr val="bg1"/>
                          </a:solidFill>
                          <a:latin typeface="Century Gothic" panose="020B0502020202020204" pitchFamily="34" charset="0"/>
                        </a:rPr>
                        <a:t> + CT</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35/157</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NE (24,4-NE)</a:t>
                      </a:r>
                    </a:p>
                  </a:txBody>
                  <a:tcPr marL="36000" marR="36000" marT="0" marB="0" anchor="ctr">
                    <a:lnT w="38100" cmpd="sng">
                      <a:noFill/>
                    </a:lnT>
                    <a:solidFill>
                      <a:schemeClr val="accent2"/>
                    </a:solidFill>
                  </a:tcPr>
                </a:tc>
                <a:extLst>
                  <a:ext uri="{0D108BD9-81ED-4DB2-BD59-A6C34878D82A}">
                    <a16:rowId xmlns:a16="http://schemas.microsoft.com/office/drawing/2014/main" xmlns="" val="2173765897"/>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Century Gothic" panose="020B0502020202020204" pitchFamily="34" charset="0"/>
                        </a:rPr>
                        <a:t>Placebo + CT</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76/157</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12 (9,9-21,6)</a:t>
                      </a:r>
                    </a:p>
                  </a:txBody>
                  <a:tcPr marL="36000" marR="36000" marT="0" marB="0" anchor="ctr">
                    <a:lnB w="12700" cmpd="sng">
                      <a:noFill/>
                    </a:lnB>
                    <a:solidFill>
                      <a:srgbClr val="898989"/>
                    </a:solidFill>
                  </a:tcPr>
                </a:tc>
                <a:extLst>
                  <a:ext uri="{0D108BD9-81ED-4DB2-BD59-A6C34878D82A}">
                    <a16:rowId xmlns:a16="http://schemas.microsoft.com/office/drawing/2014/main" xmlns="" val="1766846598"/>
                  </a:ext>
                </a:extLst>
              </a:tr>
              <a:tr h="167598">
                <a:tc gridSpan="3">
                  <a:txBody>
                    <a:bodyPr/>
                    <a:lstStyle/>
                    <a:p>
                      <a:pPr marL="0" indent="0" algn="l"/>
                      <a:r>
                        <a:rPr lang="fr-FR" sz="600" b="0" i="1" dirty="0">
                          <a:latin typeface="Century Gothic" panose="020B0502020202020204" pitchFamily="34" charset="0"/>
                        </a:rPr>
                        <a:t>Suivi médian18,25 mois</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indent="0" algn="ctr"/>
                      <a:r>
                        <a:rPr lang="fr-FR" sz="1100" b="0" dirty="0">
                          <a:latin typeface="Century Gothic" panose="020B0502020202020204" pitchFamily="34" charset="0"/>
                        </a:rPr>
                        <a:t>181 (89,6)</a:t>
                      </a:r>
                    </a:p>
                  </a:txBody>
                  <a:tcPr marL="36000" marR="36000" marT="0" marB="0" anchor="ctr">
                    <a:solidFill>
                      <a:srgbClr val="F2F2F2"/>
                    </a:solidFill>
                  </a:tcPr>
                </a:tc>
                <a:tc hMerge="1">
                  <a:txBody>
                    <a:bodyPr/>
                    <a:lstStyle/>
                    <a:p>
                      <a:pPr marL="0" indent="0" algn="ctr"/>
                      <a:r>
                        <a:rPr lang="fr-FR" sz="1100" b="0" dirty="0">
                          <a:latin typeface="Century Gothic" panose="020B0502020202020204" pitchFamily="34" charset="0"/>
                        </a:rPr>
                        <a:t>189 (93,6)</a:t>
                      </a:r>
                    </a:p>
                  </a:txBody>
                  <a:tcPr marL="36000" marR="36000" marT="0" marB="0" anchor="ctr">
                    <a:solidFill>
                      <a:srgbClr val="F2F2F2"/>
                    </a:solidFill>
                  </a:tcPr>
                </a:tc>
                <a:extLst>
                  <a:ext uri="{0D108BD9-81ED-4DB2-BD59-A6C34878D82A}">
                    <a16:rowId xmlns:a16="http://schemas.microsoft.com/office/drawing/2014/main" xmlns="" val="228857405"/>
                  </a:ext>
                </a:extLst>
              </a:tr>
            </a:tbl>
          </a:graphicData>
        </a:graphic>
      </p:graphicFrame>
      <p:sp>
        <p:nvSpPr>
          <p:cNvPr id="88" name="ZoneTexte 87">
            <a:extLst>
              <a:ext uri="{FF2B5EF4-FFF2-40B4-BE49-F238E27FC236}">
                <a16:creationId xmlns:a16="http://schemas.microsoft.com/office/drawing/2014/main" xmlns="" id="{E5714527-40B4-24C6-E9F8-FA533CDBD4D7}"/>
              </a:ext>
            </a:extLst>
          </p:cNvPr>
          <p:cNvSpPr txBox="1"/>
          <p:nvPr/>
        </p:nvSpPr>
        <p:spPr>
          <a:xfrm>
            <a:off x="7458853" y="3006159"/>
            <a:ext cx="2323431" cy="461665"/>
          </a:xfrm>
          <a:prstGeom prst="rect">
            <a:avLst/>
          </a:prstGeom>
          <a:noFill/>
        </p:spPr>
        <p:txBody>
          <a:bodyPr wrap="square" rtlCol="0" anchor="b">
            <a:spAutoFit/>
          </a:bodyPr>
          <a:lstStyle/>
          <a:p>
            <a:r>
              <a:rPr lang="fr-FR" sz="1200" b="1" dirty="0">
                <a:solidFill>
                  <a:prstClr val="black"/>
                </a:solidFill>
                <a:latin typeface="Century Gothic" panose="020B0502020202020204" pitchFamily="34" charset="0"/>
              </a:rPr>
              <a:t>HR=0,35 (95% CI 0,236-0,528)</a:t>
            </a:r>
          </a:p>
          <a:p>
            <a:r>
              <a:rPr lang="fr-FR" sz="1200" b="1" dirty="0">
                <a:solidFill>
                  <a:prstClr val="black"/>
                </a:solidFill>
                <a:latin typeface="Century Gothic" panose="020B0502020202020204" pitchFamily="34" charset="0"/>
              </a:rPr>
              <a:t>p&lt;0,0001</a:t>
            </a:r>
          </a:p>
        </p:txBody>
      </p:sp>
      <p:sp>
        <p:nvSpPr>
          <p:cNvPr id="13" name="Espace réservé du texte 11">
            <a:extLst>
              <a:ext uri="{FF2B5EF4-FFF2-40B4-BE49-F238E27FC236}">
                <a16:creationId xmlns:a16="http://schemas.microsoft.com/office/drawing/2014/main" xmlns="" id="{FDA69B53-AEFE-74E6-7AC5-A9BE5A3B102C}"/>
              </a:ext>
            </a:extLst>
          </p:cNvPr>
          <p:cNvSpPr txBox="1">
            <a:spLocks/>
          </p:cNvSpPr>
          <p:nvPr/>
        </p:nvSpPr>
        <p:spPr>
          <a:xfrm>
            <a:off x="1794502" y="986994"/>
            <a:ext cx="3150750" cy="38735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Non-Epidermoïde</a:t>
            </a:r>
          </a:p>
        </p:txBody>
      </p:sp>
      <p:sp>
        <p:nvSpPr>
          <p:cNvPr id="18" name="Forme libre : forme 17">
            <a:extLst>
              <a:ext uri="{FF2B5EF4-FFF2-40B4-BE49-F238E27FC236}">
                <a16:creationId xmlns:a16="http://schemas.microsoft.com/office/drawing/2014/main" xmlns="" id="{2272106B-49F3-EADF-C0E1-A40EBE2326DF}"/>
              </a:ext>
            </a:extLst>
          </p:cNvPr>
          <p:cNvSpPr/>
          <p:nvPr/>
        </p:nvSpPr>
        <p:spPr>
          <a:xfrm>
            <a:off x="2367975" y="1747890"/>
            <a:ext cx="3163684" cy="1321822"/>
          </a:xfrm>
          <a:custGeom>
            <a:avLst/>
            <a:gdLst>
              <a:gd name="connsiteX0" fmla="*/ 0 w 2302859"/>
              <a:gd name="connsiteY0" fmla="*/ 0 h 1020889"/>
              <a:gd name="connsiteX1" fmla="*/ 193548 w 2302859"/>
              <a:gd name="connsiteY1" fmla="*/ 0 h 1020889"/>
              <a:gd name="connsiteX2" fmla="*/ 193548 w 2302859"/>
              <a:gd name="connsiteY2" fmla="*/ 33814 h 1020889"/>
              <a:gd name="connsiteX3" fmla="*/ 205169 w 2302859"/>
              <a:gd name="connsiteY3" fmla="*/ 94774 h 1020889"/>
              <a:gd name="connsiteX4" fmla="*/ 327279 w 2302859"/>
              <a:gd name="connsiteY4" fmla="*/ 94774 h 1020889"/>
              <a:gd name="connsiteX5" fmla="*/ 327279 w 2302859"/>
              <a:gd name="connsiteY5" fmla="*/ 163640 h 1020889"/>
              <a:gd name="connsiteX6" fmla="*/ 531209 w 2302859"/>
              <a:gd name="connsiteY6" fmla="*/ 163640 h 1020889"/>
              <a:gd name="connsiteX7" fmla="*/ 531209 w 2302859"/>
              <a:gd name="connsiteY7" fmla="*/ 201359 h 1020889"/>
              <a:gd name="connsiteX8" fmla="*/ 545497 w 2302859"/>
              <a:gd name="connsiteY8" fmla="*/ 201359 h 1020889"/>
              <a:gd name="connsiteX9" fmla="*/ 545497 w 2302859"/>
              <a:gd name="connsiteY9" fmla="*/ 235077 h 1020889"/>
              <a:gd name="connsiteX10" fmla="*/ 566261 w 2302859"/>
              <a:gd name="connsiteY10" fmla="*/ 235077 h 1020889"/>
              <a:gd name="connsiteX11" fmla="*/ 566261 w 2302859"/>
              <a:gd name="connsiteY11" fmla="*/ 267557 h 1020889"/>
              <a:gd name="connsiteX12" fmla="*/ 684467 w 2302859"/>
              <a:gd name="connsiteY12" fmla="*/ 267557 h 1020889"/>
              <a:gd name="connsiteX13" fmla="*/ 684467 w 2302859"/>
              <a:gd name="connsiteY13" fmla="*/ 300038 h 1020889"/>
              <a:gd name="connsiteX14" fmla="*/ 705231 w 2302859"/>
              <a:gd name="connsiteY14" fmla="*/ 300038 h 1020889"/>
              <a:gd name="connsiteX15" fmla="*/ 705231 w 2302859"/>
              <a:gd name="connsiteY15" fmla="*/ 336423 h 1020889"/>
              <a:gd name="connsiteX16" fmla="*/ 741617 w 2302859"/>
              <a:gd name="connsiteY16" fmla="*/ 336423 h 1020889"/>
              <a:gd name="connsiteX17" fmla="*/ 741617 w 2302859"/>
              <a:gd name="connsiteY17" fmla="*/ 377952 h 1020889"/>
              <a:gd name="connsiteX18" fmla="*/ 778002 w 2302859"/>
              <a:gd name="connsiteY18" fmla="*/ 377952 h 1020889"/>
              <a:gd name="connsiteX19" fmla="*/ 778002 w 2302859"/>
              <a:gd name="connsiteY19" fmla="*/ 409099 h 1020889"/>
              <a:gd name="connsiteX20" fmla="*/ 796195 w 2302859"/>
              <a:gd name="connsiteY20" fmla="*/ 409099 h 1020889"/>
              <a:gd name="connsiteX21" fmla="*/ 796195 w 2302859"/>
              <a:gd name="connsiteY21" fmla="*/ 446818 h 1020889"/>
              <a:gd name="connsiteX22" fmla="*/ 804005 w 2302859"/>
              <a:gd name="connsiteY22" fmla="*/ 446818 h 1020889"/>
              <a:gd name="connsiteX23" fmla="*/ 804005 w 2302859"/>
              <a:gd name="connsiteY23" fmla="*/ 476726 h 1020889"/>
              <a:gd name="connsiteX24" fmla="*/ 822198 w 2302859"/>
              <a:gd name="connsiteY24" fmla="*/ 476726 h 1020889"/>
              <a:gd name="connsiteX25" fmla="*/ 822198 w 2302859"/>
              <a:gd name="connsiteY25" fmla="*/ 511778 h 1020889"/>
              <a:gd name="connsiteX26" fmla="*/ 1066324 w 2302859"/>
              <a:gd name="connsiteY26" fmla="*/ 511778 h 1020889"/>
              <a:gd name="connsiteX27" fmla="*/ 1066324 w 2302859"/>
              <a:gd name="connsiteY27" fmla="*/ 558546 h 1020889"/>
              <a:gd name="connsiteX28" fmla="*/ 1298829 w 2302859"/>
              <a:gd name="connsiteY28" fmla="*/ 558546 h 1020889"/>
              <a:gd name="connsiteX29" fmla="*/ 1298829 w 2302859"/>
              <a:gd name="connsiteY29" fmla="*/ 603980 h 1020889"/>
              <a:gd name="connsiteX30" fmla="*/ 1309211 w 2302859"/>
              <a:gd name="connsiteY30" fmla="*/ 603980 h 1020889"/>
              <a:gd name="connsiteX31" fmla="*/ 1309211 w 2302859"/>
              <a:gd name="connsiteY31" fmla="*/ 649415 h 1020889"/>
              <a:gd name="connsiteX32" fmla="*/ 1433894 w 2302859"/>
              <a:gd name="connsiteY32" fmla="*/ 649415 h 1020889"/>
              <a:gd name="connsiteX33" fmla="*/ 1433894 w 2302859"/>
              <a:gd name="connsiteY33" fmla="*/ 700088 h 1020889"/>
              <a:gd name="connsiteX34" fmla="*/ 1852136 w 2302859"/>
              <a:gd name="connsiteY34" fmla="*/ 700088 h 1020889"/>
              <a:gd name="connsiteX35" fmla="*/ 1852136 w 2302859"/>
              <a:gd name="connsiteY35" fmla="*/ 823436 h 1020889"/>
              <a:gd name="connsiteX36" fmla="*/ 2089880 w 2302859"/>
              <a:gd name="connsiteY36" fmla="*/ 823436 h 1020889"/>
              <a:gd name="connsiteX37" fmla="*/ 2089880 w 2302859"/>
              <a:gd name="connsiteY37" fmla="*/ 1020890 h 1020889"/>
              <a:gd name="connsiteX38" fmla="*/ 2302859 w 2302859"/>
              <a:gd name="connsiteY38" fmla="*/ 1020890 h 10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2859" h="1020889">
                <a:moveTo>
                  <a:pt x="0" y="0"/>
                </a:moveTo>
                <a:lnTo>
                  <a:pt x="193548" y="0"/>
                </a:lnTo>
                <a:lnTo>
                  <a:pt x="193548" y="33814"/>
                </a:lnTo>
                <a:lnTo>
                  <a:pt x="205169" y="94774"/>
                </a:lnTo>
                <a:lnTo>
                  <a:pt x="327279" y="94774"/>
                </a:lnTo>
                <a:lnTo>
                  <a:pt x="327279" y="163640"/>
                </a:lnTo>
                <a:lnTo>
                  <a:pt x="531209" y="163640"/>
                </a:lnTo>
                <a:lnTo>
                  <a:pt x="531209" y="201359"/>
                </a:lnTo>
                <a:lnTo>
                  <a:pt x="545497" y="201359"/>
                </a:lnTo>
                <a:lnTo>
                  <a:pt x="545497" y="235077"/>
                </a:lnTo>
                <a:lnTo>
                  <a:pt x="566261" y="235077"/>
                </a:lnTo>
                <a:lnTo>
                  <a:pt x="566261" y="267557"/>
                </a:lnTo>
                <a:lnTo>
                  <a:pt x="684467" y="267557"/>
                </a:lnTo>
                <a:lnTo>
                  <a:pt x="684467" y="300038"/>
                </a:lnTo>
                <a:lnTo>
                  <a:pt x="705231" y="300038"/>
                </a:lnTo>
                <a:lnTo>
                  <a:pt x="705231" y="336423"/>
                </a:lnTo>
                <a:lnTo>
                  <a:pt x="741617" y="336423"/>
                </a:lnTo>
                <a:lnTo>
                  <a:pt x="741617" y="377952"/>
                </a:lnTo>
                <a:lnTo>
                  <a:pt x="778002" y="377952"/>
                </a:lnTo>
                <a:lnTo>
                  <a:pt x="778002" y="409099"/>
                </a:lnTo>
                <a:lnTo>
                  <a:pt x="796195" y="409099"/>
                </a:lnTo>
                <a:lnTo>
                  <a:pt x="796195" y="446818"/>
                </a:lnTo>
                <a:lnTo>
                  <a:pt x="804005" y="446818"/>
                </a:lnTo>
                <a:lnTo>
                  <a:pt x="804005" y="476726"/>
                </a:lnTo>
                <a:lnTo>
                  <a:pt x="822198" y="476726"/>
                </a:lnTo>
                <a:lnTo>
                  <a:pt x="822198" y="511778"/>
                </a:lnTo>
                <a:lnTo>
                  <a:pt x="1066324" y="511778"/>
                </a:lnTo>
                <a:lnTo>
                  <a:pt x="1066324" y="558546"/>
                </a:lnTo>
                <a:lnTo>
                  <a:pt x="1298829" y="558546"/>
                </a:lnTo>
                <a:lnTo>
                  <a:pt x="1298829" y="603980"/>
                </a:lnTo>
                <a:lnTo>
                  <a:pt x="1309211" y="603980"/>
                </a:lnTo>
                <a:lnTo>
                  <a:pt x="1309211" y="649415"/>
                </a:lnTo>
                <a:lnTo>
                  <a:pt x="1433894" y="649415"/>
                </a:lnTo>
                <a:lnTo>
                  <a:pt x="1433894" y="700088"/>
                </a:lnTo>
                <a:lnTo>
                  <a:pt x="1852136" y="700088"/>
                </a:lnTo>
                <a:lnTo>
                  <a:pt x="1852136" y="823436"/>
                </a:lnTo>
                <a:lnTo>
                  <a:pt x="2089880" y="823436"/>
                </a:lnTo>
                <a:lnTo>
                  <a:pt x="2089880" y="1020890"/>
                </a:lnTo>
                <a:lnTo>
                  <a:pt x="2302859" y="1020890"/>
                </a:lnTo>
              </a:path>
            </a:pathLst>
          </a:custGeom>
          <a:noFill/>
          <a:ln w="38100" cap="flat">
            <a:solidFill>
              <a:srgbClr val="898989"/>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19" name="Forme libre : forme 18">
            <a:extLst>
              <a:ext uri="{FF2B5EF4-FFF2-40B4-BE49-F238E27FC236}">
                <a16:creationId xmlns:a16="http://schemas.microsoft.com/office/drawing/2014/main" xmlns="" id="{BA9055A3-3C83-EFD0-8575-D51EE13671EC}"/>
              </a:ext>
            </a:extLst>
          </p:cNvPr>
          <p:cNvSpPr/>
          <p:nvPr/>
        </p:nvSpPr>
        <p:spPr>
          <a:xfrm>
            <a:off x="2369677" y="1747890"/>
            <a:ext cx="3281584" cy="682740"/>
          </a:xfrm>
          <a:custGeom>
            <a:avLst/>
            <a:gdLst>
              <a:gd name="connsiteX0" fmla="*/ 0 w 2388679"/>
              <a:gd name="connsiteY0" fmla="*/ 0 h 527304"/>
              <a:gd name="connsiteX1" fmla="*/ 181928 w 2388679"/>
              <a:gd name="connsiteY1" fmla="*/ 0 h 527304"/>
              <a:gd name="connsiteX2" fmla="*/ 181928 w 2388679"/>
              <a:gd name="connsiteY2" fmla="*/ 68866 h 527304"/>
              <a:gd name="connsiteX3" fmla="*/ 192310 w 2388679"/>
              <a:gd name="connsiteY3" fmla="*/ 68866 h 527304"/>
              <a:gd name="connsiteX4" fmla="*/ 192310 w 2388679"/>
              <a:gd name="connsiteY4" fmla="*/ 96107 h 527304"/>
              <a:gd name="connsiteX5" fmla="*/ 302705 w 2388679"/>
              <a:gd name="connsiteY5" fmla="*/ 96107 h 527304"/>
              <a:gd name="connsiteX6" fmla="*/ 302705 w 2388679"/>
              <a:gd name="connsiteY6" fmla="*/ 131159 h 527304"/>
              <a:gd name="connsiteX7" fmla="*/ 466344 w 2388679"/>
              <a:gd name="connsiteY7" fmla="*/ 131159 h 527304"/>
              <a:gd name="connsiteX8" fmla="*/ 466344 w 2388679"/>
              <a:gd name="connsiteY8" fmla="*/ 166211 h 527304"/>
              <a:gd name="connsiteX9" fmla="*/ 640366 w 2388679"/>
              <a:gd name="connsiteY9" fmla="*/ 166211 h 527304"/>
              <a:gd name="connsiteX10" fmla="*/ 640366 w 2388679"/>
              <a:gd name="connsiteY10" fmla="*/ 198692 h 527304"/>
              <a:gd name="connsiteX11" fmla="*/ 797528 w 2388679"/>
              <a:gd name="connsiteY11" fmla="*/ 198692 h 527304"/>
              <a:gd name="connsiteX12" fmla="*/ 797528 w 2388679"/>
              <a:gd name="connsiteY12" fmla="*/ 238982 h 527304"/>
              <a:gd name="connsiteX13" fmla="*/ 820960 w 2388679"/>
              <a:gd name="connsiteY13" fmla="*/ 238982 h 527304"/>
              <a:gd name="connsiteX14" fmla="*/ 820960 w 2388679"/>
              <a:gd name="connsiteY14" fmla="*/ 277940 h 527304"/>
              <a:gd name="connsiteX15" fmla="*/ 848201 w 2388679"/>
              <a:gd name="connsiteY15" fmla="*/ 277940 h 527304"/>
              <a:gd name="connsiteX16" fmla="*/ 848201 w 2388679"/>
              <a:gd name="connsiteY16" fmla="*/ 318230 h 527304"/>
              <a:gd name="connsiteX17" fmla="*/ 1433989 w 2388679"/>
              <a:gd name="connsiteY17" fmla="*/ 318230 h 527304"/>
              <a:gd name="connsiteX18" fmla="*/ 1433989 w 2388679"/>
              <a:gd name="connsiteY18" fmla="*/ 389668 h 527304"/>
              <a:gd name="connsiteX19" fmla="*/ 1476851 w 2388679"/>
              <a:gd name="connsiteY19" fmla="*/ 389668 h 527304"/>
              <a:gd name="connsiteX20" fmla="*/ 1476851 w 2388679"/>
              <a:gd name="connsiteY20" fmla="*/ 453295 h 527304"/>
              <a:gd name="connsiteX21" fmla="*/ 1556099 w 2388679"/>
              <a:gd name="connsiteY21" fmla="*/ 453295 h 527304"/>
              <a:gd name="connsiteX22" fmla="*/ 1556099 w 2388679"/>
              <a:gd name="connsiteY22" fmla="*/ 527304 h 527304"/>
              <a:gd name="connsiteX23" fmla="*/ 2388680 w 2388679"/>
              <a:gd name="connsiteY23" fmla="*/ 527304 h 52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8679" h="527304">
                <a:moveTo>
                  <a:pt x="0" y="0"/>
                </a:moveTo>
                <a:lnTo>
                  <a:pt x="181928" y="0"/>
                </a:lnTo>
                <a:lnTo>
                  <a:pt x="181928" y="68866"/>
                </a:lnTo>
                <a:lnTo>
                  <a:pt x="192310" y="68866"/>
                </a:lnTo>
                <a:lnTo>
                  <a:pt x="192310" y="96107"/>
                </a:lnTo>
                <a:lnTo>
                  <a:pt x="302705" y="96107"/>
                </a:lnTo>
                <a:lnTo>
                  <a:pt x="302705" y="131159"/>
                </a:lnTo>
                <a:lnTo>
                  <a:pt x="466344" y="131159"/>
                </a:lnTo>
                <a:lnTo>
                  <a:pt x="466344" y="166211"/>
                </a:lnTo>
                <a:lnTo>
                  <a:pt x="640366" y="166211"/>
                </a:lnTo>
                <a:lnTo>
                  <a:pt x="640366" y="198692"/>
                </a:lnTo>
                <a:lnTo>
                  <a:pt x="797528" y="198692"/>
                </a:lnTo>
                <a:lnTo>
                  <a:pt x="797528" y="238982"/>
                </a:lnTo>
                <a:lnTo>
                  <a:pt x="820960" y="238982"/>
                </a:lnTo>
                <a:lnTo>
                  <a:pt x="820960" y="277940"/>
                </a:lnTo>
                <a:lnTo>
                  <a:pt x="848201" y="277940"/>
                </a:lnTo>
                <a:lnTo>
                  <a:pt x="848201" y="318230"/>
                </a:lnTo>
                <a:lnTo>
                  <a:pt x="1433989" y="318230"/>
                </a:lnTo>
                <a:lnTo>
                  <a:pt x="1433989" y="389668"/>
                </a:lnTo>
                <a:lnTo>
                  <a:pt x="1476851" y="389668"/>
                </a:lnTo>
                <a:lnTo>
                  <a:pt x="1476851" y="453295"/>
                </a:lnTo>
                <a:lnTo>
                  <a:pt x="1556099" y="453295"/>
                </a:lnTo>
                <a:lnTo>
                  <a:pt x="1556099" y="527304"/>
                </a:lnTo>
                <a:lnTo>
                  <a:pt x="2388680" y="527304"/>
                </a:lnTo>
              </a:path>
            </a:pathLst>
          </a:custGeom>
          <a:noFill/>
          <a:ln w="38100" cap="flat">
            <a:solidFill>
              <a:srgbClr val="FF7F4D"/>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30" name="Forme libre : forme 29">
            <a:extLst>
              <a:ext uri="{FF2B5EF4-FFF2-40B4-BE49-F238E27FC236}">
                <a16:creationId xmlns:a16="http://schemas.microsoft.com/office/drawing/2014/main" xmlns="" id="{E00FE410-5675-6599-07BD-B5F05C7C7E31}"/>
              </a:ext>
            </a:extLst>
          </p:cNvPr>
          <p:cNvSpPr/>
          <p:nvPr/>
        </p:nvSpPr>
        <p:spPr>
          <a:xfrm>
            <a:off x="7367358" y="1749109"/>
            <a:ext cx="2944926" cy="1161152"/>
          </a:xfrm>
          <a:custGeom>
            <a:avLst/>
            <a:gdLst>
              <a:gd name="connsiteX0" fmla="*/ 0 w 2286285"/>
              <a:gd name="connsiteY0" fmla="*/ 0 h 907922"/>
              <a:gd name="connsiteX1" fmla="*/ 66199 w 2286285"/>
              <a:gd name="connsiteY1" fmla="*/ 0 h 907922"/>
              <a:gd name="connsiteX2" fmla="*/ 66199 w 2286285"/>
              <a:gd name="connsiteY2" fmla="*/ 8763 h 907922"/>
              <a:gd name="connsiteX3" fmla="*/ 185071 w 2286285"/>
              <a:gd name="connsiteY3" fmla="*/ 8763 h 907922"/>
              <a:gd name="connsiteX4" fmla="*/ 197739 w 2286285"/>
              <a:gd name="connsiteY4" fmla="*/ 22384 h 907922"/>
              <a:gd name="connsiteX5" fmla="*/ 197739 w 2286285"/>
              <a:gd name="connsiteY5" fmla="*/ 54578 h 907922"/>
              <a:gd name="connsiteX6" fmla="*/ 207455 w 2286285"/>
              <a:gd name="connsiteY6" fmla="*/ 82868 h 907922"/>
              <a:gd name="connsiteX7" fmla="*/ 224028 w 2286285"/>
              <a:gd name="connsiteY7" fmla="*/ 157829 h 907922"/>
              <a:gd name="connsiteX8" fmla="*/ 237649 w 2286285"/>
              <a:gd name="connsiteY8" fmla="*/ 181166 h 907922"/>
              <a:gd name="connsiteX9" fmla="*/ 247364 w 2286285"/>
              <a:gd name="connsiteY9" fmla="*/ 185071 h 907922"/>
              <a:gd name="connsiteX10" fmla="*/ 263938 w 2286285"/>
              <a:gd name="connsiteY10" fmla="*/ 223076 h 907922"/>
              <a:gd name="connsiteX11" fmla="*/ 263938 w 2286285"/>
              <a:gd name="connsiteY11" fmla="*/ 247460 h 907922"/>
              <a:gd name="connsiteX12" fmla="*/ 289274 w 2286285"/>
              <a:gd name="connsiteY12" fmla="*/ 247460 h 907922"/>
              <a:gd name="connsiteX13" fmla="*/ 289274 w 2286285"/>
              <a:gd name="connsiteY13" fmla="*/ 258128 h 907922"/>
              <a:gd name="connsiteX14" fmla="*/ 314611 w 2286285"/>
              <a:gd name="connsiteY14" fmla="*/ 258128 h 907922"/>
              <a:gd name="connsiteX15" fmla="*/ 327279 w 2286285"/>
              <a:gd name="connsiteY15" fmla="*/ 289370 h 907922"/>
              <a:gd name="connsiteX16" fmla="*/ 343853 w 2286285"/>
              <a:gd name="connsiteY16" fmla="*/ 289370 h 907922"/>
              <a:gd name="connsiteX17" fmla="*/ 343853 w 2286285"/>
              <a:gd name="connsiteY17" fmla="*/ 304895 h 907922"/>
              <a:gd name="connsiteX18" fmla="*/ 405194 w 2286285"/>
              <a:gd name="connsiteY18" fmla="*/ 304895 h 907922"/>
              <a:gd name="connsiteX19" fmla="*/ 417862 w 2286285"/>
              <a:gd name="connsiteY19" fmla="*/ 321469 h 907922"/>
              <a:gd name="connsiteX20" fmla="*/ 429578 w 2286285"/>
              <a:gd name="connsiteY20" fmla="*/ 321469 h 907922"/>
              <a:gd name="connsiteX21" fmla="*/ 434435 w 2286285"/>
              <a:gd name="connsiteY21" fmla="*/ 335090 h 907922"/>
              <a:gd name="connsiteX22" fmla="*/ 465582 w 2286285"/>
              <a:gd name="connsiteY22" fmla="*/ 335090 h 907922"/>
              <a:gd name="connsiteX23" fmla="*/ 465582 w 2286285"/>
              <a:gd name="connsiteY23" fmla="*/ 345853 h 907922"/>
              <a:gd name="connsiteX24" fmla="*/ 490919 w 2286285"/>
              <a:gd name="connsiteY24" fmla="*/ 345853 h 907922"/>
              <a:gd name="connsiteX25" fmla="*/ 490919 w 2286285"/>
              <a:gd name="connsiteY25" fmla="*/ 358521 h 907922"/>
              <a:gd name="connsiteX26" fmla="*/ 504539 w 2286285"/>
              <a:gd name="connsiteY26" fmla="*/ 358521 h 907922"/>
              <a:gd name="connsiteX27" fmla="*/ 504539 w 2286285"/>
              <a:gd name="connsiteY27" fmla="*/ 365284 h 907922"/>
              <a:gd name="connsiteX28" fmla="*/ 548450 w 2286285"/>
              <a:gd name="connsiteY28" fmla="*/ 365284 h 907922"/>
              <a:gd name="connsiteX29" fmla="*/ 559118 w 2286285"/>
              <a:gd name="connsiteY29" fmla="*/ 388715 h 907922"/>
              <a:gd name="connsiteX30" fmla="*/ 559118 w 2286285"/>
              <a:gd name="connsiteY30" fmla="*/ 408146 h 907922"/>
              <a:gd name="connsiteX31" fmla="*/ 574739 w 2286285"/>
              <a:gd name="connsiteY31" fmla="*/ 408146 h 907922"/>
              <a:gd name="connsiteX32" fmla="*/ 574739 w 2286285"/>
              <a:gd name="connsiteY32" fmla="*/ 416909 h 907922"/>
              <a:gd name="connsiteX33" fmla="*/ 589312 w 2286285"/>
              <a:gd name="connsiteY33" fmla="*/ 416909 h 907922"/>
              <a:gd name="connsiteX34" fmla="*/ 598075 w 2286285"/>
              <a:gd name="connsiteY34" fmla="*/ 439388 h 907922"/>
              <a:gd name="connsiteX35" fmla="*/ 605885 w 2286285"/>
              <a:gd name="connsiteY35" fmla="*/ 439388 h 907922"/>
              <a:gd name="connsiteX36" fmla="*/ 605885 w 2286285"/>
              <a:gd name="connsiteY36" fmla="*/ 451009 h 907922"/>
              <a:gd name="connsiteX37" fmla="*/ 611696 w 2286285"/>
              <a:gd name="connsiteY37" fmla="*/ 451009 h 907922"/>
              <a:gd name="connsiteX38" fmla="*/ 611696 w 2286285"/>
              <a:gd name="connsiteY38" fmla="*/ 468630 h 907922"/>
              <a:gd name="connsiteX39" fmla="*/ 631222 w 2286285"/>
              <a:gd name="connsiteY39" fmla="*/ 468630 h 907922"/>
              <a:gd name="connsiteX40" fmla="*/ 631222 w 2286285"/>
              <a:gd name="connsiteY40" fmla="*/ 483203 h 907922"/>
              <a:gd name="connsiteX41" fmla="*/ 646843 w 2286285"/>
              <a:gd name="connsiteY41" fmla="*/ 483203 h 907922"/>
              <a:gd name="connsiteX42" fmla="*/ 646843 w 2286285"/>
              <a:gd name="connsiteY42" fmla="*/ 502634 h 907922"/>
              <a:gd name="connsiteX43" fmla="*/ 714947 w 2286285"/>
              <a:gd name="connsiteY43" fmla="*/ 502634 h 907922"/>
              <a:gd name="connsiteX44" fmla="*/ 714947 w 2286285"/>
              <a:gd name="connsiteY44" fmla="*/ 516350 h 907922"/>
              <a:gd name="connsiteX45" fmla="*/ 806577 w 2286285"/>
              <a:gd name="connsiteY45" fmla="*/ 516350 h 907922"/>
              <a:gd name="connsiteX46" fmla="*/ 806577 w 2286285"/>
              <a:gd name="connsiteY46" fmla="*/ 525113 h 907922"/>
              <a:gd name="connsiteX47" fmla="*/ 828961 w 2286285"/>
              <a:gd name="connsiteY47" fmla="*/ 525113 h 907922"/>
              <a:gd name="connsiteX48" fmla="*/ 828961 w 2286285"/>
              <a:gd name="connsiteY48" fmla="*/ 535781 h 907922"/>
              <a:gd name="connsiteX49" fmla="*/ 845534 w 2286285"/>
              <a:gd name="connsiteY49" fmla="*/ 535781 h 907922"/>
              <a:gd name="connsiteX50" fmla="*/ 850392 w 2286285"/>
              <a:gd name="connsiteY50" fmla="*/ 581597 h 907922"/>
              <a:gd name="connsiteX51" fmla="*/ 870871 w 2286285"/>
              <a:gd name="connsiteY51" fmla="*/ 581597 h 907922"/>
              <a:gd name="connsiteX52" fmla="*/ 870871 w 2286285"/>
              <a:gd name="connsiteY52" fmla="*/ 594455 h 907922"/>
              <a:gd name="connsiteX53" fmla="*/ 883539 w 2286285"/>
              <a:gd name="connsiteY53" fmla="*/ 594455 h 907922"/>
              <a:gd name="connsiteX54" fmla="*/ 894207 w 2286285"/>
              <a:gd name="connsiteY54" fmla="*/ 639032 h 907922"/>
              <a:gd name="connsiteX55" fmla="*/ 952691 w 2286285"/>
              <a:gd name="connsiteY55" fmla="*/ 639032 h 907922"/>
              <a:gd name="connsiteX56" fmla="*/ 952691 w 2286285"/>
              <a:gd name="connsiteY56" fmla="*/ 651700 h 907922"/>
              <a:gd name="connsiteX57" fmla="*/ 1092994 w 2286285"/>
              <a:gd name="connsiteY57" fmla="*/ 651700 h 907922"/>
              <a:gd name="connsiteX58" fmla="*/ 1098804 w 2286285"/>
              <a:gd name="connsiteY58" fmla="*/ 681895 h 907922"/>
              <a:gd name="connsiteX59" fmla="*/ 1116330 w 2286285"/>
              <a:gd name="connsiteY59" fmla="*/ 681895 h 907922"/>
              <a:gd name="connsiteX60" fmla="*/ 1116330 w 2286285"/>
              <a:gd name="connsiteY60" fmla="*/ 690658 h 907922"/>
              <a:gd name="connsiteX61" fmla="*/ 1138714 w 2286285"/>
              <a:gd name="connsiteY61" fmla="*/ 690658 h 907922"/>
              <a:gd name="connsiteX62" fmla="*/ 1138714 w 2286285"/>
              <a:gd name="connsiteY62" fmla="*/ 719900 h 907922"/>
              <a:gd name="connsiteX63" fmla="*/ 1165003 w 2286285"/>
              <a:gd name="connsiteY63" fmla="*/ 719900 h 907922"/>
              <a:gd name="connsiteX64" fmla="*/ 1165003 w 2286285"/>
              <a:gd name="connsiteY64" fmla="*/ 737425 h 907922"/>
              <a:gd name="connsiteX65" fmla="*/ 1199102 w 2286285"/>
              <a:gd name="connsiteY65" fmla="*/ 737425 h 907922"/>
              <a:gd name="connsiteX66" fmla="*/ 1199102 w 2286285"/>
              <a:gd name="connsiteY66" fmla="*/ 751046 h 907922"/>
              <a:gd name="connsiteX67" fmla="*/ 1303401 w 2286285"/>
              <a:gd name="connsiteY67" fmla="*/ 751046 h 907922"/>
              <a:gd name="connsiteX68" fmla="*/ 1303401 w 2286285"/>
              <a:gd name="connsiteY68" fmla="*/ 763715 h 907922"/>
              <a:gd name="connsiteX69" fmla="*/ 1359884 w 2286285"/>
              <a:gd name="connsiteY69" fmla="*/ 763715 h 907922"/>
              <a:gd name="connsiteX70" fmla="*/ 1359884 w 2286285"/>
              <a:gd name="connsiteY70" fmla="*/ 777431 h 907922"/>
              <a:gd name="connsiteX71" fmla="*/ 1395889 w 2286285"/>
              <a:gd name="connsiteY71" fmla="*/ 777431 h 907922"/>
              <a:gd name="connsiteX72" fmla="*/ 1395889 w 2286285"/>
              <a:gd name="connsiteY72" fmla="*/ 809530 h 907922"/>
              <a:gd name="connsiteX73" fmla="*/ 1657922 w 2286285"/>
              <a:gd name="connsiteY73" fmla="*/ 809530 h 907922"/>
              <a:gd name="connsiteX74" fmla="*/ 1657922 w 2286285"/>
              <a:gd name="connsiteY74" fmla="*/ 833914 h 907922"/>
              <a:gd name="connsiteX75" fmla="*/ 1950244 w 2286285"/>
              <a:gd name="connsiteY75" fmla="*/ 833914 h 907922"/>
              <a:gd name="connsiteX76" fmla="*/ 1950244 w 2286285"/>
              <a:gd name="connsiteY76" fmla="*/ 869918 h 907922"/>
              <a:gd name="connsiteX77" fmla="*/ 1987201 w 2286285"/>
              <a:gd name="connsiteY77" fmla="*/ 869918 h 907922"/>
              <a:gd name="connsiteX78" fmla="*/ 1987201 w 2286285"/>
              <a:gd name="connsiteY78" fmla="*/ 907923 h 907922"/>
              <a:gd name="connsiteX79" fmla="*/ 2286286 w 2286285"/>
              <a:gd name="connsiteY79" fmla="*/ 907923 h 9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286285" h="907922">
                <a:moveTo>
                  <a:pt x="0" y="0"/>
                </a:moveTo>
                <a:lnTo>
                  <a:pt x="66199" y="0"/>
                </a:lnTo>
                <a:lnTo>
                  <a:pt x="66199" y="8763"/>
                </a:lnTo>
                <a:lnTo>
                  <a:pt x="185071" y="8763"/>
                </a:lnTo>
                <a:lnTo>
                  <a:pt x="197739" y="22384"/>
                </a:lnTo>
                <a:lnTo>
                  <a:pt x="197739" y="54578"/>
                </a:lnTo>
                <a:lnTo>
                  <a:pt x="207455" y="82868"/>
                </a:lnTo>
                <a:lnTo>
                  <a:pt x="224028" y="157829"/>
                </a:lnTo>
                <a:lnTo>
                  <a:pt x="237649" y="181166"/>
                </a:lnTo>
                <a:lnTo>
                  <a:pt x="247364" y="185071"/>
                </a:lnTo>
                <a:lnTo>
                  <a:pt x="263938" y="223076"/>
                </a:lnTo>
                <a:lnTo>
                  <a:pt x="263938" y="247460"/>
                </a:lnTo>
                <a:lnTo>
                  <a:pt x="289274" y="247460"/>
                </a:lnTo>
                <a:lnTo>
                  <a:pt x="289274" y="258128"/>
                </a:lnTo>
                <a:lnTo>
                  <a:pt x="314611" y="258128"/>
                </a:lnTo>
                <a:lnTo>
                  <a:pt x="327279" y="289370"/>
                </a:lnTo>
                <a:lnTo>
                  <a:pt x="343853" y="289370"/>
                </a:lnTo>
                <a:lnTo>
                  <a:pt x="343853" y="304895"/>
                </a:lnTo>
                <a:lnTo>
                  <a:pt x="405194" y="304895"/>
                </a:lnTo>
                <a:lnTo>
                  <a:pt x="417862" y="321469"/>
                </a:lnTo>
                <a:lnTo>
                  <a:pt x="429578" y="321469"/>
                </a:lnTo>
                <a:lnTo>
                  <a:pt x="434435" y="335090"/>
                </a:lnTo>
                <a:lnTo>
                  <a:pt x="465582" y="335090"/>
                </a:lnTo>
                <a:lnTo>
                  <a:pt x="465582" y="345853"/>
                </a:lnTo>
                <a:lnTo>
                  <a:pt x="490919" y="345853"/>
                </a:lnTo>
                <a:lnTo>
                  <a:pt x="490919" y="358521"/>
                </a:lnTo>
                <a:lnTo>
                  <a:pt x="504539" y="358521"/>
                </a:lnTo>
                <a:lnTo>
                  <a:pt x="504539" y="365284"/>
                </a:lnTo>
                <a:lnTo>
                  <a:pt x="548450" y="365284"/>
                </a:lnTo>
                <a:lnTo>
                  <a:pt x="559118" y="388715"/>
                </a:lnTo>
                <a:lnTo>
                  <a:pt x="559118" y="408146"/>
                </a:lnTo>
                <a:lnTo>
                  <a:pt x="574739" y="408146"/>
                </a:lnTo>
                <a:lnTo>
                  <a:pt x="574739" y="416909"/>
                </a:lnTo>
                <a:lnTo>
                  <a:pt x="589312" y="416909"/>
                </a:lnTo>
                <a:lnTo>
                  <a:pt x="598075" y="439388"/>
                </a:lnTo>
                <a:lnTo>
                  <a:pt x="605885" y="439388"/>
                </a:lnTo>
                <a:lnTo>
                  <a:pt x="605885" y="451009"/>
                </a:lnTo>
                <a:lnTo>
                  <a:pt x="611696" y="451009"/>
                </a:lnTo>
                <a:lnTo>
                  <a:pt x="611696" y="468630"/>
                </a:lnTo>
                <a:lnTo>
                  <a:pt x="631222" y="468630"/>
                </a:lnTo>
                <a:lnTo>
                  <a:pt x="631222" y="483203"/>
                </a:lnTo>
                <a:lnTo>
                  <a:pt x="646843" y="483203"/>
                </a:lnTo>
                <a:lnTo>
                  <a:pt x="646843" y="502634"/>
                </a:lnTo>
                <a:lnTo>
                  <a:pt x="714947" y="502634"/>
                </a:lnTo>
                <a:lnTo>
                  <a:pt x="714947" y="516350"/>
                </a:lnTo>
                <a:lnTo>
                  <a:pt x="806577" y="516350"/>
                </a:lnTo>
                <a:lnTo>
                  <a:pt x="806577" y="525113"/>
                </a:lnTo>
                <a:lnTo>
                  <a:pt x="828961" y="525113"/>
                </a:lnTo>
                <a:lnTo>
                  <a:pt x="828961" y="535781"/>
                </a:lnTo>
                <a:lnTo>
                  <a:pt x="845534" y="535781"/>
                </a:lnTo>
                <a:lnTo>
                  <a:pt x="850392" y="581597"/>
                </a:lnTo>
                <a:lnTo>
                  <a:pt x="870871" y="581597"/>
                </a:lnTo>
                <a:lnTo>
                  <a:pt x="870871" y="594455"/>
                </a:lnTo>
                <a:lnTo>
                  <a:pt x="883539" y="594455"/>
                </a:lnTo>
                <a:lnTo>
                  <a:pt x="894207" y="639032"/>
                </a:lnTo>
                <a:lnTo>
                  <a:pt x="952691" y="639032"/>
                </a:lnTo>
                <a:lnTo>
                  <a:pt x="952691" y="651700"/>
                </a:lnTo>
                <a:lnTo>
                  <a:pt x="1092994" y="651700"/>
                </a:lnTo>
                <a:lnTo>
                  <a:pt x="1098804" y="681895"/>
                </a:lnTo>
                <a:lnTo>
                  <a:pt x="1116330" y="681895"/>
                </a:lnTo>
                <a:lnTo>
                  <a:pt x="1116330" y="690658"/>
                </a:lnTo>
                <a:lnTo>
                  <a:pt x="1138714" y="690658"/>
                </a:lnTo>
                <a:lnTo>
                  <a:pt x="1138714" y="719900"/>
                </a:lnTo>
                <a:lnTo>
                  <a:pt x="1165003" y="719900"/>
                </a:lnTo>
                <a:lnTo>
                  <a:pt x="1165003" y="737425"/>
                </a:lnTo>
                <a:lnTo>
                  <a:pt x="1199102" y="737425"/>
                </a:lnTo>
                <a:lnTo>
                  <a:pt x="1199102" y="751046"/>
                </a:lnTo>
                <a:lnTo>
                  <a:pt x="1303401" y="751046"/>
                </a:lnTo>
                <a:lnTo>
                  <a:pt x="1303401" y="763715"/>
                </a:lnTo>
                <a:lnTo>
                  <a:pt x="1359884" y="763715"/>
                </a:lnTo>
                <a:lnTo>
                  <a:pt x="1359884" y="777431"/>
                </a:lnTo>
                <a:lnTo>
                  <a:pt x="1395889" y="777431"/>
                </a:lnTo>
                <a:lnTo>
                  <a:pt x="1395889" y="809530"/>
                </a:lnTo>
                <a:lnTo>
                  <a:pt x="1657922" y="809530"/>
                </a:lnTo>
                <a:lnTo>
                  <a:pt x="1657922" y="833914"/>
                </a:lnTo>
                <a:lnTo>
                  <a:pt x="1950244" y="833914"/>
                </a:lnTo>
                <a:lnTo>
                  <a:pt x="1950244" y="869918"/>
                </a:lnTo>
                <a:lnTo>
                  <a:pt x="1987201" y="869918"/>
                </a:lnTo>
                <a:lnTo>
                  <a:pt x="1987201" y="907923"/>
                </a:lnTo>
                <a:lnTo>
                  <a:pt x="2286286" y="907923"/>
                </a:lnTo>
              </a:path>
            </a:pathLst>
          </a:custGeom>
          <a:noFill/>
          <a:ln w="38100" cap="flat">
            <a:solidFill>
              <a:srgbClr val="898989"/>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31" name="Forme libre : forme 30">
            <a:extLst>
              <a:ext uri="{FF2B5EF4-FFF2-40B4-BE49-F238E27FC236}">
                <a16:creationId xmlns:a16="http://schemas.microsoft.com/office/drawing/2014/main" xmlns="" id="{022B9D70-755F-A057-FF45-94D698ADAD85}"/>
              </a:ext>
            </a:extLst>
          </p:cNvPr>
          <p:cNvSpPr/>
          <p:nvPr/>
        </p:nvSpPr>
        <p:spPr>
          <a:xfrm>
            <a:off x="7363554" y="1747890"/>
            <a:ext cx="3321462" cy="857100"/>
          </a:xfrm>
          <a:custGeom>
            <a:avLst/>
            <a:gdLst>
              <a:gd name="connsiteX0" fmla="*/ 0 w 2578608"/>
              <a:gd name="connsiteY0" fmla="*/ 0 h 670179"/>
              <a:gd name="connsiteX1" fmla="*/ 208502 w 2578608"/>
              <a:gd name="connsiteY1" fmla="*/ 0 h 670179"/>
              <a:gd name="connsiteX2" fmla="*/ 208502 w 2578608"/>
              <a:gd name="connsiteY2" fmla="*/ 7811 h 670179"/>
              <a:gd name="connsiteX3" fmla="*/ 250317 w 2578608"/>
              <a:gd name="connsiteY3" fmla="*/ 7811 h 670179"/>
              <a:gd name="connsiteX4" fmla="*/ 250317 w 2578608"/>
              <a:gd name="connsiteY4" fmla="*/ 18479 h 670179"/>
              <a:gd name="connsiteX5" fmla="*/ 262985 w 2578608"/>
              <a:gd name="connsiteY5" fmla="*/ 18479 h 670179"/>
              <a:gd name="connsiteX6" fmla="*/ 262985 w 2578608"/>
              <a:gd name="connsiteY6" fmla="*/ 29242 h 670179"/>
              <a:gd name="connsiteX7" fmla="*/ 313658 w 2578608"/>
              <a:gd name="connsiteY7" fmla="*/ 29242 h 670179"/>
              <a:gd name="connsiteX8" fmla="*/ 313658 w 2578608"/>
              <a:gd name="connsiteY8" fmla="*/ 40958 h 670179"/>
              <a:gd name="connsiteX9" fmla="*/ 406241 w 2578608"/>
              <a:gd name="connsiteY9" fmla="*/ 40958 h 670179"/>
              <a:gd name="connsiteX10" fmla="*/ 406241 w 2578608"/>
              <a:gd name="connsiteY10" fmla="*/ 53531 h 670179"/>
              <a:gd name="connsiteX11" fmla="*/ 483203 w 2578608"/>
              <a:gd name="connsiteY11" fmla="*/ 53531 h 670179"/>
              <a:gd name="connsiteX12" fmla="*/ 483203 w 2578608"/>
              <a:gd name="connsiteY12" fmla="*/ 63341 h 670179"/>
              <a:gd name="connsiteX13" fmla="*/ 563023 w 2578608"/>
              <a:gd name="connsiteY13" fmla="*/ 63341 h 670179"/>
              <a:gd name="connsiteX14" fmla="*/ 563023 w 2578608"/>
              <a:gd name="connsiteY14" fmla="*/ 72104 h 670179"/>
              <a:gd name="connsiteX15" fmla="*/ 574739 w 2578608"/>
              <a:gd name="connsiteY15" fmla="*/ 72104 h 670179"/>
              <a:gd name="connsiteX16" fmla="*/ 574739 w 2578608"/>
              <a:gd name="connsiteY16" fmla="*/ 83820 h 670179"/>
              <a:gd name="connsiteX17" fmla="*/ 606933 w 2578608"/>
              <a:gd name="connsiteY17" fmla="*/ 83820 h 670179"/>
              <a:gd name="connsiteX18" fmla="*/ 606933 w 2578608"/>
              <a:gd name="connsiteY18" fmla="*/ 100298 h 670179"/>
              <a:gd name="connsiteX19" fmla="*/ 621506 w 2578608"/>
              <a:gd name="connsiteY19" fmla="*/ 100298 h 670179"/>
              <a:gd name="connsiteX20" fmla="*/ 621506 w 2578608"/>
              <a:gd name="connsiteY20" fmla="*/ 111062 h 670179"/>
              <a:gd name="connsiteX21" fmla="*/ 723805 w 2578608"/>
              <a:gd name="connsiteY21" fmla="*/ 111062 h 670179"/>
              <a:gd name="connsiteX22" fmla="*/ 723805 w 2578608"/>
              <a:gd name="connsiteY22" fmla="*/ 121730 h 670179"/>
              <a:gd name="connsiteX23" fmla="*/ 783241 w 2578608"/>
              <a:gd name="connsiteY23" fmla="*/ 121730 h 670179"/>
              <a:gd name="connsiteX24" fmla="*/ 783241 w 2578608"/>
              <a:gd name="connsiteY24" fmla="*/ 134398 h 670179"/>
              <a:gd name="connsiteX25" fmla="*/ 816293 w 2578608"/>
              <a:gd name="connsiteY25" fmla="*/ 134398 h 670179"/>
              <a:gd name="connsiteX26" fmla="*/ 816293 w 2578608"/>
              <a:gd name="connsiteY26" fmla="*/ 144209 h 670179"/>
              <a:gd name="connsiteX27" fmla="*/ 835819 w 2578608"/>
              <a:gd name="connsiteY27" fmla="*/ 144209 h 670179"/>
              <a:gd name="connsiteX28" fmla="*/ 835819 w 2578608"/>
              <a:gd name="connsiteY28" fmla="*/ 154877 h 670179"/>
              <a:gd name="connsiteX29" fmla="*/ 892302 w 2578608"/>
              <a:gd name="connsiteY29" fmla="*/ 154877 h 670179"/>
              <a:gd name="connsiteX30" fmla="*/ 892302 w 2578608"/>
              <a:gd name="connsiteY30" fmla="*/ 169545 h 670179"/>
              <a:gd name="connsiteX31" fmla="*/ 925449 w 2578608"/>
              <a:gd name="connsiteY31" fmla="*/ 169545 h 670179"/>
              <a:gd name="connsiteX32" fmla="*/ 925449 w 2578608"/>
              <a:gd name="connsiteY32" fmla="*/ 187071 h 670179"/>
              <a:gd name="connsiteX33" fmla="*/ 1052036 w 2578608"/>
              <a:gd name="connsiteY33" fmla="*/ 187071 h 670179"/>
              <a:gd name="connsiteX34" fmla="*/ 1052036 w 2578608"/>
              <a:gd name="connsiteY34" fmla="*/ 200692 h 670179"/>
              <a:gd name="connsiteX35" fmla="*/ 1134904 w 2578608"/>
              <a:gd name="connsiteY35" fmla="*/ 200692 h 670179"/>
              <a:gd name="connsiteX36" fmla="*/ 1134904 w 2578608"/>
              <a:gd name="connsiteY36" fmla="*/ 212408 h 670179"/>
              <a:gd name="connsiteX37" fmla="*/ 1142714 w 2578608"/>
              <a:gd name="connsiteY37" fmla="*/ 212408 h 670179"/>
              <a:gd name="connsiteX38" fmla="*/ 1142714 w 2578608"/>
              <a:gd name="connsiteY38" fmla="*/ 227933 h 670179"/>
              <a:gd name="connsiteX39" fmla="*/ 1161193 w 2578608"/>
              <a:gd name="connsiteY39" fmla="*/ 227933 h 670179"/>
              <a:gd name="connsiteX40" fmla="*/ 1161193 w 2578608"/>
              <a:gd name="connsiteY40" fmla="*/ 242602 h 670179"/>
              <a:gd name="connsiteX41" fmla="*/ 1178719 w 2578608"/>
              <a:gd name="connsiteY41" fmla="*/ 242602 h 670179"/>
              <a:gd name="connsiteX42" fmla="*/ 1178719 w 2578608"/>
              <a:gd name="connsiteY42" fmla="*/ 257175 h 670179"/>
              <a:gd name="connsiteX43" fmla="*/ 1243965 w 2578608"/>
              <a:gd name="connsiteY43" fmla="*/ 257175 h 670179"/>
              <a:gd name="connsiteX44" fmla="*/ 1243965 w 2578608"/>
              <a:gd name="connsiteY44" fmla="*/ 273749 h 670179"/>
              <a:gd name="connsiteX45" fmla="*/ 1362837 w 2578608"/>
              <a:gd name="connsiteY45" fmla="*/ 273749 h 670179"/>
              <a:gd name="connsiteX46" fmla="*/ 1362837 w 2578608"/>
              <a:gd name="connsiteY46" fmla="*/ 291275 h 670179"/>
              <a:gd name="connsiteX47" fmla="*/ 1375505 w 2578608"/>
              <a:gd name="connsiteY47" fmla="*/ 291275 h 670179"/>
              <a:gd name="connsiteX48" fmla="*/ 1375505 w 2578608"/>
              <a:gd name="connsiteY48" fmla="*/ 304895 h 670179"/>
              <a:gd name="connsiteX49" fmla="*/ 1395984 w 2578608"/>
              <a:gd name="connsiteY49" fmla="*/ 304895 h 670179"/>
              <a:gd name="connsiteX50" fmla="*/ 1395984 w 2578608"/>
              <a:gd name="connsiteY50" fmla="*/ 346805 h 670179"/>
              <a:gd name="connsiteX51" fmla="*/ 1412558 w 2578608"/>
              <a:gd name="connsiteY51" fmla="*/ 346805 h 670179"/>
              <a:gd name="connsiteX52" fmla="*/ 1412558 w 2578608"/>
              <a:gd name="connsiteY52" fmla="*/ 358521 h 670179"/>
              <a:gd name="connsiteX53" fmla="*/ 1434941 w 2578608"/>
              <a:gd name="connsiteY53" fmla="*/ 358521 h 670179"/>
              <a:gd name="connsiteX54" fmla="*/ 1434941 w 2578608"/>
              <a:gd name="connsiteY54" fmla="*/ 377952 h 670179"/>
              <a:gd name="connsiteX55" fmla="*/ 1705737 w 2578608"/>
              <a:gd name="connsiteY55" fmla="*/ 377952 h 670179"/>
              <a:gd name="connsiteX56" fmla="*/ 1705737 w 2578608"/>
              <a:gd name="connsiteY56" fmla="*/ 407194 h 670179"/>
              <a:gd name="connsiteX57" fmla="*/ 1731074 w 2578608"/>
              <a:gd name="connsiteY57" fmla="*/ 407194 h 670179"/>
              <a:gd name="connsiteX58" fmla="*/ 1731074 w 2578608"/>
              <a:gd name="connsiteY58" fmla="*/ 435483 h 670179"/>
              <a:gd name="connsiteX59" fmla="*/ 1889855 w 2578608"/>
              <a:gd name="connsiteY59" fmla="*/ 435483 h 670179"/>
              <a:gd name="connsiteX60" fmla="*/ 1889855 w 2578608"/>
              <a:gd name="connsiteY60" fmla="*/ 466630 h 670179"/>
              <a:gd name="connsiteX61" fmla="*/ 1994059 w 2578608"/>
              <a:gd name="connsiteY61" fmla="*/ 466630 h 670179"/>
              <a:gd name="connsiteX62" fmla="*/ 1994059 w 2578608"/>
              <a:gd name="connsiteY62" fmla="*/ 506540 h 670179"/>
              <a:gd name="connsiteX63" fmla="*/ 2205514 w 2578608"/>
              <a:gd name="connsiteY63" fmla="*/ 506540 h 670179"/>
              <a:gd name="connsiteX64" fmla="*/ 2205514 w 2578608"/>
              <a:gd name="connsiteY64" fmla="*/ 554260 h 670179"/>
              <a:gd name="connsiteX65" fmla="*/ 2212277 w 2578608"/>
              <a:gd name="connsiteY65" fmla="*/ 554260 h 670179"/>
              <a:gd name="connsiteX66" fmla="*/ 2212277 w 2578608"/>
              <a:gd name="connsiteY66" fmla="*/ 611791 h 670179"/>
              <a:gd name="connsiteX67" fmla="*/ 2224945 w 2578608"/>
              <a:gd name="connsiteY67" fmla="*/ 611791 h 670179"/>
              <a:gd name="connsiteX68" fmla="*/ 2224945 w 2578608"/>
              <a:gd name="connsiteY68" fmla="*/ 670179 h 670179"/>
              <a:gd name="connsiteX69" fmla="*/ 2578608 w 2578608"/>
              <a:gd name="connsiteY69" fmla="*/ 670179 h 67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78608" h="670179">
                <a:moveTo>
                  <a:pt x="0" y="0"/>
                </a:moveTo>
                <a:lnTo>
                  <a:pt x="208502" y="0"/>
                </a:lnTo>
                <a:lnTo>
                  <a:pt x="208502" y="7811"/>
                </a:lnTo>
                <a:lnTo>
                  <a:pt x="250317" y="7811"/>
                </a:lnTo>
                <a:lnTo>
                  <a:pt x="250317" y="18479"/>
                </a:lnTo>
                <a:lnTo>
                  <a:pt x="262985" y="18479"/>
                </a:lnTo>
                <a:lnTo>
                  <a:pt x="262985" y="29242"/>
                </a:lnTo>
                <a:lnTo>
                  <a:pt x="313658" y="29242"/>
                </a:lnTo>
                <a:lnTo>
                  <a:pt x="313658" y="40958"/>
                </a:lnTo>
                <a:lnTo>
                  <a:pt x="406241" y="40958"/>
                </a:lnTo>
                <a:lnTo>
                  <a:pt x="406241" y="53531"/>
                </a:lnTo>
                <a:lnTo>
                  <a:pt x="483203" y="53531"/>
                </a:lnTo>
                <a:lnTo>
                  <a:pt x="483203" y="63341"/>
                </a:lnTo>
                <a:lnTo>
                  <a:pt x="563023" y="63341"/>
                </a:lnTo>
                <a:lnTo>
                  <a:pt x="563023" y="72104"/>
                </a:lnTo>
                <a:lnTo>
                  <a:pt x="574739" y="72104"/>
                </a:lnTo>
                <a:lnTo>
                  <a:pt x="574739" y="83820"/>
                </a:lnTo>
                <a:lnTo>
                  <a:pt x="606933" y="83820"/>
                </a:lnTo>
                <a:lnTo>
                  <a:pt x="606933" y="100298"/>
                </a:lnTo>
                <a:lnTo>
                  <a:pt x="621506" y="100298"/>
                </a:lnTo>
                <a:lnTo>
                  <a:pt x="621506" y="111062"/>
                </a:lnTo>
                <a:lnTo>
                  <a:pt x="723805" y="111062"/>
                </a:lnTo>
                <a:lnTo>
                  <a:pt x="723805" y="121730"/>
                </a:lnTo>
                <a:lnTo>
                  <a:pt x="783241" y="121730"/>
                </a:lnTo>
                <a:lnTo>
                  <a:pt x="783241" y="134398"/>
                </a:lnTo>
                <a:lnTo>
                  <a:pt x="816293" y="134398"/>
                </a:lnTo>
                <a:lnTo>
                  <a:pt x="816293" y="144209"/>
                </a:lnTo>
                <a:lnTo>
                  <a:pt x="835819" y="144209"/>
                </a:lnTo>
                <a:lnTo>
                  <a:pt x="835819" y="154877"/>
                </a:lnTo>
                <a:lnTo>
                  <a:pt x="892302" y="154877"/>
                </a:lnTo>
                <a:lnTo>
                  <a:pt x="892302" y="169545"/>
                </a:lnTo>
                <a:lnTo>
                  <a:pt x="925449" y="169545"/>
                </a:lnTo>
                <a:lnTo>
                  <a:pt x="925449" y="187071"/>
                </a:lnTo>
                <a:lnTo>
                  <a:pt x="1052036" y="187071"/>
                </a:lnTo>
                <a:lnTo>
                  <a:pt x="1052036" y="200692"/>
                </a:lnTo>
                <a:lnTo>
                  <a:pt x="1134904" y="200692"/>
                </a:lnTo>
                <a:lnTo>
                  <a:pt x="1134904" y="212408"/>
                </a:lnTo>
                <a:lnTo>
                  <a:pt x="1142714" y="212408"/>
                </a:lnTo>
                <a:lnTo>
                  <a:pt x="1142714" y="227933"/>
                </a:lnTo>
                <a:lnTo>
                  <a:pt x="1161193" y="227933"/>
                </a:lnTo>
                <a:lnTo>
                  <a:pt x="1161193" y="242602"/>
                </a:lnTo>
                <a:lnTo>
                  <a:pt x="1178719" y="242602"/>
                </a:lnTo>
                <a:lnTo>
                  <a:pt x="1178719" y="257175"/>
                </a:lnTo>
                <a:lnTo>
                  <a:pt x="1243965" y="257175"/>
                </a:lnTo>
                <a:lnTo>
                  <a:pt x="1243965" y="273749"/>
                </a:lnTo>
                <a:lnTo>
                  <a:pt x="1362837" y="273749"/>
                </a:lnTo>
                <a:lnTo>
                  <a:pt x="1362837" y="291275"/>
                </a:lnTo>
                <a:lnTo>
                  <a:pt x="1375505" y="291275"/>
                </a:lnTo>
                <a:lnTo>
                  <a:pt x="1375505" y="304895"/>
                </a:lnTo>
                <a:lnTo>
                  <a:pt x="1395984" y="304895"/>
                </a:lnTo>
                <a:lnTo>
                  <a:pt x="1395984" y="346805"/>
                </a:lnTo>
                <a:lnTo>
                  <a:pt x="1412558" y="346805"/>
                </a:lnTo>
                <a:lnTo>
                  <a:pt x="1412558" y="358521"/>
                </a:lnTo>
                <a:lnTo>
                  <a:pt x="1434941" y="358521"/>
                </a:lnTo>
                <a:lnTo>
                  <a:pt x="1434941" y="377952"/>
                </a:lnTo>
                <a:lnTo>
                  <a:pt x="1705737" y="377952"/>
                </a:lnTo>
                <a:lnTo>
                  <a:pt x="1705737" y="407194"/>
                </a:lnTo>
                <a:lnTo>
                  <a:pt x="1731074" y="407194"/>
                </a:lnTo>
                <a:lnTo>
                  <a:pt x="1731074" y="435483"/>
                </a:lnTo>
                <a:lnTo>
                  <a:pt x="1889855" y="435483"/>
                </a:lnTo>
                <a:lnTo>
                  <a:pt x="1889855" y="466630"/>
                </a:lnTo>
                <a:lnTo>
                  <a:pt x="1994059" y="466630"/>
                </a:lnTo>
                <a:lnTo>
                  <a:pt x="1994059" y="506540"/>
                </a:lnTo>
                <a:lnTo>
                  <a:pt x="2205514" y="506540"/>
                </a:lnTo>
                <a:lnTo>
                  <a:pt x="2205514" y="554260"/>
                </a:lnTo>
                <a:lnTo>
                  <a:pt x="2212277" y="554260"/>
                </a:lnTo>
                <a:lnTo>
                  <a:pt x="2212277" y="611791"/>
                </a:lnTo>
                <a:lnTo>
                  <a:pt x="2224945" y="611791"/>
                </a:lnTo>
                <a:lnTo>
                  <a:pt x="2224945" y="670179"/>
                </a:lnTo>
                <a:lnTo>
                  <a:pt x="2578608" y="670179"/>
                </a:lnTo>
              </a:path>
            </a:pathLst>
          </a:custGeom>
          <a:noFill/>
          <a:ln w="38100" cap="flat">
            <a:solidFill>
              <a:srgbClr val="FF7F4D"/>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Tree>
    <p:extLst>
      <p:ext uri="{BB962C8B-B14F-4D97-AF65-F5344CB8AC3E}">
        <p14:creationId xmlns:p14="http://schemas.microsoft.com/office/powerpoint/2010/main" val="2044947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a:xfrm>
            <a:off x="8235351" y="6554231"/>
            <a:ext cx="1411407" cy="242888"/>
          </a:xfrm>
        </p:spPr>
        <p:txBody>
          <a:bodyPr/>
          <a:lstStyle/>
          <a:p>
            <a:r>
              <a:rPr lang="fr-FR" dirty="0"/>
              <a:t>2-6 juin 2023</a:t>
            </a:r>
            <a:r>
              <a:rPr lang="fr-FR" noProof="0" dirty="0"/>
              <a:t> </a:t>
            </a:r>
            <a:endParaRPr lang="fr-FR" dirty="0"/>
          </a:p>
          <a:p>
            <a:endParaRPr lang="fr-FR" dirty="0"/>
          </a:p>
        </p:txBody>
      </p:sp>
      <p:sp>
        <p:nvSpPr>
          <p:cNvPr id="5" name="Espace réservé du contenu 2">
            <a:extLst>
              <a:ext uri="{FF2B5EF4-FFF2-40B4-BE49-F238E27FC236}">
                <a16:creationId xmlns:a16="http://schemas.microsoft.com/office/drawing/2014/main" xmlns="" id="{F8031896-4C22-6E3B-8AA3-0281DEFB85C1}"/>
              </a:ext>
            </a:extLst>
          </p:cNvPr>
          <p:cNvSpPr>
            <a:spLocks noGrp="1"/>
          </p:cNvSpPr>
          <p:nvPr>
            <p:ph sz="quarter" idx="16"/>
          </p:nvPr>
        </p:nvSpPr>
        <p:spPr>
          <a:xfrm>
            <a:off x="1017816" y="6342603"/>
            <a:ext cx="5159375" cy="247196"/>
          </a:xfrm>
        </p:spPr>
        <p:txBody>
          <a:bodyPr/>
          <a:lstStyle/>
          <a:p>
            <a:r>
              <a:rPr lang="fr-FR" dirty="0" err="1"/>
              <a:t>Shun</a:t>
            </a:r>
            <a:r>
              <a:rPr lang="fr-FR" dirty="0"/>
              <a:t> Lu et al., ASCO</a:t>
            </a:r>
            <a:r>
              <a:rPr lang="fr-FR" baseline="30000" dirty="0"/>
              <a:t>®</a:t>
            </a:r>
            <a:r>
              <a:rPr lang="fr-FR" dirty="0"/>
              <a:t> 2023, Abs.#8501</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4431"/>
            <a:ext cx="11259225" cy="516866"/>
          </a:xfrm>
        </p:spPr>
        <p:txBody>
          <a:bodyPr/>
          <a:lstStyle/>
          <a:p>
            <a:r>
              <a:rPr lang="fr-FR"/>
              <a:t>NEOTORCH</a:t>
            </a:r>
            <a:endParaRPr lang="fr-FR" dirty="0"/>
          </a:p>
        </p:txBody>
      </p:sp>
      <p:sp>
        <p:nvSpPr>
          <p:cNvPr id="17" name="Espace réservé du texte 16">
            <a:extLst>
              <a:ext uri="{FF2B5EF4-FFF2-40B4-BE49-F238E27FC236}">
                <a16:creationId xmlns:a16="http://schemas.microsoft.com/office/drawing/2014/main" xmlns="" id="{9DE3BBF3-9A3C-E296-1426-646640E53B0E}"/>
              </a:ext>
            </a:extLst>
          </p:cNvPr>
          <p:cNvSpPr>
            <a:spLocks noGrp="1"/>
          </p:cNvSpPr>
          <p:nvPr>
            <p:ph type="body" sz="quarter" idx="18"/>
          </p:nvPr>
        </p:nvSpPr>
        <p:spPr/>
        <p:txBody>
          <a:bodyPr/>
          <a:lstStyle/>
          <a:p>
            <a:r>
              <a:rPr lang="fr-FR" sz="1800"/>
              <a:t>Survie sans évènement selon </a:t>
            </a:r>
            <a:r>
              <a:rPr lang="fr-FR" sz="1800" dirty="0"/>
              <a:t>la présence ou non d’une réponse pathologique majeure (</a:t>
            </a:r>
            <a:r>
              <a:rPr lang="fr-FR" sz="1800" dirty="0" err="1"/>
              <a:t>mPR</a:t>
            </a:r>
            <a:r>
              <a:rPr lang="fr-FR" sz="1800" dirty="0"/>
              <a:t>)</a:t>
            </a:r>
          </a:p>
        </p:txBody>
      </p:sp>
      <p:sp>
        <p:nvSpPr>
          <p:cNvPr id="20" name="Espace réservé du contenu 19">
            <a:extLst>
              <a:ext uri="{FF2B5EF4-FFF2-40B4-BE49-F238E27FC236}">
                <a16:creationId xmlns:a16="http://schemas.microsoft.com/office/drawing/2014/main" xmlns="" id="{5B3F3095-05BA-D7E1-57C1-11515A5BF2B0}"/>
              </a:ext>
            </a:extLst>
          </p:cNvPr>
          <p:cNvSpPr>
            <a:spLocks noGrp="1"/>
          </p:cNvSpPr>
          <p:nvPr>
            <p:ph sz="quarter" idx="21"/>
          </p:nvPr>
        </p:nvSpPr>
        <p:spPr>
          <a:xfrm>
            <a:off x="1627072" y="4939200"/>
            <a:ext cx="9716101" cy="925200"/>
          </a:xfrm>
        </p:spPr>
        <p:txBody>
          <a:bodyPr anchor="ctr">
            <a:normAutofit/>
          </a:bodyPr>
          <a:lstStyle/>
          <a:p>
            <a:pPr algn="ctr"/>
            <a:r>
              <a:rPr lang="fr-FR" dirty="0"/>
              <a:t>Le bénéfice sur la SSE est meilleur en cas de </a:t>
            </a:r>
            <a:r>
              <a:rPr lang="fr-FR" dirty="0" err="1"/>
              <a:t>mPR</a:t>
            </a:r>
            <a:r>
              <a:rPr lang="fr-FR" dirty="0"/>
              <a:t> (quel que soit le bras) mais il est présent aussi en l’absence de </a:t>
            </a:r>
            <a:r>
              <a:rPr lang="fr-FR" dirty="0" err="1"/>
              <a:t>mPR</a:t>
            </a:r>
            <a:r>
              <a:rPr lang="fr-FR" dirty="0"/>
              <a:t>. Il semble exister une corrélation entre réponse pathologique et SSE. Même suggestion avec la </a:t>
            </a:r>
            <a:r>
              <a:rPr lang="fr-FR" dirty="0" err="1"/>
              <a:t>cPR</a:t>
            </a:r>
            <a:r>
              <a:rPr lang="fr-FR" dirty="0"/>
              <a:t> (24,8% pour </a:t>
            </a:r>
            <a:r>
              <a:rPr lang="fr-FR" dirty="0" err="1"/>
              <a:t>toripalimab</a:t>
            </a:r>
            <a:r>
              <a:rPr lang="fr-FR" dirty="0"/>
              <a:t> </a:t>
            </a:r>
            <a:r>
              <a:rPr lang="fr-FR" i="1" dirty="0"/>
              <a:t>vs</a:t>
            </a:r>
            <a:r>
              <a:rPr lang="fr-FR" dirty="0"/>
              <a:t> 1%).</a:t>
            </a:r>
          </a:p>
        </p:txBody>
      </p:sp>
      <p:sp>
        <p:nvSpPr>
          <p:cNvPr id="21" name="Rectangle 20">
            <a:extLst>
              <a:ext uri="{FF2B5EF4-FFF2-40B4-BE49-F238E27FC236}">
                <a16:creationId xmlns:a16="http://schemas.microsoft.com/office/drawing/2014/main" xmlns="" id="{01976DDA-2DF8-8E3E-A7C1-0CD8C9F13F04}"/>
              </a:ext>
            </a:extLst>
          </p:cNvPr>
          <p:cNvSpPr/>
          <p:nvPr/>
        </p:nvSpPr>
        <p:spPr>
          <a:xfrm>
            <a:off x="1627072" y="1164728"/>
            <a:ext cx="2712074" cy="3637325"/>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graphicFrame>
        <p:nvGraphicFramePr>
          <p:cNvPr id="22" name="Chart 16">
            <a:extLst>
              <a:ext uri="{FF2B5EF4-FFF2-40B4-BE49-F238E27FC236}">
                <a16:creationId xmlns:a16="http://schemas.microsoft.com/office/drawing/2014/main" xmlns="" id="{3FC2F8B8-44E4-4368-0047-9725683F6050}"/>
              </a:ext>
            </a:extLst>
          </p:cNvPr>
          <p:cNvGraphicFramePr/>
          <p:nvPr>
            <p:extLst>
              <p:ext uri="{D42A27DB-BD31-4B8C-83A1-F6EECF244321}">
                <p14:modId xmlns:p14="http://schemas.microsoft.com/office/powerpoint/2010/main" val="2183384562"/>
              </p:ext>
            </p:extLst>
          </p:nvPr>
        </p:nvGraphicFramePr>
        <p:xfrm>
          <a:off x="2073777" y="1993552"/>
          <a:ext cx="2030528" cy="2715980"/>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a:extLst>
              <a:ext uri="{FF2B5EF4-FFF2-40B4-BE49-F238E27FC236}">
                <a16:creationId xmlns:a16="http://schemas.microsoft.com/office/drawing/2014/main" xmlns="" id="{1BEFECE3-7E22-CACF-34FF-3FBC9E6391BA}"/>
              </a:ext>
            </a:extLst>
          </p:cNvPr>
          <p:cNvSpPr/>
          <p:nvPr/>
        </p:nvSpPr>
        <p:spPr>
          <a:xfrm>
            <a:off x="4648587" y="1164728"/>
            <a:ext cx="6694586" cy="3637325"/>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dirty="0">
              <a:solidFill>
                <a:prstClr val="black"/>
              </a:solidFill>
              <a:latin typeface="Century Gothic" panose="020B0502020202020204" pitchFamily="34" charset="0"/>
            </a:endParaRPr>
          </a:p>
        </p:txBody>
      </p:sp>
      <p:sp>
        <p:nvSpPr>
          <p:cNvPr id="28" name="Espace réservé du texte 11">
            <a:extLst>
              <a:ext uri="{FF2B5EF4-FFF2-40B4-BE49-F238E27FC236}">
                <a16:creationId xmlns:a16="http://schemas.microsoft.com/office/drawing/2014/main" xmlns="" id="{28B5F2ED-652C-BC37-69A9-091E9B965C11}"/>
              </a:ext>
            </a:extLst>
          </p:cNvPr>
          <p:cNvSpPr txBox="1">
            <a:spLocks/>
          </p:cNvSpPr>
          <p:nvPr/>
        </p:nvSpPr>
        <p:spPr>
          <a:xfrm>
            <a:off x="1794502" y="997504"/>
            <a:ext cx="1390132" cy="387350"/>
          </a:xfrm>
          <a:prstGeom prst="rect">
            <a:avLst/>
          </a:prstGeom>
          <a:solidFill>
            <a:schemeClr val="bg1"/>
          </a:solidFill>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MPR par comité indépendant</a:t>
            </a:r>
          </a:p>
        </p:txBody>
      </p:sp>
      <p:sp>
        <p:nvSpPr>
          <p:cNvPr id="31" name="Rectangle 30">
            <a:extLst>
              <a:ext uri="{FF2B5EF4-FFF2-40B4-BE49-F238E27FC236}">
                <a16:creationId xmlns:a16="http://schemas.microsoft.com/office/drawing/2014/main" xmlns="" id="{9DFAD789-41AB-0C34-FCFE-AA709B66D8EB}"/>
              </a:ext>
            </a:extLst>
          </p:cNvPr>
          <p:cNvSpPr/>
          <p:nvPr/>
        </p:nvSpPr>
        <p:spPr>
          <a:xfrm>
            <a:off x="2559269" y="1839310"/>
            <a:ext cx="1061546" cy="2007662"/>
          </a:xfrm>
          <a:custGeom>
            <a:avLst/>
            <a:gdLst>
              <a:gd name="connsiteX0" fmla="*/ 0 w 1058698"/>
              <a:gd name="connsiteY0" fmla="*/ 0 h 2007662"/>
              <a:gd name="connsiteX1" fmla="*/ 1058698 w 1058698"/>
              <a:gd name="connsiteY1" fmla="*/ 0 h 2007662"/>
              <a:gd name="connsiteX2" fmla="*/ 1058698 w 1058698"/>
              <a:gd name="connsiteY2" fmla="*/ 2007662 h 2007662"/>
              <a:gd name="connsiteX3" fmla="*/ 0 w 1058698"/>
              <a:gd name="connsiteY3" fmla="*/ 2007662 h 2007662"/>
              <a:gd name="connsiteX4" fmla="*/ 0 w 1058698"/>
              <a:gd name="connsiteY4" fmla="*/ 0 h 2007662"/>
              <a:gd name="connsiteX0" fmla="*/ 2848 w 1061546"/>
              <a:gd name="connsiteY0" fmla="*/ 0 h 2007662"/>
              <a:gd name="connsiteX1" fmla="*/ 1061546 w 1061546"/>
              <a:gd name="connsiteY1" fmla="*/ 0 h 2007662"/>
              <a:gd name="connsiteX2" fmla="*/ 1061546 w 1061546"/>
              <a:gd name="connsiteY2" fmla="*/ 2007662 h 2007662"/>
              <a:gd name="connsiteX3" fmla="*/ 2848 w 1061546"/>
              <a:gd name="connsiteY3" fmla="*/ 2007662 h 2007662"/>
              <a:gd name="connsiteX4" fmla="*/ 0 w 1061546"/>
              <a:gd name="connsiteY4" fmla="*/ 546538 h 2007662"/>
              <a:gd name="connsiteX5" fmla="*/ 2848 w 1061546"/>
              <a:gd name="connsiteY5" fmla="*/ 0 h 2007662"/>
              <a:gd name="connsiteX0" fmla="*/ 2848 w 1061546"/>
              <a:gd name="connsiteY0" fmla="*/ 2007662 h 2099102"/>
              <a:gd name="connsiteX1" fmla="*/ 0 w 1061546"/>
              <a:gd name="connsiteY1" fmla="*/ 546538 h 2099102"/>
              <a:gd name="connsiteX2" fmla="*/ 2848 w 1061546"/>
              <a:gd name="connsiteY2" fmla="*/ 0 h 2099102"/>
              <a:gd name="connsiteX3" fmla="*/ 1061546 w 1061546"/>
              <a:gd name="connsiteY3" fmla="*/ 0 h 2099102"/>
              <a:gd name="connsiteX4" fmla="*/ 1061546 w 1061546"/>
              <a:gd name="connsiteY4" fmla="*/ 2007662 h 2099102"/>
              <a:gd name="connsiteX5" fmla="*/ 94288 w 1061546"/>
              <a:gd name="connsiteY5" fmla="*/ 2099102 h 2099102"/>
              <a:gd name="connsiteX0" fmla="*/ 2848 w 1061546"/>
              <a:gd name="connsiteY0" fmla="*/ 2007662 h 2007662"/>
              <a:gd name="connsiteX1" fmla="*/ 0 w 1061546"/>
              <a:gd name="connsiteY1" fmla="*/ 546538 h 2007662"/>
              <a:gd name="connsiteX2" fmla="*/ 2848 w 1061546"/>
              <a:gd name="connsiteY2" fmla="*/ 0 h 2007662"/>
              <a:gd name="connsiteX3" fmla="*/ 1061546 w 1061546"/>
              <a:gd name="connsiteY3" fmla="*/ 0 h 2007662"/>
              <a:gd name="connsiteX4" fmla="*/ 1061546 w 1061546"/>
              <a:gd name="connsiteY4" fmla="*/ 2007662 h 2007662"/>
              <a:gd name="connsiteX0" fmla="*/ 0 w 1061546"/>
              <a:gd name="connsiteY0" fmla="*/ 546538 h 2007662"/>
              <a:gd name="connsiteX1" fmla="*/ 2848 w 1061546"/>
              <a:gd name="connsiteY1" fmla="*/ 0 h 2007662"/>
              <a:gd name="connsiteX2" fmla="*/ 1061546 w 1061546"/>
              <a:gd name="connsiteY2" fmla="*/ 0 h 2007662"/>
              <a:gd name="connsiteX3" fmla="*/ 1061546 w 1061546"/>
              <a:gd name="connsiteY3" fmla="*/ 2007662 h 2007662"/>
            </a:gdLst>
            <a:ahLst/>
            <a:cxnLst>
              <a:cxn ang="0">
                <a:pos x="connsiteX0" y="connsiteY0"/>
              </a:cxn>
              <a:cxn ang="0">
                <a:pos x="connsiteX1" y="connsiteY1"/>
              </a:cxn>
              <a:cxn ang="0">
                <a:pos x="connsiteX2" y="connsiteY2"/>
              </a:cxn>
              <a:cxn ang="0">
                <a:pos x="connsiteX3" y="connsiteY3"/>
              </a:cxn>
            </a:cxnLst>
            <a:rect l="l" t="t" r="r" b="b"/>
            <a:pathLst>
              <a:path w="1061546" h="2007662">
                <a:moveTo>
                  <a:pt x="0" y="546538"/>
                </a:moveTo>
                <a:cubicBezTo>
                  <a:pt x="949" y="364359"/>
                  <a:pt x="1899" y="182179"/>
                  <a:pt x="2848" y="0"/>
                </a:cubicBezTo>
                <a:lnTo>
                  <a:pt x="1061546" y="0"/>
                </a:lnTo>
                <a:lnTo>
                  <a:pt x="1061546" y="2007662"/>
                </a:lnTo>
              </a:path>
            </a:pathLst>
          </a:cu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ZoneTexte 31">
            <a:extLst>
              <a:ext uri="{FF2B5EF4-FFF2-40B4-BE49-F238E27FC236}">
                <a16:creationId xmlns:a16="http://schemas.microsoft.com/office/drawing/2014/main" xmlns="" id="{3FB15ADB-0EC5-FBE0-8030-CA9AFB78D40D}"/>
              </a:ext>
            </a:extLst>
          </p:cNvPr>
          <p:cNvSpPr txBox="1"/>
          <p:nvPr/>
        </p:nvSpPr>
        <p:spPr>
          <a:xfrm>
            <a:off x="2558267" y="1477484"/>
            <a:ext cx="1061547" cy="538609"/>
          </a:xfrm>
          <a:prstGeom prst="rect">
            <a:avLst/>
          </a:prstGeom>
          <a:noFill/>
        </p:spPr>
        <p:txBody>
          <a:bodyPr wrap="square" rtlCol="0" anchor="b">
            <a:spAutoFit/>
          </a:bodyPr>
          <a:lstStyle/>
          <a:p>
            <a:pPr algn="ctr">
              <a:spcBef>
                <a:spcPts val="600"/>
              </a:spcBef>
            </a:pPr>
            <a:r>
              <a:rPr lang="fr-FR" sz="800" dirty="0">
                <a:solidFill>
                  <a:prstClr val="black"/>
                </a:solidFill>
                <a:latin typeface="Century Gothic" panose="020B0502020202020204" pitchFamily="34" charset="0"/>
              </a:rPr>
              <a:t>Différence=40,2%</a:t>
            </a:r>
            <a:br>
              <a:rPr lang="fr-FR" sz="800" dirty="0">
                <a:solidFill>
                  <a:prstClr val="black"/>
                </a:solidFill>
                <a:latin typeface="Century Gothic" panose="020B0502020202020204" pitchFamily="34" charset="0"/>
              </a:rPr>
            </a:br>
            <a:r>
              <a:rPr lang="fr-FR" sz="800" dirty="0">
                <a:solidFill>
                  <a:prstClr val="black"/>
                </a:solidFill>
                <a:latin typeface="Century Gothic" panose="020B0502020202020204" pitchFamily="34" charset="0"/>
              </a:rPr>
              <a:t>(95% CI 32,2-48,1)</a:t>
            </a:r>
          </a:p>
          <a:p>
            <a:pPr algn="ctr">
              <a:spcBef>
                <a:spcPts val="600"/>
              </a:spcBef>
            </a:pPr>
            <a:r>
              <a:rPr lang="fr-FR" sz="800" dirty="0">
                <a:solidFill>
                  <a:prstClr val="black"/>
                </a:solidFill>
                <a:latin typeface="Century Gothic" panose="020B0502020202020204" pitchFamily="34" charset="0"/>
              </a:rPr>
              <a:t>p &lt;0,0001</a:t>
            </a:r>
          </a:p>
        </p:txBody>
      </p:sp>
      <p:grpSp>
        <p:nvGrpSpPr>
          <p:cNvPr id="55" name="Groupe 54">
            <a:extLst>
              <a:ext uri="{FF2B5EF4-FFF2-40B4-BE49-F238E27FC236}">
                <a16:creationId xmlns:a16="http://schemas.microsoft.com/office/drawing/2014/main" xmlns="" id="{A808DDA3-D2EB-379C-2B3B-D3BC846E469B}"/>
              </a:ext>
            </a:extLst>
          </p:cNvPr>
          <p:cNvGrpSpPr/>
          <p:nvPr/>
        </p:nvGrpSpPr>
        <p:grpSpPr>
          <a:xfrm>
            <a:off x="5208810" y="4337952"/>
            <a:ext cx="6134363" cy="256053"/>
            <a:chOff x="12873789" y="5594920"/>
            <a:chExt cx="6134363" cy="256053"/>
          </a:xfrm>
        </p:grpSpPr>
        <p:cxnSp>
          <p:nvCxnSpPr>
            <p:cNvPr id="35" name="Connecteur droit 34">
              <a:extLst>
                <a:ext uri="{FF2B5EF4-FFF2-40B4-BE49-F238E27FC236}">
                  <a16:creationId xmlns:a16="http://schemas.microsoft.com/office/drawing/2014/main" xmlns="" id="{84C1D03D-1345-5D3F-7EBA-311F07437C79}"/>
                </a:ext>
              </a:extLst>
            </p:cNvPr>
            <p:cNvCxnSpPr>
              <a:cxnSpLocks/>
            </p:cNvCxnSpPr>
            <p:nvPr/>
          </p:nvCxnSpPr>
          <p:spPr>
            <a:xfrm>
              <a:off x="12873789" y="5679734"/>
              <a:ext cx="144000" cy="0"/>
            </a:xfrm>
            <a:prstGeom prst="line">
              <a:avLst/>
            </a:prstGeom>
            <a:noFill/>
            <a:ln w="38100" cap="flat">
              <a:solidFill>
                <a:srgbClr val="FF7F4D"/>
              </a:solidFill>
              <a:prstDash val="solid"/>
              <a:miter/>
            </a:ln>
          </p:spPr>
        </p:cxnSp>
        <p:sp>
          <p:nvSpPr>
            <p:cNvPr id="36" name="ZoneTexte 35">
              <a:extLst>
                <a:ext uri="{FF2B5EF4-FFF2-40B4-BE49-F238E27FC236}">
                  <a16:creationId xmlns:a16="http://schemas.microsoft.com/office/drawing/2014/main" xmlns="" id="{6A30DF7A-4699-42FA-1314-5ABB0251816B}"/>
                </a:ext>
              </a:extLst>
            </p:cNvPr>
            <p:cNvSpPr txBox="1"/>
            <p:nvPr/>
          </p:nvSpPr>
          <p:spPr>
            <a:xfrm>
              <a:off x="13107769" y="5604752"/>
              <a:ext cx="1221840" cy="246221"/>
            </a:xfrm>
            <a:prstGeom prst="rect">
              <a:avLst/>
            </a:prstGeom>
            <a:noFill/>
          </p:spPr>
          <p:txBody>
            <a:bodyPr wrap="square" lIns="0" tIns="0" rIns="0" bIns="0" rtlCol="0" anchor="t">
              <a:spAutoFit/>
            </a:bodyPr>
            <a:lstStyle/>
            <a:p>
              <a:pPr>
                <a:spcBef>
                  <a:spcPts val="300"/>
                </a:spcBef>
              </a:pPr>
              <a:r>
                <a:rPr lang="fr-FR" sz="800" b="1" dirty="0" err="1">
                  <a:solidFill>
                    <a:srgbClr val="FF7F4D"/>
                  </a:solidFill>
                  <a:latin typeface="Century Gothic" panose="020B0502020202020204" pitchFamily="34" charset="0"/>
                </a:rPr>
                <a:t>Torapalimab</a:t>
              </a:r>
              <a:r>
                <a:rPr lang="fr-FR" sz="800" b="1" dirty="0">
                  <a:solidFill>
                    <a:srgbClr val="FF7F4D"/>
                  </a:solidFill>
                  <a:latin typeface="Century Gothic" panose="020B0502020202020204" pitchFamily="34" charset="0"/>
                </a:rPr>
                <a:t> + CT</a:t>
              </a:r>
              <a:br>
                <a:rPr lang="fr-FR" sz="800" b="1" dirty="0">
                  <a:solidFill>
                    <a:srgbClr val="FF7F4D"/>
                  </a:solidFill>
                  <a:latin typeface="Century Gothic" panose="020B0502020202020204" pitchFamily="34" charset="0"/>
                </a:rPr>
              </a:br>
              <a:r>
                <a:rPr lang="fr-FR" sz="800" b="1" dirty="0">
                  <a:solidFill>
                    <a:srgbClr val="FF7F4D"/>
                  </a:solidFill>
                  <a:latin typeface="Century Gothic" panose="020B0502020202020204" pitchFamily="34" charset="0"/>
                </a:rPr>
                <a:t>MPR (OUI) n=98</a:t>
              </a:r>
            </a:p>
          </p:txBody>
        </p:sp>
        <p:cxnSp>
          <p:nvCxnSpPr>
            <p:cNvPr id="37" name="Connecteur droit 36">
              <a:extLst>
                <a:ext uri="{FF2B5EF4-FFF2-40B4-BE49-F238E27FC236}">
                  <a16:creationId xmlns:a16="http://schemas.microsoft.com/office/drawing/2014/main" xmlns="" id="{F609FB98-CB57-1095-A68B-1B36A2DC7FF7}"/>
                </a:ext>
              </a:extLst>
            </p:cNvPr>
            <p:cNvCxnSpPr>
              <a:cxnSpLocks/>
            </p:cNvCxnSpPr>
            <p:nvPr/>
          </p:nvCxnSpPr>
          <p:spPr>
            <a:xfrm>
              <a:off x="14433303" y="5679734"/>
              <a:ext cx="144000" cy="0"/>
            </a:xfrm>
            <a:prstGeom prst="line">
              <a:avLst/>
            </a:prstGeom>
            <a:noFill/>
            <a:ln w="25400" cap="flat">
              <a:solidFill>
                <a:srgbClr val="FF7F4D"/>
              </a:solidFill>
              <a:prstDash val="sysDot"/>
              <a:miter/>
            </a:ln>
          </p:spPr>
        </p:cxnSp>
        <p:sp>
          <p:nvSpPr>
            <p:cNvPr id="38" name="ZoneTexte 37">
              <a:extLst>
                <a:ext uri="{FF2B5EF4-FFF2-40B4-BE49-F238E27FC236}">
                  <a16:creationId xmlns:a16="http://schemas.microsoft.com/office/drawing/2014/main" xmlns="" id="{859516C2-9A3A-88EF-A991-4FA655CAB957}"/>
                </a:ext>
              </a:extLst>
            </p:cNvPr>
            <p:cNvSpPr txBox="1"/>
            <p:nvPr/>
          </p:nvSpPr>
          <p:spPr>
            <a:xfrm>
              <a:off x="14667283" y="5594920"/>
              <a:ext cx="1221840" cy="246221"/>
            </a:xfrm>
            <a:prstGeom prst="rect">
              <a:avLst/>
            </a:prstGeom>
            <a:noFill/>
          </p:spPr>
          <p:txBody>
            <a:bodyPr wrap="square" lIns="0" tIns="0" rIns="0" bIns="0" rtlCol="0" anchor="t">
              <a:spAutoFit/>
            </a:bodyPr>
            <a:lstStyle/>
            <a:p>
              <a:pPr>
                <a:spcBef>
                  <a:spcPts val="300"/>
                </a:spcBef>
              </a:pPr>
              <a:r>
                <a:rPr lang="fr-FR" sz="800" b="1" dirty="0" err="1">
                  <a:solidFill>
                    <a:srgbClr val="FF7F4D"/>
                  </a:solidFill>
                  <a:latin typeface="Century Gothic" panose="020B0502020202020204" pitchFamily="34" charset="0"/>
                </a:rPr>
                <a:t>Torapalimab</a:t>
              </a:r>
              <a:r>
                <a:rPr lang="fr-FR" sz="800" b="1" dirty="0">
                  <a:solidFill>
                    <a:srgbClr val="FF7F4D"/>
                  </a:solidFill>
                  <a:latin typeface="Century Gothic" panose="020B0502020202020204" pitchFamily="34" charset="0"/>
                </a:rPr>
                <a:t> + CT,</a:t>
              </a:r>
              <a:br>
                <a:rPr lang="fr-FR" sz="800" b="1" dirty="0">
                  <a:solidFill>
                    <a:srgbClr val="FF7F4D"/>
                  </a:solidFill>
                  <a:latin typeface="Century Gothic" panose="020B0502020202020204" pitchFamily="34" charset="0"/>
                </a:rPr>
              </a:br>
              <a:r>
                <a:rPr lang="fr-FR" sz="800" b="1" dirty="0">
                  <a:solidFill>
                    <a:srgbClr val="FF7F4D"/>
                  </a:solidFill>
                  <a:latin typeface="Century Gothic" panose="020B0502020202020204" pitchFamily="34" charset="0"/>
                </a:rPr>
                <a:t>MPR (NON) n=104</a:t>
              </a:r>
            </a:p>
          </p:txBody>
        </p:sp>
        <p:cxnSp>
          <p:nvCxnSpPr>
            <p:cNvPr id="39" name="Connecteur droit 38">
              <a:extLst>
                <a:ext uri="{FF2B5EF4-FFF2-40B4-BE49-F238E27FC236}">
                  <a16:creationId xmlns:a16="http://schemas.microsoft.com/office/drawing/2014/main" xmlns="" id="{7769E0B3-700E-5BB7-E97D-FD4166309671}"/>
                </a:ext>
              </a:extLst>
            </p:cNvPr>
            <p:cNvCxnSpPr>
              <a:cxnSpLocks/>
            </p:cNvCxnSpPr>
            <p:nvPr/>
          </p:nvCxnSpPr>
          <p:spPr>
            <a:xfrm>
              <a:off x="15992817" y="5679734"/>
              <a:ext cx="144000" cy="0"/>
            </a:xfrm>
            <a:prstGeom prst="line">
              <a:avLst/>
            </a:prstGeom>
            <a:noFill/>
            <a:ln w="38100" cap="flat">
              <a:solidFill>
                <a:srgbClr val="898989"/>
              </a:solidFill>
              <a:prstDash val="solid"/>
              <a:miter/>
            </a:ln>
          </p:spPr>
        </p:cxnSp>
        <p:sp>
          <p:nvSpPr>
            <p:cNvPr id="40" name="ZoneTexte 39">
              <a:extLst>
                <a:ext uri="{FF2B5EF4-FFF2-40B4-BE49-F238E27FC236}">
                  <a16:creationId xmlns:a16="http://schemas.microsoft.com/office/drawing/2014/main" xmlns="" id="{8CAF21A1-E226-8469-83CE-E67C1F2B0AD2}"/>
                </a:ext>
              </a:extLst>
            </p:cNvPr>
            <p:cNvSpPr txBox="1"/>
            <p:nvPr/>
          </p:nvSpPr>
          <p:spPr>
            <a:xfrm>
              <a:off x="16226797" y="5604752"/>
              <a:ext cx="1221840" cy="246221"/>
            </a:xfrm>
            <a:prstGeom prst="rect">
              <a:avLst/>
            </a:prstGeom>
            <a:noFill/>
          </p:spPr>
          <p:txBody>
            <a:bodyPr wrap="square" lIns="0" tIns="0" rIns="0" bIns="0" rtlCol="0" anchor="t">
              <a:spAutoFit/>
            </a:bodyPr>
            <a:lstStyle/>
            <a:p>
              <a:pPr>
                <a:spcBef>
                  <a:spcPts val="300"/>
                </a:spcBef>
              </a:pPr>
              <a:r>
                <a:rPr lang="fr-FR" sz="800" b="1" dirty="0">
                  <a:solidFill>
                    <a:srgbClr val="898989"/>
                  </a:solidFill>
                  <a:latin typeface="Century Gothic" panose="020B0502020202020204" pitchFamily="34" charset="0"/>
                </a:rPr>
                <a:t>Placebo + CT,</a:t>
              </a:r>
              <a:br>
                <a:rPr lang="fr-FR" sz="800" b="1" dirty="0">
                  <a:solidFill>
                    <a:srgbClr val="898989"/>
                  </a:solidFill>
                  <a:latin typeface="Century Gothic" panose="020B0502020202020204" pitchFamily="34" charset="0"/>
                </a:rPr>
              </a:br>
              <a:r>
                <a:rPr lang="fr-FR" sz="800" b="1" dirty="0">
                  <a:solidFill>
                    <a:srgbClr val="898989"/>
                  </a:solidFill>
                  <a:latin typeface="Century Gothic" panose="020B0502020202020204" pitchFamily="34" charset="0"/>
                </a:rPr>
                <a:t>MPR (OUI) n=17</a:t>
              </a:r>
            </a:p>
          </p:txBody>
        </p:sp>
        <p:cxnSp>
          <p:nvCxnSpPr>
            <p:cNvPr id="41" name="Connecteur droit 40">
              <a:extLst>
                <a:ext uri="{FF2B5EF4-FFF2-40B4-BE49-F238E27FC236}">
                  <a16:creationId xmlns:a16="http://schemas.microsoft.com/office/drawing/2014/main" xmlns="" id="{FC7766E8-EB5B-DE85-42F6-8063946D5AE1}"/>
                </a:ext>
              </a:extLst>
            </p:cNvPr>
            <p:cNvCxnSpPr>
              <a:cxnSpLocks/>
            </p:cNvCxnSpPr>
            <p:nvPr/>
          </p:nvCxnSpPr>
          <p:spPr>
            <a:xfrm>
              <a:off x="17552332" y="5679734"/>
              <a:ext cx="144000" cy="0"/>
            </a:xfrm>
            <a:prstGeom prst="line">
              <a:avLst/>
            </a:prstGeom>
            <a:noFill/>
            <a:ln w="25400" cap="flat">
              <a:solidFill>
                <a:srgbClr val="898989"/>
              </a:solidFill>
              <a:prstDash val="sysDot"/>
              <a:miter/>
            </a:ln>
          </p:spPr>
        </p:cxnSp>
        <p:sp>
          <p:nvSpPr>
            <p:cNvPr id="42" name="ZoneTexte 41">
              <a:extLst>
                <a:ext uri="{FF2B5EF4-FFF2-40B4-BE49-F238E27FC236}">
                  <a16:creationId xmlns:a16="http://schemas.microsoft.com/office/drawing/2014/main" xmlns="" id="{88BEBFC7-EFEC-1615-8DAB-74091D70BB73}"/>
                </a:ext>
              </a:extLst>
            </p:cNvPr>
            <p:cNvSpPr txBox="1"/>
            <p:nvPr/>
          </p:nvSpPr>
          <p:spPr>
            <a:xfrm>
              <a:off x="17786312" y="5604752"/>
              <a:ext cx="1221840" cy="246221"/>
            </a:xfrm>
            <a:prstGeom prst="rect">
              <a:avLst/>
            </a:prstGeom>
            <a:noFill/>
          </p:spPr>
          <p:txBody>
            <a:bodyPr wrap="square" lIns="0" tIns="0" rIns="0" bIns="0" rtlCol="0" anchor="t">
              <a:spAutoFit/>
            </a:bodyPr>
            <a:lstStyle/>
            <a:p>
              <a:pPr>
                <a:spcBef>
                  <a:spcPts val="300"/>
                </a:spcBef>
              </a:pPr>
              <a:r>
                <a:rPr lang="fr-FR" sz="800" b="1" dirty="0">
                  <a:solidFill>
                    <a:srgbClr val="898989"/>
                  </a:solidFill>
                  <a:latin typeface="Century Gothic" panose="020B0502020202020204" pitchFamily="34" charset="0"/>
                </a:rPr>
                <a:t>Placebo + CT,</a:t>
              </a:r>
              <a:br>
                <a:rPr lang="fr-FR" sz="800" b="1" dirty="0">
                  <a:solidFill>
                    <a:srgbClr val="898989"/>
                  </a:solidFill>
                  <a:latin typeface="Century Gothic" panose="020B0502020202020204" pitchFamily="34" charset="0"/>
                </a:rPr>
              </a:br>
              <a:r>
                <a:rPr lang="fr-FR" sz="800" b="1" dirty="0">
                  <a:solidFill>
                    <a:srgbClr val="898989"/>
                  </a:solidFill>
                  <a:latin typeface="Century Gothic" panose="020B0502020202020204" pitchFamily="34" charset="0"/>
                </a:rPr>
                <a:t>MPR (NON) n=185</a:t>
              </a:r>
            </a:p>
          </p:txBody>
        </p:sp>
      </p:grpSp>
      <p:sp>
        <p:nvSpPr>
          <p:cNvPr id="59" name="Espace réservé du texte 11">
            <a:extLst>
              <a:ext uri="{FF2B5EF4-FFF2-40B4-BE49-F238E27FC236}">
                <a16:creationId xmlns:a16="http://schemas.microsoft.com/office/drawing/2014/main" xmlns="" id="{575C9C46-201C-29DF-D5AE-906ECC2C31D6}"/>
              </a:ext>
            </a:extLst>
          </p:cNvPr>
          <p:cNvSpPr txBox="1">
            <a:spLocks/>
          </p:cNvSpPr>
          <p:nvPr/>
        </p:nvSpPr>
        <p:spPr>
          <a:xfrm>
            <a:off x="4824644" y="997504"/>
            <a:ext cx="3496288" cy="387350"/>
          </a:xfrm>
          <a:prstGeom prst="rect">
            <a:avLst/>
          </a:prstGeom>
          <a:solidFill>
            <a:schemeClr val="bg1"/>
          </a:solidFill>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Survie sans Evènement </a:t>
            </a:r>
            <a:r>
              <a:rPr lang="fr-FR" sz="1600" b="0" dirty="0"/>
              <a:t>(% de patients)</a:t>
            </a:r>
            <a:endParaRPr lang="fr-FR" sz="1600" dirty="0"/>
          </a:p>
        </p:txBody>
      </p:sp>
      <p:grpSp>
        <p:nvGrpSpPr>
          <p:cNvPr id="62" name="Groupe 61">
            <a:extLst>
              <a:ext uri="{FF2B5EF4-FFF2-40B4-BE49-F238E27FC236}">
                <a16:creationId xmlns:a16="http://schemas.microsoft.com/office/drawing/2014/main" xmlns="" id="{042E8862-9E09-6F16-CCF4-FB78D5DD43E6}"/>
              </a:ext>
            </a:extLst>
          </p:cNvPr>
          <p:cNvGrpSpPr/>
          <p:nvPr/>
        </p:nvGrpSpPr>
        <p:grpSpPr>
          <a:xfrm>
            <a:off x="4670103" y="1509542"/>
            <a:ext cx="6410274" cy="2904678"/>
            <a:chOff x="4648587" y="1751263"/>
            <a:chExt cx="5880944" cy="2630899"/>
          </a:xfrm>
        </p:grpSpPr>
        <p:graphicFrame>
          <p:nvGraphicFramePr>
            <p:cNvPr id="25" name="Chart 16">
              <a:extLst>
                <a:ext uri="{FF2B5EF4-FFF2-40B4-BE49-F238E27FC236}">
                  <a16:creationId xmlns:a16="http://schemas.microsoft.com/office/drawing/2014/main" xmlns="" id="{256643F3-8873-620E-FFA2-96BEEA02D011}"/>
                </a:ext>
              </a:extLst>
            </p:cNvPr>
            <p:cNvGraphicFramePr/>
            <p:nvPr/>
          </p:nvGraphicFramePr>
          <p:xfrm>
            <a:off x="4648587" y="1751263"/>
            <a:ext cx="5880944" cy="2630899"/>
          </p:xfrm>
          <a:graphic>
            <a:graphicData uri="http://schemas.openxmlformats.org/drawingml/2006/chart">
              <c:chart xmlns:c="http://schemas.openxmlformats.org/drawingml/2006/chart" xmlns:r="http://schemas.openxmlformats.org/officeDocument/2006/relationships" r:id="rId3"/>
            </a:graphicData>
          </a:graphic>
        </p:graphicFrame>
        <p:sp>
          <p:nvSpPr>
            <p:cNvPr id="48" name="Forme libre : forme 47">
              <a:extLst>
                <a:ext uri="{FF2B5EF4-FFF2-40B4-BE49-F238E27FC236}">
                  <a16:creationId xmlns:a16="http://schemas.microsoft.com/office/drawing/2014/main" xmlns="" id="{074F1E8E-4A39-FA02-B663-C7A6F0B47DA8}"/>
                </a:ext>
              </a:extLst>
            </p:cNvPr>
            <p:cNvSpPr/>
            <p:nvPr/>
          </p:nvSpPr>
          <p:spPr>
            <a:xfrm>
              <a:off x="5270295" y="1952653"/>
              <a:ext cx="4227149" cy="1357010"/>
            </a:xfrm>
            <a:custGeom>
              <a:avLst/>
              <a:gdLst>
                <a:gd name="connsiteX0" fmla="*/ 0 w 3481578"/>
                <a:gd name="connsiteY0" fmla="*/ 0 h 1340453"/>
                <a:gd name="connsiteX1" fmla="*/ 97346 w 3481578"/>
                <a:gd name="connsiteY1" fmla="*/ 0 h 1340453"/>
                <a:gd name="connsiteX2" fmla="*/ 97346 w 3481578"/>
                <a:gd name="connsiteY2" fmla="*/ 15621 h 1340453"/>
                <a:gd name="connsiteX3" fmla="*/ 274701 w 3481578"/>
                <a:gd name="connsiteY3" fmla="*/ 15621 h 1340453"/>
                <a:gd name="connsiteX4" fmla="*/ 292227 w 3481578"/>
                <a:gd name="connsiteY4" fmla="*/ 136398 h 1340453"/>
                <a:gd name="connsiteX5" fmla="*/ 319469 w 3481578"/>
                <a:gd name="connsiteY5" fmla="*/ 222123 h 1340453"/>
                <a:gd name="connsiteX6" fmla="*/ 352616 w 3481578"/>
                <a:gd name="connsiteY6" fmla="*/ 257175 h 1340453"/>
                <a:gd name="connsiteX7" fmla="*/ 395478 w 3481578"/>
                <a:gd name="connsiteY7" fmla="*/ 311753 h 1340453"/>
                <a:gd name="connsiteX8" fmla="*/ 446151 w 3481578"/>
                <a:gd name="connsiteY8" fmla="*/ 311753 h 1340453"/>
                <a:gd name="connsiteX9" fmla="*/ 469487 w 3481578"/>
                <a:gd name="connsiteY9" fmla="*/ 358521 h 1340453"/>
                <a:gd name="connsiteX10" fmla="*/ 496729 w 3481578"/>
                <a:gd name="connsiteY10" fmla="*/ 358521 h 1340453"/>
                <a:gd name="connsiteX11" fmla="*/ 496729 w 3481578"/>
                <a:gd name="connsiteY11" fmla="*/ 391668 h 1340453"/>
                <a:gd name="connsiteX12" fmla="*/ 584454 w 3481578"/>
                <a:gd name="connsiteY12" fmla="*/ 391668 h 1340453"/>
                <a:gd name="connsiteX13" fmla="*/ 584454 w 3481578"/>
                <a:gd name="connsiteY13" fmla="*/ 413099 h 1340453"/>
                <a:gd name="connsiteX14" fmla="*/ 617601 w 3481578"/>
                <a:gd name="connsiteY14" fmla="*/ 413099 h 1340453"/>
                <a:gd name="connsiteX15" fmla="*/ 617601 w 3481578"/>
                <a:gd name="connsiteY15" fmla="*/ 428625 h 1340453"/>
                <a:gd name="connsiteX16" fmla="*/ 668179 w 3481578"/>
                <a:gd name="connsiteY16" fmla="*/ 428625 h 1340453"/>
                <a:gd name="connsiteX17" fmla="*/ 668179 w 3481578"/>
                <a:gd name="connsiteY17" fmla="*/ 438436 h 1340453"/>
                <a:gd name="connsiteX18" fmla="*/ 695516 w 3481578"/>
                <a:gd name="connsiteY18" fmla="*/ 438436 h 1340453"/>
                <a:gd name="connsiteX19" fmla="*/ 695516 w 3481578"/>
                <a:gd name="connsiteY19" fmla="*/ 465677 h 1340453"/>
                <a:gd name="connsiteX20" fmla="*/ 787051 w 3481578"/>
                <a:gd name="connsiteY20" fmla="*/ 465677 h 1340453"/>
                <a:gd name="connsiteX21" fmla="*/ 787051 w 3481578"/>
                <a:gd name="connsiteY21" fmla="*/ 498824 h 1340453"/>
                <a:gd name="connsiteX22" fmla="*/ 796766 w 3481578"/>
                <a:gd name="connsiteY22" fmla="*/ 498824 h 1340453"/>
                <a:gd name="connsiteX23" fmla="*/ 796766 w 3481578"/>
                <a:gd name="connsiteY23" fmla="*/ 529971 h 1340453"/>
                <a:gd name="connsiteX24" fmla="*/ 822103 w 3481578"/>
                <a:gd name="connsiteY24" fmla="*/ 529971 h 1340453"/>
                <a:gd name="connsiteX25" fmla="*/ 822103 w 3481578"/>
                <a:gd name="connsiteY25" fmla="*/ 547497 h 1340453"/>
                <a:gd name="connsiteX26" fmla="*/ 841629 w 3481578"/>
                <a:gd name="connsiteY26" fmla="*/ 547497 h 1340453"/>
                <a:gd name="connsiteX27" fmla="*/ 841629 w 3481578"/>
                <a:gd name="connsiteY27" fmla="*/ 572834 h 1340453"/>
                <a:gd name="connsiteX28" fmla="*/ 872776 w 3481578"/>
                <a:gd name="connsiteY28" fmla="*/ 603980 h 1340453"/>
                <a:gd name="connsiteX29" fmla="*/ 872776 w 3481578"/>
                <a:gd name="connsiteY29" fmla="*/ 617696 h 1340453"/>
                <a:gd name="connsiteX30" fmla="*/ 910400 w 3481578"/>
                <a:gd name="connsiteY30" fmla="*/ 617696 h 1340453"/>
                <a:gd name="connsiteX31" fmla="*/ 910400 w 3481578"/>
                <a:gd name="connsiteY31" fmla="*/ 656654 h 1340453"/>
                <a:gd name="connsiteX32" fmla="*/ 1014984 w 3481578"/>
                <a:gd name="connsiteY32" fmla="*/ 656654 h 1340453"/>
                <a:gd name="connsiteX33" fmla="*/ 1014984 w 3481578"/>
                <a:gd name="connsiteY33" fmla="*/ 674180 h 1340453"/>
                <a:gd name="connsiteX34" fmla="*/ 1089089 w 3481578"/>
                <a:gd name="connsiteY34" fmla="*/ 674180 h 1340453"/>
                <a:gd name="connsiteX35" fmla="*/ 1089089 w 3481578"/>
                <a:gd name="connsiteY35" fmla="*/ 685800 h 1340453"/>
                <a:gd name="connsiteX36" fmla="*/ 1122140 w 3481578"/>
                <a:gd name="connsiteY36" fmla="*/ 685800 h 1340453"/>
                <a:gd name="connsiteX37" fmla="*/ 1122140 w 3481578"/>
                <a:gd name="connsiteY37" fmla="*/ 703421 h 1340453"/>
                <a:gd name="connsiteX38" fmla="*/ 1159193 w 3481578"/>
                <a:gd name="connsiteY38" fmla="*/ 703421 h 1340453"/>
                <a:gd name="connsiteX39" fmla="*/ 1159193 w 3481578"/>
                <a:gd name="connsiteY39" fmla="*/ 720947 h 1340453"/>
                <a:gd name="connsiteX40" fmla="*/ 1178719 w 3481578"/>
                <a:gd name="connsiteY40" fmla="*/ 720947 h 1340453"/>
                <a:gd name="connsiteX41" fmla="*/ 1178719 w 3481578"/>
                <a:gd name="connsiteY41" fmla="*/ 742379 h 1340453"/>
                <a:gd name="connsiteX42" fmla="*/ 1211771 w 3481578"/>
                <a:gd name="connsiteY42" fmla="*/ 742379 h 1340453"/>
                <a:gd name="connsiteX43" fmla="*/ 1211771 w 3481578"/>
                <a:gd name="connsiteY43" fmla="*/ 769620 h 1340453"/>
                <a:gd name="connsiteX44" fmla="*/ 1211771 w 3481578"/>
                <a:gd name="connsiteY44" fmla="*/ 810578 h 1340453"/>
                <a:gd name="connsiteX45" fmla="*/ 1243013 w 3481578"/>
                <a:gd name="connsiteY45" fmla="*/ 833914 h 1340453"/>
                <a:gd name="connsiteX46" fmla="*/ 1256633 w 3481578"/>
                <a:gd name="connsiteY46" fmla="*/ 833914 h 1340453"/>
                <a:gd name="connsiteX47" fmla="*/ 1268254 w 3481578"/>
                <a:gd name="connsiteY47" fmla="*/ 874871 h 1340453"/>
                <a:gd name="connsiteX48" fmla="*/ 1350169 w 3481578"/>
                <a:gd name="connsiteY48" fmla="*/ 874871 h 1340453"/>
                <a:gd name="connsiteX49" fmla="*/ 1350169 w 3481578"/>
                <a:gd name="connsiteY49" fmla="*/ 888492 h 1340453"/>
                <a:gd name="connsiteX50" fmla="*/ 1550765 w 3481578"/>
                <a:gd name="connsiteY50" fmla="*/ 888492 h 1340453"/>
                <a:gd name="connsiteX51" fmla="*/ 1550765 w 3481578"/>
                <a:gd name="connsiteY51" fmla="*/ 915733 h 1340453"/>
                <a:gd name="connsiteX52" fmla="*/ 1589723 w 3481578"/>
                <a:gd name="connsiteY52" fmla="*/ 915733 h 1340453"/>
                <a:gd name="connsiteX53" fmla="*/ 1589723 w 3481578"/>
                <a:gd name="connsiteY53" fmla="*/ 942975 h 1340453"/>
                <a:gd name="connsiteX54" fmla="*/ 1624870 w 3481578"/>
                <a:gd name="connsiteY54" fmla="*/ 942975 h 1340453"/>
                <a:gd name="connsiteX55" fmla="*/ 1624870 w 3481578"/>
                <a:gd name="connsiteY55" fmla="*/ 970312 h 1340453"/>
                <a:gd name="connsiteX56" fmla="*/ 1710595 w 3481578"/>
                <a:gd name="connsiteY56" fmla="*/ 970312 h 1340453"/>
                <a:gd name="connsiteX57" fmla="*/ 1710595 w 3481578"/>
                <a:gd name="connsiteY57" fmla="*/ 991743 h 1340453"/>
                <a:gd name="connsiteX58" fmla="*/ 1850803 w 3481578"/>
                <a:gd name="connsiteY58" fmla="*/ 991743 h 1340453"/>
                <a:gd name="connsiteX59" fmla="*/ 1850803 w 3481578"/>
                <a:gd name="connsiteY59" fmla="*/ 1013174 h 1340453"/>
                <a:gd name="connsiteX60" fmla="*/ 1924622 w 3481578"/>
                <a:gd name="connsiteY60" fmla="*/ 1013174 h 1340453"/>
                <a:gd name="connsiteX61" fmla="*/ 1924622 w 3481578"/>
                <a:gd name="connsiteY61" fmla="*/ 1028700 h 1340453"/>
                <a:gd name="connsiteX62" fmla="*/ 1973580 w 3481578"/>
                <a:gd name="connsiteY62" fmla="*/ 1028700 h 1340453"/>
                <a:gd name="connsiteX63" fmla="*/ 1973580 w 3481578"/>
                <a:gd name="connsiteY63" fmla="*/ 1046321 h 1340453"/>
                <a:gd name="connsiteX64" fmla="*/ 1983296 w 3481578"/>
                <a:gd name="connsiteY64" fmla="*/ 1046321 h 1340453"/>
                <a:gd name="connsiteX65" fmla="*/ 1983296 w 3481578"/>
                <a:gd name="connsiteY65" fmla="*/ 1083278 h 1340453"/>
                <a:gd name="connsiteX66" fmla="*/ 2172272 w 3481578"/>
                <a:gd name="connsiteY66" fmla="*/ 1083278 h 1340453"/>
                <a:gd name="connsiteX67" fmla="*/ 2172272 w 3481578"/>
                <a:gd name="connsiteY67" fmla="*/ 1096899 h 1340453"/>
                <a:gd name="connsiteX68" fmla="*/ 2353532 w 3481578"/>
                <a:gd name="connsiteY68" fmla="*/ 1096899 h 1340453"/>
                <a:gd name="connsiteX69" fmla="*/ 2353532 w 3481578"/>
                <a:gd name="connsiteY69" fmla="*/ 1116235 h 1340453"/>
                <a:gd name="connsiteX70" fmla="*/ 2768441 w 3481578"/>
                <a:gd name="connsiteY70" fmla="*/ 1116235 h 1340453"/>
                <a:gd name="connsiteX71" fmla="*/ 2768441 w 3481578"/>
                <a:gd name="connsiteY71" fmla="*/ 1159288 h 1340453"/>
                <a:gd name="connsiteX72" fmla="*/ 2809399 w 3481578"/>
                <a:gd name="connsiteY72" fmla="*/ 1159288 h 1340453"/>
                <a:gd name="connsiteX73" fmla="*/ 2809399 w 3481578"/>
                <a:gd name="connsiteY73" fmla="*/ 1194340 h 1340453"/>
                <a:gd name="connsiteX74" fmla="*/ 2821115 w 3481578"/>
                <a:gd name="connsiteY74" fmla="*/ 1194340 h 1340453"/>
                <a:gd name="connsiteX75" fmla="*/ 2821115 w 3481578"/>
                <a:gd name="connsiteY75" fmla="*/ 1233297 h 1340453"/>
                <a:gd name="connsiteX76" fmla="*/ 2836640 w 3481578"/>
                <a:gd name="connsiteY76" fmla="*/ 1233297 h 1340453"/>
                <a:gd name="connsiteX77" fmla="*/ 2836640 w 3481578"/>
                <a:gd name="connsiteY77" fmla="*/ 1246918 h 1340453"/>
                <a:gd name="connsiteX78" fmla="*/ 3181541 w 3481578"/>
                <a:gd name="connsiteY78" fmla="*/ 1246918 h 1340453"/>
                <a:gd name="connsiteX79" fmla="*/ 3181541 w 3481578"/>
                <a:gd name="connsiteY79" fmla="*/ 1340453 h 1340453"/>
                <a:gd name="connsiteX80" fmla="*/ 3481578 w 3481578"/>
                <a:gd name="connsiteY80" fmla="*/ 1340453 h 13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481578" h="1340453">
                  <a:moveTo>
                    <a:pt x="0" y="0"/>
                  </a:moveTo>
                  <a:lnTo>
                    <a:pt x="97346" y="0"/>
                  </a:lnTo>
                  <a:lnTo>
                    <a:pt x="97346" y="15621"/>
                  </a:lnTo>
                  <a:lnTo>
                    <a:pt x="274701" y="15621"/>
                  </a:lnTo>
                  <a:lnTo>
                    <a:pt x="292227" y="136398"/>
                  </a:lnTo>
                  <a:lnTo>
                    <a:pt x="319469" y="222123"/>
                  </a:lnTo>
                  <a:lnTo>
                    <a:pt x="352616" y="257175"/>
                  </a:lnTo>
                  <a:lnTo>
                    <a:pt x="395478" y="311753"/>
                  </a:lnTo>
                  <a:lnTo>
                    <a:pt x="446151" y="311753"/>
                  </a:lnTo>
                  <a:lnTo>
                    <a:pt x="469487" y="358521"/>
                  </a:lnTo>
                  <a:lnTo>
                    <a:pt x="496729" y="358521"/>
                  </a:lnTo>
                  <a:lnTo>
                    <a:pt x="496729" y="391668"/>
                  </a:lnTo>
                  <a:lnTo>
                    <a:pt x="584454" y="391668"/>
                  </a:lnTo>
                  <a:lnTo>
                    <a:pt x="584454" y="413099"/>
                  </a:lnTo>
                  <a:lnTo>
                    <a:pt x="617601" y="413099"/>
                  </a:lnTo>
                  <a:lnTo>
                    <a:pt x="617601" y="428625"/>
                  </a:lnTo>
                  <a:lnTo>
                    <a:pt x="668179" y="428625"/>
                  </a:lnTo>
                  <a:lnTo>
                    <a:pt x="668179" y="438436"/>
                  </a:lnTo>
                  <a:lnTo>
                    <a:pt x="695516" y="438436"/>
                  </a:lnTo>
                  <a:lnTo>
                    <a:pt x="695516" y="465677"/>
                  </a:lnTo>
                  <a:lnTo>
                    <a:pt x="787051" y="465677"/>
                  </a:lnTo>
                  <a:lnTo>
                    <a:pt x="787051" y="498824"/>
                  </a:lnTo>
                  <a:lnTo>
                    <a:pt x="796766" y="498824"/>
                  </a:lnTo>
                  <a:lnTo>
                    <a:pt x="796766" y="529971"/>
                  </a:lnTo>
                  <a:lnTo>
                    <a:pt x="822103" y="529971"/>
                  </a:lnTo>
                  <a:lnTo>
                    <a:pt x="822103" y="547497"/>
                  </a:lnTo>
                  <a:lnTo>
                    <a:pt x="841629" y="547497"/>
                  </a:lnTo>
                  <a:lnTo>
                    <a:pt x="841629" y="572834"/>
                  </a:lnTo>
                  <a:lnTo>
                    <a:pt x="872776" y="603980"/>
                  </a:lnTo>
                  <a:lnTo>
                    <a:pt x="872776" y="617696"/>
                  </a:lnTo>
                  <a:lnTo>
                    <a:pt x="910400" y="617696"/>
                  </a:lnTo>
                  <a:lnTo>
                    <a:pt x="910400" y="656654"/>
                  </a:lnTo>
                  <a:lnTo>
                    <a:pt x="1014984" y="656654"/>
                  </a:lnTo>
                  <a:lnTo>
                    <a:pt x="1014984" y="674180"/>
                  </a:lnTo>
                  <a:lnTo>
                    <a:pt x="1089089" y="674180"/>
                  </a:lnTo>
                  <a:lnTo>
                    <a:pt x="1089089" y="685800"/>
                  </a:lnTo>
                  <a:lnTo>
                    <a:pt x="1122140" y="685800"/>
                  </a:lnTo>
                  <a:lnTo>
                    <a:pt x="1122140" y="703421"/>
                  </a:lnTo>
                  <a:lnTo>
                    <a:pt x="1159193" y="703421"/>
                  </a:lnTo>
                  <a:lnTo>
                    <a:pt x="1159193" y="720947"/>
                  </a:lnTo>
                  <a:lnTo>
                    <a:pt x="1178719" y="720947"/>
                  </a:lnTo>
                  <a:lnTo>
                    <a:pt x="1178719" y="742379"/>
                  </a:lnTo>
                  <a:lnTo>
                    <a:pt x="1211771" y="742379"/>
                  </a:lnTo>
                  <a:lnTo>
                    <a:pt x="1211771" y="769620"/>
                  </a:lnTo>
                  <a:lnTo>
                    <a:pt x="1211771" y="810578"/>
                  </a:lnTo>
                  <a:lnTo>
                    <a:pt x="1243013" y="833914"/>
                  </a:lnTo>
                  <a:lnTo>
                    <a:pt x="1256633" y="833914"/>
                  </a:lnTo>
                  <a:lnTo>
                    <a:pt x="1268254" y="874871"/>
                  </a:lnTo>
                  <a:lnTo>
                    <a:pt x="1350169" y="874871"/>
                  </a:lnTo>
                  <a:lnTo>
                    <a:pt x="1350169" y="888492"/>
                  </a:lnTo>
                  <a:lnTo>
                    <a:pt x="1550765" y="888492"/>
                  </a:lnTo>
                  <a:lnTo>
                    <a:pt x="1550765" y="915733"/>
                  </a:lnTo>
                  <a:lnTo>
                    <a:pt x="1589723" y="915733"/>
                  </a:lnTo>
                  <a:lnTo>
                    <a:pt x="1589723" y="942975"/>
                  </a:lnTo>
                  <a:lnTo>
                    <a:pt x="1624870" y="942975"/>
                  </a:lnTo>
                  <a:lnTo>
                    <a:pt x="1624870" y="970312"/>
                  </a:lnTo>
                  <a:lnTo>
                    <a:pt x="1710595" y="970312"/>
                  </a:lnTo>
                  <a:lnTo>
                    <a:pt x="1710595" y="991743"/>
                  </a:lnTo>
                  <a:lnTo>
                    <a:pt x="1850803" y="991743"/>
                  </a:lnTo>
                  <a:lnTo>
                    <a:pt x="1850803" y="1013174"/>
                  </a:lnTo>
                  <a:lnTo>
                    <a:pt x="1924622" y="1013174"/>
                  </a:lnTo>
                  <a:lnTo>
                    <a:pt x="1924622" y="1028700"/>
                  </a:lnTo>
                  <a:lnTo>
                    <a:pt x="1973580" y="1028700"/>
                  </a:lnTo>
                  <a:lnTo>
                    <a:pt x="1973580" y="1046321"/>
                  </a:lnTo>
                  <a:lnTo>
                    <a:pt x="1983296" y="1046321"/>
                  </a:lnTo>
                  <a:lnTo>
                    <a:pt x="1983296" y="1083278"/>
                  </a:lnTo>
                  <a:lnTo>
                    <a:pt x="2172272" y="1083278"/>
                  </a:lnTo>
                  <a:lnTo>
                    <a:pt x="2172272" y="1096899"/>
                  </a:lnTo>
                  <a:lnTo>
                    <a:pt x="2353532" y="1096899"/>
                  </a:lnTo>
                  <a:lnTo>
                    <a:pt x="2353532" y="1116235"/>
                  </a:lnTo>
                  <a:lnTo>
                    <a:pt x="2768441" y="1116235"/>
                  </a:lnTo>
                  <a:lnTo>
                    <a:pt x="2768441" y="1159288"/>
                  </a:lnTo>
                  <a:lnTo>
                    <a:pt x="2809399" y="1159288"/>
                  </a:lnTo>
                  <a:lnTo>
                    <a:pt x="2809399" y="1194340"/>
                  </a:lnTo>
                  <a:lnTo>
                    <a:pt x="2821115" y="1194340"/>
                  </a:lnTo>
                  <a:lnTo>
                    <a:pt x="2821115" y="1233297"/>
                  </a:lnTo>
                  <a:lnTo>
                    <a:pt x="2836640" y="1233297"/>
                  </a:lnTo>
                  <a:lnTo>
                    <a:pt x="2836640" y="1246918"/>
                  </a:lnTo>
                  <a:lnTo>
                    <a:pt x="3181541" y="1246918"/>
                  </a:lnTo>
                  <a:lnTo>
                    <a:pt x="3181541" y="1340453"/>
                  </a:lnTo>
                  <a:lnTo>
                    <a:pt x="3481578" y="1340453"/>
                  </a:lnTo>
                </a:path>
              </a:pathLst>
            </a:custGeom>
            <a:noFill/>
            <a:ln w="25400" cap="flat">
              <a:solidFill>
                <a:srgbClr val="898989"/>
              </a:solidFill>
              <a:prstDash val="sysDot"/>
              <a:miter/>
            </a:ln>
          </p:spPr>
          <p:txBody>
            <a:bodyPr rtlCol="0" anchor="ctr"/>
            <a:lstStyle/>
            <a:p>
              <a:endParaRPr lang="fr-FR">
                <a:solidFill>
                  <a:prstClr val="black"/>
                </a:solidFill>
              </a:endParaRPr>
            </a:p>
          </p:txBody>
        </p:sp>
        <p:sp>
          <p:nvSpPr>
            <p:cNvPr id="49" name="Forme libre : forme 48">
              <a:extLst>
                <a:ext uri="{FF2B5EF4-FFF2-40B4-BE49-F238E27FC236}">
                  <a16:creationId xmlns:a16="http://schemas.microsoft.com/office/drawing/2014/main" xmlns="" id="{5989B3B0-34F3-77D9-E133-55F2C67841D0}"/>
                </a:ext>
              </a:extLst>
            </p:cNvPr>
            <p:cNvSpPr/>
            <p:nvPr/>
          </p:nvSpPr>
          <p:spPr>
            <a:xfrm>
              <a:off x="5256805" y="1950724"/>
              <a:ext cx="3874771" cy="467475"/>
            </a:xfrm>
            <a:custGeom>
              <a:avLst/>
              <a:gdLst>
                <a:gd name="connsiteX0" fmla="*/ 0 w 3191351"/>
                <a:gd name="connsiteY0" fmla="*/ 0 h 461771"/>
                <a:gd name="connsiteX1" fmla="*/ 1268349 w 3191351"/>
                <a:gd name="connsiteY1" fmla="*/ 0 h 461771"/>
                <a:gd name="connsiteX2" fmla="*/ 1268349 w 3191351"/>
                <a:gd name="connsiteY2" fmla="*/ 140303 h 461771"/>
                <a:gd name="connsiteX3" fmla="*/ 1661922 w 3191351"/>
                <a:gd name="connsiteY3" fmla="*/ 140303 h 461771"/>
                <a:gd name="connsiteX4" fmla="*/ 1661922 w 3191351"/>
                <a:gd name="connsiteY4" fmla="*/ 298133 h 461771"/>
                <a:gd name="connsiteX5" fmla="*/ 1983391 w 3191351"/>
                <a:gd name="connsiteY5" fmla="*/ 298133 h 461771"/>
                <a:gd name="connsiteX6" fmla="*/ 1983391 w 3191351"/>
                <a:gd name="connsiteY6" fmla="*/ 461772 h 461771"/>
                <a:gd name="connsiteX7" fmla="*/ 3191351 w 3191351"/>
                <a:gd name="connsiteY7" fmla="*/ 461772 h 4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1351" h="461771">
                  <a:moveTo>
                    <a:pt x="0" y="0"/>
                  </a:moveTo>
                  <a:lnTo>
                    <a:pt x="1268349" y="0"/>
                  </a:lnTo>
                  <a:lnTo>
                    <a:pt x="1268349" y="140303"/>
                  </a:lnTo>
                  <a:lnTo>
                    <a:pt x="1661922" y="140303"/>
                  </a:lnTo>
                  <a:lnTo>
                    <a:pt x="1661922" y="298133"/>
                  </a:lnTo>
                  <a:lnTo>
                    <a:pt x="1983391" y="298133"/>
                  </a:lnTo>
                  <a:lnTo>
                    <a:pt x="1983391" y="461772"/>
                  </a:lnTo>
                  <a:lnTo>
                    <a:pt x="3191351" y="461772"/>
                  </a:lnTo>
                </a:path>
              </a:pathLst>
            </a:custGeom>
            <a:noFill/>
            <a:ln w="38100" cap="flat">
              <a:solidFill>
                <a:srgbClr val="898989"/>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50" name="Forme libre : forme 49">
              <a:extLst>
                <a:ext uri="{FF2B5EF4-FFF2-40B4-BE49-F238E27FC236}">
                  <a16:creationId xmlns:a16="http://schemas.microsoft.com/office/drawing/2014/main" xmlns="" id="{D864BA02-00D0-4D65-3AE1-3F06CDEC2416}"/>
                </a:ext>
              </a:extLst>
            </p:cNvPr>
            <p:cNvSpPr/>
            <p:nvPr/>
          </p:nvSpPr>
          <p:spPr>
            <a:xfrm>
              <a:off x="5259556" y="1954677"/>
              <a:ext cx="4354938" cy="1220856"/>
            </a:xfrm>
            <a:custGeom>
              <a:avLst/>
              <a:gdLst>
                <a:gd name="connsiteX0" fmla="*/ 0 w 3586829"/>
                <a:gd name="connsiteY0" fmla="*/ 0 h 1205960"/>
                <a:gd name="connsiteX1" fmla="*/ 286417 w 3586829"/>
                <a:gd name="connsiteY1" fmla="*/ 0 h 1205960"/>
                <a:gd name="connsiteX2" fmla="*/ 286417 w 3586829"/>
                <a:gd name="connsiteY2" fmla="*/ 37052 h 1205960"/>
                <a:gd name="connsiteX3" fmla="*/ 300038 w 3586829"/>
                <a:gd name="connsiteY3" fmla="*/ 37052 h 1205960"/>
                <a:gd name="connsiteX4" fmla="*/ 300038 w 3586829"/>
                <a:gd name="connsiteY4" fmla="*/ 74009 h 1205960"/>
                <a:gd name="connsiteX5" fmla="*/ 356521 w 3586829"/>
                <a:gd name="connsiteY5" fmla="*/ 74009 h 1205960"/>
                <a:gd name="connsiteX6" fmla="*/ 356521 w 3586829"/>
                <a:gd name="connsiteY6" fmla="*/ 97441 h 1205960"/>
                <a:gd name="connsiteX7" fmla="*/ 379857 w 3586829"/>
                <a:gd name="connsiteY7" fmla="*/ 97441 h 1205960"/>
                <a:gd name="connsiteX8" fmla="*/ 379857 w 3586829"/>
                <a:gd name="connsiteY8" fmla="*/ 124682 h 1205960"/>
                <a:gd name="connsiteX9" fmla="*/ 467582 w 3586829"/>
                <a:gd name="connsiteY9" fmla="*/ 124682 h 1205960"/>
                <a:gd name="connsiteX10" fmla="*/ 467582 w 3586829"/>
                <a:gd name="connsiteY10" fmla="*/ 146114 h 1205960"/>
                <a:gd name="connsiteX11" fmla="*/ 584454 w 3586829"/>
                <a:gd name="connsiteY11" fmla="*/ 146114 h 1205960"/>
                <a:gd name="connsiteX12" fmla="*/ 584454 w 3586829"/>
                <a:gd name="connsiteY12" fmla="*/ 171450 h 1205960"/>
                <a:gd name="connsiteX13" fmla="*/ 689705 w 3586829"/>
                <a:gd name="connsiteY13" fmla="*/ 171450 h 1205960"/>
                <a:gd name="connsiteX14" fmla="*/ 689705 w 3586829"/>
                <a:gd name="connsiteY14" fmla="*/ 196787 h 1205960"/>
                <a:gd name="connsiteX15" fmla="*/ 711137 w 3586829"/>
                <a:gd name="connsiteY15" fmla="*/ 196787 h 1205960"/>
                <a:gd name="connsiteX16" fmla="*/ 711137 w 3586829"/>
                <a:gd name="connsiteY16" fmla="*/ 226028 h 1205960"/>
                <a:gd name="connsiteX17" fmla="*/ 874776 w 3586829"/>
                <a:gd name="connsiteY17" fmla="*/ 226028 h 1205960"/>
                <a:gd name="connsiteX18" fmla="*/ 874776 w 3586829"/>
                <a:gd name="connsiteY18" fmla="*/ 261080 h 1205960"/>
                <a:gd name="connsiteX19" fmla="*/ 894207 w 3586829"/>
                <a:gd name="connsiteY19" fmla="*/ 261080 h 1205960"/>
                <a:gd name="connsiteX20" fmla="*/ 894207 w 3586829"/>
                <a:gd name="connsiteY20" fmla="*/ 284417 h 1205960"/>
                <a:gd name="connsiteX21" fmla="*/ 976027 w 3586829"/>
                <a:gd name="connsiteY21" fmla="*/ 284417 h 1205960"/>
                <a:gd name="connsiteX22" fmla="*/ 976027 w 3586829"/>
                <a:gd name="connsiteY22" fmla="*/ 305848 h 1205960"/>
                <a:gd name="connsiteX23" fmla="*/ 1038416 w 3586829"/>
                <a:gd name="connsiteY23" fmla="*/ 305848 h 1205960"/>
                <a:gd name="connsiteX24" fmla="*/ 1038416 w 3586829"/>
                <a:gd name="connsiteY24" fmla="*/ 333185 h 1205960"/>
                <a:gd name="connsiteX25" fmla="*/ 1114425 w 3586829"/>
                <a:gd name="connsiteY25" fmla="*/ 333185 h 1205960"/>
                <a:gd name="connsiteX26" fmla="*/ 1114425 w 3586829"/>
                <a:gd name="connsiteY26" fmla="*/ 368237 h 1205960"/>
                <a:gd name="connsiteX27" fmla="*/ 1196245 w 3586829"/>
                <a:gd name="connsiteY27" fmla="*/ 368237 h 1205960"/>
                <a:gd name="connsiteX28" fmla="*/ 1196245 w 3586829"/>
                <a:gd name="connsiteY28" fmla="*/ 399383 h 1205960"/>
                <a:gd name="connsiteX29" fmla="*/ 1219581 w 3586829"/>
                <a:gd name="connsiteY29" fmla="*/ 399383 h 1205960"/>
                <a:gd name="connsiteX30" fmla="*/ 1219581 w 3586829"/>
                <a:gd name="connsiteY30" fmla="*/ 428625 h 1205960"/>
                <a:gd name="connsiteX31" fmla="*/ 1266349 w 3586829"/>
                <a:gd name="connsiteY31" fmla="*/ 428625 h 1205960"/>
                <a:gd name="connsiteX32" fmla="*/ 1266349 w 3586829"/>
                <a:gd name="connsiteY32" fmla="*/ 457867 h 1205960"/>
                <a:gd name="connsiteX33" fmla="*/ 1276064 w 3586829"/>
                <a:gd name="connsiteY33" fmla="*/ 457867 h 1205960"/>
                <a:gd name="connsiteX34" fmla="*/ 1276064 w 3586829"/>
                <a:gd name="connsiteY34" fmla="*/ 492919 h 1205960"/>
                <a:gd name="connsiteX35" fmla="*/ 1315117 w 3586829"/>
                <a:gd name="connsiteY35" fmla="*/ 492919 h 1205960"/>
                <a:gd name="connsiteX36" fmla="*/ 1315117 w 3586829"/>
                <a:gd name="connsiteY36" fmla="*/ 522161 h 1205960"/>
                <a:gd name="connsiteX37" fmla="*/ 1498187 w 3586829"/>
                <a:gd name="connsiteY37" fmla="*/ 522161 h 1205960"/>
                <a:gd name="connsiteX38" fmla="*/ 1498187 w 3586829"/>
                <a:gd name="connsiteY38" fmla="*/ 559118 h 1205960"/>
                <a:gd name="connsiteX39" fmla="*/ 1609249 w 3586829"/>
                <a:gd name="connsiteY39" fmla="*/ 559118 h 1205960"/>
                <a:gd name="connsiteX40" fmla="*/ 1609249 w 3586829"/>
                <a:gd name="connsiteY40" fmla="*/ 596170 h 1205960"/>
                <a:gd name="connsiteX41" fmla="*/ 1626775 w 3586829"/>
                <a:gd name="connsiteY41" fmla="*/ 596170 h 1205960"/>
                <a:gd name="connsiteX42" fmla="*/ 1626775 w 3586829"/>
                <a:gd name="connsiteY42" fmla="*/ 633222 h 1205960"/>
                <a:gd name="connsiteX43" fmla="*/ 1659922 w 3586829"/>
                <a:gd name="connsiteY43" fmla="*/ 633222 h 1205960"/>
                <a:gd name="connsiteX44" fmla="*/ 1659922 w 3586829"/>
                <a:gd name="connsiteY44" fmla="*/ 662369 h 1205960"/>
                <a:gd name="connsiteX45" fmla="*/ 1675543 w 3586829"/>
                <a:gd name="connsiteY45" fmla="*/ 662369 h 1205960"/>
                <a:gd name="connsiteX46" fmla="*/ 1675543 w 3586829"/>
                <a:gd name="connsiteY46" fmla="*/ 699421 h 1205960"/>
                <a:gd name="connsiteX47" fmla="*/ 1767078 w 3586829"/>
                <a:gd name="connsiteY47" fmla="*/ 699421 h 1205960"/>
                <a:gd name="connsiteX48" fmla="*/ 1767078 w 3586829"/>
                <a:gd name="connsiteY48" fmla="*/ 740378 h 1205960"/>
                <a:gd name="connsiteX49" fmla="*/ 1946339 w 3586829"/>
                <a:gd name="connsiteY49" fmla="*/ 740378 h 1205960"/>
                <a:gd name="connsiteX50" fmla="*/ 1946339 w 3586829"/>
                <a:gd name="connsiteY50" fmla="*/ 775430 h 1205960"/>
                <a:gd name="connsiteX51" fmla="*/ 1991106 w 3586829"/>
                <a:gd name="connsiteY51" fmla="*/ 775430 h 1205960"/>
                <a:gd name="connsiteX52" fmla="*/ 1991106 w 3586829"/>
                <a:gd name="connsiteY52" fmla="*/ 820198 h 1205960"/>
                <a:gd name="connsiteX53" fmla="*/ 2185988 w 3586829"/>
                <a:gd name="connsiteY53" fmla="*/ 820198 h 1205960"/>
                <a:gd name="connsiteX54" fmla="*/ 2185988 w 3586829"/>
                <a:gd name="connsiteY54" fmla="*/ 863060 h 1205960"/>
                <a:gd name="connsiteX55" fmla="*/ 2371058 w 3586829"/>
                <a:gd name="connsiteY55" fmla="*/ 863060 h 1205960"/>
                <a:gd name="connsiteX56" fmla="*/ 2371058 w 3586829"/>
                <a:gd name="connsiteY56" fmla="*/ 915734 h 1205960"/>
                <a:gd name="connsiteX57" fmla="*/ 2427542 w 3586829"/>
                <a:gd name="connsiteY57" fmla="*/ 915734 h 1205960"/>
                <a:gd name="connsiteX58" fmla="*/ 2427542 w 3586829"/>
                <a:gd name="connsiteY58" fmla="*/ 985838 h 1205960"/>
                <a:gd name="connsiteX59" fmla="*/ 2466499 w 3586829"/>
                <a:gd name="connsiteY59" fmla="*/ 985838 h 1205960"/>
                <a:gd name="connsiteX60" fmla="*/ 2466499 w 3586829"/>
                <a:gd name="connsiteY60" fmla="*/ 1059847 h 1205960"/>
                <a:gd name="connsiteX61" fmla="*/ 3136773 w 3586829"/>
                <a:gd name="connsiteY61" fmla="*/ 1059847 h 1205960"/>
                <a:gd name="connsiteX62" fmla="*/ 3136773 w 3586829"/>
                <a:gd name="connsiteY62" fmla="*/ 1205960 h 1205960"/>
                <a:gd name="connsiteX63" fmla="*/ 3586829 w 3586829"/>
                <a:gd name="connsiteY63" fmla="*/ 1205960 h 120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86829" h="1205960">
                  <a:moveTo>
                    <a:pt x="0" y="0"/>
                  </a:moveTo>
                  <a:lnTo>
                    <a:pt x="286417" y="0"/>
                  </a:lnTo>
                  <a:lnTo>
                    <a:pt x="286417" y="37052"/>
                  </a:lnTo>
                  <a:lnTo>
                    <a:pt x="300038" y="37052"/>
                  </a:lnTo>
                  <a:lnTo>
                    <a:pt x="300038" y="74009"/>
                  </a:lnTo>
                  <a:lnTo>
                    <a:pt x="356521" y="74009"/>
                  </a:lnTo>
                  <a:lnTo>
                    <a:pt x="356521" y="97441"/>
                  </a:lnTo>
                  <a:lnTo>
                    <a:pt x="379857" y="97441"/>
                  </a:lnTo>
                  <a:lnTo>
                    <a:pt x="379857" y="124682"/>
                  </a:lnTo>
                  <a:lnTo>
                    <a:pt x="467582" y="124682"/>
                  </a:lnTo>
                  <a:lnTo>
                    <a:pt x="467582" y="146114"/>
                  </a:lnTo>
                  <a:lnTo>
                    <a:pt x="584454" y="146114"/>
                  </a:lnTo>
                  <a:lnTo>
                    <a:pt x="584454" y="171450"/>
                  </a:lnTo>
                  <a:lnTo>
                    <a:pt x="689705" y="171450"/>
                  </a:lnTo>
                  <a:lnTo>
                    <a:pt x="689705" y="196787"/>
                  </a:lnTo>
                  <a:lnTo>
                    <a:pt x="711137" y="196787"/>
                  </a:lnTo>
                  <a:lnTo>
                    <a:pt x="711137" y="226028"/>
                  </a:lnTo>
                  <a:lnTo>
                    <a:pt x="874776" y="226028"/>
                  </a:lnTo>
                  <a:lnTo>
                    <a:pt x="874776" y="261080"/>
                  </a:lnTo>
                  <a:lnTo>
                    <a:pt x="894207" y="261080"/>
                  </a:lnTo>
                  <a:lnTo>
                    <a:pt x="894207" y="284417"/>
                  </a:lnTo>
                  <a:lnTo>
                    <a:pt x="976027" y="284417"/>
                  </a:lnTo>
                  <a:lnTo>
                    <a:pt x="976027" y="305848"/>
                  </a:lnTo>
                  <a:lnTo>
                    <a:pt x="1038416" y="305848"/>
                  </a:lnTo>
                  <a:lnTo>
                    <a:pt x="1038416" y="333185"/>
                  </a:lnTo>
                  <a:lnTo>
                    <a:pt x="1114425" y="333185"/>
                  </a:lnTo>
                  <a:lnTo>
                    <a:pt x="1114425" y="368237"/>
                  </a:lnTo>
                  <a:lnTo>
                    <a:pt x="1196245" y="368237"/>
                  </a:lnTo>
                  <a:lnTo>
                    <a:pt x="1196245" y="399383"/>
                  </a:lnTo>
                  <a:lnTo>
                    <a:pt x="1219581" y="399383"/>
                  </a:lnTo>
                  <a:lnTo>
                    <a:pt x="1219581" y="428625"/>
                  </a:lnTo>
                  <a:lnTo>
                    <a:pt x="1266349" y="428625"/>
                  </a:lnTo>
                  <a:lnTo>
                    <a:pt x="1266349" y="457867"/>
                  </a:lnTo>
                  <a:lnTo>
                    <a:pt x="1276064" y="457867"/>
                  </a:lnTo>
                  <a:lnTo>
                    <a:pt x="1276064" y="492919"/>
                  </a:lnTo>
                  <a:lnTo>
                    <a:pt x="1315117" y="492919"/>
                  </a:lnTo>
                  <a:lnTo>
                    <a:pt x="1315117" y="522161"/>
                  </a:lnTo>
                  <a:lnTo>
                    <a:pt x="1498187" y="522161"/>
                  </a:lnTo>
                  <a:lnTo>
                    <a:pt x="1498187" y="559118"/>
                  </a:lnTo>
                  <a:lnTo>
                    <a:pt x="1609249" y="559118"/>
                  </a:lnTo>
                  <a:lnTo>
                    <a:pt x="1609249" y="596170"/>
                  </a:lnTo>
                  <a:lnTo>
                    <a:pt x="1626775" y="596170"/>
                  </a:lnTo>
                  <a:lnTo>
                    <a:pt x="1626775" y="633222"/>
                  </a:lnTo>
                  <a:lnTo>
                    <a:pt x="1659922" y="633222"/>
                  </a:lnTo>
                  <a:lnTo>
                    <a:pt x="1659922" y="662369"/>
                  </a:lnTo>
                  <a:lnTo>
                    <a:pt x="1675543" y="662369"/>
                  </a:lnTo>
                  <a:lnTo>
                    <a:pt x="1675543" y="699421"/>
                  </a:lnTo>
                  <a:lnTo>
                    <a:pt x="1767078" y="699421"/>
                  </a:lnTo>
                  <a:lnTo>
                    <a:pt x="1767078" y="740378"/>
                  </a:lnTo>
                  <a:lnTo>
                    <a:pt x="1946339" y="740378"/>
                  </a:lnTo>
                  <a:lnTo>
                    <a:pt x="1946339" y="775430"/>
                  </a:lnTo>
                  <a:lnTo>
                    <a:pt x="1991106" y="775430"/>
                  </a:lnTo>
                  <a:lnTo>
                    <a:pt x="1991106" y="820198"/>
                  </a:lnTo>
                  <a:lnTo>
                    <a:pt x="2185988" y="820198"/>
                  </a:lnTo>
                  <a:lnTo>
                    <a:pt x="2185988" y="863060"/>
                  </a:lnTo>
                  <a:lnTo>
                    <a:pt x="2371058" y="863060"/>
                  </a:lnTo>
                  <a:lnTo>
                    <a:pt x="2371058" y="915734"/>
                  </a:lnTo>
                  <a:lnTo>
                    <a:pt x="2427542" y="915734"/>
                  </a:lnTo>
                  <a:lnTo>
                    <a:pt x="2427542" y="985838"/>
                  </a:lnTo>
                  <a:lnTo>
                    <a:pt x="2466499" y="985838"/>
                  </a:lnTo>
                  <a:lnTo>
                    <a:pt x="2466499" y="1059847"/>
                  </a:lnTo>
                  <a:lnTo>
                    <a:pt x="3136773" y="1059847"/>
                  </a:lnTo>
                  <a:lnTo>
                    <a:pt x="3136773" y="1205960"/>
                  </a:lnTo>
                  <a:lnTo>
                    <a:pt x="3586829" y="1205960"/>
                  </a:lnTo>
                </a:path>
              </a:pathLst>
            </a:custGeom>
            <a:noFill/>
            <a:ln w="25400" cap="flat">
              <a:solidFill>
                <a:srgbClr val="FF7F4D"/>
              </a:solidFill>
              <a:prstDash val="sysDot"/>
              <a:miter/>
            </a:ln>
          </p:spPr>
          <p:txBody>
            <a:bodyPr rtlCol="0" anchor="ctr"/>
            <a:lstStyle/>
            <a:p>
              <a:endParaRPr lang="fr-FR" dirty="0">
                <a:solidFill>
                  <a:prstClr val="black"/>
                </a:solidFill>
              </a:endParaRPr>
            </a:p>
          </p:txBody>
        </p:sp>
        <p:sp>
          <p:nvSpPr>
            <p:cNvPr id="51" name="Forme libre : forme 50">
              <a:extLst>
                <a:ext uri="{FF2B5EF4-FFF2-40B4-BE49-F238E27FC236}">
                  <a16:creationId xmlns:a16="http://schemas.microsoft.com/office/drawing/2014/main" xmlns="" id="{06560411-4A90-0196-F868-F0D8BC54D6BC}"/>
                </a:ext>
              </a:extLst>
            </p:cNvPr>
            <p:cNvSpPr/>
            <p:nvPr/>
          </p:nvSpPr>
          <p:spPr>
            <a:xfrm>
              <a:off x="5254183" y="1954677"/>
              <a:ext cx="4461334" cy="629182"/>
            </a:xfrm>
            <a:custGeom>
              <a:avLst/>
              <a:gdLst>
                <a:gd name="connsiteX0" fmla="*/ 0 w 3674459"/>
                <a:gd name="connsiteY0" fmla="*/ 0 h 621506"/>
                <a:gd name="connsiteX1" fmla="*/ 455867 w 3674459"/>
                <a:gd name="connsiteY1" fmla="*/ 0 h 621506"/>
                <a:gd name="connsiteX2" fmla="*/ 455867 w 3674459"/>
                <a:gd name="connsiteY2" fmla="*/ 19431 h 621506"/>
                <a:gd name="connsiteX3" fmla="*/ 802672 w 3674459"/>
                <a:gd name="connsiteY3" fmla="*/ 19431 h 621506"/>
                <a:gd name="connsiteX4" fmla="*/ 802672 w 3674459"/>
                <a:gd name="connsiteY4" fmla="*/ 42863 h 621506"/>
                <a:gd name="connsiteX5" fmla="*/ 826103 w 3674459"/>
                <a:gd name="connsiteY5" fmla="*/ 42863 h 621506"/>
                <a:gd name="connsiteX6" fmla="*/ 826103 w 3674459"/>
                <a:gd name="connsiteY6" fmla="*/ 64294 h 621506"/>
                <a:gd name="connsiteX7" fmla="*/ 1163098 w 3674459"/>
                <a:gd name="connsiteY7" fmla="*/ 64294 h 621506"/>
                <a:gd name="connsiteX8" fmla="*/ 1163098 w 3674459"/>
                <a:gd name="connsiteY8" fmla="*/ 79915 h 621506"/>
                <a:gd name="connsiteX9" fmla="*/ 1295591 w 3674459"/>
                <a:gd name="connsiteY9" fmla="*/ 79915 h 621506"/>
                <a:gd name="connsiteX10" fmla="*/ 1295591 w 3674459"/>
                <a:gd name="connsiteY10" fmla="*/ 99346 h 621506"/>
                <a:gd name="connsiteX11" fmla="*/ 1963865 w 3674459"/>
                <a:gd name="connsiteY11" fmla="*/ 99346 h 621506"/>
                <a:gd name="connsiteX12" fmla="*/ 1963865 w 3674459"/>
                <a:gd name="connsiteY12" fmla="*/ 134398 h 621506"/>
                <a:gd name="connsiteX13" fmla="*/ 1987201 w 3674459"/>
                <a:gd name="connsiteY13" fmla="*/ 134398 h 621506"/>
                <a:gd name="connsiteX14" fmla="*/ 1987201 w 3674459"/>
                <a:gd name="connsiteY14" fmla="*/ 159734 h 621506"/>
                <a:gd name="connsiteX15" fmla="*/ 2008632 w 3674459"/>
                <a:gd name="connsiteY15" fmla="*/ 159734 h 621506"/>
                <a:gd name="connsiteX16" fmla="*/ 2008632 w 3674459"/>
                <a:gd name="connsiteY16" fmla="*/ 188976 h 621506"/>
                <a:gd name="connsiteX17" fmla="*/ 2043779 w 3674459"/>
                <a:gd name="connsiteY17" fmla="*/ 188976 h 621506"/>
                <a:gd name="connsiteX18" fmla="*/ 2043779 w 3674459"/>
                <a:gd name="connsiteY18" fmla="*/ 229934 h 621506"/>
                <a:gd name="connsiteX19" fmla="*/ 2248281 w 3674459"/>
                <a:gd name="connsiteY19" fmla="*/ 229934 h 621506"/>
                <a:gd name="connsiteX20" fmla="*/ 2248281 w 3674459"/>
                <a:gd name="connsiteY20" fmla="*/ 262985 h 621506"/>
                <a:gd name="connsiteX21" fmla="*/ 2694432 w 3674459"/>
                <a:gd name="connsiteY21" fmla="*/ 262985 h 621506"/>
                <a:gd name="connsiteX22" fmla="*/ 2694432 w 3674459"/>
                <a:gd name="connsiteY22" fmla="*/ 317564 h 621506"/>
                <a:gd name="connsiteX23" fmla="*/ 2832830 w 3674459"/>
                <a:gd name="connsiteY23" fmla="*/ 317564 h 621506"/>
                <a:gd name="connsiteX24" fmla="*/ 2832830 w 3674459"/>
                <a:gd name="connsiteY24" fmla="*/ 399383 h 621506"/>
                <a:gd name="connsiteX25" fmla="*/ 3156204 w 3674459"/>
                <a:gd name="connsiteY25" fmla="*/ 399383 h 621506"/>
                <a:gd name="connsiteX26" fmla="*/ 3156204 w 3674459"/>
                <a:gd name="connsiteY26" fmla="*/ 502634 h 621506"/>
                <a:gd name="connsiteX27" fmla="*/ 3171825 w 3674459"/>
                <a:gd name="connsiteY27" fmla="*/ 502634 h 621506"/>
                <a:gd name="connsiteX28" fmla="*/ 3171825 w 3674459"/>
                <a:gd name="connsiteY28" fmla="*/ 621506 h 621506"/>
                <a:gd name="connsiteX29" fmla="*/ 3674459 w 3674459"/>
                <a:gd name="connsiteY29" fmla="*/ 621506 h 62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4459" h="621506">
                  <a:moveTo>
                    <a:pt x="0" y="0"/>
                  </a:moveTo>
                  <a:lnTo>
                    <a:pt x="455867" y="0"/>
                  </a:lnTo>
                  <a:lnTo>
                    <a:pt x="455867" y="19431"/>
                  </a:lnTo>
                  <a:lnTo>
                    <a:pt x="802672" y="19431"/>
                  </a:lnTo>
                  <a:lnTo>
                    <a:pt x="802672" y="42863"/>
                  </a:lnTo>
                  <a:lnTo>
                    <a:pt x="826103" y="42863"/>
                  </a:lnTo>
                  <a:lnTo>
                    <a:pt x="826103" y="64294"/>
                  </a:lnTo>
                  <a:lnTo>
                    <a:pt x="1163098" y="64294"/>
                  </a:lnTo>
                  <a:lnTo>
                    <a:pt x="1163098" y="79915"/>
                  </a:lnTo>
                  <a:lnTo>
                    <a:pt x="1295591" y="79915"/>
                  </a:lnTo>
                  <a:lnTo>
                    <a:pt x="1295591" y="99346"/>
                  </a:lnTo>
                  <a:lnTo>
                    <a:pt x="1963865" y="99346"/>
                  </a:lnTo>
                  <a:lnTo>
                    <a:pt x="1963865" y="134398"/>
                  </a:lnTo>
                  <a:lnTo>
                    <a:pt x="1987201" y="134398"/>
                  </a:lnTo>
                  <a:lnTo>
                    <a:pt x="1987201" y="159734"/>
                  </a:lnTo>
                  <a:lnTo>
                    <a:pt x="2008632" y="159734"/>
                  </a:lnTo>
                  <a:lnTo>
                    <a:pt x="2008632" y="188976"/>
                  </a:lnTo>
                  <a:lnTo>
                    <a:pt x="2043779" y="188976"/>
                  </a:lnTo>
                  <a:lnTo>
                    <a:pt x="2043779" y="229934"/>
                  </a:lnTo>
                  <a:lnTo>
                    <a:pt x="2248281" y="229934"/>
                  </a:lnTo>
                  <a:lnTo>
                    <a:pt x="2248281" y="262985"/>
                  </a:lnTo>
                  <a:lnTo>
                    <a:pt x="2694432" y="262985"/>
                  </a:lnTo>
                  <a:lnTo>
                    <a:pt x="2694432" y="317564"/>
                  </a:lnTo>
                  <a:lnTo>
                    <a:pt x="2832830" y="317564"/>
                  </a:lnTo>
                  <a:lnTo>
                    <a:pt x="2832830" y="399383"/>
                  </a:lnTo>
                  <a:lnTo>
                    <a:pt x="3156204" y="399383"/>
                  </a:lnTo>
                  <a:lnTo>
                    <a:pt x="3156204" y="502634"/>
                  </a:lnTo>
                  <a:lnTo>
                    <a:pt x="3171825" y="502634"/>
                  </a:lnTo>
                  <a:lnTo>
                    <a:pt x="3171825" y="621506"/>
                  </a:lnTo>
                  <a:lnTo>
                    <a:pt x="3674459" y="621506"/>
                  </a:lnTo>
                </a:path>
              </a:pathLst>
            </a:custGeom>
            <a:noFill/>
            <a:ln w="38100" cap="flat">
              <a:solidFill>
                <a:srgbClr val="FF7F4D"/>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57" name="ZoneTexte 56">
              <a:extLst>
                <a:ext uri="{FF2B5EF4-FFF2-40B4-BE49-F238E27FC236}">
                  <a16:creationId xmlns:a16="http://schemas.microsoft.com/office/drawing/2014/main" xmlns="" id="{79A70596-B7BD-FD22-8FF6-0775C1362960}"/>
                </a:ext>
              </a:extLst>
            </p:cNvPr>
            <p:cNvSpPr txBox="1"/>
            <p:nvPr/>
          </p:nvSpPr>
          <p:spPr>
            <a:xfrm>
              <a:off x="7522499" y="4054703"/>
              <a:ext cx="633633" cy="195137"/>
            </a:xfrm>
            <a:prstGeom prst="rect">
              <a:avLst/>
            </a:prstGeom>
            <a:noFill/>
          </p:spPr>
          <p:txBody>
            <a:bodyPr wrap="square" rtlCol="0" anchor="b">
              <a:spAutoFit/>
            </a:bodyPr>
            <a:lstStyle/>
            <a:p>
              <a:pPr algn="ctr">
                <a:defRPr sz="1100" b="0" i="0" u="none" strike="noStrike" kern="1200" baseline="0">
                  <a:solidFill>
                    <a:srgbClr val="595959"/>
                  </a:solidFill>
                  <a:latin typeface="Century Gothic" panose="020B0502020202020204" pitchFamily="34" charset="0"/>
                  <a:ea typeface="+mn-ea"/>
                  <a:cs typeface="Calibri" panose="020F0502020204030204" pitchFamily="34" charset="0"/>
                </a:defRPr>
              </a:pPr>
              <a:r>
                <a:rPr lang="fr-FR" sz="800" dirty="0">
                  <a:solidFill>
                    <a:srgbClr val="595959"/>
                  </a:solidFill>
                  <a:latin typeface="Century Gothic" panose="020B0502020202020204" pitchFamily="34" charset="0"/>
                  <a:cs typeface="Calibri" panose="020F0502020204030204" pitchFamily="34" charset="0"/>
                </a:rPr>
                <a:t>Mois</a:t>
              </a:r>
            </a:p>
          </p:txBody>
        </p:sp>
        <p:sp>
          <p:nvSpPr>
            <p:cNvPr id="60" name="ZoneTexte 59">
              <a:extLst>
                <a:ext uri="{FF2B5EF4-FFF2-40B4-BE49-F238E27FC236}">
                  <a16:creationId xmlns:a16="http://schemas.microsoft.com/office/drawing/2014/main" xmlns="" id="{D1B45185-0CA5-4CE8-A7C3-2B6367C3BF96}"/>
                </a:ext>
              </a:extLst>
            </p:cNvPr>
            <p:cNvSpPr txBox="1"/>
            <p:nvPr/>
          </p:nvSpPr>
          <p:spPr>
            <a:xfrm>
              <a:off x="5293593" y="3307222"/>
              <a:ext cx="1849821" cy="487843"/>
            </a:xfrm>
            <a:prstGeom prst="rect">
              <a:avLst/>
            </a:prstGeom>
            <a:noFill/>
          </p:spPr>
          <p:txBody>
            <a:bodyPr wrap="square" rtlCol="0" anchor="t">
              <a:spAutoFit/>
            </a:bodyPr>
            <a:lstStyle/>
            <a:p>
              <a:pPr>
                <a:spcBef>
                  <a:spcPts val="300"/>
                </a:spcBef>
                <a:defRPr/>
              </a:pPr>
              <a:r>
                <a:rPr lang="fr-FR" sz="1050" b="1" dirty="0" err="1">
                  <a:solidFill>
                    <a:srgbClr val="FF7F4D"/>
                  </a:solidFill>
                  <a:latin typeface="Century Gothic" panose="020B0502020202020204" pitchFamily="34" charset="0"/>
                </a:rPr>
                <a:t>Torapalimab</a:t>
              </a:r>
              <a:r>
                <a:rPr lang="fr-FR" sz="1050" b="1" dirty="0">
                  <a:solidFill>
                    <a:srgbClr val="FF7F4D"/>
                  </a:solidFill>
                  <a:latin typeface="Century Gothic" panose="020B0502020202020204" pitchFamily="34" charset="0"/>
                </a:rPr>
                <a:t> </a:t>
              </a:r>
            </a:p>
            <a:p>
              <a:pPr>
                <a:spcBef>
                  <a:spcPts val="300"/>
                </a:spcBef>
                <a:defRPr/>
              </a:pPr>
              <a:r>
                <a:rPr lang="fr-FR" sz="800" dirty="0">
                  <a:solidFill>
                    <a:prstClr val="black"/>
                  </a:solidFill>
                  <a:latin typeface="Century Gothic" panose="020B0502020202020204" pitchFamily="34" charset="0"/>
                </a:rPr>
                <a:t>SSE Médiane NE </a:t>
              </a:r>
              <a:r>
                <a:rPr lang="fr-FR" sz="800" i="1" dirty="0">
                  <a:solidFill>
                    <a:prstClr val="black"/>
                  </a:solidFill>
                  <a:latin typeface="Century Gothic" panose="020B0502020202020204" pitchFamily="34" charset="0"/>
                </a:rPr>
                <a:t>vs</a:t>
              </a:r>
              <a:r>
                <a:rPr lang="fr-FR" sz="800" dirty="0">
                  <a:solidFill>
                    <a:prstClr val="black"/>
                  </a:solidFill>
                  <a:latin typeface="Century Gothic" panose="020B0502020202020204" pitchFamily="34" charset="0"/>
                </a:rPr>
                <a:t> 18,9 mois</a:t>
              </a:r>
              <a:br>
                <a:rPr lang="fr-FR" sz="800" dirty="0">
                  <a:solidFill>
                    <a:prstClr val="black"/>
                  </a:solidFill>
                  <a:latin typeface="Century Gothic" panose="020B0502020202020204" pitchFamily="34" charset="0"/>
                </a:rPr>
              </a:br>
              <a:r>
                <a:rPr lang="fr-FR" sz="800" dirty="0">
                  <a:solidFill>
                    <a:prstClr val="black"/>
                  </a:solidFill>
                  <a:latin typeface="Century Gothic" panose="020B0502020202020204" pitchFamily="34" charset="0"/>
                </a:rPr>
                <a:t>HR=0,24 (95% CI 0,127-0,446)</a:t>
              </a:r>
            </a:p>
          </p:txBody>
        </p:sp>
        <p:sp>
          <p:nvSpPr>
            <p:cNvPr id="61" name="ZoneTexte 60">
              <a:extLst>
                <a:ext uri="{FF2B5EF4-FFF2-40B4-BE49-F238E27FC236}">
                  <a16:creationId xmlns:a16="http://schemas.microsoft.com/office/drawing/2014/main" xmlns="" id="{FB67E6F1-A8A1-466F-CF1F-7FCBF3457FED}"/>
                </a:ext>
              </a:extLst>
            </p:cNvPr>
            <p:cNvSpPr txBox="1"/>
            <p:nvPr/>
          </p:nvSpPr>
          <p:spPr>
            <a:xfrm>
              <a:off x="7143414" y="3307222"/>
              <a:ext cx="2531123" cy="522689"/>
            </a:xfrm>
            <a:prstGeom prst="rect">
              <a:avLst/>
            </a:prstGeom>
            <a:noFill/>
          </p:spPr>
          <p:txBody>
            <a:bodyPr wrap="square" rtlCol="0" anchor="t">
              <a:spAutoFit/>
            </a:bodyPr>
            <a:lstStyle/>
            <a:p>
              <a:pPr>
                <a:spcBef>
                  <a:spcPts val="300"/>
                </a:spcBef>
                <a:defRPr/>
              </a:pPr>
              <a:r>
                <a:rPr lang="fr-FR" sz="1050" b="1" dirty="0">
                  <a:solidFill>
                    <a:srgbClr val="898989"/>
                  </a:solidFill>
                  <a:latin typeface="Century Gothic" panose="020B0502020202020204" pitchFamily="34" charset="0"/>
                </a:rPr>
                <a:t>Placebo </a:t>
              </a:r>
            </a:p>
            <a:p>
              <a:pPr>
                <a:spcBef>
                  <a:spcPts val="300"/>
                </a:spcBef>
                <a:defRPr/>
              </a:pPr>
              <a:r>
                <a:rPr lang="fr-FR" sz="800" dirty="0">
                  <a:solidFill>
                    <a:prstClr val="black"/>
                  </a:solidFill>
                  <a:latin typeface="Century Gothic" panose="020B0502020202020204" pitchFamily="34" charset="0"/>
                </a:rPr>
                <a:t>SSE Médiane NE</a:t>
              </a:r>
              <a:r>
                <a:rPr lang="fr-FR" sz="800" i="1" dirty="0">
                  <a:solidFill>
                    <a:prstClr val="black"/>
                  </a:solidFill>
                  <a:latin typeface="Century Gothic" panose="020B0502020202020204" pitchFamily="34" charset="0"/>
                </a:rPr>
                <a:t> vs </a:t>
              </a:r>
              <a:r>
                <a:rPr lang="fr-FR" sz="800" dirty="0">
                  <a:solidFill>
                    <a:prstClr val="black"/>
                  </a:solidFill>
                  <a:latin typeface="Century Gothic" panose="020B0502020202020204" pitchFamily="34" charset="0"/>
                </a:rPr>
                <a:t>13,3 mois</a:t>
              </a:r>
            </a:p>
            <a:p>
              <a:pPr>
                <a:spcBef>
                  <a:spcPts val="300"/>
                </a:spcBef>
                <a:defRPr/>
              </a:pPr>
              <a:r>
                <a:rPr lang="fr-FR" sz="800" dirty="0">
                  <a:solidFill>
                    <a:prstClr val="black"/>
                  </a:solidFill>
                  <a:latin typeface="Century Gothic" panose="020B0502020202020204" pitchFamily="34" charset="0"/>
                </a:rPr>
                <a:t>HR=0,22 (95% CI 0,071-0,708)</a:t>
              </a:r>
            </a:p>
          </p:txBody>
        </p:sp>
      </p:grpSp>
    </p:spTree>
    <p:extLst>
      <p:ext uri="{BB962C8B-B14F-4D97-AF65-F5344CB8AC3E}">
        <p14:creationId xmlns:p14="http://schemas.microsoft.com/office/powerpoint/2010/main" val="434880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dirty="0"/>
              <a:t>2-6 juin 2023</a:t>
            </a:r>
            <a:r>
              <a:rPr lang="fr-FR" noProof="0" dirty="0"/>
              <a:t> </a:t>
            </a:r>
            <a:endParaRPr lang="fr-FR" dirty="0"/>
          </a:p>
          <a:p>
            <a:endParaRPr lang="fr-FR" dirty="0"/>
          </a:p>
        </p:txBody>
      </p:sp>
      <p:sp>
        <p:nvSpPr>
          <p:cNvPr id="4" name="Espace réservé du contenu 2">
            <a:extLst>
              <a:ext uri="{FF2B5EF4-FFF2-40B4-BE49-F238E27FC236}">
                <a16:creationId xmlns:a16="http://schemas.microsoft.com/office/drawing/2014/main" xmlns="" id="{48982C48-D0CE-2934-B259-FB929F6CAB3C}"/>
              </a:ext>
            </a:extLst>
          </p:cNvPr>
          <p:cNvSpPr>
            <a:spLocks noGrp="1"/>
          </p:cNvSpPr>
          <p:nvPr>
            <p:ph sz="quarter" idx="16"/>
          </p:nvPr>
        </p:nvSpPr>
        <p:spPr/>
        <p:txBody>
          <a:bodyPr/>
          <a:lstStyle/>
          <a:p>
            <a:r>
              <a:rPr lang="fr-FR" dirty="0" err="1"/>
              <a:t>Shun</a:t>
            </a:r>
            <a:r>
              <a:rPr lang="fr-FR" dirty="0"/>
              <a:t> Lu et al., ASCO</a:t>
            </a:r>
            <a:r>
              <a:rPr lang="fr-FR" baseline="30000" dirty="0"/>
              <a:t>®</a:t>
            </a:r>
            <a:r>
              <a:rPr lang="fr-FR" dirty="0"/>
              <a:t> 2023, Abs.#8501</a:t>
            </a:r>
          </a:p>
        </p:txBody>
      </p:sp>
      <p:sp>
        <p:nvSpPr>
          <p:cNvPr id="8" name="Espace réservé du texte 3">
            <a:extLst>
              <a:ext uri="{FF2B5EF4-FFF2-40B4-BE49-F238E27FC236}">
                <a16:creationId xmlns:a16="http://schemas.microsoft.com/office/drawing/2014/main" xmlns="" id="{80BCCA99-D053-C4D4-779F-BEDE833D44B8}"/>
              </a:ext>
            </a:extLst>
          </p:cNvPr>
          <p:cNvSpPr>
            <a:spLocks noGrp="1"/>
          </p:cNvSpPr>
          <p:nvPr>
            <p:ph type="body" sz="quarter" idx="17"/>
          </p:nvPr>
        </p:nvSpPr>
        <p:spPr/>
        <p:txBody>
          <a:bodyPr/>
          <a:lstStyle/>
          <a:p>
            <a:r>
              <a:rPr lang="fr-FR"/>
              <a:t>NEOTORCH</a:t>
            </a:r>
            <a:endParaRPr lang="fr-FR" dirty="0"/>
          </a:p>
        </p:txBody>
      </p:sp>
      <p:sp>
        <p:nvSpPr>
          <p:cNvPr id="3" name="Espace réservé du texte 2">
            <a:extLst>
              <a:ext uri="{FF2B5EF4-FFF2-40B4-BE49-F238E27FC236}">
                <a16:creationId xmlns:a16="http://schemas.microsoft.com/office/drawing/2014/main" xmlns="" id="{6B913DF0-5EED-49F7-BE40-0FF871E1A2B8}"/>
              </a:ext>
            </a:extLst>
          </p:cNvPr>
          <p:cNvSpPr>
            <a:spLocks noGrp="1"/>
          </p:cNvSpPr>
          <p:nvPr>
            <p:ph type="body" sz="quarter" idx="18"/>
          </p:nvPr>
        </p:nvSpPr>
        <p:spPr/>
        <p:txBody>
          <a:bodyPr/>
          <a:lstStyle/>
          <a:p>
            <a:r>
              <a:rPr lang="fr-FR" dirty="0"/>
              <a:t>Survie globale</a:t>
            </a:r>
          </a:p>
        </p:txBody>
      </p:sp>
      <p:sp>
        <p:nvSpPr>
          <p:cNvPr id="20" name="Espace réservé du contenu 19">
            <a:extLst>
              <a:ext uri="{FF2B5EF4-FFF2-40B4-BE49-F238E27FC236}">
                <a16:creationId xmlns:a16="http://schemas.microsoft.com/office/drawing/2014/main" xmlns="" id="{00BACF9D-CC9D-2F1D-FCFA-124C30C38CA2}"/>
              </a:ext>
            </a:extLst>
          </p:cNvPr>
          <p:cNvSpPr>
            <a:spLocks noGrp="1"/>
          </p:cNvSpPr>
          <p:nvPr>
            <p:ph sz="quarter" idx="21"/>
          </p:nvPr>
        </p:nvSpPr>
        <p:spPr>
          <a:xfrm>
            <a:off x="2243797" y="5193789"/>
            <a:ext cx="8124092" cy="662814"/>
          </a:xfrm>
        </p:spPr>
        <p:txBody>
          <a:bodyPr lIns="0" anchor="ctr"/>
          <a:lstStyle/>
          <a:p>
            <a:pPr algn="ctr"/>
            <a:r>
              <a:rPr lang="fr-FR" dirty="0"/>
              <a:t>Une tendance se dessine pour un bénéfice sur la survie en faveur du </a:t>
            </a:r>
            <a:r>
              <a:rPr lang="fr-FR" dirty="0" err="1"/>
              <a:t>toripalimab</a:t>
            </a:r>
            <a:r>
              <a:rPr lang="fr-FR" dirty="0"/>
              <a:t> mais les données ne sont pas matures, l’analyse continue.</a:t>
            </a:r>
          </a:p>
        </p:txBody>
      </p:sp>
      <p:sp>
        <p:nvSpPr>
          <p:cNvPr id="21" name="Rectangle 20">
            <a:extLst>
              <a:ext uri="{FF2B5EF4-FFF2-40B4-BE49-F238E27FC236}">
                <a16:creationId xmlns:a16="http://schemas.microsoft.com/office/drawing/2014/main" xmlns="" id="{21E05864-BE31-7BC4-634D-54411F0A003A}"/>
              </a:ext>
            </a:extLst>
          </p:cNvPr>
          <p:cNvSpPr/>
          <p:nvPr/>
        </p:nvSpPr>
        <p:spPr>
          <a:xfrm>
            <a:off x="1641139" y="1181885"/>
            <a:ext cx="9382496" cy="3857971"/>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sp>
        <p:nvSpPr>
          <p:cNvPr id="23" name="Espace réservé du texte 11">
            <a:extLst>
              <a:ext uri="{FF2B5EF4-FFF2-40B4-BE49-F238E27FC236}">
                <a16:creationId xmlns:a16="http://schemas.microsoft.com/office/drawing/2014/main" xmlns="" id="{0B96BF46-562D-D267-C9D4-75EE06433D63}"/>
              </a:ext>
            </a:extLst>
          </p:cNvPr>
          <p:cNvSpPr txBox="1">
            <a:spLocks/>
          </p:cNvSpPr>
          <p:nvPr/>
        </p:nvSpPr>
        <p:spPr>
          <a:xfrm>
            <a:off x="1817195" y="992401"/>
            <a:ext cx="3564938" cy="38735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Survie globale </a:t>
            </a:r>
            <a:r>
              <a:rPr lang="fr-FR" sz="1800" b="0" dirty="0"/>
              <a:t>(% de patients)</a:t>
            </a:r>
            <a:endParaRPr lang="fr-FR" sz="1800" dirty="0"/>
          </a:p>
        </p:txBody>
      </p:sp>
      <p:graphicFrame>
        <p:nvGraphicFramePr>
          <p:cNvPr id="24" name="Chart 16">
            <a:extLst>
              <a:ext uri="{FF2B5EF4-FFF2-40B4-BE49-F238E27FC236}">
                <a16:creationId xmlns:a16="http://schemas.microsoft.com/office/drawing/2014/main" xmlns="" id="{59FF8B32-5C1A-5600-0066-F7A97CAB5AA2}"/>
              </a:ext>
            </a:extLst>
          </p:cNvPr>
          <p:cNvGraphicFramePr/>
          <p:nvPr/>
        </p:nvGraphicFramePr>
        <p:xfrm>
          <a:off x="1991877" y="1562282"/>
          <a:ext cx="9053024" cy="3468540"/>
        </p:xfrm>
        <a:graphic>
          <a:graphicData uri="http://schemas.openxmlformats.org/drawingml/2006/chart">
            <c:chart xmlns:c="http://schemas.openxmlformats.org/drawingml/2006/chart" xmlns:r="http://schemas.openxmlformats.org/officeDocument/2006/relationships" r:id="rId3"/>
          </a:graphicData>
        </a:graphic>
      </p:graphicFrame>
      <p:sp>
        <p:nvSpPr>
          <p:cNvPr id="32" name="ZoneTexte 31">
            <a:extLst>
              <a:ext uri="{FF2B5EF4-FFF2-40B4-BE49-F238E27FC236}">
                <a16:creationId xmlns:a16="http://schemas.microsoft.com/office/drawing/2014/main" xmlns="" id="{2B635F57-D981-6535-3004-2B7213E1A3D7}"/>
              </a:ext>
            </a:extLst>
          </p:cNvPr>
          <p:cNvSpPr txBox="1"/>
          <p:nvPr/>
        </p:nvSpPr>
        <p:spPr>
          <a:xfrm>
            <a:off x="8099342" y="3729464"/>
            <a:ext cx="2323431" cy="707886"/>
          </a:xfrm>
          <a:prstGeom prst="rect">
            <a:avLst/>
          </a:prstGeom>
          <a:noFill/>
        </p:spPr>
        <p:txBody>
          <a:bodyPr wrap="square" rtlCol="0" anchor="b">
            <a:spAutoFit/>
          </a:bodyPr>
          <a:lstStyle/>
          <a:p>
            <a:r>
              <a:rPr lang="fr-FR" sz="1200" b="1" dirty="0">
                <a:solidFill>
                  <a:prstClr val="black"/>
                </a:solidFill>
                <a:latin typeface="Century Gothic" panose="020B0502020202020204" pitchFamily="34" charset="0"/>
              </a:rPr>
              <a:t>HR=0,62 (IC95% 0,38-0,999)</a:t>
            </a:r>
            <a:br>
              <a:rPr lang="fr-FR" sz="1200" b="1" dirty="0">
                <a:solidFill>
                  <a:prstClr val="black"/>
                </a:solidFill>
                <a:latin typeface="Century Gothic" panose="020B0502020202020204" pitchFamily="34" charset="0"/>
              </a:rPr>
            </a:br>
            <a:r>
              <a:rPr lang="fr-FR" sz="1200" b="1" i="1" dirty="0">
                <a:solidFill>
                  <a:prstClr val="black"/>
                </a:solidFill>
                <a:latin typeface="Century Gothic" panose="020B0502020202020204" pitchFamily="34" charset="0"/>
              </a:rPr>
              <a:t>p</a:t>
            </a:r>
            <a:r>
              <a:rPr lang="fr-FR" sz="1200" b="1" dirty="0">
                <a:solidFill>
                  <a:prstClr val="black"/>
                </a:solidFill>
                <a:latin typeface="Century Gothic" panose="020B0502020202020204" pitchFamily="34" charset="0"/>
              </a:rPr>
              <a:t>=0,0502</a:t>
            </a:r>
          </a:p>
          <a:p>
            <a:r>
              <a:rPr lang="fr-FR" sz="800" dirty="0">
                <a:solidFill>
                  <a:prstClr val="black"/>
                </a:solidFill>
                <a:latin typeface="Century Gothic" panose="020B0502020202020204" pitchFamily="34" charset="0"/>
              </a:rPr>
              <a:t>Suivi médian : 18,25 mois</a:t>
            </a:r>
          </a:p>
          <a:p>
            <a:r>
              <a:rPr lang="fr-FR" sz="800" dirty="0">
                <a:solidFill>
                  <a:prstClr val="black"/>
                </a:solidFill>
                <a:latin typeface="Century Gothic" panose="020B0502020202020204" pitchFamily="34" charset="0"/>
              </a:rPr>
              <a:t>Intent-to-</a:t>
            </a:r>
            <a:r>
              <a:rPr lang="fr-FR" sz="800" dirty="0" err="1">
                <a:solidFill>
                  <a:prstClr val="black"/>
                </a:solidFill>
                <a:latin typeface="Century Gothic" panose="020B0502020202020204" pitchFamily="34" charset="0"/>
              </a:rPr>
              <a:t>treat</a:t>
            </a:r>
            <a:r>
              <a:rPr lang="fr-FR" sz="800" dirty="0">
                <a:solidFill>
                  <a:prstClr val="black"/>
                </a:solidFill>
                <a:latin typeface="Century Gothic" panose="020B0502020202020204" pitchFamily="34" charset="0"/>
              </a:rPr>
              <a:t> Stage III patients</a:t>
            </a:r>
          </a:p>
        </p:txBody>
      </p:sp>
      <p:cxnSp>
        <p:nvCxnSpPr>
          <p:cNvPr id="25" name="Connecteur droit 24">
            <a:extLst>
              <a:ext uri="{FF2B5EF4-FFF2-40B4-BE49-F238E27FC236}">
                <a16:creationId xmlns:a16="http://schemas.microsoft.com/office/drawing/2014/main" xmlns="" id="{DD6EF5C3-AEB0-10EB-391C-F0CCF4CE38B3}"/>
              </a:ext>
            </a:extLst>
          </p:cNvPr>
          <p:cNvCxnSpPr>
            <a:cxnSpLocks/>
          </p:cNvCxnSpPr>
          <p:nvPr/>
        </p:nvCxnSpPr>
        <p:spPr>
          <a:xfrm>
            <a:off x="5242089" y="1834093"/>
            <a:ext cx="0" cy="2734451"/>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xmlns="" id="{9235F79F-C6F1-02DC-1596-C1552C57F043}"/>
              </a:ext>
            </a:extLst>
          </p:cNvPr>
          <p:cNvCxnSpPr>
            <a:cxnSpLocks/>
          </p:cNvCxnSpPr>
          <p:nvPr/>
        </p:nvCxnSpPr>
        <p:spPr>
          <a:xfrm>
            <a:off x="7973921" y="1834093"/>
            <a:ext cx="0" cy="2734451"/>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4" name="Tableau 73">
            <a:extLst>
              <a:ext uri="{FF2B5EF4-FFF2-40B4-BE49-F238E27FC236}">
                <a16:creationId xmlns:a16="http://schemas.microsoft.com/office/drawing/2014/main" xmlns="" id="{1528534E-E8FD-90F9-1550-FD1D07AD712A}"/>
              </a:ext>
            </a:extLst>
          </p:cNvPr>
          <p:cNvGraphicFramePr>
            <a:graphicFrameLocks noGrp="1"/>
          </p:cNvGraphicFramePr>
          <p:nvPr>
            <p:extLst>
              <p:ext uri="{D42A27DB-BD31-4B8C-83A1-F6EECF244321}">
                <p14:modId xmlns:p14="http://schemas.microsoft.com/office/powerpoint/2010/main" val="1785669642"/>
              </p:ext>
            </p:extLst>
          </p:nvPr>
        </p:nvGraphicFramePr>
        <p:xfrm>
          <a:off x="2655797" y="3715172"/>
          <a:ext cx="3708000" cy="695041"/>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xmlns="" val="1437306411"/>
                    </a:ext>
                  </a:extLst>
                </a:gridCol>
                <a:gridCol w="1296000">
                  <a:extLst>
                    <a:ext uri="{9D8B030D-6E8A-4147-A177-3AD203B41FA5}">
                      <a16:colId xmlns:a16="http://schemas.microsoft.com/office/drawing/2014/main" xmlns="" val="1697084403"/>
                    </a:ext>
                  </a:extLst>
                </a:gridCol>
                <a:gridCol w="1296000">
                  <a:extLst>
                    <a:ext uri="{9D8B030D-6E8A-4147-A177-3AD203B41FA5}">
                      <a16:colId xmlns:a16="http://schemas.microsoft.com/office/drawing/2014/main" xmlns="" val="2450912462"/>
                    </a:ext>
                  </a:extLst>
                </a:gridCol>
              </a:tblGrid>
              <a:tr h="191041">
                <a:tc>
                  <a:txBody>
                    <a:bodyPr/>
                    <a:lstStyle/>
                    <a:p>
                      <a:pPr algn="l"/>
                      <a:endParaRPr lang="fr-FR" sz="700" b="0" u="none" dirty="0">
                        <a:latin typeface="Century Gothic" panose="020B0502020202020204" pitchFamily="34" charset="0"/>
                      </a:endParaRP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a:t>
                      </a:r>
                      <a:r>
                        <a:rPr lang="fr-FR" sz="700" b="0" dirty="0" err="1">
                          <a:solidFill>
                            <a:schemeClr val="tx1"/>
                          </a:solidFill>
                          <a:latin typeface="Century Gothic" panose="020B0502020202020204" pitchFamily="34" charset="0"/>
                        </a:rPr>
                        <a:t>evts</a:t>
                      </a:r>
                      <a:r>
                        <a:rPr lang="fr-FR" sz="700" b="0" dirty="0">
                          <a:solidFill>
                            <a:schemeClr val="tx1"/>
                          </a:solidFill>
                          <a:latin typeface="Century Gothic" panose="020B0502020202020204" pitchFamily="34" charset="0"/>
                        </a:rPr>
                        <a:t>/</a:t>
                      </a:r>
                      <a:r>
                        <a:rPr lang="fr-FR" sz="700" b="0" dirty="0" err="1">
                          <a:solidFill>
                            <a:schemeClr val="tx1"/>
                          </a:solidFill>
                          <a:latin typeface="Century Gothic" panose="020B0502020202020204" pitchFamily="34" charset="0"/>
                        </a:rPr>
                        <a:t>Nbre</a:t>
                      </a:r>
                      <a:r>
                        <a:rPr lang="fr-FR" sz="700" b="0" dirty="0">
                          <a:solidFill>
                            <a:schemeClr val="tx1"/>
                          </a:solidFill>
                          <a:latin typeface="Century Gothic" panose="020B0502020202020204" pitchFamily="34" charset="0"/>
                        </a:rPr>
                        <a:t> patients</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700" b="0" dirty="0">
                          <a:solidFill>
                            <a:schemeClr val="tx1"/>
                          </a:solidFill>
                          <a:latin typeface="Century Gothic" panose="020B0502020202020204" pitchFamily="34" charset="0"/>
                        </a:rPr>
                        <a:t>SSE </a:t>
                      </a:r>
                      <a:r>
                        <a:rPr lang="fr-FR" sz="700" b="0" dirty="0" err="1">
                          <a:solidFill>
                            <a:schemeClr val="tx1"/>
                          </a:solidFill>
                          <a:latin typeface="Century Gothic" panose="020B0502020202020204" pitchFamily="34" charset="0"/>
                        </a:rPr>
                        <a:t>mediane</a:t>
                      </a:r>
                      <a:r>
                        <a:rPr lang="fr-FR" sz="700" b="0" dirty="0">
                          <a:solidFill>
                            <a:schemeClr val="tx1"/>
                          </a:solidFill>
                          <a:latin typeface="Century Gothic" panose="020B0502020202020204" pitchFamily="34" charset="0"/>
                        </a:rPr>
                        <a:t> mois(IC95%I)</a:t>
                      </a:r>
                    </a:p>
                  </a:txBody>
                  <a:tcPr marL="36000" marR="360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28650667"/>
                  </a:ext>
                </a:extLst>
              </a:tr>
              <a:tr h="252000">
                <a:tc>
                  <a:txBody>
                    <a:bodyPr/>
                    <a:lstStyle/>
                    <a:p>
                      <a:pPr marL="0" indent="0" algn="l"/>
                      <a:r>
                        <a:rPr lang="fr-FR" sz="800" b="1" dirty="0" err="1">
                          <a:solidFill>
                            <a:schemeClr val="bg1"/>
                          </a:solidFill>
                          <a:latin typeface="Century Gothic" panose="020B0502020202020204" pitchFamily="34" charset="0"/>
                        </a:rPr>
                        <a:t>Toripalimab</a:t>
                      </a:r>
                      <a:r>
                        <a:rPr lang="fr-FR" sz="800" b="1" dirty="0">
                          <a:solidFill>
                            <a:schemeClr val="bg1"/>
                          </a:solidFill>
                          <a:latin typeface="Century Gothic" panose="020B0502020202020204" pitchFamily="34" charset="0"/>
                        </a:rPr>
                        <a:t> + CT</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28/202</a:t>
                      </a:r>
                    </a:p>
                  </a:txBody>
                  <a:tcPr marL="36000" marR="36000" marT="0" marB="0" anchor="ctr">
                    <a:lnT w="38100" cmpd="sng">
                      <a:noFill/>
                    </a:lnT>
                    <a:solidFill>
                      <a:schemeClr val="accent2"/>
                    </a:solidFill>
                  </a:tcPr>
                </a:tc>
                <a:tc>
                  <a:txBody>
                    <a:bodyPr/>
                    <a:lstStyle/>
                    <a:p>
                      <a:pPr marL="0" indent="0" algn="ctr"/>
                      <a:r>
                        <a:rPr lang="fr-FR" sz="800" b="0" dirty="0">
                          <a:solidFill>
                            <a:schemeClr val="bg1"/>
                          </a:solidFill>
                          <a:latin typeface="Century Gothic" panose="020B0502020202020204" pitchFamily="34" charset="0"/>
                        </a:rPr>
                        <a:t>NE (NE-NE)</a:t>
                      </a:r>
                    </a:p>
                  </a:txBody>
                  <a:tcPr marL="36000" marR="36000" marT="0" marB="0" anchor="ctr">
                    <a:lnT w="38100" cmpd="sng">
                      <a:noFill/>
                    </a:lnT>
                    <a:solidFill>
                      <a:schemeClr val="accent2"/>
                    </a:solidFill>
                  </a:tcPr>
                </a:tc>
                <a:extLst>
                  <a:ext uri="{0D108BD9-81ED-4DB2-BD59-A6C34878D82A}">
                    <a16:rowId xmlns:a16="http://schemas.microsoft.com/office/drawing/2014/main" xmlns="" val="217376589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Century Gothic" panose="020B0502020202020204" pitchFamily="34" charset="0"/>
                        </a:rPr>
                        <a:t>Placebo + CT</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48/202</a:t>
                      </a:r>
                    </a:p>
                  </a:txBody>
                  <a:tcPr marL="36000" marR="36000" marT="0" marB="0" anchor="ctr">
                    <a:lnB w="12700" cmpd="sng">
                      <a:noFill/>
                    </a:lnB>
                    <a:solidFill>
                      <a:srgbClr val="898989"/>
                    </a:solidFill>
                  </a:tcPr>
                </a:tc>
                <a:tc>
                  <a:txBody>
                    <a:bodyPr/>
                    <a:lstStyle/>
                    <a:p>
                      <a:pPr marL="0" indent="0" algn="ctr"/>
                      <a:r>
                        <a:rPr lang="fr-FR" sz="800" b="0" dirty="0">
                          <a:solidFill>
                            <a:schemeClr val="bg1"/>
                          </a:solidFill>
                          <a:latin typeface="Century Gothic" panose="020B0502020202020204" pitchFamily="34" charset="0"/>
                        </a:rPr>
                        <a:t>30,4 (29,2-NE)</a:t>
                      </a:r>
                    </a:p>
                  </a:txBody>
                  <a:tcPr marL="36000" marR="36000" marT="0" marB="0" anchor="ctr">
                    <a:lnB w="12700" cmpd="sng">
                      <a:noFill/>
                    </a:lnB>
                    <a:solidFill>
                      <a:srgbClr val="898989"/>
                    </a:solidFill>
                  </a:tcPr>
                </a:tc>
                <a:extLst>
                  <a:ext uri="{0D108BD9-81ED-4DB2-BD59-A6C34878D82A}">
                    <a16:rowId xmlns:a16="http://schemas.microsoft.com/office/drawing/2014/main" xmlns="" val="1766846598"/>
                  </a:ext>
                </a:extLst>
              </a:tr>
            </a:tbl>
          </a:graphicData>
        </a:graphic>
      </p:graphicFrame>
      <p:sp>
        <p:nvSpPr>
          <p:cNvPr id="19" name="Forme libre : forme 18">
            <a:extLst>
              <a:ext uri="{FF2B5EF4-FFF2-40B4-BE49-F238E27FC236}">
                <a16:creationId xmlns:a16="http://schemas.microsoft.com/office/drawing/2014/main" xmlns="" id="{21313D01-5739-067D-81ED-AEDAF1B82D02}"/>
              </a:ext>
            </a:extLst>
          </p:cNvPr>
          <p:cNvSpPr/>
          <p:nvPr/>
        </p:nvSpPr>
        <p:spPr>
          <a:xfrm>
            <a:off x="2513926" y="1817154"/>
            <a:ext cx="7228984" cy="1752243"/>
          </a:xfrm>
          <a:custGeom>
            <a:avLst/>
            <a:gdLst>
              <a:gd name="connsiteX0" fmla="*/ 0 w 2390584"/>
              <a:gd name="connsiteY0" fmla="*/ 0 h 1083278"/>
              <a:gd name="connsiteX1" fmla="*/ 256223 w 2390584"/>
              <a:gd name="connsiteY1" fmla="*/ 0 h 1083278"/>
              <a:gd name="connsiteX2" fmla="*/ 256223 w 2390584"/>
              <a:gd name="connsiteY2" fmla="*/ 10668 h 1083278"/>
              <a:gd name="connsiteX3" fmla="*/ 290322 w 2390584"/>
              <a:gd name="connsiteY3" fmla="*/ 10668 h 1083278"/>
              <a:gd name="connsiteX4" fmla="*/ 290322 w 2390584"/>
              <a:gd name="connsiteY4" fmla="*/ 19526 h 1083278"/>
              <a:gd name="connsiteX5" fmla="*/ 444246 w 2390584"/>
              <a:gd name="connsiteY5" fmla="*/ 19526 h 1083278"/>
              <a:gd name="connsiteX6" fmla="*/ 444246 w 2390584"/>
              <a:gd name="connsiteY6" fmla="*/ 27241 h 1083278"/>
              <a:gd name="connsiteX7" fmla="*/ 473393 w 2390584"/>
              <a:gd name="connsiteY7" fmla="*/ 27241 h 1083278"/>
              <a:gd name="connsiteX8" fmla="*/ 473393 w 2390584"/>
              <a:gd name="connsiteY8" fmla="*/ 37052 h 1083278"/>
              <a:gd name="connsiteX9" fmla="*/ 507492 w 2390584"/>
              <a:gd name="connsiteY9" fmla="*/ 37052 h 1083278"/>
              <a:gd name="connsiteX10" fmla="*/ 507492 w 2390584"/>
              <a:gd name="connsiteY10" fmla="*/ 44768 h 1083278"/>
              <a:gd name="connsiteX11" fmla="*/ 542639 w 2390584"/>
              <a:gd name="connsiteY11" fmla="*/ 44768 h 1083278"/>
              <a:gd name="connsiteX12" fmla="*/ 542639 w 2390584"/>
              <a:gd name="connsiteY12" fmla="*/ 54578 h 1083278"/>
              <a:gd name="connsiteX13" fmla="*/ 577691 w 2390584"/>
              <a:gd name="connsiteY13" fmla="*/ 54578 h 1083278"/>
              <a:gd name="connsiteX14" fmla="*/ 577691 w 2390584"/>
              <a:gd name="connsiteY14" fmla="*/ 61341 h 1083278"/>
              <a:gd name="connsiteX15" fmla="*/ 634175 w 2390584"/>
              <a:gd name="connsiteY15" fmla="*/ 61341 h 1083278"/>
              <a:gd name="connsiteX16" fmla="*/ 634175 w 2390584"/>
              <a:gd name="connsiteY16" fmla="*/ 84773 h 1083278"/>
              <a:gd name="connsiteX17" fmla="*/ 654653 w 2390584"/>
              <a:gd name="connsiteY17" fmla="*/ 84773 h 1083278"/>
              <a:gd name="connsiteX18" fmla="*/ 654653 w 2390584"/>
              <a:gd name="connsiteY18" fmla="*/ 95441 h 1083278"/>
              <a:gd name="connsiteX19" fmla="*/ 679990 w 2390584"/>
              <a:gd name="connsiteY19" fmla="*/ 95441 h 1083278"/>
              <a:gd name="connsiteX20" fmla="*/ 679990 w 2390584"/>
              <a:gd name="connsiteY20" fmla="*/ 105251 h 1083278"/>
              <a:gd name="connsiteX21" fmla="*/ 689705 w 2390584"/>
              <a:gd name="connsiteY21" fmla="*/ 105251 h 1083278"/>
              <a:gd name="connsiteX22" fmla="*/ 689705 w 2390584"/>
              <a:gd name="connsiteY22" fmla="*/ 114014 h 1083278"/>
              <a:gd name="connsiteX23" fmla="*/ 722852 w 2390584"/>
              <a:gd name="connsiteY23" fmla="*/ 114014 h 1083278"/>
              <a:gd name="connsiteX24" fmla="*/ 740378 w 2390584"/>
              <a:gd name="connsiteY24" fmla="*/ 141256 h 1083278"/>
              <a:gd name="connsiteX25" fmla="*/ 828961 w 2390584"/>
              <a:gd name="connsiteY25" fmla="*/ 141256 h 1083278"/>
              <a:gd name="connsiteX26" fmla="*/ 828961 w 2390584"/>
              <a:gd name="connsiteY26" fmla="*/ 150971 h 1083278"/>
              <a:gd name="connsiteX27" fmla="*/ 845534 w 2390584"/>
              <a:gd name="connsiteY27" fmla="*/ 150971 h 1083278"/>
              <a:gd name="connsiteX28" fmla="*/ 845534 w 2390584"/>
              <a:gd name="connsiteY28" fmla="*/ 162687 h 1083278"/>
              <a:gd name="connsiteX29" fmla="*/ 879634 w 2390584"/>
              <a:gd name="connsiteY29" fmla="*/ 162687 h 1083278"/>
              <a:gd name="connsiteX30" fmla="*/ 879634 w 2390584"/>
              <a:gd name="connsiteY30" fmla="*/ 169545 h 1083278"/>
              <a:gd name="connsiteX31" fmla="*/ 902018 w 2390584"/>
              <a:gd name="connsiteY31" fmla="*/ 169545 h 1083278"/>
              <a:gd name="connsiteX32" fmla="*/ 902018 w 2390584"/>
              <a:gd name="connsiteY32" fmla="*/ 182118 h 1083278"/>
              <a:gd name="connsiteX33" fmla="*/ 916686 w 2390584"/>
              <a:gd name="connsiteY33" fmla="*/ 182118 h 1083278"/>
              <a:gd name="connsiteX34" fmla="*/ 938117 w 2390584"/>
              <a:gd name="connsiteY34" fmla="*/ 201644 h 1083278"/>
              <a:gd name="connsiteX35" fmla="*/ 938117 w 2390584"/>
              <a:gd name="connsiteY35" fmla="*/ 211360 h 1083278"/>
              <a:gd name="connsiteX36" fmla="*/ 951738 w 2390584"/>
              <a:gd name="connsiteY36" fmla="*/ 211360 h 1083278"/>
              <a:gd name="connsiteX37" fmla="*/ 951738 w 2390584"/>
              <a:gd name="connsiteY37" fmla="*/ 224028 h 1083278"/>
              <a:gd name="connsiteX38" fmla="*/ 965359 w 2390584"/>
              <a:gd name="connsiteY38" fmla="*/ 224028 h 1083278"/>
              <a:gd name="connsiteX39" fmla="*/ 965359 w 2390584"/>
              <a:gd name="connsiteY39" fmla="*/ 232791 h 1083278"/>
              <a:gd name="connsiteX40" fmla="*/ 978980 w 2390584"/>
              <a:gd name="connsiteY40" fmla="*/ 232791 h 1083278"/>
              <a:gd name="connsiteX41" fmla="*/ 978980 w 2390584"/>
              <a:gd name="connsiteY41" fmla="*/ 239649 h 1083278"/>
              <a:gd name="connsiteX42" fmla="*/ 1074515 w 2390584"/>
              <a:gd name="connsiteY42" fmla="*/ 239649 h 1083278"/>
              <a:gd name="connsiteX43" fmla="*/ 1074515 w 2390584"/>
              <a:gd name="connsiteY43" fmla="*/ 250317 h 1083278"/>
              <a:gd name="connsiteX44" fmla="*/ 1162145 w 2390584"/>
              <a:gd name="connsiteY44" fmla="*/ 250317 h 1083278"/>
              <a:gd name="connsiteX45" fmla="*/ 1162145 w 2390584"/>
              <a:gd name="connsiteY45" fmla="*/ 264986 h 1083278"/>
              <a:gd name="connsiteX46" fmla="*/ 1207008 w 2390584"/>
              <a:gd name="connsiteY46" fmla="*/ 264986 h 1083278"/>
              <a:gd name="connsiteX47" fmla="*/ 1207008 w 2390584"/>
              <a:gd name="connsiteY47" fmla="*/ 272796 h 1083278"/>
              <a:gd name="connsiteX48" fmla="*/ 1223486 w 2390584"/>
              <a:gd name="connsiteY48" fmla="*/ 272796 h 1083278"/>
              <a:gd name="connsiteX49" fmla="*/ 1247870 w 2390584"/>
              <a:gd name="connsiteY49" fmla="*/ 298133 h 1083278"/>
              <a:gd name="connsiteX50" fmla="*/ 1337501 w 2390584"/>
              <a:gd name="connsiteY50" fmla="*/ 298133 h 1083278"/>
              <a:gd name="connsiteX51" fmla="*/ 1337501 w 2390584"/>
              <a:gd name="connsiteY51" fmla="*/ 314611 h 1083278"/>
              <a:gd name="connsiteX52" fmla="*/ 1363790 w 2390584"/>
              <a:gd name="connsiteY52" fmla="*/ 327279 h 1083278"/>
              <a:gd name="connsiteX53" fmla="*/ 1476756 w 2390584"/>
              <a:gd name="connsiteY53" fmla="*/ 327279 h 1083278"/>
              <a:gd name="connsiteX54" fmla="*/ 1476756 w 2390584"/>
              <a:gd name="connsiteY54" fmla="*/ 346805 h 1083278"/>
              <a:gd name="connsiteX55" fmla="*/ 1493330 w 2390584"/>
              <a:gd name="connsiteY55" fmla="*/ 346805 h 1083278"/>
              <a:gd name="connsiteX56" fmla="*/ 1493330 w 2390584"/>
              <a:gd name="connsiteY56" fmla="*/ 361379 h 1083278"/>
              <a:gd name="connsiteX57" fmla="*/ 1515809 w 2390584"/>
              <a:gd name="connsiteY57" fmla="*/ 361379 h 1083278"/>
              <a:gd name="connsiteX58" fmla="*/ 1515809 w 2390584"/>
              <a:gd name="connsiteY58" fmla="*/ 383858 h 1083278"/>
              <a:gd name="connsiteX59" fmla="*/ 1553718 w 2390584"/>
              <a:gd name="connsiteY59" fmla="*/ 383858 h 1083278"/>
              <a:gd name="connsiteX60" fmla="*/ 1553718 w 2390584"/>
              <a:gd name="connsiteY60" fmla="*/ 400336 h 1083278"/>
              <a:gd name="connsiteX61" fmla="*/ 1609249 w 2390584"/>
              <a:gd name="connsiteY61" fmla="*/ 400336 h 1083278"/>
              <a:gd name="connsiteX62" fmla="*/ 1609249 w 2390584"/>
              <a:gd name="connsiteY62" fmla="*/ 419862 h 1083278"/>
              <a:gd name="connsiteX63" fmla="*/ 1618012 w 2390584"/>
              <a:gd name="connsiteY63" fmla="*/ 419862 h 1083278"/>
              <a:gd name="connsiteX64" fmla="*/ 1618012 w 2390584"/>
              <a:gd name="connsiteY64" fmla="*/ 441293 h 1083278"/>
              <a:gd name="connsiteX65" fmla="*/ 2082737 w 2390584"/>
              <a:gd name="connsiteY65" fmla="*/ 441293 h 1083278"/>
              <a:gd name="connsiteX66" fmla="*/ 2082737 w 2390584"/>
              <a:gd name="connsiteY66" fmla="*/ 546545 h 1083278"/>
              <a:gd name="connsiteX67" fmla="*/ 2195703 w 2390584"/>
              <a:gd name="connsiteY67" fmla="*/ 546545 h 1083278"/>
              <a:gd name="connsiteX68" fmla="*/ 2195703 w 2390584"/>
              <a:gd name="connsiteY68" fmla="*/ 778383 h 1083278"/>
              <a:gd name="connsiteX69" fmla="*/ 2287334 w 2390584"/>
              <a:gd name="connsiteY69" fmla="*/ 778383 h 1083278"/>
              <a:gd name="connsiteX70" fmla="*/ 2287334 w 2390584"/>
              <a:gd name="connsiteY70" fmla="*/ 1083278 h 1083278"/>
              <a:gd name="connsiteX71" fmla="*/ 2390585 w 2390584"/>
              <a:gd name="connsiteY71" fmla="*/ 1083278 h 108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390584" h="1083278">
                <a:moveTo>
                  <a:pt x="0" y="0"/>
                </a:moveTo>
                <a:lnTo>
                  <a:pt x="256223" y="0"/>
                </a:lnTo>
                <a:lnTo>
                  <a:pt x="256223" y="10668"/>
                </a:lnTo>
                <a:lnTo>
                  <a:pt x="290322" y="10668"/>
                </a:lnTo>
                <a:lnTo>
                  <a:pt x="290322" y="19526"/>
                </a:lnTo>
                <a:lnTo>
                  <a:pt x="444246" y="19526"/>
                </a:lnTo>
                <a:lnTo>
                  <a:pt x="444246" y="27241"/>
                </a:lnTo>
                <a:lnTo>
                  <a:pt x="473393" y="27241"/>
                </a:lnTo>
                <a:lnTo>
                  <a:pt x="473393" y="37052"/>
                </a:lnTo>
                <a:lnTo>
                  <a:pt x="507492" y="37052"/>
                </a:lnTo>
                <a:lnTo>
                  <a:pt x="507492" y="44768"/>
                </a:lnTo>
                <a:lnTo>
                  <a:pt x="542639" y="44768"/>
                </a:lnTo>
                <a:lnTo>
                  <a:pt x="542639" y="54578"/>
                </a:lnTo>
                <a:lnTo>
                  <a:pt x="577691" y="54578"/>
                </a:lnTo>
                <a:lnTo>
                  <a:pt x="577691" y="61341"/>
                </a:lnTo>
                <a:lnTo>
                  <a:pt x="634175" y="61341"/>
                </a:lnTo>
                <a:lnTo>
                  <a:pt x="634175" y="84773"/>
                </a:lnTo>
                <a:lnTo>
                  <a:pt x="654653" y="84773"/>
                </a:lnTo>
                <a:lnTo>
                  <a:pt x="654653" y="95441"/>
                </a:lnTo>
                <a:lnTo>
                  <a:pt x="679990" y="95441"/>
                </a:lnTo>
                <a:lnTo>
                  <a:pt x="679990" y="105251"/>
                </a:lnTo>
                <a:lnTo>
                  <a:pt x="689705" y="105251"/>
                </a:lnTo>
                <a:lnTo>
                  <a:pt x="689705" y="114014"/>
                </a:lnTo>
                <a:lnTo>
                  <a:pt x="722852" y="114014"/>
                </a:lnTo>
                <a:lnTo>
                  <a:pt x="740378" y="141256"/>
                </a:lnTo>
                <a:lnTo>
                  <a:pt x="828961" y="141256"/>
                </a:lnTo>
                <a:lnTo>
                  <a:pt x="828961" y="150971"/>
                </a:lnTo>
                <a:lnTo>
                  <a:pt x="845534" y="150971"/>
                </a:lnTo>
                <a:lnTo>
                  <a:pt x="845534" y="162687"/>
                </a:lnTo>
                <a:lnTo>
                  <a:pt x="879634" y="162687"/>
                </a:lnTo>
                <a:lnTo>
                  <a:pt x="879634" y="169545"/>
                </a:lnTo>
                <a:lnTo>
                  <a:pt x="902018" y="169545"/>
                </a:lnTo>
                <a:lnTo>
                  <a:pt x="902018" y="182118"/>
                </a:lnTo>
                <a:lnTo>
                  <a:pt x="916686" y="182118"/>
                </a:lnTo>
                <a:lnTo>
                  <a:pt x="938117" y="201644"/>
                </a:lnTo>
                <a:lnTo>
                  <a:pt x="938117" y="211360"/>
                </a:lnTo>
                <a:lnTo>
                  <a:pt x="951738" y="211360"/>
                </a:lnTo>
                <a:lnTo>
                  <a:pt x="951738" y="224028"/>
                </a:lnTo>
                <a:lnTo>
                  <a:pt x="965359" y="224028"/>
                </a:lnTo>
                <a:lnTo>
                  <a:pt x="965359" y="232791"/>
                </a:lnTo>
                <a:lnTo>
                  <a:pt x="978980" y="232791"/>
                </a:lnTo>
                <a:lnTo>
                  <a:pt x="978980" y="239649"/>
                </a:lnTo>
                <a:lnTo>
                  <a:pt x="1074515" y="239649"/>
                </a:lnTo>
                <a:lnTo>
                  <a:pt x="1074515" y="250317"/>
                </a:lnTo>
                <a:lnTo>
                  <a:pt x="1162145" y="250317"/>
                </a:lnTo>
                <a:lnTo>
                  <a:pt x="1162145" y="264986"/>
                </a:lnTo>
                <a:lnTo>
                  <a:pt x="1207008" y="264986"/>
                </a:lnTo>
                <a:lnTo>
                  <a:pt x="1207008" y="272796"/>
                </a:lnTo>
                <a:lnTo>
                  <a:pt x="1223486" y="272796"/>
                </a:lnTo>
                <a:lnTo>
                  <a:pt x="1247870" y="298133"/>
                </a:lnTo>
                <a:lnTo>
                  <a:pt x="1337501" y="298133"/>
                </a:lnTo>
                <a:lnTo>
                  <a:pt x="1337501" y="314611"/>
                </a:lnTo>
                <a:lnTo>
                  <a:pt x="1363790" y="327279"/>
                </a:lnTo>
                <a:lnTo>
                  <a:pt x="1476756" y="327279"/>
                </a:lnTo>
                <a:lnTo>
                  <a:pt x="1476756" y="346805"/>
                </a:lnTo>
                <a:lnTo>
                  <a:pt x="1493330" y="346805"/>
                </a:lnTo>
                <a:lnTo>
                  <a:pt x="1493330" y="361379"/>
                </a:lnTo>
                <a:lnTo>
                  <a:pt x="1515809" y="361379"/>
                </a:lnTo>
                <a:lnTo>
                  <a:pt x="1515809" y="383858"/>
                </a:lnTo>
                <a:lnTo>
                  <a:pt x="1553718" y="383858"/>
                </a:lnTo>
                <a:lnTo>
                  <a:pt x="1553718" y="400336"/>
                </a:lnTo>
                <a:lnTo>
                  <a:pt x="1609249" y="400336"/>
                </a:lnTo>
                <a:lnTo>
                  <a:pt x="1609249" y="419862"/>
                </a:lnTo>
                <a:lnTo>
                  <a:pt x="1618012" y="419862"/>
                </a:lnTo>
                <a:lnTo>
                  <a:pt x="1618012" y="441293"/>
                </a:lnTo>
                <a:lnTo>
                  <a:pt x="2082737" y="441293"/>
                </a:lnTo>
                <a:lnTo>
                  <a:pt x="2082737" y="546545"/>
                </a:lnTo>
                <a:lnTo>
                  <a:pt x="2195703" y="546545"/>
                </a:lnTo>
                <a:lnTo>
                  <a:pt x="2195703" y="778383"/>
                </a:lnTo>
                <a:lnTo>
                  <a:pt x="2287334" y="778383"/>
                </a:lnTo>
                <a:lnTo>
                  <a:pt x="2287334" y="1083278"/>
                </a:lnTo>
                <a:lnTo>
                  <a:pt x="2390585" y="1083278"/>
                </a:lnTo>
              </a:path>
            </a:pathLst>
          </a:custGeom>
          <a:noFill/>
          <a:ln w="38100" cap="flat">
            <a:solidFill>
              <a:srgbClr val="898989"/>
            </a:solidFill>
            <a:prstDash val="solid"/>
            <a:miter/>
          </a:ln>
        </p:spPr>
        <p:txBody>
          <a:bodyPr rtlCol="0" anchor="ctr"/>
          <a:lstStyle/>
          <a:p>
            <a:endParaRPr lang="fr-FR">
              <a:solidFill>
                <a:prstClr val="black"/>
              </a:solidFill>
            </a:endParaRPr>
          </a:p>
        </p:txBody>
      </p:sp>
      <p:sp>
        <p:nvSpPr>
          <p:cNvPr id="22" name="Forme libre : forme 21">
            <a:extLst>
              <a:ext uri="{FF2B5EF4-FFF2-40B4-BE49-F238E27FC236}">
                <a16:creationId xmlns:a16="http://schemas.microsoft.com/office/drawing/2014/main" xmlns="" id="{969E8C45-632F-1CA1-5323-0AF824A102ED}"/>
              </a:ext>
            </a:extLst>
          </p:cNvPr>
          <p:cNvSpPr/>
          <p:nvPr/>
        </p:nvSpPr>
        <p:spPr>
          <a:xfrm>
            <a:off x="2513926" y="1817154"/>
            <a:ext cx="7181747" cy="589319"/>
          </a:xfrm>
          <a:custGeom>
            <a:avLst/>
            <a:gdLst>
              <a:gd name="connsiteX0" fmla="*/ 0 w 2374963"/>
              <a:gd name="connsiteY0" fmla="*/ 0 h 364331"/>
              <a:gd name="connsiteX1" fmla="*/ 227933 w 2374963"/>
              <a:gd name="connsiteY1" fmla="*/ 0 h 364331"/>
              <a:gd name="connsiteX2" fmla="*/ 227933 w 2374963"/>
              <a:gd name="connsiteY2" fmla="*/ 13621 h 364331"/>
              <a:gd name="connsiteX3" fmla="*/ 464630 w 2374963"/>
              <a:gd name="connsiteY3" fmla="*/ 13621 h 364331"/>
              <a:gd name="connsiteX4" fmla="*/ 464630 w 2374963"/>
              <a:gd name="connsiteY4" fmla="*/ 27241 h 364331"/>
              <a:gd name="connsiteX5" fmla="*/ 656558 w 2374963"/>
              <a:gd name="connsiteY5" fmla="*/ 27241 h 364331"/>
              <a:gd name="connsiteX6" fmla="*/ 656558 w 2374963"/>
              <a:gd name="connsiteY6" fmla="*/ 37052 h 364331"/>
              <a:gd name="connsiteX7" fmla="*/ 696468 w 2374963"/>
              <a:gd name="connsiteY7" fmla="*/ 37052 h 364331"/>
              <a:gd name="connsiteX8" fmla="*/ 696468 w 2374963"/>
              <a:gd name="connsiteY8" fmla="*/ 44768 h 364331"/>
              <a:gd name="connsiteX9" fmla="*/ 725710 w 2374963"/>
              <a:gd name="connsiteY9" fmla="*/ 44768 h 364331"/>
              <a:gd name="connsiteX10" fmla="*/ 725710 w 2374963"/>
              <a:gd name="connsiteY10" fmla="*/ 52578 h 364331"/>
              <a:gd name="connsiteX11" fmla="*/ 767620 w 2374963"/>
              <a:gd name="connsiteY11" fmla="*/ 52578 h 364331"/>
              <a:gd name="connsiteX12" fmla="*/ 767620 w 2374963"/>
              <a:gd name="connsiteY12" fmla="*/ 63341 h 364331"/>
              <a:gd name="connsiteX13" fmla="*/ 782193 w 2374963"/>
              <a:gd name="connsiteY13" fmla="*/ 63341 h 364331"/>
              <a:gd name="connsiteX14" fmla="*/ 782193 w 2374963"/>
              <a:gd name="connsiteY14" fmla="*/ 90583 h 364331"/>
              <a:gd name="connsiteX15" fmla="*/ 881634 w 2374963"/>
              <a:gd name="connsiteY15" fmla="*/ 90583 h 364331"/>
              <a:gd name="connsiteX16" fmla="*/ 881634 w 2374963"/>
              <a:gd name="connsiteY16" fmla="*/ 100298 h 364331"/>
              <a:gd name="connsiteX17" fmla="*/ 930307 w 2374963"/>
              <a:gd name="connsiteY17" fmla="*/ 100298 h 364331"/>
              <a:gd name="connsiteX18" fmla="*/ 930307 w 2374963"/>
              <a:gd name="connsiteY18" fmla="*/ 108109 h 364331"/>
              <a:gd name="connsiteX19" fmla="*/ 965359 w 2374963"/>
              <a:gd name="connsiteY19" fmla="*/ 108109 h 364331"/>
              <a:gd name="connsiteX20" fmla="*/ 993648 w 2374963"/>
              <a:gd name="connsiteY20" fmla="*/ 147066 h 364331"/>
              <a:gd name="connsiteX21" fmla="*/ 1016984 w 2374963"/>
              <a:gd name="connsiteY21" fmla="*/ 147066 h 364331"/>
              <a:gd name="connsiteX22" fmla="*/ 1016984 w 2374963"/>
              <a:gd name="connsiteY22" fmla="*/ 158782 h 364331"/>
              <a:gd name="connsiteX23" fmla="*/ 1150430 w 2374963"/>
              <a:gd name="connsiteY23" fmla="*/ 158782 h 364331"/>
              <a:gd name="connsiteX24" fmla="*/ 1150430 w 2374963"/>
              <a:gd name="connsiteY24" fmla="*/ 169545 h 364331"/>
              <a:gd name="connsiteX25" fmla="*/ 1167003 w 2374963"/>
              <a:gd name="connsiteY25" fmla="*/ 169545 h 364331"/>
              <a:gd name="connsiteX26" fmla="*/ 1167003 w 2374963"/>
              <a:gd name="connsiteY26" fmla="*/ 179261 h 364331"/>
              <a:gd name="connsiteX27" fmla="*/ 1192340 w 2374963"/>
              <a:gd name="connsiteY27" fmla="*/ 179261 h 364331"/>
              <a:gd name="connsiteX28" fmla="*/ 1192340 w 2374963"/>
              <a:gd name="connsiteY28" fmla="*/ 193834 h 364331"/>
              <a:gd name="connsiteX29" fmla="*/ 1244918 w 2374963"/>
              <a:gd name="connsiteY29" fmla="*/ 193834 h 364331"/>
              <a:gd name="connsiteX30" fmla="*/ 1244918 w 2374963"/>
              <a:gd name="connsiteY30" fmla="*/ 206502 h 364331"/>
              <a:gd name="connsiteX31" fmla="*/ 1317022 w 2374963"/>
              <a:gd name="connsiteY31" fmla="*/ 206502 h 364331"/>
              <a:gd name="connsiteX32" fmla="*/ 1317022 w 2374963"/>
              <a:gd name="connsiteY32" fmla="*/ 217265 h 364331"/>
              <a:gd name="connsiteX33" fmla="*/ 1444657 w 2374963"/>
              <a:gd name="connsiteY33" fmla="*/ 217265 h 364331"/>
              <a:gd name="connsiteX34" fmla="*/ 1444657 w 2374963"/>
              <a:gd name="connsiteY34" fmla="*/ 235744 h 364331"/>
              <a:gd name="connsiteX35" fmla="*/ 1544003 w 2374963"/>
              <a:gd name="connsiteY35" fmla="*/ 235744 h 364331"/>
              <a:gd name="connsiteX36" fmla="*/ 1544003 w 2374963"/>
              <a:gd name="connsiteY36" fmla="*/ 253270 h 364331"/>
              <a:gd name="connsiteX37" fmla="*/ 1574197 w 2374963"/>
              <a:gd name="connsiteY37" fmla="*/ 253270 h 364331"/>
              <a:gd name="connsiteX38" fmla="*/ 1574197 w 2374963"/>
              <a:gd name="connsiteY38" fmla="*/ 271748 h 364331"/>
              <a:gd name="connsiteX39" fmla="*/ 1658969 w 2374963"/>
              <a:gd name="connsiteY39" fmla="*/ 271748 h 364331"/>
              <a:gd name="connsiteX40" fmla="*/ 1658969 w 2374963"/>
              <a:gd name="connsiteY40" fmla="*/ 294227 h 364331"/>
              <a:gd name="connsiteX41" fmla="*/ 1781747 w 2374963"/>
              <a:gd name="connsiteY41" fmla="*/ 294227 h 364331"/>
              <a:gd name="connsiteX42" fmla="*/ 1781747 w 2374963"/>
              <a:gd name="connsiteY42" fmla="*/ 321469 h 364331"/>
              <a:gd name="connsiteX43" fmla="*/ 1881092 w 2374963"/>
              <a:gd name="connsiteY43" fmla="*/ 321469 h 364331"/>
              <a:gd name="connsiteX44" fmla="*/ 1881092 w 2374963"/>
              <a:gd name="connsiteY44" fmla="*/ 364331 h 364331"/>
              <a:gd name="connsiteX45" fmla="*/ 2374964 w 2374963"/>
              <a:gd name="connsiteY45"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74963" h="364331">
                <a:moveTo>
                  <a:pt x="0" y="0"/>
                </a:moveTo>
                <a:lnTo>
                  <a:pt x="227933" y="0"/>
                </a:lnTo>
                <a:lnTo>
                  <a:pt x="227933" y="13621"/>
                </a:lnTo>
                <a:lnTo>
                  <a:pt x="464630" y="13621"/>
                </a:lnTo>
                <a:lnTo>
                  <a:pt x="464630" y="27241"/>
                </a:lnTo>
                <a:lnTo>
                  <a:pt x="656558" y="27241"/>
                </a:lnTo>
                <a:lnTo>
                  <a:pt x="656558" y="37052"/>
                </a:lnTo>
                <a:lnTo>
                  <a:pt x="696468" y="37052"/>
                </a:lnTo>
                <a:lnTo>
                  <a:pt x="696468" y="44768"/>
                </a:lnTo>
                <a:lnTo>
                  <a:pt x="725710" y="44768"/>
                </a:lnTo>
                <a:lnTo>
                  <a:pt x="725710" y="52578"/>
                </a:lnTo>
                <a:lnTo>
                  <a:pt x="767620" y="52578"/>
                </a:lnTo>
                <a:lnTo>
                  <a:pt x="767620" y="63341"/>
                </a:lnTo>
                <a:lnTo>
                  <a:pt x="782193" y="63341"/>
                </a:lnTo>
                <a:lnTo>
                  <a:pt x="782193" y="90583"/>
                </a:lnTo>
                <a:lnTo>
                  <a:pt x="881634" y="90583"/>
                </a:lnTo>
                <a:lnTo>
                  <a:pt x="881634" y="100298"/>
                </a:lnTo>
                <a:lnTo>
                  <a:pt x="930307" y="100298"/>
                </a:lnTo>
                <a:lnTo>
                  <a:pt x="930307" y="108109"/>
                </a:lnTo>
                <a:lnTo>
                  <a:pt x="965359" y="108109"/>
                </a:lnTo>
                <a:lnTo>
                  <a:pt x="993648" y="147066"/>
                </a:lnTo>
                <a:lnTo>
                  <a:pt x="1016984" y="147066"/>
                </a:lnTo>
                <a:lnTo>
                  <a:pt x="1016984" y="158782"/>
                </a:lnTo>
                <a:lnTo>
                  <a:pt x="1150430" y="158782"/>
                </a:lnTo>
                <a:lnTo>
                  <a:pt x="1150430" y="169545"/>
                </a:lnTo>
                <a:lnTo>
                  <a:pt x="1167003" y="169545"/>
                </a:lnTo>
                <a:lnTo>
                  <a:pt x="1167003" y="179261"/>
                </a:lnTo>
                <a:lnTo>
                  <a:pt x="1192340" y="179261"/>
                </a:lnTo>
                <a:lnTo>
                  <a:pt x="1192340" y="193834"/>
                </a:lnTo>
                <a:lnTo>
                  <a:pt x="1244918" y="193834"/>
                </a:lnTo>
                <a:lnTo>
                  <a:pt x="1244918" y="206502"/>
                </a:lnTo>
                <a:lnTo>
                  <a:pt x="1317022" y="206502"/>
                </a:lnTo>
                <a:lnTo>
                  <a:pt x="1317022" y="217265"/>
                </a:lnTo>
                <a:lnTo>
                  <a:pt x="1444657" y="217265"/>
                </a:lnTo>
                <a:lnTo>
                  <a:pt x="1444657" y="235744"/>
                </a:lnTo>
                <a:lnTo>
                  <a:pt x="1544003" y="235744"/>
                </a:lnTo>
                <a:lnTo>
                  <a:pt x="1544003" y="253270"/>
                </a:lnTo>
                <a:lnTo>
                  <a:pt x="1574197" y="253270"/>
                </a:lnTo>
                <a:lnTo>
                  <a:pt x="1574197" y="271748"/>
                </a:lnTo>
                <a:lnTo>
                  <a:pt x="1658969" y="271748"/>
                </a:lnTo>
                <a:lnTo>
                  <a:pt x="1658969" y="294227"/>
                </a:lnTo>
                <a:lnTo>
                  <a:pt x="1781747" y="294227"/>
                </a:lnTo>
                <a:lnTo>
                  <a:pt x="1781747" y="321469"/>
                </a:lnTo>
                <a:lnTo>
                  <a:pt x="1881092" y="321469"/>
                </a:lnTo>
                <a:lnTo>
                  <a:pt x="1881092" y="364331"/>
                </a:lnTo>
                <a:lnTo>
                  <a:pt x="2374964" y="364331"/>
                </a:lnTo>
              </a:path>
            </a:pathLst>
          </a:custGeom>
          <a:noFill/>
          <a:ln w="38100" cap="flat">
            <a:solidFill>
              <a:srgbClr val="FF7F4D"/>
            </a:solidFill>
            <a:prstDash val="solid"/>
            <a:miter/>
          </a:ln>
        </p:spPr>
        <p:txBody>
          <a:bodyPr rtlCol="0" anchor="ctr"/>
          <a:lstStyle/>
          <a:p>
            <a:endParaRPr lang="fr-FR">
              <a:solidFill>
                <a:prstClr val="black"/>
              </a:solidFill>
            </a:endParaRPr>
          </a:p>
        </p:txBody>
      </p:sp>
      <p:sp>
        <p:nvSpPr>
          <p:cNvPr id="76" name="ZoneTexte 75">
            <a:extLst>
              <a:ext uri="{FF2B5EF4-FFF2-40B4-BE49-F238E27FC236}">
                <a16:creationId xmlns:a16="http://schemas.microsoft.com/office/drawing/2014/main" xmlns="" id="{77EF4B78-0BD6-99B1-8C44-B22812B05330}"/>
              </a:ext>
            </a:extLst>
          </p:cNvPr>
          <p:cNvSpPr txBox="1"/>
          <p:nvPr/>
        </p:nvSpPr>
        <p:spPr>
          <a:xfrm>
            <a:off x="5242089" y="1399315"/>
            <a:ext cx="686034" cy="523220"/>
          </a:xfrm>
          <a:prstGeom prst="rect">
            <a:avLst/>
          </a:prstGeom>
          <a:noFill/>
        </p:spPr>
        <p:txBody>
          <a:bodyPr wrap="square" rtlCol="0" anchor="b">
            <a:spAutoFit/>
          </a:bodyPr>
          <a:lstStyle/>
          <a:p>
            <a:r>
              <a:rPr lang="fr-FR" sz="1400" b="1" dirty="0">
                <a:solidFill>
                  <a:srgbClr val="FF7F4D"/>
                </a:solidFill>
                <a:latin typeface="Century Gothic" panose="020B0502020202020204" pitchFamily="34" charset="0"/>
              </a:rPr>
              <a:t>94,4%</a:t>
            </a:r>
          </a:p>
          <a:p>
            <a:r>
              <a:rPr lang="fr-FR" sz="1400" b="1" dirty="0">
                <a:solidFill>
                  <a:srgbClr val="898989"/>
                </a:solidFill>
                <a:latin typeface="Century Gothic" panose="020B0502020202020204" pitchFamily="34" charset="0"/>
              </a:rPr>
              <a:t>89,6%</a:t>
            </a:r>
          </a:p>
        </p:txBody>
      </p:sp>
      <p:sp>
        <p:nvSpPr>
          <p:cNvPr id="77" name="ZoneTexte 76">
            <a:extLst>
              <a:ext uri="{FF2B5EF4-FFF2-40B4-BE49-F238E27FC236}">
                <a16:creationId xmlns:a16="http://schemas.microsoft.com/office/drawing/2014/main" xmlns="" id="{09809750-3033-85A7-5D86-20FA1A3671BC}"/>
              </a:ext>
            </a:extLst>
          </p:cNvPr>
          <p:cNvSpPr txBox="1"/>
          <p:nvPr/>
        </p:nvSpPr>
        <p:spPr>
          <a:xfrm>
            <a:off x="7995403" y="1399315"/>
            <a:ext cx="686034" cy="523220"/>
          </a:xfrm>
          <a:prstGeom prst="rect">
            <a:avLst/>
          </a:prstGeom>
          <a:noFill/>
        </p:spPr>
        <p:txBody>
          <a:bodyPr wrap="square" rtlCol="0" anchor="b">
            <a:spAutoFit/>
          </a:bodyPr>
          <a:lstStyle/>
          <a:p>
            <a:r>
              <a:rPr lang="fr-FR" sz="1400" b="1" dirty="0">
                <a:solidFill>
                  <a:srgbClr val="FF7F4D"/>
                </a:solidFill>
                <a:latin typeface="Century Gothic" panose="020B0502020202020204" pitchFamily="34" charset="0"/>
              </a:rPr>
              <a:t>81,2%</a:t>
            </a:r>
          </a:p>
          <a:p>
            <a:r>
              <a:rPr lang="fr-FR" sz="1400" b="1" dirty="0">
                <a:solidFill>
                  <a:srgbClr val="898989"/>
                </a:solidFill>
                <a:latin typeface="Century Gothic" panose="020B0502020202020204" pitchFamily="34" charset="0"/>
              </a:rPr>
              <a:t>74,3%</a:t>
            </a:r>
          </a:p>
        </p:txBody>
      </p:sp>
    </p:spTree>
    <p:extLst>
      <p:ext uri="{BB962C8B-B14F-4D97-AF65-F5344CB8AC3E}">
        <p14:creationId xmlns:p14="http://schemas.microsoft.com/office/powerpoint/2010/main" val="3682789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a:t>2-6 juin 2023</a:t>
            </a:r>
            <a:r>
              <a:rPr lang="fr-FR" noProof="0"/>
              <a:t> </a:t>
            </a:r>
            <a:endParaRPr lang="fr-FR"/>
          </a:p>
          <a:p>
            <a:endParaRPr lang="fr-FR" dirty="0"/>
          </a:p>
        </p:txBody>
      </p:sp>
      <p:sp>
        <p:nvSpPr>
          <p:cNvPr id="6" name="Espace réservé du contenu 2">
            <a:extLst>
              <a:ext uri="{FF2B5EF4-FFF2-40B4-BE49-F238E27FC236}">
                <a16:creationId xmlns:a16="http://schemas.microsoft.com/office/drawing/2014/main" xmlns="" id="{440E3933-231C-E7C4-39C4-88946E5958E8}"/>
              </a:ext>
            </a:extLst>
          </p:cNvPr>
          <p:cNvSpPr>
            <a:spLocks noGrp="1"/>
          </p:cNvSpPr>
          <p:nvPr>
            <p:ph sz="quarter" idx="16"/>
          </p:nvPr>
        </p:nvSpPr>
        <p:spPr/>
        <p:txBody>
          <a:bodyPr/>
          <a:lstStyle/>
          <a:p>
            <a:r>
              <a:rPr lang="fr-FR" dirty="0" err="1"/>
              <a:t>Shun</a:t>
            </a:r>
            <a:r>
              <a:rPr lang="fr-FR" dirty="0"/>
              <a:t> Lu et al., ASCO</a:t>
            </a:r>
            <a:r>
              <a:rPr lang="fr-FR" baseline="30000" dirty="0"/>
              <a:t>®</a:t>
            </a:r>
            <a:r>
              <a:rPr lang="fr-FR" dirty="0"/>
              <a:t> 2023, Abs.#8501</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NEOTORCH</a:t>
            </a:r>
            <a:endParaRPr lang="fr-FR" sz="3600" dirty="0"/>
          </a:p>
        </p:txBody>
      </p:sp>
      <p:sp>
        <p:nvSpPr>
          <p:cNvPr id="3" name="Espace réservé du texte 2">
            <a:extLst>
              <a:ext uri="{FF2B5EF4-FFF2-40B4-BE49-F238E27FC236}">
                <a16:creationId xmlns:a16="http://schemas.microsoft.com/office/drawing/2014/main" xmlns="" id="{04490830-097B-3F15-E4CE-56FD70055407}"/>
              </a:ext>
            </a:extLst>
          </p:cNvPr>
          <p:cNvSpPr>
            <a:spLocks noGrp="1"/>
          </p:cNvSpPr>
          <p:nvPr>
            <p:ph type="body" sz="quarter" idx="18"/>
          </p:nvPr>
        </p:nvSpPr>
        <p:spPr/>
        <p:txBody>
          <a:bodyPr/>
          <a:lstStyle/>
          <a:p>
            <a:r>
              <a:rPr lang="fr-FR" sz="2000"/>
              <a:t>Tolérance</a:t>
            </a:r>
          </a:p>
        </p:txBody>
      </p:sp>
      <p:sp>
        <p:nvSpPr>
          <p:cNvPr id="14" name="Espace réservé du contenu 13">
            <a:extLst>
              <a:ext uri="{FF2B5EF4-FFF2-40B4-BE49-F238E27FC236}">
                <a16:creationId xmlns:a16="http://schemas.microsoft.com/office/drawing/2014/main" xmlns="" id="{DBE54793-FF2E-8489-8F5C-D782986E7B31}"/>
              </a:ext>
            </a:extLst>
          </p:cNvPr>
          <p:cNvSpPr>
            <a:spLocks noGrp="1"/>
          </p:cNvSpPr>
          <p:nvPr>
            <p:ph sz="quarter" idx="21"/>
          </p:nvPr>
        </p:nvSpPr>
        <p:spPr>
          <a:xfrm>
            <a:off x="2447778" y="4790185"/>
            <a:ext cx="8098302" cy="1133723"/>
          </a:xfrm>
        </p:spPr>
        <p:txBody>
          <a:bodyPr anchor="ctr">
            <a:normAutofit/>
          </a:bodyPr>
          <a:lstStyle/>
          <a:p>
            <a:pPr indent="-180613" algn="ctr">
              <a:spcBef>
                <a:spcPts val="600"/>
              </a:spcBef>
            </a:pPr>
            <a:r>
              <a:rPr lang="fr-FR" dirty="0"/>
              <a:t>63% d’effets secondaires de grade 3 et plus dans le bras </a:t>
            </a:r>
            <a:r>
              <a:rPr lang="fr-FR" dirty="0" err="1"/>
              <a:t>toripalimab</a:t>
            </a:r>
            <a:r>
              <a:rPr lang="fr-FR" dirty="0"/>
              <a:t>,</a:t>
            </a:r>
            <a:br>
              <a:rPr lang="fr-FR" dirty="0"/>
            </a:br>
            <a:r>
              <a:rPr lang="fr-FR" dirty="0"/>
              <a:t>avec 9,4% d’arrêt de traitement pour toxicité</a:t>
            </a:r>
          </a:p>
          <a:p>
            <a:pPr indent="-180613" algn="ctr">
              <a:spcBef>
                <a:spcPts val="600"/>
              </a:spcBef>
            </a:pPr>
            <a:r>
              <a:rPr lang="fr-FR" dirty="0"/>
              <a:t>11,9% de toxicité </a:t>
            </a:r>
            <a:r>
              <a:rPr lang="fr-FR" dirty="0" err="1"/>
              <a:t>immuno</a:t>
            </a:r>
            <a:r>
              <a:rPr lang="fr-FR" dirty="0"/>
              <a:t>-induite de Grade 3 et plus</a:t>
            </a:r>
          </a:p>
        </p:txBody>
      </p:sp>
      <p:graphicFrame>
        <p:nvGraphicFramePr>
          <p:cNvPr id="23" name="Tableau 22">
            <a:extLst>
              <a:ext uri="{FF2B5EF4-FFF2-40B4-BE49-F238E27FC236}">
                <a16:creationId xmlns:a16="http://schemas.microsoft.com/office/drawing/2014/main" xmlns="" id="{EE542828-0080-62F9-F302-6BE8C2363F9E}"/>
              </a:ext>
            </a:extLst>
          </p:cNvPr>
          <p:cNvGraphicFramePr>
            <a:graphicFrameLocks noGrp="1"/>
          </p:cNvGraphicFramePr>
          <p:nvPr>
            <p:extLst>
              <p:ext uri="{D42A27DB-BD31-4B8C-83A1-F6EECF244321}">
                <p14:modId xmlns:p14="http://schemas.microsoft.com/office/powerpoint/2010/main" val="314031749"/>
              </p:ext>
            </p:extLst>
          </p:nvPr>
        </p:nvGraphicFramePr>
        <p:xfrm>
          <a:off x="1242452" y="908838"/>
          <a:ext cx="10508953" cy="3672000"/>
        </p:xfrm>
        <a:graphic>
          <a:graphicData uri="http://schemas.openxmlformats.org/drawingml/2006/table">
            <a:tbl>
              <a:tblPr firstRow="1" bandRow="1">
                <a:tableStyleId>{5C22544A-7EE6-4342-B048-85BDC9FD1C3A}</a:tableStyleId>
              </a:tblPr>
              <a:tblGrid>
                <a:gridCol w="5422769">
                  <a:extLst>
                    <a:ext uri="{9D8B030D-6E8A-4147-A177-3AD203B41FA5}">
                      <a16:colId xmlns:a16="http://schemas.microsoft.com/office/drawing/2014/main" xmlns="" val="1437306411"/>
                    </a:ext>
                  </a:extLst>
                </a:gridCol>
                <a:gridCol w="2543092">
                  <a:extLst>
                    <a:ext uri="{9D8B030D-6E8A-4147-A177-3AD203B41FA5}">
                      <a16:colId xmlns:a16="http://schemas.microsoft.com/office/drawing/2014/main" xmlns="" val="1697084403"/>
                    </a:ext>
                  </a:extLst>
                </a:gridCol>
                <a:gridCol w="2543092">
                  <a:extLst>
                    <a:ext uri="{9D8B030D-6E8A-4147-A177-3AD203B41FA5}">
                      <a16:colId xmlns:a16="http://schemas.microsoft.com/office/drawing/2014/main" xmlns="" val="2450912462"/>
                    </a:ext>
                  </a:extLst>
                </a:gridCol>
              </a:tblGrid>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4477"/>
                          </a:solidFill>
                          <a:latin typeface="Century Gothic" panose="020B0502020202020204" pitchFamily="34" charset="0"/>
                        </a:rPr>
                        <a:t>Type effets secondaires (ES)</a:t>
                      </a:r>
                      <a:br>
                        <a:rPr lang="fr-FR" sz="1500" dirty="0">
                          <a:solidFill>
                            <a:srgbClr val="004477"/>
                          </a:solidFill>
                          <a:latin typeface="Century Gothic" panose="020B0502020202020204" pitchFamily="34" charset="0"/>
                        </a:rPr>
                      </a:br>
                      <a:r>
                        <a:rPr lang="fr-FR" sz="1500" b="0" dirty="0">
                          <a:solidFill>
                            <a:srgbClr val="004477"/>
                          </a:solidFill>
                          <a:latin typeface="Century Gothic" panose="020B0502020202020204" pitchFamily="34" charset="0"/>
                        </a:rPr>
                        <a:t>n (%)</a:t>
                      </a:r>
                      <a:endParaRPr lang="fr-FR" sz="1500" dirty="0">
                        <a:solidFill>
                          <a:srgbClr val="004477"/>
                        </a:solidFill>
                        <a:latin typeface="Century Gothic" panose="020B0502020202020204" pitchFamily="34" charset="0"/>
                      </a:endParaRPr>
                    </a:p>
                  </a:txBody>
                  <a:tcPr marL="36000" marR="360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dirty="0" err="1">
                          <a:latin typeface="Century Gothic" panose="020B0502020202020204" pitchFamily="34" charset="0"/>
                        </a:rPr>
                        <a:t>Toripalimab</a:t>
                      </a:r>
                      <a:r>
                        <a:rPr lang="fr-FR" sz="1500" dirty="0">
                          <a:latin typeface="Century Gothic" panose="020B0502020202020204" pitchFamily="34" charset="0"/>
                        </a:rPr>
                        <a:t> + chimio</a:t>
                      </a:r>
                      <a:br>
                        <a:rPr lang="fr-FR" sz="1500" dirty="0">
                          <a:latin typeface="Century Gothic" panose="020B0502020202020204" pitchFamily="34" charset="0"/>
                        </a:rPr>
                      </a:br>
                      <a:r>
                        <a:rPr lang="fr-FR" sz="1500" b="0" dirty="0">
                          <a:latin typeface="Century Gothic" panose="020B0502020202020204" pitchFamily="34" charset="0"/>
                        </a:rPr>
                        <a:t>n=202</a:t>
                      </a:r>
                      <a:endParaRPr lang="fr-FR" sz="1500" dirty="0">
                        <a:latin typeface="Century Gothic" panose="020B0502020202020204" pitchFamily="34" charset="0"/>
                      </a:endParaRPr>
                    </a:p>
                  </a:txBody>
                  <a:tcPr marL="36000" marR="36000" marT="0" marB="0" anchor="ctr">
                    <a:solidFill>
                      <a:srgbClr val="FF7F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dirty="0">
                          <a:latin typeface="Century Gothic" panose="020B0502020202020204" pitchFamily="34" charset="0"/>
                        </a:rPr>
                        <a:t>Placebo + chimio</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dirty="0">
                          <a:latin typeface="Century Gothic" panose="020B0502020202020204" pitchFamily="34" charset="0"/>
                        </a:rPr>
                        <a:t>n=202</a:t>
                      </a:r>
                    </a:p>
                  </a:txBody>
                  <a:tcPr marL="36000" marR="36000" marT="0" marB="0" anchor="ctr">
                    <a:solidFill>
                      <a:srgbClr val="898989"/>
                    </a:solidFill>
                  </a:tcPr>
                </a:tc>
                <a:extLst>
                  <a:ext uri="{0D108BD9-81ED-4DB2-BD59-A6C34878D82A}">
                    <a16:rowId xmlns:a16="http://schemas.microsoft.com/office/drawing/2014/main" xmlns="" val="1128650667"/>
                  </a:ext>
                </a:extLst>
              </a:tr>
              <a:tr h="306000">
                <a:tc>
                  <a:txBody>
                    <a:bodyPr/>
                    <a:lstStyle/>
                    <a:p>
                      <a:pPr marL="0" indent="0" algn="l"/>
                      <a:r>
                        <a:rPr lang="fr-FR" sz="1400" b="1" dirty="0">
                          <a:latin typeface="Century Gothic" panose="020B0502020202020204" pitchFamily="34" charset="0"/>
                        </a:rPr>
                        <a:t>Tout ES</a:t>
                      </a:r>
                      <a:endParaRPr lang="fr-FR" sz="1400" dirty="0">
                        <a:latin typeface="Century Gothic" panose="020B0502020202020204" pitchFamily="34" charset="0"/>
                      </a:endParaRP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201 (99,5)</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199 (98,5)</a:t>
                      </a:r>
                    </a:p>
                  </a:txBody>
                  <a:tcPr marL="36000" marR="36000" marT="0" marB="0" anchor="ctr">
                    <a:solidFill>
                      <a:srgbClr val="F2F2F2"/>
                    </a:solidFill>
                  </a:tcPr>
                </a:tc>
                <a:extLst>
                  <a:ext uri="{0D108BD9-81ED-4DB2-BD59-A6C34878D82A}">
                    <a16:rowId xmlns:a16="http://schemas.microsoft.com/office/drawing/2014/main" xmlns="" val="2173765897"/>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 Grade </a:t>
                      </a:r>
                      <a:r>
                        <a:rPr kumimoji="0" lang="fr-FR"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a:t>
                      </a: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128 (63,4)</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109 (54,0)</a:t>
                      </a:r>
                    </a:p>
                  </a:txBody>
                  <a:tcPr marL="36000" marR="36000" marT="0" marB="0" anchor="ctr">
                    <a:solidFill>
                      <a:srgbClr val="F2F2F2"/>
                    </a:solidFill>
                  </a:tcPr>
                </a:tc>
                <a:extLst>
                  <a:ext uri="{0D108BD9-81ED-4DB2-BD59-A6C34878D82A}">
                    <a16:rowId xmlns:a16="http://schemas.microsoft.com/office/drawing/2014/main" xmlns="" val="2656958179"/>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 sévères</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82 (40,6)</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57 (28,2)</a:t>
                      </a:r>
                    </a:p>
                  </a:txBody>
                  <a:tcPr marL="36000" marR="36000" marT="0" marB="0" anchor="ctr">
                    <a:solidFill>
                      <a:srgbClr val="F2F2F2"/>
                    </a:solidFill>
                  </a:tcPr>
                </a:tc>
                <a:extLst>
                  <a:ext uri="{0D108BD9-81ED-4DB2-BD59-A6C34878D82A}">
                    <a16:rowId xmlns:a16="http://schemas.microsoft.com/office/drawing/2014/main" xmlns="" val="1675418179"/>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 entraînant le décès</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6 (3,0)</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4 (2,0)</a:t>
                      </a:r>
                    </a:p>
                  </a:txBody>
                  <a:tcPr marL="36000" marR="36000" marT="0" marB="0" anchor="ctr">
                    <a:solidFill>
                      <a:srgbClr val="F2F2F2"/>
                    </a:solidFill>
                  </a:tcPr>
                </a:tc>
                <a:extLst>
                  <a:ext uri="{0D108BD9-81ED-4DB2-BD59-A6C34878D82A}">
                    <a16:rowId xmlns:a16="http://schemas.microsoft.com/office/drawing/2014/main" xmlns="" val="3938445310"/>
                  </a:ext>
                </a:extLst>
              </a:tr>
              <a:tr h="306000">
                <a:tc>
                  <a:txBody>
                    <a:bodyPr/>
                    <a:lstStyle/>
                    <a:p>
                      <a:pPr marL="446088" indent="0" algn="l"/>
                      <a:r>
                        <a:rPr lang="fr-FR" sz="1400" b="0" dirty="0">
                          <a:latin typeface="Century Gothic" panose="020B0502020202020204" pitchFamily="34" charset="0"/>
                        </a:rPr>
                        <a:t>Lié au </a:t>
                      </a:r>
                      <a:r>
                        <a:rPr lang="fr-FR" sz="1400" b="0" dirty="0" err="1">
                          <a:latin typeface="Century Gothic" panose="020B0502020202020204" pitchFamily="34" charset="0"/>
                        </a:rPr>
                        <a:t>toripalimab</a:t>
                      </a:r>
                      <a:r>
                        <a:rPr lang="fr-FR" sz="1400" b="0" dirty="0">
                          <a:latin typeface="Century Gothic" panose="020B0502020202020204" pitchFamily="34" charset="0"/>
                        </a:rPr>
                        <a:t>/placebo</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 (0,5)</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0 (0,0)</a:t>
                      </a:r>
                    </a:p>
                  </a:txBody>
                  <a:tcPr marL="36000" marR="36000" marT="0" marB="0" anchor="ctr">
                    <a:solidFill>
                      <a:srgbClr val="F2F2F2"/>
                    </a:solidFill>
                  </a:tcPr>
                </a:tc>
                <a:extLst>
                  <a:ext uri="{0D108BD9-81ED-4DB2-BD59-A6C34878D82A}">
                    <a16:rowId xmlns:a16="http://schemas.microsoft.com/office/drawing/2014/main" xmlns="" val="2316230429"/>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 entraînant l’interruption du </a:t>
                      </a:r>
                      <a:r>
                        <a:rPr kumimoji="0" lang="fr-FR" sz="14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Toripalimab</a:t>
                      </a: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/placebo</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57 (28,2)</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29 (14,4)</a:t>
                      </a:r>
                    </a:p>
                  </a:txBody>
                  <a:tcPr marL="36000" marR="36000" marT="0" marB="0" anchor="ctr">
                    <a:solidFill>
                      <a:srgbClr val="F2F2F2"/>
                    </a:solidFill>
                  </a:tcPr>
                </a:tc>
                <a:extLst>
                  <a:ext uri="{0D108BD9-81ED-4DB2-BD59-A6C34878D82A}">
                    <a16:rowId xmlns:a16="http://schemas.microsoft.com/office/drawing/2014/main" xmlns="" val="1895396661"/>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 entraînant l’arrêt du </a:t>
                      </a:r>
                      <a:r>
                        <a:rPr kumimoji="0" lang="fr-FR" sz="14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Toripalimab</a:t>
                      </a: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/placebo</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19 (9,4)</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15 (7,4)</a:t>
                      </a:r>
                    </a:p>
                  </a:txBody>
                  <a:tcPr marL="36000" marR="36000" marT="0" marB="0" anchor="ctr">
                    <a:solidFill>
                      <a:srgbClr val="F2F2F2"/>
                    </a:solidFill>
                  </a:tcPr>
                </a:tc>
                <a:extLst>
                  <a:ext uri="{0D108BD9-81ED-4DB2-BD59-A6C34878D82A}">
                    <a16:rowId xmlns:a16="http://schemas.microsoft.com/office/drawing/2014/main" xmlns="" val="1140934061"/>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 </a:t>
                      </a:r>
                      <a:r>
                        <a:rPr kumimoji="0" lang="fr-FR" sz="1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immuno</a:t>
                      </a: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-induit déterminé par investigateur</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85 (42,1)</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46 (22,8)</a:t>
                      </a:r>
                    </a:p>
                  </a:txBody>
                  <a:tcPr marL="36000" marR="36000" marT="0" marB="0" anchor="ctr">
                    <a:solidFill>
                      <a:srgbClr val="F2F2F2"/>
                    </a:solidFill>
                  </a:tcPr>
                </a:tc>
                <a:extLst>
                  <a:ext uri="{0D108BD9-81ED-4DB2-BD59-A6C34878D82A}">
                    <a16:rowId xmlns:a16="http://schemas.microsoft.com/office/drawing/2014/main" xmlns="" val="2511841436"/>
                  </a:ext>
                </a:extLst>
              </a:tr>
              <a:tr h="306000">
                <a:tc>
                  <a:txBody>
                    <a:bodyPr/>
                    <a:lstStyle/>
                    <a:p>
                      <a:pPr marL="446088" indent="0" algn="l"/>
                      <a:r>
                        <a:rPr lang="fr-FR" sz="1400" b="0" dirty="0">
                          <a:latin typeface="Century Gothic" panose="020B0502020202020204" pitchFamily="34" charset="0"/>
                        </a:rPr>
                        <a:t>Grade </a:t>
                      </a:r>
                      <a:r>
                        <a:rPr lang="fr-FR" sz="1400" b="0" u="sng" dirty="0">
                          <a:latin typeface="Century Gothic" panose="020B0502020202020204" pitchFamily="34" charset="0"/>
                        </a:rPr>
                        <a:t>&gt;</a:t>
                      </a:r>
                      <a:r>
                        <a:rPr lang="fr-FR" sz="1400" b="0" u="none" dirty="0">
                          <a:latin typeface="Century Gothic" panose="020B0502020202020204" pitchFamily="34" charset="0"/>
                        </a:rPr>
                        <a:t>3 </a:t>
                      </a:r>
                      <a:endParaRPr lang="fr-FR" sz="1400" b="0" dirty="0">
                        <a:latin typeface="Century Gothic" panose="020B0502020202020204" pitchFamily="34" charset="0"/>
                      </a:endParaRP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24 (11,9)</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6 (3,0)</a:t>
                      </a:r>
                    </a:p>
                  </a:txBody>
                  <a:tcPr marL="36000" marR="36000" marT="0" marB="0" anchor="ctr">
                    <a:solidFill>
                      <a:srgbClr val="F2F2F2"/>
                    </a:solidFill>
                  </a:tcPr>
                </a:tc>
                <a:extLst>
                  <a:ext uri="{0D108BD9-81ED-4DB2-BD59-A6C34878D82A}">
                    <a16:rowId xmlns:a16="http://schemas.microsoft.com/office/drawing/2014/main" xmlns="" val="3051114382"/>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Réaction liée à la perfusion</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7 (3,5)</a:t>
                      </a:r>
                    </a:p>
                  </a:txBody>
                  <a:tcPr marL="36000" marR="36000" marT="0" marB="0" anchor="ctr">
                    <a:solidFill>
                      <a:srgbClr val="F2F2F2"/>
                    </a:solidFill>
                  </a:tcPr>
                </a:tc>
                <a:tc>
                  <a:txBody>
                    <a:bodyPr/>
                    <a:lstStyle/>
                    <a:p>
                      <a:pPr marL="0" indent="0" algn="ctr"/>
                      <a:r>
                        <a:rPr lang="fr-FR" sz="1400" b="0" dirty="0">
                          <a:latin typeface="Century Gothic" panose="020B0502020202020204" pitchFamily="34" charset="0"/>
                        </a:rPr>
                        <a:t>13 (6,4)</a:t>
                      </a:r>
                    </a:p>
                  </a:txBody>
                  <a:tcPr marL="36000" marR="36000" marT="0" marB="0" anchor="ctr">
                    <a:solidFill>
                      <a:srgbClr val="F2F2F2"/>
                    </a:solidFill>
                  </a:tcPr>
                </a:tc>
                <a:extLst>
                  <a:ext uri="{0D108BD9-81ED-4DB2-BD59-A6C34878D82A}">
                    <a16:rowId xmlns:a16="http://schemas.microsoft.com/office/drawing/2014/main" xmlns="" val="912543131"/>
                  </a:ext>
                </a:extLst>
              </a:tr>
            </a:tbl>
          </a:graphicData>
        </a:graphic>
      </p:graphicFrame>
    </p:spTree>
    <p:extLst>
      <p:ext uri="{BB962C8B-B14F-4D97-AF65-F5344CB8AC3E}">
        <p14:creationId xmlns:p14="http://schemas.microsoft.com/office/powerpoint/2010/main" val="1669188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dirty="0"/>
              <a:t>2-6 juin 2023</a:t>
            </a:r>
            <a:r>
              <a:rPr lang="fr-FR" noProof="0" dirty="0"/>
              <a:t> </a:t>
            </a:r>
            <a:endParaRPr lang="fr-FR" dirty="0"/>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p:txBody>
          <a:bodyPr/>
          <a:lstStyle/>
          <a:p>
            <a:r>
              <a:rPr lang="fr-FR" dirty="0" err="1"/>
              <a:t>Shun</a:t>
            </a:r>
            <a:r>
              <a:rPr lang="fr-FR" dirty="0"/>
              <a:t> Lu et al., ASCO</a:t>
            </a:r>
            <a:r>
              <a:rPr lang="fr-FR" baseline="30000" dirty="0"/>
              <a:t>®</a:t>
            </a:r>
            <a:r>
              <a:rPr lang="fr-FR" dirty="0"/>
              <a:t> 2023, Abs.#8501</a:t>
            </a:r>
          </a:p>
        </p:txBody>
      </p:sp>
      <p:sp>
        <p:nvSpPr>
          <p:cNvPr id="8" name="Espace réservé du texte 3">
            <a:extLst>
              <a:ext uri="{FF2B5EF4-FFF2-40B4-BE49-F238E27FC236}">
                <a16:creationId xmlns:a16="http://schemas.microsoft.com/office/drawing/2014/main" xmlns="" id="{E66655C0-AD9C-64F9-DBC5-626245DB7375}"/>
              </a:ext>
            </a:extLst>
          </p:cNvPr>
          <p:cNvSpPr>
            <a:spLocks noGrp="1"/>
          </p:cNvSpPr>
          <p:nvPr>
            <p:ph type="body" sz="quarter" idx="17"/>
          </p:nvPr>
        </p:nvSpPr>
        <p:spPr/>
        <p:txBody>
          <a:bodyPr/>
          <a:lstStyle/>
          <a:p>
            <a:r>
              <a:rPr lang="fr-FR"/>
              <a:t>NEOTORCH</a:t>
            </a:r>
            <a:endParaRPr lang="fr-FR" dirty="0"/>
          </a:p>
        </p:txBody>
      </p:sp>
      <p:sp>
        <p:nvSpPr>
          <p:cNvPr id="5" name="Espace réservé du texte 4">
            <a:extLst>
              <a:ext uri="{FF2B5EF4-FFF2-40B4-BE49-F238E27FC236}">
                <a16:creationId xmlns:a16="http://schemas.microsoft.com/office/drawing/2014/main" xmlns="" id="{83B729D9-01DC-73E5-5EC3-2DC413FDA6CD}"/>
              </a:ext>
            </a:extLst>
          </p:cNvPr>
          <p:cNvSpPr>
            <a:spLocks noGrp="1"/>
          </p:cNvSpPr>
          <p:nvPr>
            <p:ph type="body" sz="quarter" idx="18"/>
          </p:nvPr>
        </p:nvSpPr>
        <p:spPr/>
        <p:txBody>
          <a:bodyPr/>
          <a:lstStyle/>
          <a:p>
            <a:r>
              <a:rPr lang="fr-FR"/>
              <a:t>Conclusion stade III</a:t>
            </a:r>
          </a:p>
        </p:txBody>
      </p:sp>
      <p:sp>
        <p:nvSpPr>
          <p:cNvPr id="9" name="Espace réservé du contenu 8">
            <a:extLst>
              <a:ext uri="{FF2B5EF4-FFF2-40B4-BE49-F238E27FC236}">
                <a16:creationId xmlns:a16="http://schemas.microsoft.com/office/drawing/2014/main" xmlns="" id="{8772F262-7AF6-1E5B-E3DB-B1122080D92E}"/>
              </a:ext>
            </a:extLst>
          </p:cNvPr>
          <p:cNvSpPr>
            <a:spLocks noGrp="1"/>
          </p:cNvSpPr>
          <p:nvPr>
            <p:ph sz="quarter" idx="21"/>
          </p:nvPr>
        </p:nvSpPr>
        <p:spPr>
          <a:xfrm>
            <a:off x="1662225" y="1409882"/>
            <a:ext cx="9821321" cy="2568994"/>
          </a:xfrm>
        </p:spPr>
        <p:txBody>
          <a:bodyPr anchor="ctr">
            <a:normAutofit/>
          </a:bodyPr>
          <a:lstStyle/>
          <a:p>
            <a:pPr marL="342900" indent="-342900">
              <a:spcAft>
                <a:spcPts val="2400"/>
              </a:spcAft>
              <a:buFont typeface="Century Gothic" panose="020B0502020202020204" pitchFamily="34" charset="0"/>
              <a:buChar char="►"/>
            </a:pPr>
            <a:r>
              <a:rPr lang="fr-FR" sz="2000" dirty="0"/>
              <a:t>Dans cette analyse intermédiaire, le </a:t>
            </a:r>
            <a:r>
              <a:rPr lang="fr-FR" sz="2000" dirty="0" err="1"/>
              <a:t>toripalimab</a:t>
            </a:r>
            <a:r>
              <a:rPr lang="fr-FR" sz="2000" dirty="0"/>
              <a:t> associé à la chimiothérapie améliore de façon significative la SSE (NE </a:t>
            </a:r>
            <a:r>
              <a:rPr lang="fr-FR" sz="2000" i="1" dirty="0"/>
              <a:t>vs</a:t>
            </a:r>
            <a:r>
              <a:rPr lang="fr-FR" sz="2000" dirty="0"/>
              <a:t> 15,1 mois) et induit une meilleure réponse pathologique majeure et complète ( 48,5% </a:t>
            </a:r>
            <a:r>
              <a:rPr lang="fr-FR" sz="2000" i="1" dirty="0"/>
              <a:t>vs</a:t>
            </a:r>
            <a:r>
              <a:rPr lang="fr-FR" sz="2000" dirty="0"/>
              <a:t> 8,4% ; 24,8% </a:t>
            </a:r>
            <a:r>
              <a:rPr lang="fr-FR" sz="2000" i="1" dirty="0"/>
              <a:t>vs</a:t>
            </a:r>
            <a:r>
              <a:rPr lang="fr-FR" sz="2000" dirty="0"/>
              <a:t> 1 %) par rapport à la chimiothérapie seule chez les stades III CBNPC opérables.</a:t>
            </a:r>
          </a:p>
          <a:p>
            <a:pPr marL="342900" indent="-342900">
              <a:spcAft>
                <a:spcPts val="2400"/>
              </a:spcAft>
              <a:buFont typeface="Century Gothic" panose="020B0502020202020204" pitchFamily="34" charset="0"/>
              <a:buChar char="►"/>
            </a:pPr>
            <a:r>
              <a:rPr lang="fr-FR" sz="2000" dirty="0"/>
              <a:t>Il n’y a pas de signal de toxicité inattendu.</a:t>
            </a:r>
          </a:p>
        </p:txBody>
      </p:sp>
    </p:spTree>
    <p:extLst>
      <p:ext uri="{BB962C8B-B14F-4D97-AF65-F5344CB8AC3E}">
        <p14:creationId xmlns:p14="http://schemas.microsoft.com/office/powerpoint/2010/main" val="3377274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CBNPC </a:t>
            </a:r>
            <a:r>
              <a:rPr lang="fr-FR" sz="7200" dirty="0" err="1"/>
              <a:t>résécables</a:t>
            </a:r>
            <a:endParaRPr lang="fr-FR" sz="7200" dirty="0"/>
          </a:p>
        </p:txBody>
      </p:sp>
      <p:sp>
        <p:nvSpPr>
          <p:cNvPr id="5"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83496" y="3576007"/>
            <a:ext cx="10370160" cy="1690915"/>
          </a:xfrm>
        </p:spPr>
        <p:txBody>
          <a:bodyPr/>
          <a:lstStyle/>
          <a:p>
            <a:r>
              <a:rPr lang="fr-FR" dirty="0" err="1"/>
              <a:t>Néoadjuvants</a:t>
            </a:r>
            <a:endParaRPr lang="fr-FR" i="1" dirty="0"/>
          </a:p>
        </p:txBody>
      </p:sp>
    </p:spTree>
    <p:extLst>
      <p:ext uri="{BB962C8B-B14F-4D97-AF65-F5344CB8AC3E}">
        <p14:creationId xmlns:p14="http://schemas.microsoft.com/office/powerpoint/2010/main" val="468080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C. </a:t>
            </a:r>
            <a:r>
              <a:rPr lang="fr-FR" dirty="0" err="1"/>
              <a:t>Aigner</a:t>
            </a:r>
            <a:r>
              <a:rPr lang="fr-FR" dirty="0"/>
              <a:t> et al., ASCO</a:t>
            </a:r>
            <a:r>
              <a:rPr lang="fr-FR" baseline="30000" dirty="0"/>
              <a:t> ®</a:t>
            </a:r>
            <a:r>
              <a:rPr lang="fr-FR" dirty="0"/>
              <a:t> 2023, Abs. #8500</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a:t>Abs #8500 : Etude </a:t>
            </a:r>
            <a:r>
              <a:rPr lang="fr-FR" dirty="0" err="1"/>
              <a:t>NEOPredict</a:t>
            </a:r>
            <a:r>
              <a:rPr lang="fr-FR" dirty="0"/>
              <a:t>-Lung</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sz="3200" dirty="0"/>
              <a:t>Essai randomisé de phase 2 évaluant le </a:t>
            </a:r>
            <a:r>
              <a:rPr lang="fr-FR" sz="3200" dirty="0" err="1"/>
              <a:t>nivolumab</a:t>
            </a:r>
            <a:r>
              <a:rPr lang="fr-FR" sz="3200" dirty="0"/>
              <a:t> associé au </a:t>
            </a:r>
            <a:r>
              <a:rPr lang="fr-FR" sz="3200" dirty="0" err="1"/>
              <a:t>relatlimab</a:t>
            </a:r>
            <a:r>
              <a:rPr lang="fr-FR" sz="3200" dirty="0"/>
              <a:t> </a:t>
            </a:r>
            <a:r>
              <a:rPr lang="fr-FR" sz="3200" i="1" dirty="0"/>
              <a:t>versus</a:t>
            </a:r>
            <a:r>
              <a:rPr lang="fr-FR" sz="3200" dirty="0"/>
              <a:t> </a:t>
            </a:r>
            <a:r>
              <a:rPr lang="fr-FR" sz="3200" dirty="0" err="1"/>
              <a:t>nivolumab</a:t>
            </a:r>
            <a:r>
              <a:rPr lang="fr-FR" sz="3200" dirty="0"/>
              <a:t> en néo-adjuvant des CBNPC résécables. </a:t>
            </a:r>
          </a:p>
          <a:p>
            <a:endParaRPr lang="fr-FR" sz="3200" dirty="0"/>
          </a:p>
        </p:txBody>
      </p:sp>
    </p:spTree>
    <p:extLst>
      <p:ext uri="{BB962C8B-B14F-4D97-AF65-F5344CB8AC3E}">
        <p14:creationId xmlns:p14="http://schemas.microsoft.com/office/powerpoint/2010/main" val="4076665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1BC11A6-4E2B-6A98-537D-379F5F43E696}"/>
              </a:ext>
            </a:extLst>
          </p:cNvPr>
          <p:cNvSpPr>
            <a:spLocks noGrp="1"/>
          </p:cNvSpPr>
          <p:nvPr>
            <p:ph sz="quarter" idx="16"/>
          </p:nvPr>
        </p:nvSpPr>
        <p:spPr/>
        <p:txBody>
          <a:bodyPr/>
          <a:lstStyle/>
          <a:p>
            <a:r>
              <a:rPr lang="fr-FR" dirty="0"/>
              <a:t>C. </a:t>
            </a:r>
            <a:r>
              <a:rPr lang="fr-FR" dirty="0" err="1"/>
              <a:t>Aigner</a:t>
            </a:r>
            <a:r>
              <a:rPr lang="fr-FR" dirty="0"/>
              <a:t> et al., ASCO</a:t>
            </a:r>
            <a:r>
              <a:rPr lang="fr-FR" baseline="30000" dirty="0"/>
              <a:t> ®</a:t>
            </a:r>
            <a:r>
              <a:rPr lang="fr-FR" dirty="0"/>
              <a:t> 2023, Abs. #8500</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NEOPredict-Lung</a:t>
            </a:r>
            <a:endParaRPr lang="fr-FR" dirty="0"/>
          </a:p>
        </p:txBody>
      </p:sp>
      <p:sp>
        <p:nvSpPr>
          <p:cNvPr id="59" name="Espace réservé du texte 58">
            <a:extLst>
              <a:ext uri="{FF2B5EF4-FFF2-40B4-BE49-F238E27FC236}">
                <a16:creationId xmlns:a16="http://schemas.microsoft.com/office/drawing/2014/main" xmlns="" id="{EBD6A824-2F89-3ADA-B20A-67528001B465}"/>
              </a:ext>
            </a:extLst>
          </p:cNvPr>
          <p:cNvSpPr>
            <a:spLocks noGrp="1"/>
          </p:cNvSpPr>
          <p:nvPr>
            <p:ph type="body" sz="quarter" idx="18"/>
          </p:nvPr>
        </p:nvSpPr>
        <p:spPr/>
        <p:txBody>
          <a:bodyPr/>
          <a:lstStyle/>
          <a:p>
            <a:r>
              <a:rPr lang="fr-FR"/>
              <a:t>Schéma de l’essai</a:t>
            </a:r>
          </a:p>
        </p:txBody>
      </p:sp>
      <p:sp>
        <p:nvSpPr>
          <p:cNvPr id="62" name="Espace réservé du contenu 61">
            <a:extLst>
              <a:ext uri="{FF2B5EF4-FFF2-40B4-BE49-F238E27FC236}">
                <a16:creationId xmlns:a16="http://schemas.microsoft.com/office/drawing/2014/main" xmlns="" id="{FF757D97-4B42-24B8-96A4-D1A3ABA2D88B}"/>
              </a:ext>
            </a:extLst>
          </p:cNvPr>
          <p:cNvSpPr>
            <a:spLocks noGrp="1"/>
          </p:cNvSpPr>
          <p:nvPr>
            <p:ph sz="quarter" idx="21"/>
          </p:nvPr>
        </p:nvSpPr>
        <p:spPr>
          <a:xfrm>
            <a:off x="1737011" y="4575790"/>
            <a:ext cx="9211753" cy="1286848"/>
          </a:xfrm>
        </p:spPr>
        <p:txBody>
          <a:bodyPr anchor="ctr">
            <a:normAutofit fontScale="92500"/>
          </a:bodyPr>
          <a:lstStyle/>
          <a:p>
            <a:pPr algn="ctr"/>
            <a:r>
              <a:rPr lang="fr-FR"/>
              <a:t>Le relatlimab est un anticorps monoclonal ciblant LAG-3 situé sur les lymphocytes T. </a:t>
            </a:r>
            <a:br>
              <a:rPr lang="fr-FR"/>
            </a:br>
            <a:r>
              <a:rPr lang="fr-FR"/>
              <a:t>Il s’agit d’un inhibiteur de point de contrôle immunitaire. </a:t>
            </a:r>
          </a:p>
          <a:p>
            <a:pPr algn="ctr"/>
            <a:r>
              <a:rPr lang="fr-FR"/>
              <a:t>Il est déjà été utilisé dans le mélanome en association avec le nivolumab </a:t>
            </a:r>
            <a:br>
              <a:rPr lang="fr-FR"/>
            </a:br>
            <a:r>
              <a:rPr lang="fr-FR"/>
              <a:t>mais à la dose de 160 mg (dans cet essai, il est utilisé à 80 mg)</a:t>
            </a:r>
          </a:p>
        </p:txBody>
      </p:sp>
      <p:grpSp>
        <p:nvGrpSpPr>
          <p:cNvPr id="63" name="Groupe 62">
            <a:extLst>
              <a:ext uri="{FF2B5EF4-FFF2-40B4-BE49-F238E27FC236}">
                <a16:creationId xmlns:a16="http://schemas.microsoft.com/office/drawing/2014/main" xmlns="" id="{1C817C6A-2CA6-8B39-607F-98A12CFFE655}"/>
              </a:ext>
            </a:extLst>
          </p:cNvPr>
          <p:cNvGrpSpPr/>
          <p:nvPr/>
        </p:nvGrpSpPr>
        <p:grpSpPr>
          <a:xfrm>
            <a:off x="1737011" y="1069666"/>
            <a:ext cx="9211754" cy="3300060"/>
            <a:chOff x="1403797" y="1046137"/>
            <a:chExt cx="9211754" cy="3300060"/>
          </a:xfrm>
        </p:grpSpPr>
        <p:sp>
          <p:nvSpPr>
            <p:cNvPr id="64" name="Rectangle : coins arrondis 63">
              <a:extLst>
                <a:ext uri="{FF2B5EF4-FFF2-40B4-BE49-F238E27FC236}">
                  <a16:creationId xmlns:a16="http://schemas.microsoft.com/office/drawing/2014/main" xmlns="" id="{75A086A3-3BA8-2601-9F39-6842C9A519A2}"/>
                </a:ext>
              </a:extLst>
            </p:cNvPr>
            <p:cNvSpPr/>
            <p:nvPr/>
          </p:nvSpPr>
          <p:spPr>
            <a:xfrm>
              <a:off x="3303135" y="1223048"/>
              <a:ext cx="2843059" cy="1792531"/>
            </a:xfrm>
            <a:prstGeom prst="roundRect">
              <a:avLst>
                <a:gd name="adj" fmla="val 452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 coins arrondis 64">
              <a:extLst>
                <a:ext uri="{FF2B5EF4-FFF2-40B4-BE49-F238E27FC236}">
                  <a16:creationId xmlns:a16="http://schemas.microsoft.com/office/drawing/2014/main" xmlns="" id="{23A3C86F-5161-370B-0DE8-1D9136EDBFC9}"/>
                </a:ext>
              </a:extLst>
            </p:cNvPr>
            <p:cNvSpPr/>
            <p:nvPr/>
          </p:nvSpPr>
          <p:spPr>
            <a:xfrm>
              <a:off x="3454400" y="1361265"/>
              <a:ext cx="2305050" cy="461516"/>
            </a:xfrm>
            <a:prstGeom prst="roundRect">
              <a:avLst>
                <a:gd name="adj" fmla="val 84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 coins arrondis 65">
              <a:extLst>
                <a:ext uri="{FF2B5EF4-FFF2-40B4-BE49-F238E27FC236}">
                  <a16:creationId xmlns:a16="http://schemas.microsoft.com/office/drawing/2014/main" xmlns="" id="{29274C70-5F7D-046C-E829-11AF015F1DB8}"/>
                </a:ext>
              </a:extLst>
            </p:cNvPr>
            <p:cNvSpPr/>
            <p:nvPr/>
          </p:nvSpPr>
          <p:spPr>
            <a:xfrm>
              <a:off x="3454400" y="3125905"/>
              <a:ext cx="2305050" cy="846585"/>
            </a:xfrm>
            <a:prstGeom prst="roundRect">
              <a:avLst>
                <a:gd name="adj" fmla="val 84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 coins arrondis 66">
              <a:extLst>
                <a:ext uri="{FF2B5EF4-FFF2-40B4-BE49-F238E27FC236}">
                  <a16:creationId xmlns:a16="http://schemas.microsoft.com/office/drawing/2014/main" xmlns="" id="{833A1211-540D-8447-1880-6DF602FB67F1}"/>
                </a:ext>
              </a:extLst>
            </p:cNvPr>
            <p:cNvSpPr/>
            <p:nvPr/>
          </p:nvSpPr>
          <p:spPr>
            <a:xfrm>
              <a:off x="3454400" y="2051050"/>
              <a:ext cx="2305050" cy="846585"/>
            </a:xfrm>
            <a:prstGeom prst="roundRect">
              <a:avLst>
                <a:gd name="adj" fmla="val 84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Freeform 5">
              <a:extLst>
                <a:ext uri="{FF2B5EF4-FFF2-40B4-BE49-F238E27FC236}">
                  <a16:creationId xmlns:a16="http://schemas.microsoft.com/office/drawing/2014/main" xmlns="" id="{1D88223A-E29C-9CB5-2902-BC717FD74880}"/>
                </a:ext>
              </a:extLst>
            </p:cNvPr>
            <p:cNvSpPr/>
            <p:nvPr/>
          </p:nvSpPr>
          <p:spPr>
            <a:xfrm>
              <a:off x="1478361" y="1421107"/>
              <a:ext cx="1118790" cy="1422005"/>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err="1">
                  <a:solidFill>
                    <a:srgbClr val="000000"/>
                  </a:solidFill>
                  <a:latin typeface="Century Gothic" panose="020B0502020202020204" pitchFamily="34" charset="0"/>
                  <a:cs typeface="Arial" panose="020B0604020202020204" pitchFamily="34" charset="0"/>
                </a:rPr>
                <a:t>Critères</a:t>
              </a:r>
              <a:r>
                <a:rPr lang="da-DK" sz="1100" b="1" dirty="0">
                  <a:solidFill>
                    <a:srgbClr val="000000"/>
                  </a:solidFill>
                  <a:latin typeface="Century Gothic" panose="020B0502020202020204" pitchFamily="34" charset="0"/>
                  <a:cs typeface="Arial" panose="020B0604020202020204" pitchFamily="34" charset="0"/>
                </a:rPr>
                <a:t> </a:t>
              </a:r>
              <a:r>
                <a:rPr lang="da-DK" sz="1100" b="1" dirty="0" err="1">
                  <a:solidFill>
                    <a:srgbClr val="000000"/>
                  </a:solidFill>
                  <a:latin typeface="Century Gothic" panose="020B0502020202020204" pitchFamily="34" charset="0"/>
                  <a:cs typeface="Arial" panose="020B0604020202020204" pitchFamily="34" charset="0"/>
                </a:rPr>
                <a:t>d’inclusion</a:t>
              </a:r>
              <a:endParaRPr lang="da-DK" sz="11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CBNPC </a:t>
              </a:r>
              <a:r>
                <a:rPr lang="en-US" sz="1000" dirty="0" err="1">
                  <a:solidFill>
                    <a:srgbClr val="000000"/>
                  </a:solidFill>
                  <a:latin typeface="Century Gothic" panose="020B0502020202020204" pitchFamily="34" charset="0"/>
                  <a:cs typeface="Arial" panose="020B0604020202020204" pitchFamily="34" charset="0"/>
                </a:rPr>
                <a:t>stade</a:t>
              </a:r>
              <a:r>
                <a:rPr lang="en-US" sz="1000" dirty="0">
                  <a:solidFill>
                    <a:srgbClr val="000000"/>
                  </a:solidFill>
                  <a:latin typeface="Century Gothic" panose="020B0502020202020204" pitchFamily="34" charset="0"/>
                  <a:cs typeface="Arial" panose="020B0604020202020204" pitchFamily="34" charset="0"/>
                </a:rPr>
                <a:t> IB, II et  IIIA </a:t>
              </a:r>
              <a:r>
                <a:rPr lang="en-US" sz="1000" dirty="0" err="1">
                  <a:solidFill>
                    <a:srgbClr val="000000"/>
                  </a:solidFill>
                  <a:latin typeface="Century Gothic" panose="020B0502020202020204" pitchFamily="34" charset="0"/>
                  <a:cs typeface="Arial" panose="020B0604020202020204" pitchFamily="34" charset="0"/>
                </a:rPr>
                <a:t>sélectionné</a:t>
              </a:r>
              <a:endParaRPr lang="en-US" sz="1000" dirty="0">
                <a:solidFill>
                  <a:srgbClr val="000000"/>
                </a:solidFill>
                <a:latin typeface="Century Gothic" panose="020B0502020202020204" pitchFamily="34" charset="0"/>
                <a:cs typeface="Arial" panose="020B0604020202020204" pitchFamily="34" charset="0"/>
              </a:endParaRPr>
            </a:p>
          </p:txBody>
        </p:sp>
        <p:sp>
          <p:nvSpPr>
            <p:cNvPr id="69" name="Freeform 5">
              <a:extLst>
                <a:ext uri="{FF2B5EF4-FFF2-40B4-BE49-F238E27FC236}">
                  <a16:creationId xmlns:a16="http://schemas.microsoft.com/office/drawing/2014/main" xmlns="" id="{32983A98-120D-0AA0-C75D-76DD225139D1}"/>
                </a:ext>
              </a:extLst>
            </p:cNvPr>
            <p:cNvSpPr/>
            <p:nvPr/>
          </p:nvSpPr>
          <p:spPr>
            <a:xfrm>
              <a:off x="8677965" y="1747397"/>
              <a:ext cx="1937585" cy="191929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Objectif principal</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faisabilité de la chirurgie dans les 43 jours</a:t>
              </a:r>
              <a:endParaRPr lang="en-US" sz="1000" dirty="0">
                <a:solidFill>
                  <a:srgbClr val="000000"/>
                </a:solidFill>
                <a:latin typeface="Century Gothic" panose="020B0502020202020204" pitchFamily="34" charset="0"/>
                <a:cs typeface="Arial" panose="020B0604020202020204" pitchFamily="34" charset="0"/>
              </a:endParaRPr>
            </a:p>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Objectifs secondaires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réponse radiologique et </a:t>
              </a:r>
              <a:r>
                <a:rPr lang="fr-FR" sz="1000" dirty="0" err="1">
                  <a:solidFill>
                    <a:srgbClr val="000000"/>
                  </a:solidFill>
                  <a:latin typeface="Century Gothic" panose="020B0502020202020204" pitchFamily="34" charset="0"/>
                  <a:cs typeface="Arial" panose="020B0604020202020204" pitchFamily="34" charset="0"/>
                </a:rPr>
                <a:t>histopoathologique</a:t>
              </a:r>
              <a:r>
                <a:rPr lang="fr-FR" sz="1000" dirty="0">
                  <a:solidFill>
                    <a:srgbClr val="000000"/>
                  </a:solidFill>
                  <a:latin typeface="Century Gothic" panose="020B0502020202020204" pitchFamily="34" charset="0"/>
                  <a:cs typeface="Arial" panose="020B0604020202020204" pitchFamily="34" charset="0"/>
                </a:rPr>
                <a:t>,</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survie sans maladie et survie globale,</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taux de résection RO </a:t>
              </a:r>
              <a:endParaRPr lang="en-US" sz="1000" dirty="0">
                <a:solidFill>
                  <a:srgbClr val="000000"/>
                </a:solidFill>
                <a:latin typeface="Century Gothic" panose="020B0502020202020204" pitchFamily="34" charset="0"/>
                <a:cs typeface="Arial" panose="020B0604020202020204" pitchFamily="34" charset="0"/>
              </a:endParaRPr>
            </a:p>
          </p:txBody>
        </p:sp>
        <p:sp>
          <p:nvSpPr>
            <p:cNvPr id="70" name="Parenthèse ouvrante 69">
              <a:extLst>
                <a:ext uri="{FF2B5EF4-FFF2-40B4-BE49-F238E27FC236}">
                  <a16:creationId xmlns:a16="http://schemas.microsoft.com/office/drawing/2014/main" xmlns="" id="{A87D5DAA-E382-1D0A-02F9-9DA84981035C}"/>
                </a:ext>
              </a:extLst>
            </p:cNvPr>
            <p:cNvSpPr/>
            <p:nvPr/>
          </p:nvSpPr>
          <p:spPr>
            <a:xfrm>
              <a:off x="2976328" y="1594273"/>
              <a:ext cx="478071" cy="876175"/>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Ellipse 70">
              <a:extLst>
                <a:ext uri="{FF2B5EF4-FFF2-40B4-BE49-F238E27FC236}">
                  <a16:creationId xmlns:a16="http://schemas.microsoft.com/office/drawing/2014/main" xmlns="" id="{2772C0CA-6A8D-7846-F829-6EB2FACF3F22}"/>
                </a:ext>
              </a:extLst>
            </p:cNvPr>
            <p:cNvSpPr/>
            <p:nvPr/>
          </p:nvSpPr>
          <p:spPr>
            <a:xfrm>
              <a:off x="2707579" y="1766332"/>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marL="0" marR="0" lvl="0" indent="0" algn="ctr" defTabSz="914400" eaLnBrk="1" fontAlgn="auto" latinLnBrk="0" hangingPunct="1">
                <a:spcBef>
                  <a:spcPts val="0"/>
                </a:spcBef>
                <a:spcAft>
                  <a:spcPts val="0"/>
                </a:spcAft>
                <a:buClrTx/>
                <a:buSzTx/>
                <a:buFontTx/>
                <a:buNone/>
                <a:tabLst/>
                <a:defRPr/>
              </a:pPr>
              <a:r>
                <a:rPr kumimoji="0" lang="en-US" altLang="zh-CN" sz="1600" b="1" i="0" u="none" strike="noStrike" kern="0" cap="none" spc="0" normalizeH="0" baseline="0" noProof="0">
                  <a:ln>
                    <a:noFill/>
                  </a:ln>
                  <a:solidFill>
                    <a:srgbClr val="FFFFFF"/>
                  </a:solidFill>
                  <a:effectLst/>
                  <a:uLnTx/>
                  <a:uFillTx/>
                  <a:latin typeface="Century Gothic" panose="020B0502020202020204" pitchFamily="34" charset="0"/>
                  <a:cs typeface="Arial" panose="020B0604020202020204" pitchFamily="34" charset="0"/>
                </a:rPr>
                <a:t>R</a:t>
              </a:r>
            </a:p>
          </p:txBody>
        </p:sp>
        <p:sp>
          <p:nvSpPr>
            <p:cNvPr id="72" name="Freeform 41">
              <a:extLst>
                <a:ext uri="{FF2B5EF4-FFF2-40B4-BE49-F238E27FC236}">
                  <a16:creationId xmlns:a16="http://schemas.microsoft.com/office/drawing/2014/main" xmlns="" id="{2609497F-296D-AFEF-FF65-FF8591111765}"/>
                </a:ext>
              </a:extLst>
            </p:cNvPr>
            <p:cNvSpPr/>
            <p:nvPr/>
          </p:nvSpPr>
          <p:spPr>
            <a:xfrm>
              <a:off x="3521387" y="1421107"/>
              <a:ext cx="1053575" cy="339539"/>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Nivolumab</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73" name="Freeform 41">
              <a:extLst>
                <a:ext uri="{FF2B5EF4-FFF2-40B4-BE49-F238E27FC236}">
                  <a16:creationId xmlns:a16="http://schemas.microsoft.com/office/drawing/2014/main" xmlns="" id="{B2EA7B8E-7166-F8E5-BCF4-384E6C8537F5}"/>
                </a:ext>
              </a:extLst>
            </p:cNvPr>
            <p:cNvSpPr/>
            <p:nvPr/>
          </p:nvSpPr>
          <p:spPr>
            <a:xfrm>
              <a:off x="4642374" y="1421107"/>
              <a:ext cx="1053575" cy="339539"/>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Nivolumab</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74" name="Freeform 41">
              <a:extLst>
                <a:ext uri="{FF2B5EF4-FFF2-40B4-BE49-F238E27FC236}">
                  <a16:creationId xmlns:a16="http://schemas.microsoft.com/office/drawing/2014/main" xmlns="" id="{47569816-2A0D-02E0-4B67-CB994A02B9A1}"/>
                </a:ext>
              </a:extLst>
            </p:cNvPr>
            <p:cNvSpPr/>
            <p:nvPr/>
          </p:nvSpPr>
          <p:spPr>
            <a:xfrm>
              <a:off x="3521387" y="2105508"/>
              <a:ext cx="1053575" cy="339539"/>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Nivolumab</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75" name="Freeform 41">
              <a:extLst>
                <a:ext uri="{FF2B5EF4-FFF2-40B4-BE49-F238E27FC236}">
                  <a16:creationId xmlns:a16="http://schemas.microsoft.com/office/drawing/2014/main" xmlns="" id="{16A55DD0-7F93-97A4-863F-61D229ED4CA4}"/>
                </a:ext>
              </a:extLst>
            </p:cNvPr>
            <p:cNvSpPr/>
            <p:nvPr/>
          </p:nvSpPr>
          <p:spPr>
            <a:xfrm>
              <a:off x="4642374" y="2105508"/>
              <a:ext cx="1053575" cy="339539"/>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Nivolumab</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76" name="Freeform 41">
              <a:extLst>
                <a:ext uri="{FF2B5EF4-FFF2-40B4-BE49-F238E27FC236}">
                  <a16:creationId xmlns:a16="http://schemas.microsoft.com/office/drawing/2014/main" xmlns="" id="{60EC386A-9911-7CC5-498D-B69D49F91430}"/>
                </a:ext>
              </a:extLst>
            </p:cNvPr>
            <p:cNvSpPr/>
            <p:nvPr/>
          </p:nvSpPr>
          <p:spPr>
            <a:xfrm>
              <a:off x="3521387" y="2503573"/>
              <a:ext cx="1053575" cy="339539"/>
            </a:xfrm>
            <a:prstGeom prst="roundRect">
              <a:avLst>
                <a:gd name="adj" fmla="val 9151"/>
              </a:avLst>
            </a:prstGeom>
            <a:solidFill>
              <a:schemeClr val="accent1"/>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Relatlimab 80</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77" name="Freeform 41">
              <a:extLst>
                <a:ext uri="{FF2B5EF4-FFF2-40B4-BE49-F238E27FC236}">
                  <a16:creationId xmlns:a16="http://schemas.microsoft.com/office/drawing/2014/main" xmlns="" id="{2EAFDEFD-C681-5F26-D424-31AFAD2BCAD2}"/>
                </a:ext>
              </a:extLst>
            </p:cNvPr>
            <p:cNvSpPr/>
            <p:nvPr/>
          </p:nvSpPr>
          <p:spPr>
            <a:xfrm>
              <a:off x="4642374" y="2503573"/>
              <a:ext cx="1053575" cy="339539"/>
            </a:xfrm>
            <a:prstGeom prst="roundRect">
              <a:avLst>
                <a:gd name="adj" fmla="val 9151"/>
              </a:avLst>
            </a:prstGeom>
            <a:solidFill>
              <a:schemeClr val="accent1"/>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Relatlimab 80</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78" name="Freeform 41">
              <a:extLst>
                <a:ext uri="{FF2B5EF4-FFF2-40B4-BE49-F238E27FC236}">
                  <a16:creationId xmlns:a16="http://schemas.microsoft.com/office/drawing/2014/main" xmlns="" id="{07635A40-4062-9210-7E27-6CE19441636F}"/>
                </a:ext>
              </a:extLst>
            </p:cNvPr>
            <p:cNvSpPr/>
            <p:nvPr/>
          </p:nvSpPr>
          <p:spPr>
            <a:xfrm>
              <a:off x="3527067" y="3182883"/>
              <a:ext cx="1053575" cy="339539"/>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Nivolumab</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79" name="Freeform 41">
              <a:extLst>
                <a:ext uri="{FF2B5EF4-FFF2-40B4-BE49-F238E27FC236}">
                  <a16:creationId xmlns:a16="http://schemas.microsoft.com/office/drawing/2014/main" xmlns="" id="{FDE4B8DB-7591-3910-46D4-434180BAAFE7}"/>
                </a:ext>
              </a:extLst>
            </p:cNvPr>
            <p:cNvSpPr/>
            <p:nvPr/>
          </p:nvSpPr>
          <p:spPr>
            <a:xfrm>
              <a:off x="4648054" y="3182883"/>
              <a:ext cx="1053575" cy="339539"/>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Nivolumab</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80" name="Freeform 41">
              <a:extLst>
                <a:ext uri="{FF2B5EF4-FFF2-40B4-BE49-F238E27FC236}">
                  <a16:creationId xmlns:a16="http://schemas.microsoft.com/office/drawing/2014/main" xmlns="" id="{81F3EEA7-79D2-31AA-6C65-99608BFB782E}"/>
                </a:ext>
              </a:extLst>
            </p:cNvPr>
            <p:cNvSpPr/>
            <p:nvPr/>
          </p:nvSpPr>
          <p:spPr>
            <a:xfrm>
              <a:off x="3527067" y="3580948"/>
              <a:ext cx="1053575" cy="339539"/>
            </a:xfrm>
            <a:prstGeom prst="roundRect">
              <a:avLst>
                <a:gd name="adj" fmla="val 9151"/>
              </a:avLst>
            </a:prstGeom>
            <a:solidFill>
              <a:schemeClr val="accent1"/>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Relatlimab dose 2</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sp>
          <p:nvSpPr>
            <p:cNvPr id="81" name="Freeform 41">
              <a:extLst>
                <a:ext uri="{FF2B5EF4-FFF2-40B4-BE49-F238E27FC236}">
                  <a16:creationId xmlns:a16="http://schemas.microsoft.com/office/drawing/2014/main" xmlns="" id="{7476CB29-4DE8-A338-5FDE-298C746A2BE8}"/>
                </a:ext>
              </a:extLst>
            </p:cNvPr>
            <p:cNvSpPr/>
            <p:nvPr/>
          </p:nvSpPr>
          <p:spPr>
            <a:xfrm>
              <a:off x="4648054" y="3580948"/>
              <a:ext cx="1053575" cy="339539"/>
            </a:xfrm>
            <a:prstGeom prst="roundRect">
              <a:avLst>
                <a:gd name="adj" fmla="val 9151"/>
              </a:avLst>
            </a:prstGeom>
            <a:solidFill>
              <a:schemeClr val="accent1"/>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Century Gothic" panose="020B0502020202020204" pitchFamily="34" charset="0"/>
                  <a:cs typeface="Arial" panose="020B0604020202020204" pitchFamily="34" charset="0"/>
                </a:rPr>
                <a:t>Relatlimab dose 2</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cxnSp>
          <p:nvCxnSpPr>
            <p:cNvPr id="82" name="Connecteur : en angle 81">
              <a:extLst>
                <a:ext uri="{FF2B5EF4-FFF2-40B4-BE49-F238E27FC236}">
                  <a16:creationId xmlns:a16="http://schemas.microsoft.com/office/drawing/2014/main" xmlns="" id="{88CDD9C0-4A01-93C7-C1D9-8F26ED6EBA56}"/>
                </a:ext>
              </a:extLst>
            </p:cNvPr>
            <p:cNvCxnSpPr>
              <a:cxnSpLocks/>
              <a:endCxn id="66" idx="1"/>
            </p:cNvCxnSpPr>
            <p:nvPr/>
          </p:nvCxnSpPr>
          <p:spPr>
            <a:xfrm rot="16200000" flipH="1">
              <a:off x="2692554" y="2787351"/>
              <a:ext cx="1045623" cy="478070"/>
            </a:xfrm>
            <a:prstGeom prst="bentConnector2">
              <a:avLst/>
            </a:prstGeom>
            <a:ln w="1905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Freeform 41">
              <a:extLst>
                <a:ext uri="{FF2B5EF4-FFF2-40B4-BE49-F238E27FC236}">
                  <a16:creationId xmlns:a16="http://schemas.microsoft.com/office/drawing/2014/main" xmlns="" id="{FD763270-6133-AEEC-E40F-E3792DDED59B}"/>
                </a:ext>
              </a:extLst>
            </p:cNvPr>
            <p:cNvSpPr/>
            <p:nvPr/>
          </p:nvSpPr>
          <p:spPr>
            <a:xfrm rot="16200000">
              <a:off x="5107339" y="2470809"/>
              <a:ext cx="2611224" cy="392135"/>
            </a:xfrm>
            <a:prstGeom prst="roundRect">
              <a:avLst>
                <a:gd name="adj" fmla="val 9151"/>
              </a:avLst>
            </a:prstGeom>
            <a:solidFill>
              <a:srgbClr val="004477"/>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lang="en-US" sz="1100" b="1" kern="0" dirty="0" err="1">
                  <a:solidFill>
                    <a:prstClr val="white"/>
                  </a:solidFill>
                  <a:latin typeface="Century Gothic" panose="020B0502020202020204" pitchFamily="34" charset="0"/>
                  <a:cs typeface="Arial" panose="020B0604020202020204" pitchFamily="34" charset="0"/>
                </a:rPr>
                <a:t>chirugie</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cxnSp>
          <p:nvCxnSpPr>
            <p:cNvPr id="84" name="Connecteur : en angle 83">
              <a:extLst>
                <a:ext uri="{FF2B5EF4-FFF2-40B4-BE49-F238E27FC236}">
                  <a16:creationId xmlns:a16="http://schemas.microsoft.com/office/drawing/2014/main" xmlns="" id="{F438FC79-4110-1EA2-5D18-AEFB205DF7ED}"/>
                </a:ext>
              </a:extLst>
            </p:cNvPr>
            <p:cNvCxnSpPr>
              <a:stCxn id="65" idx="3"/>
              <a:endCxn id="83" idx="0"/>
            </p:cNvCxnSpPr>
            <p:nvPr/>
          </p:nvCxnSpPr>
          <p:spPr>
            <a:xfrm>
              <a:off x="5759450" y="1592023"/>
              <a:ext cx="457434" cy="1074854"/>
            </a:xfrm>
            <a:prstGeom prst="bentConnector5">
              <a:avLst>
                <a:gd name="adj1" fmla="val 49974"/>
                <a:gd name="adj2" fmla="val 51614"/>
                <a:gd name="adj3" fmla="val 50026"/>
              </a:avLst>
            </a:prstGeom>
            <a:ln w="1905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Connecteur : en angle 84">
              <a:extLst>
                <a:ext uri="{FF2B5EF4-FFF2-40B4-BE49-F238E27FC236}">
                  <a16:creationId xmlns:a16="http://schemas.microsoft.com/office/drawing/2014/main" xmlns="" id="{54A7A4D9-790C-822E-36DD-2DD3A074CBEE}"/>
                </a:ext>
              </a:extLst>
            </p:cNvPr>
            <p:cNvCxnSpPr>
              <a:stCxn id="66" idx="3"/>
              <a:endCxn id="83" idx="0"/>
            </p:cNvCxnSpPr>
            <p:nvPr/>
          </p:nvCxnSpPr>
          <p:spPr>
            <a:xfrm flipV="1">
              <a:off x="5759450" y="2666877"/>
              <a:ext cx="457434" cy="882321"/>
            </a:xfrm>
            <a:prstGeom prst="bentConnector5">
              <a:avLst>
                <a:gd name="adj1" fmla="val 49974"/>
                <a:gd name="adj2" fmla="val 62877"/>
                <a:gd name="adj3" fmla="val 50026"/>
              </a:avLst>
            </a:prstGeom>
            <a:ln w="1905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Connecteur : en angle 85">
              <a:extLst>
                <a:ext uri="{FF2B5EF4-FFF2-40B4-BE49-F238E27FC236}">
                  <a16:creationId xmlns:a16="http://schemas.microsoft.com/office/drawing/2014/main" xmlns="" id="{AB8D81D5-9F5F-2BD0-18E3-023B0A3229AC}"/>
                </a:ext>
              </a:extLst>
            </p:cNvPr>
            <p:cNvCxnSpPr>
              <a:stCxn id="67" idx="3"/>
              <a:endCxn id="83" idx="0"/>
            </p:cNvCxnSpPr>
            <p:nvPr/>
          </p:nvCxnSpPr>
          <p:spPr>
            <a:xfrm>
              <a:off x="5759450" y="2474343"/>
              <a:ext cx="457434" cy="192534"/>
            </a:xfrm>
            <a:prstGeom prst="bentConnector5">
              <a:avLst>
                <a:gd name="adj1" fmla="val 49974"/>
                <a:gd name="adj2" fmla="val 338585"/>
                <a:gd name="adj3" fmla="val 50026"/>
              </a:avLst>
            </a:prstGeom>
            <a:ln w="1905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Freeform 41">
              <a:extLst>
                <a:ext uri="{FF2B5EF4-FFF2-40B4-BE49-F238E27FC236}">
                  <a16:creationId xmlns:a16="http://schemas.microsoft.com/office/drawing/2014/main" xmlns="" id="{E1278686-073C-9679-7485-6491800F34E5}"/>
                </a:ext>
              </a:extLst>
            </p:cNvPr>
            <p:cNvSpPr/>
            <p:nvPr/>
          </p:nvSpPr>
          <p:spPr>
            <a:xfrm>
              <a:off x="6987927" y="2377244"/>
              <a:ext cx="1377374" cy="577747"/>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SoC </a:t>
              </a:r>
              <a:r>
                <a:rPr lang="en-US" sz="1100" b="1" kern="0" dirty="0" err="1">
                  <a:solidFill>
                    <a:prstClr val="white"/>
                  </a:solidFill>
                  <a:latin typeface="Century Gothic" panose="020B0502020202020204" pitchFamily="34" charset="0"/>
                  <a:cs typeface="Arial" panose="020B0604020202020204" pitchFamily="34" charset="0"/>
                </a:rPr>
                <a:t>traitement</a:t>
              </a:r>
              <a:r>
                <a:rPr lang="en-US" sz="1100" b="1" kern="0" dirty="0">
                  <a:solidFill>
                    <a:prstClr val="white"/>
                  </a:solidFill>
                  <a:latin typeface="Century Gothic" panose="020B0502020202020204" pitchFamily="34" charset="0"/>
                  <a:cs typeface="Arial" panose="020B0604020202020204" pitchFamily="34" charset="0"/>
                </a:rPr>
                <a:t> adjuvant</a:t>
              </a:r>
              <a:endParaRPr kumimoji="0" lang="en-US" sz="110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p:txBody>
        </p:sp>
        <p:cxnSp>
          <p:nvCxnSpPr>
            <p:cNvPr id="88" name="Connecteur droit avec flèche 87">
              <a:extLst>
                <a:ext uri="{FF2B5EF4-FFF2-40B4-BE49-F238E27FC236}">
                  <a16:creationId xmlns:a16="http://schemas.microsoft.com/office/drawing/2014/main" xmlns="" id="{4F3B744D-1E90-ECF6-DA36-7A86215138AA}"/>
                </a:ext>
              </a:extLst>
            </p:cNvPr>
            <p:cNvCxnSpPr>
              <a:stCxn id="83" idx="2"/>
              <a:endCxn id="87" idx="1"/>
            </p:cNvCxnSpPr>
            <p:nvPr/>
          </p:nvCxnSpPr>
          <p:spPr>
            <a:xfrm flipV="1">
              <a:off x="6609019" y="2666118"/>
              <a:ext cx="378908" cy="759"/>
            </a:xfrm>
            <a:prstGeom prst="straightConnector1">
              <a:avLst/>
            </a:prstGeom>
            <a:ln w="1905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xmlns="" id="{8197F60D-0FB4-D5EE-DB6E-2E876126733D}"/>
                </a:ext>
              </a:extLst>
            </p:cNvPr>
            <p:cNvCxnSpPr>
              <a:cxnSpLocks/>
            </p:cNvCxnSpPr>
            <p:nvPr/>
          </p:nvCxnSpPr>
          <p:spPr>
            <a:xfrm>
              <a:off x="8483189" y="1693154"/>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90" name="Freeform 55">
              <a:extLst>
                <a:ext uri="{FF2B5EF4-FFF2-40B4-BE49-F238E27FC236}">
                  <a16:creationId xmlns:a16="http://schemas.microsoft.com/office/drawing/2014/main" xmlns="" id="{3BEE3ECB-4272-906E-8A76-9A3C4DCAD7FD}"/>
                </a:ext>
              </a:extLst>
            </p:cNvPr>
            <p:cNvSpPr/>
            <p:nvPr/>
          </p:nvSpPr>
          <p:spPr>
            <a:xfrm rot="5400000">
              <a:off x="8330583" y="2608920"/>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marL="0" marR="0" lvl="0" indent="0" algn="ctr" defTabSz="350044" eaLnBrk="1" fontAlgn="auto" latinLnBrk="0" hangingPunct="1">
                <a:lnSpc>
                  <a:spcPct val="90000"/>
                </a:lnSpc>
                <a:spcBef>
                  <a:spcPct val="0"/>
                </a:spcBef>
                <a:spcAft>
                  <a:spcPct val="3500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xmlns="" id="{36AF5DE8-39CB-2A7D-2418-0494DECC81F3}"/>
                </a:ext>
              </a:extLst>
            </p:cNvPr>
            <p:cNvSpPr/>
            <p:nvPr/>
          </p:nvSpPr>
          <p:spPr>
            <a:xfrm>
              <a:off x="5807249" y="1367848"/>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r>
                <a:rPr lang="fr-FR" sz="900">
                  <a:solidFill>
                    <a:schemeClr val="tx1">
                      <a:lumMod val="50000"/>
                      <a:lumOff val="50000"/>
                    </a:schemeClr>
                  </a:solidFill>
                  <a:latin typeface="Century Gothic" panose="020B0502020202020204" pitchFamily="34" charset="0"/>
                </a:rPr>
                <a:t>N=30</a:t>
              </a:r>
              <a:endParaRPr lang="fr-FR" sz="900" dirty="0">
                <a:solidFill>
                  <a:schemeClr val="tx1">
                    <a:lumMod val="50000"/>
                    <a:lumOff val="50000"/>
                  </a:schemeClr>
                </a:solidFill>
                <a:latin typeface="Century Gothic" panose="020B0502020202020204" pitchFamily="34" charset="0"/>
              </a:endParaRPr>
            </a:p>
          </p:txBody>
        </p:sp>
        <p:sp>
          <p:nvSpPr>
            <p:cNvPr id="92" name="Rectangle 91">
              <a:extLst>
                <a:ext uri="{FF2B5EF4-FFF2-40B4-BE49-F238E27FC236}">
                  <a16:creationId xmlns:a16="http://schemas.microsoft.com/office/drawing/2014/main" xmlns="" id="{3D6AEE11-066C-165F-82F6-4C0A68229DBA}"/>
                </a:ext>
              </a:extLst>
            </p:cNvPr>
            <p:cNvSpPr/>
            <p:nvPr/>
          </p:nvSpPr>
          <p:spPr>
            <a:xfrm>
              <a:off x="5813427" y="3528187"/>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r>
                <a:rPr lang="fr-FR" sz="900">
                  <a:solidFill>
                    <a:schemeClr val="tx1">
                      <a:lumMod val="50000"/>
                      <a:lumOff val="50000"/>
                    </a:schemeClr>
                  </a:solidFill>
                  <a:latin typeface="Century Gothic" panose="020B0502020202020204" pitchFamily="34" charset="0"/>
                </a:rPr>
                <a:t>N=30</a:t>
              </a:r>
              <a:endParaRPr lang="fr-FR" sz="900" dirty="0">
                <a:solidFill>
                  <a:schemeClr val="tx1">
                    <a:lumMod val="50000"/>
                    <a:lumOff val="50000"/>
                  </a:schemeClr>
                </a:solidFill>
                <a:latin typeface="Century Gothic" panose="020B0502020202020204" pitchFamily="34" charset="0"/>
              </a:endParaRPr>
            </a:p>
          </p:txBody>
        </p:sp>
        <p:sp>
          <p:nvSpPr>
            <p:cNvPr id="93" name="Rectangle 92">
              <a:extLst>
                <a:ext uri="{FF2B5EF4-FFF2-40B4-BE49-F238E27FC236}">
                  <a16:creationId xmlns:a16="http://schemas.microsoft.com/office/drawing/2014/main" xmlns="" id="{E723770C-953F-ACF6-B519-2C5A39C8F3BF}"/>
                </a:ext>
              </a:extLst>
            </p:cNvPr>
            <p:cNvSpPr/>
            <p:nvPr/>
          </p:nvSpPr>
          <p:spPr>
            <a:xfrm>
              <a:off x="5849382" y="2261031"/>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r>
                <a:rPr lang="fr-FR" sz="900">
                  <a:solidFill>
                    <a:schemeClr val="tx1">
                      <a:lumMod val="50000"/>
                      <a:lumOff val="50000"/>
                    </a:schemeClr>
                  </a:solidFill>
                  <a:latin typeface="Century Gothic" panose="020B0502020202020204" pitchFamily="34" charset="0"/>
                </a:rPr>
                <a:t>N=30</a:t>
              </a:r>
              <a:endParaRPr lang="fr-FR" sz="900" dirty="0">
                <a:solidFill>
                  <a:schemeClr val="tx1">
                    <a:lumMod val="50000"/>
                    <a:lumOff val="50000"/>
                  </a:schemeClr>
                </a:solidFill>
                <a:latin typeface="Century Gothic" panose="020B0502020202020204" pitchFamily="34" charset="0"/>
              </a:endParaRPr>
            </a:p>
          </p:txBody>
        </p:sp>
        <p:sp>
          <p:nvSpPr>
            <p:cNvPr id="94" name="Rectangle 93">
              <a:extLst>
                <a:ext uri="{FF2B5EF4-FFF2-40B4-BE49-F238E27FC236}">
                  <a16:creationId xmlns:a16="http://schemas.microsoft.com/office/drawing/2014/main" xmlns="" id="{6BF14430-A6F0-8854-B658-39F4A6F08834}"/>
                </a:ext>
              </a:extLst>
            </p:cNvPr>
            <p:cNvSpPr/>
            <p:nvPr/>
          </p:nvSpPr>
          <p:spPr>
            <a:xfrm>
              <a:off x="3782146" y="4003609"/>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sz="1200" b="1">
                  <a:solidFill>
                    <a:schemeClr val="tx1">
                      <a:lumMod val="50000"/>
                      <a:lumOff val="50000"/>
                    </a:schemeClr>
                  </a:solidFill>
                  <a:latin typeface="Century Gothic" panose="020B0502020202020204" pitchFamily="34" charset="0"/>
                </a:rPr>
                <a:t>d1</a:t>
              </a:r>
              <a:endParaRPr lang="fr-FR" sz="1200" b="1" dirty="0">
                <a:solidFill>
                  <a:schemeClr val="tx1">
                    <a:lumMod val="50000"/>
                    <a:lumOff val="50000"/>
                  </a:schemeClr>
                </a:solidFill>
                <a:latin typeface="Century Gothic" panose="020B0502020202020204" pitchFamily="34" charset="0"/>
              </a:endParaRPr>
            </a:p>
          </p:txBody>
        </p:sp>
        <p:sp>
          <p:nvSpPr>
            <p:cNvPr id="95" name="Rectangle 94">
              <a:extLst>
                <a:ext uri="{FF2B5EF4-FFF2-40B4-BE49-F238E27FC236}">
                  <a16:creationId xmlns:a16="http://schemas.microsoft.com/office/drawing/2014/main" xmlns="" id="{A50CA91A-94A9-52ED-E8F8-97B3DC570372}"/>
                </a:ext>
              </a:extLst>
            </p:cNvPr>
            <p:cNvSpPr/>
            <p:nvPr/>
          </p:nvSpPr>
          <p:spPr>
            <a:xfrm>
              <a:off x="4903133" y="4008078"/>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sz="1200" b="1">
                  <a:solidFill>
                    <a:schemeClr val="tx1">
                      <a:lumMod val="50000"/>
                      <a:lumOff val="50000"/>
                    </a:schemeClr>
                  </a:solidFill>
                  <a:latin typeface="Century Gothic" panose="020B0502020202020204" pitchFamily="34" charset="0"/>
                </a:rPr>
                <a:t>d15</a:t>
              </a:r>
              <a:endParaRPr lang="fr-FR" sz="1200" b="1" dirty="0">
                <a:solidFill>
                  <a:schemeClr val="tx1">
                    <a:lumMod val="50000"/>
                    <a:lumOff val="50000"/>
                  </a:schemeClr>
                </a:solidFill>
                <a:latin typeface="Century Gothic" panose="020B0502020202020204" pitchFamily="34" charset="0"/>
              </a:endParaRPr>
            </a:p>
          </p:txBody>
        </p:sp>
        <p:sp>
          <p:nvSpPr>
            <p:cNvPr id="96" name="Rectangle 95">
              <a:extLst>
                <a:ext uri="{FF2B5EF4-FFF2-40B4-BE49-F238E27FC236}">
                  <a16:creationId xmlns:a16="http://schemas.microsoft.com/office/drawing/2014/main" xmlns="" id="{15314C8E-4BD4-9A59-67C1-7919A38AF6C6}"/>
                </a:ext>
              </a:extLst>
            </p:cNvPr>
            <p:cNvSpPr/>
            <p:nvPr/>
          </p:nvSpPr>
          <p:spPr>
            <a:xfrm>
              <a:off x="6146195" y="4012547"/>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sz="1200" u="sng">
                  <a:solidFill>
                    <a:schemeClr val="tx1">
                      <a:lumMod val="50000"/>
                      <a:lumOff val="50000"/>
                    </a:schemeClr>
                  </a:solidFill>
                  <a:latin typeface="Century Gothic" panose="020B0502020202020204" pitchFamily="34" charset="0"/>
                </a:rPr>
                <a:t>&lt;</a:t>
              </a:r>
              <a:r>
                <a:rPr lang="fr-FR" sz="1200">
                  <a:solidFill>
                    <a:schemeClr val="tx1">
                      <a:lumMod val="50000"/>
                      <a:lumOff val="50000"/>
                    </a:schemeClr>
                  </a:solidFill>
                  <a:latin typeface="Century Gothic" panose="020B0502020202020204" pitchFamily="34" charset="0"/>
                </a:rPr>
                <a:t> </a:t>
              </a:r>
              <a:r>
                <a:rPr lang="fr-FR" sz="1200" b="1">
                  <a:solidFill>
                    <a:schemeClr val="tx1">
                      <a:lumMod val="50000"/>
                      <a:lumOff val="50000"/>
                    </a:schemeClr>
                  </a:solidFill>
                  <a:latin typeface="Century Gothic" panose="020B0502020202020204" pitchFamily="34" charset="0"/>
                </a:rPr>
                <a:t>d43</a:t>
              </a:r>
              <a:endParaRPr lang="fr-FR" sz="1200" b="1" dirty="0">
                <a:solidFill>
                  <a:schemeClr val="tx1">
                    <a:lumMod val="50000"/>
                    <a:lumOff val="50000"/>
                  </a:schemeClr>
                </a:solidFill>
                <a:latin typeface="Century Gothic" panose="020B0502020202020204" pitchFamily="34" charset="0"/>
              </a:endParaRPr>
            </a:p>
          </p:txBody>
        </p:sp>
        <p:sp>
          <p:nvSpPr>
            <p:cNvPr id="97" name="Rectangle à coins arrondis 33">
              <a:extLst>
                <a:ext uri="{FF2B5EF4-FFF2-40B4-BE49-F238E27FC236}">
                  <a16:creationId xmlns:a16="http://schemas.microsoft.com/office/drawing/2014/main" xmlns="" id="{856F6F35-C28D-24F3-0E74-B610404B06FF}"/>
                </a:ext>
              </a:extLst>
            </p:cNvPr>
            <p:cNvSpPr/>
            <p:nvPr/>
          </p:nvSpPr>
          <p:spPr>
            <a:xfrm>
              <a:off x="1403797" y="1046137"/>
              <a:ext cx="9211754" cy="3300060"/>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777298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9" name="Espace réservé du contenu 2">
            <a:extLst>
              <a:ext uri="{FF2B5EF4-FFF2-40B4-BE49-F238E27FC236}">
                <a16:creationId xmlns:a16="http://schemas.microsoft.com/office/drawing/2014/main" xmlns="" id="{FF631E39-3D4D-D806-592B-DAD09B7BFB61}"/>
              </a:ext>
            </a:extLst>
          </p:cNvPr>
          <p:cNvSpPr>
            <a:spLocks noGrp="1"/>
          </p:cNvSpPr>
          <p:nvPr>
            <p:ph sz="quarter" idx="16"/>
          </p:nvPr>
        </p:nvSpPr>
        <p:spPr/>
        <p:txBody>
          <a:bodyPr/>
          <a:lstStyle/>
          <a:p>
            <a:r>
              <a:rPr lang="fr-FR" dirty="0"/>
              <a:t>C. </a:t>
            </a:r>
            <a:r>
              <a:rPr lang="fr-FR" dirty="0" err="1"/>
              <a:t>Aigner</a:t>
            </a:r>
            <a:r>
              <a:rPr lang="fr-FR" dirty="0"/>
              <a:t> et al., ASCO</a:t>
            </a:r>
            <a:r>
              <a:rPr lang="fr-FR" baseline="30000" dirty="0"/>
              <a:t> ®</a:t>
            </a:r>
            <a:r>
              <a:rPr lang="fr-FR" dirty="0"/>
              <a:t> 2023, Abs. #8500</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NEOPredict-Lung</a:t>
            </a:r>
            <a:endParaRPr lang="fr-FR" dirty="0"/>
          </a:p>
        </p:txBody>
      </p:sp>
      <p:sp>
        <p:nvSpPr>
          <p:cNvPr id="3" name="Espace réservé du texte 2">
            <a:extLst>
              <a:ext uri="{FF2B5EF4-FFF2-40B4-BE49-F238E27FC236}">
                <a16:creationId xmlns:a16="http://schemas.microsoft.com/office/drawing/2014/main" xmlns="" id="{C110F253-6DA8-B429-E82F-2A8EA4F6E21F}"/>
              </a:ext>
            </a:extLst>
          </p:cNvPr>
          <p:cNvSpPr>
            <a:spLocks noGrp="1"/>
          </p:cNvSpPr>
          <p:nvPr>
            <p:ph type="body" sz="quarter" idx="18"/>
          </p:nvPr>
        </p:nvSpPr>
        <p:spPr/>
        <p:txBody>
          <a:bodyPr/>
          <a:lstStyle/>
          <a:p>
            <a:r>
              <a:rPr lang="fr-FR"/>
              <a:t>Caractéristiques démographiques</a:t>
            </a:r>
          </a:p>
        </p:txBody>
      </p:sp>
      <p:sp>
        <p:nvSpPr>
          <p:cNvPr id="10" name="Espace réservé du contenu 9">
            <a:extLst>
              <a:ext uri="{FF2B5EF4-FFF2-40B4-BE49-F238E27FC236}">
                <a16:creationId xmlns:a16="http://schemas.microsoft.com/office/drawing/2014/main" xmlns="" id="{54793726-FFA6-99D3-0625-4C726644D64B}"/>
              </a:ext>
            </a:extLst>
          </p:cNvPr>
          <p:cNvSpPr>
            <a:spLocks noGrp="1"/>
          </p:cNvSpPr>
          <p:nvPr>
            <p:ph sz="quarter" idx="21"/>
          </p:nvPr>
        </p:nvSpPr>
        <p:spPr>
          <a:xfrm>
            <a:off x="8235351" y="2676359"/>
            <a:ext cx="3556000" cy="1151153"/>
          </a:xfrm>
        </p:spPr>
        <p:txBody>
          <a:bodyPr anchor="ctr">
            <a:normAutofit fontScale="92500"/>
          </a:bodyPr>
          <a:lstStyle/>
          <a:p>
            <a:r>
              <a:rPr lang="fr-FR" dirty="0"/>
              <a:t>Stade IB à IIIA essentiellement, majoritairement des adénocarcinomes, avec PD-L1 1-49%</a:t>
            </a:r>
          </a:p>
        </p:txBody>
      </p:sp>
      <p:graphicFrame>
        <p:nvGraphicFramePr>
          <p:cNvPr id="11" name="Tableau 6">
            <a:extLst>
              <a:ext uri="{FF2B5EF4-FFF2-40B4-BE49-F238E27FC236}">
                <a16:creationId xmlns:a16="http://schemas.microsoft.com/office/drawing/2014/main" xmlns="" id="{97DCC66F-55A1-60B1-8814-73B800B38075}"/>
              </a:ext>
            </a:extLst>
          </p:cNvPr>
          <p:cNvGraphicFramePr>
            <a:graphicFrameLocks noGrp="1"/>
          </p:cNvGraphicFramePr>
          <p:nvPr>
            <p:extLst>
              <p:ext uri="{D42A27DB-BD31-4B8C-83A1-F6EECF244321}">
                <p14:modId xmlns:p14="http://schemas.microsoft.com/office/powerpoint/2010/main" val="3633427728"/>
              </p:ext>
            </p:extLst>
          </p:nvPr>
        </p:nvGraphicFramePr>
        <p:xfrm>
          <a:off x="1443010" y="1386840"/>
          <a:ext cx="6546366" cy="4084320"/>
        </p:xfrm>
        <a:graphic>
          <a:graphicData uri="http://schemas.openxmlformats.org/drawingml/2006/table">
            <a:tbl>
              <a:tblPr firstRow="1" bandRow="1">
                <a:tableStyleId>{5C22544A-7EE6-4342-B048-85BDC9FD1C3A}</a:tableStyleId>
              </a:tblPr>
              <a:tblGrid>
                <a:gridCol w="2702787">
                  <a:extLst>
                    <a:ext uri="{9D8B030D-6E8A-4147-A177-3AD203B41FA5}">
                      <a16:colId xmlns:a16="http://schemas.microsoft.com/office/drawing/2014/main" xmlns="" val="3716429334"/>
                    </a:ext>
                  </a:extLst>
                </a:gridCol>
                <a:gridCol w="1921789">
                  <a:extLst>
                    <a:ext uri="{9D8B030D-6E8A-4147-A177-3AD203B41FA5}">
                      <a16:colId xmlns:a16="http://schemas.microsoft.com/office/drawing/2014/main" xmlns="" val="1587526157"/>
                    </a:ext>
                  </a:extLst>
                </a:gridCol>
                <a:gridCol w="1921790">
                  <a:extLst>
                    <a:ext uri="{9D8B030D-6E8A-4147-A177-3AD203B41FA5}">
                      <a16:colId xmlns:a16="http://schemas.microsoft.com/office/drawing/2014/main" xmlns="" val="3569884669"/>
                    </a:ext>
                  </a:extLst>
                </a:gridCol>
              </a:tblGrid>
              <a:tr h="466876">
                <a:tc>
                  <a:txBody>
                    <a:bodyPr/>
                    <a:lstStyle/>
                    <a:p>
                      <a:pPr algn="ctr"/>
                      <a:endParaRPr lang="fr-FR" sz="1400" dirty="0">
                        <a:latin typeface="Century Gothic" panose="020B0502020202020204" pitchFamily="34" charset="0"/>
                      </a:endParaRPr>
                    </a:p>
                  </a:txBody>
                  <a:tcPr anchor="ctr">
                    <a:noFill/>
                  </a:tcPr>
                </a:tc>
                <a:tc>
                  <a:txBody>
                    <a:bodyPr/>
                    <a:lstStyle/>
                    <a:p>
                      <a:pPr algn="ctr"/>
                      <a:r>
                        <a:rPr lang="fr-FR" sz="1400">
                          <a:latin typeface="Century Gothic" panose="020B0502020202020204" pitchFamily="34" charset="0"/>
                        </a:rPr>
                        <a:t>Nivolumab</a:t>
                      </a:r>
                    </a:p>
                    <a:p>
                      <a:pPr algn="ctr"/>
                      <a:r>
                        <a:rPr lang="fr-FR" sz="1400" b="0">
                          <a:latin typeface="Century Gothic" panose="020B0502020202020204" pitchFamily="34" charset="0"/>
                        </a:rPr>
                        <a:t>(240g)</a:t>
                      </a:r>
                    </a:p>
                  </a:txBody>
                  <a:tcPr anchor="ctr">
                    <a:solidFill>
                      <a:schemeClr val="accent2"/>
                    </a:solidFill>
                  </a:tcPr>
                </a:tc>
                <a:tc>
                  <a:txBody>
                    <a:bodyPr/>
                    <a:lstStyle/>
                    <a:p>
                      <a:pPr algn="ctr"/>
                      <a:r>
                        <a:rPr lang="fr-FR" sz="1400">
                          <a:latin typeface="Century Gothic" panose="020B0502020202020204" pitchFamily="34" charset="0"/>
                        </a:rPr>
                        <a:t>Nivolumab</a:t>
                      </a:r>
                      <a:r>
                        <a:rPr lang="fr-FR" sz="1400" b="1">
                          <a:latin typeface="Century Gothic" panose="020B0502020202020204" pitchFamily="34" charset="0"/>
                        </a:rPr>
                        <a:t> </a:t>
                      </a:r>
                      <a:r>
                        <a:rPr lang="fr-FR" sz="1400" b="0">
                          <a:latin typeface="Century Gothic" panose="020B0502020202020204" pitchFamily="34" charset="0"/>
                        </a:rPr>
                        <a:t>(240g)/</a:t>
                      </a:r>
                      <a:br>
                        <a:rPr lang="fr-FR" sz="1400" b="0">
                          <a:latin typeface="Century Gothic" panose="020B0502020202020204" pitchFamily="34" charset="0"/>
                        </a:rPr>
                      </a:br>
                      <a:r>
                        <a:rPr lang="fr-FR" sz="1400" b="1">
                          <a:latin typeface="Century Gothic" panose="020B0502020202020204" pitchFamily="34" charset="0"/>
                        </a:rPr>
                        <a:t>Relatlimab</a:t>
                      </a:r>
                      <a:r>
                        <a:rPr lang="fr-FR" sz="1400" b="0">
                          <a:latin typeface="Century Gothic" panose="020B0502020202020204" pitchFamily="34" charset="0"/>
                        </a:rPr>
                        <a:t> (80g)</a:t>
                      </a:r>
                    </a:p>
                  </a:txBody>
                  <a:tcPr anchor="ctr">
                    <a:solidFill>
                      <a:schemeClr val="accent1"/>
                    </a:solidFill>
                  </a:tcPr>
                </a:tc>
                <a:extLst>
                  <a:ext uri="{0D108BD9-81ED-4DB2-BD59-A6C34878D82A}">
                    <a16:rowId xmlns:a16="http://schemas.microsoft.com/office/drawing/2014/main" xmlns="" val="2399490887"/>
                  </a:ext>
                </a:extLst>
              </a:tr>
              <a:tr h="264563">
                <a:tc>
                  <a:txBody>
                    <a:bodyPr/>
                    <a:lstStyle/>
                    <a:p>
                      <a:pPr algn="l"/>
                      <a:r>
                        <a:rPr lang="fr-FR" sz="1200" b="1" dirty="0">
                          <a:latin typeface="Century Gothic" panose="020B0502020202020204" pitchFamily="34" charset="0"/>
                        </a:rPr>
                        <a:t>N </a:t>
                      </a:r>
                      <a:r>
                        <a:rPr lang="fr-FR" sz="1200" b="0" dirty="0">
                          <a:latin typeface="Century Gothic" panose="020B0502020202020204" pitchFamily="34" charset="0"/>
                        </a:rPr>
                        <a:t>(femme, homme)</a:t>
                      </a:r>
                    </a:p>
                  </a:txBody>
                  <a:tcPr anchor="ctr"/>
                </a:tc>
                <a:tc>
                  <a:txBody>
                    <a:bodyPr/>
                    <a:lstStyle/>
                    <a:p>
                      <a:pPr algn="ctr"/>
                      <a:r>
                        <a:rPr lang="fr-FR" sz="1200">
                          <a:latin typeface="Century Gothic" panose="020B0502020202020204" pitchFamily="34" charset="0"/>
                        </a:rPr>
                        <a:t>30 (15,15)</a:t>
                      </a:r>
                    </a:p>
                  </a:txBody>
                  <a:tcPr anchor="ctr"/>
                </a:tc>
                <a:tc>
                  <a:txBody>
                    <a:bodyPr/>
                    <a:lstStyle/>
                    <a:p>
                      <a:pPr algn="ctr"/>
                      <a:r>
                        <a:rPr lang="fr-FR" sz="1200">
                          <a:latin typeface="Century Gothic" panose="020B0502020202020204" pitchFamily="34" charset="0"/>
                        </a:rPr>
                        <a:t>30 (13,17)</a:t>
                      </a:r>
                    </a:p>
                  </a:txBody>
                  <a:tcPr anchor="ctr"/>
                </a:tc>
                <a:extLst>
                  <a:ext uri="{0D108BD9-81ED-4DB2-BD59-A6C34878D82A}">
                    <a16:rowId xmlns:a16="http://schemas.microsoft.com/office/drawing/2014/main" xmlns="" val="3880379026"/>
                  </a:ext>
                </a:extLst>
              </a:tr>
              <a:tr h="264563">
                <a:tc>
                  <a:txBody>
                    <a:bodyPr/>
                    <a:lstStyle/>
                    <a:p>
                      <a:pPr algn="l"/>
                      <a:r>
                        <a:rPr lang="fr-FR" sz="1200" b="1" dirty="0">
                          <a:latin typeface="Century Gothic" panose="020B0502020202020204" pitchFamily="34" charset="0"/>
                        </a:rPr>
                        <a:t>Âge</a:t>
                      </a:r>
                      <a:r>
                        <a:rPr lang="fr-FR" sz="1200" b="0" dirty="0">
                          <a:latin typeface="Century Gothic" panose="020B0502020202020204" pitchFamily="34" charset="0"/>
                        </a:rPr>
                        <a:t> (médian, intervalle), ans</a:t>
                      </a:r>
                    </a:p>
                  </a:txBody>
                  <a:tcPr anchor="ctr"/>
                </a:tc>
                <a:tc>
                  <a:txBody>
                    <a:bodyPr/>
                    <a:lstStyle/>
                    <a:p>
                      <a:pPr algn="ctr"/>
                      <a:r>
                        <a:rPr lang="fr-FR" sz="1200">
                          <a:latin typeface="Century Gothic" panose="020B0502020202020204" pitchFamily="34" charset="0"/>
                        </a:rPr>
                        <a:t>65 (43-78)</a:t>
                      </a:r>
                    </a:p>
                  </a:txBody>
                  <a:tcPr anchor="ctr"/>
                </a:tc>
                <a:tc>
                  <a:txBody>
                    <a:bodyPr/>
                    <a:lstStyle/>
                    <a:p>
                      <a:pPr algn="ctr"/>
                      <a:r>
                        <a:rPr lang="fr-FR" sz="1200">
                          <a:latin typeface="Century Gothic" panose="020B0502020202020204" pitchFamily="34" charset="0"/>
                        </a:rPr>
                        <a:t>67 (44-81)</a:t>
                      </a:r>
                    </a:p>
                  </a:txBody>
                  <a:tcPr anchor="ctr"/>
                </a:tc>
                <a:extLst>
                  <a:ext uri="{0D108BD9-81ED-4DB2-BD59-A6C34878D82A}">
                    <a16:rowId xmlns:a16="http://schemas.microsoft.com/office/drawing/2014/main" xmlns="" val="1278644177"/>
                  </a:ext>
                </a:extLst>
              </a:tr>
              <a:tr h="264563">
                <a:tc>
                  <a:txBody>
                    <a:bodyPr/>
                    <a:lstStyle/>
                    <a:p>
                      <a:pPr algn="l"/>
                      <a:r>
                        <a:rPr lang="fr-FR" sz="1200" b="1" dirty="0">
                          <a:latin typeface="Century Gothic" panose="020B0502020202020204" pitchFamily="34" charset="0"/>
                        </a:rPr>
                        <a:t>Histologie</a:t>
                      </a:r>
                    </a:p>
                    <a:p>
                      <a:pPr lvl="1" algn="l"/>
                      <a:r>
                        <a:rPr lang="fr-FR" sz="1200" b="0" dirty="0">
                          <a:latin typeface="Century Gothic" panose="020B0502020202020204" pitchFamily="34" charset="0"/>
                        </a:rPr>
                        <a:t>Adénocarcinome</a:t>
                      </a:r>
                    </a:p>
                    <a:p>
                      <a:pPr lvl="1" algn="l"/>
                      <a:r>
                        <a:rPr lang="fr-FR" sz="1200" b="0" dirty="0">
                          <a:latin typeface="Century Gothic" panose="020B0502020202020204" pitchFamily="34" charset="0"/>
                        </a:rPr>
                        <a:t>Epidermoïde</a:t>
                      </a:r>
                    </a:p>
                    <a:p>
                      <a:pPr lvl="1" algn="l"/>
                      <a:r>
                        <a:rPr lang="fr-FR" sz="1200" b="0" dirty="0" err="1">
                          <a:latin typeface="Century Gothic" panose="020B0502020202020204" pitchFamily="34" charset="0"/>
                        </a:rPr>
                        <a:t>Adéno</a:t>
                      </a:r>
                      <a:r>
                        <a:rPr lang="fr-FR" sz="1200" b="0" dirty="0">
                          <a:latin typeface="Century Gothic" panose="020B0502020202020204" pitchFamily="34" charset="0"/>
                        </a:rPr>
                        <a:t>-squameux</a:t>
                      </a:r>
                    </a:p>
                    <a:p>
                      <a:pPr lvl="1" algn="l"/>
                      <a:r>
                        <a:rPr lang="fr-FR" sz="1200" b="0" dirty="0">
                          <a:latin typeface="Century Gothic" panose="020B0502020202020204" pitchFamily="34" charset="0"/>
                        </a:rPr>
                        <a:t>Autre</a:t>
                      </a:r>
                    </a:p>
                  </a:txBody>
                  <a:tcPr anchor="ctr"/>
                </a:tc>
                <a:tc>
                  <a:txBody>
                    <a:bodyPr/>
                    <a:lstStyle/>
                    <a:p>
                      <a:pPr algn="ctr"/>
                      <a:endParaRPr lang="fr-FR" sz="1200">
                        <a:latin typeface="Century Gothic" panose="020B0502020202020204" pitchFamily="34" charset="0"/>
                      </a:endParaRPr>
                    </a:p>
                    <a:p>
                      <a:pPr algn="ctr"/>
                      <a:r>
                        <a:rPr lang="fr-FR" sz="1200">
                          <a:latin typeface="Century Gothic" panose="020B0502020202020204" pitchFamily="34" charset="0"/>
                        </a:rPr>
                        <a:t>13</a:t>
                      </a:r>
                    </a:p>
                    <a:p>
                      <a:pPr algn="ctr"/>
                      <a:r>
                        <a:rPr lang="fr-FR" sz="1200">
                          <a:latin typeface="Century Gothic" panose="020B0502020202020204" pitchFamily="34" charset="0"/>
                        </a:rPr>
                        <a:t>10</a:t>
                      </a:r>
                    </a:p>
                    <a:p>
                      <a:pPr algn="ctr"/>
                      <a:r>
                        <a:rPr lang="fr-FR" sz="1200">
                          <a:latin typeface="Century Gothic" panose="020B0502020202020204" pitchFamily="34" charset="0"/>
                        </a:rPr>
                        <a:t>2</a:t>
                      </a:r>
                    </a:p>
                    <a:p>
                      <a:pPr algn="ctr"/>
                      <a:r>
                        <a:rPr lang="fr-FR" sz="1200">
                          <a:latin typeface="Century Gothic" panose="020B0502020202020204" pitchFamily="34" charset="0"/>
                        </a:rPr>
                        <a:t>5</a:t>
                      </a:r>
                    </a:p>
                  </a:txBody>
                  <a:tcPr anchor="ctr"/>
                </a:tc>
                <a:tc>
                  <a:txBody>
                    <a:bodyPr/>
                    <a:lstStyle/>
                    <a:p>
                      <a:pPr algn="ctr"/>
                      <a:endParaRPr lang="fr-FR" sz="1200">
                        <a:latin typeface="Century Gothic" panose="020B0502020202020204" pitchFamily="34" charset="0"/>
                      </a:endParaRPr>
                    </a:p>
                    <a:p>
                      <a:pPr algn="ctr"/>
                      <a:r>
                        <a:rPr lang="fr-FR" sz="1200">
                          <a:latin typeface="Century Gothic" panose="020B0502020202020204" pitchFamily="34" charset="0"/>
                        </a:rPr>
                        <a:t>15</a:t>
                      </a:r>
                    </a:p>
                    <a:p>
                      <a:pPr algn="ctr"/>
                      <a:r>
                        <a:rPr lang="fr-FR" sz="1200">
                          <a:latin typeface="Century Gothic" panose="020B0502020202020204" pitchFamily="34" charset="0"/>
                        </a:rPr>
                        <a:t>9</a:t>
                      </a:r>
                    </a:p>
                    <a:p>
                      <a:pPr algn="ctr"/>
                      <a:r>
                        <a:rPr lang="fr-FR" sz="1200">
                          <a:latin typeface="Century Gothic" panose="020B0502020202020204" pitchFamily="34" charset="0"/>
                        </a:rPr>
                        <a:t>2</a:t>
                      </a:r>
                    </a:p>
                    <a:p>
                      <a:pPr algn="ctr"/>
                      <a:r>
                        <a:rPr lang="fr-FR" sz="1200">
                          <a:latin typeface="Century Gothic" panose="020B0502020202020204" pitchFamily="34" charset="0"/>
                        </a:rPr>
                        <a:t>4</a:t>
                      </a:r>
                    </a:p>
                  </a:txBody>
                  <a:tcPr anchor="ctr"/>
                </a:tc>
                <a:extLst>
                  <a:ext uri="{0D108BD9-81ED-4DB2-BD59-A6C34878D82A}">
                    <a16:rowId xmlns:a16="http://schemas.microsoft.com/office/drawing/2014/main" xmlns="" val="3039450568"/>
                  </a:ext>
                </a:extLst>
              </a:tr>
              <a:tr h="264563">
                <a:tc>
                  <a:txBody>
                    <a:bodyPr/>
                    <a:lstStyle/>
                    <a:p>
                      <a:pPr lvl="0" algn="l"/>
                      <a:r>
                        <a:rPr lang="fr-FR" sz="1200" b="1" dirty="0">
                          <a:latin typeface="Century Gothic" panose="020B0502020202020204" pitchFamily="34" charset="0"/>
                        </a:rPr>
                        <a:t>Stade  UICC </a:t>
                      </a:r>
                      <a:r>
                        <a:rPr lang="fr-FR" sz="1200" b="0" dirty="0">
                          <a:latin typeface="Century Gothic" panose="020B0502020202020204" pitchFamily="34" charset="0"/>
                        </a:rPr>
                        <a:t>(8</a:t>
                      </a:r>
                      <a:r>
                        <a:rPr lang="fr-FR" sz="1200" b="0" baseline="30000" dirty="0">
                          <a:latin typeface="Century Gothic" panose="020B0502020202020204" pitchFamily="34" charset="0"/>
                        </a:rPr>
                        <a:t>ème</a:t>
                      </a:r>
                      <a:r>
                        <a:rPr lang="fr-FR" sz="1200" b="0" dirty="0">
                          <a:latin typeface="Century Gothic" panose="020B0502020202020204" pitchFamily="34" charset="0"/>
                        </a:rPr>
                        <a:t> édition)</a:t>
                      </a:r>
                    </a:p>
                    <a:p>
                      <a:pPr lvl="1" algn="l"/>
                      <a:r>
                        <a:rPr lang="fr-FR" sz="1200" b="0" dirty="0">
                          <a:latin typeface="Century Gothic" panose="020B0502020202020204" pitchFamily="34" charset="0"/>
                        </a:rPr>
                        <a:t>IB</a:t>
                      </a:r>
                    </a:p>
                    <a:p>
                      <a:pPr lvl="1" algn="l"/>
                      <a:r>
                        <a:rPr lang="fr-FR" sz="1200" b="0" dirty="0">
                          <a:latin typeface="Century Gothic" panose="020B0502020202020204" pitchFamily="34" charset="0"/>
                        </a:rPr>
                        <a:t>IIA</a:t>
                      </a:r>
                    </a:p>
                    <a:p>
                      <a:pPr lvl="1" algn="l"/>
                      <a:r>
                        <a:rPr lang="fr-FR" sz="1200" b="0" dirty="0">
                          <a:latin typeface="Century Gothic" panose="020B0502020202020204" pitchFamily="34" charset="0"/>
                        </a:rPr>
                        <a:t>IIB</a:t>
                      </a:r>
                    </a:p>
                    <a:p>
                      <a:pPr lvl="1" algn="l"/>
                      <a:r>
                        <a:rPr lang="fr-FR" sz="1200" b="0" dirty="0">
                          <a:latin typeface="Century Gothic" panose="020B0502020202020204" pitchFamily="34" charset="0"/>
                        </a:rPr>
                        <a:t>IIIA</a:t>
                      </a:r>
                    </a:p>
                    <a:p>
                      <a:pPr lvl="1" algn="l"/>
                      <a:r>
                        <a:rPr lang="fr-FR" sz="1200" b="0" dirty="0">
                          <a:latin typeface="Century Gothic" panose="020B0502020202020204" pitchFamily="34" charset="0"/>
                        </a:rPr>
                        <a:t>IIIB</a:t>
                      </a:r>
                    </a:p>
                  </a:txBody>
                  <a:tcPr anchor="ctr"/>
                </a:tc>
                <a:tc>
                  <a:txBody>
                    <a:bodyPr/>
                    <a:lstStyle/>
                    <a:p>
                      <a:pPr algn="ctr"/>
                      <a:endParaRPr lang="fr-FR" sz="1200">
                        <a:latin typeface="Century Gothic" panose="020B0502020202020204" pitchFamily="34" charset="0"/>
                      </a:endParaRPr>
                    </a:p>
                    <a:p>
                      <a:pPr algn="ctr"/>
                      <a:r>
                        <a:rPr lang="fr-FR" sz="1200">
                          <a:latin typeface="Century Gothic" panose="020B0502020202020204" pitchFamily="34" charset="0"/>
                        </a:rPr>
                        <a:t>9</a:t>
                      </a:r>
                    </a:p>
                    <a:p>
                      <a:pPr algn="ctr"/>
                      <a:r>
                        <a:rPr lang="fr-FR" sz="1200">
                          <a:latin typeface="Century Gothic" panose="020B0502020202020204" pitchFamily="34" charset="0"/>
                        </a:rPr>
                        <a:t>6</a:t>
                      </a:r>
                    </a:p>
                    <a:p>
                      <a:pPr algn="ctr"/>
                      <a:r>
                        <a:rPr lang="fr-FR" sz="1200">
                          <a:latin typeface="Century Gothic" panose="020B0502020202020204" pitchFamily="34" charset="0"/>
                        </a:rPr>
                        <a:t>11</a:t>
                      </a:r>
                    </a:p>
                    <a:p>
                      <a:pPr algn="ctr"/>
                      <a:r>
                        <a:rPr lang="fr-FR" sz="1200">
                          <a:latin typeface="Century Gothic" panose="020B0502020202020204" pitchFamily="34" charset="0"/>
                        </a:rPr>
                        <a:t>3</a:t>
                      </a:r>
                    </a:p>
                    <a:p>
                      <a:pPr algn="ctr"/>
                      <a:r>
                        <a:rPr lang="fr-FR" sz="1200">
                          <a:latin typeface="Century Gothic" panose="020B0502020202020204" pitchFamily="34" charset="0"/>
                        </a:rPr>
                        <a:t>1</a:t>
                      </a:r>
                    </a:p>
                  </a:txBody>
                  <a:tcPr anchor="ctr"/>
                </a:tc>
                <a:tc>
                  <a:txBody>
                    <a:bodyPr/>
                    <a:lstStyle/>
                    <a:p>
                      <a:pPr algn="ctr"/>
                      <a:endParaRPr lang="fr-FR" sz="1200">
                        <a:latin typeface="Century Gothic" panose="020B0502020202020204" pitchFamily="34" charset="0"/>
                      </a:endParaRPr>
                    </a:p>
                    <a:p>
                      <a:pPr algn="ctr"/>
                      <a:r>
                        <a:rPr lang="fr-FR" sz="1200">
                          <a:latin typeface="Century Gothic" panose="020B0502020202020204" pitchFamily="34" charset="0"/>
                        </a:rPr>
                        <a:t>10</a:t>
                      </a:r>
                    </a:p>
                    <a:p>
                      <a:pPr algn="ctr"/>
                      <a:r>
                        <a:rPr lang="fr-FR" sz="1200">
                          <a:latin typeface="Century Gothic" panose="020B0502020202020204" pitchFamily="34" charset="0"/>
                        </a:rPr>
                        <a:t>1</a:t>
                      </a:r>
                    </a:p>
                    <a:p>
                      <a:pPr algn="ctr"/>
                      <a:r>
                        <a:rPr lang="fr-FR" sz="1200">
                          <a:latin typeface="Century Gothic" panose="020B0502020202020204" pitchFamily="34" charset="0"/>
                        </a:rPr>
                        <a:t>16</a:t>
                      </a:r>
                    </a:p>
                    <a:p>
                      <a:pPr algn="ctr"/>
                      <a:r>
                        <a:rPr lang="fr-FR" sz="1200">
                          <a:latin typeface="Century Gothic" panose="020B0502020202020204" pitchFamily="34" charset="0"/>
                        </a:rPr>
                        <a:t>3</a:t>
                      </a:r>
                    </a:p>
                    <a:p>
                      <a:pPr algn="ctr"/>
                      <a:r>
                        <a:rPr lang="fr-FR" sz="1200">
                          <a:latin typeface="Century Gothic" panose="020B0502020202020204" pitchFamily="34" charset="0"/>
                        </a:rPr>
                        <a:t>0</a:t>
                      </a:r>
                    </a:p>
                  </a:txBody>
                  <a:tcPr anchor="ctr"/>
                </a:tc>
                <a:extLst>
                  <a:ext uri="{0D108BD9-81ED-4DB2-BD59-A6C34878D82A}">
                    <a16:rowId xmlns:a16="http://schemas.microsoft.com/office/drawing/2014/main" xmlns="" val="4220543008"/>
                  </a:ext>
                </a:extLst>
              </a:tr>
              <a:tr h="264563">
                <a:tc>
                  <a:txBody>
                    <a:bodyPr/>
                    <a:lstStyle/>
                    <a:p>
                      <a:pPr lvl="0" algn="l"/>
                      <a:r>
                        <a:rPr lang="fr-FR" sz="1200" b="1" dirty="0">
                          <a:latin typeface="Century Gothic" panose="020B0502020202020204" pitchFamily="34" charset="0"/>
                        </a:rPr>
                        <a:t>Statut PD-L1 </a:t>
                      </a:r>
                      <a:r>
                        <a:rPr lang="fr-FR" sz="1200" b="0" dirty="0">
                          <a:latin typeface="Century Gothic" panose="020B0502020202020204" pitchFamily="34" charset="0"/>
                        </a:rPr>
                        <a:t>(TPS)</a:t>
                      </a:r>
                    </a:p>
                    <a:p>
                      <a:pPr lvl="1" algn="l"/>
                      <a:r>
                        <a:rPr lang="fr-FR" sz="1200" b="0" dirty="0">
                          <a:latin typeface="Century Gothic" panose="020B0502020202020204" pitchFamily="34" charset="0"/>
                        </a:rPr>
                        <a:t>&lt; 1%</a:t>
                      </a:r>
                    </a:p>
                    <a:p>
                      <a:pPr lvl="1" algn="l"/>
                      <a:r>
                        <a:rPr lang="fr-FR" sz="1200" b="0" dirty="0">
                          <a:latin typeface="Century Gothic" panose="020B0502020202020204" pitchFamily="34" charset="0"/>
                        </a:rPr>
                        <a:t>1-49%</a:t>
                      </a:r>
                    </a:p>
                    <a:p>
                      <a:pPr lvl="1" algn="l"/>
                      <a:r>
                        <a:rPr lang="fr-FR" sz="1200" b="0" u="sng" dirty="0">
                          <a:latin typeface="Century Gothic" panose="020B0502020202020204" pitchFamily="34" charset="0"/>
                        </a:rPr>
                        <a:t>&gt;</a:t>
                      </a:r>
                      <a:r>
                        <a:rPr lang="fr-FR" sz="1200" b="0" dirty="0">
                          <a:latin typeface="Century Gothic" panose="020B0502020202020204" pitchFamily="34" charset="0"/>
                        </a:rPr>
                        <a:t> 50%</a:t>
                      </a:r>
                    </a:p>
                  </a:txBody>
                  <a:tcPr anchor="ctr"/>
                </a:tc>
                <a:tc>
                  <a:txBody>
                    <a:bodyPr/>
                    <a:lstStyle/>
                    <a:p>
                      <a:pPr algn="ctr"/>
                      <a:endParaRPr lang="fr-FR" sz="1200">
                        <a:latin typeface="Century Gothic" panose="020B0502020202020204" pitchFamily="34" charset="0"/>
                      </a:endParaRPr>
                    </a:p>
                    <a:p>
                      <a:pPr algn="ctr"/>
                      <a:r>
                        <a:rPr lang="fr-FR" sz="1200">
                          <a:latin typeface="Century Gothic" panose="020B0502020202020204" pitchFamily="34" charset="0"/>
                        </a:rPr>
                        <a:t>6</a:t>
                      </a:r>
                    </a:p>
                    <a:p>
                      <a:pPr algn="ctr"/>
                      <a:r>
                        <a:rPr lang="fr-FR" sz="1200">
                          <a:latin typeface="Century Gothic" panose="020B0502020202020204" pitchFamily="34" charset="0"/>
                        </a:rPr>
                        <a:t>14</a:t>
                      </a:r>
                    </a:p>
                    <a:p>
                      <a:pPr algn="ctr"/>
                      <a:r>
                        <a:rPr lang="fr-FR" sz="1200">
                          <a:latin typeface="Century Gothic" panose="020B0502020202020204" pitchFamily="34" charset="0"/>
                        </a:rPr>
                        <a:t>10</a:t>
                      </a:r>
                    </a:p>
                  </a:txBody>
                  <a:tcPr anchor="ctr"/>
                </a:tc>
                <a:tc>
                  <a:txBody>
                    <a:bodyPr/>
                    <a:lstStyle/>
                    <a:p>
                      <a:pPr algn="ctr"/>
                      <a:endParaRPr lang="fr-FR" sz="1200" dirty="0">
                        <a:latin typeface="Century Gothic" panose="020B0502020202020204" pitchFamily="34" charset="0"/>
                      </a:endParaRPr>
                    </a:p>
                    <a:p>
                      <a:pPr algn="ctr"/>
                      <a:r>
                        <a:rPr lang="fr-FR" sz="1200" dirty="0">
                          <a:latin typeface="Century Gothic" panose="020B0502020202020204" pitchFamily="34" charset="0"/>
                        </a:rPr>
                        <a:t>8</a:t>
                      </a:r>
                    </a:p>
                    <a:p>
                      <a:pPr algn="ctr"/>
                      <a:r>
                        <a:rPr lang="fr-FR" sz="1200" dirty="0">
                          <a:latin typeface="Century Gothic" panose="020B0502020202020204" pitchFamily="34" charset="0"/>
                        </a:rPr>
                        <a:t>15</a:t>
                      </a:r>
                    </a:p>
                    <a:p>
                      <a:pPr algn="ctr"/>
                      <a:r>
                        <a:rPr lang="fr-FR" sz="1200" dirty="0">
                          <a:latin typeface="Century Gothic" panose="020B0502020202020204" pitchFamily="34" charset="0"/>
                        </a:rPr>
                        <a:t>7</a:t>
                      </a:r>
                    </a:p>
                  </a:txBody>
                  <a:tcPr anchor="ctr"/>
                </a:tc>
                <a:extLst>
                  <a:ext uri="{0D108BD9-81ED-4DB2-BD59-A6C34878D82A}">
                    <a16:rowId xmlns:a16="http://schemas.microsoft.com/office/drawing/2014/main" xmlns="" val="1784506412"/>
                  </a:ext>
                </a:extLst>
              </a:tr>
            </a:tbl>
          </a:graphicData>
        </a:graphic>
      </p:graphicFrame>
    </p:spTree>
    <p:extLst>
      <p:ext uri="{BB962C8B-B14F-4D97-AF65-F5344CB8AC3E}">
        <p14:creationId xmlns:p14="http://schemas.microsoft.com/office/powerpoint/2010/main" val="197316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CBNPC </a:t>
            </a:r>
            <a:r>
              <a:rPr lang="fr-FR" sz="7200" dirty="0" err="1"/>
              <a:t>résécables</a:t>
            </a:r>
            <a:endParaRPr lang="fr-FR" sz="7200" dirty="0"/>
          </a:p>
        </p:txBody>
      </p:sp>
      <p:sp>
        <p:nvSpPr>
          <p:cNvPr id="5"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83496" y="3576007"/>
            <a:ext cx="10370160" cy="1690915"/>
          </a:xfrm>
        </p:spPr>
        <p:txBody>
          <a:bodyPr/>
          <a:lstStyle/>
          <a:p>
            <a:r>
              <a:rPr lang="fr-FR" dirty="0"/>
              <a:t>Péri-opératoire &amp; Mutations </a:t>
            </a:r>
            <a:r>
              <a:rPr lang="fr-FR" i="1" dirty="0"/>
              <a:t>EGFR</a:t>
            </a:r>
          </a:p>
        </p:txBody>
      </p:sp>
    </p:spTree>
    <p:extLst>
      <p:ext uri="{BB962C8B-B14F-4D97-AF65-F5344CB8AC3E}">
        <p14:creationId xmlns:p14="http://schemas.microsoft.com/office/powerpoint/2010/main" val="873076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6" name="Espace réservé du contenu 2">
            <a:extLst>
              <a:ext uri="{FF2B5EF4-FFF2-40B4-BE49-F238E27FC236}">
                <a16:creationId xmlns:a16="http://schemas.microsoft.com/office/drawing/2014/main" xmlns="" id="{269A9185-B326-645F-8D37-8DAD5731B206}"/>
              </a:ext>
            </a:extLst>
          </p:cNvPr>
          <p:cNvSpPr>
            <a:spLocks noGrp="1"/>
          </p:cNvSpPr>
          <p:nvPr>
            <p:ph sz="quarter" idx="16"/>
          </p:nvPr>
        </p:nvSpPr>
        <p:spPr/>
        <p:txBody>
          <a:bodyPr/>
          <a:lstStyle/>
          <a:p>
            <a:r>
              <a:rPr lang="fr-FR" dirty="0"/>
              <a:t>C. </a:t>
            </a:r>
            <a:r>
              <a:rPr lang="fr-FR" dirty="0" err="1"/>
              <a:t>Aigner</a:t>
            </a:r>
            <a:r>
              <a:rPr lang="fr-FR" dirty="0"/>
              <a:t> et al., ASCO</a:t>
            </a:r>
            <a:r>
              <a:rPr lang="fr-FR" baseline="30000" dirty="0"/>
              <a:t> ®</a:t>
            </a:r>
            <a:r>
              <a:rPr lang="fr-FR" dirty="0"/>
              <a:t> 2023, Abs. #8500</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NEOPredict-Lung</a:t>
            </a:r>
            <a:endParaRPr lang="fr-FR" dirty="0"/>
          </a:p>
        </p:txBody>
      </p:sp>
      <p:sp>
        <p:nvSpPr>
          <p:cNvPr id="3" name="Espace réservé du texte 2">
            <a:extLst>
              <a:ext uri="{FF2B5EF4-FFF2-40B4-BE49-F238E27FC236}">
                <a16:creationId xmlns:a16="http://schemas.microsoft.com/office/drawing/2014/main" xmlns="" id="{A48FB85E-87AA-7F5A-F2A7-EB55E3513220}"/>
              </a:ext>
            </a:extLst>
          </p:cNvPr>
          <p:cNvSpPr>
            <a:spLocks noGrp="1"/>
          </p:cNvSpPr>
          <p:nvPr>
            <p:ph type="body" sz="quarter" idx="18"/>
          </p:nvPr>
        </p:nvSpPr>
        <p:spPr/>
        <p:txBody>
          <a:bodyPr/>
          <a:lstStyle/>
          <a:p>
            <a:r>
              <a:rPr lang="fr-FR"/>
              <a:t>Chirurgie : 100% des patients ont pu être opérés.</a:t>
            </a:r>
          </a:p>
        </p:txBody>
      </p:sp>
      <p:sp>
        <p:nvSpPr>
          <p:cNvPr id="10" name="Espace réservé du contenu 9">
            <a:extLst>
              <a:ext uri="{FF2B5EF4-FFF2-40B4-BE49-F238E27FC236}">
                <a16:creationId xmlns:a16="http://schemas.microsoft.com/office/drawing/2014/main" xmlns="" id="{F670F3F6-50F5-C99F-953C-59F6CCB729DE}"/>
              </a:ext>
            </a:extLst>
          </p:cNvPr>
          <p:cNvSpPr>
            <a:spLocks noGrp="1"/>
          </p:cNvSpPr>
          <p:nvPr>
            <p:ph sz="quarter" idx="21"/>
          </p:nvPr>
        </p:nvSpPr>
        <p:spPr>
          <a:xfrm>
            <a:off x="8971004" y="2078237"/>
            <a:ext cx="3039764" cy="2910192"/>
          </a:xfrm>
        </p:spPr>
        <p:txBody>
          <a:bodyPr anchor="ctr">
            <a:normAutofit lnSpcReduction="10000"/>
          </a:bodyPr>
          <a:lstStyle/>
          <a:p>
            <a:pPr marL="285750" indent="-285750">
              <a:spcAft>
                <a:spcPts val="1200"/>
              </a:spcAft>
              <a:buFont typeface="Century Gothic" panose="020B0502020202020204" pitchFamily="34" charset="0"/>
              <a:buChar char="►"/>
            </a:pPr>
            <a:r>
              <a:rPr lang="fr-FR" dirty="0"/>
              <a:t>95% de résection RO.</a:t>
            </a:r>
          </a:p>
          <a:p>
            <a:pPr marL="285750" indent="-285750">
              <a:spcAft>
                <a:spcPts val="1200"/>
              </a:spcAft>
              <a:buFont typeface="Century Gothic" panose="020B0502020202020204" pitchFamily="34" charset="0"/>
              <a:buChar char="►"/>
            </a:pPr>
            <a:r>
              <a:rPr lang="fr-FR" dirty="0"/>
              <a:t>Majoritairement des lobectomies en technique vidéo-assistée.</a:t>
            </a:r>
          </a:p>
          <a:p>
            <a:pPr marL="285750" indent="-285750">
              <a:spcAft>
                <a:spcPts val="1200"/>
              </a:spcAft>
              <a:buFont typeface="Century Gothic" panose="020B0502020202020204" pitchFamily="34" charset="0"/>
              <a:buChar char="►"/>
            </a:pPr>
            <a:r>
              <a:rPr lang="fr-FR" dirty="0"/>
              <a:t>Pas d’excès de complications per/post-opératoires dans le bras expérimental </a:t>
            </a:r>
          </a:p>
        </p:txBody>
      </p:sp>
      <p:graphicFrame>
        <p:nvGraphicFramePr>
          <p:cNvPr id="11" name="Tableau 6">
            <a:extLst>
              <a:ext uri="{FF2B5EF4-FFF2-40B4-BE49-F238E27FC236}">
                <a16:creationId xmlns:a16="http://schemas.microsoft.com/office/drawing/2014/main" xmlns="" id="{ECD4CF52-D165-890B-8976-F9B3CAB6655A}"/>
              </a:ext>
            </a:extLst>
          </p:cNvPr>
          <p:cNvGraphicFramePr>
            <a:graphicFrameLocks noGrp="1"/>
          </p:cNvGraphicFramePr>
          <p:nvPr>
            <p:extLst>
              <p:ext uri="{D42A27DB-BD31-4B8C-83A1-F6EECF244321}">
                <p14:modId xmlns:p14="http://schemas.microsoft.com/office/powerpoint/2010/main" val="3361963403"/>
              </p:ext>
            </p:extLst>
          </p:nvPr>
        </p:nvGraphicFramePr>
        <p:xfrm>
          <a:off x="1443009" y="1727069"/>
          <a:ext cx="7107867" cy="3261360"/>
        </p:xfrm>
        <a:graphic>
          <a:graphicData uri="http://schemas.openxmlformats.org/drawingml/2006/table">
            <a:tbl>
              <a:tblPr firstRow="1" bandRow="1">
                <a:tableStyleId>{5C22544A-7EE6-4342-B048-85BDC9FD1C3A}</a:tableStyleId>
              </a:tblPr>
              <a:tblGrid>
                <a:gridCol w="3093894">
                  <a:extLst>
                    <a:ext uri="{9D8B030D-6E8A-4147-A177-3AD203B41FA5}">
                      <a16:colId xmlns:a16="http://schemas.microsoft.com/office/drawing/2014/main" xmlns="" val="3716429334"/>
                    </a:ext>
                  </a:extLst>
                </a:gridCol>
                <a:gridCol w="2061967">
                  <a:extLst>
                    <a:ext uri="{9D8B030D-6E8A-4147-A177-3AD203B41FA5}">
                      <a16:colId xmlns:a16="http://schemas.microsoft.com/office/drawing/2014/main" xmlns="" val="1587526157"/>
                    </a:ext>
                  </a:extLst>
                </a:gridCol>
                <a:gridCol w="1952006">
                  <a:extLst>
                    <a:ext uri="{9D8B030D-6E8A-4147-A177-3AD203B41FA5}">
                      <a16:colId xmlns:a16="http://schemas.microsoft.com/office/drawing/2014/main" xmlns="" val="2060006713"/>
                    </a:ext>
                  </a:extLst>
                </a:gridCol>
              </a:tblGrid>
              <a:tr h="466876">
                <a:tc>
                  <a:txBody>
                    <a:bodyPr/>
                    <a:lstStyle/>
                    <a:p>
                      <a:pPr algn="ctr"/>
                      <a:endParaRPr lang="fr-FR" sz="1400" dirty="0">
                        <a:latin typeface="Century Gothic" panose="020B0502020202020204" pitchFamily="34" charset="0"/>
                      </a:endParaRPr>
                    </a:p>
                  </a:txBody>
                  <a:tcPr anchor="ctr">
                    <a:noFill/>
                  </a:tcPr>
                </a:tc>
                <a:tc>
                  <a:txBody>
                    <a:bodyPr/>
                    <a:lstStyle/>
                    <a:p>
                      <a:pPr algn="ctr"/>
                      <a:r>
                        <a:rPr lang="fr-FR" sz="1400">
                          <a:latin typeface="Century Gothic" panose="020B0502020202020204" pitchFamily="34" charset="0"/>
                        </a:rPr>
                        <a:t>Nivolumab</a:t>
                      </a:r>
                    </a:p>
                    <a:p>
                      <a:pPr algn="ctr"/>
                      <a:r>
                        <a:rPr lang="fr-FR" sz="1400" b="0">
                          <a:latin typeface="Century Gothic" panose="020B0502020202020204" pitchFamily="34" charset="0"/>
                        </a:rPr>
                        <a:t>(240g)</a:t>
                      </a:r>
                    </a:p>
                  </a:txBody>
                  <a:tcPr anchor="ctr">
                    <a:solidFill>
                      <a:schemeClr val="accent2"/>
                    </a:solidFill>
                  </a:tcPr>
                </a:tc>
                <a:tc>
                  <a:txBody>
                    <a:bodyPr/>
                    <a:lstStyle/>
                    <a:p>
                      <a:pPr algn="ctr"/>
                      <a:r>
                        <a:rPr lang="fr-FR" sz="1400">
                          <a:latin typeface="Century Gothic" panose="020B0502020202020204" pitchFamily="34" charset="0"/>
                        </a:rPr>
                        <a:t>Nivolumab</a:t>
                      </a:r>
                      <a:r>
                        <a:rPr lang="fr-FR" sz="1400" b="1">
                          <a:latin typeface="Century Gothic" panose="020B0502020202020204" pitchFamily="34" charset="0"/>
                        </a:rPr>
                        <a:t> </a:t>
                      </a:r>
                      <a:r>
                        <a:rPr lang="fr-FR" sz="1400" b="0">
                          <a:latin typeface="Century Gothic" panose="020B0502020202020204" pitchFamily="34" charset="0"/>
                        </a:rPr>
                        <a:t>(240g)/</a:t>
                      </a:r>
                      <a:br>
                        <a:rPr lang="fr-FR" sz="1400" b="0">
                          <a:latin typeface="Century Gothic" panose="020B0502020202020204" pitchFamily="34" charset="0"/>
                        </a:rPr>
                      </a:br>
                      <a:r>
                        <a:rPr lang="fr-FR" sz="1400" b="1">
                          <a:latin typeface="Century Gothic" panose="020B0502020202020204" pitchFamily="34" charset="0"/>
                        </a:rPr>
                        <a:t>Relatlimab</a:t>
                      </a:r>
                      <a:r>
                        <a:rPr lang="fr-FR" sz="1400" b="0">
                          <a:latin typeface="Century Gothic" panose="020B0502020202020204" pitchFamily="34" charset="0"/>
                        </a:rPr>
                        <a:t> (80g)</a:t>
                      </a:r>
                    </a:p>
                  </a:txBody>
                  <a:tcPr anchor="ctr">
                    <a:solidFill>
                      <a:schemeClr val="accent1"/>
                    </a:solidFill>
                  </a:tcPr>
                </a:tc>
                <a:extLst>
                  <a:ext uri="{0D108BD9-81ED-4DB2-BD59-A6C34878D82A}">
                    <a16:rowId xmlns:a16="http://schemas.microsoft.com/office/drawing/2014/main" xmlns="" val="2399490887"/>
                  </a:ext>
                </a:extLst>
              </a:tr>
              <a:tr h="264563">
                <a:tc>
                  <a:txBody>
                    <a:bodyPr/>
                    <a:lstStyle/>
                    <a:p>
                      <a:pPr algn="l"/>
                      <a:r>
                        <a:rPr lang="fr-FR" sz="1200" b="1" dirty="0">
                          <a:latin typeface="Century Gothic" panose="020B0502020202020204" pitchFamily="34" charset="0"/>
                        </a:rPr>
                        <a:t>Location tumorale centrale</a:t>
                      </a:r>
                      <a:endParaRPr lang="fr-FR" sz="1200" b="0" dirty="0">
                        <a:latin typeface="Century Gothic" panose="020B0502020202020204" pitchFamily="34" charset="0"/>
                      </a:endParaRPr>
                    </a:p>
                  </a:txBody>
                  <a:tcPr anchor="ctr"/>
                </a:tc>
                <a:tc>
                  <a:txBody>
                    <a:bodyPr/>
                    <a:lstStyle/>
                    <a:p>
                      <a:pPr algn="ctr"/>
                      <a:r>
                        <a:rPr lang="fr-FR" sz="1200">
                          <a:latin typeface="Century Gothic" panose="020B0502020202020204" pitchFamily="34" charset="0"/>
                        </a:rPr>
                        <a:t>50%</a:t>
                      </a:r>
                    </a:p>
                  </a:txBody>
                  <a:tcPr anchor="ctr"/>
                </a:tc>
                <a:tc>
                  <a:txBody>
                    <a:bodyPr/>
                    <a:lstStyle/>
                    <a:p>
                      <a:pPr algn="ctr"/>
                      <a:r>
                        <a:rPr lang="fr-FR" sz="1200">
                          <a:latin typeface="Century Gothic" panose="020B0502020202020204" pitchFamily="34" charset="0"/>
                        </a:rPr>
                        <a:t>45%</a:t>
                      </a:r>
                    </a:p>
                  </a:txBody>
                  <a:tcPr anchor="ctr"/>
                </a:tc>
                <a:extLst>
                  <a:ext uri="{0D108BD9-81ED-4DB2-BD59-A6C34878D82A}">
                    <a16:rowId xmlns:a16="http://schemas.microsoft.com/office/drawing/2014/main" xmlns="" val="3880379026"/>
                  </a:ext>
                </a:extLst>
              </a:tr>
              <a:tr h="264563">
                <a:tc>
                  <a:txBody>
                    <a:bodyPr/>
                    <a:lstStyle/>
                    <a:p>
                      <a:pPr algn="l"/>
                      <a:r>
                        <a:rPr lang="fr-FR" sz="1200" b="1" dirty="0">
                          <a:latin typeface="Century Gothic" panose="020B0502020202020204" pitchFamily="34" charset="0"/>
                        </a:rPr>
                        <a:t>R0 résection</a:t>
                      </a:r>
                      <a:endParaRPr lang="fr-FR" sz="1200" b="0" dirty="0">
                        <a:latin typeface="Century Gothic" panose="020B0502020202020204" pitchFamily="34" charset="0"/>
                      </a:endParaRPr>
                    </a:p>
                  </a:txBody>
                  <a:tcPr anchor="ctr"/>
                </a:tc>
                <a:tc gridSpan="2">
                  <a:txBody>
                    <a:bodyPr/>
                    <a:lstStyle/>
                    <a:p>
                      <a:pPr algn="ctr"/>
                      <a:r>
                        <a:rPr lang="fr-FR" sz="1200" dirty="0">
                          <a:latin typeface="Century Gothic" panose="020B0502020202020204" pitchFamily="34" charset="0"/>
                        </a:rPr>
                        <a:t>N=57 (carcinose pleurale inattendue  n=2, R1 n=1</a:t>
                      </a:r>
                    </a:p>
                    <a:p>
                      <a:pPr algn="ctr"/>
                      <a:r>
                        <a:rPr lang="fr-FR" sz="1200" dirty="0">
                          <a:latin typeface="Century Gothic" panose="020B0502020202020204" pitchFamily="34" charset="0"/>
                        </a:rPr>
                        <a:t>95%ITT</a:t>
                      </a:r>
                    </a:p>
                    <a:p>
                      <a:pPr algn="ctr"/>
                      <a:r>
                        <a:rPr lang="fr-FR" sz="1200" dirty="0">
                          <a:latin typeface="Century Gothic" panose="020B0502020202020204" pitchFamily="34" charset="0"/>
                        </a:rPr>
                        <a:t>98,3% population ayant subi une résection curative</a:t>
                      </a:r>
                    </a:p>
                  </a:txBody>
                  <a:tcPr anchor="ctr"/>
                </a:tc>
                <a:tc hMerge="1">
                  <a:txBody>
                    <a:bodyPr/>
                    <a:lstStyle/>
                    <a:p>
                      <a:pPr algn="ctr"/>
                      <a:endParaRPr lang="fr-FR" sz="1200">
                        <a:latin typeface="Century Gothic" panose="020B0502020202020204" pitchFamily="34" charset="0"/>
                      </a:endParaRPr>
                    </a:p>
                  </a:txBody>
                  <a:tcPr anchor="ctr"/>
                </a:tc>
                <a:extLst>
                  <a:ext uri="{0D108BD9-81ED-4DB2-BD59-A6C34878D82A}">
                    <a16:rowId xmlns:a16="http://schemas.microsoft.com/office/drawing/2014/main" xmlns="" val="1278644177"/>
                  </a:ext>
                </a:extLst>
              </a:tr>
              <a:tr h="264563">
                <a:tc>
                  <a:txBody>
                    <a:bodyPr/>
                    <a:lstStyle/>
                    <a:p>
                      <a:pPr algn="l"/>
                      <a:r>
                        <a:rPr lang="fr-FR" sz="1200" b="1" dirty="0">
                          <a:latin typeface="Century Gothic" panose="020B0502020202020204" pitchFamily="34" charset="0"/>
                        </a:rPr>
                        <a:t>Résection</a:t>
                      </a:r>
                    </a:p>
                    <a:p>
                      <a:pPr lvl="1" algn="l"/>
                      <a:r>
                        <a:rPr lang="fr-FR" sz="1200" b="0" dirty="0">
                          <a:latin typeface="Century Gothic" panose="020B0502020202020204" pitchFamily="34" charset="0"/>
                        </a:rPr>
                        <a:t>Lobectomie</a:t>
                      </a:r>
                    </a:p>
                    <a:p>
                      <a:pPr lvl="1" algn="l"/>
                      <a:r>
                        <a:rPr lang="fr-FR" sz="1200" b="0" dirty="0" err="1">
                          <a:latin typeface="Century Gothic" panose="020B0502020202020204" pitchFamily="34" charset="0"/>
                        </a:rPr>
                        <a:t>Bilobectomie</a:t>
                      </a:r>
                      <a:endParaRPr lang="fr-FR" sz="1200" b="0" dirty="0">
                        <a:latin typeface="Century Gothic" panose="020B0502020202020204" pitchFamily="34" charset="0"/>
                      </a:endParaRPr>
                    </a:p>
                    <a:p>
                      <a:pPr lvl="1" algn="l"/>
                      <a:r>
                        <a:rPr lang="fr-FR" sz="1200" b="0" dirty="0">
                          <a:latin typeface="Century Gothic" panose="020B0502020202020204" pitchFamily="34" charset="0"/>
                        </a:rPr>
                        <a:t>Sleeve lobectomie</a:t>
                      </a:r>
                    </a:p>
                    <a:p>
                      <a:pPr lvl="1" algn="l"/>
                      <a:r>
                        <a:rPr lang="fr-FR" sz="1200" b="0" dirty="0">
                          <a:latin typeface="Century Gothic" panose="020B0502020202020204" pitchFamily="34" charset="0"/>
                        </a:rPr>
                        <a:t>Lobectomie + </a:t>
                      </a:r>
                      <a:r>
                        <a:rPr lang="fr-FR" sz="1200" b="0" dirty="0" err="1">
                          <a:latin typeface="Century Gothic" panose="020B0502020202020204" pitchFamily="34" charset="0"/>
                        </a:rPr>
                        <a:t>Segmentectomie</a:t>
                      </a:r>
                      <a:endParaRPr lang="fr-FR" sz="1200" b="0" dirty="0">
                        <a:latin typeface="Century Gothic" panose="020B0502020202020204" pitchFamily="34" charset="0"/>
                      </a:endParaRPr>
                    </a:p>
                  </a:txBody>
                  <a:tcPr anchor="ctr"/>
                </a:tc>
                <a:tc>
                  <a:txBody>
                    <a:bodyPr/>
                    <a:lstStyle/>
                    <a:p>
                      <a:pPr algn="ctr"/>
                      <a:endParaRPr lang="fr-FR" sz="1200">
                        <a:latin typeface="Century Gothic" panose="020B0502020202020204" pitchFamily="34" charset="0"/>
                      </a:endParaRPr>
                    </a:p>
                    <a:p>
                      <a:pPr algn="ctr"/>
                      <a:r>
                        <a:rPr lang="fr-FR" sz="1200">
                          <a:latin typeface="Century Gothic" panose="020B0502020202020204" pitchFamily="34" charset="0"/>
                        </a:rPr>
                        <a:t>23</a:t>
                      </a:r>
                    </a:p>
                    <a:p>
                      <a:pPr algn="ctr"/>
                      <a:r>
                        <a:rPr lang="fr-FR" sz="1200">
                          <a:latin typeface="Century Gothic" panose="020B0502020202020204" pitchFamily="34" charset="0"/>
                        </a:rPr>
                        <a:t>2</a:t>
                      </a:r>
                    </a:p>
                    <a:p>
                      <a:pPr algn="ctr"/>
                      <a:r>
                        <a:rPr lang="fr-FR" sz="1200">
                          <a:latin typeface="Century Gothic" panose="020B0502020202020204" pitchFamily="34" charset="0"/>
                        </a:rPr>
                        <a:t>5</a:t>
                      </a:r>
                    </a:p>
                    <a:p>
                      <a:pPr algn="ctr"/>
                      <a:r>
                        <a:rPr lang="fr-FR" sz="1200">
                          <a:latin typeface="Century Gothic" panose="020B0502020202020204" pitchFamily="34" charset="0"/>
                        </a:rPr>
                        <a:t>0</a:t>
                      </a:r>
                    </a:p>
                  </a:txBody>
                  <a:tcPr anchor="ctr"/>
                </a:tc>
                <a:tc>
                  <a:txBody>
                    <a:bodyPr/>
                    <a:lstStyle/>
                    <a:p>
                      <a:pPr algn="ctr"/>
                      <a:endParaRPr lang="fr-FR" sz="1200">
                        <a:latin typeface="Century Gothic" panose="020B0502020202020204" pitchFamily="34" charset="0"/>
                      </a:endParaRPr>
                    </a:p>
                    <a:p>
                      <a:pPr algn="ctr"/>
                      <a:r>
                        <a:rPr lang="fr-FR" sz="1200">
                          <a:latin typeface="Century Gothic" panose="020B0502020202020204" pitchFamily="34" charset="0"/>
                        </a:rPr>
                        <a:t>24</a:t>
                      </a:r>
                    </a:p>
                    <a:p>
                      <a:pPr algn="ctr"/>
                      <a:r>
                        <a:rPr lang="fr-FR" sz="1200">
                          <a:latin typeface="Century Gothic" panose="020B0502020202020204" pitchFamily="34" charset="0"/>
                        </a:rPr>
                        <a:t>1</a:t>
                      </a:r>
                    </a:p>
                    <a:p>
                      <a:pPr algn="ctr"/>
                      <a:r>
                        <a:rPr lang="fr-FR" sz="1200">
                          <a:latin typeface="Century Gothic" panose="020B0502020202020204" pitchFamily="34" charset="0"/>
                        </a:rPr>
                        <a:t>4</a:t>
                      </a:r>
                    </a:p>
                    <a:p>
                      <a:pPr algn="ctr"/>
                      <a:r>
                        <a:rPr lang="fr-FR" sz="1200">
                          <a:latin typeface="Century Gothic" panose="020B0502020202020204" pitchFamily="34" charset="0"/>
                        </a:rPr>
                        <a:t>1</a:t>
                      </a:r>
                    </a:p>
                  </a:txBody>
                  <a:tcPr anchor="ctr"/>
                </a:tc>
                <a:extLst>
                  <a:ext uri="{0D108BD9-81ED-4DB2-BD59-A6C34878D82A}">
                    <a16:rowId xmlns:a16="http://schemas.microsoft.com/office/drawing/2014/main" xmlns="" val="3039450568"/>
                  </a:ext>
                </a:extLst>
              </a:tr>
              <a:tr h="264563">
                <a:tc>
                  <a:txBody>
                    <a:bodyPr/>
                    <a:lstStyle/>
                    <a:p>
                      <a:pPr lvl="0" algn="l"/>
                      <a:r>
                        <a:rPr lang="fr-FR" sz="1200" b="1">
                          <a:latin typeface="Century Gothic" panose="020B0502020202020204" pitchFamily="34" charset="0"/>
                        </a:rPr>
                        <a:t>VATS</a:t>
                      </a:r>
                      <a:endParaRPr lang="fr-FR" sz="1200" b="0">
                        <a:latin typeface="Century Gothic" panose="020B0502020202020204" pitchFamily="34" charset="0"/>
                      </a:endParaRPr>
                    </a:p>
                  </a:txBody>
                  <a:tcPr anchor="ctr"/>
                </a:tc>
                <a:tc>
                  <a:txBody>
                    <a:bodyPr/>
                    <a:lstStyle/>
                    <a:p>
                      <a:pPr algn="ctr"/>
                      <a:r>
                        <a:rPr lang="fr-FR" sz="1200">
                          <a:latin typeface="Century Gothic" panose="020B0502020202020204" pitchFamily="34" charset="0"/>
                        </a:rPr>
                        <a:t>60%</a:t>
                      </a:r>
                    </a:p>
                  </a:txBody>
                  <a:tcPr anchor="ctr"/>
                </a:tc>
                <a:tc>
                  <a:txBody>
                    <a:bodyPr/>
                    <a:lstStyle/>
                    <a:p>
                      <a:pPr algn="ctr"/>
                      <a:r>
                        <a:rPr lang="fr-FR" sz="1200">
                          <a:latin typeface="Century Gothic" panose="020B0502020202020204" pitchFamily="34" charset="0"/>
                        </a:rPr>
                        <a:t>63,3%</a:t>
                      </a:r>
                    </a:p>
                  </a:txBody>
                  <a:tcPr anchor="ctr"/>
                </a:tc>
                <a:extLst>
                  <a:ext uri="{0D108BD9-81ED-4DB2-BD59-A6C34878D82A}">
                    <a16:rowId xmlns:a16="http://schemas.microsoft.com/office/drawing/2014/main" xmlns="" val="4220543008"/>
                  </a:ext>
                </a:extLst>
              </a:tr>
              <a:tr h="264563">
                <a:tc>
                  <a:txBody>
                    <a:bodyPr/>
                    <a:lstStyle/>
                    <a:p>
                      <a:pPr lvl="0" algn="l"/>
                      <a:r>
                        <a:rPr lang="fr-FR" sz="1200" b="1" dirty="0">
                          <a:latin typeface="Century Gothic" panose="020B0502020202020204" pitchFamily="34" charset="0"/>
                        </a:rPr>
                        <a:t>Thoracotomie</a:t>
                      </a:r>
                      <a:endParaRPr lang="fr-FR" sz="1200" b="0" dirty="0">
                        <a:latin typeface="Century Gothic" panose="020B0502020202020204" pitchFamily="34" charset="0"/>
                      </a:endParaRPr>
                    </a:p>
                  </a:txBody>
                  <a:tcPr anchor="ctr"/>
                </a:tc>
                <a:tc>
                  <a:txBody>
                    <a:bodyPr/>
                    <a:lstStyle/>
                    <a:p>
                      <a:pPr algn="ctr"/>
                      <a:r>
                        <a:rPr lang="fr-FR" sz="1200">
                          <a:latin typeface="Century Gothic" panose="020B0502020202020204" pitchFamily="34" charset="0"/>
                        </a:rPr>
                        <a:t>40%</a:t>
                      </a:r>
                    </a:p>
                  </a:txBody>
                  <a:tcPr anchor="ctr"/>
                </a:tc>
                <a:tc>
                  <a:txBody>
                    <a:bodyPr/>
                    <a:lstStyle/>
                    <a:p>
                      <a:pPr algn="ctr"/>
                      <a:r>
                        <a:rPr lang="fr-FR" sz="1200">
                          <a:latin typeface="Century Gothic" panose="020B0502020202020204" pitchFamily="34" charset="0"/>
                        </a:rPr>
                        <a:t>36,6%</a:t>
                      </a:r>
                    </a:p>
                  </a:txBody>
                  <a:tcPr anchor="ctr"/>
                </a:tc>
                <a:extLst>
                  <a:ext uri="{0D108BD9-81ED-4DB2-BD59-A6C34878D82A}">
                    <a16:rowId xmlns:a16="http://schemas.microsoft.com/office/drawing/2014/main" xmlns="" val="1784506412"/>
                  </a:ext>
                </a:extLst>
              </a:tr>
              <a:tr h="264563">
                <a:tc>
                  <a:txBody>
                    <a:bodyPr/>
                    <a:lstStyle/>
                    <a:p>
                      <a:pPr lvl="0" algn="l"/>
                      <a:r>
                        <a:rPr lang="fr-FR" sz="1200" b="1">
                          <a:latin typeface="Century Gothic" panose="020B0502020202020204" pitchFamily="34" charset="0"/>
                        </a:rPr>
                        <a:t>Conversion</a:t>
                      </a:r>
                    </a:p>
                  </a:txBody>
                  <a:tcPr anchor="ctr"/>
                </a:tc>
                <a:tc>
                  <a:txBody>
                    <a:bodyPr/>
                    <a:lstStyle/>
                    <a:p>
                      <a:pPr algn="ctr"/>
                      <a:r>
                        <a:rPr lang="fr-FR" sz="1200">
                          <a:latin typeface="Century Gothic" panose="020B0502020202020204" pitchFamily="34" charset="0"/>
                        </a:rPr>
                        <a:t>N=3</a:t>
                      </a:r>
                    </a:p>
                  </a:txBody>
                  <a:tcPr anchor="ctr"/>
                </a:tc>
                <a:tc>
                  <a:txBody>
                    <a:bodyPr/>
                    <a:lstStyle/>
                    <a:p>
                      <a:pPr algn="ctr"/>
                      <a:r>
                        <a:rPr lang="fr-FR" sz="1200" dirty="0">
                          <a:latin typeface="Century Gothic" panose="020B0502020202020204" pitchFamily="34" charset="0"/>
                        </a:rPr>
                        <a:t>N=2</a:t>
                      </a:r>
                    </a:p>
                  </a:txBody>
                  <a:tcPr anchor="ctr"/>
                </a:tc>
                <a:extLst>
                  <a:ext uri="{0D108BD9-81ED-4DB2-BD59-A6C34878D82A}">
                    <a16:rowId xmlns:a16="http://schemas.microsoft.com/office/drawing/2014/main" xmlns="" val="2891090121"/>
                  </a:ext>
                </a:extLst>
              </a:tr>
            </a:tbl>
          </a:graphicData>
        </a:graphic>
      </p:graphicFrame>
    </p:spTree>
    <p:extLst>
      <p:ext uri="{BB962C8B-B14F-4D97-AF65-F5344CB8AC3E}">
        <p14:creationId xmlns:p14="http://schemas.microsoft.com/office/powerpoint/2010/main" val="185526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6" name="Espace réservé du contenu 2">
            <a:extLst>
              <a:ext uri="{FF2B5EF4-FFF2-40B4-BE49-F238E27FC236}">
                <a16:creationId xmlns:a16="http://schemas.microsoft.com/office/drawing/2014/main" xmlns="" id="{370B9D82-26C3-2D31-329D-9D39429ED486}"/>
              </a:ext>
            </a:extLst>
          </p:cNvPr>
          <p:cNvSpPr>
            <a:spLocks noGrp="1"/>
          </p:cNvSpPr>
          <p:nvPr>
            <p:ph sz="quarter" idx="16"/>
          </p:nvPr>
        </p:nvSpPr>
        <p:spPr/>
        <p:txBody>
          <a:bodyPr/>
          <a:lstStyle/>
          <a:p>
            <a:r>
              <a:rPr lang="fr-FR" dirty="0"/>
              <a:t>C. </a:t>
            </a:r>
            <a:r>
              <a:rPr lang="fr-FR" dirty="0" err="1"/>
              <a:t>Aigner</a:t>
            </a:r>
            <a:r>
              <a:rPr lang="fr-FR" dirty="0"/>
              <a:t> et al., ASCO</a:t>
            </a:r>
            <a:r>
              <a:rPr lang="fr-FR" baseline="30000" dirty="0"/>
              <a:t> ®</a:t>
            </a:r>
            <a:r>
              <a:rPr lang="fr-FR" dirty="0"/>
              <a:t> 2023, Abs. #8500</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NEOPredict-Lung</a:t>
            </a:r>
            <a:endParaRPr lang="fr-FR" dirty="0"/>
          </a:p>
        </p:txBody>
      </p:sp>
      <p:sp>
        <p:nvSpPr>
          <p:cNvPr id="3" name="Espace réservé du texte 2">
            <a:extLst>
              <a:ext uri="{FF2B5EF4-FFF2-40B4-BE49-F238E27FC236}">
                <a16:creationId xmlns:a16="http://schemas.microsoft.com/office/drawing/2014/main" xmlns="" id="{8BD52521-823B-461A-6F10-D2C07EFE14A2}"/>
              </a:ext>
            </a:extLst>
          </p:cNvPr>
          <p:cNvSpPr>
            <a:spLocks noGrp="1"/>
          </p:cNvSpPr>
          <p:nvPr>
            <p:ph type="body" sz="quarter" idx="18"/>
          </p:nvPr>
        </p:nvSpPr>
        <p:spPr/>
        <p:txBody>
          <a:bodyPr/>
          <a:lstStyle/>
          <a:p>
            <a:r>
              <a:rPr lang="fr-FR"/>
              <a:t>Objectifs secondaires</a:t>
            </a:r>
          </a:p>
        </p:txBody>
      </p:sp>
      <p:sp>
        <p:nvSpPr>
          <p:cNvPr id="10" name="Espace réservé du contenu 9">
            <a:extLst>
              <a:ext uri="{FF2B5EF4-FFF2-40B4-BE49-F238E27FC236}">
                <a16:creationId xmlns:a16="http://schemas.microsoft.com/office/drawing/2014/main" xmlns="" id="{026A37F1-08EE-6CC2-8BAB-C10445261526}"/>
              </a:ext>
            </a:extLst>
          </p:cNvPr>
          <p:cNvSpPr>
            <a:spLocks noGrp="1"/>
          </p:cNvSpPr>
          <p:nvPr>
            <p:ph sz="quarter" idx="21"/>
          </p:nvPr>
        </p:nvSpPr>
        <p:spPr>
          <a:xfrm>
            <a:off x="1349547" y="4715838"/>
            <a:ext cx="10385253" cy="1146799"/>
          </a:xfrm>
        </p:spPr>
        <p:txBody>
          <a:bodyPr anchor="ctr">
            <a:normAutofit/>
          </a:bodyPr>
          <a:lstStyle/>
          <a:p>
            <a:r>
              <a:rPr lang="fr-FR"/>
              <a:t>Très peu de toxicité (effet de la dose ?).</a:t>
            </a:r>
          </a:p>
          <a:p>
            <a:r>
              <a:rPr lang="fr-FR"/>
              <a:t>Réponse pathologique complète ou majeure concordant aux essais d’immunothérapie néo-adjuvant, mais numériquement très proches du bras nivolumab seul.</a:t>
            </a:r>
          </a:p>
        </p:txBody>
      </p:sp>
      <p:graphicFrame>
        <p:nvGraphicFramePr>
          <p:cNvPr id="11" name="Tableau 6">
            <a:extLst>
              <a:ext uri="{FF2B5EF4-FFF2-40B4-BE49-F238E27FC236}">
                <a16:creationId xmlns:a16="http://schemas.microsoft.com/office/drawing/2014/main" xmlns="" id="{D9C8702D-B4F8-B4FE-6E15-11468C40CFCD}"/>
              </a:ext>
            </a:extLst>
          </p:cNvPr>
          <p:cNvGraphicFramePr>
            <a:graphicFrameLocks noGrp="1"/>
          </p:cNvGraphicFramePr>
          <p:nvPr>
            <p:extLst>
              <p:ext uri="{D42A27DB-BD31-4B8C-83A1-F6EECF244321}">
                <p14:modId xmlns:p14="http://schemas.microsoft.com/office/powerpoint/2010/main" val="39961058"/>
              </p:ext>
            </p:extLst>
          </p:nvPr>
        </p:nvGraphicFramePr>
        <p:xfrm>
          <a:off x="1349551" y="1011951"/>
          <a:ext cx="5395436" cy="3627120"/>
        </p:xfrm>
        <a:graphic>
          <a:graphicData uri="http://schemas.openxmlformats.org/drawingml/2006/table">
            <a:tbl>
              <a:tblPr firstRow="1" bandRow="1">
                <a:tableStyleId>{5C22544A-7EE6-4342-B048-85BDC9FD1C3A}</a:tableStyleId>
              </a:tblPr>
              <a:tblGrid>
                <a:gridCol w="1591130">
                  <a:extLst>
                    <a:ext uri="{9D8B030D-6E8A-4147-A177-3AD203B41FA5}">
                      <a16:colId xmlns:a16="http://schemas.microsoft.com/office/drawing/2014/main" xmlns="" val="3716429334"/>
                    </a:ext>
                  </a:extLst>
                </a:gridCol>
                <a:gridCol w="942806">
                  <a:extLst>
                    <a:ext uri="{9D8B030D-6E8A-4147-A177-3AD203B41FA5}">
                      <a16:colId xmlns:a16="http://schemas.microsoft.com/office/drawing/2014/main" xmlns="" val="1587526157"/>
                    </a:ext>
                  </a:extLst>
                </a:gridCol>
                <a:gridCol w="942806">
                  <a:extLst>
                    <a:ext uri="{9D8B030D-6E8A-4147-A177-3AD203B41FA5}">
                      <a16:colId xmlns:a16="http://schemas.microsoft.com/office/drawing/2014/main" xmlns="" val="45157537"/>
                    </a:ext>
                  </a:extLst>
                </a:gridCol>
                <a:gridCol w="959347">
                  <a:extLst>
                    <a:ext uri="{9D8B030D-6E8A-4147-A177-3AD203B41FA5}">
                      <a16:colId xmlns:a16="http://schemas.microsoft.com/office/drawing/2014/main" xmlns="" val="2060006713"/>
                    </a:ext>
                  </a:extLst>
                </a:gridCol>
                <a:gridCol w="959347">
                  <a:extLst>
                    <a:ext uri="{9D8B030D-6E8A-4147-A177-3AD203B41FA5}">
                      <a16:colId xmlns:a16="http://schemas.microsoft.com/office/drawing/2014/main" xmlns="" val="1113490359"/>
                    </a:ext>
                  </a:extLst>
                </a:gridCol>
              </a:tblGrid>
              <a:tr h="421005">
                <a:tc>
                  <a:txBody>
                    <a:bodyPr/>
                    <a:lstStyle/>
                    <a:p>
                      <a:pPr algn="ctr"/>
                      <a:endParaRPr lang="fr-FR" sz="1400" dirty="0">
                        <a:latin typeface="Century Gothic" panose="020B0502020202020204" pitchFamily="34" charset="0"/>
                      </a:endParaRPr>
                    </a:p>
                  </a:txBody>
                  <a:tcPr anchor="ctr">
                    <a:noFill/>
                  </a:tcPr>
                </a:tc>
                <a:tc gridSpan="2">
                  <a:txBody>
                    <a:bodyPr/>
                    <a:lstStyle/>
                    <a:p>
                      <a:pPr algn="ctr"/>
                      <a:r>
                        <a:rPr lang="fr-FR" sz="1400">
                          <a:latin typeface="Century Gothic" panose="020B0502020202020204" pitchFamily="34" charset="0"/>
                        </a:rPr>
                        <a:t>Nivolumab</a:t>
                      </a:r>
                    </a:p>
                    <a:p>
                      <a:pPr algn="ctr"/>
                      <a:r>
                        <a:rPr lang="fr-FR" sz="1400" b="0">
                          <a:latin typeface="Century Gothic" panose="020B0502020202020204" pitchFamily="34" charset="0"/>
                        </a:rPr>
                        <a:t>(240g)</a:t>
                      </a:r>
                    </a:p>
                  </a:txBody>
                  <a:tcPr anchor="ctr">
                    <a:solidFill>
                      <a:schemeClr val="accent2"/>
                    </a:solidFill>
                  </a:tcPr>
                </a:tc>
                <a:tc hMerge="1">
                  <a:txBody>
                    <a:bodyPr/>
                    <a:lstStyle/>
                    <a:p>
                      <a:pPr algn="ctr"/>
                      <a:endParaRPr lang="fr-FR" sz="1400" b="0">
                        <a:latin typeface="Century Gothic" panose="020B0502020202020204" pitchFamily="34" charset="0"/>
                      </a:endParaRPr>
                    </a:p>
                  </a:txBody>
                  <a:tcPr anchor="ctr">
                    <a:solidFill>
                      <a:schemeClr val="accent2"/>
                    </a:solidFill>
                  </a:tcPr>
                </a:tc>
                <a:tc gridSpan="2">
                  <a:txBody>
                    <a:bodyPr/>
                    <a:lstStyle/>
                    <a:p>
                      <a:pPr algn="ctr"/>
                      <a:r>
                        <a:rPr lang="fr-FR" sz="1400">
                          <a:latin typeface="Century Gothic" panose="020B0502020202020204" pitchFamily="34" charset="0"/>
                        </a:rPr>
                        <a:t>Nivolumab</a:t>
                      </a:r>
                      <a:r>
                        <a:rPr lang="fr-FR" sz="1400" b="1">
                          <a:latin typeface="Century Gothic" panose="020B0502020202020204" pitchFamily="34" charset="0"/>
                        </a:rPr>
                        <a:t> </a:t>
                      </a:r>
                      <a:r>
                        <a:rPr lang="fr-FR" sz="1400" b="0">
                          <a:latin typeface="Century Gothic" panose="020B0502020202020204" pitchFamily="34" charset="0"/>
                        </a:rPr>
                        <a:t>(240g)/</a:t>
                      </a:r>
                      <a:br>
                        <a:rPr lang="fr-FR" sz="1400" b="0">
                          <a:latin typeface="Century Gothic" panose="020B0502020202020204" pitchFamily="34" charset="0"/>
                        </a:rPr>
                      </a:br>
                      <a:r>
                        <a:rPr lang="fr-FR" sz="1400" b="1">
                          <a:latin typeface="Century Gothic" panose="020B0502020202020204" pitchFamily="34" charset="0"/>
                        </a:rPr>
                        <a:t>Relatlimab</a:t>
                      </a:r>
                      <a:r>
                        <a:rPr lang="fr-FR" sz="1400" b="0">
                          <a:latin typeface="Century Gothic" panose="020B0502020202020204" pitchFamily="34" charset="0"/>
                        </a:rPr>
                        <a:t> (80g)</a:t>
                      </a:r>
                    </a:p>
                  </a:txBody>
                  <a:tcPr anchor="ctr">
                    <a:solidFill>
                      <a:schemeClr val="accent1"/>
                    </a:solidFill>
                  </a:tcPr>
                </a:tc>
                <a:tc hMerge="1">
                  <a:txBody>
                    <a:bodyPr/>
                    <a:lstStyle/>
                    <a:p>
                      <a:pPr algn="ctr"/>
                      <a:endParaRPr lang="fr-FR" sz="1400" b="0">
                        <a:latin typeface="Century Gothic" panose="020B0502020202020204" pitchFamily="34" charset="0"/>
                      </a:endParaRPr>
                    </a:p>
                  </a:txBody>
                  <a:tcPr anchor="ctr">
                    <a:solidFill>
                      <a:schemeClr val="accent1"/>
                    </a:solidFill>
                  </a:tcPr>
                </a:tc>
                <a:extLst>
                  <a:ext uri="{0D108BD9-81ED-4DB2-BD59-A6C34878D82A}">
                    <a16:rowId xmlns:a16="http://schemas.microsoft.com/office/drawing/2014/main" xmlns="" val="2399490887"/>
                  </a:ext>
                </a:extLst>
              </a:tr>
              <a:tr h="222885">
                <a:tc>
                  <a:txBody>
                    <a:bodyPr/>
                    <a:lstStyle/>
                    <a:p>
                      <a:pPr algn="l"/>
                      <a:endParaRPr lang="fr-FR" sz="1200" b="0">
                        <a:latin typeface="Century Gothic" panose="020B0502020202020204" pitchFamily="34" charset="0"/>
                      </a:endParaRPr>
                    </a:p>
                  </a:txBody>
                  <a:tcPr anchor="ctr"/>
                </a:tc>
                <a:tc>
                  <a:txBody>
                    <a:bodyPr/>
                    <a:lstStyle/>
                    <a:p>
                      <a:pPr algn="ctr"/>
                      <a:r>
                        <a:rPr lang="fr-FR" sz="1200" b="1" dirty="0">
                          <a:latin typeface="Century Gothic" panose="020B0502020202020204" pitchFamily="34" charset="0"/>
                        </a:rPr>
                        <a:t>Tout grade</a:t>
                      </a:r>
                    </a:p>
                  </a:txBody>
                  <a:tcPr anchor="ctr"/>
                </a:tc>
                <a:tc>
                  <a:txBody>
                    <a:bodyPr/>
                    <a:lstStyle/>
                    <a:p>
                      <a:pPr algn="ctr"/>
                      <a:r>
                        <a:rPr lang="fr-FR" sz="1200" b="1">
                          <a:latin typeface="Century Gothic" panose="020B0502020202020204" pitchFamily="34" charset="0"/>
                        </a:rPr>
                        <a:t>Grade </a:t>
                      </a:r>
                      <a:r>
                        <a:rPr lang="fr-FR" sz="1200" b="1" u="sng">
                          <a:latin typeface="Century Gothic" panose="020B0502020202020204" pitchFamily="34" charset="0"/>
                        </a:rPr>
                        <a:t>&gt;</a:t>
                      </a:r>
                      <a:r>
                        <a:rPr lang="fr-FR" sz="1200" b="1">
                          <a:latin typeface="Century Gothic" panose="020B0502020202020204" pitchFamily="34" charset="0"/>
                        </a:rPr>
                        <a:t> 3</a:t>
                      </a:r>
                    </a:p>
                  </a:txBody>
                  <a:tcPr anchor="ctr"/>
                </a:tc>
                <a:tc>
                  <a:txBody>
                    <a:bodyPr/>
                    <a:lstStyle/>
                    <a:p>
                      <a:pPr algn="ctr"/>
                      <a:r>
                        <a:rPr lang="fr-FR" sz="1200" b="1" dirty="0">
                          <a:latin typeface="Century Gothic" panose="020B0502020202020204" pitchFamily="34" charset="0"/>
                        </a:rPr>
                        <a:t>Tout grade</a:t>
                      </a:r>
                    </a:p>
                  </a:txBody>
                  <a:tcPr anchor="ctr"/>
                </a:tc>
                <a:tc>
                  <a:txBody>
                    <a:bodyPr/>
                    <a:lstStyle/>
                    <a:p>
                      <a:pPr algn="ctr"/>
                      <a:r>
                        <a:rPr lang="fr-FR" sz="1200" b="1">
                          <a:latin typeface="Century Gothic" panose="020B0502020202020204" pitchFamily="34" charset="0"/>
                        </a:rPr>
                        <a:t>Grade </a:t>
                      </a:r>
                      <a:r>
                        <a:rPr lang="fr-FR" sz="1200" b="1" u="sng">
                          <a:latin typeface="Century Gothic" panose="020B0502020202020204" pitchFamily="34" charset="0"/>
                        </a:rPr>
                        <a:t>&gt;</a:t>
                      </a:r>
                      <a:r>
                        <a:rPr lang="fr-FR" sz="1200" b="1">
                          <a:latin typeface="Century Gothic" panose="020B0502020202020204" pitchFamily="34" charset="0"/>
                        </a:rPr>
                        <a:t> 3</a:t>
                      </a:r>
                    </a:p>
                  </a:txBody>
                  <a:tcPr anchor="ctr"/>
                </a:tc>
                <a:extLst>
                  <a:ext uri="{0D108BD9-81ED-4DB2-BD59-A6C34878D82A}">
                    <a16:rowId xmlns:a16="http://schemas.microsoft.com/office/drawing/2014/main" xmlns="" val="3223284940"/>
                  </a:ext>
                </a:extLst>
              </a:tr>
              <a:tr h="222885">
                <a:tc>
                  <a:txBody>
                    <a:bodyPr/>
                    <a:lstStyle/>
                    <a:p>
                      <a:pPr algn="l"/>
                      <a:r>
                        <a:rPr lang="fr-FR" sz="1200" b="1" dirty="0">
                          <a:latin typeface="Century Gothic" panose="020B0502020202020204" pitchFamily="34" charset="0"/>
                        </a:rPr>
                        <a:t>Anémie</a:t>
                      </a:r>
                      <a:endParaRPr lang="fr-FR" sz="1200" b="0" dirty="0">
                        <a:latin typeface="Century Gothic" panose="020B0502020202020204" pitchFamily="34" charset="0"/>
                      </a:endParaRPr>
                    </a:p>
                  </a:txBody>
                  <a:tcPr anchor="ctr"/>
                </a:tc>
                <a:tc>
                  <a:txBody>
                    <a:bodyPr/>
                    <a:lstStyle/>
                    <a:p>
                      <a:pPr algn="ctr"/>
                      <a:r>
                        <a:rPr lang="fr-FR" sz="1200">
                          <a:latin typeface="Century Gothic" panose="020B0502020202020204" pitchFamily="34" charset="0"/>
                        </a:rPr>
                        <a:t>2 (7%)</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a:t>
                      </a:r>
                    </a:p>
                  </a:txBody>
                  <a:tcPr anchor="ctr"/>
                </a:tc>
                <a:extLst>
                  <a:ext uri="{0D108BD9-81ED-4DB2-BD59-A6C34878D82A}">
                    <a16:rowId xmlns:a16="http://schemas.microsoft.com/office/drawing/2014/main" xmlns="" val="3880379026"/>
                  </a:ext>
                </a:extLst>
              </a:tr>
              <a:tr h="222885">
                <a:tc>
                  <a:txBody>
                    <a:bodyPr/>
                    <a:lstStyle/>
                    <a:p>
                      <a:pPr algn="l"/>
                      <a:r>
                        <a:rPr lang="fr-FR" sz="1200" b="1" dirty="0" err="1">
                          <a:latin typeface="Century Gothic" panose="020B0502020202020204" pitchFamily="34" charset="0"/>
                        </a:rPr>
                        <a:t>Fibrilation</a:t>
                      </a:r>
                      <a:r>
                        <a:rPr lang="fr-FR" sz="1200" b="1" dirty="0">
                          <a:latin typeface="Century Gothic" panose="020B0502020202020204" pitchFamily="34" charset="0"/>
                        </a:rPr>
                        <a:t> auriculaire</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a:t>
                      </a:r>
                    </a:p>
                  </a:txBody>
                  <a:tcPr anchor="ctr"/>
                </a:tc>
                <a:extLst>
                  <a:ext uri="{0D108BD9-81ED-4DB2-BD59-A6C34878D82A}">
                    <a16:rowId xmlns:a16="http://schemas.microsoft.com/office/drawing/2014/main" xmlns="" val="3386438990"/>
                  </a:ext>
                </a:extLst>
              </a:tr>
              <a:tr h="222885">
                <a:tc>
                  <a:txBody>
                    <a:bodyPr/>
                    <a:lstStyle/>
                    <a:p>
                      <a:pPr algn="l"/>
                      <a:r>
                        <a:rPr lang="fr-FR" sz="1200" b="1" dirty="0">
                          <a:latin typeface="Century Gothic" panose="020B0502020202020204" pitchFamily="34" charset="0"/>
                        </a:rPr>
                        <a:t>Hyperthyroïdie</a:t>
                      </a:r>
                    </a:p>
                  </a:txBody>
                  <a:tcPr anchor="ctr"/>
                </a:tc>
                <a:tc>
                  <a:txBody>
                    <a:bodyPr/>
                    <a:lstStyle/>
                    <a:p>
                      <a:pPr algn="ctr"/>
                      <a:r>
                        <a:rPr lang="fr-FR" sz="1200">
                          <a:latin typeface="Century Gothic" panose="020B0502020202020204" pitchFamily="34" charset="0"/>
                        </a:rPr>
                        <a:t>5 (17%)</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4 (13%)</a:t>
                      </a:r>
                    </a:p>
                  </a:txBody>
                  <a:tcPr anchor="ctr"/>
                </a:tc>
                <a:tc>
                  <a:txBody>
                    <a:bodyPr/>
                    <a:lstStyle/>
                    <a:p>
                      <a:pPr algn="ctr"/>
                      <a:r>
                        <a:rPr lang="fr-FR" sz="1200">
                          <a:latin typeface="Century Gothic" panose="020B0502020202020204" pitchFamily="34" charset="0"/>
                        </a:rPr>
                        <a:t>-</a:t>
                      </a:r>
                    </a:p>
                  </a:txBody>
                  <a:tcPr anchor="ctr"/>
                </a:tc>
                <a:extLst>
                  <a:ext uri="{0D108BD9-81ED-4DB2-BD59-A6C34878D82A}">
                    <a16:rowId xmlns:a16="http://schemas.microsoft.com/office/drawing/2014/main" xmlns="" val="1271936211"/>
                  </a:ext>
                </a:extLst>
              </a:tr>
              <a:tr h="222885">
                <a:tc>
                  <a:txBody>
                    <a:bodyPr/>
                    <a:lstStyle/>
                    <a:p>
                      <a:pPr algn="l"/>
                      <a:r>
                        <a:rPr lang="fr-FR" sz="1200" b="1" dirty="0">
                          <a:latin typeface="Century Gothic" panose="020B0502020202020204" pitchFamily="34" charset="0"/>
                        </a:rPr>
                        <a:t>Hypothyroïdie</a:t>
                      </a:r>
                    </a:p>
                  </a:txBody>
                  <a:tcPr anchor="ctr"/>
                </a:tc>
                <a:tc>
                  <a:txBody>
                    <a:bodyPr/>
                    <a:lstStyle/>
                    <a:p>
                      <a:pPr algn="ctr"/>
                      <a:r>
                        <a:rPr lang="fr-FR" sz="1200">
                          <a:latin typeface="Century Gothic" panose="020B0502020202020204" pitchFamily="34" charset="0"/>
                        </a:rPr>
                        <a:t>2 (7%)</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3 (10%)</a:t>
                      </a:r>
                    </a:p>
                  </a:txBody>
                  <a:tcPr anchor="ctr"/>
                </a:tc>
                <a:tc>
                  <a:txBody>
                    <a:bodyPr/>
                    <a:lstStyle/>
                    <a:p>
                      <a:pPr algn="ctr"/>
                      <a:r>
                        <a:rPr lang="fr-FR" sz="1200">
                          <a:latin typeface="Century Gothic" panose="020B0502020202020204" pitchFamily="34" charset="0"/>
                        </a:rPr>
                        <a:t>-</a:t>
                      </a:r>
                    </a:p>
                  </a:txBody>
                  <a:tcPr anchor="ctr"/>
                </a:tc>
                <a:extLst>
                  <a:ext uri="{0D108BD9-81ED-4DB2-BD59-A6C34878D82A}">
                    <a16:rowId xmlns:a16="http://schemas.microsoft.com/office/drawing/2014/main" xmlns="" val="2076344993"/>
                  </a:ext>
                </a:extLst>
              </a:tr>
              <a:tr h="222885">
                <a:tc>
                  <a:txBody>
                    <a:bodyPr/>
                    <a:lstStyle/>
                    <a:p>
                      <a:pPr algn="l"/>
                      <a:r>
                        <a:rPr lang="fr-FR" sz="1200" b="1" dirty="0">
                          <a:latin typeface="Century Gothic" panose="020B0502020202020204" pitchFamily="34" charset="0"/>
                        </a:rPr>
                        <a:t>Gastrointestinale</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2 (7%)</a:t>
                      </a:r>
                    </a:p>
                  </a:txBody>
                  <a:tcPr anchor="ctr"/>
                </a:tc>
                <a:tc>
                  <a:txBody>
                    <a:bodyPr/>
                    <a:lstStyle/>
                    <a:p>
                      <a:pPr algn="ctr"/>
                      <a:r>
                        <a:rPr lang="fr-FR" sz="1200">
                          <a:latin typeface="Century Gothic" panose="020B0502020202020204" pitchFamily="34" charset="0"/>
                        </a:rPr>
                        <a:t>-</a:t>
                      </a:r>
                    </a:p>
                  </a:txBody>
                  <a:tcPr anchor="ctr"/>
                </a:tc>
                <a:extLst>
                  <a:ext uri="{0D108BD9-81ED-4DB2-BD59-A6C34878D82A}">
                    <a16:rowId xmlns:a16="http://schemas.microsoft.com/office/drawing/2014/main" xmlns="" val="3685373999"/>
                  </a:ext>
                </a:extLst>
              </a:tr>
              <a:tr h="222885">
                <a:tc>
                  <a:txBody>
                    <a:bodyPr/>
                    <a:lstStyle/>
                    <a:p>
                      <a:pPr algn="l"/>
                      <a:r>
                        <a:rPr lang="fr-FR" sz="1200" b="1" dirty="0">
                          <a:latin typeface="Century Gothic" panose="020B0502020202020204" pitchFamily="34" charset="0"/>
                        </a:rPr>
                        <a:t>Hépatique</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1 (3%)</a:t>
                      </a:r>
                    </a:p>
                  </a:txBody>
                  <a:tcPr anchor="ctr"/>
                </a:tc>
                <a:extLst>
                  <a:ext uri="{0D108BD9-81ED-4DB2-BD59-A6C34878D82A}">
                    <a16:rowId xmlns:a16="http://schemas.microsoft.com/office/drawing/2014/main" xmlns="" val="522061733"/>
                  </a:ext>
                </a:extLst>
              </a:tr>
              <a:tr h="222885">
                <a:tc>
                  <a:txBody>
                    <a:bodyPr/>
                    <a:lstStyle/>
                    <a:p>
                      <a:pPr algn="l"/>
                      <a:r>
                        <a:rPr lang="fr-FR" sz="1200" b="1" dirty="0">
                          <a:latin typeface="Century Gothic" panose="020B0502020202020204" pitchFamily="34" charset="0"/>
                        </a:rPr>
                        <a:t>Protéinurie</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a:t>
                      </a:r>
                    </a:p>
                  </a:txBody>
                  <a:tcPr anchor="ctr"/>
                </a:tc>
                <a:extLst>
                  <a:ext uri="{0D108BD9-81ED-4DB2-BD59-A6C34878D82A}">
                    <a16:rowId xmlns:a16="http://schemas.microsoft.com/office/drawing/2014/main" xmlns="" val="104630894"/>
                  </a:ext>
                </a:extLst>
              </a:tr>
              <a:tr h="222885">
                <a:tc>
                  <a:txBody>
                    <a:bodyPr/>
                    <a:lstStyle/>
                    <a:p>
                      <a:pPr algn="l"/>
                      <a:r>
                        <a:rPr lang="fr-FR" sz="1200" b="1" dirty="0">
                          <a:latin typeface="Century Gothic" panose="020B0502020202020204" pitchFamily="34" charset="0"/>
                        </a:rPr>
                        <a:t>Pneumonie</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2 (7%)</a:t>
                      </a:r>
                    </a:p>
                  </a:txBody>
                  <a:tcPr anchor="ctr"/>
                </a:tc>
                <a:tc>
                  <a:txBody>
                    <a:bodyPr/>
                    <a:lstStyle/>
                    <a:p>
                      <a:pPr algn="ctr"/>
                      <a:r>
                        <a:rPr lang="fr-FR" sz="1200">
                          <a:latin typeface="Century Gothic" panose="020B0502020202020204" pitchFamily="34" charset="0"/>
                        </a:rPr>
                        <a:t>-</a:t>
                      </a:r>
                    </a:p>
                  </a:txBody>
                  <a:tcPr anchor="ctr"/>
                </a:tc>
                <a:extLst>
                  <a:ext uri="{0D108BD9-81ED-4DB2-BD59-A6C34878D82A}">
                    <a16:rowId xmlns:a16="http://schemas.microsoft.com/office/drawing/2014/main" xmlns="" val="1514066595"/>
                  </a:ext>
                </a:extLst>
              </a:tr>
              <a:tr h="222885">
                <a:tc>
                  <a:txBody>
                    <a:bodyPr/>
                    <a:lstStyle/>
                    <a:p>
                      <a:pPr algn="l"/>
                      <a:r>
                        <a:rPr lang="fr-FR" sz="1200" b="1" dirty="0">
                          <a:latin typeface="Century Gothic" panose="020B0502020202020204" pitchFamily="34" charset="0"/>
                        </a:rPr>
                        <a:t>Rash</a:t>
                      </a:r>
                    </a:p>
                  </a:txBody>
                  <a:tcPr anchor="ctr"/>
                </a:tc>
                <a:tc>
                  <a:txBody>
                    <a:bodyPr/>
                    <a:lstStyle/>
                    <a:p>
                      <a:pPr algn="ctr"/>
                      <a:r>
                        <a:rPr lang="fr-FR" sz="1200">
                          <a:latin typeface="Century Gothic" panose="020B0502020202020204" pitchFamily="34" charset="0"/>
                        </a:rPr>
                        <a:t>1 (3%)</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a:latin typeface="Century Gothic" panose="020B0502020202020204" pitchFamily="34" charset="0"/>
                        </a:rPr>
                        <a:t>-</a:t>
                      </a:r>
                    </a:p>
                  </a:txBody>
                  <a:tcPr anchor="ctr"/>
                </a:tc>
                <a:tc>
                  <a:txBody>
                    <a:bodyPr/>
                    <a:lstStyle/>
                    <a:p>
                      <a:pPr algn="ctr"/>
                      <a:r>
                        <a:rPr lang="fr-FR" sz="1200" dirty="0">
                          <a:latin typeface="Century Gothic" panose="020B0502020202020204" pitchFamily="34" charset="0"/>
                        </a:rPr>
                        <a:t>-</a:t>
                      </a:r>
                    </a:p>
                  </a:txBody>
                  <a:tcPr anchor="ctr"/>
                </a:tc>
                <a:extLst>
                  <a:ext uri="{0D108BD9-81ED-4DB2-BD59-A6C34878D82A}">
                    <a16:rowId xmlns:a16="http://schemas.microsoft.com/office/drawing/2014/main" xmlns="" val="1480035551"/>
                  </a:ext>
                </a:extLst>
              </a:tr>
            </a:tbl>
          </a:graphicData>
        </a:graphic>
      </p:graphicFrame>
      <p:sp>
        <p:nvSpPr>
          <p:cNvPr id="12" name="Rectangle 11">
            <a:extLst>
              <a:ext uri="{FF2B5EF4-FFF2-40B4-BE49-F238E27FC236}">
                <a16:creationId xmlns:a16="http://schemas.microsoft.com/office/drawing/2014/main" xmlns="" id="{74A24BDF-DBD7-B418-712F-5A6BA3A96D9A}"/>
              </a:ext>
            </a:extLst>
          </p:cNvPr>
          <p:cNvSpPr/>
          <p:nvPr/>
        </p:nvSpPr>
        <p:spPr>
          <a:xfrm>
            <a:off x="5786846" y="1530849"/>
            <a:ext cx="958141" cy="310822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Tableau 6">
            <a:extLst>
              <a:ext uri="{FF2B5EF4-FFF2-40B4-BE49-F238E27FC236}">
                <a16:creationId xmlns:a16="http://schemas.microsoft.com/office/drawing/2014/main" xmlns="" id="{121384F5-0DDF-FB56-6DE4-DF4DFAE1BE32}"/>
              </a:ext>
            </a:extLst>
          </p:cNvPr>
          <p:cNvGraphicFramePr>
            <a:graphicFrameLocks noGrp="1"/>
          </p:cNvGraphicFramePr>
          <p:nvPr/>
        </p:nvGraphicFramePr>
        <p:xfrm>
          <a:off x="7053159" y="1882235"/>
          <a:ext cx="4763631" cy="1066800"/>
        </p:xfrm>
        <a:graphic>
          <a:graphicData uri="http://schemas.openxmlformats.org/drawingml/2006/table">
            <a:tbl>
              <a:tblPr firstRow="1" bandRow="1">
                <a:tableStyleId>{5C22544A-7EE6-4342-B048-85BDC9FD1C3A}</a:tableStyleId>
              </a:tblPr>
              <a:tblGrid>
                <a:gridCol w="723830">
                  <a:extLst>
                    <a:ext uri="{9D8B030D-6E8A-4147-A177-3AD203B41FA5}">
                      <a16:colId xmlns:a16="http://schemas.microsoft.com/office/drawing/2014/main" xmlns="" val="3716429334"/>
                    </a:ext>
                  </a:extLst>
                </a:gridCol>
                <a:gridCol w="2028631">
                  <a:extLst>
                    <a:ext uri="{9D8B030D-6E8A-4147-A177-3AD203B41FA5}">
                      <a16:colId xmlns:a16="http://schemas.microsoft.com/office/drawing/2014/main" xmlns="" val="1587526157"/>
                    </a:ext>
                  </a:extLst>
                </a:gridCol>
                <a:gridCol w="2011170">
                  <a:extLst>
                    <a:ext uri="{9D8B030D-6E8A-4147-A177-3AD203B41FA5}">
                      <a16:colId xmlns:a16="http://schemas.microsoft.com/office/drawing/2014/main" xmlns="" val="1113490359"/>
                    </a:ext>
                  </a:extLst>
                </a:gridCol>
              </a:tblGrid>
              <a:tr h="466876">
                <a:tc>
                  <a:txBody>
                    <a:bodyPr/>
                    <a:lstStyle/>
                    <a:p>
                      <a:pPr algn="ctr"/>
                      <a:endParaRPr lang="fr-FR" sz="1400">
                        <a:latin typeface="Century Gothic" panose="020B0502020202020204" pitchFamily="34" charset="0"/>
                      </a:endParaRPr>
                    </a:p>
                  </a:txBody>
                  <a:tcPr anchor="ctr">
                    <a:noFill/>
                  </a:tcPr>
                </a:tc>
                <a:tc>
                  <a:txBody>
                    <a:bodyPr/>
                    <a:lstStyle/>
                    <a:p>
                      <a:pPr algn="ctr"/>
                      <a:r>
                        <a:rPr lang="fr-FR" sz="1400" dirty="0" err="1">
                          <a:latin typeface="Century Gothic" panose="020B0502020202020204" pitchFamily="34" charset="0"/>
                        </a:rPr>
                        <a:t>Nivolumab</a:t>
                      </a:r>
                      <a:endParaRPr lang="fr-FR" sz="1400" dirty="0">
                        <a:latin typeface="Century Gothic" panose="020B0502020202020204" pitchFamily="34" charset="0"/>
                      </a:endParaRPr>
                    </a:p>
                    <a:p>
                      <a:pPr algn="ctr"/>
                      <a:r>
                        <a:rPr lang="fr-FR" sz="1400" b="0" dirty="0">
                          <a:latin typeface="Century Gothic" panose="020B0502020202020204" pitchFamily="34" charset="0"/>
                        </a:rPr>
                        <a:t>(240g)</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latin typeface="Century Gothic" panose="020B0502020202020204" pitchFamily="34" charset="0"/>
                        </a:rPr>
                        <a:t>Nivolumab</a:t>
                      </a:r>
                      <a:r>
                        <a:rPr lang="fr-FR" sz="1400" b="1">
                          <a:latin typeface="Century Gothic" panose="020B0502020202020204" pitchFamily="34" charset="0"/>
                        </a:rPr>
                        <a:t> </a:t>
                      </a:r>
                      <a:r>
                        <a:rPr lang="fr-FR" sz="1400" b="0">
                          <a:latin typeface="Century Gothic" panose="020B0502020202020204" pitchFamily="34" charset="0"/>
                        </a:rPr>
                        <a:t>(240g)/</a:t>
                      </a:r>
                      <a:br>
                        <a:rPr lang="fr-FR" sz="1400" b="0">
                          <a:latin typeface="Century Gothic" panose="020B0502020202020204" pitchFamily="34" charset="0"/>
                        </a:rPr>
                      </a:br>
                      <a:r>
                        <a:rPr lang="fr-FR" sz="1400" b="1">
                          <a:latin typeface="Century Gothic" panose="020B0502020202020204" pitchFamily="34" charset="0"/>
                        </a:rPr>
                        <a:t>Relatlimab</a:t>
                      </a:r>
                      <a:r>
                        <a:rPr lang="fr-FR" sz="1400" b="0">
                          <a:latin typeface="Century Gothic" panose="020B0502020202020204" pitchFamily="34" charset="0"/>
                        </a:rPr>
                        <a:t> (80g)</a:t>
                      </a:r>
                    </a:p>
                  </a:txBody>
                  <a:tcPr anchor="ctr">
                    <a:solidFill>
                      <a:schemeClr val="accent1"/>
                    </a:solidFill>
                  </a:tcPr>
                </a:tc>
                <a:extLst>
                  <a:ext uri="{0D108BD9-81ED-4DB2-BD59-A6C34878D82A}">
                    <a16:rowId xmlns:a16="http://schemas.microsoft.com/office/drawing/2014/main" xmlns="" val="2399490887"/>
                  </a:ext>
                </a:extLst>
              </a:tr>
              <a:tr h="264563">
                <a:tc>
                  <a:txBody>
                    <a:bodyPr/>
                    <a:lstStyle/>
                    <a:p>
                      <a:pPr algn="l"/>
                      <a:r>
                        <a:rPr lang="fr-FR" sz="1200" b="1">
                          <a:latin typeface="Century Gothic" panose="020B0502020202020204" pitchFamily="34" charset="0"/>
                        </a:rPr>
                        <a:t>pCR</a:t>
                      </a:r>
                    </a:p>
                  </a:txBody>
                  <a:tcPr anchor="ctr"/>
                </a:tc>
                <a:tc>
                  <a:txBody>
                    <a:bodyPr/>
                    <a:lstStyle/>
                    <a:p>
                      <a:pPr algn="ctr"/>
                      <a:r>
                        <a:rPr lang="fr-FR" sz="1200" b="0">
                          <a:latin typeface="Century Gothic" panose="020B0502020202020204" pitchFamily="34" charset="0"/>
                        </a:rPr>
                        <a:t>13,3%</a:t>
                      </a:r>
                    </a:p>
                  </a:txBody>
                  <a:tcPr anchor="ctr"/>
                </a:tc>
                <a:tc>
                  <a:txBody>
                    <a:bodyPr/>
                    <a:lstStyle/>
                    <a:p>
                      <a:pPr algn="ctr"/>
                      <a:r>
                        <a:rPr lang="fr-FR" sz="1200" b="0">
                          <a:latin typeface="Century Gothic" panose="020B0502020202020204" pitchFamily="34" charset="0"/>
                        </a:rPr>
                        <a:t>16,7%</a:t>
                      </a:r>
                    </a:p>
                  </a:txBody>
                  <a:tcPr anchor="ctr"/>
                </a:tc>
                <a:extLst>
                  <a:ext uri="{0D108BD9-81ED-4DB2-BD59-A6C34878D82A}">
                    <a16:rowId xmlns:a16="http://schemas.microsoft.com/office/drawing/2014/main" xmlns="" val="3223284940"/>
                  </a:ext>
                </a:extLst>
              </a:tr>
              <a:tr h="264563">
                <a:tc>
                  <a:txBody>
                    <a:bodyPr/>
                    <a:lstStyle/>
                    <a:p>
                      <a:pPr algn="l"/>
                      <a:r>
                        <a:rPr lang="fr-FR" sz="1200" b="1">
                          <a:latin typeface="Century Gothic" panose="020B0502020202020204" pitchFamily="34" charset="0"/>
                        </a:rPr>
                        <a:t>MPR</a:t>
                      </a:r>
                    </a:p>
                  </a:txBody>
                  <a:tcPr anchor="ctr"/>
                </a:tc>
                <a:tc>
                  <a:txBody>
                    <a:bodyPr/>
                    <a:lstStyle/>
                    <a:p>
                      <a:pPr algn="ctr"/>
                      <a:r>
                        <a:rPr lang="fr-FR" sz="1200" b="0">
                          <a:latin typeface="Century Gothic" panose="020B0502020202020204" pitchFamily="34" charset="0"/>
                        </a:rPr>
                        <a:t>27%</a:t>
                      </a:r>
                    </a:p>
                  </a:txBody>
                  <a:tcPr anchor="ctr"/>
                </a:tc>
                <a:tc>
                  <a:txBody>
                    <a:bodyPr/>
                    <a:lstStyle/>
                    <a:p>
                      <a:pPr algn="ctr"/>
                      <a:r>
                        <a:rPr lang="fr-FR" sz="1200" b="0" dirty="0">
                          <a:latin typeface="Century Gothic" panose="020B0502020202020204" pitchFamily="34" charset="0"/>
                        </a:rPr>
                        <a:t>30%</a:t>
                      </a:r>
                    </a:p>
                  </a:txBody>
                  <a:tcPr anchor="ctr"/>
                </a:tc>
                <a:extLst>
                  <a:ext uri="{0D108BD9-81ED-4DB2-BD59-A6C34878D82A}">
                    <a16:rowId xmlns:a16="http://schemas.microsoft.com/office/drawing/2014/main" xmlns="" val="3880379026"/>
                  </a:ext>
                </a:extLst>
              </a:tr>
            </a:tbl>
          </a:graphicData>
        </a:graphic>
      </p:graphicFrame>
    </p:spTree>
    <p:extLst>
      <p:ext uri="{BB962C8B-B14F-4D97-AF65-F5344CB8AC3E}">
        <p14:creationId xmlns:p14="http://schemas.microsoft.com/office/powerpoint/2010/main" val="1690427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5" name="Espace réservé du contenu 2">
            <a:extLst>
              <a:ext uri="{FF2B5EF4-FFF2-40B4-BE49-F238E27FC236}">
                <a16:creationId xmlns:a16="http://schemas.microsoft.com/office/drawing/2014/main" xmlns="" id="{F99E9F0D-8828-742C-528F-65CEA770F0D3}"/>
              </a:ext>
            </a:extLst>
          </p:cNvPr>
          <p:cNvSpPr>
            <a:spLocks noGrp="1"/>
          </p:cNvSpPr>
          <p:nvPr>
            <p:ph sz="quarter" idx="16"/>
          </p:nvPr>
        </p:nvSpPr>
        <p:spPr/>
        <p:txBody>
          <a:bodyPr/>
          <a:lstStyle/>
          <a:p>
            <a:r>
              <a:rPr lang="fr-FR" dirty="0"/>
              <a:t>C. </a:t>
            </a:r>
            <a:r>
              <a:rPr lang="fr-FR" dirty="0" err="1"/>
              <a:t>Aigner</a:t>
            </a:r>
            <a:r>
              <a:rPr lang="fr-FR" dirty="0"/>
              <a:t> et al., ASCO</a:t>
            </a:r>
            <a:r>
              <a:rPr lang="fr-FR" baseline="30000" dirty="0"/>
              <a:t> ®</a:t>
            </a:r>
            <a:r>
              <a:rPr lang="fr-FR" dirty="0"/>
              <a:t> 2023, Abs. #8500</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a:t>NEOPredict-Lung</a:t>
            </a:r>
            <a:endParaRPr lang="fr-FR" dirty="0"/>
          </a:p>
        </p:txBody>
      </p:sp>
      <p:sp>
        <p:nvSpPr>
          <p:cNvPr id="3" name="Espace réservé du texte 2">
            <a:extLst>
              <a:ext uri="{FF2B5EF4-FFF2-40B4-BE49-F238E27FC236}">
                <a16:creationId xmlns:a16="http://schemas.microsoft.com/office/drawing/2014/main" xmlns="" id="{3DE85418-08C7-AF78-6796-9F0018F8A4D1}"/>
              </a:ext>
            </a:extLst>
          </p:cNvPr>
          <p:cNvSpPr>
            <a:spLocks noGrp="1"/>
          </p:cNvSpPr>
          <p:nvPr>
            <p:ph type="body" sz="quarter" idx="18"/>
          </p:nvPr>
        </p:nvSpPr>
        <p:spPr/>
        <p:txBody>
          <a:bodyPr/>
          <a:lstStyle/>
          <a:p>
            <a:r>
              <a:rPr lang="fr-FR"/>
              <a:t>Conclusion</a:t>
            </a:r>
          </a:p>
        </p:txBody>
      </p:sp>
      <p:sp>
        <p:nvSpPr>
          <p:cNvPr id="10" name="Espace réservé du contenu 9">
            <a:extLst>
              <a:ext uri="{FF2B5EF4-FFF2-40B4-BE49-F238E27FC236}">
                <a16:creationId xmlns:a16="http://schemas.microsoft.com/office/drawing/2014/main" xmlns="" id="{F571C035-5431-C36B-CB37-E5663F1EC8A2}"/>
              </a:ext>
            </a:extLst>
          </p:cNvPr>
          <p:cNvSpPr>
            <a:spLocks noGrp="1"/>
          </p:cNvSpPr>
          <p:nvPr>
            <p:ph sz="quarter" idx="21"/>
          </p:nvPr>
        </p:nvSpPr>
        <p:spPr>
          <a:xfrm>
            <a:off x="2115519" y="1246188"/>
            <a:ext cx="9058759" cy="4170470"/>
          </a:xfrm>
        </p:spPr>
        <p:txBody>
          <a:bodyPr anchor="ctr">
            <a:normAutofit/>
          </a:bodyPr>
          <a:lstStyle/>
          <a:p>
            <a:pPr marL="342900" indent="-342900">
              <a:spcAft>
                <a:spcPts val="1200"/>
              </a:spcAft>
              <a:buFont typeface="Century Gothic" panose="020B0502020202020204" pitchFamily="34" charset="0"/>
              <a:buChar char="►"/>
            </a:pPr>
            <a:r>
              <a:rPr lang="fr-FR" sz="2000" dirty="0"/>
              <a:t>100% des patients ont pu être opérés.</a:t>
            </a:r>
          </a:p>
          <a:p>
            <a:pPr marL="342900" indent="-342900">
              <a:spcAft>
                <a:spcPts val="1200"/>
              </a:spcAft>
              <a:buFont typeface="Century Gothic" panose="020B0502020202020204" pitchFamily="34" charset="0"/>
              <a:buChar char="►"/>
            </a:pPr>
            <a:r>
              <a:rPr lang="fr-FR" sz="2000" dirty="0"/>
              <a:t>Techniques mini-invasives possible.</a:t>
            </a:r>
          </a:p>
          <a:p>
            <a:pPr marL="342900" indent="-342900">
              <a:spcAft>
                <a:spcPts val="1200"/>
              </a:spcAft>
              <a:buFont typeface="Century Gothic" panose="020B0502020202020204" pitchFamily="34" charset="0"/>
              <a:buChar char="►"/>
            </a:pPr>
            <a:r>
              <a:rPr lang="fr-FR" sz="2000" dirty="0"/>
              <a:t>Pas de morbi-mortalité excessive.</a:t>
            </a:r>
          </a:p>
          <a:p>
            <a:pPr marL="342900" indent="-342900">
              <a:spcAft>
                <a:spcPts val="1200"/>
              </a:spcAft>
              <a:buFont typeface="Century Gothic" panose="020B0502020202020204" pitchFamily="34" charset="0"/>
              <a:buChar char="►"/>
            </a:pPr>
            <a:r>
              <a:rPr lang="fr-FR" sz="2000" dirty="0"/>
              <a:t>Les premiers résultats sont assez concordants aux essais d’immunothérapie seule en néoadjuvant.</a:t>
            </a:r>
          </a:p>
          <a:p>
            <a:pPr marL="342900" indent="-342900">
              <a:spcAft>
                <a:spcPts val="1200"/>
              </a:spcAft>
              <a:buFont typeface="Century Gothic" panose="020B0502020202020204" pitchFamily="34" charset="0"/>
              <a:buChar char="►"/>
            </a:pPr>
            <a:r>
              <a:rPr lang="fr-FR" sz="2000" dirty="0"/>
              <a:t>Le protocole a été amendé pour augmenter de dose de </a:t>
            </a:r>
            <a:r>
              <a:rPr lang="fr-FR" sz="2000" dirty="0" err="1"/>
              <a:t>relatlimab</a:t>
            </a:r>
            <a:r>
              <a:rPr lang="fr-FR" sz="2000" dirty="0"/>
              <a:t>. </a:t>
            </a:r>
          </a:p>
        </p:txBody>
      </p:sp>
    </p:spTree>
    <p:extLst>
      <p:ext uri="{BB962C8B-B14F-4D97-AF65-F5344CB8AC3E}">
        <p14:creationId xmlns:p14="http://schemas.microsoft.com/office/powerpoint/2010/main" val="2986776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49831203-7EF6-03D2-C3EA-613C0435187F}"/>
              </a:ext>
            </a:extLst>
          </p:cNvPr>
          <p:cNvSpPr>
            <a:spLocks noGrp="1"/>
          </p:cNvSpPr>
          <p:nvPr>
            <p:ph type="body" sz="quarter" idx="15"/>
          </p:nvPr>
        </p:nvSpPr>
        <p:spPr/>
        <p:txBody>
          <a:bodyPr/>
          <a:lstStyle/>
          <a:p>
            <a:endParaRPr lang="fr-FR"/>
          </a:p>
        </p:txBody>
      </p:sp>
      <p:sp>
        <p:nvSpPr>
          <p:cNvPr id="5" name="Espace réservé du texte 4">
            <a:extLst>
              <a:ext uri="{FF2B5EF4-FFF2-40B4-BE49-F238E27FC236}">
                <a16:creationId xmlns:a16="http://schemas.microsoft.com/office/drawing/2014/main" xmlns="" id="{EE1AAB4A-3301-8498-6661-E74B94B95ED2}"/>
              </a:ext>
            </a:extLst>
          </p:cNvPr>
          <p:cNvSpPr>
            <a:spLocks noGrp="1"/>
          </p:cNvSpPr>
          <p:nvPr>
            <p:ph type="body" sz="quarter" idx="17"/>
          </p:nvPr>
        </p:nvSpPr>
        <p:spPr/>
        <p:txBody>
          <a:bodyPr/>
          <a:lstStyle/>
          <a:p>
            <a:r>
              <a:rPr lang="fr-FR" dirty="0"/>
              <a:t>Essais néoadjuvants et péri-opératoire</a:t>
            </a:r>
          </a:p>
        </p:txBody>
      </p:sp>
      <p:graphicFrame>
        <p:nvGraphicFramePr>
          <p:cNvPr id="7" name="Tableau 4">
            <a:extLst>
              <a:ext uri="{FF2B5EF4-FFF2-40B4-BE49-F238E27FC236}">
                <a16:creationId xmlns:a16="http://schemas.microsoft.com/office/drawing/2014/main" xmlns="" id="{F26C715D-3CD7-A663-A1B1-2421FFE7E886}"/>
              </a:ext>
            </a:extLst>
          </p:cNvPr>
          <p:cNvGraphicFramePr>
            <a:graphicFrameLocks noGrp="1"/>
          </p:cNvGraphicFramePr>
          <p:nvPr/>
        </p:nvGraphicFramePr>
        <p:xfrm>
          <a:off x="1175546" y="693059"/>
          <a:ext cx="10083680" cy="4968240"/>
        </p:xfrm>
        <a:graphic>
          <a:graphicData uri="http://schemas.openxmlformats.org/drawingml/2006/table">
            <a:tbl>
              <a:tblPr firstRow="1" bandRow="1">
                <a:tableStyleId>{5C22544A-7EE6-4342-B048-85BDC9FD1C3A}</a:tableStyleId>
              </a:tblPr>
              <a:tblGrid>
                <a:gridCol w="2016736">
                  <a:extLst>
                    <a:ext uri="{9D8B030D-6E8A-4147-A177-3AD203B41FA5}">
                      <a16:colId xmlns:a16="http://schemas.microsoft.com/office/drawing/2014/main" xmlns="" val="2927755081"/>
                    </a:ext>
                  </a:extLst>
                </a:gridCol>
                <a:gridCol w="2016736">
                  <a:extLst>
                    <a:ext uri="{9D8B030D-6E8A-4147-A177-3AD203B41FA5}">
                      <a16:colId xmlns:a16="http://schemas.microsoft.com/office/drawing/2014/main" xmlns="" val="61122752"/>
                    </a:ext>
                  </a:extLst>
                </a:gridCol>
                <a:gridCol w="2016736">
                  <a:extLst>
                    <a:ext uri="{9D8B030D-6E8A-4147-A177-3AD203B41FA5}">
                      <a16:colId xmlns:a16="http://schemas.microsoft.com/office/drawing/2014/main" xmlns="" val="878179520"/>
                    </a:ext>
                  </a:extLst>
                </a:gridCol>
                <a:gridCol w="2016736">
                  <a:extLst>
                    <a:ext uri="{9D8B030D-6E8A-4147-A177-3AD203B41FA5}">
                      <a16:colId xmlns:a16="http://schemas.microsoft.com/office/drawing/2014/main" xmlns="" val="2605941519"/>
                    </a:ext>
                  </a:extLst>
                </a:gridCol>
                <a:gridCol w="2016736">
                  <a:extLst>
                    <a:ext uri="{9D8B030D-6E8A-4147-A177-3AD203B41FA5}">
                      <a16:colId xmlns:a16="http://schemas.microsoft.com/office/drawing/2014/main" xmlns="" val="833490017"/>
                    </a:ext>
                  </a:extLst>
                </a:gridCol>
              </a:tblGrid>
              <a:tr h="286959">
                <a:tc>
                  <a:txBody>
                    <a:bodyPr/>
                    <a:lstStyle/>
                    <a:p>
                      <a:pPr algn="ctr"/>
                      <a:endParaRPr lang="fr-FR" sz="1400" dirty="0">
                        <a:latin typeface="Century Gothic" panose="020B0502020202020204" pitchFamily="34" charset="0"/>
                      </a:endParaRPr>
                    </a:p>
                  </a:txBody>
                  <a:tcPr anchor="ctr"/>
                </a:tc>
                <a:tc>
                  <a:txBody>
                    <a:bodyPr/>
                    <a:lstStyle/>
                    <a:p>
                      <a:pPr algn="ctr"/>
                      <a:r>
                        <a:rPr lang="fr-FR" sz="1400" dirty="0" err="1">
                          <a:latin typeface="Century Gothic" panose="020B0502020202020204" pitchFamily="34" charset="0"/>
                        </a:rPr>
                        <a:t>NEOTorch</a:t>
                      </a:r>
                      <a:r>
                        <a:rPr lang="fr-FR" sz="1400" dirty="0">
                          <a:latin typeface="Century Gothic" panose="020B0502020202020204" pitchFamily="34" charset="0"/>
                        </a:rPr>
                        <a:t> </a:t>
                      </a:r>
                      <a:r>
                        <a:rPr lang="fr-FR" sz="1400" b="0" dirty="0">
                          <a:latin typeface="Century Gothic" panose="020B0502020202020204" pitchFamily="34" charset="0"/>
                        </a:rPr>
                        <a:t>(n=404)</a:t>
                      </a:r>
                    </a:p>
                  </a:txBody>
                  <a:tcPr anchor="ctr"/>
                </a:tc>
                <a:tc>
                  <a:txBody>
                    <a:bodyPr/>
                    <a:lstStyle/>
                    <a:p>
                      <a:pPr algn="ctr"/>
                      <a:r>
                        <a:rPr lang="fr-FR" sz="1400" dirty="0">
                          <a:latin typeface="Century Gothic" panose="020B0502020202020204" pitchFamily="34" charset="0"/>
                        </a:rPr>
                        <a:t>KN-671 </a:t>
                      </a:r>
                      <a:r>
                        <a:rPr lang="fr-FR" sz="1400" b="0" dirty="0">
                          <a:latin typeface="Century Gothic" panose="020B0502020202020204" pitchFamily="34" charset="0"/>
                        </a:rPr>
                        <a:t>(n=786)</a:t>
                      </a:r>
                    </a:p>
                  </a:txBody>
                  <a:tcPr anchor="ctr"/>
                </a:tc>
                <a:tc>
                  <a:txBody>
                    <a:bodyPr/>
                    <a:lstStyle/>
                    <a:p>
                      <a:pPr algn="ctr"/>
                      <a:r>
                        <a:rPr lang="fr-FR" sz="1400">
                          <a:latin typeface="Century Gothic" panose="020B0502020202020204" pitchFamily="34" charset="0"/>
                        </a:rPr>
                        <a:t>AEGEAN </a:t>
                      </a:r>
                      <a:r>
                        <a:rPr lang="fr-FR" sz="1400" b="0">
                          <a:latin typeface="Century Gothic" panose="020B0502020202020204" pitchFamily="34" charset="0"/>
                        </a:rPr>
                        <a:t>(n=802)</a:t>
                      </a:r>
                      <a:endParaRPr lang="fr-FR" sz="1400" b="0" dirty="0">
                        <a:latin typeface="Century Gothic" panose="020B0502020202020204" pitchFamily="34" charset="0"/>
                      </a:endParaRPr>
                    </a:p>
                  </a:txBody>
                  <a:tcPr anchor="ctr"/>
                </a:tc>
                <a:tc>
                  <a:txBody>
                    <a:bodyPr/>
                    <a:lstStyle/>
                    <a:p>
                      <a:pPr algn="ctr"/>
                      <a:r>
                        <a:rPr lang="fr-FR" sz="1400">
                          <a:latin typeface="Century Gothic" panose="020B0502020202020204" pitchFamily="34" charset="0"/>
                        </a:rPr>
                        <a:t>CM 816 </a:t>
                      </a:r>
                      <a:r>
                        <a:rPr lang="fr-FR" sz="1400" b="0">
                          <a:latin typeface="Century Gothic" panose="020B0502020202020204" pitchFamily="34" charset="0"/>
                        </a:rPr>
                        <a:t>(n=358)</a:t>
                      </a:r>
                      <a:endParaRPr lang="fr-FR" sz="1400" b="0" dirty="0">
                        <a:latin typeface="Century Gothic" panose="020B0502020202020204" pitchFamily="34" charset="0"/>
                      </a:endParaRPr>
                    </a:p>
                  </a:txBody>
                  <a:tcPr anchor="ctr"/>
                </a:tc>
                <a:extLst>
                  <a:ext uri="{0D108BD9-81ED-4DB2-BD59-A6C34878D82A}">
                    <a16:rowId xmlns:a16="http://schemas.microsoft.com/office/drawing/2014/main" xmlns="" val="2710788000"/>
                  </a:ext>
                </a:extLst>
              </a:tr>
              <a:tr h="258263">
                <a:tc>
                  <a:txBody>
                    <a:bodyPr/>
                    <a:lstStyle/>
                    <a:p>
                      <a:pPr algn="l"/>
                      <a:r>
                        <a:rPr lang="fr-FR" sz="1200" b="1" i="0" dirty="0">
                          <a:latin typeface="Century Gothic" panose="020B0502020202020204" pitchFamily="34" charset="0"/>
                        </a:rPr>
                        <a:t>Pays</a:t>
                      </a:r>
                    </a:p>
                  </a:txBody>
                  <a:tcPr anchor="ctr"/>
                </a:tc>
                <a:tc>
                  <a:txBody>
                    <a:bodyPr/>
                    <a:lstStyle/>
                    <a:p>
                      <a:pPr algn="ctr"/>
                      <a:r>
                        <a:rPr lang="fr-FR" sz="1200" b="1" i="0" dirty="0">
                          <a:solidFill>
                            <a:srgbClr val="C00000"/>
                          </a:solidFill>
                          <a:latin typeface="Century Gothic" panose="020B0502020202020204" pitchFamily="34" charset="0"/>
                        </a:rPr>
                        <a:t>Chine</a:t>
                      </a:r>
                    </a:p>
                  </a:txBody>
                  <a:tcPr anchor="ctr"/>
                </a:tc>
                <a:tc>
                  <a:txBody>
                    <a:bodyPr/>
                    <a:lstStyle/>
                    <a:p>
                      <a:pPr algn="ctr"/>
                      <a:r>
                        <a:rPr lang="fr-FR" sz="1200" i="0" dirty="0">
                          <a:latin typeface="Century Gothic" panose="020B0502020202020204" pitchFamily="34" charset="0"/>
                        </a:rPr>
                        <a:t>Monde</a:t>
                      </a:r>
                    </a:p>
                  </a:txBody>
                  <a:tcPr anchor="ctr"/>
                </a:tc>
                <a:tc>
                  <a:txBody>
                    <a:bodyPr/>
                    <a:lstStyle/>
                    <a:p>
                      <a:pPr algn="ctr"/>
                      <a:r>
                        <a:rPr lang="fr-FR" sz="1200" i="0" dirty="0">
                          <a:latin typeface="Century Gothic" panose="020B0502020202020204" pitchFamily="34" charset="0"/>
                        </a:rPr>
                        <a:t>Monde</a:t>
                      </a:r>
                    </a:p>
                  </a:txBody>
                  <a:tcPr anchor="ctr"/>
                </a:tc>
                <a:tc>
                  <a:txBody>
                    <a:bodyPr/>
                    <a:lstStyle/>
                    <a:p>
                      <a:pPr algn="ctr"/>
                      <a:r>
                        <a:rPr lang="fr-FR" sz="1200" i="0" dirty="0">
                          <a:latin typeface="Century Gothic" panose="020B0502020202020204" pitchFamily="34" charset="0"/>
                        </a:rPr>
                        <a:t>Monde</a:t>
                      </a:r>
                    </a:p>
                  </a:txBody>
                  <a:tcPr anchor="ctr"/>
                </a:tc>
                <a:extLst>
                  <a:ext uri="{0D108BD9-81ED-4DB2-BD59-A6C34878D82A}">
                    <a16:rowId xmlns:a16="http://schemas.microsoft.com/office/drawing/2014/main" xmlns="" val="95293646"/>
                  </a:ext>
                </a:extLst>
              </a:tr>
              <a:tr h="258263">
                <a:tc>
                  <a:txBody>
                    <a:bodyPr/>
                    <a:lstStyle/>
                    <a:p>
                      <a:pPr algn="l"/>
                      <a:r>
                        <a:rPr lang="fr-FR" sz="1200" b="1" i="0" dirty="0">
                          <a:latin typeface="Century Gothic" panose="020B0502020202020204" pitchFamily="34" charset="0"/>
                        </a:rPr>
                        <a:t>Homme</a:t>
                      </a:r>
                    </a:p>
                  </a:txBody>
                  <a:tcPr anchor="ctr"/>
                </a:tc>
                <a:tc>
                  <a:txBody>
                    <a:bodyPr/>
                    <a:lstStyle/>
                    <a:p>
                      <a:pPr algn="ctr"/>
                      <a:r>
                        <a:rPr lang="fr-FR" sz="1200" b="1" i="0" dirty="0">
                          <a:solidFill>
                            <a:srgbClr val="C00000"/>
                          </a:solidFill>
                          <a:latin typeface="Century Gothic" panose="020B0502020202020204" pitchFamily="34" charset="0"/>
                        </a:rPr>
                        <a:t>89,6%</a:t>
                      </a:r>
                    </a:p>
                  </a:txBody>
                  <a:tcPr anchor="ctr"/>
                </a:tc>
                <a:tc>
                  <a:txBody>
                    <a:bodyPr/>
                    <a:lstStyle/>
                    <a:p>
                      <a:pPr algn="ctr"/>
                      <a:r>
                        <a:rPr lang="fr-FR" sz="1200" i="0" dirty="0">
                          <a:latin typeface="Century Gothic" panose="020B0502020202020204" pitchFamily="34" charset="0"/>
                        </a:rPr>
                        <a:t>70,3%</a:t>
                      </a:r>
                    </a:p>
                  </a:txBody>
                  <a:tcPr anchor="ctr"/>
                </a:tc>
                <a:tc>
                  <a:txBody>
                    <a:bodyPr/>
                    <a:lstStyle/>
                    <a:p>
                      <a:pPr algn="ctr"/>
                      <a:r>
                        <a:rPr lang="fr-FR" sz="1200" i="0">
                          <a:latin typeface="Century Gothic" panose="020B0502020202020204" pitchFamily="34" charset="0"/>
                        </a:rPr>
                        <a:t>68,9%</a:t>
                      </a:r>
                      <a:endParaRPr lang="fr-FR" sz="1200" i="0" dirty="0">
                        <a:latin typeface="Century Gothic" panose="020B0502020202020204" pitchFamily="34" charset="0"/>
                      </a:endParaRPr>
                    </a:p>
                  </a:txBody>
                  <a:tcPr anchor="ctr"/>
                </a:tc>
                <a:tc>
                  <a:txBody>
                    <a:bodyPr/>
                    <a:lstStyle/>
                    <a:p>
                      <a:pPr algn="ctr"/>
                      <a:r>
                        <a:rPr lang="fr-FR" sz="1200" i="0">
                          <a:latin typeface="Century Gothic" panose="020B0502020202020204" pitchFamily="34" charset="0"/>
                        </a:rPr>
                        <a:t>71,5%</a:t>
                      </a:r>
                      <a:endParaRPr lang="fr-FR" sz="1200" i="0" dirty="0">
                        <a:latin typeface="Century Gothic" panose="020B0502020202020204" pitchFamily="34" charset="0"/>
                      </a:endParaRPr>
                    </a:p>
                  </a:txBody>
                  <a:tcPr anchor="ctr"/>
                </a:tc>
                <a:extLst>
                  <a:ext uri="{0D108BD9-81ED-4DB2-BD59-A6C34878D82A}">
                    <a16:rowId xmlns:a16="http://schemas.microsoft.com/office/drawing/2014/main" xmlns="" val="2301988832"/>
                  </a:ext>
                </a:extLst>
              </a:tr>
              <a:tr h="258263">
                <a:tc>
                  <a:txBody>
                    <a:bodyPr/>
                    <a:lstStyle/>
                    <a:p>
                      <a:pPr algn="l"/>
                      <a:r>
                        <a:rPr lang="fr-FR" sz="1200" b="1" i="0">
                          <a:latin typeface="Century Gothic" panose="020B0502020202020204" pitchFamily="34" charset="0"/>
                        </a:rPr>
                        <a:t>ECOG 0</a:t>
                      </a:r>
                      <a:endParaRPr lang="fr-FR" sz="1200" b="1" i="0" dirty="0">
                        <a:latin typeface="Century Gothic" panose="020B0502020202020204" pitchFamily="34" charset="0"/>
                      </a:endParaRPr>
                    </a:p>
                  </a:txBody>
                  <a:tcPr anchor="ctr"/>
                </a:tc>
                <a:tc>
                  <a:txBody>
                    <a:bodyPr/>
                    <a:lstStyle/>
                    <a:p>
                      <a:pPr algn="ctr"/>
                      <a:r>
                        <a:rPr lang="fr-FR" sz="1200" b="1" i="0" dirty="0">
                          <a:solidFill>
                            <a:srgbClr val="C00000"/>
                          </a:solidFill>
                          <a:latin typeface="Century Gothic" panose="020B0502020202020204" pitchFamily="34" charset="0"/>
                        </a:rPr>
                        <a:t>34,7%</a:t>
                      </a:r>
                    </a:p>
                  </a:txBody>
                  <a:tcPr anchor="ctr"/>
                </a:tc>
                <a:tc>
                  <a:txBody>
                    <a:bodyPr/>
                    <a:lstStyle/>
                    <a:p>
                      <a:pPr algn="ctr"/>
                      <a:r>
                        <a:rPr lang="fr-FR" sz="1200" i="0" dirty="0">
                          <a:latin typeface="Century Gothic" panose="020B0502020202020204" pitchFamily="34" charset="0"/>
                        </a:rPr>
                        <a:t>63,7%</a:t>
                      </a:r>
                    </a:p>
                  </a:txBody>
                  <a:tcPr anchor="ctr"/>
                </a:tc>
                <a:tc>
                  <a:txBody>
                    <a:bodyPr/>
                    <a:lstStyle/>
                    <a:p>
                      <a:pPr algn="ctr"/>
                      <a:r>
                        <a:rPr lang="fr-FR" sz="1200" i="0">
                          <a:latin typeface="Century Gothic" panose="020B0502020202020204" pitchFamily="34" charset="0"/>
                        </a:rPr>
                        <a:t>68,6%</a:t>
                      </a:r>
                      <a:endParaRPr lang="fr-FR" sz="1200" i="0" dirty="0">
                        <a:latin typeface="Century Gothic" panose="020B0502020202020204" pitchFamily="34" charset="0"/>
                      </a:endParaRPr>
                    </a:p>
                  </a:txBody>
                  <a:tcPr anchor="ctr"/>
                </a:tc>
                <a:tc>
                  <a:txBody>
                    <a:bodyPr/>
                    <a:lstStyle/>
                    <a:p>
                      <a:pPr algn="ctr"/>
                      <a:r>
                        <a:rPr lang="fr-FR" sz="1200" i="0">
                          <a:latin typeface="Century Gothic" panose="020B0502020202020204" pitchFamily="34" charset="0"/>
                        </a:rPr>
                        <a:t>69,3%</a:t>
                      </a:r>
                      <a:endParaRPr lang="fr-FR" sz="1200" i="0" dirty="0">
                        <a:latin typeface="Century Gothic" panose="020B0502020202020204" pitchFamily="34" charset="0"/>
                      </a:endParaRPr>
                    </a:p>
                  </a:txBody>
                  <a:tcPr anchor="ctr"/>
                </a:tc>
                <a:extLst>
                  <a:ext uri="{0D108BD9-81ED-4DB2-BD59-A6C34878D82A}">
                    <a16:rowId xmlns:a16="http://schemas.microsoft.com/office/drawing/2014/main" xmlns="" val="662124567"/>
                  </a:ext>
                </a:extLst>
              </a:tr>
              <a:tr h="258263">
                <a:tc>
                  <a:txBody>
                    <a:bodyPr/>
                    <a:lstStyle/>
                    <a:p>
                      <a:pPr algn="l"/>
                      <a:r>
                        <a:rPr lang="fr-FR" sz="1200" b="1" i="0" dirty="0">
                          <a:latin typeface="Century Gothic" panose="020B0502020202020204" pitchFamily="34" charset="0"/>
                        </a:rPr>
                        <a:t>Epidermoïde</a:t>
                      </a:r>
                    </a:p>
                  </a:txBody>
                  <a:tcPr anchor="ctr"/>
                </a:tc>
                <a:tc>
                  <a:txBody>
                    <a:bodyPr/>
                    <a:lstStyle/>
                    <a:p>
                      <a:pPr algn="ctr"/>
                      <a:r>
                        <a:rPr lang="fr-FR" sz="1200" b="1" i="0" dirty="0">
                          <a:solidFill>
                            <a:srgbClr val="C00000"/>
                          </a:solidFill>
                          <a:latin typeface="Century Gothic" panose="020B0502020202020204" pitchFamily="34" charset="0"/>
                        </a:rPr>
                        <a:t>77,7%</a:t>
                      </a:r>
                    </a:p>
                  </a:txBody>
                  <a:tcPr anchor="ctr"/>
                </a:tc>
                <a:tc>
                  <a:txBody>
                    <a:bodyPr/>
                    <a:lstStyle/>
                    <a:p>
                      <a:pPr algn="ctr"/>
                      <a:r>
                        <a:rPr lang="fr-FR" sz="1200" i="0">
                          <a:latin typeface="Century Gothic" panose="020B0502020202020204" pitchFamily="34" charset="0"/>
                        </a:rPr>
                        <a:t>43,1%</a:t>
                      </a:r>
                      <a:endParaRPr lang="fr-FR" sz="1200" i="0" dirty="0">
                        <a:latin typeface="Century Gothic" panose="020B0502020202020204" pitchFamily="34" charset="0"/>
                      </a:endParaRPr>
                    </a:p>
                  </a:txBody>
                  <a:tcPr anchor="ctr"/>
                </a:tc>
                <a:tc>
                  <a:txBody>
                    <a:bodyPr/>
                    <a:lstStyle/>
                    <a:p>
                      <a:pPr algn="ctr"/>
                      <a:r>
                        <a:rPr lang="fr-FR" sz="1200" i="0">
                          <a:latin typeface="Century Gothic" panose="020B0502020202020204" pitchFamily="34" charset="0"/>
                        </a:rPr>
                        <a:t>46,2%</a:t>
                      </a:r>
                      <a:endParaRPr lang="fr-FR" sz="1200" i="0" dirty="0">
                        <a:latin typeface="Century Gothic" panose="020B0502020202020204" pitchFamily="34" charset="0"/>
                      </a:endParaRPr>
                    </a:p>
                  </a:txBody>
                  <a:tcPr anchor="ctr"/>
                </a:tc>
                <a:tc>
                  <a:txBody>
                    <a:bodyPr/>
                    <a:lstStyle/>
                    <a:p>
                      <a:pPr algn="ctr"/>
                      <a:r>
                        <a:rPr lang="fr-FR" sz="1200" i="0" dirty="0">
                          <a:latin typeface="Century Gothic" panose="020B0502020202020204" pitchFamily="34" charset="0"/>
                        </a:rPr>
                        <a:t>48,6%</a:t>
                      </a:r>
                    </a:p>
                  </a:txBody>
                  <a:tcPr anchor="ctr"/>
                </a:tc>
                <a:extLst>
                  <a:ext uri="{0D108BD9-81ED-4DB2-BD59-A6C34878D82A}">
                    <a16:rowId xmlns:a16="http://schemas.microsoft.com/office/drawing/2014/main" xmlns="" val="2575771273"/>
                  </a:ext>
                </a:extLst>
              </a:tr>
              <a:tr h="774789">
                <a:tc>
                  <a:txBody>
                    <a:bodyPr/>
                    <a:lstStyle/>
                    <a:p>
                      <a:pPr algn="l"/>
                      <a:r>
                        <a:rPr lang="fr-FR" sz="1200" b="1" i="0" dirty="0">
                          <a:latin typeface="Century Gothic" panose="020B0502020202020204" pitchFamily="34" charset="0"/>
                        </a:rPr>
                        <a:t>AJCC 8</a:t>
                      </a:r>
                      <a:r>
                        <a:rPr lang="fr-FR" sz="1200" b="1" i="0" baseline="30000" dirty="0">
                          <a:latin typeface="Century Gothic" panose="020B0502020202020204" pitchFamily="34" charset="0"/>
                        </a:rPr>
                        <a:t>th</a:t>
                      </a:r>
                    </a:p>
                    <a:p>
                      <a:pPr lvl="1" algn="l"/>
                      <a:r>
                        <a:rPr lang="fr-FR" sz="1200" i="0" dirty="0">
                          <a:latin typeface="Century Gothic" panose="020B0502020202020204" pitchFamily="34" charset="0"/>
                        </a:rPr>
                        <a:t>Stade II</a:t>
                      </a:r>
                      <a:br>
                        <a:rPr lang="fr-FR" sz="1200" i="0" dirty="0">
                          <a:latin typeface="Century Gothic" panose="020B0502020202020204" pitchFamily="34" charset="0"/>
                        </a:rPr>
                      </a:br>
                      <a:r>
                        <a:rPr lang="fr-FR" sz="1200" i="0" dirty="0">
                          <a:latin typeface="Century Gothic" panose="020B0502020202020204" pitchFamily="34" charset="0"/>
                        </a:rPr>
                        <a:t>Stade III</a:t>
                      </a:r>
                    </a:p>
                    <a:p>
                      <a:pPr lvl="1" algn="l"/>
                      <a:r>
                        <a:rPr lang="fr-FR" sz="1200" i="0" dirty="0">
                          <a:latin typeface="Century Gothic" panose="020B0502020202020204" pitchFamily="34" charset="0"/>
                        </a:rPr>
                        <a:t>Stade IIIB</a:t>
                      </a:r>
                    </a:p>
                  </a:txBody>
                  <a:tcPr anchor="ctr"/>
                </a:tc>
                <a:tc>
                  <a:txBody>
                    <a:bodyPr/>
                    <a:lstStyle/>
                    <a:p>
                      <a:pPr algn="ctr"/>
                      <a:r>
                        <a:rPr lang="fr-FR" sz="1200" b="1" i="0" dirty="0">
                          <a:solidFill>
                            <a:srgbClr val="FF0000"/>
                          </a:solidFill>
                          <a:latin typeface="Century Gothic" panose="020B0502020202020204" pitchFamily="34" charset="0"/>
                        </a:rPr>
                        <a:t>Stage II non présentés</a:t>
                      </a:r>
                    </a:p>
                  </a:txBody>
                  <a:tcPr anchor="ctr"/>
                </a:tc>
                <a:tc>
                  <a:txBody>
                    <a:bodyPr/>
                    <a:lstStyle/>
                    <a:p>
                      <a:pPr algn="ctr"/>
                      <a:endParaRPr lang="fr-FR" sz="1200" i="0">
                        <a:latin typeface="Century Gothic" panose="020B0502020202020204" pitchFamily="34" charset="0"/>
                      </a:endParaRPr>
                    </a:p>
                    <a:p>
                      <a:pPr algn="ctr"/>
                      <a:r>
                        <a:rPr lang="fr-FR" sz="1200" i="0">
                          <a:latin typeface="Century Gothic" panose="020B0502020202020204" pitchFamily="34" charset="0"/>
                        </a:rPr>
                        <a:t>29,7%</a:t>
                      </a:r>
                    </a:p>
                    <a:p>
                      <a:pPr algn="ctr"/>
                      <a:r>
                        <a:rPr lang="fr-FR" sz="1200" i="0">
                          <a:latin typeface="Century Gothic" panose="020B0502020202020204" pitchFamily="34" charset="0"/>
                        </a:rPr>
                        <a:t>54,7%</a:t>
                      </a:r>
                    </a:p>
                    <a:p>
                      <a:pPr algn="ctr"/>
                      <a:r>
                        <a:rPr lang="fr-FR" sz="1200" b="1" i="0">
                          <a:solidFill>
                            <a:srgbClr val="C00000"/>
                          </a:solidFill>
                          <a:latin typeface="Century Gothic" panose="020B0502020202020204" pitchFamily="34" charset="0"/>
                        </a:rPr>
                        <a:t>15,6%</a:t>
                      </a:r>
                      <a:endParaRPr lang="fr-FR" sz="1200" b="1" i="0" dirty="0">
                        <a:solidFill>
                          <a:srgbClr val="C00000"/>
                        </a:solidFill>
                        <a:latin typeface="Century Gothic" panose="020B0502020202020204" pitchFamily="34" charset="0"/>
                      </a:endParaRPr>
                    </a:p>
                  </a:txBody>
                  <a:tcPr anchor="ctr"/>
                </a:tc>
                <a:tc>
                  <a:txBody>
                    <a:bodyPr/>
                    <a:lstStyle/>
                    <a:p>
                      <a:pPr algn="ctr"/>
                      <a:endParaRPr lang="fr-FR" sz="1200" i="0">
                        <a:latin typeface="Century Gothic" panose="020B0502020202020204" pitchFamily="34" charset="0"/>
                      </a:endParaRPr>
                    </a:p>
                    <a:p>
                      <a:pPr algn="ctr"/>
                      <a:r>
                        <a:rPr lang="fr-FR" sz="1200" i="0">
                          <a:latin typeface="Century Gothic" panose="020B0502020202020204" pitchFamily="34" charset="0"/>
                        </a:rPr>
                        <a:t>24,4%</a:t>
                      </a:r>
                    </a:p>
                    <a:p>
                      <a:pPr algn="ctr"/>
                      <a:r>
                        <a:rPr lang="fr-FR" sz="1200" i="0">
                          <a:latin typeface="Century Gothic" panose="020B0502020202020204" pitchFamily="34" charset="0"/>
                        </a:rPr>
                        <a:t>47,3%</a:t>
                      </a:r>
                    </a:p>
                    <a:p>
                      <a:pPr algn="ctr"/>
                      <a:r>
                        <a:rPr lang="fr-FR" sz="1200" b="1" i="0">
                          <a:solidFill>
                            <a:srgbClr val="C00000"/>
                          </a:solidFill>
                          <a:latin typeface="Century Gothic" panose="020B0502020202020204" pitchFamily="34" charset="0"/>
                        </a:rPr>
                        <a:t>24,0%</a:t>
                      </a:r>
                      <a:endParaRPr lang="fr-FR" sz="1200" b="1" i="0" dirty="0">
                        <a:solidFill>
                          <a:srgbClr val="C00000"/>
                        </a:solidFill>
                        <a:latin typeface="Century Gothic" panose="020B0502020202020204" pitchFamily="34" charset="0"/>
                      </a:endParaRPr>
                    </a:p>
                  </a:txBody>
                  <a:tcPr anchor="ctr"/>
                </a:tc>
                <a:tc>
                  <a:txBody>
                    <a:bodyPr/>
                    <a:lstStyle/>
                    <a:p>
                      <a:pPr algn="ctr"/>
                      <a:r>
                        <a:rPr lang="fr-FR" sz="1200" i="0" dirty="0">
                          <a:latin typeface="Century Gothic" panose="020B0502020202020204" pitchFamily="34" charset="0"/>
                        </a:rPr>
                        <a:t>AJCC7</a:t>
                      </a:r>
                      <a:r>
                        <a:rPr lang="fr-FR" sz="1200" i="0" baseline="30000" dirty="0">
                          <a:latin typeface="Century Gothic" panose="020B0502020202020204" pitchFamily="34" charset="0"/>
                        </a:rPr>
                        <a:t>th</a:t>
                      </a:r>
                      <a:r>
                        <a:rPr lang="fr-FR" sz="1200" i="0" dirty="0">
                          <a:latin typeface="Century Gothic" panose="020B0502020202020204" pitchFamily="34" charset="0"/>
                        </a:rPr>
                        <a:t> Edition</a:t>
                      </a:r>
                    </a:p>
                    <a:p>
                      <a:pPr algn="ctr"/>
                      <a:r>
                        <a:rPr lang="fr-FR" sz="1200" dirty="0">
                          <a:latin typeface="Century Gothic" panose="020B0502020202020204" pitchFamily="34" charset="0"/>
                        </a:rPr>
                        <a:t>IB&gt;4 , IIIA</a:t>
                      </a:r>
                      <a:endParaRPr lang="fr-FR" sz="1200" i="0" dirty="0">
                        <a:latin typeface="Century Gothic" panose="020B0502020202020204" pitchFamily="34" charset="0"/>
                      </a:endParaRPr>
                    </a:p>
                  </a:txBody>
                  <a:tcPr anchor="ctr"/>
                </a:tc>
                <a:extLst>
                  <a:ext uri="{0D108BD9-81ED-4DB2-BD59-A6C34878D82A}">
                    <a16:rowId xmlns:a16="http://schemas.microsoft.com/office/drawing/2014/main" xmlns="" val="1765344966"/>
                  </a:ext>
                </a:extLst>
              </a:tr>
              <a:tr h="774789">
                <a:tc>
                  <a:txBody>
                    <a:bodyPr/>
                    <a:lstStyle/>
                    <a:p>
                      <a:pPr algn="l"/>
                      <a:r>
                        <a:rPr lang="fr-FR" sz="1200" b="1" i="0">
                          <a:latin typeface="Century Gothic" panose="020B0502020202020204" pitchFamily="34" charset="0"/>
                        </a:rPr>
                        <a:t>PD-L1 TPS</a:t>
                      </a:r>
                    </a:p>
                    <a:p>
                      <a:pPr lvl="1" algn="l"/>
                      <a:r>
                        <a:rPr lang="fr-FR" sz="1200" i="0" u="sng">
                          <a:latin typeface="Century Gothic" panose="020B0502020202020204" pitchFamily="34" charset="0"/>
                        </a:rPr>
                        <a:t>&gt;</a:t>
                      </a:r>
                      <a:r>
                        <a:rPr lang="fr-FR" sz="1200" i="0">
                          <a:latin typeface="Century Gothic" panose="020B0502020202020204" pitchFamily="34" charset="0"/>
                        </a:rPr>
                        <a:t> 50%</a:t>
                      </a:r>
                    </a:p>
                    <a:p>
                      <a:pPr lvl="1" algn="l"/>
                      <a:r>
                        <a:rPr lang="fr-FR" sz="1200" i="0">
                          <a:latin typeface="Century Gothic" panose="020B0502020202020204" pitchFamily="34" charset="0"/>
                        </a:rPr>
                        <a:t>1-49%</a:t>
                      </a:r>
                    </a:p>
                    <a:p>
                      <a:pPr lvl="1" algn="l"/>
                      <a:r>
                        <a:rPr lang="fr-FR" sz="1200" i="0">
                          <a:latin typeface="Century Gothic" panose="020B0502020202020204" pitchFamily="34" charset="0"/>
                        </a:rPr>
                        <a:t>&lt; 1%</a:t>
                      </a:r>
                      <a:endParaRPr lang="fr-FR" sz="1200" i="0" dirty="0">
                        <a:latin typeface="Century Gothic" panose="020B0502020202020204" pitchFamily="34" charset="0"/>
                      </a:endParaRPr>
                    </a:p>
                  </a:txBody>
                  <a:tcPr anchor="ctr"/>
                </a:tc>
                <a:tc>
                  <a:txBody>
                    <a:bodyPr/>
                    <a:lstStyle/>
                    <a:p>
                      <a:pPr algn="ctr"/>
                      <a:endParaRPr lang="fr-FR" sz="1200" i="0" dirty="0">
                        <a:latin typeface="Century Gothic" panose="020B0502020202020204" pitchFamily="34" charset="0"/>
                      </a:endParaRPr>
                    </a:p>
                    <a:p>
                      <a:pPr algn="ctr"/>
                      <a:r>
                        <a:rPr lang="fr-FR" sz="1200" i="0" dirty="0">
                          <a:latin typeface="Century Gothic" panose="020B0502020202020204" pitchFamily="34" charset="0"/>
                        </a:rPr>
                        <a:t>TPS &gt; 1% : 65,8%</a:t>
                      </a:r>
                    </a:p>
                    <a:p>
                      <a:pPr algn="ctr"/>
                      <a:endParaRPr lang="fr-FR" sz="1200" i="0" dirty="0">
                        <a:latin typeface="Century Gothic" panose="020B0502020202020204" pitchFamily="34" charset="0"/>
                      </a:endParaRPr>
                    </a:p>
                    <a:p>
                      <a:pPr algn="ctr"/>
                      <a:r>
                        <a:rPr lang="fr-FR" sz="1200" i="0" dirty="0">
                          <a:latin typeface="Century Gothic" panose="020B0502020202020204" pitchFamily="34" charset="0"/>
                        </a:rPr>
                        <a:t>34,2%</a:t>
                      </a:r>
                    </a:p>
                  </a:txBody>
                  <a:tcPr anchor="ctr"/>
                </a:tc>
                <a:tc>
                  <a:txBody>
                    <a:bodyPr/>
                    <a:lstStyle/>
                    <a:p>
                      <a:pPr algn="ctr"/>
                      <a:endParaRPr lang="fr-FR" sz="1200" i="0" dirty="0">
                        <a:latin typeface="Century Gothic" panose="020B0502020202020204" pitchFamily="34" charset="0"/>
                      </a:endParaRPr>
                    </a:p>
                    <a:p>
                      <a:pPr algn="ctr"/>
                      <a:r>
                        <a:rPr lang="fr-FR" sz="1200" i="0" dirty="0">
                          <a:latin typeface="Century Gothic" panose="020B0502020202020204" pitchFamily="34" charset="0"/>
                        </a:rPr>
                        <a:t>33,2%</a:t>
                      </a:r>
                    </a:p>
                    <a:p>
                      <a:pPr algn="ctr"/>
                      <a:r>
                        <a:rPr lang="fr-FR" sz="1200" i="0" dirty="0">
                          <a:latin typeface="Century Gothic" panose="020B0502020202020204" pitchFamily="34" charset="0"/>
                        </a:rPr>
                        <a:t>32,0%</a:t>
                      </a:r>
                    </a:p>
                    <a:p>
                      <a:pPr algn="ctr"/>
                      <a:r>
                        <a:rPr lang="fr-FR" sz="1200" i="0" dirty="0">
                          <a:latin typeface="Century Gothic" panose="020B0502020202020204" pitchFamily="34" charset="0"/>
                        </a:rPr>
                        <a:t>34,8%</a:t>
                      </a:r>
                    </a:p>
                  </a:txBody>
                  <a:tcPr anchor="ctr"/>
                </a:tc>
                <a:tc>
                  <a:txBody>
                    <a:bodyPr/>
                    <a:lstStyle/>
                    <a:p>
                      <a:pPr algn="ctr"/>
                      <a:endParaRPr lang="fr-FR" sz="1200" i="0">
                        <a:latin typeface="Century Gothic" panose="020B0502020202020204" pitchFamily="34" charset="0"/>
                      </a:endParaRPr>
                    </a:p>
                    <a:p>
                      <a:pPr algn="ctr"/>
                      <a:r>
                        <a:rPr lang="fr-FR" sz="1200" i="0">
                          <a:latin typeface="Century Gothic" panose="020B0502020202020204" pitchFamily="34" charset="0"/>
                        </a:rPr>
                        <a:t>29,8%</a:t>
                      </a:r>
                    </a:p>
                    <a:p>
                      <a:pPr algn="ctr"/>
                      <a:r>
                        <a:rPr lang="fr-FR" sz="1200" i="0">
                          <a:latin typeface="Century Gothic" panose="020B0502020202020204" pitchFamily="34" charset="0"/>
                        </a:rPr>
                        <a:t>36,9%</a:t>
                      </a:r>
                    </a:p>
                    <a:p>
                      <a:pPr algn="ctr"/>
                      <a:r>
                        <a:rPr lang="fr-FR" sz="1200" i="0">
                          <a:latin typeface="Century Gothic" panose="020B0502020202020204" pitchFamily="34" charset="0"/>
                        </a:rPr>
                        <a:t>33,3%</a:t>
                      </a:r>
                      <a:endParaRPr lang="fr-FR" sz="1200" i="0" dirty="0">
                        <a:latin typeface="Century Gothic" panose="020B0502020202020204" pitchFamily="34" charset="0"/>
                      </a:endParaRPr>
                    </a:p>
                  </a:txBody>
                  <a:tcPr anchor="ctr"/>
                </a:tc>
                <a:tc>
                  <a:txBody>
                    <a:bodyPr/>
                    <a:lstStyle/>
                    <a:p>
                      <a:pPr algn="ctr"/>
                      <a:endParaRPr lang="fr-FR" sz="1200" i="0">
                        <a:latin typeface="Century Gothic" panose="020B0502020202020204" pitchFamily="34" charset="0"/>
                      </a:endParaRPr>
                    </a:p>
                    <a:p>
                      <a:pPr algn="ctr"/>
                      <a:r>
                        <a:rPr lang="fr-FR" sz="1200" b="1" i="0">
                          <a:solidFill>
                            <a:srgbClr val="C00000"/>
                          </a:solidFill>
                          <a:latin typeface="Century Gothic" panose="020B0502020202020204" pitchFamily="34" charset="0"/>
                        </a:rPr>
                        <a:t>21,2%</a:t>
                      </a:r>
                    </a:p>
                    <a:p>
                      <a:pPr algn="ctr"/>
                      <a:r>
                        <a:rPr lang="fr-FR" sz="1200" i="0">
                          <a:latin typeface="Century Gothic" panose="020B0502020202020204" pitchFamily="34" charset="0"/>
                        </a:rPr>
                        <a:t>28,5%</a:t>
                      </a:r>
                    </a:p>
                    <a:p>
                      <a:pPr algn="ctr"/>
                      <a:r>
                        <a:rPr lang="fr-FR" sz="1200" b="1" i="0">
                          <a:solidFill>
                            <a:srgbClr val="C00000"/>
                          </a:solidFill>
                          <a:latin typeface="Century Gothic" panose="020B0502020202020204" pitchFamily="34" charset="0"/>
                        </a:rPr>
                        <a:t>43,6%</a:t>
                      </a:r>
                      <a:endParaRPr lang="fr-FR" sz="1200" b="1" i="0" dirty="0">
                        <a:solidFill>
                          <a:srgbClr val="C00000"/>
                        </a:solidFill>
                        <a:latin typeface="Century Gothic" panose="020B0502020202020204" pitchFamily="34" charset="0"/>
                      </a:endParaRPr>
                    </a:p>
                  </a:txBody>
                  <a:tcPr anchor="ctr"/>
                </a:tc>
                <a:extLst>
                  <a:ext uri="{0D108BD9-81ED-4DB2-BD59-A6C34878D82A}">
                    <a16:rowId xmlns:a16="http://schemas.microsoft.com/office/drawing/2014/main" xmlns="" val="81175106"/>
                  </a:ext>
                </a:extLst>
              </a:tr>
              <a:tr h="258263">
                <a:tc>
                  <a:txBody>
                    <a:bodyPr/>
                    <a:lstStyle/>
                    <a:p>
                      <a:pPr algn="l"/>
                      <a:r>
                        <a:rPr lang="fr-FR" sz="1200" b="1" i="0" dirty="0">
                          <a:latin typeface="Century Gothic" panose="020B0502020202020204" pitchFamily="34" charset="0"/>
                        </a:rPr>
                        <a:t>Définition </a:t>
                      </a:r>
                      <a:r>
                        <a:rPr lang="fr-FR" sz="1200" b="1" i="0" dirty="0" err="1">
                          <a:latin typeface="Century Gothic" panose="020B0502020202020204" pitchFamily="34" charset="0"/>
                        </a:rPr>
                        <a:t>pCR</a:t>
                      </a:r>
                      <a:r>
                        <a:rPr lang="fr-FR" sz="1200" b="1" i="0" dirty="0">
                          <a:latin typeface="Century Gothic" panose="020B0502020202020204" pitchFamily="34" charset="0"/>
                        </a:rPr>
                        <a:t> </a:t>
                      </a:r>
                    </a:p>
                  </a:txBody>
                  <a:tcPr anchor="ctr"/>
                </a:tc>
                <a:tc>
                  <a:txBody>
                    <a:bodyPr/>
                    <a:lstStyle/>
                    <a:p>
                      <a:pPr algn="ctr"/>
                      <a:r>
                        <a:rPr lang="fr-FR" sz="1200" i="0" dirty="0">
                          <a:latin typeface="Century Gothic" panose="020B0502020202020204" pitchFamily="34" charset="0"/>
                        </a:rPr>
                        <a:t>-</a:t>
                      </a:r>
                    </a:p>
                  </a:txBody>
                  <a:tcPr anchor="ctr"/>
                </a:tc>
                <a:tc>
                  <a:txBody>
                    <a:bodyPr/>
                    <a:lstStyle/>
                    <a:p>
                      <a:pPr algn="ctr"/>
                      <a:r>
                        <a:rPr lang="fr-FR" sz="1200" i="0">
                          <a:latin typeface="Century Gothic" panose="020B0502020202020204" pitchFamily="34" charset="0"/>
                        </a:rPr>
                        <a:t>IASLC 2020</a:t>
                      </a:r>
                      <a:r>
                        <a:rPr lang="fr-FR" sz="1200" i="0" baseline="30000">
                          <a:latin typeface="Century Gothic" panose="020B0502020202020204" pitchFamily="34" charset="0"/>
                        </a:rPr>
                        <a:t>a</a:t>
                      </a:r>
                      <a:endParaRPr lang="fr-FR" sz="1200" i="0" baseline="30000" dirty="0">
                        <a:latin typeface="Century Gothic" panose="020B0502020202020204" pitchFamily="34" charset="0"/>
                      </a:endParaRPr>
                    </a:p>
                  </a:txBody>
                  <a:tcPr anchor="ctr"/>
                </a:tc>
                <a:tc>
                  <a:txBody>
                    <a:bodyPr/>
                    <a:lstStyle/>
                    <a:p>
                      <a:pPr algn="ctr"/>
                      <a:r>
                        <a:rPr lang="fr-FR" sz="1200" i="0">
                          <a:latin typeface="Century Gothic" panose="020B0502020202020204" pitchFamily="34" charset="0"/>
                        </a:rPr>
                        <a:t>IASLC 2020</a:t>
                      </a:r>
                      <a:r>
                        <a:rPr lang="fr-FR" sz="1200" i="0" baseline="30000">
                          <a:latin typeface="Century Gothic" panose="020B0502020202020204" pitchFamily="34" charset="0"/>
                        </a:rPr>
                        <a:t>a</a:t>
                      </a:r>
                      <a:endParaRPr lang="fr-FR" sz="1200" i="0" dirty="0">
                        <a:latin typeface="Century Gothic" panose="020B0502020202020204" pitchFamily="34" charset="0"/>
                      </a:endParaRPr>
                    </a:p>
                  </a:txBody>
                  <a:tcPr anchor="ctr"/>
                </a:tc>
                <a:tc>
                  <a:txBody>
                    <a:bodyPr/>
                    <a:lstStyle/>
                    <a:p>
                      <a:pPr algn="ctr"/>
                      <a:r>
                        <a:rPr lang="fr-FR" sz="1200" b="1" i="0">
                          <a:solidFill>
                            <a:srgbClr val="C00000"/>
                          </a:solidFill>
                          <a:latin typeface="Century Gothic" panose="020B0502020202020204" pitchFamily="34" charset="0"/>
                        </a:rPr>
                        <a:t>irPRC</a:t>
                      </a:r>
                      <a:r>
                        <a:rPr lang="fr-FR" sz="1200" b="1" i="0" baseline="30000">
                          <a:solidFill>
                            <a:srgbClr val="C00000"/>
                          </a:solidFill>
                          <a:latin typeface="Century Gothic" panose="020B0502020202020204" pitchFamily="34" charset="0"/>
                        </a:rPr>
                        <a:t>b</a:t>
                      </a:r>
                      <a:endParaRPr lang="fr-FR" sz="1200" b="1" i="0" baseline="30000" dirty="0">
                        <a:solidFill>
                          <a:srgbClr val="C00000"/>
                        </a:solidFill>
                        <a:latin typeface="Century Gothic" panose="020B0502020202020204" pitchFamily="34" charset="0"/>
                      </a:endParaRPr>
                    </a:p>
                  </a:txBody>
                  <a:tcPr anchor="ctr"/>
                </a:tc>
                <a:extLst>
                  <a:ext uri="{0D108BD9-81ED-4DB2-BD59-A6C34878D82A}">
                    <a16:rowId xmlns:a16="http://schemas.microsoft.com/office/drawing/2014/main" xmlns="" val="1576805780"/>
                  </a:ext>
                </a:extLst>
              </a:tr>
              <a:tr h="430438">
                <a:tc>
                  <a:txBody>
                    <a:bodyPr/>
                    <a:lstStyle/>
                    <a:p>
                      <a:pPr algn="l"/>
                      <a:r>
                        <a:rPr lang="fr-FR" sz="1200" b="1" i="0" dirty="0">
                          <a:latin typeface="Century Gothic" panose="020B0502020202020204" pitchFamily="34" charset="0"/>
                        </a:rPr>
                        <a:t>Pneumonectomie autorisée?</a:t>
                      </a:r>
                    </a:p>
                  </a:txBody>
                  <a:tcPr anchor="ctr"/>
                </a:tc>
                <a:tc>
                  <a:txBody>
                    <a:bodyPr/>
                    <a:lstStyle/>
                    <a:p>
                      <a:pPr algn="ctr"/>
                      <a:r>
                        <a:rPr lang="fr-FR" sz="1200" i="0" dirty="0">
                          <a:latin typeface="Century Gothic" panose="020B0502020202020204" pitchFamily="34" charset="0"/>
                        </a:rPr>
                        <a:t>Oui</a:t>
                      </a:r>
                    </a:p>
                  </a:txBody>
                  <a:tcPr anchor="ctr"/>
                </a:tc>
                <a:tc>
                  <a:txBody>
                    <a:bodyPr/>
                    <a:lstStyle/>
                    <a:p>
                      <a:pPr algn="ctr"/>
                      <a:r>
                        <a:rPr lang="fr-FR" sz="1200" i="0" baseline="0" dirty="0">
                          <a:latin typeface="Century Gothic" panose="020B0502020202020204" pitchFamily="34" charset="0"/>
                        </a:rPr>
                        <a:t>Oui</a:t>
                      </a:r>
                    </a:p>
                  </a:txBody>
                  <a:tcPr anchor="ctr"/>
                </a:tc>
                <a:tc>
                  <a:txBody>
                    <a:bodyPr/>
                    <a:lstStyle/>
                    <a:p>
                      <a:pPr algn="ctr"/>
                      <a:r>
                        <a:rPr lang="fr-FR" sz="1200" b="1" i="0" dirty="0">
                          <a:solidFill>
                            <a:srgbClr val="C00000"/>
                          </a:solidFill>
                          <a:latin typeface="Century Gothic" panose="020B0502020202020204" pitchFamily="34" charset="0"/>
                        </a:rPr>
                        <a:t>Non</a:t>
                      </a:r>
                    </a:p>
                  </a:txBody>
                  <a:tcPr anchor="ctr"/>
                </a:tc>
                <a:tc>
                  <a:txBody>
                    <a:bodyPr/>
                    <a:lstStyle/>
                    <a:p>
                      <a:pPr algn="ctr"/>
                      <a:r>
                        <a:rPr lang="fr-FR" sz="1200" i="0" dirty="0">
                          <a:latin typeface="Century Gothic" panose="020B0502020202020204" pitchFamily="34" charset="0"/>
                        </a:rPr>
                        <a:t>Oui</a:t>
                      </a:r>
                    </a:p>
                  </a:txBody>
                  <a:tcPr anchor="ctr"/>
                </a:tc>
                <a:extLst>
                  <a:ext uri="{0D108BD9-81ED-4DB2-BD59-A6C34878D82A}">
                    <a16:rowId xmlns:a16="http://schemas.microsoft.com/office/drawing/2014/main" xmlns="" val="2500243823"/>
                  </a:ext>
                </a:extLst>
              </a:tr>
              <a:tr h="430438">
                <a:tc>
                  <a:txBody>
                    <a:bodyPr/>
                    <a:lstStyle/>
                    <a:p>
                      <a:pPr algn="l"/>
                      <a:r>
                        <a:rPr lang="fr-FR" sz="1200" b="1" i="0" dirty="0">
                          <a:latin typeface="Century Gothic" panose="020B0502020202020204" pitchFamily="34" charset="0"/>
                        </a:rPr>
                        <a:t>EGFR/ALK autorisés ?</a:t>
                      </a:r>
                    </a:p>
                  </a:txBody>
                  <a:tcPr anchor="ctr"/>
                </a:tc>
                <a:tc>
                  <a:txBody>
                    <a:bodyPr/>
                    <a:lstStyle/>
                    <a:p>
                      <a:pPr algn="ctr"/>
                      <a:r>
                        <a:rPr lang="fr-FR" sz="1200" i="0" dirty="0">
                          <a:latin typeface="Century Gothic" panose="020B0502020202020204" pitchFamily="34" charset="0"/>
                        </a:rPr>
                        <a:t>Non</a:t>
                      </a:r>
                    </a:p>
                  </a:txBody>
                  <a:tcPr anchor="ctr"/>
                </a:tc>
                <a:tc>
                  <a:txBody>
                    <a:bodyPr/>
                    <a:lstStyle/>
                    <a:p>
                      <a:pPr algn="ctr"/>
                      <a:r>
                        <a:rPr lang="fr-FR" sz="1200" b="1" i="0" baseline="0" dirty="0">
                          <a:solidFill>
                            <a:srgbClr val="C00000"/>
                          </a:solidFill>
                          <a:latin typeface="Century Gothic" panose="020B0502020202020204" pitchFamily="34" charset="0"/>
                        </a:rPr>
                        <a:t>Oui, inclus dans l’analyse</a:t>
                      </a:r>
                    </a:p>
                  </a:txBody>
                  <a:tcPr anchor="ctr"/>
                </a:tc>
                <a:tc>
                  <a:txBody>
                    <a:bodyPr/>
                    <a:lstStyle/>
                    <a:p>
                      <a:pPr algn="ctr"/>
                      <a:r>
                        <a:rPr lang="fr-FR" sz="1200" i="0" dirty="0">
                          <a:latin typeface="Century Gothic" panose="020B0502020202020204" pitchFamily="34" charset="0"/>
                        </a:rPr>
                        <a:t>Oui, mais non inclus dans l’analyse</a:t>
                      </a:r>
                    </a:p>
                  </a:txBody>
                  <a:tcPr anchor="ctr"/>
                </a:tc>
                <a:tc>
                  <a:txBody>
                    <a:bodyPr/>
                    <a:lstStyle/>
                    <a:p>
                      <a:pPr algn="ctr"/>
                      <a:r>
                        <a:rPr lang="fr-FR" sz="1200" i="0" dirty="0">
                          <a:latin typeface="Century Gothic" panose="020B0502020202020204" pitchFamily="34" charset="0"/>
                        </a:rPr>
                        <a:t>Non, </a:t>
                      </a:r>
                      <a:r>
                        <a:rPr lang="fr-FR" sz="1200" i="0" dirty="0" err="1">
                          <a:latin typeface="Century Gothic" panose="020B0502020202020204" pitchFamily="34" charset="0"/>
                        </a:rPr>
                        <a:t>testing</a:t>
                      </a:r>
                      <a:r>
                        <a:rPr lang="fr-FR" sz="1200" i="0" dirty="0">
                          <a:latin typeface="Century Gothic" panose="020B0502020202020204" pitchFamily="34" charset="0"/>
                        </a:rPr>
                        <a:t> de l’EGFR requis que pour l’Asie</a:t>
                      </a:r>
                    </a:p>
                  </a:txBody>
                  <a:tcPr anchor="ctr"/>
                </a:tc>
                <a:extLst>
                  <a:ext uri="{0D108BD9-81ED-4DB2-BD59-A6C34878D82A}">
                    <a16:rowId xmlns:a16="http://schemas.microsoft.com/office/drawing/2014/main" xmlns="" val="1209679092"/>
                  </a:ext>
                </a:extLst>
              </a:tr>
              <a:tr h="258263">
                <a:tc>
                  <a:txBody>
                    <a:bodyPr/>
                    <a:lstStyle/>
                    <a:p>
                      <a:pPr algn="l"/>
                      <a:r>
                        <a:rPr lang="fr-FR" sz="1200" b="1" i="0" dirty="0">
                          <a:latin typeface="Century Gothic" panose="020B0502020202020204" pitchFamily="34" charset="0"/>
                        </a:rPr>
                        <a:t>Chimiothérapie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la discrétion de l’investigateur</a:t>
                      </a:r>
                    </a:p>
                  </a:txBody>
                  <a:tcPr anchor="ctr"/>
                </a:tc>
                <a:tc>
                  <a:txBody>
                    <a:bodyPr/>
                    <a:lstStyle/>
                    <a:p>
                      <a:pPr algn="ctr"/>
                      <a:r>
                        <a:rPr lang="fr-FR" sz="1200" b="1" i="0" baseline="0" dirty="0">
                          <a:solidFill>
                            <a:srgbClr val="C00000"/>
                          </a:solidFill>
                          <a:latin typeface="Century Gothic" panose="020B0502020202020204" pitchFamily="34" charset="0"/>
                        </a:rPr>
                        <a:t>Cis/</a:t>
                      </a:r>
                      <a:r>
                        <a:rPr lang="fr-FR" sz="1200" b="1" i="0" baseline="0" dirty="0" err="1">
                          <a:solidFill>
                            <a:srgbClr val="C00000"/>
                          </a:solidFill>
                          <a:latin typeface="Century Gothic" panose="020B0502020202020204" pitchFamily="34" charset="0"/>
                        </a:rPr>
                        <a:t>Pem</a:t>
                      </a:r>
                      <a:r>
                        <a:rPr lang="fr-FR" sz="1200" b="1" i="0" baseline="0" dirty="0">
                          <a:solidFill>
                            <a:srgbClr val="C00000"/>
                          </a:solidFill>
                          <a:latin typeface="Century Gothic" panose="020B0502020202020204" pitchFamily="34" charset="0"/>
                        </a:rPr>
                        <a:t>, Cis/Gem </a:t>
                      </a:r>
                    </a:p>
                  </a:txBody>
                  <a:tcPr anchor="ctr"/>
                </a:tc>
                <a:tc>
                  <a:txBody>
                    <a:bodyPr/>
                    <a:lstStyle/>
                    <a:p>
                      <a:pPr algn="ctr"/>
                      <a:r>
                        <a:rPr lang="fr-FR" sz="1200" i="0" dirty="0">
                          <a:latin typeface="Century Gothic" panose="020B0502020202020204" pitchFamily="34" charset="0"/>
                        </a:rPr>
                        <a:t>A la discrétion de l’investigateur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0" dirty="0">
                          <a:latin typeface="Century Gothic" panose="020B0502020202020204" pitchFamily="34" charset="0"/>
                        </a:rPr>
                        <a:t>A la discrétion de l’investigateur</a:t>
                      </a:r>
                    </a:p>
                  </a:txBody>
                  <a:tcPr anchor="ctr"/>
                </a:tc>
                <a:extLst>
                  <a:ext uri="{0D108BD9-81ED-4DB2-BD59-A6C34878D82A}">
                    <a16:rowId xmlns:a16="http://schemas.microsoft.com/office/drawing/2014/main" xmlns="" val="3984176689"/>
                  </a:ext>
                </a:extLst>
              </a:tr>
              <a:tr h="258263">
                <a:tc>
                  <a:txBody>
                    <a:bodyPr/>
                    <a:lstStyle/>
                    <a:p>
                      <a:pPr algn="l"/>
                      <a:r>
                        <a:rPr lang="fr-FR" sz="1200" b="1" i="0" dirty="0">
                          <a:latin typeface="Century Gothic" panose="020B0502020202020204" pitchFamily="34" charset="0"/>
                        </a:rPr>
                        <a:t>Objectif principal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pCR</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MPR (</a:t>
                      </a:r>
                      <a:r>
                        <a:rPr kumimoji="0" lang="fr-FR" sz="12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stade III, II-III</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anchor="ctr"/>
                </a:tc>
                <a:tc>
                  <a:txBody>
                    <a:bodyPr/>
                    <a:lstStyle/>
                    <a:p>
                      <a:pPr algn="ctr"/>
                      <a:r>
                        <a:rPr lang="fr-FR" sz="1200" b="1" i="0" baseline="0" dirty="0">
                          <a:solidFill>
                            <a:srgbClr val="C00000"/>
                          </a:solidFill>
                          <a:latin typeface="Century Gothic" panose="020B0502020202020204" pitchFamily="34" charset="0"/>
                        </a:rPr>
                        <a:t>EFS et OS </a:t>
                      </a:r>
                    </a:p>
                  </a:txBody>
                  <a:tcPr anchor="ctr"/>
                </a:tc>
                <a:tc>
                  <a:txBody>
                    <a:bodyPr/>
                    <a:lstStyle/>
                    <a:p>
                      <a:pPr algn="ctr"/>
                      <a:r>
                        <a:rPr lang="fr-FR" sz="1200" i="0" dirty="0" err="1">
                          <a:latin typeface="Century Gothic" panose="020B0502020202020204" pitchFamily="34" charset="0"/>
                        </a:rPr>
                        <a:t>pCR</a:t>
                      </a:r>
                      <a:r>
                        <a:rPr lang="fr-FR" sz="1200" i="0" dirty="0">
                          <a:latin typeface="Century Gothic" panose="020B0502020202020204" pitchFamily="34" charset="0"/>
                        </a:rPr>
                        <a:t>, EFS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pCR</a:t>
                      </a:r>
                      <a:r>
                        <a:rPr kumimoji="0" 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EFS</a:t>
                      </a:r>
                    </a:p>
                  </a:txBody>
                  <a:tcPr anchor="ctr"/>
                </a:tc>
                <a:extLst>
                  <a:ext uri="{0D108BD9-81ED-4DB2-BD59-A6C34878D82A}">
                    <a16:rowId xmlns:a16="http://schemas.microsoft.com/office/drawing/2014/main" xmlns="" val="2182709162"/>
                  </a:ext>
                </a:extLst>
              </a:tr>
            </a:tbl>
          </a:graphicData>
        </a:graphic>
      </p:graphicFrame>
      <p:sp>
        <p:nvSpPr>
          <p:cNvPr id="8" name="Rectangle 7">
            <a:extLst>
              <a:ext uri="{FF2B5EF4-FFF2-40B4-BE49-F238E27FC236}">
                <a16:creationId xmlns:a16="http://schemas.microsoft.com/office/drawing/2014/main" xmlns="" id="{7766C99E-C7F2-25C6-A515-1FD4E10483FD}"/>
              </a:ext>
            </a:extLst>
          </p:cNvPr>
          <p:cNvSpPr/>
          <p:nvPr/>
        </p:nvSpPr>
        <p:spPr>
          <a:xfrm>
            <a:off x="1334892" y="5739813"/>
            <a:ext cx="1037877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fr-FR" sz="900" i="1">
                <a:solidFill>
                  <a:prstClr val="black">
                    <a:lumMod val="50000"/>
                    <a:lumOff val="50000"/>
                  </a:prstClr>
                </a:solidFill>
                <a:latin typeface="Century Gothic" panose="020B0502020202020204" pitchFamily="34" charset="0"/>
              </a:rPr>
              <a:t>a : Travis WD et al., J Thorac Oncol. 2020 May; 15(5):709-740</a:t>
            </a:r>
          </a:p>
          <a:p>
            <a:r>
              <a:rPr lang="fr-FR" sz="900" i="1">
                <a:solidFill>
                  <a:prstClr val="black">
                    <a:lumMod val="50000"/>
                    <a:lumOff val="50000"/>
                  </a:prstClr>
                </a:solidFill>
                <a:latin typeface="Century Gothic" panose="020B0502020202020204" pitchFamily="34" charset="0"/>
              </a:rPr>
              <a:t>b : Cotrell TR et al., Ann Oncol. 2018 Aug 1; 29 (8):1853-1860 </a:t>
            </a:r>
            <a:endParaRPr lang="fr-FR" sz="900" i="1" dirty="0">
              <a:solidFill>
                <a:prstClr val="black">
                  <a:lumMod val="50000"/>
                  <a:lumOff val="50000"/>
                </a:prstClr>
              </a:solidFill>
              <a:latin typeface="Century Gothic" panose="020B0502020202020204" pitchFamily="34" charset="0"/>
            </a:endParaRPr>
          </a:p>
        </p:txBody>
      </p:sp>
    </p:spTree>
    <p:extLst>
      <p:ext uri="{BB962C8B-B14F-4D97-AF65-F5344CB8AC3E}">
        <p14:creationId xmlns:p14="http://schemas.microsoft.com/office/powerpoint/2010/main" val="328462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90D636BC-F240-A927-9C13-5613469F1FE1}"/>
              </a:ext>
            </a:extLst>
          </p:cNvPr>
          <p:cNvSpPr>
            <a:spLocks noGrp="1"/>
          </p:cNvSpPr>
          <p:nvPr>
            <p:ph type="body" sz="quarter" idx="15"/>
          </p:nvPr>
        </p:nvSpPr>
        <p:spPr/>
        <p:txBody>
          <a:bodyPr/>
          <a:lstStyle/>
          <a:p>
            <a:endParaRPr lang="fr-FR"/>
          </a:p>
        </p:txBody>
      </p:sp>
      <p:sp>
        <p:nvSpPr>
          <p:cNvPr id="11" name="Espace réservé du texte 10">
            <a:extLst>
              <a:ext uri="{FF2B5EF4-FFF2-40B4-BE49-F238E27FC236}">
                <a16:creationId xmlns:a16="http://schemas.microsoft.com/office/drawing/2014/main" xmlns="" id="{A04603EB-753E-EC37-E7DA-7A6BC8FF78A0}"/>
              </a:ext>
            </a:extLst>
          </p:cNvPr>
          <p:cNvSpPr>
            <a:spLocks noGrp="1"/>
          </p:cNvSpPr>
          <p:nvPr>
            <p:ph type="body" sz="quarter" idx="17"/>
          </p:nvPr>
        </p:nvSpPr>
        <p:spPr/>
        <p:txBody>
          <a:bodyPr/>
          <a:lstStyle/>
          <a:p>
            <a:r>
              <a:rPr lang="fr-FR" dirty="0"/>
              <a:t>Essais néoadjuvants et </a:t>
            </a:r>
            <a:r>
              <a:rPr lang="fr-FR" dirty="0" err="1"/>
              <a:t>péri-opératoire</a:t>
            </a:r>
            <a:endParaRPr lang="fr-FR" dirty="0"/>
          </a:p>
          <a:p>
            <a:endParaRPr lang="fr-FR" dirty="0"/>
          </a:p>
        </p:txBody>
      </p:sp>
      <p:sp>
        <p:nvSpPr>
          <p:cNvPr id="12" name="Espace réservé du texte 11">
            <a:extLst>
              <a:ext uri="{FF2B5EF4-FFF2-40B4-BE49-F238E27FC236}">
                <a16:creationId xmlns:a16="http://schemas.microsoft.com/office/drawing/2014/main" xmlns="" id="{B299ED46-BCF6-CA0F-1494-E79EF8401E39}"/>
              </a:ext>
            </a:extLst>
          </p:cNvPr>
          <p:cNvSpPr>
            <a:spLocks noGrp="1"/>
          </p:cNvSpPr>
          <p:nvPr>
            <p:ph type="body" sz="quarter" idx="18"/>
          </p:nvPr>
        </p:nvSpPr>
        <p:spPr/>
        <p:txBody>
          <a:bodyPr/>
          <a:lstStyle/>
          <a:p>
            <a:r>
              <a:rPr lang="fr-FR" dirty="0"/>
              <a:t>Le péri-opératoire face à la CM 816</a:t>
            </a:r>
          </a:p>
        </p:txBody>
      </p:sp>
      <p:graphicFrame>
        <p:nvGraphicFramePr>
          <p:cNvPr id="16" name="Tableau 4">
            <a:extLst>
              <a:ext uri="{FF2B5EF4-FFF2-40B4-BE49-F238E27FC236}">
                <a16:creationId xmlns:a16="http://schemas.microsoft.com/office/drawing/2014/main" xmlns="" id="{1B058D60-1C6E-2121-0864-E3DF594032FB}"/>
              </a:ext>
            </a:extLst>
          </p:cNvPr>
          <p:cNvGraphicFramePr>
            <a:graphicFrameLocks/>
          </p:cNvGraphicFramePr>
          <p:nvPr/>
        </p:nvGraphicFramePr>
        <p:xfrm>
          <a:off x="1334892" y="1241293"/>
          <a:ext cx="10243698" cy="3855026"/>
        </p:xfrm>
        <a:graphic>
          <a:graphicData uri="http://schemas.openxmlformats.org/drawingml/2006/table">
            <a:tbl>
              <a:tblPr firstRow="1" bandRow="1">
                <a:tableStyleId>{5C22544A-7EE6-4342-B048-85BDC9FD1C3A}</a:tableStyleId>
              </a:tblPr>
              <a:tblGrid>
                <a:gridCol w="1669424">
                  <a:extLst>
                    <a:ext uri="{9D8B030D-6E8A-4147-A177-3AD203B41FA5}">
                      <a16:colId xmlns:a16="http://schemas.microsoft.com/office/drawing/2014/main" xmlns="" val="607483005"/>
                    </a:ext>
                  </a:extLst>
                </a:gridCol>
                <a:gridCol w="2212398">
                  <a:extLst>
                    <a:ext uri="{9D8B030D-6E8A-4147-A177-3AD203B41FA5}">
                      <a16:colId xmlns:a16="http://schemas.microsoft.com/office/drawing/2014/main" xmlns="" val="3078194564"/>
                    </a:ext>
                  </a:extLst>
                </a:gridCol>
                <a:gridCol w="2044222">
                  <a:extLst>
                    <a:ext uri="{9D8B030D-6E8A-4147-A177-3AD203B41FA5}">
                      <a16:colId xmlns:a16="http://schemas.microsoft.com/office/drawing/2014/main" xmlns="" val="1279694016"/>
                    </a:ext>
                  </a:extLst>
                </a:gridCol>
                <a:gridCol w="2044222">
                  <a:extLst>
                    <a:ext uri="{9D8B030D-6E8A-4147-A177-3AD203B41FA5}">
                      <a16:colId xmlns:a16="http://schemas.microsoft.com/office/drawing/2014/main" xmlns="" val="1798296930"/>
                    </a:ext>
                  </a:extLst>
                </a:gridCol>
                <a:gridCol w="2273432">
                  <a:extLst>
                    <a:ext uri="{9D8B030D-6E8A-4147-A177-3AD203B41FA5}">
                      <a16:colId xmlns:a16="http://schemas.microsoft.com/office/drawing/2014/main" xmlns="" val="2246392957"/>
                    </a:ext>
                  </a:extLst>
                </a:gridCol>
              </a:tblGrid>
              <a:tr h="563186">
                <a:tc>
                  <a:txBody>
                    <a:bodyPr/>
                    <a:lstStyle/>
                    <a:p>
                      <a:pPr algn="ctr"/>
                      <a:endParaRPr lang="fr-FR" sz="1400" dirty="0">
                        <a:latin typeface="Century Gothic" panose="020B0502020202020204" pitchFamily="34" charset="0"/>
                      </a:endParaRPr>
                    </a:p>
                  </a:txBody>
                  <a:tcPr anchor="ctr"/>
                </a:tc>
                <a:tc>
                  <a:txBody>
                    <a:bodyPr/>
                    <a:lstStyle/>
                    <a:p>
                      <a:pPr algn="ctr"/>
                      <a:r>
                        <a:rPr lang="fr-FR" sz="1400" dirty="0" err="1">
                          <a:latin typeface="Century Gothic" panose="020B0502020202020204" pitchFamily="34" charset="0"/>
                        </a:rPr>
                        <a:t>NEOTorch</a:t>
                      </a:r>
                      <a:r>
                        <a:rPr lang="fr-FR" sz="1400" dirty="0">
                          <a:latin typeface="Century Gothic" panose="020B0502020202020204" pitchFamily="34" charset="0"/>
                        </a:rPr>
                        <a:t> stade III </a:t>
                      </a:r>
                    </a:p>
                    <a:p>
                      <a:pPr algn="ctr"/>
                      <a:r>
                        <a:rPr lang="fr-FR" sz="1400" dirty="0">
                          <a:latin typeface="Century Gothic" panose="020B0502020202020204" pitchFamily="34" charset="0"/>
                        </a:rPr>
                        <a:t>présentés ASCO</a:t>
                      </a:r>
                      <a:r>
                        <a:rPr lang="fr-FR" sz="1400" dirty="0">
                          <a:latin typeface="Calibri" panose="020F0502020204030204" pitchFamily="34" charset="0"/>
                          <a:cs typeface="Calibri" panose="020F0502020204030204" pitchFamily="34" charset="0"/>
                        </a:rPr>
                        <a:t>®</a:t>
                      </a:r>
                      <a:r>
                        <a:rPr lang="fr-FR" sz="1400" dirty="0">
                          <a:latin typeface="Century Gothic" panose="020B0502020202020204" pitchFamily="34" charset="0"/>
                        </a:rPr>
                        <a:t> 2023</a:t>
                      </a:r>
                    </a:p>
                  </a:txBody>
                  <a:tcPr anchor="ctr"/>
                </a:tc>
                <a:tc>
                  <a:txBody>
                    <a:bodyPr/>
                    <a:lstStyle/>
                    <a:p>
                      <a:pPr algn="ctr"/>
                      <a:r>
                        <a:rPr lang="fr-FR" sz="1400" dirty="0">
                          <a:latin typeface="Century Gothic" panose="020B0502020202020204" pitchFamily="34" charset="0"/>
                        </a:rPr>
                        <a:t>KN 671 </a:t>
                      </a:r>
                    </a:p>
                    <a:p>
                      <a:pPr algn="ctr"/>
                      <a:r>
                        <a:rPr lang="fr-FR" sz="1400" b="0" dirty="0">
                          <a:latin typeface="Century Gothic" panose="020B0502020202020204" pitchFamily="34" charset="0"/>
                        </a:rPr>
                        <a:t>(AI*, ASCO</a:t>
                      </a:r>
                      <a:r>
                        <a:rPr lang="fr-FR" sz="1400" b="0" dirty="0">
                          <a:latin typeface="Calibri" panose="020F0502020204030204" pitchFamily="34" charset="0"/>
                          <a:cs typeface="Calibri" panose="020F0502020204030204" pitchFamily="34" charset="0"/>
                        </a:rPr>
                        <a:t>®</a:t>
                      </a:r>
                      <a:r>
                        <a:rPr lang="fr-FR" sz="1400" b="0" dirty="0">
                          <a:latin typeface="Century Gothic" panose="020B0502020202020204" pitchFamily="34" charset="0"/>
                        </a:rPr>
                        <a:t> 2023)</a:t>
                      </a:r>
                    </a:p>
                  </a:txBody>
                  <a:tcPr anchor="ctr"/>
                </a:tc>
                <a:tc>
                  <a:txBody>
                    <a:bodyPr/>
                    <a:lstStyle/>
                    <a:p>
                      <a:pPr algn="ctr"/>
                      <a:r>
                        <a:rPr lang="fr-FR" sz="1400" dirty="0">
                          <a:latin typeface="Century Gothic" panose="020B0502020202020204" pitchFamily="34" charset="0"/>
                        </a:rPr>
                        <a:t>AEGEAN </a:t>
                      </a:r>
                    </a:p>
                    <a:p>
                      <a:pPr algn="ctr"/>
                      <a:r>
                        <a:rPr lang="fr-FR" sz="1400" b="0" dirty="0">
                          <a:latin typeface="Century Gothic" panose="020B0502020202020204" pitchFamily="34" charset="0"/>
                        </a:rPr>
                        <a:t>(AI, AACR 2023)</a:t>
                      </a:r>
                    </a:p>
                  </a:txBody>
                  <a:tcPr anchor="ctr"/>
                </a:tc>
                <a:tc>
                  <a:txBody>
                    <a:bodyPr/>
                    <a:lstStyle/>
                    <a:p>
                      <a:pPr algn="ctr"/>
                      <a:r>
                        <a:rPr lang="fr-FR" sz="1400" dirty="0">
                          <a:latin typeface="Century Gothic" panose="020B0502020202020204" pitchFamily="34" charset="0"/>
                        </a:rPr>
                        <a:t>CM 816 </a:t>
                      </a:r>
                    </a:p>
                  </a:txBody>
                  <a:tcPr anchor="ctr"/>
                </a:tc>
                <a:extLst>
                  <a:ext uri="{0D108BD9-81ED-4DB2-BD59-A6C34878D82A}">
                    <a16:rowId xmlns:a16="http://schemas.microsoft.com/office/drawing/2014/main" xmlns="" val="294084453"/>
                  </a:ext>
                </a:extLst>
              </a:tr>
              <a:tr h="272509">
                <a:tc>
                  <a:txBody>
                    <a:bodyPr/>
                    <a:lstStyle/>
                    <a:p>
                      <a:r>
                        <a:rPr lang="fr-FR" sz="1200" b="1" dirty="0">
                          <a:latin typeface="Century Gothic" panose="020B0502020202020204" pitchFamily="34" charset="0"/>
                        </a:rPr>
                        <a:t>schéma</a:t>
                      </a:r>
                    </a:p>
                  </a:txBody>
                  <a:tcPr anchor="ctr"/>
                </a:tc>
                <a:tc>
                  <a:txBody>
                    <a:bodyPr/>
                    <a:lstStyle/>
                    <a:p>
                      <a:pPr algn="ctr"/>
                      <a:r>
                        <a:rPr lang="fr-FR" sz="1200" dirty="0">
                          <a:latin typeface="Century Gothic" panose="020B0502020202020204" pitchFamily="34" charset="0"/>
                        </a:rPr>
                        <a:t>3 cycles CT-</a:t>
                      </a:r>
                      <a:r>
                        <a:rPr lang="fr-FR" sz="1200" dirty="0" err="1">
                          <a:latin typeface="Century Gothic" panose="020B0502020202020204" pitchFamily="34" charset="0"/>
                        </a:rPr>
                        <a:t>toripalimab</a:t>
                      </a:r>
                      <a:r>
                        <a:rPr lang="fr-FR" sz="1200" dirty="0">
                          <a:latin typeface="Century Gothic" panose="020B0502020202020204" pitchFamily="34" charset="0"/>
                        </a:rPr>
                        <a:t>, Chirurgie, 1 cycle CT-</a:t>
                      </a:r>
                      <a:r>
                        <a:rPr lang="fr-FR" sz="1200" dirty="0" err="1">
                          <a:latin typeface="Century Gothic" panose="020B0502020202020204" pitchFamily="34" charset="0"/>
                        </a:rPr>
                        <a:t>toripalimab</a:t>
                      </a:r>
                      <a:r>
                        <a:rPr lang="fr-FR" sz="1200" dirty="0">
                          <a:latin typeface="Century Gothic" panose="020B0502020202020204" pitchFamily="34" charset="0"/>
                        </a:rPr>
                        <a:t> , </a:t>
                      </a:r>
                      <a:r>
                        <a:rPr lang="fr-FR" sz="1200" dirty="0" err="1">
                          <a:latin typeface="Century Gothic" panose="020B0502020202020204" pitchFamily="34" charset="0"/>
                        </a:rPr>
                        <a:t>toripalimab</a:t>
                      </a:r>
                      <a:r>
                        <a:rPr lang="fr-FR" sz="1200" dirty="0">
                          <a:latin typeface="Century Gothic" panose="020B0502020202020204" pitchFamily="34" charset="0"/>
                        </a:rPr>
                        <a:t> 13 cycles</a:t>
                      </a:r>
                    </a:p>
                  </a:txBody>
                  <a:tcPr anchor="ctr"/>
                </a:tc>
                <a:tc>
                  <a:txBody>
                    <a:bodyPr/>
                    <a:lstStyle/>
                    <a:p>
                      <a:pPr algn="ctr"/>
                      <a:r>
                        <a:rPr lang="fr-FR" sz="1200" dirty="0">
                          <a:latin typeface="Century Gothic" panose="020B0502020202020204" pitchFamily="34" charset="0"/>
                        </a:rPr>
                        <a:t>4 Cycles CT-pembrolizumab, chirurgie, pembrolizumab </a:t>
                      </a:r>
                      <a:r>
                        <a:rPr lang="fr-FR" sz="1200">
                          <a:latin typeface="Century Gothic" panose="020B0502020202020204" pitchFamily="34" charset="0"/>
                        </a:rPr>
                        <a:t>13 cycles</a:t>
                      </a:r>
                      <a:endParaRPr lang="fr-FR" sz="1200" dirty="0">
                        <a:latin typeface="Century Gothic" panose="020B0502020202020204" pitchFamily="34" charset="0"/>
                      </a:endParaRPr>
                    </a:p>
                  </a:txBody>
                  <a:tcPr anchor="ctr"/>
                </a:tc>
                <a:tc>
                  <a:txBody>
                    <a:bodyPr/>
                    <a:lstStyle/>
                    <a:p>
                      <a:pPr algn="ctr"/>
                      <a:r>
                        <a:rPr lang="fr-FR" sz="1200" dirty="0">
                          <a:latin typeface="Century Gothic" panose="020B0502020202020204" pitchFamily="34" charset="0"/>
                        </a:rPr>
                        <a:t>4 cycles CT-</a:t>
                      </a:r>
                      <a:r>
                        <a:rPr lang="fr-FR" sz="1200" dirty="0" err="1">
                          <a:latin typeface="Century Gothic" panose="020B0502020202020204" pitchFamily="34" charset="0"/>
                        </a:rPr>
                        <a:t>durvalumab</a:t>
                      </a:r>
                      <a:r>
                        <a:rPr lang="fr-FR" sz="1200" dirty="0">
                          <a:latin typeface="Century Gothic" panose="020B0502020202020204" pitchFamily="34" charset="0"/>
                        </a:rPr>
                        <a:t>, chirurgie, </a:t>
                      </a:r>
                      <a:r>
                        <a:rPr lang="fr-FR" sz="1200" dirty="0" err="1">
                          <a:latin typeface="Century Gothic" panose="020B0502020202020204" pitchFamily="34" charset="0"/>
                        </a:rPr>
                        <a:t>durvalumab</a:t>
                      </a:r>
                      <a:r>
                        <a:rPr lang="fr-FR" sz="1200" dirty="0">
                          <a:latin typeface="Century Gothic" panose="020B0502020202020204" pitchFamily="34" charset="0"/>
                        </a:rPr>
                        <a:t> 12 cycles</a:t>
                      </a:r>
                    </a:p>
                  </a:txBody>
                  <a:tcPr anchor="ctr"/>
                </a:tc>
                <a:tc>
                  <a:txBody>
                    <a:bodyPr/>
                    <a:lstStyle/>
                    <a:p>
                      <a:pPr algn="ctr"/>
                      <a:r>
                        <a:rPr lang="fr-FR" sz="1200" dirty="0">
                          <a:latin typeface="Century Gothic" panose="020B0502020202020204" pitchFamily="34" charset="0"/>
                        </a:rPr>
                        <a:t>3 cycles CT-</a:t>
                      </a:r>
                      <a:r>
                        <a:rPr lang="fr-FR" sz="1200" dirty="0" err="1">
                          <a:latin typeface="Century Gothic" panose="020B0502020202020204" pitchFamily="34" charset="0"/>
                        </a:rPr>
                        <a:t>Nivolumab</a:t>
                      </a:r>
                      <a:r>
                        <a:rPr lang="fr-FR" sz="1200" dirty="0">
                          <a:latin typeface="Century Gothic" panose="020B0502020202020204" pitchFamily="34" charset="0"/>
                        </a:rPr>
                        <a:t>, chirurgie</a:t>
                      </a:r>
                    </a:p>
                  </a:txBody>
                  <a:tcPr anchor="ctr"/>
                </a:tc>
                <a:extLst>
                  <a:ext uri="{0D108BD9-81ED-4DB2-BD59-A6C34878D82A}">
                    <a16:rowId xmlns:a16="http://schemas.microsoft.com/office/drawing/2014/main" xmlns="" val="258771251"/>
                  </a:ext>
                </a:extLst>
              </a:tr>
              <a:tr h="163506">
                <a:tc>
                  <a:txBody>
                    <a:bodyPr/>
                    <a:lstStyle/>
                    <a:p>
                      <a:r>
                        <a:rPr lang="fr-FR" sz="1200" b="1" dirty="0">
                          <a:latin typeface="Century Gothic" panose="020B0502020202020204" pitchFamily="34" charset="0"/>
                        </a:rPr>
                        <a:t>Suivi médian (mois)</a:t>
                      </a:r>
                    </a:p>
                  </a:txBody>
                  <a:tcPr anchor="ctr"/>
                </a:tc>
                <a:tc>
                  <a:txBody>
                    <a:bodyPr/>
                    <a:lstStyle/>
                    <a:p>
                      <a:pPr algn="ctr"/>
                      <a:r>
                        <a:rPr lang="fr-FR" sz="1200" dirty="0">
                          <a:latin typeface="Century Gothic" panose="020B0502020202020204" pitchFamily="34" charset="0"/>
                        </a:rPr>
                        <a:t>18.3</a:t>
                      </a:r>
                    </a:p>
                  </a:txBody>
                  <a:tcPr anchor="ctr"/>
                </a:tc>
                <a:tc>
                  <a:txBody>
                    <a:bodyPr/>
                    <a:lstStyle/>
                    <a:p>
                      <a:pPr algn="ctr"/>
                      <a:r>
                        <a:rPr lang="fr-FR" sz="1200" b="1" dirty="0">
                          <a:solidFill>
                            <a:srgbClr val="C00000"/>
                          </a:solidFill>
                          <a:latin typeface="Century Gothic" panose="020B0502020202020204" pitchFamily="34" charset="0"/>
                        </a:rPr>
                        <a:t>25.2</a:t>
                      </a:r>
                    </a:p>
                  </a:txBody>
                  <a:tcPr anchor="ctr"/>
                </a:tc>
                <a:tc>
                  <a:txBody>
                    <a:bodyPr/>
                    <a:lstStyle/>
                    <a:p>
                      <a:pPr algn="ctr"/>
                      <a:r>
                        <a:rPr lang="fr-FR" sz="1200" b="1" dirty="0">
                          <a:solidFill>
                            <a:srgbClr val="C00000"/>
                          </a:solidFill>
                          <a:latin typeface="Century Gothic" panose="020B0502020202020204" pitchFamily="34" charset="0"/>
                        </a:rPr>
                        <a:t>11.8</a:t>
                      </a:r>
                    </a:p>
                  </a:txBody>
                  <a:tcPr anchor="ctr"/>
                </a:tc>
                <a:tc>
                  <a:txBody>
                    <a:bodyPr/>
                    <a:lstStyle/>
                    <a:p>
                      <a:pPr algn="ctr"/>
                      <a:r>
                        <a:rPr lang="fr-FR" sz="1200" dirty="0">
                          <a:latin typeface="Century Gothic" panose="020B0502020202020204" pitchFamily="34" charset="0"/>
                        </a:rPr>
                        <a:t>41.4</a:t>
                      </a:r>
                    </a:p>
                  </a:txBody>
                  <a:tcPr anchor="ctr"/>
                </a:tc>
                <a:extLst>
                  <a:ext uri="{0D108BD9-81ED-4DB2-BD59-A6C34878D82A}">
                    <a16:rowId xmlns:a16="http://schemas.microsoft.com/office/drawing/2014/main" xmlns="" val="3925652244"/>
                  </a:ext>
                </a:extLst>
              </a:tr>
              <a:tr h="272509">
                <a:tc>
                  <a:txBody>
                    <a:bodyPr/>
                    <a:lstStyle/>
                    <a:p>
                      <a:r>
                        <a:rPr lang="fr-FR" sz="1200" b="1" dirty="0">
                          <a:latin typeface="Century Gothic" panose="020B0502020202020204" pitchFamily="34" charset="0"/>
                        </a:rPr>
                        <a:t>% chirurgie </a:t>
                      </a:r>
                    </a:p>
                    <a:p>
                      <a:r>
                        <a:rPr lang="fr-FR" sz="1200" b="1" dirty="0">
                          <a:latin typeface="Century Gothic" panose="020B0502020202020204" pitchFamily="34" charset="0"/>
                        </a:rPr>
                        <a:t>Dont RO</a:t>
                      </a:r>
                    </a:p>
                  </a:txBody>
                  <a:tcPr anchor="ctr"/>
                </a:tc>
                <a:tc>
                  <a:txBody>
                    <a:bodyPr/>
                    <a:lstStyle/>
                    <a:p>
                      <a:pPr algn="ctr"/>
                      <a:r>
                        <a:rPr lang="fr-FR" sz="1200" dirty="0">
                          <a:latin typeface="Century Gothic" panose="020B0502020202020204" pitchFamily="34" charset="0"/>
                        </a:rPr>
                        <a:t>82%</a:t>
                      </a:r>
                    </a:p>
                    <a:p>
                      <a:pPr algn="ctr"/>
                      <a:r>
                        <a:rPr lang="fr-FR" sz="1200" dirty="0">
                          <a:latin typeface="Century Gothic" panose="020B0502020202020204" pitchFamily="34" charset="0"/>
                        </a:rPr>
                        <a:t>95%</a:t>
                      </a:r>
                    </a:p>
                  </a:txBody>
                  <a:tcPr anchor="ctr"/>
                </a:tc>
                <a:tc>
                  <a:txBody>
                    <a:bodyPr/>
                    <a:lstStyle/>
                    <a:p>
                      <a:pPr algn="ctr"/>
                      <a:r>
                        <a:rPr lang="fr-FR" sz="1200" dirty="0">
                          <a:latin typeface="Century Gothic" panose="020B0502020202020204" pitchFamily="34" charset="0"/>
                        </a:rPr>
                        <a:t>98%</a:t>
                      </a:r>
                    </a:p>
                    <a:p>
                      <a:pPr algn="ctr"/>
                      <a:r>
                        <a:rPr lang="fr-FR" sz="1200" dirty="0">
                          <a:latin typeface="Century Gothic" panose="020B0502020202020204" pitchFamily="34" charset="0"/>
                        </a:rPr>
                        <a:t>92%</a:t>
                      </a:r>
                    </a:p>
                  </a:txBody>
                  <a:tcPr anchor="ctr"/>
                </a:tc>
                <a:tc>
                  <a:txBody>
                    <a:bodyPr/>
                    <a:lstStyle/>
                    <a:p>
                      <a:pPr algn="ctr"/>
                      <a:r>
                        <a:rPr lang="fr-FR" sz="1200" dirty="0">
                          <a:latin typeface="Century Gothic" panose="020B0502020202020204" pitchFamily="34" charset="0"/>
                        </a:rPr>
                        <a:t>80%</a:t>
                      </a:r>
                    </a:p>
                    <a:p>
                      <a:pPr algn="ctr"/>
                      <a:r>
                        <a:rPr lang="fr-FR" sz="1200" dirty="0">
                          <a:latin typeface="Century Gothic" panose="020B0502020202020204" pitchFamily="34" charset="0"/>
                        </a:rPr>
                        <a:t>94%</a:t>
                      </a:r>
                    </a:p>
                  </a:txBody>
                  <a:tcPr anchor="ctr"/>
                </a:tc>
                <a:tc>
                  <a:txBody>
                    <a:bodyPr/>
                    <a:lstStyle/>
                    <a:p>
                      <a:pPr algn="ctr"/>
                      <a:r>
                        <a:rPr lang="fr-FR" sz="1200" dirty="0">
                          <a:latin typeface="Century Gothic" panose="020B0502020202020204" pitchFamily="34" charset="0"/>
                        </a:rPr>
                        <a:t>83%</a:t>
                      </a:r>
                    </a:p>
                    <a:p>
                      <a:pPr algn="ctr"/>
                      <a:r>
                        <a:rPr lang="fr-FR" sz="1200" dirty="0">
                          <a:latin typeface="Century Gothic" panose="020B0502020202020204" pitchFamily="34" charset="0"/>
                        </a:rPr>
                        <a:t>83%</a:t>
                      </a:r>
                    </a:p>
                  </a:txBody>
                  <a:tcPr anchor="ctr"/>
                </a:tc>
                <a:extLst>
                  <a:ext uri="{0D108BD9-81ED-4DB2-BD59-A6C34878D82A}">
                    <a16:rowId xmlns:a16="http://schemas.microsoft.com/office/drawing/2014/main" xmlns="" val="3349058244"/>
                  </a:ext>
                </a:extLst>
              </a:tr>
              <a:tr h="381513">
                <a:tc>
                  <a:txBody>
                    <a:bodyPr/>
                    <a:lstStyle/>
                    <a:p>
                      <a:r>
                        <a:rPr lang="fr-FR" sz="1200" b="1" dirty="0" err="1">
                          <a:latin typeface="Century Gothic" panose="020B0502020202020204" pitchFamily="34" charset="0"/>
                        </a:rPr>
                        <a:t>EFSm</a:t>
                      </a:r>
                      <a:r>
                        <a:rPr lang="fr-FR" sz="1200" b="1" dirty="0">
                          <a:latin typeface="Century Gothic" panose="020B0502020202020204" pitchFamily="34" charset="0"/>
                        </a:rPr>
                        <a:t> CT-IO</a:t>
                      </a:r>
                    </a:p>
                    <a:p>
                      <a:r>
                        <a:rPr lang="fr-FR" sz="1200" b="1" dirty="0">
                          <a:latin typeface="Century Gothic" panose="020B0502020202020204" pitchFamily="34" charset="0"/>
                        </a:rPr>
                        <a:t>EFS placebo</a:t>
                      </a:r>
                    </a:p>
                    <a:p>
                      <a:r>
                        <a:rPr lang="fr-FR" sz="1200" b="1" dirty="0">
                          <a:latin typeface="Century Gothic" panose="020B0502020202020204" pitchFamily="34" charset="0"/>
                        </a:rPr>
                        <a:t>HR</a:t>
                      </a:r>
                    </a:p>
                  </a:txBody>
                  <a:tcPr anchor="ctr"/>
                </a:tc>
                <a:tc>
                  <a:txBody>
                    <a:bodyPr/>
                    <a:lstStyle/>
                    <a:p>
                      <a:pPr algn="ctr"/>
                      <a:r>
                        <a:rPr lang="fr-FR" sz="1200" dirty="0">
                          <a:latin typeface="Century Gothic" panose="020B0502020202020204" pitchFamily="34" charset="0"/>
                        </a:rPr>
                        <a:t>NR</a:t>
                      </a:r>
                    </a:p>
                    <a:p>
                      <a:pPr algn="ctr"/>
                      <a:r>
                        <a:rPr lang="fr-FR" sz="1200" dirty="0">
                          <a:latin typeface="Century Gothic" panose="020B0502020202020204" pitchFamily="34" charset="0"/>
                        </a:rPr>
                        <a:t>15.1</a:t>
                      </a:r>
                    </a:p>
                    <a:p>
                      <a:pPr algn="ctr"/>
                      <a:r>
                        <a:rPr lang="fr-FR" sz="1200" dirty="0">
                          <a:effectLst/>
                          <a:latin typeface="Century Gothic" panose="020B0502020202020204" pitchFamily="34" charset="0"/>
                        </a:rPr>
                        <a:t>HR=0.40 (0.27-0.56)</a:t>
                      </a:r>
                      <a:endParaRPr lang="fr-FR" sz="1200" dirty="0">
                        <a:latin typeface="Century Gothic" panose="020B0502020202020204" pitchFamily="34" charset="0"/>
                      </a:endParaRPr>
                    </a:p>
                  </a:txBody>
                  <a:tcPr anchor="ctr"/>
                </a:tc>
                <a:tc>
                  <a:txBody>
                    <a:bodyPr/>
                    <a:lstStyle/>
                    <a:p>
                      <a:pPr algn="ctr"/>
                      <a:r>
                        <a:rPr lang="fr-FR" sz="1200" dirty="0">
                          <a:latin typeface="Century Gothic" panose="020B0502020202020204" pitchFamily="34" charset="0"/>
                        </a:rPr>
                        <a:t>NR</a:t>
                      </a:r>
                    </a:p>
                    <a:p>
                      <a:pPr algn="ctr"/>
                      <a:r>
                        <a:rPr lang="fr-FR" sz="1200" dirty="0">
                          <a:latin typeface="Century Gothic" panose="020B0502020202020204" pitchFamily="34" charset="0"/>
                        </a:rPr>
                        <a:t>17</a:t>
                      </a:r>
                    </a:p>
                    <a:p>
                      <a:pPr algn="ctr"/>
                      <a:r>
                        <a:rPr lang="fr-FR" sz="1200" dirty="0">
                          <a:latin typeface="Century Gothic" panose="020B0502020202020204" pitchFamily="34" charset="0"/>
                        </a:rPr>
                        <a:t>0.56 (0.46-0.72)</a:t>
                      </a:r>
                    </a:p>
                  </a:txBody>
                  <a:tcPr anchor="ctr"/>
                </a:tc>
                <a:tc>
                  <a:txBody>
                    <a:bodyPr/>
                    <a:lstStyle/>
                    <a:p>
                      <a:pPr algn="ctr"/>
                      <a:r>
                        <a:rPr lang="fr-FR" sz="1200" dirty="0">
                          <a:latin typeface="Century Gothic" panose="020B0502020202020204" pitchFamily="34" charset="0"/>
                        </a:rPr>
                        <a:t>NR</a:t>
                      </a:r>
                    </a:p>
                    <a:p>
                      <a:pPr algn="ctr"/>
                      <a:r>
                        <a:rPr lang="fr-FR" sz="1200" dirty="0">
                          <a:latin typeface="Century Gothic" panose="020B0502020202020204" pitchFamily="34" charset="0"/>
                        </a:rPr>
                        <a:t>25.9</a:t>
                      </a:r>
                    </a:p>
                    <a:p>
                      <a:pPr algn="ctr"/>
                      <a:r>
                        <a:rPr lang="fr-FR" sz="1200" dirty="0">
                          <a:latin typeface="Century Gothic" panose="020B0502020202020204" pitchFamily="34" charset="0"/>
                        </a:rPr>
                        <a:t>0.68 (0.53-0.88)</a:t>
                      </a:r>
                    </a:p>
                  </a:txBody>
                  <a:tcPr anchor="ctr"/>
                </a:tc>
                <a:tc>
                  <a:txBody>
                    <a:bodyPr/>
                    <a:lstStyle/>
                    <a:p>
                      <a:pPr algn="ctr"/>
                      <a:r>
                        <a:rPr lang="fr-FR" sz="1200" b="0" dirty="0">
                          <a:solidFill>
                            <a:schemeClr val="tx1"/>
                          </a:solidFill>
                          <a:latin typeface="Century Gothic" panose="020B0502020202020204" pitchFamily="34" charset="0"/>
                        </a:rPr>
                        <a:t>NR</a:t>
                      </a:r>
                    </a:p>
                    <a:p>
                      <a:pPr algn="ctr"/>
                      <a:r>
                        <a:rPr lang="fr-FR" sz="1200" b="0" dirty="0">
                          <a:solidFill>
                            <a:schemeClr val="tx1"/>
                          </a:solidFill>
                          <a:latin typeface="Century Gothic" panose="020B0502020202020204" pitchFamily="34" charset="0"/>
                        </a:rPr>
                        <a:t>31.8</a:t>
                      </a:r>
                    </a:p>
                    <a:p>
                      <a:pPr algn="ctr"/>
                      <a:r>
                        <a:rPr lang="fr-FR" sz="1200" b="0" dirty="0">
                          <a:solidFill>
                            <a:schemeClr val="tx1"/>
                          </a:solidFill>
                          <a:latin typeface="Century Gothic" panose="020B0502020202020204" pitchFamily="34" charset="0"/>
                        </a:rPr>
                        <a:t>0.67 (0.47-0.95)</a:t>
                      </a:r>
                    </a:p>
                  </a:txBody>
                  <a:tcPr anchor="ctr"/>
                </a:tc>
                <a:extLst>
                  <a:ext uri="{0D108BD9-81ED-4DB2-BD59-A6C34878D82A}">
                    <a16:rowId xmlns:a16="http://schemas.microsoft.com/office/drawing/2014/main" xmlns="" val="2550394321"/>
                  </a:ext>
                </a:extLst>
              </a:tr>
              <a:tr h="163506">
                <a:tc>
                  <a:txBody>
                    <a:bodyPr/>
                    <a:lstStyle/>
                    <a:p>
                      <a:r>
                        <a:rPr lang="fr-FR" sz="1200" b="1" dirty="0" err="1">
                          <a:latin typeface="Century Gothic" panose="020B0502020202020204" pitchFamily="34" charset="0"/>
                        </a:rPr>
                        <a:t>mPR</a:t>
                      </a:r>
                      <a:r>
                        <a:rPr lang="fr-FR" sz="1200" b="1" dirty="0">
                          <a:latin typeface="Century Gothic" panose="020B0502020202020204" pitchFamily="34" charset="0"/>
                        </a:rPr>
                        <a:t>/</a:t>
                      </a:r>
                      <a:r>
                        <a:rPr lang="fr-FR" sz="1200" b="1" dirty="0" err="1">
                          <a:latin typeface="Century Gothic" panose="020B0502020202020204" pitchFamily="34" charset="0"/>
                        </a:rPr>
                        <a:t>cPR</a:t>
                      </a:r>
                      <a:r>
                        <a:rPr lang="fr-FR" sz="1200" b="1" dirty="0">
                          <a:latin typeface="Century Gothic" panose="020B0502020202020204" pitchFamily="34" charset="0"/>
                        </a:rPr>
                        <a:t> (%)</a:t>
                      </a:r>
                    </a:p>
                  </a:txBody>
                  <a:tcPr anchor="ctr"/>
                </a:tc>
                <a:tc>
                  <a:txBody>
                    <a:bodyPr/>
                    <a:lstStyle/>
                    <a:p>
                      <a:pPr algn="ctr"/>
                      <a:r>
                        <a:rPr lang="fr-FR" sz="1200" dirty="0">
                          <a:latin typeface="Century Gothic" panose="020B0502020202020204" pitchFamily="34" charset="0"/>
                        </a:rPr>
                        <a:t>48.5 / 24.8</a:t>
                      </a:r>
                    </a:p>
                  </a:txBody>
                  <a:tcPr anchor="ctr"/>
                </a:tc>
                <a:tc>
                  <a:txBody>
                    <a:bodyPr/>
                    <a:lstStyle/>
                    <a:p>
                      <a:pPr algn="ctr"/>
                      <a:r>
                        <a:rPr lang="fr-FR" sz="1200" dirty="0">
                          <a:latin typeface="Century Gothic" panose="020B0502020202020204" pitchFamily="34" charset="0"/>
                        </a:rPr>
                        <a:t>30.2 / 18.1</a:t>
                      </a:r>
                    </a:p>
                  </a:txBody>
                  <a:tcPr anchor="ctr"/>
                </a:tc>
                <a:tc>
                  <a:txBody>
                    <a:bodyPr/>
                    <a:lstStyle/>
                    <a:p>
                      <a:pPr algn="ctr"/>
                      <a:r>
                        <a:rPr lang="fr-FR" sz="1200" dirty="0">
                          <a:latin typeface="Century Gothic" panose="020B0502020202020204" pitchFamily="34" charset="0"/>
                        </a:rPr>
                        <a:t>33.3 / 17.2</a:t>
                      </a:r>
                    </a:p>
                  </a:txBody>
                  <a:tcPr anchor="ctr"/>
                </a:tc>
                <a:tc>
                  <a:txBody>
                    <a:bodyPr/>
                    <a:lstStyle/>
                    <a:p>
                      <a:pPr algn="ctr"/>
                      <a:r>
                        <a:rPr lang="fr-FR" sz="1200" dirty="0">
                          <a:latin typeface="Century Gothic" panose="020B0502020202020204" pitchFamily="34" charset="0"/>
                        </a:rPr>
                        <a:t>36.9 / 24</a:t>
                      </a:r>
                    </a:p>
                  </a:txBody>
                  <a:tcPr anchor="ctr"/>
                </a:tc>
                <a:extLst>
                  <a:ext uri="{0D108BD9-81ED-4DB2-BD59-A6C34878D82A}">
                    <a16:rowId xmlns:a16="http://schemas.microsoft.com/office/drawing/2014/main" xmlns="" val="1045892050"/>
                  </a:ext>
                </a:extLst>
              </a:tr>
              <a:tr h="272509">
                <a:tc>
                  <a:txBody>
                    <a:bodyPr/>
                    <a:lstStyle/>
                    <a:p>
                      <a:r>
                        <a:rPr lang="fr-FR" sz="1200" b="1" dirty="0">
                          <a:latin typeface="Century Gothic" panose="020B0502020202020204" pitchFamily="34" charset="0"/>
                        </a:rPr>
                        <a:t>Effets adverses G3</a:t>
                      </a:r>
                    </a:p>
                    <a:p>
                      <a:r>
                        <a:rPr lang="fr-FR" sz="1200" b="1" dirty="0">
                          <a:latin typeface="Century Gothic" panose="020B0502020202020204" pitchFamily="34" charset="0"/>
                        </a:rPr>
                        <a:t>Effets </a:t>
                      </a:r>
                      <a:r>
                        <a:rPr lang="fr-FR" sz="1200" b="1" dirty="0" err="1">
                          <a:latin typeface="Century Gothic" panose="020B0502020202020204" pitchFamily="34" charset="0"/>
                        </a:rPr>
                        <a:t>adverves</a:t>
                      </a:r>
                      <a:r>
                        <a:rPr lang="fr-FR" sz="1200" b="1" dirty="0">
                          <a:latin typeface="Century Gothic" panose="020B0502020202020204" pitchFamily="34" charset="0"/>
                        </a:rPr>
                        <a:t> </a:t>
                      </a:r>
                      <a:r>
                        <a:rPr lang="fr-FR" sz="1200" b="1" dirty="0" err="1">
                          <a:latin typeface="Century Gothic" panose="020B0502020202020204" pitchFamily="34" charset="0"/>
                        </a:rPr>
                        <a:t>immuno</a:t>
                      </a:r>
                      <a:r>
                        <a:rPr lang="fr-FR" sz="1200" b="1" dirty="0">
                          <a:latin typeface="Century Gothic" panose="020B0502020202020204" pitchFamily="34" charset="0"/>
                        </a:rPr>
                        <a:t>-induits </a:t>
                      </a:r>
                    </a:p>
                  </a:txBody>
                  <a:tcPr anchor="ctr"/>
                </a:tc>
                <a:tc>
                  <a:txBody>
                    <a:bodyPr/>
                    <a:lstStyle/>
                    <a:p>
                      <a:pPr algn="ctr"/>
                      <a:r>
                        <a:rPr lang="fr-FR" sz="1200" dirty="0">
                          <a:latin typeface="Century Gothic" panose="020B0502020202020204" pitchFamily="34" charset="0"/>
                        </a:rPr>
                        <a:t>63.4%</a:t>
                      </a:r>
                    </a:p>
                    <a:p>
                      <a:pPr algn="ctr"/>
                      <a:endParaRPr lang="fr-FR" sz="1200" dirty="0">
                        <a:latin typeface="Century Gothic" panose="020B0502020202020204" pitchFamily="34" charset="0"/>
                      </a:endParaRPr>
                    </a:p>
                    <a:p>
                      <a:pPr algn="ctr"/>
                      <a:r>
                        <a:rPr lang="fr-FR" sz="1200" dirty="0">
                          <a:latin typeface="Century Gothic" panose="020B0502020202020204" pitchFamily="34" charset="0"/>
                        </a:rPr>
                        <a:t>42%</a:t>
                      </a:r>
                    </a:p>
                  </a:txBody>
                  <a:tcPr anchor="ctr"/>
                </a:tc>
                <a:tc>
                  <a:txBody>
                    <a:bodyPr/>
                    <a:lstStyle/>
                    <a:p>
                      <a:pPr algn="ctr"/>
                      <a:r>
                        <a:rPr lang="fr-FR" sz="1200" dirty="0">
                          <a:latin typeface="Century Gothic" panose="020B0502020202020204" pitchFamily="34" charset="0"/>
                        </a:rPr>
                        <a:t>44.9%</a:t>
                      </a:r>
                    </a:p>
                    <a:p>
                      <a:pPr algn="ctr"/>
                      <a:endParaRPr lang="fr-FR" sz="1200" dirty="0">
                        <a:latin typeface="Century Gothic" panose="020B0502020202020204" pitchFamily="34" charset="0"/>
                      </a:endParaRPr>
                    </a:p>
                    <a:p>
                      <a:pPr algn="ctr"/>
                      <a:r>
                        <a:rPr lang="fr-FR" sz="1200" dirty="0">
                          <a:latin typeface="Century Gothic" panose="020B0502020202020204" pitchFamily="34" charset="0"/>
                        </a:rPr>
                        <a:t>25.3%</a:t>
                      </a:r>
                    </a:p>
                  </a:txBody>
                  <a:tcPr anchor="ctr"/>
                </a:tc>
                <a:tc>
                  <a:txBody>
                    <a:bodyPr/>
                    <a:lstStyle/>
                    <a:p>
                      <a:pPr algn="ctr"/>
                      <a:r>
                        <a:rPr lang="fr-FR" sz="1200" dirty="0">
                          <a:latin typeface="Century Gothic" panose="020B0502020202020204" pitchFamily="34" charset="0"/>
                        </a:rPr>
                        <a:t>42.3%</a:t>
                      </a:r>
                    </a:p>
                    <a:p>
                      <a:pPr algn="ctr"/>
                      <a:endParaRPr lang="fr-FR" sz="1200" dirty="0">
                        <a:latin typeface="Century Gothic" panose="020B0502020202020204" pitchFamily="34" charset="0"/>
                      </a:endParaRPr>
                    </a:p>
                    <a:p>
                      <a:pPr algn="ctr"/>
                      <a:r>
                        <a:rPr lang="fr-FR" sz="1200" dirty="0">
                          <a:latin typeface="Century Gothic" panose="020B0502020202020204" pitchFamily="34" charset="0"/>
                        </a:rPr>
                        <a:t>23.5%</a:t>
                      </a:r>
                    </a:p>
                  </a:txBody>
                  <a:tcPr anchor="ctr"/>
                </a:tc>
                <a:tc>
                  <a:txBody>
                    <a:bodyPr/>
                    <a:lstStyle/>
                    <a:p>
                      <a:pPr algn="ctr"/>
                      <a:r>
                        <a:rPr lang="fr-FR" sz="1200" dirty="0">
                          <a:latin typeface="Century Gothic" panose="020B0502020202020204" pitchFamily="34" charset="0"/>
                        </a:rPr>
                        <a:t>34 (ITT)%</a:t>
                      </a:r>
                    </a:p>
                    <a:p>
                      <a:pPr algn="ctr"/>
                      <a:endParaRPr lang="fr-FR" sz="1200" dirty="0">
                        <a:latin typeface="Century Gothic" panose="020B0502020202020204" pitchFamily="34" charset="0"/>
                      </a:endParaRPr>
                    </a:p>
                    <a:p>
                      <a:pPr algn="ctr"/>
                      <a:r>
                        <a:rPr lang="fr-FR" sz="1200" dirty="0">
                          <a:latin typeface="Century Gothic" panose="020B0502020202020204" pitchFamily="34" charset="0"/>
                        </a:rPr>
                        <a:t>19%</a:t>
                      </a:r>
                    </a:p>
                  </a:txBody>
                  <a:tcPr anchor="ctr"/>
                </a:tc>
                <a:extLst>
                  <a:ext uri="{0D108BD9-81ED-4DB2-BD59-A6C34878D82A}">
                    <a16:rowId xmlns:a16="http://schemas.microsoft.com/office/drawing/2014/main" xmlns="" val="526272696"/>
                  </a:ext>
                </a:extLst>
              </a:tr>
            </a:tbl>
          </a:graphicData>
        </a:graphic>
      </p:graphicFrame>
      <p:sp>
        <p:nvSpPr>
          <p:cNvPr id="2" name="ZoneTexte 1">
            <a:extLst>
              <a:ext uri="{FF2B5EF4-FFF2-40B4-BE49-F238E27FC236}">
                <a16:creationId xmlns:a16="http://schemas.microsoft.com/office/drawing/2014/main" xmlns="" id="{D3F36BE5-8FA0-CB67-16D5-166F2D0922CC}"/>
              </a:ext>
            </a:extLst>
          </p:cNvPr>
          <p:cNvSpPr txBox="1"/>
          <p:nvPr/>
        </p:nvSpPr>
        <p:spPr>
          <a:xfrm>
            <a:off x="1200150" y="5683659"/>
            <a:ext cx="2857500" cy="307777"/>
          </a:xfrm>
          <a:prstGeom prst="rect">
            <a:avLst/>
          </a:prstGeom>
          <a:noFill/>
        </p:spPr>
        <p:txBody>
          <a:bodyPr wrap="square" rtlCol="0">
            <a:spAutoFit/>
          </a:bodyPr>
          <a:lstStyle/>
          <a:p>
            <a:r>
              <a:rPr lang="fr-FR" sz="1400" dirty="0">
                <a:solidFill>
                  <a:prstClr val="black"/>
                </a:solidFill>
                <a:latin typeface="Century Gothic" panose="020B0502020202020204" pitchFamily="34" charset="0"/>
              </a:rPr>
              <a:t>AI* : Analyse intermédiaire</a:t>
            </a:r>
            <a:endParaRPr lang="fr-FR" sz="1400" dirty="0">
              <a:solidFill>
                <a:prstClr val="black"/>
              </a:solidFill>
            </a:endParaRPr>
          </a:p>
        </p:txBody>
      </p:sp>
    </p:spTree>
    <p:extLst>
      <p:ext uri="{BB962C8B-B14F-4D97-AF65-F5344CB8AC3E}">
        <p14:creationId xmlns:p14="http://schemas.microsoft.com/office/powerpoint/2010/main" val="2567643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99D82747-A183-47B6-44F7-43D1C602CE34}"/>
              </a:ext>
            </a:extLst>
          </p:cNvPr>
          <p:cNvSpPr>
            <a:spLocks noGrp="1"/>
          </p:cNvSpPr>
          <p:nvPr>
            <p:ph type="body" sz="quarter" idx="15"/>
          </p:nvPr>
        </p:nvSpPr>
        <p:spPr/>
        <p:txBody>
          <a:bodyPr/>
          <a:lstStyle/>
          <a:p>
            <a:endParaRPr lang="fr-FR"/>
          </a:p>
        </p:txBody>
      </p:sp>
      <p:sp>
        <p:nvSpPr>
          <p:cNvPr id="5" name="Espace réservé du texte 4">
            <a:extLst>
              <a:ext uri="{FF2B5EF4-FFF2-40B4-BE49-F238E27FC236}">
                <a16:creationId xmlns:a16="http://schemas.microsoft.com/office/drawing/2014/main" xmlns="" id="{8F19C0C9-BE71-DDC2-0599-0F549DCEDB86}"/>
              </a:ext>
            </a:extLst>
          </p:cNvPr>
          <p:cNvSpPr>
            <a:spLocks noGrp="1"/>
          </p:cNvSpPr>
          <p:nvPr>
            <p:ph type="body" sz="quarter" idx="17"/>
          </p:nvPr>
        </p:nvSpPr>
        <p:spPr/>
        <p:txBody>
          <a:bodyPr/>
          <a:lstStyle/>
          <a:p>
            <a:r>
              <a:rPr lang="fr-FR" dirty="0"/>
              <a:t>Survie globale (analyses intermédiaires) des essais des stades précoces</a:t>
            </a:r>
          </a:p>
        </p:txBody>
      </p:sp>
      <p:graphicFrame>
        <p:nvGraphicFramePr>
          <p:cNvPr id="11" name="Tableau 4">
            <a:extLst>
              <a:ext uri="{FF2B5EF4-FFF2-40B4-BE49-F238E27FC236}">
                <a16:creationId xmlns:a16="http://schemas.microsoft.com/office/drawing/2014/main" xmlns="" id="{EDDA4BE1-FDB1-8875-87A8-B1EB60D969EA}"/>
              </a:ext>
            </a:extLst>
          </p:cNvPr>
          <p:cNvGraphicFramePr>
            <a:graphicFrameLocks noGrp="1"/>
          </p:cNvGraphicFramePr>
          <p:nvPr/>
        </p:nvGraphicFramePr>
        <p:xfrm>
          <a:off x="1334892" y="1579007"/>
          <a:ext cx="10378775" cy="3009977"/>
        </p:xfrm>
        <a:graphic>
          <a:graphicData uri="http://schemas.openxmlformats.org/drawingml/2006/table">
            <a:tbl>
              <a:tblPr firstRow="1" bandRow="1">
                <a:tableStyleId>{5C22544A-7EE6-4342-B048-85BDC9FD1C3A}</a:tableStyleId>
              </a:tblPr>
              <a:tblGrid>
                <a:gridCol w="1487249">
                  <a:extLst>
                    <a:ext uri="{9D8B030D-6E8A-4147-A177-3AD203B41FA5}">
                      <a16:colId xmlns:a16="http://schemas.microsoft.com/office/drawing/2014/main" xmlns="" val="2927755081"/>
                    </a:ext>
                  </a:extLst>
                </a:gridCol>
                <a:gridCol w="1545928">
                  <a:extLst>
                    <a:ext uri="{9D8B030D-6E8A-4147-A177-3AD203B41FA5}">
                      <a16:colId xmlns:a16="http://schemas.microsoft.com/office/drawing/2014/main" xmlns="" val="878179520"/>
                    </a:ext>
                  </a:extLst>
                </a:gridCol>
                <a:gridCol w="1611712">
                  <a:extLst>
                    <a:ext uri="{9D8B030D-6E8A-4147-A177-3AD203B41FA5}">
                      <a16:colId xmlns:a16="http://schemas.microsoft.com/office/drawing/2014/main" xmlns="" val="2605941519"/>
                    </a:ext>
                  </a:extLst>
                </a:gridCol>
                <a:gridCol w="4170717">
                  <a:extLst>
                    <a:ext uri="{9D8B030D-6E8A-4147-A177-3AD203B41FA5}">
                      <a16:colId xmlns:a16="http://schemas.microsoft.com/office/drawing/2014/main" xmlns="" val="1158242090"/>
                    </a:ext>
                  </a:extLst>
                </a:gridCol>
                <a:gridCol w="1563169">
                  <a:extLst>
                    <a:ext uri="{9D8B030D-6E8A-4147-A177-3AD203B41FA5}">
                      <a16:colId xmlns:a16="http://schemas.microsoft.com/office/drawing/2014/main" xmlns="" val="833490017"/>
                    </a:ext>
                  </a:extLst>
                </a:gridCol>
              </a:tblGrid>
              <a:tr h="395526">
                <a:tc>
                  <a:txBody>
                    <a:bodyPr/>
                    <a:lstStyle/>
                    <a:p>
                      <a:pPr algn="ctr"/>
                      <a:r>
                        <a:rPr lang="fr-FR" sz="1400" dirty="0">
                          <a:latin typeface="Century Gothic" panose="020B0502020202020204" pitchFamily="34" charset="0"/>
                        </a:rPr>
                        <a:t>Indication</a:t>
                      </a:r>
                    </a:p>
                  </a:txBody>
                  <a:tcPr anchor="ctr"/>
                </a:tc>
                <a:tc>
                  <a:txBody>
                    <a:bodyPr/>
                    <a:lstStyle/>
                    <a:p>
                      <a:pPr algn="ctr"/>
                      <a:r>
                        <a:rPr lang="fr-FR" sz="1400" b="0" dirty="0">
                          <a:latin typeface="Century Gothic" panose="020B0502020202020204" pitchFamily="34" charset="0"/>
                        </a:rPr>
                        <a:t>Essais</a:t>
                      </a:r>
                    </a:p>
                  </a:txBody>
                  <a:tcPr anchor="ctr"/>
                </a:tc>
                <a:tc>
                  <a:txBody>
                    <a:bodyPr/>
                    <a:lstStyle/>
                    <a:p>
                      <a:pPr algn="ctr"/>
                      <a:r>
                        <a:rPr lang="fr-FR" sz="1400" b="0" dirty="0">
                          <a:latin typeface="Century Gothic" panose="020B0502020202020204" pitchFamily="34" charset="0"/>
                        </a:rPr>
                        <a:t>Suivi médian (mois)</a:t>
                      </a:r>
                    </a:p>
                  </a:txBody>
                  <a:tcPr anchor="ctr"/>
                </a:tc>
                <a:tc>
                  <a:txBody>
                    <a:bodyPr/>
                    <a:lstStyle/>
                    <a:p>
                      <a:pPr algn="ctr"/>
                      <a:r>
                        <a:rPr lang="fr-FR" sz="1400">
                          <a:latin typeface="Century Gothic" panose="020B0502020202020204" pitchFamily="34" charset="0"/>
                        </a:rPr>
                        <a:t>HR</a:t>
                      </a:r>
                      <a:r>
                        <a:rPr lang="fr-FR" sz="1400" b="0">
                          <a:latin typeface="Century Gothic" panose="020B0502020202020204" pitchFamily="34" charset="0"/>
                        </a:rPr>
                        <a:t> (95%CI)</a:t>
                      </a:r>
                      <a:endParaRPr lang="fr-FR" sz="1400" b="0" dirty="0">
                        <a:latin typeface="Century Gothic" panose="020B0502020202020204" pitchFamily="34" charset="0"/>
                      </a:endParaRPr>
                    </a:p>
                  </a:txBody>
                  <a:tcPr anchor="ctr"/>
                </a:tc>
                <a:tc>
                  <a:txBody>
                    <a:bodyPr/>
                    <a:lstStyle/>
                    <a:p>
                      <a:pPr algn="ctr"/>
                      <a:r>
                        <a:rPr lang="fr-FR" sz="1400" i="1" dirty="0">
                          <a:latin typeface="Century Gothic" panose="020B0502020202020204" pitchFamily="34" charset="0"/>
                        </a:rPr>
                        <a:t>p</a:t>
                      </a:r>
                      <a:endParaRPr lang="fr-FR" sz="1400" b="0" i="1" dirty="0">
                        <a:latin typeface="Century Gothic" panose="020B0502020202020204" pitchFamily="34" charset="0"/>
                      </a:endParaRPr>
                    </a:p>
                  </a:txBody>
                  <a:tcPr anchor="ctr"/>
                </a:tc>
                <a:extLst>
                  <a:ext uri="{0D108BD9-81ED-4DB2-BD59-A6C34878D82A}">
                    <a16:rowId xmlns:a16="http://schemas.microsoft.com/office/drawing/2014/main" xmlns="" val="2710788000"/>
                  </a:ext>
                </a:extLst>
              </a:tr>
              <a:tr h="593290">
                <a:tc>
                  <a:txBody>
                    <a:bodyPr/>
                    <a:lstStyle/>
                    <a:p>
                      <a:pPr algn="ctr"/>
                      <a:r>
                        <a:rPr lang="fr-FR" sz="1200" b="1" i="0" dirty="0" err="1">
                          <a:latin typeface="Century Gothic" panose="020B0502020202020204" pitchFamily="34" charset="0"/>
                        </a:rPr>
                        <a:t>Néoadjuvant</a:t>
                      </a:r>
                      <a:r>
                        <a:rPr lang="fr-FR" sz="1200" b="1" i="0" dirty="0">
                          <a:latin typeface="Century Gothic" panose="020B0502020202020204" pitchFamily="34" charset="0"/>
                        </a:rPr>
                        <a:t> </a:t>
                      </a:r>
                    </a:p>
                    <a:p>
                      <a:pPr algn="ctr"/>
                      <a:r>
                        <a:rPr lang="fr-FR" sz="1200" b="1" i="0" dirty="0">
                          <a:latin typeface="Century Gothic" panose="020B0502020202020204" pitchFamily="34" charset="0"/>
                        </a:rPr>
                        <a:t>+ adjuvant</a:t>
                      </a:r>
                    </a:p>
                  </a:txBody>
                  <a:tcPr anchor="ctr"/>
                </a:tc>
                <a:tc>
                  <a:txBody>
                    <a:bodyPr/>
                    <a:lstStyle/>
                    <a:p>
                      <a:pPr algn="ctr"/>
                      <a:r>
                        <a:rPr lang="fr-FR" sz="1200" b="1" i="0" dirty="0">
                          <a:latin typeface="Century Gothic" panose="020B0502020202020204" pitchFamily="34" charset="0"/>
                        </a:rPr>
                        <a:t>KEYNOTE-671</a:t>
                      </a:r>
                    </a:p>
                    <a:p>
                      <a:pPr algn="ctr"/>
                      <a:r>
                        <a:rPr lang="fr-FR" sz="1200" b="1" i="0" dirty="0" err="1">
                          <a:latin typeface="Century Gothic" panose="020B0502020202020204" pitchFamily="34" charset="0"/>
                        </a:rPr>
                        <a:t>NEOTorch</a:t>
                      </a:r>
                      <a:endParaRPr lang="fr-FR" sz="1200" b="1" i="0" dirty="0">
                        <a:latin typeface="Century Gothic" panose="020B0502020202020204" pitchFamily="34" charset="0"/>
                      </a:endParaRPr>
                    </a:p>
                  </a:txBody>
                  <a:tcPr anchor="ctr"/>
                </a:tc>
                <a:tc>
                  <a:txBody>
                    <a:bodyPr/>
                    <a:lstStyle/>
                    <a:p>
                      <a:pPr algn="ctr"/>
                      <a:r>
                        <a:rPr lang="fr-FR" sz="1200" i="0" dirty="0">
                          <a:latin typeface="Century Gothic" panose="020B0502020202020204" pitchFamily="34" charset="0"/>
                        </a:rPr>
                        <a:t>25,2 </a:t>
                      </a:r>
                    </a:p>
                    <a:p>
                      <a:pPr algn="ctr"/>
                      <a:r>
                        <a:rPr lang="fr-FR" sz="1200" i="0" dirty="0">
                          <a:latin typeface="Century Gothic" panose="020B0502020202020204" pitchFamily="34" charset="0"/>
                        </a:rPr>
                        <a:t>18,2 </a:t>
                      </a:r>
                    </a:p>
                  </a:txBody>
                  <a:tcPr anchor="ctr"/>
                </a:tc>
                <a:tc>
                  <a:txBody>
                    <a:bodyPr/>
                    <a:lstStyle/>
                    <a:p>
                      <a:pPr algn="ctr"/>
                      <a:r>
                        <a:rPr lang="fr-FR" sz="1200" b="0" i="0">
                          <a:solidFill>
                            <a:schemeClr val="tx1"/>
                          </a:solidFill>
                          <a:latin typeface="Century Gothic" panose="020B0502020202020204" pitchFamily="34" charset="0"/>
                        </a:rPr>
                        <a:t>0,73 (0,54-0,99)</a:t>
                      </a:r>
                    </a:p>
                    <a:p>
                      <a:pPr algn="ctr"/>
                      <a:r>
                        <a:rPr lang="fr-FR" sz="1200" b="0" i="0">
                          <a:solidFill>
                            <a:schemeClr val="tx1"/>
                          </a:solidFill>
                          <a:latin typeface="Century Gothic" panose="020B0502020202020204" pitchFamily="34" charset="0"/>
                        </a:rPr>
                        <a:t>0,62 (0,381-0,999)</a:t>
                      </a:r>
                      <a:endParaRPr lang="fr-FR" sz="1200" b="0" i="0" dirty="0">
                        <a:solidFill>
                          <a:schemeClr val="tx1"/>
                        </a:solidFill>
                        <a:latin typeface="Century Gothic" panose="020B0502020202020204" pitchFamily="34" charset="0"/>
                      </a:endParaRPr>
                    </a:p>
                  </a:txBody>
                  <a:tcPr anchor="ctr"/>
                </a:tc>
                <a:tc>
                  <a:txBody>
                    <a:bodyPr/>
                    <a:lstStyle/>
                    <a:p>
                      <a:pPr algn="ctr"/>
                      <a:r>
                        <a:rPr lang="fr-FR" sz="1200" i="0">
                          <a:latin typeface="Century Gothic" panose="020B0502020202020204" pitchFamily="34" charset="0"/>
                        </a:rPr>
                        <a:t>0,02124</a:t>
                      </a:r>
                    </a:p>
                    <a:p>
                      <a:pPr algn="ctr"/>
                      <a:r>
                        <a:rPr lang="fr-FR" sz="1200" i="0">
                          <a:latin typeface="Century Gothic" panose="020B0502020202020204" pitchFamily="34" charset="0"/>
                        </a:rPr>
                        <a:t>0,0502</a:t>
                      </a:r>
                      <a:endParaRPr lang="fr-FR" sz="1200" i="0" dirty="0">
                        <a:latin typeface="Century Gothic" panose="020B0502020202020204" pitchFamily="34" charset="0"/>
                      </a:endParaRPr>
                    </a:p>
                  </a:txBody>
                  <a:tcPr anchor="ctr"/>
                </a:tc>
                <a:extLst>
                  <a:ext uri="{0D108BD9-81ED-4DB2-BD59-A6C34878D82A}">
                    <a16:rowId xmlns:a16="http://schemas.microsoft.com/office/drawing/2014/main" xmlns="" val="95293646"/>
                  </a:ext>
                </a:extLst>
              </a:tr>
              <a:tr h="355974">
                <a:tc>
                  <a:txBody>
                    <a:bodyPr/>
                    <a:lstStyle/>
                    <a:p>
                      <a:pPr algn="ctr"/>
                      <a:r>
                        <a:rPr lang="fr-FR" sz="1200" b="1" i="0" dirty="0" err="1">
                          <a:latin typeface="Century Gothic" panose="020B0502020202020204" pitchFamily="34" charset="0"/>
                        </a:rPr>
                        <a:t>Néoadjuvant</a:t>
                      </a:r>
                      <a:endParaRPr lang="fr-FR" sz="1200" b="1" i="0" dirty="0">
                        <a:latin typeface="Century Gothic" panose="020B0502020202020204" pitchFamily="34" charset="0"/>
                      </a:endParaRPr>
                    </a:p>
                  </a:txBody>
                  <a:tcPr anchor="ctr"/>
                </a:tc>
                <a:tc>
                  <a:txBody>
                    <a:bodyPr/>
                    <a:lstStyle/>
                    <a:p>
                      <a:pPr algn="ctr"/>
                      <a:r>
                        <a:rPr lang="fr-FR" sz="1200" b="1" i="0" dirty="0">
                          <a:latin typeface="Century Gothic" panose="020B0502020202020204" pitchFamily="34" charset="0"/>
                        </a:rPr>
                        <a:t>CheckMate 816</a:t>
                      </a:r>
                    </a:p>
                  </a:txBody>
                  <a:tcPr anchor="ctr"/>
                </a:tc>
                <a:tc>
                  <a:txBody>
                    <a:bodyPr/>
                    <a:lstStyle/>
                    <a:p>
                      <a:pPr algn="ctr"/>
                      <a:r>
                        <a:rPr lang="fr-FR" sz="1200" i="0" dirty="0">
                          <a:latin typeface="Century Gothic" panose="020B0502020202020204" pitchFamily="34" charset="0"/>
                        </a:rPr>
                        <a:t>41,4 </a:t>
                      </a:r>
                    </a:p>
                  </a:txBody>
                  <a:tcPr anchor="ctr"/>
                </a:tc>
                <a:tc>
                  <a:txBody>
                    <a:bodyPr/>
                    <a:lstStyle/>
                    <a:p>
                      <a:pPr algn="ctr"/>
                      <a:r>
                        <a:rPr lang="fr-FR" sz="1200" b="0" i="0">
                          <a:solidFill>
                            <a:schemeClr val="tx1"/>
                          </a:solidFill>
                          <a:latin typeface="Century Gothic" panose="020B0502020202020204" pitchFamily="34" charset="0"/>
                        </a:rPr>
                        <a:t>0,62 (0,36-1,05)</a:t>
                      </a:r>
                      <a:endParaRPr lang="fr-FR" sz="1200" b="0" i="0" dirty="0">
                        <a:solidFill>
                          <a:schemeClr val="tx1"/>
                        </a:solidFill>
                        <a:latin typeface="Century Gothic" panose="020B0502020202020204" pitchFamily="34" charset="0"/>
                      </a:endParaRPr>
                    </a:p>
                  </a:txBody>
                  <a:tcPr anchor="ctr"/>
                </a:tc>
                <a:tc>
                  <a:txBody>
                    <a:bodyPr/>
                    <a:lstStyle/>
                    <a:p>
                      <a:pPr algn="ctr"/>
                      <a:r>
                        <a:rPr lang="fr-FR" sz="1200" i="0">
                          <a:latin typeface="Century Gothic" panose="020B0502020202020204" pitchFamily="34" charset="0"/>
                        </a:rPr>
                        <a:t>0,0124</a:t>
                      </a:r>
                      <a:endParaRPr lang="fr-FR" sz="1200" i="0" dirty="0">
                        <a:latin typeface="Century Gothic" panose="020B0502020202020204" pitchFamily="34" charset="0"/>
                      </a:endParaRPr>
                    </a:p>
                  </a:txBody>
                  <a:tcPr anchor="ctr"/>
                </a:tc>
                <a:extLst>
                  <a:ext uri="{0D108BD9-81ED-4DB2-BD59-A6C34878D82A}">
                    <a16:rowId xmlns:a16="http://schemas.microsoft.com/office/drawing/2014/main" xmlns="" val="2301988832"/>
                  </a:ext>
                </a:extLst>
              </a:tr>
              <a:tr h="1542553">
                <a:tc>
                  <a:txBody>
                    <a:bodyPr/>
                    <a:lstStyle/>
                    <a:p>
                      <a:pPr algn="ctr"/>
                      <a:r>
                        <a:rPr lang="fr-FR" sz="1200" b="1" i="0">
                          <a:latin typeface="Century Gothic" panose="020B0502020202020204" pitchFamily="34" charset="0"/>
                        </a:rPr>
                        <a:t>Adjuvant</a:t>
                      </a:r>
                      <a:endParaRPr lang="fr-FR" sz="1200" b="1" i="0" dirty="0">
                        <a:latin typeface="Century Gothic" panose="020B0502020202020204" pitchFamily="34" charset="0"/>
                      </a:endParaRPr>
                    </a:p>
                  </a:txBody>
                  <a:tcPr anchor="ctr"/>
                </a:tc>
                <a:tc>
                  <a:txBody>
                    <a:bodyPr/>
                    <a:lstStyle/>
                    <a:p>
                      <a:pPr algn="ctr"/>
                      <a:r>
                        <a:rPr lang="fr-FR" sz="1200" b="1" i="0" dirty="0">
                          <a:latin typeface="Century Gothic" panose="020B0502020202020204" pitchFamily="34" charset="0"/>
                        </a:rPr>
                        <a:t>IMpower010</a:t>
                      </a:r>
                    </a:p>
                    <a:p>
                      <a:pPr algn="ctr"/>
                      <a:endParaRPr lang="fr-FR" sz="1200" b="1" i="0" dirty="0">
                        <a:latin typeface="Century Gothic" panose="020B0502020202020204" pitchFamily="34" charset="0"/>
                      </a:endParaRPr>
                    </a:p>
                    <a:p>
                      <a:pPr algn="ctr"/>
                      <a:endParaRPr lang="fr-FR" sz="1200" b="1" i="0" dirty="0">
                        <a:latin typeface="Century Gothic" panose="020B0502020202020204" pitchFamily="34" charset="0"/>
                      </a:endParaRPr>
                    </a:p>
                    <a:p>
                      <a:pPr algn="ctr"/>
                      <a:endParaRPr lang="fr-FR" sz="1200" b="1" i="0" dirty="0">
                        <a:latin typeface="Century Gothic" panose="020B0502020202020204" pitchFamily="34" charset="0"/>
                      </a:endParaRPr>
                    </a:p>
                    <a:p>
                      <a:pPr algn="ctr"/>
                      <a:r>
                        <a:rPr lang="fr-FR" sz="1200" b="1" i="0" dirty="0">
                          <a:latin typeface="Century Gothic" panose="020B0502020202020204" pitchFamily="34" charset="0"/>
                        </a:rPr>
                        <a:t>KEYNOTE-091</a:t>
                      </a:r>
                    </a:p>
                  </a:txBody>
                  <a:tcPr anchor="ctr"/>
                </a:tc>
                <a:tc>
                  <a:txBody>
                    <a:bodyPr/>
                    <a:lstStyle/>
                    <a:p>
                      <a:pPr algn="ctr"/>
                      <a:r>
                        <a:rPr lang="fr-FR" sz="1200" i="0" dirty="0">
                          <a:latin typeface="Century Gothic" panose="020B0502020202020204" pitchFamily="34" charset="0"/>
                        </a:rPr>
                        <a:t>45-46 </a:t>
                      </a:r>
                    </a:p>
                    <a:p>
                      <a:pPr algn="ctr"/>
                      <a:endParaRPr lang="fr-FR" sz="1200" i="0" dirty="0">
                        <a:latin typeface="Century Gothic" panose="020B0502020202020204" pitchFamily="34" charset="0"/>
                      </a:endParaRPr>
                    </a:p>
                    <a:p>
                      <a:pPr algn="ctr"/>
                      <a:endParaRPr lang="fr-FR" sz="1200" i="0" dirty="0">
                        <a:latin typeface="Century Gothic" panose="020B0502020202020204" pitchFamily="34" charset="0"/>
                      </a:endParaRPr>
                    </a:p>
                    <a:p>
                      <a:pPr algn="ctr"/>
                      <a:endParaRPr lang="fr-FR" sz="1200" i="0" dirty="0">
                        <a:latin typeface="Century Gothic" panose="020B0502020202020204" pitchFamily="34" charset="0"/>
                      </a:endParaRPr>
                    </a:p>
                    <a:p>
                      <a:pPr algn="ctr"/>
                      <a:r>
                        <a:rPr lang="fr-FR" sz="1200" i="0" dirty="0">
                          <a:latin typeface="Century Gothic" panose="020B0502020202020204" pitchFamily="34" charset="0"/>
                        </a:rPr>
                        <a:t>35,6 </a:t>
                      </a:r>
                    </a:p>
                  </a:txBody>
                  <a:tcPr anchor="ctr"/>
                </a:tc>
                <a:tc>
                  <a:txBody>
                    <a:bodyPr/>
                    <a:lstStyle/>
                    <a:p>
                      <a:pPr algn="ctr"/>
                      <a:r>
                        <a:rPr lang="fr-FR" sz="1000" b="0" i="0" dirty="0">
                          <a:solidFill>
                            <a:schemeClr val="tx1"/>
                          </a:solidFill>
                          <a:latin typeface="Century Gothic" panose="020B0502020202020204" pitchFamily="34" charset="0"/>
                        </a:rPr>
                        <a:t>ITT stade IB-IIIA : </a:t>
                      </a:r>
                      <a:r>
                        <a:rPr lang="fr-FR" sz="1200" b="0" i="0" dirty="0">
                          <a:solidFill>
                            <a:schemeClr val="tx1"/>
                          </a:solidFill>
                          <a:latin typeface="Century Gothic" panose="020B0502020202020204" pitchFamily="34" charset="0"/>
                        </a:rPr>
                        <a:t>0,995 (0,78-1,28)</a:t>
                      </a:r>
                    </a:p>
                    <a:p>
                      <a:pPr algn="ctr"/>
                      <a:r>
                        <a:rPr lang="fr-FR" sz="1000" b="0" i="0" dirty="0">
                          <a:solidFill>
                            <a:schemeClr val="tx1"/>
                          </a:solidFill>
                          <a:latin typeface="Century Gothic" panose="020B0502020202020204" pitchFamily="34" charset="0"/>
                        </a:rPr>
                        <a:t>Stade II-IIIA : </a:t>
                      </a:r>
                      <a:r>
                        <a:rPr lang="fr-FR" sz="1200" b="0" i="0" dirty="0">
                          <a:solidFill>
                            <a:schemeClr val="tx1"/>
                          </a:solidFill>
                          <a:latin typeface="Century Gothic" panose="020B0502020202020204" pitchFamily="34" charset="0"/>
                        </a:rPr>
                        <a:t>0,95 (0,74-1,24)</a:t>
                      </a:r>
                    </a:p>
                    <a:p>
                      <a:pPr algn="ctr"/>
                      <a:r>
                        <a:rPr lang="fr-FR" sz="1000" b="0" i="0" dirty="0">
                          <a:solidFill>
                            <a:schemeClr val="tx1"/>
                          </a:solidFill>
                          <a:latin typeface="Century Gothic" panose="020B0502020202020204" pitchFamily="34" charset="0"/>
                        </a:rPr>
                        <a:t>Stade II-IIIA, PD-L1 TPS </a:t>
                      </a:r>
                      <a:r>
                        <a:rPr lang="fr-FR" sz="1000" b="0" i="0" u="sng" dirty="0">
                          <a:solidFill>
                            <a:schemeClr val="tx1"/>
                          </a:solidFill>
                          <a:latin typeface="Century Gothic" panose="020B0502020202020204" pitchFamily="34" charset="0"/>
                        </a:rPr>
                        <a:t>&gt;</a:t>
                      </a:r>
                      <a:r>
                        <a:rPr lang="fr-FR" sz="1000" b="0" i="0" dirty="0">
                          <a:solidFill>
                            <a:schemeClr val="tx1"/>
                          </a:solidFill>
                          <a:latin typeface="Century Gothic" panose="020B0502020202020204" pitchFamily="34" charset="0"/>
                        </a:rPr>
                        <a:t> 1% : </a:t>
                      </a:r>
                      <a:r>
                        <a:rPr lang="fr-FR" sz="1200" b="0" i="0" dirty="0">
                          <a:solidFill>
                            <a:schemeClr val="tx1"/>
                          </a:solidFill>
                          <a:latin typeface="Century Gothic" panose="020B0502020202020204" pitchFamily="34" charset="0"/>
                        </a:rPr>
                        <a:t>0,71 (0,49-1,03)</a:t>
                      </a:r>
                    </a:p>
                    <a:p>
                      <a:pPr algn="ctr"/>
                      <a:endParaRPr lang="fr-FR" sz="1200" b="0" i="0" dirty="0">
                        <a:solidFill>
                          <a:schemeClr val="tx1"/>
                        </a:solidFill>
                        <a:latin typeface="Century Gothic" panose="020B0502020202020204" pitchFamily="34" charset="0"/>
                      </a:endParaRPr>
                    </a:p>
                    <a:p>
                      <a:pPr algn="ctr"/>
                      <a:r>
                        <a:rPr lang="fr-FR" sz="1200" b="0" i="0" dirty="0">
                          <a:solidFill>
                            <a:schemeClr val="tx1"/>
                          </a:solidFill>
                          <a:latin typeface="Century Gothic" panose="020B0502020202020204" pitchFamily="34" charset="0"/>
                        </a:rPr>
                        <a:t>0,87 (0,67-1,15)</a:t>
                      </a:r>
                    </a:p>
                  </a:txBody>
                  <a:tcPr anchor="ctr"/>
                </a:tc>
                <a:tc>
                  <a:txBody>
                    <a:bodyPr/>
                    <a:lstStyle/>
                    <a:p>
                      <a:pPr algn="ctr"/>
                      <a:r>
                        <a:rPr lang="fr-FR" sz="1200" i="0" dirty="0">
                          <a:latin typeface="Century Gothic" panose="020B0502020202020204" pitchFamily="34" charset="0"/>
                        </a:rPr>
                        <a:t>0,9661</a:t>
                      </a:r>
                    </a:p>
                    <a:p>
                      <a:pPr algn="ctr"/>
                      <a:r>
                        <a:rPr lang="fr-FR" sz="1200" i="0" dirty="0">
                          <a:latin typeface="Century Gothic" panose="020B0502020202020204" pitchFamily="34" charset="0"/>
                        </a:rPr>
                        <a:t>NA</a:t>
                      </a:r>
                    </a:p>
                    <a:p>
                      <a:pPr algn="ctr"/>
                      <a:r>
                        <a:rPr lang="fr-FR" sz="1200" i="0" dirty="0">
                          <a:latin typeface="Century Gothic" panose="020B0502020202020204" pitchFamily="34" charset="0"/>
                        </a:rPr>
                        <a:t>NA</a:t>
                      </a:r>
                    </a:p>
                    <a:p>
                      <a:pPr algn="ctr"/>
                      <a:endParaRPr lang="fr-FR" sz="1200" i="0" dirty="0">
                        <a:latin typeface="Century Gothic" panose="020B0502020202020204" pitchFamily="34" charset="0"/>
                      </a:endParaRPr>
                    </a:p>
                    <a:p>
                      <a:pPr algn="ctr"/>
                      <a:r>
                        <a:rPr lang="fr-FR" sz="1200" i="0" dirty="0">
                          <a:latin typeface="Century Gothic" panose="020B0502020202020204" pitchFamily="34" charset="0"/>
                        </a:rPr>
                        <a:t>0,17</a:t>
                      </a:r>
                    </a:p>
                  </a:txBody>
                  <a:tcPr anchor="ctr"/>
                </a:tc>
                <a:extLst>
                  <a:ext uri="{0D108BD9-81ED-4DB2-BD59-A6C34878D82A}">
                    <a16:rowId xmlns:a16="http://schemas.microsoft.com/office/drawing/2014/main" xmlns="" val="662124567"/>
                  </a:ext>
                </a:extLst>
              </a:tr>
            </a:tbl>
          </a:graphicData>
        </a:graphic>
      </p:graphicFrame>
      <p:sp>
        <p:nvSpPr>
          <p:cNvPr id="7" name="Espace réservé du texte 6">
            <a:extLst>
              <a:ext uri="{FF2B5EF4-FFF2-40B4-BE49-F238E27FC236}">
                <a16:creationId xmlns:a16="http://schemas.microsoft.com/office/drawing/2014/main" xmlns="" id="{7479E928-C097-934A-86F2-784435A1380F}"/>
              </a:ext>
            </a:extLst>
          </p:cNvPr>
          <p:cNvSpPr>
            <a:spLocks noGrp="1"/>
          </p:cNvSpPr>
          <p:nvPr>
            <p:ph type="body" sz="quarter" idx="18"/>
          </p:nvPr>
        </p:nvSpPr>
        <p:spPr/>
        <p:txBody>
          <a:bodyPr/>
          <a:lstStyle/>
          <a:p>
            <a:endParaRPr lang="fr-FR"/>
          </a:p>
        </p:txBody>
      </p:sp>
      <p:sp>
        <p:nvSpPr>
          <p:cNvPr id="8" name="Rectangle 7">
            <a:extLst>
              <a:ext uri="{FF2B5EF4-FFF2-40B4-BE49-F238E27FC236}">
                <a16:creationId xmlns:a16="http://schemas.microsoft.com/office/drawing/2014/main" xmlns="" id="{D4334623-5B2D-1A92-7264-581E41563106}"/>
              </a:ext>
            </a:extLst>
          </p:cNvPr>
          <p:cNvSpPr/>
          <p:nvPr/>
        </p:nvSpPr>
        <p:spPr>
          <a:xfrm>
            <a:off x="7303770" y="1588770"/>
            <a:ext cx="1554480" cy="1474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Espace réservé du contenu 27">
            <a:extLst>
              <a:ext uri="{FF2B5EF4-FFF2-40B4-BE49-F238E27FC236}">
                <a16:creationId xmlns:a16="http://schemas.microsoft.com/office/drawing/2014/main" xmlns="" id="{0941AEFB-E2E0-8EF1-383C-67548BF0BC19}"/>
              </a:ext>
            </a:extLst>
          </p:cNvPr>
          <p:cNvSpPr>
            <a:spLocks noGrp="1"/>
          </p:cNvSpPr>
          <p:nvPr>
            <p:ph sz="quarter" idx="21"/>
          </p:nvPr>
        </p:nvSpPr>
        <p:spPr>
          <a:xfrm>
            <a:off x="2200144" y="5136676"/>
            <a:ext cx="8039489" cy="457297"/>
          </a:xfrm>
        </p:spPr>
        <p:txBody>
          <a:bodyPr anchor="ctr">
            <a:normAutofit/>
          </a:bodyPr>
          <a:lstStyle/>
          <a:p>
            <a:pPr algn="ctr"/>
            <a:r>
              <a:rPr lang="fr-FR" dirty="0"/>
              <a:t>Pas d’information encore sur la survie globale dans l’essai AEGEAN</a:t>
            </a:r>
          </a:p>
        </p:txBody>
      </p:sp>
    </p:spTree>
    <p:extLst>
      <p:ext uri="{BB962C8B-B14F-4D97-AF65-F5344CB8AC3E}">
        <p14:creationId xmlns:p14="http://schemas.microsoft.com/office/powerpoint/2010/main" val="3240586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CBNPC métastatiques</a:t>
            </a:r>
          </a:p>
        </p:txBody>
      </p:sp>
      <p:sp>
        <p:nvSpPr>
          <p:cNvPr id="5"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83496" y="3576007"/>
            <a:ext cx="10370160" cy="1690915"/>
          </a:xfrm>
        </p:spPr>
        <p:txBody>
          <a:bodyPr/>
          <a:lstStyle/>
          <a:p>
            <a:r>
              <a:rPr lang="fr-FR" dirty="0"/>
              <a:t>Mutations </a:t>
            </a:r>
            <a:r>
              <a:rPr lang="fr-FR" i="1" dirty="0"/>
              <a:t>KRAS</a:t>
            </a:r>
          </a:p>
        </p:txBody>
      </p:sp>
    </p:spTree>
    <p:extLst>
      <p:ext uri="{BB962C8B-B14F-4D97-AF65-F5344CB8AC3E}">
        <p14:creationId xmlns:p14="http://schemas.microsoft.com/office/powerpoint/2010/main" val="1397631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a:cs typeface="Gordita" pitchFamily="2" charset="77"/>
              </a:rPr>
              <a:t>2-6 </a:t>
            </a:r>
            <a:r>
              <a:rPr lang="fr-FR" sz="1050" b="1">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a:ln>
                  <a:noFill/>
                </a:ln>
                <a:solidFill>
                  <a:schemeClr val="bg1"/>
                </a:solidFill>
                <a:effectLst/>
                <a:uLnTx/>
                <a:uFillTx/>
                <a:latin typeface="Century Gothic" panose="020B0502020202020204" pitchFamily="34" charset="0"/>
                <a:cs typeface="Gordita Light" pitchFamily="2" charset="77"/>
              </a:rPr>
              <a:t> </a:t>
            </a:r>
            <a:endParaRPr lang="fr-FR" sz="1050" b="1">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H. </a:t>
            </a:r>
            <a:r>
              <a:rPr lang="fr-FR" dirty="0" err="1"/>
              <a:t>Akamatsu</a:t>
            </a:r>
            <a:r>
              <a:rPr lang="fr-FR" dirty="0"/>
              <a:t> et al., ASCO</a:t>
            </a:r>
            <a:r>
              <a:rPr lang="fr-FR" baseline="30000" dirty="0"/>
              <a:t>®</a:t>
            </a:r>
            <a:r>
              <a:rPr lang="fr-FR" dirty="0"/>
              <a:t> 2023, Abs. #9006</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a:t>Abs #9006 : Etude SCARLET</a:t>
            </a:r>
            <a:endParaRPr lang="fr-FR" dirty="0"/>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sz="3200" dirty="0"/>
              <a:t>Essai de phase II mono-bras évaluant</a:t>
            </a:r>
            <a:br>
              <a:rPr lang="fr-FR" sz="3200" dirty="0"/>
            </a:br>
            <a:r>
              <a:rPr lang="fr-FR" sz="3200" dirty="0"/>
              <a:t>l’association </a:t>
            </a:r>
            <a:r>
              <a:rPr lang="fr-FR" sz="3200" dirty="0" err="1"/>
              <a:t>sotorasib</a:t>
            </a:r>
            <a:r>
              <a:rPr lang="fr-FR" sz="3200" dirty="0"/>
              <a:t> et </a:t>
            </a:r>
            <a:r>
              <a:rPr lang="fr-FR" sz="3200" dirty="0" err="1"/>
              <a:t>carboplatine-pemetrexed</a:t>
            </a:r>
            <a:r>
              <a:rPr lang="fr-FR" sz="3200" dirty="0"/>
              <a:t> en 1</a:t>
            </a:r>
            <a:r>
              <a:rPr lang="fr-FR" sz="3200" baseline="30000" dirty="0"/>
              <a:t>ère</a:t>
            </a:r>
            <a:r>
              <a:rPr lang="fr-FR" sz="3200" dirty="0"/>
              <a:t> ligne de traitement de CBNPC non-épidermoïde </a:t>
            </a:r>
            <a:r>
              <a:rPr lang="fr-FR" sz="3200" i="1" dirty="0"/>
              <a:t>KRAS </a:t>
            </a:r>
            <a:r>
              <a:rPr lang="fr-FR" sz="3200" i="1" baseline="30000" dirty="0"/>
              <a:t>G12C</a:t>
            </a:r>
          </a:p>
        </p:txBody>
      </p:sp>
    </p:spTree>
    <p:extLst>
      <p:ext uri="{BB962C8B-B14F-4D97-AF65-F5344CB8AC3E}">
        <p14:creationId xmlns:p14="http://schemas.microsoft.com/office/powerpoint/2010/main" val="3588241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a:t>2-6 juin 2023</a:t>
            </a:r>
            <a:r>
              <a:rPr lang="fr-FR" noProof="0"/>
              <a:t> </a:t>
            </a:r>
            <a:endParaRPr lang="fr-FR"/>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sz="3600"/>
              <a:t>SCARLET</a:t>
            </a:r>
            <a:endParaRPr lang="fr-FR" sz="3600" dirty="0"/>
          </a:p>
        </p:txBody>
      </p:sp>
      <p:sp>
        <p:nvSpPr>
          <p:cNvPr id="6" name="Espace réservé du texte 5">
            <a:extLst>
              <a:ext uri="{FF2B5EF4-FFF2-40B4-BE49-F238E27FC236}">
                <a16:creationId xmlns:a16="http://schemas.microsoft.com/office/drawing/2014/main" xmlns="" id="{14050DA6-2355-AD9C-75C3-034DECCD99A3}"/>
              </a:ext>
            </a:extLst>
          </p:cNvPr>
          <p:cNvSpPr>
            <a:spLocks noGrp="1"/>
          </p:cNvSpPr>
          <p:nvPr>
            <p:ph type="body" sz="quarter" idx="18"/>
          </p:nvPr>
        </p:nvSpPr>
        <p:spPr/>
        <p:txBody>
          <a:bodyPr/>
          <a:lstStyle/>
          <a:p>
            <a:r>
              <a:rPr lang="fr-FR"/>
              <a:t>Schéma de l’essai</a:t>
            </a:r>
          </a:p>
        </p:txBody>
      </p:sp>
      <p:sp>
        <p:nvSpPr>
          <p:cNvPr id="22" name="Freeform 5">
            <a:extLst>
              <a:ext uri="{FF2B5EF4-FFF2-40B4-BE49-F238E27FC236}">
                <a16:creationId xmlns:a16="http://schemas.microsoft.com/office/drawing/2014/main" xmlns="" id="{5416BD1C-6893-0AB9-D106-C9C1CD05FE04}"/>
              </a:ext>
            </a:extLst>
          </p:cNvPr>
          <p:cNvSpPr/>
          <p:nvPr/>
        </p:nvSpPr>
        <p:spPr>
          <a:xfrm>
            <a:off x="1363503" y="1684602"/>
            <a:ext cx="3388241" cy="2566368"/>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1500" b="1" dirty="0" err="1">
                <a:solidFill>
                  <a:srgbClr val="000000"/>
                </a:solidFill>
                <a:latin typeface="Century Gothic" panose="020B0502020202020204" pitchFamily="34" charset="0"/>
                <a:cs typeface="Arial" panose="020B0604020202020204" pitchFamily="34" charset="0"/>
              </a:rPr>
              <a:t>Critères</a:t>
            </a:r>
            <a:r>
              <a:rPr lang="da-DK" sz="1500" b="1" dirty="0">
                <a:solidFill>
                  <a:srgbClr val="000000"/>
                </a:solidFill>
                <a:latin typeface="Century Gothic" panose="020B0502020202020204" pitchFamily="34" charset="0"/>
                <a:cs typeface="Arial" panose="020B0604020202020204" pitchFamily="34" charset="0"/>
              </a:rPr>
              <a:t> </a:t>
            </a:r>
            <a:r>
              <a:rPr lang="da-DK" sz="1500" b="1" dirty="0" err="1">
                <a:solidFill>
                  <a:srgbClr val="000000"/>
                </a:solidFill>
                <a:latin typeface="Century Gothic" panose="020B0502020202020204" pitchFamily="34" charset="0"/>
                <a:cs typeface="Arial" panose="020B0604020202020204" pitchFamily="34" charset="0"/>
              </a:rPr>
              <a:t>d’inclusion</a:t>
            </a:r>
            <a:endParaRPr lang="da-DK" sz="15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12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CBNPC </a:t>
            </a:r>
            <a:r>
              <a:rPr lang="en-US" sz="1400" dirty="0" err="1">
                <a:solidFill>
                  <a:srgbClr val="000000"/>
                </a:solidFill>
                <a:latin typeface="Century Gothic" panose="020B0502020202020204" pitchFamily="34" charset="0"/>
                <a:cs typeface="Arial" panose="020B0604020202020204" pitchFamily="34" charset="0"/>
              </a:rPr>
              <a:t>avancé</a:t>
            </a:r>
            <a:r>
              <a:rPr lang="en-US" sz="1400" dirty="0">
                <a:solidFill>
                  <a:srgbClr val="000000"/>
                </a:solidFill>
                <a:latin typeface="Century Gothic" panose="020B0502020202020204" pitchFamily="34" charset="0"/>
                <a:cs typeface="Arial" panose="020B0604020202020204" pitchFamily="34" charset="0"/>
              </a:rPr>
              <a:t> non-</a:t>
            </a:r>
            <a:r>
              <a:rPr lang="en-US" sz="1400" dirty="0" err="1">
                <a:solidFill>
                  <a:srgbClr val="000000"/>
                </a:solidFill>
                <a:latin typeface="Century Gothic" panose="020B0502020202020204" pitchFamily="34" charset="0"/>
                <a:cs typeface="Arial" panose="020B0604020202020204" pitchFamily="34" charset="0"/>
              </a:rPr>
              <a:t>épidermoïde</a:t>
            </a:r>
            <a:r>
              <a:rPr lang="en-US" sz="1400" dirty="0">
                <a:solidFill>
                  <a:srgbClr val="000000"/>
                </a:solidFill>
                <a:latin typeface="Century Gothic" panose="020B0502020202020204" pitchFamily="34" charset="0"/>
                <a:cs typeface="Arial" panose="020B0604020202020204" pitchFamily="34" charset="0"/>
              </a:rPr>
              <a:t>, avec mutation KRAS G12C</a:t>
            </a: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Naïf de </a:t>
            </a:r>
            <a:r>
              <a:rPr lang="en-US" sz="1400" dirty="0" err="1">
                <a:solidFill>
                  <a:srgbClr val="000000"/>
                </a:solidFill>
                <a:latin typeface="Century Gothic" panose="020B0502020202020204" pitchFamily="34" charset="0"/>
                <a:cs typeface="Arial" panose="020B0604020202020204" pitchFamily="34" charset="0"/>
              </a:rPr>
              <a:t>chimiothérapie</a:t>
            </a:r>
            <a:r>
              <a:rPr lang="en-US" sz="1400" dirty="0">
                <a:solidFill>
                  <a:srgbClr val="000000"/>
                </a:solidFill>
                <a:latin typeface="Century Gothic" panose="020B0502020202020204" pitchFamily="34" charset="0"/>
                <a:cs typeface="Arial" panose="020B0604020202020204" pitchFamily="34" charset="0"/>
              </a:rPr>
              <a:t> et de KRAS </a:t>
            </a:r>
            <a:r>
              <a:rPr lang="en-US" sz="1400" dirty="0" err="1">
                <a:solidFill>
                  <a:srgbClr val="000000"/>
                </a:solidFill>
                <a:latin typeface="Century Gothic" panose="020B0502020202020204" pitchFamily="34" charset="0"/>
                <a:cs typeface="Arial" panose="020B0604020202020204" pitchFamily="34" charset="0"/>
              </a:rPr>
              <a:t>inhibiteur</a:t>
            </a:r>
            <a:endParaRPr lang="en-US" sz="14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Avec lesion </a:t>
            </a:r>
            <a:r>
              <a:rPr lang="en-US" sz="1400" dirty="0" err="1">
                <a:solidFill>
                  <a:srgbClr val="000000"/>
                </a:solidFill>
                <a:latin typeface="Century Gothic" panose="020B0502020202020204" pitchFamily="34" charset="0"/>
                <a:cs typeface="Arial" panose="020B0604020202020204" pitchFamily="34" charset="0"/>
              </a:rPr>
              <a:t>mesurable</a:t>
            </a:r>
            <a:endParaRPr lang="en-US" sz="14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400" dirty="0">
                <a:solidFill>
                  <a:srgbClr val="000000"/>
                </a:solidFill>
                <a:latin typeface="Century Gothic" panose="020B0502020202020204" pitchFamily="34" charset="0"/>
                <a:cs typeface="Arial" panose="020B0604020202020204" pitchFamily="34" charset="0"/>
              </a:rPr>
              <a:t>ECOG PS 0-1</a:t>
            </a:r>
          </a:p>
          <a:p>
            <a:pPr marL="138113" indent="-138113" defTabSz="450056">
              <a:spcBef>
                <a:spcPts val="600"/>
              </a:spcBef>
              <a:buClr>
                <a:srgbClr val="FF7F4D"/>
              </a:buClr>
              <a:buFont typeface="Arial" panose="020B0604020202020204" pitchFamily="34" charset="0"/>
              <a:buChar char="•"/>
              <a:defRPr/>
            </a:pPr>
            <a:r>
              <a:rPr lang="en-US" sz="1400" dirty="0" err="1">
                <a:solidFill>
                  <a:srgbClr val="000000"/>
                </a:solidFill>
                <a:latin typeface="Century Gothic" panose="020B0502020202020204" pitchFamily="34" charset="0"/>
                <a:cs typeface="Arial" panose="020B0604020202020204" pitchFamily="34" charset="0"/>
              </a:rPr>
              <a:t>Métastases</a:t>
            </a:r>
            <a:r>
              <a:rPr lang="en-US" sz="1400" dirty="0">
                <a:solidFill>
                  <a:srgbClr val="000000"/>
                </a:solidFill>
                <a:latin typeface="Century Gothic" panose="020B0502020202020204" pitchFamily="34" charset="0"/>
                <a:cs typeface="Arial" panose="020B0604020202020204" pitchFamily="34" charset="0"/>
              </a:rPr>
              <a:t> </a:t>
            </a:r>
            <a:r>
              <a:rPr lang="en-US" sz="1400" dirty="0" err="1">
                <a:solidFill>
                  <a:srgbClr val="000000"/>
                </a:solidFill>
                <a:latin typeface="Century Gothic" panose="020B0502020202020204" pitchFamily="34" charset="0"/>
                <a:cs typeface="Arial" panose="020B0604020202020204" pitchFamily="34" charset="0"/>
              </a:rPr>
              <a:t>cérébrales</a:t>
            </a:r>
            <a:r>
              <a:rPr lang="en-US" sz="1400" dirty="0">
                <a:solidFill>
                  <a:srgbClr val="000000"/>
                </a:solidFill>
                <a:latin typeface="Century Gothic" panose="020B0502020202020204" pitchFamily="34" charset="0"/>
                <a:cs typeface="Arial" panose="020B0604020202020204" pitchFamily="34" charset="0"/>
              </a:rPr>
              <a:t> </a:t>
            </a:r>
            <a:r>
              <a:rPr lang="en-US" sz="1400" dirty="0" err="1">
                <a:solidFill>
                  <a:srgbClr val="000000"/>
                </a:solidFill>
                <a:latin typeface="Century Gothic" panose="020B0502020202020204" pitchFamily="34" charset="0"/>
                <a:cs typeface="Arial" panose="020B0604020202020204" pitchFamily="34" charset="0"/>
              </a:rPr>
              <a:t>asymptomatiques</a:t>
            </a:r>
            <a:r>
              <a:rPr lang="en-US" sz="1400" dirty="0">
                <a:solidFill>
                  <a:srgbClr val="000000"/>
                </a:solidFill>
                <a:latin typeface="Century Gothic" panose="020B0502020202020204" pitchFamily="34" charset="0"/>
                <a:cs typeface="Arial" panose="020B0604020202020204" pitchFamily="34" charset="0"/>
              </a:rPr>
              <a:t> </a:t>
            </a:r>
            <a:r>
              <a:rPr lang="en-US" sz="1400" dirty="0" err="1">
                <a:solidFill>
                  <a:srgbClr val="000000"/>
                </a:solidFill>
                <a:latin typeface="Century Gothic" panose="020B0502020202020204" pitchFamily="34" charset="0"/>
                <a:cs typeface="Arial" panose="020B0604020202020204" pitchFamily="34" charset="0"/>
              </a:rPr>
              <a:t>incluables</a:t>
            </a:r>
            <a:endParaRPr lang="en-US" sz="1400" dirty="0">
              <a:solidFill>
                <a:srgbClr val="000000"/>
              </a:solidFill>
              <a:latin typeface="Century Gothic" panose="020B0502020202020204" pitchFamily="34" charset="0"/>
              <a:cs typeface="Arial" panose="020B0604020202020204" pitchFamily="34" charset="0"/>
            </a:endParaRPr>
          </a:p>
        </p:txBody>
      </p:sp>
      <p:sp>
        <p:nvSpPr>
          <p:cNvPr id="25" name="Freeform 9">
            <a:extLst>
              <a:ext uri="{FF2B5EF4-FFF2-40B4-BE49-F238E27FC236}">
                <a16:creationId xmlns:a16="http://schemas.microsoft.com/office/drawing/2014/main" xmlns="" id="{DC3D2F96-966A-79E8-144F-CB94BD825FCD}"/>
              </a:ext>
            </a:extLst>
          </p:cNvPr>
          <p:cNvSpPr/>
          <p:nvPr/>
        </p:nvSpPr>
        <p:spPr>
          <a:xfrm>
            <a:off x="1414279" y="4433224"/>
            <a:ext cx="3094199" cy="812041"/>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defRPr/>
            </a:pPr>
            <a:r>
              <a:rPr lang="en-US" sz="1500" b="1" dirty="0" err="1">
                <a:solidFill>
                  <a:srgbClr val="000000"/>
                </a:solidFill>
                <a:latin typeface="Century Gothic" panose="020B0502020202020204" pitchFamily="34" charset="0"/>
                <a:cs typeface="Arial" panose="020B0604020202020204" pitchFamily="34" charset="0"/>
              </a:rPr>
              <a:t>Critère</a:t>
            </a:r>
            <a:r>
              <a:rPr lang="en-US" sz="1500" b="1" dirty="0">
                <a:solidFill>
                  <a:srgbClr val="000000"/>
                </a:solidFill>
                <a:latin typeface="Century Gothic" panose="020B0502020202020204" pitchFamily="34" charset="0"/>
                <a:cs typeface="Arial" panose="020B0604020202020204" pitchFamily="34" charset="0"/>
              </a:rPr>
              <a:t> principal :</a:t>
            </a:r>
            <a:r>
              <a:rPr lang="en-US" sz="1500" b="1" dirty="0">
                <a:solidFill>
                  <a:srgbClr val="FF6600">
                    <a:lumMod val="50000"/>
                  </a:srgbClr>
                </a:solidFill>
                <a:latin typeface="Century Gothic" panose="020B0502020202020204" pitchFamily="34" charset="0"/>
                <a:cs typeface="Arial" panose="020B0604020202020204" pitchFamily="34" charset="0"/>
              </a:rPr>
              <a:t/>
            </a:r>
            <a:br>
              <a:rPr lang="en-US" sz="1500" b="1" dirty="0">
                <a:solidFill>
                  <a:srgbClr val="FF6600">
                    <a:lumMod val="50000"/>
                  </a:srgbClr>
                </a:solidFill>
                <a:latin typeface="Century Gothic" panose="020B0502020202020204" pitchFamily="34" charset="0"/>
                <a:cs typeface="Arial" panose="020B0604020202020204" pitchFamily="34" charset="0"/>
              </a:rPr>
            </a:br>
            <a:r>
              <a:rPr lang="en-US" sz="1400" b="1" dirty="0" err="1">
                <a:solidFill>
                  <a:srgbClr val="000000"/>
                </a:solidFill>
                <a:latin typeface="Century Gothic" panose="020B0502020202020204" pitchFamily="34" charset="0"/>
                <a:cs typeface="Arial" panose="020B0604020202020204" pitchFamily="34" charset="0"/>
              </a:rPr>
              <a:t>Taux</a:t>
            </a:r>
            <a:r>
              <a:rPr lang="en-US" sz="1400" b="1" dirty="0">
                <a:solidFill>
                  <a:srgbClr val="000000"/>
                </a:solidFill>
                <a:latin typeface="Century Gothic" panose="020B0502020202020204" pitchFamily="34" charset="0"/>
                <a:cs typeface="Arial" panose="020B0604020202020204" pitchFamily="34" charset="0"/>
              </a:rPr>
              <a:t> de </a:t>
            </a:r>
            <a:r>
              <a:rPr lang="en-US" sz="1400" b="1" dirty="0" err="1">
                <a:solidFill>
                  <a:srgbClr val="000000"/>
                </a:solidFill>
                <a:latin typeface="Century Gothic" panose="020B0502020202020204" pitchFamily="34" charset="0"/>
                <a:cs typeface="Arial" panose="020B0604020202020204" pitchFamily="34" charset="0"/>
              </a:rPr>
              <a:t>réponse</a:t>
            </a:r>
            <a:r>
              <a:rPr lang="en-US" sz="1400" b="1" dirty="0">
                <a:solidFill>
                  <a:srgbClr val="000000"/>
                </a:solidFill>
                <a:latin typeface="Century Gothic" panose="020B0502020202020204" pitchFamily="34" charset="0"/>
                <a:cs typeface="Arial" panose="020B0604020202020204" pitchFamily="34" charset="0"/>
              </a:rPr>
              <a:t> objective </a:t>
            </a:r>
            <a:r>
              <a:rPr lang="en-US" sz="1400" dirty="0">
                <a:solidFill>
                  <a:srgbClr val="000000"/>
                </a:solidFill>
                <a:latin typeface="Century Gothic" panose="020B0502020202020204" pitchFamily="34" charset="0"/>
                <a:cs typeface="Arial" panose="020B0604020202020204" pitchFamily="34" charset="0"/>
              </a:rPr>
              <a:t> par </a:t>
            </a:r>
            <a:r>
              <a:rPr lang="en-US" sz="1400" dirty="0" err="1">
                <a:solidFill>
                  <a:srgbClr val="000000"/>
                </a:solidFill>
                <a:latin typeface="Century Gothic" panose="020B0502020202020204" pitchFamily="34" charset="0"/>
                <a:cs typeface="Arial" panose="020B0604020202020204" pitchFamily="34" charset="0"/>
              </a:rPr>
              <a:t>comité</a:t>
            </a:r>
            <a:r>
              <a:rPr lang="en-US" sz="1400" dirty="0">
                <a:solidFill>
                  <a:srgbClr val="000000"/>
                </a:solidFill>
                <a:latin typeface="Century Gothic" panose="020B0502020202020204" pitchFamily="34" charset="0"/>
                <a:cs typeface="Arial" panose="020B0604020202020204" pitchFamily="34" charset="0"/>
              </a:rPr>
              <a:t> </a:t>
            </a:r>
            <a:r>
              <a:rPr lang="en-US" sz="1400" dirty="0" err="1">
                <a:solidFill>
                  <a:srgbClr val="000000"/>
                </a:solidFill>
                <a:latin typeface="Century Gothic" panose="020B0502020202020204" pitchFamily="34" charset="0"/>
                <a:cs typeface="Arial" panose="020B0604020202020204" pitchFamily="34" charset="0"/>
              </a:rPr>
              <a:t>indépendant</a:t>
            </a:r>
            <a:r>
              <a:rPr lang="en-US" sz="1400" dirty="0">
                <a:solidFill>
                  <a:srgbClr val="000000"/>
                </a:solidFill>
                <a:latin typeface="Century Gothic" panose="020B0502020202020204" pitchFamily="34" charset="0"/>
                <a:cs typeface="Arial" panose="020B0604020202020204" pitchFamily="34" charset="0"/>
              </a:rPr>
              <a:t> (BICR)</a:t>
            </a:r>
          </a:p>
        </p:txBody>
      </p:sp>
      <p:sp>
        <p:nvSpPr>
          <p:cNvPr id="29" name="Freeform 41">
            <a:extLst>
              <a:ext uri="{FF2B5EF4-FFF2-40B4-BE49-F238E27FC236}">
                <a16:creationId xmlns:a16="http://schemas.microsoft.com/office/drawing/2014/main" xmlns="" id="{75953D33-CD5E-8D02-F8A9-971F3D3A955D}"/>
              </a:ext>
            </a:extLst>
          </p:cNvPr>
          <p:cNvSpPr/>
          <p:nvPr/>
        </p:nvSpPr>
        <p:spPr>
          <a:xfrm>
            <a:off x="5198131" y="2265712"/>
            <a:ext cx="3235034" cy="1098616"/>
          </a:xfrm>
          <a:prstGeom prst="roundRect">
            <a:avLst>
              <a:gd name="adj" fmla="val 9151"/>
            </a:avLst>
          </a:prstGeom>
          <a:solidFill>
            <a:srgbClr val="FF7F4D"/>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spcBef>
                <a:spcPts val="600"/>
              </a:spcBef>
              <a:defRPr/>
            </a:pPr>
            <a:r>
              <a:rPr lang="en-US" sz="1400" b="1" kern="0" dirty="0" err="1">
                <a:solidFill>
                  <a:prstClr val="white"/>
                </a:solidFill>
                <a:latin typeface="Century Gothic" panose="020B0502020202020204" pitchFamily="34" charset="0"/>
                <a:cs typeface="Arial" panose="020B0604020202020204" pitchFamily="34" charset="0"/>
              </a:rPr>
              <a:t>Sotorasib</a:t>
            </a:r>
            <a:r>
              <a:rPr lang="en-US" sz="1400" b="1" kern="0" dirty="0">
                <a:solidFill>
                  <a:prstClr val="white"/>
                </a:solidFill>
                <a:latin typeface="Century Gothic" panose="020B0502020202020204" pitchFamily="34" charset="0"/>
                <a:cs typeface="Arial" panose="020B0604020202020204" pitchFamily="34" charset="0"/>
              </a:rPr>
              <a:t> 960mg +</a:t>
            </a:r>
            <a:br>
              <a:rPr lang="en-US" sz="1400" b="1" kern="0" dirty="0">
                <a:solidFill>
                  <a:prstClr val="white"/>
                </a:solidFill>
                <a:latin typeface="Century Gothic" panose="020B0502020202020204" pitchFamily="34" charset="0"/>
                <a:cs typeface="Arial" panose="020B0604020202020204" pitchFamily="34" charset="0"/>
              </a:rPr>
            </a:br>
            <a:r>
              <a:rPr lang="en-US" sz="1400" b="1" kern="0" dirty="0">
                <a:solidFill>
                  <a:prstClr val="white"/>
                </a:solidFill>
                <a:latin typeface="Century Gothic" panose="020B0502020202020204" pitchFamily="34" charset="0"/>
                <a:cs typeface="Arial" panose="020B0604020202020204" pitchFamily="34" charset="0"/>
              </a:rPr>
              <a:t>Carboplatine (AUC5)/ </a:t>
            </a:r>
            <a:r>
              <a:rPr lang="en-US" sz="1400" b="1" kern="0" dirty="0" err="1">
                <a:solidFill>
                  <a:prstClr val="white"/>
                </a:solidFill>
                <a:latin typeface="Century Gothic" panose="020B0502020202020204" pitchFamily="34" charset="0"/>
                <a:cs typeface="Arial" panose="020B0604020202020204" pitchFamily="34" charset="0"/>
              </a:rPr>
              <a:t>Pémétrexed</a:t>
            </a:r>
            <a:r>
              <a:rPr lang="en-US" sz="1400" b="1" kern="0" dirty="0">
                <a:solidFill>
                  <a:prstClr val="white"/>
                </a:solidFill>
                <a:latin typeface="Century Gothic" panose="020B0502020202020204" pitchFamily="34" charset="0"/>
                <a:cs typeface="Arial" panose="020B0604020202020204" pitchFamily="34" charset="0"/>
              </a:rPr>
              <a:t> 500 mg/m</a:t>
            </a:r>
            <a:r>
              <a:rPr lang="en-US" sz="1400" b="1" kern="0" baseline="30000" dirty="0">
                <a:solidFill>
                  <a:prstClr val="white"/>
                </a:solidFill>
                <a:latin typeface="Century Gothic" panose="020B0502020202020204" pitchFamily="34" charset="0"/>
                <a:cs typeface="Arial" panose="020B0604020202020204" pitchFamily="34" charset="0"/>
              </a:rPr>
              <a:t>2</a:t>
            </a:r>
          </a:p>
          <a:p>
            <a:pPr algn="ctr" defTabSz="514350">
              <a:lnSpc>
                <a:spcPts val="1500"/>
              </a:lnSpc>
              <a:spcBef>
                <a:spcPts val="600"/>
              </a:spcBef>
              <a:defRPr/>
            </a:pPr>
            <a:r>
              <a:rPr lang="en-US" sz="1400" b="1" kern="0" dirty="0">
                <a:solidFill>
                  <a:prstClr val="white"/>
                </a:solidFill>
                <a:latin typeface="Century Gothic" panose="020B0502020202020204" pitchFamily="34" charset="0"/>
                <a:cs typeface="Arial" panose="020B0604020202020204" pitchFamily="34" charset="0"/>
              </a:rPr>
              <a:t>[q3W, 4 cycles]</a:t>
            </a:r>
            <a:br>
              <a:rPr lang="en-US" sz="1400" b="1" kern="0" dirty="0">
                <a:solidFill>
                  <a:prstClr val="white"/>
                </a:solidFill>
                <a:latin typeface="Century Gothic" panose="020B0502020202020204" pitchFamily="34" charset="0"/>
                <a:cs typeface="Arial" panose="020B0604020202020204" pitchFamily="34" charset="0"/>
              </a:rPr>
            </a:br>
            <a:r>
              <a:rPr lang="en-US" sz="1400" b="1" kern="0" dirty="0">
                <a:solidFill>
                  <a:prstClr val="white"/>
                </a:solidFill>
                <a:latin typeface="Century Gothic" panose="020B0502020202020204" pitchFamily="34" charset="0"/>
                <a:cs typeface="Arial" panose="020B0604020202020204" pitchFamily="34" charset="0"/>
              </a:rPr>
              <a:t>(n=30)</a:t>
            </a:r>
          </a:p>
        </p:txBody>
      </p:sp>
      <p:sp>
        <p:nvSpPr>
          <p:cNvPr id="31" name="Rectangle à coins arrondis 33">
            <a:extLst>
              <a:ext uri="{FF2B5EF4-FFF2-40B4-BE49-F238E27FC236}">
                <a16:creationId xmlns:a16="http://schemas.microsoft.com/office/drawing/2014/main" xmlns="" id="{C5C54F93-B894-1F7B-74C1-BB2C16882C74}"/>
              </a:ext>
            </a:extLst>
          </p:cNvPr>
          <p:cNvSpPr/>
          <p:nvPr/>
        </p:nvSpPr>
        <p:spPr>
          <a:xfrm>
            <a:off x="1145291" y="1270723"/>
            <a:ext cx="10681632" cy="2947541"/>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400" kern="0">
              <a:solidFill>
                <a:prstClr val="white"/>
              </a:solidFill>
              <a:latin typeface="Arial" panose="020B0604020202020204" pitchFamily="34" charset="0"/>
              <a:cs typeface="Arial" panose="020B0604020202020204" pitchFamily="34" charset="0"/>
            </a:endParaRPr>
          </a:p>
        </p:txBody>
      </p:sp>
      <p:sp>
        <p:nvSpPr>
          <p:cNvPr id="36" name="Freeform 41">
            <a:extLst>
              <a:ext uri="{FF2B5EF4-FFF2-40B4-BE49-F238E27FC236}">
                <a16:creationId xmlns:a16="http://schemas.microsoft.com/office/drawing/2014/main" xmlns="" id="{EED7EF28-C8B3-E910-78FE-B3C8D688F6BD}"/>
              </a:ext>
            </a:extLst>
          </p:cNvPr>
          <p:cNvSpPr/>
          <p:nvPr/>
        </p:nvSpPr>
        <p:spPr>
          <a:xfrm>
            <a:off x="8879552" y="2265712"/>
            <a:ext cx="2513097" cy="1098616"/>
          </a:xfrm>
          <a:prstGeom prst="roundRect">
            <a:avLst>
              <a:gd name="adj" fmla="val 9151"/>
            </a:avLst>
          </a:prstGeom>
          <a:solidFill>
            <a:srgbClr val="005087"/>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spcBef>
                <a:spcPts val="600"/>
              </a:spcBef>
              <a:defRPr/>
            </a:pPr>
            <a:r>
              <a:rPr lang="en-US" sz="1400" b="1" kern="0" dirty="0" err="1">
                <a:solidFill>
                  <a:prstClr val="white"/>
                </a:solidFill>
                <a:latin typeface="Century Gothic" panose="020B0502020202020204" pitchFamily="34" charset="0"/>
                <a:cs typeface="Arial" panose="020B0604020202020204" pitchFamily="34" charset="0"/>
              </a:rPr>
              <a:t>Sotorasib</a:t>
            </a:r>
            <a:r>
              <a:rPr lang="en-US" sz="1400" b="1" kern="0" dirty="0">
                <a:solidFill>
                  <a:prstClr val="white"/>
                </a:solidFill>
                <a:latin typeface="Century Gothic" panose="020B0502020202020204" pitchFamily="34" charset="0"/>
                <a:cs typeface="Arial" panose="020B0604020202020204" pitchFamily="34" charset="0"/>
              </a:rPr>
              <a:t> +</a:t>
            </a:r>
            <a:br>
              <a:rPr lang="en-US" sz="1400" b="1" kern="0" dirty="0">
                <a:solidFill>
                  <a:prstClr val="white"/>
                </a:solidFill>
                <a:latin typeface="Century Gothic" panose="020B0502020202020204" pitchFamily="34" charset="0"/>
                <a:cs typeface="Arial" panose="020B0604020202020204" pitchFamily="34" charset="0"/>
              </a:rPr>
            </a:br>
            <a:r>
              <a:rPr lang="en-US" sz="1400" b="1" kern="0" dirty="0" err="1">
                <a:solidFill>
                  <a:prstClr val="white"/>
                </a:solidFill>
                <a:latin typeface="Century Gothic" panose="020B0502020202020204" pitchFamily="34" charset="0"/>
                <a:cs typeface="Arial" panose="020B0604020202020204" pitchFamily="34" charset="0"/>
              </a:rPr>
              <a:t>Pémétrexed</a:t>
            </a:r>
            <a:r>
              <a:rPr lang="en-US" sz="1400" b="1" kern="0" dirty="0">
                <a:solidFill>
                  <a:prstClr val="white"/>
                </a:solidFill>
                <a:latin typeface="Century Gothic" panose="020B0502020202020204" pitchFamily="34" charset="0"/>
                <a:cs typeface="Arial" panose="020B0604020202020204" pitchFamily="34" charset="0"/>
              </a:rPr>
              <a:t> (PEM)</a:t>
            </a:r>
            <a:endParaRPr lang="en-US" sz="1400" b="1" kern="0" baseline="30000" dirty="0">
              <a:solidFill>
                <a:prstClr val="white"/>
              </a:solidFill>
              <a:latin typeface="Century Gothic" panose="020B0502020202020204" pitchFamily="34" charset="0"/>
              <a:cs typeface="Arial" panose="020B0604020202020204" pitchFamily="34" charset="0"/>
            </a:endParaRPr>
          </a:p>
          <a:p>
            <a:pPr algn="ctr" defTabSz="514350">
              <a:lnSpc>
                <a:spcPts val="1500"/>
              </a:lnSpc>
              <a:spcBef>
                <a:spcPts val="600"/>
              </a:spcBef>
              <a:defRPr/>
            </a:pPr>
            <a:r>
              <a:rPr lang="en-US" sz="1400" b="1" kern="0" dirty="0">
                <a:solidFill>
                  <a:prstClr val="white"/>
                </a:solidFill>
                <a:latin typeface="Century Gothic" panose="020B0502020202020204" pitchFamily="34" charset="0"/>
                <a:cs typeface="Arial" panose="020B0604020202020204" pitchFamily="34" charset="0"/>
              </a:rPr>
              <a:t>[q3W, </a:t>
            </a:r>
            <a:r>
              <a:rPr lang="en-US" sz="1400" b="1" kern="0" dirty="0" err="1">
                <a:solidFill>
                  <a:prstClr val="white"/>
                </a:solidFill>
                <a:latin typeface="Century Gothic" panose="020B0502020202020204" pitchFamily="34" charset="0"/>
                <a:cs typeface="Arial" panose="020B0604020202020204" pitchFamily="34" charset="0"/>
              </a:rPr>
              <a:t>jusqu’à</a:t>
            </a:r>
            <a:r>
              <a:rPr lang="en-US" sz="1400" b="1" kern="0" dirty="0">
                <a:solidFill>
                  <a:prstClr val="white"/>
                </a:solidFill>
                <a:latin typeface="Century Gothic" panose="020B0502020202020204" pitchFamily="34" charset="0"/>
                <a:cs typeface="Arial" panose="020B0604020202020204" pitchFamily="34" charset="0"/>
              </a:rPr>
              <a:t> progression]</a:t>
            </a:r>
            <a:br>
              <a:rPr lang="en-US" sz="1400" b="1" kern="0" dirty="0">
                <a:solidFill>
                  <a:prstClr val="white"/>
                </a:solidFill>
                <a:latin typeface="Century Gothic" panose="020B0502020202020204" pitchFamily="34" charset="0"/>
                <a:cs typeface="Arial" panose="020B0604020202020204" pitchFamily="34" charset="0"/>
              </a:rPr>
            </a:br>
            <a:r>
              <a:rPr lang="en-US" sz="1400" b="1" kern="0" dirty="0">
                <a:solidFill>
                  <a:prstClr val="white"/>
                </a:solidFill>
                <a:latin typeface="Century Gothic" panose="020B0502020202020204" pitchFamily="34" charset="0"/>
                <a:cs typeface="Arial" panose="020B0604020202020204" pitchFamily="34" charset="0"/>
              </a:rPr>
              <a:t> </a:t>
            </a:r>
          </a:p>
        </p:txBody>
      </p:sp>
      <p:cxnSp>
        <p:nvCxnSpPr>
          <p:cNvPr id="38" name="Connecteur droit avec flèche 37">
            <a:extLst>
              <a:ext uri="{FF2B5EF4-FFF2-40B4-BE49-F238E27FC236}">
                <a16:creationId xmlns:a16="http://schemas.microsoft.com/office/drawing/2014/main" xmlns="" id="{A94F17EF-2E0D-3557-4989-3DEE04D40F90}"/>
              </a:ext>
            </a:extLst>
          </p:cNvPr>
          <p:cNvCxnSpPr>
            <a:cxnSpLocks/>
          </p:cNvCxnSpPr>
          <p:nvPr/>
        </p:nvCxnSpPr>
        <p:spPr>
          <a:xfrm>
            <a:off x="8499341" y="2815020"/>
            <a:ext cx="324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sp>
        <p:nvSpPr>
          <p:cNvPr id="40" name="Freeform 9">
            <a:extLst>
              <a:ext uri="{FF2B5EF4-FFF2-40B4-BE49-F238E27FC236}">
                <a16:creationId xmlns:a16="http://schemas.microsoft.com/office/drawing/2014/main" xmlns="" id="{9AD30F1E-2252-1924-C7A1-C873CAAF6DA4}"/>
              </a:ext>
            </a:extLst>
          </p:cNvPr>
          <p:cNvSpPr/>
          <p:nvPr/>
        </p:nvSpPr>
        <p:spPr>
          <a:xfrm>
            <a:off x="4926486" y="4295956"/>
            <a:ext cx="2670663" cy="1458372"/>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defRPr/>
            </a:pPr>
            <a:r>
              <a:rPr lang="en-US" sz="1500" b="1" dirty="0" err="1">
                <a:solidFill>
                  <a:srgbClr val="000000"/>
                </a:solidFill>
                <a:latin typeface="Century Gothic" panose="020B0502020202020204" pitchFamily="34" charset="0"/>
                <a:cs typeface="Arial" panose="020B0604020202020204" pitchFamily="34" charset="0"/>
              </a:rPr>
              <a:t>Critères</a:t>
            </a:r>
            <a:r>
              <a:rPr lang="en-US" sz="1500" b="1" dirty="0">
                <a:solidFill>
                  <a:srgbClr val="000000"/>
                </a:solidFill>
                <a:latin typeface="Century Gothic" panose="020B0502020202020204" pitchFamily="34" charset="0"/>
                <a:cs typeface="Arial" panose="020B0604020202020204" pitchFamily="34" charset="0"/>
              </a:rPr>
              <a:t> </a:t>
            </a:r>
            <a:r>
              <a:rPr lang="en-US" sz="1500" b="1" dirty="0" err="1">
                <a:solidFill>
                  <a:srgbClr val="000000"/>
                </a:solidFill>
                <a:latin typeface="Century Gothic" panose="020B0502020202020204" pitchFamily="34" charset="0"/>
                <a:cs typeface="Arial" panose="020B0604020202020204" pitchFamily="34" charset="0"/>
              </a:rPr>
              <a:t>secondaires</a:t>
            </a:r>
            <a:r>
              <a:rPr lang="en-US" sz="1500" b="1" dirty="0">
                <a:solidFill>
                  <a:srgbClr val="000000"/>
                </a:solidFill>
                <a:latin typeface="Century Gothic" panose="020B0502020202020204" pitchFamily="34" charset="0"/>
                <a:cs typeface="Arial" panose="020B0604020202020204" pitchFamily="34" charset="0"/>
              </a:rPr>
              <a:t> :</a:t>
            </a:r>
            <a:r>
              <a:rPr lang="en-US" sz="1400" b="1" dirty="0">
                <a:solidFill>
                  <a:srgbClr val="FF6600">
                    <a:lumMod val="50000"/>
                  </a:srgbClr>
                </a:solidFill>
                <a:latin typeface="Century Gothic" panose="020B0502020202020204" pitchFamily="34" charset="0"/>
                <a:cs typeface="Arial" panose="020B0604020202020204" pitchFamily="34" charset="0"/>
              </a:rPr>
              <a:t/>
            </a:r>
            <a:br>
              <a:rPr lang="en-US" sz="1400" b="1" dirty="0">
                <a:solidFill>
                  <a:srgbClr val="FF6600">
                    <a:lumMod val="50000"/>
                  </a:srgbClr>
                </a:solidFill>
                <a:latin typeface="Century Gothic" panose="020B0502020202020204" pitchFamily="34" charset="0"/>
                <a:cs typeface="Arial" panose="020B0604020202020204" pitchFamily="34" charset="0"/>
              </a:rPr>
            </a:br>
            <a:r>
              <a:rPr lang="en-US" sz="1400" dirty="0" err="1">
                <a:solidFill>
                  <a:srgbClr val="000000"/>
                </a:solidFill>
                <a:latin typeface="Century Gothic" panose="020B0502020202020204" pitchFamily="34" charset="0"/>
                <a:cs typeface="Arial" panose="020B0604020202020204" pitchFamily="34" charset="0"/>
              </a:rPr>
              <a:t>Taux</a:t>
            </a:r>
            <a:r>
              <a:rPr lang="en-US" sz="1400" dirty="0">
                <a:solidFill>
                  <a:srgbClr val="000000"/>
                </a:solidFill>
                <a:latin typeface="Century Gothic" panose="020B0502020202020204" pitchFamily="34" charset="0"/>
                <a:cs typeface="Arial" panose="020B0604020202020204" pitchFamily="34" charset="0"/>
              </a:rPr>
              <a:t> de contrôle de la </a:t>
            </a:r>
            <a:r>
              <a:rPr lang="en-US" sz="1400" dirty="0" err="1">
                <a:solidFill>
                  <a:srgbClr val="000000"/>
                </a:solidFill>
                <a:latin typeface="Century Gothic" panose="020B0502020202020204" pitchFamily="34" charset="0"/>
                <a:cs typeface="Arial" panose="020B0604020202020204" pitchFamily="34" charset="0"/>
              </a:rPr>
              <a:t>maladie</a:t>
            </a:r>
            <a:r>
              <a:rPr lang="en-US" sz="1400" b="1" dirty="0">
                <a:solidFill>
                  <a:srgbClr val="000000"/>
                </a:solidFill>
                <a:latin typeface="Century Gothic" panose="020B0502020202020204" pitchFamily="34" charset="0"/>
                <a:cs typeface="Arial" panose="020B0604020202020204" pitchFamily="34" charset="0"/>
              </a:rPr>
              <a:t> </a:t>
            </a:r>
            <a:r>
              <a:rPr lang="en-US" sz="1400" dirty="0">
                <a:solidFill>
                  <a:srgbClr val="000000"/>
                </a:solidFill>
                <a:latin typeface="Century Gothic" panose="020B0502020202020204" pitchFamily="34" charset="0"/>
                <a:cs typeface="Arial" panose="020B0604020202020204" pitchFamily="34" charset="0"/>
              </a:rPr>
              <a:t>(DCR), Survie sans progression (SSP), durée de </a:t>
            </a:r>
            <a:r>
              <a:rPr lang="en-US" sz="1400" dirty="0" err="1">
                <a:solidFill>
                  <a:srgbClr val="000000"/>
                </a:solidFill>
                <a:latin typeface="Century Gothic" panose="020B0502020202020204" pitchFamily="34" charset="0"/>
                <a:cs typeface="Arial" panose="020B0604020202020204" pitchFamily="34" charset="0"/>
              </a:rPr>
              <a:t>réponse</a:t>
            </a:r>
            <a:r>
              <a:rPr lang="en-US" sz="1400" dirty="0">
                <a:solidFill>
                  <a:srgbClr val="000000"/>
                </a:solidFill>
                <a:latin typeface="Century Gothic" panose="020B0502020202020204" pitchFamily="34" charset="0"/>
                <a:cs typeface="Arial" panose="020B0604020202020204" pitchFamily="34" charset="0"/>
              </a:rPr>
              <a:t> (DOR), Survie globale (SG) et </a:t>
            </a:r>
            <a:r>
              <a:rPr lang="en-US" sz="1400" dirty="0" err="1">
                <a:solidFill>
                  <a:srgbClr val="000000"/>
                </a:solidFill>
                <a:latin typeface="Century Gothic" panose="020B0502020202020204" pitchFamily="34" charset="0"/>
                <a:cs typeface="Arial" panose="020B0604020202020204" pitchFamily="34" charset="0"/>
              </a:rPr>
              <a:t>tolérance</a:t>
            </a:r>
            <a:endParaRPr lang="en-US" sz="1400" dirty="0">
              <a:solidFill>
                <a:srgbClr val="000000"/>
              </a:solidFill>
              <a:latin typeface="Century Gothic" panose="020B0502020202020204" pitchFamily="34" charset="0"/>
              <a:cs typeface="Arial" panose="020B0604020202020204" pitchFamily="34" charset="0"/>
            </a:endParaRPr>
          </a:p>
        </p:txBody>
      </p:sp>
      <p:sp>
        <p:nvSpPr>
          <p:cNvPr id="41" name="Freeform 9">
            <a:extLst>
              <a:ext uri="{FF2B5EF4-FFF2-40B4-BE49-F238E27FC236}">
                <a16:creationId xmlns:a16="http://schemas.microsoft.com/office/drawing/2014/main" xmlns="" id="{93612D64-E4AC-8E9E-CADA-9F79015CBD5B}"/>
              </a:ext>
            </a:extLst>
          </p:cNvPr>
          <p:cNvSpPr/>
          <p:nvPr/>
        </p:nvSpPr>
        <p:spPr>
          <a:xfrm>
            <a:off x="8433165" y="4343373"/>
            <a:ext cx="3094199" cy="1042874"/>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buClr>
                <a:srgbClr val="9A00C7"/>
              </a:buClr>
              <a:defRPr/>
            </a:pPr>
            <a:r>
              <a:rPr lang="en-US" sz="1500" b="1" dirty="0" err="1">
                <a:solidFill>
                  <a:srgbClr val="000000"/>
                </a:solidFill>
                <a:latin typeface="Century Gothic" panose="020B0502020202020204" pitchFamily="34" charset="0"/>
                <a:cs typeface="Arial" panose="020B0604020202020204" pitchFamily="34" charset="0"/>
              </a:rPr>
              <a:t>Recherche</a:t>
            </a:r>
            <a:r>
              <a:rPr lang="en-US" sz="1500" b="1" dirty="0">
                <a:solidFill>
                  <a:srgbClr val="000000"/>
                </a:solidFill>
                <a:latin typeface="Century Gothic" panose="020B0502020202020204" pitchFamily="34" charset="0"/>
                <a:cs typeface="Arial" panose="020B0604020202020204" pitchFamily="34" charset="0"/>
              </a:rPr>
              <a:t> </a:t>
            </a:r>
            <a:r>
              <a:rPr lang="en-US" sz="1500" b="1" dirty="0" err="1">
                <a:solidFill>
                  <a:srgbClr val="000000"/>
                </a:solidFill>
                <a:latin typeface="Century Gothic" panose="020B0502020202020204" pitchFamily="34" charset="0"/>
                <a:cs typeface="Arial" panose="020B0604020202020204" pitchFamily="34" charset="0"/>
              </a:rPr>
              <a:t>Translationnelle</a:t>
            </a:r>
            <a:r>
              <a:rPr lang="en-US" sz="1500" b="1" dirty="0">
                <a:solidFill>
                  <a:srgbClr val="000000"/>
                </a:solidFill>
                <a:latin typeface="Century Gothic" panose="020B0502020202020204" pitchFamily="34" charset="0"/>
                <a:cs typeface="Arial" panose="020B0604020202020204" pitchFamily="34" charset="0"/>
              </a:rPr>
              <a:t> :</a:t>
            </a:r>
            <a:r>
              <a:rPr lang="en-US" sz="1500" b="1" dirty="0">
                <a:solidFill>
                  <a:srgbClr val="FF6600">
                    <a:lumMod val="50000"/>
                  </a:srgbClr>
                </a:solidFill>
                <a:latin typeface="Century Gothic" panose="020B0502020202020204" pitchFamily="34" charset="0"/>
                <a:cs typeface="Arial" panose="020B0604020202020204" pitchFamily="34" charset="0"/>
              </a:rPr>
              <a:t/>
            </a:r>
            <a:br>
              <a:rPr lang="en-US" sz="1500" b="1" dirty="0">
                <a:solidFill>
                  <a:srgbClr val="FF6600">
                    <a:lumMod val="50000"/>
                  </a:srgbClr>
                </a:solidFill>
                <a:latin typeface="Century Gothic" panose="020B0502020202020204" pitchFamily="34" charset="0"/>
                <a:cs typeface="Arial" panose="020B0604020202020204" pitchFamily="34" charset="0"/>
              </a:rPr>
            </a:br>
            <a:r>
              <a:rPr lang="en-US" sz="1500" dirty="0" err="1">
                <a:solidFill>
                  <a:prstClr val="black"/>
                </a:solidFill>
                <a:latin typeface="Century Gothic" panose="020B0502020202020204" pitchFamily="34" charset="0"/>
                <a:cs typeface="Arial" panose="020B0604020202020204" pitchFamily="34" charset="0"/>
              </a:rPr>
              <a:t>Analyse</a:t>
            </a:r>
            <a:r>
              <a:rPr lang="en-US" sz="1500" dirty="0">
                <a:solidFill>
                  <a:prstClr val="black"/>
                </a:solidFill>
                <a:latin typeface="Century Gothic" panose="020B0502020202020204" pitchFamily="34" charset="0"/>
                <a:cs typeface="Arial" panose="020B0604020202020204" pitchFamily="34" charset="0"/>
              </a:rPr>
              <a:t> </a:t>
            </a:r>
            <a:r>
              <a:rPr lang="en-US" sz="1400" dirty="0">
                <a:solidFill>
                  <a:srgbClr val="000000"/>
                </a:solidFill>
                <a:latin typeface="Century Gothic" panose="020B0502020202020204" pitchFamily="34" charset="0"/>
                <a:cs typeface="Arial" panose="020B0604020202020204" pitchFamily="34" charset="0"/>
              </a:rPr>
              <a:t>NGS (tissue et plasma [à baseline, 3 </a:t>
            </a:r>
            <a:r>
              <a:rPr lang="en-US" sz="1400" dirty="0" err="1">
                <a:solidFill>
                  <a:srgbClr val="000000"/>
                </a:solidFill>
                <a:latin typeface="Century Gothic" panose="020B0502020202020204" pitchFamily="34" charset="0"/>
                <a:cs typeface="Arial" panose="020B0604020202020204" pitchFamily="34" charset="0"/>
              </a:rPr>
              <a:t>semaines</a:t>
            </a:r>
            <a:r>
              <a:rPr lang="en-US" sz="1400" dirty="0">
                <a:solidFill>
                  <a:srgbClr val="000000"/>
                </a:solidFill>
                <a:latin typeface="Century Gothic" panose="020B0502020202020204" pitchFamily="34" charset="0"/>
                <a:cs typeface="Arial" panose="020B0604020202020204" pitchFamily="34" charset="0"/>
              </a:rPr>
              <a:t> et progression])</a:t>
            </a:r>
          </a:p>
        </p:txBody>
      </p:sp>
      <p:grpSp>
        <p:nvGrpSpPr>
          <p:cNvPr id="42" name="Groupe 41">
            <a:extLst>
              <a:ext uri="{FF2B5EF4-FFF2-40B4-BE49-F238E27FC236}">
                <a16:creationId xmlns:a16="http://schemas.microsoft.com/office/drawing/2014/main" xmlns="" id="{346009BA-D997-D319-0B29-B85D9AC10B2D}"/>
              </a:ext>
            </a:extLst>
          </p:cNvPr>
          <p:cNvGrpSpPr/>
          <p:nvPr/>
        </p:nvGrpSpPr>
        <p:grpSpPr>
          <a:xfrm>
            <a:off x="4808602" y="1574376"/>
            <a:ext cx="117884" cy="2481289"/>
            <a:chOff x="9203915" y="2629421"/>
            <a:chExt cx="117884" cy="2481289"/>
          </a:xfrm>
        </p:grpSpPr>
        <p:cxnSp>
          <p:nvCxnSpPr>
            <p:cNvPr id="43" name="Connecteur droit 42">
              <a:extLst>
                <a:ext uri="{FF2B5EF4-FFF2-40B4-BE49-F238E27FC236}">
                  <a16:creationId xmlns:a16="http://schemas.microsoft.com/office/drawing/2014/main" xmlns="" id="{55A7D7B4-20F4-EBA1-19BD-15633E60DB61}"/>
                </a:ext>
              </a:extLst>
            </p:cNvPr>
            <p:cNvCxnSpPr>
              <a:cxnSpLocks/>
            </p:cNvCxnSpPr>
            <p:nvPr/>
          </p:nvCxnSpPr>
          <p:spPr>
            <a:xfrm>
              <a:off x="9203916" y="2629421"/>
              <a:ext cx="0" cy="2481289"/>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44" name="Freeform 55">
              <a:extLst>
                <a:ext uri="{FF2B5EF4-FFF2-40B4-BE49-F238E27FC236}">
                  <a16:creationId xmlns:a16="http://schemas.microsoft.com/office/drawing/2014/main" xmlns="" id="{5063D5D9-46F6-F3AE-3893-7C3BB13BDECC}"/>
                </a:ext>
              </a:extLst>
            </p:cNvPr>
            <p:cNvSpPr/>
            <p:nvPr/>
          </p:nvSpPr>
          <p:spPr>
            <a:xfrm rot="5400000">
              <a:off x="9051310" y="3845852"/>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sp>
        <p:nvSpPr>
          <p:cNvPr id="47" name="Freeform 5">
            <a:extLst>
              <a:ext uri="{FF2B5EF4-FFF2-40B4-BE49-F238E27FC236}">
                <a16:creationId xmlns:a16="http://schemas.microsoft.com/office/drawing/2014/main" xmlns="" id="{37C3E7A5-C8C7-B44B-DC55-D7CDC9E2AF73}"/>
              </a:ext>
            </a:extLst>
          </p:cNvPr>
          <p:cNvSpPr/>
          <p:nvPr/>
        </p:nvSpPr>
        <p:spPr>
          <a:xfrm>
            <a:off x="5198131" y="1684602"/>
            <a:ext cx="3235035" cy="381154"/>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400"/>
              </a:spcBef>
              <a:defRPr/>
            </a:pPr>
            <a:r>
              <a:rPr lang="fr-FR" sz="1500" b="1" dirty="0">
                <a:solidFill>
                  <a:srgbClr val="FF7F4D"/>
                </a:solidFill>
                <a:latin typeface="Century Gothic" panose="020B0502020202020204" pitchFamily="34" charset="0"/>
                <a:cs typeface="Arial" panose="020B0604020202020204" pitchFamily="34" charset="0"/>
              </a:rPr>
              <a:t>Phase Induction</a:t>
            </a:r>
            <a:endParaRPr lang="en-US" sz="1400" dirty="0">
              <a:solidFill>
                <a:srgbClr val="FF7F4D"/>
              </a:solidFill>
              <a:latin typeface="Century Gothic" panose="020B0502020202020204" pitchFamily="34" charset="0"/>
              <a:cs typeface="Arial" panose="020B0604020202020204" pitchFamily="34" charset="0"/>
            </a:endParaRPr>
          </a:p>
        </p:txBody>
      </p:sp>
      <p:sp>
        <p:nvSpPr>
          <p:cNvPr id="48" name="Freeform 5">
            <a:extLst>
              <a:ext uri="{FF2B5EF4-FFF2-40B4-BE49-F238E27FC236}">
                <a16:creationId xmlns:a16="http://schemas.microsoft.com/office/drawing/2014/main" xmlns="" id="{DEFA629F-F5A3-684D-97C3-C1CF57B2AED1}"/>
              </a:ext>
            </a:extLst>
          </p:cNvPr>
          <p:cNvSpPr/>
          <p:nvPr/>
        </p:nvSpPr>
        <p:spPr>
          <a:xfrm>
            <a:off x="8879551" y="1684602"/>
            <a:ext cx="2513097" cy="381154"/>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400"/>
              </a:spcBef>
              <a:defRPr/>
            </a:pPr>
            <a:r>
              <a:rPr lang="fr-FR" sz="1500" b="1" dirty="0">
                <a:solidFill>
                  <a:srgbClr val="005087"/>
                </a:solidFill>
                <a:latin typeface="Century Gothic" panose="020B0502020202020204" pitchFamily="34" charset="0"/>
                <a:cs typeface="Arial" panose="020B0604020202020204" pitchFamily="34" charset="0"/>
              </a:rPr>
              <a:t>Maintenance phase</a:t>
            </a:r>
            <a:endParaRPr lang="en-US" sz="1400" dirty="0">
              <a:solidFill>
                <a:srgbClr val="005087"/>
              </a:solidFill>
              <a:latin typeface="Century Gothic" panose="020B0502020202020204" pitchFamily="34" charset="0"/>
              <a:cs typeface="Arial" panose="020B0604020202020204" pitchFamily="34" charset="0"/>
            </a:endParaRPr>
          </a:p>
        </p:txBody>
      </p:sp>
      <p:sp>
        <p:nvSpPr>
          <p:cNvPr id="8" name="Espace réservé du contenu 7">
            <a:extLst>
              <a:ext uri="{FF2B5EF4-FFF2-40B4-BE49-F238E27FC236}">
                <a16:creationId xmlns:a16="http://schemas.microsoft.com/office/drawing/2014/main" xmlns="" id="{9A8F2F28-3163-DC87-A2C9-9B3D8D6C65BE}"/>
              </a:ext>
            </a:extLst>
          </p:cNvPr>
          <p:cNvSpPr>
            <a:spLocks noGrp="1"/>
          </p:cNvSpPr>
          <p:nvPr>
            <p:ph sz="quarter" idx="16"/>
          </p:nvPr>
        </p:nvSpPr>
        <p:spPr/>
        <p:txBody>
          <a:bodyPr/>
          <a:lstStyle/>
          <a:p>
            <a:r>
              <a:rPr lang="fr-FR" dirty="0"/>
              <a:t>H. </a:t>
            </a:r>
            <a:r>
              <a:rPr lang="fr-FR" dirty="0" err="1"/>
              <a:t>Akamatsu</a:t>
            </a:r>
            <a:r>
              <a:rPr lang="fr-FR" dirty="0"/>
              <a:t> et al., ASCO</a:t>
            </a:r>
            <a:r>
              <a:rPr lang="fr-FR" baseline="30000" dirty="0"/>
              <a:t>®</a:t>
            </a:r>
            <a:r>
              <a:rPr lang="fr-FR" dirty="0"/>
              <a:t> 2023, Abs. #9006</a:t>
            </a:r>
          </a:p>
        </p:txBody>
      </p:sp>
    </p:spTree>
    <p:extLst>
      <p:ext uri="{BB962C8B-B14F-4D97-AF65-F5344CB8AC3E}">
        <p14:creationId xmlns:p14="http://schemas.microsoft.com/office/powerpoint/2010/main" val="3714130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dirty="0"/>
              <a:t>2-6 juin 2023</a:t>
            </a:r>
            <a:r>
              <a:rPr lang="fr-FR" noProof="0" dirty="0"/>
              <a:t> </a:t>
            </a:r>
            <a:endParaRPr lang="fr-FR" dirty="0"/>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sz="3600"/>
              <a:t>SCARLET</a:t>
            </a:r>
            <a:endParaRPr lang="fr-FR" sz="3600" dirty="0"/>
          </a:p>
        </p:txBody>
      </p:sp>
      <p:sp>
        <p:nvSpPr>
          <p:cNvPr id="5" name="Espace réservé du texte 4">
            <a:extLst>
              <a:ext uri="{FF2B5EF4-FFF2-40B4-BE49-F238E27FC236}">
                <a16:creationId xmlns:a16="http://schemas.microsoft.com/office/drawing/2014/main" xmlns="" id="{BF20A3EF-BB5D-917B-B903-9CDC80EB7811}"/>
              </a:ext>
            </a:extLst>
          </p:cNvPr>
          <p:cNvSpPr>
            <a:spLocks noGrp="1"/>
          </p:cNvSpPr>
          <p:nvPr>
            <p:ph type="body" sz="quarter" idx="18"/>
          </p:nvPr>
        </p:nvSpPr>
        <p:spPr/>
        <p:txBody>
          <a:bodyPr/>
          <a:lstStyle/>
          <a:p>
            <a:r>
              <a:rPr lang="fr-FR"/>
              <a:t>Caractéristiques démographiques</a:t>
            </a:r>
          </a:p>
        </p:txBody>
      </p:sp>
      <p:graphicFrame>
        <p:nvGraphicFramePr>
          <p:cNvPr id="14" name="Tableau 13">
            <a:extLst>
              <a:ext uri="{FF2B5EF4-FFF2-40B4-BE49-F238E27FC236}">
                <a16:creationId xmlns:a16="http://schemas.microsoft.com/office/drawing/2014/main" xmlns="" id="{C5361163-36D0-33B4-5237-DC9DC7AF32EF}"/>
              </a:ext>
            </a:extLst>
          </p:cNvPr>
          <p:cNvGraphicFramePr>
            <a:graphicFrameLocks noGrp="1"/>
          </p:cNvGraphicFramePr>
          <p:nvPr>
            <p:extLst>
              <p:ext uri="{D42A27DB-BD31-4B8C-83A1-F6EECF244321}">
                <p14:modId xmlns:p14="http://schemas.microsoft.com/office/powerpoint/2010/main" val="1305869590"/>
              </p:ext>
            </p:extLst>
          </p:nvPr>
        </p:nvGraphicFramePr>
        <p:xfrm>
          <a:off x="2143297" y="882705"/>
          <a:ext cx="8372588" cy="4878000"/>
        </p:xfrm>
        <a:graphic>
          <a:graphicData uri="http://schemas.openxmlformats.org/drawingml/2006/table">
            <a:tbl>
              <a:tblPr firstRow="1" bandRow="1">
                <a:tableStyleId>{5C22544A-7EE6-4342-B048-85BDC9FD1C3A}</a:tableStyleId>
              </a:tblPr>
              <a:tblGrid>
                <a:gridCol w="4147888">
                  <a:extLst>
                    <a:ext uri="{9D8B030D-6E8A-4147-A177-3AD203B41FA5}">
                      <a16:colId xmlns:a16="http://schemas.microsoft.com/office/drawing/2014/main" xmlns="" val="1437306411"/>
                    </a:ext>
                  </a:extLst>
                </a:gridCol>
                <a:gridCol w="2112350">
                  <a:extLst>
                    <a:ext uri="{9D8B030D-6E8A-4147-A177-3AD203B41FA5}">
                      <a16:colId xmlns:a16="http://schemas.microsoft.com/office/drawing/2014/main" xmlns="" val="1562110245"/>
                    </a:ext>
                  </a:extLst>
                </a:gridCol>
                <a:gridCol w="2112350">
                  <a:extLst>
                    <a:ext uri="{9D8B030D-6E8A-4147-A177-3AD203B41FA5}">
                      <a16:colId xmlns:a16="http://schemas.microsoft.com/office/drawing/2014/main" xmlns="" val="1697084403"/>
                    </a:ext>
                  </a:extLst>
                </a:gridCol>
              </a:tblGrid>
              <a:tr h="432000">
                <a:tc>
                  <a:txBody>
                    <a:bodyPr/>
                    <a:lstStyle/>
                    <a:p>
                      <a:pPr algn="l"/>
                      <a:endParaRPr lang="fr-FR" sz="1300" b="0" u="none" dirty="0">
                        <a:latin typeface="Century Gothic" panose="020B0502020202020204" pitchFamily="34" charset="0"/>
                      </a:endParaRPr>
                    </a:p>
                  </a:txBody>
                  <a:tcPr marL="36000" marR="36000" marT="0" marB="0" anchor="ctr"/>
                </a:tc>
                <a:tc>
                  <a:txBody>
                    <a:bodyPr/>
                    <a:lstStyle/>
                    <a:p>
                      <a:pPr algn="ctr"/>
                      <a:endParaRPr lang="fr-FR" sz="1300" dirty="0">
                        <a:latin typeface="Century Gothic" panose="020B0502020202020204" pitchFamily="34" charset="0"/>
                      </a:endParaRPr>
                    </a:p>
                  </a:txBody>
                  <a:tcPr marL="36000" marR="36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latin typeface="Century Gothic" panose="020B0502020202020204" pitchFamily="34" charset="0"/>
                        </a:rPr>
                        <a:t>N=30</a:t>
                      </a:r>
                    </a:p>
                  </a:txBody>
                  <a:tcPr marL="36000" marR="36000" marT="0" marB="0" anchor="ctr"/>
                </a:tc>
                <a:extLst>
                  <a:ext uri="{0D108BD9-81ED-4DB2-BD59-A6C34878D82A}">
                    <a16:rowId xmlns:a16="http://schemas.microsoft.com/office/drawing/2014/main" xmlns="" val="1128650667"/>
                  </a:ext>
                </a:extLst>
              </a:tr>
              <a:tr h="234000">
                <a:tc>
                  <a:txBody>
                    <a:bodyPr/>
                    <a:lstStyle/>
                    <a:p>
                      <a:pPr marL="0" indent="0" algn="l"/>
                      <a:r>
                        <a:rPr lang="fr-FR" sz="1300" b="1" dirty="0">
                          <a:latin typeface="Century Gothic" panose="020B0502020202020204" pitchFamily="34" charset="0"/>
                        </a:rPr>
                        <a:t>Âge</a:t>
                      </a:r>
                    </a:p>
                  </a:txBody>
                  <a:tcPr marL="36000" marR="36000" marT="0" marB="0" anchor="ctr">
                    <a:solidFill>
                      <a:srgbClr val="F2F2F2"/>
                    </a:solidFill>
                  </a:tcPr>
                </a:tc>
                <a:tc>
                  <a:txBody>
                    <a:bodyPr/>
                    <a:lstStyle/>
                    <a:p>
                      <a:pPr marL="0" indent="0" algn="l"/>
                      <a:r>
                        <a:rPr lang="fr-FR" sz="1300" b="0" dirty="0">
                          <a:latin typeface="Century Gothic" panose="020B0502020202020204" pitchFamily="34" charset="0"/>
                        </a:rPr>
                        <a:t>médian (intervalle)</a:t>
                      </a:r>
                      <a:endParaRPr lang="fr-FR" sz="1300" b="1" dirty="0">
                        <a:latin typeface="Century Gothic" panose="020B0502020202020204" pitchFamily="34" charset="0"/>
                      </a:endParaRPr>
                    </a:p>
                  </a:txBody>
                  <a:tcPr marL="144000" marR="36000" marT="0" marB="0" anchor="ctr">
                    <a:solidFill>
                      <a:srgbClr val="F2F2F2"/>
                    </a:solidFill>
                  </a:tcPr>
                </a:tc>
                <a:tc>
                  <a:txBody>
                    <a:bodyPr/>
                    <a:lstStyle/>
                    <a:p>
                      <a:pPr marL="0" indent="0" algn="ctr"/>
                      <a:r>
                        <a:rPr lang="fr-FR" sz="1300" b="1" dirty="0">
                          <a:latin typeface="Century Gothic" panose="020B0502020202020204" pitchFamily="34" charset="0"/>
                        </a:rPr>
                        <a:t>70 (49-79)</a:t>
                      </a:r>
                    </a:p>
                  </a:txBody>
                  <a:tcPr marL="36000" marR="36000" marT="0" marB="0" anchor="ctr">
                    <a:solidFill>
                      <a:srgbClr val="F2F2F2"/>
                    </a:solidFill>
                  </a:tcPr>
                </a:tc>
                <a:extLst>
                  <a:ext uri="{0D108BD9-81ED-4DB2-BD59-A6C34878D82A}">
                    <a16:rowId xmlns:a16="http://schemas.microsoft.com/office/drawing/2014/main" xmlns="" val="2173765897"/>
                  </a:ext>
                </a:extLst>
              </a:tr>
              <a:tr h="234000">
                <a:tc>
                  <a:txBody>
                    <a:bodyPr/>
                    <a:lstStyle/>
                    <a:p>
                      <a:pPr marL="0" indent="0" algn="l"/>
                      <a:r>
                        <a:rPr lang="fr-FR" sz="1300" b="1" dirty="0">
                          <a:latin typeface="Century Gothic" panose="020B0502020202020204" pitchFamily="34" charset="0"/>
                        </a:rPr>
                        <a:t>Sexe</a:t>
                      </a:r>
                      <a:r>
                        <a:rPr lang="fr-FR" sz="1300" b="0" dirty="0">
                          <a:latin typeface="Century Gothic" panose="020B0502020202020204" pitchFamily="34" charset="0"/>
                        </a:rPr>
                        <a:t> (%)</a:t>
                      </a:r>
                      <a:endParaRPr lang="fr-FR" sz="1300" b="1" dirty="0">
                        <a:latin typeface="Century Gothic" panose="020B0502020202020204" pitchFamily="34" charset="0"/>
                      </a:endParaRPr>
                    </a:p>
                  </a:txBody>
                  <a:tcPr marL="36000" marR="36000" marT="0" marB="0" anchor="ctr">
                    <a:solidFill>
                      <a:srgbClr val="B4C7E7"/>
                    </a:solidFill>
                  </a:tcPr>
                </a:tc>
                <a:tc>
                  <a:txBody>
                    <a:bodyPr/>
                    <a:lstStyle/>
                    <a:p>
                      <a:pPr marL="0" indent="0" algn="l"/>
                      <a:r>
                        <a:rPr lang="fr-FR" sz="1300" dirty="0">
                          <a:latin typeface="Century Gothic" panose="020B0502020202020204" pitchFamily="34" charset="0"/>
                        </a:rPr>
                        <a:t>Homme</a:t>
                      </a:r>
                    </a:p>
                  </a:txBody>
                  <a:tcPr marL="144000" marR="36000" marT="0" marB="0" anchor="ctr">
                    <a:solidFill>
                      <a:srgbClr val="B4C7E7"/>
                    </a:solidFill>
                  </a:tcPr>
                </a:tc>
                <a:tc>
                  <a:txBody>
                    <a:bodyPr/>
                    <a:lstStyle/>
                    <a:p>
                      <a:pPr marL="0" indent="0" algn="ctr"/>
                      <a:r>
                        <a:rPr lang="fr-FR" sz="1300" b="1" dirty="0">
                          <a:latin typeface="Century Gothic" panose="020B0502020202020204" pitchFamily="34" charset="0"/>
                        </a:rPr>
                        <a:t>25</a:t>
                      </a:r>
                    </a:p>
                  </a:txBody>
                  <a:tcPr marL="36000" marR="36000" marT="0" marB="0" anchor="ctr">
                    <a:solidFill>
                      <a:srgbClr val="B4C7E7"/>
                    </a:solidFill>
                  </a:tcPr>
                </a:tc>
                <a:extLst>
                  <a:ext uri="{0D108BD9-81ED-4DB2-BD59-A6C34878D82A}">
                    <a16:rowId xmlns:a16="http://schemas.microsoft.com/office/drawing/2014/main" xmlns="" val="1766846598"/>
                  </a:ext>
                </a:extLst>
              </a:tr>
              <a:tr h="234000">
                <a:tc>
                  <a:txBody>
                    <a:bodyPr/>
                    <a:lstStyle/>
                    <a:p>
                      <a:pPr marL="0" indent="0" algn="l"/>
                      <a:endParaRPr lang="fr-FR" sz="1300" dirty="0">
                        <a:latin typeface="Century Gothic" panose="020B0502020202020204" pitchFamily="34" charset="0"/>
                      </a:endParaRPr>
                    </a:p>
                  </a:txBody>
                  <a:tcPr marL="36000" marR="36000" marT="0" marB="0" anchor="ctr">
                    <a:solidFill>
                      <a:srgbClr val="B4C7E7"/>
                    </a:solidFill>
                  </a:tcPr>
                </a:tc>
                <a:tc>
                  <a:txBody>
                    <a:bodyPr/>
                    <a:lstStyle/>
                    <a:p>
                      <a:pPr marL="0" indent="0" algn="l"/>
                      <a:r>
                        <a:rPr lang="fr-FR" sz="1300" dirty="0">
                          <a:latin typeface="Century Gothic" panose="020B0502020202020204" pitchFamily="34" charset="0"/>
                        </a:rPr>
                        <a:t>Femme</a:t>
                      </a:r>
                    </a:p>
                  </a:txBody>
                  <a:tcPr marL="144000" marR="36000" marT="0" marB="0" anchor="ctr">
                    <a:solidFill>
                      <a:srgbClr val="B4C7E7"/>
                    </a:solidFill>
                  </a:tcPr>
                </a:tc>
                <a:tc>
                  <a:txBody>
                    <a:bodyPr/>
                    <a:lstStyle/>
                    <a:p>
                      <a:pPr marL="0" indent="0" algn="ctr"/>
                      <a:r>
                        <a:rPr lang="fr-FR" sz="1300" b="1" dirty="0">
                          <a:latin typeface="Century Gothic" panose="020B0502020202020204" pitchFamily="34" charset="0"/>
                        </a:rPr>
                        <a:t>5</a:t>
                      </a:r>
                    </a:p>
                  </a:txBody>
                  <a:tcPr marL="36000" marR="36000" marT="0" marB="0" anchor="ctr">
                    <a:solidFill>
                      <a:srgbClr val="B4C7E7"/>
                    </a:solidFill>
                  </a:tcPr>
                </a:tc>
                <a:extLst>
                  <a:ext uri="{0D108BD9-81ED-4DB2-BD59-A6C34878D82A}">
                    <a16:rowId xmlns:a16="http://schemas.microsoft.com/office/drawing/2014/main" xmlns="" val="228857405"/>
                  </a:ext>
                </a:extLst>
              </a:tr>
              <a:tr h="234000">
                <a:tc>
                  <a:txBody>
                    <a:bodyPr/>
                    <a:lstStyle/>
                    <a:p>
                      <a:pPr marL="0" indent="0" algn="l"/>
                      <a:r>
                        <a:rPr lang="fr-FR" sz="1300" b="1" dirty="0">
                          <a:latin typeface="Century Gothic" panose="020B0502020202020204" pitchFamily="34" charset="0"/>
                        </a:rPr>
                        <a:t>Tabagisme </a:t>
                      </a:r>
                      <a:r>
                        <a:rPr lang="fr-FR" sz="1300" b="0" dirty="0">
                          <a:latin typeface="Century Gothic" panose="020B0502020202020204" pitchFamily="34" charset="0"/>
                        </a:rPr>
                        <a:t>(%)</a:t>
                      </a:r>
                      <a:endParaRPr lang="fr-FR" sz="1300" b="1" dirty="0">
                        <a:latin typeface="Century Gothic" panose="020B0502020202020204" pitchFamily="34" charset="0"/>
                      </a:endParaRPr>
                    </a:p>
                  </a:txBody>
                  <a:tcPr marL="36000" marR="36000" marT="0" marB="0" anchor="ctr">
                    <a:solidFill>
                      <a:srgbClr val="F2F2F2"/>
                    </a:solidFill>
                  </a:tcPr>
                </a:tc>
                <a:tc>
                  <a:txBody>
                    <a:bodyPr/>
                    <a:lstStyle/>
                    <a:p>
                      <a:pPr marL="0" indent="0" algn="l"/>
                      <a:r>
                        <a:rPr lang="fr-FR" sz="1300" dirty="0">
                          <a:latin typeface="Century Gothic" panose="020B0502020202020204" pitchFamily="34" charset="0"/>
                        </a:rPr>
                        <a:t>Jamais</a:t>
                      </a:r>
                    </a:p>
                  </a:txBody>
                  <a:tcPr marL="144000" marR="36000" marT="0" marB="0" anchor="ctr">
                    <a:solidFill>
                      <a:srgbClr val="F2F2F2"/>
                    </a:solidFill>
                  </a:tcPr>
                </a:tc>
                <a:tc>
                  <a:txBody>
                    <a:bodyPr/>
                    <a:lstStyle/>
                    <a:p>
                      <a:pPr marL="0" indent="0" algn="ctr"/>
                      <a:r>
                        <a:rPr lang="fr-FR" sz="1300" b="1" dirty="0">
                          <a:latin typeface="Century Gothic" panose="020B0502020202020204" pitchFamily="34" charset="0"/>
                        </a:rPr>
                        <a:t>1</a:t>
                      </a:r>
                    </a:p>
                  </a:txBody>
                  <a:tcPr marL="36000" marR="36000" marT="0" marB="0" anchor="ctr">
                    <a:solidFill>
                      <a:srgbClr val="F2F2F2"/>
                    </a:solidFill>
                  </a:tcPr>
                </a:tc>
                <a:extLst>
                  <a:ext uri="{0D108BD9-81ED-4DB2-BD59-A6C34878D82A}">
                    <a16:rowId xmlns:a16="http://schemas.microsoft.com/office/drawing/2014/main" xmlns="" val="1750277421"/>
                  </a:ext>
                </a:extLst>
              </a:tr>
              <a:tr h="234000">
                <a:tc>
                  <a:txBody>
                    <a:bodyPr/>
                    <a:lstStyle/>
                    <a:p>
                      <a:pPr marL="0" indent="0" algn="l"/>
                      <a:endParaRPr lang="fr-FR" sz="1300" dirty="0">
                        <a:latin typeface="Century Gothic" panose="020B0502020202020204" pitchFamily="34" charset="0"/>
                      </a:endParaRPr>
                    </a:p>
                  </a:txBody>
                  <a:tcPr marL="36000" marR="36000" marT="0" marB="0" anchor="ctr">
                    <a:solidFill>
                      <a:srgbClr val="F2F2F2"/>
                    </a:solidFill>
                  </a:tcPr>
                </a:tc>
                <a:tc>
                  <a:txBody>
                    <a:bodyPr/>
                    <a:lstStyle/>
                    <a:p>
                      <a:pPr marL="0" indent="0" algn="l"/>
                      <a:r>
                        <a:rPr lang="fr-FR" sz="1300" dirty="0">
                          <a:latin typeface="Century Gothic" panose="020B0502020202020204" pitchFamily="34" charset="0"/>
                        </a:rPr>
                        <a:t>(ex-) Fumeur</a:t>
                      </a:r>
                    </a:p>
                  </a:txBody>
                  <a:tcPr marL="144000" marR="36000" marT="0" marB="0" anchor="ctr">
                    <a:solidFill>
                      <a:srgbClr val="F2F2F2"/>
                    </a:solidFill>
                  </a:tcPr>
                </a:tc>
                <a:tc>
                  <a:txBody>
                    <a:bodyPr/>
                    <a:lstStyle/>
                    <a:p>
                      <a:pPr marL="0" indent="0" algn="ctr"/>
                      <a:r>
                        <a:rPr lang="fr-FR" sz="1300" b="1" dirty="0">
                          <a:latin typeface="Century Gothic" panose="020B0502020202020204" pitchFamily="34" charset="0"/>
                        </a:rPr>
                        <a:t>29</a:t>
                      </a:r>
                    </a:p>
                  </a:txBody>
                  <a:tcPr marL="36000" marR="36000" marT="0" marB="0" anchor="ctr">
                    <a:solidFill>
                      <a:srgbClr val="F2F2F2"/>
                    </a:solidFill>
                  </a:tcPr>
                </a:tc>
                <a:extLst>
                  <a:ext uri="{0D108BD9-81ED-4DB2-BD59-A6C34878D82A}">
                    <a16:rowId xmlns:a16="http://schemas.microsoft.com/office/drawing/2014/main" xmlns="" val="3161662329"/>
                  </a:ext>
                </a:extLst>
              </a:tr>
              <a:tr h="234000">
                <a:tc>
                  <a:txBody>
                    <a:bodyPr/>
                    <a:lstStyle/>
                    <a:p>
                      <a:pPr marL="0" indent="0" algn="l"/>
                      <a:r>
                        <a:rPr lang="fr-FR" sz="1300" b="1" dirty="0">
                          <a:latin typeface="Century Gothic" panose="020B0502020202020204" pitchFamily="34" charset="0"/>
                        </a:rPr>
                        <a:t>ECOG performance </a:t>
                      </a:r>
                      <a:r>
                        <a:rPr lang="fr-FR" sz="1300" b="1" dirty="0" err="1">
                          <a:latin typeface="Century Gothic" panose="020B0502020202020204" pitchFamily="34" charset="0"/>
                        </a:rPr>
                        <a:t>status</a:t>
                      </a:r>
                      <a:r>
                        <a:rPr lang="fr-FR" sz="1300" b="0" dirty="0">
                          <a:latin typeface="Century Gothic" panose="020B0502020202020204" pitchFamily="34" charset="0"/>
                        </a:rPr>
                        <a:t> (%)</a:t>
                      </a:r>
                      <a:endParaRPr lang="fr-FR" sz="1300" b="1" dirty="0">
                        <a:latin typeface="Century Gothic" panose="020B0502020202020204" pitchFamily="34" charset="0"/>
                      </a:endParaRPr>
                    </a:p>
                  </a:txBody>
                  <a:tcPr marL="36000" marR="36000" marT="0" marB="0" anchor="ctr">
                    <a:solidFill>
                      <a:srgbClr val="B4C7E7"/>
                    </a:solidFill>
                  </a:tcPr>
                </a:tc>
                <a:tc>
                  <a:txBody>
                    <a:bodyPr/>
                    <a:lstStyle/>
                    <a:p>
                      <a:pPr marL="0" indent="0" algn="l"/>
                      <a:r>
                        <a:rPr lang="fr-FR" sz="1300" dirty="0">
                          <a:latin typeface="Century Gothic" panose="020B0502020202020204" pitchFamily="34" charset="0"/>
                        </a:rPr>
                        <a:t>0</a:t>
                      </a:r>
                    </a:p>
                  </a:txBody>
                  <a:tcPr marL="144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13</a:t>
                      </a:r>
                    </a:p>
                  </a:txBody>
                  <a:tcPr marL="36000" marR="36000" marT="0" marB="0" anchor="ctr">
                    <a:solidFill>
                      <a:srgbClr val="B4C7E7"/>
                    </a:solidFill>
                  </a:tcPr>
                </a:tc>
                <a:extLst>
                  <a:ext uri="{0D108BD9-81ED-4DB2-BD59-A6C34878D82A}">
                    <a16:rowId xmlns:a16="http://schemas.microsoft.com/office/drawing/2014/main" xmlns="" val="176515606"/>
                  </a:ext>
                </a:extLst>
              </a:tr>
              <a:tr h="234000">
                <a:tc>
                  <a:txBody>
                    <a:bodyPr/>
                    <a:lstStyle/>
                    <a:p>
                      <a:pPr marL="0" indent="0" algn="l"/>
                      <a:endParaRPr lang="fr-FR" sz="1300" dirty="0">
                        <a:latin typeface="Century Gothic" panose="020B0502020202020204" pitchFamily="34" charset="0"/>
                      </a:endParaRPr>
                    </a:p>
                  </a:txBody>
                  <a:tcPr marL="36000" marR="36000" marT="0" marB="0" anchor="ctr">
                    <a:solidFill>
                      <a:srgbClr val="B4C7E7"/>
                    </a:solidFill>
                  </a:tcPr>
                </a:tc>
                <a:tc>
                  <a:txBody>
                    <a:bodyPr/>
                    <a:lstStyle/>
                    <a:p>
                      <a:pPr marL="0" indent="0" algn="l"/>
                      <a:r>
                        <a:rPr lang="fr-FR" sz="1300" dirty="0">
                          <a:latin typeface="Century Gothic" panose="020B0502020202020204" pitchFamily="34" charset="0"/>
                        </a:rPr>
                        <a:t>1</a:t>
                      </a:r>
                    </a:p>
                  </a:txBody>
                  <a:tcPr marL="144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17</a:t>
                      </a:r>
                    </a:p>
                  </a:txBody>
                  <a:tcPr marL="36000" marR="36000" marT="0" marB="0" anchor="ctr">
                    <a:solidFill>
                      <a:srgbClr val="B4C7E7"/>
                    </a:solidFill>
                  </a:tcPr>
                </a:tc>
                <a:extLst>
                  <a:ext uri="{0D108BD9-81ED-4DB2-BD59-A6C34878D82A}">
                    <a16:rowId xmlns:a16="http://schemas.microsoft.com/office/drawing/2014/main" xmlns="" val="2655301067"/>
                  </a:ext>
                </a:extLst>
              </a:tr>
              <a:tr h="234000">
                <a:tc>
                  <a:txBody>
                    <a:bodyPr/>
                    <a:lstStyle/>
                    <a:p>
                      <a:pPr marL="0" indent="0" algn="l"/>
                      <a:r>
                        <a:rPr lang="fr-FR" sz="1300" b="1" dirty="0">
                          <a:latin typeface="Century Gothic" panose="020B0502020202020204" pitchFamily="34" charset="0"/>
                        </a:rPr>
                        <a:t>Histologie</a:t>
                      </a:r>
                    </a:p>
                  </a:txBody>
                  <a:tcPr marL="36000" marR="36000" marT="0" marB="0" anchor="ctr">
                    <a:solidFill>
                      <a:srgbClr val="F2F2F2"/>
                    </a:solidFill>
                  </a:tcPr>
                </a:tc>
                <a:tc>
                  <a:txBody>
                    <a:bodyPr/>
                    <a:lstStyle/>
                    <a:p>
                      <a:pPr marL="0" indent="0" algn="l"/>
                      <a:r>
                        <a:rPr lang="fr-FR" sz="1300" dirty="0">
                          <a:latin typeface="Century Gothic" panose="020B0502020202020204" pitchFamily="34" charset="0"/>
                        </a:rPr>
                        <a:t>Adénocarcinome</a:t>
                      </a:r>
                    </a:p>
                  </a:txBody>
                  <a:tcPr marL="144000" marR="36000" marT="0" marB="0" anchor="ctr">
                    <a:solidFill>
                      <a:srgbClr val="F2F2F2"/>
                    </a:solidFill>
                  </a:tcPr>
                </a:tc>
                <a:tc>
                  <a:txBody>
                    <a:bodyPr/>
                    <a:lstStyle/>
                    <a:p>
                      <a:pPr marL="0" indent="0" algn="ctr"/>
                      <a:r>
                        <a:rPr lang="fr-FR" sz="1300" b="1" dirty="0">
                          <a:latin typeface="Century Gothic" panose="020B0502020202020204" pitchFamily="34" charset="0"/>
                        </a:rPr>
                        <a:t>27</a:t>
                      </a:r>
                    </a:p>
                  </a:txBody>
                  <a:tcPr marL="36000" marR="36000" marT="0" marB="0" anchor="ctr">
                    <a:solidFill>
                      <a:srgbClr val="F2F2F2"/>
                    </a:solidFill>
                  </a:tcPr>
                </a:tc>
                <a:extLst>
                  <a:ext uri="{0D108BD9-81ED-4DB2-BD59-A6C34878D82A}">
                    <a16:rowId xmlns:a16="http://schemas.microsoft.com/office/drawing/2014/main" xmlns="" val="3057114737"/>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l"/>
                      <a:r>
                        <a:rPr lang="fr-FR" sz="1300" dirty="0">
                          <a:latin typeface="Century Gothic" panose="020B0502020202020204" pitchFamily="34" charset="0"/>
                        </a:rPr>
                        <a:t>Autre</a:t>
                      </a:r>
                    </a:p>
                  </a:txBody>
                  <a:tcPr marL="144000" marR="36000" marT="0" marB="0" anchor="ctr">
                    <a:solidFill>
                      <a:srgbClr val="F2F2F2"/>
                    </a:solidFill>
                  </a:tcPr>
                </a:tc>
                <a:tc>
                  <a:txBody>
                    <a:bodyPr/>
                    <a:lstStyle/>
                    <a:p>
                      <a:pPr marL="0" indent="0" algn="ctr"/>
                      <a:r>
                        <a:rPr lang="fr-FR" sz="1300" b="1" dirty="0">
                          <a:latin typeface="Century Gothic" panose="020B0502020202020204" pitchFamily="34" charset="0"/>
                        </a:rPr>
                        <a:t>3</a:t>
                      </a:r>
                    </a:p>
                  </a:txBody>
                  <a:tcPr marL="36000" marR="36000" marT="0" marB="0" anchor="ctr">
                    <a:solidFill>
                      <a:srgbClr val="F2F2F2"/>
                    </a:solidFill>
                  </a:tcPr>
                </a:tc>
                <a:extLst>
                  <a:ext uri="{0D108BD9-81ED-4DB2-BD59-A6C34878D82A}">
                    <a16:rowId xmlns:a16="http://schemas.microsoft.com/office/drawing/2014/main" xmlns="" val="3382922741"/>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Expression PD-L1 </a:t>
                      </a:r>
                      <a:r>
                        <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(22C3)</a:t>
                      </a:r>
                    </a:p>
                  </a:txBody>
                  <a:tcPr marL="36000" marR="36000" marT="0" marB="0" anchor="ctr">
                    <a:solidFill>
                      <a:srgbClr val="B4C7E7"/>
                    </a:solidFill>
                  </a:tcPr>
                </a:tc>
                <a:tc>
                  <a:txBody>
                    <a:bodyPr/>
                    <a:lstStyle/>
                    <a:p>
                      <a:pPr marL="0" indent="0" algn="l"/>
                      <a:r>
                        <a:rPr lang="fr-FR" sz="1300" dirty="0">
                          <a:latin typeface="Century Gothic" panose="020B0502020202020204" pitchFamily="34" charset="0"/>
                        </a:rPr>
                        <a:t>Haut (</a:t>
                      </a:r>
                      <a:r>
                        <a:rPr lang="fr-FR" sz="1300" u="sng" dirty="0">
                          <a:latin typeface="Century Gothic" panose="020B0502020202020204" pitchFamily="34" charset="0"/>
                        </a:rPr>
                        <a:t>&gt;</a:t>
                      </a:r>
                      <a:r>
                        <a:rPr lang="fr-FR" sz="1300" u="none" dirty="0">
                          <a:latin typeface="Century Gothic" panose="020B0502020202020204" pitchFamily="34" charset="0"/>
                        </a:rPr>
                        <a:t>50%)</a:t>
                      </a:r>
                    </a:p>
                  </a:txBody>
                  <a:tcPr marL="144000" marR="36000" marT="0" marB="0" anchor="ctr">
                    <a:solidFill>
                      <a:srgbClr val="B4C7E7"/>
                    </a:solidFill>
                  </a:tcPr>
                </a:tc>
                <a:tc>
                  <a:txBody>
                    <a:bodyPr/>
                    <a:lstStyle/>
                    <a:p>
                      <a:pPr marL="0" indent="0" algn="ctr"/>
                      <a:r>
                        <a:rPr lang="fr-FR" sz="1300" b="1" dirty="0">
                          <a:latin typeface="Century Gothic" panose="020B0502020202020204" pitchFamily="34" charset="0"/>
                        </a:rPr>
                        <a:t>15</a:t>
                      </a:r>
                    </a:p>
                  </a:txBody>
                  <a:tcPr marL="36000" marR="36000" marT="0" marB="0" anchor="ctr">
                    <a:solidFill>
                      <a:srgbClr val="B4C7E7"/>
                    </a:solidFill>
                  </a:tcPr>
                </a:tc>
                <a:extLst>
                  <a:ext uri="{0D108BD9-81ED-4DB2-BD59-A6C34878D82A}">
                    <a16:rowId xmlns:a16="http://schemas.microsoft.com/office/drawing/2014/main" xmlns="" val="1902358162"/>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B4C7E7"/>
                    </a:solidFill>
                  </a:tcPr>
                </a:tc>
                <a:tc>
                  <a:txBody>
                    <a:bodyPr/>
                    <a:lstStyle/>
                    <a:p>
                      <a:pPr marL="0" indent="0" algn="l"/>
                      <a:r>
                        <a:rPr lang="fr-FR" sz="1300" dirty="0">
                          <a:latin typeface="Century Gothic" panose="020B0502020202020204" pitchFamily="34" charset="0"/>
                        </a:rPr>
                        <a:t>Bas (1-49%)</a:t>
                      </a:r>
                    </a:p>
                  </a:txBody>
                  <a:tcPr marL="144000" marR="36000" marT="0" marB="0" anchor="ctr">
                    <a:solidFill>
                      <a:srgbClr val="B4C7E7"/>
                    </a:solidFill>
                  </a:tcPr>
                </a:tc>
                <a:tc>
                  <a:txBody>
                    <a:bodyPr/>
                    <a:lstStyle/>
                    <a:p>
                      <a:pPr marL="0" indent="0" algn="ctr"/>
                      <a:r>
                        <a:rPr lang="fr-FR" sz="1300" b="1" dirty="0">
                          <a:latin typeface="Century Gothic" panose="020B0502020202020204" pitchFamily="34" charset="0"/>
                        </a:rPr>
                        <a:t>10</a:t>
                      </a:r>
                    </a:p>
                  </a:txBody>
                  <a:tcPr marL="36000" marR="36000" marT="0" marB="0" anchor="ctr">
                    <a:solidFill>
                      <a:srgbClr val="B4C7E7"/>
                    </a:solidFill>
                  </a:tcPr>
                </a:tc>
                <a:extLst>
                  <a:ext uri="{0D108BD9-81ED-4DB2-BD59-A6C34878D82A}">
                    <a16:rowId xmlns:a16="http://schemas.microsoft.com/office/drawing/2014/main" xmlns="" val="657681081"/>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B4C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Negatif</a:t>
                      </a:r>
                      <a:endPar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44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a:txBody>
                  <a:tcPr marL="36000" marR="36000" marT="0" marB="0" anchor="ctr">
                    <a:solidFill>
                      <a:srgbClr val="B4C7E7"/>
                    </a:solidFill>
                  </a:tcPr>
                </a:tc>
                <a:extLst>
                  <a:ext uri="{0D108BD9-81ED-4DB2-BD59-A6C34878D82A}">
                    <a16:rowId xmlns:a16="http://schemas.microsoft.com/office/drawing/2014/main" xmlns="" val="1945888251"/>
                  </a:ext>
                </a:extLst>
              </a:tr>
              <a:tr h="234000">
                <a:tc>
                  <a:txBody>
                    <a:bodyPr/>
                    <a:lstStyle/>
                    <a:p>
                      <a:pPr marL="0" indent="0" algn="l"/>
                      <a:r>
                        <a:rPr lang="fr-FR" sz="1300" b="1" dirty="0">
                          <a:latin typeface="Century Gothic" panose="020B0502020202020204" pitchFamily="34" charset="0"/>
                        </a:rPr>
                        <a:t>Stade</a:t>
                      </a:r>
                      <a:r>
                        <a:rPr lang="fr-FR" sz="1300" b="0" dirty="0">
                          <a:latin typeface="Century Gothic" panose="020B0502020202020204" pitchFamily="34" charset="0"/>
                        </a:rPr>
                        <a:t> (%)</a:t>
                      </a:r>
                      <a:endParaRPr lang="fr-FR" sz="1300" b="1" dirty="0">
                        <a:latin typeface="Century Gothic" panose="020B0502020202020204" pitchFamily="34" charset="0"/>
                      </a:endParaRPr>
                    </a:p>
                  </a:txBody>
                  <a:tcPr marL="36000" marR="36000" marT="0" marB="0"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IVA</a:t>
                      </a:r>
                    </a:p>
                  </a:txBody>
                  <a:tcPr marL="144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9</a:t>
                      </a:r>
                    </a:p>
                  </a:txBody>
                  <a:tcPr marL="36000" marR="36000" marT="0" marB="0" anchor="ctr">
                    <a:solidFill>
                      <a:srgbClr val="F2F2F2"/>
                    </a:solidFill>
                  </a:tcPr>
                </a:tc>
                <a:extLst>
                  <a:ext uri="{0D108BD9-81ED-4DB2-BD59-A6C34878D82A}">
                    <a16:rowId xmlns:a16="http://schemas.microsoft.com/office/drawing/2014/main" xmlns="" val="2624843108"/>
                  </a:ext>
                </a:extLst>
              </a:tr>
              <a:tr h="234000">
                <a:tc>
                  <a:txBody>
                    <a:bodyPr/>
                    <a:lstStyle/>
                    <a:p>
                      <a:pPr marL="0" indent="0" algn="l"/>
                      <a:endParaRPr lang="fr-FR" sz="1300" dirty="0">
                        <a:latin typeface="Century Gothic" panose="020B0502020202020204" pitchFamily="34" charset="0"/>
                      </a:endParaRPr>
                    </a:p>
                  </a:txBody>
                  <a:tcPr marL="36000" marR="36000" marT="0" marB="0"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IVB</a:t>
                      </a:r>
                    </a:p>
                  </a:txBody>
                  <a:tcPr marL="144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16</a:t>
                      </a:r>
                    </a:p>
                  </a:txBody>
                  <a:tcPr marL="36000" marR="36000" marT="0" marB="0" anchor="ctr">
                    <a:solidFill>
                      <a:srgbClr val="F2F2F2"/>
                    </a:solidFill>
                  </a:tcPr>
                </a:tc>
                <a:extLst>
                  <a:ext uri="{0D108BD9-81ED-4DB2-BD59-A6C34878D82A}">
                    <a16:rowId xmlns:a16="http://schemas.microsoft.com/office/drawing/2014/main" xmlns="" val="1120493061"/>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Rechute</a:t>
                      </a:r>
                    </a:p>
                  </a:txBody>
                  <a:tcPr marL="144000" marR="36000" marT="0" marB="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a:txBody>
                  <a:tcPr marL="36000" marR="36000" marT="0" marB="0" anchor="ctr">
                    <a:solidFill>
                      <a:srgbClr val="F2F2F2"/>
                    </a:solidFill>
                  </a:tcPr>
                </a:tc>
                <a:extLst>
                  <a:ext uri="{0D108BD9-81ED-4DB2-BD59-A6C34878D82A}">
                    <a16:rowId xmlns:a16="http://schemas.microsoft.com/office/drawing/2014/main" xmlns="" val="2362647265"/>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Métastase cérébrale</a:t>
                      </a:r>
                    </a:p>
                  </a:txBody>
                  <a:tcPr marL="36000" marR="36000" marT="0" marB="0" anchor="ctr">
                    <a:solidFill>
                      <a:srgbClr val="B4C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Oui</a:t>
                      </a:r>
                    </a:p>
                  </a:txBody>
                  <a:tcPr marL="144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a:txBody>
                  <a:tcPr marL="36000" marR="36000" marT="0" marB="0" anchor="ctr">
                    <a:solidFill>
                      <a:srgbClr val="B4C7E7"/>
                    </a:solidFill>
                  </a:tcPr>
                </a:tc>
                <a:extLst>
                  <a:ext uri="{0D108BD9-81ED-4DB2-BD59-A6C34878D82A}">
                    <a16:rowId xmlns:a16="http://schemas.microsoft.com/office/drawing/2014/main" xmlns="" val="2936693230"/>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B4C7E7"/>
                    </a:solidFill>
                  </a:tcPr>
                </a:tc>
                <a:tc>
                  <a:txBody>
                    <a:bodyPr/>
                    <a:lstStyle/>
                    <a:p>
                      <a:pPr marL="0" indent="0" algn="l"/>
                      <a:r>
                        <a:rPr lang="fr-FR" sz="1300" dirty="0">
                          <a:latin typeface="Century Gothic" panose="020B0502020202020204" pitchFamily="34" charset="0"/>
                        </a:rPr>
                        <a:t>Non</a:t>
                      </a:r>
                    </a:p>
                  </a:txBody>
                  <a:tcPr marL="144000" marR="36000" marT="0" marB="0" anchor="ctr">
                    <a:solidFill>
                      <a:srgbClr val="B4C7E7"/>
                    </a:solidFill>
                  </a:tcPr>
                </a:tc>
                <a:tc>
                  <a:txBody>
                    <a:bodyPr/>
                    <a:lstStyle/>
                    <a:p>
                      <a:pPr marL="0" indent="0" algn="ctr"/>
                      <a:r>
                        <a:rPr lang="fr-FR" sz="1300" b="1" dirty="0">
                          <a:latin typeface="Century Gothic" panose="020B0502020202020204" pitchFamily="34" charset="0"/>
                        </a:rPr>
                        <a:t>23</a:t>
                      </a:r>
                    </a:p>
                  </a:txBody>
                  <a:tcPr marL="36000" marR="36000" marT="0" marB="0" anchor="ctr">
                    <a:solidFill>
                      <a:srgbClr val="B4C7E7"/>
                    </a:solidFill>
                  </a:tcPr>
                </a:tc>
                <a:extLst>
                  <a:ext uri="{0D108BD9-81ED-4DB2-BD59-A6C34878D82A}">
                    <a16:rowId xmlns:a16="http://schemas.microsoft.com/office/drawing/2014/main" xmlns="" val="2501150449"/>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ATCD d’Immunothérapie</a:t>
                      </a:r>
                    </a:p>
                  </a:txBody>
                  <a:tcPr marL="36000" marR="36000" marT="0" marB="0"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Oui</a:t>
                      </a:r>
                    </a:p>
                  </a:txBody>
                  <a:tcPr marL="144000" marR="36000" marT="0" marB="0" anchor="ctr">
                    <a:solidFill>
                      <a:srgbClr val="F2F2F2"/>
                    </a:solidFill>
                  </a:tcPr>
                </a:tc>
                <a:tc>
                  <a:txBody>
                    <a:bodyPr/>
                    <a:lstStyle/>
                    <a:p>
                      <a:pPr marL="0" indent="0" algn="ctr"/>
                      <a:r>
                        <a:rPr lang="fr-FR" sz="1300" b="1" dirty="0">
                          <a:latin typeface="Century Gothic" panose="020B0502020202020204" pitchFamily="34" charset="0"/>
                        </a:rPr>
                        <a:t>2</a:t>
                      </a:r>
                    </a:p>
                  </a:txBody>
                  <a:tcPr marL="36000" marR="36000" marT="0" marB="0" anchor="ctr">
                    <a:solidFill>
                      <a:srgbClr val="F2F2F2"/>
                    </a:solidFill>
                  </a:tcPr>
                </a:tc>
                <a:extLst>
                  <a:ext uri="{0D108BD9-81ED-4DB2-BD59-A6C34878D82A}">
                    <a16:rowId xmlns:a16="http://schemas.microsoft.com/office/drawing/2014/main" xmlns="" val="4179204068"/>
                  </a:ext>
                </a:extLst>
              </a:tr>
              <a:tr h="23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36000" marR="36000" marT="0" marB="0" anchor="ctr">
                    <a:solidFill>
                      <a:srgbClr val="F2F2F2"/>
                    </a:solidFill>
                  </a:tcPr>
                </a:tc>
                <a:tc>
                  <a:txBody>
                    <a:bodyPr/>
                    <a:lstStyle/>
                    <a:p>
                      <a:pPr marL="0" indent="0" algn="l"/>
                      <a:r>
                        <a:rPr lang="fr-FR" sz="1300" dirty="0">
                          <a:latin typeface="Century Gothic" panose="020B0502020202020204" pitchFamily="34" charset="0"/>
                        </a:rPr>
                        <a:t>Non</a:t>
                      </a:r>
                    </a:p>
                  </a:txBody>
                  <a:tcPr marL="144000" marR="36000" marT="0" marB="0" anchor="ctr">
                    <a:solidFill>
                      <a:srgbClr val="F2F2F2"/>
                    </a:solidFill>
                  </a:tcPr>
                </a:tc>
                <a:tc>
                  <a:txBody>
                    <a:bodyPr/>
                    <a:lstStyle/>
                    <a:p>
                      <a:pPr marL="0" indent="0" algn="ctr"/>
                      <a:r>
                        <a:rPr lang="fr-FR" sz="1300" b="1" dirty="0">
                          <a:latin typeface="Century Gothic" panose="020B0502020202020204" pitchFamily="34" charset="0"/>
                        </a:rPr>
                        <a:t>28</a:t>
                      </a:r>
                    </a:p>
                  </a:txBody>
                  <a:tcPr marL="36000" marR="36000" marT="0" marB="0" anchor="ctr">
                    <a:solidFill>
                      <a:srgbClr val="F2F2F2"/>
                    </a:solidFill>
                  </a:tcPr>
                </a:tc>
                <a:extLst>
                  <a:ext uri="{0D108BD9-81ED-4DB2-BD59-A6C34878D82A}">
                    <a16:rowId xmlns:a16="http://schemas.microsoft.com/office/drawing/2014/main" xmlns="" val="255400790"/>
                  </a:ext>
                </a:extLst>
              </a:tr>
            </a:tbl>
          </a:graphicData>
        </a:graphic>
      </p:graphicFrame>
      <p:sp>
        <p:nvSpPr>
          <p:cNvPr id="8" name="Espace réservé du contenu 7">
            <a:extLst>
              <a:ext uri="{FF2B5EF4-FFF2-40B4-BE49-F238E27FC236}">
                <a16:creationId xmlns:a16="http://schemas.microsoft.com/office/drawing/2014/main" xmlns="" id="{693B6247-DFD9-C8B9-753C-231D62B13C97}"/>
              </a:ext>
            </a:extLst>
          </p:cNvPr>
          <p:cNvSpPr>
            <a:spLocks noGrp="1"/>
          </p:cNvSpPr>
          <p:nvPr>
            <p:ph sz="quarter" idx="16"/>
          </p:nvPr>
        </p:nvSpPr>
        <p:spPr/>
        <p:txBody>
          <a:bodyPr/>
          <a:lstStyle/>
          <a:p>
            <a:r>
              <a:rPr lang="fr-FR" dirty="0"/>
              <a:t>H. </a:t>
            </a:r>
            <a:r>
              <a:rPr lang="fr-FR" dirty="0" err="1"/>
              <a:t>Akamatsu</a:t>
            </a:r>
            <a:r>
              <a:rPr lang="fr-FR" dirty="0"/>
              <a:t> et al., ASCO</a:t>
            </a:r>
            <a:r>
              <a:rPr lang="fr-FR" baseline="30000" dirty="0"/>
              <a:t>®</a:t>
            </a:r>
            <a:r>
              <a:rPr lang="fr-FR" dirty="0"/>
              <a:t> 2023, Abs. #9006</a:t>
            </a:r>
          </a:p>
        </p:txBody>
      </p:sp>
    </p:spTree>
    <p:extLst>
      <p:ext uri="{BB962C8B-B14F-4D97-AF65-F5344CB8AC3E}">
        <p14:creationId xmlns:p14="http://schemas.microsoft.com/office/powerpoint/2010/main" val="307605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dirty="0"/>
              <a:t>LBA #3 : Etude ADAURA</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sz="3200" dirty="0"/>
              <a:t>Survie globale de l’étude de phase 3 de l’</a:t>
            </a:r>
            <a:r>
              <a:rPr lang="fr-FR" sz="3200" dirty="0" err="1"/>
              <a:t>osimertinib</a:t>
            </a:r>
            <a:r>
              <a:rPr lang="fr-FR" sz="3200" dirty="0"/>
              <a:t> en adjuvant chez les patients en résection chirurgicale complète d’un cancer du poumon de stade IB-IIIA avec mutation </a:t>
            </a:r>
            <a:r>
              <a:rPr lang="fr-FR" sz="3200" i="1" dirty="0"/>
              <a:t>EGFR</a:t>
            </a:r>
          </a:p>
        </p:txBody>
      </p:sp>
    </p:spTree>
    <p:extLst>
      <p:ext uri="{BB962C8B-B14F-4D97-AF65-F5344CB8AC3E}">
        <p14:creationId xmlns:p14="http://schemas.microsoft.com/office/powerpoint/2010/main" val="2942790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u contenu 10">
            <a:extLst>
              <a:ext uri="{FF2B5EF4-FFF2-40B4-BE49-F238E27FC236}">
                <a16:creationId xmlns:a16="http://schemas.microsoft.com/office/drawing/2014/main" xmlns="" id="{021F8857-353B-D0FC-E500-8B1AF626F1CF}"/>
              </a:ext>
            </a:extLst>
          </p:cNvPr>
          <p:cNvSpPr txBox="1">
            <a:spLocks/>
          </p:cNvSpPr>
          <p:nvPr/>
        </p:nvSpPr>
        <p:spPr>
          <a:xfrm>
            <a:off x="1563628" y="1013255"/>
            <a:ext cx="9681958" cy="3873880"/>
          </a:xfrm>
          <a:prstGeom prst="rect">
            <a:avLst/>
          </a:prstGeom>
          <a:noFill/>
          <a:ln w="12700">
            <a:solidFill>
              <a:srgbClr val="005086"/>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prstClr val="black"/>
              </a:solidFill>
            </a:endParaRPr>
          </a:p>
        </p:txBody>
      </p:sp>
      <p:sp>
        <p:nvSpPr>
          <p:cNvPr id="12" name="Espace réservé du texte 11">
            <a:extLst>
              <a:ext uri="{FF2B5EF4-FFF2-40B4-BE49-F238E27FC236}">
                <a16:creationId xmlns:a16="http://schemas.microsoft.com/office/drawing/2014/main" xmlns="" id="{CF2CB4DA-D02E-E630-D626-CADE93AB6690}"/>
              </a:ext>
            </a:extLst>
          </p:cNvPr>
          <p:cNvSpPr>
            <a:spLocks noGrp="1"/>
          </p:cNvSpPr>
          <p:nvPr>
            <p:ph type="body" sz="quarter" idx="20"/>
          </p:nvPr>
        </p:nvSpPr>
        <p:spPr>
          <a:xfrm>
            <a:off x="1937175" y="923904"/>
            <a:ext cx="5355615" cy="234833"/>
          </a:xfrm>
          <a:solidFill>
            <a:schemeClr val="bg1"/>
          </a:solidFill>
        </p:spPr>
        <p:txBody>
          <a:bodyPr>
            <a:normAutofit fontScale="70000" lnSpcReduction="20000"/>
          </a:bodyPr>
          <a:lstStyle/>
          <a:p>
            <a:r>
              <a:rPr lang="fr-FR" sz="1800" dirty="0"/>
              <a:t>Changement sur lésions cibles par rapport à la baseline (%) </a:t>
            </a:r>
          </a:p>
        </p:txBody>
      </p:sp>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a:xfrm>
            <a:off x="7936152" y="4915888"/>
            <a:ext cx="1411407" cy="242888"/>
          </a:xfrm>
        </p:spPr>
        <p:txBody>
          <a:bodyPr/>
          <a:lstStyle/>
          <a:p>
            <a:r>
              <a:rPr lang="fr-FR" dirty="0"/>
              <a:t>2-6 juin 2023</a:t>
            </a:r>
            <a:r>
              <a:rPr lang="fr-FR" noProof="0" dirty="0"/>
              <a:t> </a:t>
            </a:r>
            <a:endParaRPr lang="fr-FR" dirty="0"/>
          </a:p>
          <a:p>
            <a:endParaRPr lang="fr-FR" dirty="0"/>
          </a:p>
        </p:txBody>
      </p:sp>
      <p:sp>
        <p:nvSpPr>
          <p:cNvPr id="7" name="Espace réservé du contenu 2">
            <a:extLst>
              <a:ext uri="{FF2B5EF4-FFF2-40B4-BE49-F238E27FC236}">
                <a16:creationId xmlns:a16="http://schemas.microsoft.com/office/drawing/2014/main" xmlns="" id="{AB2C066C-DBFF-CE4D-EE4B-8C6398786073}"/>
              </a:ext>
            </a:extLst>
          </p:cNvPr>
          <p:cNvSpPr>
            <a:spLocks noGrp="1"/>
          </p:cNvSpPr>
          <p:nvPr>
            <p:ph sz="quarter" idx="16"/>
          </p:nvPr>
        </p:nvSpPr>
        <p:spPr>
          <a:xfrm>
            <a:off x="1017816" y="6342603"/>
            <a:ext cx="5159375" cy="247196"/>
          </a:xfrm>
        </p:spPr>
        <p:txBody>
          <a:bodyPr/>
          <a:lstStyle/>
          <a:p>
            <a:r>
              <a:rPr lang="fr-FR" dirty="0"/>
              <a:t>H. </a:t>
            </a:r>
            <a:r>
              <a:rPr lang="fr-FR" dirty="0" err="1"/>
              <a:t>Akamatsu</a:t>
            </a:r>
            <a:r>
              <a:rPr lang="fr-FR" dirty="0"/>
              <a:t> et al., ASCO</a:t>
            </a:r>
            <a:r>
              <a:rPr lang="fr-FR" baseline="30000" dirty="0"/>
              <a:t>®</a:t>
            </a:r>
            <a:r>
              <a:rPr lang="fr-FR" dirty="0"/>
              <a:t> 2023, Abs. #9006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4431"/>
            <a:ext cx="11259225" cy="516866"/>
          </a:xfrm>
        </p:spPr>
        <p:txBody>
          <a:bodyPr/>
          <a:lstStyle/>
          <a:p>
            <a:r>
              <a:rPr lang="fr-FR" sz="3600"/>
              <a:t>SCARLET </a:t>
            </a:r>
            <a:r>
              <a:rPr lang="fr-FR"/>
              <a:t>: Objectif principal</a:t>
            </a:r>
            <a:endParaRPr lang="fr-FR" dirty="0"/>
          </a:p>
        </p:txBody>
      </p:sp>
      <p:sp>
        <p:nvSpPr>
          <p:cNvPr id="10" name="Espace réservé du texte 9">
            <a:extLst>
              <a:ext uri="{FF2B5EF4-FFF2-40B4-BE49-F238E27FC236}">
                <a16:creationId xmlns:a16="http://schemas.microsoft.com/office/drawing/2014/main" xmlns="" id="{F770CB2F-FE35-F0AB-DC04-AAEB6B289DC7}"/>
              </a:ext>
            </a:extLst>
          </p:cNvPr>
          <p:cNvSpPr>
            <a:spLocks noGrp="1"/>
          </p:cNvSpPr>
          <p:nvPr>
            <p:ph type="body" sz="quarter" idx="18"/>
          </p:nvPr>
        </p:nvSpPr>
        <p:spPr/>
        <p:txBody>
          <a:bodyPr/>
          <a:lstStyle/>
          <a:p>
            <a:r>
              <a:rPr lang="fr-FR" dirty="0"/>
              <a:t>Taux de Réponse Objective revu par un comité indépendant</a:t>
            </a:r>
          </a:p>
        </p:txBody>
      </p:sp>
      <p:sp>
        <p:nvSpPr>
          <p:cNvPr id="13"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1937175" y="4983574"/>
            <a:ext cx="9304431" cy="847784"/>
          </a:xfrm>
        </p:spPr>
        <p:txBody>
          <a:bodyPr anchor="ctr"/>
          <a:lstStyle/>
          <a:p>
            <a:pPr>
              <a:spcBef>
                <a:spcPts val="900"/>
              </a:spcBef>
            </a:pPr>
            <a:r>
              <a:rPr lang="fr-FR" sz="2000" dirty="0"/>
              <a:t>Le taux de réponse est très important</a:t>
            </a:r>
          </a:p>
          <a:p>
            <a:pPr lvl="1">
              <a:spcBef>
                <a:spcPts val="900"/>
              </a:spcBef>
            </a:pPr>
            <a:r>
              <a:rPr lang="fr-FR" dirty="0"/>
              <a:t>ORR 88,9% (IC80% 76,9-95,8%, IC95% 70,8-97,6%)</a:t>
            </a:r>
          </a:p>
        </p:txBody>
      </p:sp>
      <p:grpSp>
        <p:nvGrpSpPr>
          <p:cNvPr id="62" name="Groupe 61">
            <a:extLst>
              <a:ext uri="{FF2B5EF4-FFF2-40B4-BE49-F238E27FC236}">
                <a16:creationId xmlns:a16="http://schemas.microsoft.com/office/drawing/2014/main" xmlns="" id="{94FBB679-9384-FEAF-4156-D90433FB7397}"/>
              </a:ext>
            </a:extLst>
          </p:cNvPr>
          <p:cNvGrpSpPr/>
          <p:nvPr/>
        </p:nvGrpSpPr>
        <p:grpSpPr>
          <a:xfrm>
            <a:off x="1524975" y="1616704"/>
            <a:ext cx="9304431" cy="2986820"/>
            <a:chOff x="1574574" y="1677195"/>
            <a:chExt cx="9304431" cy="2986820"/>
          </a:xfrm>
        </p:grpSpPr>
        <p:graphicFrame>
          <p:nvGraphicFramePr>
            <p:cNvPr id="14" name="Chart 16">
              <a:extLst>
                <a:ext uri="{FF2B5EF4-FFF2-40B4-BE49-F238E27FC236}">
                  <a16:creationId xmlns:a16="http://schemas.microsoft.com/office/drawing/2014/main" xmlns="" id="{2E56A482-CE11-6741-3917-F7CA9E8F44CF}"/>
                </a:ext>
              </a:extLst>
            </p:cNvPr>
            <p:cNvGraphicFramePr/>
            <p:nvPr/>
          </p:nvGraphicFramePr>
          <p:xfrm>
            <a:off x="1574574" y="1677195"/>
            <a:ext cx="9304431" cy="298682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necteur droit 15">
              <a:extLst>
                <a:ext uri="{FF2B5EF4-FFF2-40B4-BE49-F238E27FC236}">
                  <a16:creationId xmlns:a16="http://schemas.microsoft.com/office/drawing/2014/main" xmlns="" id="{C25370C4-9E98-2E7D-A7DF-09E617B3FBC0}"/>
                </a:ext>
              </a:extLst>
            </p:cNvPr>
            <p:cNvCxnSpPr>
              <a:cxnSpLocks/>
            </p:cNvCxnSpPr>
            <p:nvPr/>
          </p:nvCxnSpPr>
          <p:spPr>
            <a:xfrm>
              <a:off x="2295225" y="2814580"/>
              <a:ext cx="8244439"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xmlns="" id="{E9F2CA5E-16C2-ECB7-18FB-5EADD2439C1A}"/>
                </a:ext>
              </a:extLst>
            </p:cNvPr>
            <p:cNvGrpSpPr/>
            <p:nvPr/>
          </p:nvGrpSpPr>
          <p:grpSpPr>
            <a:xfrm>
              <a:off x="2389104" y="1919078"/>
              <a:ext cx="7913895" cy="2326691"/>
              <a:chOff x="2389104" y="1919078"/>
              <a:chExt cx="7913895" cy="2326691"/>
            </a:xfrm>
          </p:grpSpPr>
          <p:sp>
            <p:nvSpPr>
              <p:cNvPr id="15" name="Rectangle 14">
                <a:extLst>
                  <a:ext uri="{FF2B5EF4-FFF2-40B4-BE49-F238E27FC236}">
                    <a16:creationId xmlns:a16="http://schemas.microsoft.com/office/drawing/2014/main" xmlns="" id="{D45CD370-91A0-C395-6588-DAEA1AB8DAD5}"/>
                  </a:ext>
                </a:extLst>
              </p:cNvPr>
              <p:cNvSpPr/>
              <p:nvPr/>
            </p:nvSpPr>
            <p:spPr>
              <a:xfrm>
                <a:off x="2389104" y="1919080"/>
                <a:ext cx="216309" cy="36988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a:extLst>
                  <a:ext uri="{FF2B5EF4-FFF2-40B4-BE49-F238E27FC236}">
                    <a16:creationId xmlns:a16="http://schemas.microsoft.com/office/drawing/2014/main" xmlns="" id="{42A2BCEE-E5FE-B524-382F-3E15AF9C6BAC}"/>
                  </a:ext>
                </a:extLst>
              </p:cNvPr>
              <p:cNvSpPr/>
              <p:nvPr/>
            </p:nvSpPr>
            <p:spPr>
              <a:xfrm>
                <a:off x="2685165" y="1919080"/>
                <a:ext cx="216309" cy="61907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a:extLst>
                  <a:ext uri="{FF2B5EF4-FFF2-40B4-BE49-F238E27FC236}">
                    <a16:creationId xmlns:a16="http://schemas.microsoft.com/office/drawing/2014/main" xmlns="" id="{26CF9B9A-E831-0E2B-7F62-ADF589F8F973}"/>
                  </a:ext>
                </a:extLst>
              </p:cNvPr>
              <p:cNvSpPr/>
              <p:nvPr/>
            </p:nvSpPr>
            <p:spPr>
              <a:xfrm>
                <a:off x="2981226" y="1919079"/>
                <a:ext cx="216309" cy="83519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a:extLst>
                  <a:ext uri="{FF2B5EF4-FFF2-40B4-BE49-F238E27FC236}">
                    <a16:creationId xmlns:a16="http://schemas.microsoft.com/office/drawing/2014/main" xmlns="" id="{330A7451-7B66-1E70-5D69-E2A4EDCA6709}"/>
                  </a:ext>
                </a:extLst>
              </p:cNvPr>
              <p:cNvSpPr/>
              <p:nvPr/>
            </p:nvSpPr>
            <p:spPr>
              <a:xfrm>
                <a:off x="3277287" y="1919079"/>
                <a:ext cx="216309" cy="1012540"/>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Rectangle 22">
                <a:extLst>
                  <a:ext uri="{FF2B5EF4-FFF2-40B4-BE49-F238E27FC236}">
                    <a16:creationId xmlns:a16="http://schemas.microsoft.com/office/drawing/2014/main" xmlns="" id="{4AB1A4EF-CE33-CDD1-1558-C97B29B769A7}"/>
                  </a:ext>
                </a:extLst>
              </p:cNvPr>
              <p:cNvSpPr/>
              <p:nvPr/>
            </p:nvSpPr>
            <p:spPr>
              <a:xfrm>
                <a:off x="3573348" y="1919079"/>
                <a:ext cx="216309" cy="1145590"/>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Rectangle 23">
                <a:extLst>
                  <a:ext uri="{FF2B5EF4-FFF2-40B4-BE49-F238E27FC236}">
                    <a16:creationId xmlns:a16="http://schemas.microsoft.com/office/drawing/2014/main" xmlns="" id="{82E0FA3A-F901-3ADF-0B85-D93382C52815}"/>
                  </a:ext>
                </a:extLst>
              </p:cNvPr>
              <p:cNvSpPr/>
              <p:nvPr/>
            </p:nvSpPr>
            <p:spPr>
              <a:xfrm>
                <a:off x="3869409" y="1919079"/>
                <a:ext cx="216309" cy="1209884"/>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Rectangle 24">
                <a:extLst>
                  <a:ext uri="{FF2B5EF4-FFF2-40B4-BE49-F238E27FC236}">
                    <a16:creationId xmlns:a16="http://schemas.microsoft.com/office/drawing/2014/main" xmlns="" id="{34A2F735-A524-7ACE-5BBF-6FFF2995E971}"/>
                  </a:ext>
                </a:extLst>
              </p:cNvPr>
              <p:cNvSpPr/>
              <p:nvPr/>
            </p:nvSpPr>
            <p:spPr>
              <a:xfrm>
                <a:off x="4165470" y="1919079"/>
                <a:ext cx="216309" cy="1209884"/>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6" name="Rectangle 25">
                <a:extLst>
                  <a:ext uri="{FF2B5EF4-FFF2-40B4-BE49-F238E27FC236}">
                    <a16:creationId xmlns:a16="http://schemas.microsoft.com/office/drawing/2014/main" xmlns="" id="{C7A3B47F-278C-8702-6B3A-4369E617A098}"/>
                  </a:ext>
                </a:extLst>
              </p:cNvPr>
              <p:cNvSpPr/>
              <p:nvPr/>
            </p:nvSpPr>
            <p:spPr>
              <a:xfrm>
                <a:off x="4461531" y="1919078"/>
                <a:ext cx="216309" cy="1307515"/>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7" name="Rectangle 26">
                <a:extLst>
                  <a:ext uri="{FF2B5EF4-FFF2-40B4-BE49-F238E27FC236}">
                    <a16:creationId xmlns:a16="http://schemas.microsoft.com/office/drawing/2014/main" xmlns="" id="{987C4661-1267-60E6-F2D0-1284EA122BAD}"/>
                  </a:ext>
                </a:extLst>
              </p:cNvPr>
              <p:cNvSpPr/>
              <p:nvPr/>
            </p:nvSpPr>
            <p:spPr>
              <a:xfrm>
                <a:off x="4757592" y="1919078"/>
                <a:ext cx="216309" cy="1326565"/>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8" name="Rectangle 27">
                <a:extLst>
                  <a:ext uri="{FF2B5EF4-FFF2-40B4-BE49-F238E27FC236}">
                    <a16:creationId xmlns:a16="http://schemas.microsoft.com/office/drawing/2014/main" xmlns="" id="{444E5DA4-40AE-8DDD-A938-70F00C3AC6FB}"/>
                  </a:ext>
                </a:extLst>
              </p:cNvPr>
              <p:cNvSpPr/>
              <p:nvPr/>
            </p:nvSpPr>
            <p:spPr>
              <a:xfrm>
                <a:off x="5053653" y="1919079"/>
                <a:ext cx="216309" cy="1386096"/>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9" name="Rectangle 28">
                <a:extLst>
                  <a:ext uri="{FF2B5EF4-FFF2-40B4-BE49-F238E27FC236}">
                    <a16:creationId xmlns:a16="http://schemas.microsoft.com/office/drawing/2014/main" xmlns="" id="{164D7B39-7098-41C3-3634-6294F8129F46}"/>
                  </a:ext>
                </a:extLst>
              </p:cNvPr>
              <p:cNvSpPr/>
              <p:nvPr/>
            </p:nvSpPr>
            <p:spPr>
              <a:xfrm>
                <a:off x="5349714" y="1919079"/>
                <a:ext cx="216309" cy="1417052"/>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Rectangle 29">
                <a:extLst>
                  <a:ext uri="{FF2B5EF4-FFF2-40B4-BE49-F238E27FC236}">
                    <a16:creationId xmlns:a16="http://schemas.microsoft.com/office/drawing/2014/main" xmlns="" id="{9C8095FA-B215-BF17-A19D-53DCF62ACAC8}"/>
                  </a:ext>
                </a:extLst>
              </p:cNvPr>
              <p:cNvSpPr/>
              <p:nvPr/>
            </p:nvSpPr>
            <p:spPr>
              <a:xfrm>
                <a:off x="5645775" y="1919078"/>
                <a:ext cx="216309" cy="1440000"/>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1" name="Rectangle 30">
                <a:extLst>
                  <a:ext uri="{FF2B5EF4-FFF2-40B4-BE49-F238E27FC236}">
                    <a16:creationId xmlns:a16="http://schemas.microsoft.com/office/drawing/2014/main" xmlns="" id="{9F635433-F9BD-B037-F35A-7EE2CB010D76}"/>
                  </a:ext>
                </a:extLst>
              </p:cNvPr>
              <p:cNvSpPr/>
              <p:nvPr/>
            </p:nvSpPr>
            <p:spPr>
              <a:xfrm>
                <a:off x="5941836" y="1919079"/>
                <a:ext cx="216309" cy="1594800"/>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2" name="Rectangle 31">
                <a:extLst>
                  <a:ext uri="{FF2B5EF4-FFF2-40B4-BE49-F238E27FC236}">
                    <a16:creationId xmlns:a16="http://schemas.microsoft.com/office/drawing/2014/main" xmlns="" id="{1CA42285-7912-174C-DB8A-27586E762DDF}"/>
                  </a:ext>
                </a:extLst>
              </p:cNvPr>
              <p:cNvSpPr/>
              <p:nvPr/>
            </p:nvSpPr>
            <p:spPr>
              <a:xfrm>
                <a:off x="6237897" y="1919078"/>
                <a:ext cx="216309" cy="1624221"/>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3" name="Rectangle 32">
                <a:extLst>
                  <a:ext uri="{FF2B5EF4-FFF2-40B4-BE49-F238E27FC236}">
                    <a16:creationId xmlns:a16="http://schemas.microsoft.com/office/drawing/2014/main" xmlns="" id="{33B60EEC-06DB-BD74-C2A2-7422BCC17BE6}"/>
                  </a:ext>
                </a:extLst>
              </p:cNvPr>
              <p:cNvSpPr/>
              <p:nvPr/>
            </p:nvSpPr>
            <p:spPr>
              <a:xfrm>
                <a:off x="6533958" y="1919078"/>
                <a:ext cx="216309" cy="1707565"/>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4" name="Rectangle 33">
                <a:extLst>
                  <a:ext uri="{FF2B5EF4-FFF2-40B4-BE49-F238E27FC236}">
                    <a16:creationId xmlns:a16="http://schemas.microsoft.com/office/drawing/2014/main" xmlns="" id="{4CCDA24E-6A33-7449-97DB-66F218D9744F}"/>
                  </a:ext>
                </a:extLst>
              </p:cNvPr>
              <p:cNvSpPr/>
              <p:nvPr/>
            </p:nvSpPr>
            <p:spPr>
              <a:xfrm>
                <a:off x="6830019" y="1919078"/>
                <a:ext cx="216309" cy="1731377"/>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5" name="Rectangle 34">
                <a:extLst>
                  <a:ext uri="{FF2B5EF4-FFF2-40B4-BE49-F238E27FC236}">
                    <a16:creationId xmlns:a16="http://schemas.microsoft.com/office/drawing/2014/main" xmlns="" id="{2AC8EBB7-4453-918E-FAB4-0FB2932510ED}"/>
                  </a:ext>
                </a:extLst>
              </p:cNvPr>
              <p:cNvSpPr/>
              <p:nvPr/>
            </p:nvSpPr>
            <p:spPr>
              <a:xfrm>
                <a:off x="7126080" y="1919079"/>
                <a:ext cx="216309" cy="1738800"/>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6" name="Rectangle 35">
                <a:extLst>
                  <a:ext uri="{FF2B5EF4-FFF2-40B4-BE49-F238E27FC236}">
                    <a16:creationId xmlns:a16="http://schemas.microsoft.com/office/drawing/2014/main" xmlns="" id="{71930710-8B21-A359-76A1-8E8CB53B7E3E}"/>
                  </a:ext>
                </a:extLst>
              </p:cNvPr>
              <p:cNvSpPr/>
              <p:nvPr/>
            </p:nvSpPr>
            <p:spPr>
              <a:xfrm>
                <a:off x="7422141" y="1919079"/>
                <a:ext cx="216309" cy="1774240"/>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7" name="Rectangle 36">
                <a:extLst>
                  <a:ext uri="{FF2B5EF4-FFF2-40B4-BE49-F238E27FC236}">
                    <a16:creationId xmlns:a16="http://schemas.microsoft.com/office/drawing/2014/main" xmlns="" id="{C62D833C-C58C-0028-BEDF-49929D357D74}"/>
                  </a:ext>
                </a:extLst>
              </p:cNvPr>
              <p:cNvSpPr/>
              <p:nvPr/>
            </p:nvSpPr>
            <p:spPr>
              <a:xfrm>
                <a:off x="7718202" y="1919078"/>
                <a:ext cx="216309" cy="1809959"/>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8" name="Rectangle 37">
                <a:extLst>
                  <a:ext uri="{FF2B5EF4-FFF2-40B4-BE49-F238E27FC236}">
                    <a16:creationId xmlns:a16="http://schemas.microsoft.com/office/drawing/2014/main" xmlns="" id="{F56E4F1E-D889-C72A-CD95-E94764A50E44}"/>
                  </a:ext>
                </a:extLst>
              </p:cNvPr>
              <p:cNvSpPr/>
              <p:nvPr/>
            </p:nvSpPr>
            <p:spPr>
              <a:xfrm>
                <a:off x="8014263" y="1919078"/>
                <a:ext cx="216309" cy="1890921"/>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9" name="Rectangle 38">
                <a:extLst>
                  <a:ext uri="{FF2B5EF4-FFF2-40B4-BE49-F238E27FC236}">
                    <a16:creationId xmlns:a16="http://schemas.microsoft.com/office/drawing/2014/main" xmlns="" id="{94363600-1657-C172-007C-15BCE129821E}"/>
                  </a:ext>
                </a:extLst>
              </p:cNvPr>
              <p:cNvSpPr/>
              <p:nvPr/>
            </p:nvSpPr>
            <p:spPr>
              <a:xfrm>
                <a:off x="8310324" y="1919078"/>
                <a:ext cx="216309" cy="1936165"/>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0" name="Rectangle 39">
                <a:extLst>
                  <a:ext uri="{FF2B5EF4-FFF2-40B4-BE49-F238E27FC236}">
                    <a16:creationId xmlns:a16="http://schemas.microsoft.com/office/drawing/2014/main" xmlns="" id="{53463216-26C7-A088-C134-4C8EB7DD960E}"/>
                  </a:ext>
                </a:extLst>
              </p:cNvPr>
              <p:cNvSpPr/>
              <p:nvPr/>
            </p:nvSpPr>
            <p:spPr>
              <a:xfrm>
                <a:off x="8606385" y="1919078"/>
                <a:ext cx="216309" cy="2083803"/>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1" name="Rectangle 40">
                <a:extLst>
                  <a:ext uri="{FF2B5EF4-FFF2-40B4-BE49-F238E27FC236}">
                    <a16:creationId xmlns:a16="http://schemas.microsoft.com/office/drawing/2014/main" xmlns="" id="{58DBD087-232B-170A-A507-A3647E896475}"/>
                  </a:ext>
                </a:extLst>
              </p:cNvPr>
              <p:cNvSpPr/>
              <p:nvPr/>
            </p:nvSpPr>
            <p:spPr>
              <a:xfrm>
                <a:off x="8902446" y="1919078"/>
                <a:ext cx="216309" cy="2083803"/>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2" name="Rectangle 41">
                <a:extLst>
                  <a:ext uri="{FF2B5EF4-FFF2-40B4-BE49-F238E27FC236}">
                    <a16:creationId xmlns:a16="http://schemas.microsoft.com/office/drawing/2014/main" xmlns="" id="{2B2DF7C6-B04F-D005-28CC-E59E3979C262}"/>
                  </a:ext>
                </a:extLst>
              </p:cNvPr>
              <p:cNvSpPr/>
              <p:nvPr/>
            </p:nvSpPr>
            <p:spPr>
              <a:xfrm>
                <a:off x="9198507" y="1919078"/>
                <a:ext cx="216309" cy="2083803"/>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3" name="Rectangle 42">
                <a:extLst>
                  <a:ext uri="{FF2B5EF4-FFF2-40B4-BE49-F238E27FC236}">
                    <a16:creationId xmlns:a16="http://schemas.microsoft.com/office/drawing/2014/main" xmlns="" id="{74E8831A-4E08-ADB0-401B-C391187F3787}"/>
                  </a:ext>
                </a:extLst>
              </p:cNvPr>
              <p:cNvSpPr/>
              <p:nvPr/>
            </p:nvSpPr>
            <p:spPr>
              <a:xfrm>
                <a:off x="9494568" y="1919078"/>
                <a:ext cx="216309" cy="2219535"/>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4" name="Rectangle 43">
                <a:extLst>
                  <a:ext uri="{FF2B5EF4-FFF2-40B4-BE49-F238E27FC236}">
                    <a16:creationId xmlns:a16="http://schemas.microsoft.com/office/drawing/2014/main" xmlns="" id="{8BF0CAD1-2522-C48E-4DC2-FE93E85F6B02}"/>
                  </a:ext>
                </a:extLst>
              </p:cNvPr>
              <p:cNvSpPr/>
              <p:nvPr/>
            </p:nvSpPr>
            <p:spPr>
              <a:xfrm>
                <a:off x="9790629" y="1919078"/>
                <a:ext cx="216309" cy="2219535"/>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5" name="Rectangle 44">
                <a:extLst>
                  <a:ext uri="{FF2B5EF4-FFF2-40B4-BE49-F238E27FC236}">
                    <a16:creationId xmlns:a16="http://schemas.microsoft.com/office/drawing/2014/main" xmlns="" id="{EE5CF263-0E47-C730-A784-00419F609EC3}"/>
                  </a:ext>
                </a:extLst>
              </p:cNvPr>
              <p:cNvSpPr/>
              <p:nvPr/>
            </p:nvSpPr>
            <p:spPr>
              <a:xfrm>
                <a:off x="10086690" y="1919078"/>
                <a:ext cx="216309" cy="2326691"/>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grpSp>
      </p:grpSp>
      <p:grpSp>
        <p:nvGrpSpPr>
          <p:cNvPr id="59" name="Groupe 58">
            <a:extLst>
              <a:ext uri="{FF2B5EF4-FFF2-40B4-BE49-F238E27FC236}">
                <a16:creationId xmlns:a16="http://schemas.microsoft.com/office/drawing/2014/main" xmlns="" id="{3795D730-706C-0F25-9820-DDA065C89D78}"/>
              </a:ext>
            </a:extLst>
          </p:cNvPr>
          <p:cNvGrpSpPr/>
          <p:nvPr/>
        </p:nvGrpSpPr>
        <p:grpSpPr>
          <a:xfrm>
            <a:off x="2964729" y="1423762"/>
            <a:ext cx="4032000" cy="144000"/>
            <a:chOff x="-1176243" y="8610704"/>
            <a:chExt cx="4351961" cy="144000"/>
          </a:xfrm>
        </p:grpSpPr>
        <p:sp>
          <p:nvSpPr>
            <p:cNvPr id="47" name="Rectangle 46">
              <a:extLst>
                <a:ext uri="{FF2B5EF4-FFF2-40B4-BE49-F238E27FC236}">
                  <a16:creationId xmlns:a16="http://schemas.microsoft.com/office/drawing/2014/main" xmlns="" id="{1C010AB5-21B6-0E78-87C4-41A80C6F5022}"/>
                </a:ext>
              </a:extLst>
            </p:cNvPr>
            <p:cNvSpPr/>
            <p:nvPr/>
          </p:nvSpPr>
          <p:spPr>
            <a:xfrm>
              <a:off x="-1176243" y="8610704"/>
              <a:ext cx="324000" cy="144000"/>
            </a:xfrm>
            <a:prstGeom prst="rect">
              <a:avLst/>
            </a:prstGeom>
            <a:solidFill>
              <a:srgbClr val="00508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576000" tIns="0" bIns="0" rtlCol="0" anchor="ctr"/>
            <a:lstStyle/>
            <a:p>
              <a:pPr>
                <a:lnSpc>
                  <a:spcPct val="90000"/>
                </a:lnSpc>
              </a:pPr>
              <a:r>
                <a:rPr lang="fr-FR" sz="1400" dirty="0">
                  <a:solidFill>
                    <a:srgbClr val="737078"/>
                  </a:solidFill>
                  <a:latin typeface="Century Gothic" panose="020B0502020202020204" pitchFamily="34" charset="0"/>
                </a:rPr>
                <a:t>PR (n=24)</a:t>
              </a:r>
            </a:p>
          </p:txBody>
        </p:sp>
        <p:sp>
          <p:nvSpPr>
            <p:cNvPr id="48" name="Rectangle 47">
              <a:extLst>
                <a:ext uri="{FF2B5EF4-FFF2-40B4-BE49-F238E27FC236}">
                  <a16:creationId xmlns:a16="http://schemas.microsoft.com/office/drawing/2014/main" xmlns="" id="{529069E2-BDA0-18EF-086C-10A092091533}"/>
                </a:ext>
              </a:extLst>
            </p:cNvPr>
            <p:cNvSpPr/>
            <p:nvPr/>
          </p:nvSpPr>
          <p:spPr>
            <a:xfrm>
              <a:off x="837738" y="8610704"/>
              <a:ext cx="324000" cy="144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576000" tIns="0" bIns="0" rtlCol="0" anchor="ctr"/>
            <a:lstStyle/>
            <a:p>
              <a:pPr>
                <a:lnSpc>
                  <a:spcPct val="90000"/>
                </a:lnSpc>
              </a:pPr>
              <a:r>
                <a:rPr lang="fr-FR" sz="1400" dirty="0">
                  <a:solidFill>
                    <a:srgbClr val="737078"/>
                  </a:solidFill>
                  <a:latin typeface="Century Gothic" panose="020B0502020202020204" pitchFamily="34" charset="0"/>
                </a:rPr>
                <a:t>SD (n=1)</a:t>
              </a:r>
            </a:p>
          </p:txBody>
        </p:sp>
        <p:sp>
          <p:nvSpPr>
            <p:cNvPr id="49" name="Rectangle 48">
              <a:extLst>
                <a:ext uri="{FF2B5EF4-FFF2-40B4-BE49-F238E27FC236}">
                  <a16:creationId xmlns:a16="http://schemas.microsoft.com/office/drawing/2014/main" xmlns="" id="{872921CF-8D8B-AF2B-31FB-FB588FED9D61}"/>
                </a:ext>
              </a:extLst>
            </p:cNvPr>
            <p:cNvSpPr/>
            <p:nvPr/>
          </p:nvSpPr>
          <p:spPr>
            <a:xfrm>
              <a:off x="2851718" y="8610704"/>
              <a:ext cx="324000" cy="144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576000" tIns="0" bIns="0" rtlCol="0" anchor="ctr"/>
            <a:lstStyle/>
            <a:p>
              <a:pPr>
                <a:lnSpc>
                  <a:spcPct val="90000"/>
                </a:lnSpc>
              </a:pPr>
              <a:r>
                <a:rPr lang="fr-FR" sz="1400" dirty="0">
                  <a:solidFill>
                    <a:srgbClr val="737078"/>
                  </a:solidFill>
                  <a:latin typeface="Century Gothic" panose="020B0502020202020204" pitchFamily="34" charset="0"/>
                </a:rPr>
                <a:t>PD (n=2)</a:t>
              </a:r>
            </a:p>
          </p:txBody>
        </p:sp>
      </p:grpSp>
    </p:spTree>
    <p:extLst>
      <p:ext uri="{BB962C8B-B14F-4D97-AF65-F5344CB8AC3E}">
        <p14:creationId xmlns:p14="http://schemas.microsoft.com/office/powerpoint/2010/main" val="743358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0">
            <a:extLst>
              <a:ext uri="{FF2B5EF4-FFF2-40B4-BE49-F238E27FC236}">
                <a16:creationId xmlns:a16="http://schemas.microsoft.com/office/drawing/2014/main" xmlns="" id="{021F8857-353B-D0FC-E500-8B1AF626F1CF}"/>
              </a:ext>
            </a:extLst>
          </p:cNvPr>
          <p:cNvSpPr txBox="1">
            <a:spLocks/>
          </p:cNvSpPr>
          <p:nvPr/>
        </p:nvSpPr>
        <p:spPr>
          <a:xfrm>
            <a:off x="1587404" y="1201718"/>
            <a:ext cx="4628148" cy="3637325"/>
          </a:xfrm>
          <a:prstGeom prst="rect">
            <a:avLst/>
          </a:prstGeom>
          <a:noFill/>
          <a:ln w="12700">
            <a:solidFill>
              <a:srgbClr val="005086"/>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prstClr val="black"/>
              </a:solidFill>
            </a:endParaRPr>
          </a:p>
        </p:txBody>
      </p:sp>
      <p:sp>
        <p:nvSpPr>
          <p:cNvPr id="73" name="Espace réservé du contenu 10">
            <a:extLst>
              <a:ext uri="{FF2B5EF4-FFF2-40B4-BE49-F238E27FC236}">
                <a16:creationId xmlns:a16="http://schemas.microsoft.com/office/drawing/2014/main" xmlns="" id="{F38A3C05-689C-DA59-1CEA-C6E2B0B3B496}"/>
              </a:ext>
            </a:extLst>
          </p:cNvPr>
          <p:cNvSpPr txBox="1">
            <a:spLocks/>
          </p:cNvSpPr>
          <p:nvPr/>
        </p:nvSpPr>
        <p:spPr>
          <a:xfrm>
            <a:off x="6781638" y="1201719"/>
            <a:ext cx="4628148" cy="3637325"/>
          </a:xfrm>
          <a:prstGeom prst="rect">
            <a:avLst/>
          </a:prstGeom>
          <a:noFill/>
          <a:ln w="12700">
            <a:solidFill>
              <a:srgbClr val="005086"/>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prstClr val="black"/>
              </a:solidFill>
            </a:endParaRPr>
          </a:p>
        </p:txBody>
      </p:sp>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a:xfrm>
            <a:off x="8235351" y="6554231"/>
            <a:ext cx="1411407" cy="242888"/>
          </a:xfrm>
        </p:spPr>
        <p:txBody>
          <a:bodyPr/>
          <a:lstStyle/>
          <a:p>
            <a:r>
              <a:rPr lang="fr-FR" dirty="0"/>
              <a:t>2-6 juin 2023</a:t>
            </a:r>
            <a:r>
              <a:rPr lang="fr-FR" noProof="0" dirty="0"/>
              <a:t> </a:t>
            </a:r>
            <a:endParaRPr lang="fr-FR" dirty="0"/>
          </a:p>
          <a:p>
            <a:endParaRPr lang="fr-FR" dirty="0"/>
          </a:p>
        </p:txBody>
      </p:sp>
      <p:sp>
        <p:nvSpPr>
          <p:cNvPr id="7" name="Espace réservé du contenu 2">
            <a:extLst>
              <a:ext uri="{FF2B5EF4-FFF2-40B4-BE49-F238E27FC236}">
                <a16:creationId xmlns:a16="http://schemas.microsoft.com/office/drawing/2014/main" xmlns="" id="{AB2C066C-DBFF-CE4D-EE4B-8C6398786073}"/>
              </a:ext>
            </a:extLst>
          </p:cNvPr>
          <p:cNvSpPr>
            <a:spLocks noGrp="1"/>
          </p:cNvSpPr>
          <p:nvPr>
            <p:ph sz="quarter" idx="16"/>
          </p:nvPr>
        </p:nvSpPr>
        <p:spPr>
          <a:xfrm>
            <a:off x="1017816" y="6342603"/>
            <a:ext cx="5159375" cy="247196"/>
          </a:xfrm>
        </p:spPr>
        <p:txBody>
          <a:bodyPr/>
          <a:lstStyle/>
          <a:p>
            <a:r>
              <a:rPr lang="fr-FR" dirty="0"/>
              <a:t>H. </a:t>
            </a:r>
            <a:r>
              <a:rPr lang="fr-FR" dirty="0" err="1"/>
              <a:t>Akamatsu</a:t>
            </a:r>
            <a:r>
              <a:rPr lang="fr-FR" dirty="0"/>
              <a:t> et al., ASCO</a:t>
            </a:r>
            <a:r>
              <a:rPr lang="fr-FR" baseline="30000" dirty="0"/>
              <a:t>®</a:t>
            </a:r>
            <a:r>
              <a:rPr lang="fr-FR" dirty="0"/>
              <a:t> 2023, Abs. #9006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4431"/>
            <a:ext cx="11259225" cy="516866"/>
          </a:xfrm>
        </p:spPr>
        <p:txBody>
          <a:bodyPr/>
          <a:lstStyle/>
          <a:p>
            <a:r>
              <a:rPr lang="fr-FR" sz="3600"/>
              <a:t>SCARLET </a:t>
            </a:r>
            <a:r>
              <a:rPr lang="fr-FR"/>
              <a:t>: </a:t>
            </a:r>
            <a:r>
              <a:rPr lang="fr-FR" sz="3600"/>
              <a:t>Survie </a:t>
            </a:r>
            <a:r>
              <a:rPr lang="fr-FR" sz="3600" dirty="0"/>
              <a:t>sans Progression</a:t>
            </a:r>
          </a:p>
        </p:txBody>
      </p:sp>
      <p:sp>
        <p:nvSpPr>
          <p:cNvPr id="10" name="Espace réservé du texte 9">
            <a:extLst>
              <a:ext uri="{FF2B5EF4-FFF2-40B4-BE49-F238E27FC236}">
                <a16:creationId xmlns:a16="http://schemas.microsoft.com/office/drawing/2014/main" xmlns="" id="{F770CB2F-FE35-F0AB-DC04-AAEB6B289DC7}"/>
              </a:ext>
            </a:extLst>
          </p:cNvPr>
          <p:cNvSpPr>
            <a:spLocks noGrp="1"/>
          </p:cNvSpPr>
          <p:nvPr>
            <p:ph type="body" sz="quarter" idx="18"/>
          </p:nvPr>
        </p:nvSpPr>
        <p:spPr/>
        <p:txBody>
          <a:bodyPr/>
          <a:lstStyle/>
          <a:p>
            <a:r>
              <a:rPr lang="fr-FR" sz="2000"/>
              <a:t>Revue </a:t>
            </a:r>
            <a:r>
              <a:rPr lang="fr-FR" sz="2000" dirty="0"/>
              <a:t>en centralisée et selon investigateur</a:t>
            </a:r>
          </a:p>
        </p:txBody>
      </p:sp>
      <p:sp>
        <p:nvSpPr>
          <p:cNvPr id="12" name="Espace réservé du texte 11">
            <a:extLst>
              <a:ext uri="{FF2B5EF4-FFF2-40B4-BE49-F238E27FC236}">
                <a16:creationId xmlns:a16="http://schemas.microsoft.com/office/drawing/2014/main" xmlns="" id="{CF2CB4DA-D02E-E630-D626-CADE93AB6690}"/>
              </a:ext>
            </a:extLst>
          </p:cNvPr>
          <p:cNvSpPr>
            <a:spLocks noGrp="1"/>
          </p:cNvSpPr>
          <p:nvPr>
            <p:ph type="body" sz="quarter" idx="20"/>
          </p:nvPr>
        </p:nvSpPr>
        <p:spPr>
          <a:xfrm>
            <a:off x="1840234" y="1018627"/>
            <a:ext cx="1660678" cy="387350"/>
          </a:xfrm>
        </p:spPr>
        <p:txBody>
          <a:bodyPr anchor="ctr">
            <a:noAutofit/>
          </a:bodyPr>
          <a:lstStyle/>
          <a:p>
            <a:r>
              <a:rPr lang="fr-FR" sz="1600" dirty="0"/>
              <a:t>Comité indépendant</a:t>
            </a:r>
          </a:p>
        </p:txBody>
      </p:sp>
      <p:sp>
        <p:nvSpPr>
          <p:cNvPr id="13"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3310535" y="5051043"/>
            <a:ext cx="6503699" cy="739291"/>
          </a:xfrm>
        </p:spPr>
        <p:txBody>
          <a:bodyPr anchor="ctr">
            <a:normAutofit/>
          </a:bodyPr>
          <a:lstStyle/>
          <a:p>
            <a:pPr algn="ctr">
              <a:spcBef>
                <a:spcPts val="900"/>
              </a:spcBef>
            </a:pPr>
            <a:r>
              <a:rPr lang="fr-FR" sz="2000" dirty="0"/>
              <a:t>Le suivi médian n’est que de 4,1 mois et</a:t>
            </a:r>
            <a:br>
              <a:rPr lang="fr-FR" sz="2000" dirty="0"/>
            </a:br>
            <a:r>
              <a:rPr lang="fr-FR" sz="2000" dirty="0"/>
              <a:t>la SSP est concordante aux essais princeps</a:t>
            </a:r>
          </a:p>
        </p:txBody>
      </p:sp>
      <p:graphicFrame>
        <p:nvGraphicFramePr>
          <p:cNvPr id="14" name="Chart 16">
            <a:extLst>
              <a:ext uri="{FF2B5EF4-FFF2-40B4-BE49-F238E27FC236}">
                <a16:creationId xmlns:a16="http://schemas.microsoft.com/office/drawing/2014/main" xmlns="" id="{2E56A482-CE11-6741-3917-F7CA9E8F44CF}"/>
              </a:ext>
            </a:extLst>
          </p:cNvPr>
          <p:cNvGraphicFramePr/>
          <p:nvPr/>
        </p:nvGraphicFramePr>
        <p:xfrm>
          <a:off x="1638815" y="1578845"/>
          <a:ext cx="4298061" cy="280036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cteur droit 4">
            <a:extLst>
              <a:ext uri="{FF2B5EF4-FFF2-40B4-BE49-F238E27FC236}">
                <a16:creationId xmlns:a16="http://schemas.microsoft.com/office/drawing/2014/main" xmlns="" id="{2CC5A8EA-7E0A-B313-C261-E4E4F66C8150}"/>
              </a:ext>
            </a:extLst>
          </p:cNvPr>
          <p:cNvCxnSpPr>
            <a:cxnSpLocks/>
          </p:cNvCxnSpPr>
          <p:nvPr/>
        </p:nvCxnSpPr>
        <p:spPr>
          <a:xfrm>
            <a:off x="2305164" y="2830682"/>
            <a:ext cx="3496578"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BEE2C2FF-AE2E-13D0-EBFB-345964F32885}"/>
              </a:ext>
            </a:extLst>
          </p:cNvPr>
          <p:cNvSpPr txBox="1"/>
          <p:nvPr/>
        </p:nvSpPr>
        <p:spPr>
          <a:xfrm>
            <a:off x="1718305" y="4295742"/>
            <a:ext cx="496518" cy="369332"/>
          </a:xfrm>
          <a:prstGeom prst="rect">
            <a:avLst/>
          </a:prstGeom>
          <a:noFill/>
        </p:spPr>
        <p:txBody>
          <a:bodyPr wrap="square" rtlCol="0" anchor="b">
            <a:spAutoFit/>
          </a:bodyPr>
          <a:lstStyle/>
          <a:p>
            <a:r>
              <a:rPr lang="fr-FR" sz="900" dirty="0">
                <a:solidFill>
                  <a:prstClr val="black">
                    <a:lumMod val="50000"/>
                    <a:lumOff val="50000"/>
                  </a:prstClr>
                </a:solidFill>
                <a:latin typeface="Century Gothic" panose="020B0502020202020204" pitchFamily="34" charset="0"/>
              </a:rPr>
              <a:t>NB at </a:t>
            </a:r>
            <a:r>
              <a:rPr lang="fr-FR" sz="900" dirty="0" err="1">
                <a:solidFill>
                  <a:prstClr val="black">
                    <a:lumMod val="50000"/>
                    <a:lumOff val="50000"/>
                  </a:prstClr>
                </a:solidFill>
                <a:latin typeface="Century Gothic" panose="020B0502020202020204" pitchFamily="34" charset="0"/>
              </a:rPr>
              <a:t>risk</a:t>
            </a:r>
            <a:endParaRPr lang="fr-FR" sz="900" dirty="0">
              <a:solidFill>
                <a:prstClr val="black">
                  <a:lumMod val="50000"/>
                  <a:lumOff val="50000"/>
                </a:prstClr>
              </a:solidFill>
              <a:latin typeface="Century Gothic" panose="020B0502020202020204" pitchFamily="34" charset="0"/>
            </a:endParaRPr>
          </a:p>
        </p:txBody>
      </p:sp>
      <p:sp>
        <p:nvSpPr>
          <p:cNvPr id="9" name="ZoneTexte 8">
            <a:extLst>
              <a:ext uri="{FF2B5EF4-FFF2-40B4-BE49-F238E27FC236}">
                <a16:creationId xmlns:a16="http://schemas.microsoft.com/office/drawing/2014/main" xmlns="" id="{0CE500ED-08CC-061A-683C-B21457A300EB}"/>
              </a:ext>
            </a:extLst>
          </p:cNvPr>
          <p:cNvSpPr txBox="1"/>
          <p:nvPr/>
        </p:nvSpPr>
        <p:spPr>
          <a:xfrm>
            <a:off x="2214823" y="4434242"/>
            <a:ext cx="31290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27</a:t>
            </a:r>
          </a:p>
        </p:txBody>
      </p:sp>
      <p:sp>
        <p:nvSpPr>
          <p:cNvPr id="17" name="ZoneTexte 16">
            <a:extLst>
              <a:ext uri="{FF2B5EF4-FFF2-40B4-BE49-F238E27FC236}">
                <a16:creationId xmlns:a16="http://schemas.microsoft.com/office/drawing/2014/main" xmlns="" id="{1EF56C83-01FB-E5C7-310D-7D4598FC7782}"/>
              </a:ext>
            </a:extLst>
          </p:cNvPr>
          <p:cNvSpPr txBox="1"/>
          <p:nvPr/>
        </p:nvSpPr>
        <p:spPr>
          <a:xfrm>
            <a:off x="3086406" y="4434242"/>
            <a:ext cx="31290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22</a:t>
            </a:r>
          </a:p>
        </p:txBody>
      </p:sp>
      <p:sp>
        <p:nvSpPr>
          <p:cNvPr id="18" name="ZoneTexte 17">
            <a:extLst>
              <a:ext uri="{FF2B5EF4-FFF2-40B4-BE49-F238E27FC236}">
                <a16:creationId xmlns:a16="http://schemas.microsoft.com/office/drawing/2014/main" xmlns="" id="{319A3E41-F0D6-B655-6986-24F01C2D34B4}"/>
              </a:ext>
            </a:extLst>
          </p:cNvPr>
          <p:cNvSpPr txBox="1"/>
          <p:nvPr/>
        </p:nvSpPr>
        <p:spPr>
          <a:xfrm>
            <a:off x="3957989" y="4434242"/>
            <a:ext cx="24878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7</a:t>
            </a:r>
          </a:p>
        </p:txBody>
      </p:sp>
      <p:sp>
        <p:nvSpPr>
          <p:cNvPr id="19" name="ZoneTexte 18">
            <a:extLst>
              <a:ext uri="{FF2B5EF4-FFF2-40B4-BE49-F238E27FC236}">
                <a16:creationId xmlns:a16="http://schemas.microsoft.com/office/drawing/2014/main" xmlns="" id="{BEA5C6B2-B5EA-EA46-CBB7-F34013F6062D}"/>
              </a:ext>
            </a:extLst>
          </p:cNvPr>
          <p:cNvSpPr txBox="1"/>
          <p:nvPr/>
        </p:nvSpPr>
        <p:spPr>
          <a:xfrm>
            <a:off x="4797512" y="4434242"/>
            <a:ext cx="24878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4</a:t>
            </a:r>
          </a:p>
        </p:txBody>
      </p:sp>
      <p:sp>
        <p:nvSpPr>
          <p:cNvPr id="46" name="ZoneTexte 45">
            <a:extLst>
              <a:ext uri="{FF2B5EF4-FFF2-40B4-BE49-F238E27FC236}">
                <a16:creationId xmlns:a16="http://schemas.microsoft.com/office/drawing/2014/main" xmlns="" id="{E7DAFADB-0CB2-F27B-9C2B-98A188774997}"/>
              </a:ext>
            </a:extLst>
          </p:cNvPr>
          <p:cNvSpPr txBox="1"/>
          <p:nvPr/>
        </p:nvSpPr>
        <p:spPr>
          <a:xfrm>
            <a:off x="5669095" y="4434242"/>
            <a:ext cx="24878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0</a:t>
            </a:r>
          </a:p>
        </p:txBody>
      </p:sp>
      <p:sp>
        <p:nvSpPr>
          <p:cNvPr id="53" name="Graphique 51">
            <a:extLst>
              <a:ext uri="{FF2B5EF4-FFF2-40B4-BE49-F238E27FC236}">
                <a16:creationId xmlns:a16="http://schemas.microsoft.com/office/drawing/2014/main" xmlns="" id="{555B7A0A-F0EF-BB5E-866B-149C48A001F1}"/>
              </a:ext>
            </a:extLst>
          </p:cNvPr>
          <p:cNvSpPr/>
          <p:nvPr/>
        </p:nvSpPr>
        <p:spPr>
          <a:xfrm>
            <a:off x="2371276" y="1786185"/>
            <a:ext cx="2837175" cy="1372751"/>
          </a:xfrm>
          <a:custGeom>
            <a:avLst/>
            <a:gdLst>
              <a:gd name="connsiteX0" fmla="*/ 0 w 1911953"/>
              <a:gd name="connsiteY0" fmla="*/ 0 h 935164"/>
              <a:gd name="connsiteX1" fmla="*/ 90964 w 1911953"/>
              <a:gd name="connsiteY1" fmla="*/ 0 h 935164"/>
              <a:gd name="connsiteX2" fmla="*/ 90964 w 1911953"/>
              <a:gd name="connsiteY2" fmla="*/ 51911 h 935164"/>
              <a:gd name="connsiteX3" fmla="*/ 267557 w 1911953"/>
              <a:gd name="connsiteY3" fmla="*/ 51911 h 935164"/>
              <a:gd name="connsiteX4" fmla="*/ 267557 w 1911953"/>
              <a:gd name="connsiteY4" fmla="*/ 98679 h 935164"/>
              <a:gd name="connsiteX5" fmla="*/ 501396 w 1911953"/>
              <a:gd name="connsiteY5" fmla="*/ 98679 h 935164"/>
              <a:gd name="connsiteX6" fmla="*/ 501396 w 1911953"/>
              <a:gd name="connsiteY6" fmla="*/ 153257 h 935164"/>
              <a:gd name="connsiteX7" fmla="*/ 683228 w 1911953"/>
              <a:gd name="connsiteY7" fmla="*/ 153257 h 935164"/>
              <a:gd name="connsiteX8" fmla="*/ 683228 w 1911953"/>
              <a:gd name="connsiteY8" fmla="*/ 212979 h 935164"/>
              <a:gd name="connsiteX9" fmla="*/ 823436 w 1911953"/>
              <a:gd name="connsiteY9" fmla="*/ 212979 h 935164"/>
              <a:gd name="connsiteX10" fmla="*/ 823436 w 1911953"/>
              <a:gd name="connsiteY10" fmla="*/ 306515 h 935164"/>
              <a:gd name="connsiteX11" fmla="*/ 1015746 w 1911953"/>
              <a:gd name="connsiteY11" fmla="*/ 306515 h 935164"/>
              <a:gd name="connsiteX12" fmla="*/ 1015746 w 1911953"/>
              <a:gd name="connsiteY12" fmla="*/ 402622 h 935164"/>
              <a:gd name="connsiteX13" fmla="*/ 1075468 w 1911953"/>
              <a:gd name="connsiteY13" fmla="*/ 402622 h 935164"/>
              <a:gd name="connsiteX14" fmla="*/ 1075468 w 1911953"/>
              <a:gd name="connsiteY14" fmla="*/ 597503 h 935164"/>
              <a:gd name="connsiteX15" fmla="*/ 1096232 w 1911953"/>
              <a:gd name="connsiteY15" fmla="*/ 597503 h 935164"/>
              <a:gd name="connsiteX16" fmla="*/ 1096232 w 1911953"/>
              <a:gd name="connsiteY16" fmla="*/ 703993 h 935164"/>
              <a:gd name="connsiteX17" fmla="*/ 1854803 w 1911953"/>
              <a:gd name="connsiteY17" fmla="*/ 703993 h 935164"/>
              <a:gd name="connsiteX18" fmla="*/ 1854803 w 1911953"/>
              <a:gd name="connsiteY18" fmla="*/ 935165 h 935164"/>
              <a:gd name="connsiteX19" fmla="*/ 1911953 w 1911953"/>
              <a:gd name="connsiteY19" fmla="*/ 935165 h 93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1953" h="935164">
                <a:moveTo>
                  <a:pt x="0" y="0"/>
                </a:moveTo>
                <a:lnTo>
                  <a:pt x="90964" y="0"/>
                </a:lnTo>
                <a:lnTo>
                  <a:pt x="90964" y="51911"/>
                </a:lnTo>
                <a:lnTo>
                  <a:pt x="267557" y="51911"/>
                </a:lnTo>
                <a:lnTo>
                  <a:pt x="267557" y="98679"/>
                </a:lnTo>
                <a:lnTo>
                  <a:pt x="501396" y="98679"/>
                </a:lnTo>
                <a:lnTo>
                  <a:pt x="501396" y="153257"/>
                </a:lnTo>
                <a:lnTo>
                  <a:pt x="683228" y="153257"/>
                </a:lnTo>
                <a:lnTo>
                  <a:pt x="683228" y="212979"/>
                </a:lnTo>
                <a:lnTo>
                  <a:pt x="823436" y="212979"/>
                </a:lnTo>
                <a:lnTo>
                  <a:pt x="823436" y="306515"/>
                </a:lnTo>
                <a:lnTo>
                  <a:pt x="1015746" y="306515"/>
                </a:lnTo>
                <a:lnTo>
                  <a:pt x="1015746" y="402622"/>
                </a:lnTo>
                <a:lnTo>
                  <a:pt x="1075468" y="402622"/>
                </a:lnTo>
                <a:lnTo>
                  <a:pt x="1075468" y="597503"/>
                </a:lnTo>
                <a:lnTo>
                  <a:pt x="1096232" y="597503"/>
                </a:lnTo>
                <a:lnTo>
                  <a:pt x="1096232" y="703993"/>
                </a:lnTo>
                <a:lnTo>
                  <a:pt x="1854803" y="703993"/>
                </a:lnTo>
                <a:lnTo>
                  <a:pt x="1854803" y="935165"/>
                </a:lnTo>
                <a:lnTo>
                  <a:pt x="1911953" y="935165"/>
                </a:lnTo>
              </a:path>
            </a:pathLst>
          </a:custGeom>
          <a:noFill/>
          <a:ln w="38100" cap="flat">
            <a:solidFill>
              <a:srgbClr val="005087"/>
            </a:solidFill>
            <a:prstDash val="solid"/>
            <a:miter/>
          </a:ln>
        </p:spPr>
        <p:txBody>
          <a:bodyPr rtlCol="0" anchor="ctr"/>
          <a:lstStyle/>
          <a:p>
            <a:endParaRPr lang="fr-FR" dirty="0">
              <a:solidFill>
                <a:prstClr val="black"/>
              </a:solidFill>
            </a:endParaRPr>
          </a:p>
        </p:txBody>
      </p:sp>
      <p:sp>
        <p:nvSpPr>
          <p:cNvPr id="54" name="ZoneTexte 53">
            <a:extLst>
              <a:ext uri="{FF2B5EF4-FFF2-40B4-BE49-F238E27FC236}">
                <a16:creationId xmlns:a16="http://schemas.microsoft.com/office/drawing/2014/main" xmlns="" id="{ECEA1F2E-1C5E-DD1C-A463-19F065312068}"/>
              </a:ext>
            </a:extLst>
          </p:cNvPr>
          <p:cNvSpPr txBox="1"/>
          <p:nvPr/>
        </p:nvSpPr>
        <p:spPr>
          <a:xfrm>
            <a:off x="4115194" y="1541840"/>
            <a:ext cx="1937441" cy="461665"/>
          </a:xfrm>
          <a:prstGeom prst="rect">
            <a:avLst/>
          </a:prstGeom>
          <a:noFill/>
        </p:spPr>
        <p:txBody>
          <a:bodyPr wrap="square" rtlCol="0" anchor="b">
            <a:spAutoFit/>
          </a:bodyPr>
          <a:lstStyle/>
          <a:p>
            <a:pPr algn="r"/>
            <a:r>
              <a:rPr lang="fr-FR" sz="1200" b="1" dirty="0">
                <a:solidFill>
                  <a:prstClr val="black"/>
                </a:solidFill>
                <a:latin typeface="Century Gothic" panose="020B0502020202020204" pitchFamily="34" charset="0"/>
              </a:rPr>
              <a:t>Médiane SSP: 5,7 moie</a:t>
            </a:r>
          </a:p>
          <a:p>
            <a:pPr algn="r"/>
            <a:r>
              <a:rPr lang="fr-FR" sz="1200" b="1" dirty="0">
                <a:solidFill>
                  <a:prstClr val="black"/>
                </a:solidFill>
                <a:latin typeface="Century Gothic" panose="020B0502020202020204" pitchFamily="34" charset="0"/>
              </a:rPr>
              <a:t>SSP à 6mois : 49,6%</a:t>
            </a:r>
          </a:p>
        </p:txBody>
      </p:sp>
      <p:cxnSp>
        <p:nvCxnSpPr>
          <p:cNvPr id="56" name="Connecteur droit 55">
            <a:extLst>
              <a:ext uri="{FF2B5EF4-FFF2-40B4-BE49-F238E27FC236}">
                <a16:creationId xmlns:a16="http://schemas.microsoft.com/office/drawing/2014/main" xmlns="" id="{7B7F04F3-F043-320A-C525-853734030CC4}"/>
              </a:ext>
            </a:extLst>
          </p:cNvPr>
          <p:cNvCxnSpPr/>
          <p:nvPr/>
        </p:nvCxnSpPr>
        <p:spPr>
          <a:xfrm>
            <a:off x="3151051" y="1954984"/>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xmlns="" id="{5CF17DC6-B838-7A00-7387-5DF2EAE10762}"/>
              </a:ext>
            </a:extLst>
          </p:cNvPr>
          <p:cNvCxnSpPr/>
          <p:nvPr/>
        </p:nvCxnSpPr>
        <p:spPr>
          <a:xfrm>
            <a:off x="3184071" y="1954984"/>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xmlns="" id="{3DE2F243-898B-C104-E869-46B6669D1645}"/>
              </a:ext>
            </a:extLst>
          </p:cNvPr>
          <p:cNvCxnSpPr/>
          <p:nvPr/>
        </p:nvCxnSpPr>
        <p:spPr>
          <a:xfrm>
            <a:off x="3270431" y="1954984"/>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xmlns="" id="{A60B01E6-E9BA-DD78-4C4A-4A74A7BEC26D}"/>
              </a:ext>
            </a:extLst>
          </p:cNvPr>
          <p:cNvCxnSpPr/>
          <p:nvPr/>
        </p:nvCxnSpPr>
        <p:spPr>
          <a:xfrm>
            <a:off x="3351711" y="1954984"/>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xmlns="" id="{5FAB732C-B84B-9794-352E-EA6C828E22D9}"/>
              </a:ext>
            </a:extLst>
          </p:cNvPr>
          <p:cNvCxnSpPr/>
          <p:nvPr/>
        </p:nvCxnSpPr>
        <p:spPr>
          <a:xfrm>
            <a:off x="3409472" y="204688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xmlns="" id="{F414FBA5-D5C4-8F39-40C3-A70F3C6AB491}"/>
              </a:ext>
            </a:extLst>
          </p:cNvPr>
          <p:cNvCxnSpPr/>
          <p:nvPr/>
        </p:nvCxnSpPr>
        <p:spPr>
          <a:xfrm>
            <a:off x="3442492" y="204688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xmlns="" id="{CC9B0AA5-4EE5-DFD6-131F-99664CE03532}"/>
              </a:ext>
            </a:extLst>
          </p:cNvPr>
          <p:cNvCxnSpPr/>
          <p:nvPr/>
        </p:nvCxnSpPr>
        <p:spPr>
          <a:xfrm>
            <a:off x="3500912" y="204688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xmlns="" id="{A718D189-A7ED-7354-85A0-8FD77E90B357}"/>
              </a:ext>
            </a:extLst>
          </p:cNvPr>
          <p:cNvCxnSpPr/>
          <p:nvPr/>
        </p:nvCxnSpPr>
        <p:spPr>
          <a:xfrm>
            <a:off x="3549172" y="204688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xmlns="" id="{83C7C711-5ACB-3B98-92F3-7C7F9E020C45}"/>
              </a:ext>
            </a:extLst>
          </p:cNvPr>
          <p:cNvCxnSpPr/>
          <p:nvPr/>
        </p:nvCxnSpPr>
        <p:spPr>
          <a:xfrm>
            <a:off x="4240052" y="276906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xmlns="" id="{44A98DA3-0158-DFEB-1C82-6AA62F8A2D4C}"/>
              </a:ext>
            </a:extLst>
          </p:cNvPr>
          <p:cNvCxnSpPr/>
          <p:nvPr/>
        </p:nvCxnSpPr>
        <p:spPr>
          <a:xfrm>
            <a:off x="4582952" y="276906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xmlns="" id="{136DBB51-B90B-AA8D-A6A0-D1307855CB96}"/>
              </a:ext>
            </a:extLst>
          </p:cNvPr>
          <p:cNvCxnSpPr/>
          <p:nvPr/>
        </p:nvCxnSpPr>
        <p:spPr>
          <a:xfrm>
            <a:off x="4702332" y="276906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xmlns="" id="{430ED879-0AC5-5513-1015-9F5CC822C163}"/>
              </a:ext>
            </a:extLst>
          </p:cNvPr>
          <p:cNvCxnSpPr/>
          <p:nvPr/>
        </p:nvCxnSpPr>
        <p:spPr>
          <a:xfrm>
            <a:off x="5042692" y="276906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xmlns="" id="{91018B58-650B-EC3E-4880-DC81E0FF5EBF}"/>
              </a:ext>
            </a:extLst>
          </p:cNvPr>
          <p:cNvCxnSpPr/>
          <p:nvPr/>
        </p:nvCxnSpPr>
        <p:spPr>
          <a:xfrm>
            <a:off x="5208451" y="3107476"/>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sp>
        <p:nvSpPr>
          <p:cNvPr id="74" name="Espace réservé du texte 11">
            <a:extLst>
              <a:ext uri="{FF2B5EF4-FFF2-40B4-BE49-F238E27FC236}">
                <a16:creationId xmlns:a16="http://schemas.microsoft.com/office/drawing/2014/main" xmlns="" id="{B5C7EB74-27B6-6BA7-2058-A9DB24868818}"/>
              </a:ext>
            </a:extLst>
          </p:cNvPr>
          <p:cNvSpPr txBox="1">
            <a:spLocks/>
          </p:cNvSpPr>
          <p:nvPr/>
        </p:nvSpPr>
        <p:spPr>
          <a:xfrm>
            <a:off x="6983056" y="1018627"/>
            <a:ext cx="3143473" cy="387350"/>
          </a:xfrm>
          <a:prstGeom prst="rect">
            <a:avLst/>
          </a:prstGeom>
          <a:solidFill>
            <a:schemeClr val="bg1"/>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Investigateur</a:t>
            </a:r>
          </a:p>
        </p:txBody>
      </p:sp>
      <p:graphicFrame>
        <p:nvGraphicFramePr>
          <p:cNvPr id="75" name="Chart 16">
            <a:extLst>
              <a:ext uri="{FF2B5EF4-FFF2-40B4-BE49-F238E27FC236}">
                <a16:creationId xmlns:a16="http://schemas.microsoft.com/office/drawing/2014/main" xmlns="" id="{93214F2F-E303-B4E7-E3DE-C09923ADD2CA}"/>
              </a:ext>
            </a:extLst>
          </p:cNvPr>
          <p:cNvGraphicFramePr/>
          <p:nvPr/>
        </p:nvGraphicFramePr>
        <p:xfrm>
          <a:off x="6781637" y="1578845"/>
          <a:ext cx="4298061" cy="2800368"/>
        </p:xfrm>
        <a:graphic>
          <a:graphicData uri="http://schemas.openxmlformats.org/drawingml/2006/chart">
            <c:chart xmlns:c="http://schemas.openxmlformats.org/drawingml/2006/chart" xmlns:r="http://schemas.openxmlformats.org/officeDocument/2006/relationships" r:id="rId4"/>
          </a:graphicData>
        </a:graphic>
      </p:graphicFrame>
      <p:cxnSp>
        <p:nvCxnSpPr>
          <p:cNvPr id="76" name="Connecteur droit 75">
            <a:extLst>
              <a:ext uri="{FF2B5EF4-FFF2-40B4-BE49-F238E27FC236}">
                <a16:creationId xmlns:a16="http://schemas.microsoft.com/office/drawing/2014/main" xmlns="" id="{819A9A0E-6975-4E80-55CD-EF9C7031F5BD}"/>
              </a:ext>
            </a:extLst>
          </p:cNvPr>
          <p:cNvCxnSpPr>
            <a:cxnSpLocks/>
          </p:cNvCxnSpPr>
          <p:nvPr/>
        </p:nvCxnSpPr>
        <p:spPr>
          <a:xfrm>
            <a:off x="7447986" y="2830682"/>
            <a:ext cx="3496578"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xmlns="" id="{D952D8F5-4230-0BAE-A833-5B467F77428A}"/>
              </a:ext>
            </a:extLst>
          </p:cNvPr>
          <p:cNvSpPr txBox="1"/>
          <p:nvPr/>
        </p:nvSpPr>
        <p:spPr>
          <a:xfrm>
            <a:off x="6861127" y="4295742"/>
            <a:ext cx="496518" cy="369332"/>
          </a:xfrm>
          <a:prstGeom prst="rect">
            <a:avLst/>
          </a:prstGeom>
          <a:noFill/>
        </p:spPr>
        <p:txBody>
          <a:bodyPr wrap="square" rtlCol="0" anchor="b">
            <a:spAutoFit/>
          </a:bodyPr>
          <a:lstStyle/>
          <a:p>
            <a:r>
              <a:rPr lang="fr-FR" sz="900" dirty="0">
                <a:solidFill>
                  <a:prstClr val="black">
                    <a:lumMod val="50000"/>
                    <a:lumOff val="50000"/>
                  </a:prstClr>
                </a:solidFill>
                <a:latin typeface="Century Gothic" panose="020B0502020202020204" pitchFamily="34" charset="0"/>
              </a:rPr>
              <a:t>NB at </a:t>
            </a:r>
            <a:r>
              <a:rPr lang="fr-FR" sz="900" dirty="0" err="1">
                <a:solidFill>
                  <a:prstClr val="black">
                    <a:lumMod val="50000"/>
                    <a:lumOff val="50000"/>
                  </a:prstClr>
                </a:solidFill>
                <a:latin typeface="Century Gothic" panose="020B0502020202020204" pitchFamily="34" charset="0"/>
              </a:rPr>
              <a:t>risk</a:t>
            </a:r>
            <a:endParaRPr lang="fr-FR" sz="900" dirty="0">
              <a:solidFill>
                <a:prstClr val="black">
                  <a:lumMod val="50000"/>
                  <a:lumOff val="50000"/>
                </a:prstClr>
              </a:solidFill>
              <a:latin typeface="Century Gothic" panose="020B0502020202020204" pitchFamily="34" charset="0"/>
            </a:endParaRPr>
          </a:p>
        </p:txBody>
      </p:sp>
      <p:sp>
        <p:nvSpPr>
          <p:cNvPr id="78" name="ZoneTexte 77">
            <a:extLst>
              <a:ext uri="{FF2B5EF4-FFF2-40B4-BE49-F238E27FC236}">
                <a16:creationId xmlns:a16="http://schemas.microsoft.com/office/drawing/2014/main" xmlns="" id="{B962709C-9C01-2146-8461-DFC0947B7102}"/>
              </a:ext>
            </a:extLst>
          </p:cNvPr>
          <p:cNvSpPr txBox="1"/>
          <p:nvPr/>
        </p:nvSpPr>
        <p:spPr>
          <a:xfrm>
            <a:off x="7357645" y="4434242"/>
            <a:ext cx="31290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27</a:t>
            </a:r>
          </a:p>
        </p:txBody>
      </p:sp>
      <p:sp>
        <p:nvSpPr>
          <p:cNvPr id="79" name="ZoneTexte 78">
            <a:extLst>
              <a:ext uri="{FF2B5EF4-FFF2-40B4-BE49-F238E27FC236}">
                <a16:creationId xmlns:a16="http://schemas.microsoft.com/office/drawing/2014/main" xmlns="" id="{38997314-1640-D9C8-CB51-7259BE44BE8C}"/>
              </a:ext>
            </a:extLst>
          </p:cNvPr>
          <p:cNvSpPr txBox="1"/>
          <p:nvPr/>
        </p:nvSpPr>
        <p:spPr>
          <a:xfrm>
            <a:off x="8229228" y="4434242"/>
            <a:ext cx="31290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22</a:t>
            </a:r>
          </a:p>
        </p:txBody>
      </p:sp>
      <p:sp>
        <p:nvSpPr>
          <p:cNvPr id="80" name="ZoneTexte 79">
            <a:extLst>
              <a:ext uri="{FF2B5EF4-FFF2-40B4-BE49-F238E27FC236}">
                <a16:creationId xmlns:a16="http://schemas.microsoft.com/office/drawing/2014/main" xmlns="" id="{2138C1E0-1AF5-A51F-F9D8-C3EEF6FBDB60}"/>
              </a:ext>
            </a:extLst>
          </p:cNvPr>
          <p:cNvSpPr txBox="1"/>
          <p:nvPr/>
        </p:nvSpPr>
        <p:spPr>
          <a:xfrm>
            <a:off x="9100811" y="4434242"/>
            <a:ext cx="24878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8</a:t>
            </a:r>
          </a:p>
        </p:txBody>
      </p:sp>
      <p:sp>
        <p:nvSpPr>
          <p:cNvPr id="81" name="ZoneTexte 80">
            <a:extLst>
              <a:ext uri="{FF2B5EF4-FFF2-40B4-BE49-F238E27FC236}">
                <a16:creationId xmlns:a16="http://schemas.microsoft.com/office/drawing/2014/main" xmlns="" id="{2F2C1B05-B25D-988D-7287-0D11CEE801B0}"/>
              </a:ext>
            </a:extLst>
          </p:cNvPr>
          <p:cNvSpPr txBox="1"/>
          <p:nvPr/>
        </p:nvSpPr>
        <p:spPr>
          <a:xfrm>
            <a:off x="9940334" y="4434242"/>
            <a:ext cx="24878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4</a:t>
            </a:r>
          </a:p>
        </p:txBody>
      </p:sp>
      <p:sp>
        <p:nvSpPr>
          <p:cNvPr id="82" name="ZoneTexte 81">
            <a:extLst>
              <a:ext uri="{FF2B5EF4-FFF2-40B4-BE49-F238E27FC236}">
                <a16:creationId xmlns:a16="http://schemas.microsoft.com/office/drawing/2014/main" xmlns="" id="{230F124A-D5C8-4021-EA2F-52049D63C8C0}"/>
              </a:ext>
            </a:extLst>
          </p:cNvPr>
          <p:cNvSpPr txBox="1"/>
          <p:nvPr/>
        </p:nvSpPr>
        <p:spPr>
          <a:xfrm>
            <a:off x="10811917" y="4434242"/>
            <a:ext cx="24878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0</a:t>
            </a:r>
          </a:p>
        </p:txBody>
      </p:sp>
      <p:sp>
        <p:nvSpPr>
          <p:cNvPr id="84" name="ZoneTexte 83">
            <a:extLst>
              <a:ext uri="{FF2B5EF4-FFF2-40B4-BE49-F238E27FC236}">
                <a16:creationId xmlns:a16="http://schemas.microsoft.com/office/drawing/2014/main" xmlns="" id="{3AC70A48-0625-C840-234C-06EC66FB656B}"/>
              </a:ext>
            </a:extLst>
          </p:cNvPr>
          <p:cNvSpPr txBox="1"/>
          <p:nvPr/>
        </p:nvSpPr>
        <p:spPr>
          <a:xfrm>
            <a:off x="9258016" y="1541840"/>
            <a:ext cx="1937441" cy="461665"/>
          </a:xfrm>
          <a:prstGeom prst="rect">
            <a:avLst/>
          </a:prstGeom>
          <a:noFill/>
        </p:spPr>
        <p:txBody>
          <a:bodyPr wrap="square" rtlCol="0" anchor="b">
            <a:spAutoFit/>
          </a:bodyPr>
          <a:lstStyle/>
          <a:p>
            <a:pPr algn="r"/>
            <a:r>
              <a:rPr lang="fr-FR" sz="1200" b="1" dirty="0">
                <a:solidFill>
                  <a:prstClr val="black"/>
                </a:solidFill>
                <a:latin typeface="Century Gothic" panose="020B0502020202020204" pitchFamily="34" charset="0"/>
              </a:rPr>
              <a:t>Médiane SSP: 7,6 mois</a:t>
            </a:r>
          </a:p>
          <a:p>
            <a:pPr algn="r"/>
            <a:r>
              <a:rPr lang="fr-FR" sz="1200" b="1" dirty="0">
                <a:solidFill>
                  <a:prstClr val="black"/>
                </a:solidFill>
                <a:latin typeface="Century Gothic" panose="020B0502020202020204" pitchFamily="34" charset="0"/>
              </a:rPr>
              <a:t>SSP à 6 mois : 56,7%</a:t>
            </a:r>
          </a:p>
        </p:txBody>
      </p:sp>
      <p:cxnSp>
        <p:nvCxnSpPr>
          <p:cNvPr id="85" name="Connecteur droit 84">
            <a:extLst>
              <a:ext uri="{FF2B5EF4-FFF2-40B4-BE49-F238E27FC236}">
                <a16:creationId xmlns:a16="http://schemas.microsoft.com/office/drawing/2014/main" xmlns="" id="{6CC69E68-11E1-347B-021C-2CAA190F2753}"/>
              </a:ext>
            </a:extLst>
          </p:cNvPr>
          <p:cNvCxnSpPr/>
          <p:nvPr/>
        </p:nvCxnSpPr>
        <p:spPr>
          <a:xfrm>
            <a:off x="8298711" y="1969498"/>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xmlns="" id="{8F958D94-5C80-5A77-7BAC-AAD611234F8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511785" y="1792584"/>
            <a:ext cx="3223062" cy="1064427"/>
          </a:xfrm>
          <a:prstGeom prst="rect">
            <a:avLst/>
          </a:prstGeom>
        </p:spPr>
      </p:pic>
      <p:cxnSp>
        <p:nvCxnSpPr>
          <p:cNvPr id="21" name="Connecteur droit 20">
            <a:extLst>
              <a:ext uri="{FF2B5EF4-FFF2-40B4-BE49-F238E27FC236}">
                <a16:creationId xmlns:a16="http://schemas.microsoft.com/office/drawing/2014/main" xmlns="" id="{6AE56A8F-A78D-2915-1A41-FA2212A2A92B}"/>
              </a:ext>
            </a:extLst>
          </p:cNvPr>
          <p:cNvCxnSpPr/>
          <p:nvPr/>
        </p:nvCxnSpPr>
        <p:spPr>
          <a:xfrm>
            <a:off x="8327739" y="1969498"/>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43F3E545-6F81-019F-4B29-F06040E0B932}"/>
              </a:ext>
            </a:extLst>
          </p:cNvPr>
          <p:cNvCxnSpPr/>
          <p:nvPr/>
        </p:nvCxnSpPr>
        <p:spPr>
          <a:xfrm>
            <a:off x="8414825" y="1969498"/>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xmlns="" id="{BA62A709-1FE3-AAAB-DAC4-E699525DAF8D}"/>
              </a:ext>
            </a:extLst>
          </p:cNvPr>
          <p:cNvCxnSpPr/>
          <p:nvPr/>
        </p:nvCxnSpPr>
        <p:spPr>
          <a:xfrm>
            <a:off x="8499492" y="1969498"/>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xmlns="" id="{04DC1CB8-A495-1BEE-1725-ACA476DF0320}"/>
              </a:ext>
            </a:extLst>
          </p:cNvPr>
          <p:cNvCxnSpPr/>
          <p:nvPr/>
        </p:nvCxnSpPr>
        <p:spPr>
          <a:xfrm>
            <a:off x="8562387" y="2061396"/>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xmlns="" id="{D472853E-7623-3512-99EB-616987D3ADFD}"/>
              </a:ext>
            </a:extLst>
          </p:cNvPr>
          <p:cNvCxnSpPr/>
          <p:nvPr/>
        </p:nvCxnSpPr>
        <p:spPr>
          <a:xfrm>
            <a:off x="8591415" y="2061396"/>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xmlns="" id="{63ADAA51-A861-3BE0-51A6-93AC49D41466}"/>
              </a:ext>
            </a:extLst>
          </p:cNvPr>
          <p:cNvCxnSpPr/>
          <p:nvPr/>
        </p:nvCxnSpPr>
        <p:spPr>
          <a:xfrm>
            <a:off x="8642215" y="2061396"/>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xmlns="" id="{36AEF39B-C028-80F2-5F1F-43A27953BAC0}"/>
              </a:ext>
            </a:extLst>
          </p:cNvPr>
          <p:cNvCxnSpPr/>
          <p:nvPr/>
        </p:nvCxnSpPr>
        <p:spPr>
          <a:xfrm>
            <a:off x="8700273" y="2061396"/>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xmlns="" id="{ECAA77E2-3EDF-4E44-8397-95EFBF51224E}"/>
              </a:ext>
            </a:extLst>
          </p:cNvPr>
          <p:cNvCxnSpPr/>
          <p:nvPr/>
        </p:nvCxnSpPr>
        <p:spPr>
          <a:xfrm>
            <a:off x="9387282" y="2632291"/>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xmlns="" id="{4C260038-BADE-26A8-8732-B9E6D59A967E}"/>
              </a:ext>
            </a:extLst>
          </p:cNvPr>
          <p:cNvCxnSpPr/>
          <p:nvPr/>
        </p:nvCxnSpPr>
        <p:spPr>
          <a:xfrm>
            <a:off x="9733206" y="2801320"/>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xmlns="" id="{2413F985-1896-9D0D-39B6-F11674AF425B}"/>
              </a:ext>
            </a:extLst>
          </p:cNvPr>
          <p:cNvCxnSpPr/>
          <p:nvPr/>
        </p:nvCxnSpPr>
        <p:spPr>
          <a:xfrm>
            <a:off x="9849320" y="2801320"/>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xmlns="" id="{F9EAF435-602E-E39B-0B46-81681E212610}"/>
              </a:ext>
            </a:extLst>
          </p:cNvPr>
          <p:cNvCxnSpPr/>
          <p:nvPr/>
        </p:nvCxnSpPr>
        <p:spPr>
          <a:xfrm>
            <a:off x="10272653" y="2801320"/>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xmlns="" id="{09F1E889-965A-9FB3-4FAA-C8EB8083D593}"/>
              </a:ext>
            </a:extLst>
          </p:cNvPr>
          <p:cNvCxnSpPr/>
          <p:nvPr/>
        </p:nvCxnSpPr>
        <p:spPr>
          <a:xfrm>
            <a:off x="10366995" y="2801320"/>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xmlns="" id="{502F59D2-509E-AB17-7107-2259BEE25B3A}"/>
              </a:ext>
            </a:extLst>
          </p:cNvPr>
          <p:cNvCxnSpPr/>
          <p:nvPr/>
        </p:nvCxnSpPr>
        <p:spPr>
          <a:xfrm>
            <a:off x="10732272" y="2801320"/>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90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0">
            <a:extLst>
              <a:ext uri="{FF2B5EF4-FFF2-40B4-BE49-F238E27FC236}">
                <a16:creationId xmlns:a16="http://schemas.microsoft.com/office/drawing/2014/main" xmlns="" id="{73750247-A1ED-6CB5-855F-CF42C13B0688}"/>
              </a:ext>
            </a:extLst>
          </p:cNvPr>
          <p:cNvSpPr txBox="1">
            <a:spLocks/>
          </p:cNvSpPr>
          <p:nvPr/>
        </p:nvSpPr>
        <p:spPr>
          <a:xfrm>
            <a:off x="1325061" y="1136223"/>
            <a:ext cx="5293361" cy="3531020"/>
          </a:xfrm>
          <a:prstGeom prst="rect">
            <a:avLst/>
          </a:prstGeom>
          <a:noFill/>
          <a:ln w="12700">
            <a:solidFill>
              <a:srgbClr val="005086"/>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prstClr val="black"/>
              </a:solidFill>
            </a:endParaRPr>
          </a:p>
        </p:txBody>
      </p:sp>
      <p:sp>
        <p:nvSpPr>
          <p:cNvPr id="73" name="Espace réservé du contenu 10">
            <a:extLst>
              <a:ext uri="{FF2B5EF4-FFF2-40B4-BE49-F238E27FC236}">
                <a16:creationId xmlns:a16="http://schemas.microsoft.com/office/drawing/2014/main" xmlns="" id="{F38A3C05-689C-DA59-1CEA-C6E2B0B3B496}"/>
              </a:ext>
            </a:extLst>
          </p:cNvPr>
          <p:cNvSpPr txBox="1">
            <a:spLocks/>
          </p:cNvSpPr>
          <p:nvPr/>
        </p:nvSpPr>
        <p:spPr>
          <a:xfrm>
            <a:off x="6916945" y="1137673"/>
            <a:ext cx="4628148" cy="3531020"/>
          </a:xfrm>
          <a:prstGeom prst="rect">
            <a:avLst/>
          </a:prstGeom>
          <a:noFill/>
          <a:ln w="12700">
            <a:solidFill>
              <a:srgbClr val="005086"/>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prstClr val="black"/>
              </a:solidFill>
            </a:endParaRPr>
          </a:p>
        </p:txBody>
      </p:sp>
      <p:graphicFrame>
        <p:nvGraphicFramePr>
          <p:cNvPr id="75" name="Chart 16">
            <a:extLst>
              <a:ext uri="{FF2B5EF4-FFF2-40B4-BE49-F238E27FC236}">
                <a16:creationId xmlns:a16="http://schemas.microsoft.com/office/drawing/2014/main" xmlns="" id="{93214F2F-E303-B4E7-E3DE-C09923ADD2CA}"/>
              </a:ext>
            </a:extLst>
          </p:cNvPr>
          <p:cNvGraphicFramePr/>
          <p:nvPr/>
        </p:nvGraphicFramePr>
        <p:xfrm>
          <a:off x="6916944" y="1378318"/>
          <a:ext cx="4298061" cy="2800368"/>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a:xfrm>
            <a:off x="8235351" y="6554231"/>
            <a:ext cx="1411407" cy="242888"/>
          </a:xfrm>
        </p:spPr>
        <p:txBody>
          <a:bodyPr/>
          <a:lstStyle/>
          <a:p>
            <a:r>
              <a:rPr lang="fr-FR" dirty="0"/>
              <a:t>2-6 juin 2023</a:t>
            </a:r>
            <a:r>
              <a:rPr lang="fr-FR" noProof="0" dirty="0"/>
              <a:t> </a:t>
            </a:r>
            <a:endParaRPr lang="fr-FR" dirty="0"/>
          </a:p>
          <a:p>
            <a:endParaRPr lang="fr-FR" dirty="0"/>
          </a:p>
        </p:txBody>
      </p:sp>
      <p:sp>
        <p:nvSpPr>
          <p:cNvPr id="7" name="Espace réservé du contenu 2">
            <a:extLst>
              <a:ext uri="{FF2B5EF4-FFF2-40B4-BE49-F238E27FC236}">
                <a16:creationId xmlns:a16="http://schemas.microsoft.com/office/drawing/2014/main" xmlns="" id="{AB2C066C-DBFF-CE4D-EE4B-8C6398786073}"/>
              </a:ext>
            </a:extLst>
          </p:cNvPr>
          <p:cNvSpPr>
            <a:spLocks noGrp="1"/>
          </p:cNvSpPr>
          <p:nvPr>
            <p:ph sz="quarter" idx="16"/>
          </p:nvPr>
        </p:nvSpPr>
        <p:spPr>
          <a:xfrm>
            <a:off x="1017816" y="6342603"/>
            <a:ext cx="5159375" cy="247196"/>
          </a:xfrm>
        </p:spPr>
        <p:txBody>
          <a:bodyPr/>
          <a:lstStyle/>
          <a:p>
            <a:r>
              <a:rPr lang="fr-FR" dirty="0"/>
              <a:t>H. </a:t>
            </a:r>
            <a:r>
              <a:rPr lang="fr-FR" dirty="0" err="1"/>
              <a:t>Akamatsu</a:t>
            </a:r>
            <a:r>
              <a:rPr lang="fr-FR" dirty="0"/>
              <a:t> et al., ASCO</a:t>
            </a:r>
            <a:r>
              <a:rPr lang="fr-FR" baseline="30000" dirty="0"/>
              <a:t>®</a:t>
            </a:r>
            <a:r>
              <a:rPr lang="fr-FR" dirty="0"/>
              <a:t> 2023, Abs. #9006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a:xfrm>
            <a:off x="932773" y="-4431"/>
            <a:ext cx="11259225" cy="516866"/>
          </a:xfrm>
        </p:spPr>
        <p:txBody>
          <a:bodyPr/>
          <a:lstStyle/>
          <a:p>
            <a:r>
              <a:rPr lang="fr-FR" sz="3600"/>
              <a:t>SCARLET</a:t>
            </a:r>
            <a:endParaRPr lang="fr-FR" sz="3600" dirty="0"/>
          </a:p>
        </p:txBody>
      </p:sp>
      <p:sp>
        <p:nvSpPr>
          <p:cNvPr id="10" name="Espace réservé du texte 9">
            <a:extLst>
              <a:ext uri="{FF2B5EF4-FFF2-40B4-BE49-F238E27FC236}">
                <a16:creationId xmlns:a16="http://schemas.microsoft.com/office/drawing/2014/main" xmlns="" id="{F770CB2F-FE35-F0AB-DC04-AAEB6B289DC7}"/>
              </a:ext>
            </a:extLst>
          </p:cNvPr>
          <p:cNvSpPr>
            <a:spLocks noGrp="1"/>
          </p:cNvSpPr>
          <p:nvPr>
            <p:ph type="body" sz="quarter" idx="18"/>
          </p:nvPr>
        </p:nvSpPr>
        <p:spPr/>
        <p:txBody>
          <a:bodyPr/>
          <a:lstStyle/>
          <a:p>
            <a:r>
              <a:rPr lang="fr-FR" sz="2000"/>
              <a:t>Survie sans Progression selon </a:t>
            </a:r>
            <a:r>
              <a:rPr lang="fr-FR" sz="2000" dirty="0"/>
              <a:t>le statut PD-L1</a:t>
            </a:r>
          </a:p>
        </p:txBody>
      </p:sp>
      <p:sp>
        <p:nvSpPr>
          <p:cNvPr id="74" name="Espace réservé du texte 11">
            <a:extLst>
              <a:ext uri="{FF2B5EF4-FFF2-40B4-BE49-F238E27FC236}">
                <a16:creationId xmlns:a16="http://schemas.microsoft.com/office/drawing/2014/main" xmlns="" id="{B5C7EB74-27B6-6BA7-2058-A9DB24868818}"/>
              </a:ext>
            </a:extLst>
          </p:cNvPr>
          <p:cNvSpPr txBox="1">
            <a:spLocks/>
          </p:cNvSpPr>
          <p:nvPr/>
        </p:nvSpPr>
        <p:spPr>
          <a:xfrm>
            <a:off x="7178523" y="942548"/>
            <a:ext cx="2214800" cy="387350"/>
          </a:xfrm>
          <a:prstGeom prst="rect">
            <a:avLst/>
          </a:prstGeom>
          <a:solidFill>
            <a:schemeClr val="bg1"/>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Probabilité de PFS</a:t>
            </a:r>
          </a:p>
        </p:txBody>
      </p:sp>
      <p:sp>
        <p:nvSpPr>
          <p:cNvPr id="77" name="ZoneTexte 76">
            <a:extLst>
              <a:ext uri="{FF2B5EF4-FFF2-40B4-BE49-F238E27FC236}">
                <a16:creationId xmlns:a16="http://schemas.microsoft.com/office/drawing/2014/main" xmlns="" id="{D952D8F5-4230-0BAE-A833-5B467F77428A}"/>
              </a:ext>
            </a:extLst>
          </p:cNvPr>
          <p:cNvSpPr txBox="1"/>
          <p:nvPr/>
        </p:nvSpPr>
        <p:spPr>
          <a:xfrm>
            <a:off x="6932635" y="4033142"/>
            <a:ext cx="650658" cy="523220"/>
          </a:xfrm>
          <a:prstGeom prst="rect">
            <a:avLst/>
          </a:prstGeom>
          <a:noFill/>
        </p:spPr>
        <p:txBody>
          <a:bodyPr wrap="square" rtlCol="0" anchor="b">
            <a:spAutoFit/>
          </a:bodyPr>
          <a:lstStyle/>
          <a:p>
            <a:r>
              <a:rPr lang="fr-FR" sz="700" dirty="0">
                <a:solidFill>
                  <a:prstClr val="black">
                    <a:lumMod val="50000"/>
                    <a:lumOff val="50000"/>
                  </a:prstClr>
                </a:solidFill>
                <a:latin typeface="Century Gothic" panose="020B0502020202020204" pitchFamily="34" charset="0"/>
              </a:rPr>
              <a:t>NB at </a:t>
            </a:r>
            <a:r>
              <a:rPr lang="fr-FR" sz="700" dirty="0" err="1">
                <a:solidFill>
                  <a:prstClr val="black">
                    <a:lumMod val="50000"/>
                    <a:lumOff val="50000"/>
                  </a:prstClr>
                </a:solidFill>
                <a:latin typeface="Century Gothic" panose="020B0502020202020204" pitchFamily="34" charset="0"/>
              </a:rPr>
              <a:t>risk</a:t>
            </a:r>
            <a:endParaRPr lang="fr-FR" sz="700" dirty="0">
              <a:solidFill>
                <a:prstClr val="black">
                  <a:lumMod val="50000"/>
                  <a:lumOff val="50000"/>
                </a:prstClr>
              </a:solidFill>
              <a:latin typeface="Century Gothic" panose="020B0502020202020204" pitchFamily="34" charset="0"/>
            </a:endParaRPr>
          </a:p>
          <a:p>
            <a:r>
              <a:rPr lang="fr-FR" sz="700" dirty="0">
                <a:solidFill>
                  <a:srgbClr val="FF7F4D"/>
                </a:solidFill>
                <a:latin typeface="Century Gothic" panose="020B0502020202020204" pitchFamily="34" charset="0"/>
              </a:rPr>
              <a:t>High</a:t>
            </a:r>
          </a:p>
          <a:p>
            <a:r>
              <a:rPr lang="fr-FR" sz="700" dirty="0">
                <a:solidFill>
                  <a:srgbClr val="005087"/>
                </a:solidFill>
                <a:latin typeface="Century Gothic" panose="020B0502020202020204" pitchFamily="34" charset="0"/>
              </a:rPr>
              <a:t>Low</a:t>
            </a:r>
          </a:p>
          <a:p>
            <a:r>
              <a:rPr lang="fr-FR" sz="700" dirty="0" err="1">
                <a:solidFill>
                  <a:prstClr val="black">
                    <a:lumMod val="50000"/>
                    <a:lumOff val="50000"/>
                  </a:prstClr>
                </a:solidFill>
                <a:latin typeface="Century Gothic" panose="020B0502020202020204" pitchFamily="34" charset="0"/>
              </a:rPr>
              <a:t>Negative</a:t>
            </a:r>
            <a:endParaRPr lang="fr-FR" sz="700" dirty="0">
              <a:solidFill>
                <a:prstClr val="black">
                  <a:lumMod val="50000"/>
                  <a:lumOff val="50000"/>
                </a:prstClr>
              </a:solidFill>
              <a:latin typeface="Century Gothic" panose="020B0502020202020204" pitchFamily="34" charset="0"/>
            </a:endParaRPr>
          </a:p>
        </p:txBody>
      </p:sp>
      <p:sp>
        <p:nvSpPr>
          <p:cNvPr id="78" name="ZoneTexte 77">
            <a:extLst>
              <a:ext uri="{FF2B5EF4-FFF2-40B4-BE49-F238E27FC236}">
                <a16:creationId xmlns:a16="http://schemas.microsoft.com/office/drawing/2014/main" xmlns="" id="{B962709C-9C01-2146-8461-DFC0947B7102}"/>
              </a:ext>
            </a:extLst>
          </p:cNvPr>
          <p:cNvSpPr txBox="1"/>
          <p:nvPr/>
        </p:nvSpPr>
        <p:spPr>
          <a:xfrm>
            <a:off x="7507379" y="4130937"/>
            <a:ext cx="284052" cy="415498"/>
          </a:xfrm>
          <a:prstGeom prst="rect">
            <a:avLst/>
          </a:prstGeom>
          <a:noFill/>
        </p:spPr>
        <p:txBody>
          <a:bodyPr wrap="none" rtlCol="0" anchor="b">
            <a:spAutoFit/>
          </a:bodyPr>
          <a:lstStyle/>
          <a:p>
            <a:pPr algn="ctr"/>
            <a:r>
              <a:rPr lang="fr-FR" sz="700" dirty="0">
                <a:solidFill>
                  <a:srgbClr val="FF7F4D"/>
                </a:solidFill>
                <a:latin typeface="Century Gothic" panose="020B0502020202020204" pitchFamily="34" charset="0"/>
              </a:rPr>
              <a:t>13</a:t>
            </a:r>
          </a:p>
          <a:p>
            <a:pPr algn="ctr"/>
            <a:r>
              <a:rPr lang="fr-FR" sz="700" dirty="0">
                <a:solidFill>
                  <a:srgbClr val="005087"/>
                </a:solidFill>
                <a:latin typeface="Century Gothic" panose="020B0502020202020204" pitchFamily="34" charset="0"/>
              </a:rPr>
              <a:t>9</a:t>
            </a:r>
          </a:p>
          <a:p>
            <a:pPr algn="ctr"/>
            <a:r>
              <a:rPr lang="fr-FR" sz="700" dirty="0">
                <a:solidFill>
                  <a:prstClr val="black">
                    <a:lumMod val="50000"/>
                    <a:lumOff val="50000"/>
                  </a:prstClr>
                </a:solidFill>
                <a:latin typeface="Century Gothic" panose="020B0502020202020204" pitchFamily="34" charset="0"/>
              </a:rPr>
              <a:t>5</a:t>
            </a:r>
          </a:p>
        </p:txBody>
      </p:sp>
      <p:sp>
        <p:nvSpPr>
          <p:cNvPr id="79" name="ZoneTexte 78">
            <a:extLst>
              <a:ext uri="{FF2B5EF4-FFF2-40B4-BE49-F238E27FC236}">
                <a16:creationId xmlns:a16="http://schemas.microsoft.com/office/drawing/2014/main" xmlns="" id="{38997314-1640-D9C8-CB51-7259BE44BE8C}"/>
              </a:ext>
            </a:extLst>
          </p:cNvPr>
          <p:cNvSpPr txBox="1"/>
          <p:nvPr/>
        </p:nvSpPr>
        <p:spPr>
          <a:xfrm>
            <a:off x="8378962" y="4130937"/>
            <a:ext cx="284052" cy="415498"/>
          </a:xfrm>
          <a:prstGeom prst="rect">
            <a:avLst/>
          </a:prstGeom>
          <a:noFill/>
        </p:spPr>
        <p:txBody>
          <a:bodyPr wrap="none" rtlCol="0" anchor="b">
            <a:spAutoFit/>
          </a:bodyPr>
          <a:lstStyle/>
          <a:p>
            <a:pPr algn="ctr"/>
            <a:r>
              <a:rPr lang="fr-FR" sz="700" dirty="0">
                <a:solidFill>
                  <a:srgbClr val="FF7F4D"/>
                </a:solidFill>
                <a:latin typeface="Century Gothic" panose="020B0502020202020204" pitchFamily="34" charset="0"/>
              </a:rPr>
              <a:t>11</a:t>
            </a:r>
          </a:p>
          <a:p>
            <a:pPr algn="ctr"/>
            <a:r>
              <a:rPr lang="fr-FR" sz="700" dirty="0">
                <a:solidFill>
                  <a:srgbClr val="005087"/>
                </a:solidFill>
                <a:latin typeface="Century Gothic" panose="020B0502020202020204" pitchFamily="34" charset="0"/>
              </a:rPr>
              <a:t>7</a:t>
            </a:r>
          </a:p>
          <a:p>
            <a:pPr algn="ctr"/>
            <a:r>
              <a:rPr lang="fr-FR" sz="700" dirty="0">
                <a:solidFill>
                  <a:prstClr val="black">
                    <a:lumMod val="50000"/>
                    <a:lumOff val="50000"/>
                  </a:prstClr>
                </a:solidFill>
                <a:latin typeface="Century Gothic" panose="020B0502020202020204" pitchFamily="34" charset="0"/>
              </a:rPr>
              <a:t>4</a:t>
            </a:r>
          </a:p>
        </p:txBody>
      </p:sp>
      <p:sp>
        <p:nvSpPr>
          <p:cNvPr id="80" name="ZoneTexte 79">
            <a:extLst>
              <a:ext uri="{FF2B5EF4-FFF2-40B4-BE49-F238E27FC236}">
                <a16:creationId xmlns:a16="http://schemas.microsoft.com/office/drawing/2014/main" xmlns="" id="{2138C1E0-1AF5-A51F-F9D8-C3EEF6FBDB60}"/>
              </a:ext>
            </a:extLst>
          </p:cNvPr>
          <p:cNvSpPr txBox="1"/>
          <p:nvPr/>
        </p:nvSpPr>
        <p:spPr>
          <a:xfrm>
            <a:off x="9243330" y="4130937"/>
            <a:ext cx="234360" cy="415498"/>
          </a:xfrm>
          <a:prstGeom prst="rect">
            <a:avLst/>
          </a:prstGeom>
          <a:noFill/>
        </p:spPr>
        <p:txBody>
          <a:bodyPr wrap="none" rtlCol="0" anchor="b">
            <a:spAutoFit/>
          </a:bodyPr>
          <a:lstStyle/>
          <a:p>
            <a:pPr algn="ctr"/>
            <a:r>
              <a:rPr lang="fr-FR" sz="700" dirty="0">
                <a:solidFill>
                  <a:srgbClr val="FF7F4D"/>
                </a:solidFill>
                <a:latin typeface="Century Gothic" panose="020B0502020202020204" pitchFamily="34" charset="0"/>
              </a:rPr>
              <a:t>4</a:t>
            </a:r>
          </a:p>
          <a:p>
            <a:pPr algn="ctr"/>
            <a:r>
              <a:rPr lang="fr-FR" sz="700" dirty="0">
                <a:solidFill>
                  <a:srgbClr val="005087"/>
                </a:solidFill>
                <a:latin typeface="Century Gothic" panose="020B0502020202020204" pitchFamily="34" charset="0"/>
              </a:rPr>
              <a:t>2</a:t>
            </a:r>
          </a:p>
          <a:p>
            <a:pPr algn="ctr"/>
            <a:r>
              <a:rPr lang="fr-FR" sz="700" dirty="0">
                <a:solidFill>
                  <a:prstClr val="black">
                    <a:lumMod val="50000"/>
                    <a:lumOff val="50000"/>
                  </a:prstClr>
                </a:solidFill>
                <a:latin typeface="Century Gothic" panose="020B0502020202020204" pitchFamily="34" charset="0"/>
              </a:rPr>
              <a:t>1</a:t>
            </a:r>
          </a:p>
        </p:txBody>
      </p:sp>
      <p:sp>
        <p:nvSpPr>
          <p:cNvPr id="81" name="ZoneTexte 80">
            <a:extLst>
              <a:ext uri="{FF2B5EF4-FFF2-40B4-BE49-F238E27FC236}">
                <a16:creationId xmlns:a16="http://schemas.microsoft.com/office/drawing/2014/main" xmlns="" id="{2F2C1B05-B25D-988D-7287-0D11CEE801B0}"/>
              </a:ext>
            </a:extLst>
          </p:cNvPr>
          <p:cNvSpPr txBox="1"/>
          <p:nvPr/>
        </p:nvSpPr>
        <p:spPr>
          <a:xfrm>
            <a:off x="10082853" y="4130937"/>
            <a:ext cx="234360" cy="415498"/>
          </a:xfrm>
          <a:prstGeom prst="rect">
            <a:avLst/>
          </a:prstGeom>
          <a:noFill/>
        </p:spPr>
        <p:txBody>
          <a:bodyPr wrap="none" rtlCol="0" anchor="b">
            <a:spAutoFit/>
          </a:bodyPr>
          <a:lstStyle/>
          <a:p>
            <a:pPr algn="ctr"/>
            <a:r>
              <a:rPr lang="fr-FR" sz="700" dirty="0">
                <a:solidFill>
                  <a:srgbClr val="FF7F4D"/>
                </a:solidFill>
                <a:latin typeface="Century Gothic" panose="020B0502020202020204" pitchFamily="34" charset="0"/>
              </a:rPr>
              <a:t>2</a:t>
            </a:r>
          </a:p>
          <a:p>
            <a:pPr algn="ctr"/>
            <a:r>
              <a:rPr lang="fr-FR" sz="700" dirty="0">
                <a:solidFill>
                  <a:srgbClr val="005087"/>
                </a:solidFill>
                <a:latin typeface="Century Gothic" panose="020B0502020202020204" pitchFamily="34" charset="0"/>
              </a:rPr>
              <a:t>1</a:t>
            </a:r>
          </a:p>
          <a:p>
            <a:pPr algn="ctr"/>
            <a:r>
              <a:rPr lang="fr-FR" sz="700" dirty="0">
                <a:solidFill>
                  <a:prstClr val="black">
                    <a:lumMod val="50000"/>
                    <a:lumOff val="50000"/>
                  </a:prstClr>
                </a:solidFill>
                <a:latin typeface="Century Gothic" panose="020B0502020202020204" pitchFamily="34" charset="0"/>
              </a:rPr>
              <a:t>1</a:t>
            </a:r>
          </a:p>
        </p:txBody>
      </p:sp>
      <p:sp>
        <p:nvSpPr>
          <p:cNvPr id="82" name="ZoneTexte 81">
            <a:extLst>
              <a:ext uri="{FF2B5EF4-FFF2-40B4-BE49-F238E27FC236}">
                <a16:creationId xmlns:a16="http://schemas.microsoft.com/office/drawing/2014/main" xmlns="" id="{230F124A-D5C8-4021-EA2F-52049D63C8C0}"/>
              </a:ext>
            </a:extLst>
          </p:cNvPr>
          <p:cNvSpPr txBox="1"/>
          <p:nvPr/>
        </p:nvSpPr>
        <p:spPr>
          <a:xfrm>
            <a:off x="10954436" y="4130937"/>
            <a:ext cx="234360" cy="415498"/>
          </a:xfrm>
          <a:prstGeom prst="rect">
            <a:avLst/>
          </a:prstGeom>
          <a:noFill/>
        </p:spPr>
        <p:txBody>
          <a:bodyPr wrap="none" rtlCol="0" anchor="b">
            <a:spAutoFit/>
          </a:bodyPr>
          <a:lstStyle/>
          <a:p>
            <a:pPr algn="ctr"/>
            <a:r>
              <a:rPr lang="fr-FR" sz="700" dirty="0">
                <a:solidFill>
                  <a:srgbClr val="FF7F4D"/>
                </a:solidFill>
                <a:latin typeface="Century Gothic" panose="020B0502020202020204" pitchFamily="34" charset="0"/>
              </a:rPr>
              <a:t>0</a:t>
            </a:r>
          </a:p>
          <a:p>
            <a:pPr algn="ctr"/>
            <a:r>
              <a:rPr lang="fr-FR" sz="700" dirty="0">
                <a:solidFill>
                  <a:srgbClr val="005087"/>
                </a:solidFill>
                <a:latin typeface="Century Gothic" panose="020B0502020202020204" pitchFamily="34" charset="0"/>
              </a:rPr>
              <a:t>0</a:t>
            </a:r>
          </a:p>
          <a:p>
            <a:pPr algn="ctr"/>
            <a:r>
              <a:rPr lang="fr-FR" sz="700" dirty="0">
                <a:solidFill>
                  <a:prstClr val="black">
                    <a:lumMod val="50000"/>
                    <a:lumOff val="50000"/>
                  </a:prstClr>
                </a:solidFill>
                <a:latin typeface="Century Gothic" panose="020B0502020202020204" pitchFamily="34" charset="0"/>
              </a:rPr>
              <a:t>0</a:t>
            </a:r>
          </a:p>
        </p:txBody>
      </p:sp>
      <p:cxnSp>
        <p:nvCxnSpPr>
          <p:cNvPr id="85" name="Connecteur droit 84">
            <a:extLst>
              <a:ext uri="{FF2B5EF4-FFF2-40B4-BE49-F238E27FC236}">
                <a16:creationId xmlns:a16="http://schemas.microsoft.com/office/drawing/2014/main" xmlns="" id="{6CC69E68-11E1-347B-021C-2CAA190F2753}"/>
              </a:ext>
            </a:extLst>
          </p:cNvPr>
          <p:cNvCxnSpPr/>
          <p:nvPr/>
        </p:nvCxnSpPr>
        <p:spPr>
          <a:xfrm>
            <a:off x="8477121" y="1725070"/>
            <a:ext cx="0" cy="10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Graphique 34">
            <a:extLst>
              <a:ext uri="{FF2B5EF4-FFF2-40B4-BE49-F238E27FC236}">
                <a16:creationId xmlns:a16="http://schemas.microsoft.com/office/drawing/2014/main" xmlns="" id="{F8ADE8B5-0665-17E7-2B9F-23F362271A3A}"/>
              </a:ext>
            </a:extLst>
          </p:cNvPr>
          <p:cNvSpPr/>
          <p:nvPr/>
        </p:nvSpPr>
        <p:spPr>
          <a:xfrm>
            <a:off x="7649415" y="1779070"/>
            <a:ext cx="2777350" cy="1892036"/>
          </a:xfrm>
          <a:custGeom>
            <a:avLst/>
            <a:gdLst>
              <a:gd name="connsiteX0" fmla="*/ 0 w 2067782"/>
              <a:gd name="connsiteY0" fmla="*/ 0 h 1402746"/>
              <a:gd name="connsiteX1" fmla="*/ 1132618 w 2067782"/>
              <a:gd name="connsiteY1" fmla="*/ 0 h 1402746"/>
              <a:gd name="connsiteX2" fmla="*/ 1132618 w 2067782"/>
              <a:gd name="connsiteY2" fmla="*/ 696182 h 1402746"/>
              <a:gd name="connsiteX3" fmla="*/ 2067782 w 2067782"/>
              <a:gd name="connsiteY3" fmla="*/ 696182 h 1402746"/>
              <a:gd name="connsiteX4" fmla="*/ 2067782 w 2067782"/>
              <a:gd name="connsiteY4" fmla="*/ 1402747 h 140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82" h="1402746">
                <a:moveTo>
                  <a:pt x="0" y="0"/>
                </a:moveTo>
                <a:lnTo>
                  <a:pt x="1132618" y="0"/>
                </a:lnTo>
                <a:lnTo>
                  <a:pt x="1132618" y="696182"/>
                </a:lnTo>
                <a:lnTo>
                  <a:pt x="2067782" y="696182"/>
                </a:lnTo>
                <a:lnTo>
                  <a:pt x="2067782" y="1402747"/>
                </a:lnTo>
              </a:path>
            </a:pathLst>
          </a:custGeom>
          <a:noFill/>
          <a:ln w="38100" cap="flat">
            <a:solidFill>
              <a:schemeClr val="tx1">
                <a:lumMod val="50000"/>
                <a:lumOff val="50000"/>
              </a:schemeClr>
            </a:solidFill>
            <a:prstDash val="solid"/>
            <a:miter/>
          </a:ln>
        </p:spPr>
        <p:txBody>
          <a:bodyPr rtlCol="0" anchor="ctr"/>
          <a:lstStyle/>
          <a:p>
            <a:endParaRPr lang="fr-FR">
              <a:solidFill>
                <a:prstClr val="black"/>
              </a:solidFill>
            </a:endParaRPr>
          </a:p>
        </p:txBody>
      </p:sp>
      <p:cxnSp>
        <p:nvCxnSpPr>
          <p:cNvPr id="37" name="Connecteur droit 36">
            <a:extLst>
              <a:ext uri="{FF2B5EF4-FFF2-40B4-BE49-F238E27FC236}">
                <a16:creationId xmlns:a16="http://schemas.microsoft.com/office/drawing/2014/main" xmlns="" id="{D475F712-F85D-1DC5-A34B-7FC2E25FA4AC}"/>
              </a:ext>
            </a:extLst>
          </p:cNvPr>
          <p:cNvCxnSpPr/>
          <p:nvPr/>
        </p:nvCxnSpPr>
        <p:spPr>
          <a:xfrm>
            <a:off x="8677242" y="1725070"/>
            <a:ext cx="0" cy="10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xmlns="" id="{891C449E-3AF6-BACF-D6A0-3FD671105017}"/>
              </a:ext>
            </a:extLst>
          </p:cNvPr>
          <p:cNvCxnSpPr/>
          <p:nvPr/>
        </p:nvCxnSpPr>
        <p:spPr>
          <a:xfrm>
            <a:off x="8738817" y="1725070"/>
            <a:ext cx="0" cy="10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xmlns="" id="{F8D21092-F15B-B64A-8DC0-FF228130ABC1}"/>
              </a:ext>
            </a:extLst>
          </p:cNvPr>
          <p:cNvCxnSpPr/>
          <p:nvPr/>
        </p:nvCxnSpPr>
        <p:spPr>
          <a:xfrm>
            <a:off x="8447872" y="1937439"/>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xmlns="" id="{B0F0E597-553F-66EF-DB89-5C6B2D5F711B}"/>
              </a:ext>
            </a:extLst>
          </p:cNvPr>
          <p:cNvCxnSpPr/>
          <p:nvPr/>
        </p:nvCxnSpPr>
        <p:spPr>
          <a:xfrm>
            <a:off x="8848115" y="1937439"/>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xmlns="" id="{505C38B7-7B65-0F0B-2D08-DDCF64DC8D36}"/>
              </a:ext>
            </a:extLst>
          </p:cNvPr>
          <p:cNvCxnSpPr/>
          <p:nvPr/>
        </p:nvCxnSpPr>
        <p:spPr>
          <a:xfrm>
            <a:off x="8881982" y="1937439"/>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xmlns="" id="{2FFECBDA-3D94-9795-3701-4B4378F8AFF6}"/>
              </a:ext>
            </a:extLst>
          </p:cNvPr>
          <p:cNvCxnSpPr/>
          <p:nvPr/>
        </p:nvCxnSpPr>
        <p:spPr>
          <a:xfrm>
            <a:off x="9873353" y="2939935"/>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xmlns="" id="{93825DFE-AA31-6023-7D95-6CBBE31A86E9}"/>
              </a:ext>
            </a:extLst>
          </p:cNvPr>
          <p:cNvCxnSpPr/>
          <p:nvPr/>
        </p:nvCxnSpPr>
        <p:spPr>
          <a:xfrm>
            <a:off x="10492189" y="2939935"/>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sp>
        <p:nvSpPr>
          <p:cNvPr id="47" name="Graphique 44">
            <a:extLst>
              <a:ext uri="{FF2B5EF4-FFF2-40B4-BE49-F238E27FC236}">
                <a16:creationId xmlns:a16="http://schemas.microsoft.com/office/drawing/2014/main" xmlns="" id="{A1EA1FF1-0C0F-37E4-9035-E02D535A5A3F}"/>
              </a:ext>
            </a:extLst>
          </p:cNvPr>
          <p:cNvSpPr/>
          <p:nvPr/>
        </p:nvSpPr>
        <p:spPr>
          <a:xfrm>
            <a:off x="7651474" y="1782961"/>
            <a:ext cx="2835832" cy="1206915"/>
          </a:xfrm>
          <a:custGeom>
            <a:avLst/>
            <a:gdLst>
              <a:gd name="connsiteX0" fmla="*/ 0 w 2835832"/>
              <a:gd name="connsiteY0" fmla="*/ 0 h 1206915"/>
              <a:gd name="connsiteX1" fmla="*/ 729754 w 2835832"/>
              <a:gd name="connsiteY1" fmla="*/ 0 h 1206915"/>
              <a:gd name="connsiteX2" fmla="*/ 729754 w 2835832"/>
              <a:gd name="connsiteY2" fmla="*/ 211001 h 1206915"/>
              <a:gd name="connsiteX3" fmla="*/ 1576928 w 2835832"/>
              <a:gd name="connsiteY3" fmla="*/ 211001 h 1206915"/>
              <a:gd name="connsiteX4" fmla="*/ 1576928 w 2835832"/>
              <a:gd name="connsiteY4" fmla="*/ 878367 h 1206915"/>
              <a:gd name="connsiteX5" fmla="*/ 1608121 w 2835832"/>
              <a:gd name="connsiteY5" fmla="*/ 878367 h 1206915"/>
              <a:gd name="connsiteX6" fmla="*/ 1608121 w 2835832"/>
              <a:gd name="connsiteY6" fmla="*/ 1206915 h 1206915"/>
              <a:gd name="connsiteX7" fmla="*/ 2835832 w 2835832"/>
              <a:gd name="connsiteY7" fmla="*/ 1206915 h 120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5832" h="1206915">
                <a:moveTo>
                  <a:pt x="0" y="0"/>
                </a:moveTo>
                <a:lnTo>
                  <a:pt x="729754" y="0"/>
                </a:lnTo>
                <a:lnTo>
                  <a:pt x="729754" y="211001"/>
                </a:lnTo>
                <a:lnTo>
                  <a:pt x="1576928" y="211001"/>
                </a:lnTo>
                <a:lnTo>
                  <a:pt x="1576928" y="878367"/>
                </a:lnTo>
                <a:lnTo>
                  <a:pt x="1608121" y="878367"/>
                </a:lnTo>
                <a:lnTo>
                  <a:pt x="1608121" y="1206915"/>
                </a:lnTo>
                <a:lnTo>
                  <a:pt x="2835832" y="1206915"/>
                </a:lnTo>
              </a:path>
            </a:pathLst>
          </a:custGeom>
          <a:noFill/>
          <a:ln w="38100" cap="flat">
            <a:solidFill>
              <a:srgbClr val="005087"/>
            </a:solidFill>
            <a:prstDash val="solid"/>
            <a:miter/>
          </a:ln>
        </p:spPr>
        <p:txBody>
          <a:bodyPr rtlCol="0" anchor="ctr"/>
          <a:lstStyle/>
          <a:p>
            <a:endParaRPr lang="fr-FR">
              <a:solidFill>
                <a:prstClr val="black"/>
              </a:solidFill>
            </a:endParaRPr>
          </a:p>
        </p:txBody>
      </p:sp>
      <p:cxnSp>
        <p:nvCxnSpPr>
          <p:cNvPr id="48" name="Connecteur droit 47">
            <a:extLst>
              <a:ext uri="{FF2B5EF4-FFF2-40B4-BE49-F238E27FC236}">
                <a16:creationId xmlns:a16="http://schemas.microsoft.com/office/drawing/2014/main" xmlns="" id="{7F6A493D-EAD0-BDC5-607D-DE5983087D9C}"/>
              </a:ext>
            </a:extLst>
          </p:cNvPr>
          <p:cNvCxnSpPr/>
          <p:nvPr/>
        </p:nvCxnSpPr>
        <p:spPr>
          <a:xfrm>
            <a:off x="8565612" y="2017580"/>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xmlns="" id="{3A6A56B6-21CE-9DD4-FD34-27B2164DDF0B}"/>
              </a:ext>
            </a:extLst>
          </p:cNvPr>
          <p:cNvCxnSpPr/>
          <p:nvPr/>
        </p:nvCxnSpPr>
        <p:spPr>
          <a:xfrm>
            <a:off x="8646728" y="2017580"/>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xmlns="" id="{2FE6E06C-D1BF-C705-BAA9-3D853C677FE9}"/>
              </a:ext>
            </a:extLst>
          </p:cNvPr>
          <p:cNvCxnSpPr/>
          <p:nvPr/>
        </p:nvCxnSpPr>
        <p:spPr>
          <a:xfrm>
            <a:off x="8708180" y="2199476"/>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xmlns="" id="{F0465740-FA4D-6B99-81EF-6409F68D1B61}"/>
              </a:ext>
            </a:extLst>
          </p:cNvPr>
          <p:cNvCxnSpPr/>
          <p:nvPr/>
        </p:nvCxnSpPr>
        <p:spPr>
          <a:xfrm>
            <a:off x="8796670" y="2199476"/>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xmlns="" id="{6C5ECF8B-13A4-96ED-0DF2-C84532D35D51}"/>
              </a:ext>
            </a:extLst>
          </p:cNvPr>
          <p:cNvCxnSpPr/>
          <p:nvPr/>
        </p:nvCxnSpPr>
        <p:spPr>
          <a:xfrm>
            <a:off x="8850747" y="2199476"/>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xmlns="" id="{631277FB-EE49-B6A8-20DB-CC58BC98C4C8}"/>
              </a:ext>
            </a:extLst>
          </p:cNvPr>
          <p:cNvCxnSpPr/>
          <p:nvPr/>
        </p:nvCxnSpPr>
        <p:spPr>
          <a:xfrm>
            <a:off x="9531631" y="2475283"/>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xmlns="" id="{7BCFC22D-BC03-F079-DF60-C1BC99482F51}"/>
              </a:ext>
            </a:extLst>
          </p:cNvPr>
          <p:cNvCxnSpPr/>
          <p:nvPr/>
        </p:nvCxnSpPr>
        <p:spPr>
          <a:xfrm>
            <a:off x="9983915" y="2475283"/>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xmlns="" id="{D5BA51B6-512B-DC22-2595-07A7C7D6A57D}"/>
              </a:ext>
            </a:extLst>
          </p:cNvPr>
          <p:cNvCxnSpPr/>
          <p:nvPr/>
        </p:nvCxnSpPr>
        <p:spPr>
          <a:xfrm>
            <a:off x="10325586" y="2475283"/>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xmlns="" id="{7839BC8E-9563-32B4-1866-EEFF09A37E0C}"/>
              </a:ext>
            </a:extLst>
          </p:cNvPr>
          <p:cNvCxnSpPr/>
          <p:nvPr/>
        </p:nvCxnSpPr>
        <p:spPr>
          <a:xfrm>
            <a:off x="10418992" y="2475283"/>
            <a:ext cx="0" cy="108000"/>
          </a:xfrm>
          <a:prstGeom prst="line">
            <a:avLst/>
          </a:prstGeom>
          <a:ln w="9525">
            <a:solidFill>
              <a:srgbClr val="FF7F4D"/>
            </a:solidFill>
          </a:ln>
        </p:spPr>
        <p:style>
          <a:lnRef idx="1">
            <a:schemeClr val="accent1"/>
          </a:lnRef>
          <a:fillRef idx="0">
            <a:schemeClr val="accent1"/>
          </a:fillRef>
          <a:effectRef idx="0">
            <a:schemeClr val="accent1"/>
          </a:effectRef>
          <a:fontRef idx="minor">
            <a:schemeClr val="tx1"/>
          </a:fontRef>
        </p:style>
      </p:cxnSp>
      <p:sp>
        <p:nvSpPr>
          <p:cNvPr id="86" name="Graphique 82">
            <a:extLst>
              <a:ext uri="{FF2B5EF4-FFF2-40B4-BE49-F238E27FC236}">
                <a16:creationId xmlns:a16="http://schemas.microsoft.com/office/drawing/2014/main" xmlns="" id="{88754B41-734F-A485-5CFC-5BEC540E4D7A}"/>
              </a:ext>
            </a:extLst>
          </p:cNvPr>
          <p:cNvSpPr/>
          <p:nvPr/>
        </p:nvSpPr>
        <p:spPr>
          <a:xfrm>
            <a:off x="7652943" y="1780982"/>
            <a:ext cx="2766047" cy="744410"/>
          </a:xfrm>
          <a:custGeom>
            <a:avLst/>
            <a:gdLst>
              <a:gd name="connsiteX0" fmla="*/ 0 w 2073020"/>
              <a:gd name="connsiteY0" fmla="*/ 0 h 561117"/>
              <a:gd name="connsiteX1" fmla="*/ 101346 w 2073020"/>
              <a:gd name="connsiteY1" fmla="*/ 0 h 561117"/>
              <a:gd name="connsiteX2" fmla="*/ 101346 w 2073020"/>
              <a:gd name="connsiteY2" fmla="*/ 111728 h 561117"/>
              <a:gd name="connsiteX3" fmla="*/ 290989 w 2073020"/>
              <a:gd name="connsiteY3" fmla="*/ 111728 h 561117"/>
              <a:gd name="connsiteX4" fmla="*/ 290989 w 2073020"/>
              <a:gd name="connsiteY4" fmla="*/ 212979 h 561117"/>
              <a:gd name="connsiteX5" fmla="*/ 766286 w 2073020"/>
              <a:gd name="connsiteY5" fmla="*/ 212979 h 561117"/>
              <a:gd name="connsiteX6" fmla="*/ 766286 w 2073020"/>
              <a:gd name="connsiteY6" fmla="*/ 353282 h 561117"/>
              <a:gd name="connsiteX7" fmla="*/ 916972 w 2073020"/>
              <a:gd name="connsiteY7" fmla="*/ 353282 h 561117"/>
              <a:gd name="connsiteX8" fmla="*/ 916972 w 2073020"/>
              <a:gd name="connsiteY8" fmla="*/ 561118 h 561117"/>
              <a:gd name="connsiteX9" fmla="*/ 2073021 w 2073020"/>
              <a:gd name="connsiteY9" fmla="*/ 561118 h 56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020" h="561117">
                <a:moveTo>
                  <a:pt x="0" y="0"/>
                </a:moveTo>
                <a:lnTo>
                  <a:pt x="101346" y="0"/>
                </a:lnTo>
                <a:lnTo>
                  <a:pt x="101346" y="111728"/>
                </a:lnTo>
                <a:lnTo>
                  <a:pt x="290989" y="111728"/>
                </a:lnTo>
                <a:lnTo>
                  <a:pt x="290989" y="212979"/>
                </a:lnTo>
                <a:lnTo>
                  <a:pt x="766286" y="212979"/>
                </a:lnTo>
                <a:lnTo>
                  <a:pt x="766286" y="353282"/>
                </a:lnTo>
                <a:lnTo>
                  <a:pt x="916972" y="353282"/>
                </a:lnTo>
                <a:lnTo>
                  <a:pt x="916972" y="561118"/>
                </a:lnTo>
                <a:lnTo>
                  <a:pt x="2073021" y="561118"/>
                </a:lnTo>
              </a:path>
            </a:pathLst>
          </a:custGeom>
          <a:noFill/>
          <a:ln w="38100" cap="flat">
            <a:solidFill>
              <a:srgbClr val="FF7F4D"/>
            </a:solidFill>
            <a:prstDash val="solid"/>
            <a:miter/>
          </a:ln>
        </p:spPr>
        <p:txBody>
          <a:bodyPr rtlCol="0" anchor="ctr"/>
          <a:lstStyle/>
          <a:p>
            <a:endParaRPr lang="fr-FR">
              <a:solidFill>
                <a:prstClr val="black"/>
              </a:solidFill>
            </a:endParaRPr>
          </a:p>
        </p:txBody>
      </p:sp>
      <p:sp>
        <p:nvSpPr>
          <p:cNvPr id="87" name="ZoneTexte 86">
            <a:extLst>
              <a:ext uri="{FF2B5EF4-FFF2-40B4-BE49-F238E27FC236}">
                <a16:creationId xmlns:a16="http://schemas.microsoft.com/office/drawing/2014/main" xmlns="" id="{E525894E-DC92-DC36-6B21-B9137F57434E}"/>
              </a:ext>
            </a:extLst>
          </p:cNvPr>
          <p:cNvSpPr txBox="1"/>
          <p:nvPr/>
        </p:nvSpPr>
        <p:spPr>
          <a:xfrm>
            <a:off x="9486740" y="1329898"/>
            <a:ext cx="1840652" cy="646331"/>
          </a:xfrm>
          <a:prstGeom prst="rect">
            <a:avLst/>
          </a:prstGeom>
          <a:noFill/>
        </p:spPr>
        <p:txBody>
          <a:bodyPr wrap="square" rtlCol="0" anchor="t">
            <a:spAutoFit/>
          </a:bodyPr>
          <a:lstStyle/>
          <a:p>
            <a:pPr algn="r"/>
            <a:r>
              <a:rPr lang="fr-FR" sz="1200" b="1" dirty="0">
                <a:solidFill>
                  <a:srgbClr val="FF7F4D"/>
                </a:solidFill>
                <a:latin typeface="Century Gothic" panose="020B0502020202020204" pitchFamily="34" charset="0"/>
              </a:rPr>
              <a:t>Elevé (n=13)</a:t>
            </a:r>
          </a:p>
          <a:p>
            <a:pPr algn="r"/>
            <a:r>
              <a:rPr lang="fr-FR" sz="1200" b="1" dirty="0">
                <a:solidFill>
                  <a:srgbClr val="005087"/>
                </a:solidFill>
                <a:latin typeface="Century Gothic" panose="020B0502020202020204" pitchFamily="34" charset="0"/>
              </a:rPr>
              <a:t>bas (n=9)</a:t>
            </a:r>
          </a:p>
          <a:p>
            <a:pPr algn="r"/>
            <a:r>
              <a:rPr lang="fr-FR" sz="1200" b="1" dirty="0">
                <a:solidFill>
                  <a:prstClr val="black">
                    <a:lumMod val="50000"/>
                    <a:lumOff val="50000"/>
                  </a:prstClr>
                </a:solidFill>
                <a:latin typeface="Century Gothic" panose="020B0502020202020204" pitchFamily="34" charset="0"/>
              </a:rPr>
              <a:t>Négatif (n=5)</a:t>
            </a:r>
          </a:p>
        </p:txBody>
      </p:sp>
      <p:graphicFrame>
        <p:nvGraphicFramePr>
          <p:cNvPr id="89" name="Tableau 88">
            <a:extLst>
              <a:ext uri="{FF2B5EF4-FFF2-40B4-BE49-F238E27FC236}">
                <a16:creationId xmlns:a16="http://schemas.microsoft.com/office/drawing/2014/main" xmlns="" id="{FF91EE9F-489E-7695-6EFB-A975E150C21F}"/>
              </a:ext>
            </a:extLst>
          </p:cNvPr>
          <p:cNvGraphicFramePr>
            <a:graphicFrameLocks noGrp="1"/>
          </p:cNvGraphicFramePr>
          <p:nvPr>
            <p:extLst>
              <p:ext uri="{D42A27DB-BD31-4B8C-83A1-F6EECF244321}">
                <p14:modId xmlns:p14="http://schemas.microsoft.com/office/powerpoint/2010/main" val="1928875029"/>
              </p:ext>
            </p:extLst>
          </p:nvPr>
        </p:nvGraphicFramePr>
        <p:xfrm>
          <a:off x="2807855" y="4829919"/>
          <a:ext cx="6840000" cy="1080000"/>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xmlns="" val="1437306411"/>
                    </a:ext>
                  </a:extLst>
                </a:gridCol>
                <a:gridCol w="792000">
                  <a:extLst>
                    <a:ext uri="{9D8B030D-6E8A-4147-A177-3AD203B41FA5}">
                      <a16:colId xmlns:a16="http://schemas.microsoft.com/office/drawing/2014/main" xmlns="" val="1562110245"/>
                    </a:ext>
                  </a:extLst>
                </a:gridCol>
                <a:gridCol w="2376000">
                  <a:extLst>
                    <a:ext uri="{9D8B030D-6E8A-4147-A177-3AD203B41FA5}">
                      <a16:colId xmlns:a16="http://schemas.microsoft.com/office/drawing/2014/main" xmlns="" val="1697084403"/>
                    </a:ext>
                  </a:extLst>
                </a:gridCol>
                <a:gridCol w="1620000">
                  <a:extLst>
                    <a:ext uri="{9D8B030D-6E8A-4147-A177-3AD203B41FA5}">
                      <a16:colId xmlns:a16="http://schemas.microsoft.com/office/drawing/2014/main" xmlns="" val="3574231726"/>
                    </a:ext>
                  </a:extLst>
                </a:gridCol>
              </a:tblGrid>
              <a:tr h="216000">
                <a:tc>
                  <a:txBody>
                    <a:bodyPr/>
                    <a:lstStyle/>
                    <a:p>
                      <a:pPr algn="l"/>
                      <a:r>
                        <a:rPr lang="fr-FR" sz="1300" dirty="0">
                          <a:solidFill>
                            <a:srgbClr val="737078"/>
                          </a:solidFill>
                          <a:latin typeface="Century Gothic" panose="020B0502020202020204" pitchFamily="34" charset="0"/>
                        </a:rPr>
                        <a:t>PD-L1 </a:t>
                      </a:r>
                      <a:endParaRPr lang="fr-FR" sz="1300" b="0" u="none" dirty="0">
                        <a:solidFill>
                          <a:srgbClr val="737078"/>
                        </a:solidFill>
                        <a:latin typeface="Century Gothic" panose="020B0502020202020204" pitchFamily="34" charset="0"/>
                      </a:endParaRPr>
                    </a:p>
                  </a:txBody>
                  <a:tcPr marL="36000" marR="36000" marT="0" marB="0" anchor="ctr">
                    <a:noFill/>
                  </a:tcPr>
                </a:tc>
                <a:tc>
                  <a:txBody>
                    <a:bodyPr/>
                    <a:lstStyle/>
                    <a:p>
                      <a:pPr algn="ctr"/>
                      <a:r>
                        <a:rPr lang="fr-FR" sz="1300" dirty="0">
                          <a:solidFill>
                            <a:srgbClr val="737078"/>
                          </a:solidFill>
                          <a:latin typeface="Century Gothic" panose="020B0502020202020204" pitchFamily="34" charset="0"/>
                        </a:rPr>
                        <a:t>N</a:t>
                      </a:r>
                    </a:p>
                  </a:txBody>
                  <a:tcPr marL="36000" marR="360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solidFill>
                            <a:srgbClr val="737078"/>
                          </a:solidFill>
                          <a:latin typeface="Century Gothic" panose="020B0502020202020204" pitchFamily="34" charset="0"/>
                        </a:rPr>
                        <a:t>ORR</a:t>
                      </a:r>
                    </a:p>
                  </a:txBody>
                  <a:tcPr marL="36000" marR="360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dirty="0">
                          <a:solidFill>
                            <a:srgbClr val="737078"/>
                          </a:solidFill>
                          <a:latin typeface="Century Gothic" panose="020B0502020202020204" pitchFamily="34" charset="0"/>
                        </a:rPr>
                        <a:t>Médiane SSP (mo)</a:t>
                      </a:r>
                    </a:p>
                  </a:txBody>
                  <a:tcPr marL="36000" marR="36000" marT="0" marB="0" anchor="ctr">
                    <a:noFill/>
                  </a:tcPr>
                </a:tc>
                <a:extLst>
                  <a:ext uri="{0D108BD9-81ED-4DB2-BD59-A6C34878D82A}">
                    <a16:rowId xmlns:a16="http://schemas.microsoft.com/office/drawing/2014/main" xmlns="" val="1128650667"/>
                  </a:ext>
                </a:extLst>
              </a:tr>
              <a:tr h="288000">
                <a:tc>
                  <a:txBody>
                    <a:bodyPr/>
                    <a:lstStyle/>
                    <a:p>
                      <a:pPr marL="0" indent="0" algn="l"/>
                      <a:r>
                        <a:rPr lang="fr-FR" sz="1300" b="1" dirty="0">
                          <a:solidFill>
                            <a:schemeClr val="bg1"/>
                          </a:solidFill>
                          <a:latin typeface="Century Gothic" panose="020B0502020202020204" pitchFamily="34" charset="0"/>
                        </a:rPr>
                        <a:t>Elevé (</a:t>
                      </a:r>
                      <a:r>
                        <a:rPr lang="fr-FR" sz="1300" b="1" u="sng" dirty="0">
                          <a:solidFill>
                            <a:schemeClr val="bg1"/>
                          </a:solidFill>
                          <a:latin typeface="Century Gothic" panose="020B0502020202020204" pitchFamily="34" charset="0"/>
                        </a:rPr>
                        <a:t>&gt;</a:t>
                      </a:r>
                      <a:r>
                        <a:rPr lang="fr-FR" sz="1300" b="1" u="none" dirty="0">
                          <a:solidFill>
                            <a:schemeClr val="bg1"/>
                          </a:solidFill>
                          <a:latin typeface="Century Gothic" panose="020B0502020202020204" pitchFamily="34" charset="0"/>
                        </a:rPr>
                        <a:t>50%)</a:t>
                      </a:r>
                      <a:endParaRPr lang="fr-FR" sz="1300" b="1" dirty="0">
                        <a:solidFill>
                          <a:schemeClr val="bg1"/>
                        </a:solidFill>
                        <a:latin typeface="Century Gothic" panose="020B0502020202020204" pitchFamily="34" charset="0"/>
                      </a:endParaRPr>
                    </a:p>
                  </a:txBody>
                  <a:tcPr marL="36000" marR="36000" marT="0" marB="0" anchor="ctr">
                    <a:solidFill>
                      <a:srgbClr val="FF7F4D"/>
                    </a:solidFill>
                  </a:tcPr>
                </a:tc>
                <a:tc>
                  <a:txBody>
                    <a:bodyPr/>
                    <a:lstStyle/>
                    <a:p>
                      <a:pPr marL="0" indent="0" algn="ctr"/>
                      <a:r>
                        <a:rPr lang="fr-FR" sz="1300" b="0" dirty="0">
                          <a:solidFill>
                            <a:schemeClr val="bg1"/>
                          </a:solidFill>
                          <a:latin typeface="Century Gothic" panose="020B0502020202020204" pitchFamily="34" charset="0"/>
                        </a:rPr>
                        <a:t>13</a:t>
                      </a:r>
                      <a:endParaRPr lang="fr-FR" sz="1300" b="1" dirty="0">
                        <a:solidFill>
                          <a:schemeClr val="bg1"/>
                        </a:solidFill>
                        <a:latin typeface="Century Gothic" panose="020B0502020202020204" pitchFamily="34" charset="0"/>
                      </a:endParaRPr>
                    </a:p>
                  </a:txBody>
                  <a:tcPr marL="144000" marR="36000" marT="0" marB="0" anchor="ctr">
                    <a:solidFill>
                      <a:srgbClr val="FF7F4D"/>
                    </a:solidFill>
                  </a:tcPr>
                </a:tc>
                <a:tc>
                  <a:txBody>
                    <a:bodyPr/>
                    <a:lstStyle/>
                    <a:p>
                      <a:pPr marL="0" indent="0" algn="ctr"/>
                      <a:r>
                        <a:rPr lang="fr-FR" sz="1300" b="0" dirty="0">
                          <a:solidFill>
                            <a:schemeClr val="bg1"/>
                          </a:solidFill>
                          <a:latin typeface="Century Gothic" panose="020B0502020202020204" pitchFamily="34" charset="0"/>
                        </a:rPr>
                        <a:t>76,9% (95% CI 46,2-95%)</a:t>
                      </a:r>
                    </a:p>
                  </a:txBody>
                  <a:tcPr marL="36000" marR="36000" marT="0" marB="0" anchor="ctr">
                    <a:solidFill>
                      <a:srgbClr val="FF7F4D"/>
                    </a:solidFill>
                  </a:tcPr>
                </a:tc>
                <a:tc>
                  <a:txBody>
                    <a:bodyPr/>
                    <a:lstStyle/>
                    <a:p>
                      <a:pPr marL="0" indent="0" algn="ctr"/>
                      <a:r>
                        <a:rPr lang="fr-FR" sz="1300" b="0" dirty="0">
                          <a:solidFill>
                            <a:schemeClr val="bg1"/>
                          </a:solidFill>
                          <a:latin typeface="Century Gothic" panose="020B0502020202020204" pitchFamily="34" charset="0"/>
                        </a:rPr>
                        <a:t>Non atteint</a:t>
                      </a:r>
                    </a:p>
                  </a:txBody>
                  <a:tcPr marL="36000" marR="36000" marT="0" marB="0" anchor="ctr">
                    <a:solidFill>
                      <a:srgbClr val="FF7F4D"/>
                    </a:solidFill>
                  </a:tcPr>
                </a:tc>
                <a:extLst>
                  <a:ext uri="{0D108BD9-81ED-4DB2-BD59-A6C34878D82A}">
                    <a16:rowId xmlns:a16="http://schemas.microsoft.com/office/drawing/2014/main" xmlns="" val="2173765897"/>
                  </a:ext>
                </a:extLst>
              </a:tr>
              <a:tr h="288000">
                <a:tc>
                  <a:txBody>
                    <a:bodyPr/>
                    <a:lstStyle/>
                    <a:p>
                      <a:pPr marL="0" indent="0" algn="l"/>
                      <a:r>
                        <a:rPr lang="fr-FR" sz="1300" b="1" dirty="0">
                          <a:solidFill>
                            <a:schemeClr val="bg1"/>
                          </a:solidFill>
                          <a:latin typeface="Century Gothic" panose="020B0502020202020204" pitchFamily="34" charset="0"/>
                        </a:rPr>
                        <a:t>Bas (1-49%)</a:t>
                      </a:r>
                    </a:p>
                  </a:txBody>
                  <a:tcPr marL="36000" marR="36000" marT="0" marB="0" anchor="ctr">
                    <a:solidFill>
                      <a:srgbClr val="005087"/>
                    </a:solidFill>
                  </a:tcPr>
                </a:tc>
                <a:tc>
                  <a:txBody>
                    <a:bodyPr/>
                    <a:lstStyle/>
                    <a:p>
                      <a:pPr marL="0" indent="0" algn="ctr"/>
                      <a:r>
                        <a:rPr lang="fr-FR" sz="1300" dirty="0">
                          <a:solidFill>
                            <a:schemeClr val="bg1"/>
                          </a:solidFill>
                          <a:latin typeface="Century Gothic" panose="020B0502020202020204" pitchFamily="34" charset="0"/>
                        </a:rPr>
                        <a:t>9</a:t>
                      </a:r>
                    </a:p>
                  </a:txBody>
                  <a:tcPr marL="144000" marR="36000" marT="0" marB="0" anchor="ctr">
                    <a:solidFill>
                      <a:srgbClr val="005087"/>
                    </a:solidFill>
                  </a:tcPr>
                </a:tc>
                <a:tc>
                  <a:txBody>
                    <a:bodyPr/>
                    <a:lstStyle/>
                    <a:p>
                      <a:pPr marL="0" indent="0" algn="ctr"/>
                      <a:r>
                        <a:rPr lang="fr-FR" sz="1300" b="0" dirty="0">
                          <a:solidFill>
                            <a:schemeClr val="bg1"/>
                          </a:solidFill>
                          <a:latin typeface="Century Gothic" panose="020B0502020202020204" pitchFamily="34" charset="0"/>
                        </a:rPr>
                        <a:t>100% (95% CI 66,4-100%)</a:t>
                      </a:r>
                    </a:p>
                  </a:txBody>
                  <a:tcPr marL="36000" marR="36000" marT="0" marB="0" anchor="ctr">
                    <a:solidFill>
                      <a:srgbClr val="005087"/>
                    </a:solidFill>
                  </a:tcPr>
                </a:tc>
                <a:tc>
                  <a:txBody>
                    <a:bodyPr/>
                    <a:lstStyle/>
                    <a:p>
                      <a:pPr marL="0" indent="0" algn="ctr"/>
                      <a:r>
                        <a:rPr lang="fr-FR" sz="1300" b="0" dirty="0">
                          <a:solidFill>
                            <a:schemeClr val="bg1"/>
                          </a:solidFill>
                          <a:latin typeface="Century Gothic" panose="020B0502020202020204" pitchFamily="34" charset="0"/>
                        </a:rPr>
                        <a:t>5,7</a:t>
                      </a:r>
                    </a:p>
                  </a:txBody>
                  <a:tcPr marL="36000" marR="36000" marT="0" marB="0" anchor="ctr">
                    <a:solidFill>
                      <a:srgbClr val="005087"/>
                    </a:solidFill>
                  </a:tcPr>
                </a:tc>
                <a:extLst>
                  <a:ext uri="{0D108BD9-81ED-4DB2-BD59-A6C34878D82A}">
                    <a16:rowId xmlns:a16="http://schemas.microsoft.com/office/drawing/2014/main" xmlns="" val="1766846598"/>
                  </a:ext>
                </a:extLst>
              </a:tr>
              <a:tr h="288000">
                <a:tc>
                  <a:txBody>
                    <a:bodyPr/>
                    <a:lstStyle/>
                    <a:p>
                      <a:pPr marL="0" indent="0" algn="l"/>
                      <a:r>
                        <a:rPr lang="fr-FR" sz="1300" b="1" dirty="0">
                          <a:solidFill>
                            <a:schemeClr val="bg1"/>
                          </a:solidFill>
                          <a:latin typeface="Century Gothic" panose="020B0502020202020204" pitchFamily="34" charset="0"/>
                        </a:rPr>
                        <a:t>Négatif (&lt;1%)</a:t>
                      </a:r>
                    </a:p>
                  </a:txBody>
                  <a:tcPr marL="36000" marR="36000" marT="0" marB="0" anchor="ctr">
                    <a:solidFill>
                      <a:schemeClr val="tx1">
                        <a:lumMod val="50000"/>
                        <a:lumOff val="50000"/>
                      </a:schemeClr>
                    </a:solidFill>
                  </a:tcPr>
                </a:tc>
                <a:tc>
                  <a:txBody>
                    <a:bodyPr/>
                    <a:lstStyle/>
                    <a:p>
                      <a:pPr marL="0" indent="0" algn="ctr"/>
                      <a:r>
                        <a:rPr lang="fr-FR" sz="1300" dirty="0">
                          <a:solidFill>
                            <a:schemeClr val="bg1"/>
                          </a:solidFill>
                          <a:latin typeface="Century Gothic" panose="020B0502020202020204" pitchFamily="34" charset="0"/>
                        </a:rPr>
                        <a:t>5</a:t>
                      </a:r>
                    </a:p>
                  </a:txBody>
                  <a:tcPr marL="144000" marR="36000" marT="0" marB="0" anchor="ctr">
                    <a:solidFill>
                      <a:schemeClr val="tx1">
                        <a:lumMod val="50000"/>
                        <a:lumOff val="50000"/>
                      </a:schemeClr>
                    </a:solidFill>
                  </a:tcPr>
                </a:tc>
                <a:tc>
                  <a:txBody>
                    <a:bodyPr/>
                    <a:lstStyle/>
                    <a:p>
                      <a:pPr marL="0" indent="0" algn="ctr"/>
                      <a:r>
                        <a:rPr lang="fr-FR" sz="1300" b="0" dirty="0">
                          <a:solidFill>
                            <a:schemeClr val="bg1"/>
                          </a:solidFill>
                          <a:latin typeface="Century Gothic" panose="020B0502020202020204" pitchFamily="34" charset="0"/>
                        </a:rPr>
                        <a:t>100% (95% CI 47,8-100%)</a:t>
                      </a:r>
                    </a:p>
                  </a:txBody>
                  <a:tcPr marL="36000" marR="36000" marT="0" marB="0" anchor="ctr">
                    <a:solidFill>
                      <a:schemeClr val="tx1">
                        <a:lumMod val="50000"/>
                        <a:lumOff val="50000"/>
                      </a:schemeClr>
                    </a:solidFill>
                  </a:tcPr>
                </a:tc>
                <a:tc>
                  <a:txBody>
                    <a:bodyPr/>
                    <a:lstStyle/>
                    <a:p>
                      <a:pPr marL="0" indent="0" algn="ctr"/>
                      <a:r>
                        <a:rPr lang="fr-FR" sz="1300" b="0" dirty="0">
                          <a:solidFill>
                            <a:schemeClr val="bg1"/>
                          </a:solidFill>
                          <a:latin typeface="Century Gothic" panose="020B0502020202020204" pitchFamily="34" charset="0"/>
                        </a:rPr>
                        <a:t>7,5</a:t>
                      </a:r>
                    </a:p>
                  </a:txBody>
                  <a:tcPr marL="36000" marR="36000" marT="0" marB="0" anchor="ctr">
                    <a:solidFill>
                      <a:schemeClr val="tx1">
                        <a:lumMod val="50000"/>
                        <a:lumOff val="50000"/>
                      </a:schemeClr>
                    </a:solidFill>
                  </a:tcPr>
                </a:tc>
                <a:extLst>
                  <a:ext uri="{0D108BD9-81ED-4DB2-BD59-A6C34878D82A}">
                    <a16:rowId xmlns:a16="http://schemas.microsoft.com/office/drawing/2014/main" xmlns="" val="1750277421"/>
                  </a:ext>
                </a:extLst>
              </a:tr>
            </a:tbl>
          </a:graphicData>
        </a:graphic>
      </p:graphicFrame>
      <p:graphicFrame>
        <p:nvGraphicFramePr>
          <p:cNvPr id="91" name="Chart 16">
            <a:extLst>
              <a:ext uri="{FF2B5EF4-FFF2-40B4-BE49-F238E27FC236}">
                <a16:creationId xmlns:a16="http://schemas.microsoft.com/office/drawing/2014/main" xmlns="" id="{4E3F54F1-3649-B0D3-C76E-2C408FFD0A7B}"/>
              </a:ext>
            </a:extLst>
          </p:cNvPr>
          <p:cNvGraphicFramePr/>
          <p:nvPr/>
        </p:nvGraphicFramePr>
        <p:xfrm>
          <a:off x="1423193" y="1368391"/>
          <a:ext cx="5351107" cy="2989301"/>
        </p:xfrm>
        <a:graphic>
          <a:graphicData uri="http://schemas.openxmlformats.org/drawingml/2006/chart">
            <c:chart xmlns:c="http://schemas.openxmlformats.org/drawingml/2006/chart" xmlns:r="http://schemas.openxmlformats.org/officeDocument/2006/relationships" r:id="rId4"/>
          </a:graphicData>
        </a:graphic>
      </p:graphicFrame>
      <p:cxnSp>
        <p:nvCxnSpPr>
          <p:cNvPr id="92" name="Connecteur droit 91">
            <a:extLst>
              <a:ext uri="{FF2B5EF4-FFF2-40B4-BE49-F238E27FC236}">
                <a16:creationId xmlns:a16="http://schemas.microsoft.com/office/drawing/2014/main" xmlns="" id="{863A2CCF-584D-E928-AA7A-ACDD9FB6FDFE}"/>
              </a:ext>
            </a:extLst>
          </p:cNvPr>
          <p:cNvCxnSpPr>
            <a:cxnSpLocks/>
          </p:cNvCxnSpPr>
          <p:nvPr/>
        </p:nvCxnSpPr>
        <p:spPr>
          <a:xfrm>
            <a:off x="1837649" y="2506721"/>
            <a:ext cx="4741491"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a16="http://schemas.microsoft.com/office/drawing/2014/main" xmlns="" id="{8192DDB3-2D86-21CE-2ACC-DE6740256BEC}"/>
              </a:ext>
            </a:extLst>
          </p:cNvPr>
          <p:cNvGrpSpPr/>
          <p:nvPr/>
        </p:nvGrpSpPr>
        <p:grpSpPr>
          <a:xfrm>
            <a:off x="1891640" y="1610475"/>
            <a:ext cx="4551391" cy="2328624"/>
            <a:chOff x="2389104" y="1919078"/>
            <a:chExt cx="7913895" cy="2326691"/>
          </a:xfrm>
          <a:solidFill>
            <a:srgbClr val="FF7F4D"/>
          </a:solidFill>
        </p:grpSpPr>
        <p:sp>
          <p:nvSpPr>
            <p:cNvPr id="94" name="Rectangle 93">
              <a:extLst>
                <a:ext uri="{FF2B5EF4-FFF2-40B4-BE49-F238E27FC236}">
                  <a16:creationId xmlns:a16="http://schemas.microsoft.com/office/drawing/2014/main" xmlns="" id="{A86D4011-FD83-1253-993D-AF484E17A85F}"/>
                </a:ext>
              </a:extLst>
            </p:cNvPr>
            <p:cNvSpPr/>
            <p:nvPr/>
          </p:nvSpPr>
          <p:spPr>
            <a:xfrm>
              <a:off x="2389104" y="1919080"/>
              <a:ext cx="216309" cy="369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 name="Rectangle 94">
              <a:extLst>
                <a:ext uri="{FF2B5EF4-FFF2-40B4-BE49-F238E27FC236}">
                  <a16:creationId xmlns:a16="http://schemas.microsoft.com/office/drawing/2014/main" xmlns="" id="{2B07766E-5D01-B3D0-D4FF-1531B84F0895}"/>
                </a:ext>
              </a:extLst>
            </p:cNvPr>
            <p:cNvSpPr/>
            <p:nvPr/>
          </p:nvSpPr>
          <p:spPr>
            <a:xfrm>
              <a:off x="2685165" y="1919080"/>
              <a:ext cx="216309" cy="619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 name="Rectangle 95">
              <a:extLst>
                <a:ext uri="{FF2B5EF4-FFF2-40B4-BE49-F238E27FC236}">
                  <a16:creationId xmlns:a16="http://schemas.microsoft.com/office/drawing/2014/main" xmlns="" id="{CAF31699-F6C7-12B7-F608-FA41D3A140A0}"/>
                </a:ext>
              </a:extLst>
            </p:cNvPr>
            <p:cNvSpPr/>
            <p:nvPr/>
          </p:nvSpPr>
          <p:spPr>
            <a:xfrm>
              <a:off x="2981226" y="1919079"/>
              <a:ext cx="216309" cy="835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7" name="Rectangle 96">
              <a:extLst>
                <a:ext uri="{FF2B5EF4-FFF2-40B4-BE49-F238E27FC236}">
                  <a16:creationId xmlns:a16="http://schemas.microsoft.com/office/drawing/2014/main" xmlns="" id="{CCA82D84-1D55-19AB-6073-CA9337FE20E0}"/>
                </a:ext>
              </a:extLst>
            </p:cNvPr>
            <p:cNvSpPr/>
            <p:nvPr/>
          </p:nvSpPr>
          <p:spPr>
            <a:xfrm>
              <a:off x="3277287" y="1919079"/>
              <a:ext cx="216309" cy="10125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8" name="Rectangle 97">
              <a:extLst>
                <a:ext uri="{FF2B5EF4-FFF2-40B4-BE49-F238E27FC236}">
                  <a16:creationId xmlns:a16="http://schemas.microsoft.com/office/drawing/2014/main" xmlns="" id="{B1139933-4065-CAFD-4A45-911779CDECDA}"/>
                </a:ext>
              </a:extLst>
            </p:cNvPr>
            <p:cNvSpPr/>
            <p:nvPr/>
          </p:nvSpPr>
          <p:spPr>
            <a:xfrm>
              <a:off x="3573348" y="1919079"/>
              <a:ext cx="216309" cy="1145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9" name="Rectangle 98">
              <a:extLst>
                <a:ext uri="{FF2B5EF4-FFF2-40B4-BE49-F238E27FC236}">
                  <a16:creationId xmlns:a16="http://schemas.microsoft.com/office/drawing/2014/main" xmlns="" id="{A292BB15-BCD3-D397-F927-71C6438840ED}"/>
                </a:ext>
              </a:extLst>
            </p:cNvPr>
            <p:cNvSpPr/>
            <p:nvPr/>
          </p:nvSpPr>
          <p:spPr>
            <a:xfrm>
              <a:off x="3869409" y="1919079"/>
              <a:ext cx="216309" cy="1209884"/>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0" name="Rectangle 99">
              <a:extLst>
                <a:ext uri="{FF2B5EF4-FFF2-40B4-BE49-F238E27FC236}">
                  <a16:creationId xmlns:a16="http://schemas.microsoft.com/office/drawing/2014/main" xmlns="" id="{298B6AF2-7E8C-DBD4-CCA0-7F26F96F8FE5}"/>
                </a:ext>
              </a:extLst>
            </p:cNvPr>
            <p:cNvSpPr/>
            <p:nvPr/>
          </p:nvSpPr>
          <p:spPr>
            <a:xfrm>
              <a:off x="4165470" y="1919079"/>
              <a:ext cx="216309" cy="12098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1" name="Rectangle 100">
              <a:extLst>
                <a:ext uri="{FF2B5EF4-FFF2-40B4-BE49-F238E27FC236}">
                  <a16:creationId xmlns:a16="http://schemas.microsoft.com/office/drawing/2014/main" xmlns="" id="{FA215034-D7A5-788C-EFE0-A7C8B4967876}"/>
                </a:ext>
              </a:extLst>
            </p:cNvPr>
            <p:cNvSpPr/>
            <p:nvPr/>
          </p:nvSpPr>
          <p:spPr>
            <a:xfrm>
              <a:off x="4461531" y="1919078"/>
              <a:ext cx="216309" cy="130751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2" name="Rectangle 101">
              <a:extLst>
                <a:ext uri="{FF2B5EF4-FFF2-40B4-BE49-F238E27FC236}">
                  <a16:creationId xmlns:a16="http://schemas.microsoft.com/office/drawing/2014/main" xmlns="" id="{754B35B3-FBFC-ADCE-7692-1B275728FA54}"/>
                </a:ext>
              </a:extLst>
            </p:cNvPr>
            <p:cNvSpPr/>
            <p:nvPr/>
          </p:nvSpPr>
          <p:spPr>
            <a:xfrm>
              <a:off x="4757592" y="1919078"/>
              <a:ext cx="216309" cy="13265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3" name="Rectangle 102">
              <a:extLst>
                <a:ext uri="{FF2B5EF4-FFF2-40B4-BE49-F238E27FC236}">
                  <a16:creationId xmlns:a16="http://schemas.microsoft.com/office/drawing/2014/main" xmlns="" id="{D401F608-3B78-CAC9-5784-6268F414A999}"/>
                </a:ext>
              </a:extLst>
            </p:cNvPr>
            <p:cNvSpPr/>
            <p:nvPr/>
          </p:nvSpPr>
          <p:spPr>
            <a:xfrm>
              <a:off x="5053653" y="1919079"/>
              <a:ext cx="216309" cy="1386096"/>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4" name="Rectangle 103">
              <a:extLst>
                <a:ext uri="{FF2B5EF4-FFF2-40B4-BE49-F238E27FC236}">
                  <a16:creationId xmlns:a16="http://schemas.microsoft.com/office/drawing/2014/main" xmlns="" id="{18B56D2A-5FE1-6B9F-9204-B44B57C57C29}"/>
                </a:ext>
              </a:extLst>
            </p:cNvPr>
            <p:cNvSpPr/>
            <p:nvPr/>
          </p:nvSpPr>
          <p:spPr>
            <a:xfrm>
              <a:off x="5349714" y="1919079"/>
              <a:ext cx="216309" cy="1417052"/>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5" name="Rectangle 104">
              <a:extLst>
                <a:ext uri="{FF2B5EF4-FFF2-40B4-BE49-F238E27FC236}">
                  <a16:creationId xmlns:a16="http://schemas.microsoft.com/office/drawing/2014/main" xmlns="" id="{7795FA66-6BB7-FD03-9CB9-9B355BF82E9E}"/>
                </a:ext>
              </a:extLst>
            </p:cNvPr>
            <p:cNvSpPr/>
            <p:nvPr/>
          </p:nvSpPr>
          <p:spPr>
            <a:xfrm>
              <a:off x="5645775" y="1919078"/>
              <a:ext cx="216309" cy="144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6" name="Rectangle 105">
              <a:extLst>
                <a:ext uri="{FF2B5EF4-FFF2-40B4-BE49-F238E27FC236}">
                  <a16:creationId xmlns:a16="http://schemas.microsoft.com/office/drawing/2014/main" xmlns="" id="{0B4E9134-F978-0139-A46B-F79FAAF1D25A}"/>
                </a:ext>
              </a:extLst>
            </p:cNvPr>
            <p:cNvSpPr/>
            <p:nvPr/>
          </p:nvSpPr>
          <p:spPr>
            <a:xfrm>
              <a:off x="5941836" y="1919079"/>
              <a:ext cx="216309" cy="159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7" name="Rectangle 106">
              <a:extLst>
                <a:ext uri="{FF2B5EF4-FFF2-40B4-BE49-F238E27FC236}">
                  <a16:creationId xmlns:a16="http://schemas.microsoft.com/office/drawing/2014/main" xmlns="" id="{FEB7AD4B-00C8-1841-A434-ECB5BA44D0C2}"/>
                </a:ext>
              </a:extLst>
            </p:cNvPr>
            <p:cNvSpPr/>
            <p:nvPr/>
          </p:nvSpPr>
          <p:spPr>
            <a:xfrm>
              <a:off x="6237897" y="1919078"/>
              <a:ext cx="216309" cy="1624221"/>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8" name="Rectangle 107">
              <a:extLst>
                <a:ext uri="{FF2B5EF4-FFF2-40B4-BE49-F238E27FC236}">
                  <a16:creationId xmlns:a16="http://schemas.microsoft.com/office/drawing/2014/main" xmlns="" id="{B736E10E-26B5-70A1-37A5-ECA6AEF38316}"/>
                </a:ext>
              </a:extLst>
            </p:cNvPr>
            <p:cNvSpPr/>
            <p:nvPr/>
          </p:nvSpPr>
          <p:spPr>
            <a:xfrm>
              <a:off x="6533958" y="1919078"/>
              <a:ext cx="216309" cy="1707565"/>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9" name="Rectangle 108">
              <a:extLst>
                <a:ext uri="{FF2B5EF4-FFF2-40B4-BE49-F238E27FC236}">
                  <a16:creationId xmlns:a16="http://schemas.microsoft.com/office/drawing/2014/main" xmlns="" id="{B3E986BD-1BA6-A86A-0ED9-8A0A8DA1E72A}"/>
                </a:ext>
              </a:extLst>
            </p:cNvPr>
            <p:cNvSpPr/>
            <p:nvPr/>
          </p:nvSpPr>
          <p:spPr>
            <a:xfrm>
              <a:off x="6830019" y="1919078"/>
              <a:ext cx="216309" cy="1731377"/>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0" name="Rectangle 109">
              <a:extLst>
                <a:ext uri="{FF2B5EF4-FFF2-40B4-BE49-F238E27FC236}">
                  <a16:creationId xmlns:a16="http://schemas.microsoft.com/office/drawing/2014/main" xmlns="" id="{0F58A645-34DF-0292-3005-F70E0C2FCA53}"/>
                </a:ext>
              </a:extLst>
            </p:cNvPr>
            <p:cNvSpPr/>
            <p:nvPr/>
          </p:nvSpPr>
          <p:spPr>
            <a:xfrm>
              <a:off x="7126080" y="1919079"/>
              <a:ext cx="216309" cy="1738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1" name="Rectangle 110">
              <a:extLst>
                <a:ext uri="{FF2B5EF4-FFF2-40B4-BE49-F238E27FC236}">
                  <a16:creationId xmlns:a16="http://schemas.microsoft.com/office/drawing/2014/main" xmlns="" id="{7D8D57A8-FBC8-D6B9-C37A-892F6734CD3B}"/>
                </a:ext>
              </a:extLst>
            </p:cNvPr>
            <p:cNvSpPr/>
            <p:nvPr/>
          </p:nvSpPr>
          <p:spPr>
            <a:xfrm>
              <a:off x="7422141" y="1919079"/>
              <a:ext cx="216309" cy="1774240"/>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2" name="Rectangle 111">
              <a:extLst>
                <a:ext uri="{FF2B5EF4-FFF2-40B4-BE49-F238E27FC236}">
                  <a16:creationId xmlns:a16="http://schemas.microsoft.com/office/drawing/2014/main" xmlns="" id="{EB5C3C46-8F67-BBC8-E53F-93900CDD1472}"/>
                </a:ext>
              </a:extLst>
            </p:cNvPr>
            <p:cNvSpPr/>
            <p:nvPr/>
          </p:nvSpPr>
          <p:spPr>
            <a:xfrm>
              <a:off x="7718202" y="1919078"/>
              <a:ext cx="216309" cy="1809959"/>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3" name="Rectangle 112">
              <a:extLst>
                <a:ext uri="{FF2B5EF4-FFF2-40B4-BE49-F238E27FC236}">
                  <a16:creationId xmlns:a16="http://schemas.microsoft.com/office/drawing/2014/main" xmlns="" id="{E913FF77-0A64-B54E-AD28-C7AA8BBA9534}"/>
                </a:ext>
              </a:extLst>
            </p:cNvPr>
            <p:cNvSpPr/>
            <p:nvPr/>
          </p:nvSpPr>
          <p:spPr>
            <a:xfrm>
              <a:off x="8014263" y="1919078"/>
              <a:ext cx="216309" cy="18909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4" name="Rectangle 113">
              <a:extLst>
                <a:ext uri="{FF2B5EF4-FFF2-40B4-BE49-F238E27FC236}">
                  <a16:creationId xmlns:a16="http://schemas.microsoft.com/office/drawing/2014/main" xmlns="" id="{F43F0A54-3417-4664-4587-EC487914F516}"/>
                </a:ext>
              </a:extLst>
            </p:cNvPr>
            <p:cNvSpPr/>
            <p:nvPr/>
          </p:nvSpPr>
          <p:spPr>
            <a:xfrm>
              <a:off x="8310324" y="1919078"/>
              <a:ext cx="216309" cy="19361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5" name="Rectangle 114">
              <a:extLst>
                <a:ext uri="{FF2B5EF4-FFF2-40B4-BE49-F238E27FC236}">
                  <a16:creationId xmlns:a16="http://schemas.microsoft.com/office/drawing/2014/main" xmlns="" id="{D5EA70C9-2281-90DF-8110-C530812D0F42}"/>
                </a:ext>
              </a:extLst>
            </p:cNvPr>
            <p:cNvSpPr/>
            <p:nvPr/>
          </p:nvSpPr>
          <p:spPr>
            <a:xfrm>
              <a:off x="8606385" y="1919078"/>
              <a:ext cx="216309" cy="2083803"/>
            </a:xfrm>
            <a:prstGeom prst="rect">
              <a:avLst/>
            </a:prstGeom>
            <a:solidFill>
              <a:srgbClr val="005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6" name="Rectangle 115">
              <a:extLst>
                <a:ext uri="{FF2B5EF4-FFF2-40B4-BE49-F238E27FC236}">
                  <a16:creationId xmlns:a16="http://schemas.microsoft.com/office/drawing/2014/main" xmlns="" id="{E3A12C12-9974-ABB7-42EA-D68033596241}"/>
                </a:ext>
              </a:extLst>
            </p:cNvPr>
            <p:cNvSpPr/>
            <p:nvPr/>
          </p:nvSpPr>
          <p:spPr>
            <a:xfrm>
              <a:off x="8902446" y="1919078"/>
              <a:ext cx="216309" cy="20838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7" name="Rectangle 116">
              <a:extLst>
                <a:ext uri="{FF2B5EF4-FFF2-40B4-BE49-F238E27FC236}">
                  <a16:creationId xmlns:a16="http://schemas.microsoft.com/office/drawing/2014/main" xmlns="" id="{8F82F92E-AE27-E162-11CF-608DFF9C15CA}"/>
                </a:ext>
              </a:extLst>
            </p:cNvPr>
            <p:cNvSpPr/>
            <p:nvPr/>
          </p:nvSpPr>
          <p:spPr>
            <a:xfrm>
              <a:off x="9198507" y="1919078"/>
              <a:ext cx="216309" cy="20838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8" name="Rectangle 117">
              <a:extLst>
                <a:ext uri="{FF2B5EF4-FFF2-40B4-BE49-F238E27FC236}">
                  <a16:creationId xmlns:a16="http://schemas.microsoft.com/office/drawing/2014/main" xmlns="" id="{EE2E6BDA-EE2C-0A69-0C6F-B06D799191E9}"/>
                </a:ext>
              </a:extLst>
            </p:cNvPr>
            <p:cNvSpPr/>
            <p:nvPr/>
          </p:nvSpPr>
          <p:spPr>
            <a:xfrm>
              <a:off x="9494568" y="1919078"/>
              <a:ext cx="216309" cy="2219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19" name="Rectangle 118">
              <a:extLst>
                <a:ext uri="{FF2B5EF4-FFF2-40B4-BE49-F238E27FC236}">
                  <a16:creationId xmlns:a16="http://schemas.microsoft.com/office/drawing/2014/main" xmlns="" id="{7BBAB53A-8E37-6C9C-3D17-39652C68E84B}"/>
                </a:ext>
              </a:extLst>
            </p:cNvPr>
            <p:cNvSpPr/>
            <p:nvPr/>
          </p:nvSpPr>
          <p:spPr>
            <a:xfrm>
              <a:off x="9790629" y="1919078"/>
              <a:ext cx="216309" cy="2219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0" name="Rectangle 119">
              <a:extLst>
                <a:ext uri="{FF2B5EF4-FFF2-40B4-BE49-F238E27FC236}">
                  <a16:creationId xmlns:a16="http://schemas.microsoft.com/office/drawing/2014/main" xmlns="" id="{713621B1-287A-977A-641A-CC6302FFC7F0}"/>
                </a:ext>
              </a:extLst>
            </p:cNvPr>
            <p:cNvSpPr/>
            <p:nvPr/>
          </p:nvSpPr>
          <p:spPr>
            <a:xfrm>
              <a:off x="10086690" y="1919078"/>
              <a:ext cx="216309" cy="2326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grpSp>
      <p:sp>
        <p:nvSpPr>
          <p:cNvPr id="122" name="ZoneTexte 121">
            <a:extLst>
              <a:ext uri="{FF2B5EF4-FFF2-40B4-BE49-F238E27FC236}">
                <a16:creationId xmlns:a16="http://schemas.microsoft.com/office/drawing/2014/main" xmlns="" id="{EB4C5BFD-F739-A77F-0B58-0683ED057B66}"/>
              </a:ext>
            </a:extLst>
          </p:cNvPr>
          <p:cNvSpPr txBox="1"/>
          <p:nvPr/>
        </p:nvSpPr>
        <p:spPr>
          <a:xfrm>
            <a:off x="2027160" y="3696009"/>
            <a:ext cx="1840652" cy="646331"/>
          </a:xfrm>
          <a:prstGeom prst="rect">
            <a:avLst/>
          </a:prstGeom>
          <a:noFill/>
        </p:spPr>
        <p:txBody>
          <a:bodyPr wrap="square" rtlCol="0" anchor="t">
            <a:spAutoFit/>
          </a:bodyPr>
          <a:lstStyle/>
          <a:p>
            <a:pPr algn="r"/>
            <a:r>
              <a:rPr lang="fr-FR" sz="1200" b="1" dirty="0">
                <a:solidFill>
                  <a:srgbClr val="FF7F4D"/>
                </a:solidFill>
                <a:latin typeface="Century Gothic" panose="020B0502020202020204" pitchFamily="34" charset="0"/>
              </a:rPr>
              <a:t>Elevé (n=13)</a:t>
            </a:r>
          </a:p>
          <a:p>
            <a:pPr algn="r"/>
            <a:r>
              <a:rPr lang="fr-FR" sz="1200" b="1" dirty="0">
                <a:solidFill>
                  <a:srgbClr val="005087"/>
                </a:solidFill>
                <a:latin typeface="Century Gothic" panose="020B0502020202020204" pitchFamily="34" charset="0"/>
              </a:rPr>
              <a:t>bas (n=9)</a:t>
            </a:r>
          </a:p>
          <a:p>
            <a:pPr algn="r"/>
            <a:r>
              <a:rPr lang="fr-FR" sz="1200" b="1" dirty="0">
                <a:solidFill>
                  <a:prstClr val="black">
                    <a:lumMod val="50000"/>
                    <a:lumOff val="50000"/>
                  </a:prstClr>
                </a:solidFill>
                <a:latin typeface="Century Gothic" panose="020B0502020202020204" pitchFamily="34" charset="0"/>
              </a:rPr>
              <a:t>Négatif (n=5)</a:t>
            </a:r>
          </a:p>
        </p:txBody>
      </p:sp>
      <p:sp>
        <p:nvSpPr>
          <p:cNvPr id="12" name="Espace réservé du texte 11">
            <a:extLst>
              <a:ext uri="{FF2B5EF4-FFF2-40B4-BE49-F238E27FC236}">
                <a16:creationId xmlns:a16="http://schemas.microsoft.com/office/drawing/2014/main" xmlns="" id="{CF2CB4DA-D02E-E630-D626-CADE93AB6690}"/>
              </a:ext>
            </a:extLst>
          </p:cNvPr>
          <p:cNvSpPr>
            <a:spLocks noGrp="1"/>
          </p:cNvSpPr>
          <p:nvPr>
            <p:ph type="body" sz="quarter" idx="20"/>
          </p:nvPr>
        </p:nvSpPr>
        <p:spPr>
          <a:xfrm>
            <a:off x="1360463" y="942548"/>
            <a:ext cx="4816728" cy="387350"/>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Changement des lésions cibles par rapport </a:t>
            </a:r>
            <a:r>
              <a:rPr lang="fr-FR" sz="1200" dirty="0"/>
              <a:t>à la </a:t>
            </a:r>
            <a:r>
              <a:rPr kumimoji="0" lang="fr-FR" sz="1200" b="1" i="0" u="none" strike="noStrike" kern="1200" cap="none" spc="0" normalizeH="0" baseline="0" noProof="0" dirty="0">
                <a:ln>
                  <a:noFill/>
                </a:ln>
                <a:solidFill>
                  <a:srgbClr val="737078"/>
                </a:solidFill>
                <a:effectLst/>
                <a:uLnTx/>
                <a:uFillTx/>
                <a:latin typeface="Century Gothic" panose="020B0502020202020204" pitchFamily="34" charset="0"/>
                <a:ea typeface="+mn-ea"/>
                <a:cs typeface="+mn-cs"/>
              </a:rPr>
              <a:t> baseline (%) </a:t>
            </a:r>
          </a:p>
        </p:txBody>
      </p:sp>
    </p:spTree>
    <p:extLst>
      <p:ext uri="{BB962C8B-B14F-4D97-AF65-F5344CB8AC3E}">
        <p14:creationId xmlns:p14="http://schemas.microsoft.com/office/powerpoint/2010/main" val="2185603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dirty="0"/>
              <a:t>2-6 juin 2023</a:t>
            </a:r>
            <a:r>
              <a:rPr lang="fr-FR" noProof="0" dirty="0"/>
              <a:t> </a:t>
            </a:r>
            <a:endParaRPr lang="fr-FR" dirty="0"/>
          </a:p>
          <a:p>
            <a:endParaRPr lang="fr-FR" dirty="0"/>
          </a:p>
        </p:txBody>
      </p:sp>
      <p:sp>
        <p:nvSpPr>
          <p:cNvPr id="7" name="Espace réservé du contenu 2">
            <a:extLst>
              <a:ext uri="{FF2B5EF4-FFF2-40B4-BE49-F238E27FC236}">
                <a16:creationId xmlns:a16="http://schemas.microsoft.com/office/drawing/2014/main" xmlns="" id="{AB2C066C-DBFF-CE4D-EE4B-8C6398786073}"/>
              </a:ext>
            </a:extLst>
          </p:cNvPr>
          <p:cNvSpPr>
            <a:spLocks noGrp="1"/>
          </p:cNvSpPr>
          <p:nvPr>
            <p:ph sz="quarter" idx="16"/>
          </p:nvPr>
        </p:nvSpPr>
        <p:spPr/>
        <p:txBody>
          <a:bodyPr/>
          <a:lstStyle/>
          <a:p>
            <a:r>
              <a:rPr lang="fr-FR" dirty="0"/>
              <a:t>H. </a:t>
            </a:r>
            <a:r>
              <a:rPr lang="fr-FR" dirty="0" err="1"/>
              <a:t>Akamatsu</a:t>
            </a:r>
            <a:r>
              <a:rPr lang="fr-FR" dirty="0"/>
              <a:t> et al., ASCO</a:t>
            </a:r>
            <a:r>
              <a:rPr lang="fr-FR" baseline="30000" dirty="0"/>
              <a:t>®</a:t>
            </a:r>
            <a:r>
              <a:rPr lang="fr-FR" dirty="0"/>
              <a:t> 2023, Abs. #9006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sz="3600"/>
              <a:t>SCARLET</a:t>
            </a:r>
            <a:endParaRPr lang="fr-FR" sz="3600" dirty="0"/>
          </a:p>
        </p:txBody>
      </p:sp>
      <p:sp>
        <p:nvSpPr>
          <p:cNvPr id="6" name="Espace réservé du texte 5">
            <a:extLst>
              <a:ext uri="{FF2B5EF4-FFF2-40B4-BE49-F238E27FC236}">
                <a16:creationId xmlns:a16="http://schemas.microsoft.com/office/drawing/2014/main" xmlns="" id="{C0043D08-B4E0-5F45-777F-7CE8AAE12766}"/>
              </a:ext>
            </a:extLst>
          </p:cNvPr>
          <p:cNvSpPr>
            <a:spLocks noGrp="1"/>
          </p:cNvSpPr>
          <p:nvPr>
            <p:ph type="body" sz="quarter" idx="18"/>
          </p:nvPr>
        </p:nvSpPr>
        <p:spPr/>
        <p:txBody>
          <a:bodyPr/>
          <a:lstStyle/>
          <a:p>
            <a:r>
              <a:rPr lang="fr-FR" sz="2000"/>
              <a:t>Survie globale</a:t>
            </a:r>
          </a:p>
        </p:txBody>
      </p:sp>
      <p:graphicFrame>
        <p:nvGraphicFramePr>
          <p:cNvPr id="14" name="Chart 16">
            <a:extLst>
              <a:ext uri="{FF2B5EF4-FFF2-40B4-BE49-F238E27FC236}">
                <a16:creationId xmlns:a16="http://schemas.microsoft.com/office/drawing/2014/main" xmlns="" id="{2E56A482-CE11-6741-3917-F7CA9E8F44CF}"/>
              </a:ext>
            </a:extLst>
          </p:cNvPr>
          <p:cNvGraphicFramePr/>
          <p:nvPr/>
        </p:nvGraphicFramePr>
        <p:xfrm>
          <a:off x="1467851" y="1913993"/>
          <a:ext cx="4298061" cy="2800368"/>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a:extLst>
              <a:ext uri="{FF2B5EF4-FFF2-40B4-BE49-F238E27FC236}">
                <a16:creationId xmlns:a16="http://schemas.microsoft.com/office/drawing/2014/main" xmlns="" id="{BEE2C2FF-AE2E-13D0-EBFB-345964F32885}"/>
              </a:ext>
            </a:extLst>
          </p:cNvPr>
          <p:cNvSpPr txBox="1"/>
          <p:nvPr/>
        </p:nvSpPr>
        <p:spPr>
          <a:xfrm>
            <a:off x="1547341" y="4630890"/>
            <a:ext cx="496518" cy="369332"/>
          </a:xfrm>
          <a:prstGeom prst="rect">
            <a:avLst/>
          </a:prstGeom>
          <a:noFill/>
        </p:spPr>
        <p:txBody>
          <a:bodyPr wrap="square" rtlCol="0" anchor="b">
            <a:spAutoFit/>
          </a:bodyPr>
          <a:lstStyle/>
          <a:p>
            <a:r>
              <a:rPr lang="fr-FR" sz="900" dirty="0">
                <a:solidFill>
                  <a:prstClr val="black">
                    <a:lumMod val="50000"/>
                    <a:lumOff val="50000"/>
                  </a:prstClr>
                </a:solidFill>
                <a:latin typeface="Century Gothic" panose="020B0502020202020204" pitchFamily="34" charset="0"/>
              </a:rPr>
              <a:t>NB at </a:t>
            </a:r>
            <a:r>
              <a:rPr lang="fr-FR" sz="900" dirty="0" err="1">
                <a:solidFill>
                  <a:prstClr val="black">
                    <a:lumMod val="50000"/>
                    <a:lumOff val="50000"/>
                  </a:prstClr>
                </a:solidFill>
                <a:latin typeface="Century Gothic" panose="020B0502020202020204" pitchFamily="34" charset="0"/>
              </a:rPr>
              <a:t>risk</a:t>
            </a:r>
            <a:endParaRPr lang="fr-FR" sz="900" dirty="0">
              <a:solidFill>
                <a:prstClr val="black">
                  <a:lumMod val="50000"/>
                  <a:lumOff val="50000"/>
                </a:prstClr>
              </a:solidFill>
              <a:latin typeface="Century Gothic" panose="020B0502020202020204" pitchFamily="34" charset="0"/>
            </a:endParaRPr>
          </a:p>
        </p:txBody>
      </p:sp>
      <p:sp>
        <p:nvSpPr>
          <p:cNvPr id="9" name="ZoneTexte 8">
            <a:extLst>
              <a:ext uri="{FF2B5EF4-FFF2-40B4-BE49-F238E27FC236}">
                <a16:creationId xmlns:a16="http://schemas.microsoft.com/office/drawing/2014/main" xmlns="" id="{0CE500ED-08CC-061A-683C-B21457A300EB}"/>
              </a:ext>
            </a:extLst>
          </p:cNvPr>
          <p:cNvSpPr txBox="1"/>
          <p:nvPr/>
        </p:nvSpPr>
        <p:spPr>
          <a:xfrm>
            <a:off x="2043859" y="4769390"/>
            <a:ext cx="31290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27</a:t>
            </a:r>
          </a:p>
        </p:txBody>
      </p:sp>
      <p:sp>
        <p:nvSpPr>
          <p:cNvPr id="17" name="ZoneTexte 16">
            <a:extLst>
              <a:ext uri="{FF2B5EF4-FFF2-40B4-BE49-F238E27FC236}">
                <a16:creationId xmlns:a16="http://schemas.microsoft.com/office/drawing/2014/main" xmlns="" id="{1EF56C83-01FB-E5C7-310D-7D4598FC7782}"/>
              </a:ext>
            </a:extLst>
          </p:cNvPr>
          <p:cNvSpPr txBox="1"/>
          <p:nvPr/>
        </p:nvSpPr>
        <p:spPr>
          <a:xfrm>
            <a:off x="2915442" y="4769390"/>
            <a:ext cx="31290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22</a:t>
            </a:r>
          </a:p>
        </p:txBody>
      </p:sp>
      <p:sp>
        <p:nvSpPr>
          <p:cNvPr id="18" name="ZoneTexte 17">
            <a:extLst>
              <a:ext uri="{FF2B5EF4-FFF2-40B4-BE49-F238E27FC236}">
                <a16:creationId xmlns:a16="http://schemas.microsoft.com/office/drawing/2014/main" xmlns="" id="{319A3E41-F0D6-B655-6986-24F01C2D34B4}"/>
              </a:ext>
            </a:extLst>
          </p:cNvPr>
          <p:cNvSpPr txBox="1"/>
          <p:nvPr/>
        </p:nvSpPr>
        <p:spPr>
          <a:xfrm>
            <a:off x="3754965" y="4769390"/>
            <a:ext cx="312907"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10</a:t>
            </a:r>
          </a:p>
        </p:txBody>
      </p:sp>
      <p:sp>
        <p:nvSpPr>
          <p:cNvPr id="19" name="ZoneTexte 18">
            <a:extLst>
              <a:ext uri="{FF2B5EF4-FFF2-40B4-BE49-F238E27FC236}">
                <a16:creationId xmlns:a16="http://schemas.microsoft.com/office/drawing/2014/main" xmlns="" id="{BEA5C6B2-B5EA-EA46-CBB7-F34013F6062D}"/>
              </a:ext>
            </a:extLst>
          </p:cNvPr>
          <p:cNvSpPr txBox="1"/>
          <p:nvPr/>
        </p:nvSpPr>
        <p:spPr>
          <a:xfrm>
            <a:off x="4626548" y="4769390"/>
            <a:ext cx="24878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5</a:t>
            </a:r>
          </a:p>
        </p:txBody>
      </p:sp>
      <p:sp>
        <p:nvSpPr>
          <p:cNvPr id="46" name="ZoneTexte 45">
            <a:extLst>
              <a:ext uri="{FF2B5EF4-FFF2-40B4-BE49-F238E27FC236}">
                <a16:creationId xmlns:a16="http://schemas.microsoft.com/office/drawing/2014/main" xmlns="" id="{E7DAFADB-0CB2-F27B-9C2B-98A188774997}"/>
              </a:ext>
            </a:extLst>
          </p:cNvPr>
          <p:cNvSpPr txBox="1"/>
          <p:nvPr/>
        </p:nvSpPr>
        <p:spPr>
          <a:xfrm>
            <a:off x="5498131" y="4769390"/>
            <a:ext cx="248786" cy="230832"/>
          </a:xfrm>
          <a:prstGeom prst="rect">
            <a:avLst/>
          </a:prstGeom>
          <a:noFill/>
        </p:spPr>
        <p:txBody>
          <a:bodyPr wrap="none" rtlCol="0" anchor="b">
            <a:spAutoFit/>
          </a:bodyPr>
          <a:lstStyle/>
          <a:p>
            <a:pPr algn="ctr"/>
            <a:r>
              <a:rPr lang="fr-FR" sz="900" dirty="0">
                <a:solidFill>
                  <a:prstClr val="black">
                    <a:lumMod val="50000"/>
                    <a:lumOff val="50000"/>
                  </a:prstClr>
                </a:solidFill>
                <a:latin typeface="Century Gothic" panose="020B0502020202020204" pitchFamily="34" charset="0"/>
              </a:rPr>
              <a:t>0</a:t>
            </a:r>
          </a:p>
        </p:txBody>
      </p:sp>
      <p:sp>
        <p:nvSpPr>
          <p:cNvPr id="54" name="ZoneTexte 53">
            <a:extLst>
              <a:ext uri="{FF2B5EF4-FFF2-40B4-BE49-F238E27FC236}">
                <a16:creationId xmlns:a16="http://schemas.microsoft.com/office/drawing/2014/main" xmlns="" id="{ECEA1F2E-1C5E-DD1C-A463-19F065312068}"/>
              </a:ext>
            </a:extLst>
          </p:cNvPr>
          <p:cNvSpPr txBox="1"/>
          <p:nvPr/>
        </p:nvSpPr>
        <p:spPr>
          <a:xfrm>
            <a:off x="3759864" y="1876988"/>
            <a:ext cx="2121808" cy="461665"/>
          </a:xfrm>
          <a:prstGeom prst="rect">
            <a:avLst/>
          </a:prstGeom>
          <a:noFill/>
        </p:spPr>
        <p:txBody>
          <a:bodyPr wrap="square" rtlCol="0" anchor="b">
            <a:spAutoFit/>
          </a:bodyPr>
          <a:lstStyle/>
          <a:p>
            <a:pPr algn="r"/>
            <a:r>
              <a:rPr lang="fr-FR" sz="1200" b="1" dirty="0">
                <a:solidFill>
                  <a:prstClr val="black"/>
                </a:solidFill>
                <a:latin typeface="Century Gothic" panose="020B0502020202020204" pitchFamily="34" charset="0"/>
              </a:rPr>
              <a:t>SG médiane : NA</a:t>
            </a:r>
          </a:p>
          <a:p>
            <a:pPr algn="r"/>
            <a:r>
              <a:rPr lang="fr-FR" sz="1200" b="1" dirty="0">
                <a:solidFill>
                  <a:prstClr val="black"/>
                </a:solidFill>
                <a:latin typeface="Century Gothic" panose="020B0502020202020204" pitchFamily="34" charset="0"/>
              </a:rPr>
              <a:t>SSP à 6 mois : 87,3%</a:t>
            </a:r>
          </a:p>
        </p:txBody>
      </p:sp>
      <p:cxnSp>
        <p:nvCxnSpPr>
          <p:cNvPr id="57" name="Connecteur droit 56">
            <a:extLst>
              <a:ext uri="{FF2B5EF4-FFF2-40B4-BE49-F238E27FC236}">
                <a16:creationId xmlns:a16="http://schemas.microsoft.com/office/drawing/2014/main" xmlns="" id="{5CF17DC6-B838-7A00-7387-5DF2EAE10762}"/>
              </a:ext>
            </a:extLst>
          </p:cNvPr>
          <p:cNvCxnSpPr/>
          <p:nvPr/>
        </p:nvCxnSpPr>
        <p:spPr>
          <a:xfrm>
            <a:off x="2850667" y="2143412"/>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pic>
        <p:nvPicPr>
          <p:cNvPr id="36" name="Graphique 35">
            <a:extLst>
              <a:ext uri="{FF2B5EF4-FFF2-40B4-BE49-F238E27FC236}">
                <a16:creationId xmlns:a16="http://schemas.microsoft.com/office/drawing/2014/main" xmlns="" id="{91A3CF0C-3357-AE47-A5BB-BA162B18CF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13412" y="2123085"/>
            <a:ext cx="3183445" cy="489761"/>
          </a:xfrm>
          <a:prstGeom prst="rect">
            <a:avLst/>
          </a:prstGeom>
        </p:spPr>
      </p:pic>
      <p:cxnSp>
        <p:nvCxnSpPr>
          <p:cNvPr id="37" name="Connecteur droit 36">
            <a:extLst>
              <a:ext uri="{FF2B5EF4-FFF2-40B4-BE49-F238E27FC236}">
                <a16:creationId xmlns:a16="http://schemas.microsoft.com/office/drawing/2014/main" xmlns="" id="{584FB610-6D6D-E9F0-B387-6E51492B4931}"/>
              </a:ext>
            </a:extLst>
          </p:cNvPr>
          <p:cNvCxnSpPr/>
          <p:nvPr/>
        </p:nvCxnSpPr>
        <p:spPr>
          <a:xfrm>
            <a:off x="2989530" y="2225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xmlns="" id="{A417E110-009A-BAEB-076C-AF1E8334068B}"/>
              </a:ext>
            </a:extLst>
          </p:cNvPr>
          <p:cNvCxnSpPr/>
          <p:nvPr/>
        </p:nvCxnSpPr>
        <p:spPr>
          <a:xfrm>
            <a:off x="3099573" y="2225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xmlns="" id="{F12916FD-7101-C082-F163-70D3E2B180B1}"/>
              </a:ext>
            </a:extLst>
          </p:cNvPr>
          <p:cNvCxnSpPr/>
          <p:nvPr/>
        </p:nvCxnSpPr>
        <p:spPr>
          <a:xfrm>
            <a:off x="3186035" y="2225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xmlns="" id="{8250C1F3-1849-49F3-31E5-75A5CBA50CD9}"/>
              </a:ext>
            </a:extLst>
          </p:cNvPr>
          <p:cNvCxnSpPr/>
          <p:nvPr/>
        </p:nvCxnSpPr>
        <p:spPr>
          <a:xfrm>
            <a:off x="3206995" y="2225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xmlns="" id="{9BE82323-DB96-C8BA-CDA1-07F1DF4E3A7A}"/>
              </a:ext>
            </a:extLst>
          </p:cNvPr>
          <p:cNvCxnSpPr/>
          <p:nvPr/>
        </p:nvCxnSpPr>
        <p:spPr>
          <a:xfrm>
            <a:off x="3238436" y="2225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xmlns="" id="{DDC424D6-CF7B-190A-C036-76E297CF0D65}"/>
              </a:ext>
            </a:extLst>
          </p:cNvPr>
          <p:cNvCxnSpPr/>
          <p:nvPr/>
        </p:nvCxnSpPr>
        <p:spPr>
          <a:xfrm>
            <a:off x="3335378" y="2333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xmlns="" id="{8A94D81F-8E08-3434-DDBA-A3305C16558D}"/>
              </a:ext>
            </a:extLst>
          </p:cNvPr>
          <p:cNvCxnSpPr/>
          <p:nvPr/>
        </p:nvCxnSpPr>
        <p:spPr>
          <a:xfrm>
            <a:off x="3372059" y="2333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xmlns="" id="{8C54F6E0-EF58-5156-F15A-B8AC381165B3}"/>
              </a:ext>
            </a:extLst>
          </p:cNvPr>
          <p:cNvCxnSpPr/>
          <p:nvPr/>
        </p:nvCxnSpPr>
        <p:spPr>
          <a:xfrm>
            <a:off x="3393019" y="2333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xmlns="" id="{928ED5C1-5F52-6493-F312-7F4C40A11625}"/>
              </a:ext>
            </a:extLst>
          </p:cNvPr>
          <p:cNvCxnSpPr/>
          <p:nvPr/>
        </p:nvCxnSpPr>
        <p:spPr>
          <a:xfrm>
            <a:off x="3421840" y="2333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xmlns="" id="{FE6880BE-183F-B68B-50A5-256E80AC898B}"/>
              </a:ext>
            </a:extLst>
          </p:cNvPr>
          <p:cNvCxnSpPr/>
          <p:nvPr/>
        </p:nvCxnSpPr>
        <p:spPr>
          <a:xfrm>
            <a:off x="3497821" y="2333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xmlns="" id="{A6E13FC0-6A74-0484-6F7B-5994501F10F3}"/>
              </a:ext>
            </a:extLst>
          </p:cNvPr>
          <p:cNvCxnSpPr/>
          <p:nvPr/>
        </p:nvCxnSpPr>
        <p:spPr>
          <a:xfrm>
            <a:off x="3699566" y="2333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xmlns="" id="{759FB613-4031-C73F-ED8A-C5214FB5FC77}"/>
              </a:ext>
            </a:extLst>
          </p:cNvPr>
          <p:cNvCxnSpPr/>
          <p:nvPr/>
        </p:nvCxnSpPr>
        <p:spPr>
          <a:xfrm>
            <a:off x="4061134" y="2333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xmlns="" id="{46CE1F61-EE96-ADB2-1AA0-880471150343}"/>
              </a:ext>
            </a:extLst>
          </p:cNvPr>
          <p:cNvCxnSpPr/>
          <p:nvPr/>
        </p:nvCxnSpPr>
        <p:spPr>
          <a:xfrm>
            <a:off x="4105675" y="2333413"/>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xmlns="" id="{0B23E56C-9E39-3816-9EB5-51241B363BF0}"/>
              </a:ext>
            </a:extLst>
          </p:cNvPr>
          <p:cNvCxnSpPr/>
          <p:nvPr/>
        </p:nvCxnSpPr>
        <p:spPr>
          <a:xfrm>
            <a:off x="4396501" y="2553606"/>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xmlns="" id="{3A06F286-45AF-156D-F272-E8842850A289}"/>
              </a:ext>
            </a:extLst>
          </p:cNvPr>
          <p:cNvCxnSpPr/>
          <p:nvPr/>
        </p:nvCxnSpPr>
        <p:spPr>
          <a:xfrm>
            <a:off x="4472483" y="2553606"/>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xmlns="" id="{C2DA0467-485C-6ADE-3E76-2A6B783935B4}"/>
              </a:ext>
            </a:extLst>
          </p:cNvPr>
          <p:cNvCxnSpPr/>
          <p:nvPr/>
        </p:nvCxnSpPr>
        <p:spPr>
          <a:xfrm>
            <a:off x="4527504" y="2553606"/>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xmlns="" id="{BD1F6808-F5E0-81D5-9551-AED05297659F}"/>
              </a:ext>
            </a:extLst>
          </p:cNvPr>
          <p:cNvCxnSpPr/>
          <p:nvPr/>
        </p:nvCxnSpPr>
        <p:spPr>
          <a:xfrm>
            <a:off x="4875972" y="2553606"/>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xmlns="" id="{643A127E-D96A-9E71-2BC2-9137D0442106}"/>
              </a:ext>
            </a:extLst>
          </p:cNvPr>
          <p:cNvCxnSpPr/>
          <p:nvPr/>
        </p:nvCxnSpPr>
        <p:spPr>
          <a:xfrm>
            <a:off x="4949333" y="2553606"/>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xmlns="" id="{E1920386-FC90-201A-F155-CA828C5FF0E7}"/>
              </a:ext>
            </a:extLst>
          </p:cNvPr>
          <p:cNvCxnSpPr/>
          <p:nvPr/>
        </p:nvCxnSpPr>
        <p:spPr>
          <a:xfrm>
            <a:off x="4996494" y="2553606"/>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xmlns="" id="{22989C6E-3022-D96E-95E2-C6D897EBAB7F}"/>
              </a:ext>
            </a:extLst>
          </p:cNvPr>
          <p:cNvCxnSpPr/>
          <p:nvPr/>
        </p:nvCxnSpPr>
        <p:spPr>
          <a:xfrm>
            <a:off x="5392123" y="2553606"/>
            <a:ext cx="0" cy="108000"/>
          </a:xfrm>
          <a:prstGeom prst="line">
            <a:avLst/>
          </a:prstGeom>
          <a:ln w="9525">
            <a:solidFill>
              <a:srgbClr val="005087"/>
            </a:solidFill>
          </a:ln>
        </p:spPr>
        <p:style>
          <a:lnRef idx="1">
            <a:schemeClr val="accent1"/>
          </a:lnRef>
          <a:fillRef idx="0">
            <a:schemeClr val="accent1"/>
          </a:fillRef>
          <a:effectRef idx="0">
            <a:schemeClr val="accent1"/>
          </a:effectRef>
          <a:fontRef idx="minor">
            <a:schemeClr val="tx1"/>
          </a:fontRef>
        </p:style>
      </p:cxnSp>
      <p:graphicFrame>
        <p:nvGraphicFramePr>
          <p:cNvPr id="87" name="Tableau 86">
            <a:extLst>
              <a:ext uri="{FF2B5EF4-FFF2-40B4-BE49-F238E27FC236}">
                <a16:creationId xmlns:a16="http://schemas.microsoft.com/office/drawing/2014/main" xmlns="" id="{1CC18D60-35D1-24A7-71AB-E04D438A5149}"/>
              </a:ext>
            </a:extLst>
          </p:cNvPr>
          <p:cNvGraphicFramePr>
            <a:graphicFrameLocks noGrp="1"/>
          </p:cNvGraphicFramePr>
          <p:nvPr>
            <p:extLst>
              <p:ext uri="{D42A27DB-BD31-4B8C-83A1-F6EECF244321}">
                <p14:modId xmlns:p14="http://schemas.microsoft.com/office/powerpoint/2010/main" val="2343431270"/>
              </p:ext>
            </p:extLst>
          </p:nvPr>
        </p:nvGraphicFramePr>
        <p:xfrm>
          <a:off x="6339804" y="1535418"/>
          <a:ext cx="5112000" cy="36000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xmlns="" val="1437306411"/>
                    </a:ext>
                  </a:extLst>
                </a:gridCol>
                <a:gridCol w="972000">
                  <a:extLst>
                    <a:ext uri="{9D8B030D-6E8A-4147-A177-3AD203B41FA5}">
                      <a16:colId xmlns:a16="http://schemas.microsoft.com/office/drawing/2014/main" xmlns="" val="1697084403"/>
                    </a:ext>
                  </a:extLst>
                </a:gridCol>
              </a:tblGrid>
              <a:tr h="684000">
                <a:tc gridSpan="2">
                  <a:txBody>
                    <a:bodyPr/>
                    <a:lstStyle/>
                    <a:p>
                      <a:pPr algn="l"/>
                      <a:r>
                        <a:rPr lang="fr-FR" sz="1600" b="0" u="none" dirty="0">
                          <a:latin typeface="Century Gothic" panose="020B0502020202020204" pitchFamily="34" charset="0"/>
                        </a:rPr>
                        <a:t>Traitement post étude</a:t>
                      </a:r>
                    </a:p>
                  </a:txBody>
                  <a:tcPr marL="180000" marR="3600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dirty="0">
                        <a:latin typeface="Century Gothic" panose="020B0502020202020204" pitchFamily="34" charset="0"/>
                      </a:endParaRPr>
                    </a:p>
                  </a:txBody>
                  <a:tcPr marL="36000" marR="36000" marT="0" marB="0" anchor="ctr"/>
                </a:tc>
                <a:extLst>
                  <a:ext uri="{0D108BD9-81ED-4DB2-BD59-A6C34878D82A}">
                    <a16:rowId xmlns:a16="http://schemas.microsoft.com/office/drawing/2014/main" xmlns="" val="1128650667"/>
                  </a:ext>
                </a:extLst>
              </a:tr>
              <a:tr h="486000">
                <a:tc>
                  <a:txBody>
                    <a:bodyPr/>
                    <a:lstStyle/>
                    <a:p>
                      <a:pPr marL="0" indent="0" algn="l"/>
                      <a:r>
                        <a:rPr lang="fr-FR" sz="1400" b="1" dirty="0">
                          <a:latin typeface="Century Gothic" panose="020B0502020202020204" pitchFamily="34" charset="0"/>
                        </a:rPr>
                        <a:t>Nombre de patients ayant arrêté de traitement</a:t>
                      </a:r>
                    </a:p>
                  </a:txBody>
                  <a:tcPr marL="180000" marR="36000" marT="0" marB="0" anchor="ctr">
                    <a:solidFill>
                      <a:srgbClr val="F2F2F2"/>
                    </a:solidFill>
                  </a:tcPr>
                </a:tc>
                <a:tc>
                  <a:txBody>
                    <a:bodyPr/>
                    <a:lstStyle/>
                    <a:p>
                      <a:pPr marL="0" indent="0" algn="ctr"/>
                      <a:r>
                        <a:rPr lang="fr-FR" sz="1400" b="1" dirty="0">
                          <a:latin typeface="Century Gothic" panose="020B0502020202020204" pitchFamily="34" charset="0"/>
                        </a:rPr>
                        <a:t>8</a:t>
                      </a:r>
                    </a:p>
                  </a:txBody>
                  <a:tcPr marL="36000" marR="36000" marT="0" marB="0" anchor="ctr">
                    <a:solidFill>
                      <a:srgbClr val="F2F2F2"/>
                    </a:solidFill>
                  </a:tcPr>
                </a:tc>
                <a:extLst>
                  <a:ext uri="{0D108BD9-81ED-4DB2-BD59-A6C34878D82A}">
                    <a16:rowId xmlns:a16="http://schemas.microsoft.com/office/drawing/2014/main" xmlns="" val="2173765897"/>
                  </a:ext>
                </a:extLst>
              </a:tr>
              <a:tr h="486000">
                <a:tc>
                  <a:txBody>
                    <a:bodyPr/>
                    <a:lstStyle/>
                    <a:p>
                      <a:pPr marL="0" indent="0" algn="l"/>
                      <a:r>
                        <a:rPr lang="fr-FR" sz="1400" b="1" dirty="0">
                          <a:latin typeface="Century Gothic" panose="020B0502020202020204" pitchFamily="34" charset="0"/>
                        </a:rPr>
                        <a:t>Chimiothérapie</a:t>
                      </a:r>
                    </a:p>
                  </a:txBody>
                  <a:tcPr marL="180000" marR="36000" marT="0" marB="0" anchor="ctr">
                    <a:solidFill>
                      <a:srgbClr val="B4C7E7"/>
                    </a:solidFill>
                  </a:tcPr>
                </a:tc>
                <a:tc>
                  <a:txBody>
                    <a:bodyPr/>
                    <a:lstStyle/>
                    <a:p>
                      <a:pPr marL="0" indent="0" algn="ctr"/>
                      <a:r>
                        <a:rPr lang="fr-FR" sz="1400" b="1" dirty="0">
                          <a:latin typeface="Century Gothic" panose="020B0502020202020204" pitchFamily="34" charset="0"/>
                        </a:rPr>
                        <a:t>4</a:t>
                      </a:r>
                    </a:p>
                  </a:txBody>
                  <a:tcPr marL="36000" marR="36000" marT="0" marB="0" anchor="ctr">
                    <a:solidFill>
                      <a:srgbClr val="B4C7E7"/>
                    </a:solidFill>
                  </a:tcPr>
                </a:tc>
                <a:extLst>
                  <a:ext uri="{0D108BD9-81ED-4DB2-BD59-A6C34878D82A}">
                    <a16:rowId xmlns:a16="http://schemas.microsoft.com/office/drawing/2014/main" xmlns="" val="1766846598"/>
                  </a:ext>
                </a:extLst>
              </a:tr>
              <a:tr h="486000">
                <a:tc>
                  <a:txBody>
                    <a:bodyPr/>
                    <a:lstStyle/>
                    <a:p>
                      <a:pPr marL="0" indent="0" algn="l"/>
                      <a:r>
                        <a:rPr lang="fr-FR" sz="1400" b="1" dirty="0">
                          <a:latin typeface="Century Gothic" panose="020B0502020202020204" pitchFamily="34" charset="0"/>
                        </a:rPr>
                        <a:t>Radiothérapie</a:t>
                      </a:r>
                    </a:p>
                  </a:txBody>
                  <a:tcPr marL="180000" marR="36000" marT="0" marB="0" anchor="ctr">
                    <a:solidFill>
                      <a:srgbClr val="F2F2F2"/>
                    </a:solidFill>
                  </a:tcPr>
                </a:tc>
                <a:tc>
                  <a:txBody>
                    <a:bodyPr/>
                    <a:lstStyle/>
                    <a:p>
                      <a:pPr marL="0" indent="0" algn="ctr"/>
                      <a:r>
                        <a:rPr lang="fr-FR" sz="1400" b="1" dirty="0">
                          <a:latin typeface="Century Gothic" panose="020B0502020202020204" pitchFamily="34" charset="0"/>
                        </a:rPr>
                        <a:t>3</a:t>
                      </a:r>
                    </a:p>
                  </a:txBody>
                  <a:tcPr marL="36000" marR="36000" marT="0" marB="0" anchor="ctr">
                    <a:solidFill>
                      <a:srgbClr val="F2F2F2"/>
                    </a:solidFill>
                  </a:tcPr>
                </a:tc>
                <a:extLst>
                  <a:ext uri="{0D108BD9-81ED-4DB2-BD59-A6C34878D82A}">
                    <a16:rowId xmlns:a16="http://schemas.microsoft.com/office/drawing/2014/main" xmlns="" val="228857405"/>
                  </a:ext>
                </a:extLst>
              </a:tr>
              <a:tr h="486000">
                <a:tc>
                  <a:txBody>
                    <a:bodyPr/>
                    <a:lstStyle/>
                    <a:p>
                      <a:pPr marL="450850" indent="0" algn="l"/>
                      <a:r>
                        <a:rPr lang="fr-FR" sz="1400" b="0" dirty="0">
                          <a:latin typeface="Century Gothic" panose="020B0502020202020204" pitchFamily="34" charset="0"/>
                        </a:rPr>
                        <a:t>Poumon</a:t>
                      </a:r>
                    </a:p>
                  </a:txBody>
                  <a:tcPr marL="180000" marR="36000" marT="0" marB="0" anchor="ctr">
                    <a:solidFill>
                      <a:srgbClr val="F2F2F2"/>
                    </a:solidFill>
                  </a:tcPr>
                </a:tc>
                <a:tc>
                  <a:txBody>
                    <a:bodyPr/>
                    <a:lstStyle/>
                    <a:p>
                      <a:pPr marL="0" indent="0" algn="ctr"/>
                      <a:r>
                        <a:rPr lang="fr-FR" sz="1400" b="1" dirty="0">
                          <a:latin typeface="Century Gothic" panose="020B0502020202020204" pitchFamily="34" charset="0"/>
                        </a:rPr>
                        <a:t>1</a:t>
                      </a:r>
                    </a:p>
                  </a:txBody>
                  <a:tcPr marL="36000" marR="36000" marT="0" marB="0" anchor="ctr">
                    <a:solidFill>
                      <a:srgbClr val="F2F2F2"/>
                    </a:solidFill>
                  </a:tcPr>
                </a:tc>
                <a:extLst>
                  <a:ext uri="{0D108BD9-81ED-4DB2-BD59-A6C34878D82A}">
                    <a16:rowId xmlns:a16="http://schemas.microsoft.com/office/drawing/2014/main" xmlns="" val="1750277421"/>
                  </a:ext>
                </a:extLst>
              </a:tr>
              <a:tr h="486000">
                <a:tc>
                  <a:txBody>
                    <a:bodyPr/>
                    <a:lstStyle/>
                    <a:p>
                      <a:pPr marL="450850" indent="0" algn="l"/>
                      <a:r>
                        <a:rPr lang="fr-FR" sz="1400" b="0" dirty="0">
                          <a:latin typeface="Century Gothic" panose="020B0502020202020204" pitchFamily="34" charset="0"/>
                        </a:rPr>
                        <a:t>Os</a:t>
                      </a:r>
                    </a:p>
                  </a:txBody>
                  <a:tcPr marL="180000" marR="36000" marT="0" marB="0" anchor="ctr">
                    <a:solidFill>
                      <a:srgbClr val="F2F2F2"/>
                    </a:solidFill>
                  </a:tcPr>
                </a:tc>
                <a:tc>
                  <a:txBody>
                    <a:bodyPr/>
                    <a:lstStyle/>
                    <a:p>
                      <a:pPr marL="0" indent="0" algn="ctr"/>
                      <a:r>
                        <a:rPr lang="fr-FR" sz="1400" b="1" dirty="0">
                          <a:latin typeface="Century Gothic" panose="020B0502020202020204" pitchFamily="34" charset="0"/>
                        </a:rPr>
                        <a:t>2</a:t>
                      </a:r>
                    </a:p>
                  </a:txBody>
                  <a:tcPr marL="36000" marR="36000" marT="0" marB="0" anchor="ctr">
                    <a:solidFill>
                      <a:srgbClr val="F2F2F2"/>
                    </a:solidFill>
                  </a:tcPr>
                </a:tc>
                <a:extLst>
                  <a:ext uri="{0D108BD9-81ED-4DB2-BD59-A6C34878D82A}">
                    <a16:rowId xmlns:a16="http://schemas.microsoft.com/office/drawing/2014/main" xmlns="" val="3161662329"/>
                  </a:ext>
                </a:extLst>
              </a:tr>
              <a:tr h="486000">
                <a:tc>
                  <a:txBody>
                    <a:bodyPr/>
                    <a:lstStyle/>
                    <a:p>
                      <a:pPr marL="0" indent="0" algn="l"/>
                      <a:r>
                        <a:rPr lang="fr-FR" sz="1400" b="1" dirty="0">
                          <a:latin typeface="Century Gothic" panose="020B0502020202020204" pitchFamily="34" charset="0"/>
                        </a:rPr>
                        <a:t>Chirurgie</a:t>
                      </a:r>
                    </a:p>
                  </a:txBody>
                  <a:tcPr marL="180000" marR="36000" marT="0" marB="0" anchor="ctr">
                    <a:solidFill>
                      <a:srgbClr val="B4C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L="36000" marR="36000" marT="0" marB="0" anchor="ctr">
                    <a:solidFill>
                      <a:srgbClr val="B4C7E7"/>
                    </a:solidFill>
                  </a:tcPr>
                </a:tc>
                <a:extLst>
                  <a:ext uri="{0D108BD9-81ED-4DB2-BD59-A6C34878D82A}">
                    <a16:rowId xmlns:a16="http://schemas.microsoft.com/office/drawing/2014/main" xmlns="" val="176515606"/>
                  </a:ext>
                </a:extLst>
              </a:tr>
            </a:tbl>
          </a:graphicData>
        </a:graphic>
      </p:graphicFrame>
      <p:sp>
        <p:nvSpPr>
          <p:cNvPr id="20" name="Espace réservé du contenu 5">
            <a:extLst>
              <a:ext uri="{FF2B5EF4-FFF2-40B4-BE49-F238E27FC236}">
                <a16:creationId xmlns:a16="http://schemas.microsoft.com/office/drawing/2014/main" xmlns="" id="{8FECB0B7-A8DE-D5C8-D1AB-34FCB6606097}"/>
              </a:ext>
            </a:extLst>
          </p:cNvPr>
          <p:cNvSpPr txBox="1">
            <a:spLocks/>
          </p:cNvSpPr>
          <p:nvPr/>
        </p:nvSpPr>
        <p:spPr>
          <a:xfrm>
            <a:off x="1467851" y="1535419"/>
            <a:ext cx="4709340" cy="3600000"/>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5" name="Espace réservé du texte 4">
            <a:extLst>
              <a:ext uri="{FF2B5EF4-FFF2-40B4-BE49-F238E27FC236}">
                <a16:creationId xmlns:a16="http://schemas.microsoft.com/office/drawing/2014/main" xmlns="" id="{22A707DC-A71D-8F0E-CFDB-B97F8D192E0D}"/>
              </a:ext>
            </a:extLst>
          </p:cNvPr>
          <p:cNvSpPr>
            <a:spLocks noGrp="1"/>
          </p:cNvSpPr>
          <p:nvPr>
            <p:ph type="body" sz="quarter" idx="20"/>
          </p:nvPr>
        </p:nvSpPr>
        <p:spPr>
          <a:xfrm>
            <a:off x="1554553" y="1374301"/>
            <a:ext cx="1683883" cy="387350"/>
          </a:xfrm>
        </p:spPr>
        <p:txBody>
          <a:bodyPr/>
          <a:lstStyle/>
          <a:p>
            <a:r>
              <a:rPr lang="fr-FR" dirty="0"/>
              <a:t>SG</a:t>
            </a:r>
          </a:p>
        </p:txBody>
      </p:sp>
    </p:spTree>
    <p:extLst>
      <p:ext uri="{BB962C8B-B14F-4D97-AF65-F5344CB8AC3E}">
        <p14:creationId xmlns:p14="http://schemas.microsoft.com/office/powerpoint/2010/main" val="3293774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dirty="0"/>
              <a:t>2-6 juin 2023</a:t>
            </a:r>
            <a:r>
              <a:rPr lang="fr-FR" noProof="0" dirty="0"/>
              <a:t> </a:t>
            </a:r>
            <a:endParaRPr lang="fr-FR" dirty="0"/>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sz="3600"/>
              <a:t>SCARLET</a:t>
            </a:r>
            <a:endParaRPr lang="fr-FR" dirty="0"/>
          </a:p>
        </p:txBody>
      </p:sp>
      <p:sp>
        <p:nvSpPr>
          <p:cNvPr id="17" name="Espace réservé du texte 16">
            <a:extLst>
              <a:ext uri="{FF2B5EF4-FFF2-40B4-BE49-F238E27FC236}">
                <a16:creationId xmlns:a16="http://schemas.microsoft.com/office/drawing/2014/main" xmlns="" id="{BD5428BE-6A51-B7C0-4324-F133B8417FC0}"/>
              </a:ext>
            </a:extLst>
          </p:cNvPr>
          <p:cNvSpPr>
            <a:spLocks noGrp="1"/>
          </p:cNvSpPr>
          <p:nvPr>
            <p:ph type="body" sz="quarter" idx="18"/>
          </p:nvPr>
        </p:nvSpPr>
        <p:spPr/>
        <p:txBody>
          <a:bodyPr/>
          <a:lstStyle/>
          <a:p>
            <a:r>
              <a:rPr lang="fr-FR"/>
              <a:t>Conclusions</a:t>
            </a:r>
            <a:endParaRPr lang="fr-FR" dirty="0"/>
          </a:p>
        </p:txBody>
      </p:sp>
      <p:sp>
        <p:nvSpPr>
          <p:cNvPr id="8" name="Espace réservé du contenu 7">
            <a:extLst>
              <a:ext uri="{FF2B5EF4-FFF2-40B4-BE49-F238E27FC236}">
                <a16:creationId xmlns:a16="http://schemas.microsoft.com/office/drawing/2014/main" xmlns="" id="{8C33B3A3-76F7-3E03-29A3-49B1064383F5}"/>
              </a:ext>
            </a:extLst>
          </p:cNvPr>
          <p:cNvSpPr>
            <a:spLocks noGrp="1"/>
          </p:cNvSpPr>
          <p:nvPr>
            <p:ph sz="quarter" idx="21"/>
          </p:nvPr>
        </p:nvSpPr>
        <p:spPr>
          <a:xfrm>
            <a:off x="2092410" y="1319110"/>
            <a:ext cx="8550875" cy="3409409"/>
          </a:xfrm>
        </p:spPr>
        <p:txBody>
          <a:bodyPr anchor="ctr">
            <a:noAutofit/>
          </a:bodyPr>
          <a:lstStyle/>
          <a:p>
            <a:pPr marL="285750" indent="-285750">
              <a:spcAft>
                <a:spcPts val="1200"/>
              </a:spcAft>
              <a:buFont typeface="Century Gothic" panose="020B0502020202020204" pitchFamily="34" charset="0"/>
              <a:buChar char="►"/>
            </a:pPr>
            <a:r>
              <a:rPr lang="fr-FR" sz="2000" dirty="0"/>
              <a:t>Le taux de réponse objectif de 88,8% est très important mais il faut plus de recul pour voir si cette très bonne réponse impacte  la SSP et la survie globale.</a:t>
            </a:r>
          </a:p>
          <a:p>
            <a:pPr marL="285750" indent="-285750">
              <a:spcAft>
                <a:spcPts val="1200"/>
              </a:spcAft>
              <a:buFont typeface="Century Gothic" panose="020B0502020202020204" pitchFamily="34" charset="0"/>
              <a:buChar char="►"/>
            </a:pPr>
            <a:r>
              <a:rPr lang="fr-FR" sz="2000" dirty="0"/>
              <a:t>A noter qu’il n’y a pas d’immunothérapie dans l’association choisie.</a:t>
            </a:r>
          </a:p>
          <a:p>
            <a:pPr marL="285750" indent="-285750">
              <a:spcAft>
                <a:spcPts val="1200"/>
              </a:spcAft>
              <a:buFont typeface="Century Gothic" panose="020B0502020202020204" pitchFamily="34" charset="0"/>
              <a:buChar char="►"/>
            </a:pPr>
            <a:r>
              <a:rPr lang="fr-FR" sz="2000" dirty="0"/>
              <a:t>La toxicité de Grade 3 et plus a concerné tout de même 72,4% des patients , essentiellement de type hématologique (anémie, thrombopénie, neutropénie).</a:t>
            </a:r>
          </a:p>
        </p:txBody>
      </p:sp>
      <p:sp>
        <p:nvSpPr>
          <p:cNvPr id="7" name="Espace réservé du contenu 6">
            <a:extLst>
              <a:ext uri="{FF2B5EF4-FFF2-40B4-BE49-F238E27FC236}">
                <a16:creationId xmlns:a16="http://schemas.microsoft.com/office/drawing/2014/main" xmlns="" id="{474D88D1-61F0-3A33-A5D1-8CB57434CF36}"/>
              </a:ext>
            </a:extLst>
          </p:cNvPr>
          <p:cNvSpPr>
            <a:spLocks noGrp="1"/>
          </p:cNvSpPr>
          <p:nvPr>
            <p:ph sz="quarter" idx="16"/>
          </p:nvPr>
        </p:nvSpPr>
        <p:spPr/>
        <p:txBody>
          <a:bodyPr/>
          <a:lstStyle/>
          <a:p>
            <a:r>
              <a:rPr lang="fr-FR" dirty="0"/>
              <a:t>H. </a:t>
            </a:r>
            <a:r>
              <a:rPr lang="fr-FR" dirty="0" err="1"/>
              <a:t>Akamatsu</a:t>
            </a:r>
            <a:r>
              <a:rPr lang="fr-FR" dirty="0"/>
              <a:t> et al., ASCO</a:t>
            </a:r>
            <a:r>
              <a:rPr lang="fr-FR" baseline="30000" dirty="0"/>
              <a:t>®</a:t>
            </a:r>
            <a:r>
              <a:rPr lang="fr-FR" dirty="0"/>
              <a:t> 2023, Abs. #9006</a:t>
            </a:r>
          </a:p>
        </p:txBody>
      </p:sp>
    </p:spTree>
    <p:extLst>
      <p:ext uri="{BB962C8B-B14F-4D97-AF65-F5344CB8AC3E}">
        <p14:creationId xmlns:p14="http://schemas.microsoft.com/office/powerpoint/2010/main" val="262617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AM. </a:t>
            </a:r>
            <a:r>
              <a:rPr lang="fr-FR" dirty="0" err="1"/>
              <a:t>Dingemans</a:t>
            </a:r>
            <a:r>
              <a:rPr lang="fr-FR" dirty="0"/>
              <a:t> et al., ASCO</a:t>
            </a:r>
            <a:r>
              <a:rPr lang="fr-FR" baseline="30000" dirty="0"/>
              <a:t> ®</a:t>
            </a:r>
            <a:r>
              <a:rPr lang="fr-FR" dirty="0"/>
              <a:t> 2023, LBA #9016</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dirty="0"/>
              <a:t>LBA #9016 : Etude </a:t>
            </a:r>
            <a:r>
              <a:rPr lang="fr-FR" dirty="0" err="1"/>
              <a:t>CodeBreak</a:t>
            </a:r>
            <a:r>
              <a:rPr lang="fr-FR" dirty="0"/>
              <a:t> 200</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fr-FR" sz="3200" dirty="0"/>
              <a:t>Analyse post-Hoc de l’efficacité intra-cérébrale du </a:t>
            </a:r>
            <a:r>
              <a:rPr lang="fr-FR" sz="3200" dirty="0" err="1"/>
              <a:t>sotorasib</a:t>
            </a:r>
            <a:r>
              <a:rPr lang="fr-FR" sz="3200" dirty="0"/>
              <a:t> </a:t>
            </a:r>
            <a:r>
              <a:rPr lang="fr-FR" sz="3200" i="1" dirty="0"/>
              <a:t>versus</a:t>
            </a:r>
            <a:r>
              <a:rPr lang="fr-FR" sz="3200" dirty="0"/>
              <a:t> </a:t>
            </a:r>
            <a:r>
              <a:rPr lang="fr-FR" sz="3200" dirty="0" err="1"/>
              <a:t>docétaxel</a:t>
            </a:r>
            <a:r>
              <a:rPr lang="fr-FR" sz="3200" dirty="0"/>
              <a:t> chez des CBNPC non-épidermoïde </a:t>
            </a:r>
            <a:r>
              <a:rPr lang="fr-FR" sz="3200" i="1" dirty="0"/>
              <a:t>KRAS</a:t>
            </a:r>
            <a:r>
              <a:rPr lang="fr-FR" sz="3200" i="1" baseline="30000" dirty="0"/>
              <a:t>G12C</a:t>
            </a:r>
            <a:r>
              <a:rPr lang="fr-FR" sz="3200" baseline="30000" dirty="0"/>
              <a:t> </a:t>
            </a:r>
            <a:r>
              <a:rPr lang="fr-FR" sz="3200" dirty="0" err="1"/>
              <a:t>pré-traités</a:t>
            </a:r>
            <a:r>
              <a:rPr lang="fr-FR" sz="3200" dirty="0"/>
              <a:t> porteurs de métastases cérébrales</a:t>
            </a:r>
          </a:p>
        </p:txBody>
      </p:sp>
    </p:spTree>
    <p:extLst>
      <p:ext uri="{BB962C8B-B14F-4D97-AF65-F5344CB8AC3E}">
        <p14:creationId xmlns:p14="http://schemas.microsoft.com/office/powerpoint/2010/main" val="3059091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lèche : droite 41">
            <a:extLst>
              <a:ext uri="{FF2B5EF4-FFF2-40B4-BE49-F238E27FC236}">
                <a16:creationId xmlns:a16="http://schemas.microsoft.com/office/drawing/2014/main" xmlns="" id="{EA63D120-5499-33C3-341A-34D8E1A22326}"/>
              </a:ext>
            </a:extLst>
          </p:cNvPr>
          <p:cNvSpPr/>
          <p:nvPr/>
        </p:nvSpPr>
        <p:spPr>
          <a:xfrm>
            <a:off x="3575563" y="3343739"/>
            <a:ext cx="7882146" cy="1347908"/>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6" name="Espace réservé du contenu 2">
            <a:extLst>
              <a:ext uri="{FF2B5EF4-FFF2-40B4-BE49-F238E27FC236}">
                <a16:creationId xmlns:a16="http://schemas.microsoft.com/office/drawing/2014/main" xmlns="" id="{0947D3CD-2099-C835-68D1-120AC7A31D74}"/>
              </a:ext>
            </a:extLst>
          </p:cNvPr>
          <p:cNvSpPr>
            <a:spLocks noGrp="1"/>
          </p:cNvSpPr>
          <p:nvPr>
            <p:ph sz="quarter" idx="16"/>
          </p:nvPr>
        </p:nvSpPr>
        <p:spPr/>
        <p:txBody>
          <a:bodyPr/>
          <a:lstStyle/>
          <a:p>
            <a:r>
              <a:rPr lang="fr-FR" dirty="0"/>
              <a:t>AM. </a:t>
            </a:r>
            <a:r>
              <a:rPr lang="fr-FR" dirty="0" err="1"/>
              <a:t>Dingemans</a:t>
            </a:r>
            <a:r>
              <a:rPr lang="fr-FR" dirty="0"/>
              <a:t> et al., ASCO</a:t>
            </a:r>
            <a:r>
              <a:rPr lang="fr-FR" baseline="30000" dirty="0"/>
              <a:t> ®</a:t>
            </a:r>
            <a:r>
              <a:rPr lang="fr-FR" dirty="0"/>
              <a:t> 2023, LBA #9016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dirty="0" err="1"/>
              <a:t>CodeBreak</a:t>
            </a:r>
            <a:r>
              <a:rPr lang="fr-FR" dirty="0"/>
              <a:t> 200</a:t>
            </a:r>
          </a:p>
        </p:txBody>
      </p:sp>
      <p:sp>
        <p:nvSpPr>
          <p:cNvPr id="3" name="Espace réservé du texte 2">
            <a:extLst>
              <a:ext uri="{FF2B5EF4-FFF2-40B4-BE49-F238E27FC236}">
                <a16:creationId xmlns:a16="http://schemas.microsoft.com/office/drawing/2014/main" xmlns="" id="{51B9E396-1BB2-DE82-8EF5-0BDED1FBFDD4}"/>
              </a:ext>
            </a:extLst>
          </p:cNvPr>
          <p:cNvSpPr>
            <a:spLocks noGrp="1"/>
          </p:cNvSpPr>
          <p:nvPr>
            <p:ph type="body" sz="quarter" idx="18"/>
          </p:nvPr>
        </p:nvSpPr>
        <p:spPr/>
        <p:txBody>
          <a:bodyPr/>
          <a:lstStyle/>
          <a:p>
            <a:r>
              <a:rPr lang="fr-FR" sz="2000" dirty="0"/>
              <a:t>Patients porteurs de métastases cérébrales (MC)</a:t>
            </a:r>
          </a:p>
        </p:txBody>
      </p:sp>
      <p:sp>
        <p:nvSpPr>
          <p:cNvPr id="13" name="Espace réservé du contenu 12">
            <a:extLst>
              <a:ext uri="{FF2B5EF4-FFF2-40B4-BE49-F238E27FC236}">
                <a16:creationId xmlns:a16="http://schemas.microsoft.com/office/drawing/2014/main" xmlns="" id="{9BC76256-811C-94DE-F59F-C84D9042EE17}"/>
              </a:ext>
            </a:extLst>
          </p:cNvPr>
          <p:cNvSpPr>
            <a:spLocks noGrp="1"/>
          </p:cNvSpPr>
          <p:nvPr>
            <p:ph sz="quarter" idx="21"/>
          </p:nvPr>
        </p:nvSpPr>
        <p:spPr>
          <a:xfrm>
            <a:off x="3418318" y="5251237"/>
            <a:ext cx="4350640" cy="583502"/>
          </a:xfrm>
        </p:spPr>
        <p:txBody>
          <a:bodyPr anchor="ctr">
            <a:normAutofit fontScale="85000" lnSpcReduction="20000"/>
          </a:bodyPr>
          <a:lstStyle/>
          <a:p>
            <a:pPr algn="ctr"/>
            <a:r>
              <a:rPr lang="fr-FR" dirty="0"/>
              <a:t>Suivi médian</a:t>
            </a:r>
            <a:r>
              <a:rPr lang="fr-FR" dirty="0">
                <a:latin typeface="Century Gothic" panose="020B0502020202020204" pitchFamily="34" charset="0"/>
              </a:rPr>
              <a:t> de 20 mois</a:t>
            </a:r>
          </a:p>
          <a:p>
            <a:pPr algn="ctr"/>
            <a:r>
              <a:rPr lang="fr-FR" dirty="0">
                <a:latin typeface="Century Gothic" panose="020B0502020202020204" pitchFamily="34" charset="0"/>
              </a:rPr>
              <a:t>Data </a:t>
            </a:r>
            <a:r>
              <a:rPr lang="fr-FR" dirty="0" err="1">
                <a:latin typeface="Century Gothic" panose="020B0502020202020204" pitchFamily="34" charset="0"/>
              </a:rPr>
              <a:t>cut</a:t>
            </a:r>
            <a:r>
              <a:rPr lang="fr-FR" dirty="0">
                <a:latin typeface="Century Gothic" panose="020B0502020202020204" pitchFamily="34" charset="0"/>
              </a:rPr>
              <a:t>-off : 2 Août 2022</a:t>
            </a:r>
          </a:p>
        </p:txBody>
      </p:sp>
      <p:sp>
        <p:nvSpPr>
          <p:cNvPr id="10" name="Freeform 5">
            <a:extLst>
              <a:ext uri="{FF2B5EF4-FFF2-40B4-BE49-F238E27FC236}">
                <a16:creationId xmlns:a16="http://schemas.microsoft.com/office/drawing/2014/main" xmlns="" id="{0E3C8BA1-BC93-089E-822B-90AEB604E661}"/>
              </a:ext>
            </a:extLst>
          </p:cNvPr>
          <p:cNvSpPr/>
          <p:nvPr/>
        </p:nvSpPr>
        <p:spPr>
          <a:xfrm>
            <a:off x="1204957" y="1335133"/>
            <a:ext cx="2312435" cy="3537729"/>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err="1">
                <a:solidFill>
                  <a:srgbClr val="000000"/>
                </a:solidFill>
                <a:latin typeface="Century Gothic" panose="020B0502020202020204" pitchFamily="34" charset="0"/>
                <a:cs typeface="Arial" panose="020B0604020202020204" pitchFamily="34" charset="0"/>
              </a:rPr>
              <a:t>Critères</a:t>
            </a:r>
            <a:r>
              <a:rPr lang="da-DK" sz="1100" b="1" dirty="0">
                <a:solidFill>
                  <a:srgbClr val="000000"/>
                </a:solidFill>
                <a:latin typeface="Century Gothic" panose="020B0502020202020204" pitchFamily="34" charset="0"/>
                <a:cs typeface="Arial" panose="020B0604020202020204" pitchFamily="34" charset="0"/>
              </a:rPr>
              <a:t> de </a:t>
            </a:r>
            <a:r>
              <a:rPr lang="da-DK" sz="1100" b="1" dirty="0" err="1">
                <a:solidFill>
                  <a:srgbClr val="000000"/>
                </a:solidFill>
                <a:latin typeface="Century Gothic" panose="020B0502020202020204" pitchFamily="34" charset="0"/>
                <a:cs typeface="Arial" panose="020B0604020202020204" pitchFamily="34" charset="0"/>
              </a:rPr>
              <a:t>sélection</a:t>
            </a:r>
            <a:endParaRPr lang="da-DK" sz="11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Adultes</a:t>
            </a:r>
            <a:r>
              <a:rPr lang="en-US" sz="1000" dirty="0">
                <a:solidFill>
                  <a:srgbClr val="000000"/>
                </a:solidFill>
                <a:latin typeface="Century Gothic" panose="020B0502020202020204" pitchFamily="34" charset="0"/>
                <a:cs typeface="Arial" panose="020B0604020202020204" pitchFamily="34" charset="0"/>
              </a:rPr>
              <a:t> </a:t>
            </a:r>
            <a:r>
              <a:rPr lang="fr-FR" sz="1000" dirty="0">
                <a:solidFill>
                  <a:srgbClr val="000000"/>
                </a:solidFill>
                <a:latin typeface="Century Gothic" panose="020B0502020202020204" pitchFamily="34" charset="0"/>
                <a:cs typeface="Arial" panose="020B0604020202020204" pitchFamily="34" charset="0"/>
              </a:rPr>
              <a:t>atteints d'un CBNPC localement avancé et non </a:t>
            </a:r>
            <a:r>
              <a:rPr lang="fr-FR" sz="1000" dirty="0" err="1">
                <a:solidFill>
                  <a:srgbClr val="000000"/>
                </a:solidFill>
                <a:latin typeface="Century Gothic" panose="020B0502020202020204" pitchFamily="34" charset="0"/>
                <a:cs typeface="Arial" panose="020B0604020202020204" pitchFamily="34" charset="0"/>
              </a:rPr>
              <a:t>résécable</a:t>
            </a:r>
            <a:r>
              <a:rPr lang="fr-FR" sz="1000" dirty="0">
                <a:solidFill>
                  <a:srgbClr val="000000"/>
                </a:solidFill>
                <a:latin typeface="Century Gothic" panose="020B0502020202020204" pitchFamily="34" charset="0"/>
                <a:cs typeface="Arial" panose="020B0604020202020204" pitchFamily="34" charset="0"/>
              </a:rPr>
              <a:t> ou métastatique avec mutation du gène </a:t>
            </a:r>
            <a:r>
              <a:rPr lang="fr-FR" sz="1000" i="1" dirty="0">
                <a:solidFill>
                  <a:srgbClr val="000000"/>
                </a:solidFill>
                <a:latin typeface="Century Gothic" panose="020B0502020202020204" pitchFamily="34" charset="0"/>
                <a:cs typeface="Arial" panose="020B0604020202020204" pitchFamily="34" charset="0"/>
              </a:rPr>
              <a:t>KRAS</a:t>
            </a:r>
            <a:r>
              <a:rPr lang="fr-FR" sz="1000" i="1" baseline="30000" dirty="0">
                <a:solidFill>
                  <a:srgbClr val="000000"/>
                </a:solidFill>
                <a:latin typeface="Century Gothic" panose="020B0502020202020204" pitchFamily="34" charset="0"/>
                <a:cs typeface="Arial" panose="020B0604020202020204" pitchFamily="34" charset="0"/>
              </a:rPr>
              <a:t>G12C</a:t>
            </a:r>
            <a:r>
              <a:rPr lang="fr-FR" sz="1000" dirty="0">
                <a:solidFill>
                  <a:srgbClr val="000000"/>
                </a:solidFill>
                <a:latin typeface="Century Gothic" panose="020B0502020202020204" pitchFamily="34" charset="0"/>
                <a:cs typeface="Arial" panose="020B0604020202020204" pitchFamily="34" charset="0"/>
              </a:rPr>
              <a:t> et ayant reçu &gt; 1 traitement antérieur comprenant une chimiothérapie à base de platine et un inhibiteur de point de contrôle.</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Les patients présentant des métastases cérébrales traitées et contrôlées ou stables étaient éligibles s'ils avaient subi une résection des métastases cérébrales ou avaient reçu une WBRT ou une SRT se terminant au moins 4 semaines ou 2 semaines, respectivement, avant le jour 1 de l'étude.</a:t>
            </a:r>
          </a:p>
        </p:txBody>
      </p:sp>
      <p:sp>
        <p:nvSpPr>
          <p:cNvPr id="15" name="Freeform 41">
            <a:extLst>
              <a:ext uri="{FF2B5EF4-FFF2-40B4-BE49-F238E27FC236}">
                <a16:creationId xmlns:a16="http://schemas.microsoft.com/office/drawing/2014/main" xmlns="" id="{214A3E1A-FFBC-F627-381C-CB852F661E8B}"/>
              </a:ext>
            </a:extLst>
          </p:cNvPr>
          <p:cNvSpPr/>
          <p:nvPr/>
        </p:nvSpPr>
        <p:spPr>
          <a:xfrm>
            <a:off x="3575563" y="1337413"/>
            <a:ext cx="1220643" cy="743680"/>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err="1">
                <a:solidFill>
                  <a:prstClr val="white"/>
                </a:solidFill>
                <a:latin typeface="Century Gothic" panose="020B0502020202020204" pitchFamily="34" charset="0"/>
                <a:cs typeface="Arial" panose="020B0604020202020204" pitchFamily="34" charset="0"/>
              </a:rPr>
              <a:t>Sotorasib</a:t>
            </a:r>
            <a:r>
              <a:rPr lang="en-US" sz="1100" b="1" kern="0" dirty="0">
                <a:solidFill>
                  <a:prstClr val="white"/>
                </a:solidFill>
                <a:latin typeface="Century Gothic" panose="020B0502020202020204" pitchFamily="34" charset="0"/>
                <a:cs typeface="Arial" panose="020B0604020202020204" pitchFamily="34" charset="0"/>
              </a:rPr>
              <a:t> </a:t>
            </a:r>
            <a:br>
              <a:rPr lang="en-US" sz="1100" b="1" kern="0" dirty="0">
                <a:solidFill>
                  <a:prstClr val="white"/>
                </a:solidFill>
                <a:latin typeface="Century Gothic" panose="020B0502020202020204" pitchFamily="34" charset="0"/>
                <a:cs typeface="Arial" panose="020B0604020202020204" pitchFamily="34" charset="0"/>
              </a:rPr>
            </a:br>
            <a:r>
              <a:rPr lang="en-US" sz="1100" kern="0" dirty="0">
                <a:solidFill>
                  <a:prstClr val="white"/>
                </a:solidFill>
                <a:latin typeface="Century Gothic" panose="020B0502020202020204" pitchFamily="34" charset="0"/>
                <a:cs typeface="Arial" panose="020B0604020202020204" pitchFamily="34" charset="0"/>
              </a:rPr>
              <a:t>960mg oral</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Par jour(n=171)</a:t>
            </a:r>
          </a:p>
        </p:txBody>
      </p:sp>
      <p:sp>
        <p:nvSpPr>
          <p:cNvPr id="16" name="Freeform 41">
            <a:extLst>
              <a:ext uri="{FF2B5EF4-FFF2-40B4-BE49-F238E27FC236}">
                <a16:creationId xmlns:a16="http://schemas.microsoft.com/office/drawing/2014/main" xmlns="" id="{8F3537F1-35E8-1BAA-A163-C631E06AAFCE}"/>
              </a:ext>
            </a:extLst>
          </p:cNvPr>
          <p:cNvSpPr/>
          <p:nvPr/>
        </p:nvSpPr>
        <p:spPr>
          <a:xfrm>
            <a:off x="3575564" y="2211834"/>
            <a:ext cx="1220643" cy="743680"/>
          </a:xfrm>
          <a:prstGeom prst="roundRect">
            <a:avLst>
              <a:gd name="adj" fmla="val 9151"/>
            </a:avLst>
          </a:prstGeom>
          <a:solidFill>
            <a:schemeClr val="accent1"/>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a:solidFill>
                  <a:prstClr val="white"/>
                </a:solidFill>
                <a:latin typeface="Century Gothic" panose="020B0502020202020204" pitchFamily="34" charset="0"/>
                <a:cs typeface="Arial" panose="020B0604020202020204" pitchFamily="34" charset="0"/>
              </a:rPr>
              <a:t>Docetaxel </a:t>
            </a:r>
            <a:r>
              <a:rPr lang="en-US" sz="1100" kern="0">
                <a:solidFill>
                  <a:prstClr val="white"/>
                </a:solidFill>
                <a:latin typeface="Century Gothic" panose="020B0502020202020204" pitchFamily="34" charset="0"/>
                <a:cs typeface="Arial" panose="020B0604020202020204" pitchFamily="34" charset="0"/>
              </a:rPr>
              <a:t>75mg/m² IV</a:t>
            </a:r>
          </a:p>
          <a:p>
            <a:pPr algn="ctr" defTabSz="514350">
              <a:defRPr/>
            </a:pPr>
            <a:r>
              <a:rPr lang="en-US" sz="1100" kern="0">
                <a:solidFill>
                  <a:prstClr val="white"/>
                </a:solidFill>
                <a:latin typeface="Century Gothic" panose="020B0502020202020204" pitchFamily="34" charset="0"/>
                <a:cs typeface="Arial" panose="020B0604020202020204" pitchFamily="34" charset="0"/>
              </a:rPr>
              <a:t>Q3W (n=174)</a:t>
            </a:r>
            <a:endParaRPr lang="en-US" sz="1100" kern="0" dirty="0">
              <a:solidFill>
                <a:prstClr val="white"/>
              </a:solidFill>
              <a:latin typeface="Century Gothic" panose="020B0502020202020204" pitchFamily="34" charset="0"/>
              <a:cs typeface="Arial" panose="020B0604020202020204" pitchFamily="34" charset="0"/>
            </a:endParaRPr>
          </a:p>
        </p:txBody>
      </p:sp>
      <p:sp>
        <p:nvSpPr>
          <p:cNvPr id="17" name="Freeform 41">
            <a:extLst>
              <a:ext uri="{FF2B5EF4-FFF2-40B4-BE49-F238E27FC236}">
                <a16:creationId xmlns:a16="http://schemas.microsoft.com/office/drawing/2014/main" xmlns="" id="{40120C77-A26D-09C2-504C-AB54116C3132}"/>
              </a:ext>
            </a:extLst>
          </p:cNvPr>
          <p:cNvSpPr/>
          <p:nvPr/>
        </p:nvSpPr>
        <p:spPr>
          <a:xfrm>
            <a:off x="4956549" y="1337413"/>
            <a:ext cx="1220643" cy="743680"/>
          </a:xfrm>
          <a:prstGeom prst="roundRect">
            <a:avLst>
              <a:gd name="adj" fmla="val 9151"/>
            </a:avLst>
          </a:prstGeom>
          <a:solidFill>
            <a:srgbClr val="004477"/>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TDM cerebral par</a:t>
            </a:r>
            <a:r>
              <a:rPr lang="en-US" sz="1100" kern="0" dirty="0">
                <a:solidFill>
                  <a:prstClr val="white"/>
                </a:solidFill>
                <a:latin typeface="Century Gothic" panose="020B0502020202020204" pitchFamily="34" charset="0"/>
                <a:cs typeface="Arial" panose="020B0604020202020204" pitchFamily="34" charset="0"/>
              </a:rPr>
              <a:t> BICR </a:t>
            </a:r>
            <a:r>
              <a:rPr lang="en-US" sz="1100" kern="0" dirty="0" err="1">
                <a:solidFill>
                  <a:prstClr val="white"/>
                </a:solidFill>
                <a:latin typeface="Century Gothic" panose="020B0502020202020204" pitchFamily="34" charset="0"/>
                <a:cs typeface="Arial" panose="020B0604020202020204" pitchFamily="34" charset="0"/>
              </a:rPr>
              <a:t>aubaseline</a:t>
            </a:r>
            <a:r>
              <a:rPr lang="en-US" sz="1100" kern="0" dirty="0">
                <a:solidFill>
                  <a:prstClr val="white"/>
                </a:solidFill>
                <a:latin typeface="Century Gothic" panose="020B0502020202020204" pitchFamily="34" charset="0"/>
                <a:cs typeface="Arial" panose="020B0604020202020204" pitchFamily="34" charset="0"/>
              </a:rPr>
              <a:t> (n=171)</a:t>
            </a:r>
          </a:p>
        </p:txBody>
      </p:sp>
      <p:sp>
        <p:nvSpPr>
          <p:cNvPr id="18" name="Freeform 41">
            <a:extLst>
              <a:ext uri="{FF2B5EF4-FFF2-40B4-BE49-F238E27FC236}">
                <a16:creationId xmlns:a16="http://schemas.microsoft.com/office/drawing/2014/main" xmlns="" id="{DD7C5FD3-040A-2F4C-9263-24656111082C}"/>
              </a:ext>
            </a:extLst>
          </p:cNvPr>
          <p:cNvSpPr/>
          <p:nvPr/>
        </p:nvSpPr>
        <p:spPr>
          <a:xfrm>
            <a:off x="4956548" y="2208389"/>
            <a:ext cx="1220643" cy="743680"/>
          </a:xfrm>
          <a:prstGeom prst="roundRect">
            <a:avLst>
              <a:gd name="adj" fmla="val 9151"/>
            </a:avLst>
          </a:prstGeom>
          <a:solidFill>
            <a:schemeClr val="accent1">
              <a:lumMod val="60000"/>
              <a:lumOff val="40000"/>
            </a:schemeClr>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TDM </a:t>
            </a:r>
            <a:r>
              <a:rPr lang="en-US" sz="1100" b="1" kern="0" dirty="0" err="1">
                <a:solidFill>
                  <a:prstClr val="white"/>
                </a:solidFill>
                <a:latin typeface="Century Gothic" panose="020B0502020202020204" pitchFamily="34" charset="0"/>
                <a:cs typeface="Arial" panose="020B0604020202020204" pitchFamily="34" charset="0"/>
              </a:rPr>
              <a:t>cérébrale</a:t>
            </a:r>
            <a:r>
              <a:rPr lang="en-US" sz="1100" b="1" kern="0" dirty="0">
                <a:solidFill>
                  <a:prstClr val="white"/>
                </a:solidFill>
                <a:latin typeface="Century Gothic" panose="020B0502020202020204" pitchFamily="34" charset="0"/>
                <a:cs typeface="Arial" panose="020B0604020202020204" pitchFamily="34" charset="0"/>
              </a:rPr>
              <a:t> par</a:t>
            </a:r>
            <a:r>
              <a:rPr lang="en-US" sz="1100" kern="0" dirty="0">
                <a:solidFill>
                  <a:prstClr val="white"/>
                </a:solidFill>
                <a:latin typeface="Century Gothic" panose="020B0502020202020204" pitchFamily="34" charset="0"/>
                <a:cs typeface="Arial" panose="020B0604020202020204" pitchFamily="34" charset="0"/>
              </a:rPr>
              <a:t> BICR au baseline (n=174)</a:t>
            </a:r>
          </a:p>
        </p:txBody>
      </p:sp>
      <p:sp>
        <p:nvSpPr>
          <p:cNvPr id="19" name="Freeform 41">
            <a:extLst>
              <a:ext uri="{FF2B5EF4-FFF2-40B4-BE49-F238E27FC236}">
                <a16:creationId xmlns:a16="http://schemas.microsoft.com/office/drawing/2014/main" xmlns="" id="{C8D6DE20-34FF-6C43-46A1-BD0448F9D508}"/>
              </a:ext>
            </a:extLst>
          </p:cNvPr>
          <p:cNvSpPr/>
          <p:nvPr/>
        </p:nvSpPr>
        <p:spPr>
          <a:xfrm>
            <a:off x="6337536" y="1335134"/>
            <a:ext cx="1220643" cy="743680"/>
          </a:xfrm>
          <a:prstGeom prst="roundRect">
            <a:avLst>
              <a:gd name="adj" fmla="val 9151"/>
            </a:avLst>
          </a:prstGeom>
          <a:solidFill>
            <a:srgbClr val="004477"/>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000" b="1" kern="0" dirty="0">
                <a:solidFill>
                  <a:prstClr val="white"/>
                </a:solidFill>
                <a:latin typeface="Century Gothic" panose="020B0502020202020204" pitchFamily="34" charset="0"/>
                <a:cs typeface="Arial" panose="020B0604020202020204" pitchFamily="34" charset="0"/>
              </a:rPr>
              <a:t>MC  </a:t>
            </a:r>
            <a:br>
              <a:rPr lang="en-US" sz="1000" b="1" kern="0" dirty="0">
                <a:solidFill>
                  <a:prstClr val="white"/>
                </a:solidFill>
                <a:latin typeface="Century Gothic" panose="020B0502020202020204" pitchFamily="34" charset="0"/>
                <a:cs typeface="Arial" panose="020B0604020202020204" pitchFamily="34" charset="0"/>
              </a:rPr>
            </a:br>
            <a:r>
              <a:rPr lang="en-US" sz="1000" b="1" kern="0" dirty="0">
                <a:solidFill>
                  <a:prstClr val="white"/>
                </a:solidFill>
                <a:latin typeface="Century Gothic" panose="020B0502020202020204" pitchFamily="34" charset="0"/>
                <a:cs typeface="Arial" panose="020B0604020202020204" pitchFamily="34" charset="0"/>
              </a:rPr>
              <a:t>au</a:t>
            </a:r>
            <a:r>
              <a:rPr lang="en-US" sz="1000" kern="0" dirty="0">
                <a:solidFill>
                  <a:prstClr val="white"/>
                </a:solidFill>
                <a:latin typeface="Century Gothic" panose="020B0502020202020204" pitchFamily="34" charset="0"/>
                <a:cs typeface="Arial" panose="020B0604020202020204" pitchFamily="34" charset="0"/>
              </a:rPr>
              <a:t> baseline par RANO-BM </a:t>
            </a:r>
            <a:r>
              <a:rPr lang="en-US" sz="1000" kern="0" dirty="0" err="1">
                <a:solidFill>
                  <a:prstClr val="white"/>
                </a:solidFill>
                <a:latin typeface="Century Gothic" panose="020B0502020202020204" pitchFamily="34" charset="0"/>
                <a:cs typeface="Arial" panose="020B0604020202020204" pitchFamily="34" charset="0"/>
              </a:rPr>
              <a:t>modifié</a:t>
            </a:r>
            <a:r>
              <a:rPr lang="en-US" sz="1000" kern="0" dirty="0">
                <a:solidFill>
                  <a:prstClr val="white"/>
                </a:solidFill>
                <a:latin typeface="Century Gothic" panose="020B0502020202020204" pitchFamily="34" charset="0"/>
                <a:cs typeface="Arial" panose="020B0604020202020204" pitchFamily="34" charset="0"/>
              </a:rPr>
              <a:t> (n=40)</a:t>
            </a:r>
          </a:p>
        </p:txBody>
      </p:sp>
      <p:sp>
        <p:nvSpPr>
          <p:cNvPr id="20" name="Freeform 41">
            <a:extLst>
              <a:ext uri="{FF2B5EF4-FFF2-40B4-BE49-F238E27FC236}">
                <a16:creationId xmlns:a16="http://schemas.microsoft.com/office/drawing/2014/main" xmlns="" id="{9416DFFC-33FE-144E-6065-A85B7AC67A65}"/>
              </a:ext>
            </a:extLst>
          </p:cNvPr>
          <p:cNvSpPr/>
          <p:nvPr/>
        </p:nvSpPr>
        <p:spPr>
          <a:xfrm>
            <a:off x="6337533" y="2208388"/>
            <a:ext cx="1220643" cy="743680"/>
          </a:xfrm>
          <a:prstGeom prst="roundRect">
            <a:avLst>
              <a:gd name="adj" fmla="val 9151"/>
            </a:avLst>
          </a:prstGeom>
          <a:solidFill>
            <a:schemeClr val="accent1">
              <a:lumMod val="60000"/>
              <a:lumOff val="40000"/>
            </a:schemeClr>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000" b="1" kern="0" dirty="0">
                <a:solidFill>
                  <a:prstClr val="white"/>
                </a:solidFill>
                <a:latin typeface="Century Gothic" panose="020B0502020202020204" pitchFamily="34" charset="0"/>
                <a:cs typeface="Arial" panose="020B0604020202020204" pitchFamily="34" charset="0"/>
              </a:rPr>
              <a:t>MC </a:t>
            </a:r>
            <a:br>
              <a:rPr lang="en-US" sz="1000" b="1" kern="0" dirty="0">
                <a:solidFill>
                  <a:prstClr val="white"/>
                </a:solidFill>
                <a:latin typeface="Century Gothic" panose="020B0502020202020204" pitchFamily="34" charset="0"/>
                <a:cs typeface="Arial" panose="020B0604020202020204" pitchFamily="34" charset="0"/>
              </a:rPr>
            </a:br>
            <a:r>
              <a:rPr lang="en-US" sz="1000" kern="0" dirty="0">
                <a:solidFill>
                  <a:prstClr val="white"/>
                </a:solidFill>
                <a:latin typeface="Century Gothic" panose="020B0502020202020204" pitchFamily="34" charset="0"/>
                <a:cs typeface="Arial" panose="020B0604020202020204" pitchFamily="34" charset="0"/>
              </a:rPr>
              <a:t>au baseline per RANO-BM </a:t>
            </a:r>
            <a:r>
              <a:rPr lang="en-US" sz="1000" kern="0" dirty="0" err="1">
                <a:solidFill>
                  <a:prstClr val="white"/>
                </a:solidFill>
                <a:latin typeface="Century Gothic" panose="020B0502020202020204" pitchFamily="34" charset="0"/>
                <a:cs typeface="Arial" panose="020B0604020202020204" pitchFamily="34" charset="0"/>
              </a:rPr>
              <a:t>modifié</a:t>
            </a:r>
            <a:r>
              <a:rPr lang="en-US" sz="1000" kern="0" dirty="0">
                <a:solidFill>
                  <a:prstClr val="white"/>
                </a:solidFill>
                <a:latin typeface="Century Gothic" panose="020B0502020202020204" pitchFamily="34" charset="0"/>
                <a:cs typeface="Arial" panose="020B0604020202020204" pitchFamily="34" charset="0"/>
              </a:rPr>
              <a:t> (n=29)</a:t>
            </a:r>
          </a:p>
        </p:txBody>
      </p:sp>
      <p:sp>
        <p:nvSpPr>
          <p:cNvPr id="21" name="Freeform 41">
            <a:extLst>
              <a:ext uri="{FF2B5EF4-FFF2-40B4-BE49-F238E27FC236}">
                <a16:creationId xmlns:a16="http://schemas.microsoft.com/office/drawing/2014/main" xmlns="" id="{C3196E37-F78E-0652-87CE-9A9F4110EA77}"/>
              </a:ext>
            </a:extLst>
          </p:cNvPr>
          <p:cNvSpPr/>
          <p:nvPr/>
        </p:nvSpPr>
        <p:spPr>
          <a:xfrm>
            <a:off x="9199439" y="1335133"/>
            <a:ext cx="1220643" cy="743680"/>
          </a:xfrm>
          <a:prstGeom prst="roundRect">
            <a:avLst>
              <a:gd name="adj" fmla="val 9151"/>
            </a:avLst>
          </a:prstGeom>
          <a:solidFill>
            <a:srgbClr val="004477"/>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000" b="1" kern="0" dirty="0">
                <a:solidFill>
                  <a:prstClr val="white"/>
                </a:solidFill>
                <a:latin typeface="Century Gothic" panose="020B0502020202020204" pitchFamily="34" charset="0"/>
                <a:cs typeface="Arial" panose="020B0604020202020204" pitchFamily="34" charset="0"/>
              </a:rPr>
              <a:t>MC </a:t>
            </a:r>
            <a:br>
              <a:rPr lang="en-US" sz="1000" b="1" kern="0" dirty="0">
                <a:solidFill>
                  <a:prstClr val="white"/>
                </a:solidFill>
                <a:latin typeface="Century Gothic" panose="020B0502020202020204" pitchFamily="34" charset="0"/>
                <a:cs typeface="Arial" panose="020B0604020202020204" pitchFamily="34" charset="0"/>
              </a:rPr>
            </a:br>
            <a:r>
              <a:rPr lang="en-US" sz="1000" b="1" u="sng" kern="0" dirty="0">
                <a:solidFill>
                  <a:prstClr val="white"/>
                </a:solidFill>
                <a:latin typeface="Century Gothic" panose="020B0502020202020204" pitchFamily="34" charset="0"/>
                <a:cs typeface="Arial" panose="020B0604020202020204" pitchFamily="34" charset="0"/>
              </a:rPr>
              <a:t>&gt;</a:t>
            </a:r>
            <a:r>
              <a:rPr lang="en-US" sz="1000" b="1" kern="0" dirty="0">
                <a:solidFill>
                  <a:prstClr val="white"/>
                </a:solidFill>
                <a:latin typeface="Century Gothic" panose="020B0502020202020204" pitchFamily="34" charset="0"/>
                <a:cs typeface="Arial" panose="020B0604020202020204" pitchFamily="34" charset="0"/>
              </a:rPr>
              <a:t> 10mm</a:t>
            </a:r>
            <a:br>
              <a:rPr lang="en-US" sz="1000" b="1" kern="0" dirty="0">
                <a:solidFill>
                  <a:prstClr val="white"/>
                </a:solidFill>
                <a:latin typeface="Century Gothic" panose="020B0502020202020204" pitchFamily="34" charset="0"/>
                <a:cs typeface="Arial" panose="020B0604020202020204" pitchFamily="34" charset="0"/>
              </a:rPr>
            </a:br>
            <a:r>
              <a:rPr lang="en-US" sz="1000" b="1" kern="0" dirty="0">
                <a:solidFill>
                  <a:prstClr val="white"/>
                </a:solidFill>
                <a:latin typeface="Century Gothic" panose="020B0502020202020204" pitchFamily="34" charset="0"/>
                <a:cs typeface="Arial" panose="020B0604020202020204" pitchFamily="34" charset="0"/>
              </a:rPr>
              <a:t> </a:t>
            </a:r>
            <a:r>
              <a:rPr lang="en-US" sz="1000" b="1" kern="0" dirty="0" err="1">
                <a:solidFill>
                  <a:prstClr val="white"/>
                </a:solidFill>
                <a:latin typeface="Century Gothic" panose="020B0502020202020204" pitchFamily="34" charset="0"/>
                <a:cs typeface="Arial" panose="020B0604020202020204" pitchFamily="34" charset="0"/>
              </a:rPr>
              <a:t>en</a:t>
            </a:r>
            <a:r>
              <a:rPr lang="en-US" sz="1000" kern="0" dirty="0">
                <a:solidFill>
                  <a:prstClr val="white"/>
                </a:solidFill>
                <a:latin typeface="Century Gothic" panose="020B0502020202020204" pitchFamily="34" charset="0"/>
                <a:cs typeface="Arial" panose="020B0604020202020204" pitchFamily="34" charset="0"/>
              </a:rPr>
              <a:t> grand axe (n=18)</a:t>
            </a:r>
          </a:p>
        </p:txBody>
      </p:sp>
      <p:sp>
        <p:nvSpPr>
          <p:cNvPr id="22" name="Freeform 41">
            <a:extLst>
              <a:ext uri="{FF2B5EF4-FFF2-40B4-BE49-F238E27FC236}">
                <a16:creationId xmlns:a16="http://schemas.microsoft.com/office/drawing/2014/main" xmlns="" id="{F6D31360-29D7-FFAB-21FC-AC52C79C82A9}"/>
              </a:ext>
            </a:extLst>
          </p:cNvPr>
          <p:cNvSpPr/>
          <p:nvPr/>
        </p:nvSpPr>
        <p:spPr>
          <a:xfrm>
            <a:off x="9199439" y="2208387"/>
            <a:ext cx="1220643" cy="743680"/>
          </a:xfrm>
          <a:prstGeom prst="roundRect">
            <a:avLst>
              <a:gd name="adj" fmla="val 9151"/>
            </a:avLst>
          </a:prstGeom>
          <a:solidFill>
            <a:schemeClr val="accent1">
              <a:lumMod val="60000"/>
              <a:lumOff val="40000"/>
            </a:schemeClr>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000" b="1" kern="0" dirty="0">
                <a:solidFill>
                  <a:prstClr val="white"/>
                </a:solidFill>
                <a:latin typeface="Century Gothic" panose="020B0502020202020204" pitchFamily="34" charset="0"/>
                <a:cs typeface="Arial" panose="020B0604020202020204" pitchFamily="34" charset="0"/>
              </a:rPr>
              <a:t>MC</a:t>
            </a:r>
            <a:br>
              <a:rPr lang="en-US" sz="1000" b="1" kern="0" dirty="0">
                <a:solidFill>
                  <a:prstClr val="white"/>
                </a:solidFill>
                <a:latin typeface="Century Gothic" panose="020B0502020202020204" pitchFamily="34" charset="0"/>
                <a:cs typeface="Arial" panose="020B0604020202020204" pitchFamily="34" charset="0"/>
              </a:rPr>
            </a:br>
            <a:r>
              <a:rPr lang="en-US" sz="1000" b="1" u="sng" kern="0" dirty="0">
                <a:solidFill>
                  <a:prstClr val="white"/>
                </a:solidFill>
                <a:latin typeface="Century Gothic" panose="020B0502020202020204" pitchFamily="34" charset="0"/>
                <a:cs typeface="Arial" panose="020B0604020202020204" pitchFamily="34" charset="0"/>
              </a:rPr>
              <a:t>&gt;</a:t>
            </a:r>
            <a:r>
              <a:rPr lang="en-US" sz="1000" b="1" kern="0" dirty="0">
                <a:solidFill>
                  <a:prstClr val="white"/>
                </a:solidFill>
                <a:latin typeface="Century Gothic" panose="020B0502020202020204" pitchFamily="34" charset="0"/>
                <a:cs typeface="Arial" panose="020B0604020202020204" pitchFamily="34" charset="0"/>
              </a:rPr>
              <a:t> 10mm</a:t>
            </a:r>
            <a:br>
              <a:rPr lang="en-US" sz="1000" b="1" kern="0" dirty="0">
                <a:solidFill>
                  <a:prstClr val="white"/>
                </a:solidFill>
                <a:latin typeface="Century Gothic" panose="020B0502020202020204" pitchFamily="34" charset="0"/>
                <a:cs typeface="Arial" panose="020B0604020202020204" pitchFamily="34" charset="0"/>
              </a:rPr>
            </a:br>
            <a:r>
              <a:rPr lang="en-US" sz="1000" b="1" kern="0" dirty="0">
                <a:solidFill>
                  <a:prstClr val="white"/>
                </a:solidFill>
                <a:latin typeface="Century Gothic" panose="020B0502020202020204" pitchFamily="34" charset="0"/>
                <a:cs typeface="Arial" panose="020B0604020202020204" pitchFamily="34" charset="0"/>
              </a:rPr>
              <a:t> </a:t>
            </a:r>
            <a:r>
              <a:rPr lang="en-US" sz="1000" b="1" kern="0" dirty="0" err="1">
                <a:solidFill>
                  <a:prstClr val="white"/>
                </a:solidFill>
                <a:latin typeface="Century Gothic" panose="020B0502020202020204" pitchFamily="34" charset="0"/>
                <a:cs typeface="Arial" panose="020B0604020202020204" pitchFamily="34" charset="0"/>
              </a:rPr>
              <a:t>en</a:t>
            </a:r>
            <a:r>
              <a:rPr lang="en-US" sz="1000" b="1" kern="0" dirty="0">
                <a:solidFill>
                  <a:prstClr val="white"/>
                </a:solidFill>
                <a:latin typeface="Century Gothic" panose="020B0502020202020204" pitchFamily="34" charset="0"/>
                <a:cs typeface="Arial" panose="020B0604020202020204" pitchFamily="34" charset="0"/>
              </a:rPr>
              <a:t> grand axe</a:t>
            </a:r>
            <a:r>
              <a:rPr lang="en-US" sz="1000" kern="0" dirty="0">
                <a:solidFill>
                  <a:prstClr val="white"/>
                </a:solidFill>
                <a:latin typeface="Century Gothic" panose="020B0502020202020204" pitchFamily="34" charset="0"/>
                <a:cs typeface="Arial" panose="020B0604020202020204" pitchFamily="34" charset="0"/>
              </a:rPr>
              <a:t> (n=13)</a:t>
            </a:r>
          </a:p>
        </p:txBody>
      </p:sp>
      <p:grpSp>
        <p:nvGrpSpPr>
          <p:cNvPr id="26" name="Groupe 25">
            <a:extLst>
              <a:ext uri="{FF2B5EF4-FFF2-40B4-BE49-F238E27FC236}">
                <a16:creationId xmlns:a16="http://schemas.microsoft.com/office/drawing/2014/main" xmlns="" id="{08D10B80-BD08-1794-685E-DE20A9D16FB4}"/>
              </a:ext>
            </a:extLst>
          </p:cNvPr>
          <p:cNvGrpSpPr/>
          <p:nvPr/>
        </p:nvGrpSpPr>
        <p:grpSpPr>
          <a:xfrm rot="16200000">
            <a:off x="6910051" y="2083196"/>
            <a:ext cx="1616933" cy="120807"/>
            <a:chOff x="8810026" y="2707043"/>
            <a:chExt cx="1616933" cy="120807"/>
          </a:xfrm>
        </p:grpSpPr>
        <p:cxnSp>
          <p:nvCxnSpPr>
            <p:cNvPr id="23" name="Connecteur droit 22">
              <a:extLst>
                <a:ext uri="{FF2B5EF4-FFF2-40B4-BE49-F238E27FC236}">
                  <a16:creationId xmlns:a16="http://schemas.microsoft.com/office/drawing/2014/main" xmlns="" id="{6DD2A80B-423B-577A-9BAB-970BD147306E}"/>
                </a:ext>
              </a:extLst>
            </p:cNvPr>
            <p:cNvCxnSpPr>
              <a:cxnSpLocks/>
            </p:cNvCxnSpPr>
            <p:nvPr/>
          </p:nvCxnSpPr>
          <p:spPr>
            <a:xfrm rot="5400000">
              <a:off x="9618493" y="1898576"/>
              <a:ext cx="0" cy="1616933"/>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24" name="Freeform 55">
              <a:extLst>
                <a:ext uri="{FF2B5EF4-FFF2-40B4-BE49-F238E27FC236}">
                  <a16:creationId xmlns:a16="http://schemas.microsoft.com/office/drawing/2014/main" xmlns="" id="{04CF40AA-C7C6-2F15-CCD7-A0CBD40A5BC6}"/>
                </a:ext>
              </a:extLst>
            </p:cNvPr>
            <p:cNvSpPr/>
            <p:nvPr/>
          </p:nvSpPr>
          <p:spPr>
            <a:xfrm rot="10800000">
              <a:off x="9379572" y="2709966"/>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sp>
        <p:nvSpPr>
          <p:cNvPr id="27" name="Freeform 5">
            <a:extLst>
              <a:ext uri="{FF2B5EF4-FFF2-40B4-BE49-F238E27FC236}">
                <a16:creationId xmlns:a16="http://schemas.microsoft.com/office/drawing/2014/main" xmlns="" id="{65B9D042-A00B-67D1-4F3D-145EEAE7E5F6}"/>
              </a:ext>
            </a:extLst>
          </p:cNvPr>
          <p:cNvSpPr/>
          <p:nvPr/>
        </p:nvSpPr>
        <p:spPr>
          <a:xfrm>
            <a:off x="7734156" y="1335133"/>
            <a:ext cx="1404880" cy="1616934"/>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050" b="1" dirty="0" err="1">
                <a:solidFill>
                  <a:srgbClr val="000000"/>
                </a:solidFill>
                <a:latin typeface="Century Gothic" panose="020B0502020202020204" pitchFamily="34" charset="0"/>
                <a:cs typeface="Arial" panose="020B0604020202020204" pitchFamily="34" charset="0"/>
              </a:rPr>
              <a:t>Critères</a:t>
            </a:r>
            <a:r>
              <a:rPr lang="da-DK" sz="1050" b="1" dirty="0">
                <a:solidFill>
                  <a:srgbClr val="000000"/>
                </a:solidFill>
                <a:latin typeface="Century Gothic" panose="020B0502020202020204" pitchFamily="34" charset="0"/>
                <a:cs typeface="Arial" panose="020B0604020202020204" pitchFamily="34" charset="0"/>
              </a:rPr>
              <a:t> jugement</a:t>
            </a:r>
          </a:p>
          <a:p>
            <a:pPr marL="138113" indent="-138113" defTabSz="450056">
              <a:buClr>
                <a:srgbClr val="FF7F4D"/>
              </a:buClr>
              <a:buFont typeface="Arial" panose="020B0604020202020204" pitchFamily="34" charset="0"/>
              <a:buChar char="•"/>
              <a:defRPr/>
            </a:pPr>
            <a:r>
              <a:rPr lang="en-US" sz="900" dirty="0" err="1">
                <a:solidFill>
                  <a:srgbClr val="000000"/>
                </a:solidFill>
                <a:latin typeface="Century Gothic" panose="020B0502020202020204" pitchFamily="34" charset="0"/>
                <a:cs typeface="Arial" panose="020B0604020202020204" pitchFamily="34" charset="0"/>
              </a:rPr>
              <a:t>Intracérébrale</a:t>
            </a:r>
            <a:r>
              <a:rPr lang="en-US" sz="900" dirty="0">
                <a:solidFill>
                  <a:srgbClr val="000000"/>
                </a:solidFill>
                <a:latin typeface="Century Gothic" panose="020B0502020202020204" pitchFamily="34" charset="0"/>
                <a:cs typeface="Arial" panose="020B0604020202020204" pitchFamily="34" charset="0"/>
              </a:rPr>
              <a:t>-SSP et progression </a:t>
            </a:r>
            <a:r>
              <a:rPr lang="en-US" sz="900" dirty="0" err="1">
                <a:solidFill>
                  <a:srgbClr val="000000"/>
                </a:solidFill>
                <a:latin typeface="Century Gothic" panose="020B0502020202020204" pitchFamily="34" charset="0"/>
                <a:cs typeface="Arial" panose="020B0604020202020204" pitchFamily="34" charset="0"/>
              </a:rPr>
              <a:t>cérébrale</a:t>
            </a:r>
            <a:r>
              <a:rPr lang="en-US" sz="900" dirty="0">
                <a:solidFill>
                  <a:srgbClr val="000000"/>
                </a:solidFill>
                <a:latin typeface="Century Gothic" panose="020B0502020202020204" pitchFamily="34" charset="0"/>
                <a:cs typeface="Arial" panose="020B0604020202020204" pitchFamily="34" charset="0"/>
              </a:rPr>
              <a:t> via RANO-BM </a:t>
            </a:r>
            <a:r>
              <a:rPr lang="en-US" sz="900" dirty="0" err="1">
                <a:solidFill>
                  <a:srgbClr val="000000"/>
                </a:solidFill>
                <a:latin typeface="Century Gothic" panose="020B0502020202020204" pitchFamily="34" charset="0"/>
                <a:cs typeface="Arial" panose="020B0604020202020204" pitchFamily="34" charset="0"/>
              </a:rPr>
              <a:t>modifié</a:t>
            </a:r>
            <a:r>
              <a:rPr lang="en-US" sz="900" dirty="0">
                <a:solidFill>
                  <a:srgbClr val="000000"/>
                </a:solidFill>
                <a:latin typeface="Century Gothic" panose="020B0502020202020204" pitchFamily="34" charset="0"/>
                <a:cs typeface="Arial" panose="020B0604020202020204" pitchFamily="34" charset="0"/>
              </a:rPr>
              <a:t> par BICR</a:t>
            </a:r>
          </a:p>
          <a:p>
            <a:pPr marL="138113" indent="-138113" defTabSz="450056">
              <a:buClr>
                <a:srgbClr val="FF7F4D"/>
              </a:buClr>
              <a:buFont typeface="Arial" panose="020B0604020202020204" pitchFamily="34" charset="0"/>
              <a:buChar char="•"/>
              <a:defRPr/>
            </a:pPr>
            <a:r>
              <a:rPr lang="en-US" sz="900" dirty="0" err="1">
                <a:solidFill>
                  <a:srgbClr val="000000"/>
                </a:solidFill>
                <a:latin typeface="Century Gothic" panose="020B0502020202020204" pitchFamily="34" charset="0"/>
                <a:cs typeface="Arial" panose="020B0604020202020204" pitchFamily="34" charset="0"/>
              </a:rPr>
              <a:t>Tolérance</a:t>
            </a:r>
            <a:endParaRPr lang="en-US" sz="900" dirty="0">
              <a:solidFill>
                <a:srgbClr val="000000"/>
              </a:solidFill>
              <a:latin typeface="Century Gothic" panose="020B0502020202020204" pitchFamily="34" charset="0"/>
              <a:cs typeface="Arial" panose="020B0604020202020204" pitchFamily="34" charset="0"/>
            </a:endParaRPr>
          </a:p>
        </p:txBody>
      </p:sp>
      <p:grpSp>
        <p:nvGrpSpPr>
          <p:cNvPr id="28" name="Groupe 27">
            <a:extLst>
              <a:ext uri="{FF2B5EF4-FFF2-40B4-BE49-F238E27FC236}">
                <a16:creationId xmlns:a16="http://schemas.microsoft.com/office/drawing/2014/main" xmlns="" id="{8158BE0C-4E17-93BC-E1E6-35A0CFCC43A9}"/>
              </a:ext>
            </a:extLst>
          </p:cNvPr>
          <p:cNvGrpSpPr/>
          <p:nvPr/>
        </p:nvGrpSpPr>
        <p:grpSpPr>
          <a:xfrm rot="16200000">
            <a:off x="9771959" y="2083197"/>
            <a:ext cx="1616933" cy="120806"/>
            <a:chOff x="8805950" y="2707044"/>
            <a:chExt cx="1616933" cy="120806"/>
          </a:xfrm>
        </p:grpSpPr>
        <p:cxnSp>
          <p:nvCxnSpPr>
            <p:cNvPr id="29" name="Connecteur droit 28">
              <a:extLst>
                <a:ext uri="{FF2B5EF4-FFF2-40B4-BE49-F238E27FC236}">
                  <a16:creationId xmlns:a16="http://schemas.microsoft.com/office/drawing/2014/main" xmlns="" id="{56D88BD7-1B65-1539-4F45-BC36595C749C}"/>
                </a:ext>
              </a:extLst>
            </p:cNvPr>
            <p:cNvCxnSpPr>
              <a:cxnSpLocks/>
            </p:cNvCxnSpPr>
            <p:nvPr/>
          </p:nvCxnSpPr>
          <p:spPr>
            <a:xfrm rot="5400000">
              <a:off x="9614417" y="1898577"/>
              <a:ext cx="0" cy="1616933"/>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30" name="Freeform 55">
              <a:extLst>
                <a:ext uri="{FF2B5EF4-FFF2-40B4-BE49-F238E27FC236}">
                  <a16:creationId xmlns:a16="http://schemas.microsoft.com/office/drawing/2014/main" xmlns="" id="{C0A74F1D-009B-A92D-71E7-FB7754D0D13C}"/>
                </a:ext>
              </a:extLst>
            </p:cNvPr>
            <p:cNvSpPr/>
            <p:nvPr/>
          </p:nvSpPr>
          <p:spPr>
            <a:xfrm rot="10800000">
              <a:off x="9379572" y="2709966"/>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sp>
        <p:nvSpPr>
          <p:cNvPr id="31" name="Freeform 5">
            <a:extLst>
              <a:ext uri="{FF2B5EF4-FFF2-40B4-BE49-F238E27FC236}">
                <a16:creationId xmlns:a16="http://schemas.microsoft.com/office/drawing/2014/main" xmlns="" id="{8FD47B11-9885-7303-F277-3379F7E99A24}"/>
              </a:ext>
            </a:extLst>
          </p:cNvPr>
          <p:cNvSpPr/>
          <p:nvPr/>
        </p:nvSpPr>
        <p:spPr>
          <a:xfrm>
            <a:off x="10656467" y="1335133"/>
            <a:ext cx="958515" cy="1616933"/>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050" b="1" dirty="0" err="1">
                <a:solidFill>
                  <a:srgbClr val="000000"/>
                </a:solidFill>
                <a:latin typeface="Century Gothic" panose="020B0502020202020204" pitchFamily="34" charset="0"/>
                <a:cs typeface="Arial" panose="020B0604020202020204" pitchFamily="34" charset="0"/>
              </a:rPr>
              <a:t>Critère</a:t>
            </a:r>
            <a:r>
              <a:rPr lang="da-DK" sz="1050" b="1" dirty="0">
                <a:solidFill>
                  <a:srgbClr val="000000"/>
                </a:solidFill>
                <a:latin typeface="Century Gothic" panose="020B0502020202020204" pitchFamily="34" charset="0"/>
                <a:cs typeface="Arial" panose="020B0604020202020204" pitchFamily="34" charset="0"/>
              </a:rPr>
              <a:t> jugement</a:t>
            </a:r>
          </a:p>
          <a:p>
            <a:pPr marL="138113" indent="-138113" defTabSz="450056">
              <a:buClr>
                <a:srgbClr val="FF7F4D"/>
              </a:buClr>
              <a:buFont typeface="Arial" panose="020B0604020202020204" pitchFamily="34" charset="0"/>
              <a:buChar char="•"/>
              <a:defRPr/>
            </a:pPr>
            <a:r>
              <a:rPr lang="en-US" sz="900" dirty="0">
                <a:solidFill>
                  <a:srgbClr val="000000"/>
                </a:solidFill>
                <a:latin typeface="Century Gothic" panose="020B0502020202020204" pitchFamily="34" charset="0"/>
                <a:cs typeface="Arial" panose="020B0604020202020204" pitchFamily="34" charset="0"/>
              </a:rPr>
              <a:t>ORR/DCR Intracranial </a:t>
            </a:r>
          </a:p>
        </p:txBody>
      </p:sp>
      <p:sp>
        <p:nvSpPr>
          <p:cNvPr id="32" name="Freeform 41">
            <a:extLst>
              <a:ext uri="{FF2B5EF4-FFF2-40B4-BE49-F238E27FC236}">
                <a16:creationId xmlns:a16="http://schemas.microsoft.com/office/drawing/2014/main" xmlns="" id="{D1CB6207-33EE-67B7-D08E-72D14EA35F0A}"/>
              </a:ext>
            </a:extLst>
          </p:cNvPr>
          <p:cNvSpPr/>
          <p:nvPr/>
        </p:nvSpPr>
        <p:spPr>
          <a:xfrm>
            <a:off x="4956548" y="3103187"/>
            <a:ext cx="1220643" cy="1770334"/>
          </a:xfrm>
          <a:prstGeom prst="roundRect">
            <a:avLst>
              <a:gd name="adj" fmla="val 4565"/>
            </a:avLst>
          </a:prstGeom>
          <a:solidFill>
            <a:schemeClr val="tx1">
              <a:lumMod val="50000"/>
              <a:lumOff val="50000"/>
            </a:schemeClr>
          </a:solidFill>
          <a:ln w="25400" cap="flat" cmpd="sng" algn="ctr">
            <a:noFill/>
            <a:prstDash val="solid"/>
          </a:ln>
          <a:effectLst/>
        </p:spPr>
        <p:txBody>
          <a:bodyPr spcFirstLastPara="0" vert="horz" wrap="square" lIns="36000" tIns="0" rIns="36000" bIns="0" numCol="1" spcCol="1270" anchor="t" anchorCtr="0">
            <a:noAutofit/>
          </a:bodyPr>
          <a:lstStyle/>
          <a:p>
            <a:pPr defTabSz="514350">
              <a:defRPr/>
            </a:pPr>
            <a:r>
              <a:rPr lang="en-US" sz="1000" kern="0" dirty="0">
                <a:solidFill>
                  <a:prstClr val="white"/>
                </a:solidFill>
                <a:latin typeface="Century Gothic" panose="020B0502020202020204" pitchFamily="34" charset="0"/>
                <a:cs typeface="Arial" panose="020B0604020202020204" pitchFamily="34" charset="0"/>
              </a:rPr>
              <a:t>Une IRM </a:t>
            </a:r>
            <a:r>
              <a:rPr lang="en-US" sz="1000" kern="0" dirty="0" err="1">
                <a:solidFill>
                  <a:prstClr val="white"/>
                </a:solidFill>
                <a:latin typeface="Century Gothic" panose="020B0502020202020204" pitchFamily="34" charset="0"/>
                <a:cs typeface="Arial" panose="020B0604020202020204" pitchFamily="34" charset="0"/>
              </a:rPr>
              <a:t>dérébrale</a:t>
            </a:r>
            <a:r>
              <a:rPr lang="en-US" sz="1000" kern="0" dirty="0">
                <a:solidFill>
                  <a:prstClr val="white"/>
                </a:solidFill>
                <a:latin typeface="Century Gothic" panose="020B0502020202020204" pitchFamily="34" charset="0"/>
                <a:cs typeface="Arial" panose="020B0604020202020204" pitchFamily="34" charset="0"/>
              </a:rPr>
              <a:t>, or TDM </a:t>
            </a:r>
            <a:r>
              <a:rPr lang="en-US" sz="1000" kern="0" dirty="0" err="1">
                <a:solidFill>
                  <a:prstClr val="white"/>
                </a:solidFill>
                <a:latin typeface="Century Gothic" panose="020B0502020202020204" pitchFamily="34" charset="0"/>
                <a:cs typeface="Arial" panose="020B0604020202020204" pitchFamily="34" charset="0"/>
              </a:rPr>
              <a:t>injecté</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si</a:t>
            </a:r>
            <a:r>
              <a:rPr lang="en-US" sz="1000" kern="0" dirty="0">
                <a:solidFill>
                  <a:prstClr val="white"/>
                </a:solidFill>
                <a:latin typeface="Century Gothic" panose="020B0502020202020204" pitchFamily="34" charset="0"/>
                <a:cs typeface="Arial" panose="020B0604020202020204" pitchFamily="34" charset="0"/>
              </a:rPr>
              <a:t> CI </a:t>
            </a:r>
            <a:r>
              <a:rPr lang="en-US" sz="1000" kern="0" dirty="0" err="1">
                <a:solidFill>
                  <a:prstClr val="white"/>
                </a:solidFill>
                <a:latin typeface="Century Gothic" panose="020B0502020202020204" pitchFamily="34" charset="0"/>
                <a:cs typeface="Arial" panose="020B0604020202020204" pitchFamily="34" charset="0"/>
              </a:rPr>
              <a:t>à</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l’IRM</a:t>
            </a:r>
            <a:r>
              <a:rPr lang="en-US" sz="1000" kern="0" dirty="0">
                <a:solidFill>
                  <a:prstClr val="white"/>
                </a:solidFill>
                <a:latin typeface="Century Gothic" panose="020B0502020202020204" pitchFamily="34" charset="0"/>
                <a:cs typeface="Arial" panose="020B0604020202020204" pitchFamily="34" charset="0"/>
              </a:rPr>
              <a:t>, a </a:t>
            </a:r>
            <a:r>
              <a:rPr lang="en-US" sz="1000" kern="0" dirty="0" err="1">
                <a:solidFill>
                  <a:prstClr val="white"/>
                </a:solidFill>
                <a:latin typeface="Century Gothic" panose="020B0502020202020204" pitchFamily="34" charset="0"/>
                <a:cs typeface="Arial" panose="020B0604020202020204" pitchFamily="34" charset="0"/>
              </a:rPr>
              <a:t>été</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ralisé</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à</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tous</a:t>
            </a:r>
            <a:r>
              <a:rPr lang="en-US" sz="1000" kern="0" dirty="0">
                <a:solidFill>
                  <a:prstClr val="white"/>
                </a:solidFill>
                <a:latin typeface="Century Gothic" panose="020B0502020202020204" pitchFamily="34" charset="0"/>
                <a:cs typeface="Arial" panose="020B0604020202020204" pitchFamily="34" charset="0"/>
              </a:rPr>
              <a:t> les patients au baseline</a:t>
            </a:r>
          </a:p>
        </p:txBody>
      </p:sp>
      <p:sp>
        <p:nvSpPr>
          <p:cNvPr id="33" name="Freeform 41">
            <a:extLst>
              <a:ext uri="{FF2B5EF4-FFF2-40B4-BE49-F238E27FC236}">
                <a16:creationId xmlns:a16="http://schemas.microsoft.com/office/drawing/2014/main" xmlns="" id="{7762CC16-A15D-4CD3-F0F4-B802B870D3B1}"/>
              </a:ext>
            </a:extLst>
          </p:cNvPr>
          <p:cNvSpPr/>
          <p:nvPr/>
        </p:nvSpPr>
        <p:spPr>
          <a:xfrm>
            <a:off x="6331242" y="3103187"/>
            <a:ext cx="1220643" cy="1770334"/>
          </a:xfrm>
          <a:prstGeom prst="roundRect">
            <a:avLst>
              <a:gd name="adj" fmla="val 3545"/>
            </a:avLst>
          </a:prstGeom>
          <a:solidFill>
            <a:schemeClr val="tx1">
              <a:lumMod val="50000"/>
              <a:lumOff val="50000"/>
            </a:schemeClr>
          </a:solidFill>
          <a:ln w="25400" cap="flat" cmpd="sng" algn="ctr">
            <a:noFill/>
            <a:prstDash val="solid"/>
          </a:ln>
          <a:effectLst/>
        </p:spPr>
        <p:txBody>
          <a:bodyPr spcFirstLastPara="0" vert="horz" wrap="square" lIns="36000" tIns="0" rIns="36000" bIns="0" numCol="1" spcCol="1270" anchor="t" anchorCtr="0">
            <a:noAutofit/>
          </a:bodyPr>
          <a:lstStyle/>
          <a:p>
            <a:pPr defTabSz="514350">
              <a:defRPr/>
            </a:pPr>
            <a:r>
              <a:rPr lang="en-US" sz="1000" kern="0" dirty="0">
                <a:solidFill>
                  <a:prstClr val="white"/>
                </a:solidFill>
                <a:latin typeface="Century Gothic" panose="020B0502020202020204" pitchFamily="34" charset="0"/>
                <a:cs typeface="Arial" panose="020B0604020202020204" pitchFamily="34" charset="0"/>
              </a:rPr>
              <a:t>Par les </a:t>
            </a:r>
            <a:r>
              <a:rPr lang="en-US" sz="1000" kern="0" dirty="0" err="1">
                <a:solidFill>
                  <a:prstClr val="white"/>
                </a:solidFill>
                <a:latin typeface="Century Gothic" panose="020B0502020202020204" pitchFamily="34" charset="0"/>
                <a:cs typeface="Arial" panose="020B0604020202020204" pitchFamily="34" charset="0"/>
              </a:rPr>
              <a:t>critères</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modifiés</a:t>
            </a:r>
            <a:r>
              <a:rPr lang="en-US" sz="1000" kern="0" dirty="0">
                <a:solidFill>
                  <a:prstClr val="white"/>
                </a:solidFill>
                <a:latin typeface="Century Gothic" panose="020B0502020202020204" pitchFamily="34" charset="0"/>
                <a:cs typeface="Arial" panose="020B0604020202020204" pitchFamily="34" charset="0"/>
              </a:rPr>
              <a:t>  RANO-BM, </a:t>
            </a:r>
            <a:r>
              <a:rPr lang="en-US" sz="1000" kern="0" dirty="0" err="1">
                <a:solidFill>
                  <a:prstClr val="white"/>
                </a:solidFill>
                <a:latin typeface="Century Gothic" panose="020B0502020202020204" pitchFamily="34" charset="0"/>
                <a:cs typeface="Arial" panose="020B0604020202020204" pitchFamily="34" charset="0"/>
              </a:rPr>
              <a:t>une</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analyse</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retrospectivecentralisée</a:t>
            </a:r>
            <a:r>
              <a:rPr lang="en-US" sz="1000" kern="0" dirty="0">
                <a:solidFill>
                  <a:prstClr val="white"/>
                </a:solidFill>
                <a:latin typeface="Century Gothic" panose="020B0502020202020204" pitchFamily="34" charset="0"/>
                <a:cs typeface="Arial" panose="020B0604020202020204" pitchFamily="34" charset="0"/>
              </a:rPr>
              <a:t> des imageries </a:t>
            </a:r>
            <a:r>
              <a:rPr lang="en-US" sz="1000" kern="0" dirty="0" err="1">
                <a:solidFill>
                  <a:prstClr val="white"/>
                </a:solidFill>
                <a:latin typeface="Century Gothic" panose="020B0502020202020204" pitchFamily="34" charset="0"/>
                <a:cs typeface="Arial" panose="020B0604020202020204" pitchFamily="34" charset="0"/>
              </a:rPr>
              <a:t>cérébrales</a:t>
            </a:r>
            <a:r>
              <a:rPr lang="en-US" sz="1000" kern="0" dirty="0">
                <a:solidFill>
                  <a:prstClr val="white"/>
                </a:solidFill>
                <a:latin typeface="Century Gothic" panose="020B0502020202020204" pitchFamily="34" charset="0"/>
                <a:cs typeface="Arial" panose="020B0604020202020204" pitchFamily="34" charset="0"/>
              </a:rPr>
              <a:t> a </a:t>
            </a:r>
            <a:r>
              <a:rPr lang="en-US" sz="1000" kern="0" dirty="0" err="1">
                <a:solidFill>
                  <a:prstClr val="white"/>
                </a:solidFill>
                <a:latin typeface="Century Gothic" panose="020B0502020202020204" pitchFamily="34" charset="0"/>
                <a:cs typeface="Arial" panose="020B0604020202020204" pitchFamily="34" charset="0"/>
              </a:rPr>
              <a:t>été</a:t>
            </a:r>
            <a:r>
              <a:rPr lang="en-US" sz="1000" kern="0" dirty="0">
                <a:solidFill>
                  <a:prstClr val="white"/>
                </a:solidFill>
                <a:latin typeface="Century Gothic" panose="020B0502020202020204" pitchFamily="34" charset="0"/>
                <a:cs typeface="Arial" panose="020B0604020202020204" pitchFamily="34" charset="0"/>
              </a:rPr>
              <a:t> </a:t>
            </a:r>
            <a:r>
              <a:rPr lang="en-US" sz="1000" kern="0" dirty="0" err="1">
                <a:solidFill>
                  <a:prstClr val="white"/>
                </a:solidFill>
                <a:latin typeface="Century Gothic" panose="020B0502020202020204" pitchFamily="34" charset="0"/>
                <a:cs typeface="Arial" panose="020B0604020202020204" pitchFamily="34" charset="0"/>
              </a:rPr>
              <a:t>faite</a:t>
            </a:r>
            <a:r>
              <a:rPr lang="en-US" sz="1000" kern="0" dirty="0">
                <a:solidFill>
                  <a:prstClr val="white"/>
                </a:solidFill>
                <a:latin typeface="Century Gothic" panose="020B0502020202020204" pitchFamily="34" charset="0"/>
                <a:cs typeface="Arial" panose="020B0604020202020204" pitchFamily="34" charset="0"/>
              </a:rPr>
              <a:t> par des </a:t>
            </a:r>
            <a:r>
              <a:rPr lang="en-US" sz="1000" kern="0" dirty="0" err="1">
                <a:solidFill>
                  <a:prstClr val="white"/>
                </a:solidFill>
                <a:latin typeface="Century Gothic" panose="020B0502020202020204" pitchFamily="34" charset="0"/>
                <a:cs typeface="Arial" panose="020B0604020202020204" pitchFamily="34" charset="0"/>
              </a:rPr>
              <a:t>neuroradiologues</a:t>
            </a:r>
            <a:r>
              <a:rPr lang="en-US" sz="1000" kern="0" dirty="0">
                <a:solidFill>
                  <a:prstClr val="white"/>
                </a:solidFill>
                <a:latin typeface="Century Gothic" panose="020B0502020202020204" pitchFamily="34" charset="0"/>
                <a:cs typeface="Arial" panose="020B0604020202020204" pitchFamily="34" charset="0"/>
              </a:rPr>
              <a:t> pour confirmer les MC</a:t>
            </a:r>
          </a:p>
        </p:txBody>
      </p:sp>
      <p:sp>
        <p:nvSpPr>
          <p:cNvPr id="40" name="Rectangle à coins arrondis 33">
            <a:extLst>
              <a:ext uri="{FF2B5EF4-FFF2-40B4-BE49-F238E27FC236}">
                <a16:creationId xmlns:a16="http://schemas.microsoft.com/office/drawing/2014/main" xmlns="" id="{9B816094-C6ED-E52D-E6A3-49BC882B706B}"/>
              </a:ext>
            </a:extLst>
          </p:cNvPr>
          <p:cNvSpPr/>
          <p:nvPr/>
        </p:nvSpPr>
        <p:spPr>
          <a:xfrm>
            <a:off x="1017816" y="1201516"/>
            <a:ext cx="10680983" cy="3797203"/>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203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6" name="Espace réservé du contenu 2">
            <a:extLst>
              <a:ext uri="{FF2B5EF4-FFF2-40B4-BE49-F238E27FC236}">
                <a16:creationId xmlns:a16="http://schemas.microsoft.com/office/drawing/2014/main" xmlns="" id="{23CCB3DE-BFDD-A27F-31DB-B6C0F3FF6DE1}"/>
              </a:ext>
            </a:extLst>
          </p:cNvPr>
          <p:cNvSpPr>
            <a:spLocks noGrp="1"/>
          </p:cNvSpPr>
          <p:nvPr>
            <p:ph sz="quarter" idx="16"/>
          </p:nvPr>
        </p:nvSpPr>
        <p:spPr/>
        <p:txBody>
          <a:bodyPr/>
          <a:lstStyle/>
          <a:p>
            <a:r>
              <a:rPr lang="fr-FR" dirty="0"/>
              <a:t>AM. </a:t>
            </a:r>
            <a:r>
              <a:rPr lang="fr-FR" dirty="0" err="1"/>
              <a:t>Dingemans</a:t>
            </a:r>
            <a:r>
              <a:rPr lang="fr-FR" dirty="0"/>
              <a:t> et al., ASCO</a:t>
            </a:r>
            <a:r>
              <a:rPr lang="fr-FR" baseline="30000" dirty="0"/>
              <a:t> ®</a:t>
            </a:r>
            <a:r>
              <a:rPr lang="fr-FR" dirty="0"/>
              <a:t> 2023, LBA #9016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dirty="0" err="1"/>
              <a:t>CodeBreak</a:t>
            </a:r>
            <a:r>
              <a:rPr lang="fr-FR" dirty="0"/>
              <a:t> 200</a:t>
            </a:r>
          </a:p>
        </p:txBody>
      </p:sp>
      <p:sp>
        <p:nvSpPr>
          <p:cNvPr id="3" name="Espace réservé du texte 2">
            <a:extLst>
              <a:ext uri="{FF2B5EF4-FFF2-40B4-BE49-F238E27FC236}">
                <a16:creationId xmlns:a16="http://schemas.microsoft.com/office/drawing/2014/main" xmlns="" id="{078954EF-9F61-2BF6-AF39-259A8927EC64}"/>
              </a:ext>
            </a:extLst>
          </p:cNvPr>
          <p:cNvSpPr>
            <a:spLocks noGrp="1"/>
          </p:cNvSpPr>
          <p:nvPr>
            <p:ph type="body" sz="quarter" idx="18"/>
          </p:nvPr>
        </p:nvSpPr>
        <p:spPr/>
        <p:txBody>
          <a:bodyPr/>
          <a:lstStyle/>
          <a:p>
            <a:r>
              <a:rPr lang="fr-FR" sz="2000"/>
              <a:t>Schéma de l’essai</a:t>
            </a:r>
          </a:p>
        </p:txBody>
      </p:sp>
      <p:sp>
        <p:nvSpPr>
          <p:cNvPr id="10" name="Espace réservé du contenu 9">
            <a:extLst>
              <a:ext uri="{FF2B5EF4-FFF2-40B4-BE49-F238E27FC236}">
                <a16:creationId xmlns:a16="http://schemas.microsoft.com/office/drawing/2014/main" xmlns="" id="{05C54147-068E-942C-543F-1FC505C9B845}"/>
              </a:ext>
            </a:extLst>
          </p:cNvPr>
          <p:cNvSpPr>
            <a:spLocks noGrp="1"/>
          </p:cNvSpPr>
          <p:nvPr>
            <p:ph sz="quarter" idx="21"/>
          </p:nvPr>
        </p:nvSpPr>
        <p:spPr>
          <a:xfrm>
            <a:off x="1364672" y="5090862"/>
            <a:ext cx="10472295" cy="881572"/>
          </a:xfrm>
        </p:spPr>
        <p:txBody>
          <a:bodyPr anchor="ctr">
            <a:normAutofit fontScale="92500" lnSpcReduction="10000"/>
          </a:bodyPr>
          <a:lstStyle/>
          <a:p>
            <a:pPr marL="285750" indent="-285750">
              <a:buFont typeface="Century Gothic" panose="020B0502020202020204" pitchFamily="34" charset="0"/>
              <a:buChar char="►"/>
            </a:pPr>
            <a:r>
              <a:rPr lang="fr-FR" dirty="0"/>
              <a:t>Les effectifs sont faibles. </a:t>
            </a:r>
          </a:p>
          <a:p>
            <a:pPr marL="285750" indent="-285750">
              <a:buFont typeface="Century Gothic" panose="020B0502020202020204" pitchFamily="34" charset="0"/>
              <a:buChar char="►"/>
            </a:pPr>
            <a:r>
              <a:rPr lang="fr-FR" dirty="0"/>
              <a:t>Le taux de non progression sur le plan cérébrale chez les patients avec une maladie cérébrale Mesurable était de 33,9% avec le </a:t>
            </a:r>
            <a:r>
              <a:rPr lang="fr-FR" dirty="0" err="1"/>
              <a:t>sotorasib</a:t>
            </a:r>
            <a:r>
              <a:rPr lang="fr-FR" dirty="0"/>
              <a:t> </a:t>
            </a:r>
            <a:r>
              <a:rPr lang="fr-FR" i="1" dirty="0"/>
              <a:t>vs</a:t>
            </a:r>
            <a:r>
              <a:rPr lang="fr-FR" dirty="0"/>
              <a:t> 14,3% avec le </a:t>
            </a:r>
            <a:r>
              <a:rPr lang="fr-FR" dirty="0" err="1"/>
              <a:t>docetaxel</a:t>
            </a:r>
            <a:r>
              <a:rPr lang="fr-FR" dirty="0"/>
              <a:t> à 12 mois</a:t>
            </a:r>
            <a:endParaRPr lang="fr-FR" dirty="0">
              <a:latin typeface="Century Gothic" panose="020B0502020202020204" pitchFamily="34" charset="0"/>
            </a:endParaRPr>
          </a:p>
        </p:txBody>
      </p:sp>
      <p:sp>
        <p:nvSpPr>
          <p:cNvPr id="12" name="Espace réservé du contenu 5">
            <a:extLst>
              <a:ext uri="{FF2B5EF4-FFF2-40B4-BE49-F238E27FC236}">
                <a16:creationId xmlns:a16="http://schemas.microsoft.com/office/drawing/2014/main" xmlns="" id="{64B14D4B-6807-447E-BFD5-487CB58CDD1A}"/>
              </a:ext>
            </a:extLst>
          </p:cNvPr>
          <p:cNvSpPr txBox="1">
            <a:spLocks/>
          </p:cNvSpPr>
          <p:nvPr/>
        </p:nvSpPr>
        <p:spPr>
          <a:xfrm>
            <a:off x="1324888" y="1291032"/>
            <a:ext cx="5076359" cy="3634796"/>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3" name="Chart 16">
            <a:extLst>
              <a:ext uri="{FF2B5EF4-FFF2-40B4-BE49-F238E27FC236}">
                <a16:creationId xmlns:a16="http://schemas.microsoft.com/office/drawing/2014/main" xmlns="" id="{27473743-EDC2-EC95-5681-D97F6BA2CB64}"/>
              </a:ext>
            </a:extLst>
          </p:cNvPr>
          <p:cNvGraphicFramePr/>
          <p:nvPr/>
        </p:nvGraphicFramePr>
        <p:xfrm>
          <a:off x="1191491" y="1484817"/>
          <a:ext cx="5076359" cy="2617161"/>
        </p:xfrm>
        <a:graphic>
          <a:graphicData uri="http://schemas.openxmlformats.org/drawingml/2006/chart">
            <c:chart xmlns:c="http://schemas.openxmlformats.org/drawingml/2006/chart" xmlns:r="http://schemas.openxmlformats.org/officeDocument/2006/relationships" r:id="rId3"/>
          </a:graphicData>
        </a:graphic>
      </p:graphicFrame>
      <p:sp>
        <p:nvSpPr>
          <p:cNvPr id="14" name="Espace réservé du texte 6">
            <a:extLst>
              <a:ext uri="{FF2B5EF4-FFF2-40B4-BE49-F238E27FC236}">
                <a16:creationId xmlns:a16="http://schemas.microsoft.com/office/drawing/2014/main" xmlns="" id="{B3D6DF02-4E8C-7C15-81A4-5E00FF753660}"/>
              </a:ext>
            </a:extLst>
          </p:cNvPr>
          <p:cNvSpPr txBox="1">
            <a:spLocks/>
          </p:cNvSpPr>
          <p:nvPr/>
        </p:nvSpPr>
        <p:spPr>
          <a:xfrm>
            <a:off x="1423450" y="1100702"/>
            <a:ext cx="310475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200" dirty="0">
                <a:latin typeface="Century Gothic" panose="020B0502020202020204" pitchFamily="34" charset="0"/>
              </a:rPr>
              <a:t>Temps avant progression cérébrale chez les patients avec MC au </a:t>
            </a:r>
            <a:r>
              <a:rPr lang="fr-FR" sz="1200" dirty="0" err="1">
                <a:latin typeface="Century Gothic" panose="020B0502020202020204" pitchFamily="34" charset="0"/>
              </a:rPr>
              <a:t>baseline</a:t>
            </a:r>
            <a:endParaRPr lang="fr-FR" sz="1200" dirty="0">
              <a:latin typeface="Century Gothic" panose="020B0502020202020204" pitchFamily="34" charset="0"/>
            </a:endParaRPr>
          </a:p>
        </p:txBody>
      </p:sp>
      <p:graphicFrame>
        <p:nvGraphicFramePr>
          <p:cNvPr id="15" name="Table 3">
            <a:extLst>
              <a:ext uri="{FF2B5EF4-FFF2-40B4-BE49-F238E27FC236}">
                <a16:creationId xmlns:a16="http://schemas.microsoft.com/office/drawing/2014/main" xmlns="" id="{8D5A499E-4F64-3590-0907-0970B502C828}"/>
              </a:ext>
            </a:extLst>
          </p:cNvPr>
          <p:cNvGraphicFramePr>
            <a:graphicFrameLocks noGrp="1"/>
          </p:cNvGraphicFramePr>
          <p:nvPr/>
        </p:nvGraphicFramePr>
        <p:xfrm>
          <a:off x="1364672" y="4045180"/>
          <a:ext cx="4819443" cy="429531"/>
        </p:xfrm>
        <a:graphic>
          <a:graphicData uri="http://schemas.openxmlformats.org/drawingml/2006/table">
            <a:tbl>
              <a:tblPr firstRow="1" bandRow="1">
                <a:effectLst/>
              </a:tblPr>
              <a:tblGrid>
                <a:gridCol w="498797">
                  <a:extLst>
                    <a:ext uri="{9D8B030D-6E8A-4147-A177-3AD203B41FA5}">
                      <a16:colId xmlns:a16="http://schemas.microsoft.com/office/drawing/2014/main" xmlns="" val="1289765418"/>
                    </a:ext>
                  </a:extLst>
                </a:gridCol>
                <a:gridCol w="351244">
                  <a:extLst>
                    <a:ext uri="{9D8B030D-6E8A-4147-A177-3AD203B41FA5}">
                      <a16:colId xmlns:a16="http://schemas.microsoft.com/office/drawing/2014/main" xmlns="" val="3242974005"/>
                    </a:ext>
                  </a:extLst>
                </a:gridCol>
                <a:gridCol w="364964">
                  <a:extLst>
                    <a:ext uri="{9D8B030D-6E8A-4147-A177-3AD203B41FA5}">
                      <a16:colId xmlns:a16="http://schemas.microsoft.com/office/drawing/2014/main" xmlns="" val="2776657473"/>
                    </a:ext>
                  </a:extLst>
                </a:gridCol>
                <a:gridCol w="373198">
                  <a:extLst>
                    <a:ext uri="{9D8B030D-6E8A-4147-A177-3AD203B41FA5}">
                      <a16:colId xmlns:a16="http://schemas.microsoft.com/office/drawing/2014/main" xmlns="" val="3515376167"/>
                    </a:ext>
                  </a:extLst>
                </a:gridCol>
                <a:gridCol w="375942">
                  <a:extLst>
                    <a:ext uri="{9D8B030D-6E8A-4147-A177-3AD203B41FA5}">
                      <a16:colId xmlns:a16="http://schemas.microsoft.com/office/drawing/2014/main" xmlns="" val="1385854877"/>
                    </a:ext>
                  </a:extLst>
                </a:gridCol>
                <a:gridCol w="362222">
                  <a:extLst>
                    <a:ext uri="{9D8B030D-6E8A-4147-A177-3AD203B41FA5}">
                      <a16:colId xmlns:a16="http://schemas.microsoft.com/office/drawing/2014/main" xmlns="" val="79554832"/>
                    </a:ext>
                  </a:extLst>
                </a:gridCol>
                <a:gridCol w="362222">
                  <a:extLst>
                    <a:ext uri="{9D8B030D-6E8A-4147-A177-3AD203B41FA5}">
                      <a16:colId xmlns:a16="http://schemas.microsoft.com/office/drawing/2014/main" xmlns="" val="3582586495"/>
                    </a:ext>
                  </a:extLst>
                </a:gridCol>
                <a:gridCol w="392407">
                  <a:extLst>
                    <a:ext uri="{9D8B030D-6E8A-4147-A177-3AD203B41FA5}">
                      <a16:colId xmlns:a16="http://schemas.microsoft.com/office/drawing/2014/main" xmlns="" val="512610548"/>
                    </a:ext>
                  </a:extLst>
                </a:gridCol>
                <a:gridCol w="359477">
                  <a:extLst>
                    <a:ext uri="{9D8B030D-6E8A-4147-A177-3AD203B41FA5}">
                      <a16:colId xmlns:a16="http://schemas.microsoft.com/office/drawing/2014/main" xmlns="" val="1874114984"/>
                    </a:ext>
                  </a:extLst>
                </a:gridCol>
                <a:gridCol w="349830">
                  <a:extLst>
                    <a:ext uri="{9D8B030D-6E8A-4147-A177-3AD203B41FA5}">
                      <a16:colId xmlns:a16="http://schemas.microsoft.com/office/drawing/2014/main" xmlns="" val="1779696379"/>
                    </a:ext>
                  </a:extLst>
                </a:gridCol>
                <a:gridCol w="349830">
                  <a:extLst>
                    <a:ext uri="{9D8B030D-6E8A-4147-A177-3AD203B41FA5}">
                      <a16:colId xmlns:a16="http://schemas.microsoft.com/office/drawing/2014/main" xmlns="" val="1204639216"/>
                    </a:ext>
                  </a:extLst>
                </a:gridCol>
                <a:gridCol w="349830">
                  <a:extLst>
                    <a:ext uri="{9D8B030D-6E8A-4147-A177-3AD203B41FA5}">
                      <a16:colId xmlns:a16="http://schemas.microsoft.com/office/drawing/2014/main" xmlns="" val="942116476"/>
                    </a:ext>
                  </a:extLst>
                </a:gridCol>
                <a:gridCol w="329480">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a:solidFill>
                            <a:schemeClr val="accent2"/>
                          </a:solidFill>
                          <a:effectLst/>
                          <a:latin typeface="+mj-lt"/>
                        </a:rPr>
                        <a:t>Sotorasenib</a:t>
                      </a:r>
                      <a:endParaRPr lang="fr-FR" sz="800" b="1"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40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35</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27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14</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13</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8</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6</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6</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5</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800" b="1" i="0" u="none" strike="noStrike">
                          <a:solidFill>
                            <a:schemeClr val="accent1"/>
                          </a:solidFill>
                          <a:effectLst/>
                          <a:latin typeface="+mj-lt"/>
                        </a:rPr>
                        <a:t>Docetaxel</a:t>
                      </a:r>
                      <a:endParaRPr lang="fr-FR" sz="800" b="1"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29</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19</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11</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5</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3</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2</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2</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1</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0</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0</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0</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0</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sp>
        <p:nvSpPr>
          <p:cNvPr id="16" name="Espace réservé du texte 6">
            <a:extLst>
              <a:ext uri="{FF2B5EF4-FFF2-40B4-BE49-F238E27FC236}">
                <a16:creationId xmlns:a16="http://schemas.microsoft.com/office/drawing/2014/main" xmlns="" id="{117AD672-61AE-B0E7-6A0F-EC157C908397}"/>
              </a:ext>
            </a:extLst>
          </p:cNvPr>
          <p:cNvSpPr txBox="1">
            <a:spLocks/>
          </p:cNvSpPr>
          <p:nvPr/>
        </p:nvSpPr>
        <p:spPr>
          <a:xfrm>
            <a:off x="1364672" y="4572835"/>
            <a:ext cx="4819443" cy="352993"/>
          </a:xfrm>
          <a:prstGeom prst="rect">
            <a:avLst/>
          </a:prstGeom>
          <a:noFill/>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900" i="1" dirty="0">
                <a:latin typeface="Century Gothic" panose="020B0502020202020204" pitchFamily="34" charset="0"/>
              </a:rPr>
              <a:t>Temps médian avant progression cérébrale a été allongé sous </a:t>
            </a:r>
            <a:r>
              <a:rPr lang="fr-FR" sz="900" i="1" dirty="0" err="1">
                <a:latin typeface="Century Gothic" panose="020B0502020202020204" pitchFamily="34" charset="0"/>
              </a:rPr>
              <a:t>sotorasib</a:t>
            </a:r>
            <a:r>
              <a:rPr lang="fr-FR" sz="900" i="1" dirty="0">
                <a:latin typeface="Century Gothic" panose="020B0502020202020204" pitchFamily="34" charset="0"/>
              </a:rPr>
              <a:t> (</a:t>
            </a:r>
            <a:r>
              <a:rPr lang="fr-FR" sz="900" i="1" dirty="0">
                <a:solidFill>
                  <a:srgbClr val="ED7D31"/>
                </a:solidFill>
                <a:latin typeface="Century Gothic" panose="020B0502020202020204" pitchFamily="34" charset="0"/>
              </a:rPr>
              <a:t>11,6m</a:t>
            </a:r>
            <a:r>
              <a:rPr lang="fr-FR" sz="900" i="1" dirty="0">
                <a:latin typeface="Century Gothic" panose="020B0502020202020204" pitchFamily="34" charset="0"/>
              </a:rPr>
              <a:t> vs </a:t>
            </a:r>
            <a:r>
              <a:rPr lang="fr-FR" sz="900" i="1" dirty="0">
                <a:solidFill>
                  <a:srgbClr val="4472C4"/>
                </a:solidFill>
                <a:latin typeface="Century Gothic" panose="020B0502020202020204" pitchFamily="34" charset="0"/>
              </a:rPr>
              <a:t>6,0m</a:t>
            </a:r>
            <a:r>
              <a:rPr lang="fr-FR" sz="900" i="1" dirty="0">
                <a:latin typeface="Century Gothic" panose="020B0502020202020204" pitchFamily="34" charset="0"/>
              </a:rPr>
              <a:t>); </a:t>
            </a:r>
          </a:p>
        </p:txBody>
      </p:sp>
      <p:sp>
        <p:nvSpPr>
          <p:cNvPr id="17" name="TextBox 4">
            <a:extLst>
              <a:ext uri="{FF2B5EF4-FFF2-40B4-BE49-F238E27FC236}">
                <a16:creationId xmlns:a16="http://schemas.microsoft.com/office/drawing/2014/main" xmlns="" id="{092D7954-13E3-F4DE-4848-9D18E9793675}"/>
              </a:ext>
            </a:extLst>
          </p:cNvPr>
          <p:cNvSpPr txBox="1"/>
          <p:nvPr/>
        </p:nvSpPr>
        <p:spPr>
          <a:xfrm>
            <a:off x="2051506" y="3197991"/>
            <a:ext cx="38076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1" dirty="0">
                <a:solidFill>
                  <a:prstClr val="black">
                    <a:lumMod val="50000"/>
                    <a:lumOff val="50000"/>
                  </a:prstClr>
                </a:solidFill>
                <a:latin typeface="Century Gothic" panose="020B0502020202020204" pitchFamily="34" charset="0"/>
              </a:rPr>
              <a:t>HR  (95%CI) : 0,63 (0,25-1,62) ; </a:t>
            </a:r>
            <a:r>
              <a:rPr lang="it-IT" sz="1050" b="1" i="1" dirty="0">
                <a:solidFill>
                  <a:prstClr val="black">
                    <a:lumMod val="50000"/>
                    <a:lumOff val="50000"/>
                  </a:prstClr>
                </a:solidFill>
                <a:latin typeface="Century Gothic" panose="020B0502020202020204" pitchFamily="34" charset="0"/>
              </a:rPr>
              <a:t>p</a:t>
            </a:r>
            <a:r>
              <a:rPr lang="it-IT" sz="1050" b="1" dirty="0">
                <a:solidFill>
                  <a:prstClr val="black">
                    <a:lumMod val="50000"/>
                    <a:lumOff val="50000"/>
                  </a:prstClr>
                </a:solidFill>
                <a:latin typeface="Century Gothic" panose="020B0502020202020204" pitchFamily="34" charset="0"/>
              </a:rPr>
              <a:t>=0,17</a:t>
            </a:r>
            <a:endParaRPr lang="en-GB" sz="1050" b="1" dirty="0">
              <a:solidFill>
                <a:prstClr val="black">
                  <a:lumMod val="50000"/>
                  <a:lumOff val="50000"/>
                </a:prstClr>
              </a:solidFill>
              <a:latin typeface="Century Gothic" panose="020B0502020202020204" pitchFamily="34" charset="0"/>
            </a:endParaRPr>
          </a:p>
        </p:txBody>
      </p:sp>
      <p:sp>
        <p:nvSpPr>
          <p:cNvPr id="18" name="Espace réservé du contenu 5">
            <a:extLst>
              <a:ext uri="{FF2B5EF4-FFF2-40B4-BE49-F238E27FC236}">
                <a16:creationId xmlns:a16="http://schemas.microsoft.com/office/drawing/2014/main" xmlns="" id="{718D204D-C364-00B5-F859-0741169CC2B3}"/>
              </a:ext>
            </a:extLst>
          </p:cNvPr>
          <p:cNvSpPr txBox="1">
            <a:spLocks/>
          </p:cNvSpPr>
          <p:nvPr/>
        </p:nvSpPr>
        <p:spPr>
          <a:xfrm>
            <a:off x="6633206" y="1291032"/>
            <a:ext cx="5076359" cy="3634796"/>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9" name="Chart 16">
            <a:extLst>
              <a:ext uri="{FF2B5EF4-FFF2-40B4-BE49-F238E27FC236}">
                <a16:creationId xmlns:a16="http://schemas.microsoft.com/office/drawing/2014/main" xmlns="" id="{AEA78AAD-055A-FE71-B0E2-843DC8774350}"/>
              </a:ext>
            </a:extLst>
          </p:cNvPr>
          <p:cNvGraphicFramePr/>
          <p:nvPr/>
        </p:nvGraphicFramePr>
        <p:xfrm>
          <a:off x="6499809" y="1484817"/>
          <a:ext cx="5076359" cy="2617161"/>
        </p:xfrm>
        <a:graphic>
          <a:graphicData uri="http://schemas.openxmlformats.org/drawingml/2006/chart">
            <c:chart xmlns:c="http://schemas.openxmlformats.org/drawingml/2006/chart" xmlns:r="http://schemas.openxmlformats.org/officeDocument/2006/relationships" r:id="rId4"/>
          </a:graphicData>
        </a:graphic>
      </p:graphicFrame>
      <p:sp>
        <p:nvSpPr>
          <p:cNvPr id="20" name="Espace réservé du texte 6">
            <a:extLst>
              <a:ext uri="{FF2B5EF4-FFF2-40B4-BE49-F238E27FC236}">
                <a16:creationId xmlns:a16="http://schemas.microsoft.com/office/drawing/2014/main" xmlns="" id="{59A9DE08-C518-CD9B-3DAB-969189995AC3}"/>
              </a:ext>
            </a:extLst>
          </p:cNvPr>
          <p:cNvSpPr txBox="1">
            <a:spLocks/>
          </p:cNvSpPr>
          <p:nvPr/>
        </p:nvSpPr>
        <p:spPr>
          <a:xfrm>
            <a:off x="6731769" y="1100702"/>
            <a:ext cx="2640832"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200" dirty="0">
                <a:latin typeface="Century Gothic" panose="020B0502020202020204" pitchFamily="34" charset="0"/>
              </a:rPr>
              <a:t>SSP intra-cérébrale chez les patients avec MC au </a:t>
            </a:r>
            <a:r>
              <a:rPr lang="fr-FR" sz="1200" dirty="0" err="1">
                <a:latin typeface="Century Gothic" panose="020B0502020202020204" pitchFamily="34" charset="0"/>
              </a:rPr>
              <a:t>baseline</a:t>
            </a:r>
            <a:endParaRPr lang="fr-FR" sz="1200" dirty="0">
              <a:latin typeface="Century Gothic" panose="020B0502020202020204" pitchFamily="34" charset="0"/>
            </a:endParaRPr>
          </a:p>
        </p:txBody>
      </p:sp>
      <p:graphicFrame>
        <p:nvGraphicFramePr>
          <p:cNvPr id="21" name="Table 3">
            <a:extLst>
              <a:ext uri="{FF2B5EF4-FFF2-40B4-BE49-F238E27FC236}">
                <a16:creationId xmlns:a16="http://schemas.microsoft.com/office/drawing/2014/main" xmlns="" id="{E139DAF5-9C11-338D-96A0-9F3AB279E83F}"/>
              </a:ext>
            </a:extLst>
          </p:cNvPr>
          <p:cNvGraphicFramePr>
            <a:graphicFrameLocks noGrp="1"/>
          </p:cNvGraphicFramePr>
          <p:nvPr/>
        </p:nvGraphicFramePr>
        <p:xfrm>
          <a:off x="6672990" y="4045180"/>
          <a:ext cx="4819443" cy="429531"/>
        </p:xfrm>
        <a:graphic>
          <a:graphicData uri="http://schemas.openxmlformats.org/drawingml/2006/table">
            <a:tbl>
              <a:tblPr firstRow="1" bandRow="1">
                <a:effectLst/>
              </a:tblPr>
              <a:tblGrid>
                <a:gridCol w="498797">
                  <a:extLst>
                    <a:ext uri="{9D8B030D-6E8A-4147-A177-3AD203B41FA5}">
                      <a16:colId xmlns:a16="http://schemas.microsoft.com/office/drawing/2014/main" xmlns="" val="1289765418"/>
                    </a:ext>
                  </a:extLst>
                </a:gridCol>
                <a:gridCol w="351244">
                  <a:extLst>
                    <a:ext uri="{9D8B030D-6E8A-4147-A177-3AD203B41FA5}">
                      <a16:colId xmlns:a16="http://schemas.microsoft.com/office/drawing/2014/main" xmlns="" val="3242974005"/>
                    </a:ext>
                  </a:extLst>
                </a:gridCol>
                <a:gridCol w="364964">
                  <a:extLst>
                    <a:ext uri="{9D8B030D-6E8A-4147-A177-3AD203B41FA5}">
                      <a16:colId xmlns:a16="http://schemas.microsoft.com/office/drawing/2014/main" xmlns="" val="2776657473"/>
                    </a:ext>
                  </a:extLst>
                </a:gridCol>
                <a:gridCol w="373198">
                  <a:extLst>
                    <a:ext uri="{9D8B030D-6E8A-4147-A177-3AD203B41FA5}">
                      <a16:colId xmlns:a16="http://schemas.microsoft.com/office/drawing/2014/main" xmlns="" val="3515376167"/>
                    </a:ext>
                  </a:extLst>
                </a:gridCol>
                <a:gridCol w="375942">
                  <a:extLst>
                    <a:ext uri="{9D8B030D-6E8A-4147-A177-3AD203B41FA5}">
                      <a16:colId xmlns:a16="http://schemas.microsoft.com/office/drawing/2014/main" xmlns="" val="1385854877"/>
                    </a:ext>
                  </a:extLst>
                </a:gridCol>
                <a:gridCol w="362222">
                  <a:extLst>
                    <a:ext uri="{9D8B030D-6E8A-4147-A177-3AD203B41FA5}">
                      <a16:colId xmlns:a16="http://schemas.microsoft.com/office/drawing/2014/main" xmlns="" val="79554832"/>
                    </a:ext>
                  </a:extLst>
                </a:gridCol>
                <a:gridCol w="362222">
                  <a:extLst>
                    <a:ext uri="{9D8B030D-6E8A-4147-A177-3AD203B41FA5}">
                      <a16:colId xmlns:a16="http://schemas.microsoft.com/office/drawing/2014/main" xmlns="" val="3582586495"/>
                    </a:ext>
                  </a:extLst>
                </a:gridCol>
                <a:gridCol w="392407">
                  <a:extLst>
                    <a:ext uri="{9D8B030D-6E8A-4147-A177-3AD203B41FA5}">
                      <a16:colId xmlns:a16="http://schemas.microsoft.com/office/drawing/2014/main" xmlns="" val="512610548"/>
                    </a:ext>
                  </a:extLst>
                </a:gridCol>
                <a:gridCol w="359477">
                  <a:extLst>
                    <a:ext uri="{9D8B030D-6E8A-4147-A177-3AD203B41FA5}">
                      <a16:colId xmlns:a16="http://schemas.microsoft.com/office/drawing/2014/main" xmlns="" val="1874114984"/>
                    </a:ext>
                  </a:extLst>
                </a:gridCol>
                <a:gridCol w="349830">
                  <a:extLst>
                    <a:ext uri="{9D8B030D-6E8A-4147-A177-3AD203B41FA5}">
                      <a16:colId xmlns:a16="http://schemas.microsoft.com/office/drawing/2014/main" xmlns="" val="1779696379"/>
                    </a:ext>
                  </a:extLst>
                </a:gridCol>
                <a:gridCol w="349830">
                  <a:extLst>
                    <a:ext uri="{9D8B030D-6E8A-4147-A177-3AD203B41FA5}">
                      <a16:colId xmlns:a16="http://schemas.microsoft.com/office/drawing/2014/main" xmlns="" val="1204639216"/>
                    </a:ext>
                  </a:extLst>
                </a:gridCol>
                <a:gridCol w="349830">
                  <a:extLst>
                    <a:ext uri="{9D8B030D-6E8A-4147-A177-3AD203B41FA5}">
                      <a16:colId xmlns:a16="http://schemas.microsoft.com/office/drawing/2014/main" xmlns="" val="942116476"/>
                    </a:ext>
                  </a:extLst>
                </a:gridCol>
                <a:gridCol w="329480">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a:solidFill>
                            <a:schemeClr val="accent2"/>
                          </a:solidFill>
                          <a:effectLst/>
                          <a:latin typeface="+mj-lt"/>
                        </a:rPr>
                        <a:t>Sotorasenib</a:t>
                      </a:r>
                      <a:endParaRPr lang="fr-FR" sz="800" b="1"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40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36</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27</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15</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13</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9</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6</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6</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5</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2</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1</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2"/>
                          </a:solidFill>
                          <a:effectLst/>
                          <a:latin typeface="+mj-lt"/>
                        </a:rPr>
                        <a:t>0</a:t>
                      </a:r>
                      <a:endParaRPr lang="fr-FR" sz="900" b="0" i="0" u="none" strike="noStrike" dirty="0">
                        <a:solidFill>
                          <a:schemeClr val="accent2"/>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800" b="1" i="0" u="none" strike="noStrike">
                          <a:solidFill>
                            <a:schemeClr val="accent1"/>
                          </a:solidFill>
                          <a:effectLst/>
                          <a:latin typeface="+mj-lt"/>
                        </a:rPr>
                        <a:t>Docetaxel</a:t>
                      </a:r>
                      <a:endParaRPr lang="fr-FR" sz="800" b="1"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29</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21</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12</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6</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3</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2</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2</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1</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0</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0</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0</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0" i="0" u="none" strike="noStrike">
                          <a:solidFill>
                            <a:schemeClr val="accent1"/>
                          </a:solidFill>
                          <a:effectLst/>
                          <a:latin typeface="+mj-lt"/>
                        </a:rPr>
                        <a:t>0</a:t>
                      </a:r>
                      <a:endParaRPr lang="fr-FR" sz="900" b="0" i="0" u="none" strike="noStrike" dirty="0">
                        <a:solidFill>
                          <a:schemeClr val="accent1"/>
                        </a:solidFill>
                        <a:effectLst/>
                        <a:latin typeface="+mj-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sp>
        <p:nvSpPr>
          <p:cNvPr id="22" name="Espace réservé du texte 6">
            <a:extLst>
              <a:ext uri="{FF2B5EF4-FFF2-40B4-BE49-F238E27FC236}">
                <a16:creationId xmlns:a16="http://schemas.microsoft.com/office/drawing/2014/main" xmlns="" id="{B3FCC8C9-2010-24CE-9281-1BDBFEF98C45}"/>
              </a:ext>
            </a:extLst>
          </p:cNvPr>
          <p:cNvSpPr txBox="1">
            <a:spLocks/>
          </p:cNvSpPr>
          <p:nvPr/>
        </p:nvSpPr>
        <p:spPr>
          <a:xfrm>
            <a:off x="6672990" y="4572835"/>
            <a:ext cx="4819443" cy="352993"/>
          </a:xfrm>
          <a:prstGeom prst="rect">
            <a:avLst/>
          </a:prstGeom>
          <a:noFill/>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900" i="1" dirty="0">
                <a:latin typeface="Century Gothic" panose="020B0502020202020204" pitchFamily="34" charset="0"/>
              </a:rPr>
              <a:t>Temps médian avant progression cérébrale ou toute cause de décès était plus long sous </a:t>
            </a:r>
            <a:r>
              <a:rPr lang="fr-FR" sz="900" i="1" dirty="0" err="1">
                <a:latin typeface="Century Gothic" panose="020B0502020202020204" pitchFamily="34" charset="0"/>
              </a:rPr>
              <a:t>sotorasib</a:t>
            </a:r>
            <a:r>
              <a:rPr lang="fr-FR" sz="900" i="1" dirty="0">
                <a:latin typeface="Century Gothic" panose="020B0502020202020204" pitchFamily="34" charset="0"/>
              </a:rPr>
              <a:t>(</a:t>
            </a:r>
            <a:r>
              <a:rPr lang="fr-FR" sz="900" i="1" dirty="0">
                <a:solidFill>
                  <a:srgbClr val="ED7D31"/>
                </a:solidFill>
                <a:latin typeface="Century Gothic" panose="020B0502020202020204" pitchFamily="34" charset="0"/>
              </a:rPr>
              <a:t>9,6m</a:t>
            </a:r>
            <a:r>
              <a:rPr lang="fr-FR" sz="900" i="1" dirty="0">
                <a:latin typeface="Century Gothic" panose="020B0502020202020204" pitchFamily="34" charset="0"/>
              </a:rPr>
              <a:t> vs </a:t>
            </a:r>
            <a:r>
              <a:rPr lang="fr-FR" sz="900" i="1" dirty="0">
                <a:solidFill>
                  <a:srgbClr val="4472C4"/>
                </a:solidFill>
                <a:latin typeface="Century Gothic" panose="020B0502020202020204" pitchFamily="34" charset="0"/>
              </a:rPr>
              <a:t>4,5m</a:t>
            </a:r>
            <a:r>
              <a:rPr lang="fr-FR" sz="900" i="1" dirty="0">
                <a:latin typeface="Century Gothic" panose="020B0502020202020204" pitchFamily="34" charset="0"/>
              </a:rPr>
              <a:t>); </a:t>
            </a:r>
          </a:p>
        </p:txBody>
      </p:sp>
      <p:sp>
        <p:nvSpPr>
          <p:cNvPr id="23" name="TextBox 4">
            <a:extLst>
              <a:ext uri="{FF2B5EF4-FFF2-40B4-BE49-F238E27FC236}">
                <a16:creationId xmlns:a16="http://schemas.microsoft.com/office/drawing/2014/main" xmlns="" id="{38F79B28-FDB2-9A0B-FFCE-7B3FFCADDB2A}"/>
              </a:ext>
            </a:extLst>
          </p:cNvPr>
          <p:cNvSpPr txBox="1"/>
          <p:nvPr/>
        </p:nvSpPr>
        <p:spPr>
          <a:xfrm>
            <a:off x="7359824" y="3197991"/>
            <a:ext cx="380768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1" dirty="0">
                <a:solidFill>
                  <a:prstClr val="black">
                    <a:lumMod val="50000"/>
                    <a:lumOff val="50000"/>
                  </a:prstClr>
                </a:solidFill>
                <a:latin typeface="Century Gothic" panose="020B0502020202020204" pitchFamily="34" charset="0"/>
              </a:rPr>
              <a:t>HR  (95%CI) : 0,53 (0,28-1,03) ; </a:t>
            </a:r>
            <a:r>
              <a:rPr lang="it-IT" sz="1050" b="1" i="1" dirty="0">
                <a:solidFill>
                  <a:prstClr val="black">
                    <a:lumMod val="50000"/>
                    <a:lumOff val="50000"/>
                  </a:prstClr>
                </a:solidFill>
                <a:latin typeface="Century Gothic" panose="020B0502020202020204" pitchFamily="34" charset="0"/>
              </a:rPr>
              <a:t>p</a:t>
            </a:r>
            <a:r>
              <a:rPr lang="it-IT" sz="1050" b="1" dirty="0">
                <a:solidFill>
                  <a:prstClr val="black">
                    <a:lumMod val="50000"/>
                    <a:lumOff val="50000"/>
                  </a:prstClr>
                </a:solidFill>
                <a:latin typeface="Century Gothic" panose="020B0502020202020204" pitchFamily="34" charset="0"/>
              </a:rPr>
              <a:t>=0,03</a:t>
            </a:r>
            <a:endParaRPr lang="en-GB" sz="1050" b="1" dirty="0">
              <a:solidFill>
                <a:prstClr val="black">
                  <a:lumMod val="50000"/>
                  <a:lumOff val="50000"/>
                </a:prstClr>
              </a:solidFill>
              <a:latin typeface="Century Gothic" panose="020B0502020202020204" pitchFamily="34" charset="0"/>
            </a:endParaRPr>
          </a:p>
        </p:txBody>
      </p:sp>
      <p:sp>
        <p:nvSpPr>
          <p:cNvPr id="24" name="Forme libre : forme 23">
            <a:extLst>
              <a:ext uri="{FF2B5EF4-FFF2-40B4-BE49-F238E27FC236}">
                <a16:creationId xmlns:a16="http://schemas.microsoft.com/office/drawing/2014/main" xmlns="" id="{22029841-12CB-D1B1-AAEA-EDB22A4F7245}"/>
              </a:ext>
            </a:extLst>
          </p:cNvPr>
          <p:cNvSpPr/>
          <p:nvPr/>
        </p:nvSpPr>
        <p:spPr>
          <a:xfrm>
            <a:off x="2082429" y="1645253"/>
            <a:ext cx="3627565" cy="1188052"/>
          </a:xfrm>
          <a:custGeom>
            <a:avLst/>
            <a:gdLst>
              <a:gd name="connsiteX0" fmla="*/ 0 w 3627565"/>
              <a:gd name="connsiteY0" fmla="*/ 0 h 1188052"/>
              <a:gd name="connsiteX1" fmla="*/ 200234 w 3627565"/>
              <a:gd name="connsiteY1" fmla="*/ 0 h 1188052"/>
              <a:gd name="connsiteX2" fmla="*/ 200234 w 3627565"/>
              <a:gd name="connsiteY2" fmla="*/ 76756 h 1188052"/>
              <a:gd name="connsiteX3" fmla="*/ 263641 w 3627565"/>
              <a:gd name="connsiteY3" fmla="*/ 76756 h 1188052"/>
              <a:gd name="connsiteX4" fmla="*/ 263641 w 3627565"/>
              <a:gd name="connsiteY4" fmla="*/ 110128 h 1188052"/>
              <a:gd name="connsiteX5" fmla="*/ 500584 w 3627565"/>
              <a:gd name="connsiteY5" fmla="*/ 110128 h 1188052"/>
              <a:gd name="connsiteX6" fmla="*/ 500584 w 3627565"/>
              <a:gd name="connsiteY6" fmla="*/ 220256 h 1188052"/>
              <a:gd name="connsiteX7" fmla="*/ 550643 w 3627565"/>
              <a:gd name="connsiteY7" fmla="*/ 220256 h 1188052"/>
              <a:gd name="connsiteX8" fmla="*/ 550643 w 3627565"/>
              <a:gd name="connsiteY8" fmla="*/ 273652 h 1188052"/>
              <a:gd name="connsiteX9" fmla="*/ 667445 w 3627565"/>
              <a:gd name="connsiteY9" fmla="*/ 273652 h 1188052"/>
              <a:gd name="connsiteX10" fmla="*/ 667445 w 3627565"/>
              <a:gd name="connsiteY10" fmla="*/ 337059 h 1188052"/>
              <a:gd name="connsiteX11" fmla="*/ 730853 w 3627565"/>
              <a:gd name="connsiteY11" fmla="*/ 337059 h 1188052"/>
              <a:gd name="connsiteX12" fmla="*/ 730853 w 3627565"/>
              <a:gd name="connsiteY12" fmla="*/ 447188 h 1188052"/>
              <a:gd name="connsiteX13" fmla="*/ 914400 w 3627565"/>
              <a:gd name="connsiteY13" fmla="*/ 447188 h 1188052"/>
              <a:gd name="connsiteX14" fmla="*/ 914400 w 3627565"/>
              <a:gd name="connsiteY14" fmla="*/ 523944 h 1188052"/>
              <a:gd name="connsiteX15" fmla="*/ 1014517 w 3627565"/>
              <a:gd name="connsiteY15" fmla="*/ 523944 h 1188052"/>
              <a:gd name="connsiteX16" fmla="*/ 1014517 w 3627565"/>
              <a:gd name="connsiteY16" fmla="*/ 684131 h 1188052"/>
              <a:gd name="connsiteX17" fmla="*/ 1738695 w 3627565"/>
              <a:gd name="connsiteY17" fmla="*/ 684131 h 1188052"/>
              <a:gd name="connsiteX18" fmla="*/ 1738695 w 3627565"/>
              <a:gd name="connsiteY18" fmla="*/ 907725 h 1188052"/>
              <a:gd name="connsiteX19" fmla="*/ 2089104 w 3627565"/>
              <a:gd name="connsiteY19" fmla="*/ 907725 h 1188052"/>
              <a:gd name="connsiteX20" fmla="*/ 2089104 w 3627565"/>
              <a:gd name="connsiteY20" fmla="*/ 1037877 h 1188052"/>
              <a:gd name="connsiteX21" fmla="*/ 3123644 w 3627565"/>
              <a:gd name="connsiteY21" fmla="*/ 1037877 h 1188052"/>
              <a:gd name="connsiteX22" fmla="*/ 3123644 w 3627565"/>
              <a:gd name="connsiteY22" fmla="*/ 1188052 h 1188052"/>
              <a:gd name="connsiteX23" fmla="*/ 3627565 w 3627565"/>
              <a:gd name="connsiteY23" fmla="*/ 1188052 h 118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27565" h="1188052">
                <a:moveTo>
                  <a:pt x="0" y="0"/>
                </a:moveTo>
                <a:lnTo>
                  <a:pt x="200234" y="0"/>
                </a:lnTo>
                <a:lnTo>
                  <a:pt x="200234" y="76756"/>
                </a:lnTo>
                <a:lnTo>
                  <a:pt x="263641" y="76756"/>
                </a:lnTo>
                <a:lnTo>
                  <a:pt x="263641" y="110128"/>
                </a:lnTo>
                <a:lnTo>
                  <a:pt x="500584" y="110128"/>
                </a:lnTo>
                <a:lnTo>
                  <a:pt x="500584" y="220256"/>
                </a:lnTo>
                <a:lnTo>
                  <a:pt x="550643" y="220256"/>
                </a:lnTo>
                <a:lnTo>
                  <a:pt x="550643" y="273652"/>
                </a:lnTo>
                <a:lnTo>
                  <a:pt x="667445" y="273652"/>
                </a:lnTo>
                <a:lnTo>
                  <a:pt x="667445" y="337059"/>
                </a:lnTo>
                <a:lnTo>
                  <a:pt x="730853" y="337059"/>
                </a:lnTo>
                <a:lnTo>
                  <a:pt x="730853" y="447188"/>
                </a:lnTo>
                <a:lnTo>
                  <a:pt x="914400" y="447188"/>
                </a:lnTo>
                <a:lnTo>
                  <a:pt x="914400" y="523944"/>
                </a:lnTo>
                <a:lnTo>
                  <a:pt x="1014517" y="523944"/>
                </a:lnTo>
                <a:lnTo>
                  <a:pt x="1014517" y="684131"/>
                </a:lnTo>
                <a:lnTo>
                  <a:pt x="1738695" y="684131"/>
                </a:lnTo>
                <a:lnTo>
                  <a:pt x="1738695" y="907725"/>
                </a:lnTo>
                <a:lnTo>
                  <a:pt x="2089104" y="907725"/>
                </a:lnTo>
                <a:lnTo>
                  <a:pt x="2089104" y="1037877"/>
                </a:lnTo>
                <a:lnTo>
                  <a:pt x="3123644" y="1037877"/>
                </a:lnTo>
                <a:lnTo>
                  <a:pt x="3123644" y="1188052"/>
                </a:lnTo>
                <a:lnTo>
                  <a:pt x="3627565" y="1188052"/>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Forme libre : forme 24">
            <a:extLst>
              <a:ext uri="{FF2B5EF4-FFF2-40B4-BE49-F238E27FC236}">
                <a16:creationId xmlns:a16="http://schemas.microsoft.com/office/drawing/2014/main" xmlns="" id="{140C8844-FE6C-79E2-B260-14DD00DA9C58}"/>
              </a:ext>
            </a:extLst>
          </p:cNvPr>
          <p:cNvSpPr/>
          <p:nvPr/>
        </p:nvSpPr>
        <p:spPr>
          <a:xfrm>
            <a:off x="2079092" y="1635241"/>
            <a:ext cx="2803270" cy="1404972"/>
          </a:xfrm>
          <a:custGeom>
            <a:avLst/>
            <a:gdLst>
              <a:gd name="connsiteX0" fmla="*/ 0 w 2803270"/>
              <a:gd name="connsiteY0" fmla="*/ 0 h 1404972"/>
              <a:gd name="connsiteX1" fmla="*/ 253629 w 2803270"/>
              <a:gd name="connsiteY1" fmla="*/ 0 h 1404972"/>
              <a:gd name="connsiteX2" fmla="*/ 253629 w 2803270"/>
              <a:gd name="connsiteY2" fmla="*/ 103454 h 1404972"/>
              <a:gd name="connsiteX3" fmla="*/ 297013 w 2803270"/>
              <a:gd name="connsiteY3" fmla="*/ 103454 h 1404972"/>
              <a:gd name="connsiteX4" fmla="*/ 297013 w 2803270"/>
              <a:gd name="connsiteY4" fmla="*/ 173536 h 1404972"/>
              <a:gd name="connsiteX5" fmla="*/ 497247 w 2803270"/>
              <a:gd name="connsiteY5" fmla="*/ 173536 h 1404972"/>
              <a:gd name="connsiteX6" fmla="*/ 497247 w 2803270"/>
              <a:gd name="connsiteY6" fmla="*/ 280327 h 1404972"/>
              <a:gd name="connsiteX7" fmla="*/ 557317 w 2803270"/>
              <a:gd name="connsiteY7" fmla="*/ 280327 h 1404972"/>
              <a:gd name="connsiteX8" fmla="*/ 557317 w 2803270"/>
              <a:gd name="connsiteY8" fmla="*/ 397130 h 1404972"/>
              <a:gd name="connsiteX9" fmla="*/ 600701 w 2803270"/>
              <a:gd name="connsiteY9" fmla="*/ 397130 h 1404972"/>
              <a:gd name="connsiteX10" fmla="*/ 600701 w 2803270"/>
              <a:gd name="connsiteY10" fmla="*/ 520607 h 1404972"/>
              <a:gd name="connsiteX11" fmla="*/ 737527 w 2803270"/>
              <a:gd name="connsiteY11" fmla="*/ 520607 h 1404972"/>
              <a:gd name="connsiteX12" fmla="*/ 737527 w 2803270"/>
              <a:gd name="connsiteY12" fmla="*/ 644085 h 1404972"/>
              <a:gd name="connsiteX13" fmla="*/ 974470 w 2803270"/>
              <a:gd name="connsiteY13" fmla="*/ 644085 h 1404972"/>
              <a:gd name="connsiteX14" fmla="*/ 974470 w 2803270"/>
              <a:gd name="connsiteY14" fmla="*/ 784248 h 1404972"/>
              <a:gd name="connsiteX15" fmla="*/ 1074587 w 2803270"/>
              <a:gd name="connsiteY15" fmla="*/ 784248 h 1404972"/>
              <a:gd name="connsiteX16" fmla="*/ 1074587 w 2803270"/>
              <a:gd name="connsiteY16" fmla="*/ 994493 h 1404972"/>
              <a:gd name="connsiteX17" fmla="*/ 1278158 w 2803270"/>
              <a:gd name="connsiteY17" fmla="*/ 994493 h 1404972"/>
              <a:gd name="connsiteX18" fmla="*/ 1278158 w 2803270"/>
              <a:gd name="connsiteY18" fmla="*/ 1204739 h 1404972"/>
              <a:gd name="connsiteX19" fmla="*/ 1768730 w 2803270"/>
              <a:gd name="connsiteY19" fmla="*/ 1204739 h 1404972"/>
              <a:gd name="connsiteX20" fmla="*/ 1768730 w 2803270"/>
              <a:gd name="connsiteY20" fmla="*/ 1404972 h 1404972"/>
              <a:gd name="connsiteX21" fmla="*/ 2803270 w 2803270"/>
              <a:gd name="connsiteY21" fmla="*/ 1404972 h 140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03270" h="1404972">
                <a:moveTo>
                  <a:pt x="0" y="0"/>
                </a:moveTo>
                <a:lnTo>
                  <a:pt x="253629" y="0"/>
                </a:lnTo>
                <a:lnTo>
                  <a:pt x="253629" y="103454"/>
                </a:lnTo>
                <a:lnTo>
                  <a:pt x="297013" y="103454"/>
                </a:lnTo>
                <a:lnTo>
                  <a:pt x="297013" y="173536"/>
                </a:lnTo>
                <a:lnTo>
                  <a:pt x="497247" y="173536"/>
                </a:lnTo>
                <a:lnTo>
                  <a:pt x="497247" y="280327"/>
                </a:lnTo>
                <a:lnTo>
                  <a:pt x="557317" y="280327"/>
                </a:lnTo>
                <a:lnTo>
                  <a:pt x="557317" y="397130"/>
                </a:lnTo>
                <a:lnTo>
                  <a:pt x="600701" y="397130"/>
                </a:lnTo>
                <a:lnTo>
                  <a:pt x="600701" y="520607"/>
                </a:lnTo>
                <a:lnTo>
                  <a:pt x="737527" y="520607"/>
                </a:lnTo>
                <a:lnTo>
                  <a:pt x="737527" y="644085"/>
                </a:lnTo>
                <a:lnTo>
                  <a:pt x="974470" y="644085"/>
                </a:lnTo>
                <a:lnTo>
                  <a:pt x="974470" y="784248"/>
                </a:lnTo>
                <a:lnTo>
                  <a:pt x="1074587" y="784248"/>
                </a:lnTo>
                <a:lnTo>
                  <a:pt x="1074587" y="994493"/>
                </a:lnTo>
                <a:lnTo>
                  <a:pt x="1278158" y="994493"/>
                </a:lnTo>
                <a:lnTo>
                  <a:pt x="1278158" y="1204739"/>
                </a:lnTo>
                <a:lnTo>
                  <a:pt x="1768730" y="1204739"/>
                </a:lnTo>
                <a:lnTo>
                  <a:pt x="1768730" y="1404972"/>
                </a:lnTo>
                <a:lnTo>
                  <a:pt x="2803270" y="1404972"/>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Forme libre : forme 25">
            <a:extLst>
              <a:ext uri="{FF2B5EF4-FFF2-40B4-BE49-F238E27FC236}">
                <a16:creationId xmlns:a16="http://schemas.microsoft.com/office/drawing/2014/main" xmlns="" id="{59D1732F-53E4-52E1-4E07-D6F2B93FC494}"/>
              </a:ext>
            </a:extLst>
          </p:cNvPr>
          <p:cNvSpPr/>
          <p:nvPr/>
        </p:nvSpPr>
        <p:spPr>
          <a:xfrm>
            <a:off x="7373442" y="1668634"/>
            <a:ext cx="3645952" cy="1520118"/>
          </a:xfrm>
          <a:custGeom>
            <a:avLst/>
            <a:gdLst>
              <a:gd name="connsiteX0" fmla="*/ 0 w 3645952"/>
              <a:gd name="connsiteY0" fmla="*/ 0 h 1520118"/>
              <a:gd name="connsiteX1" fmla="*/ 198023 w 3645952"/>
              <a:gd name="connsiteY1" fmla="*/ 0 h 1520118"/>
              <a:gd name="connsiteX2" fmla="*/ 198023 w 3645952"/>
              <a:gd name="connsiteY2" fmla="*/ 58242 h 1520118"/>
              <a:gd name="connsiteX3" fmla="*/ 276650 w 3645952"/>
              <a:gd name="connsiteY3" fmla="*/ 58242 h 1520118"/>
              <a:gd name="connsiteX4" fmla="*/ 276650 w 3645952"/>
              <a:gd name="connsiteY4" fmla="*/ 96100 h 1520118"/>
              <a:gd name="connsiteX5" fmla="*/ 331980 w 3645952"/>
              <a:gd name="connsiteY5" fmla="*/ 96100 h 1520118"/>
              <a:gd name="connsiteX6" fmla="*/ 331980 w 3645952"/>
              <a:gd name="connsiteY6" fmla="*/ 142693 h 1520118"/>
              <a:gd name="connsiteX7" fmla="*/ 509618 w 3645952"/>
              <a:gd name="connsiteY7" fmla="*/ 142693 h 1520118"/>
              <a:gd name="connsiteX8" fmla="*/ 512530 w 3645952"/>
              <a:gd name="connsiteY8" fmla="*/ 230056 h 1520118"/>
              <a:gd name="connsiteX9" fmla="*/ 544563 w 3645952"/>
              <a:gd name="connsiteY9" fmla="*/ 230056 h 1520118"/>
              <a:gd name="connsiteX10" fmla="*/ 544563 w 3645952"/>
              <a:gd name="connsiteY10" fmla="*/ 285386 h 1520118"/>
              <a:gd name="connsiteX11" fmla="*/ 649399 w 3645952"/>
              <a:gd name="connsiteY11" fmla="*/ 285386 h 1520118"/>
              <a:gd name="connsiteX12" fmla="*/ 658135 w 3645952"/>
              <a:gd name="connsiteY12" fmla="*/ 393134 h 1520118"/>
              <a:gd name="connsiteX13" fmla="*/ 713465 w 3645952"/>
              <a:gd name="connsiteY13" fmla="*/ 393134 h 1520118"/>
              <a:gd name="connsiteX14" fmla="*/ 742586 w 3645952"/>
              <a:gd name="connsiteY14" fmla="*/ 541651 h 1520118"/>
              <a:gd name="connsiteX15" fmla="*/ 911488 w 3645952"/>
              <a:gd name="connsiteY15" fmla="*/ 541651 h 1520118"/>
              <a:gd name="connsiteX16" fmla="*/ 911488 w 3645952"/>
              <a:gd name="connsiteY16" fmla="*/ 599893 h 1520118"/>
              <a:gd name="connsiteX17" fmla="*/ 1010499 w 3645952"/>
              <a:gd name="connsiteY17" fmla="*/ 599893 h 1520118"/>
              <a:gd name="connsiteX18" fmla="*/ 1010499 w 3645952"/>
              <a:gd name="connsiteY18" fmla="*/ 739674 h 1520118"/>
              <a:gd name="connsiteX19" fmla="*/ 1243468 w 3645952"/>
              <a:gd name="connsiteY19" fmla="*/ 739674 h 1520118"/>
              <a:gd name="connsiteX20" fmla="*/ 1243468 w 3645952"/>
              <a:gd name="connsiteY20" fmla="*/ 815389 h 1520118"/>
              <a:gd name="connsiteX21" fmla="*/ 1747261 w 3645952"/>
              <a:gd name="connsiteY21" fmla="*/ 815389 h 1520118"/>
              <a:gd name="connsiteX22" fmla="*/ 1747261 w 3645952"/>
              <a:gd name="connsiteY22" fmla="*/ 984291 h 1520118"/>
              <a:gd name="connsiteX23" fmla="*/ 1846273 w 3645952"/>
              <a:gd name="connsiteY23" fmla="*/ 984291 h 1520118"/>
              <a:gd name="connsiteX24" fmla="*/ 1846273 w 3645952"/>
              <a:gd name="connsiteY24" fmla="*/ 1068742 h 1520118"/>
              <a:gd name="connsiteX25" fmla="*/ 2105450 w 3645952"/>
              <a:gd name="connsiteY25" fmla="*/ 1068742 h 1520118"/>
              <a:gd name="connsiteX26" fmla="*/ 2105450 w 3645952"/>
              <a:gd name="connsiteY26" fmla="*/ 1161929 h 1520118"/>
              <a:gd name="connsiteX27" fmla="*/ 3142158 w 3645952"/>
              <a:gd name="connsiteY27" fmla="*/ 1161929 h 1520118"/>
              <a:gd name="connsiteX28" fmla="*/ 3142158 w 3645952"/>
              <a:gd name="connsiteY28" fmla="*/ 1290062 h 1520118"/>
              <a:gd name="connsiteX29" fmla="*/ 3398423 w 3645952"/>
              <a:gd name="connsiteY29" fmla="*/ 1290062 h 1520118"/>
              <a:gd name="connsiteX30" fmla="*/ 3398423 w 3645952"/>
              <a:gd name="connsiteY30" fmla="*/ 1520118 h 1520118"/>
              <a:gd name="connsiteX31" fmla="*/ 3645952 w 3645952"/>
              <a:gd name="connsiteY31" fmla="*/ 1520118 h 1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45952" h="1520118">
                <a:moveTo>
                  <a:pt x="0" y="0"/>
                </a:moveTo>
                <a:lnTo>
                  <a:pt x="198023" y="0"/>
                </a:lnTo>
                <a:lnTo>
                  <a:pt x="198023" y="58242"/>
                </a:lnTo>
                <a:lnTo>
                  <a:pt x="276650" y="58242"/>
                </a:lnTo>
                <a:lnTo>
                  <a:pt x="276650" y="96100"/>
                </a:lnTo>
                <a:lnTo>
                  <a:pt x="331980" y="96100"/>
                </a:lnTo>
                <a:lnTo>
                  <a:pt x="331980" y="142693"/>
                </a:lnTo>
                <a:lnTo>
                  <a:pt x="509618" y="142693"/>
                </a:lnTo>
                <a:cubicBezTo>
                  <a:pt x="510589" y="171814"/>
                  <a:pt x="511559" y="200935"/>
                  <a:pt x="512530" y="230056"/>
                </a:cubicBezTo>
                <a:lnTo>
                  <a:pt x="544563" y="230056"/>
                </a:lnTo>
                <a:lnTo>
                  <a:pt x="544563" y="285386"/>
                </a:lnTo>
                <a:lnTo>
                  <a:pt x="649399" y="285386"/>
                </a:lnTo>
                <a:lnTo>
                  <a:pt x="658135" y="393134"/>
                </a:lnTo>
                <a:lnTo>
                  <a:pt x="713465" y="393134"/>
                </a:lnTo>
                <a:lnTo>
                  <a:pt x="742586" y="541651"/>
                </a:lnTo>
                <a:lnTo>
                  <a:pt x="911488" y="541651"/>
                </a:lnTo>
                <a:lnTo>
                  <a:pt x="911488" y="599893"/>
                </a:lnTo>
                <a:lnTo>
                  <a:pt x="1010499" y="599893"/>
                </a:lnTo>
                <a:lnTo>
                  <a:pt x="1010499" y="739674"/>
                </a:lnTo>
                <a:lnTo>
                  <a:pt x="1243468" y="739674"/>
                </a:lnTo>
                <a:lnTo>
                  <a:pt x="1243468" y="815389"/>
                </a:lnTo>
                <a:lnTo>
                  <a:pt x="1747261" y="815389"/>
                </a:lnTo>
                <a:lnTo>
                  <a:pt x="1747261" y="984291"/>
                </a:lnTo>
                <a:lnTo>
                  <a:pt x="1846273" y="984291"/>
                </a:lnTo>
                <a:lnTo>
                  <a:pt x="1846273" y="1068742"/>
                </a:lnTo>
                <a:lnTo>
                  <a:pt x="2105450" y="1068742"/>
                </a:lnTo>
                <a:lnTo>
                  <a:pt x="2105450" y="1161929"/>
                </a:lnTo>
                <a:lnTo>
                  <a:pt x="3142158" y="1161929"/>
                </a:lnTo>
                <a:lnTo>
                  <a:pt x="3142158" y="1290062"/>
                </a:lnTo>
                <a:lnTo>
                  <a:pt x="3398423" y="1290062"/>
                </a:lnTo>
                <a:lnTo>
                  <a:pt x="3398423" y="1520118"/>
                </a:lnTo>
                <a:lnTo>
                  <a:pt x="3645952" y="1520118"/>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Forme libre : forme 26">
            <a:extLst>
              <a:ext uri="{FF2B5EF4-FFF2-40B4-BE49-F238E27FC236}">
                <a16:creationId xmlns:a16="http://schemas.microsoft.com/office/drawing/2014/main" xmlns="" id="{D517CF19-3104-8378-834E-520711DF64D6}"/>
              </a:ext>
            </a:extLst>
          </p:cNvPr>
          <p:cNvSpPr/>
          <p:nvPr/>
        </p:nvSpPr>
        <p:spPr>
          <a:xfrm>
            <a:off x="7358882" y="1665722"/>
            <a:ext cx="2833475" cy="1520117"/>
          </a:xfrm>
          <a:custGeom>
            <a:avLst/>
            <a:gdLst>
              <a:gd name="connsiteX0" fmla="*/ 0 w 2833475"/>
              <a:gd name="connsiteY0" fmla="*/ 0 h 1520117"/>
              <a:gd name="connsiteX1" fmla="*/ 256264 w 2833475"/>
              <a:gd name="connsiteY1" fmla="*/ 0 h 1520117"/>
              <a:gd name="connsiteX2" fmla="*/ 256264 w 2833475"/>
              <a:gd name="connsiteY2" fmla="*/ 72803 h 1520117"/>
              <a:gd name="connsiteX3" fmla="*/ 311594 w 2833475"/>
              <a:gd name="connsiteY3" fmla="*/ 72803 h 1520117"/>
              <a:gd name="connsiteX4" fmla="*/ 311594 w 2833475"/>
              <a:gd name="connsiteY4" fmla="*/ 221320 h 1520117"/>
              <a:gd name="connsiteX5" fmla="*/ 518354 w 2833475"/>
              <a:gd name="connsiteY5" fmla="*/ 221320 h 1520117"/>
              <a:gd name="connsiteX6" fmla="*/ 535826 w 2833475"/>
              <a:gd name="connsiteY6" fmla="*/ 381486 h 1520117"/>
              <a:gd name="connsiteX7" fmla="*/ 562035 w 2833475"/>
              <a:gd name="connsiteY7" fmla="*/ 381486 h 1520117"/>
              <a:gd name="connsiteX8" fmla="*/ 582420 w 2833475"/>
              <a:gd name="connsiteY8" fmla="*/ 640663 h 1520117"/>
              <a:gd name="connsiteX9" fmla="*/ 620277 w 2833475"/>
              <a:gd name="connsiteY9" fmla="*/ 640663 h 1520117"/>
              <a:gd name="connsiteX10" fmla="*/ 620277 w 2833475"/>
              <a:gd name="connsiteY10" fmla="*/ 728026 h 1520117"/>
              <a:gd name="connsiteX11" fmla="*/ 754234 w 2833475"/>
              <a:gd name="connsiteY11" fmla="*/ 728026 h 1520117"/>
              <a:gd name="connsiteX12" fmla="*/ 754234 w 2833475"/>
              <a:gd name="connsiteY12" fmla="*/ 824125 h 1520117"/>
              <a:gd name="connsiteX13" fmla="*/ 835773 w 2833475"/>
              <a:gd name="connsiteY13" fmla="*/ 824125 h 1520117"/>
              <a:gd name="connsiteX14" fmla="*/ 835773 w 2833475"/>
              <a:gd name="connsiteY14" fmla="*/ 908576 h 1520117"/>
              <a:gd name="connsiteX15" fmla="*/ 995938 w 2833475"/>
              <a:gd name="connsiteY15" fmla="*/ 908576 h 1520117"/>
              <a:gd name="connsiteX16" fmla="*/ 995938 w 2833475"/>
              <a:gd name="connsiteY16" fmla="*/ 1007588 h 1520117"/>
              <a:gd name="connsiteX17" fmla="*/ 1097862 w 2833475"/>
              <a:gd name="connsiteY17" fmla="*/ 1007588 h 1520117"/>
              <a:gd name="connsiteX18" fmla="*/ 1097862 w 2833475"/>
              <a:gd name="connsiteY18" fmla="*/ 1135720 h 1520117"/>
              <a:gd name="connsiteX19" fmla="*/ 1304621 w 2833475"/>
              <a:gd name="connsiteY19" fmla="*/ 1135720 h 1520117"/>
              <a:gd name="connsiteX20" fmla="*/ 1304621 w 2833475"/>
              <a:gd name="connsiteY20" fmla="*/ 1260940 h 1520117"/>
              <a:gd name="connsiteX21" fmla="*/ 1345391 w 2833475"/>
              <a:gd name="connsiteY21" fmla="*/ 1260940 h 1520117"/>
              <a:gd name="connsiteX22" fmla="*/ 1345391 w 2833475"/>
              <a:gd name="connsiteY22" fmla="*/ 1377424 h 1520117"/>
              <a:gd name="connsiteX23" fmla="*/ 1785118 w 2833475"/>
              <a:gd name="connsiteY23" fmla="*/ 1377424 h 1520117"/>
              <a:gd name="connsiteX24" fmla="*/ 1785118 w 2833475"/>
              <a:gd name="connsiteY24" fmla="*/ 1520117 h 1520117"/>
              <a:gd name="connsiteX25" fmla="*/ 2833475 w 2833475"/>
              <a:gd name="connsiteY25" fmla="*/ 1520117 h 15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33475" h="1520117">
                <a:moveTo>
                  <a:pt x="0" y="0"/>
                </a:moveTo>
                <a:lnTo>
                  <a:pt x="256264" y="0"/>
                </a:lnTo>
                <a:lnTo>
                  <a:pt x="256264" y="72803"/>
                </a:lnTo>
                <a:lnTo>
                  <a:pt x="311594" y="72803"/>
                </a:lnTo>
                <a:lnTo>
                  <a:pt x="311594" y="221320"/>
                </a:lnTo>
                <a:lnTo>
                  <a:pt x="518354" y="221320"/>
                </a:lnTo>
                <a:lnTo>
                  <a:pt x="535826" y="381486"/>
                </a:lnTo>
                <a:lnTo>
                  <a:pt x="562035" y="381486"/>
                </a:lnTo>
                <a:lnTo>
                  <a:pt x="582420" y="640663"/>
                </a:lnTo>
                <a:lnTo>
                  <a:pt x="620277" y="640663"/>
                </a:lnTo>
                <a:lnTo>
                  <a:pt x="620277" y="728026"/>
                </a:lnTo>
                <a:lnTo>
                  <a:pt x="754234" y="728026"/>
                </a:lnTo>
                <a:lnTo>
                  <a:pt x="754234" y="824125"/>
                </a:lnTo>
                <a:lnTo>
                  <a:pt x="835773" y="824125"/>
                </a:lnTo>
                <a:lnTo>
                  <a:pt x="835773" y="908576"/>
                </a:lnTo>
                <a:lnTo>
                  <a:pt x="995938" y="908576"/>
                </a:lnTo>
                <a:lnTo>
                  <a:pt x="995938" y="1007588"/>
                </a:lnTo>
                <a:lnTo>
                  <a:pt x="1097862" y="1007588"/>
                </a:lnTo>
                <a:lnTo>
                  <a:pt x="1097862" y="1135720"/>
                </a:lnTo>
                <a:lnTo>
                  <a:pt x="1304621" y="1135720"/>
                </a:lnTo>
                <a:lnTo>
                  <a:pt x="1304621" y="1260940"/>
                </a:lnTo>
                <a:lnTo>
                  <a:pt x="1345391" y="1260940"/>
                </a:lnTo>
                <a:lnTo>
                  <a:pt x="1345391" y="1377424"/>
                </a:lnTo>
                <a:lnTo>
                  <a:pt x="1785118" y="1377424"/>
                </a:lnTo>
                <a:lnTo>
                  <a:pt x="1785118" y="1520117"/>
                </a:lnTo>
                <a:lnTo>
                  <a:pt x="2833475" y="1520117"/>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8" name="Connecteur droit 27">
            <a:extLst>
              <a:ext uri="{FF2B5EF4-FFF2-40B4-BE49-F238E27FC236}">
                <a16:creationId xmlns:a16="http://schemas.microsoft.com/office/drawing/2014/main" xmlns="" id="{9B04713B-7012-6431-E381-430556CC04AE}"/>
              </a:ext>
            </a:extLst>
          </p:cNvPr>
          <p:cNvCxnSpPr>
            <a:cxnSpLocks/>
          </p:cNvCxnSpPr>
          <p:nvPr/>
        </p:nvCxnSpPr>
        <p:spPr>
          <a:xfrm flipV="1">
            <a:off x="4234713" y="1560786"/>
            <a:ext cx="0" cy="1581968"/>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TextBox 4">
            <a:extLst>
              <a:ext uri="{FF2B5EF4-FFF2-40B4-BE49-F238E27FC236}">
                <a16:creationId xmlns:a16="http://schemas.microsoft.com/office/drawing/2014/main" xmlns="" id="{C67EA55C-6E8B-0F39-3EE5-BB1BEB7E6037}"/>
              </a:ext>
            </a:extLst>
          </p:cNvPr>
          <p:cNvSpPr txBox="1"/>
          <p:nvPr/>
        </p:nvSpPr>
        <p:spPr>
          <a:xfrm>
            <a:off x="4167254" y="2418001"/>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ED7D31"/>
                </a:solidFill>
                <a:latin typeface="Century Gothic" panose="020B0502020202020204" pitchFamily="34" charset="0"/>
              </a:rPr>
              <a:t>43,3%</a:t>
            </a:r>
            <a:endParaRPr lang="en-GB" sz="1050" dirty="0">
              <a:solidFill>
                <a:srgbClr val="ED7D31"/>
              </a:solidFill>
              <a:latin typeface="Century Gothic" panose="020B0502020202020204" pitchFamily="34" charset="0"/>
            </a:endParaRPr>
          </a:p>
        </p:txBody>
      </p:sp>
      <p:sp>
        <p:nvSpPr>
          <p:cNvPr id="30" name="TextBox 4">
            <a:extLst>
              <a:ext uri="{FF2B5EF4-FFF2-40B4-BE49-F238E27FC236}">
                <a16:creationId xmlns:a16="http://schemas.microsoft.com/office/drawing/2014/main" xmlns="" id="{2BFB36C3-E280-4D69-ADCB-68E043104F0C}"/>
              </a:ext>
            </a:extLst>
          </p:cNvPr>
          <p:cNvSpPr txBox="1"/>
          <p:nvPr/>
        </p:nvSpPr>
        <p:spPr>
          <a:xfrm>
            <a:off x="4167254" y="2810942"/>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4472C4"/>
                </a:solidFill>
                <a:latin typeface="Century Gothic" panose="020B0502020202020204" pitchFamily="34" charset="0"/>
              </a:rPr>
              <a:t>23,2%</a:t>
            </a:r>
            <a:endParaRPr lang="en-GB" sz="1050" dirty="0">
              <a:solidFill>
                <a:srgbClr val="4472C4"/>
              </a:solidFill>
              <a:latin typeface="Century Gothic" panose="020B0502020202020204" pitchFamily="34" charset="0"/>
            </a:endParaRPr>
          </a:p>
        </p:txBody>
      </p:sp>
      <p:cxnSp>
        <p:nvCxnSpPr>
          <p:cNvPr id="31" name="Connecteur droit 30">
            <a:extLst>
              <a:ext uri="{FF2B5EF4-FFF2-40B4-BE49-F238E27FC236}">
                <a16:creationId xmlns:a16="http://schemas.microsoft.com/office/drawing/2014/main" xmlns="" id="{2DD6C3C7-7F39-C709-7294-2488A1C920E1}"/>
              </a:ext>
            </a:extLst>
          </p:cNvPr>
          <p:cNvCxnSpPr>
            <a:cxnSpLocks/>
          </p:cNvCxnSpPr>
          <p:nvPr/>
        </p:nvCxnSpPr>
        <p:spPr>
          <a:xfrm flipV="1">
            <a:off x="9545314" y="1632777"/>
            <a:ext cx="0" cy="1581968"/>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Box 4">
            <a:extLst>
              <a:ext uri="{FF2B5EF4-FFF2-40B4-BE49-F238E27FC236}">
                <a16:creationId xmlns:a16="http://schemas.microsoft.com/office/drawing/2014/main" xmlns="" id="{0421695C-0592-D2BE-E2F5-8DCB8FA5764C}"/>
              </a:ext>
            </a:extLst>
          </p:cNvPr>
          <p:cNvSpPr txBox="1"/>
          <p:nvPr/>
        </p:nvSpPr>
        <p:spPr>
          <a:xfrm>
            <a:off x="9477855" y="2569504"/>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ED7D31"/>
                </a:solidFill>
                <a:latin typeface="Century Gothic" panose="020B0502020202020204" pitchFamily="34" charset="0"/>
              </a:rPr>
              <a:t>33,9%</a:t>
            </a:r>
            <a:endParaRPr lang="en-GB" sz="1050" dirty="0">
              <a:solidFill>
                <a:srgbClr val="ED7D31"/>
              </a:solidFill>
              <a:latin typeface="Century Gothic" panose="020B0502020202020204" pitchFamily="34" charset="0"/>
            </a:endParaRPr>
          </a:p>
        </p:txBody>
      </p:sp>
      <p:sp>
        <p:nvSpPr>
          <p:cNvPr id="33" name="TextBox 4">
            <a:extLst>
              <a:ext uri="{FF2B5EF4-FFF2-40B4-BE49-F238E27FC236}">
                <a16:creationId xmlns:a16="http://schemas.microsoft.com/office/drawing/2014/main" xmlns="" id="{5C3FDF2C-13C4-44ED-FE7C-F1B89B058B7B}"/>
              </a:ext>
            </a:extLst>
          </p:cNvPr>
          <p:cNvSpPr txBox="1"/>
          <p:nvPr/>
        </p:nvSpPr>
        <p:spPr>
          <a:xfrm>
            <a:off x="9477855" y="2922689"/>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4472C4"/>
                </a:solidFill>
                <a:latin typeface="Century Gothic" panose="020B0502020202020204" pitchFamily="34" charset="0"/>
              </a:rPr>
              <a:t>14,3%</a:t>
            </a:r>
            <a:endParaRPr lang="en-GB" sz="1050" dirty="0">
              <a:solidFill>
                <a:srgbClr val="4472C4"/>
              </a:solidFill>
              <a:latin typeface="Century Gothic" panose="020B0502020202020204" pitchFamily="34" charset="0"/>
            </a:endParaRPr>
          </a:p>
        </p:txBody>
      </p:sp>
    </p:spTree>
    <p:extLst>
      <p:ext uri="{BB962C8B-B14F-4D97-AF65-F5344CB8AC3E}">
        <p14:creationId xmlns:p14="http://schemas.microsoft.com/office/powerpoint/2010/main" val="2638969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6" name="Espace réservé du contenu 2">
            <a:extLst>
              <a:ext uri="{FF2B5EF4-FFF2-40B4-BE49-F238E27FC236}">
                <a16:creationId xmlns:a16="http://schemas.microsoft.com/office/drawing/2014/main" xmlns="" id="{23CCB3DE-BFDD-A27F-31DB-B6C0F3FF6DE1}"/>
              </a:ext>
            </a:extLst>
          </p:cNvPr>
          <p:cNvSpPr>
            <a:spLocks noGrp="1"/>
          </p:cNvSpPr>
          <p:nvPr>
            <p:ph sz="quarter" idx="16"/>
          </p:nvPr>
        </p:nvSpPr>
        <p:spPr/>
        <p:txBody>
          <a:bodyPr/>
          <a:lstStyle/>
          <a:p>
            <a:r>
              <a:rPr lang="fr-FR"/>
              <a:t>Dingemans et al., ASCO</a:t>
            </a:r>
            <a:r>
              <a:rPr lang="fr-FR" baseline="30000"/>
              <a:t> ®</a:t>
            </a:r>
            <a:r>
              <a:rPr lang="fr-FR"/>
              <a:t> 2023, LBA #9016</a:t>
            </a:r>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dirty="0" err="1"/>
              <a:t>CodeBreak</a:t>
            </a:r>
            <a:r>
              <a:rPr lang="fr-FR" dirty="0"/>
              <a:t> 200</a:t>
            </a:r>
          </a:p>
        </p:txBody>
      </p:sp>
      <p:sp>
        <p:nvSpPr>
          <p:cNvPr id="3" name="Espace réservé du texte 2">
            <a:extLst>
              <a:ext uri="{FF2B5EF4-FFF2-40B4-BE49-F238E27FC236}">
                <a16:creationId xmlns:a16="http://schemas.microsoft.com/office/drawing/2014/main" xmlns="" id="{078954EF-9F61-2BF6-AF39-259A8927EC64}"/>
              </a:ext>
            </a:extLst>
          </p:cNvPr>
          <p:cNvSpPr>
            <a:spLocks noGrp="1"/>
          </p:cNvSpPr>
          <p:nvPr>
            <p:ph type="body" sz="quarter" idx="18"/>
          </p:nvPr>
        </p:nvSpPr>
        <p:spPr/>
        <p:txBody>
          <a:bodyPr/>
          <a:lstStyle/>
          <a:p>
            <a:r>
              <a:rPr lang="fr-FR" sz="2000"/>
              <a:t>Survie sans progression cérébrale chez les patients avec maladie cérébrale mesurable</a:t>
            </a:r>
          </a:p>
        </p:txBody>
      </p:sp>
      <p:sp>
        <p:nvSpPr>
          <p:cNvPr id="18" name="Espace réservé du contenu 5">
            <a:extLst>
              <a:ext uri="{FF2B5EF4-FFF2-40B4-BE49-F238E27FC236}">
                <a16:creationId xmlns:a16="http://schemas.microsoft.com/office/drawing/2014/main" xmlns="" id="{718D204D-C364-00B5-F859-0741169CC2B3}"/>
              </a:ext>
            </a:extLst>
          </p:cNvPr>
          <p:cNvSpPr txBox="1">
            <a:spLocks/>
          </p:cNvSpPr>
          <p:nvPr/>
        </p:nvSpPr>
        <p:spPr>
          <a:xfrm>
            <a:off x="2679068" y="1308713"/>
            <a:ext cx="7566053" cy="4186823"/>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20" name="Espace réservé du texte 6">
            <a:extLst>
              <a:ext uri="{FF2B5EF4-FFF2-40B4-BE49-F238E27FC236}">
                <a16:creationId xmlns:a16="http://schemas.microsoft.com/office/drawing/2014/main" xmlns="" id="{59A9DE08-C518-CD9B-3DAB-969189995AC3}"/>
              </a:ext>
            </a:extLst>
          </p:cNvPr>
          <p:cNvSpPr txBox="1">
            <a:spLocks/>
          </p:cNvSpPr>
          <p:nvPr/>
        </p:nvSpPr>
        <p:spPr>
          <a:xfrm>
            <a:off x="2770031" y="1118384"/>
            <a:ext cx="4683337" cy="387350"/>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200">
                <a:latin typeface="Century Gothic" panose="020B0502020202020204" pitchFamily="34" charset="0"/>
              </a:rPr>
              <a:t>CNS progression-free in patients with CNS lesions at baseline</a:t>
            </a:r>
            <a:endParaRPr lang="fr-FR" sz="1200" dirty="0">
              <a:latin typeface="Century Gothic" panose="020B0502020202020204" pitchFamily="34" charset="0"/>
            </a:endParaRPr>
          </a:p>
        </p:txBody>
      </p:sp>
      <p:graphicFrame>
        <p:nvGraphicFramePr>
          <p:cNvPr id="21" name="Table 3">
            <a:extLst>
              <a:ext uri="{FF2B5EF4-FFF2-40B4-BE49-F238E27FC236}">
                <a16:creationId xmlns:a16="http://schemas.microsoft.com/office/drawing/2014/main" xmlns="" id="{E139DAF5-9C11-338D-96A0-9F3AB279E83F}"/>
              </a:ext>
            </a:extLst>
          </p:cNvPr>
          <p:cNvGraphicFramePr>
            <a:graphicFrameLocks noGrp="1"/>
          </p:cNvGraphicFramePr>
          <p:nvPr/>
        </p:nvGraphicFramePr>
        <p:xfrm>
          <a:off x="2743806" y="4488529"/>
          <a:ext cx="7501314" cy="429531"/>
        </p:xfrm>
        <a:graphic>
          <a:graphicData uri="http://schemas.openxmlformats.org/drawingml/2006/table">
            <a:tbl>
              <a:tblPr firstRow="1" bandRow="1">
                <a:effectLst/>
              </a:tblPr>
              <a:tblGrid>
                <a:gridCol w="776362">
                  <a:extLst>
                    <a:ext uri="{9D8B030D-6E8A-4147-A177-3AD203B41FA5}">
                      <a16:colId xmlns:a16="http://schemas.microsoft.com/office/drawing/2014/main" xmlns="" val="1289765418"/>
                    </a:ext>
                  </a:extLst>
                </a:gridCol>
                <a:gridCol w="546700">
                  <a:extLst>
                    <a:ext uri="{9D8B030D-6E8A-4147-A177-3AD203B41FA5}">
                      <a16:colId xmlns:a16="http://schemas.microsoft.com/office/drawing/2014/main" xmlns="" val="3242974005"/>
                    </a:ext>
                  </a:extLst>
                </a:gridCol>
                <a:gridCol w="568056">
                  <a:extLst>
                    <a:ext uri="{9D8B030D-6E8A-4147-A177-3AD203B41FA5}">
                      <a16:colId xmlns:a16="http://schemas.microsoft.com/office/drawing/2014/main" xmlns="" val="2776657473"/>
                    </a:ext>
                  </a:extLst>
                </a:gridCol>
                <a:gridCol w="580872">
                  <a:extLst>
                    <a:ext uri="{9D8B030D-6E8A-4147-A177-3AD203B41FA5}">
                      <a16:colId xmlns:a16="http://schemas.microsoft.com/office/drawing/2014/main" xmlns="" val="3515376167"/>
                    </a:ext>
                  </a:extLst>
                </a:gridCol>
                <a:gridCol w="585142">
                  <a:extLst>
                    <a:ext uri="{9D8B030D-6E8A-4147-A177-3AD203B41FA5}">
                      <a16:colId xmlns:a16="http://schemas.microsoft.com/office/drawing/2014/main" xmlns="" val="1385854877"/>
                    </a:ext>
                  </a:extLst>
                </a:gridCol>
                <a:gridCol w="563788">
                  <a:extLst>
                    <a:ext uri="{9D8B030D-6E8A-4147-A177-3AD203B41FA5}">
                      <a16:colId xmlns:a16="http://schemas.microsoft.com/office/drawing/2014/main" xmlns="" val="79554832"/>
                    </a:ext>
                  </a:extLst>
                </a:gridCol>
                <a:gridCol w="563788">
                  <a:extLst>
                    <a:ext uri="{9D8B030D-6E8A-4147-A177-3AD203B41FA5}">
                      <a16:colId xmlns:a16="http://schemas.microsoft.com/office/drawing/2014/main" xmlns="" val="3582586495"/>
                    </a:ext>
                  </a:extLst>
                </a:gridCol>
                <a:gridCol w="610770">
                  <a:extLst>
                    <a:ext uri="{9D8B030D-6E8A-4147-A177-3AD203B41FA5}">
                      <a16:colId xmlns:a16="http://schemas.microsoft.com/office/drawing/2014/main" xmlns="" val="512610548"/>
                    </a:ext>
                  </a:extLst>
                </a:gridCol>
                <a:gridCol w="559514">
                  <a:extLst>
                    <a:ext uri="{9D8B030D-6E8A-4147-A177-3AD203B41FA5}">
                      <a16:colId xmlns:a16="http://schemas.microsoft.com/office/drawing/2014/main" xmlns="" val="1874114984"/>
                    </a:ext>
                  </a:extLst>
                </a:gridCol>
                <a:gridCol w="544499">
                  <a:extLst>
                    <a:ext uri="{9D8B030D-6E8A-4147-A177-3AD203B41FA5}">
                      <a16:colId xmlns:a16="http://schemas.microsoft.com/office/drawing/2014/main" xmlns="" val="1779696379"/>
                    </a:ext>
                  </a:extLst>
                </a:gridCol>
                <a:gridCol w="544499">
                  <a:extLst>
                    <a:ext uri="{9D8B030D-6E8A-4147-A177-3AD203B41FA5}">
                      <a16:colId xmlns:a16="http://schemas.microsoft.com/office/drawing/2014/main" xmlns="" val="1204639216"/>
                    </a:ext>
                  </a:extLst>
                </a:gridCol>
                <a:gridCol w="544499">
                  <a:extLst>
                    <a:ext uri="{9D8B030D-6E8A-4147-A177-3AD203B41FA5}">
                      <a16:colId xmlns:a16="http://schemas.microsoft.com/office/drawing/2014/main" xmlns="" val="942116476"/>
                    </a:ext>
                  </a:extLst>
                </a:gridCol>
                <a:gridCol w="512825">
                  <a:extLst>
                    <a:ext uri="{9D8B030D-6E8A-4147-A177-3AD203B41FA5}">
                      <a16:colId xmlns:a16="http://schemas.microsoft.com/office/drawing/2014/main" xmlns="" val="690887234"/>
                    </a:ext>
                  </a:extLst>
                </a:gridCol>
              </a:tblGrid>
              <a:tr h="228600">
                <a:tc>
                  <a:txBody>
                    <a:bodyPr/>
                    <a:lstStyle/>
                    <a:p>
                      <a:pPr algn="ctr" fontAlgn="t"/>
                      <a:r>
                        <a:rPr lang="fr-FR" sz="1200" b="1" i="0" u="none" strike="noStrike">
                          <a:solidFill>
                            <a:srgbClr val="FF7F4D"/>
                          </a:solidFill>
                          <a:effectLst/>
                          <a:latin typeface="+mn-lt"/>
                        </a:rPr>
                        <a:t>Sotorasenib</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40</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FF7F4D"/>
                          </a:solidFill>
                          <a:effectLst/>
                          <a:latin typeface="+mn-lt"/>
                        </a:rPr>
                        <a:t>36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27</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15</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13</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9</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6</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6</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5</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2</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FF7F4D"/>
                          </a:solidFill>
                          <a:effectLst/>
                          <a:latin typeface="+mn-lt"/>
                        </a:rPr>
                        <a:t>1</a:t>
                      </a:r>
                      <a:endParaRPr lang="fr-FR" sz="12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1200" b="1" i="0" u="none" strike="noStrike" dirty="0" err="1">
                          <a:solidFill>
                            <a:srgbClr val="005086"/>
                          </a:solidFill>
                          <a:effectLst/>
                          <a:latin typeface="+mn-lt"/>
                        </a:rPr>
                        <a:t>Docetaxel</a:t>
                      </a:r>
                      <a:endParaRPr lang="fr-FR" sz="12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29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21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12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a:solidFill>
                            <a:srgbClr val="005086"/>
                          </a:solidFill>
                          <a:effectLst/>
                          <a:latin typeface="+mn-lt"/>
                        </a:rPr>
                        <a:t>2</a:t>
                      </a:r>
                      <a:endParaRPr lang="fr-FR" sz="12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2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sp>
        <p:nvSpPr>
          <p:cNvPr id="22" name="Espace réservé du texte 6">
            <a:extLst>
              <a:ext uri="{FF2B5EF4-FFF2-40B4-BE49-F238E27FC236}">
                <a16:creationId xmlns:a16="http://schemas.microsoft.com/office/drawing/2014/main" xmlns="" id="{B3FCC8C9-2010-24CE-9281-1BDBFEF98C45}"/>
              </a:ext>
            </a:extLst>
          </p:cNvPr>
          <p:cNvSpPr txBox="1">
            <a:spLocks/>
          </p:cNvSpPr>
          <p:nvPr/>
        </p:nvSpPr>
        <p:spPr>
          <a:xfrm>
            <a:off x="2770031" y="5037872"/>
            <a:ext cx="7369894" cy="352993"/>
          </a:xfrm>
          <a:prstGeom prst="rect">
            <a:avLst/>
          </a:prstGeom>
          <a:noFill/>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100" i="1" dirty="0">
                <a:solidFill>
                  <a:prstClr val="black"/>
                </a:solidFill>
                <a:latin typeface="Century Gothic" panose="020B0502020202020204" pitchFamily="34" charset="0"/>
              </a:rPr>
              <a:t>Median time to CNS progression or all cause </a:t>
            </a:r>
            <a:r>
              <a:rPr lang="fr-FR" sz="1100" i="1" dirty="0" err="1">
                <a:solidFill>
                  <a:prstClr val="black"/>
                </a:solidFill>
                <a:latin typeface="Century Gothic" panose="020B0502020202020204" pitchFamily="34" charset="0"/>
              </a:rPr>
              <a:t>death</a:t>
            </a:r>
            <a:r>
              <a:rPr lang="fr-FR" sz="1100" i="1" dirty="0">
                <a:solidFill>
                  <a:prstClr val="black"/>
                </a:solidFill>
                <a:latin typeface="Century Gothic" panose="020B0502020202020204" pitchFamily="34" charset="0"/>
              </a:rPr>
              <a:t> </a:t>
            </a:r>
            <a:r>
              <a:rPr lang="fr-FR" sz="1100" i="1" dirty="0" err="1">
                <a:solidFill>
                  <a:prstClr val="black"/>
                </a:solidFill>
                <a:latin typeface="Century Gothic" panose="020B0502020202020204" pitchFamily="34" charset="0"/>
              </a:rPr>
              <a:t>was</a:t>
            </a:r>
            <a:r>
              <a:rPr lang="fr-FR" sz="1100" i="1" dirty="0">
                <a:solidFill>
                  <a:prstClr val="black"/>
                </a:solidFill>
                <a:latin typeface="Century Gothic" panose="020B0502020202020204" pitchFamily="34" charset="0"/>
              </a:rPr>
              <a:t> longer in patients </a:t>
            </a:r>
            <a:r>
              <a:rPr lang="fr-FR" sz="1100" i="1" dirty="0" err="1">
                <a:solidFill>
                  <a:prstClr val="black"/>
                </a:solidFill>
                <a:latin typeface="Century Gothic" panose="020B0502020202020204" pitchFamily="34" charset="0"/>
              </a:rPr>
              <a:t>treated</a:t>
            </a:r>
            <a:r>
              <a:rPr lang="fr-FR" sz="1100" i="1" dirty="0">
                <a:solidFill>
                  <a:prstClr val="black"/>
                </a:solidFill>
                <a:latin typeface="Century Gothic" panose="020B0502020202020204" pitchFamily="34" charset="0"/>
              </a:rPr>
              <a:t> </a:t>
            </a:r>
            <a:r>
              <a:rPr lang="fr-FR" sz="1100" i="1" dirty="0" err="1">
                <a:solidFill>
                  <a:prstClr val="black"/>
                </a:solidFill>
                <a:latin typeface="Century Gothic" panose="020B0502020202020204" pitchFamily="34" charset="0"/>
              </a:rPr>
              <a:t>with</a:t>
            </a:r>
            <a:r>
              <a:rPr lang="fr-FR" sz="1100" i="1" dirty="0">
                <a:solidFill>
                  <a:prstClr val="black"/>
                </a:solidFill>
                <a:latin typeface="Century Gothic" panose="020B0502020202020204" pitchFamily="34" charset="0"/>
              </a:rPr>
              <a:t> </a:t>
            </a:r>
            <a:r>
              <a:rPr lang="fr-FR" sz="1100" i="1" dirty="0" err="1">
                <a:solidFill>
                  <a:prstClr val="black"/>
                </a:solidFill>
                <a:latin typeface="Century Gothic" panose="020B0502020202020204" pitchFamily="34" charset="0"/>
              </a:rPr>
              <a:t>sotorasib</a:t>
            </a:r>
            <a:r>
              <a:rPr lang="fr-FR" sz="1100" i="1" dirty="0">
                <a:solidFill>
                  <a:prstClr val="black"/>
                </a:solidFill>
                <a:latin typeface="Century Gothic" panose="020B0502020202020204" pitchFamily="34" charset="0"/>
              </a:rPr>
              <a:t> </a:t>
            </a:r>
            <a:r>
              <a:rPr lang="fr-FR" sz="1100" i="1" dirty="0" err="1">
                <a:solidFill>
                  <a:prstClr val="black"/>
                </a:solidFill>
                <a:latin typeface="Century Gothic" panose="020B0502020202020204" pitchFamily="34" charset="0"/>
              </a:rPr>
              <a:t>compared</a:t>
            </a:r>
            <a:r>
              <a:rPr lang="fr-FR" sz="1100" i="1" dirty="0">
                <a:solidFill>
                  <a:prstClr val="black"/>
                </a:solidFill>
                <a:latin typeface="Century Gothic" panose="020B0502020202020204" pitchFamily="34" charset="0"/>
              </a:rPr>
              <a:t> </a:t>
            </a:r>
            <a:r>
              <a:rPr lang="fr-FR" sz="1100" i="1" dirty="0" err="1">
                <a:solidFill>
                  <a:prstClr val="black"/>
                </a:solidFill>
                <a:latin typeface="Century Gothic" panose="020B0502020202020204" pitchFamily="34" charset="0"/>
              </a:rPr>
              <a:t>with</a:t>
            </a:r>
            <a:r>
              <a:rPr lang="fr-FR" sz="1100" i="1" dirty="0">
                <a:solidFill>
                  <a:prstClr val="black"/>
                </a:solidFill>
                <a:latin typeface="Century Gothic" panose="020B0502020202020204" pitchFamily="34" charset="0"/>
              </a:rPr>
              <a:t> </a:t>
            </a:r>
            <a:r>
              <a:rPr lang="fr-FR" sz="1100" i="1" dirty="0" err="1">
                <a:solidFill>
                  <a:prstClr val="black"/>
                </a:solidFill>
                <a:latin typeface="Century Gothic" panose="020B0502020202020204" pitchFamily="34" charset="0"/>
              </a:rPr>
              <a:t>docetaxel</a:t>
            </a:r>
            <a:r>
              <a:rPr lang="fr-FR" sz="1100" i="1" dirty="0">
                <a:solidFill>
                  <a:prstClr val="black"/>
                </a:solidFill>
                <a:latin typeface="Century Gothic" panose="020B0502020202020204" pitchFamily="34" charset="0"/>
              </a:rPr>
              <a:t> (</a:t>
            </a:r>
            <a:r>
              <a:rPr lang="fr-FR" sz="1100" i="1" dirty="0">
                <a:solidFill>
                  <a:srgbClr val="ED7D31"/>
                </a:solidFill>
                <a:latin typeface="Century Gothic" panose="020B0502020202020204" pitchFamily="34" charset="0"/>
              </a:rPr>
              <a:t>9,6m</a:t>
            </a:r>
            <a:r>
              <a:rPr lang="fr-FR" sz="1100" i="1" dirty="0">
                <a:latin typeface="Century Gothic" panose="020B0502020202020204" pitchFamily="34" charset="0"/>
              </a:rPr>
              <a:t> </a:t>
            </a:r>
            <a:r>
              <a:rPr lang="fr-FR" sz="1100" i="1" dirty="0">
                <a:solidFill>
                  <a:prstClr val="black"/>
                </a:solidFill>
                <a:latin typeface="Century Gothic" panose="020B0502020202020204" pitchFamily="34" charset="0"/>
              </a:rPr>
              <a:t>vs</a:t>
            </a:r>
            <a:r>
              <a:rPr lang="fr-FR" sz="1100" i="1" dirty="0">
                <a:latin typeface="Century Gothic" panose="020B0502020202020204" pitchFamily="34" charset="0"/>
              </a:rPr>
              <a:t> </a:t>
            </a:r>
            <a:r>
              <a:rPr lang="fr-FR" sz="1100" i="1" dirty="0">
                <a:solidFill>
                  <a:srgbClr val="005086"/>
                </a:solidFill>
                <a:latin typeface="Century Gothic" panose="020B0502020202020204" pitchFamily="34" charset="0"/>
              </a:rPr>
              <a:t>4,5m</a:t>
            </a:r>
            <a:r>
              <a:rPr lang="fr-FR" sz="1100" i="1" dirty="0">
                <a:solidFill>
                  <a:prstClr val="black"/>
                </a:solidFill>
                <a:latin typeface="Century Gothic" panose="020B0502020202020204" pitchFamily="34" charset="0"/>
              </a:rPr>
              <a:t>); </a:t>
            </a:r>
          </a:p>
        </p:txBody>
      </p:sp>
      <p:graphicFrame>
        <p:nvGraphicFramePr>
          <p:cNvPr id="19" name="Chart 16">
            <a:extLst>
              <a:ext uri="{FF2B5EF4-FFF2-40B4-BE49-F238E27FC236}">
                <a16:creationId xmlns:a16="http://schemas.microsoft.com/office/drawing/2014/main" xmlns="" id="{AEA78AAD-055A-FE71-B0E2-843DC8774350}"/>
              </a:ext>
            </a:extLst>
          </p:cNvPr>
          <p:cNvGraphicFramePr/>
          <p:nvPr/>
        </p:nvGraphicFramePr>
        <p:xfrm>
          <a:off x="2914891" y="1502499"/>
          <a:ext cx="7225034" cy="298603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4">
            <a:extLst>
              <a:ext uri="{FF2B5EF4-FFF2-40B4-BE49-F238E27FC236}">
                <a16:creationId xmlns:a16="http://schemas.microsoft.com/office/drawing/2014/main" xmlns="" id="{38F79B28-FDB2-9A0B-FFCE-7B3FFCADDB2A}"/>
              </a:ext>
            </a:extLst>
          </p:cNvPr>
          <p:cNvSpPr txBox="1"/>
          <p:nvPr/>
        </p:nvSpPr>
        <p:spPr>
          <a:xfrm>
            <a:off x="3752408" y="3538212"/>
            <a:ext cx="541937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50" b="1" dirty="0">
                <a:solidFill>
                  <a:prstClr val="black"/>
                </a:solidFill>
                <a:latin typeface="Century Gothic" panose="020B0502020202020204" pitchFamily="34" charset="0"/>
              </a:rPr>
              <a:t>HR  (95%CI) : 0,53 (0,28-1,03); </a:t>
            </a:r>
            <a:r>
              <a:rPr lang="it-IT" sz="1050" b="1" dirty="0" err="1">
                <a:solidFill>
                  <a:prstClr val="black"/>
                </a:solidFill>
                <a:latin typeface="Century Gothic" panose="020B0502020202020204" pitchFamily="34" charset="0"/>
              </a:rPr>
              <a:t>p</a:t>
            </a:r>
            <a:r>
              <a:rPr lang="it-IT" sz="1050" b="1" dirty="0">
                <a:solidFill>
                  <a:prstClr val="black"/>
                </a:solidFill>
                <a:latin typeface="Century Gothic" panose="020B0502020202020204" pitchFamily="34" charset="0"/>
              </a:rPr>
              <a:t>=0,03</a:t>
            </a:r>
            <a:endParaRPr lang="en-GB" sz="1050" b="1" dirty="0">
              <a:solidFill>
                <a:prstClr val="black"/>
              </a:solidFill>
              <a:latin typeface="Century Gothic" panose="020B0502020202020204" pitchFamily="34" charset="0"/>
            </a:endParaRPr>
          </a:p>
        </p:txBody>
      </p:sp>
      <p:grpSp>
        <p:nvGrpSpPr>
          <p:cNvPr id="9" name="Groupe 8">
            <a:extLst>
              <a:ext uri="{FF2B5EF4-FFF2-40B4-BE49-F238E27FC236}">
                <a16:creationId xmlns:a16="http://schemas.microsoft.com/office/drawing/2014/main" xmlns="" id="{030FCA44-7F9F-ED00-38BB-8D7AC55435D7}"/>
              </a:ext>
            </a:extLst>
          </p:cNvPr>
          <p:cNvGrpSpPr/>
          <p:nvPr/>
        </p:nvGrpSpPr>
        <p:grpSpPr>
          <a:xfrm>
            <a:off x="3778105" y="1657910"/>
            <a:ext cx="5569380" cy="1788682"/>
            <a:chOff x="4735791" y="1691219"/>
            <a:chExt cx="5209899" cy="1737690"/>
          </a:xfrm>
        </p:grpSpPr>
        <p:sp>
          <p:nvSpPr>
            <p:cNvPr id="26" name="Forme libre : forme 25">
              <a:extLst>
                <a:ext uri="{FF2B5EF4-FFF2-40B4-BE49-F238E27FC236}">
                  <a16:creationId xmlns:a16="http://schemas.microsoft.com/office/drawing/2014/main" xmlns="" id="{59D1732F-53E4-52E1-4E07-D6F2B93FC494}"/>
                </a:ext>
              </a:extLst>
            </p:cNvPr>
            <p:cNvSpPr/>
            <p:nvPr/>
          </p:nvSpPr>
          <p:spPr>
            <a:xfrm>
              <a:off x="4756513" y="1694542"/>
              <a:ext cx="5189177" cy="1734367"/>
            </a:xfrm>
            <a:custGeom>
              <a:avLst/>
              <a:gdLst>
                <a:gd name="connsiteX0" fmla="*/ 0 w 3645952"/>
                <a:gd name="connsiteY0" fmla="*/ 0 h 1520118"/>
                <a:gd name="connsiteX1" fmla="*/ 198023 w 3645952"/>
                <a:gd name="connsiteY1" fmla="*/ 0 h 1520118"/>
                <a:gd name="connsiteX2" fmla="*/ 198023 w 3645952"/>
                <a:gd name="connsiteY2" fmla="*/ 58242 h 1520118"/>
                <a:gd name="connsiteX3" fmla="*/ 276650 w 3645952"/>
                <a:gd name="connsiteY3" fmla="*/ 58242 h 1520118"/>
                <a:gd name="connsiteX4" fmla="*/ 276650 w 3645952"/>
                <a:gd name="connsiteY4" fmla="*/ 96100 h 1520118"/>
                <a:gd name="connsiteX5" fmla="*/ 331980 w 3645952"/>
                <a:gd name="connsiteY5" fmla="*/ 96100 h 1520118"/>
                <a:gd name="connsiteX6" fmla="*/ 331980 w 3645952"/>
                <a:gd name="connsiteY6" fmla="*/ 142693 h 1520118"/>
                <a:gd name="connsiteX7" fmla="*/ 509618 w 3645952"/>
                <a:gd name="connsiteY7" fmla="*/ 142693 h 1520118"/>
                <a:gd name="connsiteX8" fmla="*/ 512530 w 3645952"/>
                <a:gd name="connsiteY8" fmla="*/ 230056 h 1520118"/>
                <a:gd name="connsiteX9" fmla="*/ 544563 w 3645952"/>
                <a:gd name="connsiteY9" fmla="*/ 230056 h 1520118"/>
                <a:gd name="connsiteX10" fmla="*/ 544563 w 3645952"/>
                <a:gd name="connsiteY10" fmla="*/ 285386 h 1520118"/>
                <a:gd name="connsiteX11" fmla="*/ 649399 w 3645952"/>
                <a:gd name="connsiteY11" fmla="*/ 285386 h 1520118"/>
                <a:gd name="connsiteX12" fmla="*/ 658135 w 3645952"/>
                <a:gd name="connsiteY12" fmla="*/ 393134 h 1520118"/>
                <a:gd name="connsiteX13" fmla="*/ 713465 w 3645952"/>
                <a:gd name="connsiteY13" fmla="*/ 393134 h 1520118"/>
                <a:gd name="connsiteX14" fmla="*/ 742586 w 3645952"/>
                <a:gd name="connsiteY14" fmla="*/ 541651 h 1520118"/>
                <a:gd name="connsiteX15" fmla="*/ 911488 w 3645952"/>
                <a:gd name="connsiteY15" fmla="*/ 541651 h 1520118"/>
                <a:gd name="connsiteX16" fmla="*/ 911488 w 3645952"/>
                <a:gd name="connsiteY16" fmla="*/ 599893 h 1520118"/>
                <a:gd name="connsiteX17" fmla="*/ 1010499 w 3645952"/>
                <a:gd name="connsiteY17" fmla="*/ 599893 h 1520118"/>
                <a:gd name="connsiteX18" fmla="*/ 1010499 w 3645952"/>
                <a:gd name="connsiteY18" fmla="*/ 739674 h 1520118"/>
                <a:gd name="connsiteX19" fmla="*/ 1243468 w 3645952"/>
                <a:gd name="connsiteY19" fmla="*/ 739674 h 1520118"/>
                <a:gd name="connsiteX20" fmla="*/ 1243468 w 3645952"/>
                <a:gd name="connsiteY20" fmla="*/ 815389 h 1520118"/>
                <a:gd name="connsiteX21" fmla="*/ 1747261 w 3645952"/>
                <a:gd name="connsiteY21" fmla="*/ 815389 h 1520118"/>
                <a:gd name="connsiteX22" fmla="*/ 1747261 w 3645952"/>
                <a:gd name="connsiteY22" fmla="*/ 984291 h 1520118"/>
                <a:gd name="connsiteX23" fmla="*/ 1846273 w 3645952"/>
                <a:gd name="connsiteY23" fmla="*/ 984291 h 1520118"/>
                <a:gd name="connsiteX24" fmla="*/ 1846273 w 3645952"/>
                <a:gd name="connsiteY24" fmla="*/ 1068742 h 1520118"/>
                <a:gd name="connsiteX25" fmla="*/ 2105450 w 3645952"/>
                <a:gd name="connsiteY25" fmla="*/ 1068742 h 1520118"/>
                <a:gd name="connsiteX26" fmla="*/ 2105450 w 3645952"/>
                <a:gd name="connsiteY26" fmla="*/ 1161929 h 1520118"/>
                <a:gd name="connsiteX27" fmla="*/ 3142158 w 3645952"/>
                <a:gd name="connsiteY27" fmla="*/ 1161929 h 1520118"/>
                <a:gd name="connsiteX28" fmla="*/ 3142158 w 3645952"/>
                <a:gd name="connsiteY28" fmla="*/ 1290062 h 1520118"/>
                <a:gd name="connsiteX29" fmla="*/ 3398423 w 3645952"/>
                <a:gd name="connsiteY29" fmla="*/ 1290062 h 1520118"/>
                <a:gd name="connsiteX30" fmla="*/ 3398423 w 3645952"/>
                <a:gd name="connsiteY30" fmla="*/ 1520118 h 1520118"/>
                <a:gd name="connsiteX31" fmla="*/ 3645952 w 3645952"/>
                <a:gd name="connsiteY31" fmla="*/ 1520118 h 1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45952" h="1520118">
                  <a:moveTo>
                    <a:pt x="0" y="0"/>
                  </a:moveTo>
                  <a:lnTo>
                    <a:pt x="198023" y="0"/>
                  </a:lnTo>
                  <a:lnTo>
                    <a:pt x="198023" y="58242"/>
                  </a:lnTo>
                  <a:lnTo>
                    <a:pt x="276650" y="58242"/>
                  </a:lnTo>
                  <a:lnTo>
                    <a:pt x="276650" y="96100"/>
                  </a:lnTo>
                  <a:lnTo>
                    <a:pt x="331980" y="96100"/>
                  </a:lnTo>
                  <a:lnTo>
                    <a:pt x="331980" y="142693"/>
                  </a:lnTo>
                  <a:lnTo>
                    <a:pt x="509618" y="142693"/>
                  </a:lnTo>
                  <a:cubicBezTo>
                    <a:pt x="510589" y="171814"/>
                    <a:pt x="511559" y="200935"/>
                    <a:pt x="512530" y="230056"/>
                  </a:cubicBezTo>
                  <a:lnTo>
                    <a:pt x="544563" y="230056"/>
                  </a:lnTo>
                  <a:lnTo>
                    <a:pt x="544563" y="285386"/>
                  </a:lnTo>
                  <a:lnTo>
                    <a:pt x="649399" y="285386"/>
                  </a:lnTo>
                  <a:lnTo>
                    <a:pt x="658135" y="393134"/>
                  </a:lnTo>
                  <a:lnTo>
                    <a:pt x="713465" y="393134"/>
                  </a:lnTo>
                  <a:lnTo>
                    <a:pt x="742586" y="541651"/>
                  </a:lnTo>
                  <a:lnTo>
                    <a:pt x="911488" y="541651"/>
                  </a:lnTo>
                  <a:lnTo>
                    <a:pt x="911488" y="599893"/>
                  </a:lnTo>
                  <a:lnTo>
                    <a:pt x="1010499" y="599893"/>
                  </a:lnTo>
                  <a:lnTo>
                    <a:pt x="1010499" y="739674"/>
                  </a:lnTo>
                  <a:lnTo>
                    <a:pt x="1243468" y="739674"/>
                  </a:lnTo>
                  <a:lnTo>
                    <a:pt x="1243468" y="815389"/>
                  </a:lnTo>
                  <a:lnTo>
                    <a:pt x="1747261" y="815389"/>
                  </a:lnTo>
                  <a:lnTo>
                    <a:pt x="1747261" y="984291"/>
                  </a:lnTo>
                  <a:lnTo>
                    <a:pt x="1846273" y="984291"/>
                  </a:lnTo>
                  <a:lnTo>
                    <a:pt x="1846273" y="1068742"/>
                  </a:lnTo>
                  <a:lnTo>
                    <a:pt x="2105450" y="1068742"/>
                  </a:lnTo>
                  <a:lnTo>
                    <a:pt x="2105450" y="1161929"/>
                  </a:lnTo>
                  <a:lnTo>
                    <a:pt x="3142158" y="1161929"/>
                  </a:lnTo>
                  <a:lnTo>
                    <a:pt x="3142158" y="1290062"/>
                  </a:lnTo>
                  <a:lnTo>
                    <a:pt x="3398423" y="1290062"/>
                  </a:lnTo>
                  <a:lnTo>
                    <a:pt x="3398423" y="1520118"/>
                  </a:lnTo>
                  <a:lnTo>
                    <a:pt x="3645952" y="1520118"/>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Forme libre : forme 26">
              <a:extLst>
                <a:ext uri="{FF2B5EF4-FFF2-40B4-BE49-F238E27FC236}">
                  <a16:creationId xmlns:a16="http://schemas.microsoft.com/office/drawing/2014/main" xmlns="" id="{D517CF19-3104-8378-834E-520711DF64D6}"/>
                </a:ext>
              </a:extLst>
            </p:cNvPr>
            <p:cNvSpPr/>
            <p:nvPr/>
          </p:nvSpPr>
          <p:spPr>
            <a:xfrm>
              <a:off x="4735791" y="1691219"/>
              <a:ext cx="4032802" cy="1734366"/>
            </a:xfrm>
            <a:custGeom>
              <a:avLst/>
              <a:gdLst>
                <a:gd name="connsiteX0" fmla="*/ 0 w 2833475"/>
                <a:gd name="connsiteY0" fmla="*/ 0 h 1520117"/>
                <a:gd name="connsiteX1" fmla="*/ 256264 w 2833475"/>
                <a:gd name="connsiteY1" fmla="*/ 0 h 1520117"/>
                <a:gd name="connsiteX2" fmla="*/ 256264 w 2833475"/>
                <a:gd name="connsiteY2" fmla="*/ 72803 h 1520117"/>
                <a:gd name="connsiteX3" fmla="*/ 311594 w 2833475"/>
                <a:gd name="connsiteY3" fmla="*/ 72803 h 1520117"/>
                <a:gd name="connsiteX4" fmla="*/ 311594 w 2833475"/>
                <a:gd name="connsiteY4" fmla="*/ 221320 h 1520117"/>
                <a:gd name="connsiteX5" fmla="*/ 518354 w 2833475"/>
                <a:gd name="connsiteY5" fmla="*/ 221320 h 1520117"/>
                <a:gd name="connsiteX6" fmla="*/ 535826 w 2833475"/>
                <a:gd name="connsiteY6" fmla="*/ 381486 h 1520117"/>
                <a:gd name="connsiteX7" fmla="*/ 562035 w 2833475"/>
                <a:gd name="connsiteY7" fmla="*/ 381486 h 1520117"/>
                <a:gd name="connsiteX8" fmla="*/ 582420 w 2833475"/>
                <a:gd name="connsiteY8" fmla="*/ 640663 h 1520117"/>
                <a:gd name="connsiteX9" fmla="*/ 620277 w 2833475"/>
                <a:gd name="connsiteY9" fmla="*/ 640663 h 1520117"/>
                <a:gd name="connsiteX10" fmla="*/ 620277 w 2833475"/>
                <a:gd name="connsiteY10" fmla="*/ 728026 h 1520117"/>
                <a:gd name="connsiteX11" fmla="*/ 754234 w 2833475"/>
                <a:gd name="connsiteY11" fmla="*/ 728026 h 1520117"/>
                <a:gd name="connsiteX12" fmla="*/ 754234 w 2833475"/>
                <a:gd name="connsiteY12" fmla="*/ 824125 h 1520117"/>
                <a:gd name="connsiteX13" fmla="*/ 835773 w 2833475"/>
                <a:gd name="connsiteY13" fmla="*/ 824125 h 1520117"/>
                <a:gd name="connsiteX14" fmla="*/ 835773 w 2833475"/>
                <a:gd name="connsiteY14" fmla="*/ 908576 h 1520117"/>
                <a:gd name="connsiteX15" fmla="*/ 995938 w 2833475"/>
                <a:gd name="connsiteY15" fmla="*/ 908576 h 1520117"/>
                <a:gd name="connsiteX16" fmla="*/ 995938 w 2833475"/>
                <a:gd name="connsiteY16" fmla="*/ 1007588 h 1520117"/>
                <a:gd name="connsiteX17" fmla="*/ 1097862 w 2833475"/>
                <a:gd name="connsiteY17" fmla="*/ 1007588 h 1520117"/>
                <a:gd name="connsiteX18" fmla="*/ 1097862 w 2833475"/>
                <a:gd name="connsiteY18" fmla="*/ 1135720 h 1520117"/>
                <a:gd name="connsiteX19" fmla="*/ 1304621 w 2833475"/>
                <a:gd name="connsiteY19" fmla="*/ 1135720 h 1520117"/>
                <a:gd name="connsiteX20" fmla="*/ 1304621 w 2833475"/>
                <a:gd name="connsiteY20" fmla="*/ 1260940 h 1520117"/>
                <a:gd name="connsiteX21" fmla="*/ 1345391 w 2833475"/>
                <a:gd name="connsiteY21" fmla="*/ 1260940 h 1520117"/>
                <a:gd name="connsiteX22" fmla="*/ 1345391 w 2833475"/>
                <a:gd name="connsiteY22" fmla="*/ 1377424 h 1520117"/>
                <a:gd name="connsiteX23" fmla="*/ 1785118 w 2833475"/>
                <a:gd name="connsiteY23" fmla="*/ 1377424 h 1520117"/>
                <a:gd name="connsiteX24" fmla="*/ 1785118 w 2833475"/>
                <a:gd name="connsiteY24" fmla="*/ 1520117 h 1520117"/>
                <a:gd name="connsiteX25" fmla="*/ 2833475 w 2833475"/>
                <a:gd name="connsiteY25" fmla="*/ 1520117 h 15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33475" h="1520117">
                  <a:moveTo>
                    <a:pt x="0" y="0"/>
                  </a:moveTo>
                  <a:lnTo>
                    <a:pt x="256264" y="0"/>
                  </a:lnTo>
                  <a:lnTo>
                    <a:pt x="256264" y="72803"/>
                  </a:lnTo>
                  <a:lnTo>
                    <a:pt x="311594" y="72803"/>
                  </a:lnTo>
                  <a:lnTo>
                    <a:pt x="311594" y="221320"/>
                  </a:lnTo>
                  <a:lnTo>
                    <a:pt x="518354" y="221320"/>
                  </a:lnTo>
                  <a:lnTo>
                    <a:pt x="535826" y="381486"/>
                  </a:lnTo>
                  <a:lnTo>
                    <a:pt x="562035" y="381486"/>
                  </a:lnTo>
                  <a:lnTo>
                    <a:pt x="582420" y="640663"/>
                  </a:lnTo>
                  <a:lnTo>
                    <a:pt x="620277" y="640663"/>
                  </a:lnTo>
                  <a:lnTo>
                    <a:pt x="620277" y="728026"/>
                  </a:lnTo>
                  <a:lnTo>
                    <a:pt x="754234" y="728026"/>
                  </a:lnTo>
                  <a:lnTo>
                    <a:pt x="754234" y="824125"/>
                  </a:lnTo>
                  <a:lnTo>
                    <a:pt x="835773" y="824125"/>
                  </a:lnTo>
                  <a:lnTo>
                    <a:pt x="835773" y="908576"/>
                  </a:lnTo>
                  <a:lnTo>
                    <a:pt x="995938" y="908576"/>
                  </a:lnTo>
                  <a:lnTo>
                    <a:pt x="995938" y="1007588"/>
                  </a:lnTo>
                  <a:lnTo>
                    <a:pt x="1097862" y="1007588"/>
                  </a:lnTo>
                  <a:lnTo>
                    <a:pt x="1097862" y="1135720"/>
                  </a:lnTo>
                  <a:lnTo>
                    <a:pt x="1304621" y="1135720"/>
                  </a:lnTo>
                  <a:lnTo>
                    <a:pt x="1304621" y="1260940"/>
                  </a:lnTo>
                  <a:lnTo>
                    <a:pt x="1345391" y="1260940"/>
                  </a:lnTo>
                  <a:lnTo>
                    <a:pt x="1345391" y="1377424"/>
                  </a:lnTo>
                  <a:lnTo>
                    <a:pt x="1785118" y="1377424"/>
                  </a:lnTo>
                  <a:lnTo>
                    <a:pt x="1785118" y="1520117"/>
                  </a:lnTo>
                  <a:lnTo>
                    <a:pt x="2833475" y="1520117"/>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cxnSp>
        <p:nvCxnSpPr>
          <p:cNvPr id="31" name="Connecteur droit 30">
            <a:extLst>
              <a:ext uri="{FF2B5EF4-FFF2-40B4-BE49-F238E27FC236}">
                <a16:creationId xmlns:a16="http://schemas.microsoft.com/office/drawing/2014/main" xmlns="" id="{2DD6C3C7-7F39-C709-7294-2488A1C920E1}"/>
              </a:ext>
            </a:extLst>
          </p:cNvPr>
          <p:cNvCxnSpPr>
            <a:cxnSpLocks/>
          </p:cNvCxnSpPr>
          <p:nvPr/>
        </p:nvCxnSpPr>
        <p:spPr>
          <a:xfrm flipV="1">
            <a:off x="7136182" y="1954536"/>
            <a:ext cx="0" cy="1804934"/>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Box 4">
            <a:extLst>
              <a:ext uri="{FF2B5EF4-FFF2-40B4-BE49-F238E27FC236}">
                <a16:creationId xmlns:a16="http://schemas.microsoft.com/office/drawing/2014/main" xmlns="" id="{0421695C-0592-D2BE-E2F5-8DCB8FA5764C}"/>
              </a:ext>
            </a:extLst>
          </p:cNvPr>
          <p:cNvSpPr txBox="1"/>
          <p:nvPr/>
        </p:nvSpPr>
        <p:spPr>
          <a:xfrm>
            <a:off x="7112996" y="2764340"/>
            <a:ext cx="1347933"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33,9%</a:t>
            </a:r>
            <a:endParaRPr lang="en-GB" sz="1050" dirty="0">
              <a:solidFill>
                <a:srgbClr val="FF7F4D"/>
              </a:solidFill>
              <a:latin typeface="Century Gothic" panose="020B0502020202020204" pitchFamily="34" charset="0"/>
            </a:endParaRPr>
          </a:p>
        </p:txBody>
      </p:sp>
      <p:sp>
        <p:nvSpPr>
          <p:cNvPr id="33" name="TextBox 4">
            <a:extLst>
              <a:ext uri="{FF2B5EF4-FFF2-40B4-BE49-F238E27FC236}">
                <a16:creationId xmlns:a16="http://schemas.microsoft.com/office/drawing/2014/main" xmlns="" id="{5C3FDF2C-13C4-44ED-FE7C-F1B89B058B7B}"/>
              </a:ext>
            </a:extLst>
          </p:cNvPr>
          <p:cNvSpPr txBox="1"/>
          <p:nvPr/>
        </p:nvSpPr>
        <p:spPr>
          <a:xfrm>
            <a:off x="7112996" y="3167304"/>
            <a:ext cx="1347933"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14,3%</a:t>
            </a:r>
            <a:endParaRPr lang="en-GB" sz="1050" dirty="0">
              <a:solidFill>
                <a:srgbClr val="005086"/>
              </a:solidFill>
              <a:latin typeface="Century Gothic" panose="020B0502020202020204" pitchFamily="34" charset="0"/>
            </a:endParaRPr>
          </a:p>
        </p:txBody>
      </p:sp>
    </p:spTree>
    <p:extLst>
      <p:ext uri="{BB962C8B-B14F-4D97-AF65-F5344CB8AC3E}">
        <p14:creationId xmlns:p14="http://schemas.microsoft.com/office/powerpoint/2010/main" val="172087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8" name="Espace réservé du contenu 7">
            <a:extLst>
              <a:ext uri="{FF2B5EF4-FFF2-40B4-BE49-F238E27FC236}">
                <a16:creationId xmlns:a16="http://schemas.microsoft.com/office/drawing/2014/main" xmlns="" id="{DAC5563E-015B-DDB6-0BAF-F799E50D7AE6}"/>
              </a:ext>
            </a:extLst>
          </p:cNvPr>
          <p:cNvSpPr>
            <a:spLocks noGrp="1"/>
          </p:cNvSpPr>
          <p:nvPr>
            <p:ph sz="quarter" idx="16"/>
          </p:nvPr>
        </p:nvSpPr>
        <p:spPr/>
        <p:txBody>
          <a:bodyPr/>
          <a:lstStyle/>
          <a:p>
            <a:r>
              <a:rPr lang="fr-FR" dirty="0"/>
              <a:t>AM. </a:t>
            </a:r>
            <a:r>
              <a:rPr lang="fr-FR" dirty="0" err="1"/>
              <a:t>Dingemans</a:t>
            </a:r>
            <a:r>
              <a:rPr lang="fr-FR" dirty="0"/>
              <a:t> et al., ASCO</a:t>
            </a:r>
            <a:r>
              <a:rPr lang="fr-FR" baseline="30000" dirty="0"/>
              <a:t> ®</a:t>
            </a:r>
            <a:r>
              <a:rPr lang="fr-FR" dirty="0"/>
              <a:t> 2023, LBA #9016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dirty="0" err="1"/>
              <a:t>CodeBreak</a:t>
            </a:r>
            <a:r>
              <a:rPr lang="fr-FR" dirty="0"/>
              <a:t> 200</a:t>
            </a:r>
          </a:p>
        </p:txBody>
      </p:sp>
      <p:sp>
        <p:nvSpPr>
          <p:cNvPr id="9" name="Espace réservé du texte 8">
            <a:extLst>
              <a:ext uri="{FF2B5EF4-FFF2-40B4-BE49-F238E27FC236}">
                <a16:creationId xmlns:a16="http://schemas.microsoft.com/office/drawing/2014/main" xmlns="" id="{742EE578-3606-CDFC-FBDB-9EB94EADC454}"/>
              </a:ext>
            </a:extLst>
          </p:cNvPr>
          <p:cNvSpPr>
            <a:spLocks noGrp="1"/>
          </p:cNvSpPr>
          <p:nvPr>
            <p:ph type="body" sz="quarter" idx="18"/>
          </p:nvPr>
        </p:nvSpPr>
        <p:spPr/>
        <p:txBody>
          <a:bodyPr/>
          <a:lstStyle/>
          <a:p>
            <a:r>
              <a:rPr lang="fr-FR" sz="2000"/>
              <a:t>Réponse intra-cérébrale sur les lésions mesurables</a:t>
            </a:r>
          </a:p>
        </p:txBody>
      </p:sp>
      <p:sp>
        <p:nvSpPr>
          <p:cNvPr id="12" name="Espace réservé du contenu 11">
            <a:extLst>
              <a:ext uri="{FF2B5EF4-FFF2-40B4-BE49-F238E27FC236}">
                <a16:creationId xmlns:a16="http://schemas.microsoft.com/office/drawing/2014/main" xmlns="" id="{723C8A79-EEAA-E8C0-45AC-C469886A94B6}"/>
              </a:ext>
            </a:extLst>
          </p:cNvPr>
          <p:cNvSpPr>
            <a:spLocks noGrp="1"/>
          </p:cNvSpPr>
          <p:nvPr>
            <p:ph sz="quarter" idx="21"/>
          </p:nvPr>
        </p:nvSpPr>
        <p:spPr>
          <a:xfrm>
            <a:off x="1441448" y="4735619"/>
            <a:ext cx="10112466" cy="948806"/>
          </a:xfrm>
        </p:spPr>
        <p:txBody>
          <a:bodyPr anchor="ctr">
            <a:normAutofit/>
          </a:bodyPr>
          <a:lstStyle/>
          <a:p>
            <a:pPr algn="ctr"/>
            <a:r>
              <a:rPr lang="fr-FR" dirty="0">
                <a:latin typeface="Century Gothic" panose="020B0502020202020204" pitchFamily="34" charset="0"/>
              </a:rPr>
              <a:t>La concordance entre le taux de contrôle</a:t>
            </a:r>
            <a:r>
              <a:rPr lang="fr-FR" dirty="0"/>
              <a:t> de la maladie</a:t>
            </a:r>
            <a:r>
              <a:rPr lang="fr-FR" dirty="0">
                <a:latin typeface="Century Gothic" panose="020B0502020202020204" pitchFamily="34" charset="0"/>
              </a:rPr>
              <a:t> systémique et intra</a:t>
            </a:r>
            <a:r>
              <a:rPr lang="fr-FR" dirty="0"/>
              <a:t>crânienne</a:t>
            </a:r>
            <a:r>
              <a:rPr lang="fr-FR" dirty="0">
                <a:latin typeface="Century Gothic" panose="020B0502020202020204" pitchFamily="34" charset="0"/>
              </a:rPr>
              <a:t> était de 88% avec le </a:t>
            </a:r>
            <a:r>
              <a:rPr lang="fr-FR" dirty="0" err="1">
                <a:latin typeface="Century Gothic" panose="020B0502020202020204" pitchFamily="34" charset="0"/>
              </a:rPr>
              <a:t>sotorasib</a:t>
            </a:r>
            <a:r>
              <a:rPr lang="fr-FR" dirty="0">
                <a:latin typeface="Century Gothic" panose="020B0502020202020204" pitchFamily="34" charset="0"/>
              </a:rPr>
              <a:t> et 54% avec le </a:t>
            </a:r>
            <a:r>
              <a:rPr lang="fr-FR" dirty="0" err="1">
                <a:latin typeface="Century Gothic" panose="020B0502020202020204" pitchFamily="34" charset="0"/>
              </a:rPr>
              <a:t>docetaxel</a:t>
            </a:r>
            <a:r>
              <a:rPr lang="fr-FR" dirty="0">
                <a:latin typeface="Century Gothic" panose="020B0502020202020204" pitchFamily="34" charset="0"/>
              </a:rPr>
              <a:t>.</a:t>
            </a:r>
            <a:r>
              <a:rPr lang="fr-FR" dirty="0"/>
              <a:t>.</a:t>
            </a:r>
          </a:p>
        </p:txBody>
      </p:sp>
      <p:sp>
        <p:nvSpPr>
          <p:cNvPr id="15" name="Espace réservé du texte 6">
            <a:extLst>
              <a:ext uri="{FF2B5EF4-FFF2-40B4-BE49-F238E27FC236}">
                <a16:creationId xmlns:a16="http://schemas.microsoft.com/office/drawing/2014/main" xmlns="" id="{069EB131-E90D-A8CA-F300-159F692F6EBB}"/>
              </a:ext>
            </a:extLst>
          </p:cNvPr>
          <p:cNvSpPr txBox="1">
            <a:spLocks/>
          </p:cNvSpPr>
          <p:nvPr/>
        </p:nvSpPr>
        <p:spPr>
          <a:xfrm>
            <a:off x="2216726" y="3810495"/>
            <a:ext cx="8215745" cy="387350"/>
          </a:xfrm>
          <a:prstGeom prst="rect">
            <a:avLst/>
          </a:prstGeom>
          <a:solidFill>
            <a:schemeClr val="bg1"/>
          </a:solidFill>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700" b="0" i="1" dirty="0">
                <a:latin typeface="Century Gothic" panose="020B0502020202020204" pitchFamily="34" charset="0"/>
              </a:rPr>
              <a:t>* </a:t>
            </a:r>
            <a:r>
              <a:rPr lang="fr-FR" sz="700" b="0" i="1" dirty="0" err="1">
                <a:latin typeface="Century Gothic" panose="020B0502020202020204" pitchFamily="34" charset="0"/>
              </a:rPr>
              <a:t>Analysis</a:t>
            </a:r>
            <a:r>
              <a:rPr lang="fr-FR" sz="700" b="0" i="1" dirty="0">
                <a:latin typeface="Century Gothic" panose="020B0502020202020204" pitchFamily="34" charset="0"/>
              </a:rPr>
              <a:t> in patients </a:t>
            </a:r>
            <a:r>
              <a:rPr lang="fr-FR" sz="700" b="0" i="1" dirty="0" err="1">
                <a:latin typeface="Century Gothic" panose="020B0502020202020204" pitchFamily="34" charset="0"/>
              </a:rPr>
              <a:t>with</a:t>
            </a:r>
            <a:r>
              <a:rPr lang="fr-FR" sz="700" b="0" i="1" dirty="0">
                <a:latin typeface="Century Gothic" panose="020B0502020202020204" pitchFamily="34" charset="0"/>
              </a:rPr>
              <a:t> stable/</a:t>
            </a:r>
            <a:r>
              <a:rPr lang="fr-FR" sz="700" b="0" i="1" dirty="0" err="1">
                <a:latin typeface="Century Gothic" panose="020B0502020202020204" pitchFamily="34" charset="0"/>
              </a:rPr>
              <a:t>treated</a:t>
            </a:r>
            <a:r>
              <a:rPr lang="fr-FR" sz="700" b="0" i="1" dirty="0">
                <a:latin typeface="Century Gothic" panose="020B0502020202020204" pitchFamily="34" charset="0"/>
              </a:rPr>
              <a:t> CNS </a:t>
            </a:r>
            <a:r>
              <a:rPr lang="fr-FR" sz="700" b="0" i="1" dirty="0" err="1">
                <a:latin typeface="Century Gothic" panose="020B0502020202020204" pitchFamily="34" charset="0"/>
              </a:rPr>
              <a:t>lesions</a:t>
            </a:r>
            <a:r>
              <a:rPr lang="fr-FR" sz="700" b="0" i="1" dirty="0">
                <a:latin typeface="Century Gothic" panose="020B0502020202020204" pitchFamily="34" charset="0"/>
              </a:rPr>
              <a:t> at baseline, in </a:t>
            </a:r>
            <a:r>
              <a:rPr lang="fr-FR" sz="700" b="0" i="1" dirty="0" err="1">
                <a:latin typeface="Century Gothic" panose="020B0502020202020204" pitchFamily="34" charset="0"/>
              </a:rPr>
              <a:t>wich</a:t>
            </a:r>
            <a:r>
              <a:rPr lang="fr-FR" sz="700" b="0" i="1" dirty="0">
                <a:latin typeface="Century Gothic" panose="020B0502020202020204" pitchFamily="34" charset="0"/>
              </a:rPr>
              <a:t> </a:t>
            </a:r>
            <a:r>
              <a:rPr lang="fr-FR" sz="700" b="0" i="1" dirty="0" err="1">
                <a:latin typeface="Century Gothic" panose="020B0502020202020204" pitchFamily="34" charset="0"/>
              </a:rPr>
              <a:t>measurable</a:t>
            </a:r>
            <a:r>
              <a:rPr lang="fr-FR" sz="700" b="0" i="1" dirty="0">
                <a:latin typeface="Century Gothic" panose="020B0502020202020204" pitchFamily="34" charset="0"/>
              </a:rPr>
              <a:t> </a:t>
            </a:r>
            <a:r>
              <a:rPr lang="fr-FR" sz="700" b="0" i="1" dirty="0" err="1">
                <a:latin typeface="Century Gothic" panose="020B0502020202020204" pitchFamily="34" charset="0"/>
              </a:rPr>
              <a:t>lesions</a:t>
            </a:r>
            <a:r>
              <a:rPr lang="fr-FR" sz="700" b="0" i="1" dirty="0">
                <a:latin typeface="Century Gothic" panose="020B0502020202020204" pitchFamily="34" charset="0"/>
              </a:rPr>
              <a:t> </a:t>
            </a:r>
            <a:r>
              <a:rPr lang="fr-FR" sz="700" b="0" i="1" dirty="0" err="1">
                <a:latin typeface="Century Gothic" panose="020B0502020202020204" pitchFamily="34" charset="0"/>
              </a:rPr>
              <a:t>were</a:t>
            </a:r>
            <a:r>
              <a:rPr lang="fr-FR" sz="700" b="0" i="1" dirty="0">
                <a:latin typeface="Century Gothic" panose="020B0502020202020204" pitchFamily="34" charset="0"/>
              </a:rPr>
              <a:t> </a:t>
            </a:r>
            <a:r>
              <a:rPr lang="fr-FR" sz="700" b="0" i="1" dirty="0" err="1">
                <a:latin typeface="Century Gothic" panose="020B0502020202020204" pitchFamily="34" charset="0"/>
              </a:rPr>
              <a:t>difined</a:t>
            </a:r>
            <a:r>
              <a:rPr lang="fr-FR" sz="700" b="0" i="1" dirty="0">
                <a:latin typeface="Century Gothic" panose="020B0502020202020204" pitchFamily="34" charset="0"/>
              </a:rPr>
              <a:t> per </a:t>
            </a:r>
            <a:r>
              <a:rPr lang="fr-FR" sz="700" b="0" i="1" dirty="0" err="1">
                <a:latin typeface="Century Gothic" panose="020B0502020202020204" pitchFamily="34" charset="0"/>
              </a:rPr>
              <a:t>study</a:t>
            </a:r>
            <a:r>
              <a:rPr lang="fr-FR" sz="700" b="0" i="1" dirty="0">
                <a:latin typeface="Century Gothic" panose="020B0502020202020204" pitchFamily="34" charset="0"/>
              </a:rPr>
              <a:t> as CNS </a:t>
            </a:r>
            <a:r>
              <a:rPr lang="fr-FR" sz="700" b="0" i="1" dirty="0" err="1">
                <a:latin typeface="Century Gothic" panose="020B0502020202020204" pitchFamily="34" charset="0"/>
              </a:rPr>
              <a:t>lesions</a:t>
            </a:r>
            <a:r>
              <a:rPr lang="fr-FR" sz="700" b="0" i="1" dirty="0">
                <a:latin typeface="Century Gothic" panose="020B0502020202020204" pitchFamily="34" charset="0"/>
              </a:rPr>
              <a:t> &gt; 10mm in </a:t>
            </a:r>
            <a:r>
              <a:rPr lang="fr-FR" sz="700" b="0" i="1" dirty="0" err="1">
                <a:latin typeface="Century Gothic" panose="020B0502020202020204" pitchFamily="34" charset="0"/>
              </a:rPr>
              <a:t>diameter</a:t>
            </a:r>
            <a:r>
              <a:rPr lang="fr-FR" sz="700" b="0" i="1" dirty="0">
                <a:latin typeface="Century Gothic" panose="020B0502020202020204" pitchFamily="34" charset="0"/>
              </a:rPr>
              <a:t> by BICR per a </a:t>
            </a:r>
            <a:r>
              <a:rPr lang="fr-FR" sz="700" b="0" i="1" dirty="0" err="1">
                <a:latin typeface="Century Gothic" panose="020B0502020202020204" pitchFamily="34" charset="0"/>
              </a:rPr>
              <a:t>modified</a:t>
            </a:r>
            <a:r>
              <a:rPr lang="fr-FR" sz="700" b="0" i="1" dirty="0">
                <a:latin typeface="Century Gothic" panose="020B0502020202020204" pitchFamily="34" charset="0"/>
              </a:rPr>
              <a:t> </a:t>
            </a:r>
            <a:r>
              <a:rPr lang="fr-FR" sz="700" b="0" i="1" dirty="0" err="1">
                <a:latin typeface="Century Gothic" panose="020B0502020202020204" pitchFamily="34" charset="0"/>
              </a:rPr>
              <a:t>exploratory</a:t>
            </a:r>
            <a:r>
              <a:rPr lang="fr-FR" sz="700" b="0" i="1" dirty="0">
                <a:latin typeface="Century Gothic" panose="020B0502020202020204" pitchFamily="34" charset="0"/>
              </a:rPr>
              <a:t> </a:t>
            </a:r>
            <a:r>
              <a:rPr lang="fr-FR" sz="700" b="0" i="1" dirty="0" err="1">
                <a:latin typeface="Century Gothic" panose="020B0502020202020204" pitchFamily="34" charset="0"/>
              </a:rPr>
              <a:t>assessment</a:t>
            </a:r>
            <a:r>
              <a:rPr lang="fr-FR" sz="700" b="0" i="1" dirty="0">
                <a:latin typeface="Century Gothic" panose="020B0502020202020204" pitchFamily="34" charset="0"/>
              </a:rPr>
              <a:t> </a:t>
            </a:r>
            <a:r>
              <a:rPr lang="fr-FR" sz="700" b="0" i="1" dirty="0" err="1">
                <a:latin typeface="Century Gothic" panose="020B0502020202020204" pitchFamily="34" charset="0"/>
              </a:rPr>
              <a:t>similar</a:t>
            </a:r>
            <a:r>
              <a:rPr lang="fr-FR" sz="700" b="0" i="1" dirty="0">
                <a:latin typeface="Century Gothic" panose="020B0502020202020204" pitchFamily="34" charset="0"/>
              </a:rPr>
              <a:t> to RANO-BM </a:t>
            </a:r>
            <a:r>
              <a:rPr lang="fr-FR" sz="700" b="0" i="1" dirty="0" err="1">
                <a:latin typeface="Century Gothic" panose="020B0502020202020204" pitchFamily="34" charset="0"/>
              </a:rPr>
              <a:t>adapted</a:t>
            </a:r>
            <a:r>
              <a:rPr lang="fr-FR" sz="700" b="0" i="1" dirty="0">
                <a:latin typeface="Century Gothic" panose="020B0502020202020204" pitchFamily="34" charset="0"/>
              </a:rPr>
              <a:t> to </a:t>
            </a:r>
            <a:r>
              <a:rPr lang="fr-FR" sz="700" b="0" i="1" dirty="0" err="1">
                <a:latin typeface="Century Gothic" panose="020B0502020202020204" pitchFamily="34" charset="0"/>
              </a:rPr>
              <a:t>Codebreak</a:t>
            </a:r>
            <a:r>
              <a:rPr lang="fr-FR" sz="700" b="0" i="1" dirty="0">
                <a:latin typeface="Century Gothic" panose="020B0502020202020204" pitchFamily="34" charset="0"/>
              </a:rPr>
              <a:t> 200 trial.</a:t>
            </a:r>
          </a:p>
          <a:p>
            <a:pPr>
              <a:defRPr/>
            </a:pPr>
            <a:r>
              <a:rPr lang="fr-FR" sz="700" b="0" i="1" dirty="0">
                <a:latin typeface="Century Gothic" panose="020B0502020202020204" pitchFamily="34" charset="0"/>
              </a:rPr>
              <a:t>(1) One patient </a:t>
            </a:r>
            <a:r>
              <a:rPr lang="fr-FR" sz="700" b="0" i="1" dirty="0" err="1">
                <a:latin typeface="Century Gothic" panose="020B0502020202020204" pitchFamily="34" charset="0"/>
              </a:rPr>
              <a:t>was</a:t>
            </a:r>
            <a:r>
              <a:rPr lang="fr-FR" sz="700" b="0" i="1" dirty="0">
                <a:latin typeface="Century Gothic" panose="020B0502020202020204" pitchFamily="34" charset="0"/>
              </a:rPr>
              <a:t> </a:t>
            </a:r>
            <a:r>
              <a:rPr lang="fr-FR" sz="700" b="0" i="1" dirty="0" err="1">
                <a:latin typeface="Century Gothic" panose="020B0502020202020204" pitchFamily="34" charset="0"/>
              </a:rPr>
              <a:t>assessed</a:t>
            </a:r>
            <a:r>
              <a:rPr lang="fr-FR" sz="700" b="0" i="1" dirty="0">
                <a:latin typeface="Century Gothic" panose="020B0502020202020204" pitchFamily="34" charset="0"/>
              </a:rPr>
              <a:t> as « not </a:t>
            </a:r>
            <a:r>
              <a:rPr lang="fr-FR" sz="700" b="0" i="1" dirty="0" err="1">
                <a:latin typeface="Century Gothic" panose="020B0502020202020204" pitchFamily="34" charset="0"/>
              </a:rPr>
              <a:t>evaluable</a:t>
            </a:r>
            <a:r>
              <a:rPr lang="fr-FR" sz="700" b="0" i="1" dirty="0">
                <a:latin typeface="Century Gothic" panose="020B0502020202020204" pitchFamily="34" charset="0"/>
              </a:rPr>
              <a:t> » by BICR </a:t>
            </a:r>
            <a:r>
              <a:rPr lang="fr-FR" sz="700" b="0" i="1" dirty="0" err="1">
                <a:latin typeface="Century Gothic" panose="020B0502020202020204" pitchFamily="34" charset="0"/>
              </a:rPr>
              <a:t>based</a:t>
            </a:r>
            <a:r>
              <a:rPr lang="fr-FR" sz="700" b="0" i="1" dirty="0">
                <a:latin typeface="Century Gothic" panose="020B0502020202020204" pitchFamily="34" charset="0"/>
              </a:rPr>
              <a:t> </a:t>
            </a:r>
            <a:r>
              <a:rPr lang="fr-FR" sz="700" b="0" i="1" dirty="0" err="1">
                <a:latin typeface="Century Gothic" panose="020B0502020202020204" pitchFamily="34" charset="0"/>
              </a:rPr>
              <a:t>ondifferent</a:t>
            </a:r>
            <a:r>
              <a:rPr lang="fr-FR" sz="700" b="0" i="1" dirty="0">
                <a:latin typeface="Century Gothic" panose="020B0502020202020204" pitchFamily="34" charset="0"/>
              </a:rPr>
              <a:t> post-baseline scan </a:t>
            </a:r>
            <a:r>
              <a:rPr lang="fr-FR" sz="700" b="0" i="1" dirty="0" err="1">
                <a:latin typeface="Century Gothic" panose="020B0502020202020204" pitchFamily="34" charset="0"/>
              </a:rPr>
              <a:t>modalities</a:t>
            </a:r>
            <a:r>
              <a:rPr lang="fr-FR" sz="700" b="0" i="1" dirty="0">
                <a:latin typeface="Century Gothic" panose="020B0502020202020204" pitchFamily="34" charset="0"/>
              </a:rPr>
              <a:t>. Second patient </a:t>
            </a:r>
            <a:r>
              <a:rPr lang="fr-FR" sz="700" b="0" i="1" dirty="0" err="1">
                <a:latin typeface="Century Gothic" panose="020B0502020202020204" pitchFamily="34" charset="0"/>
              </a:rPr>
              <a:t>was</a:t>
            </a:r>
            <a:r>
              <a:rPr lang="fr-FR" sz="700" b="0" i="1" dirty="0">
                <a:latin typeface="Century Gothic" panose="020B0502020202020204" pitchFamily="34" charset="0"/>
              </a:rPr>
              <a:t> </a:t>
            </a:r>
            <a:r>
              <a:rPr lang="fr-FR" sz="700" b="0" i="1" dirty="0" err="1">
                <a:latin typeface="Century Gothic" panose="020B0502020202020204" pitchFamily="34" charset="0"/>
              </a:rPr>
              <a:t>considered</a:t>
            </a:r>
            <a:r>
              <a:rPr lang="fr-FR" sz="700" b="0" i="1" dirty="0">
                <a:latin typeface="Century Gothic" panose="020B0502020202020204" pitchFamily="34" charset="0"/>
              </a:rPr>
              <a:t> « not </a:t>
            </a:r>
            <a:r>
              <a:rPr lang="fr-FR" sz="700" b="0" i="1" dirty="0" err="1">
                <a:latin typeface="Century Gothic" panose="020B0502020202020204" pitchFamily="34" charset="0"/>
              </a:rPr>
              <a:t>done</a:t>
            </a:r>
            <a:r>
              <a:rPr lang="fr-FR" sz="700" b="0" i="1" dirty="0">
                <a:latin typeface="Century Gothic" panose="020B0502020202020204" pitchFamily="34" charset="0"/>
              </a:rPr>
              <a:t> » </a:t>
            </a:r>
            <a:r>
              <a:rPr lang="fr-FR" sz="700" b="0" i="1" dirty="0" err="1">
                <a:latin typeface="Century Gothic" panose="020B0502020202020204" pitchFamily="34" charset="0"/>
              </a:rPr>
              <a:t>because</a:t>
            </a:r>
            <a:r>
              <a:rPr lang="fr-FR" sz="700" b="0" i="1" dirty="0">
                <a:latin typeface="Century Gothic" panose="020B0502020202020204" pitchFamily="34" charset="0"/>
              </a:rPr>
              <a:t> the patient </a:t>
            </a:r>
            <a:r>
              <a:rPr lang="fr-FR" sz="700" b="0" i="1" dirty="0" err="1">
                <a:latin typeface="Century Gothic" panose="020B0502020202020204" pitchFamily="34" charset="0"/>
              </a:rPr>
              <a:t>started</a:t>
            </a:r>
            <a:r>
              <a:rPr lang="fr-FR" sz="700" b="0" i="1" dirty="0">
                <a:latin typeface="Century Gothic" panose="020B0502020202020204" pitchFamily="34" charset="0"/>
              </a:rPr>
              <a:t> alternative </a:t>
            </a:r>
            <a:r>
              <a:rPr lang="fr-FR" sz="700" b="0" i="1" dirty="0" err="1">
                <a:latin typeface="Century Gothic" panose="020B0502020202020204" pitchFamily="34" charset="0"/>
              </a:rPr>
              <a:t>therapy</a:t>
            </a:r>
            <a:r>
              <a:rPr lang="fr-FR" sz="700" b="0" i="1" dirty="0">
                <a:latin typeface="Century Gothic" panose="020B0502020202020204" pitchFamily="34" charset="0"/>
              </a:rPr>
              <a:t> </a:t>
            </a:r>
            <a:r>
              <a:rPr lang="fr-FR" sz="700" b="0" i="1" dirty="0" err="1">
                <a:latin typeface="Century Gothic" panose="020B0502020202020204" pitchFamily="34" charset="0"/>
              </a:rPr>
              <a:t>before</a:t>
            </a:r>
            <a:r>
              <a:rPr lang="fr-FR" sz="700" b="0" i="1" dirty="0">
                <a:latin typeface="Century Gothic" panose="020B0502020202020204" pitchFamily="34" charset="0"/>
              </a:rPr>
              <a:t> 1st post baseline </a:t>
            </a:r>
            <a:r>
              <a:rPr lang="fr-FR" sz="700" b="0" i="1" dirty="0" err="1">
                <a:latin typeface="Century Gothic" panose="020B0502020202020204" pitchFamily="34" charset="0"/>
              </a:rPr>
              <a:t>brain</a:t>
            </a:r>
            <a:r>
              <a:rPr lang="fr-FR" sz="700" b="0" i="1" dirty="0">
                <a:latin typeface="Century Gothic" panose="020B0502020202020204" pitchFamily="34" charset="0"/>
              </a:rPr>
              <a:t> scan.</a:t>
            </a:r>
          </a:p>
        </p:txBody>
      </p:sp>
      <p:graphicFrame>
        <p:nvGraphicFramePr>
          <p:cNvPr id="10" name="Tableau 6">
            <a:extLst>
              <a:ext uri="{FF2B5EF4-FFF2-40B4-BE49-F238E27FC236}">
                <a16:creationId xmlns:a16="http://schemas.microsoft.com/office/drawing/2014/main" xmlns="" id="{AEEE6633-FAC5-03C6-6B86-A9067BD92707}"/>
              </a:ext>
            </a:extLst>
          </p:cNvPr>
          <p:cNvGraphicFramePr>
            <a:graphicFrameLocks noGrp="1"/>
          </p:cNvGraphicFramePr>
          <p:nvPr/>
        </p:nvGraphicFramePr>
        <p:xfrm>
          <a:off x="2069318" y="1256142"/>
          <a:ext cx="8215746" cy="2346960"/>
        </p:xfrm>
        <a:graphic>
          <a:graphicData uri="http://schemas.openxmlformats.org/drawingml/2006/table">
            <a:tbl>
              <a:tblPr firstRow="1" bandRow="1">
                <a:tableStyleId>{5C22544A-7EE6-4342-B048-85BDC9FD1C3A}</a:tableStyleId>
              </a:tblPr>
              <a:tblGrid>
                <a:gridCol w="4581076">
                  <a:extLst>
                    <a:ext uri="{9D8B030D-6E8A-4147-A177-3AD203B41FA5}">
                      <a16:colId xmlns:a16="http://schemas.microsoft.com/office/drawing/2014/main" xmlns="" val="3716429334"/>
                    </a:ext>
                  </a:extLst>
                </a:gridCol>
                <a:gridCol w="1803306">
                  <a:extLst>
                    <a:ext uri="{9D8B030D-6E8A-4147-A177-3AD203B41FA5}">
                      <a16:colId xmlns:a16="http://schemas.microsoft.com/office/drawing/2014/main" xmlns="" val="1587526157"/>
                    </a:ext>
                  </a:extLst>
                </a:gridCol>
                <a:gridCol w="1831364">
                  <a:extLst>
                    <a:ext uri="{9D8B030D-6E8A-4147-A177-3AD203B41FA5}">
                      <a16:colId xmlns:a16="http://schemas.microsoft.com/office/drawing/2014/main" xmlns="" val="3569884669"/>
                    </a:ext>
                  </a:extLst>
                </a:gridCol>
              </a:tblGrid>
              <a:tr h="304804">
                <a:tc>
                  <a:txBody>
                    <a:bodyPr/>
                    <a:lstStyle/>
                    <a:p>
                      <a:pPr marL="0" algn="ctr" defTabSz="914400" rtl="0" eaLnBrk="1" latinLnBrk="0" hangingPunct="1"/>
                      <a:r>
                        <a:rPr lang="fr-FR" sz="1200" b="1" kern="1200" dirty="0">
                          <a:solidFill>
                            <a:schemeClr val="lt1"/>
                          </a:solidFill>
                          <a:latin typeface="Century Gothic" panose="020B0502020202020204" pitchFamily="34" charset="0"/>
                          <a:ea typeface="+mn-ea"/>
                          <a:cs typeface="+mn-cs"/>
                        </a:rPr>
                        <a:t>Patients avec MC stables/</a:t>
                      </a:r>
                      <a:r>
                        <a:rPr lang="fr-FR" sz="1200" b="1" kern="1200" dirty="0" err="1">
                          <a:solidFill>
                            <a:schemeClr val="lt1"/>
                          </a:solidFill>
                          <a:latin typeface="Century Gothic" panose="020B0502020202020204" pitchFamily="34" charset="0"/>
                          <a:ea typeface="+mn-ea"/>
                          <a:cs typeface="+mn-cs"/>
                        </a:rPr>
                        <a:t>pré-traités</a:t>
                      </a:r>
                      <a:r>
                        <a:rPr lang="fr-FR" sz="1200" b="1" kern="1200" dirty="0">
                          <a:solidFill>
                            <a:schemeClr val="lt1"/>
                          </a:solidFill>
                          <a:latin typeface="Century Gothic" panose="020B0502020202020204" pitchFamily="34" charset="0"/>
                          <a:ea typeface="+mn-ea"/>
                          <a:cs typeface="+mn-cs"/>
                        </a:rPr>
                        <a:t> à la baseline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a:r>
                        <a:rPr lang="fr-FR" sz="1200" dirty="0" err="1">
                          <a:latin typeface="Century Gothic" panose="020B0502020202020204" pitchFamily="34" charset="0"/>
                        </a:rPr>
                        <a:t>Sotorasib</a:t>
                      </a:r>
                      <a:endParaRPr lang="fr-FR" sz="1200" dirty="0">
                        <a:latin typeface="Century Gothic" panose="020B0502020202020204" pitchFamily="34" charset="0"/>
                      </a:endParaRPr>
                    </a:p>
                    <a:p>
                      <a:pPr algn="ctr"/>
                      <a:r>
                        <a:rPr lang="fr-FR" sz="1200" b="0" dirty="0">
                          <a:latin typeface="Century Gothic" panose="020B0502020202020204" pitchFamily="34" charset="0"/>
                        </a:rPr>
                        <a:t>(n=18)</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7F4D"/>
                    </a:solidFill>
                  </a:tcPr>
                </a:tc>
                <a:tc>
                  <a:txBody>
                    <a:bodyPr/>
                    <a:lstStyle/>
                    <a:p>
                      <a:pPr algn="ctr"/>
                      <a:r>
                        <a:rPr lang="fr-FR" sz="1200" dirty="0" err="1">
                          <a:latin typeface="Century Gothic" panose="020B0502020202020204" pitchFamily="34" charset="0"/>
                        </a:rPr>
                        <a:t>Docetaxel</a:t>
                      </a:r>
                      <a:endParaRPr lang="fr-FR" sz="1200" dirty="0">
                        <a:latin typeface="Century Gothic" panose="020B0502020202020204" pitchFamily="34" charset="0"/>
                      </a:endParaRPr>
                    </a:p>
                    <a:p>
                      <a:pPr algn="ctr"/>
                      <a:r>
                        <a:rPr lang="fr-FR" sz="1200" b="0" dirty="0">
                          <a:latin typeface="Century Gothic" panose="020B0502020202020204" pitchFamily="34" charset="0"/>
                        </a:rPr>
                        <a:t>(n=13)</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5086"/>
                    </a:solidFill>
                  </a:tcPr>
                </a:tc>
                <a:extLst>
                  <a:ext uri="{0D108BD9-81ED-4DB2-BD59-A6C34878D82A}">
                    <a16:rowId xmlns:a16="http://schemas.microsoft.com/office/drawing/2014/main" xmlns="" val="2399490887"/>
                  </a:ext>
                </a:extLst>
              </a:tr>
              <a:tr h="396246">
                <a:tc>
                  <a:txBody>
                    <a:bodyPr/>
                    <a:lstStyle/>
                    <a:p>
                      <a:pPr algn="l"/>
                      <a:r>
                        <a:rPr lang="fr-FR" sz="1100" b="1" dirty="0">
                          <a:latin typeface="Century Gothic" panose="020B0502020202020204" pitchFamily="34" charset="0"/>
                        </a:rPr>
                        <a:t>Taux de réponse objective confirmée</a:t>
                      </a:r>
                      <a:r>
                        <a:rPr lang="fr-FR" sz="1100" b="0" dirty="0">
                          <a:latin typeface="Century Gothic" panose="020B0502020202020204" pitchFamily="34" charset="0"/>
                        </a:rPr>
                        <a:t>, n (%)</a:t>
                      </a:r>
                    </a:p>
                    <a:p>
                      <a:pPr lvl="1" algn="l"/>
                      <a:r>
                        <a:rPr lang="fr-FR" sz="1100" b="0" dirty="0">
                          <a:latin typeface="Century Gothic" panose="020B0502020202020204" pitchFamily="34" charset="0"/>
                        </a:rPr>
                        <a:t>Réponse complète</a:t>
                      </a:r>
                    </a:p>
                    <a:p>
                      <a:pPr lvl="1" algn="l"/>
                      <a:r>
                        <a:rPr lang="fr-FR" sz="1100" b="0" dirty="0">
                          <a:latin typeface="Century Gothic" panose="020B0502020202020204" pitchFamily="34" charset="0"/>
                        </a:rPr>
                        <a:t>Réponse partielle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fr-FR" sz="1100" b="1" dirty="0">
                          <a:latin typeface="Century Gothic" panose="020B0502020202020204" pitchFamily="34" charset="0"/>
                        </a:rPr>
                        <a:t>6 (33,3)</a:t>
                      </a:r>
                    </a:p>
                    <a:p>
                      <a:pPr algn="ctr"/>
                      <a:r>
                        <a:rPr lang="fr-FR" sz="1100" dirty="0">
                          <a:latin typeface="Century Gothic" panose="020B0502020202020204" pitchFamily="34" charset="0"/>
                        </a:rPr>
                        <a:t>1 (5,6)</a:t>
                      </a:r>
                    </a:p>
                    <a:p>
                      <a:pPr algn="ctr"/>
                      <a:r>
                        <a:rPr lang="fr-FR" sz="1100" dirty="0">
                          <a:latin typeface="Century Gothic" panose="020B0502020202020204" pitchFamily="34" charset="0"/>
                        </a:rPr>
                        <a:t>5 (27,8)</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fr-FR" sz="1100" b="1" dirty="0">
                          <a:latin typeface="Century Gothic" panose="020B0502020202020204" pitchFamily="34" charset="0"/>
                        </a:rPr>
                        <a:t>2 (15,4)</a:t>
                      </a:r>
                    </a:p>
                    <a:p>
                      <a:pPr algn="ctr"/>
                      <a:r>
                        <a:rPr lang="fr-FR" sz="1100" dirty="0">
                          <a:latin typeface="Century Gothic" panose="020B0502020202020204" pitchFamily="34" charset="0"/>
                        </a:rPr>
                        <a:t>1 (7,7)</a:t>
                      </a:r>
                    </a:p>
                    <a:p>
                      <a:pPr algn="ctr"/>
                      <a:r>
                        <a:rPr lang="fr-FR" sz="1100" dirty="0">
                          <a:latin typeface="Century Gothic" panose="020B0502020202020204" pitchFamily="34" charset="0"/>
                        </a:rPr>
                        <a:t>1 (7,7)</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80379026"/>
                  </a:ext>
                </a:extLst>
              </a:tr>
              <a:tr h="172723">
                <a:tc>
                  <a:txBody>
                    <a:bodyPr/>
                    <a:lstStyle/>
                    <a:p>
                      <a:pPr algn="l"/>
                      <a:r>
                        <a:rPr lang="fr-FR" sz="1100" b="1" dirty="0">
                          <a:latin typeface="Century Gothic" panose="020B0502020202020204" pitchFamily="34" charset="0"/>
                        </a:rPr>
                        <a:t>Maladie stable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9 (50,0)</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9 (69,2)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78644177"/>
                  </a:ext>
                </a:extLst>
              </a:tr>
              <a:tr h="172723">
                <a:tc>
                  <a:txBody>
                    <a:bodyPr/>
                    <a:lstStyle/>
                    <a:p>
                      <a:pPr algn="l"/>
                      <a:r>
                        <a:rPr lang="fr-FR" sz="1100" b="1" dirty="0">
                          <a:latin typeface="Century Gothic" panose="020B0502020202020204" pitchFamily="34" charset="0"/>
                        </a:rPr>
                        <a:t>Progression</a:t>
                      </a:r>
                      <a:endParaRPr lang="fr-FR" sz="1100" dirty="0">
                        <a:latin typeface="Century Gothic" panose="020B0502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fr-FR" sz="1100" dirty="0">
                          <a:latin typeface="Century Gothic" panose="020B0502020202020204" pitchFamily="34" charset="0"/>
                        </a:rPr>
                        <a:t>1 (5,6)</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fr-FR" sz="1100" dirty="0">
                          <a:latin typeface="Century Gothic" panose="020B0502020202020204" pitchFamily="34" charset="0"/>
                        </a:rPr>
                        <a:t>2 (15,4)</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95489008"/>
                  </a:ext>
                </a:extLst>
              </a:tr>
              <a:tr h="172723">
                <a:tc>
                  <a:txBody>
                    <a:bodyPr/>
                    <a:lstStyle/>
                    <a:p>
                      <a:pPr algn="l"/>
                      <a:r>
                        <a:rPr lang="fr-FR" sz="1100" b="1" dirty="0">
                          <a:latin typeface="Century Gothic" panose="020B0502020202020204" pitchFamily="34" charset="0"/>
                        </a:rPr>
                        <a:t>Non évaluable/ non fait</a:t>
                      </a:r>
                      <a:r>
                        <a:rPr lang="fr-FR" sz="1100" b="0" baseline="30000" dirty="0">
                          <a:latin typeface="Century Gothic" panose="020B0502020202020204" pitchFamily="34" charset="0"/>
                        </a:rPr>
                        <a:t> (1)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2 (11,2)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0</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21229423"/>
                  </a:ext>
                </a:extLst>
              </a:tr>
              <a:tr h="172723">
                <a:tc>
                  <a:txBody>
                    <a:bodyPr/>
                    <a:lstStyle/>
                    <a:p>
                      <a:pPr algn="l"/>
                      <a:r>
                        <a:rPr lang="fr-FR" sz="1100" b="1" dirty="0">
                          <a:latin typeface="Century Gothic" panose="020B0502020202020204" pitchFamily="34" charset="0"/>
                        </a:rPr>
                        <a:t>Taux de contrôle de la maladie</a:t>
                      </a:r>
                      <a:r>
                        <a:rPr lang="fr-FR" sz="1100" dirty="0">
                          <a:latin typeface="Century Gothic" panose="020B0502020202020204" pitchFamily="34" charset="0"/>
                        </a:rPr>
                        <a:t>, n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fr-FR" sz="1100" dirty="0">
                          <a:latin typeface="Century Gothic" panose="020B0502020202020204" pitchFamily="34" charset="0"/>
                        </a:rPr>
                        <a:t>15 (83,3)</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fr-FR" sz="1100" dirty="0">
                          <a:latin typeface="Century Gothic" panose="020B0502020202020204" pitchFamily="34" charset="0"/>
                        </a:rPr>
                        <a:t>11(84,6)</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46218291"/>
                  </a:ext>
                </a:extLst>
              </a:tr>
              <a:tr h="172723">
                <a:tc>
                  <a:txBody>
                    <a:bodyPr/>
                    <a:lstStyle/>
                    <a:p>
                      <a:pPr algn="l"/>
                      <a:r>
                        <a:rPr lang="fr-FR" sz="1100" b="1" dirty="0">
                          <a:latin typeface="Century Gothic" panose="020B0502020202020204" pitchFamily="34" charset="0"/>
                        </a:rPr>
                        <a:t>Maladie stable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9 (50,0)</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fr-FR" sz="1100" dirty="0">
                          <a:latin typeface="Century Gothic" panose="020B0502020202020204" pitchFamily="34" charset="0"/>
                        </a:rPr>
                        <a:t>2 (15,4)</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4531798"/>
                  </a:ext>
                </a:extLst>
              </a:tr>
            </a:tbl>
          </a:graphicData>
        </a:graphic>
      </p:graphicFrame>
    </p:spTree>
    <p:extLst>
      <p:ext uri="{BB962C8B-B14F-4D97-AF65-F5344CB8AC3E}">
        <p14:creationId xmlns:p14="http://schemas.microsoft.com/office/powerpoint/2010/main" val="419660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5">
            <a:extLst>
              <a:ext uri="{FF2B5EF4-FFF2-40B4-BE49-F238E27FC236}">
                <a16:creationId xmlns:a16="http://schemas.microsoft.com/office/drawing/2014/main" xmlns="" id="{E04307B8-DAEB-61CA-A1CA-0E9D05F3A5F3}"/>
              </a:ext>
            </a:extLst>
          </p:cNvPr>
          <p:cNvSpPr>
            <a:spLocks noGrp="1"/>
          </p:cNvSpPr>
          <p:nvPr>
            <p:ph sz="quarter" idx="19"/>
          </p:nvPr>
        </p:nvSpPr>
        <p:spPr>
          <a:xfrm>
            <a:off x="1194487" y="1641439"/>
            <a:ext cx="10447622" cy="4140235"/>
          </a:xfrm>
        </p:spPr>
        <p:txBody>
          <a:bodyPr/>
          <a:lstStyle/>
          <a:p>
            <a:r>
              <a:rPr lang="fr-FR" dirty="0"/>
              <a:t> </a:t>
            </a:r>
          </a:p>
        </p:txBody>
      </p:sp>
      <p:sp>
        <p:nvSpPr>
          <p:cNvPr id="2" name="Freeform 5">
            <a:extLst>
              <a:ext uri="{FF2B5EF4-FFF2-40B4-BE49-F238E27FC236}">
                <a16:creationId xmlns:a16="http://schemas.microsoft.com/office/drawing/2014/main" xmlns="" id="{A3B92DAE-802C-244E-D4BE-853B44AE198D}"/>
              </a:ext>
            </a:extLst>
          </p:cNvPr>
          <p:cNvSpPr/>
          <p:nvPr/>
        </p:nvSpPr>
        <p:spPr>
          <a:xfrm>
            <a:off x="1340412" y="2034221"/>
            <a:ext cx="3295914" cy="3206478"/>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Principaux critères d’inclusion</a:t>
            </a:r>
          </a:p>
          <a:p>
            <a:pPr marL="138113" indent="-138113" defTabSz="450056">
              <a:spcBef>
                <a:spcPts val="3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Patients ayant subi une résection complète d'un CBNPC de stade IB, II, IIIA, avec ou sans chimiothérapie adjuvante.</a:t>
            </a:r>
          </a:p>
          <a:p>
            <a:pPr marL="138113" indent="-138113" defTabSz="450056">
              <a:spcBef>
                <a:spcPts val="300"/>
              </a:spcBef>
              <a:buClr>
                <a:srgbClr val="FF7F4D"/>
              </a:buClr>
              <a:buFont typeface="Arial" panose="020B0604020202020204" pitchFamily="34" charset="0"/>
              <a:buChar char="•"/>
              <a:defRPr/>
            </a:pPr>
            <a:r>
              <a:rPr lang="en-US" sz="1000" u="sng" dirty="0">
                <a:solidFill>
                  <a:srgbClr val="000000"/>
                </a:solidFill>
                <a:latin typeface="Century Gothic" panose="020B0502020202020204" pitchFamily="34" charset="0"/>
                <a:cs typeface="Arial" panose="020B0604020202020204" pitchFamily="34" charset="0"/>
              </a:rPr>
              <a:t>&gt;</a:t>
            </a:r>
            <a:r>
              <a:rPr lang="en-US" sz="1000" dirty="0">
                <a:solidFill>
                  <a:srgbClr val="000000"/>
                </a:solidFill>
                <a:latin typeface="Century Gothic" panose="020B0502020202020204" pitchFamily="34" charset="0"/>
                <a:cs typeface="Arial" panose="020B0604020202020204" pitchFamily="34" charset="0"/>
              </a:rPr>
              <a:t> 18 ans (</a:t>
            </a:r>
            <a:r>
              <a:rPr lang="en-US" sz="1000" dirty="0" err="1">
                <a:solidFill>
                  <a:srgbClr val="000000"/>
                </a:solidFill>
                <a:latin typeface="Century Gothic" panose="020B0502020202020204" pitchFamily="34" charset="0"/>
                <a:cs typeface="Arial" panose="020B0604020202020204" pitchFamily="34" charset="0"/>
              </a:rPr>
              <a:t>Japon</a:t>
            </a:r>
            <a:r>
              <a:rPr lang="en-US" sz="1000" dirty="0">
                <a:solidFill>
                  <a:srgbClr val="000000"/>
                </a:solidFill>
                <a:latin typeface="Century Gothic" panose="020B0502020202020204" pitchFamily="34" charset="0"/>
                <a:cs typeface="Arial" panose="020B0604020202020204" pitchFamily="34" charset="0"/>
              </a:rPr>
              <a:t>/Taiwan </a:t>
            </a:r>
            <a:r>
              <a:rPr lang="en-US" sz="1000" u="sng" dirty="0">
                <a:solidFill>
                  <a:srgbClr val="000000"/>
                </a:solidFill>
                <a:latin typeface="Century Gothic" panose="020B0502020202020204" pitchFamily="34" charset="0"/>
                <a:cs typeface="Arial" panose="020B0604020202020204" pitchFamily="34" charset="0"/>
              </a:rPr>
              <a:t>&gt;</a:t>
            </a:r>
            <a:r>
              <a:rPr lang="en-US" sz="1000" dirty="0">
                <a:solidFill>
                  <a:srgbClr val="000000"/>
                </a:solidFill>
                <a:latin typeface="Century Gothic" panose="020B0502020202020204" pitchFamily="34" charset="0"/>
                <a:cs typeface="Arial" panose="020B0604020202020204" pitchFamily="34" charset="0"/>
              </a:rPr>
              <a:t> 20)</a:t>
            </a:r>
          </a:p>
          <a:p>
            <a:pPr marL="138113"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WHO performance status 0/1</a:t>
            </a:r>
          </a:p>
          <a:p>
            <a:pPr marL="138113" indent="-138113" defTabSz="450056">
              <a:spcBef>
                <a:spcPts val="3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CBNPC primitif non épidermoïdes confirmé </a:t>
            </a:r>
            <a:r>
              <a:rPr lang="en-US" sz="1000" dirty="0">
                <a:solidFill>
                  <a:srgbClr val="000000"/>
                </a:solidFill>
                <a:latin typeface="Century Gothic" panose="020B0502020202020204" pitchFamily="34" charset="0"/>
                <a:cs typeface="Arial" panose="020B0604020202020204" pitchFamily="34" charset="0"/>
              </a:rPr>
              <a:t>Ex19Del / L858R</a:t>
            </a:r>
          </a:p>
          <a:p>
            <a:pPr marL="138113" indent="-138113" defTabSz="450056">
              <a:spcBef>
                <a:spcPts val="3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Imagerie cérébrale, si elle n'a pas été réalisée en préopératoire</a:t>
            </a:r>
          </a:p>
          <a:p>
            <a:pPr marL="138113" indent="-138113" defTabSz="450056">
              <a:spcBef>
                <a:spcPts val="3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Résection complète avec marges négatives</a:t>
            </a:r>
          </a:p>
          <a:p>
            <a:pPr marL="138113" indent="-138113" defTabSz="450056">
              <a:spcBef>
                <a:spcPts val="3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Intervalle maximal entre la chirurgie et la randomisation :</a:t>
            </a:r>
            <a:endParaRPr lang="en-US" sz="1000" dirty="0">
              <a:solidFill>
                <a:srgbClr val="000000"/>
              </a:solidFill>
              <a:latin typeface="Century Gothic" panose="020B0502020202020204" pitchFamily="34" charset="0"/>
              <a:cs typeface="Arial" panose="020B0604020202020204" pitchFamily="34" charset="0"/>
            </a:endParaRPr>
          </a:p>
          <a:p>
            <a:pPr marL="595313" lvl="1"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10 sem. sans CT </a:t>
            </a:r>
            <a:r>
              <a:rPr lang="en-US" sz="1000" dirty="0" err="1">
                <a:solidFill>
                  <a:srgbClr val="000000"/>
                </a:solidFill>
                <a:latin typeface="Century Gothic" panose="020B0502020202020204" pitchFamily="34" charset="0"/>
                <a:cs typeface="Arial" panose="020B0604020202020204" pitchFamily="34" charset="0"/>
              </a:rPr>
              <a:t>adjuvante</a:t>
            </a:r>
            <a:r>
              <a:rPr lang="en-US" sz="1000" dirty="0">
                <a:solidFill>
                  <a:srgbClr val="000000"/>
                </a:solidFill>
                <a:latin typeface="Century Gothic" panose="020B0502020202020204" pitchFamily="34" charset="0"/>
                <a:cs typeface="Arial" panose="020B0604020202020204" pitchFamily="34" charset="0"/>
              </a:rPr>
              <a:t> </a:t>
            </a:r>
          </a:p>
          <a:p>
            <a:pPr marL="595313" lvl="1"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26sem. sans CT </a:t>
            </a:r>
            <a:r>
              <a:rPr lang="en-US" sz="1000" dirty="0" err="1">
                <a:solidFill>
                  <a:srgbClr val="000000"/>
                </a:solidFill>
                <a:latin typeface="Century Gothic" panose="020B0502020202020204" pitchFamily="34" charset="0"/>
                <a:cs typeface="Arial" panose="020B0604020202020204" pitchFamily="34" charset="0"/>
              </a:rPr>
              <a:t>adjuvante</a:t>
            </a:r>
            <a:r>
              <a:rPr lang="en-US" sz="1000" dirty="0">
                <a:solidFill>
                  <a:srgbClr val="000000"/>
                </a:solidFill>
                <a:latin typeface="Century Gothic" panose="020B0502020202020204" pitchFamily="34" charset="0"/>
                <a:cs typeface="Arial" panose="020B0604020202020204" pitchFamily="34" charset="0"/>
              </a:rPr>
              <a:t> </a:t>
            </a:r>
          </a:p>
          <a:p>
            <a:pPr marL="595313" lvl="1" indent="-138113" defTabSz="450056">
              <a:spcBef>
                <a:spcPts val="600"/>
              </a:spcBef>
              <a:buClr>
                <a:srgbClr val="FF7F4D"/>
              </a:buClr>
              <a:buFont typeface="Arial" panose="020B0604020202020204" pitchFamily="34" charset="0"/>
              <a:buChar char="•"/>
              <a:defRPr/>
            </a:pPr>
            <a:endParaRPr lang="en-US" sz="100" dirty="0">
              <a:solidFill>
                <a:srgbClr val="000000"/>
              </a:solidFill>
              <a:latin typeface="Century Gothic" panose="020B0502020202020204" pitchFamily="34" charset="0"/>
              <a:cs typeface="Arial" panose="020B0604020202020204" pitchFamily="34" charset="0"/>
            </a:endParaRPr>
          </a:p>
          <a:p>
            <a:pPr defTabSz="450056">
              <a:spcBef>
                <a:spcPts val="600"/>
              </a:spcBef>
              <a:defRPr/>
            </a:pPr>
            <a:r>
              <a:rPr lang="da-DK" sz="1000" b="1" dirty="0" err="1">
                <a:solidFill>
                  <a:srgbClr val="000000"/>
                </a:solidFill>
                <a:latin typeface="Century Gothic" panose="020B0502020202020204" pitchFamily="34" charset="0"/>
                <a:cs typeface="Arial" panose="020B0604020202020204" pitchFamily="34" charset="0"/>
              </a:rPr>
              <a:t>Stratification</a:t>
            </a:r>
            <a:endParaRPr lang="da-DK" sz="1000" b="1" dirty="0">
              <a:solidFill>
                <a:srgbClr val="000000"/>
              </a:solidFill>
              <a:latin typeface="Century Gothic" panose="020B0502020202020204" pitchFamily="34" charset="0"/>
              <a:cs typeface="Arial" panose="020B0604020202020204" pitchFamily="34" charset="0"/>
            </a:endParaRPr>
          </a:p>
          <a:p>
            <a:pPr marL="138113" indent="-138113" defTabSz="450056">
              <a:spcBef>
                <a:spcPts val="3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Stade</a:t>
            </a:r>
            <a:r>
              <a:rPr lang="en-US" sz="1000" dirty="0">
                <a:solidFill>
                  <a:srgbClr val="000000"/>
                </a:solidFill>
                <a:latin typeface="Century Gothic" panose="020B0502020202020204" pitchFamily="34" charset="0"/>
                <a:cs typeface="Arial" panose="020B0604020202020204" pitchFamily="34" charset="0"/>
              </a:rPr>
              <a:t> (IB vs II vs IIIA)</a:t>
            </a:r>
          </a:p>
          <a:p>
            <a:pPr marL="138113" indent="-138113" defTabSz="450056">
              <a:spcBef>
                <a:spcPts val="3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EGFR (Ex19Del vs L858R</a:t>
            </a:r>
          </a:p>
          <a:p>
            <a:pPr marL="138113" indent="-138113" defTabSz="450056">
              <a:spcBef>
                <a:spcPts val="3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Ethnie</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Asiatiques</a:t>
            </a:r>
            <a:r>
              <a:rPr lang="en-US" sz="1000" dirty="0">
                <a:solidFill>
                  <a:srgbClr val="000000"/>
                </a:solidFill>
                <a:latin typeface="Century Gothic" panose="020B0502020202020204" pitchFamily="34" charset="0"/>
                <a:cs typeface="Arial" panose="020B0604020202020204" pitchFamily="34" charset="0"/>
              </a:rPr>
              <a:t> </a:t>
            </a:r>
            <a:r>
              <a:rPr lang="en-US" sz="1000" i="1" dirty="0">
                <a:solidFill>
                  <a:srgbClr val="000000"/>
                </a:solidFill>
                <a:latin typeface="Century Gothic" panose="020B0502020202020204" pitchFamily="34" charset="0"/>
                <a:cs typeface="Arial" panose="020B0604020202020204" pitchFamily="34" charset="0"/>
              </a:rPr>
              <a:t>vs </a:t>
            </a:r>
            <a:r>
              <a:rPr lang="en-US" sz="1000" dirty="0">
                <a:solidFill>
                  <a:srgbClr val="000000"/>
                </a:solidFill>
                <a:latin typeface="Century Gothic" panose="020B0502020202020204" pitchFamily="34" charset="0"/>
                <a:cs typeface="Arial" panose="020B0604020202020204" pitchFamily="34" charset="0"/>
              </a:rPr>
              <a:t>non </a:t>
            </a:r>
            <a:r>
              <a:rPr lang="en-US" sz="1000" dirty="0" err="1">
                <a:solidFill>
                  <a:srgbClr val="000000"/>
                </a:solidFill>
                <a:latin typeface="Century Gothic" panose="020B0502020202020204" pitchFamily="34" charset="0"/>
                <a:cs typeface="Arial" panose="020B0604020202020204" pitchFamily="34" charset="0"/>
              </a:rPr>
              <a:t>Asiatiques</a:t>
            </a:r>
            <a:r>
              <a:rPr lang="en-US" sz="1000" dirty="0">
                <a:solidFill>
                  <a:srgbClr val="000000"/>
                </a:solidFill>
                <a:latin typeface="Century Gothic" panose="020B0502020202020204" pitchFamily="34" charset="0"/>
                <a:cs typeface="Arial" panose="020B0604020202020204" pitchFamily="34" charset="0"/>
              </a:rPr>
              <a:t>)</a:t>
            </a:r>
          </a:p>
        </p:txBody>
      </p:sp>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dirty="0"/>
              <a:t>Schéma de l’étude de phase III </a:t>
            </a:r>
          </a:p>
        </p:txBody>
      </p:sp>
      <p:sp>
        <p:nvSpPr>
          <p:cNvPr id="3" name="Parenthèse ouvrante 2">
            <a:extLst>
              <a:ext uri="{FF2B5EF4-FFF2-40B4-BE49-F238E27FC236}">
                <a16:creationId xmlns:a16="http://schemas.microsoft.com/office/drawing/2014/main" xmlns="" id="{9FA1A6C2-A3B9-8E44-14EF-81BE5B93AEA9}"/>
              </a:ext>
            </a:extLst>
          </p:cNvPr>
          <p:cNvSpPr/>
          <p:nvPr/>
        </p:nvSpPr>
        <p:spPr>
          <a:xfrm>
            <a:off x="4918776" y="2703638"/>
            <a:ext cx="392134" cy="1902962"/>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400" kern="0">
              <a:solidFill>
                <a:srgbClr val="000000"/>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xmlns="" id="{421725B5-4D6A-53F0-9637-9060B53CE685}"/>
              </a:ext>
            </a:extLst>
          </p:cNvPr>
          <p:cNvSpPr/>
          <p:nvPr/>
        </p:nvSpPr>
        <p:spPr>
          <a:xfrm>
            <a:off x="4650026" y="3329510"/>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1600" b="1" kern="0">
                <a:solidFill>
                  <a:srgbClr val="FFFFFF"/>
                </a:solidFill>
                <a:latin typeface="Century Gothic" panose="020B0502020202020204" pitchFamily="34" charset="0"/>
                <a:cs typeface="Arial" panose="020B0604020202020204" pitchFamily="34" charset="0"/>
              </a:rPr>
              <a:t>R</a:t>
            </a:r>
          </a:p>
          <a:p>
            <a:pPr algn="ctr">
              <a:defRPr/>
            </a:pPr>
            <a:r>
              <a:rPr lang="en-US" altLang="zh-CN" sz="1200" b="1" kern="0">
                <a:solidFill>
                  <a:srgbClr val="FFFFFF"/>
                </a:solidFill>
                <a:latin typeface="Century Gothic" panose="020B0502020202020204" pitchFamily="34" charset="0"/>
                <a:cs typeface="Arial" panose="020B0604020202020204" pitchFamily="34" charset="0"/>
              </a:rPr>
              <a:t>1:1</a:t>
            </a:r>
            <a:endParaRPr lang="en-US" altLang="zh-CN" sz="1600" b="1" kern="0">
              <a:solidFill>
                <a:srgbClr val="FFFFFF"/>
              </a:solidFill>
              <a:latin typeface="Century Gothic" panose="020B0502020202020204" pitchFamily="34" charset="0"/>
              <a:cs typeface="Arial" panose="020B0604020202020204" pitchFamily="34" charset="0"/>
            </a:endParaRPr>
          </a:p>
        </p:txBody>
      </p:sp>
      <p:sp>
        <p:nvSpPr>
          <p:cNvPr id="10" name="TextBox 4">
            <a:extLst>
              <a:ext uri="{FF2B5EF4-FFF2-40B4-BE49-F238E27FC236}">
                <a16:creationId xmlns:a16="http://schemas.microsoft.com/office/drawing/2014/main" xmlns="" id="{B5AA525B-B37A-EB68-D042-3B8BBDE3ABA4}"/>
              </a:ext>
            </a:extLst>
          </p:cNvPr>
          <p:cNvSpPr txBox="1"/>
          <p:nvPr/>
        </p:nvSpPr>
        <p:spPr>
          <a:xfrm>
            <a:off x="5114843" y="3488394"/>
            <a:ext cx="530269"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a:solidFill>
                  <a:prstClr val="black">
                    <a:lumMod val="50000"/>
                    <a:lumOff val="50000"/>
                  </a:prstClr>
                </a:solidFill>
                <a:latin typeface="Century Gothic" panose="020B0502020202020204" pitchFamily="34" charset="0"/>
              </a:rPr>
              <a:t>N=682</a:t>
            </a:r>
            <a:endParaRPr lang="en-GB" sz="900" dirty="0">
              <a:solidFill>
                <a:prstClr val="black">
                  <a:lumMod val="50000"/>
                  <a:lumOff val="50000"/>
                </a:prstClr>
              </a:solidFill>
              <a:latin typeface="Century Gothic" panose="020B0502020202020204" pitchFamily="34" charset="0"/>
            </a:endParaRPr>
          </a:p>
        </p:txBody>
      </p:sp>
      <p:sp>
        <p:nvSpPr>
          <p:cNvPr id="11" name="Freeform 41">
            <a:extLst>
              <a:ext uri="{FF2B5EF4-FFF2-40B4-BE49-F238E27FC236}">
                <a16:creationId xmlns:a16="http://schemas.microsoft.com/office/drawing/2014/main" xmlns="" id="{20CF52B3-CEE1-CEBA-3F44-E80C04303267}"/>
              </a:ext>
            </a:extLst>
          </p:cNvPr>
          <p:cNvSpPr/>
          <p:nvPr/>
        </p:nvSpPr>
        <p:spPr>
          <a:xfrm>
            <a:off x="5310910" y="2168938"/>
            <a:ext cx="1281463" cy="1039904"/>
          </a:xfrm>
          <a:prstGeom prst="roundRect">
            <a:avLst>
              <a:gd name="adj" fmla="val 3380"/>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Osimertinib</a:t>
            </a:r>
            <a:r>
              <a:rPr lang="en-US" sz="1400" kern="0" dirty="0">
                <a:solidFill>
                  <a:prstClr val="white"/>
                </a:solidFill>
                <a:latin typeface="Century Gothic" panose="020B0502020202020204" pitchFamily="34" charset="0"/>
                <a:cs typeface="Arial" panose="020B0604020202020204" pitchFamily="34" charset="0"/>
              </a:rPr>
              <a:t> </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80mg/j</a:t>
            </a:r>
          </a:p>
          <a:p>
            <a:pPr algn="ctr" defTabSz="514350">
              <a:defRPr/>
            </a:pPr>
            <a:r>
              <a:rPr lang="en-US" sz="800" kern="0" dirty="0" err="1">
                <a:solidFill>
                  <a:prstClr val="white"/>
                </a:solidFill>
                <a:latin typeface="Century Gothic" panose="020B0502020202020204" pitchFamily="34" charset="0"/>
                <a:cs typeface="Arial" panose="020B0604020202020204" pitchFamily="34" charset="0"/>
              </a:rPr>
              <a:t>Une</a:t>
            </a:r>
            <a:r>
              <a:rPr lang="en-US" sz="800" kern="0" dirty="0">
                <a:solidFill>
                  <a:prstClr val="white"/>
                </a:solidFill>
                <a:latin typeface="Century Gothic" panose="020B0502020202020204" pitchFamily="34" charset="0"/>
                <a:cs typeface="Arial" panose="020B0604020202020204" pitchFamily="34" charset="0"/>
              </a:rPr>
              <a:t> </a:t>
            </a:r>
            <a:r>
              <a:rPr lang="en-US" sz="800" kern="0" dirty="0" err="1">
                <a:solidFill>
                  <a:prstClr val="white"/>
                </a:solidFill>
                <a:latin typeface="Century Gothic" panose="020B0502020202020204" pitchFamily="34" charset="0"/>
                <a:cs typeface="Arial" panose="020B0604020202020204" pitchFamily="34" charset="0"/>
              </a:rPr>
              <a:t>fois</a:t>
            </a:r>
            <a:r>
              <a:rPr lang="en-US" sz="800" kern="0" dirty="0">
                <a:solidFill>
                  <a:prstClr val="white"/>
                </a:solidFill>
                <a:latin typeface="Century Gothic" panose="020B0502020202020204" pitchFamily="34" charset="0"/>
                <a:cs typeface="Arial" panose="020B0604020202020204" pitchFamily="34" charset="0"/>
              </a:rPr>
              <a:t> par jour</a:t>
            </a:r>
          </a:p>
        </p:txBody>
      </p:sp>
      <p:sp>
        <p:nvSpPr>
          <p:cNvPr id="14" name="Freeform 5">
            <a:extLst>
              <a:ext uri="{FF2B5EF4-FFF2-40B4-BE49-F238E27FC236}">
                <a16:creationId xmlns:a16="http://schemas.microsoft.com/office/drawing/2014/main" xmlns="" id="{52E165EF-9D43-EBE1-AA55-14C0A4D23710}"/>
              </a:ext>
            </a:extLst>
          </p:cNvPr>
          <p:cNvSpPr/>
          <p:nvPr/>
        </p:nvSpPr>
        <p:spPr>
          <a:xfrm>
            <a:off x="9796225" y="2753629"/>
            <a:ext cx="1825160" cy="191929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Primary endpoints</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DFS </a:t>
            </a:r>
            <a:r>
              <a:rPr lang="en-US" sz="1000" dirty="0" err="1">
                <a:solidFill>
                  <a:srgbClr val="000000"/>
                </a:solidFill>
                <a:latin typeface="Century Gothic" panose="020B0502020202020204" pitchFamily="34" charset="0"/>
                <a:cs typeface="Arial" panose="020B0604020202020204" pitchFamily="34" charset="0"/>
              </a:rPr>
              <a:t>selon</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l’évaluation</a:t>
            </a:r>
            <a:r>
              <a:rPr lang="en-US" sz="1000" dirty="0">
                <a:solidFill>
                  <a:srgbClr val="000000"/>
                </a:solidFill>
                <a:latin typeface="Century Gothic" panose="020B0502020202020204" pitchFamily="34" charset="0"/>
                <a:cs typeface="Arial" panose="020B0604020202020204" pitchFamily="34" charset="0"/>
              </a:rPr>
              <a:t> de </a:t>
            </a:r>
            <a:r>
              <a:rPr lang="en-US" sz="1000" dirty="0" err="1">
                <a:solidFill>
                  <a:srgbClr val="000000"/>
                </a:solidFill>
                <a:latin typeface="Century Gothic" panose="020B0502020202020204" pitchFamily="34" charset="0"/>
                <a:cs typeface="Arial" panose="020B0604020202020204" pitchFamily="34" charset="0"/>
              </a:rPr>
              <a:t>l’invertigateur</a:t>
            </a:r>
            <a:r>
              <a:rPr lang="en-US" sz="1000" dirty="0">
                <a:solidFill>
                  <a:srgbClr val="000000"/>
                </a:solidFill>
                <a:latin typeface="Century Gothic" panose="020B0502020202020204" pitchFamily="34" charset="0"/>
                <a:cs typeface="Arial" panose="020B0604020202020204" pitchFamily="34" charset="0"/>
              </a:rPr>
              <a:t> chez pts de </a:t>
            </a:r>
            <a:r>
              <a:rPr lang="en-US" sz="1000" dirty="0" err="1">
                <a:solidFill>
                  <a:srgbClr val="000000"/>
                </a:solidFill>
                <a:latin typeface="Century Gothic" panose="020B0502020202020204" pitchFamily="34" charset="0"/>
                <a:cs typeface="Arial" panose="020B0604020202020204" pitchFamily="34" charset="0"/>
              </a:rPr>
              <a:t>stade</a:t>
            </a:r>
            <a:r>
              <a:rPr lang="en-US" sz="1000" dirty="0">
                <a:solidFill>
                  <a:srgbClr val="000000"/>
                </a:solidFill>
                <a:latin typeface="Century Gothic" panose="020B0502020202020204" pitchFamily="34" charset="0"/>
                <a:cs typeface="Arial" panose="020B0604020202020204" pitchFamily="34" charset="0"/>
              </a:rPr>
              <a:t> II-IIIA </a:t>
            </a:r>
          </a:p>
          <a:p>
            <a:pPr defTabSz="450056">
              <a:spcBef>
                <a:spcPts val="600"/>
              </a:spcBef>
              <a:buClr>
                <a:srgbClr val="FF7F4D"/>
              </a:buClr>
              <a:defRPr/>
            </a:pPr>
            <a:r>
              <a:rPr lang="da-DK" sz="1100" b="1" dirty="0">
                <a:solidFill>
                  <a:srgbClr val="000000"/>
                </a:solidFill>
                <a:latin typeface="Century Gothic" panose="020B0502020202020204" pitchFamily="34" charset="0"/>
                <a:cs typeface="Arial" panose="020B0604020202020204" pitchFamily="34" charset="0"/>
              </a:rPr>
              <a:t>Secondary endpoints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DFS dans l'ensemble de la population (stade IB-IIIA)</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Landmark DFS rates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SG tolérance</a:t>
            </a:r>
          </a:p>
          <a:p>
            <a:pPr marL="138113" indent="-138113" defTabSz="450056">
              <a:spcBef>
                <a:spcPts val="600"/>
              </a:spcBef>
              <a:buClr>
                <a:srgbClr val="FF7F4D"/>
              </a:buClr>
              <a:buFont typeface="Arial" panose="020B0604020202020204" pitchFamily="34" charset="0"/>
              <a:buChar char="•"/>
              <a:defRPr/>
            </a:pPr>
            <a:r>
              <a:rPr lang="fr-FR" sz="1000" dirty="0" err="1">
                <a:solidFill>
                  <a:srgbClr val="000000"/>
                </a:solidFill>
                <a:latin typeface="Century Gothic" panose="020B0502020202020204" pitchFamily="34" charset="0"/>
                <a:cs typeface="Arial" panose="020B0604020202020204" pitchFamily="34" charset="0"/>
              </a:rPr>
              <a:t>QoL</a:t>
            </a:r>
            <a:endParaRPr lang="en-US" sz="1000" dirty="0">
              <a:solidFill>
                <a:srgbClr val="000000"/>
              </a:solidFill>
              <a:latin typeface="Century Gothic" panose="020B0502020202020204" pitchFamily="34" charset="0"/>
              <a:cs typeface="Arial" panose="020B0604020202020204" pitchFamily="34" charset="0"/>
            </a:endParaRPr>
          </a:p>
        </p:txBody>
      </p:sp>
      <p:cxnSp>
        <p:nvCxnSpPr>
          <p:cNvPr id="15" name="Connecteur droit 14">
            <a:extLst>
              <a:ext uri="{FF2B5EF4-FFF2-40B4-BE49-F238E27FC236}">
                <a16:creationId xmlns:a16="http://schemas.microsoft.com/office/drawing/2014/main" xmlns="" id="{E3D5C739-2810-A707-1F73-F768EAD3E0CA}"/>
              </a:ext>
            </a:extLst>
          </p:cNvPr>
          <p:cNvCxnSpPr>
            <a:cxnSpLocks/>
          </p:cNvCxnSpPr>
          <p:nvPr/>
        </p:nvCxnSpPr>
        <p:spPr>
          <a:xfrm>
            <a:off x="9633519" y="2753629"/>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16" name="Freeform 55">
            <a:extLst>
              <a:ext uri="{FF2B5EF4-FFF2-40B4-BE49-F238E27FC236}">
                <a16:creationId xmlns:a16="http://schemas.microsoft.com/office/drawing/2014/main" xmlns="" id="{A970B6C2-33EC-FCAB-6DA4-08855EFE8F93}"/>
              </a:ext>
            </a:extLst>
          </p:cNvPr>
          <p:cNvSpPr/>
          <p:nvPr/>
        </p:nvSpPr>
        <p:spPr>
          <a:xfrm rot="5400000">
            <a:off x="9480913" y="3669395"/>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sp>
        <p:nvSpPr>
          <p:cNvPr id="17" name="Freeform 41">
            <a:extLst>
              <a:ext uri="{FF2B5EF4-FFF2-40B4-BE49-F238E27FC236}">
                <a16:creationId xmlns:a16="http://schemas.microsoft.com/office/drawing/2014/main" xmlns="" id="{B20FFCC6-AEC9-BEF5-590B-ED945367923E}"/>
              </a:ext>
            </a:extLst>
          </p:cNvPr>
          <p:cNvSpPr/>
          <p:nvPr/>
        </p:nvSpPr>
        <p:spPr>
          <a:xfrm>
            <a:off x="5310910" y="4086648"/>
            <a:ext cx="1281463" cy="1039904"/>
          </a:xfrm>
          <a:prstGeom prst="roundRect">
            <a:avLst>
              <a:gd name="adj" fmla="val 3380"/>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a:solidFill>
                  <a:prstClr val="white"/>
                </a:solidFill>
                <a:latin typeface="Century Gothic" panose="020B0502020202020204" pitchFamily="34" charset="0"/>
                <a:cs typeface="Arial" panose="020B0604020202020204" pitchFamily="34" charset="0"/>
              </a:rPr>
              <a:t>Placebo</a:t>
            </a:r>
            <a:endParaRPr lang="en-US" sz="1400"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900" kern="0" dirty="0" err="1">
                <a:solidFill>
                  <a:prstClr val="white"/>
                </a:solidFill>
                <a:latin typeface="Century Gothic" panose="020B0502020202020204" pitchFamily="34" charset="0"/>
                <a:cs typeface="Arial" panose="020B0604020202020204" pitchFamily="34" charset="0"/>
              </a:rPr>
              <a:t>Une</a:t>
            </a:r>
            <a:r>
              <a:rPr lang="en-US" sz="900" kern="0" dirty="0">
                <a:solidFill>
                  <a:prstClr val="white"/>
                </a:solidFill>
                <a:latin typeface="Century Gothic" panose="020B0502020202020204" pitchFamily="34" charset="0"/>
                <a:cs typeface="Arial" panose="020B0604020202020204" pitchFamily="34" charset="0"/>
              </a:rPr>
              <a:t> </a:t>
            </a:r>
            <a:r>
              <a:rPr lang="en-US" sz="900" kern="0" dirty="0" err="1">
                <a:solidFill>
                  <a:prstClr val="white"/>
                </a:solidFill>
                <a:latin typeface="Century Gothic" panose="020B0502020202020204" pitchFamily="34" charset="0"/>
                <a:cs typeface="Arial" panose="020B0604020202020204" pitchFamily="34" charset="0"/>
              </a:rPr>
              <a:t>fois</a:t>
            </a:r>
            <a:r>
              <a:rPr lang="en-US" sz="900" kern="0" dirty="0">
                <a:solidFill>
                  <a:prstClr val="white"/>
                </a:solidFill>
                <a:latin typeface="Century Gothic" panose="020B0502020202020204" pitchFamily="34" charset="0"/>
                <a:cs typeface="Arial" panose="020B0604020202020204" pitchFamily="34" charset="0"/>
              </a:rPr>
              <a:t> par jour</a:t>
            </a:r>
          </a:p>
        </p:txBody>
      </p:sp>
      <p:sp>
        <p:nvSpPr>
          <p:cNvPr id="18" name="Freeform 41">
            <a:extLst>
              <a:ext uri="{FF2B5EF4-FFF2-40B4-BE49-F238E27FC236}">
                <a16:creationId xmlns:a16="http://schemas.microsoft.com/office/drawing/2014/main" xmlns="" id="{305B888B-6533-A001-A91E-2358C1EE1FD0}"/>
              </a:ext>
            </a:extLst>
          </p:cNvPr>
          <p:cNvSpPr/>
          <p:nvPr/>
        </p:nvSpPr>
        <p:spPr>
          <a:xfrm>
            <a:off x="6755078" y="2255985"/>
            <a:ext cx="2760557" cy="2957614"/>
          </a:xfrm>
          <a:prstGeom prst="roundRect">
            <a:avLst>
              <a:gd name="adj" fmla="val 3380"/>
            </a:avLst>
          </a:prstGeom>
          <a:noFill/>
          <a:ln w="12700" cap="flat" cmpd="sng" algn="ctr">
            <a:solidFill>
              <a:schemeClr val="tx1">
                <a:lumMod val="50000"/>
                <a:lumOff val="50000"/>
              </a:schemeClr>
            </a:solidFill>
            <a:prstDash val="solid"/>
          </a:ln>
          <a:effectLst/>
        </p:spPr>
        <p:txBody>
          <a:bodyPr spcFirstLastPara="0" vert="horz" wrap="square" lIns="36000" tIns="0" rIns="36000" bIns="0" numCol="1" spcCol="1270" anchor="ctr" anchorCtr="0">
            <a:noAutofit/>
          </a:bodyPr>
          <a:lstStyle/>
          <a:p>
            <a:pPr algn="ctr" defTabSz="514350">
              <a:buClr>
                <a:srgbClr val="FF7F4D"/>
              </a:buClr>
              <a:defRPr/>
            </a:pPr>
            <a:r>
              <a:rPr lang="fr-FR" sz="1200" b="1" kern="0" dirty="0">
                <a:solidFill>
                  <a:prstClr val="black"/>
                </a:solidFill>
                <a:latin typeface="Century Gothic" panose="020B0502020202020204" pitchFamily="34" charset="0"/>
                <a:cs typeface="Arial" panose="020B0604020202020204" pitchFamily="34" charset="0"/>
              </a:rPr>
              <a:t>Durée prévue du traitement : 3 ans</a:t>
            </a:r>
          </a:p>
          <a:p>
            <a:pPr algn="ctr" defTabSz="514350">
              <a:buClr>
                <a:srgbClr val="FF7F4D"/>
              </a:buClr>
              <a:defRPr/>
            </a:pPr>
            <a:endParaRPr lang="en-US" sz="1200" b="1" kern="0" dirty="0">
              <a:solidFill>
                <a:prstClr val="black"/>
              </a:solidFill>
              <a:latin typeface="Century Gothic" panose="020B0502020202020204" pitchFamily="34" charset="0"/>
              <a:cs typeface="Arial" panose="020B0604020202020204" pitchFamily="34" charset="0"/>
            </a:endParaRPr>
          </a:p>
          <a:p>
            <a:pPr defTabSz="514350">
              <a:buClr>
                <a:srgbClr val="FF7F4D"/>
              </a:buClr>
              <a:defRPr/>
            </a:pPr>
            <a:r>
              <a:rPr lang="fr-FR" sz="1100" kern="0" dirty="0">
                <a:solidFill>
                  <a:prstClr val="black"/>
                </a:solidFill>
                <a:latin typeface="Century Gothic" panose="020B0502020202020204" pitchFamily="34" charset="0"/>
                <a:cs typeface="Arial" panose="020B0604020202020204" pitchFamily="34" charset="0"/>
              </a:rPr>
              <a:t>Le traitement s'est poursuivi jusqu'à :</a:t>
            </a:r>
          </a:p>
          <a:p>
            <a:pPr marL="171450" indent="-171450" defTabSz="514350">
              <a:buClr>
                <a:srgbClr val="FF7F4D"/>
              </a:buClr>
              <a:buFont typeface="Arial" panose="020B0604020202020204" pitchFamily="34" charset="0"/>
              <a:buChar char="•"/>
              <a:defRPr/>
            </a:pPr>
            <a:r>
              <a:rPr lang="fr-FR" sz="1100" kern="0" dirty="0">
                <a:solidFill>
                  <a:prstClr val="black"/>
                </a:solidFill>
                <a:latin typeface="Century Gothic" panose="020B0502020202020204" pitchFamily="34" charset="0"/>
                <a:cs typeface="Arial" panose="020B0604020202020204" pitchFamily="34" charset="0"/>
              </a:rPr>
              <a:t>Récidive</a:t>
            </a:r>
          </a:p>
          <a:p>
            <a:pPr marL="171450" indent="-171450" defTabSz="514350">
              <a:buClr>
                <a:srgbClr val="FF7F4D"/>
              </a:buClr>
              <a:buFont typeface="Arial" panose="020B0604020202020204" pitchFamily="34" charset="0"/>
              <a:buChar char="•"/>
              <a:defRPr/>
            </a:pPr>
            <a:r>
              <a:rPr lang="fr-FR" sz="1100" kern="0" dirty="0">
                <a:solidFill>
                  <a:prstClr val="black"/>
                </a:solidFill>
                <a:latin typeface="Century Gothic" panose="020B0502020202020204" pitchFamily="34" charset="0"/>
                <a:cs typeface="Arial" panose="020B0604020202020204" pitchFamily="34" charset="0"/>
              </a:rPr>
              <a:t>Achèvement du traitement</a:t>
            </a:r>
          </a:p>
          <a:p>
            <a:pPr marL="171450" indent="-171450" defTabSz="514350">
              <a:buClr>
                <a:srgbClr val="FF7F4D"/>
              </a:buClr>
              <a:buFont typeface="Arial" panose="020B0604020202020204" pitchFamily="34" charset="0"/>
              <a:buChar char="•"/>
              <a:defRPr/>
            </a:pPr>
            <a:r>
              <a:rPr lang="fr-FR" sz="1100" kern="0" dirty="0">
                <a:solidFill>
                  <a:prstClr val="black"/>
                </a:solidFill>
                <a:latin typeface="Century Gothic" panose="020B0502020202020204" pitchFamily="34" charset="0"/>
                <a:cs typeface="Arial" panose="020B0604020202020204" pitchFamily="34" charset="0"/>
              </a:rPr>
              <a:t>Critère d'interruption rempli</a:t>
            </a:r>
          </a:p>
          <a:p>
            <a:pPr defTabSz="514350">
              <a:buClr>
                <a:srgbClr val="FF7F4D"/>
              </a:buClr>
              <a:defRPr/>
            </a:pPr>
            <a:endParaRPr lang="en-US" sz="1100" kern="0" dirty="0">
              <a:solidFill>
                <a:prstClr val="black"/>
              </a:solidFill>
              <a:latin typeface="Century Gothic" panose="020B0502020202020204" pitchFamily="34" charset="0"/>
              <a:cs typeface="Arial" panose="020B0604020202020204" pitchFamily="34" charset="0"/>
            </a:endParaRPr>
          </a:p>
          <a:p>
            <a:pPr defTabSz="514350">
              <a:buClr>
                <a:srgbClr val="FF7F4D"/>
              </a:buClr>
              <a:defRPr/>
            </a:pPr>
            <a:r>
              <a:rPr lang="en-US" sz="1100" kern="0" dirty="0" err="1">
                <a:solidFill>
                  <a:prstClr val="black"/>
                </a:solidFill>
                <a:latin typeface="Century Gothic" panose="020B0502020202020204" pitchFamily="34" charset="0"/>
                <a:cs typeface="Arial" panose="020B0604020202020204" pitchFamily="34" charset="0"/>
              </a:rPr>
              <a:t>Suivi</a:t>
            </a:r>
            <a:r>
              <a:rPr lang="en-US" sz="1100" kern="0" dirty="0">
                <a:solidFill>
                  <a:prstClr val="black"/>
                </a:solidFill>
                <a:latin typeface="Century Gothic" panose="020B0502020202020204" pitchFamily="34" charset="0"/>
                <a:cs typeface="Arial" panose="020B0604020202020204" pitchFamily="34" charset="0"/>
              </a:rPr>
              <a:t>  :</a:t>
            </a:r>
          </a:p>
          <a:p>
            <a:pPr marL="171450" indent="-171450" defTabSz="514350">
              <a:buClr>
                <a:srgbClr val="FF7F4D"/>
              </a:buClr>
              <a:buFont typeface="Arial" panose="020B0604020202020204" pitchFamily="34" charset="0"/>
              <a:buChar char="•"/>
              <a:defRPr/>
            </a:pPr>
            <a:r>
              <a:rPr lang="fr-FR" sz="1100" kern="0" dirty="0">
                <a:solidFill>
                  <a:prstClr val="black"/>
                </a:solidFill>
                <a:latin typeface="Century Gothic" panose="020B0502020202020204" pitchFamily="34" charset="0"/>
                <a:cs typeface="Arial" panose="020B0604020202020204" pitchFamily="34" charset="0"/>
              </a:rPr>
              <a:t>Jusqu'à la récidive : semaines 12 et 24, puis toutes les 24 semaines jusqu'à 5 ans, le taux annuel de récidive</a:t>
            </a:r>
          </a:p>
          <a:p>
            <a:pPr marL="171450" indent="-171450" defTabSz="514350">
              <a:buClr>
                <a:srgbClr val="FF7F4D"/>
              </a:buClr>
              <a:buFont typeface="Arial" panose="020B0604020202020204" pitchFamily="34" charset="0"/>
              <a:buChar char="•"/>
              <a:defRPr/>
            </a:pPr>
            <a:r>
              <a:rPr lang="en-US" sz="1100" kern="0" dirty="0">
                <a:solidFill>
                  <a:prstClr val="black"/>
                </a:solidFill>
                <a:latin typeface="Century Gothic" panose="020B0502020202020204" pitchFamily="34" charset="0"/>
                <a:cs typeface="Arial" panose="020B0604020202020204" pitchFamily="34" charset="0"/>
              </a:rPr>
              <a:t>Après récidive : t</a:t>
            </a:r>
            <a:r>
              <a:rPr lang="fr-FR" sz="1100" kern="0" dirty="0" err="1">
                <a:solidFill>
                  <a:prstClr val="black"/>
                </a:solidFill>
                <a:latin typeface="Century Gothic" panose="020B0502020202020204" pitchFamily="34" charset="0"/>
                <a:cs typeface="Arial" panose="020B0604020202020204" pitchFamily="34" charset="0"/>
              </a:rPr>
              <a:t>outes</a:t>
            </a:r>
            <a:r>
              <a:rPr lang="fr-FR" sz="1100" kern="0" dirty="0">
                <a:solidFill>
                  <a:prstClr val="black"/>
                </a:solidFill>
                <a:latin typeface="Century Gothic" panose="020B0502020202020204" pitchFamily="34" charset="0"/>
                <a:cs typeface="Arial" panose="020B0604020202020204" pitchFamily="34" charset="0"/>
              </a:rPr>
              <a:t> les 24 semaines pendant 5 ans, puis tous les ans</a:t>
            </a:r>
            <a:endParaRPr lang="en-US" sz="1100" kern="0" dirty="0">
              <a:solidFill>
                <a:prstClr val="black"/>
              </a:solidFill>
              <a:latin typeface="Century Gothic" panose="020B0502020202020204" pitchFamily="34" charset="0"/>
              <a:cs typeface="Arial" panose="020B0604020202020204" pitchFamily="34" charset="0"/>
            </a:endParaRPr>
          </a:p>
        </p:txBody>
      </p:sp>
      <p:sp>
        <p:nvSpPr>
          <p:cNvPr id="5" name="ZoneTexte 4"/>
          <p:cNvSpPr txBox="1"/>
          <p:nvPr/>
        </p:nvSpPr>
        <p:spPr>
          <a:xfrm>
            <a:off x="1058020" y="1052547"/>
            <a:ext cx="7394002" cy="338554"/>
          </a:xfrm>
          <a:prstGeom prst="rect">
            <a:avLst/>
          </a:prstGeom>
          <a:noFill/>
        </p:spPr>
        <p:txBody>
          <a:bodyPr wrap="square" rtlCol="0">
            <a:spAutoFit/>
          </a:bodyPr>
          <a:lstStyle/>
          <a:p>
            <a:r>
              <a:rPr lang="fr-FR" sz="1600" b="1" dirty="0">
                <a:solidFill>
                  <a:srgbClr val="737078"/>
                </a:solidFill>
                <a:latin typeface="Century Gothic" panose="020B0502020202020204" pitchFamily="34" charset="0"/>
              </a:rPr>
              <a:t>Durée de traitement de l’</a:t>
            </a:r>
            <a:r>
              <a:rPr lang="fr-FR" sz="1600" b="1" dirty="0" err="1">
                <a:solidFill>
                  <a:srgbClr val="737078"/>
                </a:solidFill>
                <a:latin typeface="Century Gothic" panose="020B0502020202020204" pitchFamily="34" charset="0"/>
              </a:rPr>
              <a:t>osimertinib</a:t>
            </a:r>
            <a:r>
              <a:rPr lang="fr-FR" sz="1600" b="1" dirty="0">
                <a:solidFill>
                  <a:srgbClr val="737078"/>
                </a:solidFill>
                <a:latin typeface="Century Gothic" panose="020B0502020202020204" pitchFamily="34" charset="0"/>
              </a:rPr>
              <a:t> en adjuvant prévue de 3 ans</a:t>
            </a:r>
          </a:p>
        </p:txBody>
      </p:sp>
    </p:spTree>
    <p:extLst>
      <p:ext uri="{BB962C8B-B14F-4D97-AF65-F5344CB8AC3E}">
        <p14:creationId xmlns:p14="http://schemas.microsoft.com/office/powerpoint/2010/main" val="725379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E82F84-933A-3EBC-9292-761599B2694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2302791" y="1211509"/>
            <a:ext cx="7841008" cy="244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8" name="Espace réservé du contenu 7">
            <a:extLst>
              <a:ext uri="{FF2B5EF4-FFF2-40B4-BE49-F238E27FC236}">
                <a16:creationId xmlns:a16="http://schemas.microsoft.com/office/drawing/2014/main" xmlns="" id="{DAC5563E-015B-DDB6-0BAF-F799E50D7AE6}"/>
              </a:ext>
            </a:extLst>
          </p:cNvPr>
          <p:cNvSpPr>
            <a:spLocks noGrp="1"/>
          </p:cNvSpPr>
          <p:nvPr>
            <p:ph sz="quarter" idx="16"/>
          </p:nvPr>
        </p:nvSpPr>
        <p:spPr/>
        <p:txBody>
          <a:bodyPr/>
          <a:lstStyle/>
          <a:p>
            <a:r>
              <a:rPr lang="fr-FR" dirty="0"/>
              <a:t>AM. </a:t>
            </a:r>
            <a:r>
              <a:rPr lang="fr-FR" dirty="0" err="1"/>
              <a:t>Dingemans</a:t>
            </a:r>
            <a:r>
              <a:rPr lang="fr-FR" dirty="0"/>
              <a:t> et al., ASCO</a:t>
            </a:r>
            <a:r>
              <a:rPr lang="fr-FR" baseline="30000" dirty="0"/>
              <a:t> ®</a:t>
            </a:r>
            <a:r>
              <a:rPr lang="fr-FR" dirty="0"/>
              <a:t> 2023, LBA #9016</a:t>
            </a:r>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dirty="0" err="1"/>
              <a:t>CodeBreak</a:t>
            </a:r>
            <a:r>
              <a:rPr lang="fr-FR" dirty="0"/>
              <a:t> 200</a:t>
            </a:r>
          </a:p>
        </p:txBody>
      </p:sp>
      <p:sp>
        <p:nvSpPr>
          <p:cNvPr id="9" name="Espace réservé du texte 8">
            <a:extLst>
              <a:ext uri="{FF2B5EF4-FFF2-40B4-BE49-F238E27FC236}">
                <a16:creationId xmlns:a16="http://schemas.microsoft.com/office/drawing/2014/main" xmlns="" id="{742EE578-3606-CDFC-FBDB-9EB94EADC454}"/>
              </a:ext>
            </a:extLst>
          </p:cNvPr>
          <p:cNvSpPr>
            <a:spLocks noGrp="1"/>
          </p:cNvSpPr>
          <p:nvPr>
            <p:ph type="body" sz="quarter" idx="18"/>
          </p:nvPr>
        </p:nvSpPr>
        <p:spPr/>
        <p:txBody>
          <a:bodyPr/>
          <a:lstStyle/>
          <a:p>
            <a:r>
              <a:rPr lang="fr-FR" sz="2000"/>
              <a:t>Durée de traitement chez les patients avec maladie cérébrale mesurable</a:t>
            </a:r>
          </a:p>
        </p:txBody>
      </p:sp>
      <p:sp>
        <p:nvSpPr>
          <p:cNvPr id="12" name="Espace réservé du contenu 11">
            <a:extLst>
              <a:ext uri="{FF2B5EF4-FFF2-40B4-BE49-F238E27FC236}">
                <a16:creationId xmlns:a16="http://schemas.microsoft.com/office/drawing/2014/main" xmlns="" id="{723C8A79-EEAA-E8C0-45AC-C469886A94B6}"/>
              </a:ext>
            </a:extLst>
          </p:cNvPr>
          <p:cNvSpPr>
            <a:spLocks noGrp="1"/>
          </p:cNvSpPr>
          <p:nvPr>
            <p:ph sz="quarter" idx="21"/>
          </p:nvPr>
        </p:nvSpPr>
        <p:spPr>
          <a:xfrm>
            <a:off x="1762783" y="4938354"/>
            <a:ext cx="8828955" cy="994041"/>
          </a:xfrm>
          <a:noFill/>
        </p:spPr>
        <p:txBody>
          <a:bodyPr anchor="ctr">
            <a:normAutofit fontScale="92500" lnSpcReduction="10000"/>
          </a:bodyPr>
          <a:lstStyle/>
          <a:p>
            <a:r>
              <a:rPr lang="fr-FR" sz="1600" dirty="0">
                <a:solidFill>
                  <a:srgbClr val="005086"/>
                </a:solidFill>
              </a:rPr>
              <a:t>Le délai médian entre la radiothérapie préalable et la randomisation pour les patients recevant le </a:t>
            </a:r>
            <a:r>
              <a:rPr lang="fr-FR" sz="1600" dirty="0" err="1">
                <a:solidFill>
                  <a:srgbClr val="005086"/>
                </a:solidFill>
              </a:rPr>
              <a:t>sotorasib</a:t>
            </a:r>
            <a:r>
              <a:rPr lang="fr-FR" sz="1600" dirty="0">
                <a:solidFill>
                  <a:srgbClr val="005086"/>
                </a:solidFill>
              </a:rPr>
              <a:t> et le </a:t>
            </a:r>
            <a:r>
              <a:rPr lang="fr-FR" sz="1600" dirty="0" err="1">
                <a:solidFill>
                  <a:srgbClr val="005086"/>
                </a:solidFill>
              </a:rPr>
              <a:t>docétaxel</a:t>
            </a:r>
            <a:r>
              <a:rPr lang="fr-FR" sz="1600" dirty="0">
                <a:solidFill>
                  <a:srgbClr val="005086"/>
                </a:solidFill>
              </a:rPr>
              <a:t> était respectivement de 2,8 mois et de 2,5 mois.</a:t>
            </a:r>
          </a:p>
          <a:p>
            <a:r>
              <a:rPr lang="fr-FR" sz="1600" dirty="0">
                <a:solidFill>
                  <a:srgbClr val="005086"/>
                </a:solidFill>
              </a:rPr>
              <a:t>La durée médiane du traitement pour les patients recevant le </a:t>
            </a:r>
            <a:r>
              <a:rPr lang="fr-FR" sz="1600" dirty="0" err="1">
                <a:solidFill>
                  <a:srgbClr val="005086"/>
                </a:solidFill>
              </a:rPr>
              <a:t>sotorasib</a:t>
            </a:r>
            <a:r>
              <a:rPr lang="fr-FR" sz="1600" dirty="0">
                <a:solidFill>
                  <a:srgbClr val="005086"/>
                </a:solidFill>
              </a:rPr>
              <a:t> et le </a:t>
            </a:r>
            <a:r>
              <a:rPr lang="fr-FR" sz="1600" dirty="0" err="1">
                <a:solidFill>
                  <a:srgbClr val="005086"/>
                </a:solidFill>
              </a:rPr>
              <a:t>docétaxel</a:t>
            </a:r>
            <a:r>
              <a:rPr lang="fr-FR" sz="1600" dirty="0">
                <a:solidFill>
                  <a:srgbClr val="005086"/>
                </a:solidFill>
              </a:rPr>
              <a:t> était respectivement de 6,8 mois et 3,0 mois.</a:t>
            </a:r>
          </a:p>
        </p:txBody>
      </p:sp>
      <p:sp>
        <p:nvSpPr>
          <p:cNvPr id="7" name="Espace réservé du texte 6">
            <a:extLst>
              <a:ext uri="{FF2B5EF4-FFF2-40B4-BE49-F238E27FC236}">
                <a16:creationId xmlns:a16="http://schemas.microsoft.com/office/drawing/2014/main" xmlns="" id="{87F0D2E6-34BC-B004-F31C-B7B71C6303D5}"/>
              </a:ext>
            </a:extLst>
          </p:cNvPr>
          <p:cNvSpPr txBox="1">
            <a:spLocks/>
          </p:cNvSpPr>
          <p:nvPr/>
        </p:nvSpPr>
        <p:spPr>
          <a:xfrm>
            <a:off x="3445161" y="4110298"/>
            <a:ext cx="3542529" cy="564501"/>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fr-FR" sz="1000" b="0" dirty="0">
                <a:solidFill>
                  <a:prstClr val="black"/>
                </a:solidFill>
                <a:latin typeface="Century Gothic" panose="020B0502020202020204" pitchFamily="34" charset="0"/>
              </a:rPr>
              <a:t>Progression</a:t>
            </a:r>
          </a:p>
          <a:p>
            <a:pPr>
              <a:lnSpc>
                <a:spcPct val="100000"/>
              </a:lnSpc>
              <a:spcBef>
                <a:spcPts val="0"/>
              </a:spcBef>
              <a:defRPr/>
            </a:pPr>
            <a:r>
              <a:rPr lang="fr-FR" sz="1000" b="0" dirty="0">
                <a:solidFill>
                  <a:prstClr val="black"/>
                </a:solidFill>
                <a:latin typeface="Century Gothic" panose="020B0502020202020204" pitchFamily="34" charset="0"/>
              </a:rPr>
              <a:t>1</a:t>
            </a:r>
            <a:r>
              <a:rPr lang="fr-FR" sz="1000" b="0" baseline="30000" dirty="0">
                <a:solidFill>
                  <a:prstClr val="black"/>
                </a:solidFill>
                <a:latin typeface="Century Gothic" panose="020B0502020202020204" pitchFamily="34" charset="0"/>
              </a:rPr>
              <a:t>ère</a:t>
            </a:r>
            <a:r>
              <a:rPr lang="fr-FR" sz="1000" b="0" dirty="0">
                <a:solidFill>
                  <a:prstClr val="black"/>
                </a:solidFill>
                <a:latin typeface="Century Gothic" panose="020B0502020202020204" pitchFamily="34" charset="0"/>
              </a:rPr>
              <a:t> réponse(PR ou mieux) pour une réponse confirmée Temps écoulé depuis la dernière radiothérapie/chirurgie/inhibiteurs de point de contrôle/corticostéroïde</a:t>
            </a:r>
          </a:p>
        </p:txBody>
      </p:sp>
      <p:sp>
        <p:nvSpPr>
          <p:cNvPr id="11" name="Rectangle 10">
            <a:extLst>
              <a:ext uri="{FF2B5EF4-FFF2-40B4-BE49-F238E27FC236}">
                <a16:creationId xmlns:a16="http://schemas.microsoft.com/office/drawing/2014/main" xmlns="" id="{80F61514-5A47-925A-3E3B-8D218CA886A3}"/>
              </a:ext>
            </a:extLst>
          </p:cNvPr>
          <p:cNvSpPr/>
          <p:nvPr/>
        </p:nvSpPr>
        <p:spPr>
          <a:xfrm>
            <a:off x="3263776" y="4027453"/>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Triangle isocèle 12">
            <a:extLst>
              <a:ext uri="{FF2B5EF4-FFF2-40B4-BE49-F238E27FC236}">
                <a16:creationId xmlns:a16="http://schemas.microsoft.com/office/drawing/2014/main" xmlns="" id="{B792AE49-9A38-2905-456A-8669E24284A7}"/>
              </a:ext>
            </a:extLst>
          </p:cNvPr>
          <p:cNvSpPr/>
          <p:nvPr/>
        </p:nvSpPr>
        <p:spPr>
          <a:xfrm>
            <a:off x="3256969" y="4176834"/>
            <a:ext cx="120145" cy="1035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a:extLst>
              <a:ext uri="{FF2B5EF4-FFF2-40B4-BE49-F238E27FC236}">
                <a16:creationId xmlns:a16="http://schemas.microsoft.com/office/drawing/2014/main" xmlns="" id="{0802B79D-3007-3355-7ACF-F0F06BC5F922}"/>
              </a:ext>
            </a:extLst>
          </p:cNvPr>
          <p:cNvSpPr/>
          <p:nvPr/>
        </p:nvSpPr>
        <p:spPr>
          <a:xfrm>
            <a:off x="3263775" y="4329579"/>
            <a:ext cx="106532" cy="10653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Espace réservé du texte 6">
            <a:extLst>
              <a:ext uri="{FF2B5EF4-FFF2-40B4-BE49-F238E27FC236}">
                <a16:creationId xmlns:a16="http://schemas.microsoft.com/office/drawing/2014/main" xmlns="" id="{A0892138-749A-E27B-344E-7F18EF229FCD}"/>
              </a:ext>
            </a:extLst>
          </p:cNvPr>
          <p:cNvSpPr txBox="1">
            <a:spLocks/>
          </p:cNvSpPr>
          <p:nvPr/>
        </p:nvSpPr>
        <p:spPr>
          <a:xfrm>
            <a:off x="7515551" y="3943098"/>
            <a:ext cx="2346296" cy="564501"/>
          </a:xfrm>
          <a:prstGeom prst="rect">
            <a:avLst/>
          </a:prstGeom>
          <a:solidFill>
            <a:schemeClr val="bg1"/>
          </a:solidFill>
        </p:spPr>
        <p:txBody>
          <a:bodyPr lIns="0" tIns="0" rIns="0" bIns="0"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fr-FR" sz="1000" b="0" dirty="0" err="1">
                <a:solidFill>
                  <a:prstClr val="black"/>
                </a:solidFill>
                <a:latin typeface="Century Gothic" panose="020B0502020202020204" pitchFamily="34" charset="0"/>
              </a:rPr>
              <a:t>Décés</a:t>
            </a:r>
            <a:endParaRPr lang="fr-FR" sz="1000" b="0" dirty="0">
              <a:solidFill>
                <a:prstClr val="black"/>
              </a:solidFill>
              <a:latin typeface="Century Gothic" panose="020B0502020202020204" pitchFamily="34" charset="0"/>
            </a:endParaRPr>
          </a:p>
          <a:p>
            <a:pPr>
              <a:lnSpc>
                <a:spcPct val="100000"/>
              </a:lnSpc>
              <a:spcBef>
                <a:spcPts val="0"/>
              </a:spcBef>
              <a:defRPr/>
            </a:pPr>
            <a:r>
              <a:rPr lang="fr-FR" sz="1000" b="0" dirty="0">
                <a:solidFill>
                  <a:prstClr val="black"/>
                </a:solidFill>
                <a:latin typeface="Century Gothic" panose="020B0502020202020204" pitchFamily="34" charset="0"/>
              </a:rPr>
              <a:t>Dernière radiothérapie</a:t>
            </a:r>
          </a:p>
          <a:p>
            <a:pPr>
              <a:lnSpc>
                <a:spcPct val="100000"/>
              </a:lnSpc>
              <a:spcBef>
                <a:spcPts val="0"/>
              </a:spcBef>
              <a:defRPr/>
            </a:pPr>
            <a:r>
              <a:rPr lang="fr-FR" sz="1000" b="0" dirty="0">
                <a:solidFill>
                  <a:prstClr val="black"/>
                </a:solidFill>
                <a:latin typeface="Century Gothic" panose="020B0502020202020204" pitchFamily="34" charset="0"/>
              </a:rPr>
              <a:t>Dernière chirurgie</a:t>
            </a:r>
          </a:p>
          <a:p>
            <a:pPr>
              <a:lnSpc>
                <a:spcPct val="100000"/>
              </a:lnSpc>
              <a:spcBef>
                <a:spcPts val="0"/>
              </a:spcBef>
              <a:defRPr/>
            </a:pPr>
            <a:r>
              <a:rPr lang="fr-FR" sz="1000" b="0" dirty="0">
                <a:solidFill>
                  <a:prstClr val="black"/>
                </a:solidFill>
                <a:latin typeface="Century Gothic" panose="020B0502020202020204" pitchFamily="34" charset="0"/>
              </a:rPr>
              <a:t>Dernier inhibiteur de checkpoint Traitement en cours</a:t>
            </a:r>
          </a:p>
        </p:txBody>
      </p:sp>
      <p:sp>
        <p:nvSpPr>
          <p:cNvPr id="22" name="Ellipse 21">
            <a:extLst>
              <a:ext uri="{FF2B5EF4-FFF2-40B4-BE49-F238E27FC236}">
                <a16:creationId xmlns:a16="http://schemas.microsoft.com/office/drawing/2014/main" xmlns="" id="{4E1FE1EE-E225-D081-C114-0F63783FDA5F}"/>
              </a:ext>
            </a:extLst>
          </p:cNvPr>
          <p:cNvSpPr/>
          <p:nvPr/>
        </p:nvSpPr>
        <p:spPr>
          <a:xfrm>
            <a:off x="7334165" y="3873241"/>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Losange 22">
            <a:extLst>
              <a:ext uri="{FF2B5EF4-FFF2-40B4-BE49-F238E27FC236}">
                <a16:creationId xmlns:a16="http://schemas.microsoft.com/office/drawing/2014/main" xmlns="" id="{A93D2B69-C90E-3A4A-C092-DE7C12EDF811}"/>
              </a:ext>
            </a:extLst>
          </p:cNvPr>
          <p:cNvSpPr/>
          <p:nvPr/>
        </p:nvSpPr>
        <p:spPr>
          <a:xfrm>
            <a:off x="7327358" y="4029154"/>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Triangle isocèle 23">
            <a:extLst>
              <a:ext uri="{FF2B5EF4-FFF2-40B4-BE49-F238E27FC236}">
                <a16:creationId xmlns:a16="http://schemas.microsoft.com/office/drawing/2014/main" xmlns="" id="{57CFCFED-B5C9-F3DD-368F-B1B1FD1AAD48}"/>
              </a:ext>
            </a:extLst>
          </p:cNvPr>
          <p:cNvSpPr/>
          <p:nvPr/>
        </p:nvSpPr>
        <p:spPr>
          <a:xfrm>
            <a:off x="7334164" y="4175367"/>
            <a:ext cx="106532" cy="106532"/>
          </a:xfrm>
          <a:prstGeom prst="triangle">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Organigramme : Fusion 24">
            <a:extLst>
              <a:ext uri="{FF2B5EF4-FFF2-40B4-BE49-F238E27FC236}">
                <a16:creationId xmlns:a16="http://schemas.microsoft.com/office/drawing/2014/main" xmlns="" id="{FC49986B-72D2-43E6-15DC-7424DB3FA8C0}"/>
              </a:ext>
            </a:extLst>
          </p:cNvPr>
          <p:cNvSpPr/>
          <p:nvPr/>
        </p:nvSpPr>
        <p:spPr>
          <a:xfrm>
            <a:off x="7334439" y="4331033"/>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Flèche : droite 27">
            <a:extLst>
              <a:ext uri="{FF2B5EF4-FFF2-40B4-BE49-F238E27FC236}">
                <a16:creationId xmlns:a16="http://schemas.microsoft.com/office/drawing/2014/main" xmlns="" id="{094F3727-5A45-3EBC-542B-ED5D73D221A2}"/>
              </a:ext>
            </a:extLst>
          </p:cNvPr>
          <p:cNvSpPr/>
          <p:nvPr/>
        </p:nvSpPr>
        <p:spPr>
          <a:xfrm>
            <a:off x="7334164" y="4483433"/>
            <a:ext cx="140580" cy="106532"/>
          </a:xfrm>
          <a:prstGeom prst="rightArrow">
            <a:avLst>
              <a:gd name="adj1" fmla="val 31607"/>
              <a:gd name="adj2" fmla="val 678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Freeform 41">
            <a:extLst>
              <a:ext uri="{FF2B5EF4-FFF2-40B4-BE49-F238E27FC236}">
                <a16:creationId xmlns:a16="http://schemas.microsoft.com/office/drawing/2014/main" xmlns="" id="{4EE36724-9526-2729-11E1-C08B0CDF704B}"/>
              </a:ext>
            </a:extLst>
          </p:cNvPr>
          <p:cNvSpPr/>
          <p:nvPr/>
        </p:nvSpPr>
        <p:spPr>
          <a:xfrm>
            <a:off x="1985103" y="2414743"/>
            <a:ext cx="1220643" cy="743680"/>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a:solidFill>
                  <a:prstClr val="white"/>
                </a:solidFill>
                <a:latin typeface="Century Gothic" panose="020B0502020202020204" pitchFamily="34" charset="0"/>
                <a:cs typeface="Arial" panose="020B0604020202020204" pitchFamily="34" charset="0"/>
              </a:rPr>
              <a:t>Sotorasib </a:t>
            </a:r>
            <a:br>
              <a:rPr lang="en-US" sz="1100" b="1" kern="0">
                <a:solidFill>
                  <a:prstClr val="white"/>
                </a:solidFill>
                <a:latin typeface="Century Gothic" panose="020B0502020202020204" pitchFamily="34" charset="0"/>
                <a:cs typeface="Arial" panose="020B0604020202020204" pitchFamily="34" charset="0"/>
              </a:rPr>
            </a:br>
            <a:r>
              <a:rPr lang="en-US" sz="1100" kern="0">
                <a:solidFill>
                  <a:prstClr val="white"/>
                </a:solidFill>
                <a:latin typeface="Century Gothic" panose="020B0502020202020204" pitchFamily="34" charset="0"/>
                <a:cs typeface="Arial" panose="020B0604020202020204" pitchFamily="34" charset="0"/>
              </a:rPr>
              <a:t>(n=18)</a:t>
            </a:r>
            <a:endParaRPr lang="en-US" sz="1100" kern="0" dirty="0">
              <a:solidFill>
                <a:prstClr val="white"/>
              </a:solidFill>
              <a:latin typeface="Century Gothic" panose="020B0502020202020204" pitchFamily="34" charset="0"/>
              <a:cs typeface="Arial" panose="020B0604020202020204" pitchFamily="34" charset="0"/>
            </a:endParaRPr>
          </a:p>
        </p:txBody>
      </p:sp>
      <p:sp>
        <p:nvSpPr>
          <p:cNvPr id="32" name="Espace réservé du contenu 5">
            <a:extLst>
              <a:ext uri="{FF2B5EF4-FFF2-40B4-BE49-F238E27FC236}">
                <a16:creationId xmlns:a16="http://schemas.microsoft.com/office/drawing/2014/main" xmlns="" id="{38800B42-9BCB-D350-0EC6-B4DEA2FBB6B3}"/>
              </a:ext>
            </a:extLst>
          </p:cNvPr>
          <p:cNvSpPr txBox="1">
            <a:spLocks/>
          </p:cNvSpPr>
          <p:nvPr/>
        </p:nvSpPr>
        <p:spPr>
          <a:xfrm>
            <a:off x="1867220" y="1018505"/>
            <a:ext cx="8828955" cy="385259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pSp>
        <p:nvGrpSpPr>
          <p:cNvPr id="124" name="Groupe 123">
            <a:extLst>
              <a:ext uri="{FF2B5EF4-FFF2-40B4-BE49-F238E27FC236}">
                <a16:creationId xmlns:a16="http://schemas.microsoft.com/office/drawing/2014/main" xmlns="" id="{9611EE5A-463F-46EB-2E4A-BA92FC46074F}"/>
              </a:ext>
            </a:extLst>
          </p:cNvPr>
          <p:cNvGrpSpPr/>
          <p:nvPr/>
        </p:nvGrpSpPr>
        <p:grpSpPr>
          <a:xfrm>
            <a:off x="3446422" y="1274603"/>
            <a:ext cx="7145316" cy="2112461"/>
            <a:chOff x="3446422" y="1274603"/>
            <a:chExt cx="7145316" cy="2112461"/>
          </a:xfrm>
        </p:grpSpPr>
        <p:sp>
          <p:nvSpPr>
            <p:cNvPr id="5" name="Rectangle 4">
              <a:extLst>
                <a:ext uri="{FF2B5EF4-FFF2-40B4-BE49-F238E27FC236}">
                  <a16:creationId xmlns:a16="http://schemas.microsoft.com/office/drawing/2014/main" xmlns="" id="{033D10D7-0600-79B9-4D4F-D7818516673F}"/>
                </a:ext>
              </a:extLst>
            </p:cNvPr>
            <p:cNvSpPr/>
            <p:nvPr/>
          </p:nvSpPr>
          <p:spPr>
            <a:xfrm>
              <a:off x="4919700" y="1381135"/>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4" name="Triangle isocèle 13">
              <a:extLst>
                <a:ext uri="{FF2B5EF4-FFF2-40B4-BE49-F238E27FC236}">
                  <a16:creationId xmlns:a16="http://schemas.microsoft.com/office/drawing/2014/main" xmlns="" id="{A73A243B-30E5-4AA9-9275-D02610EE69EA}"/>
                </a:ext>
              </a:extLst>
            </p:cNvPr>
            <p:cNvSpPr/>
            <p:nvPr/>
          </p:nvSpPr>
          <p:spPr>
            <a:xfrm>
              <a:off x="4719691" y="1513086"/>
              <a:ext cx="120145" cy="1035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1" name="Rectangle 80">
              <a:extLst>
                <a:ext uri="{FF2B5EF4-FFF2-40B4-BE49-F238E27FC236}">
                  <a16:creationId xmlns:a16="http://schemas.microsoft.com/office/drawing/2014/main" xmlns="" id="{5D1E432F-1CB3-B04C-4015-0FE68A096D4F}"/>
                </a:ext>
              </a:extLst>
            </p:cNvPr>
            <p:cNvSpPr/>
            <p:nvPr/>
          </p:nvSpPr>
          <p:spPr>
            <a:xfrm>
              <a:off x="5340942" y="1504690"/>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2" name="Rectangle 81">
              <a:extLst>
                <a:ext uri="{FF2B5EF4-FFF2-40B4-BE49-F238E27FC236}">
                  <a16:creationId xmlns:a16="http://schemas.microsoft.com/office/drawing/2014/main" xmlns="" id="{E85997FE-2472-6A44-43C6-2557E348382E}"/>
                </a:ext>
              </a:extLst>
            </p:cNvPr>
            <p:cNvSpPr/>
            <p:nvPr/>
          </p:nvSpPr>
          <p:spPr>
            <a:xfrm>
              <a:off x="5218707" y="1623479"/>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3" name="Rectangle 82">
              <a:extLst>
                <a:ext uri="{FF2B5EF4-FFF2-40B4-BE49-F238E27FC236}">
                  <a16:creationId xmlns:a16="http://schemas.microsoft.com/office/drawing/2014/main" xmlns="" id="{16D8D45F-C5C0-C4B2-C519-E89D85EBB2C9}"/>
                </a:ext>
              </a:extLst>
            </p:cNvPr>
            <p:cNvSpPr/>
            <p:nvPr/>
          </p:nvSpPr>
          <p:spPr>
            <a:xfrm>
              <a:off x="4982303" y="1858961"/>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4" name="Rectangle 83">
              <a:extLst>
                <a:ext uri="{FF2B5EF4-FFF2-40B4-BE49-F238E27FC236}">
                  <a16:creationId xmlns:a16="http://schemas.microsoft.com/office/drawing/2014/main" xmlns="" id="{70B2C9A1-FBE9-58F1-5689-C1488EE15F68}"/>
                </a:ext>
              </a:extLst>
            </p:cNvPr>
            <p:cNvSpPr/>
            <p:nvPr/>
          </p:nvSpPr>
          <p:spPr>
            <a:xfrm>
              <a:off x="4947457" y="2094443"/>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5" name="Rectangle 84">
              <a:extLst>
                <a:ext uri="{FF2B5EF4-FFF2-40B4-BE49-F238E27FC236}">
                  <a16:creationId xmlns:a16="http://schemas.microsoft.com/office/drawing/2014/main" xmlns="" id="{50708820-307C-CA3F-E024-299269640941}"/>
                </a:ext>
              </a:extLst>
            </p:cNvPr>
            <p:cNvSpPr/>
            <p:nvPr/>
          </p:nvSpPr>
          <p:spPr>
            <a:xfrm>
              <a:off x="4741495" y="2329925"/>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6" name="Rectangle 85">
              <a:extLst>
                <a:ext uri="{FF2B5EF4-FFF2-40B4-BE49-F238E27FC236}">
                  <a16:creationId xmlns:a16="http://schemas.microsoft.com/office/drawing/2014/main" xmlns="" id="{D0489375-8D9A-E2F7-18BE-3BB332FFD38F}"/>
                </a:ext>
              </a:extLst>
            </p:cNvPr>
            <p:cNvSpPr/>
            <p:nvPr/>
          </p:nvSpPr>
          <p:spPr>
            <a:xfrm>
              <a:off x="4848027" y="2565407"/>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7" name="Rectangle 86">
              <a:extLst>
                <a:ext uri="{FF2B5EF4-FFF2-40B4-BE49-F238E27FC236}">
                  <a16:creationId xmlns:a16="http://schemas.microsoft.com/office/drawing/2014/main" xmlns="" id="{96FFEB4A-6C25-048F-DDC7-2CF1E0C8A601}"/>
                </a:ext>
              </a:extLst>
            </p:cNvPr>
            <p:cNvSpPr/>
            <p:nvPr/>
          </p:nvSpPr>
          <p:spPr>
            <a:xfrm>
              <a:off x="4876100" y="3155148"/>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 name="Triangle isocèle 88">
              <a:extLst>
                <a:ext uri="{FF2B5EF4-FFF2-40B4-BE49-F238E27FC236}">
                  <a16:creationId xmlns:a16="http://schemas.microsoft.com/office/drawing/2014/main" xmlns="" id="{C83BF6FD-54DC-E419-ED2E-41A519E320F4}"/>
                </a:ext>
              </a:extLst>
            </p:cNvPr>
            <p:cNvSpPr/>
            <p:nvPr/>
          </p:nvSpPr>
          <p:spPr>
            <a:xfrm>
              <a:off x="8457310" y="1289467"/>
              <a:ext cx="120145" cy="10357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7" name="Rectangle 96">
              <a:extLst>
                <a:ext uri="{FF2B5EF4-FFF2-40B4-BE49-F238E27FC236}">
                  <a16:creationId xmlns:a16="http://schemas.microsoft.com/office/drawing/2014/main" xmlns="" id="{FB3E4E8B-6AA8-23C1-EF2E-B082198297C2}"/>
                </a:ext>
              </a:extLst>
            </p:cNvPr>
            <p:cNvSpPr/>
            <p:nvPr/>
          </p:nvSpPr>
          <p:spPr>
            <a:xfrm>
              <a:off x="8545091" y="1459820"/>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8" name="Rectangle 97">
              <a:extLst>
                <a:ext uri="{FF2B5EF4-FFF2-40B4-BE49-F238E27FC236}">
                  <a16:creationId xmlns:a16="http://schemas.microsoft.com/office/drawing/2014/main" xmlns="" id="{41C20610-F42B-CE43-F78E-82205D73FCCC}"/>
                </a:ext>
              </a:extLst>
            </p:cNvPr>
            <p:cNvSpPr/>
            <p:nvPr/>
          </p:nvSpPr>
          <p:spPr>
            <a:xfrm>
              <a:off x="8622419" y="1621999"/>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9" name="Rectangle 98">
              <a:extLst>
                <a:ext uri="{FF2B5EF4-FFF2-40B4-BE49-F238E27FC236}">
                  <a16:creationId xmlns:a16="http://schemas.microsoft.com/office/drawing/2014/main" xmlns="" id="{BAFE54F8-7571-A8A1-0C7A-F2BFA3019EA8}"/>
                </a:ext>
              </a:extLst>
            </p:cNvPr>
            <p:cNvSpPr/>
            <p:nvPr/>
          </p:nvSpPr>
          <p:spPr>
            <a:xfrm>
              <a:off x="8433838" y="1785249"/>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0" name="Rectangle 99">
              <a:extLst>
                <a:ext uri="{FF2B5EF4-FFF2-40B4-BE49-F238E27FC236}">
                  <a16:creationId xmlns:a16="http://schemas.microsoft.com/office/drawing/2014/main" xmlns="" id="{AB4521C7-0FD8-917D-494A-4CFE82F1AF08}"/>
                </a:ext>
              </a:extLst>
            </p:cNvPr>
            <p:cNvSpPr/>
            <p:nvPr/>
          </p:nvSpPr>
          <p:spPr>
            <a:xfrm>
              <a:off x="8372582" y="2111331"/>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1" name="Rectangle 100">
              <a:extLst>
                <a:ext uri="{FF2B5EF4-FFF2-40B4-BE49-F238E27FC236}">
                  <a16:creationId xmlns:a16="http://schemas.microsoft.com/office/drawing/2014/main" xmlns="" id="{9D156B61-2C6E-8542-30EB-25C26243B681}"/>
                </a:ext>
              </a:extLst>
            </p:cNvPr>
            <p:cNvSpPr/>
            <p:nvPr/>
          </p:nvSpPr>
          <p:spPr>
            <a:xfrm>
              <a:off x="8312536" y="2600361"/>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2" name="Rectangle 101">
              <a:extLst>
                <a:ext uri="{FF2B5EF4-FFF2-40B4-BE49-F238E27FC236}">
                  <a16:creationId xmlns:a16="http://schemas.microsoft.com/office/drawing/2014/main" xmlns="" id="{BA47CB28-3B19-D8BD-1D25-08A6D97DAEF1}"/>
                </a:ext>
              </a:extLst>
            </p:cNvPr>
            <p:cNvSpPr/>
            <p:nvPr/>
          </p:nvSpPr>
          <p:spPr>
            <a:xfrm>
              <a:off x="8309779" y="3089391"/>
              <a:ext cx="106532" cy="106532"/>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Organigramme : Fusion 5">
              <a:extLst>
                <a:ext uri="{FF2B5EF4-FFF2-40B4-BE49-F238E27FC236}">
                  <a16:creationId xmlns:a16="http://schemas.microsoft.com/office/drawing/2014/main" xmlns="" id="{261450E3-EC19-AF2E-649A-A4F7C5F9AAB7}"/>
                </a:ext>
              </a:extLst>
            </p:cNvPr>
            <p:cNvSpPr/>
            <p:nvPr/>
          </p:nvSpPr>
          <p:spPr>
            <a:xfrm>
              <a:off x="4168354" y="1274603"/>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Losange 9">
              <a:extLst>
                <a:ext uri="{FF2B5EF4-FFF2-40B4-BE49-F238E27FC236}">
                  <a16:creationId xmlns:a16="http://schemas.microsoft.com/office/drawing/2014/main" xmlns="" id="{ABD91AC7-40F7-44A4-DFF8-69F0ACF5CEE1}"/>
                </a:ext>
              </a:extLst>
            </p:cNvPr>
            <p:cNvSpPr/>
            <p:nvPr/>
          </p:nvSpPr>
          <p:spPr>
            <a:xfrm>
              <a:off x="4581769" y="1276082"/>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Ellipse 14">
              <a:extLst>
                <a:ext uri="{FF2B5EF4-FFF2-40B4-BE49-F238E27FC236}">
                  <a16:creationId xmlns:a16="http://schemas.microsoft.com/office/drawing/2014/main" xmlns="" id="{316E1CD0-CCE8-B746-0DB1-618529E646D7}"/>
                </a:ext>
              </a:extLst>
            </p:cNvPr>
            <p:cNvSpPr/>
            <p:nvPr/>
          </p:nvSpPr>
          <p:spPr>
            <a:xfrm>
              <a:off x="5361039" y="1628771"/>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Flèche : droite 25">
              <a:extLst>
                <a:ext uri="{FF2B5EF4-FFF2-40B4-BE49-F238E27FC236}">
                  <a16:creationId xmlns:a16="http://schemas.microsoft.com/office/drawing/2014/main" xmlns="" id="{B90C5002-B74C-3C19-698D-BD7B918359B7}"/>
                </a:ext>
              </a:extLst>
            </p:cNvPr>
            <p:cNvSpPr/>
            <p:nvPr/>
          </p:nvSpPr>
          <p:spPr>
            <a:xfrm>
              <a:off x="5645945" y="1388278"/>
              <a:ext cx="169066" cy="106532"/>
            </a:xfrm>
            <a:prstGeom prst="rightArrow">
              <a:avLst>
                <a:gd name="adj1" fmla="val 31607"/>
                <a:gd name="adj2" fmla="val 634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Triangle isocèle 26">
              <a:extLst>
                <a:ext uri="{FF2B5EF4-FFF2-40B4-BE49-F238E27FC236}">
                  <a16:creationId xmlns:a16="http://schemas.microsoft.com/office/drawing/2014/main" xmlns="" id="{4E6D9D80-DB38-5E97-894E-EE2B53E05971}"/>
                </a:ext>
              </a:extLst>
            </p:cNvPr>
            <p:cNvSpPr/>
            <p:nvPr/>
          </p:nvSpPr>
          <p:spPr>
            <a:xfrm>
              <a:off x="8128819" y="1941849"/>
              <a:ext cx="106532" cy="106532"/>
            </a:xfrm>
            <a:prstGeom prst="triangle">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4" name="Triangle isocèle 33">
              <a:extLst>
                <a:ext uri="{FF2B5EF4-FFF2-40B4-BE49-F238E27FC236}">
                  <a16:creationId xmlns:a16="http://schemas.microsoft.com/office/drawing/2014/main" xmlns="" id="{D6FB2A5A-87A8-2265-22DC-214BE810311E}"/>
                </a:ext>
              </a:extLst>
            </p:cNvPr>
            <p:cNvSpPr/>
            <p:nvPr/>
          </p:nvSpPr>
          <p:spPr>
            <a:xfrm>
              <a:off x="4581769" y="1855721"/>
              <a:ext cx="106532" cy="106532"/>
            </a:xfrm>
            <a:prstGeom prst="triangle">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5" name="Ellipse 34">
              <a:extLst>
                <a:ext uri="{FF2B5EF4-FFF2-40B4-BE49-F238E27FC236}">
                  <a16:creationId xmlns:a16="http://schemas.microsoft.com/office/drawing/2014/main" xmlns="" id="{E162F9DE-F7A7-F29E-3781-49808246F2A2}"/>
                </a:ext>
              </a:extLst>
            </p:cNvPr>
            <p:cNvSpPr/>
            <p:nvPr/>
          </p:nvSpPr>
          <p:spPr>
            <a:xfrm>
              <a:off x="5254507" y="1743174"/>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6" name="Ellipse 35">
              <a:extLst>
                <a:ext uri="{FF2B5EF4-FFF2-40B4-BE49-F238E27FC236}">
                  <a16:creationId xmlns:a16="http://schemas.microsoft.com/office/drawing/2014/main" xmlns="" id="{1483AD6D-7693-0C5B-1EC9-B99D24256EE3}"/>
                </a:ext>
              </a:extLst>
            </p:cNvPr>
            <p:cNvSpPr/>
            <p:nvPr/>
          </p:nvSpPr>
          <p:spPr>
            <a:xfrm>
              <a:off x="5438488" y="1861368"/>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7" name="Ellipse 36">
              <a:extLst>
                <a:ext uri="{FF2B5EF4-FFF2-40B4-BE49-F238E27FC236}">
                  <a16:creationId xmlns:a16="http://schemas.microsoft.com/office/drawing/2014/main" xmlns="" id="{6F289BB8-5D29-46B9-2BF8-02DF4050E998}"/>
                </a:ext>
              </a:extLst>
            </p:cNvPr>
            <p:cNvSpPr/>
            <p:nvPr/>
          </p:nvSpPr>
          <p:spPr>
            <a:xfrm>
              <a:off x="5286713" y="1981658"/>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8" name="Ellipse 37">
              <a:extLst>
                <a:ext uri="{FF2B5EF4-FFF2-40B4-BE49-F238E27FC236}">
                  <a16:creationId xmlns:a16="http://schemas.microsoft.com/office/drawing/2014/main" xmlns="" id="{21668607-F51B-6770-4C91-54FAA0A408A0}"/>
                </a:ext>
              </a:extLst>
            </p:cNvPr>
            <p:cNvSpPr/>
            <p:nvPr/>
          </p:nvSpPr>
          <p:spPr>
            <a:xfrm>
              <a:off x="5120651" y="2216248"/>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9" name="Ellipse 38">
              <a:extLst>
                <a:ext uri="{FF2B5EF4-FFF2-40B4-BE49-F238E27FC236}">
                  <a16:creationId xmlns:a16="http://schemas.microsoft.com/office/drawing/2014/main" xmlns="" id="{9E5153E1-6971-F76D-CE41-80B2C7690F37}"/>
                </a:ext>
              </a:extLst>
            </p:cNvPr>
            <p:cNvSpPr/>
            <p:nvPr/>
          </p:nvSpPr>
          <p:spPr>
            <a:xfrm>
              <a:off x="5147975" y="2451693"/>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0" name="Ellipse 39">
              <a:extLst>
                <a:ext uri="{FF2B5EF4-FFF2-40B4-BE49-F238E27FC236}">
                  <a16:creationId xmlns:a16="http://schemas.microsoft.com/office/drawing/2014/main" xmlns="" id="{9B07395D-3A41-E072-FBC0-C503E2AA1F49}"/>
                </a:ext>
              </a:extLst>
            </p:cNvPr>
            <p:cNvSpPr/>
            <p:nvPr/>
          </p:nvSpPr>
          <p:spPr>
            <a:xfrm>
              <a:off x="5145933" y="2566823"/>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Ellipse 40">
              <a:extLst>
                <a:ext uri="{FF2B5EF4-FFF2-40B4-BE49-F238E27FC236}">
                  <a16:creationId xmlns:a16="http://schemas.microsoft.com/office/drawing/2014/main" xmlns="" id="{B2153359-CD8D-7358-A7C0-AB4F8DDAE0A5}"/>
                </a:ext>
              </a:extLst>
            </p:cNvPr>
            <p:cNvSpPr/>
            <p:nvPr/>
          </p:nvSpPr>
          <p:spPr>
            <a:xfrm>
              <a:off x="5035569" y="2331161"/>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2" name="Ellipse 41">
              <a:extLst>
                <a:ext uri="{FF2B5EF4-FFF2-40B4-BE49-F238E27FC236}">
                  <a16:creationId xmlns:a16="http://schemas.microsoft.com/office/drawing/2014/main" xmlns="" id="{B4F8931F-50DA-49A8-DFFF-1838C187938C}"/>
                </a:ext>
              </a:extLst>
            </p:cNvPr>
            <p:cNvSpPr/>
            <p:nvPr/>
          </p:nvSpPr>
          <p:spPr>
            <a:xfrm>
              <a:off x="4964357" y="2684813"/>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3" name="Ellipse 42">
              <a:extLst>
                <a:ext uri="{FF2B5EF4-FFF2-40B4-BE49-F238E27FC236}">
                  <a16:creationId xmlns:a16="http://schemas.microsoft.com/office/drawing/2014/main" xmlns="" id="{6ABBE825-362B-4246-5E98-87E4D35F9665}"/>
                </a:ext>
              </a:extLst>
            </p:cNvPr>
            <p:cNvSpPr/>
            <p:nvPr/>
          </p:nvSpPr>
          <p:spPr>
            <a:xfrm>
              <a:off x="4866434" y="2806607"/>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Ellipse 43">
              <a:extLst>
                <a:ext uri="{FF2B5EF4-FFF2-40B4-BE49-F238E27FC236}">
                  <a16:creationId xmlns:a16="http://schemas.microsoft.com/office/drawing/2014/main" xmlns="" id="{88E5F07E-BB84-9C23-B71F-9CC4D41501C9}"/>
                </a:ext>
              </a:extLst>
            </p:cNvPr>
            <p:cNvSpPr/>
            <p:nvPr/>
          </p:nvSpPr>
          <p:spPr>
            <a:xfrm>
              <a:off x="4944414" y="2921737"/>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5" name="Ellipse 44">
              <a:extLst>
                <a:ext uri="{FF2B5EF4-FFF2-40B4-BE49-F238E27FC236}">
                  <a16:creationId xmlns:a16="http://schemas.microsoft.com/office/drawing/2014/main" xmlns="" id="{5057CF50-CEA1-FA9E-9E4B-E6020C1AAD80}"/>
                </a:ext>
              </a:extLst>
            </p:cNvPr>
            <p:cNvSpPr/>
            <p:nvPr/>
          </p:nvSpPr>
          <p:spPr>
            <a:xfrm>
              <a:off x="4767149" y="3042867"/>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6" name="Ellipse 45">
              <a:extLst>
                <a:ext uri="{FF2B5EF4-FFF2-40B4-BE49-F238E27FC236}">
                  <a16:creationId xmlns:a16="http://schemas.microsoft.com/office/drawing/2014/main" xmlns="" id="{BD487BA4-CC39-3A97-1B48-CFD336AB74FA}"/>
                </a:ext>
              </a:extLst>
            </p:cNvPr>
            <p:cNvSpPr/>
            <p:nvPr/>
          </p:nvSpPr>
          <p:spPr>
            <a:xfrm>
              <a:off x="4813168" y="3279127"/>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7" name="Organigramme : Fusion 46">
              <a:extLst>
                <a:ext uri="{FF2B5EF4-FFF2-40B4-BE49-F238E27FC236}">
                  <a16:creationId xmlns:a16="http://schemas.microsoft.com/office/drawing/2014/main" xmlns="" id="{139F97B1-BF01-BA15-218C-A1CA9086A267}"/>
                </a:ext>
              </a:extLst>
            </p:cNvPr>
            <p:cNvSpPr/>
            <p:nvPr/>
          </p:nvSpPr>
          <p:spPr>
            <a:xfrm>
              <a:off x="4561709" y="1390840"/>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8" name="Organigramme : Fusion 47">
              <a:extLst>
                <a:ext uri="{FF2B5EF4-FFF2-40B4-BE49-F238E27FC236}">
                  <a16:creationId xmlns:a16="http://schemas.microsoft.com/office/drawing/2014/main" xmlns="" id="{136CFF2A-B89E-E828-9D08-955D1FAEA108}"/>
                </a:ext>
              </a:extLst>
            </p:cNvPr>
            <p:cNvSpPr/>
            <p:nvPr/>
          </p:nvSpPr>
          <p:spPr>
            <a:xfrm>
              <a:off x="4448640" y="1513086"/>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9" name="Losange 48">
              <a:extLst>
                <a:ext uri="{FF2B5EF4-FFF2-40B4-BE49-F238E27FC236}">
                  <a16:creationId xmlns:a16="http://schemas.microsoft.com/office/drawing/2014/main" xmlns="" id="{CB35A829-B5CE-12F3-EE33-118635B46116}"/>
                </a:ext>
              </a:extLst>
            </p:cNvPr>
            <p:cNvSpPr/>
            <p:nvPr/>
          </p:nvSpPr>
          <p:spPr>
            <a:xfrm>
              <a:off x="4626104" y="1389757"/>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0" name="Losange 49">
              <a:extLst>
                <a:ext uri="{FF2B5EF4-FFF2-40B4-BE49-F238E27FC236}">
                  <a16:creationId xmlns:a16="http://schemas.microsoft.com/office/drawing/2014/main" xmlns="" id="{E41A24AD-1201-BA8A-A646-E6029A521242}"/>
                </a:ext>
              </a:extLst>
            </p:cNvPr>
            <p:cNvSpPr/>
            <p:nvPr/>
          </p:nvSpPr>
          <p:spPr>
            <a:xfrm>
              <a:off x="4454998" y="1503433"/>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Losange 50">
              <a:extLst>
                <a:ext uri="{FF2B5EF4-FFF2-40B4-BE49-F238E27FC236}">
                  <a16:creationId xmlns:a16="http://schemas.microsoft.com/office/drawing/2014/main" xmlns="" id="{039CED52-C9F7-39F5-3E7B-0A345E51DAC2}"/>
                </a:ext>
              </a:extLst>
            </p:cNvPr>
            <p:cNvSpPr/>
            <p:nvPr/>
          </p:nvSpPr>
          <p:spPr>
            <a:xfrm>
              <a:off x="4577359" y="1623479"/>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2" name="Losange 51">
              <a:extLst>
                <a:ext uri="{FF2B5EF4-FFF2-40B4-BE49-F238E27FC236}">
                  <a16:creationId xmlns:a16="http://schemas.microsoft.com/office/drawing/2014/main" xmlns="" id="{B777959F-AD8D-CAB3-027F-B0DA6B712E83}"/>
                </a:ext>
              </a:extLst>
            </p:cNvPr>
            <p:cNvSpPr/>
            <p:nvPr/>
          </p:nvSpPr>
          <p:spPr>
            <a:xfrm>
              <a:off x="4274772" y="1746133"/>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Losange 52">
              <a:extLst>
                <a:ext uri="{FF2B5EF4-FFF2-40B4-BE49-F238E27FC236}">
                  <a16:creationId xmlns:a16="http://schemas.microsoft.com/office/drawing/2014/main" xmlns="" id="{3FE28E4A-9873-9FE6-C0B7-0E023D9C024A}"/>
                </a:ext>
              </a:extLst>
            </p:cNvPr>
            <p:cNvSpPr/>
            <p:nvPr/>
          </p:nvSpPr>
          <p:spPr>
            <a:xfrm>
              <a:off x="4268232" y="1867784"/>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4" name="Losange 53">
              <a:extLst>
                <a:ext uri="{FF2B5EF4-FFF2-40B4-BE49-F238E27FC236}">
                  <a16:creationId xmlns:a16="http://schemas.microsoft.com/office/drawing/2014/main" xmlns="" id="{50E3E9B0-05E0-62E8-3C26-7846D390130F}"/>
                </a:ext>
              </a:extLst>
            </p:cNvPr>
            <p:cNvSpPr/>
            <p:nvPr/>
          </p:nvSpPr>
          <p:spPr>
            <a:xfrm>
              <a:off x="4334844" y="1989435"/>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Losange 55">
              <a:extLst>
                <a:ext uri="{FF2B5EF4-FFF2-40B4-BE49-F238E27FC236}">
                  <a16:creationId xmlns:a16="http://schemas.microsoft.com/office/drawing/2014/main" xmlns="" id="{AA72AAC3-FEF9-8A6F-3B31-0880A4046A87}"/>
                </a:ext>
              </a:extLst>
            </p:cNvPr>
            <p:cNvSpPr/>
            <p:nvPr/>
          </p:nvSpPr>
          <p:spPr>
            <a:xfrm>
              <a:off x="6730120" y="1950753"/>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7" name="Losange 56">
              <a:extLst>
                <a:ext uri="{FF2B5EF4-FFF2-40B4-BE49-F238E27FC236}">
                  <a16:creationId xmlns:a16="http://schemas.microsoft.com/office/drawing/2014/main" xmlns="" id="{3FBB6BBE-F004-3E94-C44E-668BCB3B1679}"/>
                </a:ext>
              </a:extLst>
            </p:cNvPr>
            <p:cNvSpPr/>
            <p:nvPr/>
          </p:nvSpPr>
          <p:spPr>
            <a:xfrm>
              <a:off x="6867545" y="1795915"/>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8" name="Losange 57">
              <a:extLst>
                <a:ext uri="{FF2B5EF4-FFF2-40B4-BE49-F238E27FC236}">
                  <a16:creationId xmlns:a16="http://schemas.microsoft.com/office/drawing/2014/main" xmlns="" id="{EE60364D-022C-6006-2EA6-59797EE6D9CC}"/>
                </a:ext>
              </a:extLst>
            </p:cNvPr>
            <p:cNvSpPr/>
            <p:nvPr/>
          </p:nvSpPr>
          <p:spPr>
            <a:xfrm>
              <a:off x="4396052" y="2332543"/>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9" name="Losange 58">
              <a:extLst>
                <a:ext uri="{FF2B5EF4-FFF2-40B4-BE49-F238E27FC236}">
                  <a16:creationId xmlns:a16="http://schemas.microsoft.com/office/drawing/2014/main" xmlns="" id="{94EF8E4A-5226-33DB-EB55-9CC172228175}"/>
                </a:ext>
              </a:extLst>
            </p:cNvPr>
            <p:cNvSpPr/>
            <p:nvPr/>
          </p:nvSpPr>
          <p:spPr>
            <a:xfrm>
              <a:off x="3446422" y="2214581"/>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1" name="Losange 60">
              <a:extLst>
                <a:ext uri="{FF2B5EF4-FFF2-40B4-BE49-F238E27FC236}">
                  <a16:creationId xmlns:a16="http://schemas.microsoft.com/office/drawing/2014/main" xmlns="" id="{A1D2BFEE-4DD3-F0C6-5C4D-B7CAD549E4ED}"/>
                </a:ext>
              </a:extLst>
            </p:cNvPr>
            <p:cNvSpPr/>
            <p:nvPr/>
          </p:nvSpPr>
          <p:spPr>
            <a:xfrm>
              <a:off x="4593557" y="2575571"/>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2" name="Losange 61">
              <a:extLst>
                <a:ext uri="{FF2B5EF4-FFF2-40B4-BE49-F238E27FC236}">
                  <a16:creationId xmlns:a16="http://schemas.microsoft.com/office/drawing/2014/main" xmlns="" id="{4C85F1C8-557E-B37A-A84B-12CC1151727D}"/>
                </a:ext>
              </a:extLst>
            </p:cNvPr>
            <p:cNvSpPr/>
            <p:nvPr/>
          </p:nvSpPr>
          <p:spPr>
            <a:xfrm>
              <a:off x="4553575" y="2696490"/>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3" name="Losange 62">
              <a:extLst>
                <a:ext uri="{FF2B5EF4-FFF2-40B4-BE49-F238E27FC236}">
                  <a16:creationId xmlns:a16="http://schemas.microsoft.com/office/drawing/2014/main" xmlns="" id="{A8A3D690-1FC2-1876-1077-325988664EC2}"/>
                </a:ext>
              </a:extLst>
            </p:cNvPr>
            <p:cNvSpPr/>
            <p:nvPr/>
          </p:nvSpPr>
          <p:spPr>
            <a:xfrm>
              <a:off x="4501145" y="2817409"/>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4" name="Losange 63">
              <a:extLst>
                <a:ext uri="{FF2B5EF4-FFF2-40B4-BE49-F238E27FC236}">
                  <a16:creationId xmlns:a16="http://schemas.microsoft.com/office/drawing/2014/main" xmlns="" id="{66B943D8-F9B0-CAEA-BCAA-ECD6D5A9C453}"/>
                </a:ext>
              </a:extLst>
            </p:cNvPr>
            <p:cNvSpPr/>
            <p:nvPr/>
          </p:nvSpPr>
          <p:spPr>
            <a:xfrm>
              <a:off x="4561217" y="2927405"/>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6" name="Losange 65">
              <a:extLst>
                <a:ext uri="{FF2B5EF4-FFF2-40B4-BE49-F238E27FC236}">
                  <a16:creationId xmlns:a16="http://schemas.microsoft.com/office/drawing/2014/main" xmlns="" id="{CD599A2E-81F0-BCD7-3363-FEC2AF88AAED}"/>
                </a:ext>
              </a:extLst>
            </p:cNvPr>
            <p:cNvSpPr/>
            <p:nvPr/>
          </p:nvSpPr>
          <p:spPr>
            <a:xfrm>
              <a:off x="4336919" y="3161683"/>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7" name="Organigramme : Fusion 66">
              <a:extLst>
                <a:ext uri="{FF2B5EF4-FFF2-40B4-BE49-F238E27FC236}">
                  <a16:creationId xmlns:a16="http://schemas.microsoft.com/office/drawing/2014/main" xmlns="" id="{DDFBB1D6-B33B-F59A-97DF-E55764CCE2D5}"/>
                </a:ext>
              </a:extLst>
            </p:cNvPr>
            <p:cNvSpPr/>
            <p:nvPr/>
          </p:nvSpPr>
          <p:spPr>
            <a:xfrm>
              <a:off x="4553575" y="1752089"/>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8" name="Organigramme : Fusion 67">
              <a:extLst>
                <a:ext uri="{FF2B5EF4-FFF2-40B4-BE49-F238E27FC236}">
                  <a16:creationId xmlns:a16="http://schemas.microsoft.com/office/drawing/2014/main" xmlns="" id="{D535B85B-D93E-136F-5B72-96E5AA35BD9C}"/>
                </a:ext>
              </a:extLst>
            </p:cNvPr>
            <p:cNvSpPr/>
            <p:nvPr/>
          </p:nvSpPr>
          <p:spPr>
            <a:xfrm>
              <a:off x="4584628" y="2096050"/>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9" name="Organigramme : Fusion 68">
              <a:extLst>
                <a:ext uri="{FF2B5EF4-FFF2-40B4-BE49-F238E27FC236}">
                  <a16:creationId xmlns:a16="http://schemas.microsoft.com/office/drawing/2014/main" xmlns="" id="{F7BE7F3C-2D91-2B59-806A-E630918735AF}"/>
                </a:ext>
              </a:extLst>
            </p:cNvPr>
            <p:cNvSpPr/>
            <p:nvPr/>
          </p:nvSpPr>
          <p:spPr>
            <a:xfrm>
              <a:off x="4606157" y="2335083"/>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0" name="Organigramme : Fusion 69">
              <a:extLst>
                <a:ext uri="{FF2B5EF4-FFF2-40B4-BE49-F238E27FC236}">
                  <a16:creationId xmlns:a16="http://schemas.microsoft.com/office/drawing/2014/main" xmlns="" id="{B9159798-6FFC-7AB7-4F9A-8E04D3746E2D}"/>
                </a:ext>
              </a:extLst>
            </p:cNvPr>
            <p:cNvSpPr/>
            <p:nvPr/>
          </p:nvSpPr>
          <p:spPr>
            <a:xfrm>
              <a:off x="4579314" y="2451693"/>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0" name="Losange 59">
              <a:extLst>
                <a:ext uri="{FF2B5EF4-FFF2-40B4-BE49-F238E27FC236}">
                  <a16:creationId xmlns:a16="http://schemas.microsoft.com/office/drawing/2014/main" xmlns="" id="{EFED0826-F93F-B133-0589-1DFDAF7313F2}"/>
                </a:ext>
              </a:extLst>
            </p:cNvPr>
            <p:cNvSpPr/>
            <p:nvPr/>
          </p:nvSpPr>
          <p:spPr>
            <a:xfrm>
              <a:off x="4618053" y="2454652"/>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5" name="Losange 54">
              <a:extLst>
                <a:ext uri="{FF2B5EF4-FFF2-40B4-BE49-F238E27FC236}">
                  <a16:creationId xmlns:a16="http://schemas.microsoft.com/office/drawing/2014/main" xmlns="" id="{71408484-9458-B576-DF52-2A41EAF959DD}"/>
                </a:ext>
              </a:extLst>
            </p:cNvPr>
            <p:cNvSpPr/>
            <p:nvPr/>
          </p:nvSpPr>
          <p:spPr>
            <a:xfrm>
              <a:off x="4625774" y="2101562"/>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1" name="Organigramme : Fusion 70">
              <a:extLst>
                <a:ext uri="{FF2B5EF4-FFF2-40B4-BE49-F238E27FC236}">
                  <a16:creationId xmlns:a16="http://schemas.microsoft.com/office/drawing/2014/main" xmlns="" id="{ECA8FD40-D25D-BBF4-2A78-64775A613312}"/>
                </a:ext>
              </a:extLst>
            </p:cNvPr>
            <p:cNvSpPr/>
            <p:nvPr/>
          </p:nvSpPr>
          <p:spPr>
            <a:xfrm>
              <a:off x="3895606" y="2213101"/>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2" name="Organigramme : Fusion 71">
              <a:extLst>
                <a:ext uri="{FF2B5EF4-FFF2-40B4-BE49-F238E27FC236}">
                  <a16:creationId xmlns:a16="http://schemas.microsoft.com/office/drawing/2014/main" xmlns="" id="{24E74A7F-3C6A-DEED-3F11-23D115E05482}"/>
                </a:ext>
              </a:extLst>
            </p:cNvPr>
            <p:cNvSpPr/>
            <p:nvPr/>
          </p:nvSpPr>
          <p:spPr>
            <a:xfrm>
              <a:off x="4222109" y="1989435"/>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3" name="Organigramme : Fusion 72">
              <a:extLst>
                <a:ext uri="{FF2B5EF4-FFF2-40B4-BE49-F238E27FC236}">
                  <a16:creationId xmlns:a16="http://schemas.microsoft.com/office/drawing/2014/main" xmlns="" id="{BEF4D014-E162-6D82-BE9B-38B2F88BA5C4}"/>
                </a:ext>
              </a:extLst>
            </p:cNvPr>
            <p:cNvSpPr/>
            <p:nvPr/>
          </p:nvSpPr>
          <p:spPr>
            <a:xfrm>
              <a:off x="3858633" y="2567190"/>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4" name="Organigramme : Fusion 73">
              <a:extLst>
                <a:ext uri="{FF2B5EF4-FFF2-40B4-BE49-F238E27FC236}">
                  <a16:creationId xmlns:a16="http://schemas.microsoft.com/office/drawing/2014/main" xmlns="" id="{ABF4CCF6-4C2F-680A-BEFA-F80C62E4940C}"/>
                </a:ext>
              </a:extLst>
            </p:cNvPr>
            <p:cNvSpPr/>
            <p:nvPr/>
          </p:nvSpPr>
          <p:spPr>
            <a:xfrm>
              <a:off x="4341465" y="2685662"/>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5" name="Organigramme : Fusion 74">
              <a:extLst>
                <a:ext uri="{FF2B5EF4-FFF2-40B4-BE49-F238E27FC236}">
                  <a16:creationId xmlns:a16="http://schemas.microsoft.com/office/drawing/2014/main" xmlns="" id="{54C9DBCE-9FAE-5108-4D18-B1C643F80C5B}"/>
                </a:ext>
              </a:extLst>
            </p:cNvPr>
            <p:cNvSpPr/>
            <p:nvPr/>
          </p:nvSpPr>
          <p:spPr>
            <a:xfrm>
              <a:off x="4583090" y="2811151"/>
              <a:ext cx="106532" cy="106532"/>
            </a:xfrm>
            <a:prstGeom prst="flowChartMer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6" name="Organigramme : Fusion 75">
              <a:extLst>
                <a:ext uri="{FF2B5EF4-FFF2-40B4-BE49-F238E27FC236}">
                  <a16:creationId xmlns:a16="http://schemas.microsoft.com/office/drawing/2014/main" xmlns="" id="{A4A688B6-F63B-686B-5FEF-0DF2D58B0A2D}"/>
                </a:ext>
              </a:extLst>
            </p:cNvPr>
            <p:cNvSpPr/>
            <p:nvPr/>
          </p:nvSpPr>
          <p:spPr>
            <a:xfrm>
              <a:off x="4442832" y="2929497"/>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7" name="Organigramme : Fusion 76">
              <a:extLst>
                <a:ext uri="{FF2B5EF4-FFF2-40B4-BE49-F238E27FC236}">
                  <a16:creationId xmlns:a16="http://schemas.microsoft.com/office/drawing/2014/main" xmlns="" id="{0A18C94D-30D7-5F9A-652D-CC17B622E7D7}"/>
                </a:ext>
              </a:extLst>
            </p:cNvPr>
            <p:cNvSpPr/>
            <p:nvPr/>
          </p:nvSpPr>
          <p:spPr>
            <a:xfrm>
              <a:off x="4288199" y="3038918"/>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5" name="Losange 64">
              <a:extLst>
                <a:ext uri="{FF2B5EF4-FFF2-40B4-BE49-F238E27FC236}">
                  <a16:creationId xmlns:a16="http://schemas.microsoft.com/office/drawing/2014/main" xmlns="" id="{AE7D15D7-ADB1-A97A-DCA2-8E965D41CAC4}"/>
                </a:ext>
              </a:extLst>
            </p:cNvPr>
            <p:cNvSpPr/>
            <p:nvPr/>
          </p:nvSpPr>
          <p:spPr>
            <a:xfrm>
              <a:off x="4221620" y="3037955"/>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8" name="Organigramme : Fusion 77">
              <a:extLst>
                <a:ext uri="{FF2B5EF4-FFF2-40B4-BE49-F238E27FC236}">
                  <a16:creationId xmlns:a16="http://schemas.microsoft.com/office/drawing/2014/main" xmlns="" id="{C0BB6586-DE7D-C132-B396-8B094D6EF198}"/>
                </a:ext>
              </a:extLst>
            </p:cNvPr>
            <p:cNvSpPr/>
            <p:nvPr/>
          </p:nvSpPr>
          <p:spPr>
            <a:xfrm>
              <a:off x="4535309" y="3154963"/>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9" name="Organigramme : Fusion 78">
              <a:extLst>
                <a:ext uri="{FF2B5EF4-FFF2-40B4-BE49-F238E27FC236}">
                  <a16:creationId xmlns:a16="http://schemas.microsoft.com/office/drawing/2014/main" xmlns="" id="{7E976629-8ADC-8396-11E0-A6864C8EA028}"/>
                </a:ext>
              </a:extLst>
            </p:cNvPr>
            <p:cNvSpPr/>
            <p:nvPr/>
          </p:nvSpPr>
          <p:spPr>
            <a:xfrm>
              <a:off x="3948872" y="3280532"/>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0" name="Triangle isocèle 79">
              <a:extLst>
                <a:ext uri="{FF2B5EF4-FFF2-40B4-BE49-F238E27FC236}">
                  <a16:creationId xmlns:a16="http://schemas.microsoft.com/office/drawing/2014/main" xmlns="" id="{E1107694-9ACC-B9CB-0FEE-25E6328B36C1}"/>
                </a:ext>
              </a:extLst>
            </p:cNvPr>
            <p:cNvSpPr/>
            <p:nvPr/>
          </p:nvSpPr>
          <p:spPr>
            <a:xfrm>
              <a:off x="3597503" y="3279632"/>
              <a:ext cx="106532" cy="106532"/>
            </a:xfrm>
            <a:prstGeom prst="triangle">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8" name="Organigramme : Fusion 87">
              <a:extLst>
                <a:ext uri="{FF2B5EF4-FFF2-40B4-BE49-F238E27FC236}">
                  <a16:creationId xmlns:a16="http://schemas.microsoft.com/office/drawing/2014/main" xmlns="" id="{C4845E4D-78DA-AE1A-52CD-FD7668BB169C}"/>
                </a:ext>
              </a:extLst>
            </p:cNvPr>
            <p:cNvSpPr/>
            <p:nvPr/>
          </p:nvSpPr>
          <p:spPr>
            <a:xfrm>
              <a:off x="7985947" y="1295926"/>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0" name="Triangle isocèle 89">
              <a:extLst>
                <a:ext uri="{FF2B5EF4-FFF2-40B4-BE49-F238E27FC236}">
                  <a16:creationId xmlns:a16="http://schemas.microsoft.com/office/drawing/2014/main" xmlns="" id="{43139DFD-B3AB-D5DF-DD63-1E97D5C9B24A}"/>
                </a:ext>
              </a:extLst>
            </p:cNvPr>
            <p:cNvSpPr/>
            <p:nvPr/>
          </p:nvSpPr>
          <p:spPr>
            <a:xfrm>
              <a:off x="7315191" y="2434885"/>
              <a:ext cx="106532" cy="106532"/>
            </a:xfrm>
            <a:prstGeom prst="triangle">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1" name="Ellipse 90">
              <a:extLst>
                <a:ext uri="{FF2B5EF4-FFF2-40B4-BE49-F238E27FC236}">
                  <a16:creationId xmlns:a16="http://schemas.microsoft.com/office/drawing/2014/main" xmlns="" id="{329531A8-DBB3-6E00-C9C5-729B68B8BB05}"/>
                </a:ext>
              </a:extLst>
            </p:cNvPr>
            <p:cNvSpPr/>
            <p:nvPr/>
          </p:nvSpPr>
          <p:spPr>
            <a:xfrm>
              <a:off x="8474179" y="2266887"/>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2" name="Ellipse 91">
              <a:extLst>
                <a:ext uri="{FF2B5EF4-FFF2-40B4-BE49-F238E27FC236}">
                  <a16:creationId xmlns:a16="http://schemas.microsoft.com/office/drawing/2014/main" xmlns="" id="{4F9EDC30-EF6E-181E-4458-D7955BE8047F}"/>
                </a:ext>
              </a:extLst>
            </p:cNvPr>
            <p:cNvSpPr/>
            <p:nvPr/>
          </p:nvSpPr>
          <p:spPr>
            <a:xfrm>
              <a:off x="8777024" y="2600818"/>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3" name="Ellipse 92">
              <a:extLst>
                <a:ext uri="{FF2B5EF4-FFF2-40B4-BE49-F238E27FC236}">
                  <a16:creationId xmlns:a16="http://schemas.microsoft.com/office/drawing/2014/main" xmlns="" id="{28BD848F-1487-150C-7E04-1F77840628B0}"/>
                </a:ext>
              </a:extLst>
            </p:cNvPr>
            <p:cNvSpPr/>
            <p:nvPr/>
          </p:nvSpPr>
          <p:spPr>
            <a:xfrm>
              <a:off x="8365802" y="2762663"/>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4" name="Ellipse 93">
              <a:extLst>
                <a:ext uri="{FF2B5EF4-FFF2-40B4-BE49-F238E27FC236}">
                  <a16:creationId xmlns:a16="http://schemas.microsoft.com/office/drawing/2014/main" xmlns="" id="{FA6EBF22-FB0B-F220-8A60-E293B8478D05}"/>
                </a:ext>
              </a:extLst>
            </p:cNvPr>
            <p:cNvSpPr/>
            <p:nvPr/>
          </p:nvSpPr>
          <p:spPr>
            <a:xfrm>
              <a:off x="8545091" y="2926462"/>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5" name="Ellipse 94">
              <a:extLst>
                <a:ext uri="{FF2B5EF4-FFF2-40B4-BE49-F238E27FC236}">
                  <a16:creationId xmlns:a16="http://schemas.microsoft.com/office/drawing/2014/main" xmlns="" id="{D4A371A9-D71E-2D08-B586-3055C8CFB618}"/>
                </a:ext>
              </a:extLst>
            </p:cNvPr>
            <p:cNvSpPr/>
            <p:nvPr/>
          </p:nvSpPr>
          <p:spPr>
            <a:xfrm>
              <a:off x="8598357" y="3090261"/>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 name="Ellipse 95">
              <a:extLst>
                <a:ext uri="{FF2B5EF4-FFF2-40B4-BE49-F238E27FC236}">
                  <a16:creationId xmlns:a16="http://schemas.microsoft.com/office/drawing/2014/main" xmlns="" id="{C6CCFC7E-3958-0D0E-0812-A35805AA8C04}"/>
                </a:ext>
              </a:extLst>
            </p:cNvPr>
            <p:cNvSpPr/>
            <p:nvPr/>
          </p:nvSpPr>
          <p:spPr>
            <a:xfrm>
              <a:off x="8882595" y="3254060"/>
              <a:ext cx="106532" cy="1065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3" name="Organigramme : Fusion 102">
              <a:extLst>
                <a:ext uri="{FF2B5EF4-FFF2-40B4-BE49-F238E27FC236}">
                  <a16:creationId xmlns:a16="http://schemas.microsoft.com/office/drawing/2014/main" xmlns="" id="{ED9F21F1-84E9-6A13-61D6-4377F4428C43}"/>
                </a:ext>
              </a:extLst>
            </p:cNvPr>
            <p:cNvSpPr/>
            <p:nvPr/>
          </p:nvSpPr>
          <p:spPr>
            <a:xfrm>
              <a:off x="7884187" y="1464869"/>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4" name="Organigramme : Fusion 103">
              <a:extLst>
                <a:ext uri="{FF2B5EF4-FFF2-40B4-BE49-F238E27FC236}">
                  <a16:creationId xmlns:a16="http://schemas.microsoft.com/office/drawing/2014/main" xmlns="" id="{446D320B-1053-617D-A6AE-22D022A6FAEC}"/>
                </a:ext>
              </a:extLst>
            </p:cNvPr>
            <p:cNvSpPr/>
            <p:nvPr/>
          </p:nvSpPr>
          <p:spPr>
            <a:xfrm>
              <a:off x="8075553" y="1621999"/>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5" name="Organigramme : Fusion 104">
              <a:extLst>
                <a:ext uri="{FF2B5EF4-FFF2-40B4-BE49-F238E27FC236}">
                  <a16:creationId xmlns:a16="http://schemas.microsoft.com/office/drawing/2014/main" xmlns="" id="{C2A97A0C-7608-DAB4-FB1E-62491238A5C2}"/>
                </a:ext>
              </a:extLst>
            </p:cNvPr>
            <p:cNvSpPr/>
            <p:nvPr/>
          </p:nvSpPr>
          <p:spPr>
            <a:xfrm>
              <a:off x="8128819" y="1783235"/>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6" name="Organigramme : Fusion 105">
              <a:extLst>
                <a:ext uri="{FF2B5EF4-FFF2-40B4-BE49-F238E27FC236}">
                  <a16:creationId xmlns:a16="http://schemas.microsoft.com/office/drawing/2014/main" xmlns="" id="{239CDAB8-70FC-2BAB-59FA-5147326F84B3}"/>
                </a:ext>
              </a:extLst>
            </p:cNvPr>
            <p:cNvSpPr/>
            <p:nvPr/>
          </p:nvSpPr>
          <p:spPr>
            <a:xfrm>
              <a:off x="8039213" y="1946852"/>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7" name="Organigramme : Fusion 106">
              <a:extLst>
                <a:ext uri="{FF2B5EF4-FFF2-40B4-BE49-F238E27FC236}">
                  <a16:creationId xmlns:a16="http://schemas.microsoft.com/office/drawing/2014/main" xmlns="" id="{E99EE271-CEF4-92BF-805B-1DE476EAE0EB}"/>
                </a:ext>
              </a:extLst>
            </p:cNvPr>
            <p:cNvSpPr/>
            <p:nvPr/>
          </p:nvSpPr>
          <p:spPr>
            <a:xfrm>
              <a:off x="8128819" y="2110469"/>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8" name="Organigramme : Fusion 107">
              <a:extLst>
                <a:ext uri="{FF2B5EF4-FFF2-40B4-BE49-F238E27FC236}">
                  <a16:creationId xmlns:a16="http://schemas.microsoft.com/office/drawing/2014/main" xmlns="" id="{C399218B-ADEC-24C0-0FD4-75ED6598941D}"/>
                </a:ext>
              </a:extLst>
            </p:cNvPr>
            <p:cNvSpPr/>
            <p:nvPr/>
          </p:nvSpPr>
          <p:spPr>
            <a:xfrm>
              <a:off x="8155999" y="2274086"/>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9" name="Organigramme : Fusion 108">
              <a:extLst>
                <a:ext uri="{FF2B5EF4-FFF2-40B4-BE49-F238E27FC236}">
                  <a16:creationId xmlns:a16="http://schemas.microsoft.com/office/drawing/2014/main" xmlns="" id="{D9E682C9-5122-FE46-92A7-D5B58B711881}"/>
                </a:ext>
              </a:extLst>
            </p:cNvPr>
            <p:cNvSpPr/>
            <p:nvPr/>
          </p:nvSpPr>
          <p:spPr>
            <a:xfrm>
              <a:off x="8155999" y="2437703"/>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0" name="Organigramme : Fusion 109">
              <a:extLst>
                <a:ext uri="{FF2B5EF4-FFF2-40B4-BE49-F238E27FC236}">
                  <a16:creationId xmlns:a16="http://schemas.microsoft.com/office/drawing/2014/main" xmlns="" id="{BA803123-C6C5-FC17-C172-DDC268DA1264}"/>
                </a:ext>
              </a:extLst>
            </p:cNvPr>
            <p:cNvSpPr/>
            <p:nvPr/>
          </p:nvSpPr>
          <p:spPr>
            <a:xfrm>
              <a:off x="8066847" y="2601320"/>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1" name="Organigramme : Fusion 110">
              <a:extLst>
                <a:ext uri="{FF2B5EF4-FFF2-40B4-BE49-F238E27FC236}">
                  <a16:creationId xmlns:a16="http://schemas.microsoft.com/office/drawing/2014/main" xmlns="" id="{7AD68755-4D90-1D3B-89AE-2FB91868DCF9}"/>
                </a:ext>
              </a:extLst>
            </p:cNvPr>
            <p:cNvSpPr/>
            <p:nvPr/>
          </p:nvSpPr>
          <p:spPr>
            <a:xfrm>
              <a:off x="8066847" y="2764937"/>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2" name="Organigramme : Fusion 111">
              <a:extLst>
                <a:ext uri="{FF2B5EF4-FFF2-40B4-BE49-F238E27FC236}">
                  <a16:creationId xmlns:a16="http://schemas.microsoft.com/office/drawing/2014/main" xmlns="" id="{45248B5C-7F74-76FA-DEED-6C572E3F18F2}"/>
                </a:ext>
              </a:extLst>
            </p:cNvPr>
            <p:cNvSpPr/>
            <p:nvPr/>
          </p:nvSpPr>
          <p:spPr>
            <a:xfrm>
              <a:off x="7452686" y="2928554"/>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3" name="Organigramme : Fusion 112">
              <a:extLst>
                <a:ext uri="{FF2B5EF4-FFF2-40B4-BE49-F238E27FC236}">
                  <a16:creationId xmlns:a16="http://schemas.microsoft.com/office/drawing/2014/main" xmlns="" id="{467CCED3-67FD-C5D2-9DEA-E6AA4918898C}"/>
                </a:ext>
              </a:extLst>
            </p:cNvPr>
            <p:cNvSpPr/>
            <p:nvPr/>
          </p:nvSpPr>
          <p:spPr>
            <a:xfrm>
              <a:off x="8147562" y="3092171"/>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4" name="Organigramme : Fusion 113">
              <a:extLst>
                <a:ext uri="{FF2B5EF4-FFF2-40B4-BE49-F238E27FC236}">
                  <a16:creationId xmlns:a16="http://schemas.microsoft.com/office/drawing/2014/main" xmlns="" id="{AFD53B31-AEF6-44A6-53BC-BA8B424F3E56}"/>
                </a:ext>
              </a:extLst>
            </p:cNvPr>
            <p:cNvSpPr/>
            <p:nvPr/>
          </p:nvSpPr>
          <p:spPr>
            <a:xfrm>
              <a:off x="8122545" y="3255788"/>
              <a:ext cx="106532" cy="106532"/>
            </a:xfrm>
            <a:prstGeom prst="flowChartMerge">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5" name="Losange 114">
              <a:extLst>
                <a:ext uri="{FF2B5EF4-FFF2-40B4-BE49-F238E27FC236}">
                  <a16:creationId xmlns:a16="http://schemas.microsoft.com/office/drawing/2014/main" xmlns="" id="{2F875458-5920-9AEF-2CE2-B1285D6E6768}"/>
                </a:ext>
              </a:extLst>
            </p:cNvPr>
            <p:cNvSpPr/>
            <p:nvPr/>
          </p:nvSpPr>
          <p:spPr>
            <a:xfrm>
              <a:off x="8169004" y="1628580"/>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6" name="Losange 115">
              <a:extLst>
                <a:ext uri="{FF2B5EF4-FFF2-40B4-BE49-F238E27FC236}">
                  <a16:creationId xmlns:a16="http://schemas.microsoft.com/office/drawing/2014/main" xmlns="" id="{CF328C5F-CF2E-580A-9F74-04391A5B7BCC}"/>
                </a:ext>
              </a:extLst>
            </p:cNvPr>
            <p:cNvSpPr/>
            <p:nvPr/>
          </p:nvSpPr>
          <p:spPr>
            <a:xfrm>
              <a:off x="8094543" y="1461299"/>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7" name="Losange 116">
              <a:extLst>
                <a:ext uri="{FF2B5EF4-FFF2-40B4-BE49-F238E27FC236}">
                  <a16:creationId xmlns:a16="http://schemas.microsoft.com/office/drawing/2014/main" xmlns="" id="{B4C03DA4-5680-0967-1812-81D8F0957331}"/>
                </a:ext>
              </a:extLst>
            </p:cNvPr>
            <p:cNvSpPr/>
            <p:nvPr/>
          </p:nvSpPr>
          <p:spPr>
            <a:xfrm>
              <a:off x="8139335" y="1294018"/>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8" name="Losange 117">
              <a:extLst>
                <a:ext uri="{FF2B5EF4-FFF2-40B4-BE49-F238E27FC236}">
                  <a16:creationId xmlns:a16="http://schemas.microsoft.com/office/drawing/2014/main" xmlns="" id="{CE1E6E29-CCD1-7D8E-93E8-9BAB712BE2C6}"/>
                </a:ext>
              </a:extLst>
            </p:cNvPr>
            <p:cNvSpPr/>
            <p:nvPr/>
          </p:nvSpPr>
          <p:spPr>
            <a:xfrm>
              <a:off x="8066847" y="2111331"/>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3" name="Flèche : droite 122">
              <a:extLst>
                <a:ext uri="{FF2B5EF4-FFF2-40B4-BE49-F238E27FC236}">
                  <a16:creationId xmlns:a16="http://schemas.microsoft.com/office/drawing/2014/main" xmlns="" id="{E9DD0B8E-E80D-3397-F86B-739FC8D5BF2A}"/>
                </a:ext>
              </a:extLst>
            </p:cNvPr>
            <p:cNvSpPr/>
            <p:nvPr/>
          </p:nvSpPr>
          <p:spPr>
            <a:xfrm>
              <a:off x="8918128" y="1457851"/>
              <a:ext cx="169066" cy="106532"/>
            </a:xfrm>
            <a:prstGeom prst="rightArrow">
              <a:avLst>
                <a:gd name="adj1" fmla="val 31607"/>
                <a:gd name="adj2" fmla="val 634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Freeform 41">
              <a:extLst>
                <a:ext uri="{FF2B5EF4-FFF2-40B4-BE49-F238E27FC236}">
                  <a16:creationId xmlns:a16="http://schemas.microsoft.com/office/drawing/2014/main" xmlns="" id="{334A6AE6-99F3-E015-08C5-297769A11B00}"/>
                </a:ext>
              </a:extLst>
            </p:cNvPr>
            <p:cNvSpPr/>
            <p:nvPr/>
          </p:nvSpPr>
          <p:spPr>
            <a:xfrm>
              <a:off x="9371095" y="2414743"/>
              <a:ext cx="1220643" cy="743680"/>
            </a:xfrm>
            <a:prstGeom prst="roundRect">
              <a:avLst>
                <a:gd name="adj" fmla="val 9151"/>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a:solidFill>
                    <a:prstClr val="white"/>
                  </a:solidFill>
                  <a:latin typeface="Century Gothic" panose="020B0502020202020204" pitchFamily="34" charset="0"/>
                  <a:cs typeface="Arial" panose="020B0604020202020204" pitchFamily="34" charset="0"/>
                </a:rPr>
                <a:t>Docetaxel</a:t>
              </a:r>
            </a:p>
            <a:p>
              <a:pPr algn="ctr" defTabSz="514350">
                <a:defRPr/>
              </a:pPr>
              <a:r>
                <a:rPr lang="en-US" sz="1100" kern="0">
                  <a:solidFill>
                    <a:prstClr val="white"/>
                  </a:solidFill>
                  <a:latin typeface="Century Gothic" panose="020B0502020202020204" pitchFamily="34" charset="0"/>
                  <a:cs typeface="Arial" panose="020B0604020202020204" pitchFamily="34" charset="0"/>
                </a:rPr>
                <a:t>(n=13)</a:t>
              </a:r>
              <a:endParaRPr lang="en-US" sz="1100" kern="0" dirty="0">
                <a:solidFill>
                  <a:prstClr val="white"/>
                </a:solidFill>
                <a:latin typeface="Century Gothic" panose="020B0502020202020204" pitchFamily="34" charset="0"/>
                <a:cs typeface="Arial" panose="020B0604020202020204" pitchFamily="34" charset="0"/>
              </a:endParaRPr>
            </a:p>
          </p:txBody>
        </p:sp>
        <p:sp>
          <p:nvSpPr>
            <p:cNvPr id="119" name="Losange 118">
              <a:extLst>
                <a:ext uri="{FF2B5EF4-FFF2-40B4-BE49-F238E27FC236}">
                  <a16:creationId xmlns:a16="http://schemas.microsoft.com/office/drawing/2014/main" xmlns="" id="{0579D63C-2529-99DD-47A1-D0A51760218E}"/>
                </a:ext>
              </a:extLst>
            </p:cNvPr>
            <p:cNvSpPr/>
            <p:nvPr/>
          </p:nvSpPr>
          <p:spPr>
            <a:xfrm>
              <a:off x="8034488" y="2267319"/>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0" name="Losange 119">
              <a:extLst>
                <a:ext uri="{FF2B5EF4-FFF2-40B4-BE49-F238E27FC236}">
                  <a16:creationId xmlns:a16="http://schemas.microsoft.com/office/drawing/2014/main" xmlns="" id="{6AD8EB4F-3550-B5E2-4C1B-6CE650BB78FB}"/>
                </a:ext>
              </a:extLst>
            </p:cNvPr>
            <p:cNvSpPr/>
            <p:nvPr/>
          </p:nvSpPr>
          <p:spPr>
            <a:xfrm>
              <a:off x="8029396" y="2441615"/>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1" name="Losange 120">
              <a:extLst>
                <a:ext uri="{FF2B5EF4-FFF2-40B4-BE49-F238E27FC236}">
                  <a16:creationId xmlns:a16="http://schemas.microsoft.com/office/drawing/2014/main" xmlns="" id="{76D4B044-8CEF-C7B4-A2CA-205CECA8B09E}"/>
                </a:ext>
              </a:extLst>
            </p:cNvPr>
            <p:cNvSpPr/>
            <p:nvPr/>
          </p:nvSpPr>
          <p:spPr>
            <a:xfrm>
              <a:off x="8134683" y="2927405"/>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2" name="Losange 121">
              <a:extLst>
                <a:ext uri="{FF2B5EF4-FFF2-40B4-BE49-F238E27FC236}">
                  <a16:creationId xmlns:a16="http://schemas.microsoft.com/office/drawing/2014/main" xmlns="" id="{4CCF917A-769F-5C17-A4C6-26B32C2D37E6}"/>
                </a:ext>
              </a:extLst>
            </p:cNvPr>
            <p:cNvSpPr/>
            <p:nvPr/>
          </p:nvSpPr>
          <p:spPr>
            <a:xfrm>
              <a:off x="7865802" y="3257019"/>
              <a:ext cx="120145" cy="103573"/>
            </a:xfrm>
            <a:prstGeom prst="diamond">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30951888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34C085-0770-43A0-1B63-D7A7493A9A22}"/>
              </a:ext>
            </a:extLst>
          </p:cNvPr>
          <p:cNvSpPr>
            <a:spLocks noGrp="1"/>
          </p:cNvSpPr>
          <p:nvPr>
            <p:ph type="body" sz="quarter" idx="15"/>
          </p:nvPr>
        </p:nvSpPr>
        <p:spPr/>
        <p:txBody>
          <a:bodyPr/>
          <a:lstStyle/>
          <a:p>
            <a:r>
              <a:rPr lang="fr-FR" sz="1050" b="1" dirty="0">
                <a:solidFill>
                  <a:schemeClr val="bg1"/>
                </a:solidFill>
                <a:latin typeface="Century Gothic" panose="020B0502020202020204" pitchFamily="34" charset="0"/>
                <a:cs typeface="Gordita" pitchFamily="2" charset="77"/>
              </a:rPr>
              <a:t>2-6 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4" name="Espace réservé du texte 3">
            <a:extLst>
              <a:ext uri="{FF2B5EF4-FFF2-40B4-BE49-F238E27FC236}">
                <a16:creationId xmlns:a16="http://schemas.microsoft.com/office/drawing/2014/main" xmlns="" id="{E0021175-4FA4-37AD-23CD-EBCF6DF2E130}"/>
              </a:ext>
            </a:extLst>
          </p:cNvPr>
          <p:cNvSpPr>
            <a:spLocks noGrp="1"/>
          </p:cNvSpPr>
          <p:nvPr>
            <p:ph type="body" sz="quarter" idx="17"/>
          </p:nvPr>
        </p:nvSpPr>
        <p:spPr/>
        <p:txBody>
          <a:bodyPr/>
          <a:lstStyle/>
          <a:p>
            <a:r>
              <a:rPr lang="fr-FR" dirty="0" err="1"/>
              <a:t>CodeBreak</a:t>
            </a:r>
            <a:r>
              <a:rPr lang="fr-FR" dirty="0"/>
              <a:t> 200</a:t>
            </a:r>
          </a:p>
        </p:txBody>
      </p:sp>
      <p:sp>
        <p:nvSpPr>
          <p:cNvPr id="7" name="Espace réservé du texte 6">
            <a:extLst>
              <a:ext uri="{FF2B5EF4-FFF2-40B4-BE49-F238E27FC236}">
                <a16:creationId xmlns:a16="http://schemas.microsoft.com/office/drawing/2014/main" xmlns="" id="{8A71D5B6-E6D1-193A-607C-5B6BC115BD5D}"/>
              </a:ext>
            </a:extLst>
          </p:cNvPr>
          <p:cNvSpPr>
            <a:spLocks noGrp="1"/>
          </p:cNvSpPr>
          <p:nvPr>
            <p:ph type="body" sz="quarter" idx="18"/>
          </p:nvPr>
        </p:nvSpPr>
        <p:spPr/>
        <p:txBody>
          <a:bodyPr/>
          <a:lstStyle/>
          <a:p>
            <a:r>
              <a:rPr lang="fr-FR"/>
              <a:t>Conclusion</a:t>
            </a:r>
          </a:p>
        </p:txBody>
      </p:sp>
      <p:sp>
        <p:nvSpPr>
          <p:cNvPr id="10" name="Espace réservé du contenu 9">
            <a:extLst>
              <a:ext uri="{FF2B5EF4-FFF2-40B4-BE49-F238E27FC236}">
                <a16:creationId xmlns:a16="http://schemas.microsoft.com/office/drawing/2014/main" xmlns="" id="{51259994-3427-9B0B-3FA3-1513B4DB74DE}"/>
              </a:ext>
            </a:extLst>
          </p:cNvPr>
          <p:cNvSpPr>
            <a:spLocks noGrp="1"/>
          </p:cNvSpPr>
          <p:nvPr>
            <p:ph sz="quarter" idx="21"/>
          </p:nvPr>
        </p:nvSpPr>
        <p:spPr>
          <a:xfrm>
            <a:off x="1414272" y="1246188"/>
            <a:ext cx="10320528" cy="4174564"/>
          </a:xfrm>
        </p:spPr>
        <p:txBody>
          <a:bodyPr anchor="ctr">
            <a:normAutofit/>
          </a:bodyPr>
          <a:lstStyle/>
          <a:p>
            <a:pPr marL="457200" indent="-457200">
              <a:spcAft>
                <a:spcPts val="1200"/>
              </a:spcAft>
              <a:buFont typeface="Century Gothic" panose="020B0502020202020204" pitchFamily="34" charset="0"/>
              <a:buChar char="►"/>
            </a:pPr>
            <a:r>
              <a:rPr lang="fr-FR" sz="2800" dirty="0"/>
              <a:t>Cette analyse post-hoc suggère une efficacité intra-cérébrale du </a:t>
            </a:r>
            <a:r>
              <a:rPr lang="fr-FR" sz="2800" dirty="0" err="1"/>
              <a:t>sotorasib</a:t>
            </a:r>
            <a:r>
              <a:rPr lang="fr-FR" sz="2800" dirty="0"/>
              <a:t> , assez concordante avec l’activité systémique.</a:t>
            </a:r>
          </a:p>
          <a:p>
            <a:pPr marL="457200" indent="-457200">
              <a:buFont typeface="Century Gothic" panose="020B0502020202020204" pitchFamily="34" charset="0"/>
              <a:buChar char="►"/>
            </a:pPr>
            <a:r>
              <a:rPr lang="fr-FR" sz="2800" dirty="0"/>
              <a:t>Il semble exister un allongement du temps avant progression cérébrale versus </a:t>
            </a:r>
            <a:r>
              <a:rPr lang="fr-FR" sz="2800" dirty="0" err="1"/>
              <a:t>docetaxel</a:t>
            </a:r>
            <a:r>
              <a:rPr lang="fr-FR" sz="2800" dirty="0"/>
              <a:t>, résultats à pondérés par le caractère exploratoire de l’analyse et le faible effectif.</a:t>
            </a:r>
          </a:p>
        </p:txBody>
      </p:sp>
      <p:sp>
        <p:nvSpPr>
          <p:cNvPr id="13" name="Espace réservé du contenu 12">
            <a:extLst>
              <a:ext uri="{FF2B5EF4-FFF2-40B4-BE49-F238E27FC236}">
                <a16:creationId xmlns:a16="http://schemas.microsoft.com/office/drawing/2014/main" xmlns="" id="{DB550ADD-4AF5-C89F-D698-C56C84994140}"/>
              </a:ext>
            </a:extLst>
          </p:cNvPr>
          <p:cNvSpPr>
            <a:spLocks noGrp="1"/>
          </p:cNvSpPr>
          <p:nvPr>
            <p:ph sz="quarter" idx="16"/>
          </p:nvPr>
        </p:nvSpPr>
        <p:spPr/>
        <p:txBody>
          <a:bodyPr/>
          <a:lstStyle/>
          <a:p>
            <a:r>
              <a:rPr lang="fr-FR" dirty="0"/>
              <a:t>AM. </a:t>
            </a:r>
            <a:r>
              <a:rPr lang="fr-FR" dirty="0" err="1"/>
              <a:t>Dingemans</a:t>
            </a:r>
            <a:r>
              <a:rPr lang="fr-FR" dirty="0"/>
              <a:t> et al., ASCO</a:t>
            </a:r>
            <a:r>
              <a:rPr lang="fr-FR" baseline="30000" dirty="0"/>
              <a:t> ®</a:t>
            </a:r>
            <a:r>
              <a:rPr lang="fr-FR" dirty="0"/>
              <a:t> 2023, LBA #9016</a:t>
            </a:r>
          </a:p>
        </p:txBody>
      </p:sp>
    </p:spTree>
    <p:extLst>
      <p:ext uri="{BB962C8B-B14F-4D97-AF65-F5344CB8AC3E}">
        <p14:creationId xmlns:p14="http://schemas.microsoft.com/office/powerpoint/2010/main" val="42736164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CBNPC métastatiques</a:t>
            </a:r>
          </a:p>
        </p:txBody>
      </p:sp>
      <p:sp>
        <p:nvSpPr>
          <p:cNvPr id="5"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83496" y="3576007"/>
            <a:ext cx="10370160" cy="1690915"/>
          </a:xfrm>
        </p:spPr>
        <p:txBody>
          <a:bodyPr/>
          <a:lstStyle/>
          <a:p>
            <a:r>
              <a:rPr lang="fr-FR" dirty="0"/>
              <a:t>Mutations </a:t>
            </a:r>
            <a:r>
              <a:rPr lang="fr-FR" i="1" dirty="0"/>
              <a:t>BRAF</a:t>
            </a:r>
          </a:p>
        </p:txBody>
      </p:sp>
    </p:spTree>
    <p:extLst>
      <p:ext uri="{BB962C8B-B14F-4D97-AF65-F5344CB8AC3E}">
        <p14:creationId xmlns:p14="http://schemas.microsoft.com/office/powerpoint/2010/main" val="2659529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GJ. </a:t>
            </a:r>
            <a:r>
              <a:rPr lang="fr-FR" dirty="0" err="1"/>
              <a:t>Riely</a:t>
            </a:r>
            <a:r>
              <a:rPr lang="fr-FR" dirty="0"/>
              <a:t> et al., ASCO</a:t>
            </a:r>
            <a:r>
              <a:rPr lang="fr-FR" baseline="30000" dirty="0"/>
              <a:t>®</a:t>
            </a:r>
            <a:r>
              <a:rPr lang="fr-FR" dirty="0"/>
              <a:t> 2023, Abs. #9018</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a:t>Abs #9018 : Etude PHAROS</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06582" y="3635828"/>
            <a:ext cx="9674455" cy="1690915"/>
          </a:xfrm>
        </p:spPr>
        <p:txBody>
          <a:bodyPr/>
          <a:lstStyle/>
          <a:p>
            <a:r>
              <a:rPr lang="fr-FR" sz="3200" dirty="0"/>
              <a:t>Etude de phase 2 de l’association </a:t>
            </a:r>
            <a:r>
              <a:rPr lang="fr-FR" sz="3200" dirty="0" err="1"/>
              <a:t>encorafénib</a:t>
            </a:r>
            <a:r>
              <a:rPr lang="fr-FR" sz="3200" dirty="0"/>
              <a:t> et </a:t>
            </a:r>
            <a:r>
              <a:rPr lang="fr-FR" sz="3200" dirty="0" err="1"/>
              <a:t>binimétinib</a:t>
            </a:r>
            <a:r>
              <a:rPr lang="fr-FR" sz="3200" dirty="0"/>
              <a:t> chez les patients avec CBNPC métastatique avec mutation </a:t>
            </a:r>
            <a:r>
              <a:rPr lang="fr-FR" sz="3200" i="1" dirty="0"/>
              <a:t>BRAF</a:t>
            </a:r>
            <a:r>
              <a:rPr lang="fr-FR" sz="3200" i="1" baseline="30000" dirty="0"/>
              <a:t>V600E</a:t>
            </a:r>
            <a:r>
              <a:rPr lang="fr-FR" sz="3200" dirty="0"/>
              <a:t>.</a:t>
            </a:r>
            <a:endParaRPr lang="en-US" sz="3200" dirty="0"/>
          </a:p>
        </p:txBody>
      </p:sp>
    </p:spTree>
    <p:extLst>
      <p:ext uri="{BB962C8B-B14F-4D97-AF65-F5344CB8AC3E}">
        <p14:creationId xmlns:p14="http://schemas.microsoft.com/office/powerpoint/2010/main" val="2081082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277598E-621E-4721-4933-7A27A3D11F8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E04AE7A5-AE9D-3DA6-5654-5526709F5981}"/>
              </a:ext>
            </a:extLst>
          </p:cNvPr>
          <p:cNvSpPr>
            <a:spLocks noGrp="1"/>
          </p:cNvSpPr>
          <p:nvPr>
            <p:ph sz="quarter" idx="16"/>
          </p:nvPr>
        </p:nvSpPr>
        <p:spPr/>
        <p:txBody>
          <a:bodyPr/>
          <a:lstStyle/>
          <a:p>
            <a:r>
              <a:rPr lang="fr-FR" dirty="0"/>
              <a:t>GJ. </a:t>
            </a:r>
            <a:r>
              <a:rPr lang="fr-FR" dirty="0" err="1"/>
              <a:t>Riely</a:t>
            </a:r>
            <a:r>
              <a:rPr lang="fr-FR" dirty="0"/>
              <a:t> et al., ASCO</a:t>
            </a:r>
            <a:r>
              <a:rPr lang="fr-FR" baseline="30000" dirty="0"/>
              <a:t>®</a:t>
            </a:r>
            <a:r>
              <a:rPr lang="fr-FR" dirty="0"/>
              <a:t> 2023, Abs. #9018</a:t>
            </a:r>
          </a:p>
        </p:txBody>
      </p:sp>
      <p:sp>
        <p:nvSpPr>
          <p:cNvPr id="8" name="Espace réservé du texte 7">
            <a:extLst>
              <a:ext uri="{FF2B5EF4-FFF2-40B4-BE49-F238E27FC236}">
                <a16:creationId xmlns:a16="http://schemas.microsoft.com/office/drawing/2014/main" xmlns="" id="{0B763F54-1738-DA4E-4BD3-7E2A0BF9994D}"/>
              </a:ext>
            </a:extLst>
          </p:cNvPr>
          <p:cNvSpPr>
            <a:spLocks noGrp="1"/>
          </p:cNvSpPr>
          <p:nvPr>
            <p:ph type="body" sz="quarter" idx="17"/>
          </p:nvPr>
        </p:nvSpPr>
        <p:spPr/>
        <p:txBody>
          <a:bodyPr/>
          <a:lstStyle/>
          <a:p>
            <a:r>
              <a:rPr lang="fr-FR"/>
              <a:t>PHAROS</a:t>
            </a:r>
          </a:p>
        </p:txBody>
      </p:sp>
      <p:sp>
        <p:nvSpPr>
          <p:cNvPr id="9" name="Espace réservé du texte 8">
            <a:extLst>
              <a:ext uri="{FF2B5EF4-FFF2-40B4-BE49-F238E27FC236}">
                <a16:creationId xmlns:a16="http://schemas.microsoft.com/office/drawing/2014/main" xmlns="" id="{4A98EE6D-F15F-D8CF-BBC5-677E00361250}"/>
              </a:ext>
            </a:extLst>
          </p:cNvPr>
          <p:cNvSpPr>
            <a:spLocks noGrp="1"/>
          </p:cNvSpPr>
          <p:nvPr>
            <p:ph type="body" sz="quarter" idx="18"/>
          </p:nvPr>
        </p:nvSpPr>
        <p:spPr/>
        <p:txBody>
          <a:bodyPr/>
          <a:lstStyle/>
          <a:p>
            <a:r>
              <a:rPr lang="fr-FR" dirty="0" err="1"/>
              <a:t>Encorafénib</a:t>
            </a:r>
            <a:r>
              <a:rPr lang="fr-FR" dirty="0"/>
              <a:t> et </a:t>
            </a:r>
            <a:r>
              <a:rPr lang="fr-FR" dirty="0" err="1"/>
              <a:t>binimétinib</a:t>
            </a:r>
            <a:r>
              <a:rPr lang="fr-FR" dirty="0"/>
              <a:t> chez des patients avec CBNPC </a:t>
            </a:r>
            <a:r>
              <a:rPr lang="fr-FR" i="1" dirty="0"/>
              <a:t>BRAF</a:t>
            </a:r>
            <a:r>
              <a:rPr lang="fr-FR" i="1" baseline="30000" dirty="0"/>
              <a:t>V600E</a:t>
            </a:r>
            <a:r>
              <a:rPr lang="fr-FR" dirty="0"/>
              <a:t> métastatique</a:t>
            </a:r>
          </a:p>
        </p:txBody>
      </p:sp>
      <p:sp>
        <p:nvSpPr>
          <p:cNvPr id="12" name="Espace réservé du contenu 11">
            <a:extLst>
              <a:ext uri="{FF2B5EF4-FFF2-40B4-BE49-F238E27FC236}">
                <a16:creationId xmlns:a16="http://schemas.microsoft.com/office/drawing/2014/main" xmlns="" id="{095F375F-9F89-DAEE-6CC8-C93332E60A87}"/>
              </a:ext>
            </a:extLst>
          </p:cNvPr>
          <p:cNvSpPr>
            <a:spLocks noGrp="1"/>
          </p:cNvSpPr>
          <p:nvPr>
            <p:ph sz="quarter" idx="21"/>
          </p:nvPr>
        </p:nvSpPr>
        <p:spPr>
          <a:xfrm>
            <a:off x="1451866" y="3703264"/>
            <a:ext cx="10636669" cy="2382659"/>
          </a:xfrm>
          <a:noFill/>
        </p:spPr>
        <p:txBody>
          <a:bodyPr>
            <a:noAutofit/>
          </a:bodyPr>
          <a:lstStyle/>
          <a:p>
            <a:pPr>
              <a:buClr>
                <a:srgbClr val="FF7F4D"/>
              </a:buClr>
            </a:pPr>
            <a:r>
              <a:rPr lang="fr-FR" sz="1200" dirty="0">
                <a:solidFill>
                  <a:srgbClr val="005086"/>
                </a:solidFill>
              </a:rPr>
              <a:t>L'association </a:t>
            </a:r>
            <a:r>
              <a:rPr lang="fr-FR" sz="1200" dirty="0" err="1">
                <a:solidFill>
                  <a:srgbClr val="005086"/>
                </a:solidFill>
              </a:rPr>
              <a:t>encorafénib</a:t>
            </a:r>
            <a:r>
              <a:rPr lang="fr-FR" sz="1200" dirty="0">
                <a:solidFill>
                  <a:srgbClr val="005086"/>
                </a:solidFill>
              </a:rPr>
              <a:t> (inhibiteur de BRAF) + </a:t>
            </a:r>
            <a:r>
              <a:rPr lang="fr-FR" sz="1200" dirty="0" err="1">
                <a:solidFill>
                  <a:srgbClr val="005086"/>
                </a:solidFill>
              </a:rPr>
              <a:t>binimétinib</a:t>
            </a:r>
            <a:r>
              <a:rPr lang="fr-FR" sz="1200" dirty="0">
                <a:solidFill>
                  <a:srgbClr val="005086"/>
                </a:solidFill>
              </a:rPr>
              <a:t> (inhibiteur de </a:t>
            </a:r>
            <a:r>
              <a:rPr lang="fr-FR" sz="1200" i="1" dirty="0">
                <a:solidFill>
                  <a:srgbClr val="005086"/>
                </a:solidFill>
              </a:rPr>
              <a:t>MEK)</a:t>
            </a:r>
            <a:r>
              <a:rPr lang="fr-FR" sz="1200" dirty="0">
                <a:solidFill>
                  <a:srgbClr val="005086"/>
                </a:solidFill>
              </a:rPr>
              <a:t> a démontré une efficacité clinique avec un profil de sécurité acceptable chez les patients atteints de mélanome métastatique </a:t>
            </a:r>
            <a:r>
              <a:rPr lang="fr-FR" sz="1200" i="1" dirty="0">
                <a:solidFill>
                  <a:srgbClr val="005086"/>
                </a:solidFill>
              </a:rPr>
              <a:t>BRAF </a:t>
            </a:r>
            <a:r>
              <a:rPr lang="fr-FR" sz="1200" i="1" baseline="30000" dirty="0">
                <a:solidFill>
                  <a:srgbClr val="005086"/>
                </a:solidFill>
              </a:rPr>
              <a:t>V600E</a:t>
            </a:r>
            <a:r>
              <a:rPr lang="fr-FR" sz="1200" i="1" dirty="0">
                <a:solidFill>
                  <a:srgbClr val="005086"/>
                </a:solidFill>
              </a:rPr>
              <a:t>/K-muté</a:t>
            </a:r>
            <a:r>
              <a:rPr lang="fr-FR" sz="1200" dirty="0">
                <a:solidFill>
                  <a:srgbClr val="005086"/>
                </a:solidFill>
              </a:rPr>
              <a:t>.</a:t>
            </a:r>
          </a:p>
          <a:p>
            <a:pPr>
              <a:buClr>
                <a:srgbClr val="FF7F4D"/>
              </a:buClr>
            </a:pPr>
            <a:r>
              <a:rPr lang="fr-FR" sz="1200" dirty="0">
                <a:solidFill>
                  <a:srgbClr val="005086"/>
                </a:solidFill>
              </a:rPr>
              <a:t>Pour les patients atteints de CBNPC métastatique </a:t>
            </a:r>
            <a:r>
              <a:rPr lang="fr-FR" sz="1200" i="1" dirty="0">
                <a:solidFill>
                  <a:srgbClr val="005086"/>
                </a:solidFill>
              </a:rPr>
              <a:t>BRAF</a:t>
            </a:r>
            <a:r>
              <a:rPr lang="fr-FR" sz="1200" dirty="0">
                <a:solidFill>
                  <a:srgbClr val="005086"/>
                </a:solidFill>
              </a:rPr>
              <a:t> </a:t>
            </a:r>
            <a:r>
              <a:rPr lang="fr-FR" sz="1200" i="1" baseline="30000" dirty="0">
                <a:solidFill>
                  <a:srgbClr val="005086"/>
                </a:solidFill>
              </a:rPr>
              <a:t>V600E</a:t>
            </a:r>
            <a:r>
              <a:rPr lang="fr-FR" sz="1200" dirty="0">
                <a:solidFill>
                  <a:srgbClr val="005086"/>
                </a:solidFill>
              </a:rPr>
              <a:t>, l'association </a:t>
            </a:r>
            <a:r>
              <a:rPr lang="fr-FR" sz="1200" dirty="0" err="1">
                <a:solidFill>
                  <a:srgbClr val="005086"/>
                </a:solidFill>
              </a:rPr>
              <a:t>dabrafénib</a:t>
            </a:r>
            <a:r>
              <a:rPr lang="fr-FR" sz="1200" dirty="0">
                <a:solidFill>
                  <a:srgbClr val="005086"/>
                </a:solidFill>
              </a:rPr>
              <a:t> et </a:t>
            </a:r>
            <a:r>
              <a:rPr lang="fr-FR" sz="1200" dirty="0" err="1">
                <a:solidFill>
                  <a:srgbClr val="005086"/>
                </a:solidFill>
              </a:rPr>
              <a:t>tramétinib</a:t>
            </a:r>
            <a:r>
              <a:rPr lang="fr-FR" sz="1200" dirty="0">
                <a:solidFill>
                  <a:srgbClr val="005086"/>
                </a:solidFill>
              </a:rPr>
              <a:t> a été approuvée par la FDA et constitue actuellement la norme de soins.</a:t>
            </a:r>
          </a:p>
          <a:p>
            <a:pPr lvl="1">
              <a:buClr>
                <a:srgbClr val="FF7F4D"/>
              </a:buClr>
            </a:pPr>
            <a:r>
              <a:rPr lang="fr-FR" sz="1200" b="1" dirty="0">
                <a:solidFill>
                  <a:srgbClr val="005086"/>
                </a:solidFill>
              </a:rPr>
              <a:t>Cette autorisation s'appuie sur les résultats d'une étude de phase 2 à un seul bras qui a montré une activité anti-tumorale significative et un profil d'innocuité gérable.</a:t>
            </a:r>
          </a:p>
          <a:p>
            <a:pPr lvl="2">
              <a:buClr>
                <a:srgbClr val="FF7F4D"/>
              </a:buClr>
            </a:pPr>
            <a:r>
              <a:rPr lang="fr-FR" sz="1200" dirty="0">
                <a:solidFill>
                  <a:srgbClr val="005086"/>
                </a:solidFill>
              </a:rPr>
              <a:t>Chez les patients naïfs de traitement et les patients déjà traités, le taux de réponse globale était respectivement de 64 % et de 63 %.</a:t>
            </a:r>
          </a:p>
          <a:p>
            <a:pPr lvl="2">
              <a:buClr>
                <a:srgbClr val="FF7F4D"/>
              </a:buClr>
            </a:pPr>
            <a:r>
              <a:rPr lang="fr-FR" sz="1200" dirty="0">
                <a:solidFill>
                  <a:srgbClr val="005086"/>
                </a:solidFill>
              </a:rPr>
              <a:t>La Durée objective de réponse médiane était de 15,2 mois et de 9,0 mois, respectivement.</a:t>
            </a:r>
          </a:p>
          <a:p>
            <a:pPr>
              <a:buClr>
                <a:srgbClr val="FF7F4D"/>
              </a:buClr>
            </a:pPr>
            <a:r>
              <a:rPr lang="fr-FR" sz="1200" dirty="0">
                <a:solidFill>
                  <a:srgbClr val="005086"/>
                </a:solidFill>
              </a:rPr>
              <a:t>Compte tenu de l'efficacité et du profil de sécurité de l'</a:t>
            </a:r>
            <a:r>
              <a:rPr lang="fr-FR" sz="1200" dirty="0" err="1">
                <a:solidFill>
                  <a:srgbClr val="005086"/>
                </a:solidFill>
              </a:rPr>
              <a:t>encorafénib</a:t>
            </a:r>
            <a:r>
              <a:rPr lang="fr-FR" sz="1200" dirty="0">
                <a:solidFill>
                  <a:srgbClr val="005086"/>
                </a:solidFill>
              </a:rPr>
              <a:t> + </a:t>
            </a:r>
            <a:r>
              <a:rPr lang="fr-FR" sz="1200" dirty="0" err="1">
                <a:solidFill>
                  <a:srgbClr val="005086"/>
                </a:solidFill>
              </a:rPr>
              <a:t>binimétinib</a:t>
            </a:r>
            <a:r>
              <a:rPr lang="fr-FR" sz="1200" dirty="0">
                <a:solidFill>
                  <a:srgbClr val="005086"/>
                </a:solidFill>
              </a:rPr>
              <a:t> observés chez des patients atteints de mélanome métastatique muté </a:t>
            </a:r>
            <a:r>
              <a:rPr lang="fr-FR" sz="1200" i="1" dirty="0">
                <a:solidFill>
                  <a:srgbClr val="005086"/>
                </a:solidFill>
              </a:rPr>
              <a:t>BRAF</a:t>
            </a:r>
            <a:r>
              <a:rPr lang="fr-FR" sz="1200" dirty="0">
                <a:solidFill>
                  <a:srgbClr val="005086"/>
                </a:solidFill>
              </a:rPr>
              <a:t> </a:t>
            </a:r>
            <a:r>
              <a:rPr lang="fr-FR" sz="1200" i="1" baseline="30000" dirty="0">
                <a:solidFill>
                  <a:srgbClr val="005086"/>
                </a:solidFill>
              </a:rPr>
              <a:t>V600E</a:t>
            </a:r>
            <a:r>
              <a:rPr lang="fr-FR" sz="1200" dirty="0">
                <a:solidFill>
                  <a:srgbClr val="005086"/>
                </a:solidFill>
              </a:rPr>
              <a:t>/K, cette thérapie combinée a été évaluée chez des patients atteints de CPNPC métastatique muté</a:t>
            </a:r>
            <a:r>
              <a:rPr lang="fr-FR" sz="1200" i="1" dirty="0">
                <a:solidFill>
                  <a:srgbClr val="005086"/>
                </a:solidFill>
              </a:rPr>
              <a:t>BRAF</a:t>
            </a:r>
            <a:r>
              <a:rPr lang="fr-FR" sz="1200" i="1" baseline="30000" dirty="0">
                <a:solidFill>
                  <a:srgbClr val="005086"/>
                </a:solidFill>
              </a:rPr>
              <a:t>V600E</a:t>
            </a:r>
            <a:endParaRPr lang="fr-FR" sz="1200" dirty="0">
              <a:solidFill>
                <a:srgbClr val="005086"/>
              </a:solidFill>
            </a:endParaRPr>
          </a:p>
        </p:txBody>
      </p:sp>
      <p:grpSp>
        <p:nvGrpSpPr>
          <p:cNvPr id="20" name="Groupe 19">
            <a:extLst>
              <a:ext uri="{FF2B5EF4-FFF2-40B4-BE49-F238E27FC236}">
                <a16:creationId xmlns:a16="http://schemas.microsoft.com/office/drawing/2014/main" xmlns="" id="{6CF86638-6138-C76F-51A2-A280CD1FFBE3}"/>
              </a:ext>
            </a:extLst>
          </p:cNvPr>
          <p:cNvGrpSpPr/>
          <p:nvPr/>
        </p:nvGrpSpPr>
        <p:grpSpPr>
          <a:xfrm>
            <a:off x="1615745" y="791454"/>
            <a:ext cx="9405502" cy="3043957"/>
            <a:chOff x="1403797" y="1193684"/>
            <a:chExt cx="9405502" cy="3043957"/>
          </a:xfrm>
        </p:grpSpPr>
        <p:sp>
          <p:nvSpPr>
            <p:cNvPr id="3" name="Freeform 5">
              <a:extLst>
                <a:ext uri="{FF2B5EF4-FFF2-40B4-BE49-F238E27FC236}">
                  <a16:creationId xmlns:a16="http://schemas.microsoft.com/office/drawing/2014/main" xmlns="" id="{5D394E00-5A99-481D-0628-4BFCC4B8295D}"/>
                </a:ext>
              </a:extLst>
            </p:cNvPr>
            <p:cNvSpPr/>
            <p:nvPr/>
          </p:nvSpPr>
          <p:spPr>
            <a:xfrm>
              <a:off x="1478359" y="1193684"/>
              <a:ext cx="4182303" cy="3043957"/>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spcAft>
                  <a:spcPts val="600"/>
                </a:spcAft>
                <a:defRPr/>
              </a:pPr>
              <a:r>
                <a:rPr lang="da-DK" sz="1100" b="1" dirty="0">
                  <a:solidFill>
                    <a:srgbClr val="000000"/>
                  </a:solidFill>
                  <a:latin typeface="Century Gothic" panose="020B0502020202020204" pitchFamily="34" charset="0"/>
                  <a:cs typeface="Arial" panose="020B0604020202020204" pitchFamily="34" charset="0"/>
                </a:rPr>
                <a:t>Principaux critères d'éligibilité</a:t>
              </a:r>
            </a:p>
            <a:p>
              <a:pPr marL="138113" indent="-138113" defTabSz="450056">
                <a:lnSpc>
                  <a:spcPts val="1100"/>
                </a:lnSpc>
                <a:spcBef>
                  <a:spcPts val="600"/>
                </a:spcBef>
                <a:spcAft>
                  <a:spcPts val="600"/>
                </a:spcAft>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CBNPC métastatique muté </a:t>
              </a:r>
              <a:r>
                <a:rPr lang="fr-FR" sz="1000" i="1" dirty="0">
                  <a:solidFill>
                    <a:srgbClr val="000000"/>
                  </a:solidFill>
                  <a:latin typeface="Century Gothic" panose="020B0502020202020204" pitchFamily="34" charset="0"/>
                  <a:cs typeface="Arial" panose="020B0604020202020204" pitchFamily="34" charset="0"/>
                </a:rPr>
                <a:t>BRAF </a:t>
              </a:r>
              <a:r>
                <a:rPr lang="fr-FR" sz="1000" i="1" baseline="30000" dirty="0">
                  <a:solidFill>
                    <a:srgbClr val="000000"/>
                  </a:solidFill>
                  <a:latin typeface="Century Gothic" panose="020B0502020202020204" pitchFamily="34" charset="0"/>
                  <a:cs typeface="Arial" panose="020B0604020202020204" pitchFamily="34" charset="0"/>
                </a:rPr>
                <a:t>V600E</a:t>
              </a:r>
            </a:p>
            <a:p>
              <a:pPr marL="138113" indent="-138113" defTabSz="450056">
                <a:lnSpc>
                  <a:spcPts val="1100"/>
                </a:lnSpc>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ECOG performance status 0 ou 1</a:t>
              </a:r>
            </a:p>
            <a:p>
              <a:pPr marL="138113" indent="-138113" defTabSz="450056">
                <a:lnSpc>
                  <a:spcPts val="1100"/>
                </a:lnSpc>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Pas de mutation de l</a:t>
              </a:r>
              <a:r>
                <a:rPr lang="fr-FR" sz="1000" i="1" dirty="0">
                  <a:solidFill>
                    <a:srgbClr val="000000"/>
                  </a:solidFill>
                  <a:latin typeface="Century Gothic" panose="020B0502020202020204" pitchFamily="34" charset="0"/>
                  <a:cs typeface="Arial" panose="020B0604020202020204" pitchFamily="34" charset="0"/>
                </a:rPr>
                <a:t>'EGFR</a:t>
              </a:r>
              <a:r>
                <a:rPr lang="fr-FR" sz="1000" dirty="0">
                  <a:solidFill>
                    <a:srgbClr val="000000"/>
                  </a:solidFill>
                  <a:latin typeface="Century Gothic" panose="020B0502020202020204" pitchFamily="34" charset="0"/>
                  <a:cs typeface="Arial" panose="020B0604020202020204" pitchFamily="34" charset="0"/>
                </a:rPr>
                <a:t>, de fusion </a:t>
              </a:r>
              <a:r>
                <a:rPr lang="fr-FR" sz="1000" i="1" dirty="0">
                  <a:solidFill>
                    <a:srgbClr val="000000"/>
                  </a:solidFill>
                  <a:latin typeface="Century Gothic" panose="020B0502020202020204" pitchFamily="34" charset="0"/>
                  <a:cs typeface="Arial" panose="020B0604020202020204" pitchFamily="34" charset="0"/>
                </a:rPr>
                <a:t>ALK</a:t>
              </a:r>
              <a:r>
                <a:rPr lang="fr-FR" sz="1000" dirty="0">
                  <a:solidFill>
                    <a:srgbClr val="000000"/>
                  </a:solidFill>
                  <a:latin typeface="Century Gothic" panose="020B0502020202020204" pitchFamily="34" charset="0"/>
                  <a:cs typeface="Arial" panose="020B0604020202020204" pitchFamily="34" charset="0"/>
                </a:rPr>
                <a:t> ou de réarrangement </a:t>
              </a:r>
              <a:r>
                <a:rPr lang="fr-FR" sz="1000" i="1" dirty="0">
                  <a:solidFill>
                    <a:srgbClr val="000000"/>
                  </a:solidFill>
                  <a:latin typeface="Century Gothic" panose="020B0502020202020204" pitchFamily="34" charset="0"/>
                  <a:cs typeface="Arial" panose="020B0604020202020204" pitchFamily="34" charset="0"/>
                </a:rPr>
                <a:t>ROS1</a:t>
              </a:r>
            </a:p>
            <a:p>
              <a:pPr marL="138113" indent="-138113" defTabSz="450056">
                <a:lnSpc>
                  <a:spcPts val="1100"/>
                </a:lnSpc>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Pas plus d'une ligne de traitement antérieure dans un contexte avancé</a:t>
              </a:r>
            </a:p>
            <a:p>
              <a:pPr marL="138113" indent="-138113" defTabSz="450056">
                <a:lnSpc>
                  <a:spcPts val="1100"/>
                </a:lnSpc>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Pas de traitement antérieur avec un inhibiteur de </a:t>
              </a:r>
              <a:r>
                <a:rPr lang="fr-FR" sz="1000" i="1" dirty="0">
                  <a:solidFill>
                    <a:srgbClr val="000000"/>
                  </a:solidFill>
                  <a:latin typeface="Century Gothic" panose="020B0502020202020204" pitchFamily="34" charset="0"/>
                  <a:cs typeface="Arial" panose="020B0604020202020204" pitchFamily="34" charset="0"/>
                </a:rPr>
                <a:t>BRAF</a:t>
              </a:r>
              <a:r>
                <a:rPr lang="fr-FR" sz="1000" dirty="0">
                  <a:solidFill>
                    <a:srgbClr val="000000"/>
                  </a:solidFill>
                  <a:latin typeface="Century Gothic" panose="020B0502020202020204" pitchFamily="34" charset="0"/>
                  <a:cs typeface="Arial" panose="020B0604020202020204" pitchFamily="34" charset="0"/>
                </a:rPr>
                <a:t> ou de </a:t>
              </a:r>
              <a:r>
                <a:rPr lang="fr-FR" sz="1000" i="1" dirty="0">
                  <a:solidFill>
                    <a:srgbClr val="000000"/>
                  </a:solidFill>
                  <a:latin typeface="Century Gothic" panose="020B0502020202020204" pitchFamily="34" charset="0"/>
                  <a:cs typeface="Arial" panose="020B0604020202020204" pitchFamily="34" charset="0"/>
                </a:rPr>
                <a:t>MEK</a:t>
              </a:r>
            </a:p>
            <a:p>
              <a:pPr marL="138113" indent="-138113" defTabSz="450056">
                <a:lnSpc>
                  <a:spcPts val="1100"/>
                </a:lnSpc>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Pas de métastases cérébrales symptomatiques</a:t>
              </a:r>
            </a:p>
            <a:p>
              <a:pPr defTabSz="450056">
                <a:spcBef>
                  <a:spcPts val="600"/>
                </a:spcBef>
                <a:buClr>
                  <a:srgbClr val="FF7F4D"/>
                </a:buClr>
                <a:defRPr/>
              </a:pPr>
              <a:r>
                <a:rPr lang="da-DK" sz="1100" b="1" dirty="0">
                  <a:solidFill>
                    <a:srgbClr val="000000"/>
                  </a:solidFill>
                  <a:latin typeface="Century Gothic" panose="020B0502020202020204" pitchFamily="34" charset="0"/>
                  <a:cs typeface="Arial" panose="020B0604020202020204" pitchFamily="34" charset="0"/>
                </a:rPr>
                <a:t>BRAF mutation testing</a:t>
              </a:r>
            </a:p>
            <a:p>
              <a:pPr marL="138113" indent="-138113" defTabSz="450056">
                <a:lnSpc>
                  <a:spcPts val="1100"/>
                </a:lnSpc>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Déterminé localement par un test PCR ou NGS ; envoyé au laboratoire central.</a:t>
              </a:r>
            </a:p>
            <a:p>
              <a:pPr marL="138113" indent="-138113" defTabSz="450056">
                <a:lnSpc>
                  <a:spcPts val="1100"/>
                </a:lnSpc>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Le liquide pleural, les tissus frais et archivés et l'aspiration à l'aiguille fine sont acceptables.</a:t>
              </a:r>
              <a:endParaRPr lang="en-US" sz="1000" dirty="0">
                <a:solidFill>
                  <a:srgbClr val="000000"/>
                </a:solidFill>
                <a:latin typeface="Century Gothic" panose="020B0502020202020204" pitchFamily="34" charset="0"/>
                <a:cs typeface="Arial" panose="020B0604020202020204" pitchFamily="34" charset="0"/>
              </a:endParaRPr>
            </a:p>
          </p:txBody>
        </p:sp>
        <p:sp>
          <p:nvSpPr>
            <p:cNvPr id="4" name="Parenthèse ouvrante 3">
              <a:extLst>
                <a:ext uri="{FF2B5EF4-FFF2-40B4-BE49-F238E27FC236}">
                  <a16:creationId xmlns:a16="http://schemas.microsoft.com/office/drawing/2014/main" xmlns="" id="{2F9819E0-745F-D591-F385-29902A632CC1}"/>
                </a:ext>
              </a:extLst>
            </p:cNvPr>
            <p:cNvSpPr/>
            <p:nvPr/>
          </p:nvSpPr>
          <p:spPr>
            <a:xfrm>
              <a:off x="5807243" y="2167258"/>
              <a:ext cx="392134" cy="1124149"/>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400" kern="0">
                <a:solidFill>
                  <a:srgbClr val="00000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xmlns="" id="{DA50A240-B603-B0AC-BE88-10281E7158DD}"/>
                </a:ext>
              </a:extLst>
            </p:cNvPr>
            <p:cNvSpPr/>
            <p:nvPr/>
          </p:nvSpPr>
          <p:spPr>
            <a:xfrm>
              <a:off x="5538493" y="2455092"/>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1600" b="1" kern="0">
                  <a:solidFill>
                    <a:srgbClr val="FFFFFF"/>
                  </a:solidFill>
                  <a:latin typeface="Century Gothic" panose="020B0502020202020204" pitchFamily="34" charset="0"/>
                  <a:cs typeface="Arial" panose="020B0604020202020204" pitchFamily="34" charset="0"/>
                </a:rPr>
                <a:t>R</a:t>
              </a:r>
            </a:p>
          </p:txBody>
        </p:sp>
        <p:sp>
          <p:nvSpPr>
            <p:cNvPr id="10" name="Rectangle 9">
              <a:extLst>
                <a:ext uri="{FF2B5EF4-FFF2-40B4-BE49-F238E27FC236}">
                  <a16:creationId xmlns:a16="http://schemas.microsoft.com/office/drawing/2014/main" xmlns="" id="{3625348D-6DC7-9B05-AB17-33DBBFA2BD76}"/>
                </a:ext>
              </a:extLst>
            </p:cNvPr>
            <p:cNvSpPr/>
            <p:nvPr/>
          </p:nvSpPr>
          <p:spPr>
            <a:xfrm>
              <a:off x="6144459" y="2577164"/>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r>
                <a:rPr lang="fr-FR" sz="900">
                  <a:solidFill>
                    <a:prstClr val="black">
                      <a:lumMod val="50000"/>
                      <a:lumOff val="50000"/>
                    </a:prstClr>
                  </a:solidFill>
                  <a:latin typeface="Century Gothic" panose="020B0502020202020204" pitchFamily="34" charset="0"/>
                </a:rPr>
                <a:t>N=~786</a:t>
              </a:r>
              <a:endParaRPr lang="fr-FR" sz="900" dirty="0">
                <a:solidFill>
                  <a:prstClr val="black">
                    <a:lumMod val="50000"/>
                    <a:lumOff val="50000"/>
                  </a:prstClr>
                </a:solidFill>
                <a:latin typeface="Century Gothic" panose="020B0502020202020204" pitchFamily="34" charset="0"/>
              </a:endParaRPr>
            </a:p>
          </p:txBody>
        </p:sp>
        <p:sp>
          <p:nvSpPr>
            <p:cNvPr id="11" name="Freeform 41">
              <a:extLst>
                <a:ext uri="{FF2B5EF4-FFF2-40B4-BE49-F238E27FC236}">
                  <a16:creationId xmlns:a16="http://schemas.microsoft.com/office/drawing/2014/main" xmlns="" id="{F7447ECF-A940-2F52-C657-9EC94D066607}"/>
                </a:ext>
              </a:extLst>
            </p:cNvPr>
            <p:cNvSpPr/>
            <p:nvPr/>
          </p:nvSpPr>
          <p:spPr>
            <a:xfrm>
              <a:off x="6259389" y="2918672"/>
              <a:ext cx="935753" cy="776328"/>
            </a:xfrm>
            <a:prstGeom prst="roundRect">
              <a:avLst>
                <a:gd name="adj" fmla="val 9151"/>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err="1">
                  <a:solidFill>
                    <a:prstClr val="white"/>
                  </a:solidFill>
                  <a:latin typeface="Century Gothic" panose="020B0502020202020204" pitchFamily="34" charset="0"/>
                  <a:cs typeface="Arial" panose="020B0604020202020204" pitchFamily="34" charset="0"/>
                </a:rPr>
                <a:t>Pré-traité</a:t>
              </a:r>
              <a:endParaRPr lang="en-US" sz="11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(n=39)</a:t>
              </a:r>
            </a:p>
          </p:txBody>
        </p:sp>
        <p:sp>
          <p:nvSpPr>
            <p:cNvPr id="14" name="Freeform 41">
              <a:extLst>
                <a:ext uri="{FF2B5EF4-FFF2-40B4-BE49-F238E27FC236}">
                  <a16:creationId xmlns:a16="http://schemas.microsoft.com/office/drawing/2014/main" xmlns="" id="{067DA86C-628D-FA80-52CF-18C960B52CC5}"/>
                </a:ext>
              </a:extLst>
            </p:cNvPr>
            <p:cNvSpPr/>
            <p:nvPr/>
          </p:nvSpPr>
          <p:spPr>
            <a:xfrm>
              <a:off x="6256585" y="1775711"/>
              <a:ext cx="936831" cy="776328"/>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fontAlgn="ctr"/>
              <a:r>
                <a:rPr lang="en-US" sz="1100" b="1" kern="0" dirty="0" err="1">
                  <a:solidFill>
                    <a:prstClr val="white"/>
                  </a:solidFill>
                  <a:latin typeface="Century Gothic" panose="020B0502020202020204" pitchFamily="34" charset="0"/>
                  <a:cs typeface="Arial" panose="020B0604020202020204" pitchFamily="34" charset="0"/>
                </a:rPr>
                <a:t>Traitement</a:t>
              </a:r>
              <a:r>
                <a:rPr lang="en-US" sz="1100" b="1" kern="0" dirty="0">
                  <a:solidFill>
                    <a:prstClr val="white"/>
                  </a:solidFill>
                  <a:latin typeface="Century Gothic" panose="020B0502020202020204" pitchFamily="34" charset="0"/>
                  <a:cs typeface="Arial" panose="020B0604020202020204" pitchFamily="34" charset="0"/>
                </a:rPr>
                <a:t> naïf </a:t>
              </a:r>
            </a:p>
            <a:p>
              <a:pPr algn="ctr" fontAlgn="ctr"/>
              <a:r>
                <a:rPr lang="en-US" sz="1100" kern="0" dirty="0">
                  <a:solidFill>
                    <a:prstClr val="white"/>
                  </a:solidFill>
                  <a:latin typeface="Century Gothic" panose="020B0502020202020204" pitchFamily="34" charset="0"/>
                  <a:cs typeface="Arial" panose="020B0604020202020204" pitchFamily="34" charset="0"/>
                </a:rPr>
                <a:t>(n=59)</a:t>
              </a:r>
            </a:p>
          </p:txBody>
        </p:sp>
        <p:sp>
          <p:nvSpPr>
            <p:cNvPr id="15" name="Freeform 41">
              <a:extLst>
                <a:ext uri="{FF2B5EF4-FFF2-40B4-BE49-F238E27FC236}">
                  <a16:creationId xmlns:a16="http://schemas.microsoft.com/office/drawing/2014/main" xmlns="" id="{CEFAE5E0-6B69-E3C5-51CE-0A0E00CA7B34}"/>
                </a:ext>
              </a:extLst>
            </p:cNvPr>
            <p:cNvSpPr/>
            <p:nvPr/>
          </p:nvSpPr>
          <p:spPr>
            <a:xfrm>
              <a:off x="7328473" y="1773474"/>
              <a:ext cx="1135758" cy="1921526"/>
            </a:xfrm>
            <a:prstGeom prst="roundRect">
              <a:avLst>
                <a:gd name="adj" fmla="val 5708"/>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err="1">
                  <a:solidFill>
                    <a:prstClr val="white"/>
                  </a:solidFill>
                  <a:latin typeface="Century Gothic" panose="020B0502020202020204" pitchFamily="34" charset="0"/>
                  <a:cs typeface="Arial" panose="020B0604020202020204" pitchFamily="34" charset="0"/>
                </a:rPr>
                <a:t>Encorafénib</a:t>
              </a:r>
              <a:endParaRPr lang="en-US" sz="11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450mg QD</a:t>
              </a:r>
            </a:p>
            <a:p>
              <a:pPr algn="ctr" defTabSz="514350">
                <a:defRPr/>
              </a:pPr>
              <a:endParaRPr lang="en-US" sz="1100"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b="1" kern="0" dirty="0" err="1">
                  <a:solidFill>
                    <a:prstClr val="white"/>
                  </a:solidFill>
                  <a:latin typeface="Century Gothic" panose="020B0502020202020204" pitchFamily="34" charset="0"/>
                  <a:cs typeface="Arial" panose="020B0604020202020204" pitchFamily="34" charset="0"/>
                </a:rPr>
                <a:t>Binimétinib</a:t>
              </a:r>
              <a:endParaRPr lang="en-US" sz="11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45mg BID</a:t>
              </a:r>
            </a:p>
            <a:p>
              <a:pPr algn="ctr" defTabSz="514350">
                <a:defRPr/>
              </a:pPr>
              <a:endParaRPr lang="en-US" sz="1100" kern="0" dirty="0">
                <a:solidFill>
                  <a:prstClr val="white"/>
                </a:solidFill>
                <a:latin typeface="Century Gothic" panose="020B0502020202020204" pitchFamily="34" charset="0"/>
                <a:cs typeface="Arial" panose="020B0604020202020204" pitchFamily="34" charset="0"/>
              </a:endParaRPr>
            </a:p>
            <a:p>
              <a:pPr algn="ctr" defTabSz="514350">
                <a:defRPr/>
              </a:pPr>
              <a:r>
                <a:rPr lang="fr-FR" sz="1000" kern="0" dirty="0">
                  <a:solidFill>
                    <a:prstClr val="white"/>
                  </a:solidFill>
                  <a:latin typeface="Century Gothic" panose="020B0502020202020204" pitchFamily="34" charset="0"/>
                  <a:cs typeface="Arial" panose="020B0604020202020204" pitchFamily="34" charset="0"/>
                </a:rPr>
                <a:t>Cycles de 28 jours jusqu'à progression ou toxicité inacceptable</a:t>
              </a:r>
              <a:endParaRPr lang="en-US" sz="1000" kern="0" dirty="0">
                <a:solidFill>
                  <a:prstClr val="white"/>
                </a:solidFill>
                <a:latin typeface="Century Gothic" panose="020B0502020202020204" pitchFamily="34" charset="0"/>
                <a:cs typeface="Arial" panose="020B0604020202020204" pitchFamily="34" charset="0"/>
              </a:endParaRPr>
            </a:p>
          </p:txBody>
        </p:sp>
        <p:sp>
          <p:nvSpPr>
            <p:cNvPr id="16" name="Freeform 5">
              <a:extLst>
                <a:ext uri="{FF2B5EF4-FFF2-40B4-BE49-F238E27FC236}">
                  <a16:creationId xmlns:a16="http://schemas.microsoft.com/office/drawing/2014/main" xmlns="" id="{D07C5543-3932-961E-228A-EC8B0356B2B9}"/>
                </a:ext>
              </a:extLst>
            </p:cNvPr>
            <p:cNvSpPr/>
            <p:nvPr/>
          </p:nvSpPr>
          <p:spPr>
            <a:xfrm>
              <a:off x="8776056" y="1462717"/>
              <a:ext cx="2033242" cy="2565676"/>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Objectif principal</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ORR </a:t>
              </a:r>
              <a:r>
                <a:rPr lang="en-US" sz="1000" dirty="0" err="1">
                  <a:solidFill>
                    <a:srgbClr val="000000"/>
                  </a:solidFill>
                  <a:latin typeface="Century Gothic" panose="020B0502020202020204" pitchFamily="34" charset="0"/>
                  <a:cs typeface="Arial" panose="020B0604020202020204" pitchFamily="34" charset="0"/>
                </a:rPr>
                <a:t>selon</a:t>
              </a:r>
              <a:r>
                <a:rPr lang="en-US" sz="1000" dirty="0">
                  <a:solidFill>
                    <a:srgbClr val="000000"/>
                  </a:solidFill>
                  <a:latin typeface="Century Gothic" panose="020B0502020202020204" pitchFamily="34" charset="0"/>
                  <a:cs typeface="Arial" panose="020B0604020202020204" pitchFamily="34" charset="0"/>
                </a:rPr>
                <a:t> IRR</a:t>
              </a:r>
            </a:p>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Objectifs secondaires</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ORR </a:t>
              </a:r>
              <a:r>
                <a:rPr lang="en-US" sz="1000" dirty="0" err="1">
                  <a:solidFill>
                    <a:srgbClr val="000000"/>
                  </a:solidFill>
                  <a:latin typeface="Century Gothic" panose="020B0502020202020204" pitchFamily="34" charset="0"/>
                  <a:cs typeface="Arial" panose="020B0604020202020204" pitchFamily="34" charset="0"/>
                </a:rPr>
                <a:t>selon</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investigateur</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DOR, DCR, SSP et TTR </a:t>
              </a:r>
              <a:br>
                <a:rPr lang="en-US" sz="1000" dirty="0">
                  <a:solidFill>
                    <a:srgbClr val="000000"/>
                  </a:solidFill>
                  <a:latin typeface="Century Gothic" panose="020B0502020202020204" pitchFamily="34" charset="0"/>
                  <a:cs typeface="Arial" panose="020B0604020202020204" pitchFamily="34" charset="0"/>
                </a:rPr>
              </a:br>
              <a:r>
                <a:rPr lang="en-US" sz="1000" dirty="0">
                  <a:solidFill>
                    <a:srgbClr val="000000"/>
                  </a:solidFill>
                  <a:latin typeface="Century Gothic" panose="020B0502020202020204" pitchFamily="34" charset="0"/>
                  <a:cs typeface="Arial" panose="020B0604020202020204" pitchFamily="34" charset="0"/>
                </a:rPr>
                <a:t>(</a:t>
              </a:r>
              <a:r>
                <a:rPr lang="en-US" sz="1000" dirty="0" err="1">
                  <a:solidFill>
                    <a:srgbClr val="000000"/>
                  </a:solidFill>
                  <a:latin typeface="Century Gothic" panose="020B0502020202020204" pitchFamily="34" charset="0"/>
                  <a:cs typeface="Arial" panose="020B0604020202020204" pitchFamily="34" charset="0"/>
                </a:rPr>
                <a:t>selon</a:t>
              </a:r>
              <a:r>
                <a:rPr lang="en-US" sz="1000" dirty="0">
                  <a:solidFill>
                    <a:srgbClr val="000000"/>
                  </a:solidFill>
                  <a:latin typeface="Century Gothic" panose="020B0502020202020204" pitchFamily="34" charset="0"/>
                  <a:cs typeface="Arial" panose="020B0604020202020204" pitchFamily="34" charset="0"/>
                </a:rPr>
                <a:t> IRR et </a:t>
              </a:r>
              <a:r>
                <a:rPr lang="en-US" sz="1000" dirty="0" err="1">
                  <a:solidFill>
                    <a:srgbClr val="000000"/>
                  </a:solidFill>
                  <a:latin typeface="Century Gothic" panose="020B0502020202020204" pitchFamily="34" charset="0"/>
                  <a:cs typeface="Arial" panose="020B0604020202020204" pitchFamily="34" charset="0"/>
                </a:rPr>
                <a:t>investigateur</a:t>
              </a:r>
              <a:r>
                <a:rPr lang="en-US" sz="1000" dirty="0">
                  <a:solidFill>
                    <a:srgbClr val="000000"/>
                  </a:solidFill>
                  <a:latin typeface="Century Gothic" panose="020B0502020202020204" pitchFamily="34" charset="0"/>
                  <a:cs typeface="Arial" panose="020B0604020202020204" pitchFamily="34" charset="0"/>
                </a:rPr>
                <a:t>)</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SG</a:t>
              </a: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Tolérance</a:t>
              </a:r>
              <a:endParaRPr lang="en-US" sz="1000" dirty="0">
                <a:solidFill>
                  <a:srgbClr val="000000"/>
                </a:solidFill>
                <a:latin typeface="Century Gothic" panose="020B0502020202020204" pitchFamily="34" charset="0"/>
                <a:cs typeface="Arial" panose="020B0604020202020204" pitchFamily="34" charset="0"/>
              </a:endParaRPr>
            </a:p>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Critères d'évaluation exploratoires</a:t>
              </a:r>
            </a:p>
            <a:p>
              <a:pPr defTabSz="450056">
                <a:spcBef>
                  <a:spcPts val="600"/>
                </a:spcBef>
                <a:defRPr/>
              </a:pPr>
              <a:r>
                <a:rPr lang="fr-FR" sz="1000" dirty="0">
                  <a:solidFill>
                    <a:srgbClr val="000000"/>
                  </a:solidFill>
                  <a:latin typeface="Century Gothic" panose="020B0502020202020204" pitchFamily="34" charset="0"/>
                  <a:cs typeface="Arial" panose="020B0604020202020204" pitchFamily="34" charset="0"/>
                </a:rPr>
                <a:t>Analyses des biomarqueurs et de la pharmacocinétique</a:t>
              </a:r>
              <a:endParaRPr lang="en-US" sz="1000" dirty="0">
                <a:solidFill>
                  <a:srgbClr val="000000"/>
                </a:solidFill>
                <a:latin typeface="Century Gothic" panose="020B0502020202020204" pitchFamily="34" charset="0"/>
                <a:cs typeface="Arial" panose="020B0604020202020204" pitchFamily="34" charset="0"/>
              </a:endParaRPr>
            </a:p>
          </p:txBody>
        </p:sp>
        <p:cxnSp>
          <p:nvCxnSpPr>
            <p:cNvPr id="17" name="Connecteur droit 16">
              <a:extLst>
                <a:ext uri="{FF2B5EF4-FFF2-40B4-BE49-F238E27FC236}">
                  <a16:creationId xmlns:a16="http://schemas.microsoft.com/office/drawing/2014/main" xmlns="" id="{F9B327FF-06D9-DAF9-02E8-1C2839CFAE93}"/>
                </a:ext>
              </a:extLst>
            </p:cNvPr>
            <p:cNvCxnSpPr>
              <a:cxnSpLocks/>
            </p:cNvCxnSpPr>
            <p:nvPr/>
          </p:nvCxnSpPr>
          <p:spPr>
            <a:xfrm>
              <a:off x="8597563" y="1776210"/>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18" name="Freeform 55">
              <a:extLst>
                <a:ext uri="{FF2B5EF4-FFF2-40B4-BE49-F238E27FC236}">
                  <a16:creationId xmlns:a16="http://schemas.microsoft.com/office/drawing/2014/main" xmlns="" id="{AD1A7773-4BA1-A88D-A903-9B830E6505FC}"/>
                </a:ext>
              </a:extLst>
            </p:cNvPr>
            <p:cNvSpPr/>
            <p:nvPr/>
          </p:nvSpPr>
          <p:spPr>
            <a:xfrm rot="5400000">
              <a:off x="8444957" y="2691976"/>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sp>
          <p:nvSpPr>
            <p:cNvPr id="19" name="Rectangle à coins arrondis 33">
              <a:extLst>
                <a:ext uri="{FF2B5EF4-FFF2-40B4-BE49-F238E27FC236}">
                  <a16:creationId xmlns:a16="http://schemas.microsoft.com/office/drawing/2014/main" xmlns="" id="{531B8396-37D6-8E30-4669-CB71C25F70E2}"/>
                </a:ext>
              </a:extLst>
            </p:cNvPr>
            <p:cNvSpPr/>
            <p:nvPr/>
          </p:nvSpPr>
          <p:spPr>
            <a:xfrm>
              <a:off x="1403797" y="1345210"/>
              <a:ext cx="9405502" cy="2746030"/>
            </a:xfrm>
            <a:prstGeom prst="roundRect">
              <a:avLst>
                <a:gd name="adj" fmla="val 0"/>
              </a:avLst>
            </a:prstGeom>
            <a:noFill/>
            <a:ln w="9525" cap="flat" cmpd="sng" algn="ctr">
              <a:solidFill>
                <a:srgbClr val="004477"/>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grpSp>
      <p:sp>
        <p:nvSpPr>
          <p:cNvPr id="2" name="Rectangle 1"/>
          <p:cNvSpPr/>
          <p:nvPr/>
        </p:nvSpPr>
        <p:spPr>
          <a:xfrm>
            <a:off x="6579416" y="2770959"/>
            <a:ext cx="9293825" cy="338554"/>
          </a:xfrm>
          <a:prstGeom prst="rect">
            <a:avLst/>
          </a:prstGeom>
        </p:spPr>
        <p:txBody>
          <a:bodyPr wrap="square">
            <a:spAutoFit/>
          </a:bodyPr>
          <a:lstStyle/>
          <a:p>
            <a:endParaRPr lang="fr-FR" sz="1600" dirty="0">
              <a:solidFill>
                <a:prstClr val="black"/>
              </a:solidFill>
            </a:endParaRPr>
          </a:p>
        </p:txBody>
      </p:sp>
    </p:spTree>
    <p:extLst>
      <p:ext uri="{BB962C8B-B14F-4D97-AF65-F5344CB8AC3E}">
        <p14:creationId xmlns:p14="http://schemas.microsoft.com/office/powerpoint/2010/main" val="3681214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5FF85117-1F22-7ED9-51EA-187FCF8FA45B}"/>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E04AE7A5-AE9D-3DA6-5654-5526709F5981}"/>
              </a:ext>
            </a:extLst>
          </p:cNvPr>
          <p:cNvSpPr>
            <a:spLocks noGrp="1"/>
          </p:cNvSpPr>
          <p:nvPr>
            <p:ph sz="quarter" idx="16"/>
          </p:nvPr>
        </p:nvSpPr>
        <p:spPr/>
        <p:txBody>
          <a:bodyPr/>
          <a:lstStyle/>
          <a:p>
            <a:r>
              <a:rPr lang="fr-FR" dirty="0"/>
              <a:t>GJ. </a:t>
            </a:r>
            <a:r>
              <a:rPr lang="fr-FR" dirty="0" err="1"/>
              <a:t>Riely</a:t>
            </a:r>
            <a:r>
              <a:rPr lang="fr-FR" dirty="0"/>
              <a:t> et al., ASCO</a:t>
            </a:r>
            <a:r>
              <a:rPr lang="fr-FR" baseline="30000" dirty="0"/>
              <a:t>®</a:t>
            </a:r>
            <a:r>
              <a:rPr lang="fr-FR" dirty="0"/>
              <a:t> 2023, Abs. #9018</a:t>
            </a:r>
          </a:p>
        </p:txBody>
      </p:sp>
      <p:sp>
        <p:nvSpPr>
          <p:cNvPr id="8" name="Espace réservé du texte 7">
            <a:extLst>
              <a:ext uri="{FF2B5EF4-FFF2-40B4-BE49-F238E27FC236}">
                <a16:creationId xmlns:a16="http://schemas.microsoft.com/office/drawing/2014/main" xmlns="" id="{0B763F54-1738-DA4E-4BD3-7E2A0BF9994D}"/>
              </a:ext>
            </a:extLst>
          </p:cNvPr>
          <p:cNvSpPr>
            <a:spLocks noGrp="1"/>
          </p:cNvSpPr>
          <p:nvPr>
            <p:ph type="body" sz="quarter" idx="17"/>
          </p:nvPr>
        </p:nvSpPr>
        <p:spPr/>
        <p:txBody>
          <a:bodyPr/>
          <a:lstStyle/>
          <a:p>
            <a:r>
              <a:rPr lang="fr-FR"/>
              <a:t>PHAROS</a:t>
            </a:r>
          </a:p>
        </p:txBody>
      </p:sp>
      <p:sp>
        <p:nvSpPr>
          <p:cNvPr id="9" name="Espace réservé du texte 8">
            <a:extLst>
              <a:ext uri="{FF2B5EF4-FFF2-40B4-BE49-F238E27FC236}">
                <a16:creationId xmlns:a16="http://schemas.microsoft.com/office/drawing/2014/main" xmlns="" id="{4A98EE6D-F15F-D8CF-BBC5-677E00361250}"/>
              </a:ext>
            </a:extLst>
          </p:cNvPr>
          <p:cNvSpPr>
            <a:spLocks noGrp="1"/>
          </p:cNvSpPr>
          <p:nvPr>
            <p:ph type="body" sz="quarter" idx="18"/>
          </p:nvPr>
        </p:nvSpPr>
        <p:spPr/>
        <p:txBody>
          <a:bodyPr/>
          <a:lstStyle/>
          <a:p>
            <a:r>
              <a:rPr lang="fr-FR"/>
              <a:t>Caractéristique des patients </a:t>
            </a:r>
          </a:p>
        </p:txBody>
      </p:sp>
      <p:graphicFrame>
        <p:nvGraphicFramePr>
          <p:cNvPr id="3" name="Tableau 6">
            <a:extLst>
              <a:ext uri="{FF2B5EF4-FFF2-40B4-BE49-F238E27FC236}">
                <a16:creationId xmlns:a16="http://schemas.microsoft.com/office/drawing/2014/main" xmlns="" id="{4ED5D29F-82F0-7EDB-343D-D75955ED8E51}"/>
              </a:ext>
            </a:extLst>
          </p:cNvPr>
          <p:cNvGraphicFramePr>
            <a:graphicFrameLocks noGrp="1"/>
          </p:cNvGraphicFramePr>
          <p:nvPr>
            <p:extLst>
              <p:ext uri="{D42A27DB-BD31-4B8C-83A1-F6EECF244321}">
                <p14:modId xmlns:p14="http://schemas.microsoft.com/office/powerpoint/2010/main" val="1584153636"/>
              </p:ext>
            </p:extLst>
          </p:nvPr>
        </p:nvGraphicFramePr>
        <p:xfrm>
          <a:off x="1452114" y="873685"/>
          <a:ext cx="9342456" cy="4399989"/>
        </p:xfrm>
        <a:graphic>
          <a:graphicData uri="http://schemas.openxmlformats.org/drawingml/2006/table">
            <a:tbl>
              <a:tblPr firstRow="1" bandRow="1">
                <a:tableStyleId>{5C22544A-7EE6-4342-B048-85BDC9FD1C3A}</a:tableStyleId>
              </a:tblPr>
              <a:tblGrid>
                <a:gridCol w="4185692">
                  <a:extLst>
                    <a:ext uri="{9D8B030D-6E8A-4147-A177-3AD203B41FA5}">
                      <a16:colId xmlns:a16="http://schemas.microsoft.com/office/drawing/2014/main" xmlns="" val="3716429334"/>
                    </a:ext>
                  </a:extLst>
                </a:gridCol>
                <a:gridCol w="1688336">
                  <a:extLst>
                    <a:ext uri="{9D8B030D-6E8A-4147-A177-3AD203B41FA5}">
                      <a16:colId xmlns:a16="http://schemas.microsoft.com/office/drawing/2014/main" xmlns="" val="3569884669"/>
                    </a:ext>
                  </a:extLst>
                </a:gridCol>
                <a:gridCol w="1734214">
                  <a:extLst>
                    <a:ext uri="{9D8B030D-6E8A-4147-A177-3AD203B41FA5}">
                      <a16:colId xmlns:a16="http://schemas.microsoft.com/office/drawing/2014/main" xmlns="" val="2705335300"/>
                    </a:ext>
                  </a:extLst>
                </a:gridCol>
                <a:gridCol w="1734214">
                  <a:extLst>
                    <a:ext uri="{9D8B030D-6E8A-4147-A177-3AD203B41FA5}">
                      <a16:colId xmlns:a16="http://schemas.microsoft.com/office/drawing/2014/main" xmlns="" val="2163654605"/>
                    </a:ext>
                  </a:extLst>
                </a:gridCol>
              </a:tblGrid>
              <a:tr h="436131">
                <a:tc>
                  <a:txBody>
                    <a:bodyPr/>
                    <a:lstStyle/>
                    <a:p>
                      <a:pPr algn="l"/>
                      <a:r>
                        <a:rPr lang="fr-FR" sz="1200" dirty="0">
                          <a:latin typeface="Century Gothic" panose="020B0502020202020204" pitchFamily="34" charset="0"/>
                        </a:rPr>
                        <a:t> </a:t>
                      </a:r>
                    </a:p>
                  </a:txBody>
                  <a:tcPr marT="0" marB="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defTabSz="514350">
                        <a:defRPr/>
                      </a:pPr>
                      <a:r>
                        <a:rPr lang="en-US" sz="1200" b="1" kern="0" dirty="0" err="1">
                          <a:solidFill>
                            <a:prstClr val="white"/>
                          </a:solidFill>
                          <a:latin typeface="Century Gothic" panose="020B0502020202020204" pitchFamily="34" charset="0"/>
                          <a:cs typeface="Arial" panose="020B0604020202020204" pitchFamily="34" charset="0"/>
                        </a:rPr>
                        <a:t>Traitement</a:t>
                      </a:r>
                      <a:r>
                        <a:rPr lang="en-US" sz="1200" b="1" kern="0" dirty="0">
                          <a:solidFill>
                            <a:prstClr val="white"/>
                          </a:solidFill>
                          <a:latin typeface="Century Gothic" panose="020B0502020202020204" pitchFamily="34" charset="0"/>
                          <a:cs typeface="Arial" panose="020B0604020202020204" pitchFamily="34" charset="0"/>
                        </a:rPr>
                        <a:t> naïf </a:t>
                      </a:r>
                    </a:p>
                    <a:p>
                      <a:pPr algn="ctr" defTabSz="514350">
                        <a:defRPr/>
                      </a:pPr>
                      <a:r>
                        <a:rPr lang="en-US" sz="1200" b="0" kern="0" dirty="0">
                          <a:solidFill>
                            <a:prstClr val="white"/>
                          </a:solidFill>
                          <a:latin typeface="Century Gothic" panose="020B0502020202020204" pitchFamily="34" charset="0"/>
                          <a:cs typeface="Arial" panose="020B0604020202020204" pitchFamily="34" charset="0"/>
                        </a:rPr>
                        <a:t>n=59</a:t>
                      </a:r>
                      <a:endParaRPr kumimoji="0" lang="en-US" sz="1200" b="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err="1">
                          <a:ln>
                            <a:noFill/>
                          </a:ln>
                          <a:solidFill>
                            <a:prstClr val="white"/>
                          </a:solidFill>
                          <a:effectLst/>
                          <a:uLnTx/>
                          <a:uFillTx/>
                          <a:latin typeface="Century Gothic" panose="020B0502020202020204" pitchFamily="34" charset="0"/>
                          <a:cs typeface="Arial" panose="020B0604020202020204" pitchFamily="34" charset="0"/>
                        </a:rPr>
                        <a:t>Pré-traité</a:t>
                      </a:r>
                      <a:endParaRPr kumimoji="0" lang="en-US" sz="12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p>
                      <a:pPr marL="0" marR="0" lvl="0" indent="0" algn="ctr" defTabSz="514350" eaLnBrk="1" fontAlgn="auto" latinLnBrk="0" hangingPunct="1">
                        <a:spcBef>
                          <a:spcPts val="0"/>
                        </a:spcBef>
                        <a:spcAft>
                          <a:spcPts val="0"/>
                        </a:spcAft>
                        <a:buClrTx/>
                        <a:buSzTx/>
                        <a:buFontTx/>
                        <a:buNone/>
                        <a:tabLst/>
                        <a:defRPr/>
                      </a:pPr>
                      <a:r>
                        <a:rPr lang="en-US" sz="1200" b="0" kern="0" dirty="0">
                          <a:solidFill>
                            <a:prstClr val="white"/>
                          </a:solidFill>
                          <a:latin typeface="Century Gothic" panose="020B0502020202020204" pitchFamily="34" charset="0"/>
                          <a:cs typeface="Arial" panose="020B0604020202020204" pitchFamily="34" charset="0"/>
                        </a:rPr>
                        <a:t>n=39</a:t>
                      </a:r>
                      <a:endParaRPr kumimoji="0" lang="en-US" sz="1200" b="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200" b="1" dirty="0">
                          <a:latin typeface="Century Gothic" panose="020B0502020202020204" pitchFamily="34" charset="0"/>
                        </a:rPr>
                        <a:t>Tous</a:t>
                      </a:r>
                    </a:p>
                    <a:p>
                      <a:pPr algn="ctr"/>
                      <a:r>
                        <a:rPr lang="fr-FR" sz="1200" b="0" dirty="0">
                          <a:latin typeface="Century Gothic" panose="020B0502020202020204" pitchFamily="34" charset="0"/>
                        </a:rPr>
                        <a:t>N=98</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2399490887"/>
                  </a:ext>
                </a:extLst>
              </a:tr>
              <a:tr h="312503">
                <a:tc>
                  <a:txBody>
                    <a:bodyPr/>
                    <a:lstStyle/>
                    <a:p>
                      <a:pPr algn="l">
                        <a:spcBef>
                          <a:spcPts val="300"/>
                        </a:spcBef>
                      </a:pPr>
                      <a:r>
                        <a:rPr lang="fr-FR" sz="1000" b="1" dirty="0">
                          <a:solidFill>
                            <a:schemeClr val="tx1"/>
                          </a:solidFill>
                          <a:latin typeface="Century Gothic" panose="020B0502020202020204" pitchFamily="34" charset="0"/>
                        </a:rPr>
                        <a:t>Age</a:t>
                      </a:r>
                      <a:r>
                        <a:rPr lang="fr-FR" sz="1000" b="0" dirty="0">
                          <a:solidFill>
                            <a:schemeClr val="tx1"/>
                          </a:solidFill>
                          <a:latin typeface="Century Gothic" panose="020B0502020202020204" pitchFamily="34" charset="0"/>
                        </a:rPr>
                        <a:t>, médian (range), ans</a:t>
                      </a: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a:solidFill>
                            <a:schemeClr val="tx1"/>
                          </a:solidFill>
                          <a:latin typeface="Century Gothic" panose="020B0502020202020204" pitchFamily="34" charset="0"/>
                        </a:rPr>
                        <a:t>68 (47-83)</a:t>
                      </a:r>
                      <a:endParaRPr lang="fr-FR" sz="1000" dirty="0">
                        <a:solidFill>
                          <a:schemeClr val="tx1"/>
                        </a:solidFill>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a:solidFill>
                            <a:schemeClr val="tx1"/>
                          </a:solidFill>
                          <a:latin typeface="Century Gothic" panose="020B0502020202020204" pitchFamily="34" charset="0"/>
                        </a:rPr>
                        <a:t>71 (53-86)</a:t>
                      </a:r>
                      <a:endParaRPr lang="fr-FR" sz="1000" dirty="0">
                        <a:solidFill>
                          <a:schemeClr val="tx1"/>
                        </a:solidFill>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dirty="0">
                          <a:solidFill>
                            <a:schemeClr val="tx1"/>
                          </a:solidFill>
                          <a:latin typeface="Century Gothic" panose="020B0502020202020204" pitchFamily="34" charset="0"/>
                        </a:rPr>
                        <a:t>70 (47-86)</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633863">
                <a:tc>
                  <a:txBody>
                    <a:bodyPr/>
                    <a:lstStyle/>
                    <a:p>
                      <a:pPr algn="l"/>
                      <a:r>
                        <a:rPr lang="fr-FR" sz="1000" b="1" dirty="0">
                          <a:solidFill>
                            <a:schemeClr val="tx1"/>
                          </a:solidFill>
                          <a:latin typeface="Century Gothic" panose="020B0502020202020204" pitchFamily="34" charset="0"/>
                        </a:rPr>
                        <a:t>Sexe</a:t>
                      </a:r>
                      <a:r>
                        <a:rPr lang="fr-FR" sz="1000" b="0" dirty="0">
                          <a:solidFill>
                            <a:schemeClr val="tx1"/>
                          </a:solidFill>
                          <a:latin typeface="Century Gothic" panose="020B0502020202020204" pitchFamily="34" charset="0"/>
                        </a:rPr>
                        <a:t>, n%</a:t>
                      </a:r>
                    </a:p>
                    <a:p>
                      <a:pPr lvl="1" algn="l"/>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Femme</a:t>
                      </a:r>
                    </a:p>
                    <a:p>
                      <a:pPr lvl="1" algn="l"/>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Homme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u="none" strike="noStrike" kern="1200" cap="none" spc="0" normalizeH="0" baseline="0" noProof="0">
                        <a:ln>
                          <a:noFill/>
                        </a:ln>
                        <a:solidFill>
                          <a:schemeClr val="tx1"/>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33 (56)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26 (44)</a:t>
                      </a: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u="none" strike="noStrike" kern="1200" cap="none" spc="0" normalizeH="0" baseline="0" noProof="0">
                        <a:ln>
                          <a:noFill/>
                        </a:ln>
                        <a:solidFill>
                          <a:schemeClr val="tx1"/>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19 (49)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20 (51)</a:t>
                      </a: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52(53)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46 (47)</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955223">
                <a:tc>
                  <a:txBody>
                    <a:bodyPr/>
                    <a:lstStyle/>
                    <a:p>
                      <a:pPr algn="l"/>
                      <a:r>
                        <a:rPr lang="fr-FR" sz="1000" b="1" dirty="0">
                          <a:solidFill>
                            <a:schemeClr val="tx1"/>
                          </a:solidFill>
                          <a:latin typeface="Century Gothic" panose="020B0502020202020204" pitchFamily="34" charset="0"/>
                        </a:rPr>
                        <a:t>Ethnie</a:t>
                      </a:r>
                      <a:r>
                        <a:rPr lang="fr-FR" sz="1000" b="0" dirty="0">
                          <a:solidFill>
                            <a:schemeClr val="tx1"/>
                          </a:solidFill>
                          <a:latin typeface="Century Gothic" panose="020B0502020202020204" pitchFamily="34" charset="0"/>
                        </a:rPr>
                        <a:t>, n%</a:t>
                      </a:r>
                    </a:p>
                    <a:p>
                      <a:pPr lvl="1" algn="l"/>
                      <a:r>
                        <a:rPr lang="fr-FR" sz="1000" b="0" dirty="0">
                          <a:solidFill>
                            <a:schemeClr val="tx1"/>
                          </a:solidFill>
                          <a:latin typeface="Century Gothic" panose="020B0502020202020204" pitchFamily="34" charset="0"/>
                        </a:rPr>
                        <a:t>Blanc</a:t>
                      </a:r>
                    </a:p>
                    <a:p>
                      <a:pPr lvl="1" algn="l"/>
                      <a:r>
                        <a:rPr lang="fr-FR" sz="1000" b="0" dirty="0">
                          <a:solidFill>
                            <a:schemeClr val="tx1"/>
                          </a:solidFill>
                          <a:latin typeface="Century Gothic" panose="020B0502020202020204" pitchFamily="34" charset="0"/>
                        </a:rPr>
                        <a:t>Asiatique</a:t>
                      </a:r>
                    </a:p>
                    <a:p>
                      <a:pPr lvl="1" algn="l"/>
                      <a:r>
                        <a:rPr lang="fr-FR" sz="1000" b="0" dirty="0">
                          <a:solidFill>
                            <a:schemeClr val="tx1"/>
                          </a:solidFill>
                          <a:latin typeface="Century Gothic" panose="020B0502020202020204" pitchFamily="34" charset="0"/>
                        </a:rPr>
                        <a:t>Afro-américain</a:t>
                      </a:r>
                    </a:p>
                    <a:p>
                      <a:pPr lvl="1" algn="l"/>
                      <a:r>
                        <a:rPr lang="fr-FR" sz="1000" b="0" dirty="0" err="1">
                          <a:solidFill>
                            <a:schemeClr val="tx1"/>
                          </a:solidFill>
                          <a:latin typeface="Century Gothic" panose="020B0502020202020204" pitchFamily="34" charset="0"/>
                        </a:rPr>
                        <a:t>Autresr</a:t>
                      </a:r>
                      <a:endParaRPr lang="fr-FR" sz="1000" b="0" dirty="0">
                        <a:solidFill>
                          <a:schemeClr val="tx1"/>
                        </a:solidFill>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u="none" strike="noStrike" kern="1200" cap="none" spc="0" normalizeH="0" baseline="0" noProof="0" dirty="0">
                        <a:ln>
                          <a:noFill/>
                        </a:ln>
                        <a:solidFill>
                          <a:schemeClr val="tx1"/>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53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3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1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2 ()3)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u="none" strike="noStrike" kern="1200" cap="none" spc="0" normalizeH="0" baseline="0" noProof="0">
                        <a:ln>
                          <a:noFill/>
                        </a:ln>
                        <a:solidFill>
                          <a:schemeClr val="tx1"/>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33 (85)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4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2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0</a:t>
                      </a: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86 (88)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7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3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2 (2)</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63386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u="none" strike="noStrike" kern="1200" cap="none" spc="0" normalizeH="0" baseline="0" noProof="0" dirty="0">
                          <a:ln>
                            <a:noFill/>
                          </a:ln>
                          <a:solidFill>
                            <a:schemeClr val="tx1"/>
                          </a:solidFill>
                          <a:effectLst/>
                          <a:uLnTx/>
                          <a:uFillTx/>
                          <a:latin typeface="Century Gothic" panose="020B0502020202020204" pitchFamily="34" charset="0"/>
                        </a:rPr>
                        <a:t>ECOG performance </a:t>
                      </a:r>
                      <a:r>
                        <a:rPr kumimoji="0" lang="fr-FR" sz="1000" b="1" u="none" strike="noStrike" kern="1200" cap="none" spc="0" normalizeH="0" baseline="0" noProof="0" dirty="0" err="1">
                          <a:ln>
                            <a:noFill/>
                          </a:ln>
                          <a:solidFill>
                            <a:schemeClr val="tx1"/>
                          </a:solidFill>
                          <a:effectLst/>
                          <a:uLnTx/>
                          <a:uFillTx/>
                          <a:latin typeface="Century Gothic" panose="020B0502020202020204" pitchFamily="34" charset="0"/>
                        </a:rPr>
                        <a:t>status</a:t>
                      </a:r>
                      <a:r>
                        <a:rPr kumimoji="0" lang="fr-FR" sz="1000" b="0" u="none" strike="noStrike" kern="1200" cap="none" spc="0" normalizeH="0" baseline="0" noProof="0" dirty="0">
                          <a:ln>
                            <a:noFill/>
                          </a:ln>
                          <a:solidFill>
                            <a:schemeClr val="tx1"/>
                          </a:solidFill>
                          <a:effectLst/>
                          <a:uLnTx/>
                          <a:uFillTx/>
                          <a:latin typeface="Century Gothic" panose="020B0502020202020204" pitchFamily="34" charset="0"/>
                        </a:rPr>
                        <a:t>, n(%)</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0</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1</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19 (32)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40 (68)</a:t>
                      </a: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7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32 (82)</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26 (27)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72 (73)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8761559"/>
                  </a:ext>
                </a:extLst>
              </a:tr>
              <a:tr h="7945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Statut tabagique</a:t>
                      </a:r>
                      <a:r>
                        <a:rPr kumimoji="0" lang="fr-FR" sz="1000" b="0" u="none" strike="noStrike" kern="1200" cap="none" spc="0" normalizeH="0" baseline="0" noProof="0" dirty="0">
                          <a:ln>
                            <a:noFill/>
                          </a:ln>
                          <a:solidFill>
                            <a:schemeClr val="tx1"/>
                          </a:solidFill>
                          <a:effectLst/>
                          <a:uLnTx/>
                          <a:uFillTx/>
                          <a:latin typeface="Century Gothic" panose="020B0502020202020204" pitchFamily="34" charset="0"/>
                        </a:rPr>
                        <a:t>, n(%)</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Actuel</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Ancien </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Jamais</a:t>
                      </a:r>
                      <a:endParaRPr kumimoji="0" lang="fr-FR" sz="1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8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33 (56)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18 (31)</a:t>
                      </a: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5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23 (39)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11 (28)</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13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56 (57)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29 (30)</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435163567"/>
                  </a:ext>
                </a:extLst>
              </a:tr>
              <a:tr h="63386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Statut </a:t>
                      </a:r>
                      <a:r>
                        <a:rPr kumimoji="0" lang="fr-FR" sz="1000" b="1" i="1"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BRAF </a:t>
                      </a:r>
                      <a:r>
                        <a:rPr kumimoji="0" lang="fr-FR" sz="1000" b="1" i="1" u="none" strike="noStrike" kern="1200" cap="none" spc="0" normalizeH="0" baseline="30000" noProof="0" dirty="0">
                          <a:ln>
                            <a:noFill/>
                          </a:ln>
                          <a:solidFill>
                            <a:schemeClr val="tx1"/>
                          </a:solidFill>
                          <a:effectLst/>
                          <a:uLnTx/>
                          <a:uFillTx/>
                          <a:latin typeface="Century Gothic" panose="020B0502020202020204" pitchFamily="34" charset="0"/>
                          <a:ea typeface="+mn-ea"/>
                          <a:cs typeface="+mn-cs"/>
                        </a:rPr>
                        <a:t>v600</a:t>
                      </a:r>
                      <a:r>
                        <a:rPr kumimoji="0" lang="fr-FR" sz="1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a:t>
                      </a:r>
                      <a:r>
                        <a:rPr kumimoji="0" lang="fr-FR" sz="1000" b="0" u="none" strike="noStrike" kern="1200" cap="none" spc="0" normalizeH="0" baseline="0" noProof="0" dirty="0">
                          <a:ln>
                            <a:noFill/>
                          </a:ln>
                          <a:solidFill>
                            <a:schemeClr val="tx1"/>
                          </a:solidFill>
                          <a:effectLst/>
                          <a:uLnTx/>
                          <a:uFillTx/>
                          <a:latin typeface="Century Gothic" panose="020B0502020202020204" pitchFamily="34" charset="0"/>
                        </a:rPr>
                        <a:t>n(%)</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v600E</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v600D (</a:t>
                      </a:r>
                      <a:r>
                        <a:rPr kumimoji="0" lang="fr-FR" sz="1000" b="0" i="0" u="none" strike="noStrike" kern="1200" cap="none" spc="0" normalizeH="0" baseline="0" noProof="0" dirty="0" err="1">
                          <a:ln>
                            <a:noFill/>
                          </a:ln>
                          <a:solidFill>
                            <a:schemeClr val="tx1"/>
                          </a:solidFill>
                          <a:effectLst/>
                          <a:uLnTx/>
                          <a:uFillTx/>
                          <a:latin typeface="Century Gothic" panose="020B0502020202020204" pitchFamily="34" charset="0"/>
                          <a:ea typeface="+mn-ea"/>
                          <a:cs typeface="+mn-cs"/>
                        </a:rPr>
                        <a:t>co-mutation</a:t>
                      </a: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avec v600E)</a:t>
                      </a:r>
                      <a:endParaRPr kumimoji="0" lang="fr-FR" sz="10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59 (100)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0</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39 (100)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1(3)</a:t>
                      </a: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98 (100)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1 (1)</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14079472"/>
                  </a:ext>
                </a:extLst>
              </a:tr>
            </a:tbl>
          </a:graphicData>
        </a:graphic>
      </p:graphicFrame>
    </p:spTree>
    <p:extLst>
      <p:ext uri="{BB962C8B-B14F-4D97-AF65-F5344CB8AC3E}">
        <p14:creationId xmlns:p14="http://schemas.microsoft.com/office/powerpoint/2010/main" val="1445839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277598E-621E-4721-4933-7A27A3D11F8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E04AE7A5-AE9D-3DA6-5654-5526709F5981}"/>
              </a:ext>
            </a:extLst>
          </p:cNvPr>
          <p:cNvSpPr>
            <a:spLocks noGrp="1"/>
          </p:cNvSpPr>
          <p:nvPr>
            <p:ph sz="quarter" idx="16"/>
          </p:nvPr>
        </p:nvSpPr>
        <p:spPr/>
        <p:txBody>
          <a:bodyPr/>
          <a:lstStyle/>
          <a:p>
            <a:r>
              <a:rPr lang="fr-FR" dirty="0"/>
              <a:t>GJ. </a:t>
            </a:r>
            <a:r>
              <a:rPr lang="fr-FR" dirty="0" err="1"/>
              <a:t>Riely</a:t>
            </a:r>
            <a:r>
              <a:rPr lang="fr-FR" dirty="0"/>
              <a:t> et al., ASCO</a:t>
            </a:r>
            <a:r>
              <a:rPr lang="fr-FR" baseline="30000" dirty="0"/>
              <a:t>®</a:t>
            </a:r>
            <a:r>
              <a:rPr lang="fr-FR" dirty="0"/>
              <a:t> 2023, Abs. #9018</a:t>
            </a:r>
          </a:p>
        </p:txBody>
      </p:sp>
      <p:sp>
        <p:nvSpPr>
          <p:cNvPr id="8" name="Espace réservé du texte 7">
            <a:extLst>
              <a:ext uri="{FF2B5EF4-FFF2-40B4-BE49-F238E27FC236}">
                <a16:creationId xmlns:a16="http://schemas.microsoft.com/office/drawing/2014/main" xmlns="" id="{0B763F54-1738-DA4E-4BD3-7E2A0BF9994D}"/>
              </a:ext>
            </a:extLst>
          </p:cNvPr>
          <p:cNvSpPr>
            <a:spLocks noGrp="1"/>
          </p:cNvSpPr>
          <p:nvPr>
            <p:ph type="body" sz="quarter" idx="17"/>
          </p:nvPr>
        </p:nvSpPr>
        <p:spPr/>
        <p:txBody>
          <a:bodyPr/>
          <a:lstStyle/>
          <a:p>
            <a:r>
              <a:rPr lang="fr-FR"/>
              <a:t>PHAROS</a:t>
            </a:r>
          </a:p>
        </p:txBody>
      </p:sp>
      <p:sp>
        <p:nvSpPr>
          <p:cNvPr id="9" name="Espace réservé du texte 8">
            <a:extLst>
              <a:ext uri="{FF2B5EF4-FFF2-40B4-BE49-F238E27FC236}">
                <a16:creationId xmlns:a16="http://schemas.microsoft.com/office/drawing/2014/main" xmlns="" id="{4A98EE6D-F15F-D8CF-BBC5-677E00361250}"/>
              </a:ext>
            </a:extLst>
          </p:cNvPr>
          <p:cNvSpPr>
            <a:spLocks noGrp="1"/>
          </p:cNvSpPr>
          <p:nvPr>
            <p:ph type="body" sz="quarter" idx="18"/>
          </p:nvPr>
        </p:nvSpPr>
        <p:spPr/>
        <p:txBody>
          <a:bodyPr/>
          <a:lstStyle/>
          <a:p>
            <a:r>
              <a:rPr lang="fr-FR"/>
              <a:t>Activité anti-tumorale</a:t>
            </a:r>
          </a:p>
        </p:txBody>
      </p:sp>
      <p:graphicFrame>
        <p:nvGraphicFramePr>
          <p:cNvPr id="2" name="Tableau 6">
            <a:extLst>
              <a:ext uri="{FF2B5EF4-FFF2-40B4-BE49-F238E27FC236}">
                <a16:creationId xmlns:a16="http://schemas.microsoft.com/office/drawing/2014/main" xmlns="" id="{213402C2-7C66-2AA0-EDC5-D96FFB6EE7F0}"/>
              </a:ext>
            </a:extLst>
          </p:cNvPr>
          <p:cNvGraphicFramePr>
            <a:graphicFrameLocks noGrp="1"/>
          </p:cNvGraphicFramePr>
          <p:nvPr>
            <p:extLst>
              <p:ext uri="{D42A27DB-BD31-4B8C-83A1-F6EECF244321}">
                <p14:modId xmlns:p14="http://schemas.microsoft.com/office/powerpoint/2010/main" val="2639037617"/>
              </p:ext>
            </p:extLst>
          </p:nvPr>
        </p:nvGraphicFramePr>
        <p:xfrm>
          <a:off x="1221454" y="1361469"/>
          <a:ext cx="7420038" cy="3541694"/>
        </p:xfrm>
        <a:graphic>
          <a:graphicData uri="http://schemas.openxmlformats.org/drawingml/2006/table">
            <a:tbl>
              <a:tblPr firstRow="1" bandRow="1">
                <a:tableStyleId>{5C22544A-7EE6-4342-B048-85BDC9FD1C3A}</a:tableStyleId>
              </a:tblPr>
              <a:tblGrid>
                <a:gridCol w="3696535">
                  <a:extLst>
                    <a:ext uri="{9D8B030D-6E8A-4147-A177-3AD203B41FA5}">
                      <a16:colId xmlns:a16="http://schemas.microsoft.com/office/drawing/2014/main" xmlns="" val="3716429334"/>
                    </a:ext>
                  </a:extLst>
                </a:gridCol>
                <a:gridCol w="1779373">
                  <a:extLst>
                    <a:ext uri="{9D8B030D-6E8A-4147-A177-3AD203B41FA5}">
                      <a16:colId xmlns:a16="http://schemas.microsoft.com/office/drawing/2014/main" xmlns="" val="3569884669"/>
                    </a:ext>
                  </a:extLst>
                </a:gridCol>
                <a:gridCol w="1944130">
                  <a:extLst>
                    <a:ext uri="{9D8B030D-6E8A-4147-A177-3AD203B41FA5}">
                      <a16:colId xmlns:a16="http://schemas.microsoft.com/office/drawing/2014/main" xmlns="" val="2705335300"/>
                    </a:ext>
                  </a:extLst>
                </a:gridCol>
              </a:tblGrid>
              <a:tr h="604157">
                <a:tc>
                  <a:txBody>
                    <a:bodyPr/>
                    <a:lstStyle/>
                    <a:p>
                      <a:pPr algn="l"/>
                      <a:r>
                        <a:rPr lang="fr-FR" sz="1200" dirty="0">
                          <a:latin typeface="Century Gothic" panose="020B0502020202020204" pitchFamily="34" charset="0"/>
                        </a:rPr>
                        <a:t> </a:t>
                      </a:r>
                    </a:p>
                  </a:txBody>
                  <a:tcPr marT="0" marB="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defTabSz="514350">
                        <a:defRPr/>
                      </a:pPr>
                      <a:r>
                        <a:rPr lang="en-US" sz="1200" b="1" kern="0" dirty="0" err="1">
                          <a:solidFill>
                            <a:prstClr val="white"/>
                          </a:solidFill>
                          <a:latin typeface="Century Gothic" panose="020B0502020202020204" pitchFamily="34" charset="0"/>
                          <a:cs typeface="Arial" panose="020B0604020202020204" pitchFamily="34" charset="0"/>
                        </a:rPr>
                        <a:t>Traitement</a:t>
                      </a:r>
                      <a:r>
                        <a:rPr lang="en-US" sz="1200" b="1" kern="0" dirty="0">
                          <a:solidFill>
                            <a:prstClr val="white"/>
                          </a:solidFill>
                          <a:latin typeface="Century Gothic" panose="020B0502020202020204" pitchFamily="34" charset="0"/>
                          <a:cs typeface="Arial" panose="020B0604020202020204" pitchFamily="34" charset="0"/>
                        </a:rPr>
                        <a:t> naïf </a:t>
                      </a:r>
                    </a:p>
                    <a:p>
                      <a:pPr algn="ctr" defTabSz="514350">
                        <a:defRPr/>
                      </a:pPr>
                      <a:r>
                        <a:rPr lang="en-US" sz="1200" b="0" kern="0" dirty="0">
                          <a:solidFill>
                            <a:prstClr val="white"/>
                          </a:solidFill>
                          <a:latin typeface="Century Gothic" panose="020B0502020202020204" pitchFamily="34" charset="0"/>
                          <a:cs typeface="Arial" panose="020B0604020202020204" pitchFamily="34" charset="0"/>
                        </a:rPr>
                        <a:t>n=59</a:t>
                      </a:r>
                      <a:endParaRPr kumimoji="0" lang="en-US" sz="1200" b="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err="1">
                          <a:ln>
                            <a:noFill/>
                          </a:ln>
                          <a:solidFill>
                            <a:prstClr val="white"/>
                          </a:solidFill>
                          <a:effectLst/>
                          <a:uLnTx/>
                          <a:uFillTx/>
                          <a:latin typeface="Century Gothic" panose="020B0502020202020204" pitchFamily="34" charset="0"/>
                          <a:cs typeface="Arial" panose="020B0604020202020204" pitchFamily="34" charset="0"/>
                        </a:rPr>
                        <a:t>Pré-traité</a:t>
                      </a:r>
                      <a:endParaRPr kumimoji="0" lang="en-US" sz="12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p>
                      <a:pPr marL="0" marR="0" lvl="0" indent="0" algn="ctr" defTabSz="514350" eaLnBrk="1" fontAlgn="auto" latinLnBrk="0" hangingPunct="1">
                        <a:spcBef>
                          <a:spcPts val="0"/>
                        </a:spcBef>
                        <a:spcAft>
                          <a:spcPts val="0"/>
                        </a:spcAft>
                        <a:buClrTx/>
                        <a:buSzTx/>
                        <a:buFontTx/>
                        <a:buNone/>
                        <a:tabLst/>
                        <a:defRPr/>
                      </a:pPr>
                      <a:r>
                        <a:rPr lang="en-US" sz="1200" b="0" kern="0" dirty="0">
                          <a:solidFill>
                            <a:prstClr val="white"/>
                          </a:solidFill>
                          <a:latin typeface="Century Gothic" panose="020B0502020202020204" pitchFamily="34" charset="0"/>
                          <a:cs typeface="Arial" panose="020B0604020202020204" pitchFamily="34" charset="0"/>
                        </a:rPr>
                        <a:t>n=39</a:t>
                      </a:r>
                      <a:endParaRPr kumimoji="0" lang="en-US" sz="1200" b="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extLst>
                  <a:ext uri="{0D108BD9-81ED-4DB2-BD59-A6C34878D82A}">
                    <a16:rowId xmlns:a16="http://schemas.microsoft.com/office/drawing/2014/main" xmlns="" val="2399490887"/>
                  </a:ext>
                </a:extLst>
              </a:tr>
              <a:tr h="326393">
                <a:tc>
                  <a:txBody>
                    <a:bodyPr/>
                    <a:lstStyle/>
                    <a:p>
                      <a:pPr algn="l">
                        <a:spcBef>
                          <a:spcPts val="300"/>
                        </a:spcBef>
                      </a:pPr>
                      <a:r>
                        <a:rPr lang="fr-FR" sz="1000" b="1" dirty="0">
                          <a:latin typeface="Century Gothic" panose="020B0502020202020204" pitchFamily="34" charset="0"/>
                        </a:rPr>
                        <a:t>Taux de réponse objectif </a:t>
                      </a:r>
                      <a:r>
                        <a:rPr lang="fr-FR" sz="1000" b="0" dirty="0">
                          <a:latin typeface="Century Gothic" panose="020B0502020202020204" pitchFamily="34" charset="0"/>
                        </a:rPr>
                        <a:t>(IC95%I), %</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a:latin typeface="Century Gothic" panose="020B0502020202020204" pitchFamily="34" charset="0"/>
                        </a:rPr>
                        <a:t>75 (62-85)</a:t>
                      </a:r>
                      <a:endParaRPr lang="fr-FR" sz="1000" dirty="0">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dirty="0">
                          <a:latin typeface="Century Gothic" panose="020B0502020202020204" pitchFamily="34" charset="0"/>
                        </a:rPr>
                        <a:t>46 (30-63)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326393">
                <a:tc>
                  <a:txBody>
                    <a:bodyPr/>
                    <a:lstStyle/>
                    <a:p>
                      <a:pPr lvl="1" algn="l"/>
                      <a:r>
                        <a:rPr lang="fr-FR" sz="1000" b="0" dirty="0">
                          <a:latin typeface="Century Gothic" panose="020B0502020202020204" pitchFamily="34" charset="0"/>
                        </a:rPr>
                        <a:t>Réponse complète</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a:ln>
                            <a:noFill/>
                          </a:ln>
                          <a:solidFill>
                            <a:prstClr val="black"/>
                          </a:solidFill>
                          <a:effectLst/>
                          <a:uLnTx/>
                          <a:uFillTx/>
                          <a:latin typeface="Century Gothic" panose="020B0502020202020204" pitchFamily="34" charset="0"/>
                        </a:rPr>
                        <a:t>9 (15)</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dirty="0">
                          <a:ln>
                            <a:noFill/>
                          </a:ln>
                          <a:solidFill>
                            <a:prstClr val="black"/>
                          </a:solidFill>
                          <a:effectLst/>
                          <a:uLnTx/>
                          <a:uFillTx/>
                          <a:latin typeface="Century Gothic" panose="020B0502020202020204" pitchFamily="34" charset="0"/>
                        </a:rPr>
                        <a:t>4 (10)</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326393">
                <a:tc>
                  <a:txBody>
                    <a:bodyPr/>
                    <a:lstStyle/>
                    <a:p>
                      <a:pPr lvl="1" algn="l"/>
                      <a:r>
                        <a:rPr lang="fr-FR" sz="1000" b="0" dirty="0">
                          <a:latin typeface="Century Gothic" panose="020B0502020202020204" pitchFamily="34" charset="0"/>
                        </a:rPr>
                        <a:t>Réponse partielle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a:ln>
                            <a:noFill/>
                          </a:ln>
                          <a:solidFill>
                            <a:prstClr val="black"/>
                          </a:solidFill>
                          <a:effectLst/>
                          <a:uLnTx/>
                          <a:uFillTx/>
                          <a:latin typeface="Century Gothic" panose="020B0502020202020204" pitchFamily="34" charset="0"/>
                        </a:rPr>
                        <a:t>35 (59)</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dirty="0">
                          <a:ln>
                            <a:noFill/>
                          </a:ln>
                          <a:solidFill>
                            <a:prstClr val="black"/>
                          </a:solidFill>
                          <a:effectLst/>
                          <a:uLnTx/>
                          <a:uFillTx/>
                          <a:latin typeface="Century Gothic" panose="020B0502020202020204" pitchFamily="34" charset="0"/>
                        </a:rPr>
                        <a:t>14 (36)</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326393">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dirty="0">
                          <a:ln>
                            <a:noFill/>
                          </a:ln>
                          <a:solidFill>
                            <a:prstClr val="black"/>
                          </a:solidFill>
                          <a:effectLst/>
                          <a:uLnTx/>
                          <a:uFillTx/>
                          <a:latin typeface="Century Gothic" panose="020B0502020202020204" pitchFamily="34" charset="0"/>
                        </a:rPr>
                        <a:t>Maladie stable</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10 (17)</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13 (33)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8761559"/>
                  </a:ext>
                </a:extLst>
              </a:tr>
              <a:tr h="326393">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dirty="0">
                          <a:ln>
                            <a:noFill/>
                          </a:ln>
                          <a:solidFill>
                            <a:prstClr val="black"/>
                          </a:solidFill>
                          <a:effectLst/>
                          <a:uLnTx/>
                          <a:uFillTx/>
                          <a:latin typeface="Century Gothic" panose="020B0502020202020204" pitchFamily="34" charset="0"/>
                        </a:rPr>
                        <a:t>Progression</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 (3)</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 (8)</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435163567"/>
                  </a:ext>
                </a:extLst>
              </a:tr>
              <a:tr h="32639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Taux de contrôle de la maladie à 24 semaines </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(IC95%)</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64 (51-76)</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41 (26-58)</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14079472"/>
                  </a:ext>
                </a:extLst>
              </a:tr>
              <a:tr h="32639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Durée de la réponse, médiane</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(95%CI), mois</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NE (23,1-NE)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16,7 (7,4-NE)</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79304904"/>
                  </a:ext>
                </a:extLst>
              </a:tr>
              <a:tr h="32639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Durée de la réponse </a:t>
                      </a:r>
                      <a:r>
                        <a:rPr kumimoji="0" 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12 mois</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n/N</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26/44 (59%)</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6/18 (33%)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6295573"/>
                  </a:ext>
                </a:extLst>
              </a:tr>
              <a:tr h="32639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Délai de réponse, médiane (intervalle), mois</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1,9 (1,1-19,1)</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1,7 (1,2-7,3)</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24427859"/>
                  </a:ext>
                </a:extLst>
              </a:tr>
            </a:tbl>
          </a:graphicData>
        </a:graphic>
      </p:graphicFrame>
      <p:sp>
        <p:nvSpPr>
          <p:cNvPr id="10"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8941053" y="1740409"/>
            <a:ext cx="2995573" cy="2472300"/>
          </a:xfrm>
        </p:spPr>
        <p:txBody>
          <a:bodyPr anchor="ctr">
            <a:normAutofit/>
          </a:bodyPr>
          <a:lstStyle/>
          <a:p>
            <a:pPr algn="ctr">
              <a:spcBef>
                <a:spcPts val="900"/>
              </a:spcBef>
            </a:pPr>
            <a:r>
              <a:rPr lang="fr-FR" sz="2000" dirty="0"/>
              <a:t>Le taux de réponse est de 75% dans le bras traitement naïf et de 46% dans le bras </a:t>
            </a:r>
            <a:r>
              <a:rPr lang="fr-FR" sz="2000" dirty="0" err="1"/>
              <a:t>pré-traité</a:t>
            </a:r>
            <a:endParaRPr lang="fr-FR" sz="2000" dirty="0"/>
          </a:p>
        </p:txBody>
      </p:sp>
    </p:spTree>
    <p:extLst>
      <p:ext uri="{BB962C8B-B14F-4D97-AF65-F5344CB8AC3E}">
        <p14:creationId xmlns:p14="http://schemas.microsoft.com/office/powerpoint/2010/main" val="12830649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277598E-621E-4721-4933-7A27A3D11F8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E04AE7A5-AE9D-3DA6-5654-5526709F5981}"/>
              </a:ext>
            </a:extLst>
          </p:cNvPr>
          <p:cNvSpPr>
            <a:spLocks noGrp="1"/>
          </p:cNvSpPr>
          <p:nvPr>
            <p:ph sz="quarter" idx="16"/>
          </p:nvPr>
        </p:nvSpPr>
        <p:spPr>
          <a:xfrm>
            <a:off x="1090458" y="6359917"/>
            <a:ext cx="5159375" cy="247196"/>
          </a:xfrm>
        </p:spPr>
        <p:txBody>
          <a:bodyPr/>
          <a:lstStyle/>
          <a:p>
            <a:r>
              <a:rPr lang="fr-FR" dirty="0"/>
              <a:t>GJ. </a:t>
            </a:r>
            <a:r>
              <a:rPr lang="fr-FR" dirty="0" err="1"/>
              <a:t>Riely</a:t>
            </a:r>
            <a:r>
              <a:rPr lang="fr-FR" dirty="0"/>
              <a:t> et al., ASCO</a:t>
            </a:r>
            <a:r>
              <a:rPr lang="fr-FR" baseline="30000" dirty="0"/>
              <a:t>®</a:t>
            </a:r>
            <a:r>
              <a:rPr lang="fr-FR" dirty="0"/>
              <a:t> 2023, Abs. #9018</a:t>
            </a:r>
          </a:p>
        </p:txBody>
      </p:sp>
      <p:sp>
        <p:nvSpPr>
          <p:cNvPr id="8" name="Espace réservé du texte 7">
            <a:extLst>
              <a:ext uri="{FF2B5EF4-FFF2-40B4-BE49-F238E27FC236}">
                <a16:creationId xmlns:a16="http://schemas.microsoft.com/office/drawing/2014/main" xmlns="" id="{0B763F54-1738-DA4E-4BD3-7E2A0BF9994D}"/>
              </a:ext>
            </a:extLst>
          </p:cNvPr>
          <p:cNvSpPr>
            <a:spLocks noGrp="1"/>
          </p:cNvSpPr>
          <p:nvPr>
            <p:ph type="body" sz="quarter" idx="17"/>
          </p:nvPr>
        </p:nvSpPr>
        <p:spPr/>
        <p:txBody>
          <a:bodyPr/>
          <a:lstStyle/>
          <a:p>
            <a:r>
              <a:rPr lang="fr-FR"/>
              <a:t>PHAROS</a:t>
            </a:r>
          </a:p>
        </p:txBody>
      </p:sp>
      <p:sp>
        <p:nvSpPr>
          <p:cNvPr id="9" name="Espace réservé du texte 8">
            <a:extLst>
              <a:ext uri="{FF2B5EF4-FFF2-40B4-BE49-F238E27FC236}">
                <a16:creationId xmlns:a16="http://schemas.microsoft.com/office/drawing/2014/main" xmlns="" id="{4A98EE6D-F15F-D8CF-BBC5-677E00361250}"/>
              </a:ext>
            </a:extLst>
          </p:cNvPr>
          <p:cNvSpPr>
            <a:spLocks noGrp="1"/>
          </p:cNvSpPr>
          <p:nvPr>
            <p:ph type="body" sz="quarter" idx="18"/>
          </p:nvPr>
        </p:nvSpPr>
        <p:spPr/>
        <p:txBody>
          <a:bodyPr/>
          <a:lstStyle/>
          <a:p>
            <a:r>
              <a:rPr lang="fr-FR"/>
              <a:t>Activité anti-tumorale</a:t>
            </a:r>
          </a:p>
        </p:txBody>
      </p:sp>
      <p:pic>
        <p:nvPicPr>
          <p:cNvPr id="2" name="Picture 2">
            <a:extLst>
              <a:ext uri="{FF2B5EF4-FFF2-40B4-BE49-F238E27FC236}">
                <a16:creationId xmlns:a16="http://schemas.microsoft.com/office/drawing/2014/main" xmlns="" id="{72F8D853-A2EE-767C-BD48-5DC20E951E0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57823" y="2026759"/>
            <a:ext cx="9114451" cy="318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hart 16">
            <a:extLst>
              <a:ext uri="{FF2B5EF4-FFF2-40B4-BE49-F238E27FC236}">
                <a16:creationId xmlns:a16="http://schemas.microsoft.com/office/drawing/2014/main" xmlns="" id="{3A2F38A6-5748-92E2-CC48-4026E965BADD}"/>
              </a:ext>
            </a:extLst>
          </p:cNvPr>
          <p:cNvGraphicFramePr/>
          <p:nvPr/>
        </p:nvGraphicFramePr>
        <p:xfrm>
          <a:off x="1676693" y="1816166"/>
          <a:ext cx="653374" cy="3504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6">
            <a:extLst>
              <a:ext uri="{FF2B5EF4-FFF2-40B4-BE49-F238E27FC236}">
                <a16:creationId xmlns:a16="http://schemas.microsoft.com/office/drawing/2014/main" xmlns="" id="{78F369AC-52C3-3CF9-1B0F-0826E79206BD}"/>
              </a:ext>
            </a:extLst>
          </p:cNvPr>
          <p:cNvGraphicFramePr/>
          <p:nvPr/>
        </p:nvGraphicFramePr>
        <p:xfrm>
          <a:off x="6777902" y="1816166"/>
          <a:ext cx="653374" cy="3504192"/>
        </p:xfrm>
        <a:graphic>
          <a:graphicData uri="http://schemas.openxmlformats.org/drawingml/2006/chart">
            <c:chart xmlns:c="http://schemas.openxmlformats.org/drawingml/2006/chart" xmlns:r="http://schemas.openxmlformats.org/officeDocument/2006/relationships" r:id="rId4"/>
          </a:graphicData>
        </a:graphic>
      </p:graphicFrame>
      <p:sp>
        <p:nvSpPr>
          <p:cNvPr id="13" name="Espace réservé du contenu 5">
            <a:extLst>
              <a:ext uri="{FF2B5EF4-FFF2-40B4-BE49-F238E27FC236}">
                <a16:creationId xmlns:a16="http://schemas.microsoft.com/office/drawing/2014/main" xmlns="" id="{C57C6788-594B-1E1A-0DB9-3D93D7DA8E30}"/>
              </a:ext>
            </a:extLst>
          </p:cNvPr>
          <p:cNvSpPr txBox="1">
            <a:spLocks/>
          </p:cNvSpPr>
          <p:nvPr/>
        </p:nvSpPr>
        <p:spPr>
          <a:xfrm>
            <a:off x="1652496" y="1537641"/>
            <a:ext cx="4754933" cy="378271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14" name="Espace réservé du contenu 5">
            <a:extLst>
              <a:ext uri="{FF2B5EF4-FFF2-40B4-BE49-F238E27FC236}">
                <a16:creationId xmlns:a16="http://schemas.microsoft.com/office/drawing/2014/main" xmlns="" id="{FD540440-F2AD-8F4E-86B6-29A4C0B199AE}"/>
              </a:ext>
            </a:extLst>
          </p:cNvPr>
          <p:cNvSpPr txBox="1">
            <a:spLocks/>
          </p:cNvSpPr>
          <p:nvPr/>
        </p:nvSpPr>
        <p:spPr>
          <a:xfrm>
            <a:off x="6717341" y="1537640"/>
            <a:ext cx="4754933" cy="3782718"/>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10" name="Rectangle 9">
            <a:extLst>
              <a:ext uri="{FF2B5EF4-FFF2-40B4-BE49-F238E27FC236}">
                <a16:creationId xmlns:a16="http://schemas.microsoft.com/office/drawing/2014/main" xmlns="" id="{0032C6CB-EEF4-9B81-74D3-4683F281B334}"/>
              </a:ext>
            </a:extLst>
          </p:cNvPr>
          <p:cNvSpPr/>
          <p:nvPr/>
        </p:nvSpPr>
        <p:spPr>
          <a:xfrm>
            <a:off x="1858617" y="1383654"/>
            <a:ext cx="2042052" cy="34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r>
              <a:rPr lang="fr-FR" sz="1600" b="1" dirty="0">
                <a:solidFill>
                  <a:prstClr val="black">
                    <a:lumMod val="50000"/>
                    <a:lumOff val="50000"/>
                  </a:prstClr>
                </a:solidFill>
              </a:rPr>
              <a:t>Traitement naïf (n=57)</a:t>
            </a:r>
            <a:endParaRPr lang="fr-FR" sz="1400" b="1" dirty="0">
              <a:solidFill>
                <a:prstClr val="black">
                  <a:lumMod val="50000"/>
                  <a:lumOff val="50000"/>
                </a:prstClr>
              </a:solidFill>
            </a:endParaRPr>
          </a:p>
        </p:txBody>
      </p:sp>
      <p:sp>
        <p:nvSpPr>
          <p:cNvPr id="11" name="Rectangle 10">
            <a:extLst>
              <a:ext uri="{FF2B5EF4-FFF2-40B4-BE49-F238E27FC236}">
                <a16:creationId xmlns:a16="http://schemas.microsoft.com/office/drawing/2014/main" xmlns="" id="{6FF5ED96-7C5C-3970-9DE5-64526874569B}"/>
              </a:ext>
            </a:extLst>
          </p:cNvPr>
          <p:cNvSpPr/>
          <p:nvPr/>
        </p:nvSpPr>
        <p:spPr>
          <a:xfrm>
            <a:off x="6777902" y="1348655"/>
            <a:ext cx="2170150" cy="341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r>
              <a:rPr lang="fr-FR" sz="1600" b="1" dirty="0" err="1">
                <a:solidFill>
                  <a:prstClr val="black">
                    <a:lumMod val="50000"/>
                    <a:lumOff val="50000"/>
                  </a:prstClr>
                </a:solidFill>
              </a:rPr>
              <a:t>Pré-traité</a:t>
            </a:r>
            <a:r>
              <a:rPr lang="fr-FR" sz="1600" b="1" dirty="0">
                <a:solidFill>
                  <a:prstClr val="black">
                    <a:lumMod val="50000"/>
                    <a:lumOff val="50000"/>
                  </a:prstClr>
                </a:solidFill>
              </a:rPr>
              <a:t> (n=39)</a:t>
            </a:r>
          </a:p>
        </p:txBody>
      </p:sp>
      <p:grpSp>
        <p:nvGrpSpPr>
          <p:cNvPr id="21" name="Groupe 20">
            <a:extLst>
              <a:ext uri="{FF2B5EF4-FFF2-40B4-BE49-F238E27FC236}">
                <a16:creationId xmlns:a16="http://schemas.microsoft.com/office/drawing/2014/main" xmlns="" id="{15C48B09-1F86-3EBA-EB9C-B770D551FA21}"/>
              </a:ext>
            </a:extLst>
          </p:cNvPr>
          <p:cNvGrpSpPr/>
          <p:nvPr/>
        </p:nvGrpSpPr>
        <p:grpSpPr>
          <a:xfrm>
            <a:off x="4742821" y="2021264"/>
            <a:ext cx="1507012" cy="1094594"/>
            <a:chOff x="4742821" y="2021264"/>
            <a:chExt cx="1507012" cy="1094594"/>
          </a:xfrm>
        </p:grpSpPr>
        <p:sp>
          <p:nvSpPr>
            <p:cNvPr id="15" name="Rectangle 14">
              <a:extLst>
                <a:ext uri="{FF2B5EF4-FFF2-40B4-BE49-F238E27FC236}">
                  <a16:creationId xmlns:a16="http://schemas.microsoft.com/office/drawing/2014/main" xmlns="" id="{5F167DA1-F16D-BB1A-49A3-FFEB0C57F3B7}"/>
                </a:ext>
              </a:extLst>
            </p:cNvPr>
            <p:cNvSpPr/>
            <p:nvPr/>
          </p:nvSpPr>
          <p:spPr>
            <a:xfrm>
              <a:off x="4827740" y="2021264"/>
              <a:ext cx="1422093" cy="1094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r>
                <a:rPr lang="fr-FR" sz="1050" b="1" dirty="0">
                  <a:solidFill>
                    <a:prstClr val="black"/>
                  </a:solidFill>
                  <a:latin typeface="Century Gothic" panose="020B0502020202020204" pitchFamily="34" charset="0"/>
                </a:rPr>
                <a:t>Réponse</a:t>
              </a:r>
              <a:endParaRPr lang="fr-FR" sz="1000" b="1" dirty="0">
                <a:solidFill>
                  <a:prstClr val="black"/>
                </a:solidFill>
                <a:latin typeface="Century Gothic" panose="020B0502020202020204" pitchFamily="34" charset="0"/>
              </a:endParaRPr>
            </a:p>
            <a:p>
              <a:r>
                <a:rPr lang="fr-FR" sz="1000" dirty="0">
                  <a:solidFill>
                    <a:prstClr val="black"/>
                  </a:solidFill>
                  <a:latin typeface="Century Gothic" panose="020B0502020202020204" pitchFamily="34" charset="0"/>
                </a:rPr>
                <a:t>Réponse complète</a:t>
              </a:r>
            </a:p>
            <a:p>
              <a:r>
                <a:rPr lang="fr-FR" sz="1000" dirty="0">
                  <a:solidFill>
                    <a:prstClr val="black"/>
                  </a:solidFill>
                  <a:latin typeface="Century Gothic" panose="020B0502020202020204" pitchFamily="34" charset="0"/>
                </a:rPr>
                <a:t>Réponse partielle</a:t>
              </a:r>
            </a:p>
            <a:p>
              <a:r>
                <a:rPr lang="fr-FR" sz="1000" dirty="0">
                  <a:solidFill>
                    <a:prstClr val="black"/>
                  </a:solidFill>
                  <a:latin typeface="Century Gothic" panose="020B0502020202020204" pitchFamily="34" charset="0"/>
                </a:rPr>
                <a:t>Maladie stable</a:t>
              </a:r>
            </a:p>
            <a:p>
              <a:r>
                <a:rPr lang="fr-FR" sz="1000" dirty="0">
                  <a:solidFill>
                    <a:prstClr val="black"/>
                  </a:solidFill>
                  <a:latin typeface="Century Gothic" panose="020B0502020202020204" pitchFamily="34" charset="0"/>
                </a:rPr>
                <a:t>Progression</a:t>
              </a:r>
            </a:p>
            <a:p>
              <a:r>
                <a:rPr lang="fr-FR" sz="1000" dirty="0">
                  <a:solidFill>
                    <a:prstClr val="black"/>
                  </a:solidFill>
                  <a:latin typeface="Century Gothic" panose="020B0502020202020204" pitchFamily="34" charset="0"/>
                </a:rPr>
                <a:t>Non évaluable</a:t>
              </a:r>
            </a:p>
          </p:txBody>
        </p:sp>
        <p:sp>
          <p:nvSpPr>
            <p:cNvPr id="12" name="Rectangle 11">
              <a:extLst>
                <a:ext uri="{FF2B5EF4-FFF2-40B4-BE49-F238E27FC236}">
                  <a16:creationId xmlns:a16="http://schemas.microsoft.com/office/drawing/2014/main" xmlns="" id="{7F5C10FA-4ACD-5F4F-BA30-DD9EC0A3ADEC}"/>
                </a:ext>
              </a:extLst>
            </p:cNvPr>
            <p:cNvSpPr/>
            <p:nvPr/>
          </p:nvSpPr>
          <p:spPr>
            <a:xfrm>
              <a:off x="4742821" y="2306097"/>
              <a:ext cx="70339" cy="7033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a:extLst>
                <a:ext uri="{FF2B5EF4-FFF2-40B4-BE49-F238E27FC236}">
                  <a16:creationId xmlns:a16="http://schemas.microsoft.com/office/drawing/2014/main" xmlns="" id="{FAB04A59-2A0C-2383-1E7E-6779A9C7440B}"/>
                </a:ext>
              </a:extLst>
            </p:cNvPr>
            <p:cNvSpPr/>
            <p:nvPr/>
          </p:nvSpPr>
          <p:spPr>
            <a:xfrm>
              <a:off x="4742821" y="2460590"/>
              <a:ext cx="70339" cy="70339"/>
            </a:xfrm>
            <a:prstGeom prst="rect">
              <a:avLst/>
            </a:prstGeom>
            <a:solidFill>
              <a:srgbClr val="8AC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a:extLst>
                <a:ext uri="{FF2B5EF4-FFF2-40B4-BE49-F238E27FC236}">
                  <a16:creationId xmlns:a16="http://schemas.microsoft.com/office/drawing/2014/main" xmlns="" id="{65D225C7-C30F-B143-645F-FA0DE42CAA59}"/>
                </a:ext>
              </a:extLst>
            </p:cNvPr>
            <p:cNvSpPr/>
            <p:nvPr/>
          </p:nvSpPr>
          <p:spPr>
            <a:xfrm>
              <a:off x="4742821" y="2615084"/>
              <a:ext cx="70339" cy="70339"/>
            </a:xfrm>
            <a:prstGeom prst="rect">
              <a:avLst/>
            </a:prstGeom>
            <a:solidFill>
              <a:srgbClr val="1FB5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a:extLst>
                <a:ext uri="{FF2B5EF4-FFF2-40B4-BE49-F238E27FC236}">
                  <a16:creationId xmlns:a16="http://schemas.microsoft.com/office/drawing/2014/main" xmlns="" id="{8544EFF0-B21A-5D18-1407-44FCBF3666B1}"/>
                </a:ext>
              </a:extLst>
            </p:cNvPr>
            <p:cNvSpPr/>
            <p:nvPr/>
          </p:nvSpPr>
          <p:spPr>
            <a:xfrm>
              <a:off x="4742821" y="2769578"/>
              <a:ext cx="70339" cy="70339"/>
            </a:xfrm>
            <a:prstGeom prst="rect">
              <a:avLst/>
            </a:prstGeom>
            <a:solidFill>
              <a:srgbClr val="8E7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a:extLst>
                <a:ext uri="{FF2B5EF4-FFF2-40B4-BE49-F238E27FC236}">
                  <a16:creationId xmlns:a16="http://schemas.microsoft.com/office/drawing/2014/main" xmlns="" id="{73EA9924-FD02-D9CD-51C8-F2BA57A1A609}"/>
                </a:ext>
              </a:extLst>
            </p:cNvPr>
            <p:cNvSpPr/>
            <p:nvPr/>
          </p:nvSpPr>
          <p:spPr>
            <a:xfrm>
              <a:off x="4742821" y="2924071"/>
              <a:ext cx="70339" cy="7033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22" name="Groupe 21">
            <a:extLst>
              <a:ext uri="{FF2B5EF4-FFF2-40B4-BE49-F238E27FC236}">
                <a16:creationId xmlns:a16="http://schemas.microsoft.com/office/drawing/2014/main" xmlns="" id="{20AE4626-45D0-B049-F7A0-31C42F8E7B11}"/>
              </a:ext>
            </a:extLst>
          </p:cNvPr>
          <p:cNvGrpSpPr/>
          <p:nvPr/>
        </p:nvGrpSpPr>
        <p:grpSpPr>
          <a:xfrm>
            <a:off x="9947338" y="2021264"/>
            <a:ext cx="1507012" cy="1094594"/>
            <a:chOff x="4742821" y="2021264"/>
            <a:chExt cx="1507012" cy="1094594"/>
          </a:xfrm>
        </p:grpSpPr>
        <p:sp>
          <p:nvSpPr>
            <p:cNvPr id="23" name="Rectangle 22">
              <a:extLst>
                <a:ext uri="{FF2B5EF4-FFF2-40B4-BE49-F238E27FC236}">
                  <a16:creationId xmlns:a16="http://schemas.microsoft.com/office/drawing/2014/main" xmlns="" id="{8045E828-4E85-2C09-6756-5189C33C90E3}"/>
                </a:ext>
              </a:extLst>
            </p:cNvPr>
            <p:cNvSpPr/>
            <p:nvPr/>
          </p:nvSpPr>
          <p:spPr>
            <a:xfrm>
              <a:off x="4827740" y="2021264"/>
              <a:ext cx="1422093" cy="1094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r>
                <a:rPr lang="fr-FR" sz="1050" b="1" dirty="0">
                  <a:solidFill>
                    <a:prstClr val="black"/>
                  </a:solidFill>
                  <a:latin typeface="Century Gothic" panose="020B0502020202020204" pitchFamily="34" charset="0"/>
                </a:rPr>
                <a:t>Réponse</a:t>
              </a:r>
              <a:endParaRPr lang="fr-FR" sz="1000" b="1" dirty="0">
                <a:solidFill>
                  <a:prstClr val="black"/>
                </a:solidFill>
                <a:latin typeface="Century Gothic" panose="020B0502020202020204" pitchFamily="34" charset="0"/>
              </a:endParaRPr>
            </a:p>
            <a:p>
              <a:r>
                <a:rPr lang="fr-FR" sz="1000" dirty="0">
                  <a:solidFill>
                    <a:prstClr val="black"/>
                  </a:solidFill>
                  <a:latin typeface="Century Gothic" panose="020B0502020202020204" pitchFamily="34" charset="0"/>
                </a:rPr>
                <a:t>Réponse complète</a:t>
              </a:r>
            </a:p>
            <a:p>
              <a:r>
                <a:rPr lang="fr-FR" sz="1000" dirty="0">
                  <a:solidFill>
                    <a:prstClr val="black"/>
                  </a:solidFill>
                  <a:latin typeface="Century Gothic" panose="020B0502020202020204" pitchFamily="34" charset="0"/>
                </a:rPr>
                <a:t>Réponse partielle</a:t>
              </a:r>
            </a:p>
            <a:p>
              <a:r>
                <a:rPr lang="fr-FR" sz="1000" dirty="0">
                  <a:solidFill>
                    <a:prstClr val="black"/>
                  </a:solidFill>
                  <a:latin typeface="Century Gothic" panose="020B0502020202020204" pitchFamily="34" charset="0"/>
                </a:rPr>
                <a:t>Maladie stable</a:t>
              </a:r>
            </a:p>
            <a:p>
              <a:r>
                <a:rPr lang="fr-FR" sz="1000" dirty="0">
                  <a:solidFill>
                    <a:prstClr val="black"/>
                  </a:solidFill>
                  <a:latin typeface="Century Gothic" panose="020B0502020202020204" pitchFamily="34" charset="0"/>
                </a:rPr>
                <a:t>Progression</a:t>
              </a:r>
            </a:p>
            <a:p>
              <a:r>
                <a:rPr lang="fr-FR" sz="1000" dirty="0">
                  <a:solidFill>
                    <a:prstClr val="black"/>
                  </a:solidFill>
                  <a:latin typeface="Century Gothic" panose="020B0502020202020204" pitchFamily="34" charset="0"/>
                </a:rPr>
                <a:t>Non évaluable</a:t>
              </a:r>
            </a:p>
          </p:txBody>
        </p:sp>
        <p:sp>
          <p:nvSpPr>
            <p:cNvPr id="24" name="Rectangle 23">
              <a:extLst>
                <a:ext uri="{FF2B5EF4-FFF2-40B4-BE49-F238E27FC236}">
                  <a16:creationId xmlns:a16="http://schemas.microsoft.com/office/drawing/2014/main" xmlns="" id="{22BDF543-2D08-596B-2360-88794D433368}"/>
                </a:ext>
              </a:extLst>
            </p:cNvPr>
            <p:cNvSpPr/>
            <p:nvPr/>
          </p:nvSpPr>
          <p:spPr>
            <a:xfrm>
              <a:off x="4742821" y="2306097"/>
              <a:ext cx="70339" cy="7033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Rectangle 24">
              <a:extLst>
                <a:ext uri="{FF2B5EF4-FFF2-40B4-BE49-F238E27FC236}">
                  <a16:creationId xmlns:a16="http://schemas.microsoft.com/office/drawing/2014/main" xmlns="" id="{0C6E887E-BA06-EBF8-EF28-94D435F15A34}"/>
                </a:ext>
              </a:extLst>
            </p:cNvPr>
            <p:cNvSpPr/>
            <p:nvPr/>
          </p:nvSpPr>
          <p:spPr>
            <a:xfrm>
              <a:off x="4742821" y="2460590"/>
              <a:ext cx="70339" cy="70339"/>
            </a:xfrm>
            <a:prstGeom prst="rect">
              <a:avLst/>
            </a:prstGeom>
            <a:solidFill>
              <a:srgbClr val="8AC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Rectangle 25">
              <a:extLst>
                <a:ext uri="{FF2B5EF4-FFF2-40B4-BE49-F238E27FC236}">
                  <a16:creationId xmlns:a16="http://schemas.microsoft.com/office/drawing/2014/main" xmlns="" id="{A4D3D6AC-5CE0-4616-07F7-880907414259}"/>
                </a:ext>
              </a:extLst>
            </p:cNvPr>
            <p:cNvSpPr/>
            <p:nvPr/>
          </p:nvSpPr>
          <p:spPr>
            <a:xfrm>
              <a:off x="4742821" y="2615084"/>
              <a:ext cx="70339" cy="70339"/>
            </a:xfrm>
            <a:prstGeom prst="rect">
              <a:avLst/>
            </a:prstGeom>
            <a:solidFill>
              <a:srgbClr val="1FB5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Rectangle 26">
              <a:extLst>
                <a:ext uri="{FF2B5EF4-FFF2-40B4-BE49-F238E27FC236}">
                  <a16:creationId xmlns:a16="http://schemas.microsoft.com/office/drawing/2014/main" xmlns="" id="{24B3CB87-2731-1C8E-8036-AC17A4C57DEB}"/>
                </a:ext>
              </a:extLst>
            </p:cNvPr>
            <p:cNvSpPr/>
            <p:nvPr/>
          </p:nvSpPr>
          <p:spPr>
            <a:xfrm>
              <a:off x="4742821" y="2769578"/>
              <a:ext cx="70339" cy="70339"/>
            </a:xfrm>
            <a:prstGeom prst="rect">
              <a:avLst/>
            </a:prstGeom>
            <a:solidFill>
              <a:srgbClr val="8E7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Rectangle 27">
              <a:extLst>
                <a:ext uri="{FF2B5EF4-FFF2-40B4-BE49-F238E27FC236}">
                  <a16:creationId xmlns:a16="http://schemas.microsoft.com/office/drawing/2014/main" xmlns="" id="{3C23854C-EE5D-5E81-FCC3-54A815DDE7DD}"/>
                </a:ext>
              </a:extLst>
            </p:cNvPr>
            <p:cNvSpPr/>
            <p:nvPr/>
          </p:nvSpPr>
          <p:spPr>
            <a:xfrm>
              <a:off x="4742821" y="2924071"/>
              <a:ext cx="70339" cy="7033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3673926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277598E-621E-4721-4933-7A27A3D11F88}"/>
              </a:ext>
            </a:extLst>
          </p:cNvPr>
          <p:cNvSpPr>
            <a:spLocks noGrp="1"/>
          </p:cNvSpPr>
          <p:nvPr>
            <p:ph type="body" sz="quarter" idx="15"/>
          </p:nvPr>
        </p:nvSpPr>
        <p:spPr>
          <a:xfrm>
            <a:off x="10056402" y="6476739"/>
            <a:ext cx="1411407" cy="242888"/>
          </a:xfrm>
        </p:spPr>
        <p:txBody>
          <a:bodyPr/>
          <a:lstStyle/>
          <a:p>
            <a:endParaRPr lang="fr-FR"/>
          </a:p>
        </p:txBody>
      </p:sp>
      <p:sp>
        <p:nvSpPr>
          <p:cNvPr id="7" name="Espace réservé du contenu 6">
            <a:extLst>
              <a:ext uri="{FF2B5EF4-FFF2-40B4-BE49-F238E27FC236}">
                <a16:creationId xmlns:a16="http://schemas.microsoft.com/office/drawing/2014/main" xmlns="" id="{E04AE7A5-AE9D-3DA6-5654-5526709F5981}"/>
              </a:ext>
            </a:extLst>
          </p:cNvPr>
          <p:cNvSpPr>
            <a:spLocks noGrp="1"/>
          </p:cNvSpPr>
          <p:nvPr>
            <p:ph sz="quarter" idx="16"/>
          </p:nvPr>
        </p:nvSpPr>
        <p:spPr/>
        <p:txBody>
          <a:bodyPr/>
          <a:lstStyle/>
          <a:p>
            <a:r>
              <a:rPr lang="fr-FR" dirty="0"/>
              <a:t>GJ. </a:t>
            </a:r>
            <a:r>
              <a:rPr lang="fr-FR" dirty="0" err="1"/>
              <a:t>Riely</a:t>
            </a:r>
            <a:r>
              <a:rPr lang="fr-FR" dirty="0"/>
              <a:t> et al., ASCO</a:t>
            </a:r>
            <a:r>
              <a:rPr lang="fr-FR" baseline="30000" dirty="0"/>
              <a:t>®</a:t>
            </a:r>
            <a:r>
              <a:rPr lang="fr-FR" dirty="0"/>
              <a:t> 2023, Abs. #9018</a:t>
            </a:r>
          </a:p>
        </p:txBody>
      </p:sp>
      <p:sp>
        <p:nvSpPr>
          <p:cNvPr id="8" name="Espace réservé du texte 7">
            <a:extLst>
              <a:ext uri="{FF2B5EF4-FFF2-40B4-BE49-F238E27FC236}">
                <a16:creationId xmlns:a16="http://schemas.microsoft.com/office/drawing/2014/main" xmlns="" id="{0B763F54-1738-DA4E-4BD3-7E2A0BF9994D}"/>
              </a:ext>
            </a:extLst>
          </p:cNvPr>
          <p:cNvSpPr>
            <a:spLocks noGrp="1"/>
          </p:cNvSpPr>
          <p:nvPr>
            <p:ph type="body" sz="quarter" idx="17"/>
          </p:nvPr>
        </p:nvSpPr>
        <p:spPr/>
        <p:txBody>
          <a:bodyPr/>
          <a:lstStyle/>
          <a:p>
            <a:r>
              <a:rPr lang="fr-FR"/>
              <a:t>PHAROS</a:t>
            </a:r>
          </a:p>
        </p:txBody>
      </p:sp>
      <p:sp>
        <p:nvSpPr>
          <p:cNvPr id="9" name="Espace réservé du texte 8">
            <a:extLst>
              <a:ext uri="{FF2B5EF4-FFF2-40B4-BE49-F238E27FC236}">
                <a16:creationId xmlns:a16="http://schemas.microsoft.com/office/drawing/2014/main" xmlns="" id="{4A98EE6D-F15F-D8CF-BBC5-677E00361250}"/>
              </a:ext>
            </a:extLst>
          </p:cNvPr>
          <p:cNvSpPr>
            <a:spLocks noGrp="1"/>
          </p:cNvSpPr>
          <p:nvPr>
            <p:ph type="body" sz="quarter" idx="18"/>
          </p:nvPr>
        </p:nvSpPr>
        <p:spPr>
          <a:xfrm>
            <a:off x="1147042" y="472808"/>
            <a:ext cx="11259224" cy="341085"/>
          </a:xfrm>
        </p:spPr>
        <p:txBody>
          <a:bodyPr/>
          <a:lstStyle/>
          <a:p>
            <a:r>
              <a:rPr lang="fr-FR"/>
              <a:t>Survie sans progression</a:t>
            </a:r>
          </a:p>
        </p:txBody>
      </p:sp>
      <p:graphicFrame>
        <p:nvGraphicFramePr>
          <p:cNvPr id="10" name="Table 3">
            <a:extLst>
              <a:ext uri="{FF2B5EF4-FFF2-40B4-BE49-F238E27FC236}">
                <a16:creationId xmlns:a16="http://schemas.microsoft.com/office/drawing/2014/main" xmlns="" id="{84738B6C-48B4-E2C1-4ED4-52968617ABA3}"/>
              </a:ext>
            </a:extLst>
          </p:cNvPr>
          <p:cNvGraphicFramePr>
            <a:graphicFrameLocks noGrp="1"/>
          </p:cNvGraphicFramePr>
          <p:nvPr>
            <p:extLst>
              <p:ext uri="{D42A27DB-BD31-4B8C-83A1-F6EECF244321}">
                <p14:modId xmlns:p14="http://schemas.microsoft.com/office/powerpoint/2010/main" val="1135851031"/>
              </p:ext>
            </p:extLst>
          </p:nvPr>
        </p:nvGraphicFramePr>
        <p:xfrm>
          <a:off x="1768373" y="4924257"/>
          <a:ext cx="6121729" cy="429531"/>
        </p:xfrm>
        <a:graphic>
          <a:graphicData uri="http://schemas.openxmlformats.org/drawingml/2006/table">
            <a:tbl>
              <a:tblPr firstRow="1" bandRow="1">
                <a:effectLst/>
              </a:tblPr>
              <a:tblGrid>
                <a:gridCol w="304278">
                  <a:extLst>
                    <a:ext uri="{9D8B030D-6E8A-4147-A177-3AD203B41FA5}">
                      <a16:colId xmlns:a16="http://schemas.microsoft.com/office/drawing/2014/main" xmlns="" val="3242974005"/>
                    </a:ext>
                  </a:extLst>
                </a:gridCol>
                <a:gridCol w="345639">
                  <a:extLst>
                    <a:ext uri="{9D8B030D-6E8A-4147-A177-3AD203B41FA5}">
                      <a16:colId xmlns:a16="http://schemas.microsoft.com/office/drawing/2014/main" xmlns="" val="2776657473"/>
                    </a:ext>
                  </a:extLst>
                </a:gridCol>
                <a:gridCol w="353435">
                  <a:extLst>
                    <a:ext uri="{9D8B030D-6E8A-4147-A177-3AD203B41FA5}">
                      <a16:colId xmlns:a16="http://schemas.microsoft.com/office/drawing/2014/main" xmlns="" val="3515376167"/>
                    </a:ext>
                  </a:extLst>
                </a:gridCol>
                <a:gridCol w="356033">
                  <a:extLst>
                    <a:ext uri="{9D8B030D-6E8A-4147-A177-3AD203B41FA5}">
                      <a16:colId xmlns:a16="http://schemas.microsoft.com/office/drawing/2014/main" xmlns="" val="1385854877"/>
                    </a:ext>
                  </a:extLst>
                </a:gridCol>
                <a:gridCol w="343041">
                  <a:extLst>
                    <a:ext uri="{9D8B030D-6E8A-4147-A177-3AD203B41FA5}">
                      <a16:colId xmlns:a16="http://schemas.microsoft.com/office/drawing/2014/main" xmlns="" val="3658733460"/>
                    </a:ext>
                  </a:extLst>
                </a:gridCol>
                <a:gridCol w="343041">
                  <a:extLst>
                    <a:ext uri="{9D8B030D-6E8A-4147-A177-3AD203B41FA5}">
                      <a16:colId xmlns:a16="http://schemas.microsoft.com/office/drawing/2014/main" xmlns="" val="1236369708"/>
                    </a:ext>
                  </a:extLst>
                </a:gridCol>
                <a:gridCol w="343041">
                  <a:extLst>
                    <a:ext uri="{9D8B030D-6E8A-4147-A177-3AD203B41FA5}">
                      <a16:colId xmlns:a16="http://schemas.microsoft.com/office/drawing/2014/main" xmlns="" val="1922851314"/>
                    </a:ext>
                  </a:extLst>
                </a:gridCol>
                <a:gridCol w="343041">
                  <a:extLst>
                    <a:ext uri="{9D8B030D-6E8A-4147-A177-3AD203B41FA5}">
                      <a16:colId xmlns:a16="http://schemas.microsoft.com/office/drawing/2014/main" xmlns="" val="2635095642"/>
                    </a:ext>
                  </a:extLst>
                </a:gridCol>
                <a:gridCol w="343041">
                  <a:extLst>
                    <a:ext uri="{9D8B030D-6E8A-4147-A177-3AD203B41FA5}">
                      <a16:colId xmlns:a16="http://schemas.microsoft.com/office/drawing/2014/main" xmlns="" val="1661529954"/>
                    </a:ext>
                  </a:extLst>
                </a:gridCol>
                <a:gridCol w="343041">
                  <a:extLst>
                    <a:ext uri="{9D8B030D-6E8A-4147-A177-3AD203B41FA5}">
                      <a16:colId xmlns:a16="http://schemas.microsoft.com/office/drawing/2014/main" xmlns="" val="1550924306"/>
                    </a:ext>
                  </a:extLst>
                </a:gridCol>
                <a:gridCol w="343041">
                  <a:extLst>
                    <a:ext uri="{9D8B030D-6E8A-4147-A177-3AD203B41FA5}">
                      <a16:colId xmlns:a16="http://schemas.microsoft.com/office/drawing/2014/main" xmlns="" val="79554832"/>
                    </a:ext>
                  </a:extLst>
                </a:gridCol>
                <a:gridCol w="343041">
                  <a:extLst>
                    <a:ext uri="{9D8B030D-6E8A-4147-A177-3AD203B41FA5}">
                      <a16:colId xmlns:a16="http://schemas.microsoft.com/office/drawing/2014/main" xmlns="" val="3582586495"/>
                    </a:ext>
                  </a:extLst>
                </a:gridCol>
                <a:gridCol w="371626">
                  <a:extLst>
                    <a:ext uri="{9D8B030D-6E8A-4147-A177-3AD203B41FA5}">
                      <a16:colId xmlns:a16="http://schemas.microsoft.com/office/drawing/2014/main" xmlns="" val="512610548"/>
                    </a:ext>
                  </a:extLst>
                </a:gridCol>
                <a:gridCol w="340441">
                  <a:extLst>
                    <a:ext uri="{9D8B030D-6E8A-4147-A177-3AD203B41FA5}">
                      <a16:colId xmlns:a16="http://schemas.microsoft.com/office/drawing/2014/main" xmlns="" val="1874114984"/>
                    </a:ext>
                  </a:extLst>
                </a:gridCol>
                <a:gridCol w="331305">
                  <a:extLst>
                    <a:ext uri="{9D8B030D-6E8A-4147-A177-3AD203B41FA5}">
                      <a16:colId xmlns:a16="http://schemas.microsoft.com/office/drawing/2014/main" xmlns="" val="3726788221"/>
                    </a:ext>
                  </a:extLst>
                </a:gridCol>
                <a:gridCol w="331305">
                  <a:extLst>
                    <a:ext uri="{9D8B030D-6E8A-4147-A177-3AD203B41FA5}">
                      <a16:colId xmlns:a16="http://schemas.microsoft.com/office/drawing/2014/main" xmlns="" val="799792060"/>
                    </a:ext>
                  </a:extLst>
                </a:gridCol>
                <a:gridCol w="331305">
                  <a:extLst>
                    <a:ext uri="{9D8B030D-6E8A-4147-A177-3AD203B41FA5}">
                      <a16:colId xmlns:a16="http://schemas.microsoft.com/office/drawing/2014/main" xmlns="" val="942116476"/>
                    </a:ext>
                  </a:extLst>
                </a:gridCol>
                <a:gridCol w="312034">
                  <a:extLst>
                    <a:ext uri="{9D8B030D-6E8A-4147-A177-3AD203B41FA5}">
                      <a16:colId xmlns:a16="http://schemas.microsoft.com/office/drawing/2014/main" xmlns="" val="690887234"/>
                    </a:ext>
                  </a:extLst>
                </a:gridCol>
              </a:tblGrid>
              <a:tr h="228600">
                <a:tc>
                  <a:txBody>
                    <a:bodyPr/>
                    <a:lstStyle/>
                    <a:p>
                      <a:pPr algn="ctr" fontAlgn="t"/>
                      <a:r>
                        <a:rPr lang="fr-FR" sz="900" b="1" i="0" u="none" strike="noStrike" dirty="0">
                          <a:solidFill>
                            <a:srgbClr val="FF7F4D"/>
                          </a:solidFill>
                          <a:effectLst/>
                          <a:latin typeface="+mn-lt"/>
                        </a:rPr>
                        <a:t>59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54</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45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38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36</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33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30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26</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14</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14</a:t>
                      </a:r>
                      <a:endParaRPr lang="fr-FR" sz="90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12</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900" b="1" i="0" u="none" strike="noStrike" dirty="0">
                          <a:solidFill>
                            <a:srgbClr val="005086"/>
                          </a:solidFill>
                          <a:effectLst/>
                          <a:latin typeface="+mn-lt"/>
                        </a:rPr>
                        <a:t>39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23</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12</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10</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6</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6</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4</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4</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graphicFrame>
        <p:nvGraphicFramePr>
          <p:cNvPr id="4" name="Chart 16">
            <a:extLst>
              <a:ext uri="{FF2B5EF4-FFF2-40B4-BE49-F238E27FC236}">
                <a16:creationId xmlns:a16="http://schemas.microsoft.com/office/drawing/2014/main" xmlns="" id="{716A4C84-32D5-7227-842D-77DCAC8B5143}"/>
              </a:ext>
            </a:extLst>
          </p:cNvPr>
          <p:cNvGraphicFramePr/>
          <p:nvPr>
            <p:extLst>
              <p:ext uri="{D42A27DB-BD31-4B8C-83A1-F6EECF244321}">
                <p14:modId xmlns:p14="http://schemas.microsoft.com/office/powerpoint/2010/main" val="4052564432"/>
              </p:ext>
            </p:extLst>
          </p:nvPr>
        </p:nvGraphicFramePr>
        <p:xfrm>
          <a:off x="1129379" y="1561665"/>
          <a:ext cx="6760723"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4">
            <a:extLst>
              <a:ext uri="{FF2B5EF4-FFF2-40B4-BE49-F238E27FC236}">
                <a16:creationId xmlns:a16="http://schemas.microsoft.com/office/drawing/2014/main" xmlns="" id="{83BE4C61-30CA-C4F0-2B20-69621C29B849}"/>
              </a:ext>
            </a:extLst>
          </p:cNvPr>
          <p:cNvSpPr txBox="1"/>
          <p:nvPr/>
        </p:nvSpPr>
        <p:spPr>
          <a:xfrm>
            <a:off x="2219496" y="3879272"/>
            <a:ext cx="4665301"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err="1">
                <a:solidFill>
                  <a:prstClr val="black"/>
                </a:solidFill>
                <a:latin typeface="Century Gothic" panose="020B0502020202020204" pitchFamily="34" charset="0"/>
              </a:rPr>
              <a:t>Suivi</a:t>
            </a:r>
            <a:r>
              <a:rPr lang="en-GB" sz="1050" b="1" dirty="0">
                <a:solidFill>
                  <a:prstClr val="black"/>
                </a:solidFill>
                <a:latin typeface="Century Gothic" panose="020B0502020202020204" pitchFamily="34" charset="0"/>
              </a:rPr>
              <a:t> median pour SSP </a:t>
            </a:r>
            <a:r>
              <a:rPr lang="en-GB" sz="1050" dirty="0">
                <a:solidFill>
                  <a:prstClr val="black"/>
                </a:solidFill>
                <a:latin typeface="Century Gothic" panose="020B0502020202020204" pitchFamily="34" charset="0"/>
              </a:rPr>
              <a:t>: </a:t>
            </a:r>
            <a:r>
              <a:rPr lang="en-GB" sz="1050" b="1" dirty="0">
                <a:solidFill>
                  <a:srgbClr val="FF7F4D"/>
                </a:solidFill>
                <a:latin typeface="Century Gothic" panose="020B0502020202020204" pitchFamily="34" charset="0"/>
              </a:rPr>
              <a:t>18,2 </a:t>
            </a:r>
            <a:r>
              <a:rPr lang="en-GB" sz="1050" dirty="0">
                <a:solidFill>
                  <a:srgbClr val="FF7F4D"/>
                </a:solidFill>
                <a:latin typeface="Century Gothic" panose="020B0502020202020204" pitchFamily="34" charset="0"/>
              </a:rPr>
              <a:t>(16,4-22,3) </a:t>
            </a:r>
            <a:r>
              <a:rPr lang="en-GB" sz="1050" i="1" dirty="0">
                <a:solidFill>
                  <a:prstClr val="black"/>
                </a:solidFill>
                <a:latin typeface="Century Gothic" panose="020B0502020202020204" pitchFamily="34" charset="0"/>
              </a:rPr>
              <a:t>vs</a:t>
            </a:r>
            <a:r>
              <a:rPr lang="en-GB" sz="1050" dirty="0">
                <a:solidFill>
                  <a:prstClr val="black">
                    <a:lumMod val="50000"/>
                    <a:lumOff val="50000"/>
                  </a:prstClr>
                </a:solidFill>
                <a:latin typeface="Century Gothic" panose="020B0502020202020204" pitchFamily="34" charset="0"/>
              </a:rPr>
              <a:t> </a:t>
            </a:r>
            <a:r>
              <a:rPr lang="en-GB" sz="1050" b="1" dirty="0">
                <a:solidFill>
                  <a:srgbClr val="005086"/>
                </a:solidFill>
                <a:latin typeface="Century Gothic" panose="020B0502020202020204" pitchFamily="34" charset="0"/>
              </a:rPr>
              <a:t>12,8 </a:t>
            </a:r>
            <a:r>
              <a:rPr lang="en-GB" sz="1050" dirty="0">
                <a:solidFill>
                  <a:srgbClr val="005086"/>
                </a:solidFill>
                <a:latin typeface="Century Gothic" panose="020B0502020202020204" pitchFamily="34" charset="0"/>
              </a:rPr>
              <a:t>(9,0-19,8) </a:t>
            </a:r>
            <a:r>
              <a:rPr lang="en-GB" sz="1050" dirty="0">
                <a:solidFill>
                  <a:prstClr val="black"/>
                </a:solidFill>
                <a:latin typeface="Century Gothic" panose="020B0502020202020204" pitchFamily="34" charset="0"/>
              </a:rPr>
              <a:t>mois</a:t>
            </a:r>
          </a:p>
        </p:txBody>
      </p:sp>
      <p:sp>
        <p:nvSpPr>
          <p:cNvPr id="26" name="Forme libre : forme 25">
            <a:extLst>
              <a:ext uri="{FF2B5EF4-FFF2-40B4-BE49-F238E27FC236}">
                <a16:creationId xmlns:a16="http://schemas.microsoft.com/office/drawing/2014/main" xmlns="" id="{5C4B4CF8-1F8B-31A1-B040-FD83023A7D17}"/>
              </a:ext>
            </a:extLst>
          </p:cNvPr>
          <p:cNvSpPr/>
          <p:nvPr/>
        </p:nvSpPr>
        <p:spPr>
          <a:xfrm>
            <a:off x="1998653" y="1712489"/>
            <a:ext cx="5543550" cy="1266825"/>
          </a:xfrm>
          <a:custGeom>
            <a:avLst/>
            <a:gdLst>
              <a:gd name="connsiteX0" fmla="*/ 0 w 5543550"/>
              <a:gd name="connsiteY0" fmla="*/ 0 h 1266825"/>
              <a:gd name="connsiteX1" fmla="*/ 257175 w 5543550"/>
              <a:gd name="connsiteY1" fmla="*/ 0 h 1266825"/>
              <a:gd name="connsiteX2" fmla="*/ 257175 w 5543550"/>
              <a:gd name="connsiteY2" fmla="*/ 57150 h 1266825"/>
              <a:gd name="connsiteX3" fmla="*/ 320675 w 5543550"/>
              <a:gd name="connsiteY3" fmla="*/ 57150 h 1266825"/>
              <a:gd name="connsiteX4" fmla="*/ 320675 w 5543550"/>
              <a:gd name="connsiteY4" fmla="*/ 101600 h 1266825"/>
              <a:gd name="connsiteX5" fmla="*/ 381000 w 5543550"/>
              <a:gd name="connsiteY5" fmla="*/ 101600 h 1266825"/>
              <a:gd name="connsiteX6" fmla="*/ 381000 w 5543550"/>
              <a:gd name="connsiteY6" fmla="*/ 149225 h 1266825"/>
              <a:gd name="connsiteX7" fmla="*/ 511175 w 5543550"/>
              <a:gd name="connsiteY7" fmla="*/ 149225 h 1266825"/>
              <a:gd name="connsiteX8" fmla="*/ 511175 w 5543550"/>
              <a:gd name="connsiteY8" fmla="*/ 200025 h 1266825"/>
              <a:gd name="connsiteX9" fmla="*/ 561975 w 5543550"/>
              <a:gd name="connsiteY9" fmla="*/ 200025 h 1266825"/>
              <a:gd name="connsiteX10" fmla="*/ 561975 w 5543550"/>
              <a:gd name="connsiteY10" fmla="*/ 247650 h 1266825"/>
              <a:gd name="connsiteX11" fmla="*/ 593725 w 5543550"/>
              <a:gd name="connsiteY11" fmla="*/ 247650 h 1266825"/>
              <a:gd name="connsiteX12" fmla="*/ 615950 w 5543550"/>
              <a:gd name="connsiteY12" fmla="*/ 384175 h 1266825"/>
              <a:gd name="connsiteX13" fmla="*/ 749300 w 5543550"/>
              <a:gd name="connsiteY13" fmla="*/ 384175 h 1266825"/>
              <a:gd name="connsiteX14" fmla="*/ 749300 w 5543550"/>
              <a:gd name="connsiteY14" fmla="*/ 447675 h 1266825"/>
              <a:gd name="connsiteX15" fmla="*/ 879475 w 5543550"/>
              <a:gd name="connsiteY15" fmla="*/ 447675 h 1266825"/>
              <a:gd name="connsiteX16" fmla="*/ 879475 w 5543550"/>
              <a:gd name="connsiteY16" fmla="*/ 504825 h 1266825"/>
              <a:gd name="connsiteX17" fmla="*/ 920750 w 5543550"/>
              <a:gd name="connsiteY17" fmla="*/ 504825 h 1266825"/>
              <a:gd name="connsiteX18" fmla="*/ 920750 w 5543550"/>
              <a:gd name="connsiteY18" fmla="*/ 596900 h 1266825"/>
              <a:gd name="connsiteX19" fmla="*/ 946150 w 5543550"/>
              <a:gd name="connsiteY19" fmla="*/ 596900 h 1266825"/>
              <a:gd name="connsiteX20" fmla="*/ 946150 w 5543550"/>
              <a:gd name="connsiteY20" fmla="*/ 660400 h 1266825"/>
              <a:gd name="connsiteX21" fmla="*/ 1000125 w 5543550"/>
              <a:gd name="connsiteY21" fmla="*/ 660400 h 1266825"/>
              <a:gd name="connsiteX22" fmla="*/ 1000125 w 5543550"/>
              <a:gd name="connsiteY22" fmla="*/ 704850 h 1266825"/>
              <a:gd name="connsiteX23" fmla="*/ 1406525 w 5543550"/>
              <a:gd name="connsiteY23" fmla="*/ 704850 h 1266825"/>
              <a:gd name="connsiteX24" fmla="*/ 1406525 w 5543550"/>
              <a:gd name="connsiteY24" fmla="*/ 755650 h 1266825"/>
              <a:gd name="connsiteX25" fmla="*/ 1530350 w 5543550"/>
              <a:gd name="connsiteY25" fmla="*/ 755650 h 1266825"/>
              <a:gd name="connsiteX26" fmla="*/ 1530350 w 5543550"/>
              <a:gd name="connsiteY26" fmla="*/ 876300 h 1266825"/>
              <a:gd name="connsiteX27" fmla="*/ 2289175 w 5543550"/>
              <a:gd name="connsiteY27" fmla="*/ 876300 h 1266825"/>
              <a:gd name="connsiteX28" fmla="*/ 2289175 w 5543550"/>
              <a:gd name="connsiteY28" fmla="*/ 949325 h 1266825"/>
              <a:gd name="connsiteX29" fmla="*/ 2603500 w 5543550"/>
              <a:gd name="connsiteY29" fmla="*/ 949325 h 1266825"/>
              <a:gd name="connsiteX30" fmla="*/ 2603500 w 5543550"/>
              <a:gd name="connsiteY30" fmla="*/ 1006475 h 1266825"/>
              <a:gd name="connsiteX31" fmla="*/ 3244850 w 5543550"/>
              <a:gd name="connsiteY31" fmla="*/ 1006475 h 1266825"/>
              <a:gd name="connsiteX32" fmla="*/ 3244850 w 5543550"/>
              <a:gd name="connsiteY32" fmla="*/ 1108075 h 1266825"/>
              <a:gd name="connsiteX33" fmla="*/ 4137025 w 5543550"/>
              <a:gd name="connsiteY33" fmla="*/ 1108075 h 1266825"/>
              <a:gd name="connsiteX34" fmla="*/ 4137025 w 5543550"/>
              <a:gd name="connsiteY34" fmla="*/ 1266825 h 1266825"/>
              <a:gd name="connsiteX35" fmla="*/ 5543550 w 5543550"/>
              <a:gd name="connsiteY35" fmla="*/ 1266825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43550" h="1266825">
                <a:moveTo>
                  <a:pt x="0" y="0"/>
                </a:moveTo>
                <a:lnTo>
                  <a:pt x="257175" y="0"/>
                </a:lnTo>
                <a:lnTo>
                  <a:pt x="257175" y="57150"/>
                </a:lnTo>
                <a:lnTo>
                  <a:pt x="320675" y="57150"/>
                </a:lnTo>
                <a:lnTo>
                  <a:pt x="320675" y="101600"/>
                </a:lnTo>
                <a:lnTo>
                  <a:pt x="381000" y="101600"/>
                </a:lnTo>
                <a:lnTo>
                  <a:pt x="381000" y="149225"/>
                </a:lnTo>
                <a:lnTo>
                  <a:pt x="511175" y="149225"/>
                </a:lnTo>
                <a:lnTo>
                  <a:pt x="511175" y="200025"/>
                </a:lnTo>
                <a:lnTo>
                  <a:pt x="561975" y="200025"/>
                </a:lnTo>
                <a:lnTo>
                  <a:pt x="561975" y="247650"/>
                </a:lnTo>
                <a:lnTo>
                  <a:pt x="593725" y="247650"/>
                </a:lnTo>
                <a:lnTo>
                  <a:pt x="615950" y="384175"/>
                </a:lnTo>
                <a:lnTo>
                  <a:pt x="749300" y="384175"/>
                </a:lnTo>
                <a:lnTo>
                  <a:pt x="749300" y="447675"/>
                </a:lnTo>
                <a:lnTo>
                  <a:pt x="879475" y="447675"/>
                </a:lnTo>
                <a:lnTo>
                  <a:pt x="879475" y="504825"/>
                </a:lnTo>
                <a:lnTo>
                  <a:pt x="920750" y="504825"/>
                </a:lnTo>
                <a:lnTo>
                  <a:pt x="920750" y="596900"/>
                </a:lnTo>
                <a:lnTo>
                  <a:pt x="946150" y="596900"/>
                </a:lnTo>
                <a:lnTo>
                  <a:pt x="946150" y="660400"/>
                </a:lnTo>
                <a:lnTo>
                  <a:pt x="1000125" y="660400"/>
                </a:lnTo>
                <a:lnTo>
                  <a:pt x="1000125" y="704850"/>
                </a:lnTo>
                <a:lnTo>
                  <a:pt x="1406525" y="704850"/>
                </a:lnTo>
                <a:lnTo>
                  <a:pt x="1406525" y="755650"/>
                </a:lnTo>
                <a:lnTo>
                  <a:pt x="1530350" y="755650"/>
                </a:lnTo>
                <a:lnTo>
                  <a:pt x="1530350" y="876300"/>
                </a:lnTo>
                <a:lnTo>
                  <a:pt x="2289175" y="876300"/>
                </a:lnTo>
                <a:lnTo>
                  <a:pt x="2289175" y="949325"/>
                </a:lnTo>
                <a:lnTo>
                  <a:pt x="2603500" y="949325"/>
                </a:lnTo>
                <a:lnTo>
                  <a:pt x="2603500" y="1006475"/>
                </a:lnTo>
                <a:lnTo>
                  <a:pt x="3244850" y="1006475"/>
                </a:lnTo>
                <a:lnTo>
                  <a:pt x="3244850" y="1108075"/>
                </a:lnTo>
                <a:lnTo>
                  <a:pt x="4137025" y="1108075"/>
                </a:lnTo>
                <a:lnTo>
                  <a:pt x="4137025" y="1266825"/>
                </a:lnTo>
                <a:lnTo>
                  <a:pt x="5543550" y="1266825"/>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Forme libre : forme 26">
            <a:extLst>
              <a:ext uri="{FF2B5EF4-FFF2-40B4-BE49-F238E27FC236}">
                <a16:creationId xmlns:a16="http://schemas.microsoft.com/office/drawing/2014/main" xmlns="" id="{8609C6A7-1FAB-CB16-C852-EDB7E0176850}"/>
              </a:ext>
            </a:extLst>
          </p:cNvPr>
          <p:cNvSpPr/>
          <p:nvPr/>
        </p:nvSpPr>
        <p:spPr>
          <a:xfrm>
            <a:off x="2001828" y="1718204"/>
            <a:ext cx="5100638" cy="1703070"/>
          </a:xfrm>
          <a:custGeom>
            <a:avLst/>
            <a:gdLst>
              <a:gd name="connsiteX0" fmla="*/ 0 w 5100638"/>
              <a:gd name="connsiteY0" fmla="*/ 0 h 1703070"/>
              <a:gd name="connsiteX1" fmla="*/ 85725 w 5100638"/>
              <a:gd name="connsiteY1" fmla="*/ 0 h 1703070"/>
              <a:gd name="connsiteX2" fmla="*/ 85725 w 5100638"/>
              <a:gd name="connsiteY2" fmla="*/ 74295 h 1703070"/>
              <a:gd name="connsiteX3" fmla="*/ 131445 w 5100638"/>
              <a:gd name="connsiteY3" fmla="*/ 74295 h 1703070"/>
              <a:gd name="connsiteX4" fmla="*/ 131445 w 5100638"/>
              <a:gd name="connsiteY4" fmla="*/ 148590 h 1703070"/>
              <a:gd name="connsiteX5" fmla="*/ 242888 w 5100638"/>
              <a:gd name="connsiteY5" fmla="*/ 148590 h 1703070"/>
              <a:gd name="connsiteX6" fmla="*/ 242888 w 5100638"/>
              <a:gd name="connsiteY6" fmla="*/ 208598 h 1703070"/>
              <a:gd name="connsiteX7" fmla="*/ 280035 w 5100638"/>
              <a:gd name="connsiteY7" fmla="*/ 208598 h 1703070"/>
              <a:gd name="connsiteX8" fmla="*/ 280035 w 5100638"/>
              <a:gd name="connsiteY8" fmla="*/ 302895 h 1703070"/>
              <a:gd name="connsiteX9" fmla="*/ 314325 w 5100638"/>
              <a:gd name="connsiteY9" fmla="*/ 302895 h 1703070"/>
              <a:gd name="connsiteX10" fmla="*/ 314325 w 5100638"/>
              <a:gd name="connsiteY10" fmla="*/ 377190 h 1703070"/>
              <a:gd name="connsiteX11" fmla="*/ 362903 w 5100638"/>
              <a:gd name="connsiteY11" fmla="*/ 377190 h 1703070"/>
              <a:gd name="connsiteX12" fmla="*/ 362903 w 5100638"/>
              <a:gd name="connsiteY12" fmla="*/ 460058 h 1703070"/>
              <a:gd name="connsiteX13" fmla="*/ 557213 w 5100638"/>
              <a:gd name="connsiteY13" fmla="*/ 460058 h 1703070"/>
              <a:gd name="connsiteX14" fmla="*/ 557213 w 5100638"/>
              <a:gd name="connsiteY14" fmla="*/ 557213 h 1703070"/>
              <a:gd name="connsiteX15" fmla="*/ 597218 w 5100638"/>
              <a:gd name="connsiteY15" fmla="*/ 557213 h 1703070"/>
              <a:gd name="connsiteX16" fmla="*/ 597218 w 5100638"/>
              <a:gd name="connsiteY16" fmla="*/ 637223 h 1703070"/>
              <a:gd name="connsiteX17" fmla="*/ 874395 w 5100638"/>
              <a:gd name="connsiteY17" fmla="*/ 637223 h 1703070"/>
              <a:gd name="connsiteX18" fmla="*/ 874395 w 5100638"/>
              <a:gd name="connsiteY18" fmla="*/ 728663 h 1703070"/>
              <a:gd name="connsiteX19" fmla="*/ 917258 w 5100638"/>
              <a:gd name="connsiteY19" fmla="*/ 728663 h 1703070"/>
              <a:gd name="connsiteX20" fmla="*/ 917258 w 5100638"/>
              <a:gd name="connsiteY20" fmla="*/ 817245 h 1703070"/>
              <a:gd name="connsiteX21" fmla="*/ 1017270 w 5100638"/>
              <a:gd name="connsiteY21" fmla="*/ 817245 h 1703070"/>
              <a:gd name="connsiteX22" fmla="*/ 1017270 w 5100638"/>
              <a:gd name="connsiteY22" fmla="*/ 925830 h 1703070"/>
              <a:gd name="connsiteX23" fmla="*/ 1197293 w 5100638"/>
              <a:gd name="connsiteY23" fmla="*/ 925830 h 1703070"/>
              <a:gd name="connsiteX24" fmla="*/ 1197293 w 5100638"/>
              <a:gd name="connsiteY24" fmla="*/ 1028700 h 1703070"/>
              <a:gd name="connsiteX25" fmla="*/ 1257300 w 5100638"/>
              <a:gd name="connsiteY25" fmla="*/ 1028700 h 1703070"/>
              <a:gd name="connsiteX26" fmla="*/ 1257300 w 5100638"/>
              <a:gd name="connsiteY26" fmla="*/ 1131570 h 1703070"/>
              <a:gd name="connsiteX27" fmla="*/ 1480185 w 5100638"/>
              <a:gd name="connsiteY27" fmla="*/ 1131570 h 1703070"/>
              <a:gd name="connsiteX28" fmla="*/ 1480185 w 5100638"/>
              <a:gd name="connsiteY28" fmla="*/ 1234440 h 1703070"/>
              <a:gd name="connsiteX29" fmla="*/ 1534478 w 5100638"/>
              <a:gd name="connsiteY29" fmla="*/ 1234440 h 1703070"/>
              <a:gd name="connsiteX30" fmla="*/ 1534478 w 5100638"/>
              <a:gd name="connsiteY30" fmla="*/ 1337310 h 1703070"/>
              <a:gd name="connsiteX31" fmla="*/ 2288858 w 5100638"/>
              <a:gd name="connsiteY31" fmla="*/ 1337310 h 1703070"/>
              <a:gd name="connsiteX32" fmla="*/ 2288858 w 5100638"/>
              <a:gd name="connsiteY32" fmla="*/ 1503045 h 1703070"/>
              <a:gd name="connsiteX33" fmla="*/ 3043238 w 5100638"/>
              <a:gd name="connsiteY33" fmla="*/ 1503045 h 1703070"/>
              <a:gd name="connsiteX34" fmla="*/ 3043238 w 5100638"/>
              <a:gd name="connsiteY34" fmla="*/ 1703070 h 1703070"/>
              <a:gd name="connsiteX35" fmla="*/ 5100638 w 5100638"/>
              <a:gd name="connsiteY35" fmla="*/ 1703070 h 170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00638" h="1703070">
                <a:moveTo>
                  <a:pt x="0" y="0"/>
                </a:moveTo>
                <a:lnTo>
                  <a:pt x="85725" y="0"/>
                </a:lnTo>
                <a:lnTo>
                  <a:pt x="85725" y="74295"/>
                </a:lnTo>
                <a:lnTo>
                  <a:pt x="131445" y="74295"/>
                </a:lnTo>
                <a:lnTo>
                  <a:pt x="131445" y="148590"/>
                </a:lnTo>
                <a:lnTo>
                  <a:pt x="242888" y="148590"/>
                </a:lnTo>
                <a:lnTo>
                  <a:pt x="242888" y="208598"/>
                </a:lnTo>
                <a:lnTo>
                  <a:pt x="280035" y="208598"/>
                </a:lnTo>
                <a:lnTo>
                  <a:pt x="280035" y="302895"/>
                </a:lnTo>
                <a:lnTo>
                  <a:pt x="314325" y="302895"/>
                </a:lnTo>
                <a:lnTo>
                  <a:pt x="314325" y="377190"/>
                </a:lnTo>
                <a:lnTo>
                  <a:pt x="362903" y="377190"/>
                </a:lnTo>
                <a:lnTo>
                  <a:pt x="362903" y="460058"/>
                </a:lnTo>
                <a:lnTo>
                  <a:pt x="557213" y="460058"/>
                </a:lnTo>
                <a:lnTo>
                  <a:pt x="557213" y="557213"/>
                </a:lnTo>
                <a:lnTo>
                  <a:pt x="597218" y="557213"/>
                </a:lnTo>
                <a:lnTo>
                  <a:pt x="597218" y="637223"/>
                </a:lnTo>
                <a:lnTo>
                  <a:pt x="874395" y="637223"/>
                </a:lnTo>
                <a:lnTo>
                  <a:pt x="874395" y="728663"/>
                </a:lnTo>
                <a:lnTo>
                  <a:pt x="917258" y="728663"/>
                </a:lnTo>
                <a:lnTo>
                  <a:pt x="917258" y="817245"/>
                </a:lnTo>
                <a:lnTo>
                  <a:pt x="1017270" y="817245"/>
                </a:lnTo>
                <a:lnTo>
                  <a:pt x="1017270" y="925830"/>
                </a:lnTo>
                <a:lnTo>
                  <a:pt x="1197293" y="925830"/>
                </a:lnTo>
                <a:lnTo>
                  <a:pt x="1197293" y="1028700"/>
                </a:lnTo>
                <a:lnTo>
                  <a:pt x="1257300" y="1028700"/>
                </a:lnTo>
                <a:lnTo>
                  <a:pt x="1257300" y="1131570"/>
                </a:lnTo>
                <a:lnTo>
                  <a:pt x="1480185" y="1131570"/>
                </a:lnTo>
                <a:lnTo>
                  <a:pt x="1480185" y="1234440"/>
                </a:lnTo>
                <a:lnTo>
                  <a:pt x="1534478" y="1234440"/>
                </a:lnTo>
                <a:lnTo>
                  <a:pt x="1534478" y="1337310"/>
                </a:lnTo>
                <a:lnTo>
                  <a:pt x="2288858" y="1337310"/>
                </a:lnTo>
                <a:lnTo>
                  <a:pt x="2288858" y="1503045"/>
                </a:lnTo>
                <a:lnTo>
                  <a:pt x="3043238" y="1503045"/>
                </a:lnTo>
                <a:lnTo>
                  <a:pt x="3043238" y="1703070"/>
                </a:lnTo>
                <a:lnTo>
                  <a:pt x="5100638" y="1703070"/>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contenu 5">
            <a:extLst>
              <a:ext uri="{FF2B5EF4-FFF2-40B4-BE49-F238E27FC236}">
                <a16:creationId xmlns:a16="http://schemas.microsoft.com/office/drawing/2014/main" xmlns="" id="{890A7CEC-A182-B708-7272-D19536CB8195}"/>
              </a:ext>
            </a:extLst>
          </p:cNvPr>
          <p:cNvSpPr txBox="1">
            <a:spLocks/>
          </p:cNvSpPr>
          <p:nvPr/>
        </p:nvSpPr>
        <p:spPr>
          <a:xfrm>
            <a:off x="1310289" y="1115352"/>
            <a:ext cx="6579813" cy="4297544"/>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5" name="Espace réservé du texte 6">
            <a:extLst>
              <a:ext uri="{FF2B5EF4-FFF2-40B4-BE49-F238E27FC236}">
                <a16:creationId xmlns:a16="http://schemas.microsoft.com/office/drawing/2014/main" xmlns="" id="{C94C63C8-3C74-889B-BE71-BD7A7CAA8DD5}"/>
              </a:ext>
            </a:extLst>
          </p:cNvPr>
          <p:cNvSpPr txBox="1">
            <a:spLocks/>
          </p:cNvSpPr>
          <p:nvPr/>
        </p:nvSpPr>
        <p:spPr>
          <a:xfrm>
            <a:off x="1934152" y="963064"/>
            <a:ext cx="726072" cy="387350"/>
          </a:xfrm>
          <a:prstGeom prst="rect">
            <a:avLst/>
          </a:prstGeom>
          <a:solidFill>
            <a:schemeClr val="bg1"/>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dirty="0">
                <a:latin typeface="Century Gothic" panose="020B0502020202020204" pitchFamily="34" charset="0"/>
              </a:rPr>
              <a:t>SSP</a:t>
            </a:r>
          </a:p>
        </p:txBody>
      </p:sp>
      <p:graphicFrame>
        <p:nvGraphicFramePr>
          <p:cNvPr id="25" name="Tableau 6">
            <a:extLst>
              <a:ext uri="{FF2B5EF4-FFF2-40B4-BE49-F238E27FC236}">
                <a16:creationId xmlns:a16="http://schemas.microsoft.com/office/drawing/2014/main" xmlns="" id="{9235D596-6409-D34E-65F2-A0784ADF7C6D}"/>
              </a:ext>
            </a:extLst>
          </p:cNvPr>
          <p:cNvGraphicFramePr>
            <a:graphicFrameLocks noGrp="1"/>
          </p:cNvGraphicFramePr>
          <p:nvPr>
            <p:extLst>
              <p:ext uri="{D42A27DB-BD31-4B8C-83A1-F6EECF244321}">
                <p14:modId xmlns:p14="http://schemas.microsoft.com/office/powerpoint/2010/main" val="1836431472"/>
              </p:ext>
            </p:extLst>
          </p:nvPr>
        </p:nvGraphicFramePr>
        <p:xfrm>
          <a:off x="3265793" y="1375806"/>
          <a:ext cx="4541802" cy="910534"/>
        </p:xfrm>
        <a:graphic>
          <a:graphicData uri="http://schemas.openxmlformats.org/drawingml/2006/table">
            <a:tbl>
              <a:tblPr firstRow="1" bandRow="1">
                <a:tableStyleId>{5C22544A-7EE6-4342-B048-85BDC9FD1C3A}</a:tableStyleId>
              </a:tblPr>
              <a:tblGrid>
                <a:gridCol w="1812610">
                  <a:extLst>
                    <a:ext uri="{9D8B030D-6E8A-4147-A177-3AD203B41FA5}">
                      <a16:colId xmlns:a16="http://schemas.microsoft.com/office/drawing/2014/main" xmlns="" val="3716429334"/>
                    </a:ext>
                  </a:extLst>
                </a:gridCol>
                <a:gridCol w="1352550">
                  <a:extLst>
                    <a:ext uri="{9D8B030D-6E8A-4147-A177-3AD203B41FA5}">
                      <a16:colId xmlns:a16="http://schemas.microsoft.com/office/drawing/2014/main" xmlns="" val="3569884669"/>
                    </a:ext>
                  </a:extLst>
                </a:gridCol>
                <a:gridCol w="1376642">
                  <a:extLst>
                    <a:ext uri="{9D8B030D-6E8A-4147-A177-3AD203B41FA5}">
                      <a16:colId xmlns:a16="http://schemas.microsoft.com/office/drawing/2014/main" xmlns="" val="2705335300"/>
                    </a:ext>
                  </a:extLst>
                </a:gridCol>
              </a:tblGrid>
              <a:tr h="348214">
                <a:tc>
                  <a:txBody>
                    <a:bodyPr/>
                    <a:lstStyle/>
                    <a:p>
                      <a:pPr algn="l"/>
                      <a:r>
                        <a:rPr lang="fr-FR" sz="1100" dirty="0">
                          <a:latin typeface="Century Gothic" panose="020B0502020202020204" pitchFamily="34" charset="0"/>
                        </a:rPr>
                        <a:t> </a:t>
                      </a:r>
                    </a:p>
                  </a:txBody>
                  <a:tcPr marT="0" marB="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defTabSz="514350">
                        <a:defRPr/>
                      </a:pPr>
                      <a:r>
                        <a:rPr lang="en-US" sz="1100" b="1" kern="0" dirty="0" err="1">
                          <a:solidFill>
                            <a:prstClr val="white"/>
                          </a:solidFill>
                          <a:latin typeface="Century Gothic" panose="020B0502020202020204" pitchFamily="34" charset="0"/>
                          <a:cs typeface="Arial" panose="020B0604020202020204" pitchFamily="34" charset="0"/>
                        </a:rPr>
                        <a:t>Traitement</a:t>
                      </a:r>
                      <a:r>
                        <a:rPr lang="en-US" sz="1100" b="1" kern="0" dirty="0">
                          <a:solidFill>
                            <a:prstClr val="white"/>
                          </a:solidFill>
                          <a:latin typeface="Century Gothic" panose="020B0502020202020204" pitchFamily="34" charset="0"/>
                          <a:cs typeface="Arial" panose="020B0604020202020204" pitchFamily="34" charset="0"/>
                        </a:rPr>
                        <a:t> naïf </a:t>
                      </a:r>
                    </a:p>
                    <a:p>
                      <a:pPr algn="ctr" defTabSz="514350">
                        <a:defRPr/>
                      </a:pPr>
                      <a:r>
                        <a:rPr lang="en-US" sz="1100" b="0" kern="0" dirty="0">
                          <a:solidFill>
                            <a:prstClr val="white"/>
                          </a:solidFill>
                          <a:latin typeface="Century Gothic" panose="020B0502020202020204" pitchFamily="34" charset="0"/>
                          <a:cs typeface="Arial" panose="020B0604020202020204" pitchFamily="34" charset="0"/>
                        </a:rPr>
                        <a:t>n=59</a:t>
                      </a:r>
                      <a:endParaRPr kumimoji="0" lang="en-US" sz="1100" b="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100" b="1" i="0" u="none" strike="noStrike" kern="0" cap="none" spc="0" normalizeH="0" baseline="0" noProof="0" dirty="0" err="1">
                          <a:ln>
                            <a:noFill/>
                          </a:ln>
                          <a:solidFill>
                            <a:prstClr val="white"/>
                          </a:solidFill>
                          <a:effectLst/>
                          <a:uLnTx/>
                          <a:uFillTx/>
                          <a:latin typeface="Century Gothic" panose="020B0502020202020204" pitchFamily="34" charset="0"/>
                          <a:cs typeface="Arial" panose="020B0604020202020204" pitchFamily="34" charset="0"/>
                        </a:rPr>
                        <a:t>Pré-traité</a:t>
                      </a:r>
                      <a:endParaRPr kumimoji="0" lang="en-US" sz="11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p>
                      <a:pPr marL="0" marR="0" lvl="0" indent="0" algn="ctr" defTabSz="514350" eaLnBrk="1" fontAlgn="auto" latinLnBrk="0" hangingPunct="1">
                        <a:spcBef>
                          <a:spcPts val="0"/>
                        </a:spcBef>
                        <a:spcAft>
                          <a:spcPts val="0"/>
                        </a:spcAft>
                        <a:buClrTx/>
                        <a:buSzTx/>
                        <a:buFontTx/>
                        <a:buNone/>
                        <a:tabLst/>
                        <a:defRPr/>
                      </a:pPr>
                      <a:r>
                        <a:rPr lang="en-US" sz="1100" b="0" kern="0" dirty="0">
                          <a:solidFill>
                            <a:prstClr val="white"/>
                          </a:solidFill>
                          <a:latin typeface="Century Gothic" panose="020B0502020202020204" pitchFamily="34" charset="0"/>
                          <a:cs typeface="Arial" panose="020B0604020202020204" pitchFamily="34" charset="0"/>
                        </a:rPr>
                        <a:t>n=39</a:t>
                      </a:r>
                      <a:endParaRPr kumimoji="0" lang="en-US" sz="1100" b="0"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extLst>
                  <a:ext uri="{0D108BD9-81ED-4DB2-BD59-A6C34878D82A}">
                    <a16:rowId xmlns:a16="http://schemas.microsoft.com/office/drawing/2014/main" xmlns="" val="2399490887"/>
                  </a:ext>
                </a:extLst>
              </a:tr>
              <a:tr h="201849">
                <a:tc>
                  <a:txBody>
                    <a:bodyPr/>
                    <a:lstStyle/>
                    <a:p>
                      <a:pPr algn="l">
                        <a:spcBef>
                          <a:spcPts val="300"/>
                        </a:spcBef>
                      </a:pPr>
                      <a:r>
                        <a:rPr lang="fr-FR" sz="900" b="1" dirty="0">
                          <a:latin typeface="Century Gothic" panose="020B0502020202020204" pitchFamily="34" charset="0"/>
                        </a:rPr>
                        <a:t>SSP </a:t>
                      </a:r>
                      <a:r>
                        <a:rPr lang="fr-FR" sz="900" b="1" dirty="0" err="1">
                          <a:latin typeface="Century Gothic" panose="020B0502020202020204" pitchFamily="34" charset="0"/>
                        </a:rPr>
                        <a:t>nbre</a:t>
                      </a:r>
                      <a:r>
                        <a:rPr lang="fr-FR" sz="900" b="1" dirty="0">
                          <a:latin typeface="Century Gothic" panose="020B0502020202020204" pitchFamily="34" charset="0"/>
                        </a:rPr>
                        <a:t> </a:t>
                      </a:r>
                      <a:r>
                        <a:rPr lang="fr-FR" sz="900" b="1" dirty="0" err="1">
                          <a:latin typeface="Century Gothic" panose="020B0502020202020204" pitchFamily="34" charset="0"/>
                        </a:rPr>
                        <a:t>evts</a:t>
                      </a:r>
                      <a:r>
                        <a:rPr lang="fr-FR" sz="900" b="0" dirty="0">
                          <a:latin typeface="Century Gothic" panose="020B0502020202020204" pitchFamily="34" charset="0"/>
                        </a:rPr>
                        <a:t>, n (%)</a:t>
                      </a: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900" dirty="0">
                          <a:latin typeface="Century Gothic" panose="020B0502020202020204" pitchFamily="34" charset="0"/>
                        </a:rPr>
                        <a:t>23 (36)</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900" dirty="0">
                          <a:latin typeface="Century Gothic" panose="020B0502020202020204" pitchFamily="34" charset="0"/>
                        </a:rPr>
                        <a:t>17 (44)</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201849">
                <a:tc>
                  <a:txBody>
                    <a:bodyPr/>
                    <a:lstStyle/>
                    <a:p>
                      <a:pPr lvl="0" algn="l"/>
                      <a:r>
                        <a:rPr lang="fr-FR" sz="900" b="1" dirty="0">
                          <a:latin typeface="Century Gothic" panose="020B0502020202020204" pitchFamily="34" charset="0"/>
                        </a:rPr>
                        <a:t>Médiane SSP </a:t>
                      </a:r>
                      <a:r>
                        <a:rPr lang="fr-FR" sz="900" b="0" dirty="0">
                          <a:latin typeface="Century Gothic" panose="020B0502020202020204" pitchFamily="34" charset="0"/>
                        </a:rPr>
                        <a:t>(IC95%), mois</a:t>
                      </a: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u="none" strike="noStrike" kern="1200" cap="none" spc="0" normalizeH="0" baseline="0" noProof="0">
                          <a:ln>
                            <a:noFill/>
                          </a:ln>
                          <a:solidFill>
                            <a:prstClr val="black"/>
                          </a:solidFill>
                          <a:effectLst/>
                          <a:uLnTx/>
                          <a:uFillTx/>
                          <a:latin typeface="Century Gothic" panose="020B0502020202020204" pitchFamily="34" charset="0"/>
                        </a:rPr>
                        <a:t>NE (15,7, NE))</a:t>
                      </a: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u="none" strike="noStrike" kern="1200" cap="none" spc="0" normalizeH="0" baseline="0" noProof="0" dirty="0">
                          <a:ln>
                            <a:noFill/>
                          </a:ln>
                          <a:solidFill>
                            <a:prstClr val="black"/>
                          </a:solidFill>
                          <a:effectLst/>
                          <a:uLnTx/>
                          <a:uFillTx/>
                          <a:latin typeface="Century Gothic" panose="020B0502020202020204" pitchFamily="34" charset="0"/>
                        </a:rPr>
                        <a:t>9,3 (6,2-NE)</a:t>
                      </a: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78644177"/>
                  </a:ext>
                </a:extLst>
              </a:tr>
            </a:tbl>
          </a:graphicData>
        </a:graphic>
      </p:graphicFrame>
      <p:sp>
        <p:nvSpPr>
          <p:cNvPr id="15"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8451410" y="1606609"/>
            <a:ext cx="3353411" cy="2907725"/>
          </a:xfrm>
        </p:spPr>
        <p:txBody>
          <a:bodyPr anchor="ctr">
            <a:normAutofit/>
          </a:bodyPr>
          <a:lstStyle/>
          <a:p>
            <a:pPr algn="ctr">
              <a:spcBef>
                <a:spcPts val="900"/>
              </a:spcBef>
            </a:pPr>
            <a:r>
              <a:rPr lang="fr-FR" sz="2000" dirty="0"/>
              <a:t>La médiane de survie sans progression est 9,3 mois dans le bras </a:t>
            </a:r>
            <a:r>
              <a:rPr lang="fr-FR" sz="2000" dirty="0" err="1"/>
              <a:t>pré-traité</a:t>
            </a:r>
            <a:r>
              <a:rPr lang="fr-FR" sz="2000" dirty="0"/>
              <a:t> et non encore  évaluable dans le bras naïf</a:t>
            </a:r>
          </a:p>
        </p:txBody>
      </p:sp>
    </p:spTree>
    <p:extLst>
      <p:ext uri="{BB962C8B-B14F-4D97-AF65-F5344CB8AC3E}">
        <p14:creationId xmlns:p14="http://schemas.microsoft.com/office/powerpoint/2010/main" val="21269669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277598E-621E-4721-4933-7A27A3D11F8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E04AE7A5-AE9D-3DA6-5654-5526709F5981}"/>
              </a:ext>
            </a:extLst>
          </p:cNvPr>
          <p:cNvSpPr>
            <a:spLocks noGrp="1"/>
          </p:cNvSpPr>
          <p:nvPr>
            <p:ph sz="quarter" idx="16"/>
          </p:nvPr>
        </p:nvSpPr>
        <p:spPr/>
        <p:txBody>
          <a:bodyPr/>
          <a:lstStyle/>
          <a:p>
            <a:r>
              <a:rPr lang="fr-FR" dirty="0"/>
              <a:t>GJ. </a:t>
            </a:r>
            <a:r>
              <a:rPr lang="fr-FR" dirty="0" err="1"/>
              <a:t>Riely</a:t>
            </a:r>
            <a:r>
              <a:rPr lang="fr-FR" dirty="0"/>
              <a:t> et al., ASCO</a:t>
            </a:r>
            <a:r>
              <a:rPr lang="fr-FR" baseline="30000" dirty="0"/>
              <a:t>®</a:t>
            </a:r>
            <a:r>
              <a:rPr lang="fr-FR" dirty="0"/>
              <a:t> 2023, Abs. #9018</a:t>
            </a:r>
          </a:p>
        </p:txBody>
      </p:sp>
      <p:sp>
        <p:nvSpPr>
          <p:cNvPr id="8" name="Espace réservé du texte 7">
            <a:extLst>
              <a:ext uri="{FF2B5EF4-FFF2-40B4-BE49-F238E27FC236}">
                <a16:creationId xmlns:a16="http://schemas.microsoft.com/office/drawing/2014/main" xmlns="" id="{0B763F54-1738-DA4E-4BD3-7E2A0BF9994D}"/>
              </a:ext>
            </a:extLst>
          </p:cNvPr>
          <p:cNvSpPr>
            <a:spLocks noGrp="1"/>
          </p:cNvSpPr>
          <p:nvPr>
            <p:ph type="body" sz="quarter" idx="17"/>
          </p:nvPr>
        </p:nvSpPr>
        <p:spPr/>
        <p:txBody>
          <a:bodyPr/>
          <a:lstStyle/>
          <a:p>
            <a:r>
              <a:rPr lang="fr-FR"/>
              <a:t>PHAROS</a:t>
            </a:r>
          </a:p>
        </p:txBody>
      </p:sp>
      <p:sp>
        <p:nvSpPr>
          <p:cNvPr id="9" name="Espace réservé du texte 8">
            <a:extLst>
              <a:ext uri="{FF2B5EF4-FFF2-40B4-BE49-F238E27FC236}">
                <a16:creationId xmlns:a16="http://schemas.microsoft.com/office/drawing/2014/main" xmlns="" id="{4A98EE6D-F15F-D8CF-BBC5-677E00361250}"/>
              </a:ext>
            </a:extLst>
          </p:cNvPr>
          <p:cNvSpPr>
            <a:spLocks noGrp="1"/>
          </p:cNvSpPr>
          <p:nvPr>
            <p:ph type="body" sz="quarter" idx="18"/>
          </p:nvPr>
        </p:nvSpPr>
        <p:spPr/>
        <p:txBody>
          <a:bodyPr/>
          <a:lstStyle/>
          <a:p>
            <a:r>
              <a:rPr lang="fr-FR"/>
              <a:t>Résumé des toxicités </a:t>
            </a:r>
            <a:r>
              <a:rPr lang="fr-FR" b="0"/>
              <a:t>(≥10% des patients)</a:t>
            </a:r>
          </a:p>
        </p:txBody>
      </p:sp>
      <p:graphicFrame>
        <p:nvGraphicFramePr>
          <p:cNvPr id="3" name="Tableau 6">
            <a:extLst>
              <a:ext uri="{FF2B5EF4-FFF2-40B4-BE49-F238E27FC236}">
                <a16:creationId xmlns:a16="http://schemas.microsoft.com/office/drawing/2014/main" xmlns="" id="{C029B9E9-F916-831E-6348-F19CCB39758E}"/>
              </a:ext>
            </a:extLst>
          </p:cNvPr>
          <p:cNvGraphicFramePr>
            <a:graphicFrameLocks noGrp="1"/>
          </p:cNvGraphicFramePr>
          <p:nvPr>
            <p:extLst>
              <p:ext uri="{D42A27DB-BD31-4B8C-83A1-F6EECF244321}">
                <p14:modId xmlns:p14="http://schemas.microsoft.com/office/powerpoint/2010/main" val="1205833932"/>
              </p:ext>
            </p:extLst>
          </p:nvPr>
        </p:nvGraphicFramePr>
        <p:xfrm>
          <a:off x="1280423" y="1150541"/>
          <a:ext cx="6726986" cy="3781839"/>
        </p:xfrm>
        <a:graphic>
          <a:graphicData uri="http://schemas.openxmlformats.org/drawingml/2006/table">
            <a:tbl>
              <a:tblPr firstRow="1" bandRow="1">
                <a:tableStyleId>{5C22544A-7EE6-4342-B048-85BDC9FD1C3A}</a:tableStyleId>
              </a:tblPr>
              <a:tblGrid>
                <a:gridCol w="2616459">
                  <a:extLst>
                    <a:ext uri="{9D8B030D-6E8A-4147-A177-3AD203B41FA5}">
                      <a16:colId xmlns:a16="http://schemas.microsoft.com/office/drawing/2014/main" xmlns="" val="3716429334"/>
                    </a:ext>
                  </a:extLst>
                </a:gridCol>
                <a:gridCol w="1734796">
                  <a:extLst>
                    <a:ext uri="{9D8B030D-6E8A-4147-A177-3AD203B41FA5}">
                      <a16:colId xmlns:a16="http://schemas.microsoft.com/office/drawing/2014/main" xmlns="" val="3569884669"/>
                    </a:ext>
                  </a:extLst>
                </a:gridCol>
                <a:gridCol w="1136591">
                  <a:extLst>
                    <a:ext uri="{9D8B030D-6E8A-4147-A177-3AD203B41FA5}">
                      <a16:colId xmlns:a16="http://schemas.microsoft.com/office/drawing/2014/main" xmlns="" val="2705335300"/>
                    </a:ext>
                  </a:extLst>
                </a:gridCol>
                <a:gridCol w="1239140">
                  <a:extLst>
                    <a:ext uri="{9D8B030D-6E8A-4147-A177-3AD203B41FA5}">
                      <a16:colId xmlns:a16="http://schemas.microsoft.com/office/drawing/2014/main" xmlns="" val="1255161169"/>
                    </a:ext>
                  </a:extLst>
                </a:gridCol>
              </a:tblGrid>
              <a:tr h="294395">
                <a:tc>
                  <a:txBody>
                    <a:bodyPr/>
                    <a:lstStyle/>
                    <a:p>
                      <a:pPr algn="l"/>
                      <a:r>
                        <a:rPr lang="fr-FR" sz="1200" dirty="0">
                          <a:latin typeface="Century Gothic" panose="020B0502020202020204" pitchFamily="34" charset="0"/>
                        </a:rPr>
                        <a:t> </a:t>
                      </a:r>
                    </a:p>
                  </a:txBody>
                  <a:tcPr marT="36000" marB="3600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err="1">
                          <a:ln>
                            <a:noFill/>
                          </a:ln>
                          <a:solidFill>
                            <a:prstClr val="white"/>
                          </a:solidFill>
                          <a:effectLst/>
                          <a:uLnTx/>
                          <a:uFillTx/>
                          <a:latin typeface="Century Gothic" panose="020B0502020202020204" pitchFamily="34" charset="0"/>
                          <a:cs typeface="Arial" panose="020B0604020202020204" pitchFamily="34" charset="0"/>
                        </a:rPr>
                        <a:t>Tous</a:t>
                      </a:r>
                      <a:r>
                        <a:rPr kumimoji="0" lang="en-US" sz="12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 les grades</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4472C4"/>
                    </a:solid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Grade 3</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marL="0" marR="0" lvl="0" indent="0" algn="ctr" defTabSz="51435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entury Gothic" panose="020B0502020202020204" pitchFamily="34" charset="0"/>
                          <a:cs typeface="Arial" panose="020B0604020202020204" pitchFamily="34" charset="0"/>
                        </a:rPr>
                        <a:t>Grade 4</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4477"/>
                    </a:solidFill>
                  </a:tcPr>
                </a:tc>
                <a:extLst>
                  <a:ext uri="{0D108BD9-81ED-4DB2-BD59-A6C34878D82A}">
                    <a16:rowId xmlns:a16="http://schemas.microsoft.com/office/drawing/2014/main" xmlns="" val="2399490887"/>
                  </a:ext>
                </a:extLst>
              </a:tr>
              <a:tr h="259190">
                <a:tc>
                  <a:txBody>
                    <a:bodyPr/>
                    <a:lstStyle/>
                    <a:p>
                      <a:pPr algn="l">
                        <a:spcBef>
                          <a:spcPts val="300"/>
                        </a:spcBef>
                      </a:pPr>
                      <a:r>
                        <a:rPr lang="fr-FR" sz="1000" b="1" dirty="0">
                          <a:latin typeface="Century Gothic" panose="020B0502020202020204" pitchFamily="34" charset="0"/>
                        </a:rPr>
                        <a:t>Tous les </a:t>
                      </a:r>
                      <a:r>
                        <a:rPr lang="fr-FR" sz="1000" b="1" dirty="0" err="1">
                          <a:latin typeface="Century Gothic" panose="020B0502020202020204" pitchFamily="34" charset="0"/>
                        </a:rPr>
                        <a:t>TRAEs</a:t>
                      </a:r>
                      <a:r>
                        <a:rPr lang="fr-FR" sz="1000" b="0" dirty="0">
                          <a:latin typeface="Century Gothic" panose="020B0502020202020204" pitchFamily="34" charset="0"/>
                        </a:rPr>
                        <a:t>, n (%)</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a:latin typeface="Century Gothic" panose="020B0502020202020204" pitchFamily="34" charset="0"/>
                        </a:rPr>
                        <a:t>92 (94)</a:t>
                      </a:r>
                      <a:endParaRPr lang="fr-FR" sz="1000" dirty="0">
                        <a:latin typeface="Century Gothic" panose="020B0502020202020204" pitchFamily="34" charset="0"/>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a:latin typeface="Century Gothic" panose="020B0502020202020204" pitchFamily="34" charset="0"/>
                        </a:rPr>
                        <a:t>37 (38)</a:t>
                      </a:r>
                      <a:endParaRPr lang="fr-FR" sz="1000" dirty="0">
                        <a:latin typeface="Century Gothic" panose="020B0502020202020204" pitchFamily="34" charset="0"/>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000" dirty="0">
                          <a:latin typeface="Century Gothic" panose="020B0502020202020204" pitchFamily="34" charset="0"/>
                        </a:rPr>
                        <a:t>3 (3)</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259190">
                <a:tc>
                  <a:txBody>
                    <a:bodyPr/>
                    <a:lstStyle/>
                    <a:p>
                      <a:pPr lvl="0" algn="l"/>
                      <a:r>
                        <a:rPr lang="fr-FR" sz="1000" b="1" dirty="0">
                          <a:latin typeface="Century Gothic" panose="020B0502020202020204" pitchFamily="34" charset="0"/>
                        </a:rPr>
                        <a:t>Nausée</a:t>
                      </a:r>
                      <a:endPar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a:ln>
                            <a:noFill/>
                          </a:ln>
                          <a:solidFill>
                            <a:prstClr val="black"/>
                          </a:solidFill>
                          <a:effectLst/>
                          <a:uLnTx/>
                          <a:uFillTx/>
                          <a:latin typeface="Century Gothic" panose="020B0502020202020204" pitchFamily="34" charset="0"/>
                        </a:rPr>
                        <a:t>49 (50)</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a:ln>
                            <a:noFill/>
                          </a:ln>
                          <a:solidFill>
                            <a:prstClr val="black"/>
                          </a:solidFill>
                          <a:effectLst/>
                          <a:uLnTx/>
                          <a:uFillTx/>
                          <a:latin typeface="Century Gothic" panose="020B0502020202020204" pitchFamily="34" charset="0"/>
                        </a:rPr>
                        <a:t>3 (3)</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259190">
                <a:tc>
                  <a:txBody>
                    <a:bodyPr/>
                    <a:lstStyle/>
                    <a:p>
                      <a:pPr lvl="0" algn="l"/>
                      <a:r>
                        <a:rPr lang="fr-FR" sz="1000" b="1" dirty="0">
                          <a:latin typeface="Century Gothic" panose="020B0502020202020204" pitchFamily="34" charset="0"/>
                        </a:rPr>
                        <a:t>Diarrhée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a:ln>
                            <a:noFill/>
                          </a:ln>
                          <a:solidFill>
                            <a:prstClr val="black"/>
                          </a:solidFill>
                          <a:effectLst/>
                          <a:uLnTx/>
                          <a:uFillTx/>
                          <a:latin typeface="Century Gothic" panose="020B0502020202020204" pitchFamily="34" charset="0"/>
                        </a:rPr>
                        <a:t>42 (43)</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a:ln>
                            <a:noFill/>
                          </a:ln>
                          <a:solidFill>
                            <a:prstClr val="black"/>
                          </a:solidFill>
                          <a:effectLst/>
                          <a:uLnTx/>
                          <a:uFillTx/>
                          <a:latin typeface="Century Gothic" panose="020B0502020202020204" pitchFamily="34" charset="0"/>
                        </a:rPr>
                        <a:t>4 ()4)</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u="none" strike="noStrike" kern="1200" cap="none" spc="0" normalizeH="0" baseline="0" noProof="0">
                          <a:ln>
                            <a:noFill/>
                          </a:ln>
                          <a:solidFill>
                            <a:prstClr val="black"/>
                          </a:solidFill>
                          <a:effectLst/>
                          <a:uLnTx/>
                          <a:uFillTx/>
                          <a:latin typeface="Century Gothic" panose="020B0502020202020204" pitchFamily="34" charset="0"/>
                        </a:rPr>
                        <a:t>Fatigue</a:t>
                      </a:r>
                      <a:endParaRPr kumimoji="0" lang="fr-FR" sz="1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31 (32)</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 (2)</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8761559"/>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u="none" strike="noStrike" kern="1200" cap="none" spc="0" normalizeH="0" baseline="0" noProof="0" dirty="0">
                          <a:ln>
                            <a:noFill/>
                          </a:ln>
                          <a:solidFill>
                            <a:prstClr val="black"/>
                          </a:solidFill>
                          <a:effectLst/>
                          <a:uLnTx/>
                          <a:uFillTx/>
                          <a:latin typeface="Century Gothic" panose="020B0502020202020204" pitchFamily="34" charset="0"/>
                        </a:rPr>
                        <a:t>Vomissement</a:t>
                      </a:r>
                      <a:endPar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28 (29)</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 (1)</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435163567"/>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Anémie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18 (18)</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3 (3)</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14079472"/>
                  </a:ext>
                </a:extLst>
              </a:tr>
              <a:tr h="2595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Vision brouillée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17 (17)</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 (1)</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79304904"/>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Constipation</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13 (13)</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6295573"/>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Augmentation taux ALAT</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12 (12)</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5 (5)</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24427859"/>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Augmentation taux ASAT</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12 (12)</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7 (7)</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842144868"/>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Prurit</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12 (12)</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438097009"/>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Augmentation de la créatine </a:t>
                      </a:r>
                      <a:r>
                        <a:rPr kumimoji="0" lang="fr-FR" sz="10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phosphokinase</a:t>
                      </a: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sanguine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11 (11)</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763124939"/>
                  </a:ext>
                </a:extLst>
              </a:tr>
              <a:tr h="2591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Œdème périphérique</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11 (11)</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0</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a:t>
                      </a:r>
                    </a:p>
                  </a:txBody>
                  <a:tcPr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5817356"/>
                  </a:ext>
                </a:extLst>
              </a:tr>
            </a:tbl>
          </a:graphicData>
        </a:graphic>
      </p:graphicFrame>
      <p:sp>
        <p:nvSpPr>
          <p:cNvPr id="10"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8767984" y="1501041"/>
            <a:ext cx="2798557" cy="2609487"/>
          </a:xfrm>
        </p:spPr>
        <p:txBody>
          <a:bodyPr anchor="ctr">
            <a:normAutofit/>
          </a:bodyPr>
          <a:lstStyle/>
          <a:p>
            <a:pPr algn="ctr">
              <a:spcBef>
                <a:spcPts val="900"/>
              </a:spcBef>
            </a:pPr>
            <a:r>
              <a:rPr lang="fr-FR" sz="2000" dirty="0"/>
              <a:t>Les </a:t>
            </a:r>
            <a:r>
              <a:rPr lang="fr-FR" sz="2000" dirty="0" err="1"/>
              <a:t>toxicitées</a:t>
            </a:r>
            <a:r>
              <a:rPr lang="fr-FR" sz="2000" dirty="0"/>
              <a:t> cliniques les plus fréquentes étaient les nausées, les diarrhées, la </a:t>
            </a:r>
            <a:r>
              <a:rPr lang="fr-FR" sz="2000" dirty="0" err="1"/>
              <a:t>fatique</a:t>
            </a:r>
            <a:r>
              <a:rPr lang="fr-FR" sz="2000" dirty="0"/>
              <a:t> et les vomissements</a:t>
            </a:r>
          </a:p>
        </p:txBody>
      </p:sp>
    </p:spTree>
    <p:extLst>
      <p:ext uri="{BB962C8B-B14F-4D97-AF65-F5344CB8AC3E}">
        <p14:creationId xmlns:p14="http://schemas.microsoft.com/office/powerpoint/2010/main" val="204041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a:t>Osimertinib en adjuvant augmente significative la survie sans récidive de la maladie</a:t>
            </a:r>
          </a:p>
        </p:txBody>
      </p:sp>
      <p:graphicFrame>
        <p:nvGraphicFramePr>
          <p:cNvPr id="15" name="Chart 16">
            <a:extLst>
              <a:ext uri="{FF2B5EF4-FFF2-40B4-BE49-F238E27FC236}">
                <a16:creationId xmlns:a16="http://schemas.microsoft.com/office/drawing/2014/main" xmlns="" id="{AEA78AAD-055A-FE71-B0E2-843DC8774350}"/>
              </a:ext>
            </a:extLst>
          </p:cNvPr>
          <p:cNvGraphicFramePr/>
          <p:nvPr>
            <p:extLst>
              <p:ext uri="{D42A27DB-BD31-4B8C-83A1-F6EECF244321}">
                <p14:modId xmlns:p14="http://schemas.microsoft.com/office/powerpoint/2010/main" val="713568708"/>
              </p:ext>
            </p:extLst>
          </p:nvPr>
        </p:nvGraphicFramePr>
        <p:xfrm>
          <a:off x="6411694" y="1502489"/>
          <a:ext cx="5076359" cy="29499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Table 3">
            <a:extLst>
              <a:ext uri="{FF2B5EF4-FFF2-40B4-BE49-F238E27FC236}">
                <a16:creationId xmlns:a16="http://schemas.microsoft.com/office/drawing/2014/main" xmlns="" id="{4B2393A4-453F-DD2B-3CB0-BA09D1704C3C}"/>
              </a:ext>
            </a:extLst>
          </p:cNvPr>
          <p:cNvGraphicFramePr>
            <a:graphicFrameLocks noGrp="1"/>
          </p:cNvGraphicFramePr>
          <p:nvPr>
            <p:extLst>
              <p:ext uri="{D42A27DB-BD31-4B8C-83A1-F6EECF244321}">
                <p14:modId xmlns:p14="http://schemas.microsoft.com/office/powerpoint/2010/main" val="3094142946"/>
              </p:ext>
            </p:extLst>
          </p:nvPr>
        </p:nvGraphicFramePr>
        <p:xfrm>
          <a:off x="1734489" y="4397678"/>
          <a:ext cx="4442702" cy="429531"/>
        </p:xfrm>
        <a:graphic>
          <a:graphicData uri="http://schemas.openxmlformats.org/drawingml/2006/table">
            <a:tbl>
              <a:tblPr firstRow="1" bandRow="1">
                <a:effectLst/>
              </a:tblPr>
              <a:tblGrid>
                <a:gridCol w="428544">
                  <a:extLst>
                    <a:ext uri="{9D8B030D-6E8A-4147-A177-3AD203B41FA5}">
                      <a16:colId xmlns:a16="http://schemas.microsoft.com/office/drawing/2014/main" xmlns="" val="3242974005"/>
                    </a:ext>
                  </a:extLst>
                </a:gridCol>
                <a:gridCol w="445284">
                  <a:extLst>
                    <a:ext uri="{9D8B030D-6E8A-4147-A177-3AD203B41FA5}">
                      <a16:colId xmlns:a16="http://schemas.microsoft.com/office/drawing/2014/main" xmlns="" val="2776657473"/>
                    </a:ext>
                  </a:extLst>
                </a:gridCol>
                <a:gridCol w="455330">
                  <a:extLst>
                    <a:ext uri="{9D8B030D-6E8A-4147-A177-3AD203B41FA5}">
                      <a16:colId xmlns:a16="http://schemas.microsoft.com/office/drawing/2014/main" xmlns="" val="3515376167"/>
                    </a:ext>
                  </a:extLst>
                </a:gridCol>
                <a:gridCol w="458677">
                  <a:extLst>
                    <a:ext uri="{9D8B030D-6E8A-4147-A177-3AD203B41FA5}">
                      <a16:colId xmlns:a16="http://schemas.microsoft.com/office/drawing/2014/main" xmlns="" val="1385854877"/>
                    </a:ext>
                  </a:extLst>
                </a:gridCol>
                <a:gridCol w="441938">
                  <a:extLst>
                    <a:ext uri="{9D8B030D-6E8A-4147-A177-3AD203B41FA5}">
                      <a16:colId xmlns:a16="http://schemas.microsoft.com/office/drawing/2014/main" xmlns="" val="79554832"/>
                    </a:ext>
                  </a:extLst>
                </a:gridCol>
                <a:gridCol w="441938">
                  <a:extLst>
                    <a:ext uri="{9D8B030D-6E8A-4147-A177-3AD203B41FA5}">
                      <a16:colId xmlns:a16="http://schemas.microsoft.com/office/drawing/2014/main" xmlns="" val="3582586495"/>
                    </a:ext>
                  </a:extLst>
                </a:gridCol>
                <a:gridCol w="478765">
                  <a:extLst>
                    <a:ext uri="{9D8B030D-6E8A-4147-A177-3AD203B41FA5}">
                      <a16:colId xmlns:a16="http://schemas.microsoft.com/office/drawing/2014/main" xmlns="" val="512610548"/>
                    </a:ext>
                  </a:extLst>
                </a:gridCol>
                <a:gridCol w="438588">
                  <a:extLst>
                    <a:ext uri="{9D8B030D-6E8A-4147-A177-3AD203B41FA5}">
                      <a16:colId xmlns:a16="http://schemas.microsoft.com/office/drawing/2014/main" xmlns="" val="1874114984"/>
                    </a:ext>
                  </a:extLst>
                </a:gridCol>
                <a:gridCol w="426819">
                  <a:extLst>
                    <a:ext uri="{9D8B030D-6E8A-4147-A177-3AD203B41FA5}">
                      <a16:colId xmlns:a16="http://schemas.microsoft.com/office/drawing/2014/main" xmlns="" val="1779696379"/>
                    </a:ext>
                  </a:extLst>
                </a:gridCol>
                <a:gridCol w="426819">
                  <a:extLst>
                    <a:ext uri="{9D8B030D-6E8A-4147-A177-3AD203B41FA5}">
                      <a16:colId xmlns:a16="http://schemas.microsoft.com/office/drawing/2014/main" xmlns="" val="1204639216"/>
                    </a:ext>
                  </a:extLst>
                </a:gridCol>
              </a:tblGrid>
              <a:tr h="228600">
                <a:tc>
                  <a:txBody>
                    <a:bodyPr/>
                    <a:lstStyle/>
                    <a:p>
                      <a:pPr algn="ctr" fontAlgn="t"/>
                      <a:r>
                        <a:rPr lang="fr-FR" sz="900" b="1" i="0" u="none" strike="noStrike" dirty="0">
                          <a:solidFill>
                            <a:srgbClr val="005086"/>
                          </a:solidFill>
                          <a:effectLst/>
                          <a:latin typeface="+mn-lt"/>
                        </a:rPr>
                        <a:t>339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313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272</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208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138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74</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900" b="1" i="0" u="none" strike="noStrike" dirty="0">
                          <a:solidFill>
                            <a:srgbClr val="FF7F4D"/>
                          </a:solidFill>
                          <a:effectLst/>
                          <a:latin typeface="+mn-lt"/>
                        </a:rPr>
                        <a:t>343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287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207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148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88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53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graphicFrame>
        <p:nvGraphicFramePr>
          <p:cNvPr id="31" name="Table 3">
            <a:extLst>
              <a:ext uri="{FF2B5EF4-FFF2-40B4-BE49-F238E27FC236}">
                <a16:creationId xmlns:a16="http://schemas.microsoft.com/office/drawing/2014/main" xmlns="" id="{1DD23E4C-CA93-AA7D-4A49-317C9716FF49}"/>
              </a:ext>
            </a:extLst>
          </p:cNvPr>
          <p:cNvGraphicFramePr>
            <a:graphicFrameLocks noGrp="1"/>
          </p:cNvGraphicFramePr>
          <p:nvPr>
            <p:extLst>
              <p:ext uri="{D42A27DB-BD31-4B8C-83A1-F6EECF244321}">
                <p14:modId xmlns:p14="http://schemas.microsoft.com/office/powerpoint/2010/main" val="1709933059"/>
              </p:ext>
            </p:extLst>
          </p:nvPr>
        </p:nvGraphicFramePr>
        <p:xfrm>
          <a:off x="7045556" y="4397677"/>
          <a:ext cx="4501235" cy="429531"/>
        </p:xfrm>
        <a:graphic>
          <a:graphicData uri="http://schemas.openxmlformats.org/drawingml/2006/table">
            <a:tbl>
              <a:tblPr firstRow="1" bandRow="1">
                <a:effectLst/>
              </a:tblPr>
              <a:tblGrid>
                <a:gridCol w="334981">
                  <a:extLst>
                    <a:ext uri="{9D8B030D-6E8A-4147-A177-3AD203B41FA5}">
                      <a16:colId xmlns:a16="http://schemas.microsoft.com/office/drawing/2014/main" xmlns="" val="3242974005"/>
                    </a:ext>
                  </a:extLst>
                </a:gridCol>
                <a:gridCol w="348066">
                  <a:extLst>
                    <a:ext uri="{9D8B030D-6E8A-4147-A177-3AD203B41FA5}">
                      <a16:colId xmlns:a16="http://schemas.microsoft.com/office/drawing/2014/main" xmlns="" val="2776657473"/>
                    </a:ext>
                  </a:extLst>
                </a:gridCol>
                <a:gridCol w="355919">
                  <a:extLst>
                    <a:ext uri="{9D8B030D-6E8A-4147-A177-3AD203B41FA5}">
                      <a16:colId xmlns:a16="http://schemas.microsoft.com/office/drawing/2014/main" xmlns="" val="3515376167"/>
                    </a:ext>
                  </a:extLst>
                </a:gridCol>
                <a:gridCol w="358535">
                  <a:extLst>
                    <a:ext uri="{9D8B030D-6E8A-4147-A177-3AD203B41FA5}">
                      <a16:colId xmlns:a16="http://schemas.microsoft.com/office/drawing/2014/main" xmlns="" val="1385854877"/>
                    </a:ext>
                  </a:extLst>
                </a:gridCol>
                <a:gridCol w="345451">
                  <a:extLst>
                    <a:ext uri="{9D8B030D-6E8A-4147-A177-3AD203B41FA5}">
                      <a16:colId xmlns:a16="http://schemas.microsoft.com/office/drawing/2014/main" xmlns="" val="79554832"/>
                    </a:ext>
                  </a:extLst>
                </a:gridCol>
                <a:gridCol w="345451">
                  <a:extLst>
                    <a:ext uri="{9D8B030D-6E8A-4147-A177-3AD203B41FA5}">
                      <a16:colId xmlns:a16="http://schemas.microsoft.com/office/drawing/2014/main" xmlns="" val="3582586495"/>
                    </a:ext>
                  </a:extLst>
                </a:gridCol>
                <a:gridCol w="374238">
                  <a:extLst>
                    <a:ext uri="{9D8B030D-6E8A-4147-A177-3AD203B41FA5}">
                      <a16:colId xmlns:a16="http://schemas.microsoft.com/office/drawing/2014/main" xmlns="" val="512610548"/>
                    </a:ext>
                  </a:extLst>
                </a:gridCol>
                <a:gridCol w="342832">
                  <a:extLst>
                    <a:ext uri="{9D8B030D-6E8A-4147-A177-3AD203B41FA5}">
                      <a16:colId xmlns:a16="http://schemas.microsoft.com/office/drawing/2014/main" xmlns="" val="3835594396"/>
                    </a:ext>
                  </a:extLst>
                </a:gridCol>
                <a:gridCol w="342832">
                  <a:extLst>
                    <a:ext uri="{9D8B030D-6E8A-4147-A177-3AD203B41FA5}">
                      <a16:colId xmlns:a16="http://schemas.microsoft.com/office/drawing/2014/main" xmlns="" val="489171878"/>
                    </a:ext>
                  </a:extLst>
                </a:gridCol>
                <a:gridCol w="342832">
                  <a:extLst>
                    <a:ext uri="{9D8B030D-6E8A-4147-A177-3AD203B41FA5}">
                      <a16:colId xmlns:a16="http://schemas.microsoft.com/office/drawing/2014/main" xmlns="" val="2684590262"/>
                    </a:ext>
                  </a:extLst>
                </a:gridCol>
                <a:gridCol w="342832">
                  <a:extLst>
                    <a:ext uri="{9D8B030D-6E8A-4147-A177-3AD203B41FA5}">
                      <a16:colId xmlns:a16="http://schemas.microsoft.com/office/drawing/2014/main" xmlns="" val="1874114984"/>
                    </a:ext>
                  </a:extLst>
                </a:gridCol>
                <a:gridCol w="333633">
                  <a:extLst>
                    <a:ext uri="{9D8B030D-6E8A-4147-A177-3AD203B41FA5}">
                      <a16:colId xmlns:a16="http://schemas.microsoft.com/office/drawing/2014/main" xmlns="" val="1779696379"/>
                    </a:ext>
                  </a:extLst>
                </a:gridCol>
                <a:gridCol w="333633">
                  <a:extLst>
                    <a:ext uri="{9D8B030D-6E8A-4147-A177-3AD203B41FA5}">
                      <a16:colId xmlns:a16="http://schemas.microsoft.com/office/drawing/2014/main" xmlns="" val="1204639216"/>
                    </a:ext>
                  </a:extLst>
                </a:gridCol>
              </a:tblGrid>
              <a:tr h="228600">
                <a:tc>
                  <a:txBody>
                    <a:bodyPr/>
                    <a:lstStyle/>
                    <a:p>
                      <a:pPr algn="ctr" fontAlgn="t"/>
                      <a:r>
                        <a:rPr lang="fr-FR" sz="900" b="1" i="0" u="none" strike="noStrike" dirty="0">
                          <a:solidFill>
                            <a:srgbClr val="005086"/>
                          </a:solidFill>
                          <a:effectLst/>
                          <a:latin typeface="+mn-lt"/>
                        </a:rPr>
                        <a:t>339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316</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307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289</a:t>
                      </a:r>
                      <a:endParaRPr lang="fr-FR" sz="90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278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270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249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201</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139</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73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33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191536649"/>
                  </a:ext>
                </a:extLst>
              </a:tr>
              <a:tr h="200931">
                <a:tc>
                  <a:txBody>
                    <a:bodyPr/>
                    <a:lstStyle/>
                    <a:p>
                      <a:pPr algn="ctr" fontAlgn="t"/>
                      <a:r>
                        <a:rPr lang="fr-FR" sz="900" b="1" i="0" u="none" strike="noStrike" dirty="0">
                          <a:solidFill>
                            <a:srgbClr val="FF7F4D"/>
                          </a:solidFill>
                          <a:effectLst/>
                          <a:latin typeface="+mn-lt"/>
                        </a:rPr>
                        <a:t>343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288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230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205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181</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162</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137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115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84</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48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05</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4</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2436283662"/>
                  </a:ext>
                </a:extLst>
              </a:tr>
            </a:tbl>
          </a:graphicData>
        </a:graphic>
      </p:graphicFrame>
      <p:sp>
        <p:nvSpPr>
          <p:cNvPr id="3" name="Espace réservé du contenu 5">
            <a:extLst>
              <a:ext uri="{FF2B5EF4-FFF2-40B4-BE49-F238E27FC236}">
                <a16:creationId xmlns:a16="http://schemas.microsoft.com/office/drawing/2014/main" xmlns="" id="{64B14D4B-6807-447E-BFD5-487CB58CDD1A}"/>
              </a:ext>
            </a:extLst>
          </p:cNvPr>
          <p:cNvSpPr txBox="1">
            <a:spLocks/>
          </p:cNvSpPr>
          <p:nvPr/>
        </p:nvSpPr>
        <p:spPr>
          <a:xfrm>
            <a:off x="1236773" y="1308704"/>
            <a:ext cx="5076359" cy="3634796"/>
          </a:xfrm>
          <a:prstGeom prst="rect">
            <a:avLst/>
          </a:prstGeom>
          <a:ln w="12700">
            <a:solidFill>
              <a:srgbClr val="005086"/>
            </a:solidFill>
          </a:ln>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buFont typeface="Arial" panose="020B0604020202020204" pitchFamily="34" charset="0"/>
              <a:buNone/>
              <a:defRPr/>
            </a:pPr>
            <a:r>
              <a:rPr lang="fr-FR" sz="2000">
                <a:solidFill>
                  <a:prstClr val="black"/>
                </a:solidFill>
                <a:latin typeface="Century Gothic" panose="020F0302020204030204"/>
              </a:rPr>
              <a:t> </a:t>
            </a:r>
            <a:endParaRPr lang="fr-FR" sz="2000" dirty="0">
              <a:solidFill>
                <a:prstClr val="black"/>
              </a:solidFill>
              <a:latin typeface="Century Gothic" panose="020F0302020204030204"/>
            </a:endParaRPr>
          </a:p>
        </p:txBody>
      </p:sp>
      <p:graphicFrame>
        <p:nvGraphicFramePr>
          <p:cNvPr id="4" name="Chart 16">
            <a:extLst>
              <a:ext uri="{FF2B5EF4-FFF2-40B4-BE49-F238E27FC236}">
                <a16:creationId xmlns:a16="http://schemas.microsoft.com/office/drawing/2014/main" xmlns="" id="{27473743-EDC2-EC95-5681-D97F6BA2CB64}"/>
              </a:ext>
            </a:extLst>
          </p:cNvPr>
          <p:cNvGraphicFramePr/>
          <p:nvPr>
            <p:extLst>
              <p:ext uri="{D42A27DB-BD31-4B8C-83A1-F6EECF244321}">
                <p14:modId xmlns:p14="http://schemas.microsoft.com/office/powerpoint/2010/main" val="1587472961"/>
              </p:ext>
            </p:extLst>
          </p:nvPr>
        </p:nvGraphicFramePr>
        <p:xfrm>
          <a:off x="1103376" y="1502489"/>
          <a:ext cx="5076359" cy="2949905"/>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texte 6">
            <a:extLst>
              <a:ext uri="{FF2B5EF4-FFF2-40B4-BE49-F238E27FC236}">
                <a16:creationId xmlns:a16="http://schemas.microsoft.com/office/drawing/2014/main" xmlns="" id="{B3D6DF02-4E8C-7C15-81A4-5E00FF753660}"/>
              </a:ext>
            </a:extLst>
          </p:cNvPr>
          <p:cNvSpPr txBox="1">
            <a:spLocks/>
          </p:cNvSpPr>
          <p:nvPr/>
        </p:nvSpPr>
        <p:spPr>
          <a:xfrm>
            <a:off x="1335335" y="1118374"/>
            <a:ext cx="2363454" cy="387350"/>
          </a:xfrm>
          <a:prstGeom prst="rect">
            <a:avLst/>
          </a:prstGeom>
          <a:solidFill>
            <a:schemeClr val="bg1"/>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buFont typeface="Arial" panose="020B0604020202020204" pitchFamily="34" charset="0"/>
              <a:buNone/>
              <a:defRPr/>
            </a:pPr>
            <a:r>
              <a:rPr lang="fr-FR" sz="1200" b="1" dirty="0">
                <a:solidFill>
                  <a:srgbClr val="737078"/>
                </a:solidFill>
                <a:latin typeface="Century Gothic" panose="020B0502020202020204" pitchFamily="34" charset="0"/>
              </a:rPr>
              <a:t>Analyse primaire de la DFS                  </a:t>
            </a:r>
            <a:r>
              <a:rPr lang="fr-FR" sz="1200" dirty="0">
                <a:solidFill>
                  <a:srgbClr val="737078"/>
                </a:solidFill>
                <a:latin typeface="Century Gothic" panose="020B0502020202020204" pitchFamily="34" charset="0"/>
              </a:rPr>
              <a:t>NEJM 10/2020)</a:t>
            </a:r>
            <a:endParaRPr lang="fr-FR" sz="1200" b="1" dirty="0">
              <a:solidFill>
                <a:srgbClr val="737078"/>
              </a:solidFill>
              <a:latin typeface="Century Gothic" panose="020B0502020202020204" pitchFamily="34" charset="0"/>
            </a:endParaRPr>
          </a:p>
        </p:txBody>
      </p:sp>
      <p:sp>
        <p:nvSpPr>
          <p:cNvPr id="13" name="TextBox 4">
            <a:extLst>
              <a:ext uri="{FF2B5EF4-FFF2-40B4-BE49-F238E27FC236}">
                <a16:creationId xmlns:a16="http://schemas.microsoft.com/office/drawing/2014/main" xmlns="" id="{092D7954-13E3-F4DE-4848-9D18E9793675}"/>
              </a:ext>
            </a:extLst>
          </p:cNvPr>
          <p:cNvSpPr txBox="1"/>
          <p:nvPr/>
        </p:nvSpPr>
        <p:spPr>
          <a:xfrm>
            <a:off x="1963391" y="3384607"/>
            <a:ext cx="3807688" cy="41549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b="1" dirty="0">
                <a:solidFill>
                  <a:prstClr val="black"/>
                </a:solidFill>
                <a:latin typeface="Century Gothic" panose="020B0502020202020204" pitchFamily="34" charset="0"/>
              </a:rPr>
              <a:t>HR </a:t>
            </a:r>
            <a:r>
              <a:rPr lang="it-IT" sz="1050" dirty="0">
                <a:solidFill>
                  <a:prstClr val="black"/>
                </a:solidFill>
                <a:latin typeface="Century Gothic" panose="020B0502020202020204" pitchFamily="34" charset="0"/>
              </a:rPr>
              <a:t>(99,12%CI) : </a:t>
            </a:r>
            <a:r>
              <a:rPr lang="it-IT" sz="1050" b="1" dirty="0">
                <a:solidFill>
                  <a:prstClr val="black"/>
                </a:solidFill>
                <a:latin typeface="Century Gothic" panose="020B0502020202020204" pitchFamily="34" charset="0"/>
              </a:rPr>
              <a:t>0,20 </a:t>
            </a:r>
            <a:r>
              <a:rPr lang="it-IT" sz="1050" dirty="0">
                <a:solidFill>
                  <a:prstClr val="black"/>
                </a:solidFill>
                <a:latin typeface="Century Gothic" panose="020B0502020202020204" pitchFamily="34" charset="0"/>
              </a:rPr>
              <a:t>(0,14-0,30); </a:t>
            </a:r>
            <a:r>
              <a:rPr lang="it-IT" sz="1050" b="1" dirty="0" err="1">
                <a:solidFill>
                  <a:prstClr val="black"/>
                </a:solidFill>
                <a:latin typeface="Century Gothic" panose="020B0502020202020204" pitchFamily="34" charset="0"/>
              </a:rPr>
              <a:t>p</a:t>
            </a:r>
            <a:r>
              <a:rPr lang="it-IT" sz="1050" b="1" dirty="0">
                <a:solidFill>
                  <a:prstClr val="black"/>
                </a:solidFill>
                <a:latin typeface="Century Gothic" panose="020B0502020202020204" pitchFamily="34" charset="0"/>
              </a:rPr>
              <a:t>&lt;0,0001</a:t>
            </a:r>
          </a:p>
          <a:p>
            <a:r>
              <a:rPr lang="it-IT" sz="1050" b="1" dirty="0" err="1">
                <a:solidFill>
                  <a:prstClr val="black"/>
                </a:solidFill>
                <a:latin typeface="Century Gothic" panose="020B0502020202020204" pitchFamily="34" charset="0"/>
              </a:rPr>
              <a:t>Median</a:t>
            </a:r>
            <a:r>
              <a:rPr lang="it-IT" sz="1050" b="1" dirty="0">
                <a:solidFill>
                  <a:prstClr val="black"/>
                </a:solidFill>
                <a:latin typeface="Century Gothic" panose="020B0502020202020204" pitchFamily="34" charset="0"/>
              </a:rPr>
              <a:t> DFS </a:t>
            </a:r>
            <a:r>
              <a:rPr lang="it-IT" sz="1050" dirty="0">
                <a:solidFill>
                  <a:prstClr val="black"/>
                </a:solidFill>
                <a:latin typeface="Century Gothic" panose="020B0502020202020204" pitchFamily="34" charset="0"/>
              </a:rPr>
              <a:t>(95%CI) : </a:t>
            </a:r>
            <a:r>
              <a:rPr lang="it-IT" sz="1050" b="1" dirty="0">
                <a:solidFill>
                  <a:srgbClr val="005086"/>
                </a:solidFill>
                <a:latin typeface="Century Gothic" panose="020B0502020202020204" pitchFamily="34" charset="0"/>
              </a:rPr>
              <a:t>NR </a:t>
            </a:r>
            <a:r>
              <a:rPr lang="it-IT" sz="1050" dirty="0">
                <a:solidFill>
                  <a:srgbClr val="005086"/>
                </a:solidFill>
                <a:latin typeface="Century Gothic" panose="020B0502020202020204" pitchFamily="34" charset="0"/>
              </a:rPr>
              <a:t>(NC-NC) </a:t>
            </a:r>
            <a:r>
              <a:rPr lang="it-IT" sz="1050" i="1" dirty="0">
                <a:solidFill>
                  <a:prstClr val="black"/>
                </a:solidFill>
                <a:latin typeface="Century Gothic" panose="020B0502020202020204" pitchFamily="34" charset="0"/>
              </a:rPr>
              <a:t>vs</a:t>
            </a:r>
            <a:r>
              <a:rPr lang="it-IT" sz="1050" b="1" dirty="0">
                <a:solidFill>
                  <a:prstClr val="black">
                    <a:lumMod val="50000"/>
                    <a:lumOff val="50000"/>
                  </a:prstClr>
                </a:solidFill>
                <a:latin typeface="Century Gothic" panose="020B0502020202020204" pitchFamily="34" charset="0"/>
              </a:rPr>
              <a:t> </a:t>
            </a:r>
            <a:r>
              <a:rPr lang="it-IT" sz="1050" b="1" dirty="0">
                <a:solidFill>
                  <a:srgbClr val="FF7F4D"/>
                </a:solidFill>
                <a:latin typeface="Century Gothic" panose="020B0502020202020204" pitchFamily="34" charset="0"/>
              </a:rPr>
              <a:t>27,5</a:t>
            </a:r>
            <a:r>
              <a:rPr lang="it-IT" sz="1050" b="1" dirty="0">
                <a:solidFill>
                  <a:prstClr val="black"/>
                </a:solidFill>
                <a:latin typeface="Century Gothic" panose="020B0502020202020204" pitchFamily="34" charset="0"/>
              </a:rPr>
              <a:t> </a:t>
            </a:r>
            <a:r>
              <a:rPr lang="it-IT" sz="1050" dirty="0">
                <a:solidFill>
                  <a:srgbClr val="FF7F4D"/>
                </a:solidFill>
                <a:latin typeface="Century Gothic" panose="020B0502020202020204" pitchFamily="34" charset="0"/>
              </a:rPr>
              <a:t>(22,0-35,0)</a:t>
            </a:r>
            <a:endParaRPr lang="en-GB" sz="1050" dirty="0">
              <a:solidFill>
                <a:srgbClr val="FF7F4D"/>
              </a:solidFill>
              <a:latin typeface="Century Gothic" panose="020B0502020202020204" pitchFamily="34" charset="0"/>
            </a:endParaRPr>
          </a:p>
        </p:txBody>
      </p:sp>
      <p:sp>
        <p:nvSpPr>
          <p:cNvPr id="32" name="Forme libre : forme 31">
            <a:extLst>
              <a:ext uri="{FF2B5EF4-FFF2-40B4-BE49-F238E27FC236}">
                <a16:creationId xmlns:a16="http://schemas.microsoft.com/office/drawing/2014/main" xmlns="" id="{41248A8C-D781-B329-46B5-2CEBCAD44B67}"/>
              </a:ext>
            </a:extLst>
          </p:cNvPr>
          <p:cNvSpPr/>
          <p:nvPr/>
        </p:nvSpPr>
        <p:spPr>
          <a:xfrm>
            <a:off x="1969294" y="1663349"/>
            <a:ext cx="3276600" cy="659606"/>
          </a:xfrm>
          <a:custGeom>
            <a:avLst/>
            <a:gdLst>
              <a:gd name="connsiteX0" fmla="*/ 0 w 3276600"/>
              <a:gd name="connsiteY0" fmla="*/ 0 h 659606"/>
              <a:gd name="connsiteX1" fmla="*/ 230981 w 3276600"/>
              <a:gd name="connsiteY1" fmla="*/ 0 h 659606"/>
              <a:gd name="connsiteX2" fmla="*/ 230981 w 3276600"/>
              <a:gd name="connsiteY2" fmla="*/ 23812 h 659606"/>
              <a:gd name="connsiteX3" fmla="*/ 557212 w 3276600"/>
              <a:gd name="connsiteY3" fmla="*/ 23812 h 659606"/>
              <a:gd name="connsiteX4" fmla="*/ 557212 w 3276600"/>
              <a:gd name="connsiteY4" fmla="*/ 45244 h 659606"/>
              <a:gd name="connsiteX5" fmla="*/ 716756 w 3276600"/>
              <a:gd name="connsiteY5" fmla="*/ 45244 h 659606"/>
              <a:gd name="connsiteX6" fmla="*/ 716756 w 3276600"/>
              <a:gd name="connsiteY6" fmla="*/ 45244 h 659606"/>
              <a:gd name="connsiteX7" fmla="*/ 850106 w 3276600"/>
              <a:gd name="connsiteY7" fmla="*/ 45244 h 659606"/>
              <a:gd name="connsiteX8" fmla="*/ 909637 w 3276600"/>
              <a:gd name="connsiteY8" fmla="*/ 71437 h 659606"/>
              <a:gd name="connsiteX9" fmla="*/ 1081087 w 3276600"/>
              <a:gd name="connsiteY9" fmla="*/ 71437 h 659606"/>
              <a:gd name="connsiteX10" fmla="*/ 1081087 w 3276600"/>
              <a:gd name="connsiteY10" fmla="*/ 71437 h 659606"/>
              <a:gd name="connsiteX11" fmla="*/ 1081087 w 3276600"/>
              <a:gd name="connsiteY11" fmla="*/ 97631 h 659606"/>
              <a:gd name="connsiteX12" fmla="*/ 1188244 w 3276600"/>
              <a:gd name="connsiteY12" fmla="*/ 97631 h 659606"/>
              <a:gd name="connsiteX13" fmla="*/ 1228725 w 3276600"/>
              <a:gd name="connsiteY13" fmla="*/ 166687 h 659606"/>
              <a:gd name="connsiteX14" fmla="*/ 1297781 w 3276600"/>
              <a:gd name="connsiteY14" fmla="*/ 166687 h 659606"/>
              <a:gd name="connsiteX15" fmla="*/ 1297781 w 3276600"/>
              <a:gd name="connsiteY15" fmla="*/ 197644 h 659606"/>
              <a:gd name="connsiteX16" fmla="*/ 1554956 w 3276600"/>
              <a:gd name="connsiteY16" fmla="*/ 197644 h 659606"/>
              <a:gd name="connsiteX17" fmla="*/ 1554956 w 3276600"/>
              <a:gd name="connsiteY17" fmla="*/ 219075 h 659606"/>
              <a:gd name="connsiteX18" fmla="*/ 1616869 w 3276600"/>
              <a:gd name="connsiteY18" fmla="*/ 219075 h 659606"/>
              <a:gd name="connsiteX19" fmla="*/ 1654969 w 3276600"/>
              <a:gd name="connsiteY19" fmla="*/ 247650 h 659606"/>
              <a:gd name="connsiteX20" fmla="*/ 1802606 w 3276600"/>
              <a:gd name="connsiteY20" fmla="*/ 247650 h 659606"/>
              <a:gd name="connsiteX21" fmla="*/ 1838325 w 3276600"/>
              <a:gd name="connsiteY21" fmla="*/ 257175 h 659606"/>
              <a:gd name="connsiteX22" fmla="*/ 2012156 w 3276600"/>
              <a:gd name="connsiteY22" fmla="*/ 257175 h 659606"/>
              <a:gd name="connsiteX23" fmla="*/ 2043112 w 3276600"/>
              <a:gd name="connsiteY23" fmla="*/ 269081 h 659606"/>
              <a:gd name="connsiteX24" fmla="*/ 2297906 w 3276600"/>
              <a:gd name="connsiteY24" fmla="*/ 269081 h 659606"/>
              <a:gd name="connsiteX25" fmla="*/ 2297906 w 3276600"/>
              <a:gd name="connsiteY25" fmla="*/ 297656 h 659606"/>
              <a:gd name="connsiteX26" fmla="*/ 2433637 w 3276600"/>
              <a:gd name="connsiteY26" fmla="*/ 297656 h 659606"/>
              <a:gd name="connsiteX27" fmla="*/ 2471737 w 3276600"/>
              <a:gd name="connsiteY27" fmla="*/ 416719 h 659606"/>
              <a:gd name="connsiteX28" fmla="*/ 2540794 w 3276600"/>
              <a:gd name="connsiteY28" fmla="*/ 416719 h 659606"/>
              <a:gd name="connsiteX29" fmla="*/ 2540794 w 3276600"/>
              <a:gd name="connsiteY29" fmla="*/ 464344 h 659606"/>
              <a:gd name="connsiteX30" fmla="*/ 2855119 w 3276600"/>
              <a:gd name="connsiteY30" fmla="*/ 464344 h 659606"/>
              <a:gd name="connsiteX31" fmla="*/ 2855119 w 3276600"/>
              <a:gd name="connsiteY31" fmla="*/ 538162 h 659606"/>
              <a:gd name="connsiteX32" fmla="*/ 2878931 w 3276600"/>
              <a:gd name="connsiteY32" fmla="*/ 538162 h 659606"/>
              <a:gd name="connsiteX33" fmla="*/ 2878931 w 3276600"/>
              <a:gd name="connsiteY33" fmla="*/ 659606 h 659606"/>
              <a:gd name="connsiteX34" fmla="*/ 3276600 w 3276600"/>
              <a:gd name="connsiteY34" fmla="*/ 659606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600" h="659606">
                <a:moveTo>
                  <a:pt x="0" y="0"/>
                </a:moveTo>
                <a:lnTo>
                  <a:pt x="230981" y="0"/>
                </a:lnTo>
                <a:lnTo>
                  <a:pt x="230981" y="23812"/>
                </a:lnTo>
                <a:lnTo>
                  <a:pt x="557212" y="23812"/>
                </a:lnTo>
                <a:lnTo>
                  <a:pt x="557212" y="45244"/>
                </a:lnTo>
                <a:lnTo>
                  <a:pt x="716756" y="45244"/>
                </a:lnTo>
                <a:lnTo>
                  <a:pt x="716756" y="45244"/>
                </a:lnTo>
                <a:lnTo>
                  <a:pt x="850106" y="45244"/>
                </a:lnTo>
                <a:lnTo>
                  <a:pt x="909637" y="71437"/>
                </a:lnTo>
                <a:lnTo>
                  <a:pt x="1081087" y="71437"/>
                </a:lnTo>
                <a:lnTo>
                  <a:pt x="1081087" y="71437"/>
                </a:lnTo>
                <a:lnTo>
                  <a:pt x="1081087" y="97631"/>
                </a:lnTo>
                <a:lnTo>
                  <a:pt x="1188244" y="97631"/>
                </a:lnTo>
                <a:lnTo>
                  <a:pt x="1228725" y="166687"/>
                </a:lnTo>
                <a:lnTo>
                  <a:pt x="1297781" y="166687"/>
                </a:lnTo>
                <a:lnTo>
                  <a:pt x="1297781" y="197644"/>
                </a:lnTo>
                <a:lnTo>
                  <a:pt x="1554956" y="197644"/>
                </a:lnTo>
                <a:lnTo>
                  <a:pt x="1554956" y="219075"/>
                </a:lnTo>
                <a:lnTo>
                  <a:pt x="1616869" y="219075"/>
                </a:lnTo>
                <a:lnTo>
                  <a:pt x="1654969" y="247650"/>
                </a:lnTo>
                <a:lnTo>
                  <a:pt x="1802606" y="247650"/>
                </a:lnTo>
                <a:lnTo>
                  <a:pt x="1838325" y="257175"/>
                </a:lnTo>
                <a:lnTo>
                  <a:pt x="2012156" y="257175"/>
                </a:lnTo>
                <a:lnTo>
                  <a:pt x="2043112" y="269081"/>
                </a:lnTo>
                <a:lnTo>
                  <a:pt x="2297906" y="269081"/>
                </a:lnTo>
                <a:lnTo>
                  <a:pt x="2297906" y="297656"/>
                </a:lnTo>
                <a:lnTo>
                  <a:pt x="2433637" y="297656"/>
                </a:lnTo>
                <a:lnTo>
                  <a:pt x="2471737" y="416719"/>
                </a:lnTo>
                <a:lnTo>
                  <a:pt x="2540794" y="416719"/>
                </a:lnTo>
                <a:lnTo>
                  <a:pt x="2540794" y="464344"/>
                </a:lnTo>
                <a:lnTo>
                  <a:pt x="2855119" y="464344"/>
                </a:lnTo>
                <a:lnTo>
                  <a:pt x="2855119" y="538162"/>
                </a:lnTo>
                <a:lnTo>
                  <a:pt x="2878931" y="538162"/>
                </a:lnTo>
                <a:lnTo>
                  <a:pt x="2878931" y="659606"/>
                </a:lnTo>
                <a:lnTo>
                  <a:pt x="3276600" y="659606"/>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3" name="Forme libre : forme 32">
            <a:extLst>
              <a:ext uri="{FF2B5EF4-FFF2-40B4-BE49-F238E27FC236}">
                <a16:creationId xmlns:a16="http://schemas.microsoft.com/office/drawing/2014/main" xmlns="" id="{36AA2AA2-9DA0-4D04-FA97-51925715F9BA}"/>
              </a:ext>
            </a:extLst>
          </p:cNvPr>
          <p:cNvSpPr/>
          <p:nvPr/>
        </p:nvSpPr>
        <p:spPr>
          <a:xfrm>
            <a:off x="1966913" y="1653824"/>
            <a:ext cx="3555206" cy="2133600"/>
          </a:xfrm>
          <a:custGeom>
            <a:avLst/>
            <a:gdLst>
              <a:gd name="connsiteX0" fmla="*/ 0 w 3555206"/>
              <a:gd name="connsiteY0" fmla="*/ 0 h 2133600"/>
              <a:gd name="connsiteX1" fmla="*/ 61912 w 3555206"/>
              <a:gd name="connsiteY1" fmla="*/ 0 h 2133600"/>
              <a:gd name="connsiteX2" fmla="*/ 61912 w 3555206"/>
              <a:gd name="connsiteY2" fmla="*/ 30956 h 2133600"/>
              <a:gd name="connsiteX3" fmla="*/ 140493 w 3555206"/>
              <a:gd name="connsiteY3" fmla="*/ 30956 h 2133600"/>
              <a:gd name="connsiteX4" fmla="*/ 183356 w 3555206"/>
              <a:gd name="connsiteY4" fmla="*/ 57150 h 2133600"/>
              <a:gd name="connsiteX5" fmla="*/ 209550 w 3555206"/>
              <a:gd name="connsiteY5" fmla="*/ 126206 h 2133600"/>
              <a:gd name="connsiteX6" fmla="*/ 311943 w 3555206"/>
              <a:gd name="connsiteY6" fmla="*/ 161925 h 2133600"/>
              <a:gd name="connsiteX7" fmla="*/ 383381 w 3555206"/>
              <a:gd name="connsiteY7" fmla="*/ 185737 h 2133600"/>
              <a:gd name="connsiteX8" fmla="*/ 404812 w 3555206"/>
              <a:gd name="connsiteY8" fmla="*/ 240506 h 2133600"/>
              <a:gd name="connsiteX9" fmla="*/ 423862 w 3555206"/>
              <a:gd name="connsiteY9" fmla="*/ 314325 h 2133600"/>
              <a:gd name="connsiteX10" fmla="*/ 466725 w 3555206"/>
              <a:gd name="connsiteY10" fmla="*/ 338137 h 2133600"/>
              <a:gd name="connsiteX11" fmla="*/ 538162 w 3555206"/>
              <a:gd name="connsiteY11" fmla="*/ 354806 h 2133600"/>
              <a:gd name="connsiteX12" fmla="*/ 578643 w 3555206"/>
              <a:gd name="connsiteY12" fmla="*/ 385762 h 2133600"/>
              <a:gd name="connsiteX13" fmla="*/ 607218 w 3555206"/>
              <a:gd name="connsiteY13" fmla="*/ 440531 h 2133600"/>
              <a:gd name="connsiteX14" fmla="*/ 650081 w 3555206"/>
              <a:gd name="connsiteY14" fmla="*/ 516731 h 2133600"/>
              <a:gd name="connsiteX15" fmla="*/ 711993 w 3555206"/>
              <a:gd name="connsiteY15" fmla="*/ 516731 h 2133600"/>
              <a:gd name="connsiteX16" fmla="*/ 792956 w 3555206"/>
              <a:gd name="connsiteY16" fmla="*/ 557212 h 2133600"/>
              <a:gd name="connsiteX17" fmla="*/ 816768 w 3555206"/>
              <a:gd name="connsiteY17" fmla="*/ 607219 h 2133600"/>
              <a:gd name="connsiteX18" fmla="*/ 828675 w 3555206"/>
              <a:gd name="connsiteY18" fmla="*/ 673894 h 2133600"/>
              <a:gd name="connsiteX19" fmla="*/ 885825 w 3555206"/>
              <a:gd name="connsiteY19" fmla="*/ 673894 h 2133600"/>
              <a:gd name="connsiteX20" fmla="*/ 919162 w 3555206"/>
              <a:gd name="connsiteY20" fmla="*/ 714375 h 2133600"/>
              <a:gd name="connsiteX21" fmla="*/ 985837 w 3555206"/>
              <a:gd name="connsiteY21" fmla="*/ 733425 h 2133600"/>
              <a:gd name="connsiteX22" fmla="*/ 1047750 w 3555206"/>
              <a:gd name="connsiteY22" fmla="*/ 733425 h 2133600"/>
              <a:gd name="connsiteX23" fmla="*/ 1107281 w 3555206"/>
              <a:gd name="connsiteY23" fmla="*/ 757237 h 2133600"/>
              <a:gd name="connsiteX24" fmla="*/ 1209675 w 3555206"/>
              <a:gd name="connsiteY24" fmla="*/ 757237 h 2133600"/>
              <a:gd name="connsiteX25" fmla="*/ 1216818 w 3555206"/>
              <a:gd name="connsiteY25" fmla="*/ 826294 h 2133600"/>
              <a:gd name="connsiteX26" fmla="*/ 1250156 w 3555206"/>
              <a:gd name="connsiteY26" fmla="*/ 859631 h 2133600"/>
              <a:gd name="connsiteX27" fmla="*/ 1290637 w 3555206"/>
              <a:gd name="connsiteY27" fmla="*/ 859631 h 2133600"/>
              <a:gd name="connsiteX28" fmla="*/ 1328737 w 3555206"/>
              <a:gd name="connsiteY28" fmla="*/ 873919 h 2133600"/>
              <a:gd name="connsiteX29" fmla="*/ 1369218 w 3555206"/>
              <a:gd name="connsiteY29" fmla="*/ 873919 h 2133600"/>
              <a:gd name="connsiteX30" fmla="*/ 1443037 w 3555206"/>
              <a:gd name="connsiteY30" fmla="*/ 904875 h 2133600"/>
              <a:gd name="connsiteX31" fmla="*/ 1502568 w 3555206"/>
              <a:gd name="connsiteY31" fmla="*/ 904875 h 2133600"/>
              <a:gd name="connsiteX32" fmla="*/ 1566862 w 3555206"/>
              <a:gd name="connsiteY32" fmla="*/ 928687 h 2133600"/>
              <a:gd name="connsiteX33" fmla="*/ 1614487 w 3555206"/>
              <a:gd name="connsiteY33" fmla="*/ 928687 h 2133600"/>
              <a:gd name="connsiteX34" fmla="*/ 1643062 w 3555206"/>
              <a:gd name="connsiteY34" fmla="*/ 1021556 h 2133600"/>
              <a:gd name="connsiteX35" fmla="*/ 1688306 w 3555206"/>
              <a:gd name="connsiteY35" fmla="*/ 1021556 h 2133600"/>
              <a:gd name="connsiteX36" fmla="*/ 1709737 w 3555206"/>
              <a:gd name="connsiteY36" fmla="*/ 1035844 h 2133600"/>
              <a:gd name="connsiteX37" fmla="*/ 1807368 w 3555206"/>
              <a:gd name="connsiteY37" fmla="*/ 1035844 h 2133600"/>
              <a:gd name="connsiteX38" fmla="*/ 1852612 w 3555206"/>
              <a:gd name="connsiteY38" fmla="*/ 1059656 h 2133600"/>
              <a:gd name="connsiteX39" fmla="*/ 2028825 w 3555206"/>
              <a:gd name="connsiteY39" fmla="*/ 1059656 h 2133600"/>
              <a:gd name="connsiteX40" fmla="*/ 2028825 w 3555206"/>
              <a:gd name="connsiteY40" fmla="*/ 1088231 h 2133600"/>
              <a:gd name="connsiteX41" fmla="*/ 2107406 w 3555206"/>
              <a:gd name="connsiteY41" fmla="*/ 1143000 h 2133600"/>
              <a:gd name="connsiteX42" fmla="*/ 2181225 w 3555206"/>
              <a:gd name="connsiteY42" fmla="*/ 1143000 h 2133600"/>
              <a:gd name="connsiteX43" fmla="*/ 2181225 w 3555206"/>
              <a:gd name="connsiteY43" fmla="*/ 1169194 h 2133600"/>
              <a:gd name="connsiteX44" fmla="*/ 2274093 w 3555206"/>
              <a:gd name="connsiteY44" fmla="*/ 1169194 h 2133600"/>
              <a:gd name="connsiteX45" fmla="*/ 2438400 w 3555206"/>
              <a:gd name="connsiteY45" fmla="*/ 1169194 h 2133600"/>
              <a:gd name="connsiteX46" fmla="*/ 2466975 w 3555206"/>
              <a:gd name="connsiteY46" fmla="*/ 1214437 h 2133600"/>
              <a:gd name="connsiteX47" fmla="*/ 2583656 w 3555206"/>
              <a:gd name="connsiteY47" fmla="*/ 1214437 h 2133600"/>
              <a:gd name="connsiteX48" fmla="*/ 2583656 w 3555206"/>
              <a:gd name="connsiteY48" fmla="*/ 1264444 h 2133600"/>
              <a:gd name="connsiteX49" fmla="*/ 2657475 w 3555206"/>
              <a:gd name="connsiteY49" fmla="*/ 1264444 h 2133600"/>
              <a:gd name="connsiteX50" fmla="*/ 2657475 w 3555206"/>
              <a:gd name="connsiteY50" fmla="*/ 1297781 h 2133600"/>
              <a:gd name="connsiteX51" fmla="*/ 2874168 w 3555206"/>
              <a:gd name="connsiteY51" fmla="*/ 1297781 h 2133600"/>
              <a:gd name="connsiteX52" fmla="*/ 2874168 w 3555206"/>
              <a:gd name="connsiteY52" fmla="*/ 1393031 h 2133600"/>
              <a:gd name="connsiteX53" fmla="*/ 3555206 w 3555206"/>
              <a:gd name="connsiteY53" fmla="*/ 1393031 h 2133600"/>
              <a:gd name="connsiteX54" fmla="*/ 3555206 w 3555206"/>
              <a:gd name="connsiteY54" fmla="*/ 21336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555206" h="2133600">
                <a:moveTo>
                  <a:pt x="0" y="0"/>
                </a:moveTo>
                <a:lnTo>
                  <a:pt x="61912" y="0"/>
                </a:lnTo>
                <a:lnTo>
                  <a:pt x="61912" y="30956"/>
                </a:lnTo>
                <a:lnTo>
                  <a:pt x="140493" y="30956"/>
                </a:lnTo>
                <a:lnTo>
                  <a:pt x="183356" y="57150"/>
                </a:lnTo>
                <a:lnTo>
                  <a:pt x="209550" y="126206"/>
                </a:lnTo>
                <a:lnTo>
                  <a:pt x="311943" y="161925"/>
                </a:lnTo>
                <a:lnTo>
                  <a:pt x="383381" y="185737"/>
                </a:lnTo>
                <a:lnTo>
                  <a:pt x="404812" y="240506"/>
                </a:lnTo>
                <a:lnTo>
                  <a:pt x="423862" y="314325"/>
                </a:lnTo>
                <a:lnTo>
                  <a:pt x="466725" y="338137"/>
                </a:lnTo>
                <a:lnTo>
                  <a:pt x="538162" y="354806"/>
                </a:lnTo>
                <a:lnTo>
                  <a:pt x="578643" y="385762"/>
                </a:lnTo>
                <a:lnTo>
                  <a:pt x="607218" y="440531"/>
                </a:lnTo>
                <a:lnTo>
                  <a:pt x="650081" y="516731"/>
                </a:lnTo>
                <a:lnTo>
                  <a:pt x="711993" y="516731"/>
                </a:lnTo>
                <a:lnTo>
                  <a:pt x="792956" y="557212"/>
                </a:lnTo>
                <a:lnTo>
                  <a:pt x="816768" y="607219"/>
                </a:lnTo>
                <a:lnTo>
                  <a:pt x="828675" y="673894"/>
                </a:lnTo>
                <a:lnTo>
                  <a:pt x="885825" y="673894"/>
                </a:lnTo>
                <a:lnTo>
                  <a:pt x="919162" y="714375"/>
                </a:lnTo>
                <a:lnTo>
                  <a:pt x="985837" y="733425"/>
                </a:lnTo>
                <a:lnTo>
                  <a:pt x="1047750" y="733425"/>
                </a:lnTo>
                <a:lnTo>
                  <a:pt x="1107281" y="757237"/>
                </a:lnTo>
                <a:lnTo>
                  <a:pt x="1209675" y="757237"/>
                </a:lnTo>
                <a:lnTo>
                  <a:pt x="1216818" y="826294"/>
                </a:lnTo>
                <a:lnTo>
                  <a:pt x="1250156" y="859631"/>
                </a:lnTo>
                <a:lnTo>
                  <a:pt x="1290637" y="859631"/>
                </a:lnTo>
                <a:lnTo>
                  <a:pt x="1328737" y="873919"/>
                </a:lnTo>
                <a:lnTo>
                  <a:pt x="1369218" y="873919"/>
                </a:lnTo>
                <a:lnTo>
                  <a:pt x="1443037" y="904875"/>
                </a:lnTo>
                <a:lnTo>
                  <a:pt x="1502568" y="904875"/>
                </a:lnTo>
                <a:lnTo>
                  <a:pt x="1566862" y="928687"/>
                </a:lnTo>
                <a:lnTo>
                  <a:pt x="1614487" y="928687"/>
                </a:lnTo>
                <a:lnTo>
                  <a:pt x="1643062" y="1021556"/>
                </a:lnTo>
                <a:lnTo>
                  <a:pt x="1688306" y="1021556"/>
                </a:lnTo>
                <a:lnTo>
                  <a:pt x="1709737" y="1035844"/>
                </a:lnTo>
                <a:lnTo>
                  <a:pt x="1807368" y="1035844"/>
                </a:lnTo>
                <a:lnTo>
                  <a:pt x="1852612" y="1059656"/>
                </a:lnTo>
                <a:lnTo>
                  <a:pt x="2028825" y="1059656"/>
                </a:lnTo>
                <a:lnTo>
                  <a:pt x="2028825" y="1088231"/>
                </a:lnTo>
                <a:lnTo>
                  <a:pt x="2107406" y="1143000"/>
                </a:lnTo>
                <a:lnTo>
                  <a:pt x="2181225" y="1143000"/>
                </a:lnTo>
                <a:lnTo>
                  <a:pt x="2181225" y="1169194"/>
                </a:lnTo>
                <a:lnTo>
                  <a:pt x="2274093" y="1169194"/>
                </a:lnTo>
                <a:lnTo>
                  <a:pt x="2438400" y="1169194"/>
                </a:lnTo>
                <a:lnTo>
                  <a:pt x="2466975" y="1214437"/>
                </a:lnTo>
                <a:lnTo>
                  <a:pt x="2583656" y="1214437"/>
                </a:lnTo>
                <a:lnTo>
                  <a:pt x="2583656" y="1264444"/>
                </a:lnTo>
                <a:lnTo>
                  <a:pt x="2657475" y="1264444"/>
                </a:lnTo>
                <a:lnTo>
                  <a:pt x="2657475" y="1297781"/>
                </a:lnTo>
                <a:lnTo>
                  <a:pt x="2874168" y="1297781"/>
                </a:lnTo>
                <a:lnTo>
                  <a:pt x="2874168" y="1393031"/>
                </a:lnTo>
                <a:lnTo>
                  <a:pt x="3555206" y="1393031"/>
                </a:lnTo>
                <a:lnTo>
                  <a:pt x="3555206" y="2133600"/>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6" name="TextBox 4">
            <a:extLst>
              <a:ext uri="{FF2B5EF4-FFF2-40B4-BE49-F238E27FC236}">
                <a16:creationId xmlns:a16="http://schemas.microsoft.com/office/drawing/2014/main" xmlns="" id="{E66947AE-E28F-4BE3-9845-4E682E83BB1E}"/>
              </a:ext>
            </a:extLst>
          </p:cNvPr>
          <p:cNvSpPr txBox="1"/>
          <p:nvPr/>
        </p:nvSpPr>
        <p:spPr>
          <a:xfrm>
            <a:off x="5055037" y="1426335"/>
            <a:ext cx="1183124" cy="5078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900" dirty="0" err="1">
                <a:solidFill>
                  <a:prstClr val="black"/>
                </a:solidFill>
                <a:latin typeface="Century Gothic" panose="020B0502020202020204" pitchFamily="34" charset="0"/>
              </a:rPr>
              <a:t>Maturity</a:t>
            </a:r>
            <a:r>
              <a:rPr lang="it-IT" sz="900" dirty="0">
                <a:solidFill>
                  <a:prstClr val="black"/>
                </a:solidFill>
                <a:latin typeface="Century Gothic" panose="020B0502020202020204" pitchFamily="34" charset="0"/>
              </a:rPr>
              <a:t> : 29%</a:t>
            </a:r>
          </a:p>
          <a:p>
            <a:pPr algn="ctr"/>
            <a:r>
              <a:rPr lang="it-IT" sz="900" dirty="0" err="1">
                <a:solidFill>
                  <a:srgbClr val="005086"/>
                </a:solidFill>
                <a:latin typeface="Century Gothic" panose="020B0502020202020204" pitchFamily="34" charset="0"/>
              </a:rPr>
              <a:t>Osimertinib</a:t>
            </a:r>
            <a:r>
              <a:rPr lang="it-IT" sz="900" dirty="0">
                <a:solidFill>
                  <a:srgbClr val="005086"/>
                </a:solidFill>
                <a:latin typeface="Century Gothic" panose="020B0502020202020204" pitchFamily="34" charset="0"/>
              </a:rPr>
              <a:t> 11%</a:t>
            </a:r>
          </a:p>
          <a:p>
            <a:pPr algn="ctr"/>
            <a:r>
              <a:rPr lang="it-IT" sz="900" dirty="0">
                <a:solidFill>
                  <a:srgbClr val="FF7F4D"/>
                </a:solidFill>
                <a:latin typeface="Century Gothic" panose="020B0502020202020204" pitchFamily="34" charset="0"/>
              </a:rPr>
              <a:t>Placebo 46%</a:t>
            </a:r>
            <a:endParaRPr lang="en-GB" sz="900" dirty="0">
              <a:solidFill>
                <a:srgbClr val="FF7F4D"/>
              </a:solidFill>
              <a:latin typeface="Century Gothic" panose="020B0502020202020204" pitchFamily="34" charset="0"/>
            </a:endParaRPr>
          </a:p>
        </p:txBody>
      </p:sp>
      <p:grpSp>
        <p:nvGrpSpPr>
          <p:cNvPr id="39" name="Groupe 38">
            <a:extLst>
              <a:ext uri="{FF2B5EF4-FFF2-40B4-BE49-F238E27FC236}">
                <a16:creationId xmlns:a16="http://schemas.microsoft.com/office/drawing/2014/main" xmlns="" id="{07A3FF6E-3557-50BF-E2DE-06F767018660}"/>
              </a:ext>
            </a:extLst>
          </p:cNvPr>
          <p:cNvGrpSpPr/>
          <p:nvPr/>
        </p:nvGrpSpPr>
        <p:grpSpPr>
          <a:xfrm>
            <a:off x="6545091" y="1118374"/>
            <a:ext cx="5076359" cy="3825126"/>
            <a:chOff x="6545091" y="1300494"/>
            <a:chExt cx="5076359" cy="3825126"/>
          </a:xfrm>
        </p:grpSpPr>
        <p:sp>
          <p:nvSpPr>
            <p:cNvPr id="14" name="Espace réservé du contenu 5">
              <a:extLst>
                <a:ext uri="{FF2B5EF4-FFF2-40B4-BE49-F238E27FC236}">
                  <a16:creationId xmlns:a16="http://schemas.microsoft.com/office/drawing/2014/main" xmlns="" id="{718D204D-C364-00B5-F859-0741169CC2B3}"/>
                </a:ext>
              </a:extLst>
            </p:cNvPr>
            <p:cNvSpPr txBox="1">
              <a:spLocks/>
            </p:cNvSpPr>
            <p:nvPr/>
          </p:nvSpPr>
          <p:spPr>
            <a:xfrm>
              <a:off x="6545091" y="1490824"/>
              <a:ext cx="5076359" cy="3634796"/>
            </a:xfrm>
            <a:prstGeom prst="rect">
              <a:avLst/>
            </a:prstGeom>
            <a:ln w="12700">
              <a:solidFill>
                <a:srgbClr val="005086"/>
              </a:solidFill>
            </a:ln>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buFont typeface="Arial" panose="020B0604020202020204" pitchFamily="34" charset="0"/>
                <a:buNone/>
                <a:defRPr/>
              </a:pPr>
              <a:r>
                <a:rPr lang="fr-FR" sz="2000">
                  <a:solidFill>
                    <a:prstClr val="black"/>
                  </a:solidFill>
                  <a:latin typeface="Century Gothic" panose="020F0302020204030204"/>
                </a:rPr>
                <a:t> </a:t>
              </a:r>
              <a:endParaRPr lang="fr-FR" sz="2000" dirty="0">
                <a:solidFill>
                  <a:prstClr val="black"/>
                </a:solidFill>
                <a:latin typeface="Century Gothic" panose="020F0302020204030204"/>
              </a:endParaRPr>
            </a:p>
          </p:txBody>
        </p:sp>
        <p:sp>
          <p:nvSpPr>
            <p:cNvPr id="16" name="Espace réservé du texte 6">
              <a:extLst>
                <a:ext uri="{FF2B5EF4-FFF2-40B4-BE49-F238E27FC236}">
                  <a16:creationId xmlns:a16="http://schemas.microsoft.com/office/drawing/2014/main" xmlns="" id="{59A9DE08-C518-CD9B-3DAB-969189995AC3}"/>
                </a:ext>
              </a:extLst>
            </p:cNvPr>
            <p:cNvSpPr txBox="1">
              <a:spLocks/>
            </p:cNvSpPr>
            <p:nvPr/>
          </p:nvSpPr>
          <p:spPr>
            <a:xfrm>
              <a:off x="6643653" y="1300494"/>
              <a:ext cx="2934907" cy="387350"/>
            </a:xfrm>
            <a:prstGeom prst="rect">
              <a:avLst/>
            </a:prstGeom>
            <a:solidFill>
              <a:schemeClr val="bg1"/>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buFont typeface="Arial" panose="020B0604020202020204" pitchFamily="34" charset="0"/>
                <a:buNone/>
                <a:defRPr/>
              </a:pPr>
              <a:r>
                <a:rPr lang="fr-FR" sz="1200" b="1" dirty="0">
                  <a:solidFill>
                    <a:srgbClr val="737078"/>
                  </a:solidFill>
                  <a:latin typeface="Century Gothic" panose="020B0502020202020204" pitchFamily="34" charset="0"/>
                </a:rPr>
                <a:t>Analyse actualisée DFS  </a:t>
              </a:r>
              <a:r>
                <a:rPr lang="fr-FR" sz="1200" dirty="0">
                  <a:solidFill>
                    <a:srgbClr val="737078"/>
                  </a:solidFill>
                  <a:latin typeface="Century Gothic" panose="020B0502020202020204" pitchFamily="34" charset="0"/>
                </a:rPr>
                <a:t>(JCO 01/2023)</a:t>
              </a:r>
            </a:p>
          </p:txBody>
        </p:sp>
        <p:sp>
          <p:nvSpPr>
            <p:cNvPr id="19" name="TextBox 4">
              <a:extLst>
                <a:ext uri="{FF2B5EF4-FFF2-40B4-BE49-F238E27FC236}">
                  <a16:creationId xmlns:a16="http://schemas.microsoft.com/office/drawing/2014/main" xmlns="" id="{38F79B28-FDB2-9A0B-FFCE-7B3FFCADDB2A}"/>
                </a:ext>
              </a:extLst>
            </p:cNvPr>
            <p:cNvSpPr txBox="1"/>
            <p:nvPr/>
          </p:nvSpPr>
          <p:spPr>
            <a:xfrm>
              <a:off x="7271709" y="3566727"/>
              <a:ext cx="3807688" cy="41549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b="1" dirty="0">
                  <a:solidFill>
                    <a:prstClr val="black"/>
                  </a:solidFill>
                  <a:latin typeface="Century Gothic" panose="020B0502020202020204" pitchFamily="34" charset="0"/>
                </a:rPr>
                <a:t>HR </a:t>
              </a:r>
              <a:r>
                <a:rPr lang="it-IT" sz="1050" dirty="0">
                  <a:solidFill>
                    <a:prstClr val="black"/>
                  </a:solidFill>
                  <a:latin typeface="Century Gothic" panose="020B0502020202020204" pitchFamily="34" charset="0"/>
                </a:rPr>
                <a:t>(95%CI) : </a:t>
              </a:r>
              <a:r>
                <a:rPr lang="it-IT" sz="1050" b="1" dirty="0">
                  <a:solidFill>
                    <a:prstClr val="black"/>
                  </a:solidFill>
                  <a:latin typeface="Century Gothic" panose="020B0502020202020204" pitchFamily="34" charset="0"/>
                </a:rPr>
                <a:t>0,27 </a:t>
              </a:r>
              <a:r>
                <a:rPr lang="it-IT" sz="1050" dirty="0">
                  <a:solidFill>
                    <a:prstClr val="black"/>
                  </a:solidFill>
                  <a:latin typeface="Century Gothic" panose="020B0502020202020204" pitchFamily="34" charset="0"/>
                </a:rPr>
                <a:t>(0,21-0,34)</a:t>
              </a:r>
            </a:p>
            <a:p>
              <a:r>
                <a:rPr lang="it-IT" sz="1050" b="1" dirty="0" err="1">
                  <a:solidFill>
                    <a:prstClr val="black"/>
                  </a:solidFill>
                  <a:latin typeface="Century Gothic" panose="020B0502020202020204" pitchFamily="34" charset="0"/>
                </a:rPr>
                <a:t>Median</a:t>
              </a:r>
              <a:r>
                <a:rPr lang="it-IT" sz="1050" b="1" dirty="0">
                  <a:solidFill>
                    <a:prstClr val="black"/>
                  </a:solidFill>
                  <a:latin typeface="Century Gothic" panose="020B0502020202020204" pitchFamily="34" charset="0"/>
                </a:rPr>
                <a:t> DFS </a:t>
              </a:r>
              <a:r>
                <a:rPr lang="it-IT" sz="1050" dirty="0">
                  <a:solidFill>
                    <a:prstClr val="black"/>
                  </a:solidFill>
                  <a:latin typeface="Century Gothic" panose="020B0502020202020204" pitchFamily="34" charset="0"/>
                </a:rPr>
                <a:t>(95%CI) : </a:t>
              </a:r>
              <a:r>
                <a:rPr lang="it-IT" sz="1050" b="1" dirty="0">
                  <a:solidFill>
                    <a:srgbClr val="005086"/>
                  </a:solidFill>
                  <a:latin typeface="Century Gothic" panose="020B0502020202020204" pitchFamily="34" charset="0"/>
                </a:rPr>
                <a:t>65,8 (61,7-NC) </a:t>
              </a:r>
              <a:r>
                <a:rPr lang="it-IT" sz="1050" i="1" dirty="0">
                  <a:solidFill>
                    <a:prstClr val="black"/>
                  </a:solidFill>
                  <a:latin typeface="Century Gothic" panose="020B0502020202020204" pitchFamily="34" charset="0"/>
                </a:rPr>
                <a:t>vs</a:t>
              </a:r>
              <a:r>
                <a:rPr lang="it-IT" sz="1050" b="1" dirty="0">
                  <a:solidFill>
                    <a:prstClr val="black">
                      <a:lumMod val="50000"/>
                      <a:lumOff val="50000"/>
                    </a:prstClr>
                  </a:solidFill>
                  <a:latin typeface="Century Gothic" panose="020B0502020202020204" pitchFamily="34" charset="0"/>
                </a:rPr>
                <a:t> </a:t>
              </a:r>
              <a:r>
                <a:rPr lang="it-IT" sz="1050" b="1" dirty="0">
                  <a:solidFill>
                    <a:srgbClr val="FF7F4D"/>
                  </a:solidFill>
                  <a:latin typeface="Century Gothic" panose="020B0502020202020204" pitchFamily="34" charset="0"/>
                </a:rPr>
                <a:t>28,1</a:t>
              </a:r>
              <a:r>
                <a:rPr lang="it-IT" sz="1050" b="1" dirty="0">
                  <a:solidFill>
                    <a:prstClr val="black"/>
                  </a:solidFill>
                  <a:latin typeface="Century Gothic" panose="020B0502020202020204" pitchFamily="34" charset="0"/>
                </a:rPr>
                <a:t> </a:t>
              </a:r>
              <a:r>
                <a:rPr lang="it-IT" sz="1050" dirty="0">
                  <a:solidFill>
                    <a:srgbClr val="FF7F4D"/>
                  </a:solidFill>
                  <a:latin typeface="Century Gothic" panose="020B0502020202020204" pitchFamily="34" charset="0"/>
                </a:rPr>
                <a:t>(22,1-35,0)</a:t>
              </a:r>
              <a:endParaRPr lang="en-GB" sz="1050" dirty="0">
                <a:solidFill>
                  <a:srgbClr val="FF7F4D"/>
                </a:solidFill>
                <a:latin typeface="Century Gothic" panose="020B0502020202020204" pitchFamily="34" charset="0"/>
              </a:endParaRPr>
            </a:p>
          </p:txBody>
        </p:sp>
        <p:sp>
          <p:nvSpPr>
            <p:cNvPr id="34" name="Forme libre : forme 33">
              <a:extLst>
                <a:ext uri="{FF2B5EF4-FFF2-40B4-BE49-F238E27FC236}">
                  <a16:creationId xmlns:a16="http://schemas.microsoft.com/office/drawing/2014/main" xmlns="" id="{5F3CE197-D21C-4149-9C92-DF55DB023C49}"/>
                </a:ext>
              </a:extLst>
            </p:cNvPr>
            <p:cNvSpPr/>
            <p:nvPr/>
          </p:nvSpPr>
          <p:spPr>
            <a:xfrm>
              <a:off x="7272338" y="1852613"/>
              <a:ext cx="3850481" cy="1159668"/>
            </a:xfrm>
            <a:custGeom>
              <a:avLst/>
              <a:gdLst>
                <a:gd name="connsiteX0" fmla="*/ 0 w 3850481"/>
                <a:gd name="connsiteY0" fmla="*/ 0 h 1159668"/>
                <a:gd name="connsiteX1" fmla="*/ 302418 w 3850481"/>
                <a:gd name="connsiteY1" fmla="*/ 0 h 1159668"/>
                <a:gd name="connsiteX2" fmla="*/ 302418 w 3850481"/>
                <a:gd name="connsiteY2" fmla="*/ 26193 h 1159668"/>
                <a:gd name="connsiteX3" fmla="*/ 533400 w 3850481"/>
                <a:gd name="connsiteY3" fmla="*/ 26193 h 1159668"/>
                <a:gd name="connsiteX4" fmla="*/ 678656 w 3850481"/>
                <a:gd name="connsiteY4" fmla="*/ 59531 h 1159668"/>
                <a:gd name="connsiteX5" fmla="*/ 759618 w 3850481"/>
                <a:gd name="connsiteY5" fmla="*/ 59531 h 1159668"/>
                <a:gd name="connsiteX6" fmla="*/ 819150 w 3850481"/>
                <a:gd name="connsiteY6" fmla="*/ 80962 h 1159668"/>
                <a:gd name="connsiteX7" fmla="*/ 883443 w 3850481"/>
                <a:gd name="connsiteY7" fmla="*/ 80962 h 1159668"/>
                <a:gd name="connsiteX8" fmla="*/ 921543 w 3850481"/>
                <a:gd name="connsiteY8" fmla="*/ 147637 h 1159668"/>
                <a:gd name="connsiteX9" fmla="*/ 1009650 w 3850481"/>
                <a:gd name="connsiteY9" fmla="*/ 166687 h 1159668"/>
                <a:gd name="connsiteX10" fmla="*/ 1226343 w 3850481"/>
                <a:gd name="connsiteY10" fmla="*/ 166687 h 1159668"/>
                <a:gd name="connsiteX11" fmla="*/ 1226343 w 3850481"/>
                <a:gd name="connsiteY11" fmla="*/ 197643 h 1159668"/>
                <a:gd name="connsiteX12" fmla="*/ 1314450 w 3850481"/>
                <a:gd name="connsiteY12" fmla="*/ 197643 h 1159668"/>
                <a:gd name="connsiteX13" fmla="*/ 1326356 w 3850481"/>
                <a:gd name="connsiteY13" fmla="*/ 209549 h 1159668"/>
                <a:gd name="connsiteX14" fmla="*/ 1500187 w 3850481"/>
                <a:gd name="connsiteY14" fmla="*/ 219075 h 1159668"/>
                <a:gd name="connsiteX15" fmla="*/ 1547812 w 3850481"/>
                <a:gd name="connsiteY15" fmla="*/ 240506 h 1159668"/>
                <a:gd name="connsiteX16" fmla="*/ 1666875 w 3850481"/>
                <a:gd name="connsiteY16" fmla="*/ 240506 h 1159668"/>
                <a:gd name="connsiteX17" fmla="*/ 1728787 w 3850481"/>
                <a:gd name="connsiteY17" fmla="*/ 252412 h 1159668"/>
                <a:gd name="connsiteX18" fmla="*/ 1812131 w 3850481"/>
                <a:gd name="connsiteY18" fmla="*/ 252412 h 1159668"/>
                <a:gd name="connsiteX19" fmla="*/ 1862137 w 3850481"/>
                <a:gd name="connsiteY19" fmla="*/ 314325 h 1159668"/>
                <a:gd name="connsiteX20" fmla="*/ 1966912 w 3850481"/>
                <a:gd name="connsiteY20" fmla="*/ 328612 h 1159668"/>
                <a:gd name="connsiteX21" fmla="*/ 2083593 w 3850481"/>
                <a:gd name="connsiteY21" fmla="*/ 328612 h 1159668"/>
                <a:gd name="connsiteX22" fmla="*/ 2083593 w 3850481"/>
                <a:gd name="connsiteY22" fmla="*/ 352425 h 1159668"/>
                <a:gd name="connsiteX23" fmla="*/ 2124075 w 3850481"/>
                <a:gd name="connsiteY23" fmla="*/ 352425 h 1159668"/>
                <a:gd name="connsiteX24" fmla="*/ 2169318 w 3850481"/>
                <a:gd name="connsiteY24" fmla="*/ 421481 h 1159668"/>
                <a:gd name="connsiteX25" fmla="*/ 2247900 w 3850481"/>
                <a:gd name="connsiteY25" fmla="*/ 421481 h 1159668"/>
                <a:gd name="connsiteX26" fmla="*/ 2247900 w 3850481"/>
                <a:gd name="connsiteY26" fmla="*/ 442912 h 1159668"/>
                <a:gd name="connsiteX27" fmla="*/ 2297906 w 3850481"/>
                <a:gd name="connsiteY27" fmla="*/ 442912 h 1159668"/>
                <a:gd name="connsiteX28" fmla="*/ 2419350 w 3850481"/>
                <a:gd name="connsiteY28" fmla="*/ 473868 h 1159668"/>
                <a:gd name="connsiteX29" fmla="*/ 2474118 w 3850481"/>
                <a:gd name="connsiteY29" fmla="*/ 533400 h 1159668"/>
                <a:gd name="connsiteX30" fmla="*/ 2543175 w 3850481"/>
                <a:gd name="connsiteY30" fmla="*/ 533400 h 1159668"/>
                <a:gd name="connsiteX31" fmla="*/ 2590800 w 3850481"/>
                <a:gd name="connsiteY31" fmla="*/ 576262 h 1159668"/>
                <a:gd name="connsiteX32" fmla="*/ 2636043 w 3850481"/>
                <a:gd name="connsiteY32" fmla="*/ 576262 h 1159668"/>
                <a:gd name="connsiteX33" fmla="*/ 2726531 w 3850481"/>
                <a:gd name="connsiteY33" fmla="*/ 602456 h 1159668"/>
                <a:gd name="connsiteX34" fmla="*/ 2767012 w 3850481"/>
                <a:gd name="connsiteY34" fmla="*/ 695325 h 1159668"/>
                <a:gd name="connsiteX35" fmla="*/ 2933700 w 3850481"/>
                <a:gd name="connsiteY35" fmla="*/ 695325 h 1159668"/>
                <a:gd name="connsiteX36" fmla="*/ 2988468 w 3850481"/>
                <a:gd name="connsiteY36" fmla="*/ 745331 h 1159668"/>
                <a:gd name="connsiteX37" fmla="*/ 3021806 w 3850481"/>
                <a:gd name="connsiteY37" fmla="*/ 745331 h 1159668"/>
                <a:gd name="connsiteX38" fmla="*/ 3069431 w 3850481"/>
                <a:gd name="connsiteY38" fmla="*/ 792956 h 1159668"/>
                <a:gd name="connsiteX39" fmla="*/ 3157537 w 3850481"/>
                <a:gd name="connsiteY39" fmla="*/ 792956 h 1159668"/>
                <a:gd name="connsiteX40" fmla="*/ 3157537 w 3850481"/>
                <a:gd name="connsiteY40" fmla="*/ 835818 h 1159668"/>
                <a:gd name="connsiteX41" fmla="*/ 3424237 w 3850481"/>
                <a:gd name="connsiteY41" fmla="*/ 835818 h 1159668"/>
                <a:gd name="connsiteX42" fmla="*/ 3424237 w 3850481"/>
                <a:gd name="connsiteY42" fmla="*/ 957262 h 1159668"/>
                <a:gd name="connsiteX43" fmla="*/ 3650456 w 3850481"/>
                <a:gd name="connsiteY43" fmla="*/ 957262 h 1159668"/>
                <a:gd name="connsiteX44" fmla="*/ 3650456 w 3850481"/>
                <a:gd name="connsiteY44" fmla="*/ 1159668 h 1159668"/>
                <a:gd name="connsiteX45" fmla="*/ 3850481 w 3850481"/>
                <a:gd name="connsiteY45" fmla="*/ 1159668 h 11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50481" h="1159668">
                  <a:moveTo>
                    <a:pt x="0" y="0"/>
                  </a:moveTo>
                  <a:lnTo>
                    <a:pt x="302418" y="0"/>
                  </a:lnTo>
                  <a:lnTo>
                    <a:pt x="302418" y="26193"/>
                  </a:lnTo>
                  <a:lnTo>
                    <a:pt x="533400" y="26193"/>
                  </a:lnTo>
                  <a:lnTo>
                    <a:pt x="678656" y="59531"/>
                  </a:lnTo>
                  <a:lnTo>
                    <a:pt x="759618" y="59531"/>
                  </a:lnTo>
                  <a:lnTo>
                    <a:pt x="819150" y="80962"/>
                  </a:lnTo>
                  <a:lnTo>
                    <a:pt x="883443" y="80962"/>
                  </a:lnTo>
                  <a:lnTo>
                    <a:pt x="921543" y="147637"/>
                  </a:lnTo>
                  <a:lnTo>
                    <a:pt x="1009650" y="166687"/>
                  </a:lnTo>
                  <a:lnTo>
                    <a:pt x="1226343" y="166687"/>
                  </a:lnTo>
                  <a:lnTo>
                    <a:pt x="1226343" y="197643"/>
                  </a:lnTo>
                  <a:lnTo>
                    <a:pt x="1314450" y="197643"/>
                  </a:lnTo>
                  <a:lnTo>
                    <a:pt x="1326356" y="209549"/>
                  </a:lnTo>
                  <a:lnTo>
                    <a:pt x="1500187" y="219075"/>
                  </a:lnTo>
                  <a:lnTo>
                    <a:pt x="1547812" y="240506"/>
                  </a:lnTo>
                  <a:lnTo>
                    <a:pt x="1666875" y="240506"/>
                  </a:lnTo>
                  <a:lnTo>
                    <a:pt x="1728787" y="252412"/>
                  </a:lnTo>
                  <a:lnTo>
                    <a:pt x="1812131" y="252412"/>
                  </a:lnTo>
                  <a:lnTo>
                    <a:pt x="1862137" y="314325"/>
                  </a:lnTo>
                  <a:lnTo>
                    <a:pt x="1966912" y="328612"/>
                  </a:lnTo>
                  <a:lnTo>
                    <a:pt x="2083593" y="328612"/>
                  </a:lnTo>
                  <a:lnTo>
                    <a:pt x="2083593" y="352425"/>
                  </a:lnTo>
                  <a:lnTo>
                    <a:pt x="2124075" y="352425"/>
                  </a:lnTo>
                  <a:lnTo>
                    <a:pt x="2169318" y="421481"/>
                  </a:lnTo>
                  <a:lnTo>
                    <a:pt x="2247900" y="421481"/>
                  </a:lnTo>
                  <a:lnTo>
                    <a:pt x="2247900" y="442912"/>
                  </a:lnTo>
                  <a:lnTo>
                    <a:pt x="2297906" y="442912"/>
                  </a:lnTo>
                  <a:lnTo>
                    <a:pt x="2419350" y="473868"/>
                  </a:lnTo>
                  <a:lnTo>
                    <a:pt x="2474118" y="533400"/>
                  </a:lnTo>
                  <a:lnTo>
                    <a:pt x="2543175" y="533400"/>
                  </a:lnTo>
                  <a:lnTo>
                    <a:pt x="2590800" y="576262"/>
                  </a:lnTo>
                  <a:lnTo>
                    <a:pt x="2636043" y="576262"/>
                  </a:lnTo>
                  <a:lnTo>
                    <a:pt x="2726531" y="602456"/>
                  </a:lnTo>
                  <a:lnTo>
                    <a:pt x="2767012" y="695325"/>
                  </a:lnTo>
                  <a:lnTo>
                    <a:pt x="2933700" y="695325"/>
                  </a:lnTo>
                  <a:lnTo>
                    <a:pt x="2988468" y="745331"/>
                  </a:lnTo>
                  <a:lnTo>
                    <a:pt x="3021806" y="745331"/>
                  </a:lnTo>
                  <a:lnTo>
                    <a:pt x="3069431" y="792956"/>
                  </a:lnTo>
                  <a:lnTo>
                    <a:pt x="3157537" y="792956"/>
                  </a:lnTo>
                  <a:lnTo>
                    <a:pt x="3157537" y="835818"/>
                  </a:lnTo>
                  <a:lnTo>
                    <a:pt x="3424237" y="835818"/>
                  </a:lnTo>
                  <a:lnTo>
                    <a:pt x="3424237" y="957262"/>
                  </a:lnTo>
                  <a:lnTo>
                    <a:pt x="3650456" y="957262"/>
                  </a:lnTo>
                  <a:lnTo>
                    <a:pt x="3650456" y="1159668"/>
                  </a:lnTo>
                  <a:lnTo>
                    <a:pt x="3850481" y="1159668"/>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5" name="Forme libre : forme 34">
              <a:extLst>
                <a:ext uri="{FF2B5EF4-FFF2-40B4-BE49-F238E27FC236}">
                  <a16:creationId xmlns:a16="http://schemas.microsoft.com/office/drawing/2014/main" xmlns="" id="{21E8E15A-A96C-DF33-1616-0D804385A75F}"/>
                </a:ext>
              </a:extLst>
            </p:cNvPr>
            <p:cNvSpPr/>
            <p:nvPr/>
          </p:nvSpPr>
          <p:spPr>
            <a:xfrm>
              <a:off x="7269956" y="1847850"/>
              <a:ext cx="3876675" cy="1423988"/>
            </a:xfrm>
            <a:custGeom>
              <a:avLst/>
              <a:gdLst>
                <a:gd name="connsiteX0" fmla="*/ 0 w 3876675"/>
                <a:gd name="connsiteY0" fmla="*/ 0 h 1423988"/>
                <a:gd name="connsiteX1" fmla="*/ 59532 w 3876675"/>
                <a:gd name="connsiteY1" fmla="*/ 0 h 1423988"/>
                <a:gd name="connsiteX2" fmla="*/ 59532 w 3876675"/>
                <a:gd name="connsiteY2" fmla="*/ 28575 h 1423988"/>
                <a:gd name="connsiteX3" fmla="*/ 119063 w 3876675"/>
                <a:gd name="connsiteY3" fmla="*/ 28575 h 1423988"/>
                <a:gd name="connsiteX4" fmla="*/ 157163 w 3876675"/>
                <a:gd name="connsiteY4" fmla="*/ 59531 h 1423988"/>
                <a:gd name="connsiteX5" fmla="*/ 173832 w 3876675"/>
                <a:gd name="connsiteY5" fmla="*/ 119063 h 1423988"/>
                <a:gd name="connsiteX6" fmla="*/ 238125 w 3876675"/>
                <a:gd name="connsiteY6" fmla="*/ 142875 h 1423988"/>
                <a:gd name="connsiteX7" fmla="*/ 259557 w 3876675"/>
                <a:gd name="connsiteY7" fmla="*/ 161925 h 1423988"/>
                <a:gd name="connsiteX8" fmla="*/ 302419 w 3876675"/>
                <a:gd name="connsiteY8" fmla="*/ 176213 h 1423988"/>
                <a:gd name="connsiteX9" fmla="*/ 323850 w 3876675"/>
                <a:gd name="connsiteY9" fmla="*/ 302419 h 1423988"/>
                <a:gd name="connsiteX10" fmla="*/ 350044 w 3876675"/>
                <a:gd name="connsiteY10" fmla="*/ 302419 h 1423988"/>
                <a:gd name="connsiteX11" fmla="*/ 350044 w 3876675"/>
                <a:gd name="connsiteY11" fmla="*/ 330994 h 1423988"/>
                <a:gd name="connsiteX12" fmla="*/ 416719 w 3876675"/>
                <a:gd name="connsiteY12" fmla="*/ 338138 h 1423988"/>
                <a:gd name="connsiteX13" fmla="*/ 450057 w 3876675"/>
                <a:gd name="connsiteY13" fmla="*/ 383381 h 1423988"/>
                <a:gd name="connsiteX14" fmla="*/ 488157 w 3876675"/>
                <a:gd name="connsiteY14" fmla="*/ 497681 h 1423988"/>
                <a:gd name="connsiteX15" fmla="*/ 547688 w 3876675"/>
                <a:gd name="connsiteY15" fmla="*/ 497681 h 1423988"/>
                <a:gd name="connsiteX16" fmla="*/ 609600 w 3876675"/>
                <a:gd name="connsiteY16" fmla="*/ 538163 h 1423988"/>
                <a:gd name="connsiteX17" fmla="*/ 623888 w 3876675"/>
                <a:gd name="connsiteY17" fmla="*/ 652463 h 1423988"/>
                <a:gd name="connsiteX18" fmla="*/ 692944 w 3876675"/>
                <a:gd name="connsiteY18" fmla="*/ 683419 h 1423988"/>
                <a:gd name="connsiteX19" fmla="*/ 721519 w 3876675"/>
                <a:gd name="connsiteY19" fmla="*/ 683419 h 1423988"/>
                <a:gd name="connsiteX20" fmla="*/ 747713 w 3876675"/>
                <a:gd name="connsiteY20" fmla="*/ 704850 h 1423988"/>
                <a:gd name="connsiteX21" fmla="*/ 800100 w 3876675"/>
                <a:gd name="connsiteY21" fmla="*/ 704850 h 1423988"/>
                <a:gd name="connsiteX22" fmla="*/ 840582 w 3876675"/>
                <a:gd name="connsiteY22" fmla="*/ 726281 h 1423988"/>
                <a:gd name="connsiteX23" fmla="*/ 907257 w 3876675"/>
                <a:gd name="connsiteY23" fmla="*/ 726281 h 1423988"/>
                <a:gd name="connsiteX24" fmla="*/ 942975 w 3876675"/>
                <a:gd name="connsiteY24" fmla="*/ 804863 h 1423988"/>
                <a:gd name="connsiteX25" fmla="*/ 1002507 w 3876675"/>
                <a:gd name="connsiteY25" fmla="*/ 823913 h 1423988"/>
                <a:gd name="connsiteX26" fmla="*/ 1050132 w 3876675"/>
                <a:gd name="connsiteY26" fmla="*/ 840581 h 1423988"/>
                <a:gd name="connsiteX27" fmla="*/ 1097757 w 3876675"/>
                <a:gd name="connsiteY27" fmla="*/ 866775 h 1423988"/>
                <a:gd name="connsiteX28" fmla="*/ 1154907 w 3876675"/>
                <a:gd name="connsiteY28" fmla="*/ 883444 h 1423988"/>
                <a:gd name="connsiteX29" fmla="*/ 1219200 w 3876675"/>
                <a:gd name="connsiteY29" fmla="*/ 900113 h 1423988"/>
                <a:gd name="connsiteX30" fmla="*/ 1240632 w 3876675"/>
                <a:gd name="connsiteY30" fmla="*/ 962025 h 1423988"/>
                <a:gd name="connsiteX31" fmla="*/ 1359694 w 3876675"/>
                <a:gd name="connsiteY31" fmla="*/ 969169 h 1423988"/>
                <a:gd name="connsiteX32" fmla="*/ 1381125 w 3876675"/>
                <a:gd name="connsiteY32" fmla="*/ 1004888 h 1423988"/>
                <a:gd name="connsiteX33" fmla="*/ 1528763 w 3876675"/>
                <a:gd name="connsiteY33" fmla="*/ 1004888 h 1423988"/>
                <a:gd name="connsiteX34" fmla="*/ 1554957 w 3876675"/>
                <a:gd name="connsiteY34" fmla="*/ 1054894 h 1423988"/>
                <a:gd name="connsiteX35" fmla="*/ 1581150 w 3876675"/>
                <a:gd name="connsiteY35" fmla="*/ 1066800 h 1423988"/>
                <a:gd name="connsiteX36" fmla="*/ 1740694 w 3876675"/>
                <a:gd name="connsiteY36" fmla="*/ 1095375 h 1423988"/>
                <a:gd name="connsiteX37" fmla="*/ 1819275 w 3876675"/>
                <a:gd name="connsiteY37" fmla="*/ 1095375 h 1423988"/>
                <a:gd name="connsiteX38" fmla="*/ 1854994 w 3876675"/>
                <a:gd name="connsiteY38" fmla="*/ 1159669 h 1423988"/>
                <a:gd name="connsiteX39" fmla="*/ 1916907 w 3876675"/>
                <a:gd name="connsiteY39" fmla="*/ 1159669 h 1423988"/>
                <a:gd name="connsiteX40" fmla="*/ 2000250 w 3876675"/>
                <a:gd name="connsiteY40" fmla="*/ 1190625 h 1423988"/>
                <a:gd name="connsiteX41" fmla="*/ 2119313 w 3876675"/>
                <a:gd name="connsiteY41" fmla="*/ 1190625 h 1423988"/>
                <a:gd name="connsiteX42" fmla="*/ 2166938 w 3876675"/>
                <a:gd name="connsiteY42" fmla="*/ 1254919 h 1423988"/>
                <a:gd name="connsiteX43" fmla="*/ 2288382 w 3876675"/>
                <a:gd name="connsiteY43" fmla="*/ 1269206 h 1423988"/>
                <a:gd name="connsiteX44" fmla="*/ 2452688 w 3876675"/>
                <a:gd name="connsiteY44" fmla="*/ 1297781 h 1423988"/>
                <a:gd name="connsiteX45" fmla="*/ 2488407 w 3876675"/>
                <a:gd name="connsiteY45" fmla="*/ 1323975 h 1423988"/>
                <a:gd name="connsiteX46" fmla="*/ 2681288 w 3876675"/>
                <a:gd name="connsiteY46" fmla="*/ 1323975 h 1423988"/>
                <a:gd name="connsiteX47" fmla="*/ 2702719 w 3876675"/>
                <a:gd name="connsiteY47" fmla="*/ 1340644 h 1423988"/>
                <a:gd name="connsiteX48" fmla="*/ 2752725 w 3876675"/>
                <a:gd name="connsiteY48" fmla="*/ 1340644 h 1423988"/>
                <a:gd name="connsiteX49" fmla="*/ 2786063 w 3876675"/>
                <a:gd name="connsiteY49" fmla="*/ 1385888 h 1423988"/>
                <a:gd name="connsiteX50" fmla="*/ 2917032 w 3876675"/>
                <a:gd name="connsiteY50" fmla="*/ 1385888 h 1423988"/>
                <a:gd name="connsiteX51" fmla="*/ 2917032 w 3876675"/>
                <a:gd name="connsiteY51" fmla="*/ 1404938 h 1423988"/>
                <a:gd name="connsiteX52" fmla="*/ 3059907 w 3876675"/>
                <a:gd name="connsiteY52" fmla="*/ 1404938 h 1423988"/>
                <a:gd name="connsiteX53" fmla="*/ 3059907 w 3876675"/>
                <a:gd name="connsiteY53" fmla="*/ 1423988 h 1423988"/>
                <a:gd name="connsiteX54" fmla="*/ 3876675 w 3876675"/>
                <a:gd name="connsiteY54" fmla="*/ 1423988 h 142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76675" h="1423988">
                  <a:moveTo>
                    <a:pt x="0" y="0"/>
                  </a:moveTo>
                  <a:lnTo>
                    <a:pt x="59532" y="0"/>
                  </a:lnTo>
                  <a:lnTo>
                    <a:pt x="59532" y="28575"/>
                  </a:lnTo>
                  <a:lnTo>
                    <a:pt x="119063" y="28575"/>
                  </a:lnTo>
                  <a:lnTo>
                    <a:pt x="157163" y="59531"/>
                  </a:lnTo>
                  <a:lnTo>
                    <a:pt x="173832" y="119063"/>
                  </a:lnTo>
                  <a:lnTo>
                    <a:pt x="238125" y="142875"/>
                  </a:lnTo>
                  <a:lnTo>
                    <a:pt x="259557" y="161925"/>
                  </a:lnTo>
                  <a:lnTo>
                    <a:pt x="302419" y="176213"/>
                  </a:lnTo>
                  <a:lnTo>
                    <a:pt x="323850" y="302419"/>
                  </a:lnTo>
                  <a:lnTo>
                    <a:pt x="350044" y="302419"/>
                  </a:lnTo>
                  <a:lnTo>
                    <a:pt x="350044" y="330994"/>
                  </a:lnTo>
                  <a:lnTo>
                    <a:pt x="416719" y="338138"/>
                  </a:lnTo>
                  <a:lnTo>
                    <a:pt x="450057" y="383381"/>
                  </a:lnTo>
                  <a:lnTo>
                    <a:pt x="488157" y="497681"/>
                  </a:lnTo>
                  <a:lnTo>
                    <a:pt x="547688" y="497681"/>
                  </a:lnTo>
                  <a:lnTo>
                    <a:pt x="609600" y="538163"/>
                  </a:lnTo>
                  <a:lnTo>
                    <a:pt x="623888" y="652463"/>
                  </a:lnTo>
                  <a:lnTo>
                    <a:pt x="692944" y="683419"/>
                  </a:lnTo>
                  <a:lnTo>
                    <a:pt x="721519" y="683419"/>
                  </a:lnTo>
                  <a:lnTo>
                    <a:pt x="747713" y="704850"/>
                  </a:lnTo>
                  <a:lnTo>
                    <a:pt x="800100" y="704850"/>
                  </a:lnTo>
                  <a:lnTo>
                    <a:pt x="840582" y="726281"/>
                  </a:lnTo>
                  <a:lnTo>
                    <a:pt x="907257" y="726281"/>
                  </a:lnTo>
                  <a:lnTo>
                    <a:pt x="942975" y="804863"/>
                  </a:lnTo>
                  <a:lnTo>
                    <a:pt x="1002507" y="823913"/>
                  </a:lnTo>
                  <a:lnTo>
                    <a:pt x="1050132" y="840581"/>
                  </a:lnTo>
                  <a:lnTo>
                    <a:pt x="1097757" y="866775"/>
                  </a:lnTo>
                  <a:lnTo>
                    <a:pt x="1154907" y="883444"/>
                  </a:lnTo>
                  <a:lnTo>
                    <a:pt x="1219200" y="900113"/>
                  </a:lnTo>
                  <a:lnTo>
                    <a:pt x="1240632" y="962025"/>
                  </a:lnTo>
                  <a:lnTo>
                    <a:pt x="1359694" y="969169"/>
                  </a:lnTo>
                  <a:lnTo>
                    <a:pt x="1381125" y="1004888"/>
                  </a:lnTo>
                  <a:lnTo>
                    <a:pt x="1528763" y="1004888"/>
                  </a:lnTo>
                  <a:lnTo>
                    <a:pt x="1554957" y="1054894"/>
                  </a:lnTo>
                  <a:lnTo>
                    <a:pt x="1581150" y="1066800"/>
                  </a:lnTo>
                  <a:lnTo>
                    <a:pt x="1740694" y="1095375"/>
                  </a:lnTo>
                  <a:lnTo>
                    <a:pt x="1819275" y="1095375"/>
                  </a:lnTo>
                  <a:lnTo>
                    <a:pt x="1854994" y="1159669"/>
                  </a:lnTo>
                  <a:lnTo>
                    <a:pt x="1916907" y="1159669"/>
                  </a:lnTo>
                  <a:lnTo>
                    <a:pt x="2000250" y="1190625"/>
                  </a:lnTo>
                  <a:lnTo>
                    <a:pt x="2119313" y="1190625"/>
                  </a:lnTo>
                  <a:lnTo>
                    <a:pt x="2166938" y="1254919"/>
                  </a:lnTo>
                  <a:lnTo>
                    <a:pt x="2288382" y="1269206"/>
                  </a:lnTo>
                  <a:lnTo>
                    <a:pt x="2452688" y="1297781"/>
                  </a:lnTo>
                  <a:lnTo>
                    <a:pt x="2488407" y="1323975"/>
                  </a:lnTo>
                  <a:lnTo>
                    <a:pt x="2681288" y="1323975"/>
                  </a:lnTo>
                  <a:lnTo>
                    <a:pt x="2702719" y="1340644"/>
                  </a:lnTo>
                  <a:lnTo>
                    <a:pt x="2752725" y="1340644"/>
                  </a:lnTo>
                  <a:lnTo>
                    <a:pt x="2786063" y="1385888"/>
                  </a:lnTo>
                  <a:lnTo>
                    <a:pt x="2917032" y="1385888"/>
                  </a:lnTo>
                  <a:lnTo>
                    <a:pt x="2917032" y="1404938"/>
                  </a:lnTo>
                  <a:lnTo>
                    <a:pt x="3059907" y="1404938"/>
                  </a:lnTo>
                  <a:lnTo>
                    <a:pt x="3059907" y="1423988"/>
                  </a:lnTo>
                  <a:lnTo>
                    <a:pt x="3876675" y="1423988"/>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8" name="TextBox 4">
              <a:extLst>
                <a:ext uri="{FF2B5EF4-FFF2-40B4-BE49-F238E27FC236}">
                  <a16:creationId xmlns:a16="http://schemas.microsoft.com/office/drawing/2014/main" xmlns="" id="{6AFFCF4E-6BC1-BCC8-A72D-665B41784B5D}"/>
                </a:ext>
              </a:extLst>
            </p:cNvPr>
            <p:cNvSpPr txBox="1"/>
            <p:nvPr/>
          </p:nvSpPr>
          <p:spPr>
            <a:xfrm>
              <a:off x="10363665" y="1608454"/>
              <a:ext cx="1183124" cy="5078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900" dirty="0" err="1">
                  <a:solidFill>
                    <a:prstClr val="black"/>
                  </a:solidFill>
                  <a:latin typeface="Century Gothic" panose="020B0502020202020204" pitchFamily="34" charset="0"/>
                </a:rPr>
                <a:t>Maturity</a:t>
              </a:r>
              <a:r>
                <a:rPr lang="it-IT" sz="900" dirty="0">
                  <a:solidFill>
                    <a:prstClr val="black"/>
                  </a:solidFill>
                  <a:latin typeface="Century Gothic" panose="020B0502020202020204" pitchFamily="34" charset="0"/>
                </a:rPr>
                <a:t> : 45%</a:t>
              </a:r>
            </a:p>
            <a:p>
              <a:pPr algn="ctr"/>
              <a:r>
                <a:rPr lang="it-IT" sz="900" dirty="0" err="1">
                  <a:solidFill>
                    <a:srgbClr val="005086"/>
                  </a:solidFill>
                  <a:latin typeface="Century Gothic" panose="020B0502020202020204" pitchFamily="34" charset="0"/>
                </a:rPr>
                <a:t>Osimertinib</a:t>
              </a:r>
              <a:r>
                <a:rPr lang="it-IT" sz="900" dirty="0">
                  <a:solidFill>
                    <a:srgbClr val="005086"/>
                  </a:solidFill>
                  <a:latin typeface="Century Gothic" panose="020B0502020202020204" pitchFamily="34" charset="0"/>
                </a:rPr>
                <a:t> 28%</a:t>
              </a:r>
            </a:p>
            <a:p>
              <a:pPr algn="ctr"/>
              <a:r>
                <a:rPr lang="it-IT" sz="900" dirty="0">
                  <a:solidFill>
                    <a:srgbClr val="FF7F4D"/>
                  </a:solidFill>
                  <a:latin typeface="Century Gothic" panose="020B0502020202020204" pitchFamily="34" charset="0"/>
                </a:rPr>
                <a:t>Placebo 62%</a:t>
              </a:r>
              <a:endParaRPr lang="en-GB" sz="900" dirty="0">
                <a:solidFill>
                  <a:srgbClr val="FF7F4D"/>
                </a:solidFill>
                <a:latin typeface="Century Gothic" panose="020B0502020202020204" pitchFamily="34" charset="0"/>
              </a:endParaRPr>
            </a:p>
          </p:txBody>
        </p:sp>
      </p:grpSp>
      <p:sp>
        <p:nvSpPr>
          <p:cNvPr id="24"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1963392" y="5183453"/>
            <a:ext cx="8210338" cy="685435"/>
          </a:xfrm>
        </p:spPr>
        <p:txBody>
          <a:bodyPr>
            <a:noAutofit/>
          </a:bodyPr>
          <a:lstStyle/>
          <a:p>
            <a:pPr algn="ctr"/>
            <a:r>
              <a:rPr lang="fr-FR" dirty="0"/>
              <a:t>Résultats précédemment connus de la survie sans récidive                               très en faveur du bras </a:t>
            </a:r>
            <a:r>
              <a:rPr lang="fr-FR" dirty="0" err="1"/>
              <a:t>osimertinib</a:t>
            </a:r>
            <a:r>
              <a:rPr lang="fr-FR" dirty="0"/>
              <a:t> </a:t>
            </a:r>
          </a:p>
        </p:txBody>
      </p:sp>
    </p:spTree>
    <p:extLst>
      <p:ext uri="{BB962C8B-B14F-4D97-AF65-F5344CB8AC3E}">
        <p14:creationId xmlns:p14="http://schemas.microsoft.com/office/powerpoint/2010/main" val="10802455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277598E-621E-4721-4933-7A27A3D11F8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E04AE7A5-AE9D-3DA6-5654-5526709F5981}"/>
              </a:ext>
            </a:extLst>
          </p:cNvPr>
          <p:cNvSpPr>
            <a:spLocks noGrp="1"/>
          </p:cNvSpPr>
          <p:nvPr>
            <p:ph sz="quarter" idx="16"/>
          </p:nvPr>
        </p:nvSpPr>
        <p:spPr/>
        <p:txBody>
          <a:bodyPr/>
          <a:lstStyle/>
          <a:p>
            <a:r>
              <a:rPr lang="fr-FR" dirty="0"/>
              <a:t>GJ. </a:t>
            </a:r>
            <a:r>
              <a:rPr lang="fr-FR" dirty="0" err="1"/>
              <a:t>Riely</a:t>
            </a:r>
            <a:r>
              <a:rPr lang="fr-FR" dirty="0"/>
              <a:t> et al., ASCO</a:t>
            </a:r>
            <a:r>
              <a:rPr lang="fr-FR" baseline="30000" dirty="0"/>
              <a:t>®</a:t>
            </a:r>
            <a:r>
              <a:rPr lang="fr-FR" dirty="0"/>
              <a:t> 2023, Abs. #9018</a:t>
            </a:r>
          </a:p>
        </p:txBody>
      </p:sp>
      <p:sp>
        <p:nvSpPr>
          <p:cNvPr id="8" name="Espace réservé du texte 7">
            <a:extLst>
              <a:ext uri="{FF2B5EF4-FFF2-40B4-BE49-F238E27FC236}">
                <a16:creationId xmlns:a16="http://schemas.microsoft.com/office/drawing/2014/main" xmlns="" id="{0B763F54-1738-DA4E-4BD3-7E2A0BF9994D}"/>
              </a:ext>
            </a:extLst>
          </p:cNvPr>
          <p:cNvSpPr>
            <a:spLocks noGrp="1"/>
          </p:cNvSpPr>
          <p:nvPr>
            <p:ph type="body" sz="quarter" idx="17"/>
          </p:nvPr>
        </p:nvSpPr>
        <p:spPr/>
        <p:txBody>
          <a:bodyPr/>
          <a:lstStyle/>
          <a:p>
            <a:r>
              <a:rPr lang="fr-FR"/>
              <a:t>PHAROS</a:t>
            </a:r>
          </a:p>
        </p:txBody>
      </p:sp>
      <p:sp>
        <p:nvSpPr>
          <p:cNvPr id="9" name="Espace réservé du texte 8">
            <a:extLst>
              <a:ext uri="{FF2B5EF4-FFF2-40B4-BE49-F238E27FC236}">
                <a16:creationId xmlns:a16="http://schemas.microsoft.com/office/drawing/2014/main" xmlns="" id="{4A98EE6D-F15F-D8CF-BBC5-677E00361250}"/>
              </a:ext>
            </a:extLst>
          </p:cNvPr>
          <p:cNvSpPr>
            <a:spLocks noGrp="1"/>
          </p:cNvSpPr>
          <p:nvPr>
            <p:ph type="body" sz="quarter" idx="18"/>
          </p:nvPr>
        </p:nvSpPr>
        <p:spPr/>
        <p:txBody>
          <a:bodyPr/>
          <a:lstStyle/>
          <a:p>
            <a:r>
              <a:rPr lang="fr-FR" dirty="0" err="1"/>
              <a:t>Co-mutations</a:t>
            </a:r>
            <a:r>
              <a:rPr lang="fr-FR" dirty="0"/>
              <a:t> au baseline</a:t>
            </a:r>
          </a:p>
        </p:txBody>
      </p:sp>
      <p:pic>
        <p:nvPicPr>
          <p:cNvPr id="3" name="Picture 2">
            <a:extLst>
              <a:ext uri="{FF2B5EF4-FFF2-40B4-BE49-F238E27FC236}">
                <a16:creationId xmlns:a16="http://schemas.microsoft.com/office/drawing/2014/main" xmlns="" id="{29C4DD6C-6697-A9AD-8CC8-69E629BB1E2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4825" y="1052527"/>
            <a:ext cx="6550873" cy="4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xmlns="" id="{32BF86FA-AFC2-CDE0-A0A2-DAB81BB68138}"/>
              </a:ext>
            </a:extLst>
          </p:cNvPr>
          <p:cNvSpPr/>
          <p:nvPr/>
        </p:nvSpPr>
        <p:spPr>
          <a:xfrm>
            <a:off x="1994295" y="1012467"/>
            <a:ext cx="2614817" cy="14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lgn="ctr"/>
            <a:r>
              <a:rPr lang="fr-FR" sz="1050" b="1" dirty="0">
                <a:solidFill>
                  <a:srgbClr val="ED7D31"/>
                </a:solidFill>
                <a:latin typeface="Century Gothic" panose="020B0502020202020204" pitchFamily="34" charset="0"/>
              </a:rPr>
              <a:t>Traitement naïf </a:t>
            </a:r>
          </a:p>
        </p:txBody>
      </p:sp>
      <p:sp>
        <p:nvSpPr>
          <p:cNvPr id="11" name="Rectangle 10">
            <a:extLst>
              <a:ext uri="{FF2B5EF4-FFF2-40B4-BE49-F238E27FC236}">
                <a16:creationId xmlns:a16="http://schemas.microsoft.com/office/drawing/2014/main" xmlns="" id="{1E2FD8D7-2B0C-7D94-F0ED-F8E4E0A5172B}"/>
              </a:ext>
            </a:extLst>
          </p:cNvPr>
          <p:cNvSpPr/>
          <p:nvPr/>
        </p:nvSpPr>
        <p:spPr>
          <a:xfrm>
            <a:off x="4664134" y="1010915"/>
            <a:ext cx="1789499" cy="14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lgn="ctr"/>
            <a:r>
              <a:rPr lang="fr-FR" sz="1050" b="1" dirty="0" err="1">
                <a:solidFill>
                  <a:srgbClr val="005086"/>
                </a:solidFill>
                <a:latin typeface="Century Gothic" panose="020B0502020202020204" pitchFamily="34" charset="0"/>
              </a:rPr>
              <a:t>Pré-traité</a:t>
            </a:r>
            <a:endParaRPr lang="fr-FR" sz="1000" b="1" dirty="0">
              <a:solidFill>
                <a:srgbClr val="005086"/>
              </a:solidFill>
              <a:latin typeface="Century Gothic" panose="020B0502020202020204" pitchFamily="34" charset="0"/>
            </a:endParaRPr>
          </a:p>
        </p:txBody>
      </p:sp>
      <p:sp>
        <p:nvSpPr>
          <p:cNvPr id="13" name="Rectangle 12">
            <a:extLst>
              <a:ext uri="{FF2B5EF4-FFF2-40B4-BE49-F238E27FC236}">
                <a16:creationId xmlns:a16="http://schemas.microsoft.com/office/drawing/2014/main" xmlns="" id="{3E7B69BA-F5FC-FCAB-A5C9-4E8CF62A981C}"/>
              </a:ext>
            </a:extLst>
          </p:cNvPr>
          <p:cNvSpPr/>
          <p:nvPr/>
        </p:nvSpPr>
        <p:spPr>
          <a:xfrm rot="16200000">
            <a:off x="738349" y="3571411"/>
            <a:ext cx="918992" cy="224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lgn="ctr"/>
            <a:r>
              <a:rPr lang="fr-FR" sz="1050" b="1">
                <a:solidFill>
                  <a:prstClr val="black"/>
                </a:solidFill>
                <a:latin typeface="Century Gothic" panose="020B0502020202020204" pitchFamily="34" charset="0"/>
              </a:rPr>
              <a:t>Genes</a:t>
            </a:r>
            <a:endParaRPr lang="fr-FR" sz="1000" b="1">
              <a:solidFill>
                <a:prstClr val="black"/>
              </a:solidFill>
              <a:latin typeface="Century Gothic" panose="020B0502020202020204" pitchFamily="34" charset="0"/>
            </a:endParaRPr>
          </a:p>
        </p:txBody>
      </p:sp>
      <p:sp>
        <p:nvSpPr>
          <p:cNvPr id="14" name="Rectangle 13">
            <a:extLst>
              <a:ext uri="{FF2B5EF4-FFF2-40B4-BE49-F238E27FC236}">
                <a16:creationId xmlns:a16="http://schemas.microsoft.com/office/drawing/2014/main" xmlns="" id="{D8E86273-301C-0C94-B550-A278330669E1}"/>
              </a:ext>
            </a:extLst>
          </p:cNvPr>
          <p:cNvSpPr/>
          <p:nvPr/>
        </p:nvSpPr>
        <p:spPr>
          <a:xfrm>
            <a:off x="1196957" y="1841295"/>
            <a:ext cx="710173" cy="12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marL="108000" indent="-108000" algn="r"/>
            <a:r>
              <a:rPr lang="fr-FR" sz="900" b="1" dirty="0">
                <a:solidFill>
                  <a:prstClr val="black"/>
                </a:solidFill>
                <a:latin typeface="Century Gothic" panose="020B0502020202020204" pitchFamily="34" charset="0"/>
              </a:rPr>
              <a:t>Réponse</a:t>
            </a:r>
            <a:endParaRPr lang="fr-FR" sz="800" b="1" dirty="0">
              <a:solidFill>
                <a:prstClr val="black"/>
              </a:solidFill>
              <a:latin typeface="Century Gothic" panose="020B0502020202020204" pitchFamily="34" charset="0"/>
            </a:endParaRPr>
          </a:p>
        </p:txBody>
      </p:sp>
      <p:sp>
        <p:nvSpPr>
          <p:cNvPr id="15" name="Rectangle 14">
            <a:extLst>
              <a:ext uri="{FF2B5EF4-FFF2-40B4-BE49-F238E27FC236}">
                <a16:creationId xmlns:a16="http://schemas.microsoft.com/office/drawing/2014/main" xmlns="" id="{7B209C2D-D0B5-54E3-1C07-0933A303F956}"/>
              </a:ext>
            </a:extLst>
          </p:cNvPr>
          <p:cNvSpPr/>
          <p:nvPr/>
        </p:nvSpPr>
        <p:spPr>
          <a:xfrm>
            <a:off x="1196957" y="1165757"/>
            <a:ext cx="710173" cy="12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marL="108000" indent="-108000" algn="r"/>
            <a:r>
              <a:rPr lang="fr-FR" sz="900" b="1" dirty="0">
                <a:solidFill>
                  <a:prstClr val="black"/>
                </a:solidFill>
                <a:latin typeface="Century Gothic" panose="020B0502020202020204" pitchFamily="34" charset="0"/>
              </a:rPr>
              <a:t>Cohorte</a:t>
            </a:r>
            <a:endParaRPr lang="fr-FR" sz="800" b="1" dirty="0">
              <a:solidFill>
                <a:prstClr val="black"/>
              </a:solidFill>
              <a:latin typeface="Century Gothic" panose="020B0502020202020204" pitchFamily="34" charset="0"/>
            </a:endParaRPr>
          </a:p>
        </p:txBody>
      </p:sp>
      <p:sp>
        <p:nvSpPr>
          <p:cNvPr id="29" name="Rectangle 28">
            <a:extLst>
              <a:ext uri="{FF2B5EF4-FFF2-40B4-BE49-F238E27FC236}">
                <a16:creationId xmlns:a16="http://schemas.microsoft.com/office/drawing/2014/main" xmlns="" id="{3A6E990F-EDAF-7F6F-8550-C0B5181171AE}"/>
              </a:ext>
            </a:extLst>
          </p:cNvPr>
          <p:cNvSpPr/>
          <p:nvPr/>
        </p:nvSpPr>
        <p:spPr>
          <a:xfrm>
            <a:off x="6523013" y="2840306"/>
            <a:ext cx="1072529" cy="1505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30" name="Groupe 29">
            <a:extLst>
              <a:ext uri="{FF2B5EF4-FFF2-40B4-BE49-F238E27FC236}">
                <a16:creationId xmlns:a16="http://schemas.microsoft.com/office/drawing/2014/main" xmlns="" id="{B695656F-BF27-70B5-A019-745E2C74C527}"/>
              </a:ext>
            </a:extLst>
          </p:cNvPr>
          <p:cNvGrpSpPr/>
          <p:nvPr/>
        </p:nvGrpSpPr>
        <p:grpSpPr>
          <a:xfrm>
            <a:off x="6626001" y="2202549"/>
            <a:ext cx="1507012" cy="2390105"/>
            <a:chOff x="10294304" y="1212997"/>
            <a:chExt cx="1507012" cy="2390105"/>
          </a:xfrm>
        </p:grpSpPr>
        <p:grpSp>
          <p:nvGrpSpPr>
            <p:cNvPr id="4" name="Groupe 3">
              <a:extLst>
                <a:ext uri="{FF2B5EF4-FFF2-40B4-BE49-F238E27FC236}">
                  <a16:creationId xmlns:a16="http://schemas.microsoft.com/office/drawing/2014/main" xmlns="" id="{4C9DA295-C728-B422-8EC7-8597280CA373}"/>
                </a:ext>
              </a:extLst>
            </p:cNvPr>
            <p:cNvGrpSpPr/>
            <p:nvPr/>
          </p:nvGrpSpPr>
          <p:grpSpPr>
            <a:xfrm>
              <a:off x="10294304" y="1212997"/>
              <a:ext cx="1507012" cy="1094594"/>
              <a:chOff x="4742821" y="2021264"/>
              <a:chExt cx="1507012" cy="1094594"/>
            </a:xfrm>
          </p:grpSpPr>
          <p:sp>
            <p:nvSpPr>
              <p:cNvPr id="12" name="Rectangle 11">
                <a:extLst>
                  <a:ext uri="{FF2B5EF4-FFF2-40B4-BE49-F238E27FC236}">
                    <a16:creationId xmlns:a16="http://schemas.microsoft.com/office/drawing/2014/main" xmlns="" id="{938B5370-FC9F-A8F2-C8B8-162F78B92608}"/>
                  </a:ext>
                </a:extLst>
              </p:cNvPr>
              <p:cNvSpPr/>
              <p:nvPr/>
            </p:nvSpPr>
            <p:spPr>
              <a:xfrm>
                <a:off x="4827740" y="2021264"/>
                <a:ext cx="1422093" cy="1094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r>
                  <a:rPr lang="fr-FR" sz="1000" b="1" dirty="0">
                    <a:solidFill>
                      <a:prstClr val="black"/>
                    </a:solidFill>
                    <a:latin typeface="Century Gothic" panose="020B0502020202020204" pitchFamily="34" charset="0"/>
                  </a:rPr>
                  <a:t>Réponse</a:t>
                </a:r>
                <a:endParaRPr lang="fr-FR" sz="900" b="1" dirty="0">
                  <a:solidFill>
                    <a:prstClr val="black"/>
                  </a:solidFill>
                  <a:latin typeface="Century Gothic" panose="020B0502020202020204" pitchFamily="34" charset="0"/>
                </a:endParaRPr>
              </a:p>
              <a:p>
                <a:r>
                  <a:rPr lang="fr-FR" sz="900" dirty="0">
                    <a:solidFill>
                      <a:prstClr val="black"/>
                    </a:solidFill>
                    <a:latin typeface="Century Gothic" panose="020B0502020202020204" pitchFamily="34" charset="0"/>
                  </a:rPr>
                  <a:t>Réponse Complète Réponse partielle</a:t>
                </a:r>
              </a:p>
              <a:p>
                <a:r>
                  <a:rPr lang="fr-FR" sz="900" dirty="0">
                    <a:solidFill>
                      <a:prstClr val="black"/>
                    </a:solidFill>
                    <a:latin typeface="Century Gothic" panose="020B0502020202020204" pitchFamily="34" charset="0"/>
                  </a:rPr>
                  <a:t>Maladie stable</a:t>
                </a:r>
              </a:p>
              <a:p>
                <a:r>
                  <a:rPr lang="fr-FR" sz="900" dirty="0">
                    <a:solidFill>
                      <a:prstClr val="black"/>
                    </a:solidFill>
                    <a:latin typeface="Century Gothic" panose="020B0502020202020204" pitchFamily="34" charset="0"/>
                  </a:rPr>
                  <a:t>Progression</a:t>
                </a:r>
              </a:p>
              <a:p>
                <a:r>
                  <a:rPr lang="fr-FR" sz="900" dirty="0">
                    <a:solidFill>
                      <a:prstClr val="black"/>
                    </a:solidFill>
                    <a:latin typeface="Century Gothic" panose="020B0502020202020204" pitchFamily="34" charset="0"/>
                  </a:rPr>
                  <a:t>Non évaluable</a:t>
                </a:r>
              </a:p>
            </p:txBody>
          </p:sp>
          <p:sp>
            <p:nvSpPr>
              <p:cNvPr id="17" name="Rectangle 16">
                <a:extLst>
                  <a:ext uri="{FF2B5EF4-FFF2-40B4-BE49-F238E27FC236}">
                    <a16:creationId xmlns:a16="http://schemas.microsoft.com/office/drawing/2014/main" xmlns="" id="{12D4C20D-F756-7755-5931-F7D81C5EFA08}"/>
                  </a:ext>
                </a:extLst>
              </p:cNvPr>
              <p:cNvSpPr/>
              <p:nvPr/>
            </p:nvSpPr>
            <p:spPr>
              <a:xfrm>
                <a:off x="4742821" y="2306097"/>
                <a:ext cx="70339" cy="70339"/>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sp>
            <p:nvSpPr>
              <p:cNvPr id="18" name="Rectangle 17">
                <a:extLst>
                  <a:ext uri="{FF2B5EF4-FFF2-40B4-BE49-F238E27FC236}">
                    <a16:creationId xmlns:a16="http://schemas.microsoft.com/office/drawing/2014/main" xmlns="" id="{AA642C65-85A0-21BE-D5F6-BE387AEFB2C3}"/>
                  </a:ext>
                </a:extLst>
              </p:cNvPr>
              <p:cNvSpPr/>
              <p:nvPr/>
            </p:nvSpPr>
            <p:spPr>
              <a:xfrm>
                <a:off x="4742821" y="2460590"/>
                <a:ext cx="70339" cy="70339"/>
              </a:xfrm>
              <a:prstGeom prst="rect">
                <a:avLst/>
              </a:prstGeom>
              <a:solidFill>
                <a:srgbClr val="8AC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sp>
            <p:nvSpPr>
              <p:cNvPr id="19" name="Rectangle 18">
                <a:extLst>
                  <a:ext uri="{FF2B5EF4-FFF2-40B4-BE49-F238E27FC236}">
                    <a16:creationId xmlns:a16="http://schemas.microsoft.com/office/drawing/2014/main" xmlns="" id="{E4727BD1-BE15-1E71-D86E-75F9E2BB56AF}"/>
                  </a:ext>
                </a:extLst>
              </p:cNvPr>
              <p:cNvSpPr/>
              <p:nvPr/>
            </p:nvSpPr>
            <p:spPr>
              <a:xfrm>
                <a:off x="4742821" y="2615084"/>
                <a:ext cx="70339" cy="70339"/>
              </a:xfrm>
              <a:prstGeom prst="rect">
                <a:avLst/>
              </a:prstGeom>
              <a:solidFill>
                <a:srgbClr val="1FB5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sp>
            <p:nvSpPr>
              <p:cNvPr id="20" name="Rectangle 19">
                <a:extLst>
                  <a:ext uri="{FF2B5EF4-FFF2-40B4-BE49-F238E27FC236}">
                    <a16:creationId xmlns:a16="http://schemas.microsoft.com/office/drawing/2014/main" xmlns="" id="{CE63033C-34EA-3490-1676-87D952FCDA0C}"/>
                  </a:ext>
                </a:extLst>
              </p:cNvPr>
              <p:cNvSpPr/>
              <p:nvPr/>
            </p:nvSpPr>
            <p:spPr>
              <a:xfrm>
                <a:off x="4742821" y="2769578"/>
                <a:ext cx="70339" cy="70339"/>
              </a:xfrm>
              <a:prstGeom prst="rect">
                <a:avLst/>
              </a:prstGeom>
              <a:solidFill>
                <a:srgbClr val="8E7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sp>
            <p:nvSpPr>
              <p:cNvPr id="21" name="Rectangle 20">
                <a:extLst>
                  <a:ext uri="{FF2B5EF4-FFF2-40B4-BE49-F238E27FC236}">
                    <a16:creationId xmlns:a16="http://schemas.microsoft.com/office/drawing/2014/main" xmlns="" id="{719E95C4-A4A1-5355-5B34-0A81F343E60E}"/>
                  </a:ext>
                </a:extLst>
              </p:cNvPr>
              <p:cNvSpPr/>
              <p:nvPr/>
            </p:nvSpPr>
            <p:spPr>
              <a:xfrm>
                <a:off x="4742821" y="2924071"/>
                <a:ext cx="70339" cy="7033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grpSp>
        <p:grpSp>
          <p:nvGrpSpPr>
            <p:cNvPr id="22" name="Groupe 21">
              <a:extLst>
                <a:ext uri="{FF2B5EF4-FFF2-40B4-BE49-F238E27FC236}">
                  <a16:creationId xmlns:a16="http://schemas.microsoft.com/office/drawing/2014/main" xmlns="" id="{3ECB3A29-4C15-A244-A94F-E0C0385E83A6}"/>
                </a:ext>
              </a:extLst>
            </p:cNvPr>
            <p:cNvGrpSpPr/>
            <p:nvPr/>
          </p:nvGrpSpPr>
          <p:grpSpPr>
            <a:xfrm>
              <a:off x="10294304" y="2508508"/>
              <a:ext cx="1237444" cy="1094594"/>
              <a:chOff x="4742821" y="2021264"/>
              <a:chExt cx="1237444" cy="1094594"/>
            </a:xfrm>
          </p:grpSpPr>
          <p:sp>
            <p:nvSpPr>
              <p:cNvPr id="23" name="Rectangle 22">
                <a:extLst>
                  <a:ext uri="{FF2B5EF4-FFF2-40B4-BE49-F238E27FC236}">
                    <a16:creationId xmlns:a16="http://schemas.microsoft.com/office/drawing/2014/main" xmlns="" id="{D2FE5B80-C4E5-7C40-1D1C-395A4B17BFA6}"/>
                  </a:ext>
                </a:extLst>
              </p:cNvPr>
              <p:cNvSpPr/>
              <p:nvPr/>
            </p:nvSpPr>
            <p:spPr>
              <a:xfrm>
                <a:off x="4827741" y="2021264"/>
                <a:ext cx="1152524" cy="1094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r>
                  <a:rPr lang="fr-FR" sz="1050" b="1" dirty="0">
                    <a:solidFill>
                      <a:prstClr val="black"/>
                    </a:solidFill>
                    <a:latin typeface="Century Gothic" panose="020B0502020202020204" pitchFamily="34" charset="0"/>
                  </a:rPr>
                  <a:t>Type d’altération</a:t>
                </a:r>
              </a:p>
              <a:p>
                <a:r>
                  <a:rPr lang="fr-FR" sz="1000" dirty="0">
                    <a:solidFill>
                      <a:prstClr val="black"/>
                    </a:solidFill>
                    <a:latin typeface="Century Gothic" panose="020B0502020202020204" pitchFamily="34" charset="0"/>
                  </a:rPr>
                  <a:t>Amplification</a:t>
                </a:r>
              </a:p>
              <a:p>
                <a:r>
                  <a:rPr lang="fr-FR" sz="1000" dirty="0">
                    <a:solidFill>
                      <a:prstClr val="black"/>
                    </a:solidFill>
                    <a:latin typeface="Century Gothic" panose="020B0502020202020204" pitchFamily="34" charset="0"/>
                  </a:rPr>
                  <a:t>Délétion</a:t>
                </a:r>
              </a:p>
              <a:p>
                <a:r>
                  <a:rPr lang="fr-FR" sz="1000" dirty="0">
                    <a:solidFill>
                      <a:prstClr val="black"/>
                    </a:solidFill>
                    <a:latin typeface="Century Gothic" panose="020B0502020202020204" pitchFamily="34" charset="0"/>
                  </a:rPr>
                  <a:t>Multiple hit</a:t>
                </a:r>
              </a:p>
              <a:p>
                <a:r>
                  <a:rPr lang="fr-FR" sz="1000" dirty="0">
                    <a:solidFill>
                      <a:prstClr val="black"/>
                    </a:solidFill>
                    <a:latin typeface="Century Gothic" panose="020B0502020202020204" pitchFamily="34" charset="0"/>
                  </a:rPr>
                  <a:t>Mutation</a:t>
                </a:r>
              </a:p>
              <a:p>
                <a:r>
                  <a:rPr lang="fr-FR" sz="1000" dirty="0">
                    <a:solidFill>
                      <a:prstClr val="black"/>
                    </a:solidFill>
                    <a:latin typeface="Century Gothic" panose="020B0502020202020204" pitchFamily="34" charset="0"/>
                  </a:rPr>
                  <a:t>Mutation + amplification</a:t>
                </a:r>
                <a:endParaRPr lang="fr-FR" sz="900" dirty="0">
                  <a:solidFill>
                    <a:prstClr val="black"/>
                  </a:solidFill>
                  <a:latin typeface="Century Gothic" panose="020B0502020202020204" pitchFamily="34" charset="0"/>
                </a:endParaRPr>
              </a:p>
            </p:txBody>
          </p:sp>
          <p:sp>
            <p:nvSpPr>
              <p:cNvPr id="24" name="Rectangle 23">
                <a:extLst>
                  <a:ext uri="{FF2B5EF4-FFF2-40B4-BE49-F238E27FC236}">
                    <a16:creationId xmlns:a16="http://schemas.microsoft.com/office/drawing/2014/main" xmlns="" id="{2543BA87-4439-101D-A9F6-39CEB06A5520}"/>
                  </a:ext>
                </a:extLst>
              </p:cNvPr>
              <p:cNvSpPr/>
              <p:nvPr/>
            </p:nvSpPr>
            <p:spPr>
              <a:xfrm>
                <a:off x="4742821" y="2245809"/>
                <a:ext cx="70339" cy="70339"/>
              </a:xfrm>
              <a:prstGeom prst="rect">
                <a:avLst/>
              </a:prstGeom>
              <a:solidFill>
                <a:srgbClr val="0E87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sp>
            <p:nvSpPr>
              <p:cNvPr id="25" name="Rectangle 24">
                <a:extLst>
                  <a:ext uri="{FF2B5EF4-FFF2-40B4-BE49-F238E27FC236}">
                    <a16:creationId xmlns:a16="http://schemas.microsoft.com/office/drawing/2014/main" xmlns="" id="{F5D2A694-9C9B-0492-5D56-A23FD149DDFA}"/>
                  </a:ext>
                </a:extLst>
              </p:cNvPr>
              <p:cNvSpPr/>
              <p:nvPr/>
            </p:nvSpPr>
            <p:spPr>
              <a:xfrm>
                <a:off x="4742821" y="2400302"/>
                <a:ext cx="70339" cy="70339"/>
              </a:xfrm>
              <a:prstGeom prst="rect">
                <a:avLst/>
              </a:prstGeom>
              <a:solidFill>
                <a:srgbClr val="1F57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sp>
            <p:nvSpPr>
              <p:cNvPr id="26" name="Rectangle 25">
                <a:extLst>
                  <a:ext uri="{FF2B5EF4-FFF2-40B4-BE49-F238E27FC236}">
                    <a16:creationId xmlns:a16="http://schemas.microsoft.com/office/drawing/2014/main" xmlns="" id="{FC058D85-3125-EBB3-AFEE-245D8C662CEA}"/>
                  </a:ext>
                </a:extLst>
              </p:cNvPr>
              <p:cNvSpPr/>
              <p:nvPr/>
            </p:nvSpPr>
            <p:spPr>
              <a:xfrm>
                <a:off x="4742821" y="2554796"/>
                <a:ext cx="70339" cy="70339"/>
              </a:xfrm>
              <a:prstGeom prst="rect">
                <a:avLst/>
              </a:prstGeom>
              <a:solidFill>
                <a:srgbClr val="F2E7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sp>
            <p:nvSpPr>
              <p:cNvPr id="27" name="Rectangle 26">
                <a:extLst>
                  <a:ext uri="{FF2B5EF4-FFF2-40B4-BE49-F238E27FC236}">
                    <a16:creationId xmlns:a16="http://schemas.microsoft.com/office/drawing/2014/main" xmlns="" id="{D7D7F811-1788-DDA5-AD74-EA46A664A02C}"/>
                  </a:ext>
                </a:extLst>
              </p:cNvPr>
              <p:cNvSpPr/>
              <p:nvPr/>
            </p:nvSpPr>
            <p:spPr>
              <a:xfrm>
                <a:off x="4742821" y="2709290"/>
                <a:ext cx="70339" cy="70339"/>
              </a:xfrm>
              <a:prstGeom prst="rect">
                <a:avLst/>
              </a:prstGeom>
              <a:solidFill>
                <a:srgbClr val="EC3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sp>
            <p:nvSpPr>
              <p:cNvPr id="28" name="Rectangle 27">
                <a:extLst>
                  <a:ext uri="{FF2B5EF4-FFF2-40B4-BE49-F238E27FC236}">
                    <a16:creationId xmlns:a16="http://schemas.microsoft.com/office/drawing/2014/main" xmlns="" id="{830F0B85-FDD0-F851-5C34-899883C5F6E8}"/>
                  </a:ext>
                </a:extLst>
              </p:cNvPr>
              <p:cNvSpPr/>
              <p:nvPr/>
            </p:nvSpPr>
            <p:spPr>
              <a:xfrm>
                <a:off x="4742821" y="2863783"/>
                <a:ext cx="70339" cy="70339"/>
              </a:xfrm>
              <a:prstGeom prst="rect">
                <a:avLst/>
              </a:prstGeom>
              <a:solidFill>
                <a:srgbClr val="FBA3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prstClr val="white"/>
                  </a:solidFill>
                </a:endParaRPr>
              </a:p>
            </p:txBody>
          </p:sp>
        </p:grpSp>
      </p:grpSp>
      <p:sp>
        <p:nvSpPr>
          <p:cNvPr id="31"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8400916" y="1304173"/>
            <a:ext cx="3431885" cy="3672704"/>
          </a:xfrm>
        </p:spPr>
        <p:txBody>
          <a:bodyPr anchor="ctr">
            <a:normAutofit/>
          </a:bodyPr>
          <a:lstStyle/>
          <a:p>
            <a:pPr>
              <a:spcBef>
                <a:spcPts val="900"/>
              </a:spcBef>
            </a:pPr>
            <a:r>
              <a:rPr lang="fr-FR" sz="2000" dirty="0"/>
              <a:t>Les altérations génomiques les plus fréquentes au baseline en plus de la mutation BRAF étaient : SETD2 (43%), TP53 (43%), SMAD4 (21%), ATM, MLL2, CSFR1R, SMARCA4 (14% chacune) et CDKN2A(11%)</a:t>
            </a:r>
          </a:p>
        </p:txBody>
      </p:sp>
      <p:sp>
        <p:nvSpPr>
          <p:cNvPr id="2" name="Espace réservé du contenu 5">
            <a:extLst>
              <a:ext uri="{FF2B5EF4-FFF2-40B4-BE49-F238E27FC236}">
                <a16:creationId xmlns:a16="http://schemas.microsoft.com/office/drawing/2014/main" xmlns="" id="{5FF19537-DB07-68CB-F5FE-B3E336A67BC3}"/>
              </a:ext>
            </a:extLst>
          </p:cNvPr>
          <p:cNvSpPr txBox="1">
            <a:spLocks/>
          </p:cNvSpPr>
          <p:nvPr/>
        </p:nvSpPr>
        <p:spPr>
          <a:xfrm>
            <a:off x="1017816" y="979804"/>
            <a:ext cx="7005838" cy="4835594"/>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Tree>
    <p:extLst>
      <p:ext uri="{BB962C8B-B14F-4D97-AF65-F5344CB8AC3E}">
        <p14:creationId xmlns:p14="http://schemas.microsoft.com/office/powerpoint/2010/main" val="10109490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lstStyle/>
          <a:p>
            <a:r>
              <a:rPr lang="fr-FR" dirty="0"/>
              <a:t>2-6 juin2023</a:t>
            </a:r>
          </a:p>
        </p:txBody>
      </p:sp>
      <p:sp>
        <p:nvSpPr>
          <p:cNvPr id="4" name="Espace réservé du texte 3"/>
          <p:cNvSpPr>
            <a:spLocks noGrp="1"/>
          </p:cNvSpPr>
          <p:nvPr>
            <p:ph type="body" sz="quarter" idx="17"/>
          </p:nvPr>
        </p:nvSpPr>
        <p:spPr/>
        <p:txBody>
          <a:bodyPr/>
          <a:lstStyle/>
          <a:p>
            <a:r>
              <a:rPr lang="fr-FR" sz="7200" dirty="0"/>
              <a:t>CBNPC métastatiques</a:t>
            </a:r>
          </a:p>
        </p:txBody>
      </p:sp>
      <p:sp>
        <p:nvSpPr>
          <p:cNvPr id="5"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83496" y="3576007"/>
            <a:ext cx="10370160" cy="1690915"/>
          </a:xfrm>
        </p:spPr>
        <p:txBody>
          <a:bodyPr/>
          <a:lstStyle/>
          <a:p>
            <a:r>
              <a:rPr lang="fr-FR" dirty="0"/>
              <a:t>Mutations </a:t>
            </a:r>
            <a:r>
              <a:rPr lang="fr-FR" i="1" dirty="0"/>
              <a:t>EGFR</a:t>
            </a:r>
          </a:p>
        </p:txBody>
      </p:sp>
    </p:spTree>
    <p:extLst>
      <p:ext uri="{BB962C8B-B14F-4D97-AF65-F5344CB8AC3E}">
        <p14:creationId xmlns:p14="http://schemas.microsoft.com/office/powerpoint/2010/main" val="33161260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sz="1200" dirty="0"/>
              <a:t>S. </a:t>
            </a:r>
            <a:r>
              <a:rPr lang="fr-FR" sz="1200" dirty="0" err="1"/>
              <a:t>Kanda</a:t>
            </a:r>
            <a:r>
              <a:rPr lang="fr-FR" sz="1200" dirty="0"/>
              <a:t> </a:t>
            </a:r>
            <a:r>
              <a:rPr lang="fr-FR" dirty="0"/>
              <a:t>et al., ASCO</a:t>
            </a:r>
            <a:r>
              <a:rPr lang="fr-FR" baseline="30000" dirty="0"/>
              <a:t>®</a:t>
            </a:r>
            <a:r>
              <a:rPr lang="fr-FR" dirty="0"/>
              <a:t> 2023, LBA #9009</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dirty="0"/>
              <a:t>LBA #9009 : </a:t>
            </a:r>
            <a:r>
              <a:rPr lang="en-US" dirty="0"/>
              <a:t>JCOG1404/WJOG8214L, Etude AGAIN</a:t>
            </a:r>
            <a:endParaRPr lang="fr-FR" dirty="0"/>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p:txBody>
          <a:bodyPr/>
          <a:lstStyle/>
          <a:p>
            <a:r>
              <a:rPr lang="en-US" sz="2400" dirty="0"/>
              <a:t>Etude de phase 3 </a:t>
            </a:r>
            <a:r>
              <a:rPr lang="en-US" sz="2400" dirty="0" err="1"/>
              <a:t>comparant</a:t>
            </a:r>
            <a:r>
              <a:rPr lang="en-US" sz="2400" dirty="0"/>
              <a:t> </a:t>
            </a:r>
            <a:r>
              <a:rPr lang="en-US" sz="2400" dirty="0" err="1"/>
              <a:t>une</a:t>
            </a:r>
            <a:r>
              <a:rPr lang="en-US" sz="2400" dirty="0"/>
              <a:t> </a:t>
            </a:r>
            <a:r>
              <a:rPr lang="en-US" sz="2400" dirty="0" err="1"/>
              <a:t>monothérapie</a:t>
            </a:r>
            <a:r>
              <a:rPr lang="en-US" sz="2400" dirty="0"/>
              <a:t> avec </a:t>
            </a:r>
            <a:r>
              <a:rPr lang="en-US" sz="2400" dirty="0" err="1"/>
              <a:t>inhibiteur</a:t>
            </a:r>
            <a:r>
              <a:rPr lang="en-US" sz="2400" dirty="0"/>
              <a:t> tyrosine kinase de </a:t>
            </a:r>
            <a:r>
              <a:rPr lang="en-US" sz="2400" dirty="0" err="1"/>
              <a:t>l’</a:t>
            </a:r>
            <a:r>
              <a:rPr lang="en-US" sz="2400" i="1" dirty="0" err="1"/>
              <a:t>EGFR</a:t>
            </a:r>
            <a:r>
              <a:rPr lang="en-US" sz="2400" dirty="0"/>
              <a:t> (EGFR –TKI) en </a:t>
            </a:r>
            <a:r>
              <a:rPr lang="en-US" sz="2400" dirty="0" err="1"/>
              <a:t>monothérapie</a:t>
            </a:r>
            <a:r>
              <a:rPr lang="en-US" sz="2400" dirty="0"/>
              <a:t> et EGFR-TKI avec insertion de </a:t>
            </a:r>
            <a:r>
              <a:rPr lang="en-US" sz="2400" dirty="0" err="1"/>
              <a:t>platine</a:t>
            </a:r>
            <a:r>
              <a:rPr lang="en-US" sz="2400" dirty="0"/>
              <a:t> et </a:t>
            </a:r>
            <a:r>
              <a:rPr lang="en-US" sz="2400" dirty="0" err="1"/>
              <a:t>pémétrexed</a:t>
            </a:r>
            <a:r>
              <a:rPr lang="en-US" sz="2400" dirty="0"/>
              <a:t> en 1</a:t>
            </a:r>
            <a:r>
              <a:rPr lang="en-US" sz="2400" baseline="30000" dirty="0"/>
              <a:t>ère</a:t>
            </a:r>
            <a:r>
              <a:rPr lang="en-US" sz="2400" dirty="0"/>
              <a:t> </a:t>
            </a:r>
            <a:r>
              <a:rPr lang="en-US" sz="2400" dirty="0" err="1"/>
              <a:t>ligne</a:t>
            </a:r>
            <a:r>
              <a:rPr lang="en-US" sz="2400" dirty="0"/>
              <a:t> de CBNPC non </a:t>
            </a:r>
            <a:r>
              <a:rPr lang="en-US" sz="2400" dirty="0" err="1"/>
              <a:t>épidermoïde</a:t>
            </a:r>
            <a:r>
              <a:rPr lang="en-US" sz="2400" dirty="0"/>
              <a:t> avec mutation </a:t>
            </a:r>
            <a:r>
              <a:rPr lang="en-US" sz="2400" i="1" dirty="0"/>
              <a:t>EGFR</a:t>
            </a:r>
          </a:p>
        </p:txBody>
      </p:sp>
    </p:spTree>
    <p:extLst>
      <p:ext uri="{BB962C8B-B14F-4D97-AF65-F5344CB8AC3E}">
        <p14:creationId xmlns:p14="http://schemas.microsoft.com/office/powerpoint/2010/main" val="3192270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FCC63B70-BBE0-3EC2-E539-D8ADFB94EEFE}"/>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D42DD76D-56A4-4F15-4244-03BB9044E2CF}"/>
              </a:ext>
            </a:extLst>
          </p:cNvPr>
          <p:cNvSpPr>
            <a:spLocks noGrp="1"/>
          </p:cNvSpPr>
          <p:nvPr>
            <p:ph sz="quarter" idx="16"/>
          </p:nvPr>
        </p:nvSpPr>
        <p:spPr/>
        <p:txBody>
          <a:bodyPr/>
          <a:lstStyle/>
          <a:p>
            <a:r>
              <a:rPr lang="fr-FR" dirty="0"/>
              <a:t>S. </a:t>
            </a:r>
            <a:r>
              <a:rPr lang="fr-FR" dirty="0" err="1"/>
              <a:t>Kanda</a:t>
            </a:r>
            <a:r>
              <a:rPr lang="fr-FR" dirty="0"/>
              <a:t> et al., ASCO</a:t>
            </a:r>
            <a:r>
              <a:rPr lang="fr-FR" baseline="30000" dirty="0"/>
              <a:t>®</a:t>
            </a:r>
            <a:r>
              <a:rPr lang="fr-FR" dirty="0"/>
              <a:t> 2023, LBA #9009</a:t>
            </a:r>
          </a:p>
        </p:txBody>
      </p:sp>
      <p:sp>
        <p:nvSpPr>
          <p:cNvPr id="6" name="Espace réservé du texte 5">
            <a:extLst>
              <a:ext uri="{FF2B5EF4-FFF2-40B4-BE49-F238E27FC236}">
                <a16:creationId xmlns:a16="http://schemas.microsoft.com/office/drawing/2014/main" xmlns="" id="{15817B58-E6A0-D683-0951-FB199DD9BE33}"/>
              </a:ext>
            </a:extLst>
          </p:cNvPr>
          <p:cNvSpPr>
            <a:spLocks noGrp="1"/>
          </p:cNvSpPr>
          <p:nvPr>
            <p:ph type="body" sz="quarter" idx="17"/>
          </p:nvPr>
        </p:nvSpPr>
        <p:spPr/>
        <p:txBody>
          <a:bodyPr/>
          <a:lstStyle/>
          <a:p>
            <a:r>
              <a:rPr lang="en-US" dirty="0"/>
              <a:t>AGAIN, </a:t>
            </a:r>
            <a:r>
              <a:rPr lang="en-US" sz="3600" dirty="0"/>
              <a:t>JCOG1404/WJOG8214L </a:t>
            </a:r>
            <a:endParaRPr lang="fr-FR" sz="3600" dirty="0"/>
          </a:p>
        </p:txBody>
      </p:sp>
      <p:sp>
        <p:nvSpPr>
          <p:cNvPr id="7" name="Espace réservé du texte 6">
            <a:extLst>
              <a:ext uri="{FF2B5EF4-FFF2-40B4-BE49-F238E27FC236}">
                <a16:creationId xmlns:a16="http://schemas.microsoft.com/office/drawing/2014/main" xmlns="" id="{7441B301-87D7-8D82-3A44-92CF9B994DFF}"/>
              </a:ext>
            </a:extLst>
          </p:cNvPr>
          <p:cNvSpPr>
            <a:spLocks noGrp="1"/>
          </p:cNvSpPr>
          <p:nvPr>
            <p:ph type="body" sz="quarter" idx="18"/>
          </p:nvPr>
        </p:nvSpPr>
        <p:spPr/>
        <p:txBody>
          <a:bodyPr/>
          <a:lstStyle/>
          <a:p>
            <a:r>
              <a:rPr lang="fr-FR" dirty="0"/>
              <a:t>Schéma de l’étude (original)</a:t>
            </a:r>
          </a:p>
        </p:txBody>
      </p:sp>
      <p:sp>
        <p:nvSpPr>
          <p:cNvPr id="10" name="Espace réservé du contenu 9">
            <a:extLst>
              <a:ext uri="{FF2B5EF4-FFF2-40B4-BE49-F238E27FC236}">
                <a16:creationId xmlns:a16="http://schemas.microsoft.com/office/drawing/2014/main" xmlns="" id="{70F5A6D0-EA08-E806-C519-4F5D877543F7}"/>
              </a:ext>
            </a:extLst>
          </p:cNvPr>
          <p:cNvSpPr>
            <a:spLocks noGrp="1"/>
          </p:cNvSpPr>
          <p:nvPr>
            <p:ph sz="quarter" idx="21"/>
          </p:nvPr>
        </p:nvSpPr>
        <p:spPr>
          <a:xfrm>
            <a:off x="3125764" y="5045524"/>
            <a:ext cx="6873241" cy="738055"/>
          </a:xfrm>
          <a:noFill/>
        </p:spPr>
        <p:txBody>
          <a:bodyPr anchor="ctr"/>
          <a:lstStyle/>
          <a:p>
            <a:pPr algn="ctr"/>
            <a:r>
              <a:rPr lang="fr-FR" dirty="0">
                <a:solidFill>
                  <a:srgbClr val="005086"/>
                </a:solidFill>
              </a:rPr>
              <a:t>Étude de phase III ouverte, multicentrique et randomisée visant à confirmer la supériorité du bras expérimental</a:t>
            </a:r>
          </a:p>
        </p:txBody>
      </p:sp>
      <p:sp>
        <p:nvSpPr>
          <p:cNvPr id="11" name="Freeform 5">
            <a:extLst>
              <a:ext uri="{FF2B5EF4-FFF2-40B4-BE49-F238E27FC236}">
                <a16:creationId xmlns:a16="http://schemas.microsoft.com/office/drawing/2014/main" xmlns="" id="{6BA9310F-1176-2DA5-6E10-19237E0E1CF2}"/>
              </a:ext>
            </a:extLst>
          </p:cNvPr>
          <p:cNvSpPr/>
          <p:nvPr/>
        </p:nvSpPr>
        <p:spPr>
          <a:xfrm>
            <a:off x="1482213" y="1656202"/>
            <a:ext cx="2466436" cy="3206478"/>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Principaux critères d’inclusion</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CBNPC non-</a:t>
            </a:r>
            <a:r>
              <a:rPr lang="en-US" sz="1000" dirty="0" err="1">
                <a:solidFill>
                  <a:srgbClr val="000000"/>
                </a:solidFill>
                <a:latin typeface="Century Gothic" panose="020B0502020202020204" pitchFamily="34" charset="0"/>
                <a:cs typeface="Arial" panose="020B0604020202020204" pitchFamily="34" charset="0"/>
              </a:rPr>
              <a:t>épi</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Stade</a:t>
            </a:r>
            <a:r>
              <a:rPr lang="en-US" sz="1000" dirty="0">
                <a:solidFill>
                  <a:srgbClr val="000000"/>
                </a:solidFill>
                <a:latin typeface="Century Gothic" panose="020B0502020202020204" pitchFamily="34" charset="0"/>
                <a:cs typeface="Arial" panose="020B0604020202020204" pitchFamily="34" charset="0"/>
              </a:rPr>
              <a:t> IIIB/IV ou rechute</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EGFR exon 19 DEL ou L858R</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ECOG PS 0-1</a:t>
            </a: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Âge</a:t>
            </a:r>
            <a:r>
              <a:rPr lang="en-US" sz="1000" dirty="0">
                <a:solidFill>
                  <a:srgbClr val="000000"/>
                </a:solidFill>
                <a:latin typeface="Century Gothic" panose="020B0502020202020204" pitchFamily="34" charset="0"/>
                <a:cs typeface="Arial" panose="020B0604020202020204" pitchFamily="34" charset="0"/>
              </a:rPr>
              <a:t> 20-74 ans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Pas de traitement systémique antérieur</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Les </a:t>
            </a:r>
            <a:r>
              <a:rPr lang="en-US" sz="1000" dirty="0" err="1">
                <a:solidFill>
                  <a:srgbClr val="000000"/>
                </a:solidFill>
                <a:latin typeface="Century Gothic" panose="020B0502020202020204" pitchFamily="34" charset="0"/>
                <a:cs typeface="Arial" panose="020B0604020202020204" pitchFamily="34" charset="0"/>
              </a:rPr>
              <a:t>métastaes</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cérébrales</a:t>
            </a:r>
            <a:r>
              <a:rPr lang="en-US" sz="1000" dirty="0">
                <a:solidFill>
                  <a:srgbClr val="000000"/>
                </a:solidFill>
                <a:latin typeface="Century Gothic" panose="020B0502020202020204" pitchFamily="34" charset="0"/>
                <a:cs typeface="Arial" panose="020B0604020202020204" pitchFamily="34" charset="0"/>
              </a:rPr>
              <a:t> stables </a:t>
            </a:r>
            <a:r>
              <a:rPr lang="en-US" sz="1000" dirty="0" err="1">
                <a:solidFill>
                  <a:srgbClr val="000000"/>
                </a:solidFill>
                <a:latin typeface="Century Gothic" panose="020B0502020202020204" pitchFamily="34" charset="0"/>
                <a:cs typeface="Arial" panose="020B0604020202020204" pitchFamily="34" charset="0"/>
              </a:rPr>
              <a:t>ont</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été</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autorisées</a:t>
            </a:r>
            <a:endParaRPr lang="en-US" sz="1000" dirty="0">
              <a:solidFill>
                <a:srgbClr val="000000"/>
              </a:solidFill>
              <a:latin typeface="Century Gothic" panose="020B0502020202020204" pitchFamily="34" charset="0"/>
              <a:cs typeface="Arial" panose="020B0604020202020204" pitchFamily="34" charset="0"/>
            </a:endParaRPr>
          </a:p>
          <a:p>
            <a:pPr defTabSz="450056">
              <a:spcBef>
                <a:spcPts val="600"/>
              </a:spcBef>
              <a:buClr>
                <a:srgbClr val="FF7F4D"/>
              </a:buClr>
              <a:defRPr/>
            </a:pPr>
            <a:r>
              <a:rPr lang="da-DK" sz="1000" b="1" dirty="0">
                <a:solidFill>
                  <a:srgbClr val="000000"/>
                </a:solidFill>
                <a:latin typeface="Century Gothic" panose="020B0502020202020204" pitchFamily="34" charset="0"/>
                <a:cs typeface="Arial" panose="020B0604020202020204" pitchFamily="34" charset="0"/>
              </a:rPr>
              <a:t>Ajustés selon :</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Établissement</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Stade clinique IIIB/IV ou récidive</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Sexe</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Type de mutation (exon 19DEL ou L858R)</a:t>
            </a:r>
            <a:endParaRPr lang="en-US" sz="1000" dirty="0">
              <a:solidFill>
                <a:srgbClr val="000000"/>
              </a:solidFill>
              <a:latin typeface="Century Gothic" panose="020B0502020202020204" pitchFamily="34" charset="0"/>
              <a:cs typeface="Arial" panose="020B0604020202020204" pitchFamily="34" charset="0"/>
            </a:endParaRPr>
          </a:p>
        </p:txBody>
      </p:sp>
      <p:sp>
        <p:nvSpPr>
          <p:cNvPr id="12" name="Parenthèse ouvrante 11">
            <a:extLst>
              <a:ext uri="{FF2B5EF4-FFF2-40B4-BE49-F238E27FC236}">
                <a16:creationId xmlns:a16="http://schemas.microsoft.com/office/drawing/2014/main" xmlns="" id="{23CA7DC7-E732-EBBF-6F98-A8044244441C}"/>
              </a:ext>
            </a:extLst>
          </p:cNvPr>
          <p:cNvSpPr/>
          <p:nvPr/>
        </p:nvSpPr>
        <p:spPr>
          <a:xfrm>
            <a:off x="4066504" y="2182630"/>
            <a:ext cx="392134" cy="1902962"/>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400" kern="0">
              <a:solidFill>
                <a:srgbClr val="000000"/>
              </a:solidFill>
              <a:latin typeface="Arial" panose="020B0604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xmlns="" id="{EB772EFB-A88D-6C8C-2E70-EAC9AC65888D}"/>
              </a:ext>
            </a:extLst>
          </p:cNvPr>
          <p:cNvSpPr/>
          <p:nvPr/>
        </p:nvSpPr>
        <p:spPr>
          <a:xfrm>
            <a:off x="3797754" y="2816774"/>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1600" b="1" kern="0">
                <a:solidFill>
                  <a:srgbClr val="FFFFFF"/>
                </a:solidFill>
                <a:latin typeface="Century Gothic" panose="020B0502020202020204" pitchFamily="34" charset="0"/>
                <a:cs typeface="Arial" panose="020B0604020202020204" pitchFamily="34" charset="0"/>
              </a:rPr>
              <a:t>R</a:t>
            </a:r>
          </a:p>
          <a:p>
            <a:pPr algn="ctr">
              <a:defRPr/>
            </a:pPr>
            <a:r>
              <a:rPr lang="en-US" altLang="zh-CN" sz="1200" b="1" kern="0">
                <a:solidFill>
                  <a:srgbClr val="FFFFFF"/>
                </a:solidFill>
                <a:latin typeface="Century Gothic" panose="020B0502020202020204" pitchFamily="34" charset="0"/>
                <a:cs typeface="Arial" panose="020B0604020202020204" pitchFamily="34" charset="0"/>
              </a:rPr>
              <a:t>1:1</a:t>
            </a:r>
            <a:endParaRPr lang="en-US" altLang="zh-CN" sz="1600" b="1" kern="0">
              <a:solidFill>
                <a:srgbClr val="FFFFFF"/>
              </a:solidFill>
              <a:latin typeface="Century Gothic" panose="020B0502020202020204" pitchFamily="34" charset="0"/>
              <a:cs typeface="Arial" panose="020B0604020202020204" pitchFamily="34" charset="0"/>
            </a:endParaRPr>
          </a:p>
        </p:txBody>
      </p:sp>
      <p:sp>
        <p:nvSpPr>
          <p:cNvPr id="14" name="Freeform 41">
            <a:extLst>
              <a:ext uri="{FF2B5EF4-FFF2-40B4-BE49-F238E27FC236}">
                <a16:creationId xmlns:a16="http://schemas.microsoft.com/office/drawing/2014/main" xmlns="" id="{0E7E5234-D6C7-0885-5EFA-1E345F557DE0}"/>
              </a:ext>
            </a:extLst>
          </p:cNvPr>
          <p:cNvSpPr/>
          <p:nvPr/>
        </p:nvSpPr>
        <p:spPr>
          <a:xfrm>
            <a:off x="4580346" y="1656202"/>
            <a:ext cx="4839726" cy="1039904"/>
          </a:xfrm>
          <a:prstGeom prst="roundRect">
            <a:avLst>
              <a:gd name="adj" fmla="val 3380"/>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Géfitinib</a:t>
            </a:r>
            <a:r>
              <a:rPr lang="en-US" sz="1400" kern="0" dirty="0">
                <a:solidFill>
                  <a:prstClr val="white"/>
                </a:solidFill>
                <a:latin typeface="Century Gothic" panose="020B0502020202020204" pitchFamily="34" charset="0"/>
                <a:cs typeface="Arial" panose="020B0604020202020204" pitchFamily="34" charset="0"/>
              </a:rPr>
              <a:t> 250mg/j</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J 1-PD</a:t>
            </a:r>
          </a:p>
        </p:txBody>
      </p:sp>
      <p:sp>
        <p:nvSpPr>
          <p:cNvPr id="15" name="Freeform 41">
            <a:extLst>
              <a:ext uri="{FF2B5EF4-FFF2-40B4-BE49-F238E27FC236}">
                <a16:creationId xmlns:a16="http://schemas.microsoft.com/office/drawing/2014/main" xmlns="" id="{B3CAB096-3F89-501E-4C97-35F664D2F254}"/>
              </a:ext>
            </a:extLst>
          </p:cNvPr>
          <p:cNvSpPr/>
          <p:nvPr/>
        </p:nvSpPr>
        <p:spPr>
          <a:xfrm>
            <a:off x="4580346" y="3565639"/>
            <a:ext cx="1159424" cy="1039904"/>
          </a:xfrm>
          <a:prstGeom prst="roundRect">
            <a:avLst>
              <a:gd name="adj" fmla="val 3380"/>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Géfitinib</a:t>
            </a:r>
            <a:endParaRPr lang="en-US" sz="14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J1-56</a:t>
            </a:r>
          </a:p>
        </p:txBody>
      </p:sp>
      <p:sp>
        <p:nvSpPr>
          <p:cNvPr id="16" name="Freeform 41">
            <a:extLst>
              <a:ext uri="{FF2B5EF4-FFF2-40B4-BE49-F238E27FC236}">
                <a16:creationId xmlns:a16="http://schemas.microsoft.com/office/drawing/2014/main" xmlns="" id="{87CB5545-9603-466A-43CC-4FDFD54D41B0}"/>
              </a:ext>
            </a:extLst>
          </p:cNvPr>
          <p:cNvSpPr/>
          <p:nvPr/>
        </p:nvSpPr>
        <p:spPr>
          <a:xfrm>
            <a:off x="5861478" y="3565639"/>
            <a:ext cx="2277462" cy="1039904"/>
          </a:xfrm>
          <a:prstGeom prst="roundRect">
            <a:avLst>
              <a:gd name="adj" fmla="val 3380"/>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a:solidFill>
                  <a:prstClr val="white"/>
                </a:solidFill>
                <a:latin typeface="Century Gothic" panose="020B0502020202020204" pitchFamily="34" charset="0"/>
                <a:cs typeface="Arial" panose="020B0604020202020204" pitchFamily="34" charset="0"/>
              </a:rPr>
              <a:t>Cisplatine</a:t>
            </a:r>
            <a:r>
              <a:rPr lang="en-US" sz="1400" kern="0" dirty="0">
                <a:solidFill>
                  <a:prstClr val="white"/>
                </a:solidFill>
                <a:latin typeface="Century Gothic" panose="020B0502020202020204" pitchFamily="34" charset="0"/>
                <a:cs typeface="Arial" panose="020B0604020202020204" pitchFamily="34" charset="0"/>
              </a:rPr>
              <a:t> 75mg/m²</a:t>
            </a:r>
          </a:p>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Pémétrexed</a:t>
            </a:r>
            <a:r>
              <a:rPr lang="en-US" sz="1400" kern="0" dirty="0">
                <a:solidFill>
                  <a:prstClr val="white"/>
                </a:solidFill>
                <a:latin typeface="Century Gothic" panose="020B0502020202020204" pitchFamily="34" charset="0"/>
                <a:cs typeface="Arial" panose="020B0604020202020204" pitchFamily="34" charset="0"/>
              </a:rPr>
              <a:t> 500mg/m²</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Q3W, 3 cycles</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J71,J92,J113</a:t>
            </a:r>
          </a:p>
        </p:txBody>
      </p:sp>
      <p:sp>
        <p:nvSpPr>
          <p:cNvPr id="17" name="Freeform 41">
            <a:extLst>
              <a:ext uri="{FF2B5EF4-FFF2-40B4-BE49-F238E27FC236}">
                <a16:creationId xmlns:a16="http://schemas.microsoft.com/office/drawing/2014/main" xmlns="" id="{CA8CEBEB-6185-6657-50D9-7CC8E61D0186}"/>
              </a:ext>
            </a:extLst>
          </p:cNvPr>
          <p:cNvSpPr/>
          <p:nvPr/>
        </p:nvSpPr>
        <p:spPr>
          <a:xfrm>
            <a:off x="8260648" y="3565639"/>
            <a:ext cx="1159424" cy="1039904"/>
          </a:xfrm>
          <a:prstGeom prst="roundRect">
            <a:avLst>
              <a:gd name="adj" fmla="val 3380"/>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Géfitinib</a:t>
            </a:r>
            <a:endParaRPr lang="en-US" sz="14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J134-PD</a:t>
            </a:r>
          </a:p>
        </p:txBody>
      </p:sp>
      <p:sp>
        <p:nvSpPr>
          <p:cNvPr id="18" name="TextBox 4">
            <a:extLst>
              <a:ext uri="{FF2B5EF4-FFF2-40B4-BE49-F238E27FC236}">
                <a16:creationId xmlns:a16="http://schemas.microsoft.com/office/drawing/2014/main" xmlns="" id="{E9DF5D91-6353-316D-4273-BC2058646E1C}"/>
              </a:ext>
            </a:extLst>
          </p:cNvPr>
          <p:cNvSpPr txBox="1"/>
          <p:nvPr/>
        </p:nvSpPr>
        <p:spPr>
          <a:xfrm>
            <a:off x="4050077" y="2190058"/>
            <a:ext cx="530269"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a:solidFill>
                  <a:prstClr val="black">
                    <a:lumMod val="50000"/>
                    <a:lumOff val="50000"/>
                  </a:prstClr>
                </a:solidFill>
                <a:latin typeface="Century Gothic" panose="020B0502020202020204" pitchFamily="34" charset="0"/>
              </a:rPr>
              <a:t>N=250</a:t>
            </a:r>
            <a:endParaRPr lang="en-GB" sz="900" dirty="0">
              <a:solidFill>
                <a:prstClr val="black">
                  <a:lumMod val="50000"/>
                  <a:lumOff val="50000"/>
                </a:prstClr>
              </a:solidFill>
              <a:latin typeface="Century Gothic" panose="020B0502020202020204" pitchFamily="34" charset="0"/>
            </a:endParaRPr>
          </a:p>
        </p:txBody>
      </p:sp>
      <p:sp>
        <p:nvSpPr>
          <p:cNvPr id="19" name="TextBox 4">
            <a:extLst>
              <a:ext uri="{FF2B5EF4-FFF2-40B4-BE49-F238E27FC236}">
                <a16:creationId xmlns:a16="http://schemas.microsoft.com/office/drawing/2014/main" xmlns="" id="{77261D87-FB20-EF7F-42CA-08DAAAE41508}"/>
              </a:ext>
            </a:extLst>
          </p:cNvPr>
          <p:cNvSpPr txBox="1"/>
          <p:nvPr/>
        </p:nvSpPr>
        <p:spPr>
          <a:xfrm>
            <a:off x="4046785" y="3847000"/>
            <a:ext cx="530269"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a:solidFill>
                  <a:prstClr val="black">
                    <a:lumMod val="50000"/>
                    <a:lumOff val="50000"/>
                  </a:prstClr>
                </a:solidFill>
                <a:latin typeface="Century Gothic" panose="020B0502020202020204" pitchFamily="34" charset="0"/>
              </a:rPr>
              <a:t>N=250</a:t>
            </a:r>
            <a:endParaRPr lang="en-GB" sz="900" dirty="0">
              <a:solidFill>
                <a:prstClr val="black">
                  <a:lumMod val="50000"/>
                  <a:lumOff val="50000"/>
                </a:prstClr>
              </a:solidFill>
              <a:latin typeface="Century Gothic" panose="020B0502020202020204" pitchFamily="34" charset="0"/>
            </a:endParaRPr>
          </a:p>
        </p:txBody>
      </p:sp>
      <p:sp>
        <p:nvSpPr>
          <p:cNvPr id="20" name="Freeform 5">
            <a:extLst>
              <a:ext uri="{FF2B5EF4-FFF2-40B4-BE49-F238E27FC236}">
                <a16:creationId xmlns:a16="http://schemas.microsoft.com/office/drawing/2014/main" xmlns="" id="{8AAD35B6-2371-DD55-02C0-0072BB763614}"/>
              </a:ext>
            </a:extLst>
          </p:cNvPr>
          <p:cNvSpPr/>
          <p:nvPr/>
        </p:nvSpPr>
        <p:spPr>
          <a:xfrm>
            <a:off x="9736115" y="2153846"/>
            <a:ext cx="1825160" cy="191929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Objectif primaire</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SG</a:t>
            </a:r>
          </a:p>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Objectifs secondaires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SSP, ORR, </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événements indésirables, événements graves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Proportion Positive d’EGFR T790M en cas de maladie progressive (PD)</a:t>
            </a:r>
            <a:endParaRPr lang="en-US" sz="1000" dirty="0">
              <a:solidFill>
                <a:srgbClr val="000000"/>
              </a:solidFill>
              <a:latin typeface="Century Gothic" panose="020B0502020202020204" pitchFamily="34" charset="0"/>
              <a:cs typeface="Arial" panose="020B0604020202020204" pitchFamily="34" charset="0"/>
            </a:endParaRPr>
          </a:p>
        </p:txBody>
      </p:sp>
      <p:cxnSp>
        <p:nvCxnSpPr>
          <p:cNvPr id="21" name="Connecteur droit 20">
            <a:extLst>
              <a:ext uri="{FF2B5EF4-FFF2-40B4-BE49-F238E27FC236}">
                <a16:creationId xmlns:a16="http://schemas.microsoft.com/office/drawing/2014/main" xmlns="" id="{8686794E-335C-BDBC-A3D1-6BE6DD5B134D}"/>
              </a:ext>
            </a:extLst>
          </p:cNvPr>
          <p:cNvCxnSpPr>
            <a:cxnSpLocks/>
          </p:cNvCxnSpPr>
          <p:nvPr/>
        </p:nvCxnSpPr>
        <p:spPr>
          <a:xfrm>
            <a:off x="9573409" y="2153846"/>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22" name="Freeform 55">
            <a:extLst>
              <a:ext uri="{FF2B5EF4-FFF2-40B4-BE49-F238E27FC236}">
                <a16:creationId xmlns:a16="http://schemas.microsoft.com/office/drawing/2014/main" xmlns="" id="{9A005BD0-0133-0CDE-C4C8-64E6D712E08E}"/>
              </a:ext>
            </a:extLst>
          </p:cNvPr>
          <p:cNvSpPr/>
          <p:nvPr/>
        </p:nvSpPr>
        <p:spPr>
          <a:xfrm rot="5400000">
            <a:off x="9420803" y="3069612"/>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sp>
        <p:nvSpPr>
          <p:cNvPr id="23" name="Rectangle à coins arrondis 33">
            <a:extLst>
              <a:ext uri="{FF2B5EF4-FFF2-40B4-BE49-F238E27FC236}">
                <a16:creationId xmlns:a16="http://schemas.microsoft.com/office/drawing/2014/main" xmlns="" id="{7A2BD3AB-E1B6-D78B-A8D3-195B8CF344ED}"/>
              </a:ext>
            </a:extLst>
          </p:cNvPr>
          <p:cNvSpPr/>
          <p:nvPr/>
        </p:nvSpPr>
        <p:spPr>
          <a:xfrm>
            <a:off x="1403796" y="1422626"/>
            <a:ext cx="10295003" cy="3622898"/>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sp>
        <p:nvSpPr>
          <p:cNvPr id="24" name="TextBox 4">
            <a:extLst>
              <a:ext uri="{FF2B5EF4-FFF2-40B4-BE49-F238E27FC236}">
                <a16:creationId xmlns:a16="http://schemas.microsoft.com/office/drawing/2014/main" xmlns="" id="{1096A00F-868B-9160-4C38-FE8B947CD99B}"/>
              </a:ext>
            </a:extLst>
          </p:cNvPr>
          <p:cNvSpPr txBox="1"/>
          <p:nvPr/>
        </p:nvSpPr>
        <p:spPr>
          <a:xfrm>
            <a:off x="4346840" y="2976574"/>
            <a:ext cx="19173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a:solidFill>
                  <a:prstClr val="black">
                    <a:lumMod val="50000"/>
                    <a:lumOff val="50000"/>
                  </a:prstClr>
                </a:solidFill>
                <a:latin typeface="Century Gothic" panose="020B0502020202020204" pitchFamily="34" charset="0"/>
              </a:rPr>
              <a:t>N=500</a:t>
            </a:r>
            <a:endParaRPr lang="en-GB" sz="1000" dirty="0">
              <a:solidFill>
                <a:prstClr val="black">
                  <a:lumMod val="50000"/>
                  <a:lumOff val="50000"/>
                </a:prstClr>
              </a:solidFill>
              <a:latin typeface="Century Gothic" panose="020B0502020202020204" pitchFamily="34" charset="0"/>
            </a:endParaRPr>
          </a:p>
        </p:txBody>
      </p:sp>
      <p:sp>
        <p:nvSpPr>
          <p:cNvPr id="2" name="ZoneTexte 1"/>
          <p:cNvSpPr txBox="1"/>
          <p:nvPr/>
        </p:nvSpPr>
        <p:spPr>
          <a:xfrm>
            <a:off x="1403796" y="942791"/>
            <a:ext cx="8089074" cy="369332"/>
          </a:xfrm>
          <a:prstGeom prst="rect">
            <a:avLst/>
          </a:prstGeom>
          <a:noFill/>
        </p:spPr>
        <p:txBody>
          <a:bodyPr wrap="none" rtlCol="0">
            <a:spAutoFit/>
          </a:bodyPr>
          <a:lstStyle/>
          <a:p>
            <a:r>
              <a:rPr lang="fr-FR" b="1" dirty="0">
                <a:solidFill>
                  <a:srgbClr val="737078"/>
                </a:solidFill>
                <a:latin typeface="Century Gothic" panose="020B0502020202020204" pitchFamily="34" charset="0"/>
              </a:rPr>
              <a:t>Schéma initial de l’étude ensuite modifié avec l’arrivée de l’</a:t>
            </a:r>
            <a:r>
              <a:rPr lang="fr-FR" b="1" dirty="0" err="1">
                <a:solidFill>
                  <a:srgbClr val="737078"/>
                </a:solidFill>
                <a:latin typeface="Century Gothic" panose="020B0502020202020204" pitchFamily="34" charset="0"/>
              </a:rPr>
              <a:t>osimertinib</a:t>
            </a:r>
            <a:endParaRPr lang="fr-FR" b="1" dirty="0">
              <a:solidFill>
                <a:srgbClr val="737078"/>
              </a:solidFill>
              <a:latin typeface="Century Gothic" panose="020B0502020202020204" pitchFamily="34" charset="0"/>
            </a:endParaRPr>
          </a:p>
        </p:txBody>
      </p:sp>
    </p:spTree>
    <p:extLst>
      <p:ext uri="{BB962C8B-B14F-4D97-AF65-F5344CB8AC3E}">
        <p14:creationId xmlns:p14="http://schemas.microsoft.com/office/powerpoint/2010/main" val="2841763905"/>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FCC63B70-BBE0-3EC2-E539-D8ADFB94EEFE}"/>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D42DD76D-56A4-4F15-4244-03BB9044E2CF}"/>
              </a:ext>
            </a:extLst>
          </p:cNvPr>
          <p:cNvSpPr>
            <a:spLocks noGrp="1"/>
          </p:cNvSpPr>
          <p:nvPr>
            <p:ph sz="quarter" idx="16"/>
          </p:nvPr>
        </p:nvSpPr>
        <p:spPr/>
        <p:txBody>
          <a:bodyPr/>
          <a:lstStyle/>
          <a:p>
            <a:r>
              <a:rPr lang="fr-FR" dirty="0"/>
              <a:t>S. </a:t>
            </a:r>
            <a:r>
              <a:rPr lang="fr-FR" dirty="0" err="1"/>
              <a:t>Kanda</a:t>
            </a:r>
            <a:r>
              <a:rPr lang="fr-FR" dirty="0"/>
              <a:t> et al., ASCO</a:t>
            </a:r>
            <a:r>
              <a:rPr lang="fr-FR" baseline="30000" dirty="0"/>
              <a:t>®</a:t>
            </a:r>
            <a:r>
              <a:rPr lang="fr-FR" dirty="0"/>
              <a:t> 2023, LBA #9009</a:t>
            </a:r>
          </a:p>
        </p:txBody>
      </p:sp>
      <p:sp>
        <p:nvSpPr>
          <p:cNvPr id="6" name="Espace réservé du texte 5">
            <a:extLst>
              <a:ext uri="{FF2B5EF4-FFF2-40B4-BE49-F238E27FC236}">
                <a16:creationId xmlns:a16="http://schemas.microsoft.com/office/drawing/2014/main" xmlns="" id="{15817B58-E6A0-D683-0951-FB199DD9BE33}"/>
              </a:ext>
            </a:extLst>
          </p:cNvPr>
          <p:cNvSpPr>
            <a:spLocks noGrp="1"/>
          </p:cNvSpPr>
          <p:nvPr>
            <p:ph type="body" sz="quarter" idx="17"/>
          </p:nvPr>
        </p:nvSpPr>
        <p:spPr/>
        <p:txBody>
          <a:bodyPr/>
          <a:lstStyle/>
          <a:p>
            <a:r>
              <a:rPr lang="en-US" dirty="0"/>
              <a:t>AGAIN, JCOG1404/WJOG8214L </a:t>
            </a:r>
            <a:endParaRPr lang="fr-FR" dirty="0"/>
          </a:p>
        </p:txBody>
      </p:sp>
      <p:sp>
        <p:nvSpPr>
          <p:cNvPr id="7" name="Espace réservé du texte 6">
            <a:extLst>
              <a:ext uri="{FF2B5EF4-FFF2-40B4-BE49-F238E27FC236}">
                <a16:creationId xmlns:a16="http://schemas.microsoft.com/office/drawing/2014/main" xmlns="" id="{7441B301-87D7-8D82-3A44-92CF9B994DFF}"/>
              </a:ext>
            </a:extLst>
          </p:cNvPr>
          <p:cNvSpPr>
            <a:spLocks noGrp="1"/>
          </p:cNvSpPr>
          <p:nvPr>
            <p:ph type="body" sz="quarter" idx="18"/>
          </p:nvPr>
        </p:nvSpPr>
        <p:spPr/>
        <p:txBody>
          <a:bodyPr/>
          <a:lstStyle/>
          <a:p>
            <a:r>
              <a:rPr lang="fr-FR"/>
              <a:t>Schéma de l’étude (révisé)</a:t>
            </a:r>
          </a:p>
        </p:txBody>
      </p:sp>
      <p:sp>
        <p:nvSpPr>
          <p:cNvPr id="10" name="Espace réservé du contenu 9">
            <a:extLst>
              <a:ext uri="{FF2B5EF4-FFF2-40B4-BE49-F238E27FC236}">
                <a16:creationId xmlns:a16="http://schemas.microsoft.com/office/drawing/2014/main" xmlns="" id="{70F5A6D0-EA08-E806-C519-4F5D877543F7}"/>
              </a:ext>
            </a:extLst>
          </p:cNvPr>
          <p:cNvSpPr>
            <a:spLocks noGrp="1"/>
          </p:cNvSpPr>
          <p:nvPr>
            <p:ph sz="quarter" idx="21"/>
          </p:nvPr>
        </p:nvSpPr>
        <p:spPr>
          <a:xfrm>
            <a:off x="3114676" y="5012361"/>
            <a:ext cx="6873241" cy="738055"/>
          </a:xfrm>
          <a:noFill/>
        </p:spPr>
        <p:txBody>
          <a:bodyPr anchor="ctr"/>
          <a:lstStyle/>
          <a:p>
            <a:pPr algn="ctr"/>
            <a:r>
              <a:rPr lang="fr-FR" dirty="0">
                <a:solidFill>
                  <a:srgbClr val="005086"/>
                </a:solidFill>
              </a:rPr>
              <a:t>En octobre 2018, l'EGFR-TKI a été remplacé par l'</a:t>
            </a:r>
            <a:r>
              <a:rPr lang="fr-FR" dirty="0" err="1">
                <a:solidFill>
                  <a:srgbClr val="005086"/>
                </a:solidFill>
              </a:rPr>
              <a:t>osimertinib</a:t>
            </a:r>
            <a:r>
              <a:rPr lang="fr-FR" dirty="0">
                <a:solidFill>
                  <a:srgbClr val="005086"/>
                </a:solidFill>
              </a:rPr>
              <a:t> au vu des résultats de l'étude FLAURA</a:t>
            </a:r>
          </a:p>
        </p:txBody>
      </p:sp>
      <p:sp>
        <p:nvSpPr>
          <p:cNvPr id="12" name="Parenthèse ouvrante 11">
            <a:extLst>
              <a:ext uri="{FF2B5EF4-FFF2-40B4-BE49-F238E27FC236}">
                <a16:creationId xmlns:a16="http://schemas.microsoft.com/office/drawing/2014/main" xmlns="" id="{23CA7DC7-E732-EBBF-6F98-A8044244441C}"/>
              </a:ext>
            </a:extLst>
          </p:cNvPr>
          <p:cNvSpPr/>
          <p:nvPr/>
        </p:nvSpPr>
        <p:spPr>
          <a:xfrm>
            <a:off x="4066504" y="2215793"/>
            <a:ext cx="392134" cy="1902962"/>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400" kern="0">
              <a:solidFill>
                <a:srgbClr val="000000"/>
              </a:solidFill>
              <a:latin typeface="Arial" panose="020B0604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xmlns="" id="{EB772EFB-A88D-6C8C-2E70-EAC9AC65888D}"/>
              </a:ext>
            </a:extLst>
          </p:cNvPr>
          <p:cNvSpPr/>
          <p:nvPr/>
        </p:nvSpPr>
        <p:spPr>
          <a:xfrm>
            <a:off x="3797754" y="2849937"/>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1600" b="1" kern="0">
                <a:solidFill>
                  <a:srgbClr val="FFFFFF"/>
                </a:solidFill>
                <a:latin typeface="Century Gothic" panose="020B0502020202020204" pitchFamily="34" charset="0"/>
                <a:cs typeface="Arial" panose="020B0604020202020204" pitchFamily="34" charset="0"/>
              </a:rPr>
              <a:t>R</a:t>
            </a:r>
          </a:p>
          <a:p>
            <a:pPr algn="ctr">
              <a:defRPr/>
            </a:pPr>
            <a:r>
              <a:rPr lang="en-US" altLang="zh-CN" sz="1200" b="1" kern="0">
                <a:solidFill>
                  <a:srgbClr val="FFFFFF"/>
                </a:solidFill>
                <a:latin typeface="Century Gothic" panose="020B0502020202020204" pitchFamily="34" charset="0"/>
                <a:cs typeface="Arial" panose="020B0604020202020204" pitchFamily="34" charset="0"/>
              </a:rPr>
              <a:t>1:1</a:t>
            </a:r>
            <a:endParaRPr lang="en-US" altLang="zh-CN" sz="1600" b="1" kern="0">
              <a:solidFill>
                <a:srgbClr val="FFFFFF"/>
              </a:solidFill>
              <a:latin typeface="Century Gothic" panose="020B0502020202020204" pitchFamily="34" charset="0"/>
              <a:cs typeface="Arial" panose="020B0604020202020204" pitchFamily="34" charset="0"/>
            </a:endParaRPr>
          </a:p>
        </p:txBody>
      </p:sp>
      <p:sp>
        <p:nvSpPr>
          <p:cNvPr id="14" name="Freeform 41">
            <a:extLst>
              <a:ext uri="{FF2B5EF4-FFF2-40B4-BE49-F238E27FC236}">
                <a16:creationId xmlns:a16="http://schemas.microsoft.com/office/drawing/2014/main" xmlns="" id="{0E7E5234-D6C7-0885-5EFA-1E345F557DE0}"/>
              </a:ext>
            </a:extLst>
          </p:cNvPr>
          <p:cNvSpPr/>
          <p:nvPr/>
        </p:nvSpPr>
        <p:spPr>
          <a:xfrm>
            <a:off x="4580346" y="1689365"/>
            <a:ext cx="4839726" cy="1039904"/>
          </a:xfrm>
          <a:prstGeom prst="roundRect">
            <a:avLst>
              <a:gd name="adj" fmla="val 3380"/>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Osimertinib</a:t>
            </a:r>
            <a:r>
              <a:rPr lang="en-US" sz="1400" kern="0" dirty="0">
                <a:solidFill>
                  <a:prstClr val="white"/>
                </a:solidFill>
                <a:latin typeface="Century Gothic" panose="020B0502020202020204" pitchFamily="34" charset="0"/>
                <a:cs typeface="Arial" panose="020B0604020202020204" pitchFamily="34" charset="0"/>
              </a:rPr>
              <a:t> 80mg/j</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J1-PD</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(N=87/250)</a:t>
            </a:r>
          </a:p>
        </p:txBody>
      </p:sp>
      <p:sp>
        <p:nvSpPr>
          <p:cNvPr id="15" name="Freeform 41">
            <a:extLst>
              <a:ext uri="{FF2B5EF4-FFF2-40B4-BE49-F238E27FC236}">
                <a16:creationId xmlns:a16="http://schemas.microsoft.com/office/drawing/2014/main" xmlns="" id="{B3CAB096-3F89-501E-4C97-35F664D2F254}"/>
              </a:ext>
            </a:extLst>
          </p:cNvPr>
          <p:cNvSpPr/>
          <p:nvPr/>
        </p:nvSpPr>
        <p:spPr>
          <a:xfrm>
            <a:off x="4580346" y="3598802"/>
            <a:ext cx="1159424" cy="1039904"/>
          </a:xfrm>
          <a:prstGeom prst="roundRect">
            <a:avLst>
              <a:gd name="adj" fmla="val 3380"/>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Osimertinib</a:t>
            </a:r>
            <a:endParaRPr lang="en-US" sz="14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J1-J56</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(n=87/250)</a:t>
            </a:r>
          </a:p>
        </p:txBody>
      </p:sp>
      <p:sp>
        <p:nvSpPr>
          <p:cNvPr id="16" name="Freeform 41">
            <a:extLst>
              <a:ext uri="{FF2B5EF4-FFF2-40B4-BE49-F238E27FC236}">
                <a16:creationId xmlns:a16="http://schemas.microsoft.com/office/drawing/2014/main" xmlns="" id="{87CB5545-9603-466A-43CC-4FDFD54D41B0}"/>
              </a:ext>
            </a:extLst>
          </p:cNvPr>
          <p:cNvSpPr/>
          <p:nvPr/>
        </p:nvSpPr>
        <p:spPr>
          <a:xfrm>
            <a:off x="5861478" y="3598802"/>
            <a:ext cx="2277462" cy="1039904"/>
          </a:xfrm>
          <a:prstGeom prst="roundRect">
            <a:avLst>
              <a:gd name="adj" fmla="val 3380"/>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a:solidFill>
                  <a:prstClr val="white"/>
                </a:solidFill>
                <a:latin typeface="Century Gothic" panose="020B0502020202020204" pitchFamily="34" charset="0"/>
                <a:cs typeface="Arial" panose="020B0604020202020204" pitchFamily="34" charset="0"/>
              </a:rPr>
              <a:t>Cisplatine</a:t>
            </a:r>
            <a:r>
              <a:rPr lang="en-US" sz="1400" kern="0" dirty="0">
                <a:solidFill>
                  <a:prstClr val="white"/>
                </a:solidFill>
                <a:latin typeface="Century Gothic" panose="020B0502020202020204" pitchFamily="34" charset="0"/>
                <a:cs typeface="Arial" panose="020B0604020202020204" pitchFamily="34" charset="0"/>
              </a:rPr>
              <a:t> 75mg/m²</a:t>
            </a:r>
          </a:p>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Pémétrexed</a:t>
            </a:r>
            <a:r>
              <a:rPr lang="en-US" sz="1400" kern="0" dirty="0">
                <a:solidFill>
                  <a:prstClr val="white"/>
                </a:solidFill>
                <a:latin typeface="Century Gothic" panose="020B0502020202020204" pitchFamily="34" charset="0"/>
                <a:cs typeface="Arial" panose="020B0604020202020204" pitchFamily="34" charset="0"/>
              </a:rPr>
              <a:t> 500mg/m²</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Q3W, 3 cycles</a:t>
            </a: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J71,J92,J113</a:t>
            </a:r>
          </a:p>
        </p:txBody>
      </p:sp>
      <p:sp>
        <p:nvSpPr>
          <p:cNvPr id="17" name="Freeform 41">
            <a:extLst>
              <a:ext uri="{FF2B5EF4-FFF2-40B4-BE49-F238E27FC236}">
                <a16:creationId xmlns:a16="http://schemas.microsoft.com/office/drawing/2014/main" xmlns="" id="{CA8CEBEB-6185-6657-50D9-7CC8E61D0186}"/>
              </a:ext>
            </a:extLst>
          </p:cNvPr>
          <p:cNvSpPr/>
          <p:nvPr/>
        </p:nvSpPr>
        <p:spPr>
          <a:xfrm>
            <a:off x="8260648" y="3598802"/>
            <a:ext cx="1159424" cy="1039904"/>
          </a:xfrm>
          <a:prstGeom prst="roundRect">
            <a:avLst>
              <a:gd name="adj" fmla="val 3380"/>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400" b="1" kern="0" dirty="0" err="1">
                <a:solidFill>
                  <a:prstClr val="white"/>
                </a:solidFill>
                <a:latin typeface="Century Gothic" panose="020B0502020202020204" pitchFamily="34" charset="0"/>
                <a:cs typeface="Arial" panose="020B0604020202020204" pitchFamily="34" charset="0"/>
              </a:rPr>
              <a:t>Osimertinib</a:t>
            </a:r>
            <a:endParaRPr lang="en-US" sz="1400" b="1"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400" kern="0" dirty="0">
                <a:solidFill>
                  <a:prstClr val="white"/>
                </a:solidFill>
                <a:latin typeface="Century Gothic" panose="020B0502020202020204" pitchFamily="34" charset="0"/>
                <a:cs typeface="Arial" panose="020B0604020202020204" pitchFamily="34" charset="0"/>
              </a:rPr>
              <a:t>J134-PD</a:t>
            </a:r>
          </a:p>
        </p:txBody>
      </p:sp>
      <p:sp>
        <p:nvSpPr>
          <p:cNvPr id="18" name="TextBox 4">
            <a:extLst>
              <a:ext uri="{FF2B5EF4-FFF2-40B4-BE49-F238E27FC236}">
                <a16:creationId xmlns:a16="http://schemas.microsoft.com/office/drawing/2014/main" xmlns="" id="{E9DF5D91-6353-316D-4273-BC2058646E1C}"/>
              </a:ext>
            </a:extLst>
          </p:cNvPr>
          <p:cNvSpPr txBox="1"/>
          <p:nvPr/>
        </p:nvSpPr>
        <p:spPr>
          <a:xfrm>
            <a:off x="4050077" y="2223221"/>
            <a:ext cx="530269"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a:solidFill>
                  <a:prstClr val="black">
                    <a:lumMod val="50000"/>
                    <a:lumOff val="50000"/>
                  </a:prstClr>
                </a:solidFill>
                <a:latin typeface="Century Gothic" panose="020B0502020202020204" pitchFamily="34" charset="0"/>
              </a:rPr>
              <a:t>N=250</a:t>
            </a:r>
            <a:endParaRPr lang="en-GB" sz="900" dirty="0">
              <a:solidFill>
                <a:prstClr val="black">
                  <a:lumMod val="50000"/>
                  <a:lumOff val="50000"/>
                </a:prstClr>
              </a:solidFill>
              <a:latin typeface="Century Gothic" panose="020B0502020202020204" pitchFamily="34" charset="0"/>
            </a:endParaRPr>
          </a:p>
        </p:txBody>
      </p:sp>
      <p:sp>
        <p:nvSpPr>
          <p:cNvPr id="19" name="TextBox 4">
            <a:extLst>
              <a:ext uri="{FF2B5EF4-FFF2-40B4-BE49-F238E27FC236}">
                <a16:creationId xmlns:a16="http://schemas.microsoft.com/office/drawing/2014/main" xmlns="" id="{77261D87-FB20-EF7F-42CA-08DAAAE41508}"/>
              </a:ext>
            </a:extLst>
          </p:cNvPr>
          <p:cNvSpPr txBox="1"/>
          <p:nvPr/>
        </p:nvSpPr>
        <p:spPr>
          <a:xfrm>
            <a:off x="4046785" y="3880163"/>
            <a:ext cx="530269"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a:solidFill>
                  <a:prstClr val="black">
                    <a:lumMod val="50000"/>
                    <a:lumOff val="50000"/>
                  </a:prstClr>
                </a:solidFill>
                <a:latin typeface="Century Gothic" panose="020B0502020202020204" pitchFamily="34" charset="0"/>
              </a:rPr>
              <a:t>N=250</a:t>
            </a:r>
            <a:endParaRPr lang="en-GB" sz="900" dirty="0">
              <a:solidFill>
                <a:prstClr val="black">
                  <a:lumMod val="50000"/>
                  <a:lumOff val="50000"/>
                </a:prstClr>
              </a:solidFill>
              <a:latin typeface="Century Gothic" panose="020B0502020202020204" pitchFamily="34" charset="0"/>
            </a:endParaRPr>
          </a:p>
        </p:txBody>
      </p:sp>
      <p:cxnSp>
        <p:nvCxnSpPr>
          <p:cNvPr id="21" name="Connecteur droit 20">
            <a:extLst>
              <a:ext uri="{FF2B5EF4-FFF2-40B4-BE49-F238E27FC236}">
                <a16:creationId xmlns:a16="http://schemas.microsoft.com/office/drawing/2014/main" xmlns="" id="{8686794E-335C-BDBC-A3D1-6BE6DD5B134D}"/>
              </a:ext>
            </a:extLst>
          </p:cNvPr>
          <p:cNvCxnSpPr>
            <a:cxnSpLocks/>
          </p:cNvCxnSpPr>
          <p:nvPr/>
        </p:nvCxnSpPr>
        <p:spPr>
          <a:xfrm>
            <a:off x="9573409" y="2187009"/>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22" name="Freeform 55">
            <a:extLst>
              <a:ext uri="{FF2B5EF4-FFF2-40B4-BE49-F238E27FC236}">
                <a16:creationId xmlns:a16="http://schemas.microsoft.com/office/drawing/2014/main" xmlns="" id="{9A005BD0-0133-0CDE-C4C8-64E6D712E08E}"/>
              </a:ext>
            </a:extLst>
          </p:cNvPr>
          <p:cNvSpPr/>
          <p:nvPr/>
        </p:nvSpPr>
        <p:spPr>
          <a:xfrm rot="5400000">
            <a:off x="9420803" y="3102775"/>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sp>
        <p:nvSpPr>
          <p:cNvPr id="23" name="Rectangle à coins arrondis 33">
            <a:extLst>
              <a:ext uri="{FF2B5EF4-FFF2-40B4-BE49-F238E27FC236}">
                <a16:creationId xmlns:a16="http://schemas.microsoft.com/office/drawing/2014/main" xmlns="" id="{7A2BD3AB-E1B6-D78B-A8D3-195B8CF344ED}"/>
              </a:ext>
            </a:extLst>
          </p:cNvPr>
          <p:cNvSpPr/>
          <p:nvPr/>
        </p:nvSpPr>
        <p:spPr>
          <a:xfrm>
            <a:off x="1403796" y="1455789"/>
            <a:ext cx="10295003" cy="3556572"/>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sp>
        <p:nvSpPr>
          <p:cNvPr id="3" name="TextBox 4">
            <a:extLst>
              <a:ext uri="{FF2B5EF4-FFF2-40B4-BE49-F238E27FC236}">
                <a16:creationId xmlns:a16="http://schemas.microsoft.com/office/drawing/2014/main" xmlns="" id="{7A99B069-2BD4-49B9-5808-DB579AD90FE8}"/>
              </a:ext>
            </a:extLst>
          </p:cNvPr>
          <p:cNvSpPr txBox="1"/>
          <p:nvPr/>
        </p:nvSpPr>
        <p:spPr>
          <a:xfrm>
            <a:off x="4346840" y="3009737"/>
            <a:ext cx="19173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a:solidFill>
                  <a:prstClr val="black">
                    <a:lumMod val="50000"/>
                    <a:lumOff val="50000"/>
                  </a:prstClr>
                </a:solidFill>
                <a:latin typeface="Century Gothic" panose="020B0502020202020204" pitchFamily="34" charset="0"/>
              </a:rPr>
              <a:t>N=500 (Osimertinib, n=174)</a:t>
            </a:r>
            <a:endParaRPr lang="en-GB" sz="1000" dirty="0">
              <a:solidFill>
                <a:prstClr val="black">
                  <a:lumMod val="50000"/>
                  <a:lumOff val="50000"/>
                </a:prstClr>
              </a:solidFill>
              <a:latin typeface="Century Gothic" panose="020B0502020202020204" pitchFamily="34" charset="0"/>
            </a:endParaRPr>
          </a:p>
        </p:txBody>
      </p:sp>
      <p:sp>
        <p:nvSpPr>
          <p:cNvPr id="2" name="ZoneTexte 1"/>
          <p:cNvSpPr txBox="1"/>
          <p:nvPr/>
        </p:nvSpPr>
        <p:spPr>
          <a:xfrm>
            <a:off x="1247643" y="868439"/>
            <a:ext cx="8804013" cy="369332"/>
          </a:xfrm>
          <a:prstGeom prst="rect">
            <a:avLst/>
          </a:prstGeom>
          <a:noFill/>
        </p:spPr>
        <p:txBody>
          <a:bodyPr wrap="none" rtlCol="0">
            <a:spAutoFit/>
          </a:bodyPr>
          <a:lstStyle/>
          <a:p>
            <a:r>
              <a:rPr lang="fr-FR" b="1" dirty="0">
                <a:solidFill>
                  <a:srgbClr val="737078"/>
                </a:solidFill>
                <a:latin typeface="Century Gothic" panose="020B0502020202020204" pitchFamily="34" charset="0"/>
              </a:rPr>
              <a:t>Schéma actualisé avec l’</a:t>
            </a:r>
            <a:r>
              <a:rPr lang="fr-FR" b="1" dirty="0" err="1">
                <a:solidFill>
                  <a:srgbClr val="737078"/>
                </a:solidFill>
                <a:latin typeface="Century Gothic" panose="020B0502020202020204" pitchFamily="34" charset="0"/>
              </a:rPr>
              <a:t>osimertinib</a:t>
            </a:r>
            <a:r>
              <a:rPr lang="fr-FR" b="1" dirty="0">
                <a:solidFill>
                  <a:srgbClr val="737078"/>
                </a:solidFill>
                <a:latin typeface="Century Gothic" panose="020B0502020202020204" pitchFamily="34" charset="0"/>
              </a:rPr>
              <a:t> en standard en 1</a:t>
            </a:r>
            <a:r>
              <a:rPr lang="fr-FR" b="1" baseline="30000" dirty="0">
                <a:solidFill>
                  <a:srgbClr val="737078"/>
                </a:solidFill>
                <a:latin typeface="Century Gothic" panose="020B0502020202020204" pitchFamily="34" charset="0"/>
              </a:rPr>
              <a:t>ère</a:t>
            </a:r>
            <a:r>
              <a:rPr lang="fr-FR" b="1" dirty="0">
                <a:solidFill>
                  <a:srgbClr val="737078"/>
                </a:solidFill>
                <a:latin typeface="Century Gothic" panose="020B0502020202020204" pitchFamily="34" charset="0"/>
              </a:rPr>
              <a:t> ligne thérapeutique</a:t>
            </a:r>
          </a:p>
        </p:txBody>
      </p:sp>
      <p:sp>
        <p:nvSpPr>
          <p:cNvPr id="8" name="Rectangle 7"/>
          <p:cNvSpPr/>
          <p:nvPr/>
        </p:nvSpPr>
        <p:spPr>
          <a:xfrm>
            <a:off x="2395870" y="5601702"/>
            <a:ext cx="6096000" cy="369332"/>
          </a:xfrm>
          <a:prstGeom prst="rect">
            <a:avLst/>
          </a:prstGeom>
        </p:spPr>
        <p:txBody>
          <a:bodyPr>
            <a:spAutoFit/>
          </a:bodyPr>
          <a:lstStyle/>
          <a:p>
            <a:r>
              <a:rPr lang="fr-FR" dirty="0">
                <a:solidFill>
                  <a:prstClr val="black"/>
                </a:solidFill>
              </a:rPr>
              <a:t>.</a:t>
            </a:r>
          </a:p>
        </p:txBody>
      </p:sp>
      <p:sp>
        <p:nvSpPr>
          <p:cNvPr id="24" name="Freeform 5">
            <a:extLst>
              <a:ext uri="{FF2B5EF4-FFF2-40B4-BE49-F238E27FC236}">
                <a16:creationId xmlns:a16="http://schemas.microsoft.com/office/drawing/2014/main" xmlns="" id="{8AAD35B6-2371-DD55-02C0-0072BB763614}"/>
              </a:ext>
            </a:extLst>
          </p:cNvPr>
          <p:cNvSpPr/>
          <p:nvPr/>
        </p:nvSpPr>
        <p:spPr>
          <a:xfrm>
            <a:off x="9736115" y="2153846"/>
            <a:ext cx="1825160" cy="191929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Objectif primaire</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SG</a:t>
            </a:r>
          </a:p>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Objectifs secondaires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SSP, ORR, </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événements indésirables, événements graves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Proportion Positive d’EGFR T790M en cas de maladie progressive (PD)</a:t>
            </a:r>
            <a:endParaRPr lang="en-US" sz="1000" dirty="0">
              <a:solidFill>
                <a:srgbClr val="000000"/>
              </a:solidFill>
              <a:latin typeface="Century Gothic" panose="020B0502020202020204" pitchFamily="34" charset="0"/>
              <a:cs typeface="Arial" panose="020B0604020202020204" pitchFamily="34" charset="0"/>
            </a:endParaRPr>
          </a:p>
        </p:txBody>
      </p:sp>
      <p:sp>
        <p:nvSpPr>
          <p:cNvPr id="25" name="Freeform 5">
            <a:extLst>
              <a:ext uri="{FF2B5EF4-FFF2-40B4-BE49-F238E27FC236}">
                <a16:creationId xmlns:a16="http://schemas.microsoft.com/office/drawing/2014/main" xmlns="" id="{6BA9310F-1176-2DA5-6E10-19237E0E1CF2}"/>
              </a:ext>
            </a:extLst>
          </p:cNvPr>
          <p:cNvSpPr/>
          <p:nvPr/>
        </p:nvSpPr>
        <p:spPr>
          <a:xfrm>
            <a:off x="1482213" y="1656202"/>
            <a:ext cx="2466436" cy="3206478"/>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Principaux critères d’inclusion</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CBNPC non-</a:t>
            </a:r>
            <a:r>
              <a:rPr lang="en-US" sz="1000" dirty="0" err="1">
                <a:solidFill>
                  <a:srgbClr val="000000"/>
                </a:solidFill>
                <a:latin typeface="Century Gothic" panose="020B0502020202020204" pitchFamily="34" charset="0"/>
                <a:cs typeface="Arial" panose="020B0604020202020204" pitchFamily="34" charset="0"/>
              </a:rPr>
              <a:t>épi</a:t>
            </a:r>
            <a:endParaRPr lang="en-US" sz="1000" dirty="0">
              <a:solidFill>
                <a:srgbClr val="000000"/>
              </a:solidFill>
              <a:latin typeface="Century Gothic" panose="020B0502020202020204" pitchFamily="34" charset="0"/>
              <a:cs typeface="Arial" panose="020B0604020202020204" pitchFamily="34" charset="0"/>
            </a:endParaRP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Stade</a:t>
            </a:r>
            <a:r>
              <a:rPr lang="en-US" sz="1000" dirty="0">
                <a:solidFill>
                  <a:srgbClr val="000000"/>
                </a:solidFill>
                <a:latin typeface="Century Gothic" panose="020B0502020202020204" pitchFamily="34" charset="0"/>
                <a:cs typeface="Arial" panose="020B0604020202020204" pitchFamily="34" charset="0"/>
              </a:rPr>
              <a:t> IIIB/IV ou rechute</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EGFR exon 19 DEL ou L858R</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ECOG PS 0-1</a:t>
            </a: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Âge</a:t>
            </a:r>
            <a:r>
              <a:rPr lang="en-US" sz="1000" dirty="0">
                <a:solidFill>
                  <a:srgbClr val="000000"/>
                </a:solidFill>
                <a:latin typeface="Century Gothic" panose="020B0502020202020204" pitchFamily="34" charset="0"/>
                <a:cs typeface="Arial" panose="020B0604020202020204" pitchFamily="34" charset="0"/>
              </a:rPr>
              <a:t> 20-74 ans</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Pas de traitement systémique antérieur</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Les </a:t>
            </a:r>
            <a:r>
              <a:rPr lang="en-US" sz="1000" dirty="0" err="1">
                <a:solidFill>
                  <a:srgbClr val="000000"/>
                </a:solidFill>
                <a:latin typeface="Century Gothic" panose="020B0502020202020204" pitchFamily="34" charset="0"/>
                <a:cs typeface="Arial" panose="020B0604020202020204" pitchFamily="34" charset="0"/>
              </a:rPr>
              <a:t>métastaes</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cérébrales</a:t>
            </a:r>
            <a:r>
              <a:rPr lang="en-US" sz="1000" dirty="0">
                <a:solidFill>
                  <a:srgbClr val="000000"/>
                </a:solidFill>
                <a:latin typeface="Century Gothic" panose="020B0502020202020204" pitchFamily="34" charset="0"/>
                <a:cs typeface="Arial" panose="020B0604020202020204" pitchFamily="34" charset="0"/>
              </a:rPr>
              <a:t> stables </a:t>
            </a:r>
            <a:r>
              <a:rPr lang="en-US" sz="1000" dirty="0" err="1">
                <a:solidFill>
                  <a:srgbClr val="000000"/>
                </a:solidFill>
                <a:latin typeface="Century Gothic" panose="020B0502020202020204" pitchFamily="34" charset="0"/>
                <a:cs typeface="Arial" panose="020B0604020202020204" pitchFamily="34" charset="0"/>
              </a:rPr>
              <a:t>ont</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été</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autorisées</a:t>
            </a:r>
            <a:endParaRPr lang="en-US" sz="1000" dirty="0">
              <a:solidFill>
                <a:srgbClr val="000000"/>
              </a:solidFill>
              <a:latin typeface="Century Gothic" panose="020B0502020202020204" pitchFamily="34" charset="0"/>
              <a:cs typeface="Arial" panose="020B0604020202020204" pitchFamily="34" charset="0"/>
            </a:endParaRPr>
          </a:p>
          <a:p>
            <a:pPr defTabSz="450056">
              <a:spcBef>
                <a:spcPts val="600"/>
              </a:spcBef>
              <a:buClr>
                <a:srgbClr val="FF7F4D"/>
              </a:buClr>
              <a:defRPr/>
            </a:pPr>
            <a:r>
              <a:rPr lang="da-DK" sz="1000" b="1" dirty="0">
                <a:solidFill>
                  <a:srgbClr val="000000"/>
                </a:solidFill>
                <a:latin typeface="Century Gothic" panose="020B0502020202020204" pitchFamily="34" charset="0"/>
                <a:cs typeface="Arial" panose="020B0604020202020204" pitchFamily="34" charset="0"/>
              </a:rPr>
              <a:t>Ajustés selon :</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Établissement</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Stade clinique IIIB/IV ou récidive</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Sexe</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Type de mutation (exon 19DEL ou L858R)</a:t>
            </a:r>
            <a:endParaRPr lang="en-US" sz="1000"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50731688"/>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18F05F0E-E8C4-2196-DEE4-B55AAB79D35B}"/>
              </a:ext>
            </a:extLst>
          </p:cNvPr>
          <p:cNvSpPr>
            <a:spLocks noGrp="1"/>
          </p:cNvSpPr>
          <p:nvPr>
            <p:ph type="body" sz="quarter" idx="15"/>
          </p:nvPr>
        </p:nvSpPr>
        <p:spPr/>
        <p:txBody>
          <a:bodyPr/>
          <a:lstStyle/>
          <a:p>
            <a:endParaRPr lang="fr-FR"/>
          </a:p>
        </p:txBody>
      </p:sp>
      <p:sp>
        <p:nvSpPr>
          <p:cNvPr id="4" name="Espace réservé du contenu 3">
            <a:extLst>
              <a:ext uri="{FF2B5EF4-FFF2-40B4-BE49-F238E27FC236}">
                <a16:creationId xmlns:a16="http://schemas.microsoft.com/office/drawing/2014/main" xmlns="" id="{33793113-4EF2-EF91-7DBF-FA288C999212}"/>
              </a:ext>
            </a:extLst>
          </p:cNvPr>
          <p:cNvSpPr>
            <a:spLocks noGrp="1"/>
          </p:cNvSpPr>
          <p:nvPr>
            <p:ph sz="quarter" idx="16"/>
          </p:nvPr>
        </p:nvSpPr>
        <p:spPr/>
        <p:txBody>
          <a:bodyPr/>
          <a:lstStyle/>
          <a:p>
            <a:r>
              <a:rPr lang="fr-FR" dirty="0"/>
              <a:t>S. </a:t>
            </a:r>
            <a:r>
              <a:rPr lang="fr-FR" dirty="0" err="1"/>
              <a:t>Kanda</a:t>
            </a:r>
            <a:r>
              <a:rPr lang="fr-FR" dirty="0"/>
              <a:t> et al., ASCO</a:t>
            </a:r>
            <a:r>
              <a:rPr lang="fr-FR" baseline="30000" dirty="0"/>
              <a:t>®</a:t>
            </a:r>
            <a:r>
              <a:rPr lang="fr-FR" dirty="0"/>
              <a:t> 2023, LBA #9009</a:t>
            </a:r>
          </a:p>
        </p:txBody>
      </p:sp>
      <p:sp>
        <p:nvSpPr>
          <p:cNvPr id="6" name="Espace réservé du texte 5">
            <a:extLst>
              <a:ext uri="{FF2B5EF4-FFF2-40B4-BE49-F238E27FC236}">
                <a16:creationId xmlns:a16="http://schemas.microsoft.com/office/drawing/2014/main" xmlns="" id="{36C6D8E6-4FD3-DE1A-AF33-96A5ADE7192F}"/>
              </a:ext>
            </a:extLst>
          </p:cNvPr>
          <p:cNvSpPr>
            <a:spLocks noGrp="1"/>
          </p:cNvSpPr>
          <p:nvPr>
            <p:ph type="body" sz="quarter" idx="17"/>
          </p:nvPr>
        </p:nvSpPr>
        <p:spPr/>
        <p:txBody>
          <a:bodyPr/>
          <a:lstStyle/>
          <a:p>
            <a:r>
              <a:rPr lang="en-US" dirty="0"/>
              <a:t>AGAIN, JCOG1404/WJOG8214L </a:t>
            </a:r>
            <a:endParaRPr lang="fr-FR" dirty="0"/>
          </a:p>
        </p:txBody>
      </p:sp>
      <p:sp>
        <p:nvSpPr>
          <p:cNvPr id="7" name="Espace réservé du texte 6">
            <a:extLst>
              <a:ext uri="{FF2B5EF4-FFF2-40B4-BE49-F238E27FC236}">
                <a16:creationId xmlns:a16="http://schemas.microsoft.com/office/drawing/2014/main" xmlns="" id="{B074DAE0-FF90-A427-D0B2-3F9E8FAF6320}"/>
              </a:ext>
            </a:extLst>
          </p:cNvPr>
          <p:cNvSpPr>
            <a:spLocks noGrp="1"/>
          </p:cNvSpPr>
          <p:nvPr>
            <p:ph type="body" sz="quarter" idx="18"/>
          </p:nvPr>
        </p:nvSpPr>
        <p:spPr/>
        <p:txBody>
          <a:bodyPr/>
          <a:lstStyle/>
          <a:p>
            <a:r>
              <a:rPr lang="fr-FR" dirty="0"/>
              <a:t>Caractéristiques des patients</a:t>
            </a:r>
          </a:p>
        </p:txBody>
      </p:sp>
      <p:graphicFrame>
        <p:nvGraphicFramePr>
          <p:cNvPr id="11" name="Tableau 6">
            <a:extLst>
              <a:ext uri="{FF2B5EF4-FFF2-40B4-BE49-F238E27FC236}">
                <a16:creationId xmlns:a16="http://schemas.microsoft.com/office/drawing/2014/main" xmlns="" id="{229DB530-5030-9E03-78D6-50A66A41B496}"/>
              </a:ext>
            </a:extLst>
          </p:cNvPr>
          <p:cNvGraphicFramePr>
            <a:graphicFrameLocks noGrp="1"/>
          </p:cNvGraphicFramePr>
          <p:nvPr/>
        </p:nvGraphicFramePr>
        <p:xfrm>
          <a:off x="1683048" y="1028051"/>
          <a:ext cx="9460870" cy="3870966"/>
        </p:xfrm>
        <a:graphic>
          <a:graphicData uri="http://schemas.openxmlformats.org/drawingml/2006/table">
            <a:tbl>
              <a:tblPr firstRow="1" bandRow="1">
                <a:tableStyleId>{5C22544A-7EE6-4342-B048-85BDC9FD1C3A}</a:tableStyleId>
              </a:tblPr>
              <a:tblGrid>
                <a:gridCol w="2906162">
                  <a:extLst>
                    <a:ext uri="{9D8B030D-6E8A-4147-A177-3AD203B41FA5}">
                      <a16:colId xmlns:a16="http://schemas.microsoft.com/office/drawing/2014/main" xmlns="" val="3716429334"/>
                    </a:ext>
                  </a:extLst>
                </a:gridCol>
                <a:gridCol w="1611517">
                  <a:extLst>
                    <a:ext uri="{9D8B030D-6E8A-4147-A177-3AD203B41FA5}">
                      <a16:colId xmlns:a16="http://schemas.microsoft.com/office/drawing/2014/main" xmlns="" val="1873754336"/>
                    </a:ext>
                  </a:extLst>
                </a:gridCol>
                <a:gridCol w="1620570">
                  <a:extLst>
                    <a:ext uri="{9D8B030D-6E8A-4147-A177-3AD203B41FA5}">
                      <a16:colId xmlns:a16="http://schemas.microsoft.com/office/drawing/2014/main" xmlns="" val="1587526157"/>
                    </a:ext>
                  </a:extLst>
                </a:gridCol>
                <a:gridCol w="1860537">
                  <a:extLst>
                    <a:ext uri="{9D8B030D-6E8A-4147-A177-3AD203B41FA5}">
                      <a16:colId xmlns:a16="http://schemas.microsoft.com/office/drawing/2014/main" xmlns="" val="3569884669"/>
                    </a:ext>
                  </a:extLst>
                </a:gridCol>
                <a:gridCol w="1462084">
                  <a:extLst>
                    <a:ext uri="{9D8B030D-6E8A-4147-A177-3AD203B41FA5}">
                      <a16:colId xmlns:a16="http://schemas.microsoft.com/office/drawing/2014/main" xmlns="" val="2323443681"/>
                    </a:ext>
                  </a:extLst>
                </a:gridCol>
              </a:tblGrid>
              <a:tr h="304804">
                <a:tc gridSpan="2">
                  <a:txBody>
                    <a:bodyPr/>
                    <a:lstStyle/>
                    <a:p>
                      <a:pPr algn="ctr"/>
                      <a:endParaRPr lang="fr-FR" sz="1600" dirty="0">
                        <a:latin typeface="Century Gothic" panose="020B0502020202020204" pitchFamily="34" charset="0"/>
                      </a:endParaRPr>
                    </a:p>
                  </a:txBody>
                  <a:tcPr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hMerge="1">
                  <a:txBody>
                    <a:bodyPr/>
                    <a:lstStyle/>
                    <a:p>
                      <a:pPr algn="ctr"/>
                      <a:endParaRPr lang="fr-FR" sz="1600" b="0"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fr-FR" sz="1600" dirty="0">
                          <a:latin typeface="Century Gothic" panose="020B0502020202020204" pitchFamily="34" charset="0"/>
                        </a:rPr>
                        <a:t>Standard</a:t>
                      </a:r>
                    </a:p>
                    <a:p>
                      <a:pPr algn="ctr"/>
                      <a:r>
                        <a:rPr lang="fr-FR" sz="1600" b="0" dirty="0">
                          <a:latin typeface="Century Gothic" panose="020B0502020202020204" pitchFamily="34" charset="0"/>
                        </a:rPr>
                        <a:t>(n=250)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600" dirty="0">
                          <a:latin typeface="Century Gothic" panose="020B0502020202020204" pitchFamily="34" charset="0"/>
                        </a:rPr>
                        <a:t>Expérimental</a:t>
                      </a:r>
                    </a:p>
                    <a:p>
                      <a:pPr algn="ctr"/>
                      <a:r>
                        <a:rPr lang="fr-FR" sz="1600" b="0" dirty="0">
                          <a:latin typeface="Century Gothic" panose="020B0502020202020204" pitchFamily="34" charset="0"/>
                        </a:rPr>
                        <a:t>(n=251)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algn="ctr"/>
                      <a:r>
                        <a:rPr lang="fr-FR" sz="1600" b="1" dirty="0">
                          <a:latin typeface="Century Gothic" panose="020B0502020202020204" pitchFamily="34" charset="0"/>
                        </a:rPr>
                        <a:t>Total</a:t>
                      </a:r>
                    </a:p>
                    <a:p>
                      <a:pPr algn="ctr"/>
                      <a:r>
                        <a:rPr lang="fr-FR" sz="1600" b="0" dirty="0">
                          <a:latin typeface="Century Gothic" panose="020B0502020202020204" pitchFamily="34" charset="0"/>
                        </a:rPr>
                        <a:t>(n=501)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2399490887"/>
                  </a:ext>
                </a:extLst>
              </a:tr>
              <a:tr h="396246">
                <a:tc>
                  <a:txBody>
                    <a:bodyPr/>
                    <a:lstStyle/>
                    <a:p>
                      <a:pPr algn="l"/>
                      <a:r>
                        <a:rPr lang="fr-FR" sz="1400" b="1" dirty="0">
                          <a:latin typeface="Century Gothic" panose="020B0502020202020204" pitchFamily="34" charset="0"/>
                        </a:rPr>
                        <a:t>Âge</a:t>
                      </a:r>
                      <a:r>
                        <a:rPr lang="fr-FR" sz="1400" b="0" dirty="0">
                          <a:latin typeface="Century Gothic" panose="020B0502020202020204" pitchFamily="34" charset="0"/>
                        </a:rPr>
                        <a:t>, médian (intervalle), ans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fr-FR" sz="140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b="0">
                          <a:latin typeface="Century Gothic" panose="020B0502020202020204" pitchFamily="34" charset="0"/>
                        </a:rPr>
                        <a:t>65 (38-74)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b="0">
                          <a:latin typeface="Century Gothic" panose="020B0502020202020204" pitchFamily="34" charset="0"/>
                        </a:rPr>
                        <a:t>65 (26-74)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b="0" dirty="0">
                          <a:latin typeface="Century Gothic" panose="020B0502020202020204" pitchFamily="34" charset="0"/>
                        </a:rPr>
                        <a:t>65 (26-74)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172723">
                <a:tc>
                  <a:txBody>
                    <a:bodyPr/>
                    <a:lstStyle/>
                    <a:p>
                      <a:pPr algn="l"/>
                      <a:r>
                        <a:rPr lang="fr-FR" sz="1400" b="1">
                          <a:latin typeface="Century Gothic" panose="020B0502020202020204" pitchFamily="34" charset="0"/>
                        </a:rPr>
                        <a:t>ECOG PS</a:t>
                      </a:r>
                      <a:r>
                        <a:rPr lang="fr-FR" sz="1400" b="0">
                          <a:latin typeface="Century Gothic" panose="020B0502020202020204" pitchFamily="34" charset="0"/>
                        </a:rPr>
                        <a:t>, n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a:latin typeface="Century Gothic" panose="020B0502020202020204" pitchFamily="34" charset="0"/>
                        </a:rPr>
                        <a:t>0</a:t>
                      </a:r>
                    </a:p>
                    <a:p>
                      <a:pPr algn="ctr"/>
                      <a:r>
                        <a:rPr lang="fr-FR" sz="1400">
                          <a:latin typeface="Century Gothic" panose="020B0502020202020204" pitchFamily="34" charset="0"/>
                        </a:rPr>
                        <a:t>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a:latin typeface="Century Gothic" panose="020B0502020202020204" pitchFamily="34" charset="0"/>
                        </a:rPr>
                        <a:t>126 (50,4)</a:t>
                      </a:r>
                    </a:p>
                    <a:p>
                      <a:pPr algn="ctr"/>
                      <a:r>
                        <a:rPr lang="fr-FR" sz="1400">
                          <a:latin typeface="Century Gothic" panose="020B0502020202020204" pitchFamily="34" charset="0"/>
                        </a:rPr>
                        <a:t>124 (49,6)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a:latin typeface="Century Gothic" panose="020B0502020202020204" pitchFamily="34" charset="0"/>
                        </a:rPr>
                        <a:t>110 (43,8)</a:t>
                      </a:r>
                    </a:p>
                    <a:p>
                      <a:pPr algn="ctr"/>
                      <a:r>
                        <a:rPr lang="fr-FR" sz="1400">
                          <a:latin typeface="Century Gothic" panose="020B0502020202020204" pitchFamily="34" charset="0"/>
                        </a:rPr>
                        <a:t>141 (56,2)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dirty="0">
                          <a:latin typeface="Century Gothic" panose="020B0502020202020204" pitchFamily="34" charset="0"/>
                        </a:rPr>
                        <a:t>236 (47,1)</a:t>
                      </a:r>
                    </a:p>
                    <a:p>
                      <a:pPr algn="ctr"/>
                      <a:r>
                        <a:rPr lang="fr-FR" sz="1400" dirty="0">
                          <a:latin typeface="Century Gothic" panose="020B0502020202020204" pitchFamily="34" charset="0"/>
                        </a:rPr>
                        <a:t>265 (52,9)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172723">
                <a:tc>
                  <a:txBody>
                    <a:bodyPr/>
                    <a:lstStyle/>
                    <a:p>
                      <a:pPr algn="l"/>
                      <a:r>
                        <a:rPr lang="fr-FR" sz="1400" b="1" dirty="0">
                          <a:latin typeface="Century Gothic" panose="020B0502020202020204" pitchFamily="34" charset="0"/>
                        </a:rPr>
                        <a:t>Sexe</a:t>
                      </a:r>
                      <a:r>
                        <a:rPr lang="fr-FR" sz="1400" b="0" dirty="0">
                          <a:latin typeface="Century Gothic" panose="020B0502020202020204" pitchFamily="34" charset="0"/>
                        </a:rPr>
                        <a:t>, n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dirty="0">
                          <a:latin typeface="Century Gothic" panose="020B0502020202020204" pitchFamily="34" charset="0"/>
                        </a:rPr>
                        <a:t>Homme</a:t>
                      </a:r>
                    </a:p>
                    <a:p>
                      <a:pPr algn="ctr"/>
                      <a:r>
                        <a:rPr lang="fr-FR" sz="1400" dirty="0">
                          <a:latin typeface="Century Gothic" panose="020B0502020202020204" pitchFamily="34" charset="0"/>
                        </a:rPr>
                        <a:t>Femme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a:latin typeface="Century Gothic" panose="020B0502020202020204" pitchFamily="34" charset="0"/>
                        </a:rPr>
                        <a:t>101 (40,4)</a:t>
                      </a:r>
                    </a:p>
                    <a:p>
                      <a:pPr algn="ctr"/>
                      <a:r>
                        <a:rPr lang="fr-FR" sz="1400">
                          <a:latin typeface="Century Gothic" panose="020B0502020202020204" pitchFamily="34" charset="0"/>
                        </a:rPr>
                        <a:t>149 (59,6)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a:latin typeface="Century Gothic" panose="020B0502020202020204" pitchFamily="34" charset="0"/>
                        </a:rPr>
                        <a:t> 104 (41,4)</a:t>
                      </a:r>
                    </a:p>
                    <a:p>
                      <a:pPr algn="ctr"/>
                      <a:r>
                        <a:rPr lang="fr-FR" sz="1400">
                          <a:latin typeface="Century Gothic" panose="020B0502020202020204" pitchFamily="34" charset="0"/>
                        </a:rPr>
                        <a:t>147 (58,6)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dirty="0">
                          <a:latin typeface="Century Gothic" panose="020B0502020202020204" pitchFamily="34" charset="0"/>
                        </a:rPr>
                        <a:t>205 (40,9)</a:t>
                      </a:r>
                    </a:p>
                    <a:p>
                      <a:pPr algn="ctr"/>
                      <a:r>
                        <a:rPr lang="fr-FR" sz="1400" dirty="0">
                          <a:latin typeface="Century Gothic" panose="020B0502020202020204" pitchFamily="34" charset="0"/>
                        </a:rPr>
                        <a:t>296 (59,1)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5489008"/>
                  </a:ext>
                </a:extLst>
              </a:tr>
              <a:tr h="172723">
                <a:tc>
                  <a:txBody>
                    <a:bodyPr/>
                    <a:lstStyle/>
                    <a:p>
                      <a:pPr algn="l"/>
                      <a:r>
                        <a:rPr lang="fr-FR" sz="1400" b="1" dirty="0">
                          <a:latin typeface="Century Gothic" panose="020B0502020202020204" pitchFamily="34" charset="0"/>
                        </a:rPr>
                        <a:t>Stade Clinique</a:t>
                      </a:r>
                      <a:r>
                        <a:rPr lang="fr-FR" sz="1400" b="0" dirty="0">
                          <a:latin typeface="Century Gothic" panose="020B0502020202020204" pitchFamily="34" charset="0"/>
                        </a:rPr>
                        <a:t>, n (%)</a:t>
                      </a:r>
                      <a:endParaRPr lang="fr-FR" sz="1400" b="0" baseline="30000"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dirty="0">
                          <a:latin typeface="Century Gothic" panose="020B0502020202020204" pitchFamily="34" charset="0"/>
                        </a:rPr>
                        <a:t>IIIB/IV</a:t>
                      </a:r>
                    </a:p>
                    <a:p>
                      <a:pPr algn="ctr"/>
                      <a:r>
                        <a:rPr lang="fr-FR" sz="1400" dirty="0">
                          <a:latin typeface="Century Gothic" panose="020B0502020202020204" pitchFamily="34" charset="0"/>
                        </a:rPr>
                        <a:t>Récidive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a:latin typeface="Century Gothic" panose="020B0502020202020204" pitchFamily="34" charset="0"/>
                        </a:rPr>
                        <a:t>213 (85,2)</a:t>
                      </a:r>
                    </a:p>
                    <a:p>
                      <a:pPr algn="ctr"/>
                      <a:r>
                        <a:rPr lang="fr-FR" sz="1400">
                          <a:latin typeface="Century Gothic" panose="020B0502020202020204" pitchFamily="34" charset="0"/>
                        </a:rPr>
                        <a:t>37 (14,8)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a:latin typeface="Century Gothic" panose="020B0502020202020204" pitchFamily="34" charset="0"/>
                        </a:rPr>
                        <a:t>216 (86,1)</a:t>
                      </a:r>
                    </a:p>
                    <a:p>
                      <a:pPr algn="ctr"/>
                      <a:r>
                        <a:rPr lang="fr-FR" sz="1400">
                          <a:latin typeface="Century Gothic" panose="020B0502020202020204" pitchFamily="34" charset="0"/>
                        </a:rPr>
                        <a:t>35 (13,9)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dirty="0">
                          <a:latin typeface="Century Gothic" panose="020B0502020202020204" pitchFamily="34" charset="0"/>
                        </a:rPr>
                        <a:t>429 (86,5)</a:t>
                      </a:r>
                    </a:p>
                    <a:p>
                      <a:pPr algn="ctr"/>
                      <a:r>
                        <a:rPr lang="fr-FR" sz="1400" dirty="0">
                          <a:latin typeface="Century Gothic" panose="020B0502020202020204" pitchFamily="34" charset="0"/>
                        </a:rPr>
                        <a:t>72 (14,4)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21229423"/>
                  </a:ext>
                </a:extLst>
              </a:tr>
              <a:tr h="172723">
                <a:tc>
                  <a:txBody>
                    <a:bodyPr/>
                    <a:lstStyle/>
                    <a:p>
                      <a:pPr algn="l"/>
                      <a:r>
                        <a:rPr lang="fr-FR" sz="1400" b="1" dirty="0">
                          <a:latin typeface="Century Gothic" panose="020B0502020202020204" pitchFamily="34" charset="0"/>
                        </a:rPr>
                        <a:t>Mutation EGFR</a:t>
                      </a:r>
                      <a:r>
                        <a:rPr lang="fr-FR" sz="1400" b="0" dirty="0">
                          <a:latin typeface="Century Gothic" panose="020B0502020202020204" pitchFamily="34" charset="0"/>
                        </a:rPr>
                        <a:t>, n (%)</a:t>
                      </a:r>
                      <a:endParaRPr lang="fr-FR" sz="1400"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a:latin typeface="Century Gothic" panose="020B0502020202020204" pitchFamily="34" charset="0"/>
                        </a:rPr>
                        <a:t>Exon 19 Del</a:t>
                      </a:r>
                    </a:p>
                    <a:p>
                      <a:pPr algn="ctr"/>
                      <a:r>
                        <a:rPr lang="fr-FR" sz="1400">
                          <a:latin typeface="Century Gothic" panose="020B0502020202020204" pitchFamily="34" charset="0"/>
                        </a:rPr>
                        <a:t>Exon 21 L858R</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a:latin typeface="Century Gothic" panose="020B0502020202020204" pitchFamily="34" charset="0"/>
                        </a:rPr>
                        <a:t>138 (55,2)</a:t>
                      </a:r>
                    </a:p>
                    <a:p>
                      <a:pPr algn="ctr"/>
                      <a:r>
                        <a:rPr lang="fr-FR" sz="1400">
                          <a:latin typeface="Century Gothic" panose="020B0502020202020204" pitchFamily="34" charset="0"/>
                        </a:rPr>
                        <a:t>112 (44,8)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a:latin typeface="Century Gothic" panose="020B0502020202020204" pitchFamily="34" charset="0"/>
                        </a:rPr>
                        <a:t>141 (56,2)</a:t>
                      </a:r>
                    </a:p>
                    <a:p>
                      <a:pPr algn="ctr"/>
                      <a:r>
                        <a:rPr lang="fr-FR" sz="1400">
                          <a:latin typeface="Century Gothic" panose="020B0502020202020204" pitchFamily="34" charset="0"/>
                        </a:rPr>
                        <a:t>110 (43,8)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dirty="0">
                          <a:latin typeface="Century Gothic" panose="020B0502020202020204" pitchFamily="34" charset="0"/>
                        </a:rPr>
                        <a:t>279 (55,7)</a:t>
                      </a:r>
                    </a:p>
                    <a:p>
                      <a:pPr algn="ctr"/>
                      <a:r>
                        <a:rPr lang="fr-FR" sz="1400" dirty="0">
                          <a:latin typeface="Century Gothic" panose="020B0502020202020204" pitchFamily="34" charset="0"/>
                        </a:rPr>
                        <a:t>222 (44,4)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46218291"/>
                  </a:ext>
                </a:extLst>
              </a:tr>
              <a:tr h="172723">
                <a:tc>
                  <a:txBody>
                    <a:bodyPr/>
                    <a:lstStyle/>
                    <a:p>
                      <a:pPr lvl="0" algn="l"/>
                      <a:r>
                        <a:rPr lang="fr-FR" sz="1400" b="1" dirty="0">
                          <a:latin typeface="Century Gothic" panose="020B0502020202020204" pitchFamily="34" charset="0"/>
                        </a:rPr>
                        <a:t>Méta SNC +</a:t>
                      </a:r>
                      <a:r>
                        <a:rPr lang="fr-FR" sz="1400" b="0" dirty="0">
                          <a:latin typeface="Century Gothic" panose="020B0502020202020204" pitchFamily="34" charset="0"/>
                        </a:rPr>
                        <a:t>, n (%)</a:t>
                      </a:r>
                      <a:endParaRPr lang="fr-FR" sz="1400"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fr-FR" sz="140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a:latin typeface="Century Gothic" panose="020B0502020202020204" pitchFamily="34" charset="0"/>
                        </a:rPr>
                        <a:t>74 (29,6)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a:latin typeface="Century Gothic" panose="020B0502020202020204" pitchFamily="34" charset="0"/>
                        </a:rPr>
                        <a:t>68 (27,1)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400" dirty="0">
                          <a:latin typeface="Century Gothic" panose="020B0502020202020204" pitchFamily="34" charset="0"/>
                        </a:rPr>
                        <a:t>142 (28,3)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74531798"/>
                  </a:ext>
                </a:extLst>
              </a:tr>
              <a:tr h="172723">
                <a:tc>
                  <a:txBody>
                    <a:bodyPr/>
                    <a:lstStyle/>
                    <a:p>
                      <a:pPr lvl="0" algn="l"/>
                      <a:r>
                        <a:rPr lang="fr-FR" sz="1400" b="1">
                          <a:latin typeface="Century Gothic" panose="020B0502020202020204" pitchFamily="34" charset="0"/>
                        </a:rPr>
                        <a:t>EGFR TKI</a:t>
                      </a:r>
                      <a:r>
                        <a:rPr lang="fr-FR" sz="1400" b="0">
                          <a:latin typeface="Century Gothic" panose="020B0502020202020204" pitchFamily="34" charset="0"/>
                        </a:rPr>
                        <a:t>, n (%)</a:t>
                      </a:r>
                      <a:endParaRPr lang="fr-FR" sz="140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dirty="0" err="1">
                          <a:latin typeface="Century Gothic" panose="020B0502020202020204" pitchFamily="34" charset="0"/>
                        </a:rPr>
                        <a:t>Géfitinib</a:t>
                      </a:r>
                      <a:endParaRPr lang="fr-FR" sz="1400" dirty="0">
                        <a:latin typeface="Century Gothic" panose="020B0502020202020204" pitchFamily="34" charset="0"/>
                      </a:endParaRPr>
                    </a:p>
                    <a:p>
                      <a:pPr algn="ctr"/>
                      <a:r>
                        <a:rPr lang="fr-FR" sz="1400" dirty="0" err="1">
                          <a:latin typeface="Century Gothic" panose="020B0502020202020204" pitchFamily="34" charset="0"/>
                        </a:rPr>
                        <a:t>Osimertinib</a:t>
                      </a:r>
                      <a:endParaRPr lang="fr-FR" sz="1400"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a:latin typeface="Century Gothic" panose="020B0502020202020204" pitchFamily="34" charset="0"/>
                        </a:rPr>
                        <a:t>153 (61,2)</a:t>
                      </a:r>
                    </a:p>
                    <a:p>
                      <a:pPr algn="ctr"/>
                      <a:r>
                        <a:rPr lang="fr-FR" sz="1400">
                          <a:latin typeface="Century Gothic" panose="020B0502020202020204" pitchFamily="34" charset="0"/>
                        </a:rPr>
                        <a:t>97 (38,8)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a:latin typeface="Century Gothic" panose="020B0502020202020204" pitchFamily="34" charset="0"/>
                        </a:rPr>
                        <a:t>155 (61,8)</a:t>
                      </a:r>
                    </a:p>
                    <a:p>
                      <a:pPr algn="ctr"/>
                      <a:r>
                        <a:rPr lang="fr-FR" sz="1400">
                          <a:latin typeface="Century Gothic" panose="020B0502020202020204" pitchFamily="34" charset="0"/>
                        </a:rPr>
                        <a:t>96 (38,2)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400" dirty="0">
                          <a:latin typeface="Century Gothic" panose="020B0502020202020204" pitchFamily="34" charset="0"/>
                        </a:rPr>
                        <a:t>308 (61,5)</a:t>
                      </a:r>
                    </a:p>
                    <a:p>
                      <a:pPr algn="ctr"/>
                      <a:r>
                        <a:rPr lang="fr-FR" sz="1400" dirty="0">
                          <a:latin typeface="Century Gothic" panose="020B0502020202020204" pitchFamily="34" charset="0"/>
                        </a:rPr>
                        <a:t>193 (38,5)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03137782"/>
                  </a:ext>
                </a:extLst>
              </a:tr>
            </a:tbl>
          </a:graphicData>
        </a:graphic>
      </p:graphicFrame>
      <p:sp>
        <p:nvSpPr>
          <p:cNvPr id="8"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2306937" y="5156838"/>
            <a:ext cx="9011851" cy="463972"/>
          </a:xfrm>
        </p:spPr>
        <p:txBody>
          <a:bodyPr anchor="ctr">
            <a:normAutofit/>
          </a:bodyPr>
          <a:lstStyle/>
          <a:p>
            <a:pPr algn="ctr">
              <a:spcBef>
                <a:spcPts val="900"/>
              </a:spcBef>
            </a:pPr>
            <a:r>
              <a:rPr lang="fr-FR" sz="2000" dirty="0"/>
              <a:t>Population de patients comparables entre les 2 bras de traitement</a:t>
            </a:r>
          </a:p>
        </p:txBody>
      </p:sp>
    </p:spTree>
    <p:extLst>
      <p:ext uri="{BB962C8B-B14F-4D97-AF65-F5344CB8AC3E}">
        <p14:creationId xmlns:p14="http://schemas.microsoft.com/office/powerpoint/2010/main" val="684941092"/>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8F8C9AB4-115B-9130-D135-398F37775A13}"/>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BBE7959D-79B3-F981-F153-621798C0DAF9}"/>
              </a:ext>
            </a:extLst>
          </p:cNvPr>
          <p:cNvSpPr>
            <a:spLocks noGrp="1"/>
          </p:cNvSpPr>
          <p:nvPr>
            <p:ph sz="quarter" idx="16"/>
          </p:nvPr>
        </p:nvSpPr>
        <p:spPr/>
        <p:txBody>
          <a:bodyPr/>
          <a:lstStyle/>
          <a:p>
            <a:r>
              <a:rPr lang="fr-FR" dirty="0"/>
              <a:t>S. </a:t>
            </a:r>
            <a:r>
              <a:rPr lang="fr-FR" dirty="0" err="1"/>
              <a:t>Kanda</a:t>
            </a:r>
            <a:r>
              <a:rPr lang="fr-FR" dirty="0"/>
              <a:t> et al., ASCO</a:t>
            </a:r>
            <a:r>
              <a:rPr lang="fr-FR" baseline="30000" dirty="0"/>
              <a:t>®</a:t>
            </a:r>
            <a:r>
              <a:rPr lang="fr-FR" dirty="0"/>
              <a:t> 2023, LBA #9009</a:t>
            </a:r>
          </a:p>
        </p:txBody>
      </p:sp>
      <p:sp>
        <p:nvSpPr>
          <p:cNvPr id="6" name="Espace réservé du texte 5">
            <a:extLst>
              <a:ext uri="{FF2B5EF4-FFF2-40B4-BE49-F238E27FC236}">
                <a16:creationId xmlns:a16="http://schemas.microsoft.com/office/drawing/2014/main" xmlns="" id="{BD0DC7AF-1E65-402C-C97E-EB43BE808DD5}"/>
              </a:ext>
            </a:extLst>
          </p:cNvPr>
          <p:cNvSpPr>
            <a:spLocks noGrp="1"/>
          </p:cNvSpPr>
          <p:nvPr>
            <p:ph type="body" sz="quarter" idx="17"/>
          </p:nvPr>
        </p:nvSpPr>
        <p:spPr/>
        <p:txBody>
          <a:bodyPr/>
          <a:lstStyle/>
          <a:p>
            <a:r>
              <a:rPr lang="en-US" dirty="0"/>
              <a:t>AGAIN, JCOG1404/WJOG8214L </a:t>
            </a:r>
            <a:endParaRPr lang="fr-FR" dirty="0"/>
          </a:p>
        </p:txBody>
      </p:sp>
      <p:sp>
        <p:nvSpPr>
          <p:cNvPr id="7" name="Espace réservé du texte 6">
            <a:extLst>
              <a:ext uri="{FF2B5EF4-FFF2-40B4-BE49-F238E27FC236}">
                <a16:creationId xmlns:a16="http://schemas.microsoft.com/office/drawing/2014/main" xmlns="" id="{65193513-61B8-74F9-B669-6652D53EEDD0}"/>
              </a:ext>
            </a:extLst>
          </p:cNvPr>
          <p:cNvSpPr>
            <a:spLocks noGrp="1"/>
          </p:cNvSpPr>
          <p:nvPr>
            <p:ph type="body" sz="quarter" idx="18"/>
          </p:nvPr>
        </p:nvSpPr>
        <p:spPr/>
        <p:txBody>
          <a:bodyPr/>
          <a:lstStyle/>
          <a:p>
            <a:r>
              <a:rPr lang="fr-FR"/>
              <a:t>Survie sans récidive</a:t>
            </a:r>
          </a:p>
        </p:txBody>
      </p:sp>
      <p:graphicFrame>
        <p:nvGraphicFramePr>
          <p:cNvPr id="11" name="Table 3">
            <a:extLst>
              <a:ext uri="{FF2B5EF4-FFF2-40B4-BE49-F238E27FC236}">
                <a16:creationId xmlns:a16="http://schemas.microsoft.com/office/drawing/2014/main" xmlns="" id="{ECA91155-DC4C-2EEF-76AA-E51C710D04AA}"/>
              </a:ext>
            </a:extLst>
          </p:cNvPr>
          <p:cNvGraphicFramePr>
            <a:graphicFrameLocks noGrp="1"/>
          </p:cNvGraphicFramePr>
          <p:nvPr/>
        </p:nvGraphicFramePr>
        <p:xfrm>
          <a:off x="1156862" y="4737674"/>
          <a:ext cx="7790744" cy="429531"/>
        </p:xfrm>
        <a:graphic>
          <a:graphicData uri="http://schemas.openxmlformats.org/drawingml/2006/table">
            <a:tbl>
              <a:tblPr firstRow="1" bandRow="1">
                <a:effectLst/>
              </a:tblPr>
              <a:tblGrid>
                <a:gridCol w="664140">
                  <a:extLst>
                    <a:ext uri="{9D8B030D-6E8A-4147-A177-3AD203B41FA5}">
                      <a16:colId xmlns:a16="http://schemas.microsoft.com/office/drawing/2014/main" xmlns="" val="1289765418"/>
                    </a:ext>
                  </a:extLst>
                </a:gridCol>
                <a:gridCol w="850940">
                  <a:extLst>
                    <a:ext uri="{9D8B030D-6E8A-4147-A177-3AD203B41FA5}">
                      <a16:colId xmlns:a16="http://schemas.microsoft.com/office/drawing/2014/main" xmlns="" val="3242974005"/>
                    </a:ext>
                  </a:extLst>
                </a:gridCol>
                <a:gridCol w="884177">
                  <a:extLst>
                    <a:ext uri="{9D8B030D-6E8A-4147-A177-3AD203B41FA5}">
                      <a16:colId xmlns:a16="http://schemas.microsoft.com/office/drawing/2014/main" xmlns="" val="2776657473"/>
                    </a:ext>
                  </a:extLst>
                </a:gridCol>
                <a:gridCol w="904121">
                  <a:extLst>
                    <a:ext uri="{9D8B030D-6E8A-4147-A177-3AD203B41FA5}">
                      <a16:colId xmlns:a16="http://schemas.microsoft.com/office/drawing/2014/main" xmlns="" val="3515376167"/>
                    </a:ext>
                  </a:extLst>
                </a:gridCol>
                <a:gridCol w="910771">
                  <a:extLst>
                    <a:ext uri="{9D8B030D-6E8A-4147-A177-3AD203B41FA5}">
                      <a16:colId xmlns:a16="http://schemas.microsoft.com/office/drawing/2014/main" xmlns="" val="1385854877"/>
                    </a:ext>
                  </a:extLst>
                </a:gridCol>
                <a:gridCol w="877529">
                  <a:extLst>
                    <a:ext uri="{9D8B030D-6E8A-4147-A177-3AD203B41FA5}">
                      <a16:colId xmlns:a16="http://schemas.microsoft.com/office/drawing/2014/main" xmlns="" val="79554832"/>
                    </a:ext>
                  </a:extLst>
                </a:gridCol>
                <a:gridCol w="877529">
                  <a:extLst>
                    <a:ext uri="{9D8B030D-6E8A-4147-A177-3AD203B41FA5}">
                      <a16:colId xmlns:a16="http://schemas.microsoft.com/office/drawing/2014/main" xmlns="" val="3582586495"/>
                    </a:ext>
                  </a:extLst>
                </a:gridCol>
                <a:gridCol w="950655">
                  <a:extLst>
                    <a:ext uri="{9D8B030D-6E8A-4147-A177-3AD203B41FA5}">
                      <a16:colId xmlns:a16="http://schemas.microsoft.com/office/drawing/2014/main" xmlns="" val="512610548"/>
                    </a:ext>
                  </a:extLst>
                </a:gridCol>
                <a:gridCol w="870882">
                  <a:extLst>
                    <a:ext uri="{9D8B030D-6E8A-4147-A177-3AD203B41FA5}">
                      <a16:colId xmlns:a16="http://schemas.microsoft.com/office/drawing/2014/main" xmlns="" val="1874114984"/>
                    </a:ext>
                  </a:extLst>
                </a:gridCol>
              </a:tblGrid>
              <a:tr h="228600">
                <a:tc>
                  <a:txBody>
                    <a:bodyPr/>
                    <a:lstStyle/>
                    <a:p>
                      <a:pPr algn="ctr" fontAlgn="t"/>
                      <a:r>
                        <a:rPr lang="fr-FR" sz="900" b="1" i="0" u="none" strike="noStrike" dirty="0">
                          <a:solidFill>
                            <a:srgbClr val="005086"/>
                          </a:solidFill>
                          <a:effectLst/>
                          <a:latin typeface="+mn-lt"/>
                        </a:rPr>
                        <a:t>Standard</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250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123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64</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28</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3</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900" b="1" i="0" u="none" strike="noStrike" dirty="0" err="1">
                          <a:solidFill>
                            <a:srgbClr val="FF7F4D"/>
                          </a:solidFill>
                          <a:effectLst/>
                          <a:latin typeface="+mn-lt"/>
                        </a:rPr>
                        <a:t>Exp</a:t>
                      </a:r>
                      <a:r>
                        <a:rPr lang="fr-FR" sz="900" b="1" i="0" u="none" strike="noStrike" dirty="0">
                          <a:solidFill>
                            <a:srgbClr val="FF7F4D"/>
                          </a:solidFill>
                          <a:effectLst/>
                          <a:latin typeface="+mn-lt"/>
                        </a:rPr>
                        <a:t>.</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251</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166</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97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46</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11</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7</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sp>
        <p:nvSpPr>
          <p:cNvPr id="13" name="Espace réservé du contenu 5">
            <a:extLst>
              <a:ext uri="{FF2B5EF4-FFF2-40B4-BE49-F238E27FC236}">
                <a16:creationId xmlns:a16="http://schemas.microsoft.com/office/drawing/2014/main" xmlns="" id="{04A3E483-796F-DDFF-802E-0E33A0EDE66D}"/>
              </a:ext>
            </a:extLst>
          </p:cNvPr>
          <p:cNvSpPr txBox="1">
            <a:spLocks/>
          </p:cNvSpPr>
          <p:nvPr/>
        </p:nvSpPr>
        <p:spPr>
          <a:xfrm>
            <a:off x="1156862" y="1231415"/>
            <a:ext cx="7546972" cy="4094484"/>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4" name="Chart 16">
            <a:extLst>
              <a:ext uri="{FF2B5EF4-FFF2-40B4-BE49-F238E27FC236}">
                <a16:creationId xmlns:a16="http://schemas.microsoft.com/office/drawing/2014/main" xmlns="" id="{F7545F08-3E2E-AA70-9CC2-CB87E96A1772}"/>
              </a:ext>
            </a:extLst>
          </p:cNvPr>
          <p:cNvGraphicFramePr/>
          <p:nvPr/>
        </p:nvGraphicFramePr>
        <p:xfrm>
          <a:off x="1400630" y="1338447"/>
          <a:ext cx="7303204"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15" name="Espace réservé du texte 6">
            <a:extLst>
              <a:ext uri="{FF2B5EF4-FFF2-40B4-BE49-F238E27FC236}">
                <a16:creationId xmlns:a16="http://schemas.microsoft.com/office/drawing/2014/main" xmlns="" id="{B0B2BDB2-4C5B-FEC8-8EEA-D0E464CF5FAE}"/>
              </a:ext>
            </a:extLst>
          </p:cNvPr>
          <p:cNvSpPr txBox="1">
            <a:spLocks/>
          </p:cNvSpPr>
          <p:nvPr/>
        </p:nvSpPr>
        <p:spPr>
          <a:xfrm>
            <a:off x="1294032" y="1037662"/>
            <a:ext cx="1589211"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dirty="0">
                <a:latin typeface="Century Gothic" panose="020B0502020202020204" pitchFamily="34" charset="0"/>
              </a:rPr>
              <a:t>SSR</a:t>
            </a:r>
          </a:p>
        </p:txBody>
      </p:sp>
      <p:sp>
        <p:nvSpPr>
          <p:cNvPr id="16" name="TextBox 4">
            <a:extLst>
              <a:ext uri="{FF2B5EF4-FFF2-40B4-BE49-F238E27FC236}">
                <a16:creationId xmlns:a16="http://schemas.microsoft.com/office/drawing/2014/main" xmlns="" id="{0ACCFBC8-42A1-5866-5F57-E42875590C5C}"/>
              </a:ext>
            </a:extLst>
          </p:cNvPr>
          <p:cNvSpPr txBox="1"/>
          <p:nvPr/>
        </p:nvSpPr>
        <p:spPr>
          <a:xfrm>
            <a:off x="4235285" y="1661250"/>
            <a:ext cx="5118326"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solidFill>
                <a:latin typeface="Century Gothic" panose="020B0502020202020204" pitchFamily="34" charset="0"/>
              </a:rPr>
              <a:t>HR (IC95%) : 762 (0,628-0,925)</a:t>
            </a:r>
          </a:p>
          <a:p>
            <a:r>
              <a:rPr lang="en-GB" sz="1050" b="1" i="1" dirty="0">
                <a:solidFill>
                  <a:prstClr val="black"/>
                </a:solidFill>
                <a:latin typeface="Century Gothic" panose="020B0502020202020204" pitchFamily="34" charset="0"/>
              </a:rPr>
              <a:t>p</a:t>
            </a:r>
            <a:r>
              <a:rPr lang="en-GB" sz="1050" b="1" dirty="0">
                <a:solidFill>
                  <a:prstClr val="black"/>
                </a:solidFill>
                <a:latin typeface="Century Gothic" panose="020B0502020202020204" pitchFamily="34" charset="0"/>
              </a:rPr>
              <a:t>=0,0058</a:t>
            </a:r>
          </a:p>
          <a:p>
            <a:r>
              <a:rPr lang="en-GB" sz="1050" dirty="0" err="1">
                <a:solidFill>
                  <a:prstClr val="black"/>
                </a:solidFill>
                <a:latin typeface="Century Gothic" panose="020B0502020202020204" pitchFamily="34" charset="0"/>
              </a:rPr>
              <a:t>Médiane</a:t>
            </a:r>
            <a:r>
              <a:rPr lang="en-GB" sz="1050" dirty="0">
                <a:solidFill>
                  <a:prstClr val="black"/>
                </a:solidFill>
                <a:latin typeface="Century Gothic" panose="020B0502020202020204" pitchFamily="34" charset="0"/>
              </a:rPr>
              <a:t> (95%CI), mois </a:t>
            </a:r>
            <a:r>
              <a:rPr lang="en-GB" sz="1050" b="1" dirty="0">
                <a:solidFill>
                  <a:srgbClr val="FF7F4D"/>
                </a:solidFill>
                <a:latin typeface="Century Gothic" panose="020B0502020202020204" pitchFamily="34" charset="0"/>
              </a:rPr>
              <a:t>18,0 </a:t>
            </a:r>
            <a:r>
              <a:rPr lang="en-GB" sz="1050" dirty="0">
                <a:solidFill>
                  <a:srgbClr val="FF7F4D"/>
                </a:solidFill>
                <a:latin typeface="Century Gothic" panose="020B0502020202020204" pitchFamily="34" charset="0"/>
              </a:rPr>
              <a:t>(15,6-20,4)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005086"/>
                </a:solidFill>
                <a:latin typeface="Century Gothic" panose="020B0502020202020204" pitchFamily="34" charset="0"/>
              </a:rPr>
              <a:t>12,0 </a:t>
            </a:r>
            <a:r>
              <a:rPr lang="en-GB" sz="1050" dirty="0">
                <a:solidFill>
                  <a:srgbClr val="005086"/>
                </a:solidFill>
                <a:latin typeface="Century Gothic" panose="020B0502020202020204" pitchFamily="34" charset="0"/>
              </a:rPr>
              <a:t>(10,8-14,4)</a:t>
            </a:r>
          </a:p>
        </p:txBody>
      </p:sp>
      <p:sp>
        <p:nvSpPr>
          <p:cNvPr id="20" name="Forme libre : forme 19">
            <a:extLst>
              <a:ext uri="{FF2B5EF4-FFF2-40B4-BE49-F238E27FC236}">
                <a16:creationId xmlns:a16="http://schemas.microsoft.com/office/drawing/2014/main" xmlns="" id="{24E438CA-3177-D682-0150-A9F149FF7239}"/>
              </a:ext>
            </a:extLst>
          </p:cNvPr>
          <p:cNvSpPr/>
          <p:nvPr/>
        </p:nvSpPr>
        <p:spPr>
          <a:xfrm>
            <a:off x="2276815" y="1457587"/>
            <a:ext cx="5820850" cy="2440772"/>
          </a:xfrm>
          <a:custGeom>
            <a:avLst/>
            <a:gdLst>
              <a:gd name="connsiteX0" fmla="*/ 0 w 5820850"/>
              <a:gd name="connsiteY0" fmla="*/ 0 h 2440772"/>
              <a:gd name="connsiteX1" fmla="*/ 67602 w 5820850"/>
              <a:gd name="connsiteY1" fmla="*/ 3558 h 2440772"/>
              <a:gd name="connsiteX2" fmla="*/ 113856 w 5820850"/>
              <a:gd name="connsiteY2" fmla="*/ 35580 h 2440772"/>
              <a:gd name="connsiteX3" fmla="*/ 149435 w 5820850"/>
              <a:gd name="connsiteY3" fmla="*/ 124530 h 2440772"/>
              <a:gd name="connsiteX4" fmla="*/ 181457 w 5820850"/>
              <a:gd name="connsiteY4" fmla="*/ 185015 h 2440772"/>
              <a:gd name="connsiteX5" fmla="*/ 224153 w 5820850"/>
              <a:gd name="connsiteY5" fmla="*/ 195689 h 2440772"/>
              <a:gd name="connsiteX6" fmla="*/ 277522 w 5820850"/>
              <a:gd name="connsiteY6" fmla="*/ 245501 h 2440772"/>
              <a:gd name="connsiteX7" fmla="*/ 305986 w 5820850"/>
              <a:gd name="connsiteY7" fmla="*/ 316660 h 2440772"/>
              <a:gd name="connsiteX8" fmla="*/ 327334 w 5820850"/>
              <a:gd name="connsiteY8" fmla="*/ 352240 h 2440772"/>
              <a:gd name="connsiteX9" fmla="*/ 345124 w 5820850"/>
              <a:gd name="connsiteY9" fmla="*/ 434074 h 2440772"/>
              <a:gd name="connsiteX10" fmla="*/ 398494 w 5820850"/>
              <a:gd name="connsiteY10" fmla="*/ 483885 h 2440772"/>
              <a:gd name="connsiteX11" fmla="*/ 473211 w 5820850"/>
              <a:gd name="connsiteY11" fmla="*/ 483885 h 2440772"/>
              <a:gd name="connsiteX12" fmla="*/ 512349 w 5820850"/>
              <a:gd name="connsiteY12" fmla="*/ 540813 h 2440772"/>
              <a:gd name="connsiteX13" fmla="*/ 583508 w 5820850"/>
              <a:gd name="connsiteY13" fmla="*/ 540813 h 2440772"/>
              <a:gd name="connsiteX14" fmla="*/ 651110 w 5820850"/>
              <a:gd name="connsiteY14" fmla="*/ 576393 h 2440772"/>
              <a:gd name="connsiteX15" fmla="*/ 757849 w 5820850"/>
              <a:gd name="connsiteY15" fmla="*/ 747175 h 2440772"/>
              <a:gd name="connsiteX16" fmla="*/ 804103 w 5820850"/>
              <a:gd name="connsiteY16" fmla="*/ 747175 h 2440772"/>
              <a:gd name="connsiteX17" fmla="*/ 871705 w 5820850"/>
              <a:gd name="connsiteY17" fmla="*/ 775639 h 2440772"/>
              <a:gd name="connsiteX18" fmla="*/ 910842 w 5820850"/>
              <a:gd name="connsiteY18" fmla="*/ 896610 h 2440772"/>
              <a:gd name="connsiteX19" fmla="*/ 957096 w 5820850"/>
              <a:gd name="connsiteY19" fmla="*/ 939306 h 2440772"/>
              <a:gd name="connsiteX20" fmla="*/ 999792 w 5820850"/>
              <a:gd name="connsiteY20" fmla="*/ 939306 h 2440772"/>
              <a:gd name="connsiteX21" fmla="*/ 1038929 w 5820850"/>
              <a:gd name="connsiteY21" fmla="*/ 1049603 h 2440772"/>
              <a:gd name="connsiteX22" fmla="*/ 1074509 w 5820850"/>
              <a:gd name="connsiteY22" fmla="*/ 1067393 h 2440772"/>
              <a:gd name="connsiteX23" fmla="*/ 1092299 w 5820850"/>
              <a:gd name="connsiteY23" fmla="*/ 1124321 h 2440772"/>
              <a:gd name="connsiteX24" fmla="*/ 1156343 w 5820850"/>
              <a:gd name="connsiteY24" fmla="*/ 1167017 h 2440772"/>
              <a:gd name="connsiteX25" fmla="*/ 1188365 w 5820850"/>
              <a:gd name="connsiteY25" fmla="*/ 1206154 h 2440772"/>
              <a:gd name="connsiteX26" fmla="*/ 1280872 w 5820850"/>
              <a:gd name="connsiteY26" fmla="*/ 1241734 h 2440772"/>
              <a:gd name="connsiteX27" fmla="*/ 1327126 w 5820850"/>
              <a:gd name="connsiteY27" fmla="*/ 1334242 h 2440772"/>
              <a:gd name="connsiteX28" fmla="*/ 1462329 w 5820850"/>
              <a:gd name="connsiteY28" fmla="*/ 1458771 h 2440772"/>
              <a:gd name="connsiteX29" fmla="*/ 1579742 w 5820850"/>
              <a:gd name="connsiteY29" fmla="*/ 1554836 h 2440772"/>
              <a:gd name="connsiteX30" fmla="*/ 1665133 w 5820850"/>
              <a:gd name="connsiteY30" fmla="*/ 1554836 h 2440772"/>
              <a:gd name="connsiteX31" fmla="*/ 1718503 w 5820850"/>
              <a:gd name="connsiteY31" fmla="*/ 1618880 h 2440772"/>
              <a:gd name="connsiteX32" fmla="*/ 1803894 w 5820850"/>
              <a:gd name="connsiteY32" fmla="*/ 1618880 h 2440772"/>
              <a:gd name="connsiteX33" fmla="*/ 1857264 w 5820850"/>
              <a:gd name="connsiteY33" fmla="*/ 1675807 h 2440772"/>
              <a:gd name="connsiteX34" fmla="*/ 1892844 w 5820850"/>
              <a:gd name="connsiteY34" fmla="*/ 1700713 h 2440772"/>
              <a:gd name="connsiteX35" fmla="*/ 1924866 w 5820850"/>
              <a:gd name="connsiteY35" fmla="*/ 1711387 h 2440772"/>
              <a:gd name="connsiteX36" fmla="*/ 1946214 w 5820850"/>
              <a:gd name="connsiteY36" fmla="*/ 1754083 h 2440772"/>
              <a:gd name="connsiteX37" fmla="*/ 2106322 w 5820850"/>
              <a:gd name="connsiteY37" fmla="*/ 1786105 h 2440772"/>
              <a:gd name="connsiteX38" fmla="*/ 2106322 w 5820850"/>
              <a:gd name="connsiteY38" fmla="*/ 1846590 h 2440772"/>
              <a:gd name="connsiteX39" fmla="*/ 2273547 w 5820850"/>
              <a:gd name="connsiteY39" fmla="*/ 1846590 h 2440772"/>
              <a:gd name="connsiteX40" fmla="*/ 2358939 w 5820850"/>
              <a:gd name="connsiteY40" fmla="*/ 1907076 h 2440772"/>
              <a:gd name="connsiteX41" fmla="*/ 2447888 w 5820850"/>
              <a:gd name="connsiteY41" fmla="*/ 1935540 h 2440772"/>
              <a:gd name="connsiteX42" fmla="*/ 2511932 w 5820850"/>
              <a:gd name="connsiteY42" fmla="*/ 1935540 h 2440772"/>
              <a:gd name="connsiteX43" fmla="*/ 2543954 w 5820850"/>
              <a:gd name="connsiteY43" fmla="*/ 2020931 h 2440772"/>
              <a:gd name="connsiteX44" fmla="*/ 2657809 w 5820850"/>
              <a:gd name="connsiteY44" fmla="*/ 2042279 h 2440772"/>
              <a:gd name="connsiteX45" fmla="*/ 2704063 w 5820850"/>
              <a:gd name="connsiteY45" fmla="*/ 2042279 h 2440772"/>
              <a:gd name="connsiteX46" fmla="*/ 2718294 w 5820850"/>
              <a:gd name="connsiteY46" fmla="*/ 2124112 h 2440772"/>
              <a:gd name="connsiteX47" fmla="*/ 2764548 w 5820850"/>
              <a:gd name="connsiteY47" fmla="*/ 2124112 h 2440772"/>
              <a:gd name="connsiteX48" fmla="*/ 2789454 w 5820850"/>
              <a:gd name="connsiteY48" fmla="*/ 2145460 h 2440772"/>
              <a:gd name="connsiteX49" fmla="*/ 2842824 w 5820850"/>
              <a:gd name="connsiteY49" fmla="*/ 2145460 h 2440772"/>
              <a:gd name="connsiteX50" fmla="*/ 2892635 w 5820850"/>
              <a:gd name="connsiteY50" fmla="*/ 2209504 h 2440772"/>
              <a:gd name="connsiteX51" fmla="*/ 3042070 w 5820850"/>
              <a:gd name="connsiteY51" fmla="*/ 2209504 h 2440772"/>
              <a:gd name="connsiteX52" fmla="*/ 3095440 w 5820850"/>
              <a:gd name="connsiteY52" fmla="*/ 2234410 h 2440772"/>
              <a:gd name="connsiteX53" fmla="*/ 3123904 w 5820850"/>
              <a:gd name="connsiteY53" fmla="*/ 2234410 h 2440772"/>
              <a:gd name="connsiteX54" fmla="*/ 3163042 w 5820850"/>
              <a:gd name="connsiteY54" fmla="*/ 2302011 h 2440772"/>
              <a:gd name="connsiteX55" fmla="*/ 3269781 w 5820850"/>
              <a:gd name="connsiteY55" fmla="*/ 2302011 h 2440772"/>
              <a:gd name="connsiteX56" fmla="*/ 3305361 w 5820850"/>
              <a:gd name="connsiteY56" fmla="*/ 2330475 h 2440772"/>
              <a:gd name="connsiteX57" fmla="*/ 3351614 w 5820850"/>
              <a:gd name="connsiteY57" fmla="*/ 2330475 h 2440772"/>
              <a:gd name="connsiteX58" fmla="*/ 3394310 w 5820850"/>
              <a:gd name="connsiteY58" fmla="*/ 2373171 h 2440772"/>
              <a:gd name="connsiteX59" fmla="*/ 3657600 w 5820850"/>
              <a:gd name="connsiteY59" fmla="*/ 2373171 h 2440772"/>
              <a:gd name="connsiteX60" fmla="*/ 3657600 w 5820850"/>
              <a:gd name="connsiteY60" fmla="*/ 2412309 h 2440772"/>
              <a:gd name="connsiteX61" fmla="*/ 4426123 w 5820850"/>
              <a:gd name="connsiteY61" fmla="*/ 2412309 h 2440772"/>
              <a:gd name="connsiteX62" fmla="*/ 4426123 w 5820850"/>
              <a:gd name="connsiteY62" fmla="*/ 2440772 h 2440772"/>
              <a:gd name="connsiteX63" fmla="*/ 5820850 w 5820850"/>
              <a:gd name="connsiteY63" fmla="*/ 2440772 h 244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820850" h="2440772">
                <a:moveTo>
                  <a:pt x="0" y="0"/>
                </a:moveTo>
                <a:lnTo>
                  <a:pt x="67602" y="3558"/>
                </a:lnTo>
                <a:lnTo>
                  <a:pt x="113856" y="35580"/>
                </a:lnTo>
                <a:lnTo>
                  <a:pt x="149435" y="124530"/>
                </a:lnTo>
                <a:lnTo>
                  <a:pt x="181457" y="185015"/>
                </a:lnTo>
                <a:lnTo>
                  <a:pt x="224153" y="195689"/>
                </a:lnTo>
                <a:lnTo>
                  <a:pt x="277522" y="245501"/>
                </a:lnTo>
                <a:lnTo>
                  <a:pt x="305986" y="316660"/>
                </a:lnTo>
                <a:lnTo>
                  <a:pt x="327334" y="352240"/>
                </a:lnTo>
                <a:lnTo>
                  <a:pt x="345124" y="434074"/>
                </a:lnTo>
                <a:lnTo>
                  <a:pt x="398494" y="483885"/>
                </a:lnTo>
                <a:lnTo>
                  <a:pt x="473211" y="483885"/>
                </a:lnTo>
                <a:lnTo>
                  <a:pt x="512349" y="540813"/>
                </a:lnTo>
                <a:lnTo>
                  <a:pt x="583508" y="540813"/>
                </a:lnTo>
                <a:lnTo>
                  <a:pt x="651110" y="576393"/>
                </a:lnTo>
                <a:lnTo>
                  <a:pt x="757849" y="747175"/>
                </a:lnTo>
                <a:lnTo>
                  <a:pt x="804103" y="747175"/>
                </a:lnTo>
                <a:lnTo>
                  <a:pt x="871705" y="775639"/>
                </a:lnTo>
                <a:lnTo>
                  <a:pt x="910842" y="896610"/>
                </a:lnTo>
                <a:lnTo>
                  <a:pt x="957096" y="939306"/>
                </a:lnTo>
                <a:lnTo>
                  <a:pt x="999792" y="939306"/>
                </a:lnTo>
                <a:lnTo>
                  <a:pt x="1038929" y="1049603"/>
                </a:lnTo>
                <a:lnTo>
                  <a:pt x="1074509" y="1067393"/>
                </a:lnTo>
                <a:lnTo>
                  <a:pt x="1092299" y="1124321"/>
                </a:lnTo>
                <a:lnTo>
                  <a:pt x="1156343" y="1167017"/>
                </a:lnTo>
                <a:lnTo>
                  <a:pt x="1188365" y="1206154"/>
                </a:lnTo>
                <a:lnTo>
                  <a:pt x="1280872" y="1241734"/>
                </a:lnTo>
                <a:lnTo>
                  <a:pt x="1327126" y="1334242"/>
                </a:lnTo>
                <a:lnTo>
                  <a:pt x="1462329" y="1458771"/>
                </a:lnTo>
                <a:lnTo>
                  <a:pt x="1579742" y="1554836"/>
                </a:lnTo>
                <a:lnTo>
                  <a:pt x="1665133" y="1554836"/>
                </a:lnTo>
                <a:lnTo>
                  <a:pt x="1718503" y="1618880"/>
                </a:lnTo>
                <a:lnTo>
                  <a:pt x="1803894" y="1618880"/>
                </a:lnTo>
                <a:lnTo>
                  <a:pt x="1857264" y="1675807"/>
                </a:lnTo>
                <a:lnTo>
                  <a:pt x="1892844" y="1700713"/>
                </a:lnTo>
                <a:lnTo>
                  <a:pt x="1924866" y="1711387"/>
                </a:lnTo>
                <a:lnTo>
                  <a:pt x="1946214" y="1754083"/>
                </a:lnTo>
                <a:lnTo>
                  <a:pt x="2106322" y="1786105"/>
                </a:lnTo>
                <a:lnTo>
                  <a:pt x="2106322" y="1846590"/>
                </a:lnTo>
                <a:lnTo>
                  <a:pt x="2273547" y="1846590"/>
                </a:lnTo>
                <a:lnTo>
                  <a:pt x="2358939" y="1907076"/>
                </a:lnTo>
                <a:lnTo>
                  <a:pt x="2447888" y="1935540"/>
                </a:lnTo>
                <a:lnTo>
                  <a:pt x="2511932" y="1935540"/>
                </a:lnTo>
                <a:lnTo>
                  <a:pt x="2543954" y="2020931"/>
                </a:lnTo>
                <a:lnTo>
                  <a:pt x="2657809" y="2042279"/>
                </a:lnTo>
                <a:lnTo>
                  <a:pt x="2704063" y="2042279"/>
                </a:lnTo>
                <a:lnTo>
                  <a:pt x="2718294" y="2124112"/>
                </a:lnTo>
                <a:lnTo>
                  <a:pt x="2764548" y="2124112"/>
                </a:lnTo>
                <a:lnTo>
                  <a:pt x="2789454" y="2145460"/>
                </a:lnTo>
                <a:lnTo>
                  <a:pt x="2842824" y="2145460"/>
                </a:lnTo>
                <a:lnTo>
                  <a:pt x="2892635" y="2209504"/>
                </a:lnTo>
                <a:lnTo>
                  <a:pt x="3042070" y="2209504"/>
                </a:lnTo>
                <a:lnTo>
                  <a:pt x="3095440" y="2234410"/>
                </a:lnTo>
                <a:lnTo>
                  <a:pt x="3123904" y="2234410"/>
                </a:lnTo>
                <a:lnTo>
                  <a:pt x="3163042" y="2302011"/>
                </a:lnTo>
                <a:lnTo>
                  <a:pt x="3269781" y="2302011"/>
                </a:lnTo>
                <a:lnTo>
                  <a:pt x="3305361" y="2330475"/>
                </a:lnTo>
                <a:lnTo>
                  <a:pt x="3351614" y="2330475"/>
                </a:lnTo>
                <a:lnTo>
                  <a:pt x="3394310" y="2373171"/>
                </a:lnTo>
                <a:lnTo>
                  <a:pt x="3657600" y="2373171"/>
                </a:lnTo>
                <a:lnTo>
                  <a:pt x="3657600" y="2412309"/>
                </a:lnTo>
                <a:lnTo>
                  <a:pt x="4426123" y="2412309"/>
                </a:lnTo>
                <a:lnTo>
                  <a:pt x="4426123" y="2440772"/>
                </a:lnTo>
                <a:lnTo>
                  <a:pt x="5820850" y="2440772"/>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Forme libre : forme 20">
            <a:extLst>
              <a:ext uri="{FF2B5EF4-FFF2-40B4-BE49-F238E27FC236}">
                <a16:creationId xmlns:a16="http://schemas.microsoft.com/office/drawing/2014/main" xmlns="" id="{FBA544A1-D675-4208-21EA-2E6AF66C4D10}"/>
              </a:ext>
            </a:extLst>
          </p:cNvPr>
          <p:cNvSpPr/>
          <p:nvPr/>
        </p:nvSpPr>
        <p:spPr>
          <a:xfrm>
            <a:off x="2273257" y="1450471"/>
            <a:ext cx="5892010" cy="2483468"/>
          </a:xfrm>
          <a:custGeom>
            <a:avLst/>
            <a:gdLst>
              <a:gd name="connsiteX0" fmla="*/ 0 w 5892010"/>
              <a:gd name="connsiteY0" fmla="*/ 0 h 2483468"/>
              <a:gd name="connsiteX1" fmla="*/ 32022 w 5892010"/>
              <a:gd name="connsiteY1" fmla="*/ 0 h 2483468"/>
              <a:gd name="connsiteX2" fmla="*/ 67602 w 5892010"/>
              <a:gd name="connsiteY2" fmla="*/ 32022 h 2483468"/>
              <a:gd name="connsiteX3" fmla="*/ 110298 w 5892010"/>
              <a:gd name="connsiteY3" fmla="*/ 32022 h 2483468"/>
              <a:gd name="connsiteX4" fmla="*/ 152993 w 5892010"/>
              <a:gd name="connsiteY4" fmla="*/ 96066 h 2483468"/>
              <a:gd name="connsiteX5" fmla="*/ 192131 w 5892010"/>
              <a:gd name="connsiteY5" fmla="*/ 149435 h 2483468"/>
              <a:gd name="connsiteX6" fmla="*/ 249059 w 5892010"/>
              <a:gd name="connsiteY6" fmla="*/ 192131 h 2483468"/>
              <a:gd name="connsiteX7" fmla="*/ 291754 w 5892010"/>
              <a:gd name="connsiteY7" fmla="*/ 195689 h 2483468"/>
              <a:gd name="connsiteX8" fmla="*/ 316660 w 5892010"/>
              <a:gd name="connsiteY8" fmla="*/ 249059 h 2483468"/>
              <a:gd name="connsiteX9" fmla="*/ 359356 w 5892010"/>
              <a:gd name="connsiteY9" fmla="*/ 377146 h 2483468"/>
              <a:gd name="connsiteX10" fmla="*/ 412726 w 5892010"/>
              <a:gd name="connsiteY10" fmla="*/ 423400 h 2483468"/>
              <a:gd name="connsiteX11" fmla="*/ 458979 w 5892010"/>
              <a:gd name="connsiteY11" fmla="*/ 498117 h 2483468"/>
              <a:gd name="connsiteX12" fmla="*/ 480327 w 5892010"/>
              <a:gd name="connsiteY12" fmla="*/ 587067 h 2483468"/>
              <a:gd name="connsiteX13" fmla="*/ 519465 w 5892010"/>
              <a:gd name="connsiteY13" fmla="*/ 668900 h 2483468"/>
              <a:gd name="connsiteX14" fmla="*/ 587066 w 5892010"/>
              <a:gd name="connsiteY14" fmla="*/ 768523 h 2483468"/>
              <a:gd name="connsiteX15" fmla="*/ 636878 w 5892010"/>
              <a:gd name="connsiteY15" fmla="*/ 896611 h 2483468"/>
              <a:gd name="connsiteX16" fmla="*/ 732944 w 5892010"/>
              <a:gd name="connsiteY16" fmla="*/ 942864 h 2483468"/>
              <a:gd name="connsiteX17" fmla="*/ 764965 w 5892010"/>
              <a:gd name="connsiteY17" fmla="*/ 1102973 h 2483468"/>
              <a:gd name="connsiteX18" fmla="*/ 829009 w 5892010"/>
              <a:gd name="connsiteY18" fmla="*/ 1145669 h 2483468"/>
              <a:gd name="connsiteX19" fmla="*/ 871705 w 5892010"/>
              <a:gd name="connsiteY19" fmla="*/ 1216828 h 2483468"/>
              <a:gd name="connsiteX20" fmla="*/ 907284 w 5892010"/>
              <a:gd name="connsiteY20" fmla="*/ 1416075 h 2483468"/>
              <a:gd name="connsiteX21" fmla="*/ 978444 w 5892010"/>
              <a:gd name="connsiteY21" fmla="*/ 1455213 h 2483468"/>
              <a:gd name="connsiteX22" fmla="*/ 1070951 w 5892010"/>
              <a:gd name="connsiteY22" fmla="*/ 1512140 h 2483468"/>
              <a:gd name="connsiteX23" fmla="*/ 1120763 w 5892010"/>
              <a:gd name="connsiteY23" fmla="*/ 1679365 h 2483468"/>
              <a:gd name="connsiteX24" fmla="*/ 1234618 w 5892010"/>
              <a:gd name="connsiteY24" fmla="*/ 1757641 h 2483468"/>
              <a:gd name="connsiteX25" fmla="*/ 1309336 w 5892010"/>
              <a:gd name="connsiteY25" fmla="*/ 1800337 h 2483468"/>
              <a:gd name="connsiteX26" fmla="*/ 1433865 w 5892010"/>
              <a:gd name="connsiteY26" fmla="*/ 1800337 h 2483468"/>
              <a:gd name="connsiteX27" fmla="*/ 1465887 w 5892010"/>
              <a:gd name="connsiteY27" fmla="*/ 1871496 h 2483468"/>
              <a:gd name="connsiteX28" fmla="*/ 1497908 w 5892010"/>
              <a:gd name="connsiteY28" fmla="*/ 1871496 h 2483468"/>
              <a:gd name="connsiteX29" fmla="*/ 1515698 w 5892010"/>
              <a:gd name="connsiteY29" fmla="*/ 1942656 h 2483468"/>
              <a:gd name="connsiteX30" fmla="*/ 1633112 w 5892010"/>
              <a:gd name="connsiteY30" fmla="*/ 1942656 h 2483468"/>
              <a:gd name="connsiteX31" fmla="*/ 1811010 w 5892010"/>
              <a:gd name="connsiteY31" fmla="*/ 2006699 h 2483468"/>
              <a:gd name="connsiteX32" fmla="*/ 1875054 w 5892010"/>
              <a:gd name="connsiteY32" fmla="*/ 2006699 h 2483468"/>
              <a:gd name="connsiteX33" fmla="*/ 1875054 w 5892010"/>
              <a:gd name="connsiteY33" fmla="*/ 2042279 h 2483468"/>
              <a:gd name="connsiteX34" fmla="*/ 1967561 w 5892010"/>
              <a:gd name="connsiteY34" fmla="*/ 2052953 h 2483468"/>
              <a:gd name="connsiteX35" fmla="*/ 2017373 w 5892010"/>
              <a:gd name="connsiteY35" fmla="*/ 2052953 h 2483468"/>
              <a:gd name="connsiteX36" fmla="*/ 2095649 w 5892010"/>
              <a:gd name="connsiteY36" fmla="*/ 2070743 h 2483468"/>
              <a:gd name="connsiteX37" fmla="*/ 2095649 w 5892010"/>
              <a:gd name="connsiteY37" fmla="*/ 2152576 h 2483468"/>
              <a:gd name="connsiteX38" fmla="*/ 2309127 w 5892010"/>
              <a:gd name="connsiteY38" fmla="*/ 2152576 h 2483468"/>
              <a:gd name="connsiteX39" fmla="*/ 2337591 w 5892010"/>
              <a:gd name="connsiteY39" fmla="*/ 2188156 h 2483468"/>
              <a:gd name="connsiteX40" fmla="*/ 2451446 w 5892010"/>
              <a:gd name="connsiteY40" fmla="*/ 2188156 h 2483468"/>
              <a:gd name="connsiteX41" fmla="*/ 2504816 w 5892010"/>
              <a:gd name="connsiteY41" fmla="*/ 2198830 h 2483468"/>
              <a:gd name="connsiteX42" fmla="*/ 2661367 w 5892010"/>
              <a:gd name="connsiteY42" fmla="*/ 2198830 h 2483468"/>
              <a:gd name="connsiteX43" fmla="*/ 2693389 w 5892010"/>
              <a:gd name="connsiteY43" fmla="*/ 2220178 h 2483468"/>
              <a:gd name="connsiteX44" fmla="*/ 2746758 w 5892010"/>
              <a:gd name="connsiteY44" fmla="*/ 2220178 h 2483468"/>
              <a:gd name="connsiteX45" fmla="*/ 2768106 w 5892010"/>
              <a:gd name="connsiteY45" fmla="*/ 2259316 h 2483468"/>
              <a:gd name="connsiteX46" fmla="*/ 2871287 w 5892010"/>
              <a:gd name="connsiteY46" fmla="*/ 2259316 h 2483468"/>
              <a:gd name="connsiteX47" fmla="*/ 2871287 w 5892010"/>
              <a:gd name="connsiteY47" fmla="*/ 2277105 h 2483468"/>
              <a:gd name="connsiteX48" fmla="*/ 2946005 w 5892010"/>
              <a:gd name="connsiteY48" fmla="*/ 2277105 h 2483468"/>
              <a:gd name="connsiteX49" fmla="*/ 2946005 w 5892010"/>
              <a:gd name="connsiteY49" fmla="*/ 2326917 h 2483468"/>
              <a:gd name="connsiteX50" fmla="*/ 3326708 w 5892010"/>
              <a:gd name="connsiteY50" fmla="*/ 2326917 h 2483468"/>
              <a:gd name="connsiteX51" fmla="*/ 3326708 w 5892010"/>
              <a:gd name="connsiteY51" fmla="*/ 2351823 h 2483468"/>
              <a:gd name="connsiteX52" fmla="*/ 3931565 w 5892010"/>
              <a:gd name="connsiteY52" fmla="*/ 2351823 h 2483468"/>
              <a:gd name="connsiteX53" fmla="*/ 3931565 w 5892010"/>
              <a:gd name="connsiteY53" fmla="*/ 2408751 h 2483468"/>
              <a:gd name="connsiteX54" fmla="*/ 4173507 w 5892010"/>
              <a:gd name="connsiteY54" fmla="*/ 2408751 h 2483468"/>
              <a:gd name="connsiteX55" fmla="*/ 4173507 w 5892010"/>
              <a:gd name="connsiteY55" fmla="*/ 2447888 h 2483468"/>
              <a:gd name="connsiteX56" fmla="*/ 4251782 w 5892010"/>
              <a:gd name="connsiteY56" fmla="*/ 2447888 h 2483468"/>
              <a:gd name="connsiteX57" fmla="*/ 4251782 w 5892010"/>
              <a:gd name="connsiteY57" fmla="*/ 2483468 h 2483468"/>
              <a:gd name="connsiteX58" fmla="*/ 5892010 w 5892010"/>
              <a:gd name="connsiteY58" fmla="*/ 2483468 h 248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892010" h="2483468">
                <a:moveTo>
                  <a:pt x="0" y="0"/>
                </a:moveTo>
                <a:lnTo>
                  <a:pt x="32022" y="0"/>
                </a:lnTo>
                <a:lnTo>
                  <a:pt x="67602" y="32022"/>
                </a:lnTo>
                <a:lnTo>
                  <a:pt x="110298" y="32022"/>
                </a:lnTo>
                <a:lnTo>
                  <a:pt x="152993" y="96066"/>
                </a:lnTo>
                <a:lnTo>
                  <a:pt x="192131" y="149435"/>
                </a:lnTo>
                <a:lnTo>
                  <a:pt x="249059" y="192131"/>
                </a:lnTo>
                <a:lnTo>
                  <a:pt x="291754" y="195689"/>
                </a:lnTo>
                <a:lnTo>
                  <a:pt x="316660" y="249059"/>
                </a:lnTo>
                <a:lnTo>
                  <a:pt x="359356" y="377146"/>
                </a:lnTo>
                <a:lnTo>
                  <a:pt x="412726" y="423400"/>
                </a:lnTo>
                <a:lnTo>
                  <a:pt x="458979" y="498117"/>
                </a:lnTo>
                <a:lnTo>
                  <a:pt x="480327" y="587067"/>
                </a:lnTo>
                <a:lnTo>
                  <a:pt x="519465" y="668900"/>
                </a:lnTo>
                <a:lnTo>
                  <a:pt x="587066" y="768523"/>
                </a:lnTo>
                <a:lnTo>
                  <a:pt x="636878" y="896611"/>
                </a:lnTo>
                <a:lnTo>
                  <a:pt x="732944" y="942864"/>
                </a:lnTo>
                <a:lnTo>
                  <a:pt x="764965" y="1102973"/>
                </a:lnTo>
                <a:lnTo>
                  <a:pt x="829009" y="1145669"/>
                </a:lnTo>
                <a:lnTo>
                  <a:pt x="871705" y="1216828"/>
                </a:lnTo>
                <a:lnTo>
                  <a:pt x="907284" y="1416075"/>
                </a:lnTo>
                <a:lnTo>
                  <a:pt x="978444" y="1455213"/>
                </a:lnTo>
                <a:lnTo>
                  <a:pt x="1070951" y="1512140"/>
                </a:lnTo>
                <a:lnTo>
                  <a:pt x="1120763" y="1679365"/>
                </a:lnTo>
                <a:lnTo>
                  <a:pt x="1234618" y="1757641"/>
                </a:lnTo>
                <a:lnTo>
                  <a:pt x="1309336" y="1800337"/>
                </a:lnTo>
                <a:lnTo>
                  <a:pt x="1433865" y="1800337"/>
                </a:lnTo>
                <a:lnTo>
                  <a:pt x="1465887" y="1871496"/>
                </a:lnTo>
                <a:lnTo>
                  <a:pt x="1497908" y="1871496"/>
                </a:lnTo>
                <a:lnTo>
                  <a:pt x="1515698" y="1942656"/>
                </a:lnTo>
                <a:lnTo>
                  <a:pt x="1633112" y="1942656"/>
                </a:lnTo>
                <a:lnTo>
                  <a:pt x="1811010" y="2006699"/>
                </a:lnTo>
                <a:lnTo>
                  <a:pt x="1875054" y="2006699"/>
                </a:lnTo>
                <a:lnTo>
                  <a:pt x="1875054" y="2042279"/>
                </a:lnTo>
                <a:lnTo>
                  <a:pt x="1967561" y="2052953"/>
                </a:lnTo>
                <a:lnTo>
                  <a:pt x="2017373" y="2052953"/>
                </a:lnTo>
                <a:lnTo>
                  <a:pt x="2095649" y="2070743"/>
                </a:lnTo>
                <a:lnTo>
                  <a:pt x="2095649" y="2152576"/>
                </a:lnTo>
                <a:lnTo>
                  <a:pt x="2309127" y="2152576"/>
                </a:lnTo>
                <a:lnTo>
                  <a:pt x="2337591" y="2188156"/>
                </a:lnTo>
                <a:lnTo>
                  <a:pt x="2451446" y="2188156"/>
                </a:lnTo>
                <a:lnTo>
                  <a:pt x="2504816" y="2198830"/>
                </a:lnTo>
                <a:lnTo>
                  <a:pt x="2661367" y="2198830"/>
                </a:lnTo>
                <a:lnTo>
                  <a:pt x="2693389" y="2220178"/>
                </a:lnTo>
                <a:lnTo>
                  <a:pt x="2746758" y="2220178"/>
                </a:lnTo>
                <a:lnTo>
                  <a:pt x="2768106" y="2259316"/>
                </a:lnTo>
                <a:lnTo>
                  <a:pt x="2871287" y="2259316"/>
                </a:lnTo>
                <a:lnTo>
                  <a:pt x="2871287" y="2277105"/>
                </a:lnTo>
                <a:lnTo>
                  <a:pt x="2946005" y="2277105"/>
                </a:lnTo>
                <a:lnTo>
                  <a:pt x="2946005" y="2326917"/>
                </a:lnTo>
                <a:lnTo>
                  <a:pt x="3326708" y="2326917"/>
                </a:lnTo>
                <a:lnTo>
                  <a:pt x="3326708" y="2351823"/>
                </a:lnTo>
                <a:lnTo>
                  <a:pt x="3931565" y="2351823"/>
                </a:lnTo>
                <a:lnTo>
                  <a:pt x="3931565" y="2408751"/>
                </a:lnTo>
                <a:lnTo>
                  <a:pt x="4173507" y="2408751"/>
                </a:lnTo>
                <a:lnTo>
                  <a:pt x="4173507" y="2447888"/>
                </a:lnTo>
                <a:lnTo>
                  <a:pt x="4251782" y="2447888"/>
                </a:lnTo>
                <a:lnTo>
                  <a:pt x="4251782" y="2483468"/>
                </a:lnTo>
                <a:lnTo>
                  <a:pt x="5892010" y="2483468"/>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8872151" y="1482615"/>
            <a:ext cx="3225131" cy="2982293"/>
          </a:xfrm>
          <a:solidFill>
            <a:srgbClr val="FF7F4D"/>
          </a:solidFill>
        </p:spPr>
        <p:txBody>
          <a:bodyPr anchor="ctr">
            <a:noAutofit/>
          </a:bodyPr>
          <a:lstStyle/>
          <a:p>
            <a:pPr algn="ctr">
              <a:spcBef>
                <a:spcPts val="900"/>
              </a:spcBef>
            </a:pPr>
            <a:r>
              <a:rPr lang="fr-FR" sz="2000" dirty="0"/>
              <a:t>Augmentation de la SSR dans le bras avec EGFR-TKI et chimiothérapie </a:t>
            </a:r>
          </a:p>
          <a:p>
            <a:pPr algn="ctr">
              <a:spcBef>
                <a:spcPts val="900"/>
              </a:spcBef>
            </a:pPr>
            <a:r>
              <a:rPr lang="fr-FR" sz="2000" dirty="0"/>
              <a:t>Médiane survie sans récidive 18</a:t>
            </a:r>
            <a:r>
              <a:rPr lang="fr-FR" sz="2000" i="1" dirty="0"/>
              <a:t> vs </a:t>
            </a:r>
            <a:r>
              <a:rPr lang="fr-FR" sz="2000" dirty="0"/>
              <a:t>12 mois</a:t>
            </a:r>
          </a:p>
        </p:txBody>
      </p:sp>
    </p:spTree>
    <p:extLst>
      <p:ext uri="{BB962C8B-B14F-4D97-AF65-F5344CB8AC3E}">
        <p14:creationId xmlns:p14="http://schemas.microsoft.com/office/powerpoint/2010/main" val="1922641087"/>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xmlns="" id="{8828E762-6292-45EF-A3F3-161C87BCC2EF}"/>
              </a:ext>
            </a:extLst>
          </p:cNvPr>
          <p:cNvGrpSpPr/>
          <p:nvPr/>
        </p:nvGrpSpPr>
        <p:grpSpPr>
          <a:xfrm>
            <a:off x="2809271" y="1201214"/>
            <a:ext cx="7025717" cy="4626666"/>
            <a:chOff x="2809271" y="1201214"/>
            <a:chExt cx="7025717" cy="4626666"/>
          </a:xfrm>
        </p:grpSpPr>
        <p:pic>
          <p:nvPicPr>
            <p:cNvPr id="2" name="Picture 2">
              <a:extLst>
                <a:ext uri="{FF2B5EF4-FFF2-40B4-BE49-F238E27FC236}">
                  <a16:creationId xmlns:a16="http://schemas.microsoft.com/office/drawing/2014/main" xmlns="" id="{AFA825F9-D5BA-B95C-953B-719AB3CA144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09271" y="1201214"/>
              <a:ext cx="7025717" cy="454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4">
              <a:extLst>
                <a:ext uri="{FF2B5EF4-FFF2-40B4-BE49-F238E27FC236}">
                  <a16:creationId xmlns:a16="http://schemas.microsoft.com/office/drawing/2014/main" xmlns="" id="{6B626B5D-D028-4EEB-AB59-8AE6241F162D}"/>
                </a:ext>
              </a:extLst>
            </p:cNvPr>
            <p:cNvSpPr txBox="1"/>
            <p:nvPr/>
          </p:nvSpPr>
          <p:spPr>
            <a:xfrm>
              <a:off x="5454784" y="5640601"/>
              <a:ext cx="1653770" cy="187279"/>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a:solidFill>
                    <a:srgbClr val="FF7F4D"/>
                  </a:solidFill>
                  <a:latin typeface="Century Gothic" panose="020B0502020202020204" pitchFamily="34" charset="0"/>
                </a:rPr>
                <a:t>Experimental better</a:t>
              </a:r>
              <a:endParaRPr lang="en-GB" sz="1000" dirty="0">
                <a:solidFill>
                  <a:srgbClr val="FF7F4D"/>
                </a:solidFill>
                <a:latin typeface="Century Gothic" panose="020B0502020202020204" pitchFamily="34" charset="0"/>
              </a:endParaRPr>
            </a:p>
          </p:txBody>
        </p:sp>
        <p:sp>
          <p:nvSpPr>
            <p:cNvPr id="10" name="TextBox 4">
              <a:extLst>
                <a:ext uri="{FF2B5EF4-FFF2-40B4-BE49-F238E27FC236}">
                  <a16:creationId xmlns:a16="http://schemas.microsoft.com/office/drawing/2014/main" xmlns="" id="{5B011408-4110-7811-5AFC-2447B73D5D9B}"/>
                </a:ext>
              </a:extLst>
            </p:cNvPr>
            <p:cNvSpPr txBox="1"/>
            <p:nvPr/>
          </p:nvSpPr>
          <p:spPr>
            <a:xfrm>
              <a:off x="7108554" y="5640600"/>
              <a:ext cx="1653770" cy="187279"/>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err="1">
                  <a:solidFill>
                    <a:srgbClr val="005086"/>
                  </a:solidFill>
                  <a:latin typeface="Century Gothic" panose="020B0502020202020204" pitchFamily="34" charset="0"/>
                </a:rPr>
                <a:t>Standar</a:t>
              </a:r>
              <a:r>
                <a:rPr lang="en-GB" sz="1000" b="1" dirty="0">
                  <a:solidFill>
                    <a:srgbClr val="005086"/>
                  </a:solidFill>
                  <a:latin typeface="Century Gothic" panose="020B0502020202020204" pitchFamily="34" charset="0"/>
                </a:rPr>
                <a:t> better</a:t>
              </a:r>
              <a:endParaRPr lang="en-GB" sz="1000" dirty="0">
                <a:solidFill>
                  <a:srgbClr val="005086"/>
                </a:solidFill>
                <a:latin typeface="Century Gothic" panose="020B0502020202020204" pitchFamily="34" charset="0"/>
              </a:endParaRPr>
            </a:p>
          </p:txBody>
        </p:sp>
      </p:grpSp>
      <p:sp>
        <p:nvSpPr>
          <p:cNvPr id="4" name="Espace réservé du texte 3">
            <a:extLst>
              <a:ext uri="{FF2B5EF4-FFF2-40B4-BE49-F238E27FC236}">
                <a16:creationId xmlns:a16="http://schemas.microsoft.com/office/drawing/2014/main" xmlns="" id="{8F8C9AB4-115B-9130-D135-398F37775A13}"/>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BBE7959D-79B3-F981-F153-621798C0DAF9}"/>
              </a:ext>
            </a:extLst>
          </p:cNvPr>
          <p:cNvSpPr>
            <a:spLocks noGrp="1"/>
          </p:cNvSpPr>
          <p:nvPr>
            <p:ph sz="quarter" idx="16"/>
          </p:nvPr>
        </p:nvSpPr>
        <p:spPr/>
        <p:txBody>
          <a:bodyPr/>
          <a:lstStyle/>
          <a:p>
            <a:r>
              <a:rPr lang="fr-FR" dirty="0"/>
              <a:t>S. </a:t>
            </a:r>
            <a:r>
              <a:rPr lang="fr-FR" dirty="0" err="1"/>
              <a:t>Kanda</a:t>
            </a:r>
            <a:r>
              <a:rPr lang="fr-FR" dirty="0"/>
              <a:t> et al., ASCO</a:t>
            </a:r>
            <a:r>
              <a:rPr lang="fr-FR" baseline="30000" dirty="0"/>
              <a:t>®</a:t>
            </a:r>
            <a:r>
              <a:rPr lang="fr-FR" dirty="0"/>
              <a:t> 2023, LBA #9009</a:t>
            </a:r>
          </a:p>
        </p:txBody>
      </p:sp>
      <p:sp>
        <p:nvSpPr>
          <p:cNvPr id="6" name="Espace réservé du texte 5">
            <a:extLst>
              <a:ext uri="{FF2B5EF4-FFF2-40B4-BE49-F238E27FC236}">
                <a16:creationId xmlns:a16="http://schemas.microsoft.com/office/drawing/2014/main" xmlns="" id="{BD0DC7AF-1E65-402C-C97E-EB43BE808DD5}"/>
              </a:ext>
            </a:extLst>
          </p:cNvPr>
          <p:cNvSpPr>
            <a:spLocks noGrp="1"/>
          </p:cNvSpPr>
          <p:nvPr>
            <p:ph type="body" sz="quarter" idx="17"/>
          </p:nvPr>
        </p:nvSpPr>
        <p:spPr/>
        <p:txBody>
          <a:bodyPr/>
          <a:lstStyle/>
          <a:p>
            <a:r>
              <a:rPr lang="en-US" dirty="0"/>
              <a:t>AGAIN, JCOG1404/WJOG8214L </a:t>
            </a:r>
            <a:endParaRPr lang="fr-FR" dirty="0"/>
          </a:p>
        </p:txBody>
      </p:sp>
      <p:sp>
        <p:nvSpPr>
          <p:cNvPr id="7" name="Espace réservé du texte 6">
            <a:extLst>
              <a:ext uri="{FF2B5EF4-FFF2-40B4-BE49-F238E27FC236}">
                <a16:creationId xmlns:a16="http://schemas.microsoft.com/office/drawing/2014/main" xmlns="" id="{65193513-61B8-74F9-B669-6652D53EEDD0}"/>
              </a:ext>
            </a:extLst>
          </p:cNvPr>
          <p:cNvSpPr>
            <a:spLocks noGrp="1"/>
          </p:cNvSpPr>
          <p:nvPr>
            <p:ph type="body" sz="quarter" idx="18"/>
          </p:nvPr>
        </p:nvSpPr>
        <p:spPr/>
        <p:txBody>
          <a:bodyPr/>
          <a:lstStyle/>
          <a:p>
            <a:r>
              <a:rPr lang="fr-FR"/>
              <a:t>Survie sans récidive : sous groupes</a:t>
            </a:r>
          </a:p>
        </p:txBody>
      </p:sp>
      <p:graphicFrame>
        <p:nvGraphicFramePr>
          <p:cNvPr id="8" name="Tableau 8">
            <a:extLst>
              <a:ext uri="{FF2B5EF4-FFF2-40B4-BE49-F238E27FC236}">
                <a16:creationId xmlns:a16="http://schemas.microsoft.com/office/drawing/2014/main" xmlns="" id="{355619A1-99CA-CAED-DF39-6C4D2B333E8E}"/>
              </a:ext>
            </a:extLst>
          </p:cNvPr>
          <p:cNvGraphicFramePr>
            <a:graphicFrameLocks noGrp="1"/>
          </p:cNvGraphicFramePr>
          <p:nvPr/>
        </p:nvGraphicFramePr>
        <p:xfrm>
          <a:off x="2606467" y="1463398"/>
          <a:ext cx="1674220" cy="3982544"/>
        </p:xfrm>
        <a:graphic>
          <a:graphicData uri="http://schemas.openxmlformats.org/drawingml/2006/table">
            <a:tbl>
              <a:tblPr bandRow="1">
                <a:tableStyleId>{5C22544A-7EE6-4342-B048-85BDC9FD1C3A}</a:tableStyleId>
              </a:tblPr>
              <a:tblGrid>
                <a:gridCol w="1674220">
                  <a:extLst>
                    <a:ext uri="{9D8B030D-6E8A-4147-A177-3AD203B41FA5}">
                      <a16:colId xmlns:a16="http://schemas.microsoft.com/office/drawing/2014/main" xmlns="" val="3742190992"/>
                    </a:ext>
                  </a:extLst>
                </a:gridCol>
              </a:tblGrid>
              <a:tr h="497818">
                <a:tc>
                  <a:txBody>
                    <a:bodyPr/>
                    <a:lstStyle/>
                    <a:p>
                      <a:pPr algn="ctr"/>
                      <a:r>
                        <a:rPr lang="fr-FR" sz="1000" b="1" dirty="0" err="1">
                          <a:latin typeface="Century Gothic" panose="020B0502020202020204" pitchFamily="34" charset="0"/>
                        </a:rPr>
                        <a:t>Clinical</a:t>
                      </a:r>
                      <a:r>
                        <a:rPr lang="fr-FR" sz="1000" b="1" dirty="0">
                          <a:latin typeface="Century Gothic" panose="020B0502020202020204" pitchFamily="34" charset="0"/>
                        </a:rPr>
                        <a:t> stage</a:t>
                      </a:r>
                    </a:p>
                    <a:p>
                      <a:pPr algn="ctr"/>
                      <a:r>
                        <a:rPr lang="fr-FR" sz="1000" dirty="0">
                          <a:latin typeface="Century Gothic" panose="020B0502020202020204" pitchFamily="34" charset="0"/>
                        </a:rPr>
                        <a:t>IIIB-IV</a:t>
                      </a:r>
                    </a:p>
                    <a:p>
                      <a:pPr algn="ctr"/>
                      <a:r>
                        <a:rPr lang="fr-FR" sz="1000" dirty="0">
                          <a:latin typeface="Century Gothic" panose="020B0502020202020204" pitchFamily="34" charset="0"/>
                        </a:rPr>
                        <a:t>Postop. </a:t>
                      </a:r>
                      <a:r>
                        <a:rPr lang="fr-FR" sz="1000" dirty="0" err="1">
                          <a:latin typeface="Century Gothic" panose="020B0502020202020204" pitchFamily="34" charset="0"/>
                        </a:rPr>
                        <a:t>reccurence</a:t>
                      </a:r>
                      <a:endParaRPr lang="fr-FR" sz="1000" dirty="0">
                        <a:latin typeface="Century Gothic" panose="020B0502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61885389"/>
                  </a:ext>
                </a:extLst>
              </a:tr>
              <a:tr h="497818">
                <a:tc>
                  <a:txBody>
                    <a:bodyPr/>
                    <a:lstStyle/>
                    <a:p>
                      <a:pPr algn="ctr"/>
                      <a:r>
                        <a:rPr lang="fr-FR" sz="1000" b="1" dirty="0" err="1">
                          <a:latin typeface="Century Gothic" panose="020B0502020202020204" pitchFamily="34" charset="0"/>
                        </a:rPr>
                        <a:t>Sex</a:t>
                      </a:r>
                      <a:endParaRPr lang="fr-FR" sz="1000" b="1" dirty="0">
                        <a:latin typeface="Century Gothic" panose="020B0502020202020204" pitchFamily="34" charset="0"/>
                      </a:endParaRPr>
                    </a:p>
                    <a:p>
                      <a:pPr algn="ctr"/>
                      <a:r>
                        <a:rPr lang="fr-FR" sz="1000" dirty="0">
                          <a:latin typeface="Century Gothic" panose="020B0502020202020204" pitchFamily="34" charset="0"/>
                        </a:rPr>
                        <a:t>Male</a:t>
                      </a:r>
                    </a:p>
                    <a:p>
                      <a:pPr algn="ctr"/>
                      <a:r>
                        <a:rPr lang="fr-FR" sz="1000" dirty="0" err="1">
                          <a:latin typeface="Century Gothic" panose="020B0502020202020204" pitchFamily="34" charset="0"/>
                        </a:rPr>
                        <a:t>Female</a:t>
                      </a:r>
                      <a:endParaRPr lang="fr-FR" sz="1000" dirty="0">
                        <a:latin typeface="Century Gothic" panose="020B0502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78796842"/>
                  </a:ext>
                </a:extLst>
              </a:tr>
              <a:tr h="497818">
                <a:tc>
                  <a:txBody>
                    <a:bodyPr/>
                    <a:lstStyle/>
                    <a:p>
                      <a:pPr algn="ctr"/>
                      <a:r>
                        <a:rPr lang="fr-FR" sz="1000" b="1" dirty="0">
                          <a:latin typeface="Century Gothic" panose="020B0502020202020204" pitchFamily="34" charset="0"/>
                        </a:rPr>
                        <a:t>EGFR mut type</a:t>
                      </a:r>
                    </a:p>
                    <a:p>
                      <a:pPr algn="ctr"/>
                      <a:r>
                        <a:rPr lang="fr-FR" sz="1000" dirty="0">
                          <a:latin typeface="Century Gothic" panose="020B0502020202020204" pitchFamily="34" charset="0"/>
                        </a:rPr>
                        <a:t>Ex 19 Del</a:t>
                      </a:r>
                    </a:p>
                    <a:p>
                      <a:pPr algn="ctr"/>
                      <a:r>
                        <a:rPr lang="fr-FR" sz="1000" dirty="0">
                          <a:latin typeface="Century Gothic" panose="020B0502020202020204" pitchFamily="34" charset="0"/>
                        </a:rPr>
                        <a:t>L858R</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84942495"/>
                  </a:ext>
                </a:extLst>
              </a:tr>
              <a:tr h="497818">
                <a:tc>
                  <a:txBody>
                    <a:bodyPr/>
                    <a:lstStyle/>
                    <a:p>
                      <a:pPr algn="ctr"/>
                      <a:r>
                        <a:rPr lang="fr-FR" sz="1000" b="1" dirty="0">
                          <a:latin typeface="Century Gothic" panose="020B0502020202020204" pitchFamily="34" charset="0"/>
                        </a:rPr>
                        <a:t>ECOG PS</a:t>
                      </a:r>
                    </a:p>
                    <a:p>
                      <a:pPr algn="ctr"/>
                      <a:r>
                        <a:rPr lang="fr-FR" sz="1000" dirty="0">
                          <a:latin typeface="Century Gothic" panose="020B0502020202020204" pitchFamily="34" charset="0"/>
                        </a:rPr>
                        <a:t>0</a:t>
                      </a:r>
                    </a:p>
                    <a:p>
                      <a:pPr algn="ctr"/>
                      <a:r>
                        <a:rPr lang="fr-FR" sz="1000" dirty="0">
                          <a:latin typeface="Century Gothic" panose="020B0502020202020204" pitchFamily="34" charset="0"/>
                        </a:rPr>
                        <a:t>1</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5777410"/>
                  </a:ext>
                </a:extLst>
              </a:tr>
              <a:tr h="497818">
                <a:tc>
                  <a:txBody>
                    <a:bodyPr/>
                    <a:lstStyle/>
                    <a:p>
                      <a:pPr algn="ctr"/>
                      <a:r>
                        <a:rPr lang="fr-FR" sz="1000" b="1" dirty="0">
                          <a:latin typeface="Century Gothic" panose="020B0502020202020204" pitchFamily="34" charset="0"/>
                        </a:rPr>
                        <a:t>Smoking </a:t>
                      </a:r>
                      <a:r>
                        <a:rPr lang="fr-FR" sz="1000" b="1" dirty="0" err="1">
                          <a:latin typeface="Century Gothic" panose="020B0502020202020204" pitchFamily="34" charset="0"/>
                        </a:rPr>
                        <a:t>status</a:t>
                      </a:r>
                      <a:endParaRPr lang="fr-FR" sz="1000" b="1" dirty="0">
                        <a:latin typeface="Century Gothic" panose="020B0502020202020204" pitchFamily="34" charset="0"/>
                      </a:endParaRPr>
                    </a:p>
                    <a:p>
                      <a:pPr algn="ctr"/>
                      <a:r>
                        <a:rPr lang="fr-FR" sz="1000" dirty="0">
                          <a:latin typeface="Century Gothic" panose="020B0502020202020204" pitchFamily="34" charset="0"/>
                        </a:rPr>
                        <a:t>Never</a:t>
                      </a:r>
                    </a:p>
                    <a:p>
                      <a:pPr algn="ctr"/>
                      <a:r>
                        <a:rPr lang="fr-FR" sz="1000" dirty="0" err="1">
                          <a:latin typeface="Century Gothic" panose="020B0502020202020204" pitchFamily="34" charset="0"/>
                        </a:rPr>
                        <a:t>Current</a:t>
                      </a:r>
                      <a:r>
                        <a:rPr lang="fr-FR" sz="1000" dirty="0">
                          <a:latin typeface="Century Gothic" panose="020B0502020202020204" pitchFamily="34" charset="0"/>
                        </a:rPr>
                        <a:t> or former</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0089966"/>
                  </a:ext>
                </a:extLst>
              </a:tr>
              <a:tr h="497818">
                <a:tc>
                  <a:txBody>
                    <a:bodyPr/>
                    <a:lstStyle/>
                    <a:p>
                      <a:pPr algn="ctr"/>
                      <a:r>
                        <a:rPr lang="fr-FR" sz="1000" b="1" dirty="0">
                          <a:latin typeface="Century Gothic" panose="020B0502020202020204" pitchFamily="34" charset="0"/>
                        </a:rPr>
                        <a:t>Age</a:t>
                      </a:r>
                      <a:r>
                        <a:rPr lang="fr-FR" sz="1000" dirty="0">
                          <a:latin typeface="Century Gothic" panose="020B0502020202020204" pitchFamily="34" charset="0"/>
                        </a:rPr>
                        <a:t>, </a:t>
                      </a:r>
                      <a:r>
                        <a:rPr lang="fr-FR" sz="1000" dirty="0" err="1">
                          <a:latin typeface="Century Gothic" panose="020B0502020202020204" pitchFamily="34" charset="0"/>
                        </a:rPr>
                        <a:t>year</a:t>
                      </a:r>
                      <a:endParaRPr lang="fr-FR" sz="1000" dirty="0">
                        <a:latin typeface="Century Gothic" panose="020B0502020202020204" pitchFamily="34" charset="0"/>
                      </a:endParaRPr>
                    </a:p>
                    <a:p>
                      <a:pPr algn="ctr"/>
                      <a:r>
                        <a:rPr lang="fr-FR" sz="1000" dirty="0">
                          <a:latin typeface="Century Gothic" panose="020B0502020202020204" pitchFamily="34" charset="0"/>
                        </a:rPr>
                        <a:t>&lt; 65</a:t>
                      </a:r>
                    </a:p>
                    <a:p>
                      <a:pPr algn="ctr"/>
                      <a:r>
                        <a:rPr lang="fr-FR" sz="1000" u="sng" dirty="0">
                          <a:latin typeface="Century Gothic" panose="020B0502020202020204" pitchFamily="34" charset="0"/>
                        </a:rPr>
                        <a:t>&gt;</a:t>
                      </a:r>
                      <a:r>
                        <a:rPr lang="fr-FR" sz="1000" dirty="0">
                          <a:latin typeface="Century Gothic" panose="020B0502020202020204" pitchFamily="34" charset="0"/>
                        </a:rPr>
                        <a:t> 65</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00104805"/>
                  </a:ext>
                </a:extLst>
              </a:tr>
              <a:tr h="497818">
                <a:tc>
                  <a:txBody>
                    <a:bodyPr/>
                    <a:lstStyle/>
                    <a:p>
                      <a:pPr algn="ctr"/>
                      <a:r>
                        <a:rPr lang="fr-FR" sz="1000" b="1" dirty="0">
                          <a:latin typeface="Century Gothic" panose="020B0502020202020204" pitchFamily="34" charset="0"/>
                        </a:rPr>
                        <a:t>EGFR-TKI</a:t>
                      </a:r>
                    </a:p>
                    <a:p>
                      <a:pPr algn="ctr"/>
                      <a:r>
                        <a:rPr lang="fr-FR" sz="1000" dirty="0" err="1">
                          <a:latin typeface="Century Gothic" panose="020B0502020202020204" pitchFamily="34" charset="0"/>
                        </a:rPr>
                        <a:t>Gefitinib</a:t>
                      </a:r>
                      <a:endParaRPr lang="fr-FR" sz="1000" dirty="0">
                        <a:latin typeface="Century Gothic" panose="020B0502020202020204" pitchFamily="34" charset="0"/>
                      </a:endParaRPr>
                    </a:p>
                    <a:p>
                      <a:pPr algn="ctr"/>
                      <a:r>
                        <a:rPr lang="fr-FR" sz="1000" dirty="0" err="1">
                          <a:latin typeface="Century Gothic" panose="020B0502020202020204" pitchFamily="34" charset="0"/>
                        </a:rPr>
                        <a:t>Osimertinib</a:t>
                      </a:r>
                      <a:endParaRPr lang="fr-FR" sz="1000" dirty="0">
                        <a:latin typeface="Century Gothic" panose="020B0502020202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50170001"/>
                  </a:ext>
                </a:extLst>
              </a:tr>
              <a:tr h="497818">
                <a:tc>
                  <a:txBody>
                    <a:bodyPr/>
                    <a:lstStyle/>
                    <a:p>
                      <a:pPr algn="ctr"/>
                      <a:r>
                        <a:rPr lang="fr-FR" sz="1000" b="1" dirty="0">
                          <a:latin typeface="Century Gothic" panose="020B0502020202020204" pitchFamily="34" charset="0"/>
                        </a:rPr>
                        <a:t>CNS </a:t>
                      </a:r>
                      <a:r>
                        <a:rPr lang="fr-FR" sz="1000" b="1" dirty="0" err="1">
                          <a:latin typeface="Century Gothic" panose="020B0502020202020204" pitchFamily="34" charset="0"/>
                        </a:rPr>
                        <a:t>metastases</a:t>
                      </a:r>
                      <a:endParaRPr lang="fr-FR" sz="1000" b="1" dirty="0">
                        <a:latin typeface="Century Gothic" panose="020B0502020202020204" pitchFamily="34" charset="0"/>
                      </a:endParaRPr>
                    </a:p>
                    <a:p>
                      <a:pPr algn="ctr"/>
                      <a:r>
                        <a:rPr lang="fr-FR" sz="1000" dirty="0">
                          <a:latin typeface="Century Gothic" panose="020B0502020202020204" pitchFamily="34" charset="0"/>
                        </a:rPr>
                        <a:t>No</a:t>
                      </a:r>
                    </a:p>
                    <a:p>
                      <a:pPr algn="ctr"/>
                      <a:r>
                        <a:rPr lang="fr-FR" sz="1000" dirty="0">
                          <a:latin typeface="Century Gothic" panose="020B0502020202020204" pitchFamily="34" charset="0"/>
                        </a:rPr>
                        <a:t>Yes</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19230506"/>
                  </a:ext>
                </a:extLst>
              </a:tr>
            </a:tbl>
          </a:graphicData>
        </a:graphic>
      </p:graphicFrame>
      <p:graphicFrame>
        <p:nvGraphicFramePr>
          <p:cNvPr id="3" name="Tableau 7">
            <a:extLst>
              <a:ext uri="{FF2B5EF4-FFF2-40B4-BE49-F238E27FC236}">
                <a16:creationId xmlns:a16="http://schemas.microsoft.com/office/drawing/2014/main" xmlns="" id="{F4C76005-49E3-341F-BEC5-3DEAF6AF166B}"/>
              </a:ext>
            </a:extLst>
          </p:cNvPr>
          <p:cNvGraphicFramePr>
            <a:graphicFrameLocks noGrp="1"/>
          </p:cNvGraphicFramePr>
          <p:nvPr/>
        </p:nvGraphicFramePr>
        <p:xfrm>
          <a:off x="2606467" y="1124685"/>
          <a:ext cx="7040288" cy="376800"/>
        </p:xfrm>
        <a:graphic>
          <a:graphicData uri="http://schemas.openxmlformats.org/drawingml/2006/table">
            <a:tbl>
              <a:tblPr firstRow="1" bandRow="1">
                <a:tableStyleId>{5C22544A-7EE6-4342-B048-85BDC9FD1C3A}</a:tableStyleId>
              </a:tblPr>
              <a:tblGrid>
                <a:gridCol w="1666128">
                  <a:extLst>
                    <a:ext uri="{9D8B030D-6E8A-4147-A177-3AD203B41FA5}">
                      <a16:colId xmlns:a16="http://schemas.microsoft.com/office/drawing/2014/main" xmlns="" val="4139744034"/>
                    </a:ext>
                  </a:extLst>
                </a:gridCol>
                <a:gridCol w="882032">
                  <a:extLst>
                    <a:ext uri="{9D8B030D-6E8A-4147-A177-3AD203B41FA5}">
                      <a16:colId xmlns:a16="http://schemas.microsoft.com/office/drawing/2014/main" xmlns="" val="2182286161"/>
                    </a:ext>
                  </a:extLst>
                </a:gridCol>
                <a:gridCol w="906308">
                  <a:extLst>
                    <a:ext uri="{9D8B030D-6E8A-4147-A177-3AD203B41FA5}">
                      <a16:colId xmlns:a16="http://schemas.microsoft.com/office/drawing/2014/main" xmlns="" val="3670700445"/>
                    </a:ext>
                  </a:extLst>
                </a:gridCol>
                <a:gridCol w="2039192">
                  <a:extLst>
                    <a:ext uri="{9D8B030D-6E8A-4147-A177-3AD203B41FA5}">
                      <a16:colId xmlns:a16="http://schemas.microsoft.com/office/drawing/2014/main" xmlns="" val="3631331458"/>
                    </a:ext>
                  </a:extLst>
                </a:gridCol>
                <a:gridCol w="1546628">
                  <a:extLst>
                    <a:ext uri="{9D8B030D-6E8A-4147-A177-3AD203B41FA5}">
                      <a16:colId xmlns:a16="http://schemas.microsoft.com/office/drawing/2014/main" xmlns="" val="3989159646"/>
                    </a:ext>
                  </a:extLst>
                </a:gridCol>
              </a:tblGrid>
              <a:tr h="370840">
                <a:tc>
                  <a:txBody>
                    <a:bodyPr/>
                    <a:lstStyle/>
                    <a:p>
                      <a:pPr algn="ctr"/>
                      <a:r>
                        <a:rPr lang="fr-FR" sz="1000">
                          <a:latin typeface="Century Gothic" panose="020B0502020202020204" pitchFamily="34" charset="0"/>
                        </a:rPr>
                        <a:t>Subgroup</a:t>
                      </a:r>
                    </a:p>
                  </a:txBody>
                  <a:tcPr marL="0" marR="0" marT="36000" marB="36000" anchor="ctr">
                    <a:solidFill>
                      <a:schemeClr val="tx1">
                        <a:lumMod val="50000"/>
                        <a:lumOff val="50000"/>
                      </a:schemeClr>
                    </a:solidFill>
                  </a:tcPr>
                </a:tc>
                <a:tc>
                  <a:txBody>
                    <a:bodyPr/>
                    <a:lstStyle/>
                    <a:p>
                      <a:pPr algn="ctr"/>
                      <a:r>
                        <a:rPr lang="fr-FR" sz="1000" dirty="0" err="1">
                          <a:latin typeface="Century Gothic" panose="020B0502020202020204" pitchFamily="34" charset="0"/>
                        </a:rPr>
                        <a:t>Evts</a:t>
                      </a:r>
                      <a:r>
                        <a:rPr lang="fr-FR" sz="1000" dirty="0">
                          <a:latin typeface="Century Gothic" panose="020B0502020202020204" pitchFamily="34" charset="0"/>
                        </a:rPr>
                        <a:t>/pts</a:t>
                      </a:r>
                    </a:p>
                    <a:p>
                      <a:pPr algn="ctr"/>
                      <a:r>
                        <a:rPr lang="fr-FR" sz="1000" dirty="0">
                          <a:latin typeface="Century Gothic" panose="020B0502020202020204" pitchFamily="34" charset="0"/>
                        </a:rPr>
                        <a:t>(Std)</a:t>
                      </a:r>
                    </a:p>
                  </a:txBody>
                  <a:tcPr marL="0" marR="0" marT="36000" marB="36000" anchor="ctr">
                    <a:solidFill>
                      <a:srgbClr val="005086"/>
                    </a:solidFill>
                  </a:tcPr>
                </a:tc>
                <a:tc>
                  <a:txBody>
                    <a:bodyPr/>
                    <a:lstStyle/>
                    <a:p>
                      <a:pPr algn="ctr"/>
                      <a:r>
                        <a:rPr lang="fr-FR" sz="1000" dirty="0" err="1">
                          <a:latin typeface="Century Gothic" panose="020B0502020202020204" pitchFamily="34" charset="0"/>
                        </a:rPr>
                        <a:t>Evts</a:t>
                      </a:r>
                      <a:r>
                        <a:rPr lang="fr-FR" sz="1000" dirty="0">
                          <a:latin typeface="Century Gothic" panose="020B0502020202020204" pitchFamily="34" charset="0"/>
                        </a:rPr>
                        <a:t>/pts</a:t>
                      </a:r>
                    </a:p>
                    <a:p>
                      <a:pPr algn="ctr"/>
                      <a:r>
                        <a:rPr lang="fr-FR" sz="1000" dirty="0">
                          <a:latin typeface="Century Gothic" panose="020B0502020202020204" pitchFamily="34" charset="0"/>
                        </a:rPr>
                        <a:t>(</a:t>
                      </a:r>
                      <a:r>
                        <a:rPr lang="fr-FR" sz="1000" dirty="0" err="1">
                          <a:latin typeface="Century Gothic" panose="020B0502020202020204" pitchFamily="34" charset="0"/>
                        </a:rPr>
                        <a:t>Exp</a:t>
                      </a:r>
                      <a:r>
                        <a:rPr lang="fr-FR" sz="1000" dirty="0">
                          <a:latin typeface="Century Gothic" panose="020B0502020202020204" pitchFamily="34" charset="0"/>
                        </a:rPr>
                        <a:t>.)</a:t>
                      </a:r>
                    </a:p>
                  </a:txBody>
                  <a:tcPr marL="0" marR="0" marT="36000" marB="36000" anchor="ctr">
                    <a:solidFill>
                      <a:srgbClr val="FF7F4D"/>
                    </a:solidFill>
                  </a:tcPr>
                </a:tc>
                <a:tc>
                  <a:txBody>
                    <a:bodyPr/>
                    <a:lstStyle/>
                    <a:p>
                      <a:pPr algn="ctr"/>
                      <a:endParaRPr lang="fr-FR" sz="800" dirty="0">
                        <a:latin typeface="Century Gothic" panose="020B0502020202020204" pitchFamily="34" charset="0"/>
                      </a:endParaRPr>
                    </a:p>
                  </a:txBody>
                  <a:tcPr marL="0" marR="0" marT="36000" marB="36000" anchor="ctr">
                    <a:solidFill>
                      <a:schemeClr val="bg1"/>
                    </a:solidFill>
                  </a:tcPr>
                </a:tc>
                <a:tc>
                  <a:txBody>
                    <a:bodyPr/>
                    <a:lstStyle/>
                    <a:p>
                      <a:pPr algn="ctr"/>
                      <a:r>
                        <a:rPr lang="fr-FR" sz="1000" dirty="0" err="1">
                          <a:latin typeface="Century Gothic" panose="020B0502020202020204" pitchFamily="34" charset="0"/>
                        </a:rPr>
                        <a:t>Unstratified</a:t>
                      </a:r>
                      <a:r>
                        <a:rPr lang="fr-FR" sz="1000" dirty="0">
                          <a:latin typeface="Century Gothic" panose="020B0502020202020204" pitchFamily="34" charset="0"/>
                        </a:rPr>
                        <a:t> HR (95%CI)</a:t>
                      </a:r>
                    </a:p>
                  </a:txBody>
                  <a:tcPr marL="0" marR="0" marT="36000" marB="36000" anchor="ctr">
                    <a:solidFill>
                      <a:schemeClr val="tx1">
                        <a:lumMod val="50000"/>
                        <a:lumOff val="50000"/>
                      </a:schemeClr>
                    </a:solidFill>
                  </a:tcPr>
                </a:tc>
                <a:extLst>
                  <a:ext uri="{0D108BD9-81ED-4DB2-BD59-A6C34878D82A}">
                    <a16:rowId xmlns:a16="http://schemas.microsoft.com/office/drawing/2014/main" xmlns="" val="370547900"/>
                  </a:ext>
                </a:extLst>
              </a:tr>
            </a:tbl>
          </a:graphicData>
        </a:graphic>
      </p:graphicFrame>
      <p:sp>
        <p:nvSpPr>
          <p:cNvPr id="12" name="ZoneTexte 11"/>
          <p:cNvSpPr txBox="1"/>
          <p:nvPr/>
        </p:nvSpPr>
        <p:spPr>
          <a:xfrm>
            <a:off x="1915427" y="5742806"/>
            <a:ext cx="8197052" cy="369332"/>
          </a:xfrm>
          <a:prstGeom prst="rect">
            <a:avLst/>
          </a:prstGeom>
          <a:noFill/>
        </p:spPr>
        <p:txBody>
          <a:bodyPr wrap="none" rtlCol="0">
            <a:spAutoFit/>
          </a:bodyPr>
          <a:lstStyle/>
          <a:p>
            <a:r>
              <a:rPr lang="fr-FR" dirty="0">
                <a:solidFill>
                  <a:prstClr val="black"/>
                </a:solidFill>
              </a:rPr>
              <a:t>Bénéfice du bras expérimental dans les différents sous groupes de patients sur le SSR </a:t>
            </a:r>
          </a:p>
        </p:txBody>
      </p:sp>
    </p:spTree>
    <p:extLst>
      <p:ext uri="{BB962C8B-B14F-4D97-AF65-F5344CB8AC3E}">
        <p14:creationId xmlns:p14="http://schemas.microsoft.com/office/powerpoint/2010/main" val="1023879651"/>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5">
            <a:extLst>
              <a:ext uri="{FF2B5EF4-FFF2-40B4-BE49-F238E27FC236}">
                <a16:creationId xmlns:a16="http://schemas.microsoft.com/office/drawing/2014/main" xmlns="" id="{1B2DCDF9-7A0F-7D56-3240-6CCADD51E8F6}"/>
              </a:ext>
            </a:extLst>
          </p:cNvPr>
          <p:cNvSpPr txBox="1">
            <a:spLocks/>
          </p:cNvSpPr>
          <p:nvPr/>
        </p:nvSpPr>
        <p:spPr>
          <a:xfrm>
            <a:off x="1150308" y="1123390"/>
            <a:ext cx="7555016" cy="425670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10" name="Table 3">
            <a:extLst>
              <a:ext uri="{FF2B5EF4-FFF2-40B4-BE49-F238E27FC236}">
                <a16:creationId xmlns:a16="http://schemas.microsoft.com/office/drawing/2014/main" xmlns="" id="{AC3B112A-1286-C07D-ADAC-EC21524959CF}"/>
              </a:ext>
            </a:extLst>
          </p:cNvPr>
          <p:cNvGraphicFramePr>
            <a:graphicFrameLocks noGrp="1"/>
          </p:cNvGraphicFramePr>
          <p:nvPr/>
        </p:nvGraphicFramePr>
        <p:xfrm>
          <a:off x="1150310" y="4764832"/>
          <a:ext cx="7790744" cy="429531"/>
        </p:xfrm>
        <a:graphic>
          <a:graphicData uri="http://schemas.openxmlformats.org/drawingml/2006/table">
            <a:tbl>
              <a:tblPr firstRow="1" bandRow="1">
                <a:effectLst/>
              </a:tblPr>
              <a:tblGrid>
                <a:gridCol w="664140">
                  <a:extLst>
                    <a:ext uri="{9D8B030D-6E8A-4147-A177-3AD203B41FA5}">
                      <a16:colId xmlns:a16="http://schemas.microsoft.com/office/drawing/2014/main" xmlns="" val="1289765418"/>
                    </a:ext>
                  </a:extLst>
                </a:gridCol>
                <a:gridCol w="850940">
                  <a:extLst>
                    <a:ext uri="{9D8B030D-6E8A-4147-A177-3AD203B41FA5}">
                      <a16:colId xmlns:a16="http://schemas.microsoft.com/office/drawing/2014/main" xmlns="" val="3242974005"/>
                    </a:ext>
                  </a:extLst>
                </a:gridCol>
                <a:gridCol w="884177">
                  <a:extLst>
                    <a:ext uri="{9D8B030D-6E8A-4147-A177-3AD203B41FA5}">
                      <a16:colId xmlns:a16="http://schemas.microsoft.com/office/drawing/2014/main" xmlns="" val="2776657473"/>
                    </a:ext>
                  </a:extLst>
                </a:gridCol>
                <a:gridCol w="904121">
                  <a:extLst>
                    <a:ext uri="{9D8B030D-6E8A-4147-A177-3AD203B41FA5}">
                      <a16:colId xmlns:a16="http://schemas.microsoft.com/office/drawing/2014/main" xmlns="" val="3515376167"/>
                    </a:ext>
                  </a:extLst>
                </a:gridCol>
                <a:gridCol w="910771">
                  <a:extLst>
                    <a:ext uri="{9D8B030D-6E8A-4147-A177-3AD203B41FA5}">
                      <a16:colId xmlns:a16="http://schemas.microsoft.com/office/drawing/2014/main" xmlns="" val="1385854877"/>
                    </a:ext>
                  </a:extLst>
                </a:gridCol>
                <a:gridCol w="877529">
                  <a:extLst>
                    <a:ext uri="{9D8B030D-6E8A-4147-A177-3AD203B41FA5}">
                      <a16:colId xmlns:a16="http://schemas.microsoft.com/office/drawing/2014/main" xmlns="" val="79554832"/>
                    </a:ext>
                  </a:extLst>
                </a:gridCol>
                <a:gridCol w="877529">
                  <a:extLst>
                    <a:ext uri="{9D8B030D-6E8A-4147-A177-3AD203B41FA5}">
                      <a16:colId xmlns:a16="http://schemas.microsoft.com/office/drawing/2014/main" xmlns="" val="3582586495"/>
                    </a:ext>
                  </a:extLst>
                </a:gridCol>
                <a:gridCol w="950655">
                  <a:extLst>
                    <a:ext uri="{9D8B030D-6E8A-4147-A177-3AD203B41FA5}">
                      <a16:colId xmlns:a16="http://schemas.microsoft.com/office/drawing/2014/main" xmlns="" val="512610548"/>
                    </a:ext>
                  </a:extLst>
                </a:gridCol>
                <a:gridCol w="870882">
                  <a:extLst>
                    <a:ext uri="{9D8B030D-6E8A-4147-A177-3AD203B41FA5}">
                      <a16:colId xmlns:a16="http://schemas.microsoft.com/office/drawing/2014/main" xmlns="" val="1874114984"/>
                    </a:ext>
                  </a:extLst>
                </a:gridCol>
              </a:tblGrid>
              <a:tr h="228600">
                <a:tc>
                  <a:txBody>
                    <a:bodyPr/>
                    <a:lstStyle/>
                    <a:p>
                      <a:pPr algn="ctr" fontAlgn="t"/>
                      <a:r>
                        <a:rPr lang="fr-FR" sz="1050" b="1" i="0" u="none" strike="noStrike" dirty="0">
                          <a:solidFill>
                            <a:srgbClr val="005086"/>
                          </a:solidFill>
                          <a:effectLst/>
                          <a:latin typeface="+mn-lt"/>
                        </a:rPr>
                        <a:t>Standard</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dirty="0">
                          <a:solidFill>
                            <a:srgbClr val="005086"/>
                          </a:solidFill>
                          <a:effectLst/>
                          <a:latin typeface="+mn-lt"/>
                        </a:rPr>
                        <a:t>250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005086"/>
                          </a:solidFill>
                          <a:effectLst/>
                          <a:latin typeface="+mn-lt"/>
                        </a:rPr>
                        <a:t>232</a:t>
                      </a:r>
                      <a:endParaRPr lang="fr-FR" sz="105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005086"/>
                          </a:solidFill>
                          <a:effectLst/>
                          <a:latin typeface="+mn-lt"/>
                        </a:rPr>
                        <a:t>200</a:t>
                      </a:r>
                      <a:endParaRPr lang="fr-FR" sz="105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005086"/>
                          </a:solidFill>
                          <a:effectLst/>
                          <a:latin typeface="+mn-lt"/>
                        </a:rPr>
                        <a:t>124</a:t>
                      </a:r>
                      <a:endParaRPr lang="fr-FR" sz="105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005086"/>
                          </a:solidFill>
                          <a:effectLst/>
                          <a:latin typeface="+mn-lt"/>
                        </a:rPr>
                        <a:t>70</a:t>
                      </a:r>
                      <a:endParaRPr lang="fr-FR" sz="105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005086"/>
                          </a:solidFill>
                          <a:effectLst/>
                          <a:latin typeface="+mn-lt"/>
                        </a:rPr>
                        <a:t>36</a:t>
                      </a:r>
                      <a:endParaRPr lang="fr-FR" sz="105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005086"/>
                          </a:solidFill>
                          <a:effectLst/>
                          <a:latin typeface="+mn-lt"/>
                        </a:rPr>
                        <a:t>7</a:t>
                      </a:r>
                      <a:endParaRPr lang="fr-FR" sz="1050" b="1" i="0" u="none" strike="noStrike" dirty="0">
                        <a:solidFill>
                          <a:srgbClr val="005086"/>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dirty="0">
                          <a:solidFill>
                            <a:srgbClr val="005086"/>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1050" b="1" i="0" u="none" strike="noStrike">
                          <a:solidFill>
                            <a:srgbClr val="FF7F4D"/>
                          </a:solidFill>
                          <a:effectLst/>
                          <a:latin typeface="+mn-lt"/>
                        </a:rPr>
                        <a:t>Exp.</a:t>
                      </a:r>
                      <a:endParaRPr lang="fr-FR" sz="105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FF7F4D"/>
                          </a:solidFill>
                          <a:effectLst/>
                          <a:latin typeface="+mn-lt"/>
                        </a:rPr>
                        <a:t>251</a:t>
                      </a:r>
                      <a:endParaRPr lang="fr-FR" sz="105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FF7F4D"/>
                          </a:solidFill>
                          <a:effectLst/>
                          <a:latin typeface="+mn-lt"/>
                        </a:rPr>
                        <a:t>234</a:t>
                      </a:r>
                      <a:endParaRPr lang="fr-FR" sz="105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FF7F4D"/>
                          </a:solidFill>
                          <a:effectLst/>
                          <a:latin typeface="+mn-lt"/>
                        </a:rPr>
                        <a:t>198</a:t>
                      </a:r>
                      <a:endParaRPr lang="fr-FR" sz="105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FF7F4D"/>
                          </a:solidFill>
                          <a:effectLst/>
                          <a:latin typeface="+mn-lt"/>
                        </a:rPr>
                        <a:t>134</a:t>
                      </a:r>
                      <a:endParaRPr lang="fr-FR" sz="105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FF7F4D"/>
                          </a:solidFill>
                          <a:effectLst/>
                          <a:latin typeface="+mn-lt"/>
                        </a:rPr>
                        <a:t>70</a:t>
                      </a:r>
                      <a:endParaRPr lang="fr-FR" sz="105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FF7F4D"/>
                          </a:solidFill>
                          <a:effectLst/>
                          <a:latin typeface="+mn-lt"/>
                        </a:rPr>
                        <a:t>33</a:t>
                      </a:r>
                      <a:endParaRPr lang="fr-FR" sz="105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a:solidFill>
                            <a:srgbClr val="FF7F4D"/>
                          </a:solidFill>
                          <a:effectLst/>
                          <a:latin typeface="+mn-lt"/>
                        </a:rPr>
                        <a:t>8</a:t>
                      </a:r>
                      <a:endParaRPr lang="fr-FR" sz="1050" b="1" i="0" u="none" strike="noStrike" dirty="0">
                        <a:solidFill>
                          <a:srgbClr val="FF7F4D"/>
                        </a:solidFill>
                        <a:effectLst/>
                        <a:latin typeface="+mn-lt"/>
                      </a:endParaRP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1050" b="1" i="0" u="none" strike="noStrike" dirty="0">
                          <a:solidFill>
                            <a:srgbClr val="FF7F4D"/>
                          </a:solidFill>
                          <a:effectLst/>
                          <a:latin typeface="+mn-lt"/>
                        </a:rPr>
                        <a:t>0</a:t>
                      </a:r>
                    </a:p>
                  </a:txBody>
                  <a:tcPr marL="9257" marR="9257" marT="92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sp>
        <p:nvSpPr>
          <p:cNvPr id="4" name="Espace réservé du texte 3">
            <a:extLst>
              <a:ext uri="{FF2B5EF4-FFF2-40B4-BE49-F238E27FC236}">
                <a16:creationId xmlns:a16="http://schemas.microsoft.com/office/drawing/2014/main" xmlns="" id="{8F8C9AB4-115B-9130-D135-398F37775A13}"/>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BBE7959D-79B3-F981-F153-621798C0DAF9}"/>
              </a:ext>
            </a:extLst>
          </p:cNvPr>
          <p:cNvSpPr>
            <a:spLocks noGrp="1"/>
          </p:cNvSpPr>
          <p:nvPr>
            <p:ph sz="quarter" idx="16"/>
          </p:nvPr>
        </p:nvSpPr>
        <p:spPr/>
        <p:txBody>
          <a:bodyPr/>
          <a:lstStyle/>
          <a:p>
            <a:r>
              <a:rPr lang="fr-FR" dirty="0"/>
              <a:t>S. </a:t>
            </a:r>
            <a:r>
              <a:rPr lang="fr-FR" dirty="0" err="1"/>
              <a:t>Kanda</a:t>
            </a:r>
            <a:r>
              <a:rPr lang="fr-FR" dirty="0"/>
              <a:t> et al., ASCO</a:t>
            </a:r>
            <a:r>
              <a:rPr lang="fr-FR" baseline="30000" dirty="0"/>
              <a:t>®</a:t>
            </a:r>
            <a:r>
              <a:rPr lang="fr-FR" dirty="0"/>
              <a:t> 2023, LBA #9009</a:t>
            </a:r>
          </a:p>
        </p:txBody>
      </p:sp>
      <p:sp>
        <p:nvSpPr>
          <p:cNvPr id="6" name="Espace réservé du texte 5">
            <a:extLst>
              <a:ext uri="{FF2B5EF4-FFF2-40B4-BE49-F238E27FC236}">
                <a16:creationId xmlns:a16="http://schemas.microsoft.com/office/drawing/2014/main" xmlns="" id="{BD0DC7AF-1E65-402C-C97E-EB43BE808DD5}"/>
              </a:ext>
            </a:extLst>
          </p:cNvPr>
          <p:cNvSpPr>
            <a:spLocks noGrp="1"/>
          </p:cNvSpPr>
          <p:nvPr>
            <p:ph type="body" sz="quarter" idx="17"/>
          </p:nvPr>
        </p:nvSpPr>
        <p:spPr/>
        <p:txBody>
          <a:bodyPr/>
          <a:lstStyle/>
          <a:p>
            <a:r>
              <a:rPr lang="en-US" dirty="0"/>
              <a:t>AGAIN, JCOG1404/WJOG8214L </a:t>
            </a:r>
            <a:endParaRPr lang="fr-FR" dirty="0"/>
          </a:p>
        </p:txBody>
      </p:sp>
      <p:sp>
        <p:nvSpPr>
          <p:cNvPr id="7" name="Espace réservé du texte 6">
            <a:extLst>
              <a:ext uri="{FF2B5EF4-FFF2-40B4-BE49-F238E27FC236}">
                <a16:creationId xmlns:a16="http://schemas.microsoft.com/office/drawing/2014/main" xmlns="" id="{65193513-61B8-74F9-B669-6652D53EEDD0}"/>
              </a:ext>
            </a:extLst>
          </p:cNvPr>
          <p:cNvSpPr>
            <a:spLocks noGrp="1"/>
          </p:cNvSpPr>
          <p:nvPr>
            <p:ph type="body" sz="quarter" idx="18"/>
          </p:nvPr>
        </p:nvSpPr>
        <p:spPr/>
        <p:txBody>
          <a:bodyPr/>
          <a:lstStyle/>
          <a:p>
            <a:r>
              <a:rPr lang="fr-FR" dirty="0"/>
              <a:t>Objectif primitif : Survie globale</a:t>
            </a:r>
          </a:p>
        </p:txBody>
      </p:sp>
      <p:graphicFrame>
        <p:nvGraphicFramePr>
          <p:cNvPr id="8" name="Chart 16">
            <a:extLst>
              <a:ext uri="{FF2B5EF4-FFF2-40B4-BE49-F238E27FC236}">
                <a16:creationId xmlns:a16="http://schemas.microsoft.com/office/drawing/2014/main" xmlns="" id="{D3FA0DD3-61A7-8DDE-FA7E-AF724356E69E}"/>
              </a:ext>
            </a:extLst>
          </p:cNvPr>
          <p:cNvGraphicFramePr/>
          <p:nvPr/>
        </p:nvGraphicFramePr>
        <p:xfrm>
          <a:off x="1402120" y="1278403"/>
          <a:ext cx="7303204"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texte 6">
            <a:extLst>
              <a:ext uri="{FF2B5EF4-FFF2-40B4-BE49-F238E27FC236}">
                <a16:creationId xmlns:a16="http://schemas.microsoft.com/office/drawing/2014/main" xmlns="" id="{D4372257-F12A-44ED-D830-16A827E4B457}"/>
              </a:ext>
            </a:extLst>
          </p:cNvPr>
          <p:cNvSpPr txBox="1">
            <a:spLocks/>
          </p:cNvSpPr>
          <p:nvPr/>
        </p:nvSpPr>
        <p:spPr>
          <a:xfrm>
            <a:off x="1402120" y="891053"/>
            <a:ext cx="551245"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dirty="0">
                <a:latin typeface="Century Gothic" panose="020B0502020202020204" pitchFamily="34" charset="0"/>
              </a:rPr>
              <a:t>SG</a:t>
            </a:r>
          </a:p>
        </p:txBody>
      </p:sp>
      <p:sp>
        <p:nvSpPr>
          <p:cNvPr id="11" name="TextBox 4">
            <a:extLst>
              <a:ext uri="{FF2B5EF4-FFF2-40B4-BE49-F238E27FC236}">
                <a16:creationId xmlns:a16="http://schemas.microsoft.com/office/drawing/2014/main" xmlns="" id="{8591AE64-3BAD-B2A4-F9E4-555A69543AB3}"/>
              </a:ext>
            </a:extLst>
          </p:cNvPr>
          <p:cNvSpPr txBox="1"/>
          <p:nvPr/>
        </p:nvSpPr>
        <p:spPr>
          <a:xfrm>
            <a:off x="2267984" y="3536831"/>
            <a:ext cx="5118326"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solidFill>
                <a:latin typeface="Century Gothic" panose="020B0502020202020204" pitchFamily="34" charset="0"/>
              </a:rPr>
              <a:t>HR (95% Cl) : 0,985 (0,772-1,257)</a:t>
            </a:r>
          </a:p>
          <a:p>
            <a:r>
              <a:rPr lang="en-GB" sz="1050" b="1" dirty="0">
                <a:solidFill>
                  <a:prstClr val="black"/>
                </a:solidFill>
                <a:latin typeface="Century Gothic" panose="020B0502020202020204" pitchFamily="34" charset="0"/>
              </a:rPr>
              <a:t>p=0,4496</a:t>
            </a:r>
          </a:p>
          <a:p>
            <a:r>
              <a:rPr lang="en-GB" sz="1050" dirty="0">
                <a:solidFill>
                  <a:prstClr val="black"/>
                </a:solidFill>
                <a:latin typeface="Century Gothic" panose="020B0502020202020204" pitchFamily="34" charset="0"/>
              </a:rPr>
              <a:t>Median (95%CI), mois </a:t>
            </a:r>
            <a:r>
              <a:rPr lang="en-GB" sz="1050" b="1" dirty="0">
                <a:solidFill>
                  <a:srgbClr val="FF7F4D"/>
                </a:solidFill>
                <a:latin typeface="Century Gothic" panose="020B0502020202020204" pitchFamily="34" charset="0"/>
              </a:rPr>
              <a:t>48,0 </a:t>
            </a:r>
            <a:r>
              <a:rPr lang="en-GB" sz="1050" dirty="0">
                <a:solidFill>
                  <a:srgbClr val="FF7F4D"/>
                </a:solidFill>
                <a:latin typeface="Century Gothic" panose="020B0502020202020204" pitchFamily="34" charset="0"/>
              </a:rPr>
              <a:t>(43,2-53,0)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005086"/>
                </a:solidFill>
                <a:latin typeface="Century Gothic" panose="020B0502020202020204" pitchFamily="34" charset="0"/>
              </a:rPr>
              <a:t>48,0 </a:t>
            </a:r>
            <a:r>
              <a:rPr lang="en-GB" sz="1050" dirty="0">
                <a:solidFill>
                  <a:srgbClr val="005086"/>
                </a:solidFill>
                <a:latin typeface="Century Gothic" panose="020B0502020202020204" pitchFamily="34" charset="0"/>
              </a:rPr>
              <a:t>(40,8-55,2)</a:t>
            </a:r>
          </a:p>
        </p:txBody>
      </p:sp>
      <p:sp>
        <p:nvSpPr>
          <p:cNvPr id="22" name="Forme libre : forme 21">
            <a:extLst>
              <a:ext uri="{FF2B5EF4-FFF2-40B4-BE49-F238E27FC236}">
                <a16:creationId xmlns:a16="http://schemas.microsoft.com/office/drawing/2014/main" xmlns="" id="{6B5C94A4-16FF-576D-11D5-5024E4BC8F2D}"/>
              </a:ext>
            </a:extLst>
          </p:cNvPr>
          <p:cNvSpPr/>
          <p:nvPr/>
        </p:nvSpPr>
        <p:spPr>
          <a:xfrm>
            <a:off x="2295094" y="1427880"/>
            <a:ext cx="5780962" cy="2093576"/>
          </a:xfrm>
          <a:custGeom>
            <a:avLst/>
            <a:gdLst>
              <a:gd name="connsiteX0" fmla="*/ 0 w 4655128"/>
              <a:gd name="connsiteY0" fmla="*/ 0 h 2093576"/>
              <a:gd name="connsiteX1" fmla="*/ 301721 w 4655128"/>
              <a:gd name="connsiteY1" fmla="*/ 0 h 2093576"/>
              <a:gd name="connsiteX2" fmla="*/ 378691 w 4655128"/>
              <a:gd name="connsiteY2" fmla="*/ 46182 h 2093576"/>
              <a:gd name="connsiteX3" fmla="*/ 464897 w 4655128"/>
              <a:gd name="connsiteY3" fmla="*/ 83127 h 2093576"/>
              <a:gd name="connsiteX4" fmla="*/ 588049 w 4655128"/>
              <a:gd name="connsiteY4" fmla="*/ 83127 h 2093576"/>
              <a:gd name="connsiteX5" fmla="*/ 621915 w 4655128"/>
              <a:gd name="connsiteY5" fmla="*/ 123152 h 2093576"/>
              <a:gd name="connsiteX6" fmla="*/ 754303 w 4655128"/>
              <a:gd name="connsiteY6" fmla="*/ 160097 h 2093576"/>
              <a:gd name="connsiteX7" fmla="*/ 828194 w 4655128"/>
              <a:gd name="connsiteY7" fmla="*/ 160097 h 2093576"/>
              <a:gd name="connsiteX8" fmla="*/ 932873 w 4655128"/>
              <a:gd name="connsiteY8" fmla="*/ 212436 h 2093576"/>
              <a:gd name="connsiteX9" fmla="*/ 1012921 w 4655128"/>
              <a:gd name="connsiteY9" fmla="*/ 212436 h 2093576"/>
              <a:gd name="connsiteX10" fmla="*/ 1062182 w 4655128"/>
              <a:gd name="connsiteY10" fmla="*/ 249382 h 2093576"/>
              <a:gd name="connsiteX11" fmla="*/ 1111443 w 4655128"/>
              <a:gd name="connsiteY11" fmla="*/ 249382 h 2093576"/>
              <a:gd name="connsiteX12" fmla="*/ 1197649 w 4655128"/>
              <a:gd name="connsiteY12" fmla="*/ 298642 h 2093576"/>
              <a:gd name="connsiteX13" fmla="*/ 1249988 w 4655128"/>
              <a:gd name="connsiteY13" fmla="*/ 298642 h 2093576"/>
              <a:gd name="connsiteX14" fmla="*/ 1351588 w 4655128"/>
              <a:gd name="connsiteY14" fmla="*/ 446424 h 2093576"/>
              <a:gd name="connsiteX15" fmla="*/ 1403928 w 4655128"/>
              <a:gd name="connsiteY15" fmla="*/ 446424 h 2093576"/>
              <a:gd name="connsiteX16" fmla="*/ 1450109 w 4655128"/>
              <a:gd name="connsiteY16" fmla="*/ 511079 h 2093576"/>
              <a:gd name="connsiteX17" fmla="*/ 1496291 w 4655128"/>
              <a:gd name="connsiteY17" fmla="*/ 511079 h 2093576"/>
              <a:gd name="connsiteX18" fmla="*/ 1530158 w 4655128"/>
              <a:gd name="connsiteY18" fmla="*/ 538788 h 2093576"/>
              <a:gd name="connsiteX19" fmla="*/ 1597891 w 4655128"/>
              <a:gd name="connsiteY19" fmla="*/ 538788 h 2093576"/>
              <a:gd name="connsiteX20" fmla="*/ 1604049 w 4655128"/>
              <a:gd name="connsiteY20" fmla="*/ 578812 h 2093576"/>
              <a:gd name="connsiteX21" fmla="*/ 1665625 w 4655128"/>
              <a:gd name="connsiteY21" fmla="*/ 578812 h 2093576"/>
              <a:gd name="connsiteX22" fmla="*/ 1665625 w 4655128"/>
              <a:gd name="connsiteY22" fmla="*/ 609600 h 2093576"/>
              <a:gd name="connsiteX23" fmla="*/ 1751831 w 4655128"/>
              <a:gd name="connsiteY23" fmla="*/ 609600 h 2093576"/>
              <a:gd name="connsiteX24" fmla="*/ 1798012 w 4655128"/>
              <a:gd name="connsiteY24" fmla="*/ 692727 h 2093576"/>
              <a:gd name="connsiteX25" fmla="*/ 1853431 w 4655128"/>
              <a:gd name="connsiteY25" fmla="*/ 692727 h 2093576"/>
              <a:gd name="connsiteX26" fmla="*/ 1908849 w 4655128"/>
              <a:gd name="connsiteY26" fmla="*/ 723515 h 2093576"/>
              <a:gd name="connsiteX27" fmla="*/ 1964267 w 4655128"/>
              <a:gd name="connsiteY27" fmla="*/ 723515 h 2093576"/>
              <a:gd name="connsiteX28" fmla="*/ 2010449 w 4655128"/>
              <a:gd name="connsiteY28" fmla="*/ 785091 h 2093576"/>
              <a:gd name="connsiteX29" fmla="*/ 2148994 w 4655128"/>
              <a:gd name="connsiteY29" fmla="*/ 806642 h 2093576"/>
              <a:gd name="connsiteX30" fmla="*/ 2198255 w 4655128"/>
              <a:gd name="connsiteY30" fmla="*/ 886691 h 2093576"/>
              <a:gd name="connsiteX31" fmla="*/ 2259831 w 4655128"/>
              <a:gd name="connsiteY31" fmla="*/ 886691 h 2093576"/>
              <a:gd name="connsiteX32" fmla="*/ 2312170 w 4655128"/>
              <a:gd name="connsiteY32" fmla="*/ 960582 h 2093576"/>
              <a:gd name="connsiteX33" fmla="*/ 2342958 w 4655128"/>
              <a:gd name="connsiteY33" fmla="*/ 960582 h 2093576"/>
              <a:gd name="connsiteX34" fmla="*/ 2358352 w 4655128"/>
              <a:gd name="connsiteY34" fmla="*/ 1009842 h 2093576"/>
              <a:gd name="connsiteX35" fmla="*/ 2413770 w 4655128"/>
              <a:gd name="connsiteY35" fmla="*/ 1028315 h 2093576"/>
              <a:gd name="connsiteX36" fmla="*/ 2435321 w 4655128"/>
              <a:gd name="connsiteY36" fmla="*/ 1092970 h 2093576"/>
              <a:gd name="connsiteX37" fmla="*/ 2506134 w 4655128"/>
              <a:gd name="connsiteY37" fmla="*/ 1092970 h 2093576"/>
              <a:gd name="connsiteX38" fmla="*/ 2598497 w 4655128"/>
              <a:gd name="connsiteY38" fmla="*/ 1203806 h 2093576"/>
              <a:gd name="connsiteX39" fmla="*/ 2650837 w 4655128"/>
              <a:gd name="connsiteY39" fmla="*/ 1231515 h 2093576"/>
              <a:gd name="connsiteX40" fmla="*/ 2706255 w 4655128"/>
              <a:gd name="connsiteY40" fmla="*/ 1243830 h 2093576"/>
              <a:gd name="connsiteX41" fmla="*/ 2706255 w 4655128"/>
              <a:gd name="connsiteY41" fmla="*/ 1299249 h 2093576"/>
              <a:gd name="connsiteX42" fmla="*/ 2780146 w 4655128"/>
              <a:gd name="connsiteY42" fmla="*/ 1299249 h 2093576"/>
              <a:gd name="connsiteX43" fmla="*/ 2844800 w 4655128"/>
              <a:gd name="connsiteY43" fmla="*/ 1299249 h 2093576"/>
              <a:gd name="connsiteX44" fmla="*/ 2844800 w 4655128"/>
              <a:gd name="connsiteY44" fmla="*/ 1345430 h 2093576"/>
              <a:gd name="connsiteX45" fmla="*/ 2906376 w 4655128"/>
              <a:gd name="connsiteY45" fmla="*/ 1345430 h 2093576"/>
              <a:gd name="connsiteX46" fmla="*/ 2952558 w 4655128"/>
              <a:gd name="connsiteY46" fmla="*/ 1428558 h 2093576"/>
              <a:gd name="connsiteX47" fmla="*/ 3007976 w 4655128"/>
              <a:gd name="connsiteY47" fmla="*/ 1428558 h 2093576"/>
              <a:gd name="connsiteX48" fmla="*/ 3041843 w 4655128"/>
              <a:gd name="connsiteY48" fmla="*/ 1428558 h 2093576"/>
              <a:gd name="connsiteX49" fmla="*/ 3072631 w 4655128"/>
              <a:gd name="connsiteY49" fmla="*/ 1428558 h 2093576"/>
              <a:gd name="connsiteX50" fmla="*/ 3072631 w 4655128"/>
              <a:gd name="connsiteY50" fmla="*/ 1474739 h 2093576"/>
              <a:gd name="connsiteX51" fmla="*/ 3180388 w 4655128"/>
              <a:gd name="connsiteY51" fmla="*/ 1474739 h 2093576"/>
              <a:gd name="connsiteX52" fmla="*/ 3245043 w 4655128"/>
              <a:gd name="connsiteY52" fmla="*/ 1567103 h 2093576"/>
              <a:gd name="connsiteX53" fmla="*/ 3303540 w 4655128"/>
              <a:gd name="connsiteY53" fmla="*/ 1567103 h 2093576"/>
              <a:gd name="connsiteX54" fmla="*/ 3315855 w 4655128"/>
              <a:gd name="connsiteY54" fmla="*/ 1616364 h 2093576"/>
              <a:gd name="connsiteX55" fmla="*/ 3374352 w 4655128"/>
              <a:gd name="connsiteY55" fmla="*/ 1634836 h 2093576"/>
              <a:gd name="connsiteX56" fmla="*/ 3405140 w 4655128"/>
              <a:gd name="connsiteY56" fmla="*/ 1687176 h 2093576"/>
              <a:gd name="connsiteX57" fmla="*/ 3466715 w 4655128"/>
              <a:gd name="connsiteY57" fmla="*/ 1687176 h 2093576"/>
              <a:gd name="connsiteX58" fmla="*/ 3466715 w 4655128"/>
              <a:gd name="connsiteY58" fmla="*/ 1724121 h 2093576"/>
              <a:gd name="connsiteX59" fmla="*/ 3528291 w 4655128"/>
              <a:gd name="connsiteY59" fmla="*/ 1724121 h 2093576"/>
              <a:gd name="connsiteX60" fmla="*/ 3528291 w 4655128"/>
              <a:gd name="connsiteY60" fmla="*/ 1745673 h 2093576"/>
              <a:gd name="connsiteX61" fmla="*/ 3589867 w 4655128"/>
              <a:gd name="connsiteY61" fmla="*/ 1745673 h 2093576"/>
              <a:gd name="connsiteX62" fmla="*/ 3605261 w 4655128"/>
              <a:gd name="connsiteY62" fmla="*/ 1761067 h 2093576"/>
              <a:gd name="connsiteX63" fmla="*/ 3719176 w 4655128"/>
              <a:gd name="connsiteY63" fmla="*/ 1761067 h 2093576"/>
              <a:gd name="connsiteX64" fmla="*/ 3719176 w 4655128"/>
              <a:gd name="connsiteY64" fmla="*/ 1804170 h 2093576"/>
              <a:gd name="connsiteX65" fmla="*/ 3753043 w 4655128"/>
              <a:gd name="connsiteY65" fmla="*/ 1804170 h 2093576"/>
              <a:gd name="connsiteX66" fmla="*/ 3753043 w 4655128"/>
              <a:gd name="connsiteY66" fmla="*/ 1844194 h 2093576"/>
              <a:gd name="connsiteX67" fmla="*/ 3811540 w 4655128"/>
              <a:gd name="connsiteY67" fmla="*/ 1844194 h 2093576"/>
              <a:gd name="connsiteX68" fmla="*/ 3811540 w 4655128"/>
              <a:gd name="connsiteY68" fmla="*/ 1918085 h 2093576"/>
              <a:gd name="connsiteX69" fmla="*/ 4088631 w 4655128"/>
              <a:gd name="connsiteY69" fmla="*/ 1918085 h 2093576"/>
              <a:gd name="connsiteX70" fmla="*/ 4088631 w 4655128"/>
              <a:gd name="connsiteY70" fmla="*/ 1973503 h 2093576"/>
              <a:gd name="connsiteX71" fmla="*/ 4390352 w 4655128"/>
              <a:gd name="connsiteY71" fmla="*/ 1973503 h 2093576"/>
              <a:gd name="connsiteX72" fmla="*/ 4390352 w 4655128"/>
              <a:gd name="connsiteY72" fmla="*/ 2093576 h 2093576"/>
              <a:gd name="connsiteX73" fmla="*/ 4655128 w 4655128"/>
              <a:gd name="connsiteY73" fmla="*/ 2093576 h 209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655128" h="2093576">
                <a:moveTo>
                  <a:pt x="0" y="0"/>
                </a:moveTo>
                <a:lnTo>
                  <a:pt x="301721" y="0"/>
                </a:lnTo>
                <a:lnTo>
                  <a:pt x="378691" y="46182"/>
                </a:lnTo>
                <a:lnTo>
                  <a:pt x="464897" y="83127"/>
                </a:lnTo>
                <a:lnTo>
                  <a:pt x="588049" y="83127"/>
                </a:lnTo>
                <a:lnTo>
                  <a:pt x="621915" y="123152"/>
                </a:lnTo>
                <a:lnTo>
                  <a:pt x="754303" y="160097"/>
                </a:lnTo>
                <a:lnTo>
                  <a:pt x="828194" y="160097"/>
                </a:lnTo>
                <a:lnTo>
                  <a:pt x="932873" y="212436"/>
                </a:lnTo>
                <a:lnTo>
                  <a:pt x="1012921" y="212436"/>
                </a:lnTo>
                <a:lnTo>
                  <a:pt x="1062182" y="249382"/>
                </a:lnTo>
                <a:lnTo>
                  <a:pt x="1111443" y="249382"/>
                </a:lnTo>
                <a:lnTo>
                  <a:pt x="1197649" y="298642"/>
                </a:lnTo>
                <a:lnTo>
                  <a:pt x="1249988" y="298642"/>
                </a:lnTo>
                <a:lnTo>
                  <a:pt x="1351588" y="446424"/>
                </a:lnTo>
                <a:lnTo>
                  <a:pt x="1403928" y="446424"/>
                </a:lnTo>
                <a:lnTo>
                  <a:pt x="1450109" y="511079"/>
                </a:lnTo>
                <a:lnTo>
                  <a:pt x="1496291" y="511079"/>
                </a:lnTo>
                <a:lnTo>
                  <a:pt x="1530158" y="538788"/>
                </a:lnTo>
                <a:lnTo>
                  <a:pt x="1597891" y="538788"/>
                </a:lnTo>
                <a:lnTo>
                  <a:pt x="1604049" y="578812"/>
                </a:lnTo>
                <a:lnTo>
                  <a:pt x="1665625" y="578812"/>
                </a:lnTo>
                <a:lnTo>
                  <a:pt x="1665625" y="609600"/>
                </a:lnTo>
                <a:lnTo>
                  <a:pt x="1751831" y="609600"/>
                </a:lnTo>
                <a:lnTo>
                  <a:pt x="1798012" y="692727"/>
                </a:lnTo>
                <a:lnTo>
                  <a:pt x="1853431" y="692727"/>
                </a:lnTo>
                <a:lnTo>
                  <a:pt x="1908849" y="723515"/>
                </a:lnTo>
                <a:lnTo>
                  <a:pt x="1964267" y="723515"/>
                </a:lnTo>
                <a:lnTo>
                  <a:pt x="2010449" y="785091"/>
                </a:lnTo>
                <a:lnTo>
                  <a:pt x="2148994" y="806642"/>
                </a:lnTo>
                <a:lnTo>
                  <a:pt x="2198255" y="886691"/>
                </a:lnTo>
                <a:lnTo>
                  <a:pt x="2259831" y="886691"/>
                </a:lnTo>
                <a:lnTo>
                  <a:pt x="2312170" y="960582"/>
                </a:lnTo>
                <a:lnTo>
                  <a:pt x="2342958" y="960582"/>
                </a:lnTo>
                <a:lnTo>
                  <a:pt x="2358352" y="1009842"/>
                </a:lnTo>
                <a:lnTo>
                  <a:pt x="2413770" y="1028315"/>
                </a:lnTo>
                <a:lnTo>
                  <a:pt x="2435321" y="1092970"/>
                </a:lnTo>
                <a:lnTo>
                  <a:pt x="2506134" y="1092970"/>
                </a:lnTo>
                <a:lnTo>
                  <a:pt x="2598497" y="1203806"/>
                </a:lnTo>
                <a:lnTo>
                  <a:pt x="2650837" y="1231515"/>
                </a:lnTo>
                <a:lnTo>
                  <a:pt x="2706255" y="1243830"/>
                </a:lnTo>
                <a:lnTo>
                  <a:pt x="2706255" y="1299249"/>
                </a:lnTo>
                <a:lnTo>
                  <a:pt x="2780146" y="1299249"/>
                </a:lnTo>
                <a:lnTo>
                  <a:pt x="2844800" y="1299249"/>
                </a:lnTo>
                <a:lnTo>
                  <a:pt x="2844800" y="1345430"/>
                </a:lnTo>
                <a:lnTo>
                  <a:pt x="2906376" y="1345430"/>
                </a:lnTo>
                <a:lnTo>
                  <a:pt x="2952558" y="1428558"/>
                </a:lnTo>
                <a:lnTo>
                  <a:pt x="3007976" y="1428558"/>
                </a:lnTo>
                <a:lnTo>
                  <a:pt x="3041843" y="1428558"/>
                </a:lnTo>
                <a:lnTo>
                  <a:pt x="3072631" y="1428558"/>
                </a:lnTo>
                <a:lnTo>
                  <a:pt x="3072631" y="1474739"/>
                </a:lnTo>
                <a:lnTo>
                  <a:pt x="3180388" y="1474739"/>
                </a:lnTo>
                <a:lnTo>
                  <a:pt x="3245043" y="1567103"/>
                </a:lnTo>
                <a:lnTo>
                  <a:pt x="3303540" y="1567103"/>
                </a:lnTo>
                <a:lnTo>
                  <a:pt x="3315855" y="1616364"/>
                </a:lnTo>
                <a:lnTo>
                  <a:pt x="3374352" y="1634836"/>
                </a:lnTo>
                <a:lnTo>
                  <a:pt x="3405140" y="1687176"/>
                </a:lnTo>
                <a:lnTo>
                  <a:pt x="3466715" y="1687176"/>
                </a:lnTo>
                <a:lnTo>
                  <a:pt x="3466715" y="1724121"/>
                </a:lnTo>
                <a:lnTo>
                  <a:pt x="3528291" y="1724121"/>
                </a:lnTo>
                <a:lnTo>
                  <a:pt x="3528291" y="1745673"/>
                </a:lnTo>
                <a:lnTo>
                  <a:pt x="3589867" y="1745673"/>
                </a:lnTo>
                <a:lnTo>
                  <a:pt x="3605261" y="1761067"/>
                </a:lnTo>
                <a:lnTo>
                  <a:pt x="3719176" y="1761067"/>
                </a:lnTo>
                <a:lnTo>
                  <a:pt x="3719176" y="1804170"/>
                </a:lnTo>
                <a:lnTo>
                  <a:pt x="3753043" y="1804170"/>
                </a:lnTo>
                <a:lnTo>
                  <a:pt x="3753043" y="1844194"/>
                </a:lnTo>
                <a:lnTo>
                  <a:pt x="3811540" y="1844194"/>
                </a:lnTo>
                <a:lnTo>
                  <a:pt x="3811540" y="1918085"/>
                </a:lnTo>
                <a:lnTo>
                  <a:pt x="4088631" y="1918085"/>
                </a:lnTo>
                <a:lnTo>
                  <a:pt x="4088631" y="1973503"/>
                </a:lnTo>
                <a:lnTo>
                  <a:pt x="4390352" y="1973503"/>
                </a:lnTo>
                <a:lnTo>
                  <a:pt x="4390352" y="2093576"/>
                </a:lnTo>
                <a:lnTo>
                  <a:pt x="4655128" y="2093576"/>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Forme libre : forme 22">
            <a:extLst>
              <a:ext uri="{FF2B5EF4-FFF2-40B4-BE49-F238E27FC236}">
                <a16:creationId xmlns:a16="http://schemas.microsoft.com/office/drawing/2014/main" xmlns="" id="{AAA6C3F1-8F2C-0B51-11CE-D06699B53784}"/>
              </a:ext>
            </a:extLst>
          </p:cNvPr>
          <p:cNvSpPr/>
          <p:nvPr/>
        </p:nvSpPr>
        <p:spPr>
          <a:xfrm>
            <a:off x="2295094" y="1415565"/>
            <a:ext cx="5972130" cy="1945794"/>
          </a:xfrm>
          <a:custGeom>
            <a:avLst/>
            <a:gdLst>
              <a:gd name="connsiteX0" fmla="*/ 0 w 4809067"/>
              <a:gd name="connsiteY0" fmla="*/ 0 h 1945794"/>
              <a:gd name="connsiteX1" fmla="*/ 64655 w 4809067"/>
              <a:gd name="connsiteY1" fmla="*/ 0 h 1945794"/>
              <a:gd name="connsiteX2" fmla="*/ 270934 w 4809067"/>
              <a:gd name="connsiteY2" fmla="*/ 30788 h 1945794"/>
              <a:gd name="connsiteX3" fmla="*/ 409479 w 4809067"/>
              <a:gd name="connsiteY3" fmla="*/ 43103 h 1945794"/>
              <a:gd name="connsiteX4" fmla="*/ 446425 w 4809067"/>
              <a:gd name="connsiteY4" fmla="*/ 92364 h 1945794"/>
              <a:gd name="connsiteX5" fmla="*/ 504921 w 4809067"/>
              <a:gd name="connsiteY5" fmla="*/ 110836 h 1945794"/>
              <a:gd name="connsiteX6" fmla="*/ 548025 w 4809067"/>
              <a:gd name="connsiteY6" fmla="*/ 163176 h 1945794"/>
              <a:gd name="connsiteX7" fmla="*/ 597285 w 4809067"/>
              <a:gd name="connsiteY7" fmla="*/ 163176 h 1945794"/>
              <a:gd name="connsiteX8" fmla="*/ 720437 w 4809067"/>
              <a:gd name="connsiteY8" fmla="*/ 187806 h 1945794"/>
              <a:gd name="connsiteX9" fmla="*/ 735831 w 4809067"/>
              <a:gd name="connsiteY9" fmla="*/ 227830 h 1945794"/>
              <a:gd name="connsiteX10" fmla="*/ 828194 w 4809067"/>
              <a:gd name="connsiteY10" fmla="*/ 270933 h 1945794"/>
              <a:gd name="connsiteX11" fmla="*/ 877455 w 4809067"/>
              <a:gd name="connsiteY11" fmla="*/ 270933 h 1945794"/>
              <a:gd name="connsiteX12" fmla="*/ 942109 w 4809067"/>
              <a:gd name="connsiteY12" fmla="*/ 320194 h 1945794"/>
              <a:gd name="connsiteX13" fmla="*/ 1034473 w 4809067"/>
              <a:gd name="connsiteY13" fmla="*/ 332509 h 1945794"/>
              <a:gd name="connsiteX14" fmla="*/ 1129915 w 4809067"/>
              <a:gd name="connsiteY14" fmla="*/ 375612 h 1945794"/>
              <a:gd name="connsiteX15" fmla="*/ 1163782 w 4809067"/>
              <a:gd name="connsiteY15" fmla="*/ 415636 h 1945794"/>
              <a:gd name="connsiteX16" fmla="*/ 1283855 w 4809067"/>
              <a:gd name="connsiteY16" fmla="*/ 431030 h 1945794"/>
              <a:gd name="connsiteX17" fmla="*/ 1283855 w 4809067"/>
              <a:gd name="connsiteY17" fmla="*/ 467976 h 1945794"/>
              <a:gd name="connsiteX18" fmla="*/ 1351588 w 4809067"/>
              <a:gd name="connsiteY18" fmla="*/ 467976 h 1945794"/>
              <a:gd name="connsiteX19" fmla="*/ 1397770 w 4809067"/>
              <a:gd name="connsiteY19" fmla="*/ 517236 h 1945794"/>
              <a:gd name="connsiteX20" fmla="*/ 1434715 w 4809067"/>
              <a:gd name="connsiteY20" fmla="*/ 529551 h 1945794"/>
              <a:gd name="connsiteX21" fmla="*/ 1471661 w 4809067"/>
              <a:gd name="connsiteY21" fmla="*/ 588048 h 1945794"/>
              <a:gd name="connsiteX22" fmla="*/ 1514764 w 4809067"/>
              <a:gd name="connsiteY22" fmla="*/ 588048 h 1945794"/>
              <a:gd name="connsiteX23" fmla="*/ 1628679 w 4809067"/>
              <a:gd name="connsiteY23" fmla="*/ 701964 h 1945794"/>
              <a:gd name="connsiteX24" fmla="*/ 1696412 w 4809067"/>
              <a:gd name="connsiteY24" fmla="*/ 714279 h 1945794"/>
              <a:gd name="connsiteX25" fmla="*/ 1767225 w 4809067"/>
              <a:gd name="connsiteY25" fmla="*/ 766618 h 1945794"/>
              <a:gd name="connsiteX26" fmla="*/ 1850352 w 4809067"/>
              <a:gd name="connsiteY26" fmla="*/ 766618 h 1945794"/>
              <a:gd name="connsiteX27" fmla="*/ 1899612 w 4809067"/>
              <a:gd name="connsiteY27" fmla="*/ 785091 h 1945794"/>
              <a:gd name="connsiteX28" fmla="*/ 1948873 w 4809067"/>
              <a:gd name="connsiteY28" fmla="*/ 840509 h 1945794"/>
              <a:gd name="connsiteX29" fmla="*/ 1988897 w 4809067"/>
              <a:gd name="connsiteY29" fmla="*/ 840509 h 1945794"/>
              <a:gd name="connsiteX30" fmla="*/ 2035079 w 4809067"/>
              <a:gd name="connsiteY30" fmla="*/ 858982 h 1945794"/>
              <a:gd name="connsiteX31" fmla="*/ 2062788 w 4809067"/>
              <a:gd name="connsiteY31" fmla="*/ 905164 h 1945794"/>
              <a:gd name="connsiteX32" fmla="*/ 2072025 w 4809067"/>
              <a:gd name="connsiteY32" fmla="*/ 963660 h 1945794"/>
              <a:gd name="connsiteX33" fmla="*/ 2173625 w 4809067"/>
              <a:gd name="connsiteY33" fmla="*/ 991370 h 1945794"/>
              <a:gd name="connsiteX34" fmla="*/ 2225964 w 4809067"/>
              <a:gd name="connsiteY34" fmla="*/ 1089891 h 1945794"/>
              <a:gd name="connsiteX35" fmla="*/ 2290618 w 4809067"/>
              <a:gd name="connsiteY35" fmla="*/ 1089891 h 1945794"/>
              <a:gd name="connsiteX36" fmla="*/ 2336800 w 4809067"/>
              <a:gd name="connsiteY36" fmla="*/ 1120679 h 1945794"/>
              <a:gd name="connsiteX37" fmla="*/ 2395297 w 4809067"/>
              <a:gd name="connsiteY37" fmla="*/ 1120679 h 1945794"/>
              <a:gd name="connsiteX38" fmla="*/ 2395297 w 4809067"/>
              <a:gd name="connsiteY38" fmla="*/ 1160703 h 1945794"/>
              <a:gd name="connsiteX39" fmla="*/ 2441479 w 4809067"/>
              <a:gd name="connsiteY39" fmla="*/ 1160703 h 1945794"/>
              <a:gd name="connsiteX40" fmla="*/ 2469188 w 4809067"/>
              <a:gd name="connsiteY40" fmla="*/ 1182254 h 1945794"/>
              <a:gd name="connsiteX41" fmla="*/ 2499976 w 4809067"/>
              <a:gd name="connsiteY41" fmla="*/ 1182254 h 1945794"/>
              <a:gd name="connsiteX42" fmla="*/ 2533843 w 4809067"/>
              <a:gd name="connsiteY42" fmla="*/ 1237673 h 1945794"/>
              <a:gd name="connsiteX43" fmla="*/ 2592340 w 4809067"/>
              <a:gd name="connsiteY43" fmla="*/ 1237673 h 1945794"/>
              <a:gd name="connsiteX44" fmla="*/ 2607734 w 4809067"/>
              <a:gd name="connsiteY44" fmla="*/ 1271539 h 1945794"/>
              <a:gd name="connsiteX45" fmla="*/ 2672388 w 4809067"/>
              <a:gd name="connsiteY45" fmla="*/ 1271539 h 1945794"/>
              <a:gd name="connsiteX46" fmla="*/ 2672388 w 4809067"/>
              <a:gd name="connsiteY46" fmla="*/ 1311564 h 1945794"/>
              <a:gd name="connsiteX47" fmla="*/ 2709334 w 4809067"/>
              <a:gd name="connsiteY47" fmla="*/ 1311564 h 1945794"/>
              <a:gd name="connsiteX48" fmla="*/ 2709334 w 4809067"/>
              <a:gd name="connsiteY48" fmla="*/ 1336194 h 1945794"/>
              <a:gd name="connsiteX49" fmla="*/ 2801697 w 4809067"/>
              <a:gd name="connsiteY49" fmla="*/ 1336194 h 1945794"/>
              <a:gd name="connsiteX50" fmla="*/ 2875588 w 4809067"/>
              <a:gd name="connsiteY50" fmla="*/ 1407006 h 1945794"/>
              <a:gd name="connsiteX51" fmla="*/ 2912534 w 4809067"/>
              <a:gd name="connsiteY51" fmla="*/ 1428557 h 1945794"/>
              <a:gd name="connsiteX52" fmla="*/ 2967952 w 4809067"/>
              <a:gd name="connsiteY52" fmla="*/ 1428557 h 1945794"/>
              <a:gd name="connsiteX53" fmla="*/ 3066473 w 4809067"/>
              <a:gd name="connsiteY53" fmla="*/ 1459345 h 1945794"/>
              <a:gd name="connsiteX54" fmla="*/ 3075709 w 4809067"/>
              <a:gd name="connsiteY54" fmla="*/ 1511685 h 1945794"/>
              <a:gd name="connsiteX55" fmla="*/ 3143443 w 4809067"/>
              <a:gd name="connsiteY55" fmla="*/ 1511685 h 1945794"/>
              <a:gd name="connsiteX56" fmla="*/ 3171152 w 4809067"/>
              <a:gd name="connsiteY56" fmla="*/ 1530157 h 1945794"/>
              <a:gd name="connsiteX57" fmla="*/ 3248121 w 4809067"/>
              <a:gd name="connsiteY57" fmla="*/ 1530157 h 1945794"/>
              <a:gd name="connsiteX58" fmla="*/ 3248121 w 4809067"/>
              <a:gd name="connsiteY58" fmla="*/ 1530157 h 1945794"/>
              <a:gd name="connsiteX59" fmla="*/ 3272752 w 4809067"/>
              <a:gd name="connsiteY59" fmla="*/ 1554788 h 1945794"/>
              <a:gd name="connsiteX60" fmla="*/ 3297382 w 4809067"/>
              <a:gd name="connsiteY60" fmla="*/ 1579418 h 1945794"/>
              <a:gd name="connsiteX61" fmla="*/ 3358958 w 4809067"/>
              <a:gd name="connsiteY61" fmla="*/ 1579418 h 1945794"/>
              <a:gd name="connsiteX62" fmla="*/ 3358958 w 4809067"/>
              <a:gd name="connsiteY62" fmla="*/ 1607127 h 1945794"/>
              <a:gd name="connsiteX63" fmla="*/ 3429770 w 4809067"/>
              <a:gd name="connsiteY63" fmla="*/ 1607127 h 1945794"/>
              <a:gd name="connsiteX64" fmla="*/ 3429770 w 4809067"/>
              <a:gd name="connsiteY64" fmla="*/ 1653309 h 1945794"/>
              <a:gd name="connsiteX65" fmla="*/ 3512897 w 4809067"/>
              <a:gd name="connsiteY65" fmla="*/ 1653309 h 1945794"/>
              <a:gd name="connsiteX66" fmla="*/ 3512897 w 4809067"/>
              <a:gd name="connsiteY66" fmla="*/ 1684097 h 1945794"/>
              <a:gd name="connsiteX67" fmla="*/ 3556000 w 4809067"/>
              <a:gd name="connsiteY67" fmla="*/ 1684097 h 1945794"/>
              <a:gd name="connsiteX68" fmla="*/ 3556000 w 4809067"/>
              <a:gd name="connsiteY68" fmla="*/ 1708727 h 1945794"/>
              <a:gd name="connsiteX69" fmla="*/ 3691467 w 4809067"/>
              <a:gd name="connsiteY69" fmla="*/ 1708727 h 1945794"/>
              <a:gd name="connsiteX70" fmla="*/ 3691467 w 4809067"/>
              <a:gd name="connsiteY70" fmla="*/ 1721042 h 1945794"/>
              <a:gd name="connsiteX71" fmla="*/ 3826934 w 4809067"/>
              <a:gd name="connsiteY71" fmla="*/ 1721042 h 1945794"/>
              <a:gd name="connsiteX72" fmla="*/ 3826934 w 4809067"/>
              <a:gd name="connsiteY72" fmla="*/ 1822642 h 1945794"/>
              <a:gd name="connsiteX73" fmla="*/ 3882352 w 4809067"/>
              <a:gd name="connsiteY73" fmla="*/ 1822642 h 1945794"/>
              <a:gd name="connsiteX74" fmla="*/ 3882352 w 4809067"/>
              <a:gd name="connsiteY74" fmla="*/ 1868824 h 1945794"/>
              <a:gd name="connsiteX75" fmla="*/ 4100946 w 4809067"/>
              <a:gd name="connsiteY75" fmla="*/ 1868824 h 1945794"/>
              <a:gd name="connsiteX76" fmla="*/ 4100946 w 4809067"/>
              <a:gd name="connsiteY76" fmla="*/ 1945794 h 1945794"/>
              <a:gd name="connsiteX77" fmla="*/ 4809067 w 4809067"/>
              <a:gd name="connsiteY77" fmla="*/ 1945794 h 194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809067" h="1945794">
                <a:moveTo>
                  <a:pt x="0" y="0"/>
                </a:moveTo>
                <a:lnTo>
                  <a:pt x="64655" y="0"/>
                </a:lnTo>
                <a:lnTo>
                  <a:pt x="270934" y="30788"/>
                </a:lnTo>
                <a:lnTo>
                  <a:pt x="409479" y="43103"/>
                </a:lnTo>
                <a:lnTo>
                  <a:pt x="446425" y="92364"/>
                </a:lnTo>
                <a:lnTo>
                  <a:pt x="504921" y="110836"/>
                </a:lnTo>
                <a:lnTo>
                  <a:pt x="548025" y="163176"/>
                </a:lnTo>
                <a:lnTo>
                  <a:pt x="597285" y="163176"/>
                </a:lnTo>
                <a:lnTo>
                  <a:pt x="720437" y="187806"/>
                </a:lnTo>
                <a:lnTo>
                  <a:pt x="735831" y="227830"/>
                </a:lnTo>
                <a:lnTo>
                  <a:pt x="828194" y="270933"/>
                </a:lnTo>
                <a:lnTo>
                  <a:pt x="877455" y="270933"/>
                </a:lnTo>
                <a:lnTo>
                  <a:pt x="942109" y="320194"/>
                </a:lnTo>
                <a:lnTo>
                  <a:pt x="1034473" y="332509"/>
                </a:lnTo>
                <a:lnTo>
                  <a:pt x="1129915" y="375612"/>
                </a:lnTo>
                <a:lnTo>
                  <a:pt x="1163782" y="415636"/>
                </a:lnTo>
                <a:lnTo>
                  <a:pt x="1283855" y="431030"/>
                </a:lnTo>
                <a:lnTo>
                  <a:pt x="1283855" y="467976"/>
                </a:lnTo>
                <a:lnTo>
                  <a:pt x="1351588" y="467976"/>
                </a:lnTo>
                <a:lnTo>
                  <a:pt x="1397770" y="517236"/>
                </a:lnTo>
                <a:lnTo>
                  <a:pt x="1434715" y="529551"/>
                </a:lnTo>
                <a:lnTo>
                  <a:pt x="1471661" y="588048"/>
                </a:lnTo>
                <a:lnTo>
                  <a:pt x="1514764" y="588048"/>
                </a:lnTo>
                <a:lnTo>
                  <a:pt x="1628679" y="701964"/>
                </a:lnTo>
                <a:lnTo>
                  <a:pt x="1696412" y="714279"/>
                </a:lnTo>
                <a:lnTo>
                  <a:pt x="1767225" y="766618"/>
                </a:lnTo>
                <a:lnTo>
                  <a:pt x="1850352" y="766618"/>
                </a:lnTo>
                <a:lnTo>
                  <a:pt x="1899612" y="785091"/>
                </a:lnTo>
                <a:lnTo>
                  <a:pt x="1948873" y="840509"/>
                </a:lnTo>
                <a:lnTo>
                  <a:pt x="1988897" y="840509"/>
                </a:lnTo>
                <a:lnTo>
                  <a:pt x="2035079" y="858982"/>
                </a:lnTo>
                <a:lnTo>
                  <a:pt x="2062788" y="905164"/>
                </a:lnTo>
                <a:lnTo>
                  <a:pt x="2072025" y="963660"/>
                </a:lnTo>
                <a:lnTo>
                  <a:pt x="2173625" y="991370"/>
                </a:lnTo>
                <a:lnTo>
                  <a:pt x="2225964" y="1089891"/>
                </a:lnTo>
                <a:lnTo>
                  <a:pt x="2290618" y="1089891"/>
                </a:lnTo>
                <a:lnTo>
                  <a:pt x="2336800" y="1120679"/>
                </a:lnTo>
                <a:lnTo>
                  <a:pt x="2395297" y="1120679"/>
                </a:lnTo>
                <a:lnTo>
                  <a:pt x="2395297" y="1160703"/>
                </a:lnTo>
                <a:lnTo>
                  <a:pt x="2441479" y="1160703"/>
                </a:lnTo>
                <a:lnTo>
                  <a:pt x="2469188" y="1182254"/>
                </a:lnTo>
                <a:lnTo>
                  <a:pt x="2499976" y="1182254"/>
                </a:lnTo>
                <a:lnTo>
                  <a:pt x="2533843" y="1237673"/>
                </a:lnTo>
                <a:lnTo>
                  <a:pt x="2592340" y="1237673"/>
                </a:lnTo>
                <a:lnTo>
                  <a:pt x="2607734" y="1271539"/>
                </a:lnTo>
                <a:lnTo>
                  <a:pt x="2672388" y="1271539"/>
                </a:lnTo>
                <a:lnTo>
                  <a:pt x="2672388" y="1311564"/>
                </a:lnTo>
                <a:lnTo>
                  <a:pt x="2709334" y="1311564"/>
                </a:lnTo>
                <a:lnTo>
                  <a:pt x="2709334" y="1336194"/>
                </a:lnTo>
                <a:lnTo>
                  <a:pt x="2801697" y="1336194"/>
                </a:lnTo>
                <a:lnTo>
                  <a:pt x="2875588" y="1407006"/>
                </a:lnTo>
                <a:lnTo>
                  <a:pt x="2912534" y="1428557"/>
                </a:lnTo>
                <a:lnTo>
                  <a:pt x="2967952" y="1428557"/>
                </a:lnTo>
                <a:lnTo>
                  <a:pt x="3066473" y="1459345"/>
                </a:lnTo>
                <a:lnTo>
                  <a:pt x="3075709" y="1511685"/>
                </a:lnTo>
                <a:lnTo>
                  <a:pt x="3143443" y="1511685"/>
                </a:lnTo>
                <a:lnTo>
                  <a:pt x="3171152" y="1530157"/>
                </a:lnTo>
                <a:lnTo>
                  <a:pt x="3248121" y="1530157"/>
                </a:lnTo>
                <a:lnTo>
                  <a:pt x="3248121" y="1530157"/>
                </a:lnTo>
                <a:lnTo>
                  <a:pt x="3272752" y="1554788"/>
                </a:lnTo>
                <a:lnTo>
                  <a:pt x="3297382" y="1579418"/>
                </a:lnTo>
                <a:lnTo>
                  <a:pt x="3358958" y="1579418"/>
                </a:lnTo>
                <a:lnTo>
                  <a:pt x="3358958" y="1607127"/>
                </a:lnTo>
                <a:lnTo>
                  <a:pt x="3429770" y="1607127"/>
                </a:lnTo>
                <a:lnTo>
                  <a:pt x="3429770" y="1653309"/>
                </a:lnTo>
                <a:lnTo>
                  <a:pt x="3512897" y="1653309"/>
                </a:lnTo>
                <a:lnTo>
                  <a:pt x="3512897" y="1684097"/>
                </a:lnTo>
                <a:lnTo>
                  <a:pt x="3556000" y="1684097"/>
                </a:lnTo>
                <a:lnTo>
                  <a:pt x="3556000" y="1708727"/>
                </a:lnTo>
                <a:lnTo>
                  <a:pt x="3691467" y="1708727"/>
                </a:lnTo>
                <a:lnTo>
                  <a:pt x="3691467" y="1721042"/>
                </a:lnTo>
                <a:lnTo>
                  <a:pt x="3826934" y="1721042"/>
                </a:lnTo>
                <a:lnTo>
                  <a:pt x="3826934" y="1822642"/>
                </a:lnTo>
                <a:lnTo>
                  <a:pt x="3882352" y="1822642"/>
                </a:lnTo>
                <a:lnTo>
                  <a:pt x="3882352" y="1868824"/>
                </a:lnTo>
                <a:lnTo>
                  <a:pt x="4100946" y="1868824"/>
                </a:lnTo>
                <a:lnTo>
                  <a:pt x="4100946" y="1945794"/>
                </a:lnTo>
                <a:lnTo>
                  <a:pt x="4809067" y="1945794"/>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Espace réservé du contenu 12">
            <a:extLst>
              <a:ext uri="{FF2B5EF4-FFF2-40B4-BE49-F238E27FC236}">
                <a16:creationId xmlns:a16="http://schemas.microsoft.com/office/drawing/2014/main" xmlns="" id="{91D7EE57-6AF3-77D9-7CC7-734E368B6ECB}"/>
              </a:ext>
            </a:extLst>
          </p:cNvPr>
          <p:cNvSpPr>
            <a:spLocks noGrp="1"/>
          </p:cNvSpPr>
          <p:nvPr>
            <p:ph sz="quarter" idx="21"/>
          </p:nvPr>
        </p:nvSpPr>
        <p:spPr>
          <a:xfrm>
            <a:off x="8872151" y="1482615"/>
            <a:ext cx="3225131" cy="2982293"/>
          </a:xfrm>
          <a:solidFill>
            <a:srgbClr val="FF7F4D"/>
          </a:solidFill>
        </p:spPr>
        <p:txBody>
          <a:bodyPr anchor="ctr">
            <a:noAutofit/>
          </a:bodyPr>
          <a:lstStyle/>
          <a:p>
            <a:r>
              <a:rPr lang="fr-FR" sz="2000" dirty="0"/>
              <a:t>Aucune différence significative sur la survie globale entre les deux bras de traitement</a:t>
            </a:r>
          </a:p>
        </p:txBody>
      </p:sp>
    </p:spTree>
    <p:extLst>
      <p:ext uri="{BB962C8B-B14F-4D97-AF65-F5344CB8AC3E}">
        <p14:creationId xmlns:p14="http://schemas.microsoft.com/office/powerpoint/2010/main" val="3887577201"/>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xmlns="" id="{21B865C1-57DE-741D-B7A7-41171C967E0F}"/>
              </a:ext>
            </a:extLst>
          </p:cNvPr>
          <p:cNvGrpSpPr/>
          <p:nvPr/>
        </p:nvGrpSpPr>
        <p:grpSpPr>
          <a:xfrm>
            <a:off x="2001857" y="1116037"/>
            <a:ext cx="6935841" cy="4654535"/>
            <a:chOff x="2857133" y="1069096"/>
            <a:chExt cx="6935841" cy="4758784"/>
          </a:xfrm>
        </p:grpSpPr>
        <p:pic>
          <p:nvPicPr>
            <p:cNvPr id="3" name="Picture 2">
              <a:extLst>
                <a:ext uri="{FF2B5EF4-FFF2-40B4-BE49-F238E27FC236}">
                  <a16:creationId xmlns:a16="http://schemas.microsoft.com/office/drawing/2014/main" xmlns="" id="{02E73D21-D989-9433-A3D3-0BB4F03B34C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57133" y="1069096"/>
              <a:ext cx="6935841" cy="471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4">
              <a:extLst>
                <a:ext uri="{FF2B5EF4-FFF2-40B4-BE49-F238E27FC236}">
                  <a16:creationId xmlns:a16="http://schemas.microsoft.com/office/drawing/2014/main" xmlns="" id="{9E932BDA-998F-1D09-853A-581AD909570B}"/>
                </a:ext>
              </a:extLst>
            </p:cNvPr>
            <p:cNvSpPr txBox="1"/>
            <p:nvPr/>
          </p:nvSpPr>
          <p:spPr>
            <a:xfrm>
              <a:off x="5511428" y="5640601"/>
              <a:ext cx="1653770" cy="187279"/>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a:solidFill>
                    <a:srgbClr val="FF7F4D"/>
                  </a:solidFill>
                  <a:latin typeface="Century Gothic" panose="020B0502020202020204" pitchFamily="34" charset="0"/>
                </a:rPr>
                <a:t>Experimental better</a:t>
              </a:r>
              <a:endParaRPr lang="en-GB" sz="1000" dirty="0">
                <a:solidFill>
                  <a:srgbClr val="FF7F4D"/>
                </a:solidFill>
                <a:latin typeface="Century Gothic" panose="020B0502020202020204" pitchFamily="34" charset="0"/>
              </a:endParaRPr>
            </a:p>
          </p:txBody>
        </p:sp>
        <p:sp>
          <p:nvSpPr>
            <p:cNvPr id="9" name="TextBox 4">
              <a:extLst>
                <a:ext uri="{FF2B5EF4-FFF2-40B4-BE49-F238E27FC236}">
                  <a16:creationId xmlns:a16="http://schemas.microsoft.com/office/drawing/2014/main" xmlns="" id="{84BB81E0-A75E-FE8E-6E69-87682959E689}"/>
                </a:ext>
              </a:extLst>
            </p:cNvPr>
            <p:cNvSpPr txBox="1"/>
            <p:nvPr/>
          </p:nvSpPr>
          <p:spPr>
            <a:xfrm>
              <a:off x="7165198" y="5640600"/>
              <a:ext cx="1653770" cy="187279"/>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err="1">
                  <a:solidFill>
                    <a:srgbClr val="005086"/>
                  </a:solidFill>
                  <a:latin typeface="Century Gothic" panose="020B0502020202020204" pitchFamily="34" charset="0"/>
                </a:rPr>
                <a:t>Standar</a:t>
              </a:r>
              <a:r>
                <a:rPr lang="en-GB" sz="1000" b="1" dirty="0">
                  <a:solidFill>
                    <a:srgbClr val="005086"/>
                  </a:solidFill>
                  <a:latin typeface="Century Gothic" panose="020B0502020202020204" pitchFamily="34" charset="0"/>
                </a:rPr>
                <a:t> better</a:t>
              </a:r>
              <a:endParaRPr lang="en-GB" sz="1000" dirty="0">
                <a:solidFill>
                  <a:srgbClr val="005086"/>
                </a:solidFill>
                <a:latin typeface="Century Gothic" panose="020B0502020202020204" pitchFamily="34" charset="0"/>
              </a:endParaRPr>
            </a:p>
          </p:txBody>
        </p:sp>
      </p:grpSp>
      <p:sp>
        <p:nvSpPr>
          <p:cNvPr id="4" name="Espace réservé du texte 3">
            <a:extLst>
              <a:ext uri="{FF2B5EF4-FFF2-40B4-BE49-F238E27FC236}">
                <a16:creationId xmlns:a16="http://schemas.microsoft.com/office/drawing/2014/main" xmlns="" id="{8F8C9AB4-115B-9130-D135-398F37775A13}"/>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BBE7959D-79B3-F981-F153-621798C0DAF9}"/>
              </a:ext>
            </a:extLst>
          </p:cNvPr>
          <p:cNvSpPr>
            <a:spLocks noGrp="1"/>
          </p:cNvSpPr>
          <p:nvPr>
            <p:ph sz="quarter" idx="16"/>
          </p:nvPr>
        </p:nvSpPr>
        <p:spPr/>
        <p:txBody>
          <a:bodyPr/>
          <a:lstStyle/>
          <a:p>
            <a:r>
              <a:rPr lang="fr-FR" dirty="0"/>
              <a:t>S. </a:t>
            </a:r>
            <a:r>
              <a:rPr lang="fr-FR" dirty="0" err="1"/>
              <a:t>Kanda</a:t>
            </a:r>
            <a:r>
              <a:rPr lang="fr-FR" dirty="0"/>
              <a:t> et al., ASCO</a:t>
            </a:r>
            <a:r>
              <a:rPr lang="fr-FR" baseline="30000" dirty="0"/>
              <a:t>®</a:t>
            </a:r>
            <a:r>
              <a:rPr lang="fr-FR" dirty="0"/>
              <a:t> 2023, LBA #9009</a:t>
            </a:r>
          </a:p>
        </p:txBody>
      </p:sp>
      <p:sp>
        <p:nvSpPr>
          <p:cNvPr id="6" name="Espace réservé du texte 5">
            <a:extLst>
              <a:ext uri="{FF2B5EF4-FFF2-40B4-BE49-F238E27FC236}">
                <a16:creationId xmlns:a16="http://schemas.microsoft.com/office/drawing/2014/main" xmlns="" id="{BD0DC7AF-1E65-402C-C97E-EB43BE808DD5}"/>
              </a:ext>
            </a:extLst>
          </p:cNvPr>
          <p:cNvSpPr>
            <a:spLocks noGrp="1"/>
          </p:cNvSpPr>
          <p:nvPr>
            <p:ph type="body" sz="quarter" idx="17"/>
          </p:nvPr>
        </p:nvSpPr>
        <p:spPr/>
        <p:txBody>
          <a:bodyPr/>
          <a:lstStyle/>
          <a:p>
            <a:r>
              <a:rPr lang="en-US" dirty="0"/>
              <a:t>AGAIN, JCOG1404/WJOG8214L </a:t>
            </a:r>
            <a:endParaRPr lang="fr-FR" dirty="0"/>
          </a:p>
        </p:txBody>
      </p:sp>
      <p:sp>
        <p:nvSpPr>
          <p:cNvPr id="7" name="Espace réservé du texte 6">
            <a:extLst>
              <a:ext uri="{FF2B5EF4-FFF2-40B4-BE49-F238E27FC236}">
                <a16:creationId xmlns:a16="http://schemas.microsoft.com/office/drawing/2014/main" xmlns="" id="{65193513-61B8-74F9-B669-6652D53EEDD0}"/>
              </a:ext>
            </a:extLst>
          </p:cNvPr>
          <p:cNvSpPr>
            <a:spLocks noGrp="1"/>
          </p:cNvSpPr>
          <p:nvPr>
            <p:ph type="body" sz="quarter" idx="18"/>
          </p:nvPr>
        </p:nvSpPr>
        <p:spPr/>
        <p:txBody>
          <a:bodyPr/>
          <a:lstStyle/>
          <a:p>
            <a:r>
              <a:rPr lang="fr-FR"/>
              <a:t>Survie globale : Sous groupes</a:t>
            </a:r>
          </a:p>
        </p:txBody>
      </p:sp>
      <p:graphicFrame>
        <p:nvGraphicFramePr>
          <p:cNvPr id="13" name="Tableau 8">
            <a:extLst>
              <a:ext uri="{FF2B5EF4-FFF2-40B4-BE49-F238E27FC236}">
                <a16:creationId xmlns:a16="http://schemas.microsoft.com/office/drawing/2014/main" xmlns="" id="{F1728725-FBE8-0A5C-5835-635C6328D7F7}"/>
              </a:ext>
            </a:extLst>
          </p:cNvPr>
          <p:cNvGraphicFramePr>
            <a:graphicFrameLocks noGrp="1"/>
          </p:cNvGraphicFramePr>
          <p:nvPr/>
        </p:nvGraphicFramePr>
        <p:xfrm>
          <a:off x="1849203" y="1441036"/>
          <a:ext cx="1657128" cy="3982544"/>
        </p:xfrm>
        <a:graphic>
          <a:graphicData uri="http://schemas.openxmlformats.org/drawingml/2006/table">
            <a:tbl>
              <a:tblPr bandRow="1">
                <a:tableStyleId>{5C22544A-7EE6-4342-B048-85BDC9FD1C3A}</a:tableStyleId>
              </a:tblPr>
              <a:tblGrid>
                <a:gridCol w="1657128">
                  <a:extLst>
                    <a:ext uri="{9D8B030D-6E8A-4147-A177-3AD203B41FA5}">
                      <a16:colId xmlns:a16="http://schemas.microsoft.com/office/drawing/2014/main" xmlns="" val="3742190992"/>
                    </a:ext>
                  </a:extLst>
                </a:gridCol>
              </a:tblGrid>
              <a:tr h="497818">
                <a:tc>
                  <a:txBody>
                    <a:bodyPr/>
                    <a:lstStyle/>
                    <a:p>
                      <a:pPr algn="l"/>
                      <a:r>
                        <a:rPr lang="fr-FR" sz="1000" b="1" dirty="0">
                          <a:latin typeface="Century Gothic" panose="020B0502020202020204" pitchFamily="34" charset="0"/>
                        </a:rPr>
                        <a:t>Stade</a:t>
                      </a:r>
                      <a:r>
                        <a:rPr lang="fr-FR" sz="1000" b="1" baseline="0" dirty="0">
                          <a:latin typeface="Century Gothic" panose="020B0502020202020204" pitchFamily="34" charset="0"/>
                        </a:rPr>
                        <a:t> clinique</a:t>
                      </a:r>
                      <a:endParaRPr lang="fr-FR" sz="1000" b="1" dirty="0">
                        <a:latin typeface="Century Gothic" panose="020B0502020202020204" pitchFamily="34" charset="0"/>
                      </a:endParaRPr>
                    </a:p>
                    <a:p>
                      <a:pPr algn="l"/>
                      <a:r>
                        <a:rPr lang="fr-FR" sz="1000" dirty="0">
                          <a:latin typeface="Century Gothic" panose="020B0502020202020204" pitchFamily="34" charset="0"/>
                        </a:rPr>
                        <a:t>IIIB-IV</a:t>
                      </a:r>
                    </a:p>
                    <a:p>
                      <a:pPr algn="l"/>
                      <a:r>
                        <a:rPr lang="fr-FR" sz="1000" dirty="0">
                          <a:latin typeface="Century Gothic" panose="020B0502020202020204" pitchFamily="34" charset="0"/>
                        </a:rPr>
                        <a:t>Postop. récidive</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761885389"/>
                  </a:ext>
                </a:extLst>
              </a:tr>
              <a:tr h="497818">
                <a:tc>
                  <a:txBody>
                    <a:bodyPr/>
                    <a:lstStyle/>
                    <a:p>
                      <a:pPr algn="l"/>
                      <a:r>
                        <a:rPr lang="fr-FR" sz="1000" b="1" dirty="0">
                          <a:latin typeface="Century Gothic" panose="020B0502020202020204" pitchFamily="34" charset="0"/>
                        </a:rPr>
                        <a:t>Sexe</a:t>
                      </a:r>
                    </a:p>
                    <a:p>
                      <a:pPr algn="l"/>
                      <a:r>
                        <a:rPr lang="fr-FR" sz="1000" dirty="0">
                          <a:latin typeface="Century Gothic" panose="020B0502020202020204" pitchFamily="34" charset="0"/>
                        </a:rPr>
                        <a:t>Homme</a:t>
                      </a:r>
                    </a:p>
                    <a:p>
                      <a:pPr algn="l"/>
                      <a:r>
                        <a:rPr lang="fr-FR" sz="1000" dirty="0">
                          <a:latin typeface="Century Gothic" panose="020B0502020202020204" pitchFamily="34" charset="0"/>
                        </a:rPr>
                        <a:t>Femme</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78796842"/>
                  </a:ext>
                </a:extLst>
              </a:tr>
              <a:tr h="497818">
                <a:tc>
                  <a:txBody>
                    <a:bodyPr/>
                    <a:lstStyle/>
                    <a:p>
                      <a:pPr algn="l"/>
                      <a:r>
                        <a:rPr lang="fr-FR" sz="1000" b="1" dirty="0">
                          <a:latin typeface="Century Gothic" panose="020B0502020202020204" pitchFamily="34" charset="0"/>
                        </a:rPr>
                        <a:t>EGFR mut type</a:t>
                      </a:r>
                    </a:p>
                    <a:p>
                      <a:pPr algn="l"/>
                      <a:r>
                        <a:rPr lang="fr-FR" sz="1000" dirty="0">
                          <a:latin typeface="Century Gothic" panose="020B0502020202020204" pitchFamily="34" charset="0"/>
                        </a:rPr>
                        <a:t>Ex 19 Del</a:t>
                      </a:r>
                    </a:p>
                    <a:p>
                      <a:pPr algn="l"/>
                      <a:r>
                        <a:rPr lang="fr-FR" sz="1000" dirty="0">
                          <a:latin typeface="Century Gothic" panose="020B0502020202020204" pitchFamily="34" charset="0"/>
                        </a:rPr>
                        <a:t>L858R</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84942495"/>
                  </a:ext>
                </a:extLst>
              </a:tr>
              <a:tr h="497818">
                <a:tc>
                  <a:txBody>
                    <a:bodyPr/>
                    <a:lstStyle/>
                    <a:p>
                      <a:pPr algn="l"/>
                      <a:r>
                        <a:rPr lang="fr-FR" sz="1000" b="1">
                          <a:latin typeface="Century Gothic" panose="020B0502020202020204" pitchFamily="34" charset="0"/>
                        </a:rPr>
                        <a:t>ECOG PS</a:t>
                      </a:r>
                    </a:p>
                    <a:p>
                      <a:pPr algn="l"/>
                      <a:r>
                        <a:rPr lang="fr-FR" sz="1000">
                          <a:latin typeface="Century Gothic" panose="020B0502020202020204" pitchFamily="34" charset="0"/>
                        </a:rPr>
                        <a:t>0</a:t>
                      </a:r>
                    </a:p>
                    <a:p>
                      <a:pPr algn="l"/>
                      <a:r>
                        <a:rPr lang="fr-FR" sz="1000">
                          <a:latin typeface="Century Gothic" panose="020B0502020202020204" pitchFamily="34" charset="0"/>
                        </a:rPr>
                        <a:t>1</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5777410"/>
                  </a:ext>
                </a:extLst>
              </a:tr>
              <a:tr h="497818">
                <a:tc>
                  <a:txBody>
                    <a:bodyPr/>
                    <a:lstStyle/>
                    <a:p>
                      <a:pPr algn="l"/>
                      <a:r>
                        <a:rPr lang="fr-FR" sz="1000" b="1" dirty="0">
                          <a:latin typeface="Century Gothic" panose="020B0502020202020204" pitchFamily="34" charset="0"/>
                        </a:rPr>
                        <a:t>Statut tabagique</a:t>
                      </a:r>
                    </a:p>
                    <a:p>
                      <a:pPr algn="l"/>
                      <a:r>
                        <a:rPr lang="fr-FR" sz="1000" dirty="0">
                          <a:latin typeface="Century Gothic" panose="020B0502020202020204" pitchFamily="34" charset="0"/>
                        </a:rPr>
                        <a:t>Jamais</a:t>
                      </a:r>
                    </a:p>
                    <a:p>
                      <a:pPr algn="l"/>
                      <a:r>
                        <a:rPr lang="fr-FR" sz="1000" dirty="0">
                          <a:latin typeface="Century Gothic" panose="020B0502020202020204" pitchFamily="34" charset="0"/>
                        </a:rPr>
                        <a:t>Ancien ou actuel</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0089966"/>
                  </a:ext>
                </a:extLst>
              </a:tr>
              <a:tr h="497818">
                <a:tc>
                  <a:txBody>
                    <a:bodyPr/>
                    <a:lstStyle/>
                    <a:p>
                      <a:pPr algn="l"/>
                      <a:r>
                        <a:rPr lang="fr-FR" sz="1000" b="1" dirty="0">
                          <a:latin typeface="Century Gothic" panose="020B0502020202020204" pitchFamily="34" charset="0"/>
                        </a:rPr>
                        <a:t>Age</a:t>
                      </a:r>
                      <a:r>
                        <a:rPr lang="fr-FR" sz="1000" dirty="0">
                          <a:latin typeface="Century Gothic" panose="020B0502020202020204" pitchFamily="34" charset="0"/>
                        </a:rPr>
                        <a:t>, ans</a:t>
                      </a:r>
                    </a:p>
                    <a:p>
                      <a:pPr algn="l"/>
                      <a:r>
                        <a:rPr lang="fr-FR" sz="1000" dirty="0">
                          <a:latin typeface="Century Gothic" panose="020B0502020202020204" pitchFamily="34" charset="0"/>
                        </a:rPr>
                        <a:t>&lt; 65</a:t>
                      </a:r>
                    </a:p>
                    <a:p>
                      <a:pPr algn="l"/>
                      <a:r>
                        <a:rPr lang="fr-FR" sz="1000" u="sng" dirty="0">
                          <a:latin typeface="Century Gothic" panose="020B0502020202020204" pitchFamily="34" charset="0"/>
                        </a:rPr>
                        <a:t>&gt;</a:t>
                      </a:r>
                      <a:r>
                        <a:rPr lang="fr-FR" sz="1000" dirty="0">
                          <a:latin typeface="Century Gothic" panose="020B0502020202020204" pitchFamily="34" charset="0"/>
                        </a:rPr>
                        <a:t> 65</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00104805"/>
                  </a:ext>
                </a:extLst>
              </a:tr>
              <a:tr h="497818">
                <a:tc>
                  <a:txBody>
                    <a:bodyPr/>
                    <a:lstStyle/>
                    <a:p>
                      <a:pPr algn="l"/>
                      <a:r>
                        <a:rPr lang="fr-FR" sz="1000" b="1">
                          <a:latin typeface="Century Gothic" panose="020B0502020202020204" pitchFamily="34" charset="0"/>
                        </a:rPr>
                        <a:t>EGFR-TKI</a:t>
                      </a:r>
                    </a:p>
                    <a:p>
                      <a:pPr algn="l"/>
                      <a:r>
                        <a:rPr lang="fr-FR" sz="1000">
                          <a:latin typeface="Century Gothic" panose="020B0502020202020204" pitchFamily="34" charset="0"/>
                        </a:rPr>
                        <a:t>Gefitinib</a:t>
                      </a:r>
                    </a:p>
                    <a:p>
                      <a:pPr algn="l"/>
                      <a:r>
                        <a:rPr lang="fr-FR" sz="1000">
                          <a:latin typeface="Century Gothic" panose="020B0502020202020204" pitchFamily="34" charset="0"/>
                        </a:rPr>
                        <a:t>Osimertinib</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50170001"/>
                  </a:ext>
                </a:extLst>
              </a:tr>
              <a:tr h="497818">
                <a:tc>
                  <a:txBody>
                    <a:bodyPr/>
                    <a:lstStyle/>
                    <a:p>
                      <a:pPr algn="l"/>
                      <a:r>
                        <a:rPr lang="fr-FR" sz="1000" b="1" dirty="0">
                          <a:latin typeface="Century Gothic" panose="020B0502020202020204" pitchFamily="34" charset="0"/>
                        </a:rPr>
                        <a:t>Métastases SNC</a:t>
                      </a:r>
                    </a:p>
                    <a:p>
                      <a:pPr algn="l"/>
                      <a:r>
                        <a:rPr lang="fr-FR" sz="1000" dirty="0">
                          <a:latin typeface="Century Gothic" panose="020B0502020202020204" pitchFamily="34" charset="0"/>
                        </a:rPr>
                        <a:t>Non</a:t>
                      </a:r>
                    </a:p>
                    <a:p>
                      <a:pPr algn="l"/>
                      <a:r>
                        <a:rPr lang="fr-FR" sz="1000" dirty="0">
                          <a:latin typeface="Century Gothic" panose="020B0502020202020204" pitchFamily="34" charset="0"/>
                        </a:rPr>
                        <a:t>Oui</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19230506"/>
                  </a:ext>
                </a:extLst>
              </a:tr>
            </a:tbl>
          </a:graphicData>
        </a:graphic>
      </p:graphicFrame>
      <p:graphicFrame>
        <p:nvGraphicFramePr>
          <p:cNvPr id="14" name="Tableau 7">
            <a:extLst>
              <a:ext uri="{FF2B5EF4-FFF2-40B4-BE49-F238E27FC236}">
                <a16:creationId xmlns:a16="http://schemas.microsoft.com/office/drawing/2014/main" xmlns="" id="{75B82C77-B7BA-7BF9-DC64-FA3F262B7854}"/>
              </a:ext>
            </a:extLst>
          </p:cNvPr>
          <p:cNvGraphicFramePr>
            <a:graphicFrameLocks noGrp="1"/>
          </p:cNvGraphicFramePr>
          <p:nvPr/>
        </p:nvGraphicFramePr>
        <p:xfrm>
          <a:off x="1849203" y="980661"/>
          <a:ext cx="7023196" cy="454971"/>
        </p:xfrm>
        <a:graphic>
          <a:graphicData uri="http://schemas.openxmlformats.org/drawingml/2006/table">
            <a:tbl>
              <a:tblPr firstRow="1" bandRow="1">
                <a:tableStyleId>{5C22544A-7EE6-4342-B048-85BDC9FD1C3A}</a:tableStyleId>
              </a:tblPr>
              <a:tblGrid>
                <a:gridCol w="1649036">
                  <a:extLst>
                    <a:ext uri="{9D8B030D-6E8A-4147-A177-3AD203B41FA5}">
                      <a16:colId xmlns:a16="http://schemas.microsoft.com/office/drawing/2014/main" xmlns="" val="4139744034"/>
                    </a:ext>
                  </a:extLst>
                </a:gridCol>
                <a:gridCol w="882032">
                  <a:extLst>
                    <a:ext uri="{9D8B030D-6E8A-4147-A177-3AD203B41FA5}">
                      <a16:colId xmlns:a16="http://schemas.microsoft.com/office/drawing/2014/main" xmlns="" val="2182286161"/>
                    </a:ext>
                  </a:extLst>
                </a:gridCol>
                <a:gridCol w="906308">
                  <a:extLst>
                    <a:ext uri="{9D8B030D-6E8A-4147-A177-3AD203B41FA5}">
                      <a16:colId xmlns:a16="http://schemas.microsoft.com/office/drawing/2014/main" xmlns="" val="3670700445"/>
                    </a:ext>
                  </a:extLst>
                </a:gridCol>
                <a:gridCol w="2039192">
                  <a:extLst>
                    <a:ext uri="{9D8B030D-6E8A-4147-A177-3AD203B41FA5}">
                      <a16:colId xmlns:a16="http://schemas.microsoft.com/office/drawing/2014/main" xmlns="" val="3631331458"/>
                    </a:ext>
                  </a:extLst>
                </a:gridCol>
                <a:gridCol w="1546628">
                  <a:extLst>
                    <a:ext uri="{9D8B030D-6E8A-4147-A177-3AD203B41FA5}">
                      <a16:colId xmlns:a16="http://schemas.microsoft.com/office/drawing/2014/main" xmlns="" val="3989159646"/>
                    </a:ext>
                  </a:extLst>
                </a:gridCol>
              </a:tblGrid>
              <a:tr h="454971">
                <a:tc>
                  <a:txBody>
                    <a:bodyPr/>
                    <a:lstStyle/>
                    <a:p>
                      <a:pPr algn="ctr"/>
                      <a:r>
                        <a:rPr lang="fr-FR" sz="1000" dirty="0">
                          <a:latin typeface="Century Gothic" panose="020B0502020202020204" pitchFamily="34" charset="0"/>
                        </a:rPr>
                        <a:t>Sous-groupe</a:t>
                      </a:r>
                    </a:p>
                  </a:txBody>
                  <a:tcPr marL="0" marR="0" marT="36000" marB="36000" anchor="ctr">
                    <a:solidFill>
                      <a:schemeClr val="tx1">
                        <a:lumMod val="50000"/>
                        <a:lumOff val="50000"/>
                      </a:schemeClr>
                    </a:solidFill>
                  </a:tcPr>
                </a:tc>
                <a:tc>
                  <a:txBody>
                    <a:bodyPr/>
                    <a:lstStyle/>
                    <a:p>
                      <a:pPr algn="ctr"/>
                      <a:r>
                        <a:rPr lang="fr-FR" sz="1000" dirty="0" err="1">
                          <a:latin typeface="Century Gothic" panose="020B0502020202020204" pitchFamily="34" charset="0"/>
                        </a:rPr>
                        <a:t>Evts</a:t>
                      </a:r>
                      <a:r>
                        <a:rPr lang="fr-FR" sz="1000" dirty="0">
                          <a:latin typeface="Century Gothic" panose="020B0502020202020204" pitchFamily="34" charset="0"/>
                        </a:rPr>
                        <a:t>/pts</a:t>
                      </a:r>
                    </a:p>
                    <a:p>
                      <a:pPr algn="ctr"/>
                      <a:r>
                        <a:rPr lang="fr-FR" sz="1000" dirty="0">
                          <a:latin typeface="Century Gothic" panose="020B0502020202020204" pitchFamily="34" charset="0"/>
                        </a:rPr>
                        <a:t>(Std)</a:t>
                      </a:r>
                    </a:p>
                  </a:txBody>
                  <a:tcPr marL="0" marR="0" marT="36000" marB="36000" anchor="ctr">
                    <a:solidFill>
                      <a:srgbClr val="005086"/>
                    </a:solidFill>
                  </a:tcPr>
                </a:tc>
                <a:tc>
                  <a:txBody>
                    <a:bodyPr/>
                    <a:lstStyle/>
                    <a:p>
                      <a:pPr algn="ctr"/>
                      <a:r>
                        <a:rPr lang="fr-FR" sz="1000" dirty="0" err="1">
                          <a:latin typeface="Century Gothic" panose="020B0502020202020204" pitchFamily="34" charset="0"/>
                        </a:rPr>
                        <a:t>Evts</a:t>
                      </a:r>
                      <a:r>
                        <a:rPr lang="fr-FR" sz="1000" dirty="0">
                          <a:latin typeface="Century Gothic" panose="020B0502020202020204" pitchFamily="34" charset="0"/>
                        </a:rPr>
                        <a:t>/pts</a:t>
                      </a:r>
                    </a:p>
                    <a:p>
                      <a:pPr algn="ctr"/>
                      <a:r>
                        <a:rPr lang="fr-FR" sz="1000" dirty="0">
                          <a:latin typeface="Century Gothic" panose="020B0502020202020204" pitchFamily="34" charset="0"/>
                        </a:rPr>
                        <a:t>(</a:t>
                      </a:r>
                      <a:r>
                        <a:rPr lang="fr-FR" sz="1000" dirty="0" err="1">
                          <a:latin typeface="Century Gothic" panose="020B0502020202020204" pitchFamily="34" charset="0"/>
                        </a:rPr>
                        <a:t>Exp</a:t>
                      </a:r>
                      <a:r>
                        <a:rPr lang="fr-FR" sz="1000" dirty="0">
                          <a:latin typeface="Century Gothic" panose="020B0502020202020204" pitchFamily="34" charset="0"/>
                        </a:rPr>
                        <a:t>.)</a:t>
                      </a:r>
                    </a:p>
                  </a:txBody>
                  <a:tcPr marL="0" marR="0" marT="36000" marB="36000" anchor="ctr">
                    <a:solidFill>
                      <a:srgbClr val="FF7F4D"/>
                    </a:solidFill>
                  </a:tcPr>
                </a:tc>
                <a:tc>
                  <a:txBody>
                    <a:bodyPr/>
                    <a:lstStyle/>
                    <a:p>
                      <a:pPr algn="ctr"/>
                      <a:endParaRPr lang="fr-FR" sz="800" dirty="0">
                        <a:latin typeface="Century Gothic" panose="020B0502020202020204" pitchFamily="34" charset="0"/>
                      </a:endParaRPr>
                    </a:p>
                  </a:txBody>
                  <a:tcPr marL="0" marR="0" marT="36000" marB="36000" anchor="ctr">
                    <a:solidFill>
                      <a:schemeClr val="bg1"/>
                    </a:solidFill>
                  </a:tcPr>
                </a:tc>
                <a:tc>
                  <a:txBody>
                    <a:bodyPr/>
                    <a:lstStyle/>
                    <a:p>
                      <a:pPr algn="ctr"/>
                      <a:r>
                        <a:rPr lang="fr-FR" sz="1000" dirty="0" err="1">
                          <a:latin typeface="Century Gothic" panose="020B0502020202020204" pitchFamily="34" charset="0"/>
                        </a:rPr>
                        <a:t>Unstratified</a:t>
                      </a:r>
                      <a:r>
                        <a:rPr lang="fr-FR" sz="1000" dirty="0">
                          <a:latin typeface="Century Gothic" panose="020B0502020202020204" pitchFamily="34" charset="0"/>
                        </a:rPr>
                        <a:t> HR (95%CI)</a:t>
                      </a:r>
                    </a:p>
                  </a:txBody>
                  <a:tcPr marL="0" marR="0" marT="36000" marB="36000" anchor="ctr">
                    <a:solidFill>
                      <a:schemeClr val="tx1">
                        <a:lumMod val="50000"/>
                        <a:lumOff val="50000"/>
                      </a:schemeClr>
                    </a:solidFill>
                  </a:tcPr>
                </a:tc>
                <a:extLst>
                  <a:ext uri="{0D108BD9-81ED-4DB2-BD59-A6C34878D82A}">
                    <a16:rowId xmlns:a16="http://schemas.microsoft.com/office/drawing/2014/main" xmlns="" val="370547900"/>
                  </a:ext>
                </a:extLst>
              </a:tr>
            </a:tbl>
          </a:graphicData>
        </a:graphic>
      </p:graphicFrame>
      <p:sp>
        <p:nvSpPr>
          <p:cNvPr id="2" name="ZoneTexte 1"/>
          <p:cNvSpPr txBox="1"/>
          <p:nvPr/>
        </p:nvSpPr>
        <p:spPr>
          <a:xfrm>
            <a:off x="9275449" y="1957864"/>
            <a:ext cx="2060269" cy="1751052"/>
          </a:xfrm>
          <a:prstGeom prst="rect">
            <a:avLst/>
          </a:prstGeom>
          <a:solidFill>
            <a:srgbClr val="FF7F4D"/>
          </a:solidFill>
        </p:spPr>
        <p:txBody>
          <a:bodyPr vert="horz" lIns="91440" tIns="45720" rIns="91440" bIns="45720" rtlCol="0" anchor="ctr">
            <a:noAutofit/>
          </a:bodyPr>
          <a:lstStyle>
            <a:lvl1pPr indent="0" algn="ctr">
              <a:lnSpc>
                <a:spcPct val="90000"/>
              </a:lnSpc>
              <a:spcBef>
                <a:spcPts val="900"/>
              </a:spcBef>
              <a:buFont typeface="Arial" panose="020B0604020202020204" pitchFamily="34" charset="0"/>
              <a:buNone/>
              <a:defRPr sz="1600"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Pas de différence quels que soient les </a:t>
            </a:r>
            <a:r>
              <a:rPr lang="fr-FR" dirty="0" err="1"/>
              <a:t>sous-groups</a:t>
            </a:r>
            <a:r>
              <a:rPr lang="fr-FR" dirty="0"/>
              <a:t> de patients</a:t>
            </a:r>
          </a:p>
        </p:txBody>
      </p:sp>
    </p:spTree>
    <p:extLst>
      <p:ext uri="{BB962C8B-B14F-4D97-AF65-F5344CB8AC3E}">
        <p14:creationId xmlns:p14="http://schemas.microsoft.com/office/powerpoint/2010/main" val="32329078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D7E48403-A6D8-D21F-15F4-9FAEC6D89F2E}"/>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F32F774-5FE6-50DF-2F7A-5DF2181DA68D}"/>
              </a:ext>
            </a:extLst>
          </p:cNvPr>
          <p:cNvSpPr>
            <a:spLocks noGrp="1"/>
          </p:cNvSpPr>
          <p:nvPr>
            <p:ph sz="quarter" idx="16"/>
          </p:nvPr>
        </p:nvSpPr>
        <p:spPr/>
        <p:txBody>
          <a:bodyPr/>
          <a:lstStyle/>
          <a:p>
            <a:r>
              <a:rPr lang="fr-FR" dirty="0"/>
              <a:t>RS. </a:t>
            </a:r>
            <a:r>
              <a:rPr lang="fr-FR" dirty="0" err="1"/>
              <a:t>Herbst</a:t>
            </a:r>
            <a:r>
              <a:rPr lang="fr-FR" dirty="0"/>
              <a:t> et al., ASCO</a:t>
            </a:r>
            <a:r>
              <a:rPr lang="fr-FR" baseline="30000" dirty="0"/>
              <a:t>®</a:t>
            </a:r>
            <a:r>
              <a:rPr lang="fr-FR" dirty="0"/>
              <a:t> 2023, LBA#3</a:t>
            </a:r>
          </a:p>
        </p:txBody>
      </p:sp>
      <p:sp>
        <p:nvSpPr>
          <p:cNvPr id="8" name="Espace réservé du texte 7">
            <a:extLst>
              <a:ext uri="{FF2B5EF4-FFF2-40B4-BE49-F238E27FC236}">
                <a16:creationId xmlns:a16="http://schemas.microsoft.com/office/drawing/2014/main" xmlns="" id="{EF090903-286E-22F5-3E7A-19C398D1BF25}"/>
              </a:ext>
            </a:extLst>
          </p:cNvPr>
          <p:cNvSpPr>
            <a:spLocks noGrp="1"/>
          </p:cNvSpPr>
          <p:nvPr>
            <p:ph type="body" sz="quarter" idx="17"/>
          </p:nvPr>
        </p:nvSpPr>
        <p:spPr/>
        <p:txBody>
          <a:bodyPr/>
          <a:lstStyle/>
          <a:p>
            <a:r>
              <a:rPr lang="fr-FR"/>
              <a:t>ADAURA</a:t>
            </a:r>
          </a:p>
        </p:txBody>
      </p:sp>
      <p:sp>
        <p:nvSpPr>
          <p:cNvPr id="9" name="Espace réservé du texte 8">
            <a:extLst>
              <a:ext uri="{FF2B5EF4-FFF2-40B4-BE49-F238E27FC236}">
                <a16:creationId xmlns:a16="http://schemas.microsoft.com/office/drawing/2014/main" xmlns="" id="{8824CE31-AE68-D8C5-5B5A-975F35CB28E3}"/>
              </a:ext>
            </a:extLst>
          </p:cNvPr>
          <p:cNvSpPr>
            <a:spLocks noGrp="1"/>
          </p:cNvSpPr>
          <p:nvPr>
            <p:ph type="body" sz="quarter" idx="18"/>
          </p:nvPr>
        </p:nvSpPr>
        <p:spPr/>
        <p:txBody>
          <a:bodyPr/>
          <a:lstStyle/>
          <a:p>
            <a:r>
              <a:rPr lang="fr-FR"/>
              <a:t>Caractéristique des patients (stades IB/II/IIIA)</a:t>
            </a:r>
          </a:p>
        </p:txBody>
      </p:sp>
      <p:graphicFrame>
        <p:nvGraphicFramePr>
          <p:cNvPr id="2" name="Tableau 6">
            <a:extLst>
              <a:ext uri="{FF2B5EF4-FFF2-40B4-BE49-F238E27FC236}">
                <a16:creationId xmlns:a16="http://schemas.microsoft.com/office/drawing/2014/main" xmlns="" id="{AD7D5678-F5E6-7232-913E-05DB80BBF4FA}"/>
              </a:ext>
            </a:extLst>
          </p:cNvPr>
          <p:cNvGraphicFramePr>
            <a:graphicFrameLocks noGrp="1"/>
          </p:cNvGraphicFramePr>
          <p:nvPr>
            <p:extLst>
              <p:ext uri="{D42A27DB-BD31-4B8C-83A1-F6EECF244321}">
                <p14:modId xmlns:p14="http://schemas.microsoft.com/office/powerpoint/2010/main" val="3345903011"/>
              </p:ext>
            </p:extLst>
          </p:nvPr>
        </p:nvGraphicFramePr>
        <p:xfrm>
          <a:off x="1900468" y="1011591"/>
          <a:ext cx="9323833" cy="4104669"/>
        </p:xfrm>
        <a:graphic>
          <a:graphicData uri="http://schemas.openxmlformats.org/drawingml/2006/table">
            <a:tbl>
              <a:tblPr firstRow="1" bandRow="1">
                <a:tableStyleId>{5C22544A-7EE6-4342-B048-85BDC9FD1C3A}</a:tableStyleId>
              </a:tblPr>
              <a:tblGrid>
                <a:gridCol w="5129530">
                  <a:extLst>
                    <a:ext uri="{9D8B030D-6E8A-4147-A177-3AD203B41FA5}">
                      <a16:colId xmlns:a16="http://schemas.microsoft.com/office/drawing/2014/main" xmlns="" val="3716429334"/>
                    </a:ext>
                  </a:extLst>
                </a:gridCol>
                <a:gridCol w="2069040">
                  <a:extLst>
                    <a:ext uri="{9D8B030D-6E8A-4147-A177-3AD203B41FA5}">
                      <a16:colId xmlns:a16="http://schemas.microsoft.com/office/drawing/2014/main" xmlns="" val="3569884669"/>
                    </a:ext>
                  </a:extLst>
                </a:gridCol>
                <a:gridCol w="2125263">
                  <a:extLst>
                    <a:ext uri="{9D8B030D-6E8A-4147-A177-3AD203B41FA5}">
                      <a16:colId xmlns:a16="http://schemas.microsoft.com/office/drawing/2014/main" xmlns="" val="2705335300"/>
                    </a:ext>
                  </a:extLst>
                </a:gridCol>
              </a:tblGrid>
              <a:tr h="314521">
                <a:tc>
                  <a:txBody>
                    <a:bodyPr/>
                    <a:lstStyle/>
                    <a:p>
                      <a:pPr algn="l"/>
                      <a:r>
                        <a:rPr lang="fr-FR" sz="1800" dirty="0">
                          <a:latin typeface="Century Gothic" panose="020B0502020202020204" pitchFamily="34" charset="0"/>
                        </a:rPr>
                        <a:t> </a:t>
                      </a:r>
                    </a:p>
                  </a:txBody>
                  <a:tcPr marT="0" marB="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fr-FR" sz="1800" dirty="0" err="1">
                          <a:latin typeface="Century Gothic" panose="020B0502020202020204" pitchFamily="34" charset="0"/>
                        </a:rPr>
                        <a:t>Osimertinib</a:t>
                      </a:r>
                      <a:endParaRPr lang="fr-FR" sz="1800" dirty="0">
                        <a:latin typeface="Century Gothic" panose="020B0502020202020204" pitchFamily="34" charset="0"/>
                      </a:endParaRPr>
                    </a:p>
                    <a:p>
                      <a:pPr algn="ctr"/>
                      <a:r>
                        <a:rPr lang="fr-FR" sz="1400" b="0" dirty="0">
                          <a:latin typeface="Century Gothic" panose="020B0502020202020204" pitchFamily="34" charset="0"/>
                        </a:rPr>
                        <a:t>N=339</a:t>
                      </a: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800" dirty="0">
                          <a:latin typeface="Century Gothic" panose="020B0502020202020204" pitchFamily="34" charset="0"/>
                        </a:rPr>
                        <a:t>Placebo</a:t>
                      </a:r>
                    </a:p>
                    <a:p>
                      <a:pPr algn="ctr"/>
                      <a:r>
                        <a:rPr lang="fr-FR" sz="1400" b="0" dirty="0">
                          <a:latin typeface="Century Gothic" panose="020B0502020202020204" pitchFamily="34" charset="0"/>
                        </a:rPr>
                        <a:t>N=343</a:t>
                      </a:r>
                      <a:endParaRPr lang="fr-FR" sz="1800" b="0" dirty="0">
                        <a:latin typeface="Century Gothic" panose="020B0502020202020204" pitchFamily="34" charset="0"/>
                      </a:endParaRPr>
                    </a:p>
                  </a:txBody>
                  <a:tcPr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399490887"/>
                  </a:ext>
                </a:extLst>
              </a:tr>
              <a:tr h="561645">
                <a:tc>
                  <a:txBody>
                    <a:bodyPr/>
                    <a:lstStyle/>
                    <a:p>
                      <a:pPr algn="l">
                        <a:spcBef>
                          <a:spcPts val="300"/>
                        </a:spcBef>
                      </a:pPr>
                      <a:r>
                        <a:rPr lang="fr-FR" sz="1400" b="1" dirty="0">
                          <a:latin typeface="Century Gothic" panose="020B0502020202020204" pitchFamily="34" charset="0"/>
                        </a:rPr>
                        <a:t>Sexe : Homme / femme</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400">
                          <a:latin typeface="Century Gothic" panose="020B0502020202020204" pitchFamily="34" charset="0"/>
                        </a:rPr>
                        <a:t>32/68</a:t>
                      </a:r>
                      <a:endParaRPr lang="fr-FR" sz="1400" dirty="0">
                        <a:latin typeface="Century Gothic" panose="020B0502020202020204" pitchFamily="34" charset="0"/>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Bef>
                          <a:spcPts val="300"/>
                        </a:spcBef>
                      </a:pPr>
                      <a:r>
                        <a:rPr lang="fr-FR" sz="1400" dirty="0">
                          <a:latin typeface="Century Gothic" panose="020B0502020202020204" pitchFamily="34" charset="0"/>
                        </a:rPr>
                        <a:t>28/72</a:t>
                      </a: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880379026"/>
                  </a:ext>
                </a:extLst>
              </a:tr>
              <a:tr h="381918">
                <a:tc>
                  <a:txBody>
                    <a:bodyPr/>
                    <a:lstStyle/>
                    <a:p>
                      <a:pPr algn="l"/>
                      <a:r>
                        <a:rPr lang="fr-FR" sz="1400" b="1" dirty="0">
                          <a:latin typeface="Century Gothic" panose="020B0502020202020204" pitchFamily="34" charset="0"/>
                        </a:rPr>
                        <a:t>Age : médian </a:t>
                      </a:r>
                      <a:r>
                        <a:rPr lang="fr-FR" sz="1400" b="0" dirty="0">
                          <a:latin typeface="Century Gothic" panose="020B0502020202020204" pitchFamily="34" charset="0"/>
                        </a:rPr>
                        <a:t>(intervalle), années</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a:ln>
                            <a:noFill/>
                          </a:ln>
                          <a:solidFill>
                            <a:prstClr val="black"/>
                          </a:solidFill>
                          <a:effectLst/>
                          <a:uLnTx/>
                          <a:uFillTx/>
                          <a:latin typeface="Century Gothic" panose="020B0502020202020204" pitchFamily="34" charset="0"/>
                        </a:rPr>
                        <a:t>64 (30-86)</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62 (31-82)</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78644177"/>
                  </a:ext>
                </a:extLst>
              </a:tr>
              <a:tr h="3819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u="none" strike="noStrike" kern="1200" cap="none" spc="0" normalizeH="0" baseline="0" noProof="0" dirty="0">
                          <a:ln>
                            <a:noFill/>
                          </a:ln>
                          <a:solidFill>
                            <a:prstClr val="black"/>
                          </a:solidFill>
                          <a:effectLst/>
                          <a:uLnTx/>
                          <a:uFillTx/>
                          <a:latin typeface="Century Gothic" panose="020B0502020202020204" pitchFamily="34" charset="0"/>
                        </a:rPr>
                        <a:t>Antécédents de tabagisme : oui/non</a:t>
                      </a:r>
                      <a:endPar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a:ln>
                            <a:noFill/>
                          </a:ln>
                          <a:solidFill>
                            <a:prstClr val="black"/>
                          </a:solidFill>
                          <a:effectLst/>
                          <a:uLnTx/>
                          <a:uFillTx/>
                          <a:latin typeface="Century Gothic" panose="020B0502020202020204" pitchFamily="34" charset="0"/>
                        </a:rPr>
                        <a:t>32/68</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25/75</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28405179"/>
                  </a:ext>
                </a:extLst>
              </a:tr>
              <a:tr h="3819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u="none" strike="noStrike" kern="1200" cap="none" spc="0" normalizeH="0" baseline="0" noProof="0" dirty="0">
                          <a:ln>
                            <a:noFill/>
                          </a:ln>
                          <a:solidFill>
                            <a:prstClr val="black"/>
                          </a:solidFill>
                          <a:effectLst/>
                          <a:uLnTx/>
                          <a:uFillTx/>
                          <a:latin typeface="Century Gothic" panose="020B0502020202020204" pitchFamily="34" charset="0"/>
                        </a:rPr>
                        <a:t>Ethnie : Asiatique/Non asiatique</a:t>
                      </a:r>
                      <a:endPar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a:ln>
                            <a:noFill/>
                          </a:ln>
                          <a:solidFill>
                            <a:prstClr val="black"/>
                          </a:solidFill>
                          <a:effectLst/>
                          <a:uLnTx/>
                          <a:uFillTx/>
                          <a:latin typeface="Century Gothic" panose="020B0502020202020204" pitchFamily="34" charset="0"/>
                        </a:rPr>
                        <a:t>64/36</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64/36</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152670548"/>
                  </a:ext>
                </a:extLst>
              </a:tr>
              <a:tr h="3819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u="none" strike="noStrike" kern="1200" cap="none" spc="0" normalizeH="0" baseline="0" noProof="0">
                          <a:ln>
                            <a:noFill/>
                          </a:ln>
                          <a:solidFill>
                            <a:prstClr val="black"/>
                          </a:solidFill>
                          <a:effectLst/>
                          <a:uLnTx/>
                          <a:uFillTx/>
                          <a:latin typeface="Century Gothic" panose="020B0502020202020204" pitchFamily="34" charset="0"/>
                        </a:rPr>
                        <a:t>WHO PS : 0/1</a:t>
                      </a:r>
                      <a:endPar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a:ln>
                            <a:noFill/>
                          </a:ln>
                          <a:solidFill>
                            <a:prstClr val="black"/>
                          </a:solidFill>
                          <a:effectLst/>
                          <a:uLnTx/>
                          <a:uFillTx/>
                          <a:latin typeface="Century Gothic" panose="020B0502020202020204" pitchFamily="34" charset="0"/>
                        </a:rPr>
                        <a:t>64/36</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64/36</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06992555"/>
                  </a:ext>
                </a:extLst>
              </a:tr>
              <a:tr h="3819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u="none" strike="noStrike" kern="1200" cap="none" spc="0" normalizeH="0" baseline="0" noProof="0" dirty="0">
                          <a:ln>
                            <a:noFill/>
                          </a:ln>
                          <a:solidFill>
                            <a:prstClr val="black"/>
                          </a:solidFill>
                          <a:effectLst/>
                          <a:uLnTx/>
                          <a:uFillTx/>
                          <a:latin typeface="Century Gothic" panose="020B0502020202020204" pitchFamily="34" charset="0"/>
                        </a:rPr>
                        <a:t>Stade AJCC/UICC au diagnostic </a:t>
                      </a: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(7</a:t>
                      </a:r>
                      <a:r>
                        <a:rPr kumimoji="0" lang="fr-FR" sz="1400" b="0" u="none" strike="noStrike" kern="1200" cap="none" spc="0" normalizeH="0" baseline="30000" noProof="0" dirty="0">
                          <a:ln>
                            <a:noFill/>
                          </a:ln>
                          <a:solidFill>
                            <a:prstClr val="black"/>
                          </a:solidFill>
                          <a:effectLst/>
                          <a:uLnTx/>
                          <a:uFillTx/>
                          <a:latin typeface="Century Gothic" panose="020B0502020202020204" pitchFamily="34" charset="0"/>
                        </a:rPr>
                        <a:t>ème</a:t>
                      </a: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fr-FR" sz="1400" b="0" u="none" strike="noStrike" kern="1200" cap="none" spc="0" normalizeH="0" baseline="0" noProof="0" dirty="0" err="1">
                          <a:ln>
                            <a:noFill/>
                          </a:ln>
                          <a:solidFill>
                            <a:prstClr val="black"/>
                          </a:solidFill>
                          <a:effectLst/>
                          <a:uLnTx/>
                          <a:uFillTx/>
                          <a:latin typeface="Century Gothic" panose="020B0502020202020204" pitchFamily="34" charset="0"/>
                        </a:rPr>
                        <a:t>ed</a:t>
                      </a: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fr-FR" sz="1400" b="1" u="none" strike="noStrike" kern="1200" cap="none" spc="0" normalizeH="0" baseline="0" noProof="0" dirty="0">
                          <a:ln>
                            <a:noFill/>
                          </a:ln>
                          <a:solidFill>
                            <a:prstClr val="black"/>
                          </a:solidFill>
                          <a:effectLst/>
                          <a:uLnTx/>
                          <a:uFillTx/>
                          <a:latin typeface="Century Gothic" panose="020B0502020202020204" pitchFamily="34" charset="0"/>
                        </a:rPr>
                        <a:t>: IIB/II/IIIA</a:t>
                      </a:r>
                      <a:endPar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a:ln>
                            <a:noFill/>
                          </a:ln>
                          <a:solidFill>
                            <a:prstClr val="black"/>
                          </a:solidFill>
                          <a:effectLst/>
                          <a:uLnTx/>
                          <a:uFillTx/>
                          <a:latin typeface="Century Gothic" panose="020B0502020202020204" pitchFamily="34" charset="0"/>
                        </a:rPr>
                        <a:t>32/34/35</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32/34/34</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19416908"/>
                  </a:ext>
                </a:extLst>
              </a:tr>
              <a:tr h="3819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u="none" strike="noStrike" kern="1200" cap="none" spc="0" normalizeH="0" baseline="0" noProof="0" dirty="0">
                          <a:ln>
                            <a:noFill/>
                          </a:ln>
                          <a:solidFill>
                            <a:prstClr val="black"/>
                          </a:solidFill>
                          <a:effectLst/>
                          <a:uLnTx/>
                          <a:uFillTx/>
                          <a:latin typeface="Century Gothic" panose="020B0502020202020204" pitchFamily="34" charset="0"/>
                        </a:rPr>
                        <a:t>Histologie : adénocarcinome/autre</a:t>
                      </a:r>
                      <a:endPar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a:ln>
                            <a:noFill/>
                          </a:ln>
                          <a:solidFill>
                            <a:prstClr val="black"/>
                          </a:solidFill>
                          <a:effectLst/>
                          <a:uLnTx/>
                          <a:uFillTx/>
                          <a:latin typeface="Century Gothic" panose="020B0502020202020204" pitchFamily="34" charset="0"/>
                        </a:rPr>
                        <a:t>96/4</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97/3</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18169881"/>
                  </a:ext>
                </a:extLst>
              </a:tr>
              <a:tr h="3819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u="none" strike="noStrike" kern="1200" cap="none" spc="0" normalizeH="0" baseline="0" noProof="0" dirty="0">
                          <a:ln>
                            <a:noFill/>
                          </a:ln>
                          <a:solidFill>
                            <a:prstClr val="black"/>
                          </a:solidFill>
                          <a:effectLst/>
                          <a:uLnTx/>
                          <a:uFillTx/>
                          <a:latin typeface="Century Gothic" panose="020B0502020202020204" pitchFamily="34" charset="0"/>
                        </a:rPr>
                        <a:t>Mutation EGFR à la randomisation : Ex19Del/L858R</a:t>
                      </a:r>
                      <a:endPar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a:ln>
                            <a:noFill/>
                          </a:ln>
                          <a:solidFill>
                            <a:prstClr val="black"/>
                          </a:solidFill>
                          <a:effectLst/>
                          <a:uLnTx/>
                          <a:uFillTx/>
                          <a:latin typeface="Century Gothic" panose="020B0502020202020204" pitchFamily="34" charset="0"/>
                        </a:rPr>
                        <a:t>55/45</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55/45</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16632679"/>
                  </a:ext>
                </a:extLst>
              </a:tr>
              <a:tr h="3819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1" u="none" strike="noStrike" kern="1200" cap="none" spc="0" normalizeH="0" baseline="0" noProof="0" dirty="0">
                          <a:ln>
                            <a:noFill/>
                          </a:ln>
                          <a:solidFill>
                            <a:prstClr val="black"/>
                          </a:solidFill>
                          <a:effectLst/>
                          <a:uLnTx/>
                          <a:uFillTx/>
                          <a:latin typeface="Century Gothic" panose="020B0502020202020204" pitchFamily="34" charset="0"/>
                        </a:rPr>
                        <a:t>CT Adjuvante: oui /non</a:t>
                      </a:r>
                      <a:endParaRPr kumimoji="0" 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a:ln>
                            <a:noFill/>
                          </a:ln>
                          <a:solidFill>
                            <a:prstClr val="black"/>
                          </a:solidFill>
                          <a:effectLst/>
                          <a:uLnTx/>
                          <a:uFillTx/>
                          <a:latin typeface="Century Gothic" panose="020B0502020202020204" pitchFamily="34" charset="0"/>
                        </a:rPr>
                        <a:t>60/40</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u="none" strike="noStrike" kern="1200" cap="none" spc="0" normalizeH="0" baseline="0" noProof="0" dirty="0">
                          <a:ln>
                            <a:noFill/>
                          </a:ln>
                          <a:solidFill>
                            <a:prstClr val="black"/>
                          </a:solidFill>
                          <a:effectLst/>
                          <a:uLnTx/>
                          <a:uFillTx/>
                          <a:latin typeface="Century Gothic" panose="020B0502020202020204" pitchFamily="34" charset="0"/>
                        </a:rPr>
                        <a:t>60/40</a:t>
                      </a:r>
                      <a:endPar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T="72000" marB="72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32090124"/>
                  </a:ext>
                </a:extLst>
              </a:tr>
            </a:tbl>
          </a:graphicData>
        </a:graphic>
      </p:graphicFrame>
      <p:sp>
        <p:nvSpPr>
          <p:cNvPr id="10" name="Espace réservé du contenu 11">
            <a:extLst>
              <a:ext uri="{FF2B5EF4-FFF2-40B4-BE49-F238E27FC236}">
                <a16:creationId xmlns:a16="http://schemas.microsoft.com/office/drawing/2014/main" xmlns="" id="{8AF94948-9490-BDFE-7B82-500DB49B9C8D}"/>
              </a:ext>
            </a:extLst>
          </p:cNvPr>
          <p:cNvSpPr>
            <a:spLocks noGrp="1"/>
          </p:cNvSpPr>
          <p:nvPr>
            <p:ph sz="quarter" idx="21"/>
          </p:nvPr>
        </p:nvSpPr>
        <p:spPr>
          <a:xfrm>
            <a:off x="2269731" y="5431831"/>
            <a:ext cx="8210338" cy="403414"/>
          </a:xfrm>
        </p:spPr>
        <p:txBody>
          <a:bodyPr>
            <a:noAutofit/>
          </a:bodyPr>
          <a:lstStyle/>
          <a:p>
            <a:pPr algn="ctr"/>
            <a:r>
              <a:rPr lang="fr-FR" dirty="0"/>
              <a:t>Population de patients comparable entre les deux bras </a:t>
            </a:r>
          </a:p>
        </p:txBody>
      </p:sp>
    </p:spTree>
    <p:extLst>
      <p:ext uri="{BB962C8B-B14F-4D97-AF65-F5344CB8AC3E}">
        <p14:creationId xmlns:p14="http://schemas.microsoft.com/office/powerpoint/2010/main" val="76693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8F8C9AB4-115B-9130-D135-398F37775A13}"/>
              </a:ext>
            </a:extLst>
          </p:cNvPr>
          <p:cNvSpPr>
            <a:spLocks noGrp="1"/>
          </p:cNvSpPr>
          <p:nvPr>
            <p:ph type="body" sz="quarter" idx="15"/>
          </p:nvPr>
        </p:nvSpPr>
        <p:spPr/>
        <p:txBody>
          <a:bodyPr/>
          <a:lstStyle/>
          <a:p>
            <a:endParaRPr lang="fr-FR"/>
          </a:p>
        </p:txBody>
      </p:sp>
      <p:sp>
        <p:nvSpPr>
          <p:cNvPr id="5" name="Espace réservé du contenu 4">
            <a:extLst>
              <a:ext uri="{FF2B5EF4-FFF2-40B4-BE49-F238E27FC236}">
                <a16:creationId xmlns:a16="http://schemas.microsoft.com/office/drawing/2014/main" xmlns="" id="{BBE7959D-79B3-F981-F153-621798C0DAF9}"/>
              </a:ext>
            </a:extLst>
          </p:cNvPr>
          <p:cNvSpPr>
            <a:spLocks noGrp="1"/>
          </p:cNvSpPr>
          <p:nvPr>
            <p:ph sz="quarter" idx="16"/>
          </p:nvPr>
        </p:nvSpPr>
        <p:spPr/>
        <p:txBody>
          <a:bodyPr/>
          <a:lstStyle/>
          <a:p>
            <a:r>
              <a:rPr lang="fr-FR" dirty="0"/>
              <a:t>S. </a:t>
            </a:r>
            <a:r>
              <a:rPr lang="fr-FR" dirty="0" err="1"/>
              <a:t>Kanda</a:t>
            </a:r>
            <a:r>
              <a:rPr lang="fr-FR" dirty="0"/>
              <a:t> et al., ASCO</a:t>
            </a:r>
            <a:r>
              <a:rPr lang="fr-FR" baseline="30000" dirty="0"/>
              <a:t>®</a:t>
            </a:r>
            <a:r>
              <a:rPr lang="fr-FR" dirty="0"/>
              <a:t> 2023, LBA #9009</a:t>
            </a:r>
          </a:p>
        </p:txBody>
      </p:sp>
      <p:sp>
        <p:nvSpPr>
          <p:cNvPr id="6" name="Espace réservé du texte 5">
            <a:extLst>
              <a:ext uri="{FF2B5EF4-FFF2-40B4-BE49-F238E27FC236}">
                <a16:creationId xmlns:a16="http://schemas.microsoft.com/office/drawing/2014/main" xmlns="" id="{BD0DC7AF-1E65-402C-C97E-EB43BE808DD5}"/>
              </a:ext>
            </a:extLst>
          </p:cNvPr>
          <p:cNvSpPr>
            <a:spLocks noGrp="1"/>
          </p:cNvSpPr>
          <p:nvPr>
            <p:ph type="body" sz="quarter" idx="17"/>
          </p:nvPr>
        </p:nvSpPr>
        <p:spPr/>
        <p:txBody>
          <a:bodyPr/>
          <a:lstStyle/>
          <a:p>
            <a:r>
              <a:rPr lang="en-US" dirty="0"/>
              <a:t>AGAIN, JCOG1404/WJOG8214L </a:t>
            </a:r>
            <a:endParaRPr lang="fr-FR" dirty="0"/>
          </a:p>
        </p:txBody>
      </p:sp>
      <p:sp>
        <p:nvSpPr>
          <p:cNvPr id="7" name="Espace réservé du texte 6">
            <a:extLst>
              <a:ext uri="{FF2B5EF4-FFF2-40B4-BE49-F238E27FC236}">
                <a16:creationId xmlns:a16="http://schemas.microsoft.com/office/drawing/2014/main" xmlns="" id="{65193513-61B8-74F9-B669-6652D53EEDD0}"/>
              </a:ext>
            </a:extLst>
          </p:cNvPr>
          <p:cNvSpPr>
            <a:spLocks noGrp="1"/>
          </p:cNvSpPr>
          <p:nvPr>
            <p:ph type="body" sz="quarter" idx="18"/>
          </p:nvPr>
        </p:nvSpPr>
        <p:spPr/>
        <p:txBody>
          <a:bodyPr/>
          <a:lstStyle/>
          <a:p>
            <a:r>
              <a:rPr lang="fr-FR"/>
              <a:t>Résumé des toxicités</a:t>
            </a:r>
          </a:p>
        </p:txBody>
      </p:sp>
      <p:graphicFrame>
        <p:nvGraphicFramePr>
          <p:cNvPr id="17" name="Tableau 16">
            <a:extLst>
              <a:ext uri="{FF2B5EF4-FFF2-40B4-BE49-F238E27FC236}">
                <a16:creationId xmlns:a16="http://schemas.microsoft.com/office/drawing/2014/main" xmlns="" id="{B5119742-BC33-FE2A-B287-DC7C2265BA25}"/>
              </a:ext>
            </a:extLst>
          </p:cNvPr>
          <p:cNvGraphicFramePr>
            <a:graphicFrameLocks noGrp="1"/>
          </p:cNvGraphicFramePr>
          <p:nvPr/>
        </p:nvGraphicFramePr>
        <p:xfrm>
          <a:off x="1358879" y="873684"/>
          <a:ext cx="10216579" cy="4172918"/>
        </p:xfrm>
        <a:graphic>
          <a:graphicData uri="http://schemas.openxmlformats.org/drawingml/2006/table">
            <a:tbl>
              <a:tblPr firstRow="1" bandRow="1">
                <a:tableStyleId>{5C22544A-7EE6-4342-B048-85BDC9FD1C3A}</a:tableStyleId>
              </a:tblPr>
              <a:tblGrid>
                <a:gridCol w="3099250">
                  <a:extLst>
                    <a:ext uri="{9D8B030D-6E8A-4147-A177-3AD203B41FA5}">
                      <a16:colId xmlns:a16="http://schemas.microsoft.com/office/drawing/2014/main" xmlns="" val="2572424347"/>
                    </a:ext>
                  </a:extLst>
                </a:gridCol>
                <a:gridCol w="825387">
                  <a:extLst>
                    <a:ext uri="{9D8B030D-6E8A-4147-A177-3AD203B41FA5}">
                      <a16:colId xmlns:a16="http://schemas.microsoft.com/office/drawing/2014/main" xmlns="" val="874412192"/>
                    </a:ext>
                  </a:extLst>
                </a:gridCol>
                <a:gridCol w="882032">
                  <a:extLst>
                    <a:ext uri="{9D8B030D-6E8A-4147-A177-3AD203B41FA5}">
                      <a16:colId xmlns:a16="http://schemas.microsoft.com/office/drawing/2014/main" xmlns="" val="1618817766"/>
                    </a:ext>
                  </a:extLst>
                </a:gridCol>
                <a:gridCol w="906308">
                  <a:extLst>
                    <a:ext uri="{9D8B030D-6E8A-4147-A177-3AD203B41FA5}">
                      <a16:colId xmlns:a16="http://schemas.microsoft.com/office/drawing/2014/main" xmlns="" val="311148701"/>
                    </a:ext>
                  </a:extLst>
                </a:gridCol>
                <a:gridCol w="873940">
                  <a:extLst>
                    <a:ext uri="{9D8B030D-6E8A-4147-A177-3AD203B41FA5}">
                      <a16:colId xmlns:a16="http://schemas.microsoft.com/office/drawing/2014/main" xmlns="" val="2771939353"/>
                    </a:ext>
                  </a:extLst>
                </a:gridCol>
                <a:gridCol w="890124">
                  <a:extLst>
                    <a:ext uri="{9D8B030D-6E8A-4147-A177-3AD203B41FA5}">
                      <a16:colId xmlns:a16="http://schemas.microsoft.com/office/drawing/2014/main" xmlns="" val="3724248480"/>
                    </a:ext>
                  </a:extLst>
                </a:gridCol>
                <a:gridCol w="922492">
                  <a:extLst>
                    <a:ext uri="{9D8B030D-6E8A-4147-A177-3AD203B41FA5}">
                      <a16:colId xmlns:a16="http://schemas.microsoft.com/office/drawing/2014/main" xmlns="" val="658860130"/>
                    </a:ext>
                  </a:extLst>
                </a:gridCol>
                <a:gridCol w="898216">
                  <a:extLst>
                    <a:ext uri="{9D8B030D-6E8A-4147-A177-3AD203B41FA5}">
                      <a16:colId xmlns:a16="http://schemas.microsoft.com/office/drawing/2014/main" xmlns="" val="1570259653"/>
                    </a:ext>
                  </a:extLst>
                </a:gridCol>
                <a:gridCol w="918830">
                  <a:extLst>
                    <a:ext uri="{9D8B030D-6E8A-4147-A177-3AD203B41FA5}">
                      <a16:colId xmlns:a16="http://schemas.microsoft.com/office/drawing/2014/main" xmlns="" val="1112004837"/>
                    </a:ext>
                  </a:extLst>
                </a:gridCol>
              </a:tblGrid>
              <a:tr h="197106">
                <a:tc rowSpan="3">
                  <a:txBody>
                    <a:bodyPr/>
                    <a:lstStyle/>
                    <a:p>
                      <a:pPr algn="ctr"/>
                      <a:r>
                        <a:rPr lang="fr-FR" sz="1050" b="1">
                          <a:solidFill>
                            <a:schemeClr val="tx1"/>
                          </a:solidFill>
                          <a:latin typeface="Century Gothic" panose="020B0502020202020204" pitchFamily="34" charset="0"/>
                        </a:rPr>
                        <a:t>CTAE ver 4.0</a:t>
                      </a:r>
                      <a:endParaRPr lang="fr-FR" sz="1050" b="1" dirty="0">
                        <a:solidFill>
                          <a:schemeClr val="tx1"/>
                        </a:solidFill>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gridSpan="4">
                  <a:txBody>
                    <a:bodyPr/>
                    <a:lstStyle/>
                    <a:p>
                      <a:pPr algn="ctr"/>
                      <a:r>
                        <a:rPr lang="fr-FR" sz="1050" dirty="0">
                          <a:latin typeface="Century Gothic" panose="020B0502020202020204" pitchFamily="34" charset="0"/>
                        </a:rPr>
                        <a:t>Standard </a:t>
                      </a:r>
                      <a:r>
                        <a:rPr lang="fr-FR" sz="1050" b="0" dirty="0">
                          <a:latin typeface="Century Gothic" panose="020B0502020202020204" pitchFamily="34" charset="0"/>
                        </a:rPr>
                        <a:t>(n=250)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hMerge="1">
                  <a:txBody>
                    <a:bodyPr/>
                    <a:lstStyle/>
                    <a:p>
                      <a:pPr algn="ctr"/>
                      <a:r>
                        <a:rPr lang="fr-FR" sz="1600">
                          <a:latin typeface="Century Gothic" panose="020B0502020202020204" pitchFamily="34" charset="0"/>
                        </a:rPr>
                        <a:t>Standard </a:t>
                      </a:r>
                      <a:r>
                        <a:rPr lang="fr-FR" sz="1600" b="0">
                          <a:latin typeface="Century Gothic" panose="020B0502020202020204" pitchFamily="34" charset="0"/>
                        </a:rPr>
                        <a:t>(n=250)</a:t>
                      </a:r>
                    </a:p>
                  </a:txBody>
                  <a:tcPr anchor="ct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fr-FR"/>
                    </a:p>
                  </a:txBody>
                  <a:tcPr/>
                </a:tc>
                <a:tc hMerge="1">
                  <a:txBody>
                    <a:bodyPr/>
                    <a:lstStyle/>
                    <a:p>
                      <a:pPr algn="ctr"/>
                      <a:endParaRPr lang="fr-FR" sz="1600" b="0">
                        <a:latin typeface="Century Gothic" panose="020B0502020202020204" pitchFamily="34" charset="0"/>
                      </a:endParaRPr>
                    </a:p>
                  </a:txBody>
                  <a:tcPr anchor="ctr">
                    <a:solidFill>
                      <a:schemeClr val="accent1"/>
                    </a:solidFill>
                  </a:tcPr>
                </a:tc>
                <a:tc gridSpan="4">
                  <a:txBody>
                    <a:bodyPr/>
                    <a:lstStyle/>
                    <a:p>
                      <a:pPr algn="ctr"/>
                      <a:r>
                        <a:rPr lang="fr-FR" sz="1050" dirty="0" err="1">
                          <a:latin typeface="Century Gothic" panose="020B0502020202020204" pitchFamily="34" charset="0"/>
                        </a:rPr>
                        <a:t>Experimental</a:t>
                      </a:r>
                      <a:r>
                        <a:rPr lang="fr-FR" sz="1050" dirty="0">
                          <a:latin typeface="Century Gothic" panose="020B0502020202020204" pitchFamily="34" charset="0"/>
                        </a:rPr>
                        <a:t> </a:t>
                      </a:r>
                      <a:r>
                        <a:rPr lang="fr-FR" sz="1050" b="0" dirty="0">
                          <a:latin typeface="Century Gothic" panose="020B0502020202020204" pitchFamily="34" charset="0"/>
                        </a:rPr>
                        <a:t>(n=251)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hMerge="1">
                  <a:txBody>
                    <a:bodyPr/>
                    <a:lstStyle/>
                    <a:p>
                      <a:pPr algn="ctr"/>
                      <a:r>
                        <a:rPr lang="fr-FR" sz="1600">
                          <a:latin typeface="Century Gothic" panose="020B0502020202020204" pitchFamily="34" charset="0"/>
                        </a:rPr>
                        <a:t>Experimental </a:t>
                      </a:r>
                      <a:r>
                        <a:rPr lang="fr-FR" sz="1600" b="0">
                          <a:latin typeface="Century Gothic" panose="020B0502020202020204" pitchFamily="34" charset="0"/>
                        </a:rPr>
                        <a:t>(n=251)</a:t>
                      </a:r>
                    </a:p>
                  </a:txBody>
                  <a:tcPr anchor="ctr">
                    <a:lnB w="12700" cap="flat" cmpd="sng" algn="ctr">
                      <a:solidFill>
                        <a:schemeClr val="bg1"/>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pPr algn="ctr"/>
                      <a:endParaRPr lang="fr-FR" sz="1600" b="0">
                        <a:latin typeface="Century Gothic" panose="020B0502020202020204" pitchFamily="34" charset="0"/>
                      </a:endParaRPr>
                    </a:p>
                  </a:txBody>
                  <a:tcPr anchor="ctr">
                    <a:solidFill>
                      <a:schemeClr val="accent2"/>
                    </a:solidFill>
                  </a:tcPr>
                </a:tc>
                <a:extLst>
                  <a:ext uri="{0D108BD9-81ED-4DB2-BD59-A6C34878D82A}">
                    <a16:rowId xmlns:a16="http://schemas.microsoft.com/office/drawing/2014/main" xmlns="" val="396607953"/>
                  </a:ext>
                </a:extLst>
              </a:tr>
              <a:tr h="197106">
                <a:tc vMerge="1">
                  <a:txBody>
                    <a:bodyPr/>
                    <a:lstStyle/>
                    <a:p>
                      <a:pPr algn="ctr"/>
                      <a:r>
                        <a:rPr lang="fr-FR" sz="1600" b="1">
                          <a:solidFill>
                            <a:schemeClr val="tx1">
                              <a:lumMod val="50000"/>
                              <a:lumOff val="50000"/>
                            </a:schemeClr>
                          </a:solidFill>
                          <a:latin typeface="Century Gothic" panose="020B0502020202020204" pitchFamily="34" charset="0"/>
                        </a:rPr>
                        <a:t>CTAE ver 4.0</a:t>
                      </a:r>
                    </a:p>
                  </a:txBody>
                  <a:tcPr anchor="ctr">
                    <a:noFill/>
                  </a:tcPr>
                </a:tc>
                <a:tc gridSpan="2">
                  <a:txBody>
                    <a:bodyPr/>
                    <a:lstStyle/>
                    <a:p>
                      <a:pPr algn="ctr"/>
                      <a:r>
                        <a:rPr lang="fr-FR" sz="1050" b="1" dirty="0" err="1">
                          <a:solidFill>
                            <a:schemeClr val="bg1"/>
                          </a:solidFill>
                          <a:latin typeface="Century Gothic" panose="020B0502020202020204" pitchFamily="34" charset="0"/>
                        </a:rPr>
                        <a:t>Géfitinib</a:t>
                      </a:r>
                      <a:r>
                        <a:rPr lang="fr-FR" sz="1050" b="1" dirty="0">
                          <a:solidFill>
                            <a:schemeClr val="bg1"/>
                          </a:solidFill>
                          <a:latin typeface="Century Gothic" panose="020B0502020202020204" pitchFamily="34" charset="0"/>
                        </a:rPr>
                        <a:t> </a:t>
                      </a:r>
                      <a:r>
                        <a:rPr lang="fr-FR" sz="1050" b="0" dirty="0">
                          <a:solidFill>
                            <a:schemeClr val="bg1"/>
                          </a:solidFill>
                          <a:latin typeface="Century Gothic" panose="020B0502020202020204" pitchFamily="34" charset="0"/>
                        </a:rPr>
                        <a:t>(n=153)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hMerge="1">
                  <a:txBody>
                    <a:bodyPr/>
                    <a:lstStyle/>
                    <a:p>
                      <a:pPr algn="ctr"/>
                      <a:r>
                        <a:rPr lang="fr-FR" sz="1600" b="1">
                          <a:solidFill>
                            <a:schemeClr val="bg1"/>
                          </a:solidFill>
                          <a:latin typeface="Century Gothic" panose="020B0502020202020204" pitchFamily="34" charset="0"/>
                        </a:rPr>
                        <a:t>Gefitinib</a:t>
                      </a:r>
                    </a:p>
                    <a:p>
                      <a:pPr algn="ctr"/>
                      <a:r>
                        <a:rPr lang="fr-FR" sz="1600" b="0">
                          <a:solidFill>
                            <a:schemeClr val="bg1"/>
                          </a:solidFill>
                          <a:latin typeface="Century Gothic" panose="020B0502020202020204" pitchFamily="34" charset="0"/>
                        </a:rPr>
                        <a:t>(n=153)</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gridSpan="2">
                  <a:txBody>
                    <a:bodyPr/>
                    <a:lstStyle/>
                    <a:p>
                      <a:pPr algn="ctr"/>
                      <a:r>
                        <a:rPr lang="fr-FR" sz="1050" b="1" dirty="0" err="1">
                          <a:solidFill>
                            <a:schemeClr val="bg1"/>
                          </a:solidFill>
                          <a:latin typeface="Century Gothic" panose="020B0502020202020204" pitchFamily="34" charset="0"/>
                        </a:rPr>
                        <a:t>Osimertinib</a:t>
                      </a:r>
                      <a:r>
                        <a:rPr lang="fr-FR" sz="1050" b="1" dirty="0">
                          <a:solidFill>
                            <a:schemeClr val="bg1"/>
                          </a:solidFill>
                          <a:latin typeface="Century Gothic" panose="020B0502020202020204" pitchFamily="34" charset="0"/>
                        </a:rPr>
                        <a:t> </a:t>
                      </a:r>
                      <a:r>
                        <a:rPr lang="fr-FR" sz="1050" b="0" dirty="0">
                          <a:solidFill>
                            <a:schemeClr val="bg1"/>
                          </a:solidFill>
                          <a:latin typeface="Century Gothic" panose="020B0502020202020204" pitchFamily="34" charset="0"/>
                        </a:rPr>
                        <a:t>(n=97)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hMerge="1">
                  <a:txBody>
                    <a:bodyPr/>
                    <a:lstStyle/>
                    <a:p>
                      <a:pPr algn="ctr"/>
                      <a:r>
                        <a:rPr lang="fr-FR" sz="1600" b="1">
                          <a:solidFill>
                            <a:schemeClr val="bg1"/>
                          </a:solidFill>
                          <a:latin typeface="Century Gothic" panose="020B0502020202020204" pitchFamily="34" charset="0"/>
                        </a:rPr>
                        <a:t>Osimertinib</a:t>
                      </a:r>
                    </a:p>
                    <a:p>
                      <a:pPr algn="ctr"/>
                      <a:r>
                        <a:rPr lang="fr-FR" sz="1600" b="0">
                          <a:solidFill>
                            <a:schemeClr val="bg1"/>
                          </a:solidFill>
                          <a:latin typeface="Century Gothic" panose="020B0502020202020204" pitchFamily="34" charset="0"/>
                        </a:rPr>
                        <a:t>(n=97)</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gridSpan="2">
                  <a:txBody>
                    <a:bodyPr/>
                    <a:lstStyle/>
                    <a:p>
                      <a:pPr algn="ctr"/>
                      <a:r>
                        <a:rPr lang="fr-FR" sz="1050" b="1" dirty="0" err="1">
                          <a:solidFill>
                            <a:schemeClr val="bg1"/>
                          </a:solidFill>
                          <a:latin typeface="Century Gothic" panose="020B0502020202020204" pitchFamily="34" charset="0"/>
                        </a:rPr>
                        <a:t>Géfitinib</a:t>
                      </a:r>
                      <a:r>
                        <a:rPr lang="fr-FR" sz="1050" b="1" dirty="0">
                          <a:solidFill>
                            <a:schemeClr val="bg1"/>
                          </a:solidFill>
                          <a:latin typeface="Century Gothic" panose="020B0502020202020204" pitchFamily="34" charset="0"/>
                        </a:rPr>
                        <a:t> </a:t>
                      </a:r>
                      <a:r>
                        <a:rPr lang="fr-FR" sz="1050" b="0" dirty="0">
                          <a:solidFill>
                            <a:schemeClr val="bg1"/>
                          </a:solidFill>
                          <a:latin typeface="Century Gothic" panose="020B0502020202020204" pitchFamily="34" charset="0"/>
                        </a:rPr>
                        <a:t>(n=155)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hMerge="1">
                  <a:txBody>
                    <a:bodyPr/>
                    <a:lstStyle/>
                    <a:p>
                      <a:pPr algn="ctr"/>
                      <a:r>
                        <a:rPr lang="fr-FR" sz="1600" b="1">
                          <a:solidFill>
                            <a:schemeClr val="bg1"/>
                          </a:solidFill>
                          <a:latin typeface="Century Gothic" panose="020B0502020202020204" pitchFamily="34" charset="0"/>
                        </a:rPr>
                        <a:t>Gefitinib</a:t>
                      </a:r>
                    </a:p>
                    <a:p>
                      <a:pPr algn="ctr"/>
                      <a:r>
                        <a:rPr lang="fr-FR" sz="1600" b="0">
                          <a:solidFill>
                            <a:schemeClr val="bg1"/>
                          </a:solidFill>
                          <a:latin typeface="Century Gothic" panose="020B0502020202020204" pitchFamily="34" charset="0"/>
                        </a:rPr>
                        <a:t>(n=155)</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gridSpan="2">
                  <a:txBody>
                    <a:bodyPr/>
                    <a:lstStyle/>
                    <a:p>
                      <a:pPr algn="ctr"/>
                      <a:r>
                        <a:rPr lang="fr-FR" sz="1050" b="1" dirty="0" err="1">
                          <a:solidFill>
                            <a:schemeClr val="bg1"/>
                          </a:solidFill>
                          <a:latin typeface="Century Gothic" panose="020B0502020202020204" pitchFamily="34" charset="0"/>
                        </a:rPr>
                        <a:t>Osimertinib</a:t>
                      </a:r>
                      <a:r>
                        <a:rPr lang="fr-FR" sz="1050" b="1" dirty="0">
                          <a:solidFill>
                            <a:schemeClr val="bg1"/>
                          </a:solidFill>
                          <a:latin typeface="Century Gothic" panose="020B0502020202020204" pitchFamily="34" charset="0"/>
                        </a:rPr>
                        <a:t> </a:t>
                      </a:r>
                      <a:r>
                        <a:rPr lang="fr-FR" sz="1050" b="0" dirty="0">
                          <a:solidFill>
                            <a:schemeClr val="bg1"/>
                          </a:solidFill>
                          <a:latin typeface="Century Gothic" panose="020B0502020202020204" pitchFamily="34" charset="0"/>
                        </a:rPr>
                        <a:t>(n=96)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hMerge="1">
                  <a:txBody>
                    <a:bodyPr/>
                    <a:lstStyle/>
                    <a:p>
                      <a:pPr algn="ctr"/>
                      <a:r>
                        <a:rPr lang="fr-FR" sz="1600" b="1">
                          <a:solidFill>
                            <a:schemeClr val="bg1"/>
                          </a:solidFill>
                          <a:latin typeface="Century Gothic" panose="020B0502020202020204" pitchFamily="34" charset="0"/>
                        </a:rPr>
                        <a:t>Osimertinib</a:t>
                      </a:r>
                    </a:p>
                    <a:p>
                      <a:pPr algn="ctr"/>
                      <a:r>
                        <a:rPr lang="fr-FR" sz="1600" b="0">
                          <a:solidFill>
                            <a:schemeClr val="bg1"/>
                          </a:solidFill>
                          <a:latin typeface="Century Gothic" panose="020B0502020202020204" pitchFamily="34" charset="0"/>
                        </a:rPr>
                        <a:t>(n=96)</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643589157"/>
                  </a:ext>
                </a:extLst>
              </a:tr>
              <a:tr h="256238">
                <a:tc vMerge="1">
                  <a:txBody>
                    <a:bodyPr/>
                    <a:lstStyle/>
                    <a:p>
                      <a:pPr algn="l"/>
                      <a:endParaRPr lang="fr-FR" sz="1400" b="0">
                        <a:latin typeface="Century Gothic" panose="020B0502020202020204" pitchFamily="34" charset="0"/>
                      </a:endParaRPr>
                    </a:p>
                  </a:txBody>
                  <a:tcPr anchor="ctr"/>
                </a:tc>
                <a:tc>
                  <a:txBody>
                    <a:bodyPr/>
                    <a:lstStyle/>
                    <a:p>
                      <a:pPr algn="ctr"/>
                      <a:r>
                        <a:rPr lang="fr-FR" sz="1000" dirty="0">
                          <a:solidFill>
                            <a:schemeClr val="bg1"/>
                          </a:solidFill>
                          <a:latin typeface="Century Gothic" panose="020B0502020202020204" pitchFamily="34" charset="0"/>
                        </a:rPr>
                        <a:t>Tous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000" dirty="0">
                          <a:solidFill>
                            <a:schemeClr val="bg1"/>
                          </a:solidFill>
                          <a:latin typeface="Century Gothic" panose="020B0502020202020204" pitchFamily="34" charset="0"/>
                        </a:rPr>
                        <a:t>G3-4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000" dirty="0">
                          <a:solidFill>
                            <a:schemeClr val="bg1"/>
                          </a:solidFill>
                          <a:latin typeface="Century Gothic" panose="020B0502020202020204" pitchFamily="34" charset="0"/>
                        </a:rPr>
                        <a:t>tous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000" dirty="0">
                          <a:solidFill>
                            <a:schemeClr val="bg1"/>
                          </a:solidFill>
                          <a:latin typeface="Century Gothic" panose="020B0502020202020204" pitchFamily="34" charset="0"/>
                        </a:rPr>
                        <a:t>G3-4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1000" dirty="0">
                          <a:solidFill>
                            <a:schemeClr val="bg1"/>
                          </a:solidFill>
                          <a:latin typeface="Century Gothic" panose="020B0502020202020204" pitchFamily="34" charset="0"/>
                        </a:rPr>
                        <a:t>Tous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algn="ctr"/>
                      <a:r>
                        <a:rPr lang="fr-FR" sz="1000" dirty="0">
                          <a:solidFill>
                            <a:schemeClr val="bg1"/>
                          </a:solidFill>
                          <a:latin typeface="Century Gothic" panose="020B0502020202020204" pitchFamily="34" charset="0"/>
                        </a:rPr>
                        <a:t>G3-4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algn="ctr"/>
                      <a:r>
                        <a:rPr lang="fr-FR" sz="1000" dirty="0">
                          <a:solidFill>
                            <a:schemeClr val="bg1"/>
                          </a:solidFill>
                          <a:latin typeface="Century Gothic" panose="020B0502020202020204" pitchFamily="34" charset="0"/>
                        </a:rPr>
                        <a:t>Tous(%)</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a:txBody>
                    <a:bodyPr/>
                    <a:lstStyle/>
                    <a:p>
                      <a:pPr algn="ctr"/>
                      <a:r>
                        <a:rPr lang="fr-FR" sz="1000" dirty="0">
                          <a:solidFill>
                            <a:schemeClr val="bg1"/>
                          </a:solidFill>
                          <a:latin typeface="Century Gothic" panose="020B0502020202020204" pitchFamily="34" charset="0"/>
                        </a:rPr>
                        <a:t>G3-4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extLst>
                  <a:ext uri="{0D108BD9-81ED-4DB2-BD59-A6C34878D82A}">
                    <a16:rowId xmlns:a16="http://schemas.microsoft.com/office/drawing/2014/main" xmlns="" val="2948455129"/>
                  </a:ext>
                </a:extLst>
              </a:tr>
              <a:tr h="177393">
                <a:tc>
                  <a:txBody>
                    <a:bodyPr/>
                    <a:lstStyle/>
                    <a:p>
                      <a:pPr algn="l"/>
                      <a:r>
                        <a:rPr lang="fr-FR" sz="1000" b="1" dirty="0">
                          <a:latin typeface="Century Gothic" panose="020B0502020202020204" pitchFamily="34" charset="0"/>
                        </a:rPr>
                        <a:t>Diminution du nombre de neutrophiles</a:t>
                      </a:r>
                      <a:endParaRPr lang="fr-FR" sz="1000" b="0"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22,0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1,3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36,8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3,2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65,6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11,3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70,2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18,1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8880198"/>
                  </a:ext>
                </a:extLst>
              </a:tr>
              <a:tr h="177393">
                <a:tc>
                  <a:txBody>
                    <a:bodyPr/>
                    <a:lstStyle/>
                    <a:p>
                      <a:pPr algn="l"/>
                      <a:r>
                        <a:rPr lang="fr-FR" sz="1000" b="1" dirty="0">
                          <a:latin typeface="Century Gothic" panose="020B0502020202020204" pitchFamily="34" charset="0"/>
                        </a:rPr>
                        <a:t>Diminution de la numération plaquettaire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22,7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49,5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1,1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14,0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0,7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71,3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2,1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361456495"/>
                  </a:ext>
                </a:extLst>
              </a:tr>
              <a:tr h="177393">
                <a:tc>
                  <a:txBody>
                    <a:bodyPr/>
                    <a:lstStyle/>
                    <a:p>
                      <a:pPr algn="l"/>
                      <a:r>
                        <a:rPr lang="fr-FR" sz="1000" b="1" dirty="0">
                          <a:latin typeface="Century Gothic" panose="020B0502020202020204" pitchFamily="34" charset="0"/>
                        </a:rPr>
                        <a:t>Augmentation taux d’ASAT</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82,0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15,3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43,2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3,2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80,1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15,2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69,1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3,2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709511600"/>
                  </a:ext>
                </a:extLst>
              </a:tr>
              <a:tr h="177393">
                <a:tc>
                  <a:txBody>
                    <a:bodyPr/>
                    <a:lstStyle/>
                    <a:p>
                      <a:pPr algn="l"/>
                      <a:r>
                        <a:rPr lang="fr-FR" sz="1000" b="1" dirty="0">
                          <a:latin typeface="Century Gothic" panose="020B0502020202020204" pitchFamily="34" charset="0"/>
                        </a:rPr>
                        <a:t>Augmentation taux d’ALAT</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80,7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26,7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44,2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4,2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83,4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27,8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72,3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8,5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95594225"/>
                  </a:ext>
                </a:extLst>
              </a:tr>
              <a:tr h="177393">
                <a:tc>
                  <a:txBody>
                    <a:bodyPr/>
                    <a:lstStyle/>
                    <a:p>
                      <a:pPr algn="l"/>
                      <a:r>
                        <a:rPr lang="fr-FR" sz="1000" b="1" dirty="0">
                          <a:latin typeface="Century Gothic" panose="020B0502020202020204" pitchFamily="34" charset="0"/>
                        </a:rPr>
                        <a:t>Augmentation créatinine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28,0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35,8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36,4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53,2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1,1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33723887"/>
                  </a:ext>
                </a:extLst>
              </a:tr>
              <a:tr h="177393">
                <a:tc>
                  <a:txBody>
                    <a:bodyPr/>
                    <a:lstStyle/>
                    <a:p>
                      <a:pPr algn="l"/>
                      <a:r>
                        <a:rPr lang="fr-FR" sz="1000" b="1" dirty="0">
                          <a:latin typeface="Century Gothic" panose="020B0502020202020204" pitchFamily="34" charset="0"/>
                        </a:rPr>
                        <a:t>Nausée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8,7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9,5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50,3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2,6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45,7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2,1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833762170"/>
                  </a:ext>
                </a:extLst>
              </a:tr>
              <a:tr h="177393">
                <a:tc>
                  <a:txBody>
                    <a:bodyPr/>
                    <a:lstStyle/>
                    <a:p>
                      <a:pPr algn="l"/>
                      <a:r>
                        <a:rPr lang="fr-FR" sz="1000" b="1" dirty="0">
                          <a:latin typeface="Century Gothic" panose="020B0502020202020204" pitchFamily="34" charset="0"/>
                        </a:rPr>
                        <a:t>Anorexie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13,3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2,0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9,5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51,7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6,0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45,7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2,1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24062364"/>
                  </a:ext>
                </a:extLst>
              </a:tr>
              <a:tr h="177393">
                <a:tc>
                  <a:txBody>
                    <a:bodyPr/>
                    <a:lstStyle/>
                    <a:p>
                      <a:pPr algn="l"/>
                      <a:r>
                        <a:rPr lang="fr-FR" sz="1000" b="1" dirty="0">
                          <a:latin typeface="Century Gothic" panose="020B0502020202020204" pitchFamily="34" charset="0"/>
                        </a:rPr>
                        <a:t>Diarrhée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38,7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2,0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52,6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51,1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0,7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44,7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1,1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66487155"/>
                  </a:ext>
                </a:extLst>
              </a:tr>
              <a:tr h="177393">
                <a:tc>
                  <a:txBody>
                    <a:bodyPr/>
                    <a:lstStyle/>
                    <a:p>
                      <a:pPr algn="l"/>
                      <a:r>
                        <a:rPr lang="fr-FR" sz="1000" b="1" dirty="0">
                          <a:latin typeface="Century Gothic" panose="020B0502020202020204" pitchFamily="34" charset="0"/>
                        </a:rPr>
                        <a:t>Éruption acnéiforme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82,0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2,0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58,9</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2,1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80,8</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1,3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58,5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1,1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02854174"/>
                  </a:ext>
                </a:extLst>
              </a:tr>
              <a:tr h="177393">
                <a:tc>
                  <a:txBody>
                    <a:bodyPr/>
                    <a:lstStyle/>
                    <a:p>
                      <a:pPr algn="l"/>
                      <a:r>
                        <a:rPr lang="fr-FR" sz="1000" b="1" dirty="0" err="1">
                          <a:latin typeface="Century Gothic" panose="020B0502020202020204" pitchFamily="34" charset="0"/>
                        </a:rPr>
                        <a:t>Paronychie</a:t>
                      </a:r>
                      <a:endParaRPr lang="fr-FR" sz="1000" b="1"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38,7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2,0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44,2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1,1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23,2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0,7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40,4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82690580"/>
                  </a:ext>
                </a:extLst>
              </a:tr>
              <a:tr h="177393">
                <a:tc>
                  <a:txBody>
                    <a:bodyPr/>
                    <a:lstStyle/>
                    <a:p>
                      <a:pPr algn="l"/>
                      <a:r>
                        <a:rPr lang="fr-FR" sz="1000" b="1" dirty="0">
                          <a:latin typeface="Century Gothic" panose="020B0502020202020204" pitchFamily="34" charset="0"/>
                        </a:rPr>
                        <a:t>ECG prolongement </a:t>
                      </a:r>
                      <a:r>
                        <a:rPr lang="fr-FR" sz="1000" b="1" dirty="0" err="1">
                          <a:latin typeface="Century Gothic" panose="020B0502020202020204" pitchFamily="34" charset="0"/>
                        </a:rPr>
                        <a:t>QTc</a:t>
                      </a:r>
                      <a:endParaRPr lang="fr-FR" sz="1000" b="1" dirty="0">
                        <a:latin typeface="Century Gothic" panose="020B0502020202020204" pitchFamily="34" charset="0"/>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6,3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a:latin typeface="Century Gothic" panose="020B0502020202020204" pitchFamily="34" charset="0"/>
                        </a:rPr>
                        <a:t>10,6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1000" dirty="0">
                          <a:latin typeface="Century Gothic" panose="020B0502020202020204" pitchFamily="34" charset="0"/>
                        </a:rPr>
                        <a:t>1,1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47863330"/>
                  </a:ext>
                </a:extLst>
              </a:tr>
              <a:tr h="177393">
                <a:tc>
                  <a:txBody>
                    <a:bodyPr/>
                    <a:lstStyle/>
                    <a:p>
                      <a:pPr algn="l"/>
                      <a:r>
                        <a:rPr lang="fr-FR" sz="1000" b="1" dirty="0">
                          <a:latin typeface="Century Gothic" panose="020B0502020202020204" pitchFamily="34" charset="0"/>
                        </a:rPr>
                        <a:t>Pneumonie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1,3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10,5</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1,1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0,7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0,7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a:latin typeface="Century Gothic" panose="020B0502020202020204" pitchFamily="34" charset="0"/>
                        </a:rPr>
                        <a:t>5,3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fr-FR" sz="1000" dirty="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70631405"/>
                  </a:ext>
                </a:extLst>
              </a:tr>
              <a:tr h="177393">
                <a:tc>
                  <a:txBody>
                    <a:bodyPr/>
                    <a:lstStyle/>
                    <a:p>
                      <a:pPr algn="l"/>
                      <a:r>
                        <a:rPr lang="fr-FR" sz="1000" b="1" dirty="0" err="1">
                          <a:latin typeface="Century Gothic" panose="020B0502020202020204" pitchFamily="34" charset="0"/>
                        </a:rPr>
                        <a:t>EIs</a:t>
                      </a:r>
                      <a:r>
                        <a:rPr lang="fr-FR" sz="1000" b="1" baseline="0" dirty="0">
                          <a:latin typeface="Century Gothic" panose="020B0502020202020204" pitchFamily="34" charset="0"/>
                        </a:rPr>
                        <a:t> </a:t>
                      </a:r>
                      <a:r>
                        <a:rPr lang="fr-FR" sz="1000" b="1" dirty="0">
                          <a:latin typeface="Century Gothic" panose="020B0502020202020204" pitchFamily="34" charset="0"/>
                        </a:rPr>
                        <a:t>conduisant à l'arrêt du traitement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gridSpan="2">
                  <a:txBody>
                    <a:bodyPr/>
                    <a:lstStyle/>
                    <a:p>
                      <a:pPr algn="ctr"/>
                      <a:r>
                        <a:rPr lang="fr-FR" sz="1000">
                          <a:latin typeface="Century Gothic" panose="020B0502020202020204" pitchFamily="34" charset="0"/>
                        </a:rPr>
                        <a:t>14,4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algn="ctr"/>
                      <a:endParaRPr lang="fr-FR" sz="1200">
                        <a:latin typeface="Century Gothic" panose="020B0502020202020204" pitchFamily="34" charset="0"/>
                      </a:endParaRPr>
                    </a:p>
                  </a:txBody>
                  <a:tcPr anchor="ctr"/>
                </a:tc>
                <a:tc gridSpan="2">
                  <a:txBody>
                    <a:bodyPr/>
                    <a:lstStyle/>
                    <a:p>
                      <a:pPr algn="ctr"/>
                      <a:r>
                        <a:rPr lang="fr-FR" sz="1000">
                          <a:latin typeface="Century Gothic" panose="020B0502020202020204" pitchFamily="34" charset="0"/>
                        </a:rPr>
                        <a:t>11,3</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algn="ctr"/>
                      <a:endParaRPr lang="fr-FR" sz="1200">
                        <a:latin typeface="Century Gothic" panose="020B0502020202020204" pitchFamily="34" charset="0"/>
                      </a:endParaRPr>
                    </a:p>
                  </a:txBody>
                  <a:tcPr anchor="ctr"/>
                </a:tc>
                <a:tc gridSpan="2">
                  <a:txBody>
                    <a:bodyPr/>
                    <a:lstStyle/>
                    <a:p>
                      <a:pPr algn="ctr"/>
                      <a:r>
                        <a:rPr lang="fr-FR" sz="1000">
                          <a:latin typeface="Century Gothic" panose="020B0502020202020204" pitchFamily="34" charset="0"/>
                        </a:rPr>
                        <a:t>8,4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algn="ctr"/>
                      <a:endParaRPr lang="fr-FR" sz="1200">
                        <a:latin typeface="Century Gothic" panose="020B0502020202020204" pitchFamily="34" charset="0"/>
                      </a:endParaRPr>
                    </a:p>
                  </a:txBody>
                  <a:tcPr anchor="ctr"/>
                </a:tc>
                <a:tc gridSpan="2">
                  <a:txBody>
                    <a:bodyPr/>
                    <a:lstStyle/>
                    <a:p>
                      <a:pPr algn="ctr"/>
                      <a:r>
                        <a:rPr lang="fr-FR" sz="1000" dirty="0">
                          <a:latin typeface="Century Gothic" panose="020B0502020202020204" pitchFamily="34" charset="0"/>
                        </a:rPr>
                        <a:t>14,6</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algn="ctr"/>
                      <a:endParaRPr lang="fr-FR" sz="1200">
                        <a:latin typeface="Century Gothic" panose="020B0502020202020204" pitchFamily="34" charset="0"/>
                      </a:endParaRPr>
                    </a:p>
                  </a:txBody>
                  <a:tcPr anchor="ctr"/>
                </a:tc>
                <a:extLst>
                  <a:ext uri="{0D108BD9-81ED-4DB2-BD59-A6C34878D82A}">
                    <a16:rowId xmlns:a16="http://schemas.microsoft.com/office/drawing/2014/main" xmlns="" val="1949230261"/>
                  </a:ext>
                </a:extLst>
              </a:tr>
              <a:tr h="177393">
                <a:tc>
                  <a:txBody>
                    <a:bodyPr/>
                    <a:lstStyle/>
                    <a:p>
                      <a:pPr algn="l"/>
                      <a:r>
                        <a:rPr lang="fr-FR" sz="1000" b="1" dirty="0">
                          <a:latin typeface="Century Gothic" panose="020B0502020202020204" pitchFamily="34" charset="0"/>
                        </a:rPr>
                        <a:t>Décès lié au traitement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2">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fr-FR" sz="1200">
                        <a:latin typeface="Century Gothic" panose="020B0502020202020204" pitchFamily="34" charset="0"/>
                      </a:endParaRPr>
                    </a:p>
                  </a:txBody>
                  <a:tcPr anchor="ctr"/>
                </a:tc>
                <a:tc gridSpan="2">
                  <a:txBody>
                    <a:bodyPr/>
                    <a:lstStyle/>
                    <a:p>
                      <a:pPr algn="ctr"/>
                      <a:r>
                        <a:rPr lang="fr-FR" sz="1000">
                          <a:latin typeface="Century Gothic" panose="020B0502020202020204" pitchFamily="34" charset="0"/>
                        </a:rPr>
                        <a:t>1,0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fr-FR" sz="1200">
                        <a:latin typeface="Century Gothic" panose="020B0502020202020204" pitchFamily="34" charset="0"/>
                      </a:endParaRPr>
                    </a:p>
                  </a:txBody>
                  <a:tcPr anchor="ctr"/>
                </a:tc>
                <a:tc gridSpan="2">
                  <a:txBody>
                    <a:bodyPr/>
                    <a:lstStyle/>
                    <a:p>
                      <a:pPr algn="ctr"/>
                      <a:r>
                        <a:rPr lang="fr-FR" sz="100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fr-FR" sz="1200">
                        <a:latin typeface="Century Gothic" panose="020B0502020202020204" pitchFamily="34" charset="0"/>
                      </a:endParaRPr>
                    </a:p>
                  </a:txBody>
                  <a:tcPr anchor="ctr"/>
                </a:tc>
                <a:tc gridSpan="2">
                  <a:txBody>
                    <a:bodyPr/>
                    <a:lstStyle/>
                    <a:p>
                      <a:pPr algn="ctr"/>
                      <a:r>
                        <a:rPr lang="fr-FR" sz="1000" dirty="0">
                          <a:latin typeface="Century Gothic" panose="020B0502020202020204" pitchFamily="34" charset="0"/>
                        </a:rPr>
                        <a:t>0,0</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fr-FR" sz="1200">
                        <a:latin typeface="Century Gothic" panose="020B0502020202020204" pitchFamily="34" charset="0"/>
                      </a:endParaRPr>
                    </a:p>
                  </a:txBody>
                  <a:tcPr anchor="ctr"/>
                </a:tc>
                <a:extLst>
                  <a:ext uri="{0D108BD9-81ED-4DB2-BD59-A6C34878D82A}">
                    <a16:rowId xmlns:a16="http://schemas.microsoft.com/office/drawing/2014/main" xmlns="" val="1596744512"/>
                  </a:ext>
                </a:extLst>
              </a:tr>
            </a:tbl>
          </a:graphicData>
        </a:graphic>
      </p:graphicFrame>
      <p:sp>
        <p:nvSpPr>
          <p:cNvPr id="2" name="ZoneTexte 1"/>
          <p:cNvSpPr txBox="1"/>
          <p:nvPr/>
        </p:nvSpPr>
        <p:spPr>
          <a:xfrm>
            <a:off x="2528948" y="5265623"/>
            <a:ext cx="7891917" cy="650947"/>
          </a:xfrm>
          <a:prstGeom prst="rect">
            <a:avLst/>
          </a:prstGeom>
          <a:solidFill>
            <a:srgbClr val="FF7F4D"/>
          </a:solidFill>
        </p:spPr>
        <p:txBody>
          <a:bodyPr vert="horz" lIns="91440" tIns="45720" rIns="91440" bIns="45720" rtlCol="0" anchor="ctr">
            <a:noAutofit/>
          </a:bodyPr>
          <a:lstStyle>
            <a:defPPr>
              <a:defRPr lang="fr-FR"/>
            </a:defPPr>
            <a:lvl1pPr indent="0" algn="ctr">
              <a:lnSpc>
                <a:spcPct val="90000"/>
              </a:lnSpc>
              <a:spcBef>
                <a:spcPts val="900"/>
              </a:spcBef>
              <a:buFont typeface="Arial" panose="020B0604020202020204" pitchFamily="34" charset="0"/>
              <a:buNone/>
              <a:defRPr sz="1600"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Tolérance globalement bonne et acceptable dans le bras expérimental avec la toxicité classique des EGFR-</a:t>
            </a:r>
            <a:r>
              <a:rPr lang="fr-FR" dirty="0" err="1"/>
              <a:t>TKIs</a:t>
            </a:r>
            <a:r>
              <a:rPr lang="fr-FR" dirty="0"/>
              <a:t> et de la chimiothérapie</a:t>
            </a:r>
          </a:p>
        </p:txBody>
      </p:sp>
    </p:spTree>
    <p:extLst>
      <p:ext uri="{BB962C8B-B14F-4D97-AF65-F5344CB8AC3E}">
        <p14:creationId xmlns:p14="http://schemas.microsoft.com/office/powerpoint/2010/main" val="4243737869"/>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JCH. Yang et al., ASCO</a:t>
            </a:r>
            <a:r>
              <a:rPr lang="fr-FR" baseline="30000" dirty="0"/>
              <a:t>®</a:t>
            </a:r>
            <a:r>
              <a:rPr lang="fr-FR" dirty="0"/>
              <a:t> 2023, LBA #9000</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dirty="0"/>
              <a:t>LBA#9000 : Etude KEYNOTE-789</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06583" y="3635828"/>
            <a:ext cx="10623346" cy="1690915"/>
          </a:xfrm>
        </p:spPr>
        <p:txBody>
          <a:bodyPr/>
          <a:lstStyle/>
          <a:p>
            <a:r>
              <a:rPr lang="fr-FR" sz="3200" dirty="0" err="1"/>
              <a:t>Pémétrexed</a:t>
            </a:r>
            <a:r>
              <a:rPr lang="fr-FR" sz="3200" dirty="0"/>
              <a:t> et platine avec ou sans pembrolizumab pour le traitement du CBNPC non épidermoïde métastatique résistant aux inhibiteurs de tyrosine kinase (ITK) et avec mutation de l'EGFR : Étude de phase 3</a:t>
            </a:r>
          </a:p>
        </p:txBody>
      </p:sp>
    </p:spTree>
    <p:extLst>
      <p:ext uri="{BB962C8B-B14F-4D97-AF65-F5344CB8AC3E}">
        <p14:creationId xmlns:p14="http://schemas.microsoft.com/office/powerpoint/2010/main" val="2866265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B3F8A47D-2C5F-52AE-48B5-D3913914E26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E809CAD-AD5E-BB39-316E-C51F5EE71BBD}"/>
              </a:ext>
            </a:extLst>
          </p:cNvPr>
          <p:cNvSpPr>
            <a:spLocks noGrp="1"/>
          </p:cNvSpPr>
          <p:nvPr>
            <p:ph sz="quarter" idx="16"/>
          </p:nvPr>
        </p:nvSpPr>
        <p:spPr/>
        <p:txBody>
          <a:bodyPr/>
          <a:lstStyle/>
          <a:p>
            <a:r>
              <a:rPr lang="fr-FR" dirty="0"/>
              <a:t>JCH. Yang et al., ASCO</a:t>
            </a:r>
            <a:r>
              <a:rPr lang="fr-FR" baseline="30000" dirty="0"/>
              <a:t>®</a:t>
            </a:r>
            <a:r>
              <a:rPr lang="fr-FR" dirty="0"/>
              <a:t> 2023, LBA #9000</a:t>
            </a:r>
          </a:p>
        </p:txBody>
      </p:sp>
      <p:sp>
        <p:nvSpPr>
          <p:cNvPr id="8" name="Espace réservé du texte 7">
            <a:extLst>
              <a:ext uri="{FF2B5EF4-FFF2-40B4-BE49-F238E27FC236}">
                <a16:creationId xmlns:a16="http://schemas.microsoft.com/office/drawing/2014/main" xmlns="" id="{F4535A93-A5A3-05E7-4FE8-3C9A64940AF5}"/>
              </a:ext>
            </a:extLst>
          </p:cNvPr>
          <p:cNvSpPr>
            <a:spLocks noGrp="1"/>
          </p:cNvSpPr>
          <p:nvPr>
            <p:ph type="body" sz="quarter" idx="17"/>
          </p:nvPr>
        </p:nvSpPr>
        <p:spPr/>
        <p:txBody>
          <a:bodyPr/>
          <a:lstStyle/>
          <a:p>
            <a:r>
              <a:rPr lang="fr-FR"/>
              <a:t>KEYNOTE-789</a:t>
            </a:r>
          </a:p>
        </p:txBody>
      </p:sp>
      <p:sp>
        <p:nvSpPr>
          <p:cNvPr id="9" name="Espace réservé du texte 8">
            <a:extLst>
              <a:ext uri="{FF2B5EF4-FFF2-40B4-BE49-F238E27FC236}">
                <a16:creationId xmlns:a16="http://schemas.microsoft.com/office/drawing/2014/main" xmlns="" id="{16BAE0C4-C6CE-8ADF-E00E-CAE69D378CD9}"/>
              </a:ext>
            </a:extLst>
          </p:cNvPr>
          <p:cNvSpPr>
            <a:spLocks noGrp="1"/>
          </p:cNvSpPr>
          <p:nvPr>
            <p:ph type="body" sz="quarter" idx="18"/>
          </p:nvPr>
        </p:nvSpPr>
        <p:spPr/>
        <p:txBody>
          <a:bodyPr/>
          <a:lstStyle/>
          <a:p>
            <a:r>
              <a:rPr lang="fr-FR"/>
              <a:t>Etude de phase III randomisée </a:t>
            </a:r>
          </a:p>
        </p:txBody>
      </p:sp>
      <p:grpSp>
        <p:nvGrpSpPr>
          <p:cNvPr id="30" name="Groupe 29">
            <a:extLst>
              <a:ext uri="{FF2B5EF4-FFF2-40B4-BE49-F238E27FC236}">
                <a16:creationId xmlns:a16="http://schemas.microsoft.com/office/drawing/2014/main" xmlns="" id="{E23E1573-5121-F3AA-42E7-1274CE1C854D}"/>
              </a:ext>
            </a:extLst>
          </p:cNvPr>
          <p:cNvGrpSpPr/>
          <p:nvPr/>
        </p:nvGrpSpPr>
        <p:grpSpPr>
          <a:xfrm>
            <a:off x="1334010" y="893528"/>
            <a:ext cx="10322926" cy="4994524"/>
            <a:chOff x="1375874" y="986369"/>
            <a:chExt cx="10322926" cy="4994524"/>
          </a:xfrm>
        </p:grpSpPr>
        <p:sp>
          <p:nvSpPr>
            <p:cNvPr id="2" name="Freeform 5">
              <a:extLst>
                <a:ext uri="{FF2B5EF4-FFF2-40B4-BE49-F238E27FC236}">
                  <a16:creationId xmlns:a16="http://schemas.microsoft.com/office/drawing/2014/main" xmlns="" id="{FAD9CD22-3ADA-F10A-324E-09D05400EFC1}"/>
                </a:ext>
              </a:extLst>
            </p:cNvPr>
            <p:cNvSpPr/>
            <p:nvPr/>
          </p:nvSpPr>
          <p:spPr>
            <a:xfrm>
              <a:off x="1455571" y="1130499"/>
              <a:ext cx="2639563" cy="3807869"/>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Population </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CBNPC non -épi de stade IV confirmé histologiquement/cytologiquement</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Mutation </a:t>
              </a:r>
              <a:r>
                <a:rPr lang="en-US" sz="1000" dirty="0">
                  <a:solidFill>
                    <a:srgbClr val="000000"/>
                  </a:solidFill>
                  <a:latin typeface="Century Gothic" panose="020B0502020202020204" pitchFamily="34" charset="0"/>
                  <a:cs typeface="Arial" panose="020B0604020202020204" pitchFamily="34" charset="0"/>
                </a:rPr>
                <a:t>EGFR Del19 ou L858R </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ECOG PS 0 ou 1</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PD per RECIST v1.1</a:t>
              </a:r>
            </a:p>
            <a:p>
              <a:pPr marL="360000" lvl="1" indent="-108000"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Après un inhibiteur de la tyrosine kinase de l'EGFR de 1</a:t>
              </a:r>
              <a:r>
                <a:rPr lang="fr-FR" sz="1000" baseline="30000" dirty="0">
                  <a:solidFill>
                    <a:srgbClr val="000000"/>
                  </a:solidFill>
                  <a:latin typeface="Century Gothic" panose="020B0502020202020204" pitchFamily="34" charset="0"/>
                  <a:cs typeface="Arial" panose="020B0604020202020204" pitchFamily="34" charset="0"/>
                </a:rPr>
                <a:t>ère </a:t>
              </a:r>
              <a:r>
                <a:rPr lang="fr-FR" sz="1000" dirty="0">
                  <a:solidFill>
                    <a:srgbClr val="000000"/>
                  </a:solidFill>
                  <a:latin typeface="Century Gothic" panose="020B0502020202020204" pitchFamily="34" charset="0"/>
                  <a:cs typeface="Arial" panose="020B0604020202020204" pitchFamily="34" charset="0"/>
                </a:rPr>
                <a:t>ou 2</a:t>
              </a:r>
              <a:r>
                <a:rPr lang="fr-FR" sz="1000" baseline="30000" dirty="0">
                  <a:solidFill>
                    <a:srgbClr val="000000"/>
                  </a:solidFill>
                  <a:latin typeface="Century Gothic" panose="020B0502020202020204" pitchFamily="34" charset="0"/>
                  <a:cs typeface="Arial" panose="020B0604020202020204" pitchFamily="34" charset="0"/>
                </a:rPr>
                <a:t>ème</a:t>
              </a:r>
              <a:r>
                <a:rPr lang="fr-FR" sz="1000" dirty="0">
                  <a:solidFill>
                    <a:srgbClr val="000000"/>
                  </a:solidFill>
                  <a:latin typeface="Century Gothic" panose="020B0502020202020204" pitchFamily="34" charset="0"/>
                  <a:cs typeface="Arial" panose="020B0604020202020204" pitchFamily="34" charset="0"/>
                </a:rPr>
                <a:t> génération sans mutation T790M</a:t>
              </a:r>
            </a:p>
            <a:p>
              <a:pPr marL="360000" lvl="1" indent="-108000"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Après un 1</a:t>
              </a:r>
              <a:r>
                <a:rPr lang="fr-FR" sz="1000" baseline="30000" dirty="0">
                  <a:solidFill>
                    <a:srgbClr val="000000"/>
                  </a:solidFill>
                  <a:latin typeface="Century Gothic" panose="020B0502020202020204" pitchFamily="34" charset="0"/>
                  <a:cs typeface="Arial" panose="020B0604020202020204" pitchFamily="34" charset="0"/>
                </a:rPr>
                <a:t>er </a:t>
              </a:r>
              <a:r>
                <a:rPr lang="fr-FR" sz="1000" dirty="0">
                  <a:solidFill>
                    <a:srgbClr val="000000"/>
                  </a:solidFill>
                  <a:latin typeface="Century Gothic" panose="020B0502020202020204" pitchFamily="34" charset="0"/>
                  <a:cs typeface="Arial" panose="020B0604020202020204" pitchFamily="34" charset="0"/>
                </a:rPr>
                <a:t>ou 2</a:t>
              </a:r>
              <a:r>
                <a:rPr lang="fr-FR" sz="1000" baseline="30000" dirty="0">
                  <a:solidFill>
                    <a:srgbClr val="000000"/>
                  </a:solidFill>
                  <a:latin typeface="Century Gothic" panose="020B0502020202020204" pitchFamily="34" charset="0"/>
                  <a:cs typeface="Arial" panose="020B0604020202020204" pitchFamily="34" charset="0"/>
                </a:rPr>
                <a:t>ème</a:t>
              </a:r>
              <a:r>
                <a:rPr lang="fr-FR" sz="1000" dirty="0">
                  <a:solidFill>
                    <a:srgbClr val="000000"/>
                  </a:solidFill>
                  <a:latin typeface="Century Gothic" panose="020B0502020202020204" pitchFamily="34" charset="0"/>
                  <a:cs typeface="Arial" panose="020B0604020202020204" pitchFamily="34" charset="0"/>
                </a:rPr>
                <a:t> EGFR TKI avec mutation T790M et échec de l'</a:t>
              </a:r>
              <a:r>
                <a:rPr lang="fr-FR" sz="1000" dirty="0" err="1">
                  <a:solidFill>
                    <a:srgbClr val="000000"/>
                  </a:solidFill>
                  <a:latin typeface="Century Gothic" panose="020B0502020202020204" pitchFamily="34" charset="0"/>
                  <a:cs typeface="Arial" panose="020B0604020202020204" pitchFamily="34" charset="0"/>
                </a:rPr>
                <a:t>Osimertinib</a:t>
              </a:r>
              <a:endParaRPr lang="fr-FR" sz="1000" dirty="0">
                <a:solidFill>
                  <a:srgbClr val="000000"/>
                </a:solidFill>
                <a:latin typeface="Century Gothic" panose="020B0502020202020204" pitchFamily="34" charset="0"/>
                <a:cs typeface="Arial" panose="020B0604020202020204" pitchFamily="34" charset="0"/>
              </a:endParaRPr>
            </a:p>
            <a:p>
              <a:pPr marL="360000" lvl="1" indent="-108000"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Échec de l'</a:t>
              </a:r>
              <a:r>
                <a:rPr lang="fr-FR" sz="1000" dirty="0" err="1">
                  <a:solidFill>
                    <a:srgbClr val="000000"/>
                  </a:solidFill>
                  <a:latin typeface="Century Gothic" panose="020B0502020202020204" pitchFamily="34" charset="0"/>
                  <a:cs typeface="Arial" panose="020B0604020202020204" pitchFamily="34" charset="0"/>
                </a:rPr>
                <a:t>osimertinib</a:t>
              </a:r>
              <a:r>
                <a:rPr lang="fr-FR" sz="1000" dirty="0">
                  <a:solidFill>
                    <a:srgbClr val="000000"/>
                  </a:solidFill>
                  <a:latin typeface="Century Gothic" panose="020B0502020202020204" pitchFamily="34" charset="0"/>
                  <a:cs typeface="Arial" panose="020B0604020202020204" pitchFamily="34" charset="0"/>
                </a:rPr>
                <a:t> en 1ère ligne de traitement, quel que soit le statut T790M</a:t>
              </a:r>
            </a:p>
            <a:p>
              <a:pPr indent="-205200" defTabSz="450056">
                <a:spcBef>
                  <a:spcPts val="600"/>
                </a:spcBef>
                <a:buClr>
                  <a:srgbClr val="FF7F4D"/>
                </a:buClr>
                <a:defRPr/>
              </a:pPr>
              <a:r>
                <a:rPr lang="da-DK" sz="1100" b="1" dirty="0">
                  <a:solidFill>
                    <a:srgbClr val="000000"/>
                  </a:solidFill>
                  <a:latin typeface="Century Gothic" panose="020B0502020202020204" pitchFamily="34" charset="0"/>
                  <a:cs typeface="Arial" panose="020B0604020202020204" pitchFamily="34" charset="0"/>
                </a:rPr>
                <a:t>Stratification</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PD-L1 TPS (&lt;50% vs &gt; 50%)</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Antécédents de traitement (avec ou sans </a:t>
              </a:r>
              <a:r>
                <a:rPr lang="fr-FR" sz="1000" dirty="0" err="1">
                  <a:solidFill>
                    <a:srgbClr val="000000"/>
                  </a:solidFill>
                  <a:latin typeface="Century Gothic" panose="020B0502020202020204" pitchFamily="34" charset="0"/>
                  <a:cs typeface="Arial" panose="020B0604020202020204" pitchFamily="34" charset="0"/>
                </a:rPr>
                <a:t>Osimertinib</a:t>
              </a:r>
              <a:r>
                <a:rPr lang="fr-FR" sz="1000" dirty="0">
                  <a:solidFill>
                    <a:srgbClr val="000000"/>
                  </a:solidFill>
                  <a:latin typeface="Century Gothic" panose="020B0502020202020204" pitchFamily="34" charset="0"/>
                  <a:cs typeface="Arial" panose="020B0604020202020204" pitchFamily="34" charset="0"/>
                </a:rPr>
                <a:t>)</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Région géographique (Asie de l'Est </a:t>
              </a:r>
              <a:r>
                <a:rPr lang="fr-FR" sz="1000" i="1" dirty="0">
                  <a:solidFill>
                    <a:srgbClr val="000000"/>
                  </a:solidFill>
                  <a:latin typeface="Century Gothic" panose="020B0502020202020204" pitchFamily="34" charset="0"/>
                  <a:cs typeface="Arial" panose="020B0604020202020204" pitchFamily="34" charset="0"/>
                </a:rPr>
                <a:t>vs. </a:t>
              </a:r>
              <a:r>
                <a:rPr lang="fr-FR" sz="1000" dirty="0">
                  <a:solidFill>
                    <a:srgbClr val="000000"/>
                  </a:solidFill>
                  <a:latin typeface="Century Gothic" panose="020B0502020202020204" pitchFamily="34" charset="0"/>
                  <a:cs typeface="Arial" panose="020B0604020202020204" pitchFamily="34" charset="0"/>
                </a:rPr>
                <a:t>hors Asie de l'Est)</a:t>
              </a:r>
              <a:endParaRPr lang="en-US" sz="1000" dirty="0">
                <a:solidFill>
                  <a:srgbClr val="000000"/>
                </a:solidFill>
                <a:latin typeface="Century Gothic" panose="020B0502020202020204" pitchFamily="34" charset="0"/>
                <a:cs typeface="Arial" panose="020B0604020202020204" pitchFamily="34" charset="0"/>
              </a:endParaRPr>
            </a:p>
          </p:txBody>
        </p:sp>
        <p:sp>
          <p:nvSpPr>
            <p:cNvPr id="3" name="Parenthèse ouvrante 2">
              <a:extLst>
                <a:ext uri="{FF2B5EF4-FFF2-40B4-BE49-F238E27FC236}">
                  <a16:creationId xmlns:a16="http://schemas.microsoft.com/office/drawing/2014/main" xmlns="" id="{11066598-BF3F-B53C-5E9D-171CE0CE1EB1}"/>
                </a:ext>
              </a:extLst>
            </p:cNvPr>
            <p:cNvSpPr/>
            <p:nvPr/>
          </p:nvSpPr>
          <p:spPr>
            <a:xfrm>
              <a:off x="4363884" y="2205425"/>
              <a:ext cx="392134" cy="1658019"/>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400" kern="0">
                <a:solidFill>
                  <a:srgbClr val="000000"/>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xmlns="" id="{0A81CD0F-5018-0F82-476F-FDCA16AADB70}"/>
                </a:ext>
              </a:extLst>
            </p:cNvPr>
            <p:cNvSpPr/>
            <p:nvPr/>
          </p:nvSpPr>
          <p:spPr>
            <a:xfrm>
              <a:off x="4095134" y="2761604"/>
              <a:ext cx="532056" cy="532056"/>
            </a:xfrm>
            <a:prstGeom prst="ellipse">
              <a:avLst/>
            </a:prstGeom>
            <a:solidFill>
              <a:srgbClr val="000000">
                <a:lumMod val="50000"/>
                <a:lumOff val="50000"/>
              </a:srgbClr>
            </a:solidFill>
            <a:ln>
              <a:noFill/>
            </a:ln>
            <a:effectLst/>
            <a:scene3d>
              <a:camera prst="orthographicFront">
                <a:rot lat="0" lon="0" rev="0"/>
              </a:camera>
              <a:lightRig rig="threePt" dir="t">
                <a:rot lat="0" lon="0" rev="1200000"/>
              </a:lightRig>
            </a:scene3d>
            <a:sp3d/>
          </p:spPr>
          <p:txBody>
            <a:bodyPr lIns="13500" tIns="13500" rIns="13500" bIns="13500" rtlCol="0" anchor="ctr"/>
            <a:lstStyle/>
            <a:p>
              <a:pPr algn="ctr">
                <a:defRPr/>
              </a:pPr>
              <a:r>
                <a:rPr lang="en-US" altLang="zh-CN" sz="1600" b="1" kern="0">
                  <a:solidFill>
                    <a:srgbClr val="FFFFFF"/>
                  </a:solidFill>
                  <a:latin typeface="Century Gothic" panose="020B0502020202020204" pitchFamily="34" charset="0"/>
                  <a:cs typeface="Arial" panose="020B0604020202020204" pitchFamily="34" charset="0"/>
                </a:rPr>
                <a:t>R</a:t>
              </a:r>
            </a:p>
            <a:p>
              <a:pPr algn="ctr">
                <a:defRPr/>
              </a:pPr>
              <a:r>
                <a:rPr lang="en-US" altLang="zh-CN" sz="1200" b="1" kern="0">
                  <a:solidFill>
                    <a:srgbClr val="FFFFFF"/>
                  </a:solidFill>
                  <a:latin typeface="Century Gothic" panose="020B0502020202020204" pitchFamily="34" charset="0"/>
                  <a:cs typeface="Arial" panose="020B0604020202020204" pitchFamily="34" charset="0"/>
                </a:rPr>
                <a:t>1:1</a:t>
              </a:r>
              <a:endParaRPr lang="en-US" altLang="zh-CN" sz="1600" b="1" kern="0">
                <a:solidFill>
                  <a:srgbClr val="FFFFFF"/>
                </a:solidFill>
                <a:latin typeface="Century Gothic" panose="020B0502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47910C71-BD21-0777-A4B5-DE782BD39398}"/>
                </a:ext>
              </a:extLst>
            </p:cNvPr>
            <p:cNvSpPr/>
            <p:nvPr/>
          </p:nvSpPr>
          <p:spPr>
            <a:xfrm>
              <a:off x="4701100" y="2883676"/>
              <a:ext cx="53205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r>
                <a:rPr lang="fr-FR" sz="900">
                  <a:solidFill>
                    <a:prstClr val="black">
                      <a:lumMod val="50000"/>
                      <a:lumOff val="50000"/>
                    </a:prstClr>
                  </a:solidFill>
                  <a:latin typeface="Century Gothic" panose="020B0502020202020204" pitchFamily="34" charset="0"/>
                </a:rPr>
                <a:t>N=492</a:t>
              </a:r>
              <a:endParaRPr lang="fr-FR" sz="900" dirty="0">
                <a:solidFill>
                  <a:prstClr val="black">
                    <a:lumMod val="50000"/>
                    <a:lumOff val="50000"/>
                  </a:prstClr>
                </a:solidFill>
                <a:latin typeface="Century Gothic" panose="020B0502020202020204" pitchFamily="34" charset="0"/>
              </a:endParaRPr>
            </a:p>
          </p:txBody>
        </p:sp>
        <p:sp>
          <p:nvSpPr>
            <p:cNvPr id="11" name="Freeform 41">
              <a:extLst>
                <a:ext uri="{FF2B5EF4-FFF2-40B4-BE49-F238E27FC236}">
                  <a16:creationId xmlns:a16="http://schemas.microsoft.com/office/drawing/2014/main" xmlns="" id="{68FB0FF6-5E4B-82B5-B7B0-3D704C361473}"/>
                </a:ext>
              </a:extLst>
            </p:cNvPr>
            <p:cNvSpPr/>
            <p:nvPr/>
          </p:nvSpPr>
          <p:spPr>
            <a:xfrm>
              <a:off x="4802554" y="1617288"/>
              <a:ext cx="2050806" cy="1185523"/>
            </a:xfrm>
            <a:prstGeom prst="roundRect">
              <a:avLst>
                <a:gd name="adj" fmla="val 9151"/>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Pembrolizumab </a:t>
              </a:r>
              <a:r>
                <a:rPr lang="en-US" sz="1100" kern="0" dirty="0">
                  <a:solidFill>
                    <a:prstClr val="white"/>
                  </a:solidFill>
                  <a:latin typeface="Century Gothic" panose="020B0502020202020204" pitchFamily="34" charset="0"/>
                  <a:cs typeface="Arial" panose="020B0604020202020204" pitchFamily="34" charset="0"/>
                </a:rPr>
                <a:t>200mg </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 </a:t>
              </a:r>
              <a:r>
                <a:rPr lang="en-US" sz="1100" b="1" kern="0" dirty="0" err="1">
                  <a:solidFill>
                    <a:prstClr val="white"/>
                  </a:solidFill>
                  <a:latin typeface="Century Gothic" panose="020B0502020202020204" pitchFamily="34" charset="0"/>
                  <a:cs typeface="Arial" panose="020B0604020202020204" pitchFamily="34" charset="0"/>
                </a:rPr>
                <a:t>Pémétrexed</a:t>
              </a:r>
              <a:r>
                <a:rPr lang="en-US" sz="1100" b="1" kern="0" dirty="0">
                  <a:solidFill>
                    <a:prstClr val="white"/>
                  </a:solidFill>
                  <a:latin typeface="Century Gothic" panose="020B0502020202020204" pitchFamily="34" charset="0"/>
                  <a:cs typeface="Arial" panose="020B0604020202020204" pitchFamily="34" charset="0"/>
                </a:rPr>
                <a:t> </a:t>
              </a:r>
              <a:r>
                <a:rPr lang="en-US" sz="1100" kern="0" dirty="0">
                  <a:solidFill>
                    <a:prstClr val="white"/>
                  </a:solidFill>
                  <a:latin typeface="Century Gothic" panose="020B0502020202020204" pitchFamily="34" charset="0"/>
                  <a:cs typeface="Arial" panose="020B0604020202020204" pitchFamily="34" charset="0"/>
                </a:rPr>
                <a:t>500mg/m²</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 </a:t>
              </a:r>
              <a:r>
                <a:rPr lang="en-US" sz="1100" b="1" kern="0" dirty="0">
                  <a:solidFill>
                    <a:prstClr val="white"/>
                  </a:solidFill>
                  <a:latin typeface="Century Gothic" panose="020B0502020202020204" pitchFamily="34" charset="0"/>
                  <a:cs typeface="Arial" panose="020B0604020202020204" pitchFamily="34" charset="0"/>
                </a:rPr>
                <a:t>Carboplatine </a:t>
              </a:r>
              <a:r>
                <a:rPr lang="en-US" sz="1100" kern="0" dirty="0">
                  <a:solidFill>
                    <a:prstClr val="white"/>
                  </a:solidFill>
                  <a:latin typeface="Century Gothic" panose="020B0502020202020204" pitchFamily="34" charset="0"/>
                  <a:cs typeface="Arial" panose="020B0604020202020204" pitchFamily="34" charset="0"/>
                </a:rPr>
                <a:t>AUC 5</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Ou</a:t>
              </a:r>
              <a:r>
                <a:rPr lang="en-US" sz="1100" b="1" kern="0" dirty="0">
                  <a:solidFill>
                    <a:prstClr val="white"/>
                  </a:solidFill>
                  <a:latin typeface="Century Gothic" panose="020B0502020202020204" pitchFamily="34" charset="0"/>
                  <a:cs typeface="Arial" panose="020B0604020202020204" pitchFamily="34" charset="0"/>
                </a:rPr>
                <a:t> Cisplatine </a:t>
              </a:r>
              <a:r>
                <a:rPr lang="en-US" sz="1100" kern="0" dirty="0">
                  <a:solidFill>
                    <a:prstClr val="white"/>
                  </a:solidFill>
                  <a:latin typeface="Century Gothic" panose="020B0502020202020204" pitchFamily="34" charset="0"/>
                  <a:cs typeface="Arial" panose="020B0604020202020204" pitchFamily="34" charset="0"/>
                </a:rPr>
                <a:t>75 mg/m²</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Q3W x 4 cycles</a:t>
              </a:r>
            </a:p>
          </p:txBody>
        </p:sp>
        <p:sp>
          <p:nvSpPr>
            <p:cNvPr id="14" name="Freeform 41">
              <a:extLst>
                <a:ext uri="{FF2B5EF4-FFF2-40B4-BE49-F238E27FC236}">
                  <a16:creationId xmlns:a16="http://schemas.microsoft.com/office/drawing/2014/main" xmlns="" id="{77D50D74-4C2D-86B0-766F-FD7640D30B0B}"/>
                </a:ext>
              </a:extLst>
            </p:cNvPr>
            <p:cNvSpPr/>
            <p:nvPr/>
          </p:nvSpPr>
          <p:spPr>
            <a:xfrm>
              <a:off x="4802554" y="3266835"/>
              <a:ext cx="2050806" cy="1185523"/>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Placebo</a:t>
              </a:r>
              <a:endParaRPr lang="en-US" sz="1100"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 </a:t>
              </a:r>
              <a:r>
                <a:rPr lang="en-US" sz="1100" b="1" kern="0" dirty="0" err="1">
                  <a:solidFill>
                    <a:prstClr val="white"/>
                  </a:solidFill>
                  <a:latin typeface="Century Gothic" panose="020B0502020202020204" pitchFamily="34" charset="0"/>
                  <a:cs typeface="Arial" panose="020B0604020202020204" pitchFamily="34" charset="0"/>
                </a:rPr>
                <a:t>Pémétrexed</a:t>
              </a:r>
              <a:r>
                <a:rPr lang="en-US" sz="1100" b="1" kern="0" dirty="0">
                  <a:solidFill>
                    <a:prstClr val="white"/>
                  </a:solidFill>
                  <a:latin typeface="Century Gothic" panose="020B0502020202020204" pitchFamily="34" charset="0"/>
                  <a:cs typeface="Arial" panose="020B0604020202020204" pitchFamily="34" charset="0"/>
                </a:rPr>
                <a:t> </a:t>
              </a:r>
              <a:r>
                <a:rPr lang="en-US" sz="1100" kern="0" dirty="0">
                  <a:solidFill>
                    <a:prstClr val="white"/>
                  </a:solidFill>
                  <a:latin typeface="Century Gothic" panose="020B0502020202020204" pitchFamily="34" charset="0"/>
                  <a:cs typeface="Arial" panose="020B0604020202020204" pitchFamily="34" charset="0"/>
                </a:rPr>
                <a:t>500mg/m²</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 </a:t>
              </a:r>
              <a:r>
                <a:rPr lang="en-US" sz="1100" b="1" kern="0" dirty="0">
                  <a:solidFill>
                    <a:prstClr val="white"/>
                  </a:solidFill>
                  <a:latin typeface="Century Gothic" panose="020B0502020202020204" pitchFamily="34" charset="0"/>
                  <a:cs typeface="Arial" panose="020B0604020202020204" pitchFamily="34" charset="0"/>
                </a:rPr>
                <a:t>Carboplatine </a:t>
              </a:r>
              <a:r>
                <a:rPr lang="en-US" sz="1100" kern="0" dirty="0">
                  <a:solidFill>
                    <a:prstClr val="white"/>
                  </a:solidFill>
                  <a:latin typeface="Century Gothic" panose="020B0502020202020204" pitchFamily="34" charset="0"/>
                  <a:cs typeface="Arial" panose="020B0604020202020204" pitchFamily="34" charset="0"/>
                </a:rPr>
                <a:t>AUC 5</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Ou</a:t>
              </a:r>
              <a:r>
                <a:rPr lang="en-US" sz="1100" b="1" kern="0" dirty="0">
                  <a:solidFill>
                    <a:prstClr val="white"/>
                  </a:solidFill>
                  <a:latin typeface="Century Gothic" panose="020B0502020202020204" pitchFamily="34" charset="0"/>
                  <a:cs typeface="Arial" panose="020B0604020202020204" pitchFamily="34" charset="0"/>
                </a:rPr>
                <a:t> Cisplatine </a:t>
              </a:r>
              <a:r>
                <a:rPr lang="en-US" sz="1100" kern="0" dirty="0">
                  <a:solidFill>
                    <a:prstClr val="white"/>
                  </a:solidFill>
                  <a:latin typeface="Century Gothic" panose="020B0502020202020204" pitchFamily="34" charset="0"/>
                  <a:cs typeface="Arial" panose="020B0604020202020204" pitchFamily="34" charset="0"/>
                </a:rPr>
                <a:t>75 mg/m²</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Q3W x 4 cycles</a:t>
              </a:r>
            </a:p>
          </p:txBody>
        </p:sp>
        <p:sp>
          <p:nvSpPr>
            <p:cNvPr id="15" name="Freeform 41">
              <a:extLst>
                <a:ext uri="{FF2B5EF4-FFF2-40B4-BE49-F238E27FC236}">
                  <a16:creationId xmlns:a16="http://schemas.microsoft.com/office/drawing/2014/main" xmlns="" id="{94D23530-8165-5B21-3F8D-D9D0E97BF325}"/>
                </a:ext>
              </a:extLst>
            </p:cNvPr>
            <p:cNvSpPr/>
            <p:nvPr/>
          </p:nvSpPr>
          <p:spPr>
            <a:xfrm>
              <a:off x="6983542" y="1617288"/>
              <a:ext cx="2050806" cy="1185523"/>
            </a:xfrm>
            <a:prstGeom prst="roundRect">
              <a:avLst>
                <a:gd name="adj" fmla="val 9151"/>
              </a:avLst>
            </a:prstGeom>
            <a:solidFill>
              <a:srgbClr val="005086"/>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err="1">
                  <a:solidFill>
                    <a:prstClr val="white"/>
                  </a:solidFill>
                  <a:latin typeface="Century Gothic" panose="020B0502020202020204" pitchFamily="34" charset="0"/>
                  <a:cs typeface="Arial" panose="020B0604020202020204" pitchFamily="34" charset="0"/>
                </a:rPr>
                <a:t>Pembrolizumab</a:t>
              </a:r>
              <a:r>
                <a:rPr lang="en-US" sz="1100" b="1" kern="0" dirty="0">
                  <a:solidFill>
                    <a:prstClr val="white"/>
                  </a:solidFill>
                  <a:latin typeface="Century Gothic" panose="020B0502020202020204" pitchFamily="34" charset="0"/>
                  <a:cs typeface="Arial" panose="020B0604020202020204" pitchFamily="34" charset="0"/>
                </a:rPr>
                <a:t> </a:t>
              </a:r>
              <a:r>
                <a:rPr lang="en-US" sz="1100" kern="0" dirty="0">
                  <a:solidFill>
                    <a:prstClr val="white"/>
                  </a:solidFill>
                  <a:latin typeface="Century Gothic" panose="020B0502020202020204" pitchFamily="34" charset="0"/>
                  <a:cs typeface="Arial" panose="020B0604020202020204" pitchFamily="34" charset="0"/>
                </a:rPr>
                <a:t>200mg</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Q3W x 31cycles </a:t>
              </a:r>
            </a:p>
            <a:p>
              <a:pPr algn="ctr" defTabSz="514350">
                <a:defRPr/>
              </a:pPr>
              <a:endParaRPr lang="en-US" sz="1100"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 </a:t>
              </a:r>
              <a:r>
                <a:rPr lang="en-US" sz="1100" b="1" kern="0" dirty="0" err="1">
                  <a:solidFill>
                    <a:prstClr val="white"/>
                  </a:solidFill>
                  <a:latin typeface="Century Gothic" panose="020B0502020202020204" pitchFamily="34" charset="0"/>
                  <a:cs typeface="Arial" panose="020B0604020202020204" pitchFamily="34" charset="0"/>
                </a:rPr>
                <a:t>Pémétrexed</a:t>
              </a:r>
              <a:r>
                <a:rPr lang="en-US" sz="1100" b="1" kern="0" dirty="0">
                  <a:solidFill>
                    <a:prstClr val="white"/>
                  </a:solidFill>
                  <a:latin typeface="Century Gothic" panose="020B0502020202020204" pitchFamily="34" charset="0"/>
                  <a:cs typeface="Arial" panose="020B0604020202020204" pitchFamily="34" charset="0"/>
                </a:rPr>
                <a:t> </a:t>
              </a:r>
              <a:r>
                <a:rPr lang="en-US" sz="1100" kern="0" dirty="0">
                  <a:solidFill>
                    <a:prstClr val="white"/>
                  </a:solidFill>
                  <a:latin typeface="Century Gothic" panose="020B0502020202020204" pitchFamily="34" charset="0"/>
                  <a:cs typeface="Arial" panose="020B0604020202020204" pitchFamily="34" charset="0"/>
                </a:rPr>
                <a:t>500mg/m²</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Q3W</a:t>
              </a:r>
            </a:p>
          </p:txBody>
        </p:sp>
        <p:sp>
          <p:nvSpPr>
            <p:cNvPr id="16" name="Freeform 41">
              <a:extLst>
                <a:ext uri="{FF2B5EF4-FFF2-40B4-BE49-F238E27FC236}">
                  <a16:creationId xmlns:a16="http://schemas.microsoft.com/office/drawing/2014/main" xmlns="" id="{62D69CE3-BBC2-E353-BA5C-D1ED16D99E84}"/>
                </a:ext>
              </a:extLst>
            </p:cNvPr>
            <p:cNvSpPr/>
            <p:nvPr/>
          </p:nvSpPr>
          <p:spPr>
            <a:xfrm>
              <a:off x="6983542" y="3266835"/>
              <a:ext cx="2050806" cy="1185523"/>
            </a:xfrm>
            <a:prstGeom prst="roundRect">
              <a:avLst>
                <a:gd name="adj" fmla="val 9151"/>
              </a:avLst>
            </a:prstGeom>
            <a:solidFill>
              <a:srgbClr val="FF7F4D"/>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Placebo</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Q3W x 31cycles </a:t>
              </a:r>
            </a:p>
            <a:p>
              <a:pPr algn="ctr" defTabSz="514350">
                <a:defRPr/>
              </a:pPr>
              <a:endParaRPr lang="en-US" sz="1100"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 </a:t>
              </a:r>
              <a:r>
                <a:rPr lang="en-US" sz="1100" b="1" kern="0" dirty="0" err="1">
                  <a:solidFill>
                    <a:prstClr val="white"/>
                  </a:solidFill>
                  <a:latin typeface="Century Gothic" panose="020B0502020202020204" pitchFamily="34" charset="0"/>
                  <a:cs typeface="Arial" panose="020B0604020202020204" pitchFamily="34" charset="0"/>
                </a:rPr>
                <a:t>Pémétrexed</a:t>
              </a:r>
              <a:r>
                <a:rPr lang="en-US" sz="1100" b="1" kern="0" dirty="0">
                  <a:solidFill>
                    <a:prstClr val="white"/>
                  </a:solidFill>
                  <a:latin typeface="Century Gothic" panose="020B0502020202020204" pitchFamily="34" charset="0"/>
                  <a:cs typeface="Arial" panose="020B0604020202020204" pitchFamily="34" charset="0"/>
                </a:rPr>
                <a:t> </a:t>
              </a:r>
              <a:r>
                <a:rPr lang="en-US" sz="1100" kern="0" dirty="0">
                  <a:solidFill>
                    <a:prstClr val="white"/>
                  </a:solidFill>
                  <a:latin typeface="Century Gothic" panose="020B0502020202020204" pitchFamily="34" charset="0"/>
                  <a:cs typeface="Arial" panose="020B0604020202020204" pitchFamily="34" charset="0"/>
                </a:rPr>
                <a:t>500mg/m²</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Q3W</a:t>
              </a:r>
            </a:p>
          </p:txBody>
        </p:sp>
        <p:sp>
          <p:nvSpPr>
            <p:cNvPr id="17" name="Freeform 41">
              <a:extLst>
                <a:ext uri="{FF2B5EF4-FFF2-40B4-BE49-F238E27FC236}">
                  <a16:creationId xmlns:a16="http://schemas.microsoft.com/office/drawing/2014/main" xmlns="" id="{E47D326B-9EB2-AF53-7A91-F43E7D7BD23A}"/>
                </a:ext>
              </a:extLst>
            </p:cNvPr>
            <p:cNvSpPr/>
            <p:nvPr/>
          </p:nvSpPr>
          <p:spPr>
            <a:xfrm>
              <a:off x="9164530" y="2445942"/>
              <a:ext cx="2050806" cy="1185523"/>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0" tIns="0" rIns="0" bIns="0" numCol="1" spcCol="1270" anchor="ctr" anchorCtr="0">
              <a:noAutofit/>
            </a:bodyPr>
            <a:lstStyle/>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Crossover facultative</a:t>
              </a:r>
              <a:endParaRPr lang="en-US" sz="1100" kern="0" dirty="0">
                <a:solidFill>
                  <a:prstClr val="white"/>
                </a:solidFill>
                <a:latin typeface="Century Gothic" panose="020B0502020202020204" pitchFamily="34" charset="0"/>
                <a:cs typeface="Arial" panose="020B0604020202020204" pitchFamily="34" charset="0"/>
              </a:endParaRPr>
            </a:p>
            <a:p>
              <a:pPr algn="ctr" defTabSz="514350">
                <a:defRPr/>
              </a:pPr>
              <a:endParaRPr lang="en-US" sz="1100" kern="0" dirty="0">
                <a:solidFill>
                  <a:prstClr val="white"/>
                </a:solidFill>
                <a:latin typeface="Century Gothic" panose="020B0502020202020204" pitchFamily="34" charset="0"/>
                <a:cs typeface="Arial" panose="020B0604020202020204" pitchFamily="34" charset="0"/>
              </a:endParaRPr>
            </a:p>
            <a:p>
              <a:pPr algn="ctr" defTabSz="514350">
                <a:defRPr/>
              </a:pPr>
              <a:r>
                <a:rPr lang="en-US" sz="1100" b="1" kern="0" dirty="0">
                  <a:solidFill>
                    <a:prstClr val="white"/>
                  </a:solidFill>
                  <a:latin typeface="Century Gothic" panose="020B0502020202020204" pitchFamily="34" charset="0"/>
                  <a:cs typeface="Arial" panose="020B0604020202020204" pitchFamily="34" charset="0"/>
                </a:rPr>
                <a:t>Pembrolizumab </a:t>
              </a:r>
              <a:r>
                <a:rPr lang="en-US" sz="1100" kern="0" dirty="0">
                  <a:solidFill>
                    <a:prstClr val="white"/>
                  </a:solidFill>
                  <a:latin typeface="Century Gothic" panose="020B0502020202020204" pitchFamily="34" charset="0"/>
                  <a:cs typeface="Arial" panose="020B0604020202020204" pitchFamily="34" charset="0"/>
                </a:rPr>
                <a:t>200mg</a:t>
              </a:r>
            </a:p>
            <a:p>
              <a:pPr algn="ctr" defTabSz="514350">
                <a:defRPr/>
              </a:pPr>
              <a:r>
                <a:rPr lang="en-US" sz="1100" kern="0" dirty="0">
                  <a:solidFill>
                    <a:prstClr val="white"/>
                  </a:solidFill>
                  <a:latin typeface="Century Gothic" panose="020B0502020202020204" pitchFamily="34" charset="0"/>
                  <a:cs typeface="Arial" panose="020B0604020202020204" pitchFamily="34" charset="0"/>
                </a:rPr>
                <a:t>Q3W x 31cycles </a:t>
              </a:r>
            </a:p>
          </p:txBody>
        </p:sp>
        <p:sp>
          <p:nvSpPr>
            <p:cNvPr id="18" name="Freeform 5">
              <a:extLst>
                <a:ext uri="{FF2B5EF4-FFF2-40B4-BE49-F238E27FC236}">
                  <a16:creationId xmlns:a16="http://schemas.microsoft.com/office/drawing/2014/main" xmlns="" id="{F3B5BA22-E254-885E-3760-3E6BE411C761}"/>
                </a:ext>
              </a:extLst>
            </p:cNvPr>
            <p:cNvSpPr/>
            <p:nvPr/>
          </p:nvSpPr>
          <p:spPr>
            <a:xfrm>
              <a:off x="9164531" y="3958835"/>
              <a:ext cx="2050806" cy="191929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Deux critères d'évaluation primaires</a:t>
              </a:r>
            </a:p>
            <a:p>
              <a:pPr marL="138113" indent="-138113" defTabSz="450056">
                <a:spcBef>
                  <a:spcPts val="600"/>
                </a:spcBef>
                <a:buClr>
                  <a:srgbClr val="FF7F4D"/>
                </a:buClr>
                <a:buFont typeface="Arial" panose="020B0604020202020204" pitchFamily="34" charset="0"/>
                <a:buChar char="•"/>
                <a:defRPr/>
              </a:pPr>
              <a:r>
                <a:rPr lang="en-US" sz="1000" dirty="0">
                  <a:solidFill>
                    <a:srgbClr val="000000"/>
                  </a:solidFill>
                  <a:latin typeface="Century Gothic" panose="020B0502020202020204" pitchFamily="34" charset="0"/>
                  <a:cs typeface="Arial" panose="020B0604020202020204" pitchFamily="34" charset="0"/>
                </a:rPr>
                <a:t>SSP </a:t>
              </a:r>
              <a:r>
                <a:rPr lang="en-US" sz="1000" dirty="0" err="1">
                  <a:solidFill>
                    <a:srgbClr val="000000"/>
                  </a:solidFill>
                  <a:latin typeface="Century Gothic" panose="020B0502020202020204" pitchFamily="34" charset="0"/>
                  <a:cs typeface="Arial" panose="020B0604020202020204" pitchFamily="34" charset="0"/>
                </a:rPr>
                <a:t>selon</a:t>
              </a:r>
              <a:r>
                <a:rPr lang="en-US" sz="1000" dirty="0">
                  <a:solidFill>
                    <a:srgbClr val="000000"/>
                  </a:solidFill>
                  <a:latin typeface="Century Gothic" panose="020B0502020202020204" pitchFamily="34" charset="0"/>
                  <a:cs typeface="Arial" panose="020B0604020202020204" pitchFamily="34" charset="0"/>
                </a:rPr>
                <a:t> </a:t>
              </a:r>
              <a:r>
                <a:rPr lang="en-US" sz="1000" dirty="0" err="1">
                  <a:solidFill>
                    <a:srgbClr val="000000"/>
                  </a:solidFill>
                  <a:latin typeface="Century Gothic" panose="020B0502020202020204" pitchFamily="34" charset="0"/>
                  <a:cs typeface="Arial" panose="020B0604020202020204" pitchFamily="34" charset="0"/>
                </a:rPr>
                <a:t>critères</a:t>
              </a:r>
              <a:r>
                <a:rPr lang="en-US" sz="1000" dirty="0">
                  <a:solidFill>
                    <a:srgbClr val="000000"/>
                  </a:solidFill>
                  <a:latin typeface="Century Gothic" panose="020B0502020202020204" pitchFamily="34" charset="0"/>
                  <a:cs typeface="Arial" panose="020B0604020202020204" pitchFamily="34" charset="0"/>
                </a:rPr>
                <a:t> RECIST v1.1 par BICR et SG</a:t>
              </a:r>
            </a:p>
            <a:p>
              <a:pPr defTabSz="450056">
                <a:spcBef>
                  <a:spcPts val="600"/>
                </a:spcBef>
                <a:defRPr/>
              </a:pPr>
              <a:r>
                <a:rPr lang="da-DK" sz="1100" b="1" dirty="0">
                  <a:solidFill>
                    <a:srgbClr val="000000"/>
                  </a:solidFill>
                  <a:latin typeface="Century Gothic" panose="020B0502020202020204" pitchFamily="34" charset="0"/>
                  <a:cs typeface="Arial" panose="020B0604020202020204" pitchFamily="34" charset="0"/>
                </a:rPr>
                <a:t>Principaux Critères d'évaluation secondaires </a:t>
              </a:r>
            </a:p>
            <a:p>
              <a:pPr marL="138113" indent="-138113" defTabSz="450056">
                <a:spcBef>
                  <a:spcPts val="600"/>
                </a:spcBef>
                <a:buClr>
                  <a:srgbClr val="FF7F4D"/>
                </a:buClr>
                <a:buFont typeface="Arial" panose="020B0604020202020204" pitchFamily="34" charset="0"/>
                <a:buChar char="•"/>
                <a:defRPr/>
              </a:pPr>
              <a:r>
                <a:rPr lang="fr-FR" sz="1000" dirty="0">
                  <a:solidFill>
                    <a:srgbClr val="000000"/>
                  </a:solidFill>
                  <a:latin typeface="Century Gothic" panose="020B0502020202020204" pitchFamily="34" charset="0"/>
                  <a:cs typeface="Arial" panose="020B0604020202020204" pitchFamily="34" charset="0"/>
                </a:rPr>
                <a:t>ORR et DOR selon RECIST v1.1 par BICR</a:t>
              </a:r>
            </a:p>
            <a:p>
              <a:pPr marL="138113" indent="-138113" defTabSz="450056">
                <a:spcBef>
                  <a:spcPts val="600"/>
                </a:spcBef>
                <a:buClr>
                  <a:srgbClr val="FF7F4D"/>
                </a:buClr>
                <a:buFont typeface="Arial" panose="020B0604020202020204" pitchFamily="34" charset="0"/>
                <a:buChar char="•"/>
                <a:defRPr/>
              </a:pPr>
              <a:r>
                <a:rPr lang="en-US" sz="1000" dirty="0" err="1">
                  <a:solidFill>
                    <a:srgbClr val="000000"/>
                  </a:solidFill>
                  <a:latin typeface="Century Gothic" panose="020B0502020202020204" pitchFamily="34" charset="0"/>
                  <a:cs typeface="Arial" panose="020B0604020202020204" pitchFamily="34" charset="0"/>
                </a:rPr>
                <a:t>Tolérance</a:t>
              </a:r>
              <a:r>
                <a:rPr lang="en-US" sz="1000" dirty="0">
                  <a:solidFill>
                    <a:srgbClr val="000000"/>
                  </a:solidFill>
                  <a:latin typeface="Century Gothic" panose="020B0502020202020204" pitchFamily="34" charset="0"/>
                  <a:cs typeface="Arial" panose="020B0604020202020204" pitchFamily="34" charset="0"/>
                </a:rPr>
                <a:t> </a:t>
              </a:r>
              <a:r>
                <a:rPr lang="fr-FR" sz="1000" dirty="0">
                  <a:solidFill>
                    <a:srgbClr val="000000"/>
                  </a:solidFill>
                  <a:latin typeface="Century Gothic" panose="020B0502020202020204" pitchFamily="34" charset="0"/>
                  <a:cs typeface="Arial" panose="020B0604020202020204" pitchFamily="34" charset="0"/>
                </a:rPr>
                <a:t>et résultats rapportés par les patients</a:t>
              </a:r>
              <a:endParaRPr lang="en-US" sz="1000" dirty="0">
                <a:solidFill>
                  <a:srgbClr val="000000"/>
                </a:solidFill>
                <a:latin typeface="Century Gothic" panose="020B0502020202020204" pitchFamily="34" charset="0"/>
                <a:cs typeface="Arial" panose="020B0604020202020204" pitchFamily="34" charset="0"/>
              </a:endParaRPr>
            </a:p>
          </p:txBody>
        </p:sp>
        <p:grpSp>
          <p:nvGrpSpPr>
            <p:cNvPr id="21" name="Groupe 20">
              <a:extLst>
                <a:ext uri="{FF2B5EF4-FFF2-40B4-BE49-F238E27FC236}">
                  <a16:creationId xmlns:a16="http://schemas.microsoft.com/office/drawing/2014/main" xmlns="" id="{5A92C525-B872-7BDD-BF84-C07057DFE4DB}"/>
                </a:ext>
              </a:extLst>
            </p:cNvPr>
            <p:cNvGrpSpPr/>
            <p:nvPr/>
          </p:nvGrpSpPr>
          <p:grpSpPr>
            <a:xfrm rot="5400000">
              <a:off x="10130991" y="2940248"/>
              <a:ext cx="117884" cy="1919290"/>
              <a:chOff x="9164530" y="3958835"/>
              <a:chExt cx="117884" cy="1919290"/>
            </a:xfrm>
          </p:grpSpPr>
          <p:cxnSp>
            <p:nvCxnSpPr>
              <p:cNvPr id="19" name="Connecteur droit 18">
                <a:extLst>
                  <a:ext uri="{FF2B5EF4-FFF2-40B4-BE49-F238E27FC236}">
                    <a16:creationId xmlns:a16="http://schemas.microsoft.com/office/drawing/2014/main" xmlns="" id="{C1BFA3D0-DC58-778E-C6E5-505BD9AE9D91}"/>
                  </a:ext>
                </a:extLst>
              </p:cNvPr>
              <p:cNvCxnSpPr>
                <a:cxnSpLocks/>
              </p:cNvCxnSpPr>
              <p:nvPr/>
            </p:nvCxnSpPr>
            <p:spPr>
              <a:xfrm>
                <a:off x="9164531" y="3958835"/>
                <a:ext cx="0" cy="191929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20" name="Freeform 55">
                <a:extLst>
                  <a:ext uri="{FF2B5EF4-FFF2-40B4-BE49-F238E27FC236}">
                    <a16:creationId xmlns:a16="http://schemas.microsoft.com/office/drawing/2014/main" xmlns="" id="{F97A2855-6627-96FE-335E-3E9521B40CA5}"/>
                  </a:ext>
                </a:extLst>
              </p:cNvPr>
              <p:cNvSpPr/>
              <p:nvPr/>
            </p:nvSpPr>
            <p:spPr>
              <a:xfrm rot="5400000">
                <a:off x="9011925" y="4874601"/>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kern="0" dirty="0">
                  <a:solidFill>
                    <a:prstClr val="white"/>
                  </a:solidFill>
                  <a:latin typeface="Arial" panose="020B0604020202020204" pitchFamily="34" charset="0"/>
                  <a:cs typeface="Arial" panose="020B0604020202020204" pitchFamily="34" charset="0"/>
                </a:endParaRPr>
              </a:p>
            </p:txBody>
          </p:sp>
        </p:grpSp>
        <p:cxnSp>
          <p:nvCxnSpPr>
            <p:cNvPr id="23" name="Connecteur : en angle 22">
              <a:extLst>
                <a:ext uri="{FF2B5EF4-FFF2-40B4-BE49-F238E27FC236}">
                  <a16:creationId xmlns:a16="http://schemas.microsoft.com/office/drawing/2014/main" xmlns="" id="{BE0D5441-F6A1-3369-0BDF-C3FDE37E42B0}"/>
                </a:ext>
              </a:extLst>
            </p:cNvPr>
            <p:cNvCxnSpPr>
              <a:stCxn id="14" idx="0"/>
              <a:endCxn id="17" idx="1"/>
            </p:cNvCxnSpPr>
            <p:nvPr/>
          </p:nvCxnSpPr>
          <p:spPr>
            <a:xfrm rot="5400000" flipH="1" flipV="1">
              <a:off x="7382178" y="1484484"/>
              <a:ext cx="228131" cy="3336573"/>
            </a:xfrm>
            <a:prstGeom prst="bentConnector2">
              <a:avLst/>
            </a:prstGeom>
            <a:ln w="158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xmlns="" id="{7384446E-051B-51C8-AA96-5F0049885D4C}"/>
                </a:ext>
              </a:extLst>
            </p:cNvPr>
            <p:cNvCxnSpPr>
              <a:stCxn id="16" idx="0"/>
              <a:endCxn id="17" idx="1"/>
            </p:cNvCxnSpPr>
            <p:nvPr/>
          </p:nvCxnSpPr>
          <p:spPr>
            <a:xfrm rot="5400000" flipH="1" flipV="1">
              <a:off x="8472672" y="2574978"/>
              <a:ext cx="228131" cy="1155585"/>
            </a:xfrm>
            <a:prstGeom prst="bentConnector2">
              <a:avLst/>
            </a:prstGeom>
            <a:ln w="15875">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Rectangle à coins arrondis 33">
              <a:extLst>
                <a:ext uri="{FF2B5EF4-FFF2-40B4-BE49-F238E27FC236}">
                  <a16:creationId xmlns:a16="http://schemas.microsoft.com/office/drawing/2014/main" xmlns="" id="{5732BC9E-C05B-8F80-4D12-BB18529BE119}"/>
                </a:ext>
              </a:extLst>
            </p:cNvPr>
            <p:cNvSpPr/>
            <p:nvPr/>
          </p:nvSpPr>
          <p:spPr>
            <a:xfrm>
              <a:off x="1375874" y="986369"/>
              <a:ext cx="10322926" cy="4994524"/>
            </a:xfrm>
            <a:prstGeom prst="roundRect">
              <a:avLst>
                <a:gd name="adj" fmla="val 0"/>
              </a:avLst>
            </a:prstGeom>
            <a:noFill/>
            <a:ln w="9525" cap="flat" cmpd="sng" algn="ctr">
              <a:solidFill>
                <a:srgbClr val="000000">
                  <a:lumMod val="50000"/>
                  <a:lumOff val="50000"/>
                </a:srgbClr>
              </a:solidFill>
              <a:prstDash val="solid"/>
              <a:miter lim="800000"/>
            </a:ln>
            <a:effectLst/>
          </p:spPr>
          <p:txBody>
            <a:bodyPr rtlCol="0" anchor="ctr"/>
            <a:lstStyle/>
            <a:p>
              <a:pPr algn="ctr">
                <a:defRPr/>
              </a:pPr>
              <a:endParaRPr lang="fr-FR" sz="2000" kern="0">
                <a:solidFill>
                  <a:prstClr val="white"/>
                </a:solidFill>
                <a:latin typeface="Arial" panose="020B0604020202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xmlns="" id="{BAD97A21-C9DB-FBBA-5443-51C62905B871}"/>
              </a:ext>
            </a:extLst>
          </p:cNvPr>
          <p:cNvSpPr/>
          <p:nvPr/>
        </p:nvSpPr>
        <p:spPr>
          <a:xfrm>
            <a:off x="7027366" y="3032690"/>
            <a:ext cx="417483" cy="202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marL="108000" indent="-108000" algn="ctr"/>
            <a:r>
              <a:rPr lang="fr-FR" sz="1100" b="1">
                <a:solidFill>
                  <a:prstClr val="black"/>
                </a:solidFill>
                <a:latin typeface="Century Gothic" panose="020B0502020202020204" pitchFamily="34" charset="0"/>
              </a:rPr>
              <a:t>PD</a:t>
            </a:r>
            <a:endParaRPr lang="fr-FR" sz="1050" b="1">
              <a:solidFill>
                <a:prstClr val="black"/>
              </a:solidFill>
              <a:latin typeface="Century Gothic" panose="020B0502020202020204" pitchFamily="34" charset="0"/>
            </a:endParaRPr>
          </a:p>
        </p:txBody>
      </p:sp>
    </p:spTree>
    <p:extLst>
      <p:ext uri="{BB962C8B-B14F-4D97-AF65-F5344CB8AC3E}">
        <p14:creationId xmlns:p14="http://schemas.microsoft.com/office/powerpoint/2010/main" val="7694981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B3F8A47D-2C5F-52AE-48B5-D3913914E26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E809CAD-AD5E-BB39-316E-C51F5EE71BBD}"/>
              </a:ext>
            </a:extLst>
          </p:cNvPr>
          <p:cNvSpPr>
            <a:spLocks noGrp="1"/>
          </p:cNvSpPr>
          <p:nvPr>
            <p:ph sz="quarter" idx="16"/>
          </p:nvPr>
        </p:nvSpPr>
        <p:spPr/>
        <p:txBody>
          <a:bodyPr/>
          <a:lstStyle/>
          <a:p>
            <a:r>
              <a:rPr lang="fr-FR" dirty="0"/>
              <a:t>JCH. Yang et al., ASCO</a:t>
            </a:r>
            <a:r>
              <a:rPr lang="fr-FR" baseline="30000" dirty="0"/>
              <a:t>®</a:t>
            </a:r>
            <a:r>
              <a:rPr lang="fr-FR" dirty="0"/>
              <a:t> 2023, LBA #9000</a:t>
            </a:r>
          </a:p>
        </p:txBody>
      </p:sp>
      <p:sp>
        <p:nvSpPr>
          <p:cNvPr id="8" name="Espace réservé du texte 7">
            <a:extLst>
              <a:ext uri="{FF2B5EF4-FFF2-40B4-BE49-F238E27FC236}">
                <a16:creationId xmlns:a16="http://schemas.microsoft.com/office/drawing/2014/main" xmlns="" id="{F4535A93-A5A3-05E7-4FE8-3C9A64940AF5}"/>
              </a:ext>
            </a:extLst>
          </p:cNvPr>
          <p:cNvSpPr>
            <a:spLocks noGrp="1"/>
          </p:cNvSpPr>
          <p:nvPr>
            <p:ph type="body" sz="quarter" idx="17"/>
          </p:nvPr>
        </p:nvSpPr>
        <p:spPr/>
        <p:txBody>
          <a:bodyPr/>
          <a:lstStyle/>
          <a:p>
            <a:r>
              <a:rPr lang="fr-FR"/>
              <a:t>KEYNOTE-789</a:t>
            </a:r>
          </a:p>
        </p:txBody>
      </p:sp>
      <p:sp>
        <p:nvSpPr>
          <p:cNvPr id="9" name="Espace réservé du texte 8">
            <a:extLst>
              <a:ext uri="{FF2B5EF4-FFF2-40B4-BE49-F238E27FC236}">
                <a16:creationId xmlns:a16="http://schemas.microsoft.com/office/drawing/2014/main" xmlns="" id="{16BAE0C4-C6CE-8ADF-E00E-CAE69D378CD9}"/>
              </a:ext>
            </a:extLst>
          </p:cNvPr>
          <p:cNvSpPr>
            <a:spLocks noGrp="1"/>
          </p:cNvSpPr>
          <p:nvPr>
            <p:ph type="body" sz="quarter" idx="18"/>
          </p:nvPr>
        </p:nvSpPr>
        <p:spPr/>
        <p:txBody>
          <a:bodyPr/>
          <a:lstStyle/>
          <a:p>
            <a:r>
              <a:rPr lang="fr-FR"/>
              <a:t>Survie sans progression </a:t>
            </a:r>
            <a:r>
              <a:rPr lang="fr-FR" b="0"/>
              <a:t>(RECIST 1.1)</a:t>
            </a:r>
          </a:p>
        </p:txBody>
      </p:sp>
      <p:graphicFrame>
        <p:nvGraphicFramePr>
          <p:cNvPr id="10" name="Table 3">
            <a:extLst>
              <a:ext uri="{FF2B5EF4-FFF2-40B4-BE49-F238E27FC236}">
                <a16:creationId xmlns:a16="http://schemas.microsoft.com/office/drawing/2014/main" xmlns="" id="{075E6A94-FC03-EB04-363C-7DC8283A0892}"/>
              </a:ext>
            </a:extLst>
          </p:cNvPr>
          <p:cNvGraphicFramePr>
            <a:graphicFrameLocks noGrp="1"/>
          </p:cNvGraphicFramePr>
          <p:nvPr>
            <p:extLst>
              <p:ext uri="{D42A27DB-BD31-4B8C-83A1-F6EECF244321}">
                <p14:modId xmlns:p14="http://schemas.microsoft.com/office/powerpoint/2010/main" val="497142285"/>
              </p:ext>
            </p:extLst>
          </p:nvPr>
        </p:nvGraphicFramePr>
        <p:xfrm>
          <a:off x="1519519" y="5057654"/>
          <a:ext cx="6304931" cy="429531"/>
        </p:xfrm>
        <a:graphic>
          <a:graphicData uri="http://schemas.openxmlformats.org/drawingml/2006/table">
            <a:tbl>
              <a:tblPr firstRow="1" bandRow="1">
                <a:effectLst/>
              </a:tblPr>
              <a:tblGrid>
                <a:gridCol w="436347">
                  <a:extLst>
                    <a:ext uri="{9D8B030D-6E8A-4147-A177-3AD203B41FA5}">
                      <a16:colId xmlns:a16="http://schemas.microsoft.com/office/drawing/2014/main" xmlns="" val="1289765418"/>
                    </a:ext>
                  </a:extLst>
                </a:gridCol>
                <a:gridCol w="438632">
                  <a:extLst>
                    <a:ext uri="{9D8B030D-6E8A-4147-A177-3AD203B41FA5}">
                      <a16:colId xmlns:a16="http://schemas.microsoft.com/office/drawing/2014/main" xmlns="" val="3242974005"/>
                    </a:ext>
                  </a:extLst>
                </a:gridCol>
                <a:gridCol w="455765">
                  <a:extLst>
                    <a:ext uri="{9D8B030D-6E8A-4147-A177-3AD203B41FA5}">
                      <a16:colId xmlns:a16="http://schemas.microsoft.com/office/drawing/2014/main" xmlns="" val="2776657473"/>
                    </a:ext>
                  </a:extLst>
                </a:gridCol>
                <a:gridCol w="466045">
                  <a:extLst>
                    <a:ext uri="{9D8B030D-6E8A-4147-A177-3AD203B41FA5}">
                      <a16:colId xmlns:a16="http://schemas.microsoft.com/office/drawing/2014/main" xmlns="" val="3515376167"/>
                    </a:ext>
                  </a:extLst>
                </a:gridCol>
                <a:gridCol w="469472">
                  <a:extLst>
                    <a:ext uri="{9D8B030D-6E8A-4147-A177-3AD203B41FA5}">
                      <a16:colId xmlns:a16="http://schemas.microsoft.com/office/drawing/2014/main" xmlns="" val="1385854877"/>
                    </a:ext>
                  </a:extLst>
                </a:gridCol>
                <a:gridCol w="452338">
                  <a:extLst>
                    <a:ext uri="{9D8B030D-6E8A-4147-A177-3AD203B41FA5}">
                      <a16:colId xmlns:a16="http://schemas.microsoft.com/office/drawing/2014/main" xmlns="" val="79554832"/>
                    </a:ext>
                  </a:extLst>
                </a:gridCol>
                <a:gridCol w="452338">
                  <a:extLst>
                    <a:ext uri="{9D8B030D-6E8A-4147-A177-3AD203B41FA5}">
                      <a16:colId xmlns:a16="http://schemas.microsoft.com/office/drawing/2014/main" xmlns="" val="3582586495"/>
                    </a:ext>
                  </a:extLst>
                </a:gridCol>
                <a:gridCol w="490033">
                  <a:extLst>
                    <a:ext uri="{9D8B030D-6E8A-4147-A177-3AD203B41FA5}">
                      <a16:colId xmlns:a16="http://schemas.microsoft.com/office/drawing/2014/main" xmlns="" val="512610548"/>
                    </a:ext>
                  </a:extLst>
                </a:gridCol>
                <a:gridCol w="448911">
                  <a:extLst>
                    <a:ext uri="{9D8B030D-6E8A-4147-A177-3AD203B41FA5}">
                      <a16:colId xmlns:a16="http://schemas.microsoft.com/office/drawing/2014/main" xmlns="" val="3227753577"/>
                    </a:ext>
                  </a:extLst>
                </a:gridCol>
                <a:gridCol w="448911">
                  <a:extLst>
                    <a:ext uri="{9D8B030D-6E8A-4147-A177-3AD203B41FA5}">
                      <a16:colId xmlns:a16="http://schemas.microsoft.com/office/drawing/2014/main" xmlns="" val="4018602475"/>
                    </a:ext>
                  </a:extLst>
                </a:gridCol>
                <a:gridCol w="448911">
                  <a:extLst>
                    <a:ext uri="{9D8B030D-6E8A-4147-A177-3AD203B41FA5}">
                      <a16:colId xmlns:a16="http://schemas.microsoft.com/office/drawing/2014/main" xmlns="" val="4167554545"/>
                    </a:ext>
                  </a:extLst>
                </a:gridCol>
                <a:gridCol w="448911">
                  <a:extLst>
                    <a:ext uri="{9D8B030D-6E8A-4147-A177-3AD203B41FA5}">
                      <a16:colId xmlns:a16="http://schemas.microsoft.com/office/drawing/2014/main" xmlns="" val="1874114984"/>
                    </a:ext>
                  </a:extLst>
                </a:gridCol>
                <a:gridCol w="436866">
                  <a:extLst>
                    <a:ext uri="{9D8B030D-6E8A-4147-A177-3AD203B41FA5}">
                      <a16:colId xmlns:a16="http://schemas.microsoft.com/office/drawing/2014/main" xmlns="" val="942116476"/>
                    </a:ext>
                  </a:extLst>
                </a:gridCol>
                <a:gridCol w="411451">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dirty="0" err="1">
                          <a:solidFill>
                            <a:srgbClr val="005086"/>
                          </a:solidFill>
                          <a:effectLst/>
                          <a:latin typeface="+mn-lt"/>
                        </a:rPr>
                        <a:t>Pembro</a:t>
                      </a:r>
                      <a:endParaRPr lang="fr-FR" sz="8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245</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181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90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57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17</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9</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6</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800" b="1" i="0" u="none" strike="noStrike" dirty="0">
                          <a:solidFill>
                            <a:srgbClr val="FF7F4D"/>
                          </a:solidFill>
                          <a:effectLst/>
                          <a:latin typeface="+mn-lt"/>
                        </a:rPr>
                        <a:t>Placebo</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247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184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75</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37</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5</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5</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sp>
        <p:nvSpPr>
          <p:cNvPr id="3" name="Espace réservé du contenu 5">
            <a:extLst>
              <a:ext uri="{FF2B5EF4-FFF2-40B4-BE49-F238E27FC236}">
                <a16:creationId xmlns:a16="http://schemas.microsoft.com/office/drawing/2014/main" xmlns="" id="{5A5B0DD5-0391-25E6-E37C-28CBCDBBEB64}"/>
              </a:ext>
            </a:extLst>
          </p:cNvPr>
          <p:cNvSpPr txBox="1">
            <a:spLocks/>
          </p:cNvSpPr>
          <p:nvPr/>
        </p:nvSpPr>
        <p:spPr>
          <a:xfrm>
            <a:off x="1279212" y="1328272"/>
            <a:ext cx="6956139" cy="425670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4" name="Chart 16">
            <a:extLst>
              <a:ext uri="{FF2B5EF4-FFF2-40B4-BE49-F238E27FC236}">
                <a16:creationId xmlns:a16="http://schemas.microsoft.com/office/drawing/2014/main" xmlns="" id="{B4F3CAB4-F60F-6FB8-2B70-26C65936ED6B}"/>
              </a:ext>
            </a:extLst>
          </p:cNvPr>
          <p:cNvGraphicFramePr/>
          <p:nvPr>
            <p:extLst>
              <p:ext uri="{D42A27DB-BD31-4B8C-83A1-F6EECF244321}">
                <p14:modId xmlns:p14="http://schemas.microsoft.com/office/powerpoint/2010/main" val="198409097"/>
              </p:ext>
            </p:extLst>
          </p:nvPr>
        </p:nvGraphicFramePr>
        <p:xfrm>
          <a:off x="1318046" y="1571225"/>
          <a:ext cx="6506406"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6">
            <a:extLst>
              <a:ext uri="{FF2B5EF4-FFF2-40B4-BE49-F238E27FC236}">
                <a16:creationId xmlns:a16="http://schemas.microsoft.com/office/drawing/2014/main" xmlns="" id="{1068BF3B-4E21-573E-8CBA-5F5D6C2BA3C3}"/>
              </a:ext>
            </a:extLst>
          </p:cNvPr>
          <p:cNvSpPr txBox="1">
            <a:spLocks/>
          </p:cNvSpPr>
          <p:nvPr/>
        </p:nvSpPr>
        <p:spPr>
          <a:xfrm>
            <a:off x="1389669" y="1134520"/>
            <a:ext cx="630101"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dirty="0">
                <a:latin typeface="Century Gothic" panose="020B0502020202020204" pitchFamily="34" charset="0"/>
              </a:rPr>
              <a:t>SSP</a:t>
            </a:r>
          </a:p>
        </p:txBody>
      </p:sp>
      <p:sp>
        <p:nvSpPr>
          <p:cNvPr id="11" name="TextBox 4">
            <a:extLst>
              <a:ext uri="{FF2B5EF4-FFF2-40B4-BE49-F238E27FC236}">
                <a16:creationId xmlns:a16="http://schemas.microsoft.com/office/drawing/2014/main" xmlns="" id="{2D6A430D-AACF-4AA7-A4F4-EF3FC1BC9122}"/>
              </a:ext>
            </a:extLst>
          </p:cNvPr>
          <p:cNvSpPr txBox="1"/>
          <p:nvPr/>
        </p:nvSpPr>
        <p:spPr>
          <a:xfrm>
            <a:off x="4399902" y="1354385"/>
            <a:ext cx="3535007"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solidFill>
                <a:latin typeface="Century Gothic" panose="020B0502020202020204" pitchFamily="34" charset="0"/>
              </a:rPr>
              <a:t>HR (95% Cl) : 0,80 (0,65-0,97)</a:t>
            </a:r>
          </a:p>
          <a:p>
            <a:r>
              <a:rPr lang="en-GB" sz="1050" b="1" dirty="0">
                <a:solidFill>
                  <a:prstClr val="black"/>
                </a:solidFill>
                <a:latin typeface="Century Gothic" panose="020B0502020202020204" pitchFamily="34" charset="0"/>
              </a:rPr>
              <a:t>p=0,0122</a:t>
            </a:r>
          </a:p>
          <a:p>
            <a:r>
              <a:rPr lang="en-GB" sz="1050" dirty="0">
                <a:solidFill>
                  <a:prstClr val="black"/>
                </a:solidFill>
                <a:latin typeface="Century Gothic" panose="020B0502020202020204" pitchFamily="34" charset="0"/>
              </a:rPr>
              <a:t>Patients/Events </a:t>
            </a:r>
            <a:r>
              <a:rPr lang="en-GB" sz="1050" b="1" dirty="0">
                <a:solidFill>
                  <a:srgbClr val="005086"/>
                </a:solidFill>
                <a:latin typeface="Century Gothic" panose="020B0502020202020204" pitchFamily="34" charset="0"/>
              </a:rPr>
              <a:t>198 (80,8%)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214 (86,6%)</a:t>
            </a:r>
          </a:p>
          <a:p>
            <a:r>
              <a:rPr lang="en-GB" sz="1050" dirty="0">
                <a:solidFill>
                  <a:prstClr val="black"/>
                </a:solidFill>
                <a:latin typeface="Century Gothic" panose="020B0502020202020204" pitchFamily="34" charset="0"/>
              </a:rPr>
              <a:t>Median (95%CI), months </a:t>
            </a:r>
            <a:r>
              <a:rPr lang="en-GB" sz="1050" b="1" dirty="0">
                <a:solidFill>
                  <a:srgbClr val="005086"/>
                </a:solidFill>
                <a:latin typeface="Century Gothic" panose="020B0502020202020204" pitchFamily="34" charset="0"/>
              </a:rPr>
              <a:t>5,6 </a:t>
            </a:r>
            <a:r>
              <a:rPr lang="en-GB" sz="1050" dirty="0">
                <a:solidFill>
                  <a:srgbClr val="005086"/>
                </a:solidFill>
                <a:latin typeface="Century Gothic" panose="020B0502020202020204" pitchFamily="34" charset="0"/>
              </a:rPr>
              <a:t>(5,5-5,8)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5,5 </a:t>
            </a:r>
            <a:r>
              <a:rPr lang="en-GB" sz="1050" dirty="0">
                <a:solidFill>
                  <a:srgbClr val="FF7F4D"/>
                </a:solidFill>
                <a:latin typeface="Century Gothic" panose="020B0502020202020204" pitchFamily="34" charset="0"/>
              </a:rPr>
              <a:t>(5,4-5,6)</a:t>
            </a:r>
          </a:p>
        </p:txBody>
      </p:sp>
      <p:cxnSp>
        <p:nvCxnSpPr>
          <p:cNvPr id="15" name="Connecteur droit 14">
            <a:extLst>
              <a:ext uri="{FF2B5EF4-FFF2-40B4-BE49-F238E27FC236}">
                <a16:creationId xmlns:a16="http://schemas.microsoft.com/office/drawing/2014/main" xmlns="" id="{E4763C7D-C241-3917-34A5-541008F90F71}"/>
              </a:ext>
            </a:extLst>
          </p:cNvPr>
          <p:cNvCxnSpPr>
            <a:cxnSpLocks/>
          </p:cNvCxnSpPr>
          <p:nvPr/>
        </p:nvCxnSpPr>
        <p:spPr>
          <a:xfrm flipV="1">
            <a:off x="3078864" y="3041502"/>
            <a:ext cx="0" cy="1336194"/>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xmlns="" id="{2EE99EB2-04B7-B23B-3675-81502F34E246}"/>
              </a:ext>
            </a:extLst>
          </p:cNvPr>
          <p:cNvCxnSpPr>
            <a:cxnSpLocks/>
          </p:cNvCxnSpPr>
          <p:nvPr/>
        </p:nvCxnSpPr>
        <p:spPr>
          <a:xfrm flipV="1">
            <a:off x="3981852" y="3750591"/>
            <a:ext cx="0" cy="647968"/>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4">
            <a:extLst>
              <a:ext uri="{FF2B5EF4-FFF2-40B4-BE49-F238E27FC236}">
                <a16:creationId xmlns:a16="http://schemas.microsoft.com/office/drawing/2014/main" xmlns="" id="{A6E93006-F976-E9FF-C6D5-5D6AE41024AA}"/>
              </a:ext>
            </a:extLst>
          </p:cNvPr>
          <p:cNvSpPr txBox="1"/>
          <p:nvPr/>
        </p:nvSpPr>
        <p:spPr>
          <a:xfrm>
            <a:off x="3966762" y="3787746"/>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005086"/>
                </a:solidFill>
                <a:latin typeface="Century Gothic" panose="020B0502020202020204" pitchFamily="34" charset="0"/>
              </a:rPr>
              <a:t>14,0%</a:t>
            </a:r>
            <a:endParaRPr lang="en-GB" sz="1050" dirty="0">
              <a:solidFill>
                <a:srgbClr val="005086"/>
              </a:solidFill>
              <a:latin typeface="Century Gothic" panose="020B0502020202020204" pitchFamily="34" charset="0"/>
            </a:endParaRPr>
          </a:p>
        </p:txBody>
      </p:sp>
      <p:sp>
        <p:nvSpPr>
          <p:cNvPr id="20" name="TextBox 4">
            <a:extLst>
              <a:ext uri="{FF2B5EF4-FFF2-40B4-BE49-F238E27FC236}">
                <a16:creationId xmlns:a16="http://schemas.microsoft.com/office/drawing/2014/main" xmlns="" id="{A7A9E45A-C902-D22B-EDA2-AE36ED64260F}"/>
              </a:ext>
            </a:extLst>
          </p:cNvPr>
          <p:cNvSpPr txBox="1"/>
          <p:nvPr/>
        </p:nvSpPr>
        <p:spPr>
          <a:xfrm>
            <a:off x="3966762" y="4187384"/>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FF7F4D"/>
                </a:solidFill>
                <a:latin typeface="Century Gothic" panose="020B0502020202020204" pitchFamily="34" charset="0"/>
              </a:rPr>
              <a:t>10,2%</a:t>
            </a:r>
            <a:endParaRPr lang="en-GB" sz="1050" dirty="0">
              <a:solidFill>
                <a:srgbClr val="FF7F4D"/>
              </a:solidFill>
              <a:latin typeface="Century Gothic" panose="020B0502020202020204" pitchFamily="34" charset="0"/>
            </a:endParaRPr>
          </a:p>
        </p:txBody>
      </p:sp>
      <p:sp>
        <p:nvSpPr>
          <p:cNvPr id="21" name="TextBox 4">
            <a:extLst>
              <a:ext uri="{FF2B5EF4-FFF2-40B4-BE49-F238E27FC236}">
                <a16:creationId xmlns:a16="http://schemas.microsoft.com/office/drawing/2014/main" xmlns="" id="{82F7D0C5-46D9-1541-A4F4-7278DE264F62}"/>
              </a:ext>
            </a:extLst>
          </p:cNvPr>
          <p:cNvSpPr txBox="1"/>
          <p:nvPr/>
        </p:nvSpPr>
        <p:spPr>
          <a:xfrm>
            <a:off x="3034785" y="3010322"/>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42,8%</a:t>
            </a:r>
            <a:endParaRPr lang="en-GB" sz="1050" dirty="0">
              <a:solidFill>
                <a:srgbClr val="005086"/>
              </a:solidFill>
              <a:latin typeface="Century Gothic" panose="020B0502020202020204" pitchFamily="34" charset="0"/>
            </a:endParaRPr>
          </a:p>
        </p:txBody>
      </p:sp>
      <p:sp>
        <p:nvSpPr>
          <p:cNvPr id="22" name="TextBox 4">
            <a:extLst>
              <a:ext uri="{FF2B5EF4-FFF2-40B4-BE49-F238E27FC236}">
                <a16:creationId xmlns:a16="http://schemas.microsoft.com/office/drawing/2014/main" xmlns="" id="{A30D0B8D-13FC-6DD3-85AB-FF609C7D6F44}"/>
              </a:ext>
            </a:extLst>
          </p:cNvPr>
          <p:cNvSpPr txBox="1"/>
          <p:nvPr/>
        </p:nvSpPr>
        <p:spPr>
          <a:xfrm>
            <a:off x="3034785" y="3819548"/>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34,6%</a:t>
            </a:r>
            <a:endParaRPr lang="en-GB" sz="1050" dirty="0">
              <a:solidFill>
                <a:srgbClr val="FF7F4D"/>
              </a:solidFill>
              <a:latin typeface="Century Gothic" panose="020B0502020202020204" pitchFamily="34" charset="0"/>
            </a:endParaRPr>
          </a:p>
        </p:txBody>
      </p:sp>
      <p:cxnSp>
        <p:nvCxnSpPr>
          <p:cNvPr id="24" name="Connecteur droit 23">
            <a:extLst>
              <a:ext uri="{FF2B5EF4-FFF2-40B4-BE49-F238E27FC236}">
                <a16:creationId xmlns:a16="http://schemas.microsoft.com/office/drawing/2014/main" xmlns="" id="{1EBEA41C-D328-4018-A5BE-69E2726D364F}"/>
              </a:ext>
            </a:extLst>
          </p:cNvPr>
          <p:cNvCxnSpPr>
            <a:cxnSpLocks/>
          </p:cNvCxnSpPr>
          <p:nvPr/>
        </p:nvCxnSpPr>
        <p:spPr>
          <a:xfrm flipV="1">
            <a:off x="5790677" y="3102623"/>
            <a:ext cx="0" cy="1295936"/>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Box 4">
            <a:extLst>
              <a:ext uri="{FF2B5EF4-FFF2-40B4-BE49-F238E27FC236}">
                <a16:creationId xmlns:a16="http://schemas.microsoft.com/office/drawing/2014/main" xmlns="" id="{0EEFF512-B8B0-DB39-CDD2-B3CE3CF109A5}"/>
              </a:ext>
            </a:extLst>
          </p:cNvPr>
          <p:cNvSpPr txBox="1"/>
          <p:nvPr/>
        </p:nvSpPr>
        <p:spPr>
          <a:xfrm>
            <a:off x="5765429" y="3849370"/>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4,7%</a:t>
            </a:r>
            <a:endParaRPr lang="en-GB" sz="1050" dirty="0">
              <a:solidFill>
                <a:srgbClr val="005086"/>
              </a:solidFill>
              <a:latin typeface="Century Gothic" panose="020B0502020202020204" pitchFamily="34" charset="0"/>
            </a:endParaRPr>
          </a:p>
        </p:txBody>
      </p:sp>
      <p:sp>
        <p:nvSpPr>
          <p:cNvPr id="26" name="TextBox 4">
            <a:extLst>
              <a:ext uri="{FF2B5EF4-FFF2-40B4-BE49-F238E27FC236}">
                <a16:creationId xmlns:a16="http://schemas.microsoft.com/office/drawing/2014/main" xmlns="" id="{84BA4182-0C76-B081-D6A8-8031E1681458}"/>
              </a:ext>
            </a:extLst>
          </p:cNvPr>
          <p:cNvSpPr txBox="1"/>
          <p:nvPr/>
        </p:nvSpPr>
        <p:spPr>
          <a:xfrm>
            <a:off x="5765429" y="4003575"/>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FF7F4D"/>
                </a:solidFill>
                <a:latin typeface="Century Gothic" panose="020B0502020202020204" pitchFamily="34" charset="0"/>
              </a:rPr>
              <a:t>3,5%</a:t>
            </a:r>
            <a:endParaRPr lang="en-GB" sz="1050" dirty="0">
              <a:solidFill>
                <a:srgbClr val="FF7F4D"/>
              </a:solidFill>
              <a:latin typeface="Century Gothic" panose="020B0502020202020204" pitchFamily="34" charset="0"/>
            </a:endParaRPr>
          </a:p>
        </p:txBody>
      </p:sp>
      <p:sp>
        <p:nvSpPr>
          <p:cNvPr id="28" name="Forme libre : forme 27">
            <a:extLst>
              <a:ext uri="{FF2B5EF4-FFF2-40B4-BE49-F238E27FC236}">
                <a16:creationId xmlns:a16="http://schemas.microsoft.com/office/drawing/2014/main" xmlns="" id="{CC967CE1-1066-AB3A-2B60-9EDD2E7B895D}"/>
              </a:ext>
            </a:extLst>
          </p:cNvPr>
          <p:cNvSpPr/>
          <p:nvPr/>
        </p:nvSpPr>
        <p:spPr>
          <a:xfrm>
            <a:off x="2180107" y="1714544"/>
            <a:ext cx="5104630" cy="2576946"/>
          </a:xfrm>
          <a:custGeom>
            <a:avLst/>
            <a:gdLst>
              <a:gd name="connsiteX0" fmla="*/ 0 w 5104630"/>
              <a:gd name="connsiteY0" fmla="*/ 0 h 2576946"/>
              <a:gd name="connsiteX1" fmla="*/ 76969 w 5104630"/>
              <a:gd name="connsiteY1" fmla="*/ 21552 h 2576946"/>
              <a:gd name="connsiteX2" fmla="*/ 104678 w 5104630"/>
              <a:gd name="connsiteY2" fmla="*/ 36946 h 2576946"/>
              <a:gd name="connsiteX3" fmla="*/ 116993 w 5104630"/>
              <a:gd name="connsiteY3" fmla="*/ 40025 h 2576946"/>
              <a:gd name="connsiteX4" fmla="*/ 126230 w 5104630"/>
              <a:gd name="connsiteY4" fmla="*/ 49261 h 2576946"/>
              <a:gd name="connsiteX5" fmla="*/ 138545 w 5104630"/>
              <a:gd name="connsiteY5" fmla="*/ 67734 h 2576946"/>
              <a:gd name="connsiteX6" fmla="*/ 181648 w 5104630"/>
              <a:gd name="connsiteY6" fmla="*/ 67734 h 2576946"/>
              <a:gd name="connsiteX7" fmla="*/ 237066 w 5104630"/>
              <a:gd name="connsiteY7" fmla="*/ 372534 h 2576946"/>
              <a:gd name="connsiteX8" fmla="*/ 394084 w 5104630"/>
              <a:gd name="connsiteY8" fmla="*/ 424873 h 2576946"/>
              <a:gd name="connsiteX9" fmla="*/ 421793 w 5104630"/>
              <a:gd name="connsiteY9" fmla="*/ 467976 h 2576946"/>
              <a:gd name="connsiteX10" fmla="*/ 467975 w 5104630"/>
              <a:gd name="connsiteY10" fmla="*/ 467976 h 2576946"/>
              <a:gd name="connsiteX11" fmla="*/ 501842 w 5104630"/>
              <a:gd name="connsiteY11" fmla="*/ 498764 h 2576946"/>
              <a:gd name="connsiteX12" fmla="*/ 529551 w 5104630"/>
              <a:gd name="connsiteY12" fmla="*/ 692728 h 2576946"/>
              <a:gd name="connsiteX13" fmla="*/ 572654 w 5104630"/>
              <a:gd name="connsiteY13" fmla="*/ 791249 h 2576946"/>
              <a:gd name="connsiteX14" fmla="*/ 665018 w 5104630"/>
              <a:gd name="connsiteY14" fmla="*/ 855903 h 2576946"/>
              <a:gd name="connsiteX15" fmla="*/ 714278 w 5104630"/>
              <a:gd name="connsiteY15" fmla="*/ 855903 h 2576946"/>
              <a:gd name="connsiteX16" fmla="*/ 766618 w 5104630"/>
              <a:gd name="connsiteY16" fmla="*/ 997528 h 2576946"/>
              <a:gd name="connsiteX17" fmla="*/ 809721 w 5104630"/>
              <a:gd name="connsiteY17" fmla="*/ 997528 h 2576946"/>
              <a:gd name="connsiteX18" fmla="*/ 846666 w 5104630"/>
              <a:gd name="connsiteY18" fmla="*/ 1440873 h 2576946"/>
              <a:gd name="connsiteX19" fmla="*/ 877454 w 5104630"/>
              <a:gd name="connsiteY19" fmla="*/ 1533237 h 2576946"/>
              <a:gd name="connsiteX20" fmla="*/ 939030 w 5104630"/>
              <a:gd name="connsiteY20" fmla="*/ 1545552 h 2576946"/>
              <a:gd name="connsiteX21" fmla="*/ 979054 w 5104630"/>
              <a:gd name="connsiteY21" fmla="*/ 1579419 h 2576946"/>
              <a:gd name="connsiteX22" fmla="*/ 1046787 w 5104630"/>
              <a:gd name="connsiteY22" fmla="*/ 1579419 h 2576946"/>
              <a:gd name="connsiteX23" fmla="*/ 1068339 w 5104630"/>
              <a:gd name="connsiteY23" fmla="*/ 1613285 h 2576946"/>
              <a:gd name="connsiteX24" fmla="*/ 1117600 w 5104630"/>
              <a:gd name="connsiteY24" fmla="*/ 1613285 h 2576946"/>
              <a:gd name="connsiteX25" fmla="*/ 1117600 w 5104630"/>
              <a:gd name="connsiteY25" fmla="*/ 1659467 h 2576946"/>
              <a:gd name="connsiteX26" fmla="*/ 1142230 w 5104630"/>
              <a:gd name="connsiteY26" fmla="*/ 1724122 h 2576946"/>
              <a:gd name="connsiteX27" fmla="*/ 1142230 w 5104630"/>
              <a:gd name="connsiteY27" fmla="*/ 1831879 h 2576946"/>
              <a:gd name="connsiteX28" fmla="*/ 1176096 w 5104630"/>
              <a:gd name="connsiteY28" fmla="*/ 1865746 h 2576946"/>
              <a:gd name="connsiteX29" fmla="*/ 1176096 w 5104630"/>
              <a:gd name="connsiteY29" fmla="*/ 1924243 h 2576946"/>
              <a:gd name="connsiteX30" fmla="*/ 1216121 w 5104630"/>
              <a:gd name="connsiteY30" fmla="*/ 1924243 h 2576946"/>
              <a:gd name="connsiteX31" fmla="*/ 1243830 w 5104630"/>
              <a:gd name="connsiteY31" fmla="*/ 1945794 h 2576946"/>
              <a:gd name="connsiteX32" fmla="*/ 1296169 w 5104630"/>
              <a:gd name="connsiteY32" fmla="*/ 1951952 h 2576946"/>
              <a:gd name="connsiteX33" fmla="*/ 1370060 w 5104630"/>
              <a:gd name="connsiteY33" fmla="*/ 1967346 h 2576946"/>
              <a:gd name="connsiteX34" fmla="*/ 1422400 w 5104630"/>
              <a:gd name="connsiteY34" fmla="*/ 1985819 h 2576946"/>
              <a:gd name="connsiteX35" fmla="*/ 1462424 w 5104630"/>
              <a:gd name="connsiteY35" fmla="*/ 2044316 h 2576946"/>
              <a:gd name="connsiteX36" fmla="*/ 1471660 w 5104630"/>
              <a:gd name="connsiteY36" fmla="*/ 2148994 h 2576946"/>
              <a:gd name="connsiteX37" fmla="*/ 1582496 w 5104630"/>
              <a:gd name="connsiteY37" fmla="*/ 2148994 h 2576946"/>
              <a:gd name="connsiteX38" fmla="*/ 1637915 w 5104630"/>
              <a:gd name="connsiteY38" fmla="*/ 2185940 h 2576946"/>
              <a:gd name="connsiteX39" fmla="*/ 1736436 w 5104630"/>
              <a:gd name="connsiteY39" fmla="*/ 2185940 h 2576946"/>
              <a:gd name="connsiteX40" fmla="*/ 1791854 w 5104630"/>
              <a:gd name="connsiteY40" fmla="*/ 2318328 h 2576946"/>
              <a:gd name="connsiteX41" fmla="*/ 1853430 w 5104630"/>
              <a:gd name="connsiteY41" fmla="*/ 2318328 h 2576946"/>
              <a:gd name="connsiteX42" fmla="*/ 1874981 w 5104630"/>
              <a:gd name="connsiteY42" fmla="*/ 2346037 h 2576946"/>
              <a:gd name="connsiteX43" fmla="*/ 2010448 w 5104630"/>
              <a:gd name="connsiteY43" fmla="*/ 2346037 h 2576946"/>
              <a:gd name="connsiteX44" fmla="*/ 2032000 w 5104630"/>
              <a:gd name="connsiteY44" fmla="*/ 2355273 h 2576946"/>
              <a:gd name="connsiteX45" fmla="*/ 2087418 w 5104630"/>
              <a:gd name="connsiteY45" fmla="*/ 2355273 h 2576946"/>
              <a:gd name="connsiteX46" fmla="*/ 2115127 w 5104630"/>
              <a:gd name="connsiteY46" fmla="*/ 2370667 h 2576946"/>
              <a:gd name="connsiteX47" fmla="*/ 2179781 w 5104630"/>
              <a:gd name="connsiteY47" fmla="*/ 2370667 h 2576946"/>
              <a:gd name="connsiteX48" fmla="*/ 2207490 w 5104630"/>
              <a:gd name="connsiteY48" fmla="*/ 2432243 h 2576946"/>
              <a:gd name="connsiteX49" fmla="*/ 2552315 w 5104630"/>
              <a:gd name="connsiteY49" fmla="*/ 2432243 h 2576946"/>
              <a:gd name="connsiteX50" fmla="*/ 2598496 w 5104630"/>
              <a:gd name="connsiteY50" fmla="*/ 2481503 h 2576946"/>
              <a:gd name="connsiteX51" fmla="*/ 2604654 w 5104630"/>
              <a:gd name="connsiteY51" fmla="*/ 2524607 h 2576946"/>
              <a:gd name="connsiteX52" fmla="*/ 2780145 w 5104630"/>
              <a:gd name="connsiteY52" fmla="*/ 2524607 h 2576946"/>
              <a:gd name="connsiteX53" fmla="*/ 2792460 w 5104630"/>
              <a:gd name="connsiteY53" fmla="*/ 2536922 h 2576946"/>
              <a:gd name="connsiteX54" fmla="*/ 3269672 w 5104630"/>
              <a:gd name="connsiteY54" fmla="*/ 2536922 h 2576946"/>
              <a:gd name="connsiteX55" fmla="*/ 3269672 w 5104630"/>
              <a:gd name="connsiteY55" fmla="*/ 2576946 h 2576946"/>
              <a:gd name="connsiteX56" fmla="*/ 5104630 w 5104630"/>
              <a:gd name="connsiteY56" fmla="*/ 2576946 h 257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04630" h="2576946">
                <a:moveTo>
                  <a:pt x="0" y="0"/>
                </a:moveTo>
                <a:lnTo>
                  <a:pt x="76969" y="21552"/>
                </a:lnTo>
                <a:cubicBezTo>
                  <a:pt x="86205" y="26683"/>
                  <a:pt x="95085" y="32518"/>
                  <a:pt x="104678" y="36946"/>
                </a:cubicBezTo>
                <a:cubicBezTo>
                  <a:pt x="108520" y="38719"/>
                  <a:pt x="113319" y="37926"/>
                  <a:pt x="116993" y="40025"/>
                </a:cubicBezTo>
                <a:cubicBezTo>
                  <a:pt x="120773" y="42185"/>
                  <a:pt x="123557" y="45824"/>
                  <a:pt x="126230" y="49261"/>
                </a:cubicBezTo>
                <a:cubicBezTo>
                  <a:pt x="130774" y="55103"/>
                  <a:pt x="138545" y="67734"/>
                  <a:pt x="138545" y="67734"/>
                </a:cubicBezTo>
                <a:lnTo>
                  <a:pt x="181648" y="67734"/>
                </a:lnTo>
                <a:lnTo>
                  <a:pt x="237066" y="372534"/>
                </a:lnTo>
                <a:lnTo>
                  <a:pt x="394084" y="424873"/>
                </a:lnTo>
                <a:lnTo>
                  <a:pt x="421793" y="467976"/>
                </a:lnTo>
                <a:lnTo>
                  <a:pt x="467975" y="467976"/>
                </a:lnTo>
                <a:lnTo>
                  <a:pt x="501842" y="498764"/>
                </a:lnTo>
                <a:lnTo>
                  <a:pt x="529551" y="692728"/>
                </a:lnTo>
                <a:lnTo>
                  <a:pt x="572654" y="791249"/>
                </a:lnTo>
                <a:lnTo>
                  <a:pt x="665018" y="855903"/>
                </a:lnTo>
                <a:lnTo>
                  <a:pt x="714278" y="855903"/>
                </a:lnTo>
                <a:lnTo>
                  <a:pt x="766618" y="997528"/>
                </a:lnTo>
                <a:lnTo>
                  <a:pt x="809721" y="997528"/>
                </a:lnTo>
                <a:lnTo>
                  <a:pt x="846666" y="1440873"/>
                </a:lnTo>
                <a:lnTo>
                  <a:pt x="877454" y="1533237"/>
                </a:lnTo>
                <a:lnTo>
                  <a:pt x="939030" y="1545552"/>
                </a:lnTo>
                <a:lnTo>
                  <a:pt x="979054" y="1579419"/>
                </a:lnTo>
                <a:lnTo>
                  <a:pt x="1046787" y="1579419"/>
                </a:lnTo>
                <a:lnTo>
                  <a:pt x="1068339" y="1613285"/>
                </a:lnTo>
                <a:lnTo>
                  <a:pt x="1117600" y="1613285"/>
                </a:lnTo>
                <a:lnTo>
                  <a:pt x="1117600" y="1659467"/>
                </a:lnTo>
                <a:lnTo>
                  <a:pt x="1142230" y="1724122"/>
                </a:lnTo>
                <a:lnTo>
                  <a:pt x="1142230" y="1831879"/>
                </a:lnTo>
                <a:lnTo>
                  <a:pt x="1176096" y="1865746"/>
                </a:lnTo>
                <a:lnTo>
                  <a:pt x="1176096" y="1924243"/>
                </a:lnTo>
                <a:lnTo>
                  <a:pt x="1216121" y="1924243"/>
                </a:lnTo>
                <a:lnTo>
                  <a:pt x="1243830" y="1945794"/>
                </a:lnTo>
                <a:lnTo>
                  <a:pt x="1296169" y="1951952"/>
                </a:lnTo>
                <a:lnTo>
                  <a:pt x="1370060" y="1967346"/>
                </a:lnTo>
                <a:lnTo>
                  <a:pt x="1422400" y="1985819"/>
                </a:lnTo>
                <a:lnTo>
                  <a:pt x="1462424" y="2044316"/>
                </a:lnTo>
                <a:lnTo>
                  <a:pt x="1471660" y="2148994"/>
                </a:lnTo>
                <a:lnTo>
                  <a:pt x="1582496" y="2148994"/>
                </a:lnTo>
                <a:lnTo>
                  <a:pt x="1637915" y="2185940"/>
                </a:lnTo>
                <a:lnTo>
                  <a:pt x="1736436" y="2185940"/>
                </a:lnTo>
                <a:lnTo>
                  <a:pt x="1791854" y="2318328"/>
                </a:lnTo>
                <a:lnTo>
                  <a:pt x="1853430" y="2318328"/>
                </a:lnTo>
                <a:lnTo>
                  <a:pt x="1874981" y="2346037"/>
                </a:lnTo>
                <a:lnTo>
                  <a:pt x="2010448" y="2346037"/>
                </a:lnTo>
                <a:lnTo>
                  <a:pt x="2032000" y="2355273"/>
                </a:lnTo>
                <a:lnTo>
                  <a:pt x="2087418" y="2355273"/>
                </a:lnTo>
                <a:lnTo>
                  <a:pt x="2115127" y="2370667"/>
                </a:lnTo>
                <a:lnTo>
                  <a:pt x="2179781" y="2370667"/>
                </a:lnTo>
                <a:lnTo>
                  <a:pt x="2207490" y="2432243"/>
                </a:lnTo>
                <a:lnTo>
                  <a:pt x="2552315" y="2432243"/>
                </a:lnTo>
                <a:lnTo>
                  <a:pt x="2598496" y="2481503"/>
                </a:lnTo>
                <a:lnTo>
                  <a:pt x="2604654" y="2524607"/>
                </a:lnTo>
                <a:lnTo>
                  <a:pt x="2780145" y="2524607"/>
                </a:lnTo>
                <a:lnTo>
                  <a:pt x="2792460" y="2536922"/>
                </a:lnTo>
                <a:lnTo>
                  <a:pt x="3269672" y="2536922"/>
                </a:lnTo>
                <a:lnTo>
                  <a:pt x="3269672" y="2576946"/>
                </a:lnTo>
                <a:lnTo>
                  <a:pt x="5104630" y="2576946"/>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Forme libre : forme 28">
            <a:extLst>
              <a:ext uri="{FF2B5EF4-FFF2-40B4-BE49-F238E27FC236}">
                <a16:creationId xmlns:a16="http://schemas.microsoft.com/office/drawing/2014/main" xmlns="" id="{89CA4E96-DF34-5D2B-9962-C090DBEC588F}"/>
              </a:ext>
            </a:extLst>
          </p:cNvPr>
          <p:cNvSpPr/>
          <p:nvPr/>
        </p:nvSpPr>
        <p:spPr>
          <a:xfrm>
            <a:off x="2183185" y="1705308"/>
            <a:ext cx="5073843" cy="2672388"/>
          </a:xfrm>
          <a:custGeom>
            <a:avLst/>
            <a:gdLst>
              <a:gd name="connsiteX0" fmla="*/ 0 w 5073843"/>
              <a:gd name="connsiteY0" fmla="*/ 0 h 2672388"/>
              <a:gd name="connsiteX1" fmla="*/ 64655 w 5073843"/>
              <a:gd name="connsiteY1" fmla="*/ 18473 h 2672388"/>
              <a:gd name="connsiteX2" fmla="*/ 110837 w 5073843"/>
              <a:gd name="connsiteY2" fmla="*/ 80049 h 2672388"/>
              <a:gd name="connsiteX3" fmla="*/ 172412 w 5073843"/>
              <a:gd name="connsiteY3" fmla="*/ 120073 h 2672388"/>
              <a:gd name="connsiteX4" fmla="*/ 197043 w 5073843"/>
              <a:gd name="connsiteY4" fmla="*/ 252461 h 2672388"/>
              <a:gd name="connsiteX5" fmla="*/ 240146 w 5073843"/>
              <a:gd name="connsiteY5" fmla="*/ 492606 h 2672388"/>
              <a:gd name="connsiteX6" fmla="*/ 286328 w 5073843"/>
              <a:gd name="connsiteY6" fmla="*/ 526473 h 2672388"/>
              <a:gd name="connsiteX7" fmla="*/ 326352 w 5073843"/>
              <a:gd name="connsiteY7" fmla="*/ 526473 h 2672388"/>
              <a:gd name="connsiteX8" fmla="*/ 381770 w 5073843"/>
              <a:gd name="connsiteY8" fmla="*/ 575733 h 2672388"/>
              <a:gd name="connsiteX9" fmla="*/ 486449 w 5073843"/>
              <a:gd name="connsiteY9" fmla="*/ 640388 h 2672388"/>
              <a:gd name="connsiteX10" fmla="*/ 523394 w 5073843"/>
              <a:gd name="connsiteY10" fmla="*/ 883612 h 2672388"/>
              <a:gd name="connsiteX11" fmla="*/ 594206 w 5073843"/>
              <a:gd name="connsiteY11" fmla="*/ 969818 h 2672388"/>
              <a:gd name="connsiteX12" fmla="*/ 646546 w 5073843"/>
              <a:gd name="connsiteY12" fmla="*/ 969818 h 2672388"/>
              <a:gd name="connsiteX13" fmla="*/ 745067 w 5073843"/>
              <a:gd name="connsiteY13" fmla="*/ 1105285 h 2672388"/>
              <a:gd name="connsiteX14" fmla="*/ 797406 w 5073843"/>
              <a:gd name="connsiteY14" fmla="*/ 1142230 h 2672388"/>
              <a:gd name="connsiteX15" fmla="*/ 855903 w 5073843"/>
              <a:gd name="connsiteY15" fmla="*/ 1662546 h 2672388"/>
              <a:gd name="connsiteX16" fmla="*/ 880534 w 5073843"/>
              <a:gd name="connsiteY16" fmla="*/ 1754909 h 2672388"/>
              <a:gd name="connsiteX17" fmla="*/ 954425 w 5073843"/>
              <a:gd name="connsiteY17" fmla="*/ 1798012 h 2672388"/>
              <a:gd name="connsiteX18" fmla="*/ 988291 w 5073843"/>
              <a:gd name="connsiteY18" fmla="*/ 1850352 h 2672388"/>
              <a:gd name="connsiteX19" fmla="*/ 1037552 w 5073843"/>
              <a:gd name="connsiteY19" fmla="*/ 1850352 h 2672388"/>
              <a:gd name="connsiteX20" fmla="*/ 1049867 w 5073843"/>
              <a:gd name="connsiteY20" fmla="*/ 1881139 h 2672388"/>
              <a:gd name="connsiteX21" fmla="*/ 1096049 w 5073843"/>
              <a:gd name="connsiteY21" fmla="*/ 1881139 h 2672388"/>
              <a:gd name="connsiteX22" fmla="*/ 1139152 w 5073843"/>
              <a:gd name="connsiteY22" fmla="*/ 1942715 h 2672388"/>
              <a:gd name="connsiteX23" fmla="*/ 1176097 w 5073843"/>
              <a:gd name="connsiteY23" fmla="*/ 2099733 h 2672388"/>
              <a:gd name="connsiteX24" fmla="*/ 1231515 w 5073843"/>
              <a:gd name="connsiteY24" fmla="*/ 2099733 h 2672388"/>
              <a:gd name="connsiteX25" fmla="*/ 1277697 w 5073843"/>
              <a:gd name="connsiteY25" fmla="*/ 2148994 h 2672388"/>
              <a:gd name="connsiteX26" fmla="*/ 1339273 w 5073843"/>
              <a:gd name="connsiteY26" fmla="*/ 2198255 h 2672388"/>
              <a:gd name="connsiteX27" fmla="*/ 1419322 w 5073843"/>
              <a:gd name="connsiteY27" fmla="*/ 2210570 h 2672388"/>
              <a:gd name="connsiteX28" fmla="*/ 1419322 w 5073843"/>
              <a:gd name="connsiteY28" fmla="*/ 2269067 h 2672388"/>
              <a:gd name="connsiteX29" fmla="*/ 1456267 w 5073843"/>
              <a:gd name="connsiteY29" fmla="*/ 2269067 h 2672388"/>
              <a:gd name="connsiteX30" fmla="*/ 1499370 w 5073843"/>
              <a:gd name="connsiteY30" fmla="*/ 2379903 h 2672388"/>
              <a:gd name="connsiteX31" fmla="*/ 1588655 w 5073843"/>
              <a:gd name="connsiteY31" fmla="*/ 2379903 h 2672388"/>
              <a:gd name="connsiteX32" fmla="*/ 1619443 w 5073843"/>
              <a:gd name="connsiteY32" fmla="*/ 2386061 h 2672388"/>
              <a:gd name="connsiteX33" fmla="*/ 1767225 w 5073843"/>
              <a:gd name="connsiteY33" fmla="*/ 2386061 h 2672388"/>
              <a:gd name="connsiteX34" fmla="*/ 1767225 w 5073843"/>
              <a:gd name="connsiteY34" fmla="*/ 2429164 h 2672388"/>
              <a:gd name="connsiteX35" fmla="*/ 1856509 w 5073843"/>
              <a:gd name="connsiteY35" fmla="*/ 2429164 h 2672388"/>
              <a:gd name="connsiteX36" fmla="*/ 1862667 w 5073843"/>
              <a:gd name="connsiteY36" fmla="*/ 2466109 h 2672388"/>
              <a:gd name="connsiteX37" fmla="*/ 1915006 w 5073843"/>
              <a:gd name="connsiteY37" fmla="*/ 2466109 h 2672388"/>
              <a:gd name="connsiteX38" fmla="*/ 1915006 w 5073843"/>
              <a:gd name="connsiteY38" fmla="*/ 2484582 h 2672388"/>
              <a:gd name="connsiteX39" fmla="*/ 2155152 w 5073843"/>
              <a:gd name="connsiteY39" fmla="*/ 2484582 h 2672388"/>
              <a:gd name="connsiteX40" fmla="*/ 2204412 w 5073843"/>
              <a:gd name="connsiteY40" fmla="*/ 2506133 h 2672388"/>
              <a:gd name="connsiteX41" fmla="*/ 2229043 w 5073843"/>
              <a:gd name="connsiteY41" fmla="*/ 2536921 h 2672388"/>
              <a:gd name="connsiteX42" fmla="*/ 2601576 w 5073843"/>
              <a:gd name="connsiteY42" fmla="*/ 2536921 h 2672388"/>
              <a:gd name="connsiteX43" fmla="*/ 2601576 w 5073843"/>
              <a:gd name="connsiteY43" fmla="*/ 2570788 h 2672388"/>
              <a:gd name="connsiteX44" fmla="*/ 2758594 w 5073843"/>
              <a:gd name="connsiteY44" fmla="*/ 2570788 h 2672388"/>
              <a:gd name="connsiteX45" fmla="*/ 2758594 w 5073843"/>
              <a:gd name="connsiteY45" fmla="*/ 2601576 h 2672388"/>
              <a:gd name="connsiteX46" fmla="*/ 3081867 w 5073843"/>
              <a:gd name="connsiteY46" fmla="*/ 2601576 h 2672388"/>
              <a:gd name="connsiteX47" fmla="*/ 3094182 w 5073843"/>
              <a:gd name="connsiteY47" fmla="*/ 2613891 h 2672388"/>
              <a:gd name="connsiteX48" fmla="*/ 3873115 w 5073843"/>
              <a:gd name="connsiteY48" fmla="*/ 2613891 h 2672388"/>
              <a:gd name="connsiteX49" fmla="*/ 3873115 w 5073843"/>
              <a:gd name="connsiteY49" fmla="*/ 2644679 h 2672388"/>
              <a:gd name="connsiteX50" fmla="*/ 4648970 w 5073843"/>
              <a:gd name="connsiteY50" fmla="*/ 2644679 h 2672388"/>
              <a:gd name="connsiteX51" fmla="*/ 4648970 w 5073843"/>
              <a:gd name="connsiteY51" fmla="*/ 2672388 h 2672388"/>
              <a:gd name="connsiteX52" fmla="*/ 5073843 w 5073843"/>
              <a:gd name="connsiteY52" fmla="*/ 2672388 h 267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073843" h="2672388">
                <a:moveTo>
                  <a:pt x="0" y="0"/>
                </a:moveTo>
                <a:lnTo>
                  <a:pt x="64655" y="18473"/>
                </a:lnTo>
                <a:lnTo>
                  <a:pt x="110837" y="80049"/>
                </a:lnTo>
                <a:lnTo>
                  <a:pt x="172412" y="120073"/>
                </a:lnTo>
                <a:lnTo>
                  <a:pt x="197043" y="252461"/>
                </a:lnTo>
                <a:lnTo>
                  <a:pt x="240146" y="492606"/>
                </a:lnTo>
                <a:lnTo>
                  <a:pt x="286328" y="526473"/>
                </a:lnTo>
                <a:lnTo>
                  <a:pt x="326352" y="526473"/>
                </a:lnTo>
                <a:lnTo>
                  <a:pt x="381770" y="575733"/>
                </a:lnTo>
                <a:lnTo>
                  <a:pt x="486449" y="640388"/>
                </a:lnTo>
                <a:lnTo>
                  <a:pt x="523394" y="883612"/>
                </a:lnTo>
                <a:lnTo>
                  <a:pt x="594206" y="969818"/>
                </a:lnTo>
                <a:lnTo>
                  <a:pt x="646546" y="969818"/>
                </a:lnTo>
                <a:lnTo>
                  <a:pt x="745067" y="1105285"/>
                </a:lnTo>
                <a:lnTo>
                  <a:pt x="797406" y="1142230"/>
                </a:lnTo>
                <a:lnTo>
                  <a:pt x="855903" y="1662546"/>
                </a:lnTo>
                <a:lnTo>
                  <a:pt x="880534" y="1754909"/>
                </a:lnTo>
                <a:lnTo>
                  <a:pt x="954425" y="1798012"/>
                </a:lnTo>
                <a:lnTo>
                  <a:pt x="988291" y="1850352"/>
                </a:lnTo>
                <a:lnTo>
                  <a:pt x="1037552" y="1850352"/>
                </a:lnTo>
                <a:lnTo>
                  <a:pt x="1049867" y="1881139"/>
                </a:lnTo>
                <a:lnTo>
                  <a:pt x="1096049" y="1881139"/>
                </a:lnTo>
                <a:lnTo>
                  <a:pt x="1139152" y="1942715"/>
                </a:lnTo>
                <a:lnTo>
                  <a:pt x="1176097" y="2099733"/>
                </a:lnTo>
                <a:lnTo>
                  <a:pt x="1231515" y="2099733"/>
                </a:lnTo>
                <a:lnTo>
                  <a:pt x="1277697" y="2148994"/>
                </a:lnTo>
                <a:lnTo>
                  <a:pt x="1339273" y="2198255"/>
                </a:lnTo>
                <a:lnTo>
                  <a:pt x="1419322" y="2210570"/>
                </a:lnTo>
                <a:lnTo>
                  <a:pt x="1419322" y="2269067"/>
                </a:lnTo>
                <a:lnTo>
                  <a:pt x="1456267" y="2269067"/>
                </a:lnTo>
                <a:lnTo>
                  <a:pt x="1499370" y="2379903"/>
                </a:lnTo>
                <a:lnTo>
                  <a:pt x="1588655" y="2379903"/>
                </a:lnTo>
                <a:lnTo>
                  <a:pt x="1619443" y="2386061"/>
                </a:lnTo>
                <a:lnTo>
                  <a:pt x="1767225" y="2386061"/>
                </a:lnTo>
                <a:lnTo>
                  <a:pt x="1767225" y="2429164"/>
                </a:lnTo>
                <a:lnTo>
                  <a:pt x="1856509" y="2429164"/>
                </a:lnTo>
                <a:lnTo>
                  <a:pt x="1862667" y="2466109"/>
                </a:lnTo>
                <a:lnTo>
                  <a:pt x="1915006" y="2466109"/>
                </a:lnTo>
                <a:lnTo>
                  <a:pt x="1915006" y="2484582"/>
                </a:lnTo>
                <a:lnTo>
                  <a:pt x="2155152" y="2484582"/>
                </a:lnTo>
                <a:lnTo>
                  <a:pt x="2204412" y="2506133"/>
                </a:lnTo>
                <a:lnTo>
                  <a:pt x="2229043" y="2536921"/>
                </a:lnTo>
                <a:lnTo>
                  <a:pt x="2601576" y="2536921"/>
                </a:lnTo>
                <a:lnTo>
                  <a:pt x="2601576" y="2570788"/>
                </a:lnTo>
                <a:lnTo>
                  <a:pt x="2758594" y="2570788"/>
                </a:lnTo>
                <a:lnTo>
                  <a:pt x="2758594" y="2601576"/>
                </a:lnTo>
                <a:lnTo>
                  <a:pt x="3081867" y="2601576"/>
                </a:lnTo>
                <a:lnTo>
                  <a:pt x="3094182" y="2613891"/>
                </a:lnTo>
                <a:lnTo>
                  <a:pt x="3873115" y="2613891"/>
                </a:lnTo>
                <a:lnTo>
                  <a:pt x="3873115" y="2644679"/>
                </a:lnTo>
                <a:lnTo>
                  <a:pt x="4648970" y="2644679"/>
                </a:lnTo>
                <a:lnTo>
                  <a:pt x="4648970" y="2672388"/>
                </a:lnTo>
                <a:lnTo>
                  <a:pt x="5073843" y="2672388"/>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ZoneTexte 22"/>
          <p:cNvSpPr txBox="1"/>
          <p:nvPr/>
        </p:nvSpPr>
        <p:spPr>
          <a:xfrm>
            <a:off x="8676052" y="1729963"/>
            <a:ext cx="2771334" cy="2373323"/>
          </a:xfrm>
          <a:prstGeom prst="rect">
            <a:avLst/>
          </a:prstGeom>
          <a:solidFill>
            <a:srgbClr val="FF7F4D"/>
          </a:solidFill>
        </p:spPr>
        <p:txBody>
          <a:bodyPr vert="horz" lIns="91440" tIns="45720" rIns="91440" bIns="45720" rtlCol="0" anchor="ctr">
            <a:normAutofit/>
          </a:bodyPr>
          <a:lstStyle>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Discret bénéfice sur la SSR en faveur de l’association avec le Pembrolizumab</a:t>
            </a:r>
          </a:p>
          <a:p>
            <a:r>
              <a:rPr lang="fr-FR" dirty="0"/>
              <a:t>SSR médiane de 5,6 </a:t>
            </a:r>
            <a:r>
              <a:rPr lang="fr-FR" i="1" dirty="0"/>
              <a:t>vs </a:t>
            </a:r>
            <a:r>
              <a:rPr lang="fr-FR" dirty="0"/>
              <a:t>5,5 mois</a:t>
            </a:r>
          </a:p>
        </p:txBody>
      </p:sp>
    </p:spTree>
    <p:extLst>
      <p:ext uri="{BB962C8B-B14F-4D97-AF65-F5344CB8AC3E}">
        <p14:creationId xmlns:p14="http://schemas.microsoft.com/office/powerpoint/2010/main" val="350794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B3F8A47D-2C5F-52AE-48B5-D3913914E26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E809CAD-AD5E-BB39-316E-C51F5EE71BBD}"/>
              </a:ext>
            </a:extLst>
          </p:cNvPr>
          <p:cNvSpPr>
            <a:spLocks noGrp="1"/>
          </p:cNvSpPr>
          <p:nvPr>
            <p:ph sz="quarter" idx="16"/>
          </p:nvPr>
        </p:nvSpPr>
        <p:spPr/>
        <p:txBody>
          <a:bodyPr/>
          <a:lstStyle/>
          <a:p>
            <a:r>
              <a:rPr lang="fr-FR" dirty="0"/>
              <a:t>JCH. Yang et al., ASCO</a:t>
            </a:r>
            <a:r>
              <a:rPr lang="fr-FR" baseline="30000" dirty="0"/>
              <a:t>®</a:t>
            </a:r>
            <a:r>
              <a:rPr lang="fr-FR" dirty="0"/>
              <a:t> 2023, LBA #9000</a:t>
            </a:r>
          </a:p>
        </p:txBody>
      </p:sp>
      <p:sp>
        <p:nvSpPr>
          <p:cNvPr id="8" name="Espace réservé du texte 7">
            <a:extLst>
              <a:ext uri="{FF2B5EF4-FFF2-40B4-BE49-F238E27FC236}">
                <a16:creationId xmlns:a16="http://schemas.microsoft.com/office/drawing/2014/main" xmlns="" id="{F4535A93-A5A3-05E7-4FE8-3C9A64940AF5}"/>
              </a:ext>
            </a:extLst>
          </p:cNvPr>
          <p:cNvSpPr>
            <a:spLocks noGrp="1"/>
          </p:cNvSpPr>
          <p:nvPr>
            <p:ph type="body" sz="quarter" idx="17"/>
          </p:nvPr>
        </p:nvSpPr>
        <p:spPr/>
        <p:txBody>
          <a:bodyPr/>
          <a:lstStyle/>
          <a:p>
            <a:r>
              <a:rPr lang="fr-FR"/>
              <a:t>KEYNOTE-789</a:t>
            </a:r>
          </a:p>
        </p:txBody>
      </p:sp>
      <p:sp>
        <p:nvSpPr>
          <p:cNvPr id="9" name="Espace réservé du texte 8">
            <a:extLst>
              <a:ext uri="{FF2B5EF4-FFF2-40B4-BE49-F238E27FC236}">
                <a16:creationId xmlns:a16="http://schemas.microsoft.com/office/drawing/2014/main" xmlns="" id="{16BAE0C4-C6CE-8ADF-E00E-CAE69D378CD9}"/>
              </a:ext>
            </a:extLst>
          </p:cNvPr>
          <p:cNvSpPr>
            <a:spLocks noGrp="1"/>
          </p:cNvSpPr>
          <p:nvPr>
            <p:ph type="body" sz="quarter" idx="18"/>
          </p:nvPr>
        </p:nvSpPr>
        <p:spPr/>
        <p:txBody>
          <a:bodyPr/>
          <a:lstStyle/>
          <a:p>
            <a:r>
              <a:rPr lang="fr-FR"/>
              <a:t>Survie globale</a:t>
            </a:r>
          </a:p>
        </p:txBody>
      </p:sp>
      <p:sp>
        <p:nvSpPr>
          <p:cNvPr id="2" name="Espace réservé du contenu 5">
            <a:extLst>
              <a:ext uri="{FF2B5EF4-FFF2-40B4-BE49-F238E27FC236}">
                <a16:creationId xmlns:a16="http://schemas.microsoft.com/office/drawing/2014/main" xmlns="" id="{818C1AE8-FEA8-5C38-E3E2-F1849AAF53E2}"/>
              </a:ext>
            </a:extLst>
          </p:cNvPr>
          <p:cNvSpPr txBox="1">
            <a:spLocks/>
          </p:cNvSpPr>
          <p:nvPr/>
        </p:nvSpPr>
        <p:spPr>
          <a:xfrm>
            <a:off x="1503565" y="1265187"/>
            <a:ext cx="6506407" cy="425670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4" name="Chart 16">
            <a:extLst>
              <a:ext uri="{FF2B5EF4-FFF2-40B4-BE49-F238E27FC236}">
                <a16:creationId xmlns:a16="http://schemas.microsoft.com/office/drawing/2014/main" xmlns="" id="{4CEA1A98-E6DA-7887-930B-A6655F46BDDE}"/>
              </a:ext>
            </a:extLst>
          </p:cNvPr>
          <p:cNvGraphicFramePr/>
          <p:nvPr>
            <p:extLst>
              <p:ext uri="{D42A27DB-BD31-4B8C-83A1-F6EECF244321}">
                <p14:modId xmlns:p14="http://schemas.microsoft.com/office/powerpoint/2010/main" val="94689438"/>
              </p:ext>
            </p:extLst>
          </p:nvPr>
        </p:nvGraphicFramePr>
        <p:xfrm>
          <a:off x="1382062" y="1533168"/>
          <a:ext cx="6627910"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6">
            <a:extLst>
              <a:ext uri="{FF2B5EF4-FFF2-40B4-BE49-F238E27FC236}">
                <a16:creationId xmlns:a16="http://schemas.microsoft.com/office/drawing/2014/main" xmlns="" id="{5EC3680B-B381-8054-2ED6-AAB41DBB37E7}"/>
              </a:ext>
            </a:extLst>
          </p:cNvPr>
          <p:cNvSpPr txBox="1">
            <a:spLocks/>
          </p:cNvSpPr>
          <p:nvPr/>
        </p:nvSpPr>
        <p:spPr>
          <a:xfrm>
            <a:off x="1614022" y="1071435"/>
            <a:ext cx="563291"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dirty="0">
                <a:latin typeface="Century Gothic" panose="020B0502020202020204" pitchFamily="34" charset="0"/>
              </a:rPr>
              <a:t>OS</a:t>
            </a:r>
          </a:p>
        </p:txBody>
      </p:sp>
      <p:graphicFrame>
        <p:nvGraphicFramePr>
          <p:cNvPr id="10" name="Table 3">
            <a:extLst>
              <a:ext uri="{FF2B5EF4-FFF2-40B4-BE49-F238E27FC236}">
                <a16:creationId xmlns:a16="http://schemas.microsoft.com/office/drawing/2014/main" xmlns="" id="{E5F2F49C-CF50-4FDF-2DE4-48AD8659DDA3}"/>
              </a:ext>
            </a:extLst>
          </p:cNvPr>
          <p:cNvGraphicFramePr>
            <a:graphicFrameLocks noGrp="1"/>
          </p:cNvGraphicFramePr>
          <p:nvPr>
            <p:extLst>
              <p:ext uri="{D42A27DB-BD31-4B8C-83A1-F6EECF244321}">
                <p14:modId xmlns:p14="http://schemas.microsoft.com/office/powerpoint/2010/main" val="2368554671"/>
              </p:ext>
            </p:extLst>
          </p:nvPr>
        </p:nvGraphicFramePr>
        <p:xfrm>
          <a:off x="1569063" y="5019597"/>
          <a:ext cx="6405389" cy="429531"/>
        </p:xfrm>
        <a:graphic>
          <a:graphicData uri="http://schemas.openxmlformats.org/drawingml/2006/table">
            <a:tbl>
              <a:tblPr firstRow="1" bandRow="1">
                <a:effectLst/>
              </a:tblPr>
              <a:tblGrid>
                <a:gridCol w="518777">
                  <a:extLst>
                    <a:ext uri="{9D8B030D-6E8A-4147-A177-3AD203B41FA5}">
                      <a16:colId xmlns:a16="http://schemas.microsoft.com/office/drawing/2014/main" xmlns="" val="1289765418"/>
                    </a:ext>
                  </a:extLst>
                </a:gridCol>
                <a:gridCol w="318257">
                  <a:extLst>
                    <a:ext uri="{9D8B030D-6E8A-4147-A177-3AD203B41FA5}">
                      <a16:colId xmlns:a16="http://schemas.microsoft.com/office/drawing/2014/main" xmlns="" val="3242974005"/>
                    </a:ext>
                  </a:extLst>
                </a:gridCol>
                <a:gridCol w="330687">
                  <a:extLst>
                    <a:ext uri="{9D8B030D-6E8A-4147-A177-3AD203B41FA5}">
                      <a16:colId xmlns:a16="http://schemas.microsoft.com/office/drawing/2014/main" xmlns="" val="2776657473"/>
                    </a:ext>
                  </a:extLst>
                </a:gridCol>
                <a:gridCol w="338147">
                  <a:extLst>
                    <a:ext uri="{9D8B030D-6E8A-4147-A177-3AD203B41FA5}">
                      <a16:colId xmlns:a16="http://schemas.microsoft.com/office/drawing/2014/main" xmlns="" val="3515376167"/>
                    </a:ext>
                  </a:extLst>
                </a:gridCol>
                <a:gridCol w="340632">
                  <a:extLst>
                    <a:ext uri="{9D8B030D-6E8A-4147-A177-3AD203B41FA5}">
                      <a16:colId xmlns:a16="http://schemas.microsoft.com/office/drawing/2014/main" xmlns="" val="1385854877"/>
                    </a:ext>
                  </a:extLst>
                </a:gridCol>
                <a:gridCol w="328201">
                  <a:extLst>
                    <a:ext uri="{9D8B030D-6E8A-4147-A177-3AD203B41FA5}">
                      <a16:colId xmlns:a16="http://schemas.microsoft.com/office/drawing/2014/main" xmlns="" val="79554832"/>
                    </a:ext>
                  </a:extLst>
                </a:gridCol>
                <a:gridCol w="328201">
                  <a:extLst>
                    <a:ext uri="{9D8B030D-6E8A-4147-A177-3AD203B41FA5}">
                      <a16:colId xmlns:a16="http://schemas.microsoft.com/office/drawing/2014/main" xmlns="" val="3582586495"/>
                    </a:ext>
                  </a:extLst>
                </a:gridCol>
                <a:gridCol w="355552">
                  <a:extLst>
                    <a:ext uri="{9D8B030D-6E8A-4147-A177-3AD203B41FA5}">
                      <a16:colId xmlns:a16="http://schemas.microsoft.com/office/drawing/2014/main" xmlns="" val="512610548"/>
                    </a:ext>
                  </a:extLst>
                </a:gridCol>
                <a:gridCol w="325714">
                  <a:extLst>
                    <a:ext uri="{9D8B030D-6E8A-4147-A177-3AD203B41FA5}">
                      <a16:colId xmlns:a16="http://schemas.microsoft.com/office/drawing/2014/main" xmlns="" val="3227753577"/>
                    </a:ext>
                  </a:extLst>
                </a:gridCol>
                <a:gridCol w="325714">
                  <a:extLst>
                    <a:ext uri="{9D8B030D-6E8A-4147-A177-3AD203B41FA5}">
                      <a16:colId xmlns:a16="http://schemas.microsoft.com/office/drawing/2014/main" xmlns="" val="520523316"/>
                    </a:ext>
                  </a:extLst>
                </a:gridCol>
                <a:gridCol w="325714">
                  <a:extLst>
                    <a:ext uri="{9D8B030D-6E8A-4147-A177-3AD203B41FA5}">
                      <a16:colId xmlns:a16="http://schemas.microsoft.com/office/drawing/2014/main" xmlns="" val="1895124472"/>
                    </a:ext>
                  </a:extLst>
                </a:gridCol>
                <a:gridCol w="325714">
                  <a:extLst>
                    <a:ext uri="{9D8B030D-6E8A-4147-A177-3AD203B41FA5}">
                      <a16:colId xmlns:a16="http://schemas.microsoft.com/office/drawing/2014/main" xmlns="" val="1067081362"/>
                    </a:ext>
                  </a:extLst>
                </a:gridCol>
                <a:gridCol w="325714">
                  <a:extLst>
                    <a:ext uri="{9D8B030D-6E8A-4147-A177-3AD203B41FA5}">
                      <a16:colId xmlns:a16="http://schemas.microsoft.com/office/drawing/2014/main" xmlns="" val="2759204726"/>
                    </a:ext>
                  </a:extLst>
                </a:gridCol>
                <a:gridCol w="325714">
                  <a:extLst>
                    <a:ext uri="{9D8B030D-6E8A-4147-A177-3AD203B41FA5}">
                      <a16:colId xmlns:a16="http://schemas.microsoft.com/office/drawing/2014/main" xmlns="" val="1506150496"/>
                    </a:ext>
                  </a:extLst>
                </a:gridCol>
                <a:gridCol w="325714">
                  <a:extLst>
                    <a:ext uri="{9D8B030D-6E8A-4147-A177-3AD203B41FA5}">
                      <a16:colId xmlns:a16="http://schemas.microsoft.com/office/drawing/2014/main" xmlns="" val="4018602475"/>
                    </a:ext>
                  </a:extLst>
                </a:gridCol>
                <a:gridCol w="325714">
                  <a:extLst>
                    <a:ext uri="{9D8B030D-6E8A-4147-A177-3AD203B41FA5}">
                      <a16:colId xmlns:a16="http://schemas.microsoft.com/office/drawing/2014/main" xmlns="" val="4167554545"/>
                    </a:ext>
                  </a:extLst>
                </a:gridCol>
                <a:gridCol w="325714">
                  <a:extLst>
                    <a:ext uri="{9D8B030D-6E8A-4147-A177-3AD203B41FA5}">
                      <a16:colId xmlns:a16="http://schemas.microsoft.com/office/drawing/2014/main" xmlns="" val="1874114984"/>
                    </a:ext>
                  </a:extLst>
                </a:gridCol>
                <a:gridCol w="316975">
                  <a:extLst>
                    <a:ext uri="{9D8B030D-6E8A-4147-A177-3AD203B41FA5}">
                      <a16:colId xmlns:a16="http://schemas.microsoft.com/office/drawing/2014/main" xmlns="" val="942116476"/>
                    </a:ext>
                  </a:extLst>
                </a:gridCol>
                <a:gridCol w="298534">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a:solidFill>
                            <a:srgbClr val="005086"/>
                          </a:solidFill>
                          <a:effectLst/>
                          <a:latin typeface="+mn-lt"/>
                        </a:rPr>
                        <a:t>Pembro</a:t>
                      </a:r>
                      <a:endParaRPr lang="fr-FR" sz="8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245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234</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217</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182</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151</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129</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114</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99</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75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65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50</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40</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29</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23</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13</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7</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800" b="1" i="0" u="none" strike="noStrike">
                          <a:solidFill>
                            <a:srgbClr val="FF7F4D"/>
                          </a:solidFill>
                          <a:effectLst/>
                          <a:latin typeface="+mn-lt"/>
                        </a:rPr>
                        <a:t>Placebo</a:t>
                      </a:r>
                      <a:endParaRPr lang="fr-FR" sz="8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247</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237</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211</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169</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146</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122</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103</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76</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65</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55</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42</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31</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24</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19</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17</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10</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cxnSp>
        <p:nvCxnSpPr>
          <p:cNvPr id="11" name="Connecteur droit 10">
            <a:extLst>
              <a:ext uri="{FF2B5EF4-FFF2-40B4-BE49-F238E27FC236}">
                <a16:creationId xmlns:a16="http://schemas.microsoft.com/office/drawing/2014/main" xmlns="" id="{029036E3-03B2-CEAB-0CC5-027044F93722}"/>
              </a:ext>
            </a:extLst>
          </p:cNvPr>
          <p:cNvCxnSpPr>
            <a:cxnSpLocks/>
          </p:cNvCxnSpPr>
          <p:nvPr/>
        </p:nvCxnSpPr>
        <p:spPr>
          <a:xfrm flipV="1">
            <a:off x="3549695" y="2323372"/>
            <a:ext cx="0" cy="2034927"/>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xmlns="" id="{37EA207B-49A7-61EA-7CFB-CA564ABF9BD9}"/>
              </a:ext>
            </a:extLst>
          </p:cNvPr>
          <p:cNvCxnSpPr>
            <a:cxnSpLocks/>
          </p:cNvCxnSpPr>
          <p:nvPr/>
        </p:nvCxnSpPr>
        <p:spPr>
          <a:xfrm flipV="1">
            <a:off x="4855765" y="3064566"/>
            <a:ext cx="0" cy="1295936"/>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Box 4">
            <a:extLst>
              <a:ext uri="{FF2B5EF4-FFF2-40B4-BE49-F238E27FC236}">
                <a16:creationId xmlns:a16="http://schemas.microsoft.com/office/drawing/2014/main" xmlns="" id="{44E0B181-7290-1266-C29D-038768C9A99B}"/>
              </a:ext>
            </a:extLst>
          </p:cNvPr>
          <p:cNvSpPr txBox="1"/>
          <p:nvPr/>
        </p:nvSpPr>
        <p:spPr>
          <a:xfrm>
            <a:off x="4831174" y="3306880"/>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30,6%</a:t>
            </a:r>
            <a:endParaRPr lang="en-GB" sz="1050" dirty="0">
              <a:solidFill>
                <a:srgbClr val="005086"/>
              </a:solidFill>
              <a:latin typeface="Century Gothic" panose="020B0502020202020204" pitchFamily="34" charset="0"/>
            </a:endParaRPr>
          </a:p>
        </p:txBody>
      </p:sp>
      <p:sp>
        <p:nvSpPr>
          <p:cNvPr id="15" name="TextBox 4">
            <a:extLst>
              <a:ext uri="{FF2B5EF4-FFF2-40B4-BE49-F238E27FC236}">
                <a16:creationId xmlns:a16="http://schemas.microsoft.com/office/drawing/2014/main" xmlns="" id="{ACF4265D-0F4C-6016-0D40-03950FB9DF1F}"/>
              </a:ext>
            </a:extLst>
          </p:cNvPr>
          <p:cNvSpPr txBox="1"/>
          <p:nvPr/>
        </p:nvSpPr>
        <p:spPr>
          <a:xfrm>
            <a:off x="4817293" y="3787294"/>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FF7F4D"/>
                </a:solidFill>
                <a:latin typeface="Century Gothic" panose="020B0502020202020204" pitchFamily="34" charset="0"/>
              </a:rPr>
              <a:t>26,4%</a:t>
            </a:r>
            <a:endParaRPr lang="en-GB" sz="1050" dirty="0">
              <a:solidFill>
                <a:srgbClr val="FF7F4D"/>
              </a:solidFill>
              <a:latin typeface="Century Gothic" panose="020B0502020202020204" pitchFamily="34" charset="0"/>
            </a:endParaRPr>
          </a:p>
        </p:txBody>
      </p:sp>
      <p:sp>
        <p:nvSpPr>
          <p:cNvPr id="16" name="TextBox 4">
            <a:extLst>
              <a:ext uri="{FF2B5EF4-FFF2-40B4-BE49-F238E27FC236}">
                <a16:creationId xmlns:a16="http://schemas.microsoft.com/office/drawing/2014/main" xmlns="" id="{CDC7A4AF-A8B7-6EB1-894A-6C1350B02ED9}"/>
              </a:ext>
            </a:extLst>
          </p:cNvPr>
          <p:cNvSpPr txBox="1"/>
          <p:nvPr/>
        </p:nvSpPr>
        <p:spPr>
          <a:xfrm>
            <a:off x="3513494" y="2565391"/>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61,6%</a:t>
            </a:r>
            <a:endParaRPr lang="en-GB" sz="1050" dirty="0">
              <a:solidFill>
                <a:srgbClr val="005086"/>
              </a:solidFill>
              <a:latin typeface="Century Gothic" panose="020B0502020202020204" pitchFamily="34" charset="0"/>
            </a:endParaRPr>
          </a:p>
        </p:txBody>
      </p:sp>
      <p:sp>
        <p:nvSpPr>
          <p:cNvPr id="17" name="TextBox 4">
            <a:extLst>
              <a:ext uri="{FF2B5EF4-FFF2-40B4-BE49-F238E27FC236}">
                <a16:creationId xmlns:a16="http://schemas.microsoft.com/office/drawing/2014/main" xmlns="" id="{0CB1B4EF-8214-8654-1A1D-FA55AE1D3811}"/>
              </a:ext>
            </a:extLst>
          </p:cNvPr>
          <p:cNvSpPr txBox="1"/>
          <p:nvPr/>
        </p:nvSpPr>
        <p:spPr>
          <a:xfrm>
            <a:off x="3513494" y="3047225"/>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59,4%</a:t>
            </a:r>
            <a:endParaRPr lang="en-GB" sz="1050" dirty="0">
              <a:solidFill>
                <a:srgbClr val="FF7F4D"/>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xmlns="" id="{5EFD5E73-437A-A895-B434-34335DBA09D4}"/>
              </a:ext>
            </a:extLst>
          </p:cNvPr>
          <p:cNvCxnSpPr>
            <a:cxnSpLocks/>
          </p:cNvCxnSpPr>
          <p:nvPr/>
        </p:nvCxnSpPr>
        <p:spPr>
          <a:xfrm flipV="1">
            <a:off x="6153273" y="3064566"/>
            <a:ext cx="0" cy="1295936"/>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4">
            <a:extLst>
              <a:ext uri="{FF2B5EF4-FFF2-40B4-BE49-F238E27FC236}">
                <a16:creationId xmlns:a16="http://schemas.microsoft.com/office/drawing/2014/main" xmlns="" id="{EE4C0DB4-F689-5B52-DE84-4706AFA8ECEB}"/>
              </a:ext>
            </a:extLst>
          </p:cNvPr>
          <p:cNvSpPr txBox="1"/>
          <p:nvPr/>
        </p:nvSpPr>
        <p:spPr>
          <a:xfrm>
            <a:off x="6099547" y="3725473"/>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005086"/>
                </a:solidFill>
                <a:latin typeface="Century Gothic" panose="020B0502020202020204" pitchFamily="34" charset="0"/>
              </a:rPr>
              <a:t>14,6%</a:t>
            </a:r>
            <a:endParaRPr lang="en-GB" sz="1050" dirty="0">
              <a:solidFill>
                <a:srgbClr val="005086"/>
              </a:solidFill>
              <a:latin typeface="Century Gothic" panose="020B0502020202020204" pitchFamily="34" charset="0"/>
            </a:endParaRPr>
          </a:p>
        </p:txBody>
      </p:sp>
      <p:sp>
        <p:nvSpPr>
          <p:cNvPr id="20" name="TextBox 4">
            <a:extLst>
              <a:ext uri="{FF2B5EF4-FFF2-40B4-BE49-F238E27FC236}">
                <a16:creationId xmlns:a16="http://schemas.microsoft.com/office/drawing/2014/main" xmlns="" id="{1E76D385-9454-CC0B-EB14-189AE148CB3F}"/>
              </a:ext>
            </a:extLst>
          </p:cNvPr>
          <p:cNvSpPr txBox="1"/>
          <p:nvPr/>
        </p:nvSpPr>
        <p:spPr>
          <a:xfrm>
            <a:off x="6099547" y="4135415"/>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solidFill>
                  <a:srgbClr val="FF7F4D"/>
                </a:solidFill>
                <a:latin typeface="Century Gothic" panose="020B0502020202020204" pitchFamily="34" charset="0"/>
              </a:rPr>
              <a:t>11,4%</a:t>
            </a:r>
            <a:endParaRPr lang="en-GB" sz="1050" dirty="0">
              <a:solidFill>
                <a:srgbClr val="FF7F4D"/>
              </a:solidFill>
              <a:latin typeface="Century Gothic" panose="020B0502020202020204" pitchFamily="34" charset="0"/>
            </a:endParaRPr>
          </a:p>
        </p:txBody>
      </p:sp>
      <p:sp>
        <p:nvSpPr>
          <p:cNvPr id="23" name="TextBox 4">
            <a:extLst>
              <a:ext uri="{FF2B5EF4-FFF2-40B4-BE49-F238E27FC236}">
                <a16:creationId xmlns:a16="http://schemas.microsoft.com/office/drawing/2014/main" xmlns="" id="{1F42F6D5-3CF1-3E08-B29E-719E6370751F}"/>
              </a:ext>
            </a:extLst>
          </p:cNvPr>
          <p:cNvSpPr txBox="1"/>
          <p:nvPr/>
        </p:nvSpPr>
        <p:spPr>
          <a:xfrm>
            <a:off x="4045868" y="1316328"/>
            <a:ext cx="3953057"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solidFill>
                <a:latin typeface="Century Gothic" panose="020B0502020202020204" pitchFamily="34" charset="0"/>
              </a:rPr>
              <a:t>HR (95% Cl) : 0,84 (0,69-1,02)</a:t>
            </a:r>
          </a:p>
          <a:p>
            <a:r>
              <a:rPr lang="en-GB" sz="1050" b="1" dirty="0">
                <a:solidFill>
                  <a:prstClr val="black"/>
                </a:solidFill>
                <a:latin typeface="Century Gothic" panose="020B0502020202020204" pitchFamily="34" charset="0"/>
              </a:rPr>
              <a:t>P=0,0362</a:t>
            </a:r>
          </a:p>
          <a:p>
            <a:r>
              <a:rPr lang="en-GB" sz="1050" dirty="0">
                <a:solidFill>
                  <a:prstClr val="black"/>
                </a:solidFill>
                <a:latin typeface="Century Gothic" panose="020B0502020202020204" pitchFamily="34" charset="0"/>
              </a:rPr>
              <a:t>Patients/Events </a:t>
            </a:r>
            <a:r>
              <a:rPr lang="en-GB" sz="1050" b="1" dirty="0">
                <a:solidFill>
                  <a:srgbClr val="005086"/>
                </a:solidFill>
                <a:latin typeface="Century Gothic" panose="020B0502020202020204" pitchFamily="34" charset="0"/>
              </a:rPr>
              <a:t>214 (87,3%)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224 (90,7%)</a:t>
            </a:r>
          </a:p>
          <a:p>
            <a:r>
              <a:rPr lang="en-GB" sz="1050" dirty="0">
                <a:solidFill>
                  <a:prstClr val="black"/>
                </a:solidFill>
                <a:latin typeface="Century Gothic" panose="020B0502020202020204" pitchFamily="34" charset="0"/>
              </a:rPr>
              <a:t>Median (95%CI), months </a:t>
            </a:r>
            <a:r>
              <a:rPr lang="en-GB" sz="1050" b="1" dirty="0">
                <a:solidFill>
                  <a:srgbClr val="005086"/>
                </a:solidFill>
                <a:latin typeface="Century Gothic" panose="020B0502020202020204" pitchFamily="34" charset="0"/>
              </a:rPr>
              <a:t>15,9 </a:t>
            </a:r>
            <a:r>
              <a:rPr lang="en-GB" sz="1050" dirty="0">
                <a:solidFill>
                  <a:srgbClr val="005086"/>
                </a:solidFill>
                <a:latin typeface="Century Gothic" panose="020B0502020202020204" pitchFamily="34" charset="0"/>
              </a:rPr>
              <a:t>(13,7-18,8)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14,7 </a:t>
            </a:r>
            <a:r>
              <a:rPr lang="en-GB" sz="1050" dirty="0">
                <a:solidFill>
                  <a:srgbClr val="FF7F4D"/>
                </a:solidFill>
                <a:latin typeface="Century Gothic" panose="020B0502020202020204" pitchFamily="34" charset="0"/>
              </a:rPr>
              <a:t>(12,7-17,1)</a:t>
            </a:r>
          </a:p>
        </p:txBody>
      </p:sp>
      <p:sp>
        <p:nvSpPr>
          <p:cNvPr id="24" name="Forme libre : forme 23">
            <a:extLst>
              <a:ext uri="{FF2B5EF4-FFF2-40B4-BE49-F238E27FC236}">
                <a16:creationId xmlns:a16="http://schemas.microsoft.com/office/drawing/2014/main" xmlns="" id="{B896E353-AF2D-BA51-EB3C-BA149FAD8906}"/>
              </a:ext>
            </a:extLst>
          </p:cNvPr>
          <p:cNvSpPr/>
          <p:nvPr/>
        </p:nvSpPr>
        <p:spPr>
          <a:xfrm>
            <a:off x="2243175" y="1696381"/>
            <a:ext cx="5527964" cy="2660073"/>
          </a:xfrm>
          <a:custGeom>
            <a:avLst/>
            <a:gdLst>
              <a:gd name="connsiteX0" fmla="*/ 0 w 5527964"/>
              <a:gd name="connsiteY0" fmla="*/ 0 h 2660073"/>
              <a:gd name="connsiteX1" fmla="*/ 44761 w 5527964"/>
              <a:gd name="connsiteY1" fmla="*/ 0 h 2660073"/>
              <a:gd name="connsiteX2" fmla="*/ 86325 w 5527964"/>
              <a:gd name="connsiteY2" fmla="*/ 25578 h 2660073"/>
              <a:gd name="connsiteX3" fmla="*/ 124691 w 5527964"/>
              <a:gd name="connsiteY3" fmla="*/ 35169 h 2660073"/>
              <a:gd name="connsiteX4" fmla="*/ 140677 w 5527964"/>
              <a:gd name="connsiteY4" fmla="*/ 41564 h 2660073"/>
              <a:gd name="connsiteX5" fmla="*/ 153466 w 5527964"/>
              <a:gd name="connsiteY5" fmla="*/ 51155 h 2660073"/>
              <a:gd name="connsiteX6" fmla="*/ 166255 w 5527964"/>
              <a:gd name="connsiteY6" fmla="*/ 54353 h 2660073"/>
              <a:gd name="connsiteX7" fmla="*/ 182241 w 5527964"/>
              <a:gd name="connsiteY7" fmla="*/ 60747 h 2660073"/>
              <a:gd name="connsiteX8" fmla="*/ 227002 w 5527964"/>
              <a:gd name="connsiteY8" fmla="*/ 67141 h 2660073"/>
              <a:gd name="connsiteX9" fmla="*/ 233396 w 5527964"/>
              <a:gd name="connsiteY9" fmla="*/ 73536 h 2660073"/>
              <a:gd name="connsiteX10" fmla="*/ 242988 w 5527964"/>
              <a:gd name="connsiteY10" fmla="*/ 76733 h 2660073"/>
              <a:gd name="connsiteX11" fmla="*/ 255776 w 5527964"/>
              <a:gd name="connsiteY11" fmla="*/ 83127 h 2660073"/>
              <a:gd name="connsiteX12" fmla="*/ 274960 w 5527964"/>
              <a:gd name="connsiteY12" fmla="*/ 92719 h 2660073"/>
              <a:gd name="connsiteX13" fmla="*/ 284551 w 5527964"/>
              <a:gd name="connsiteY13" fmla="*/ 99113 h 2660073"/>
              <a:gd name="connsiteX14" fmla="*/ 290946 w 5527964"/>
              <a:gd name="connsiteY14" fmla="*/ 105508 h 2660073"/>
              <a:gd name="connsiteX15" fmla="*/ 306932 w 5527964"/>
              <a:gd name="connsiteY15" fmla="*/ 115099 h 2660073"/>
              <a:gd name="connsiteX16" fmla="*/ 316523 w 5527964"/>
              <a:gd name="connsiteY16" fmla="*/ 124691 h 2660073"/>
              <a:gd name="connsiteX17" fmla="*/ 326115 w 5527964"/>
              <a:gd name="connsiteY17" fmla="*/ 127888 h 2660073"/>
              <a:gd name="connsiteX18" fmla="*/ 342101 w 5527964"/>
              <a:gd name="connsiteY18" fmla="*/ 134283 h 2660073"/>
              <a:gd name="connsiteX19" fmla="*/ 354890 w 5527964"/>
              <a:gd name="connsiteY19" fmla="*/ 143874 h 2660073"/>
              <a:gd name="connsiteX20" fmla="*/ 374073 w 5527964"/>
              <a:gd name="connsiteY20" fmla="*/ 153466 h 2660073"/>
              <a:gd name="connsiteX21" fmla="*/ 406045 w 5527964"/>
              <a:gd name="connsiteY21" fmla="*/ 175846 h 2660073"/>
              <a:gd name="connsiteX22" fmla="*/ 415637 w 5527964"/>
              <a:gd name="connsiteY22" fmla="*/ 182241 h 2660073"/>
              <a:gd name="connsiteX23" fmla="*/ 434820 w 5527964"/>
              <a:gd name="connsiteY23" fmla="*/ 188635 h 2660073"/>
              <a:gd name="connsiteX24" fmla="*/ 444411 w 5527964"/>
              <a:gd name="connsiteY24" fmla="*/ 191832 h 2660073"/>
              <a:gd name="connsiteX25" fmla="*/ 457200 w 5527964"/>
              <a:gd name="connsiteY25" fmla="*/ 201424 h 2660073"/>
              <a:gd name="connsiteX26" fmla="*/ 469989 w 5527964"/>
              <a:gd name="connsiteY26" fmla="*/ 204621 h 2660073"/>
              <a:gd name="connsiteX27" fmla="*/ 492369 w 5527964"/>
              <a:gd name="connsiteY27" fmla="*/ 227002 h 2660073"/>
              <a:gd name="connsiteX28" fmla="*/ 508355 w 5527964"/>
              <a:gd name="connsiteY28" fmla="*/ 233396 h 2660073"/>
              <a:gd name="connsiteX29" fmla="*/ 543525 w 5527964"/>
              <a:gd name="connsiteY29" fmla="*/ 258974 h 2660073"/>
              <a:gd name="connsiteX30" fmla="*/ 559511 w 5527964"/>
              <a:gd name="connsiteY30" fmla="*/ 265368 h 2660073"/>
              <a:gd name="connsiteX31" fmla="*/ 585088 w 5527964"/>
              <a:gd name="connsiteY31" fmla="*/ 278157 h 2660073"/>
              <a:gd name="connsiteX32" fmla="*/ 597877 w 5527964"/>
              <a:gd name="connsiteY32" fmla="*/ 287748 h 2660073"/>
              <a:gd name="connsiteX33" fmla="*/ 623455 w 5527964"/>
              <a:gd name="connsiteY33" fmla="*/ 300537 h 2660073"/>
              <a:gd name="connsiteX34" fmla="*/ 655427 w 5527964"/>
              <a:gd name="connsiteY34" fmla="*/ 306932 h 2660073"/>
              <a:gd name="connsiteX35" fmla="*/ 668216 w 5527964"/>
              <a:gd name="connsiteY35" fmla="*/ 338904 h 2660073"/>
              <a:gd name="connsiteX36" fmla="*/ 716174 w 5527964"/>
              <a:gd name="connsiteY36" fmla="*/ 338904 h 2660073"/>
              <a:gd name="connsiteX37" fmla="*/ 764132 w 5527964"/>
              <a:gd name="connsiteY37" fmla="*/ 383664 h 2660073"/>
              <a:gd name="connsiteX38" fmla="*/ 783315 w 5527964"/>
              <a:gd name="connsiteY38" fmla="*/ 409242 h 2660073"/>
              <a:gd name="connsiteX39" fmla="*/ 789709 w 5527964"/>
              <a:gd name="connsiteY39" fmla="*/ 441214 h 2660073"/>
              <a:gd name="connsiteX40" fmla="*/ 802498 w 5527964"/>
              <a:gd name="connsiteY40" fmla="*/ 469989 h 2660073"/>
              <a:gd name="connsiteX41" fmla="*/ 805695 w 5527964"/>
              <a:gd name="connsiteY41" fmla="*/ 485975 h 2660073"/>
              <a:gd name="connsiteX42" fmla="*/ 815287 w 5527964"/>
              <a:gd name="connsiteY42" fmla="*/ 489172 h 2660073"/>
              <a:gd name="connsiteX43" fmla="*/ 828076 w 5527964"/>
              <a:gd name="connsiteY43" fmla="*/ 501961 h 2660073"/>
              <a:gd name="connsiteX44" fmla="*/ 847259 w 5527964"/>
              <a:gd name="connsiteY44" fmla="*/ 524341 h 2660073"/>
              <a:gd name="connsiteX45" fmla="*/ 853653 w 5527964"/>
              <a:gd name="connsiteY45" fmla="*/ 533933 h 2660073"/>
              <a:gd name="connsiteX46" fmla="*/ 876034 w 5527964"/>
              <a:gd name="connsiteY46" fmla="*/ 601074 h 2660073"/>
              <a:gd name="connsiteX47" fmla="*/ 898414 w 5527964"/>
              <a:gd name="connsiteY47" fmla="*/ 607469 h 2660073"/>
              <a:gd name="connsiteX48" fmla="*/ 904809 w 5527964"/>
              <a:gd name="connsiteY48" fmla="*/ 610666 h 2660073"/>
              <a:gd name="connsiteX49" fmla="*/ 946372 w 5527964"/>
              <a:gd name="connsiteY49" fmla="*/ 610666 h 2660073"/>
              <a:gd name="connsiteX50" fmla="*/ 955964 w 5527964"/>
              <a:gd name="connsiteY50" fmla="*/ 671413 h 2660073"/>
              <a:gd name="connsiteX51" fmla="*/ 994330 w 5527964"/>
              <a:gd name="connsiteY51" fmla="*/ 700188 h 2660073"/>
              <a:gd name="connsiteX52" fmla="*/ 1000725 w 5527964"/>
              <a:gd name="connsiteY52" fmla="*/ 709779 h 2660073"/>
              <a:gd name="connsiteX53" fmla="*/ 1026302 w 5527964"/>
              <a:gd name="connsiteY53" fmla="*/ 735357 h 2660073"/>
              <a:gd name="connsiteX54" fmla="*/ 1032697 w 5527964"/>
              <a:gd name="connsiteY54" fmla="*/ 754540 h 2660073"/>
              <a:gd name="connsiteX55" fmla="*/ 1042288 w 5527964"/>
              <a:gd name="connsiteY55" fmla="*/ 764132 h 2660073"/>
              <a:gd name="connsiteX56" fmla="*/ 1048683 w 5527964"/>
              <a:gd name="connsiteY56" fmla="*/ 773723 h 2660073"/>
              <a:gd name="connsiteX57" fmla="*/ 1083852 w 5527964"/>
              <a:gd name="connsiteY57" fmla="*/ 773723 h 2660073"/>
              <a:gd name="connsiteX58" fmla="*/ 1099838 w 5527964"/>
              <a:gd name="connsiteY58" fmla="*/ 818484 h 2660073"/>
              <a:gd name="connsiteX59" fmla="*/ 1160585 w 5527964"/>
              <a:gd name="connsiteY59" fmla="*/ 872837 h 2660073"/>
              <a:gd name="connsiteX60" fmla="*/ 1198951 w 5527964"/>
              <a:gd name="connsiteY60" fmla="*/ 872837 h 2660073"/>
              <a:gd name="connsiteX61" fmla="*/ 1198951 w 5527964"/>
              <a:gd name="connsiteY61" fmla="*/ 911203 h 2660073"/>
              <a:gd name="connsiteX62" fmla="*/ 1227726 w 5527964"/>
              <a:gd name="connsiteY62" fmla="*/ 955964 h 2660073"/>
              <a:gd name="connsiteX63" fmla="*/ 1310853 w 5527964"/>
              <a:gd name="connsiteY63" fmla="*/ 1016711 h 2660073"/>
              <a:gd name="connsiteX64" fmla="*/ 1336431 w 5527964"/>
              <a:gd name="connsiteY64" fmla="*/ 1058274 h 2660073"/>
              <a:gd name="connsiteX65" fmla="*/ 1355614 w 5527964"/>
              <a:gd name="connsiteY65" fmla="*/ 1093444 h 2660073"/>
              <a:gd name="connsiteX66" fmla="*/ 1358811 w 5527964"/>
              <a:gd name="connsiteY66" fmla="*/ 1106232 h 2660073"/>
              <a:gd name="connsiteX67" fmla="*/ 1362009 w 5527964"/>
              <a:gd name="connsiteY67" fmla="*/ 1122218 h 2660073"/>
              <a:gd name="connsiteX68" fmla="*/ 1368403 w 5527964"/>
              <a:gd name="connsiteY68" fmla="*/ 1128613 h 2660073"/>
              <a:gd name="connsiteX69" fmla="*/ 1374797 w 5527964"/>
              <a:gd name="connsiteY69" fmla="*/ 1138204 h 2660073"/>
              <a:gd name="connsiteX70" fmla="*/ 1416361 w 5527964"/>
              <a:gd name="connsiteY70" fmla="*/ 1138204 h 2660073"/>
              <a:gd name="connsiteX71" fmla="*/ 1441939 w 5527964"/>
              <a:gd name="connsiteY71" fmla="*/ 1150993 h 2660073"/>
              <a:gd name="connsiteX72" fmla="*/ 1480305 w 5527964"/>
              <a:gd name="connsiteY72" fmla="*/ 1150993 h 2660073"/>
              <a:gd name="connsiteX73" fmla="*/ 1547446 w 5527964"/>
              <a:gd name="connsiteY73" fmla="*/ 1227726 h 2660073"/>
              <a:gd name="connsiteX74" fmla="*/ 1589010 w 5527964"/>
              <a:gd name="connsiteY74" fmla="*/ 1227726 h 2660073"/>
              <a:gd name="connsiteX75" fmla="*/ 1630574 w 5527964"/>
              <a:gd name="connsiteY75" fmla="*/ 1262895 h 2660073"/>
              <a:gd name="connsiteX76" fmla="*/ 1678532 w 5527964"/>
              <a:gd name="connsiteY76" fmla="*/ 1262895 h 2660073"/>
              <a:gd name="connsiteX77" fmla="*/ 1720095 w 5527964"/>
              <a:gd name="connsiteY77" fmla="*/ 1333234 h 2660073"/>
              <a:gd name="connsiteX78" fmla="*/ 1748870 w 5527964"/>
              <a:gd name="connsiteY78" fmla="*/ 1346023 h 2660073"/>
              <a:gd name="connsiteX79" fmla="*/ 1768053 w 5527964"/>
              <a:gd name="connsiteY79" fmla="*/ 1352417 h 2660073"/>
              <a:gd name="connsiteX80" fmla="*/ 1803223 w 5527964"/>
              <a:gd name="connsiteY80" fmla="*/ 1371600 h 2660073"/>
              <a:gd name="connsiteX81" fmla="*/ 1819209 w 5527964"/>
              <a:gd name="connsiteY81" fmla="*/ 1377995 h 2660073"/>
              <a:gd name="connsiteX82" fmla="*/ 1847983 w 5527964"/>
              <a:gd name="connsiteY82" fmla="*/ 1393981 h 2660073"/>
              <a:gd name="connsiteX83" fmla="*/ 1886350 w 5527964"/>
              <a:gd name="connsiteY83" fmla="*/ 1397178 h 2660073"/>
              <a:gd name="connsiteX84" fmla="*/ 1899139 w 5527964"/>
              <a:gd name="connsiteY84" fmla="*/ 1403572 h 2660073"/>
              <a:gd name="connsiteX85" fmla="*/ 1911927 w 5527964"/>
              <a:gd name="connsiteY85" fmla="*/ 1441939 h 2660073"/>
              <a:gd name="connsiteX86" fmla="*/ 1975872 w 5527964"/>
              <a:gd name="connsiteY86" fmla="*/ 1441939 h 2660073"/>
              <a:gd name="connsiteX87" fmla="*/ 2154915 w 5527964"/>
              <a:gd name="connsiteY87" fmla="*/ 1569827 h 2660073"/>
              <a:gd name="connsiteX88" fmla="*/ 2257225 w 5527964"/>
              <a:gd name="connsiteY88" fmla="*/ 1569827 h 2660073"/>
              <a:gd name="connsiteX89" fmla="*/ 2321169 w 5527964"/>
              <a:gd name="connsiteY89" fmla="*/ 1627376 h 2660073"/>
              <a:gd name="connsiteX90" fmla="*/ 2353141 w 5527964"/>
              <a:gd name="connsiteY90" fmla="*/ 1627376 h 2660073"/>
              <a:gd name="connsiteX91" fmla="*/ 2388311 w 5527964"/>
              <a:gd name="connsiteY91" fmla="*/ 1697715 h 2660073"/>
              <a:gd name="connsiteX92" fmla="*/ 2455452 w 5527964"/>
              <a:gd name="connsiteY92" fmla="*/ 1755264 h 2660073"/>
              <a:gd name="connsiteX93" fmla="*/ 2503410 w 5527964"/>
              <a:gd name="connsiteY93" fmla="*/ 1755264 h 2660073"/>
              <a:gd name="connsiteX94" fmla="*/ 2548171 w 5527964"/>
              <a:gd name="connsiteY94" fmla="*/ 1796828 h 2660073"/>
              <a:gd name="connsiteX95" fmla="*/ 2548171 w 5527964"/>
              <a:gd name="connsiteY95" fmla="*/ 1828800 h 2660073"/>
              <a:gd name="connsiteX96" fmla="*/ 2612115 w 5527964"/>
              <a:gd name="connsiteY96" fmla="*/ 1870364 h 2660073"/>
              <a:gd name="connsiteX97" fmla="*/ 2701637 w 5527964"/>
              <a:gd name="connsiteY97" fmla="*/ 1870364 h 2660073"/>
              <a:gd name="connsiteX98" fmla="*/ 2720820 w 5527964"/>
              <a:gd name="connsiteY98" fmla="*/ 1902336 h 2660073"/>
              <a:gd name="connsiteX99" fmla="*/ 2768778 w 5527964"/>
              <a:gd name="connsiteY99" fmla="*/ 1902336 h 2660073"/>
              <a:gd name="connsiteX100" fmla="*/ 2807144 w 5527964"/>
              <a:gd name="connsiteY100" fmla="*/ 1934308 h 2660073"/>
              <a:gd name="connsiteX101" fmla="*/ 2877483 w 5527964"/>
              <a:gd name="connsiteY101" fmla="*/ 1934308 h 2660073"/>
              <a:gd name="connsiteX102" fmla="*/ 2896666 w 5527964"/>
              <a:gd name="connsiteY102" fmla="*/ 1982266 h 2660073"/>
              <a:gd name="connsiteX103" fmla="*/ 2963807 w 5527964"/>
              <a:gd name="connsiteY103" fmla="*/ 1982266 h 2660073"/>
              <a:gd name="connsiteX104" fmla="*/ 2998976 w 5527964"/>
              <a:gd name="connsiteY104" fmla="*/ 2033421 h 2660073"/>
              <a:gd name="connsiteX105" fmla="*/ 3094893 w 5527964"/>
              <a:gd name="connsiteY105" fmla="*/ 2078182 h 2660073"/>
              <a:gd name="connsiteX106" fmla="*/ 3152442 w 5527964"/>
              <a:gd name="connsiteY106" fmla="*/ 2078182 h 2660073"/>
              <a:gd name="connsiteX107" fmla="*/ 3277133 w 5527964"/>
              <a:gd name="connsiteY107" fmla="*/ 2138929 h 2660073"/>
              <a:gd name="connsiteX108" fmla="*/ 3318697 w 5527964"/>
              <a:gd name="connsiteY108" fmla="*/ 2138929 h 2660073"/>
              <a:gd name="connsiteX109" fmla="*/ 3385838 w 5527964"/>
              <a:gd name="connsiteY109" fmla="*/ 2174098 h 2660073"/>
              <a:gd name="connsiteX110" fmla="*/ 3449782 w 5527964"/>
              <a:gd name="connsiteY110" fmla="*/ 2174098 h 2660073"/>
              <a:gd name="connsiteX111" fmla="*/ 3475360 w 5527964"/>
              <a:gd name="connsiteY111" fmla="*/ 2202873 h 2660073"/>
              <a:gd name="connsiteX112" fmla="*/ 3571276 w 5527964"/>
              <a:gd name="connsiteY112" fmla="*/ 2202873 h 2660073"/>
              <a:gd name="connsiteX113" fmla="*/ 3628825 w 5527964"/>
              <a:gd name="connsiteY113" fmla="*/ 2234845 h 2660073"/>
              <a:gd name="connsiteX114" fmla="*/ 3673586 w 5527964"/>
              <a:gd name="connsiteY114" fmla="*/ 2234845 h 2660073"/>
              <a:gd name="connsiteX115" fmla="*/ 3734333 w 5527964"/>
              <a:gd name="connsiteY115" fmla="*/ 2279606 h 2660073"/>
              <a:gd name="connsiteX116" fmla="*/ 3779094 w 5527964"/>
              <a:gd name="connsiteY116" fmla="*/ 2279606 h 2660073"/>
              <a:gd name="connsiteX117" fmla="*/ 3801474 w 5527964"/>
              <a:gd name="connsiteY117" fmla="*/ 2301986 h 2660073"/>
              <a:gd name="connsiteX118" fmla="*/ 4133983 w 5527964"/>
              <a:gd name="connsiteY118" fmla="*/ 2301986 h 2660073"/>
              <a:gd name="connsiteX119" fmla="*/ 4133983 w 5527964"/>
              <a:gd name="connsiteY119" fmla="*/ 2333958 h 2660073"/>
              <a:gd name="connsiteX120" fmla="*/ 4213913 w 5527964"/>
              <a:gd name="connsiteY120" fmla="*/ 2333958 h 2660073"/>
              <a:gd name="connsiteX121" fmla="*/ 4213913 w 5527964"/>
              <a:gd name="connsiteY121" fmla="*/ 2333958 h 2660073"/>
              <a:gd name="connsiteX122" fmla="*/ 4329013 w 5527964"/>
              <a:gd name="connsiteY122" fmla="*/ 2333958 h 2660073"/>
              <a:gd name="connsiteX123" fmla="*/ 4380168 w 5527964"/>
              <a:gd name="connsiteY123" fmla="*/ 2375522 h 2660073"/>
              <a:gd name="connsiteX124" fmla="*/ 5527964 w 5527964"/>
              <a:gd name="connsiteY124" fmla="*/ 2375522 h 2660073"/>
              <a:gd name="connsiteX125" fmla="*/ 5527964 w 5527964"/>
              <a:gd name="connsiteY125" fmla="*/ 2660073 h 266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527964" h="2660073">
                <a:moveTo>
                  <a:pt x="0" y="0"/>
                </a:moveTo>
                <a:lnTo>
                  <a:pt x="44761" y="0"/>
                </a:lnTo>
                <a:lnTo>
                  <a:pt x="86325" y="25578"/>
                </a:lnTo>
                <a:cubicBezTo>
                  <a:pt x="103337" y="29358"/>
                  <a:pt x="110941" y="30013"/>
                  <a:pt x="124691" y="35169"/>
                </a:cubicBezTo>
                <a:cubicBezTo>
                  <a:pt x="130065" y="37184"/>
                  <a:pt x="135660" y="38777"/>
                  <a:pt x="140677" y="41564"/>
                </a:cubicBezTo>
                <a:cubicBezTo>
                  <a:pt x="145335" y="44152"/>
                  <a:pt x="148700" y="48772"/>
                  <a:pt x="153466" y="51155"/>
                </a:cubicBezTo>
                <a:cubicBezTo>
                  <a:pt x="157396" y="53120"/>
                  <a:pt x="162086" y="52963"/>
                  <a:pt x="166255" y="54353"/>
                </a:cubicBezTo>
                <a:cubicBezTo>
                  <a:pt x="171700" y="56168"/>
                  <a:pt x="176704" y="59237"/>
                  <a:pt x="182241" y="60747"/>
                </a:cubicBezTo>
                <a:cubicBezTo>
                  <a:pt x="190043" y="62875"/>
                  <a:pt x="221311" y="66430"/>
                  <a:pt x="227002" y="67141"/>
                </a:cubicBezTo>
                <a:cubicBezTo>
                  <a:pt x="229133" y="69273"/>
                  <a:pt x="230811" y="71985"/>
                  <a:pt x="233396" y="73536"/>
                </a:cubicBezTo>
                <a:cubicBezTo>
                  <a:pt x="236286" y="75270"/>
                  <a:pt x="239890" y="75405"/>
                  <a:pt x="242988" y="76733"/>
                </a:cubicBezTo>
                <a:cubicBezTo>
                  <a:pt x="247368" y="78610"/>
                  <a:pt x="251811" y="80483"/>
                  <a:pt x="255776" y="83127"/>
                </a:cubicBezTo>
                <a:cubicBezTo>
                  <a:pt x="272879" y="94529"/>
                  <a:pt x="248168" y="86021"/>
                  <a:pt x="274960" y="92719"/>
                </a:cubicBezTo>
                <a:cubicBezTo>
                  <a:pt x="278157" y="94850"/>
                  <a:pt x="281551" y="96713"/>
                  <a:pt x="284551" y="99113"/>
                </a:cubicBezTo>
                <a:cubicBezTo>
                  <a:pt x="286905" y="100996"/>
                  <a:pt x="288493" y="103756"/>
                  <a:pt x="290946" y="105508"/>
                </a:cubicBezTo>
                <a:cubicBezTo>
                  <a:pt x="296003" y="109120"/>
                  <a:pt x="301961" y="111370"/>
                  <a:pt x="306932" y="115099"/>
                </a:cubicBezTo>
                <a:cubicBezTo>
                  <a:pt x="310549" y="117812"/>
                  <a:pt x="312761" y="122183"/>
                  <a:pt x="316523" y="124691"/>
                </a:cubicBezTo>
                <a:cubicBezTo>
                  <a:pt x="319327" y="126561"/>
                  <a:pt x="322959" y="126705"/>
                  <a:pt x="326115" y="127888"/>
                </a:cubicBezTo>
                <a:cubicBezTo>
                  <a:pt x="331489" y="129903"/>
                  <a:pt x="337084" y="131496"/>
                  <a:pt x="342101" y="134283"/>
                </a:cubicBezTo>
                <a:cubicBezTo>
                  <a:pt x="346759" y="136871"/>
                  <a:pt x="350321" y="141132"/>
                  <a:pt x="354890" y="143874"/>
                </a:cubicBezTo>
                <a:cubicBezTo>
                  <a:pt x="361020" y="147552"/>
                  <a:pt x="367679" y="150269"/>
                  <a:pt x="374073" y="153466"/>
                </a:cubicBezTo>
                <a:cubicBezTo>
                  <a:pt x="388094" y="174500"/>
                  <a:pt x="371225" y="152632"/>
                  <a:pt x="406045" y="175846"/>
                </a:cubicBezTo>
                <a:cubicBezTo>
                  <a:pt x="409242" y="177978"/>
                  <a:pt x="412125" y="180680"/>
                  <a:pt x="415637" y="182241"/>
                </a:cubicBezTo>
                <a:cubicBezTo>
                  <a:pt x="421796" y="184978"/>
                  <a:pt x="428426" y="186504"/>
                  <a:pt x="434820" y="188635"/>
                </a:cubicBezTo>
                <a:lnTo>
                  <a:pt x="444411" y="191832"/>
                </a:lnTo>
                <a:cubicBezTo>
                  <a:pt x="448674" y="195029"/>
                  <a:pt x="452434" y="199041"/>
                  <a:pt x="457200" y="201424"/>
                </a:cubicBezTo>
                <a:cubicBezTo>
                  <a:pt x="461130" y="203389"/>
                  <a:pt x="466435" y="202036"/>
                  <a:pt x="469989" y="204621"/>
                </a:cubicBezTo>
                <a:cubicBezTo>
                  <a:pt x="478521" y="210826"/>
                  <a:pt x="482573" y="223084"/>
                  <a:pt x="492369" y="227002"/>
                </a:cubicBezTo>
                <a:cubicBezTo>
                  <a:pt x="497698" y="229133"/>
                  <a:pt x="503488" y="230354"/>
                  <a:pt x="508355" y="233396"/>
                </a:cubicBezTo>
                <a:cubicBezTo>
                  <a:pt x="520647" y="241079"/>
                  <a:pt x="530066" y="253591"/>
                  <a:pt x="543525" y="258974"/>
                </a:cubicBezTo>
                <a:lnTo>
                  <a:pt x="559511" y="265368"/>
                </a:lnTo>
                <a:cubicBezTo>
                  <a:pt x="580418" y="286277"/>
                  <a:pt x="555687" y="265091"/>
                  <a:pt x="585088" y="278157"/>
                </a:cubicBezTo>
                <a:cubicBezTo>
                  <a:pt x="589957" y="280321"/>
                  <a:pt x="593199" y="285196"/>
                  <a:pt x="597877" y="287748"/>
                </a:cubicBezTo>
                <a:cubicBezTo>
                  <a:pt x="627753" y="304043"/>
                  <a:pt x="613384" y="290466"/>
                  <a:pt x="623455" y="300537"/>
                </a:cubicBezTo>
                <a:lnTo>
                  <a:pt x="655427" y="306932"/>
                </a:lnTo>
                <a:lnTo>
                  <a:pt x="668216" y="338904"/>
                </a:lnTo>
                <a:lnTo>
                  <a:pt x="716174" y="338904"/>
                </a:lnTo>
                <a:lnTo>
                  <a:pt x="764132" y="383664"/>
                </a:lnTo>
                <a:cubicBezTo>
                  <a:pt x="770526" y="392190"/>
                  <a:pt x="777593" y="400251"/>
                  <a:pt x="783315" y="409242"/>
                </a:cubicBezTo>
                <a:cubicBezTo>
                  <a:pt x="787528" y="415863"/>
                  <a:pt x="789092" y="438127"/>
                  <a:pt x="789709" y="441214"/>
                </a:cubicBezTo>
                <a:cubicBezTo>
                  <a:pt x="791529" y="450313"/>
                  <a:pt x="799116" y="463224"/>
                  <a:pt x="802498" y="469989"/>
                </a:cubicBezTo>
                <a:cubicBezTo>
                  <a:pt x="803564" y="475318"/>
                  <a:pt x="802681" y="481454"/>
                  <a:pt x="805695" y="485975"/>
                </a:cubicBezTo>
                <a:cubicBezTo>
                  <a:pt x="807565" y="488779"/>
                  <a:pt x="812544" y="487213"/>
                  <a:pt x="815287" y="489172"/>
                </a:cubicBezTo>
                <a:cubicBezTo>
                  <a:pt x="820193" y="492676"/>
                  <a:pt x="824375" y="497202"/>
                  <a:pt x="828076" y="501961"/>
                </a:cubicBezTo>
                <a:cubicBezTo>
                  <a:pt x="846763" y="525987"/>
                  <a:pt x="828094" y="511566"/>
                  <a:pt x="847259" y="524341"/>
                </a:cubicBezTo>
                <a:cubicBezTo>
                  <a:pt x="849390" y="527538"/>
                  <a:pt x="852438" y="530288"/>
                  <a:pt x="853653" y="533933"/>
                </a:cubicBezTo>
                <a:cubicBezTo>
                  <a:pt x="857221" y="544637"/>
                  <a:pt x="864493" y="598189"/>
                  <a:pt x="876034" y="601074"/>
                </a:cubicBezTo>
                <a:cubicBezTo>
                  <a:pt x="884130" y="603098"/>
                  <a:pt x="890761" y="604408"/>
                  <a:pt x="898414" y="607469"/>
                </a:cubicBezTo>
                <a:cubicBezTo>
                  <a:pt x="900627" y="608354"/>
                  <a:pt x="902677" y="609600"/>
                  <a:pt x="904809" y="610666"/>
                </a:cubicBezTo>
                <a:lnTo>
                  <a:pt x="946372" y="610666"/>
                </a:lnTo>
                <a:lnTo>
                  <a:pt x="955964" y="671413"/>
                </a:lnTo>
                <a:cubicBezTo>
                  <a:pt x="971548" y="681802"/>
                  <a:pt x="983237" y="686877"/>
                  <a:pt x="994330" y="700188"/>
                </a:cubicBezTo>
                <a:cubicBezTo>
                  <a:pt x="996790" y="703140"/>
                  <a:pt x="998140" y="706936"/>
                  <a:pt x="1000725" y="709779"/>
                </a:cubicBezTo>
                <a:cubicBezTo>
                  <a:pt x="1008836" y="718701"/>
                  <a:pt x="1026302" y="735357"/>
                  <a:pt x="1026302" y="735357"/>
                </a:cubicBezTo>
                <a:cubicBezTo>
                  <a:pt x="1028434" y="741751"/>
                  <a:pt x="1029424" y="748648"/>
                  <a:pt x="1032697" y="754540"/>
                </a:cubicBezTo>
                <a:cubicBezTo>
                  <a:pt x="1034893" y="758492"/>
                  <a:pt x="1039393" y="760659"/>
                  <a:pt x="1042288" y="764132"/>
                </a:cubicBezTo>
                <a:cubicBezTo>
                  <a:pt x="1044748" y="767084"/>
                  <a:pt x="1046551" y="770526"/>
                  <a:pt x="1048683" y="773723"/>
                </a:cubicBezTo>
                <a:lnTo>
                  <a:pt x="1083852" y="773723"/>
                </a:lnTo>
                <a:lnTo>
                  <a:pt x="1099838" y="818484"/>
                </a:lnTo>
                <a:lnTo>
                  <a:pt x="1160585" y="872837"/>
                </a:lnTo>
                <a:lnTo>
                  <a:pt x="1198951" y="872837"/>
                </a:lnTo>
                <a:lnTo>
                  <a:pt x="1198951" y="911203"/>
                </a:lnTo>
                <a:lnTo>
                  <a:pt x="1227726" y="955964"/>
                </a:lnTo>
                <a:lnTo>
                  <a:pt x="1310853" y="1016711"/>
                </a:lnTo>
                <a:cubicBezTo>
                  <a:pt x="1347900" y="1066104"/>
                  <a:pt x="1318314" y="1022040"/>
                  <a:pt x="1336431" y="1058274"/>
                </a:cubicBezTo>
                <a:cubicBezTo>
                  <a:pt x="1347800" y="1081012"/>
                  <a:pt x="1345432" y="1067987"/>
                  <a:pt x="1355614" y="1093444"/>
                </a:cubicBezTo>
                <a:cubicBezTo>
                  <a:pt x="1357246" y="1097524"/>
                  <a:pt x="1357858" y="1101943"/>
                  <a:pt x="1358811" y="1106232"/>
                </a:cubicBezTo>
                <a:cubicBezTo>
                  <a:pt x="1359990" y="1111537"/>
                  <a:pt x="1359868" y="1117223"/>
                  <a:pt x="1362009" y="1122218"/>
                </a:cubicBezTo>
                <a:cubicBezTo>
                  <a:pt x="1363196" y="1124989"/>
                  <a:pt x="1366520" y="1126259"/>
                  <a:pt x="1368403" y="1128613"/>
                </a:cubicBezTo>
                <a:cubicBezTo>
                  <a:pt x="1370803" y="1131613"/>
                  <a:pt x="1372666" y="1135007"/>
                  <a:pt x="1374797" y="1138204"/>
                </a:cubicBezTo>
                <a:lnTo>
                  <a:pt x="1416361" y="1138204"/>
                </a:lnTo>
                <a:lnTo>
                  <a:pt x="1441939" y="1150993"/>
                </a:lnTo>
                <a:lnTo>
                  <a:pt x="1480305" y="1150993"/>
                </a:lnTo>
                <a:lnTo>
                  <a:pt x="1547446" y="1227726"/>
                </a:lnTo>
                <a:lnTo>
                  <a:pt x="1589010" y="1227726"/>
                </a:lnTo>
                <a:lnTo>
                  <a:pt x="1630574" y="1262895"/>
                </a:lnTo>
                <a:lnTo>
                  <a:pt x="1678532" y="1262895"/>
                </a:lnTo>
                <a:lnTo>
                  <a:pt x="1720095" y="1333234"/>
                </a:lnTo>
                <a:cubicBezTo>
                  <a:pt x="1729687" y="1337497"/>
                  <a:pt x="1739124" y="1342125"/>
                  <a:pt x="1748870" y="1346023"/>
                </a:cubicBezTo>
                <a:cubicBezTo>
                  <a:pt x="1755128" y="1348526"/>
                  <a:pt x="1762445" y="1348678"/>
                  <a:pt x="1768053" y="1352417"/>
                </a:cubicBezTo>
                <a:cubicBezTo>
                  <a:pt x="1781190" y="1361174"/>
                  <a:pt x="1785089" y="1364346"/>
                  <a:pt x="1803223" y="1371600"/>
                </a:cubicBezTo>
                <a:cubicBezTo>
                  <a:pt x="1808552" y="1373732"/>
                  <a:pt x="1814076" y="1375428"/>
                  <a:pt x="1819209" y="1377995"/>
                </a:cubicBezTo>
                <a:cubicBezTo>
                  <a:pt x="1829023" y="1382902"/>
                  <a:pt x="1837433" y="1390967"/>
                  <a:pt x="1847983" y="1393981"/>
                </a:cubicBezTo>
                <a:cubicBezTo>
                  <a:pt x="1860323" y="1397507"/>
                  <a:pt x="1873561" y="1396112"/>
                  <a:pt x="1886350" y="1397178"/>
                </a:cubicBezTo>
                <a:cubicBezTo>
                  <a:pt x="1897371" y="1400852"/>
                  <a:pt x="1893558" y="1397992"/>
                  <a:pt x="1899139" y="1403572"/>
                </a:cubicBezTo>
                <a:lnTo>
                  <a:pt x="1911927" y="1441939"/>
                </a:lnTo>
                <a:lnTo>
                  <a:pt x="1975872" y="1441939"/>
                </a:lnTo>
                <a:lnTo>
                  <a:pt x="2154915" y="1569827"/>
                </a:lnTo>
                <a:lnTo>
                  <a:pt x="2257225" y="1569827"/>
                </a:lnTo>
                <a:lnTo>
                  <a:pt x="2321169" y="1627376"/>
                </a:lnTo>
                <a:lnTo>
                  <a:pt x="2353141" y="1627376"/>
                </a:lnTo>
                <a:lnTo>
                  <a:pt x="2388311" y="1697715"/>
                </a:lnTo>
                <a:lnTo>
                  <a:pt x="2455452" y="1755264"/>
                </a:lnTo>
                <a:lnTo>
                  <a:pt x="2503410" y="1755264"/>
                </a:lnTo>
                <a:lnTo>
                  <a:pt x="2548171" y="1796828"/>
                </a:lnTo>
                <a:lnTo>
                  <a:pt x="2548171" y="1828800"/>
                </a:lnTo>
                <a:lnTo>
                  <a:pt x="2612115" y="1870364"/>
                </a:lnTo>
                <a:lnTo>
                  <a:pt x="2701637" y="1870364"/>
                </a:lnTo>
                <a:lnTo>
                  <a:pt x="2720820" y="1902336"/>
                </a:lnTo>
                <a:lnTo>
                  <a:pt x="2768778" y="1902336"/>
                </a:lnTo>
                <a:lnTo>
                  <a:pt x="2807144" y="1934308"/>
                </a:lnTo>
                <a:lnTo>
                  <a:pt x="2877483" y="1934308"/>
                </a:lnTo>
                <a:lnTo>
                  <a:pt x="2896666" y="1982266"/>
                </a:lnTo>
                <a:lnTo>
                  <a:pt x="2963807" y="1982266"/>
                </a:lnTo>
                <a:lnTo>
                  <a:pt x="2998976" y="2033421"/>
                </a:lnTo>
                <a:lnTo>
                  <a:pt x="3094893" y="2078182"/>
                </a:lnTo>
                <a:lnTo>
                  <a:pt x="3152442" y="2078182"/>
                </a:lnTo>
                <a:lnTo>
                  <a:pt x="3277133" y="2138929"/>
                </a:lnTo>
                <a:lnTo>
                  <a:pt x="3318697" y="2138929"/>
                </a:lnTo>
                <a:lnTo>
                  <a:pt x="3385838" y="2174098"/>
                </a:lnTo>
                <a:lnTo>
                  <a:pt x="3449782" y="2174098"/>
                </a:lnTo>
                <a:lnTo>
                  <a:pt x="3475360" y="2202873"/>
                </a:lnTo>
                <a:lnTo>
                  <a:pt x="3571276" y="2202873"/>
                </a:lnTo>
                <a:lnTo>
                  <a:pt x="3628825" y="2234845"/>
                </a:lnTo>
                <a:lnTo>
                  <a:pt x="3673586" y="2234845"/>
                </a:lnTo>
                <a:lnTo>
                  <a:pt x="3734333" y="2279606"/>
                </a:lnTo>
                <a:lnTo>
                  <a:pt x="3779094" y="2279606"/>
                </a:lnTo>
                <a:lnTo>
                  <a:pt x="3801474" y="2301986"/>
                </a:lnTo>
                <a:lnTo>
                  <a:pt x="4133983" y="2301986"/>
                </a:lnTo>
                <a:lnTo>
                  <a:pt x="4133983" y="2333958"/>
                </a:lnTo>
                <a:lnTo>
                  <a:pt x="4213913" y="2333958"/>
                </a:lnTo>
                <a:lnTo>
                  <a:pt x="4213913" y="2333958"/>
                </a:lnTo>
                <a:lnTo>
                  <a:pt x="4329013" y="2333958"/>
                </a:lnTo>
                <a:lnTo>
                  <a:pt x="4380168" y="2375522"/>
                </a:lnTo>
                <a:lnTo>
                  <a:pt x="5527964" y="2375522"/>
                </a:lnTo>
                <a:lnTo>
                  <a:pt x="5527964" y="2660073"/>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Forme libre : forme 24">
            <a:extLst>
              <a:ext uri="{FF2B5EF4-FFF2-40B4-BE49-F238E27FC236}">
                <a16:creationId xmlns:a16="http://schemas.microsoft.com/office/drawing/2014/main" xmlns="" id="{7DAD6C2D-A67D-007D-6F55-13122C79BAD3}"/>
              </a:ext>
            </a:extLst>
          </p:cNvPr>
          <p:cNvSpPr/>
          <p:nvPr/>
        </p:nvSpPr>
        <p:spPr>
          <a:xfrm>
            <a:off x="2239978" y="1689987"/>
            <a:ext cx="5313751" cy="2519396"/>
          </a:xfrm>
          <a:custGeom>
            <a:avLst/>
            <a:gdLst>
              <a:gd name="connsiteX0" fmla="*/ 0 w 5313751"/>
              <a:gd name="connsiteY0" fmla="*/ 0 h 2519396"/>
              <a:gd name="connsiteX1" fmla="*/ 63944 w 5313751"/>
              <a:gd name="connsiteY1" fmla="*/ 38366 h 2519396"/>
              <a:gd name="connsiteX2" fmla="*/ 99113 w 5313751"/>
              <a:gd name="connsiteY2" fmla="*/ 51155 h 2519396"/>
              <a:gd name="connsiteX3" fmla="*/ 108705 w 5313751"/>
              <a:gd name="connsiteY3" fmla="*/ 54352 h 2519396"/>
              <a:gd name="connsiteX4" fmla="*/ 137480 w 5313751"/>
              <a:gd name="connsiteY4" fmla="*/ 60747 h 2519396"/>
              <a:gd name="connsiteX5" fmla="*/ 150269 w 5313751"/>
              <a:gd name="connsiteY5" fmla="*/ 67141 h 2519396"/>
              <a:gd name="connsiteX6" fmla="*/ 169452 w 5313751"/>
              <a:gd name="connsiteY6" fmla="*/ 70338 h 2519396"/>
              <a:gd name="connsiteX7" fmla="*/ 188635 w 5313751"/>
              <a:gd name="connsiteY7" fmla="*/ 73535 h 2519396"/>
              <a:gd name="connsiteX8" fmla="*/ 258973 w 5313751"/>
              <a:gd name="connsiteY8" fmla="*/ 76733 h 2519396"/>
              <a:gd name="connsiteX9" fmla="*/ 294143 w 5313751"/>
              <a:gd name="connsiteY9" fmla="*/ 86324 h 2519396"/>
              <a:gd name="connsiteX10" fmla="*/ 303734 w 5313751"/>
              <a:gd name="connsiteY10" fmla="*/ 92719 h 2519396"/>
              <a:gd name="connsiteX11" fmla="*/ 316523 w 5313751"/>
              <a:gd name="connsiteY11" fmla="*/ 99113 h 2519396"/>
              <a:gd name="connsiteX12" fmla="*/ 335706 w 5313751"/>
              <a:gd name="connsiteY12" fmla="*/ 111902 h 2519396"/>
              <a:gd name="connsiteX13" fmla="*/ 348495 w 5313751"/>
              <a:gd name="connsiteY13" fmla="*/ 115099 h 2519396"/>
              <a:gd name="connsiteX14" fmla="*/ 354890 w 5313751"/>
              <a:gd name="connsiteY14" fmla="*/ 121493 h 2519396"/>
              <a:gd name="connsiteX15" fmla="*/ 370876 w 5313751"/>
              <a:gd name="connsiteY15" fmla="*/ 131085 h 2519396"/>
              <a:gd name="connsiteX16" fmla="*/ 412439 w 5313751"/>
              <a:gd name="connsiteY16" fmla="*/ 131085 h 2519396"/>
              <a:gd name="connsiteX17" fmla="*/ 438017 w 5313751"/>
              <a:gd name="connsiteY17" fmla="*/ 182240 h 2519396"/>
              <a:gd name="connsiteX18" fmla="*/ 479580 w 5313751"/>
              <a:gd name="connsiteY18" fmla="*/ 182240 h 2519396"/>
              <a:gd name="connsiteX19" fmla="*/ 505158 w 5313751"/>
              <a:gd name="connsiteY19" fmla="*/ 236593 h 2519396"/>
              <a:gd name="connsiteX20" fmla="*/ 540327 w 5313751"/>
              <a:gd name="connsiteY20" fmla="*/ 236593 h 2519396"/>
              <a:gd name="connsiteX21" fmla="*/ 565905 w 5313751"/>
              <a:gd name="connsiteY21" fmla="*/ 313326 h 2519396"/>
              <a:gd name="connsiteX22" fmla="*/ 620257 w 5313751"/>
              <a:gd name="connsiteY22" fmla="*/ 326114 h 2519396"/>
              <a:gd name="connsiteX23" fmla="*/ 639441 w 5313751"/>
              <a:gd name="connsiteY23" fmla="*/ 380467 h 2519396"/>
              <a:gd name="connsiteX24" fmla="*/ 712976 w 5313751"/>
              <a:gd name="connsiteY24" fmla="*/ 422031 h 2519396"/>
              <a:gd name="connsiteX25" fmla="*/ 821681 w 5313751"/>
              <a:gd name="connsiteY25" fmla="*/ 604271 h 2519396"/>
              <a:gd name="connsiteX26" fmla="*/ 908006 w 5313751"/>
              <a:gd name="connsiteY26" fmla="*/ 764131 h 2519396"/>
              <a:gd name="connsiteX27" fmla="*/ 946372 w 5313751"/>
              <a:gd name="connsiteY27" fmla="*/ 764131 h 2519396"/>
              <a:gd name="connsiteX28" fmla="*/ 984738 w 5313751"/>
              <a:gd name="connsiteY28" fmla="*/ 853653 h 2519396"/>
              <a:gd name="connsiteX29" fmla="*/ 1058274 w 5313751"/>
              <a:gd name="connsiteY29" fmla="*/ 879231 h 2519396"/>
              <a:gd name="connsiteX30" fmla="*/ 1080655 w 5313751"/>
              <a:gd name="connsiteY30" fmla="*/ 943175 h 2519396"/>
              <a:gd name="connsiteX31" fmla="*/ 1147796 w 5313751"/>
              <a:gd name="connsiteY31" fmla="*/ 952766 h 2519396"/>
              <a:gd name="connsiteX32" fmla="*/ 1166979 w 5313751"/>
              <a:gd name="connsiteY32" fmla="*/ 984738 h 2519396"/>
              <a:gd name="connsiteX33" fmla="*/ 1234120 w 5313751"/>
              <a:gd name="connsiteY33" fmla="*/ 1023105 h 2519396"/>
              <a:gd name="connsiteX34" fmla="*/ 1282078 w 5313751"/>
              <a:gd name="connsiteY34" fmla="*/ 1093443 h 2519396"/>
              <a:gd name="connsiteX35" fmla="*/ 1326839 w 5313751"/>
              <a:gd name="connsiteY35" fmla="*/ 1093443 h 2519396"/>
              <a:gd name="connsiteX36" fmla="*/ 1326839 w 5313751"/>
              <a:gd name="connsiteY36" fmla="*/ 1154190 h 2519396"/>
              <a:gd name="connsiteX37" fmla="*/ 1384389 w 5313751"/>
              <a:gd name="connsiteY37" fmla="*/ 1154190 h 2519396"/>
              <a:gd name="connsiteX38" fmla="*/ 1403572 w 5313751"/>
              <a:gd name="connsiteY38" fmla="*/ 1186162 h 2519396"/>
              <a:gd name="connsiteX39" fmla="*/ 1441938 w 5313751"/>
              <a:gd name="connsiteY39" fmla="*/ 1186162 h 2519396"/>
              <a:gd name="connsiteX40" fmla="*/ 1441938 w 5313751"/>
              <a:gd name="connsiteY40" fmla="*/ 1211740 h 2519396"/>
              <a:gd name="connsiteX41" fmla="*/ 1505883 w 5313751"/>
              <a:gd name="connsiteY41" fmla="*/ 1288472 h 2519396"/>
              <a:gd name="connsiteX42" fmla="*/ 1566629 w 5313751"/>
              <a:gd name="connsiteY42" fmla="*/ 1342825 h 2519396"/>
              <a:gd name="connsiteX43" fmla="*/ 1662545 w 5313751"/>
              <a:gd name="connsiteY43" fmla="*/ 1368403 h 2519396"/>
              <a:gd name="connsiteX44" fmla="*/ 1662545 w 5313751"/>
              <a:gd name="connsiteY44" fmla="*/ 1400375 h 2519396"/>
              <a:gd name="connsiteX45" fmla="*/ 1748870 w 5313751"/>
              <a:gd name="connsiteY45" fmla="*/ 1400375 h 2519396"/>
              <a:gd name="connsiteX46" fmla="*/ 1784039 w 5313751"/>
              <a:gd name="connsiteY46" fmla="*/ 1464319 h 2519396"/>
              <a:gd name="connsiteX47" fmla="*/ 1828800 w 5313751"/>
              <a:gd name="connsiteY47" fmla="*/ 1464319 h 2519396"/>
              <a:gd name="connsiteX48" fmla="*/ 1828800 w 5313751"/>
              <a:gd name="connsiteY48" fmla="*/ 1496291 h 2519396"/>
              <a:gd name="connsiteX49" fmla="*/ 1863969 w 5313751"/>
              <a:gd name="connsiteY49" fmla="*/ 1496291 h 2519396"/>
              <a:gd name="connsiteX50" fmla="*/ 1892744 w 5313751"/>
              <a:gd name="connsiteY50" fmla="*/ 1547446 h 2519396"/>
              <a:gd name="connsiteX51" fmla="*/ 1943899 w 5313751"/>
              <a:gd name="connsiteY51" fmla="*/ 1547446 h 2519396"/>
              <a:gd name="connsiteX52" fmla="*/ 2001449 w 5313751"/>
              <a:gd name="connsiteY52" fmla="*/ 1608193 h 2519396"/>
              <a:gd name="connsiteX53" fmla="*/ 2043013 w 5313751"/>
              <a:gd name="connsiteY53" fmla="*/ 1608193 h 2519396"/>
              <a:gd name="connsiteX54" fmla="*/ 2071787 w 5313751"/>
              <a:gd name="connsiteY54" fmla="*/ 1691320 h 2519396"/>
              <a:gd name="connsiteX55" fmla="*/ 2161309 w 5313751"/>
              <a:gd name="connsiteY55" fmla="*/ 1723292 h 2519396"/>
              <a:gd name="connsiteX56" fmla="*/ 2218859 w 5313751"/>
              <a:gd name="connsiteY56" fmla="*/ 1774447 h 2519396"/>
              <a:gd name="connsiteX57" fmla="*/ 2298789 w 5313751"/>
              <a:gd name="connsiteY57" fmla="*/ 1867166 h 2519396"/>
              <a:gd name="connsiteX58" fmla="*/ 2359536 w 5313751"/>
              <a:gd name="connsiteY58" fmla="*/ 1867166 h 2519396"/>
              <a:gd name="connsiteX59" fmla="*/ 2404296 w 5313751"/>
              <a:gd name="connsiteY59" fmla="*/ 1921519 h 2519396"/>
              <a:gd name="connsiteX60" fmla="*/ 2465043 w 5313751"/>
              <a:gd name="connsiteY60" fmla="*/ 1921519 h 2519396"/>
              <a:gd name="connsiteX61" fmla="*/ 2548171 w 5313751"/>
              <a:gd name="connsiteY61" fmla="*/ 1953491 h 2519396"/>
              <a:gd name="connsiteX62" fmla="*/ 2573748 w 5313751"/>
              <a:gd name="connsiteY62" fmla="*/ 1979068 h 2519396"/>
              <a:gd name="connsiteX63" fmla="*/ 2624903 w 5313751"/>
              <a:gd name="connsiteY63" fmla="*/ 1979068 h 2519396"/>
              <a:gd name="connsiteX64" fmla="*/ 2816736 w 5313751"/>
              <a:gd name="connsiteY64" fmla="*/ 2068590 h 2519396"/>
              <a:gd name="connsiteX65" fmla="*/ 2848708 w 5313751"/>
              <a:gd name="connsiteY65" fmla="*/ 2100562 h 2519396"/>
              <a:gd name="connsiteX66" fmla="*/ 2998976 w 5313751"/>
              <a:gd name="connsiteY66" fmla="*/ 2100562 h 2519396"/>
              <a:gd name="connsiteX67" fmla="*/ 3053329 w 5313751"/>
              <a:gd name="connsiteY67" fmla="*/ 2142126 h 2519396"/>
              <a:gd name="connsiteX68" fmla="*/ 3117273 w 5313751"/>
              <a:gd name="connsiteY68" fmla="*/ 2177295 h 2519396"/>
              <a:gd name="connsiteX69" fmla="*/ 3245161 w 5313751"/>
              <a:gd name="connsiteY69" fmla="*/ 2202872 h 2519396"/>
              <a:gd name="connsiteX70" fmla="*/ 3267541 w 5313751"/>
              <a:gd name="connsiteY70" fmla="*/ 2247633 h 2519396"/>
              <a:gd name="connsiteX71" fmla="*/ 3405021 w 5313751"/>
              <a:gd name="connsiteY71" fmla="*/ 2266817 h 2519396"/>
              <a:gd name="connsiteX72" fmla="*/ 3452979 w 5313751"/>
              <a:gd name="connsiteY72" fmla="*/ 2289197 h 2519396"/>
              <a:gd name="connsiteX73" fmla="*/ 3516923 w 5313751"/>
              <a:gd name="connsiteY73" fmla="*/ 2289197 h 2519396"/>
              <a:gd name="connsiteX74" fmla="*/ 3574473 w 5313751"/>
              <a:gd name="connsiteY74" fmla="*/ 2317972 h 2519396"/>
              <a:gd name="connsiteX75" fmla="*/ 3667192 w 5313751"/>
              <a:gd name="connsiteY75" fmla="*/ 2346747 h 2519396"/>
              <a:gd name="connsiteX76" fmla="*/ 3724741 w 5313751"/>
              <a:gd name="connsiteY76" fmla="*/ 2372324 h 2519396"/>
              <a:gd name="connsiteX77" fmla="*/ 3855827 w 5313751"/>
              <a:gd name="connsiteY77" fmla="*/ 2372324 h 2519396"/>
              <a:gd name="connsiteX78" fmla="*/ 4009292 w 5313751"/>
              <a:gd name="connsiteY78" fmla="*/ 2391507 h 2519396"/>
              <a:gd name="connsiteX79" fmla="*/ 4242688 w 5313751"/>
              <a:gd name="connsiteY79" fmla="*/ 2439465 h 2519396"/>
              <a:gd name="connsiteX80" fmla="*/ 4709480 w 5313751"/>
              <a:gd name="connsiteY80" fmla="*/ 2439465 h 2519396"/>
              <a:gd name="connsiteX81" fmla="*/ 4709480 w 5313751"/>
              <a:gd name="connsiteY81" fmla="*/ 2471438 h 2519396"/>
              <a:gd name="connsiteX82" fmla="*/ 4872537 w 5313751"/>
              <a:gd name="connsiteY82" fmla="*/ 2471438 h 2519396"/>
              <a:gd name="connsiteX83" fmla="*/ 4891720 w 5313751"/>
              <a:gd name="connsiteY83" fmla="*/ 2490621 h 2519396"/>
              <a:gd name="connsiteX84" fmla="*/ 4962059 w 5313751"/>
              <a:gd name="connsiteY84" fmla="*/ 2490621 h 2519396"/>
              <a:gd name="connsiteX85" fmla="*/ 4962059 w 5313751"/>
              <a:gd name="connsiteY85" fmla="*/ 2490621 h 2519396"/>
              <a:gd name="connsiteX86" fmla="*/ 4962059 w 5313751"/>
              <a:gd name="connsiteY86" fmla="*/ 2519396 h 2519396"/>
              <a:gd name="connsiteX87" fmla="*/ 5313751 w 5313751"/>
              <a:gd name="connsiteY87" fmla="*/ 2519396 h 251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13751" h="2519396">
                <a:moveTo>
                  <a:pt x="0" y="0"/>
                </a:moveTo>
                <a:lnTo>
                  <a:pt x="63944" y="38366"/>
                </a:lnTo>
                <a:cubicBezTo>
                  <a:pt x="94980" y="48712"/>
                  <a:pt x="83676" y="43436"/>
                  <a:pt x="99113" y="51155"/>
                </a:cubicBezTo>
                <a:lnTo>
                  <a:pt x="108705" y="54352"/>
                </a:lnTo>
                <a:cubicBezTo>
                  <a:pt x="118297" y="56484"/>
                  <a:pt x="128089" y="57857"/>
                  <a:pt x="137480" y="60747"/>
                </a:cubicBezTo>
                <a:cubicBezTo>
                  <a:pt x="142035" y="62149"/>
                  <a:pt x="145704" y="65772"/>
                  <a:pt x="150269" y="67141"/>
                </a:cubicBezTo>
                <a:cubicBezTo>
                  <a:pt x="156478" y="69004"/>
                  <a:pt x="163074" y="69178"/>
                  <a:pt x="169452" y="70338"/>
                </a:cubicBezTo>
                <a:cubicBezTo>
                  <a:pt x="188186" y="73744"/>
                  <a:pt x="179670" y="73535"/>
                  <a:pt x="188635" y="73535"/>
                </a:cubicBezTo>
                <a:lnTo>
                  <a:pt x="258973" y="76733"/>
                </a:lnTo>
                <a:cubicBezTo>
                  <a:pt x="270696" y="79930"/>
                  <a:pt x="282699" y="82237"/>
                  <a:pt x="294143" y="86324"/>
                </a:cubicBezTo>
                <a:cubicBezTo>
                  <a:pt x="297762" y="87616"/>
                  <a:pt x="300398" y="90813"/>
                  <a:pt x="303734" y="92719"/>
                </a:cubicBezTo>
                <a:cubicBezTo>
                  <a:pt x="307872" y="95084"/>
                  <a:pt x="312436" y="96661"/>
                  <a:pt x="316523" y="99113"/>
                </a:cubicBezTo>
                <a:cubicBezTo>
                  <a:pt x="323113" y="103067"/>
                  <a:pt x="328250" y="110038"/>
                  <a:pt x="335706" y="111902"/>
                </a:cubicBezTo>
                <a:lnTo>
                  <a:pt x="348495" y="115099"/>
                </a:lnTo>
                <a:cubicBezTo>
                  <a:pt x="350627" y="117230"/>
                  <a:pt x="352382" y="119821"/>
                  <a:pt x="354890" y="121493"/>
                </a:cubicBezTo>
                <a:cubicBezTo>
                  <a:pt x="376099" y="135632"/>
                  <a:pt x="362071" y="122282"/>
                  <a:pt x="370876" y="131085"/>
                </a:cubicBezTo>
                <a:lnTo>
                  <a:pt x="412439" y="131085"/>
                </a:lnTo>
                <a:lnTo>
                  <a:pt x="438017" y="182240"/>
                </a:lnTo>
                <a:lnTo>
                  <a:pt x="479580" y="182240"/>
                </a:lnTo>
                <a:lnTo>
                  <a:pt x="505158" y="236593"/>
                </a:lnTo>
                <a:lnTo>
                  <a:pt x="540327" y="236593"/>
                </a:lnTo>
                <a:lnTo>
                  <a:pt x="565905" y="313326"/>
                </a:lnTo>
                <a:lnTo>
                  <a:pt x="620257" y="326114"/>
                </a:lnTo>
                <a:lnTo>
                  <a:pt x="639441" y="380467"/>
                </a:lnTo>
                <a:lnTo>
                  <a:pt x="712976" y="422031"/>
                </a:lnTo>
                <a:lnTo>
                  <a:pt x="821681" y="604271"/>
                </a:lnTo>
                <a:lnTo>
                  <a:pt x="908006" y="764131"/>
                </a:lnTo>
                <a:lnTo>
                  <a:pt x="946372" y="764131"/>
                </a:lnTo>
                <a:lnTo>
                  <a:pt x="984738" y="853653"/>
                </a:lnTo>
                <a:lnTo>
                  <a:pt x="1058274" y="879231"/>
                </a:lnTo>
                <a:lnTo>
                  <a:pt x="1080655" y="943175"/>
                </a:lnTo>
                <a:lnTo>
                  <a:pt x="1147796" y="952766"/>
                </a:lnTo>
                <a:lnTo>
                  <a:pt x="1166979" y="984738"/>
                </a:lnTo>
                <a:lnTo>
                  <a:pt x="1234120" y="1023105"/>
                </a:lnTo>
                <a:lnTo>
                  <a:pt x="1282078" y="1093443"/>
                </a:lnTo>
                <a:lnTo>
                  <a:pt x="1326839" y="1093443"/>
                </a:lnTo>
                <a:lnTo>
                  <a:pt x="1326839" y="1154190"/>
                </a:lnTo>
                <a:lnTo>
                  <a:pt x="1384389" y="1154190"/>
                </a:lnTo>
                <a:lnTo>
                  <a:pt x="1403572" y="1186162"/>
                </a:lnTo>
                <a:lnTo>
                  <a:pt x="1441938" y="1186162"/>
                </a:lnTo>
                <a:lnTo>
                  <a:pt x="1441938" y="1211740"/>
                </a:lnTo>
                <a:lnTo>
                  <a:pt x="1505883" y="1288472"/>
                </a:lnTo>
                <a:lnTo>
                  <a:pt x="1566629" y="1342825"/>
                </a:lnTo>
                <a:lnTo>
                  <a:pt x="1662545" y="1368403"/>
                </a:lnTo>
                <a:lnTo>
                  <a:pt x="1662545" y="1400375"/>
                </a:lnTo>
                <a:lnTo>
                  <a:pt x="1748870" y="1400375"/>
                </a:lnTo>
                <a:lnTo>
                  <a:pt x="1784039" y="1464319"/>
                </a:lnTo>
                <a:lnTo>
                  <a:pt x="1828800" y="1464319"/>
                </a:lnTo>
                <a:lnTo>
                  <a:pt x="1828800" y="1496291"/>
                </a:lnTo>
                <a:lnTo>
                  <a:pt x="1863969" y="1496291"/>
                </a:lnTo>
                <a:lnTo>
                  <a:pt x="1892744" y="1547446"/>
                </a:lnTo>
                <a:lnTo>
                  <a:pt x="1943899" y="1547446"/>
                </a:lnTo>
                <a:lnTo>
                  <a:pt x="2001449" y="1608193"/>
                </a:lnTo>
                <a:lnTo>
                  <a:pt x="2043013" y="1608193"/>
                </a:lnTo>
                <a:lnTo>
                  <a:pt x="2071787" y="1691320"/>
                </a:lnTo>
                <a:lnTo>
                  <a:pt x="2161309" y="1723292"/>
                </a:lnTo>
                <a:lnTo>
                  <a:pt x="2218859" y="1774447"/>
                </a:lnTo>
                <a:lnTo>
                  <a:pt x="2298789" y="1867166"/>
                </a:lnTo>
                <a:lnTo>
                  <a:pt x="2359536" y="1867166"/>
                </a:lnTo>
                <a:lnTo>
                  <a:pt x="2404296" y="1921519"/>
                </a:lnTo>
                <a:lnTo>
                  <a:pt x="2465043" y="1921519"/>
                </a:lnTo>
                <a:lnTo>
                  <a:pt x="2548171" y="1953491"/>
                </a:lnTo>
                <a:lnTo>
                  <a:pt x="2573748" y="1979068"/>
                </a:lnTo>
                <a:lnTo>
                  <a:pt x="2624903" y="1979068"/>
                </a:lnTo>
                <a:lnTo>
                  <a:pt x="2816736" y="2068590"/>
                </a:lnTo>
                <a:lnTo>
                  <a:pt x="2848708" y="2100562"/>
                </a:lnTo>
                <a:lnTo>
                  <a:pt x="2998976" y="2100562"/>
                </a:lnTo>
                <a:lnTo>
                  <a:pt x="3053329" y="2142126"/>
                </a:lnTo>
                <a:lnTo>
                  <a:pt x="3117273" y="2177295"/>
                </a:lnTo>
                <a:lnTo>
                  <a:pt x="3245161" y="2202872"/>
                </a:lnTo>
                <a:lnTo>
                  <a:pt x="3267541" y="2247633"/>
                </a:lnTo>
                <a:lnTo>
                  <a:pt x="3405021" y="2266817"/>
                </a:lnTo>
                <a:lnTo>
                  <a:pt x="3452979" y="2289197"/>
                </a:lnTo>
                <a:lnTo>
                  <a:pt x="3516923" y="2289197"/>
                </a:lnTo>
                <a:lnTo>
                  <a:pt x="3574473" y="2317972"/>
                </a:lnTo>
                <a:lnTo>
                  <a:pt x="3667192" y="2346747"/>
                </a:lnTo>
                <a:lnTo>
                  <a:pt x="3724741" y="2372324"/>
                </a:lnTo>
                <a:lnTo>
                  <a:pt x="3855827" y="2372324"/>
                </a:lnTo>
                <a:lnTo>
                  <a:pt x="4009292" y="2391507"/>
                </a:lnTo>
                <a:lnTo>
                  <a:pt x="4242688" y="2439465"/>
                </a:lnTo>
                <a:lnTo>
                  <a:pt x="4709480" y="2439465"/>
                </a:lnTo>
                <a:lnTo>
                  <a:pt x="4709480" y="2471438"/>
                </a:lnTo>
                <a:lnTo>
                  <a:pt x="4872537" y="2471438"/>
                </a:lnTo>
                <a:lnTo>
                  <a:pt x="4891720" y="2490621"/>
                </a:lnTo>
                <a:lnTo>
                  <a:pt x="4962059" y="2490621"/>
                </a:lnTo>
                <a:lnTo>
                  <a:pt x="4962059" y="2490621"/>
                </a:lnTo>
                <a:lnTo>
                  <a:pt x="4962059" y="2519396"/>
                </a:lnTo>
                <a:lnTo>
                  <a:pt x="5313751" y="2519396"/>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ZoneTexte 2"/>
          <p:cNvSpPr txBox="1"/>
          <p:nvPr/>
        </p:nvSpPr>
        <p:spPr>
          <a:xfrm>
            <a:off x="8712138" y="1762092"/>
            <a:ext cx="2563270" cy="2373323"/>
          </a:xfrm>
          <a:prstGeom prst="rect">
            <a:avLst/>
          </a:prstGeom>
          <a:solidFill>
            <a:srgbClr val="FF7F4D"/>
          </a:solidFill>
        </p:spPr>
        <p:txBody>
          <a:bodyPr vert="horz" lIns="91440" tIns="45720" rIns="91440" bIns="45720" rtlCol="0" anchor="ctr">
            <a:normAutofit/>
          </a:bodyPr>
          <a:lstStyle>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Pas de différence significative sur la survie globale entre les 2 bras</a:t>
            </a:r>
          </a:p>
        </p:txBody>
      </p:sp>
    </p:spTree>
    <p:extLst>
      <p:ext uri="{BB962C8B-B14F-4D97-AF65-F5344CB8AC3E}">
        <p14:creationId xmlns:p14="http://schemas.microsoft.com/office/powerpoint/2010/main" val="22203993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A461FFE-4285-8FC0-5AE5-D81B080EF7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09889" y="1014275"/>
            <a:ext cx="7485137" cy="39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4">
            <a:extLst>
              <a:ext uri="{FF2B5EF4-FFF2-40B4-BE49-F238E27FC236}">
                <a16:creationId xmlns:a16="http://schemas.microsoft.com/office/drawing/2014/main" xmlns="" id="{15E22680-CF51-971B-79F7-1B717F63F602}"/>
              </a:ext>
            </a:extLst>
          </p:cNvPr>
          <p:cNvSpPr txBox="1"/>
          <p:nvPr/>
        </p:nvSpPr>
        <p:spPr>
          <a:xfrm>
            <a:off x="3832753" y="5069131"/>
            <a:ext cx="1131570" cy="282921"/>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000" b="1" dirty="0">
                <a:solidFill>
                  <a:srgbClr val="005086"/>
                </a:solidFill>
                <a:latin typeface="Century Gothic" panose="020B0502020202020204" pitchFamily="34" charset="0"/>
              </a:rPr>
              <a:t>Pembrolizumab</a:t>
            </a:r>
            <a:endParaRPr lang="en-GB" sz="1000" dirty="0">
              <a:solidFill>
                <a:srgbClr val="005086"/>
              </a:solidFill>
              <a:latin typeface="Century Gothic" panose="020B0502020202020204" pitchFamily="34" charset="0"/>
            </a:endParaRPr>
          </a:p>
        </p:txBody>
      </p:sp>
      <p:sp>
        <p:nvSpPr>
          <p:cNvPr id="4" name="TextBox 4">
            <a:extLst>
              <a:ext uri="{FF2B5EF4-FFF2-40B4-BE49-F238E27FC236}">
                <a16:creationId xmlns:a16="http://schemas.microsoft.com/office/drawing/2014/main" xmlns="" id="{A7919D2C-F797-C614-01BD-68A4424F1957}"/>
              </a:ext>
            </a:extLst>
          </p:cNvPr>
          <p:cNvSpPr txBox="1"/>
          <p:nvPr/>
        </p:nvSpPr>
        <p:spPr>
          <a:xfrm>
            <a:off x="5105293" y="5069130"/>
            <a:ext cx="1062990" cy="282921"/>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solidFill>
                  <a:srgbClr val="FF7F4D"/>
                </a:solidFill>
                <a:latin typeface="Century Gothic" panose="020B0502020202020204" pitchFamily="34" charset="0"/>
              </a:rPr>
              <a:t>Placebo</a:t>
            </a:r>
            <a:endParaRPr lang="en-GB" sz="1000" dirty="0">
              <a:solidFill>
                <a:srgbClr val="FF7F4D"/>
              </a:solidFill>
              <a:latin typeface="Century Gothic" panose="020B0502020202020204" pitchFamily="34" charset="0"/>
            </a:endParaRPr>
          </a:p>
        </p:txBody>
      </p:sp>
      <p:cxnSp>
        <p:nvCxnSpPr>
          <p:cNvPr id="13" name="Connecteur droit avec flèche 12">
            <a:extLst>
              <a:ext uri="{FF2B5EF4-FFF2-40B4-BE49-F238E27FC236}">
                <a16:creationId xmlns:a16="http://schemas.microsoft.com/office/drawing/2014/main" xmlns="" id="{438CAE0F-7F16-0110-D8AC-64D8F80E8AB1}"/>
              </a:ext>
            </a:extLst>
          </p:cNvPr>
          <p:cNvCxnSpPr/>
          <p:nvPr/>
        </p:nvCxnSpPr>
        <p:spPr>
          <a:xfrm flipH="1">
            <a:off x="3867043" y="4997723"/>
            <a:ext cx="1043940" cy="0"/>
          </a:xfrm>
          <a:prstGeom prst="straightConnector1">
            <a:avLst/>
          </a:prstGeom>
          <a:ln w="28575">
            <a:solidFill>
              <a:srgbClr val="00508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19C911E7-7A1D-E8FF-34DC-EE17A270E1E5}"/>
              </a:ext>
            </a:extLst>
          </p:cNvPr>
          <p:cNvCxnSpPr/>
          <p:nvPr/>
        </p:nvCxnSpPr>
        <p:spPr>
          <a:xfrm>
            <a:off x="5105293" y="5001533"/>
            <a:ext cx="952500" cy="0"/>
          </a:xfrm>
          <a:prstGeom prst="straightConnector1">
            <a:avLst/>
          </a:prstGeom>
          <a:ln w="28575">
            <a:solidFill>
              <a:srgbClr val="FF7F4D"/>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4">
            <a:extLst>
              <a:ext uri="{FF2B5EF4-FFF2-40B4-BE49-F238E27FC236}">
                <a16:creationId xmlns:a16="http://schemas.microsoft.com/office/drawing/2014/main" xmlns="" id="{028062EA-E92E-1222-1DBA-2BE047D8BC3F}"/>
              </a:ext>
            </a:extLst>
          </p:cNvPr>
          <p:cNvSpPr txBox="1"/>
          <p:nvPr/>
        </p:nvSpPr>
        <p:spPr>
          <a:xfrm>
            <a:off x="8859496" y="5069130"/>
            <a:ext cx="1131570" cy="282921"/>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000" b="1" dirty="0">
                <a:solidFill>
                  <a:srgbClr val="005086"/>
                </a:solidFill>
                <a:latin typeface="Century Gothic" panose="020B0502020202020204" pitchFamily="34" charset="0"/>
              </a:rPr>
              <a:t>Pembrolizumab</a:t>
            </a:r>
            <a:endParaRPr lang="en-GB" sz="1000" dirty="0">
              <a:solidFill>
                <a:srgbClr val="005086"/>
              </a:solidFill>
              <a:latin typeface="Century Gothic" panose="020B0502020202020204" pitchFamily="34" charset="0"/>
            </a:endParaRPr>
          </a:p>
        </p:txBody>
      </p:sp>
      <p:sp>
        <p:nvSpPr>
          <p:cNvPr id="19" name="TextBox 4">
            <a:extLst>
              <a:ext uri="{FF2B5EF4-FFF2-40B4-BE49-F238E27FC236}">
                <a16:creationId xmlns:a16="http://schemas.microsoft.com/office/drawing/2014/main" xmlns="" id="{77BD4724-5D1F-A3E3-9494-257B93F99E9D}"/>
              </a:ext>
            </a:extLst>
          </p:cNvPr>
          <p:cNvSpPr txBox="1"/>
          <p:nvPr/>
        </p:nvSpPr>
        <p:spPr>
          <a:xfrm>
            <a:off x="10132036" y="5069129"/>
            <a:ext cx="1062990" cy="282921"/>
          </a:xfrm>
          <a:prstGeom prst="rect">
            <a:avLst/>
          </a:prstGeom>
          <a:solidFill>
            <a:schemeClr val="bg1"/>
          </a:solid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solidFill>
                  <a:srgbClr val="FF7F4D"/>
                </a:solidFill>
                <a:latin typeface="Century Gothic" panose="020B0502020202020204" pitchFamily="34" charset="0"/>
              </a:rPr>
              <a:t>Placebo</a:t>
            </a:r>
            <a:endParaRPr lang="en-GB" sz="1000" dirty="0">
              <a:solidFill>
                <a:srgbClr val="FF7F4D"/>
              </a:solidFill>
              <a:latin typeface="Century Gothic" panose="020B0502020202020204" pitchFamily="34" charset="0"/>
            </a:endParaRPr>
          </a:p>
        </p:txBody>
      </p:sp>
      <p:cxnSp>
        <p:nvCxnSpPr>
          <p:cNvPr id="20" name="Connecteur droit avec flèche 19">
            <a:extLst>
              <a:ext uri="{FF2B5EF4-FFF2-40B4-BE49-F238E27FC236}">
                <a16:creationId xmlns:a16="http://schemas.microsoft.com/office/drawing/2014/main" xmlns="" id="{65BFB398-8735-7CA8-DD7F-A89B5642B8E0}"/>
              </a:ext>
            </a:extLst>
          </p:cNvPr>
          <p:cNvCxnSpPr/>
          <p:nvPr/>
        </p:nvCxnSpPr>
        <p:spPr>
          <a:xfrm flipH="1">
            <a:off x="8893786" y="4997722"/>
            <a:ext cx="1043940" cy="0"/>
          </a:xfrm>
          <a:prstGeom prst="straightConnector1">
            <a:avLst/>
          </a:prstGeom>
          <a:ln w="28575">
            <a:solidFill>
              <a:srgbClr val="00508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xmlns="" id="{8AC5B217-7009-EF7B-0E02-0677D882C9DB}"/>
              </a:ext>
            </a:extLst>
          </p:cNvPr>
          <p:cNvCxnSpPr/>
          <p:nvPr/>
        </p:nvCxnSpPr>
        <p:spPr>
          <a:xfrm>
            <a:off x="10132036" y="5001532"/>
            <a:ext cx="952500" cy="0"/>
          </a:xfrm>
          <a:prstGeom prst="straightConnector1">
            <a:avLst/>
          </a:prstGeom>
          <a:ln w="28575">
            <a:solidFill>
              <a:srgbClr val="FF7F4D"/>
            </a:solidFill>
            <a:tailEnd type="triangle"/>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xmlns="" id="{B3F8A47D-2C5F-52AE-48B5-D3913914E26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E809CAD-AD5E-BB39-316E-C51F5EE71BBD}"/>
              </a:ext>
            </a:extLst>
          </p:cNvPr>
          <p:cNvSpPr>
            <a:spLocks noGrp="1"/>
          </p:cNvSpPr>
          <p:nvPr>
            <p:ph sz="quarter" idx="16"/>
          </p:nvPr>
        </p:nvSpPr>
        <p:spPr/>
        <p:txBody>
          <a:bodyPr/>
          <a:lstStyle/>
          <a:p>
            <a:r>
              <a:rPr lang="fr-FR" dirty="0"/>
              <a:t>JCH. Yang et al., ASCO</a:t>
            </a:r>
            <a:r>
              <a:rPr lang="fr-FR" baseline="30000" dirty="0"/>
              <a:t>®</a:t>
            </a:r>
            <a:r>
              <a:rPr lang="fr-FR" dirty="0"/>
              <a:t> 2023, LBA #9000</a:t>
            </a:r>
          </a:p>
        </p:txBody>
      </p:sp>
      <p:sp>
        <p:nvSpPr>
          <p:cNvPr id="8" name="Espace réservé du texte 7">
            <a:extLst>
              <a:ext uri="{FF2B5EF4-FFF2-40B4-BE49-F238E27FC236}">
                <a16:creationId xmlns:a16="http://schemas.microsoft.com/office/drawing/2014/main" xmlns="" id="{F4535A93-A5A3-05E7-4FE8-3C9A64940AF5}"/>
              </a:ext>
            </a:extLst>
          </p:cNvPr>
          <p:cNvSpPr>
            <a:spLocks noGrp="1"/>
          </p:cNvSpPr>
          <p:nvPr>
            <p:ph type="body" sz="quarter" idx="17"/>
          </p:nvPr>
        </p:nvSpPr>
        <p:spPr/>
        <p:txBody>
          <a:bodyPr/>
          <a:lstStyle/>
          <a:p>
            <a:r>
              <a:rPr lang="fr-FR"/>
              <a:t>KEYNOTE-789</a:t>
            </a:r>
          </a:p>
        </p:txBody>
      </p:sp>
      <p:sp>
        <p:nvSpPr>
          <p:cNvPr id="9" name="Espace réservé du texte 8">
            <a:extLst>
              <a:ext uri="{FF2B5EF4-FFF2-40B4-BE49-F238E27FC236}">
                <a16:creationId xmlns:a16="http://schemas.microsoft.com/office/drawing/2014/main" xmlns="" id="{16BAE0C4-C6CE-8ADF-E00E-CAE69D378CD9}"/>
              </a:ext>
            </a:extLst>
          </p:cNvPr>
          <p:cNvSpPr>
            <a:spLocks noGrp="1"/>
          </p:cNvSpPr>
          <p:nvPr>
            <p:ph type="body" sz="quarter" idx="18"/>
          </p:nvPr>
        </p:nvSpPr>
        <p:spPr/>
        <p:txBody>
          <a:bodyPr/>
          <a:lstStyle/>
          <a:p>
            <a:r>
              <a:rPr lang="fr-FR"/>
              <a:t>Survie globale : sous-groupes</a:t>
            </a:r>
          </a:p>
        </p:txBody>
      </p:sp>
      <p:graphicFrame>
        <p:nvGraphicFramePr>
          <p:cNvPr id="10" name="Tableau 7">
            <a:extLst>
              <a:ext uri="{FF2B5EF4-FFF2-40B4-BE49-F238E27FC236}">
                <a16:creationId xmlns:a16="http://schemas.microsoft.com/office/drawing/2014/main" xmlns="" id="{846342B8-831C-16CF-E7EC-00B03EBF33BF}"/>
              </a:ext>
            </a:extLst>
          </p:cNvPr>
          <p:cNvGraphicFramePr>
            <a:graphicFrameLocks noGrp="1"/>
          </p:cNvGraphicFramePr>
          <p:nvPr>
            <p:extLst>
              <p:ext uri="{D42A27DB-BD31-4B8C-83A1-F6EECF244321}">
                <p14:modId xmlns:p14="http://schemas.microsoft.com/office/powerpoint/2010/main" val="2611923298"/>
              </p:ext>
            </p:extLst>
          </p:nvPr>
        </p:nvGraphicFramePr>
        <p:xfrm>
          <a:off x="1528005" y="1021456"/>
          <a:ext cx="4683369" cy="376800"/>
        </p:xfrm>
        <a:graphic>
          <a:graphicData uri="http://schemas.openxmlformats.org/drawingml/2006/table">
            <a:tbl>
              <a:tblPr firstRow="1" bandRow="1">
                <a:tableStyleId>{5C22544A-7EE6-4342-B048-85BDC9FD1C3A}</a:tableStyleId>
              </a:tblPr>
              <a:tblGrid>
                <a:gridCol w="2181885">
                  <a:extLst>
                    <a:ext uri="{9D8B030D-6E8A-4147-A177-3AD203B41FA5}">
                      <a16:colId xmlns:a16="http://schemas.microsoft.com/office/drawing/2014/main" xmlns="" val="4139744034"/>
                    </a:ext>
                  </a:extLst>
                </a:gridCol>
                <a:gridCol w="697117">
                  <a:extLst>
                    <a:ext uri="{9D8B030D-6E8A-4147-A177-3AD203B41FA5}">
                      <a16:colId xmlns:a16="http://schemas.microsoft.com/office/drawing/2014/main" xmlns="" val="3670700445"/>
                    </a:ext>
                  </a:extLst>
                </a:gridCol>
                <a:gridCol w="805758">
                  <a:extLst>
                    <a:ext uri="{9D8B030D-6E8A-4147-A177-3AD203B41FA5}">
                      <a16:colId xmlns:a16="http://schemas.microsoft.com/office/drawing/2014/main" xmlns="" val="3631331458"/>
                    </a:ext>
                  </a:extLst>
                </a:gridCol>
                <a:gridCol w="998609">
                  <a:extLst>
                    <a:ext uri="{9D8B030D-6E8A-4147-A177-3AD203B41FA5}">
                      <a16:colId xmlns:a16="http://schemas.microsoft.com/office/drawing/2014/main" xmlns="" val="3989159646"/>
                    </a:ext>
                  </a:extLst>
                </a:gridCol>
              </a:tblGrid>
              <a:tr h="370840">
                <a:tc>
                  <a:txBody>
                    <a:bodyPr/>
                    <a:lstStyle/>
                    <a:p>
                      <a:pPr algn="ctr"/>
                      <a:r>
                        <a:rPr lang="fr-FR" sz="1000" dirty="0">
                          <a:latin typeface="Century Gothic" panose="020B0502020202020204" pitchFamily="34" charset="0"/>
                        </a:rPr>
                        <a:t>Sous-groupes</a:t>
                      </a:r>
                    </a:p>
                  </a:txBody>
                  <a:tcPr marL="0" marR="0" marT="36000" marB="36000" anchor="ctr">
                    <a:solidFill>
                      <a:schemeClr val="tx1">
                        <a:lumMod val="50000"/>
                        <a:lumOff val="50000"/>
                      </a:schemeClr>
                    </a:solidFill>
                  </a:tcPr>
                </a:tc>
                <a:tc>
                  <a:txBody>
                    <a:bodyPr/>
                    <a:lstStyle/>
                    <a:p>
                      <a:pPr algn="ctr"/>
                      <a:r>
                        <a:rPr lang="fr-FR" sz="1000" dirty="0" err="1">
                          <a:latin typeface="Century Gothic" panose="020B0502020202020204" pitchFamily="34" charset="0"/>
                        </a:rPr>
                        <a:t>Evts</a:t>
                      </a:r>
                      <a:r>
                        <a:rPr lang="fr-FR" sz="1000" dirty="0">
                          <a:latin typeface="Century Gothic" panose="020B0502020202020204" pitchFamily="34" charset="0"/>
                        </a:rPr>
                        <a:t>/pts</a:t>
                      </a:r>
                    </a:p>
                  </a:txBody>
                  <a:tcPr marL="0" marR="0" marT="36000" marB="36000" anchor="ctr">
                    <a:solidFill>
                      <a:srgbClr val="FF7F4D"/>
                    </a:solidFill>
                  </a:tcPr>
                </a:tc>
                <a:tc>
                  <a:txBody>
                    <a:bodyPr/>
                    <a:lstStyle/>
                    <a:p>
                      <a:pPr algn="ctr"/>
                      <a:endParaRPr lang="fr-FR" sz="800" dirty="0">
                        <a:latin typeface="Century Gothic" panose="020B0502020202020204" pitchFamily="34" charset="0"/>
                      </a:endParaRPr>
                    </a:p>
                  </a:txBody>
                  <a:tcPr marL="0" marR="0" marT="36000" marB="36000" anchor="ctr">
                    <a:noFill/>
                  </a:tcPr>
                </a:tc>
                <a:tc>
                  <a:txBody>
                    <a:bodyPr/>
                    <a:lstStyle/>
                    <a:p>
                      <a:pPr algn="ctr"/>
                      <a:r>
                        <a:rPr lang="fr-FR" sz="1000" dirty="0">
                          <a:latin typeface="Century Gothic" panose="020B0502020202020204" pitchFamily="34" charset="0"/>
                        </a:rPr>
                        <a:t>HR non stratifié (IC95%)</a:t>
                      </a:r>
                    </a:p>
                  </a:txBody>
                  <a:tcPr marL="0" marR="0" marT="36000" marB="36000" anchor="ctr">
                    <a:solidFill>
                      <a:schemeClr val="tx1">
                        <a:lumMod val="50000"/>
                        <a:lumOff val="50000"/>
                      </a:schemeClr>
                    </a:solidFill>
                  </a:tcPr>
                </a:tc>
                <a:extLst>
                  <a:ext uri="{0D108BD9-81ED-4DB2-BD59-A6C34878D82A}">
                    <a16:rowId xmlns:a16="http://schemas.microsoft.com/office/drawing/2014/main" xmlns="" val="370547900"/>
                  </a:ext>
                </a:extLst>
              </a:tr>
            </a:tbl>
          </a:graphicData>
        </a:graphic>
      </p:graphicFrame>
      <p:graphicFrame>
        <p:nvGraphicFramePr>
          <p:cNvPr id="11" name="Tableau 8">
            <a:extLst>
              <a:ext uri="{FF2B5EF4-FFF2-40B4-BE49-F238E27FC236}">
                <a16:creationId xmlns:a16="http://schemas.microsoft.com/office/drawing/2014/main" xmlns="" id="{5EF5526D-125F-264F-AE81-958440B6A359}"/>
              </a:ext>
            </a:extLst>
          </p:cNvPr>
          <p:cNvGraphicFramePr>
            <a:graphicFrameLocks noGrp="1"/>
          </p:cNvGraphicFramePr>
          <p:nvPr>
            <p:extLst>
              <p:ext uri="{D42A27DB-BD31-4B8C-83A1-F6EECF244321}">
                <p14:modId xmlns:p14="http://schemas.microsoft.com/office/powerpoint/2010/main" val="3481063881"/>
              </p:ext>
            </p:extLst>
          </p:nvPr>
        </p:nvGraphicFramePr>
        <p:xfrm>
          <a:off x="1528004" y="1398255"/>
          <a:ext cx="2181885" cy="3226088"/>
        </p:xfrm>
        <a:graphic>
          <a:graphicData uri="http://schemas.openxmlformats.org/drawingml/2006/table">
            <a:tbl>
              <a:tblPr bandRow="1">
                <a:tableStyleId>{5C22544A-7EE6-4342-B048-85BDC9FD1C3A}</a:tableStyleId>
              </a:tblPr>
              <a:tblGrid>
                <a:gridCol w="921240">
                  <a:extLst>
                    <a:ext uri="{9D8B030D-6E8A-4147-A177-3AD203B41FA5}">
                      <a16:colId xmlns:a16="http://schemas.microsoft.com/office/drawing/2014/main" xmlns="" val="2104104263"/>
                    </a:ext>
                  </a:extLst>
                </a:gridCol>
                <a:gridCol w="1260645">
                  <a:extLst>
                    <a:ext uri="{9D8B030D-6E8A-4147-A177-3AD203B41FA5}">
                      <a16:colId xmlns:a16="http://schemas.microsoft.com/office/drawing/2014/main" xmlns="" val="3058300662"/>
                    </a:ext>
                  </a:extLst>
                </a:gridCol>
              </a:tblGrid>
              <a:tr h="280505">
                <a:tc>
                  <a:txBody>
                    <a:bodyPr/>
                    <a:lstStyle/>
                    <a:p>
                      <a:pPr algn="l"/>
                      <a:r>
                        <a:rPr lang="fr-FR" sz="900" b="1" dirty="0">
                          <a:latin typeface="Century Gothic" panose="020B0502020202020204" pitchFamily="34" charset="0"/>
                        </a:rPr>
                        <a:t>Tous</a:t>
                      </a:r>
                      <a:endParaRPr lang="fr-FR" sz="900" dirty="0">
                        <a:latin typeface="Century Gothic" panose="020B0502020202020204" pitchFamily="34" charset="0"/>
                      </a:endParaRPr>
                    </a:p>
                  </a:txBody>
                  <a:tcPr marL="36000" marR="36000" marT="0" marB="0" anchor="ctr">
                    <a:solidFill>
                      <a:schemeClr val="bg1"/>
                    </a:solidFill>
                  </a:tcPr>
                </a:tc>
                <a:tc>
                  <a:txBody>
                    <a:bodyPr/>
                    <a:lstStyle/>
                    <a:p>
                      <a:pPr algn="l"/>
                      <a:r>
                        <a:rPr lang="fr-FR" sz="900" b="0" dirty="0">
                          <a:latin typeface="Century Gothic" panose="020B0502020202020204" pitchFamily="34" charset="0"/>
                        </a:rPr>
                        <a:t>Tous</a:t>
                      </a:r>
                    </a:p>
                  </a:txBody>
                  <a:tcPr marL="36000" marR="36000" marT="0" marB="0" anchor="ctr">
                    <a:solidFill>
                      <a:schemeClr val="bg1"/>
                    </a:solidFill>
                  </a:tcPr>
                </a:tc>
                <a:extLst>
                  <a:ext uri="{0D108BD9-81ED-4DB2-BD59-A6C34878D82A}">
                    <a16:rowId xmlns:a16="http://schemas.microsoft.com/office/drawing/2014/main" xmlns="" val="3761885389"/>
                  </a:ext>
                </a:extLst>
              </a:tr>
              <a:tr h="434567">
                <a:tc>
                  <a:txBody>
                    <a:bodyPr/>
                    <a:lstStyle/>
                    <a:p>
                      <a:pPr algn="l"/>
                      <a:r>
                        <a:rPr lang="fr-FR" sz="900" b="1" dirty="0">
                          <a:latin typeface="Century Gothic" panose="020B0502020202020204" pitchFamily="34" charset="0"/>
                        </a:rPr>
                        <a:t>Âge</a:t>
                      </a:r>
                    </a:p>
                  </a:txBody>
                  <a:tcPr marL="36000" marR="36000" marT="0" marB="0" anchor="ctr">
                    <a:solidFill>
                      <a:schemeClr val="bg1"/>
                    </a:solidFill>
                  </a:tcPr>
                </a:tc>
                <a:tc>
                  <a:txBody>
                    <a:bodyPr/>
                    <a:lstStyle/>
                    <a:p>
                      <a:pPr algn="l"/>
                      <a:r>
                        <a:rPr lang="fr-FR" sz="900" b="0" dirty="0">
                          <a:latin typeface="Century Gothic" panose="020B0502020202020204" pitchFamily="34" charset="0"/>
                        </a:rPr>
                        <a:t>&lt; 65ans</a:t>
                      </a:r>
                    </a:p>
                    <a:p>
                      <a:pPr algn="l"/>
                      <a:r>
                        <a:rPr lang="fr-FR" sz="900" b="0" u="sng" dirty="0">
                          <a:latin typeface="Century Gothic" panose="020B0502020202020204" pitchFamily="34" charset="0"/>
                        </a:rPr>
                        <a:t>&gt;</a:t>
                      </a:r>
                      <a:r>
                        <a:rPr lang="fr-FR" sz="900" b="0" dirty="0">
                          <a:latin typeface="Century Gothic" panose="020B0502020202020204" pitchFamily="34" charset="0"/>
                        </a:rPr>
                        <a:t> 65ans</a:t>
                      </a:r>
                    </a:p>
                  </a:txBody>
                  <a:tcPr marL="36000" marR="36000" marT="0" marB="0" anchor="ctr">
                    <a:solidFill>
                      <a:schemeClr val="bg1"/>
                    </a:solidFill>
                  </a:tcPr>
                </a:tc>
                <a:extLst>
                  <a:ext uri="{0D108BD9-81ED-4DB2-BD59-A6C34878D82A}">
                    <a16:rowId xmlns:a16="http://schemas.microsoft.com/office/drawing/2014/main" xmlns="" val="2178796842"/>
                  </a:ext>
                </a:extLst>
              </a:tr>
              <a:tr h="470780">
                <a:tc>
                  <a:txBody>
                    <a:bodyPr/>
                    <a:lstStyle/>
                    <a:p>
                      <a:pPr algn="l"/>
                      <a:r>
                        <a:rPr lang="fr-FR" sz="900" b="1" dirty="0">
                          <a:latin typeface="Century Gothic" panose="020B0502020202020204" pitchFamily="34" charset="0"/>
                        </a:rPr>
                        <a:t>Sexe</a:t>
                      </a:r>
                    </a:p>
                  </a:txBody>
                  <a:tcPr marL="36000" marR="36000" marT="0" marB="0" anchor="ctr">
                    <a:solidFill>
                      <a:schemeClr val="bg1"/>
                    </a:solidFill>
                  </a:tcPr>
                </a:tc>
                <a:tc>
                  <a:txBody>
                    <a:bodyPr/>
                    <a:lstStyle/>
                    <a:p>
                      <a:pPr algn="l"/>
                      <a:r>
                        <a:rPr lang="fr-FR" sz="900" b="0" dirty="0">
                          <a:latin typeface="Century Gothic" panose="020B0502020202020204" pitchFamily="34" charset="0"/>
                        </a:rPr>
                        <a:t>Femme</a:t>
                      </a:r>
                    </a:p>
                    <a:p>
                      <a:pPr algn="l"/>
                      <a:r>
                        <a:rPr lang="fr-FR" sz="900" b="0" dirty="0">
                          <a:latin typeface="Century Gothic" panose="020B0502020202020204" pitchFamily="34" charset="0"/>
                        </a:rPr>
                        <a:t>Homme</a:t>
                      </a:r>
                    </a:p>
                  </a:txBody>
                  <a:tcPr marL="36000" marR="36000" marT="0" marB="0" anchor="ctr">
                    <a:solidFill>
                      <a:schemeClr val="bg1"/>
                    </a:solidFill>
                  </a:tcPr>
                </a:tc>
                <a:extLst>
                  <a:ext uri="{0D108BD9-81ED-4DB2-BD59-A6C34878D82A}">
                    <a16:rowId xmlns:a16="http://schemas.microsoft.com/office/drawing/2014/main" xmlns="" val="184942495"/>
                  </a:ext>
                </a:extLst>
              </a:tr>
              <a:tr h="405751">
                <a:tc>
                  <a:txBody>
                    <a:bodyPr/>
                    <a:lstStyle/>
                    <a:p>
                      <a:pPr algn="l"/>
                      <a:r>
                        <a:rPr lang="fr-FR" sz="900" b="1" dirty="0">
                          <a:latin typeface="Century Gothic" panose="020B0502020202020204" pitchFamily="34" charset="0"/>
                        </a:rPr>
                        <a:t>Région géo</a:t>
                      </a:r>
                    </a:p>
                  </a:txBody>
                  <a:tcPr marL="36000" marR="36000" marT="0" marB="0" anchor="ctr">
                    <a:solidFill>
                      <a:schemeClr val="bg1"/>
                    </a:solidFill>
                  </a:tcPr>
                </a:tc>
                <a:tc>
                  <a:txBody>
                    <a:bodyPr/>
                    <a:lstStyle/>
                    <a:p>
                      <a:pPr algn="l"/>
                      <a:r>
                        <a:rPr lang="fr-FR" sz="900" b="0" dirty="0">
                          <a:latin typeface="Century Gothic" panose="020B0502020202020204" pitchFamily="34" charset="0"/>
                        </a:rPr>
                        <a:t>Asie de l'Est</a:t>
                      </a:r>
                    </a:p>
                    <a:p>
                      <a:pPr algn="l"/>
                      <a:r>
                        <a:rPr lang="fr-FR" sz="900" b="0" dirty="0">
                          <a:latin typeface="Century Gothic" panose="020B0502020202020204" pitchFamily="34" charset="0"/>
                        </a:rPr>
                        <a:t>Pas Asie de l'Est</a:t>
                      </a:r>
                    </a:p>
                  </a:txBody>
                  <a:tcPr marL="36000" marR="36000" marT="0" marB="0" anchor="ctr">
                    <a:solidFill>
                      <a:schemeClr val="bg1"/>
                    </a:solidFill>
                  </a:tcPr>
                </a:tc>
                <a:extLst>
                  <a:ext uri="{0D108BD9-81ED-4DB2-BD59-A6C34878D82A}">
                    <a16:rowId xmlns:a16="http://schemas.microsoft.com/office/drawing/2014/main" xmlns="" val="205777410"/>
                  </a:ext>
                </a:extLst>
              </a:tr>
              <a:tr h="517702">
                <a:tc>
                  <a:txBody>
                    <a:bodyPr/>
                    <a:lstStyle/>
                    <a:p>
                      <a:pPr algn="l"/>
                      <a:r>
                        <a:rPr lang="fr-FR" sz="900" b="1" dirty="0">
                          <a:latin typeface="Century Gothic" panose="020B0502020202020204" pitchFamily="34" charset="0"/>
                        </a:rPr>
                        <a:t>Statut tabagique</a:t>
                      </a:r>
                    </a:p>
                  </a:txBody>
                  <a:tcPr marL="36000" marR="36000" marT="0" marB="0" anchor="ctr">
                    <a:solidFill>
                      <a:schemeClr val="bg1"/>
                    </a:solidFill>
                  </a:tcPr>
                </a:tc>
                <a:tc>
                  <a:txBody>
                    <a:bodyPr/>
                    <a:lstStyle/>
                    <a:p>
                      <a:pPr algn="l"/>
                      <a:r>
                        <a:rPr lang="fr-FR" sz="900" b="0" dirty="0">
                          <a:latin typeface="Century Gothic" panose="020B0502020202020204" pitchFamily="34" charset="0"/>
                        </a:rPr>
                        <a:t>Jamais</a:t>
                      </a:r>
                    </a:p>
                    <a:p>
                      <a:pPr algn="l"/>
                      <a:r>
                        <a:rPr lang="fr-FR" sz="900" b="0" dirty="0">
                          <a:latin typeface="Century Gothic" panose="020B0502020202020204" pitchFamily="34" charset="0"/>
                        </a:rPr>
                        <a:t>Actuel/ ancien</a:t>
                      </a:r>
                    </a:p>
                  </a:txBody>
                  <a:tcPr marL="36000" marR="36000" marT="0" marB="0" anchor="ctr">
                    <a:solidFill>
                      <a:schemeClr val="bg1"/>
                    </a:solidFill>
                  </a:tcPr>
                </a:tc>
                <a:extLst>
                  <a:ext uri="{0D108BD9-81ED-4DB2-BD59-A6C34878D82A}">
                    <a16:rowId xmlns:a16="http://schemas.microsoft.com/office/drawing/2014/main" xmlns="" val="80089966"/>
                  </a:ext>
                </a:extLst>
              </a:tr>
              <a:tr h="497941">
                <a:tc>
                  <a:txBody>
                    <a:bodyPr/>
                    <a:lstStyle/>
                    <a:p>
                      <a:pPr algn="l"/>
                      <a:r>
                        <a:rPr lang="fr-FR" sz="900" b="1" dirty="0">
                          <a:latin typeface="Century Gothic" panose="020B0502020202020204" pitchFamily="34" charset="0"/>
                        </a:rPr>
                        <a:t>Historique du traitement</a:t>
                      </a:r>
                    </a:p>
                  </a:txBody>
                  <a:tcPr marL="36000" marR="36000" marT="0" marB="0" anchor="ctr">
                    <a:solidFill>
                      <a:schemeClr val="bg1"/>
                    </a:solidFill>
                  </a:tcPr>
                </a:tc>
                <a:tc>
                  <a:txBody>
                    <a:bodyPr/>
                    <a:lstStyle/>
                    <a:p>
                      <a:pPr algn="l"/>
                      <a:r>
                        <a:rPr lang="fr-FR" sz="900" b="0" dirty="0" err="1">
                          <a:latin typeface="Century Gothic" panose="020B0502020202020204" pitchFamily="34" charset="0"/>
                        </a:rPr>
                        <a:t>Osimertinib</a:t>
                      </a:r>
                      <a:endParaRPr lang="fr-FR" sz="900" b="0" dirty="0">
                        <a:latin typeface="Century Gothic" panose="020B0502020202020204" pitchFamily="34" charset="0"/>
                      </a:endParaRPr>
                    </a:p>
                    <a:p>
                      <a:pPr algn="l"/>
                      <a:r>
                        <a:rPr lang="fr-FR" sz="900" b="0" dirty="0">
                          <a:latin typeface="Century Gothic" panose="020B0502020202020204" pitchFamily="34" charset="0"/>
                        </a:rPr>
                        <a:t>Pas  </a:t>
                      </a:r>
                      <a:r>
                        <a:rPr lang="fr-FR" sz="900" b="0" dirty="0" err="1">
                          <a:latin typeface="Century Gothic" panose="020B0502020202020204" pitchFamily="34" charset="0"/>
                        </a:rPr>
                        <a:t>osimertinib</a:t>
                      </a:r>
                      <a:endParaRPr lang="fr-FR" sz="900" b="0" dirty="0">
                        <a:latin typeface="Century Gothic" panose="020B0502020202020204" pitchFamily="34" charset="0"/>
                      </a:endParaRPr>
                    </a:p>
                  </a:txBody>
                  <a:tcPr marL="36000" marR="36000" marT="0" marB="0" anchor="ctr">
                    <a:solidFill>
                      <a:schemeClr val="bg1"/>
                    </a:solidFill>
                  </a:tcPr>
                </a:tc>
                <a:extLst>
                  <a:ext uri="{0D108BD9-81ED-4DB2-BD59-A6C34878D82A}">
                    <a16:rowId xmlns:a16="http://schemas.microsoft.com/office/drawing/2014/main" xmlns="" val="2500104805"/>
                  </a:ext>
                </a:extLst>
              </a:tr>
              <a:tr h="618842">
                <a:tc>
                  <a:txBody>
                    <a:bodyPr/>
                    <a:lstStyle/>
                    <a:p>
                      <a:pPr algn="l"/>
                      <a:r>
                        <a:rPr lang="fr-FR" sz="900" b="1" dirty="0">
                          <a:latin typeface="Century Gothic" panose="020B0502020202020204" pitchFamily="34" charset="0"/>
                        </a:rPr>
                        <a:t>Ligne de traitement antérieure</a:t>
                      </a:r>
                    </a:p>
                  </a:txBody>
                  <a:tcPr marL="36000" marR="36000" marT="0" marB="0" anchor="ctr">
                    <a:solidFill>
                      <a:schemeClr val="bg1"/>
                    </a:solidFill>
                  </a:tcPr>
                </a:tc>
                <a:tc>
                  <a:txBody>
                    <a:bodyPr/>
                    <a:lstStyle/>
                    <a:p>
                      <a:pPr algn="l"/>
                      <a:r>
                        <a:rPr lang="fr-FR" sz="800" b="0" dirty="0">
                          <a:latin typeface="Century Gothic" panose="020B0502020202020204" pitchFamily="34" charset="0"/>
                        </a:rPr>
                        <a:t>L1 </a:t>
                      </a:r>
                      <a:r>
                        <a:rPr lang="fr-FR" sz="800" b="0" dirty="0" err="1">
                          <a:latin typeface="Century Gothic" panose="020B0502020202020204" pitchFamily="34" charset="0"/>
                        </a:rPr>
                        <a:t>osimertinib</a:t>
                      </a:r>
                      <a:endParaRPr lang="fr-FR" sz="800" b="0" dirty="0">
                        <a:latin typeface="Century Gothic" panose="020B0502020202020204" pitchFamily="34" charset="0"/>
                      </a:endParaRPr>
                    </a:p>
                    <a:p>
                      <a:pPr algn="l"/>
                      <a:r>
                        <a:rPr lang="fr-FR" sz="800" b="0" dirty="0">
                          <a:latin typeface="Century Gothic" panose="020B0502020202020204" pitchFamily="34" charset="0"/>
                        </a:rPr>
                        <a:t>L2 </a:t>
                      </a:r>
                      <a:r>
                        <a:rPr lang="fr-FR" sz="800" b="0" dirty="0" err="1">
                          <a:latin typeface="Century Gothic" panose="020B0502020202020204" pitchFamily="34" charset="0"/>
                        </a:rPr>
                        <a:t>osimertinib</a:t>
                      </a:r>
                      <a:endParaRPr lang="fr-FR" sz="800" b="0" dirty="0">
                        <a:latin typeface="Century Gothic" panose="020B0502020202020204" pitchFamily="34" charset="0"/>
                      </a:endParaRPr>
                    </a:p>
                    <a:p>
                      <a:pPr algn="l"/>
                      <a:r>
                        <a:rPr lang="fr-FR" sz="800" b="0" dirty="0">
                          <a:latin typeface="Century Gothic" panose="020B0502020202020204" pitchFamily="34" charset="0"/>
                        </a:rPr>
                        <a:t>TKI à l'exception de l'</a:t>
                      </a:r>
                      <a:r>
                        <a:rPr lang="fr-FR" sz="800" b="0" dirty="0" err="1">
                          <a:latin typeface="Century Gothic" panose="020B0502020202020204" pitchFamily="34" charset="0"/>
                        </a:rPr>
                        <a:t>osimertinib</a:t>
                      </a:r>
                      <a:endParaRPr lang="fr-FR" sz="800" b="0" dirty="0">
                        <a:latin typeface="Century Gothic" panose="020B0502020202020204" pitchFamily="34" charset="0"/>
                      </a:endParaRPr>
                    </a:p>
                  </a:txBody>
                  <a:tcPr marL="36000" marR="36000" marT="0" marB="0" anchor="ctr">
                    <a:solidFill>
                      <a:schemeClr val="bg1"/>
                    </a:solidFill>
                  </a:tcPr>
                </a:tc>
                <a:extLst>
                  <a:ext uri="{0D108BD9-81ED-4DB2-BD59-A6C34878D82A}">
                    <a16:rowId xmlns:a16="http://schemas.microsoft.com/office/drawing/2014/main" xmlns="" val="1350170001"/>
                  </a:ext>
                </a:extLst>
              </a:tr>
            </a:tbl>
          </a:graphicData>
        </a:graphic>
      </p:graphicFrame>
      <p:graphicFrame>
        <p:nvGraphicFramePr>
          <p:cNvPr id="22" name="Tableau 7">
            <a:extLst>
              <a:ext uri="{FF2B5EF4-FFF2-40B4-BE49-F238E27FC236}">
                <a16:creationId xmlns:a16="http://schemas.microsoft.com/office/drawing/2014/main" xmlns="" id="{92FCCFC7-77BA-4983-6D1E-283A2A314C78}"/>
              </a:ext>
            </a:extLst>
          </p:cNvPr>
          <p:cNvGraphicFramePr>
            <a:graphicFrameLocks noGrp="1"/>
          </p:cNvGraphicFramePr>
          <p:nvPr>
            <p:extLst>
              <p:ext uri="{D42A27DB-BD31-4B8C-83A1-F6EECF244321}">
                <p14:modId xmlns:p14="http://schemas.microsoft.com/office/powerpoint/2010/main" val="750364853"/>
              </p:ext>
            </p:extLst>
          </p:nvPr>
        </p:nvGraphicFramePr>
        <p:xfrm>
          <a:off x="6555901" y="1021456"/>
          <a:ext cx="4683369" cy="376800"/>
        </p:xfrm>
        <a:graphic>
          <a:graphicData uri="http://schemas.openxmlformats.org/drawingml/2006/table">
            <a:tbl>
              <a:tblPr firstRow="1" bandRow="1">
                <a:tableStyleId>{5C22544A-7EE6-4342-B048-85BDC9FD1C3A}</a:tableStyleId>
              </a:tblPr>
              <a:tblGrid>
                <a:gridCol w="2181885">
                  <a:extLst>
                    <a:ext uri="{9D8B030D-6E8A-4147-A177-3AD203B41FA5}">
                      <a16:colId xmlns:a16="http://schemas.microsoft.com/office/drawing/2014/main" xmlns="" val="4139744034"/>
                    </a:ext>
                  </a:extLst>
                </a:gridCol>
                <a:gridCol w="697117">
                  <a:extLst>
                    <a:ext uri="{9D8B030D-6E8A-4147-A177-3AD203B41FA5}">
                      <a16:colId xmlns:a16="http://schemas.microsoft.com/office/drawing/2014/main" xmlns="" val="3670700445"/>
                    </a:ext>
                  </a:extLst>
                </a:gridCol>
                <a:gridCol w="805758">
                  <a:extLst>
                    <a:ext uri="{9D8B030D-6E8A-4147-A177-3AD203B41FA5}">
                      <a16:colId xmlns:a16="http://schemas.microsoft.com/office/drawing/2014/main" xmlns="" val="3631331458"/>
                    </a:ext>
                  </a:extLst>
                </a:gridCol>
                <a:gridCol w="998609">
                  <a:extLst>
                    <a:ext uri="{9D8B030D-6E8A-4147-A177-3AD203B41FA5}">
                      <a16:colId xmlns:a16="http://schemas.microsoft.com/office/drawing/2014/main" xmlns="" val="3989159646"/>
                    </a:ext>
                  </a:extLst>
                </a:gridCol>
              </a:tblGrid>
              <a:tr h="370840">
                <a:tc>
                  <a:txBody>
                    <a:bodyPr/>
                    <a:lstStyle/>
                    <a:p>
                      <a:pPr algn="ctr"/>
                      <a:r>
                        <a:rPr lang="fr-FR" sz="1000" dirty="0">
                          <a:latin typeface="Century Gothic" panose="020B0502020202020204" pitchFamily="34" charset="0"/>
                        </a:rPr>
                        <a:t>Sous-groupes</a:t>
                      </a:r>
                    </a:p>
                  </a:txBody>
                  <a:tcPr marL="0" marR="0" marT="36000" marB="36000" anchor="ctr">
                    <a:solidFill>
                      <a:schemeClr val="tx1">
                        <a:lumMod val="50000"/>
                        <a:lumOff val="50000"/>
                      </a:schemeClr>
                    </a:solidFill>
                  </a:tcPr>
                </a:tc>
                <a:tc>
                  <a:txBody>
                    <a:bodyPr/>
                    <a:lstStyle/>
                    <a:p>
                      <a:pPr algn="ctr"/>
                      <a:r>
                        <a:rPr lang="fr-FR" sz="1000" dirty="0" err="1">
                          <a:latin typeface="Century Gothic" panose="020B0502020202020204" pitchFamily="34" charset="0"/>
                        </a:rPr>
                        <a:t>Evts</a:t>
                      </a:r>
                      <a:r>
                        <a:rPr lang="fr-FR" sz="1000" dirty="0">
                          <a:latin typeface="Century Gothic" panose="020B0502020202020204" pitchFamily="34" charset="0"/>
                        </a:rPr>
                        <a:t>/pts</a:t>
                      </a:r>
                    </a:p>
                  </a:txBody>
                  <a:tcPr marL="0" marR="0" marT="36000" marB="36000" anchor="ctr">
                    <a:solidFill>
                      <a:srgbClr val="FF7F4D"/>
                    </a:solidFill>
                  </a:tcPr>
                </a:tc>
                <a:tc>
                  <a:txBody>
                    <a:bodyPr/>
                    <a:lstStyle/>
                    <a:p>
                      <a:pPr algn="ctr"/>
                      <a:endParaRPr lang="fr-FR" sz="800" dirty="0">
                        <a:latin typeface="Century Gothic" panose="020B0502020202020204" pitchFamily="34" charset="0"/>
                      </a:endParaRPr>
                    </a:p>
                  </a:txBody>
                  <a:tcPr marL="0" marR="0" marT="36000" marB="36000" anchor="ctr">
                    <a:noFill/>
                  </a:tcPr>
                </a:tc>
                <a:tc>
                  <a:txBody>
                    <a:bodyPr/>
                    <a:lstStyle/>
                    <a:p>
                      <a:pPr algn="ctr"/>
                      <a:r>
                        <a:rPr lang="fr-FR" sz="1000" dirty="0">
                          <a:latin typeface="Century Gothic" panose="020B0502020202020204" pitchFamily="34" charset="0"/>
                        </a:rPr>
                        <a:t>HR non stratifié (IC95%)</a:t>
                      </a:r>
                    </a:p>
                  </a:txBody>
                  <a:tcPr marL="0" marR="0" marT="36000" marB="36000" anchor="ctr">
                    <a:solidFill>
                      <a:schemeClr val="tx1">
                        <a:lumMod val="50000"/>
                        <a:lumOff val="50000"/>
                      </a:schemeClr>
                    </a:solidFill>
                  </a:tcPr>
                </a:tc>
                <a:extLst>
                  <a:ext uri="{0D108BD9-81ED-4DB2-BD59-A6C34878D82A}">
                    <a16:rowId xmlns:a16="http://schemas.microsoft.com/office/drawing/2014/main" xmlns="" val="370547900"/>
                  </a:ext>
                </a:extLst>
              </a:tr>
            </a:tbl>
          </a:graphicData>
        </a:graphic>
      </p:graphicFrame>
      <p:graphicFrame>
        <p:nvGraphicFramePr>
          <p:cNvPr id="23" name="Tableau 8">
            <a:extLst>
              <a:ext uri="{FF2B5EF4-FFF2-40B4-BE49-F238E27FC236}">
                <a16:creationId xmlns:a16="http://schemas.microsoft.com/office/drawing/2014/main" xmlns="" id="{A7EF8F85-01EF-4BA7-0403-7897C1732231}"/>
              </a:ext>
            </a:extLst>
          </p:cNvPr>
          <p:cNvGraphicFramePr>
            <a:graphicFrameLocks noGrp="1"/>
          </p:cNvGraphicFramePr>
          <p:nvPr>
            <p:extLst>
              <p:ext uri="{D42A27DB-BD31-4B8C-83A1-F6EECF244321}">
                <p14:modId xmlns:p14="http://schemas.microsoft.com/office/powerpoint/2010/main" val="196841898"/>
              </p:ext>
            </p:extLst>
          </p:nvPr>
        </p:nvGraphicFramePr>
        <p:xfrm>
          <a:off x="6555901" y="1404825"/>
          <a:ext cx="2181885" cy="3219517"/>
        </p:xfrm>
        <a:graphic>
          <a:graphicData uri="http://schemas.openxmlformats.org/drawingml/2006/table">
            <a:tbl>
              <a:tblPr bandRow="1">
                <a:tableStyleId>{5C22544A-7EE6-4342-B048-85BDC9FD1C3A}</a:tableStyleId>
              </a:tblPr>
              <a:tblGrid>
                <a:gridCol w="921240">
                  <a:extLst>
                    <a:ext uri="{9D8B030D-6E8A-4147-A177-3AD203B41FA5}">
                      <a16:colId xmlns:a16="http://schemas.microsoft.com/office/drawing/2014/main" xmlns="" val="2104104263"/>
                    </a:ext>
                  </a:extLst>
                </a:gridCol>
                <a:gridCol w="1260645">
                  <a:extLst>
                    <a:ext uri="{9D8B030D-6E8A-4147-A177-3AD203B41FA5}">
                      <a16:colId xmlns:a16="http://schemas.microsoft.com/office/drawing/2014/main" xmlns="" val="3058300662"/>
                    </a:ext>
                  </a:extLst>
                </a:gridCol>
              </a:tblGrid>
              <a:tr h="274537">
                <a:tc>
                  <a:txBody>
                    <a:bodyPr/>
                    <a:lstStyle/>
                    <a:p>
                      <a:pPr algn="l"/>
                      <a:r>
                        <a:rPr lang="fr-FR" sz="900" b="1" dirty="0">
                          <a:latin typeface="Century Gothic" panose="020B0502020202020204" pitchFamily="34" charset="0"/>
                        </a:rPr>
                        <a:t>Tous</a:t>
                      </a:r>
                      <a:endParaRPr lang="fr-FR" sz="900" dirty="0">
                        <a:latin typeface="Century Gothic" panose="020B0502020202020204" pitchFamily="34" charset="0"/>
                      </a:endParaRPr>
                    </a:p>
                  </a:txBody>
                  <a:tcPr marL="36000" marR="36000" marT="0" marB="0" anchor="ctr">
                    <a:solidFill>
                      <a:schemeClr val="bg1"/>
                    </a:solidFill>
                  </a:tcPr>
                </a:tc>
                <a:tc>
                  <a:txBody>
                    <a:bodyPr/>
                    <a:lstStyle/>
                    <a:p>
                      <a:pPr algn="l"/>
                      <a:r>
                        <a:rPr lang="fr-FR" sz="900" b="0" dirty="0">
                          <a:latin typeface="Century Gothic" panose="020B0502020202020204" pitchFamily="34" charset="0"/>
                        </a:rPr>
                        <a:t>tous</a:t>
                      </a:r>
                    </a:p>
                  </a:txBody>
                  <a:tcPr marL="36000" marR="36000" marT="0" marB="0" anchor="ctr">
                    <a:solidFill>
                      <a:schemeClr val="bg1"/>
                    </a:solidFill>
                  </a:tcPr>
                </a:tc>
                <a:extLst>
                  <a:ext uri="{0D108BD9-81ED-4DB2-BD59-A6C34878D82A}">
                    <a16:rowId xmlns:a16="http://schemas.microsoft.com/office/drawing/2014/main" xmlns="" val="3761885389"/>
                  </a:ext>
                </a:extLst>
              </a:tr>
              <a:tr h="571193">
                <a:tc>
                  <a:txBody>
                    <a:bodyPr/>
                    <a:lstStyle/>
                    <a:p>
                      <a:pPr algn="l"/>
                      <a:r>
                        <a:rPr lang="fr-FR" sz="900" b="1" dirty="0">
                          <a:latin typeface="Century Gothic" panose="020B0502020202020204" pitchFamily="34" charset="0"/>
                        </a:rPr>
                        <a:t>T790M</a:t>
                      </a:r>
                    </a:p>
                  </a:txBody>
                  <a:tcPr marL="36000" marR="36000" marT="0" marB="0" anchor="ctr">
                    <a:solidFill>
                      <a:schemeClr val="bg1"/>
                    </a:solidFill>
                  </a:tcPr>
                </a:tc>
                <a:tc>
                  <a:txBody>
                    <a:bodyPr/>
                    <a:lstStyle/>
                    <a:p>
                      <a:pPr algn="l"/>
                      <a:r>
                        <a:rPr lang="fr-FR" sz="900" b="0" dirty="0">
                          <a:latin typeface="Century Gothic" panose="020B0502020202020204" pitchFamily="34" charset="0"/>
                        </a:rPr>
                        <a:t>Positive</a:t>
                      </a:r>
                    </a:p>
                    <a:p>
                      <a:pPr algn="l"/>
                      <a:r>
                        <a:rPr lang="fr-FR" sz="900" b="0" dirty="0">
                          <a:latin typeface="Century Gothic" panose="020B0502020202020204" pitchFamily="34" charset="0"/>
                        </a:rPr>
                        <a:t>Négative</a:t>
                      </a:r>
                    </a:p>
                  </a:txBody>
                  <a:tcPr marL="36000" marR="36000" marT="0" marB="0" anchor="ctr">
                    <a:solidFill>
                      <a:schemeClr val="bg1"/>
                    </a:solidFill>
                  </a:tcPr>
                </a:tc>
                <a:extLst>
                  <a:ext uri="{0D108BD9-81ED-4DB2-BD59-A6C34878D82A}">
                    <a16:rowId xmlns:a16="http://schemas.microsoft.com/office/drawing/2014/main" xmlns="" val="2178796842"/>
                  </a:ext>
                </a:extLst>
              </a:tr>
              <a:tr h="584796">
                <a:tc>
                  <a:txBody>
                    <a:bodyPr/>
                    <a:lstStyle/>
                    <a:p>
                      <a:pPr algn="l"/>
                      <a:r>
                        <a:rPr lang="fr-FR" sz="900" b="1" dirty="0">
                          <a:latin typeface="Century Gothic" panose="020B0502020202020204" pitchFamily="34" charset="0"/>
                        </a:rPr>
                        <a:t>CT à base de platine</a:t>
                      </a:r>
                    </a:p>
                  </a:txBody>
                  <a:tcPr marL="36000" marR="36000" marT="0" marB="0" anchor="ctr">
                    <a:solidFill>
                      <a:schemeClr val="bg1"/>
                    </a:solidFill>
                  </a:tcPr>
                </a:tc>
                <a:tc>
                  <a:txBody>
                    <a:bodyPr/>
                    <a:lstStyle/>
                    <a:p>
                      <a:pPr algn="l"/>
                      <a:r>
                        <a:rPr lang="fr-FR" sz="900" b="0" dirty="0">
                          <a:latin typeface="Century Gothic" panose="020B0502020202020204" pitchFamily="34" charset="0"/>
                        </a:rPr>
                        <a:t>Cisplatine</a:t>
                      </a:r>
                    </a:p>
                    <a:p>
                      <a:pPr algn="l"/>
                      <a:r>
                        <a:rPr lang="fr-FR" sz="900" b="0" dirty="0">
                          <a:latin typeface="Century Gothic" panose="020B0502020202020204" pitchFamily="34" charset="0"/>
                        </a:rPr>
                        <a:t>Carboplatine</a:t>
                      </a:r>
                    </a:p>
                  </a:txBody>
                  <a:tcPr marL="36000" marR="36000" marT="0" marB="0" anchor="ctr">
                    <a:solidFill>
                      <a:schemeClr val="bg1"/>
                    </a:solidFill>
                  </a:tcPr>
                </a:tc>
                <a:extLst>
                  <a:ext uri="{0D108BD9-81ED-4DB2-BD59-A6C34878D82A}">
                    <a16:rowId xmlns:a16="http://schemas.microsoft.com/office/drawing/2014/main" xmlns="" val="184942495"/>
                  </a:ext>
                </a:extLst>
              </a:tr>
              <a:tr h="504017">
                <a:tc>
                  <a:txBody>
                    <a:bodyPr/>
                    <a:lstStyle/>
                    <a:p>
                      <a:pPr algn="l"/>
                      <a:r>
                        <a:rPr lang="fr-FR" sz="900" b="1">
                          <a:latin typeface="Century Gothic" panose="020B0502020202020204" pitchFamily="34" charset="0"/>
                        </a:rPr>
                        <a:t>ECOG PS</a:t>
                      </a:r>
                    </a:p>
                  </a:txBody>
                  <a:tcPr marL="36000" marR="36000" marT="0" marB="0" anchor="ctr">
                    <a:solidFill>
                      <a:schemeClr val="bg1"/>
                    </a:solidFill>
                  </a:tcPr>
                </a:tc>
                <a:tc>
                  <a:txBody>
                    <a:bodyPr/>
                    <a:lstStyle/>
                    <a:p>
                      <a:pPr algn="l"/>
                      <a:r>
                        <a:rPr lang="fr-FR" sz="900" b="0" dirty="0">
                          <a:latin typeface="Century Gothic" panose="020B0502020202020204" pitchFamily="34" charset="0"/>
                        </a:rPr>
                        <a:t>0</a:t>
                      </a:r>
                    </a:p>
                    <a:p>
                      <a:pPr algn="l"/>
                      <a:r>
                        <a:rPr lang="fr-FR" sz="900" b="0" dirty="0">
                          <a:latin typeface="Century Gothic" panose="020B0502020202020204" pitchFamily="34" charset="0"/>
                        </a:rPr>
                        <a:t>1</a:t>
                      </a:r>
                    </a:p>
                  </a:txBody>
                  <a:tcPr marL="36000" marR="36000" marT="0" marB="0" anchor="ctr">
                    <a:solidFill>
                      <a:schemeClr val="bg1"/>
                    </a:solidFill>
                  </a:tcPr>
                </a:tc>
                <a:extLst>
                  <a:ext uri="{0D108BD9-81ED-4DB2-BD59-A6C34878D82A}">
                    <a16:rowId xmlns:a16="http://schemas.microsoft.com/office/drawing/2014/main" xmlns="" val="205777410"/>
                  </a:ext>
                </a:extLst>
              </a:tr>
              <a:tr h="572837">
                <a:tc>
                  <a:txBody>
                    <a:bodyPr/>
                    <a:lstStyle/>
                    <a:p>
                      <a:pPr algn="l"/>
                      <a:r>
                        <a:rPr lang="fr-FR" sz="900" b="1" dirty="0">
                          <a:latin typeface="Century Gothic" panose="020B0502020202020204" pitchFamily="34" charset="0"/>
                        </a:rPr>
                        <a:t>Mutation activatrice de l'EGFR</a:t>
                      </a:r>
                    </a:p>
                  </a:txBody>
                  <a:tcPr marL="36000" marR="36000" marT="0" marB="0" anchor="ctr">
                    <a:solidFill>
                      <a:schemeClr val="bg1"/>
                    </a:solidFill>
                  </a:tcPr>
                </a:tc>
                <a:tc>
                  <a:txBody>
                    <a:bodyPr/>
                    <a:lstStyle/>
                    <a:p>
                      <a:pPr algn="l"/>
                      <a:r>
                        <a:rPr lang="fr-FR" sz="900" b="0" dirty="0">
                          <a:latin typeface="Century Gothic" panose="020B0502020202020204" pitchFamily="34" charset="0"/>
                        </a:rPr>
                        <a:t>L858R</a:t>
                      </a:r>
                    </a:p>
                    <a:p>
                      <a:pPr algn="l"/>
                      <a:r>
                        <a:rPr lang="fr-FR" sz="900" b="0" dirty="0">
                          <a:latin typeface="Century Gothic" panose="020B0502020202020204" pitchFamily="34" charset="0"/>
                        </a:rPr>
                        <a:t>DEL19</a:t>
                      </a:r>
                    </a:p>
                  </a:txBody>
                  <a:tcPr marL="36000" marR="36000" marT="0" marB="0" anchor="ctr">
                    <a:solidFill>
                      <a:schemeClr val="bg1"/>
                    </a:solidFill>
                  </a:tcPr>
                </a:tc>
                <a:extLst>
                  <a:ext uri="{0D108BD9-81ED-4DB2-BD59-A6C34878D82A}">
                    <a16:rowId xmlns:a16="http://schemas.microsoft.com/office/drawing/2014/main" xmlns="" val="80089966"/>
                  </a:ext>
                </a:extLst>
              </a:tr>
              <a:tr h="712137">
                <a:tc>
                  <a:txBody>
                    <a:bodyPr/>
                    <a:lstStyle/>
                    <a:p>
                      <a:pPr algn="l"/>
                      <a:r>
                        <a:rPr lang="fr-FR" sz="900" b="1" dirty="0">
                          <a:latin typeface="Century Gothic" panose="020B0502020202020204" pitchFamily="34" charset="0"/>
                        </a:rPr>
                        <a:t>Statut PD-L1</a:t>
                      </a:r>
                    </a:p>
                  </a:txBody>
                  <a:tcPr marL="36000" marR="36000" marT="0" marB="0" anchor="ctr">
                    <a:solidFill>
                      <a:schemeClr val="bg1"/>
                    </a:solidFill>
                  </a:tcPr>
                </a:tc>
                <a:tc>
                  <a:txBody>
                    <a:bodyPr/>
                    <a:lstStyle/>
                    <a:p>
                      <a:pPr algn="l"/>
                      <a:r>
                        <a:rPr lang="fr-FR" sz="900" b="0" dirty="0">
                          <a:latin typeface="Century Gothic" panose="020B0502020202020204" pitchFamily="34" charset="0"/>
                        </a:rPr>
                        <a:t>TPS </a:t>
                      </a:r>
                      <a:r>
                        <a:rPr lang="fr-FR" sz="900" b="0" u="sng" dirty="0">
                          <a:latin typeface="Century Gothic" panose="020B0502020202020204" pitchFamily="34" charset="0"/>
                        </a:rPr>
                        <a:t>&gt;</a:t>
                      </a:r>
                      <a:r>
                        <a:rPr lang="fr-FR" sz="900" b="0" dirty="0">
                          <a:latin typeface="Century Gothic" panose="020B0502020202020204" pitchFamily="34" charset="0"/>
                        </a:rPr>
                        <a:t> 50%</a:t>
                      </a:r>
                    </a:p>
                    <a:p>
                      <a:pPr algn="l"/>
                      <a:r>
                        <a:rPr lang="fr-FR" sz="900" b="0" dirty="0">
                          <a:latin typeface="Century Gothic" panose="020B0502020202020204" pitchFamily="34" charset="0"/>
                        </a:rPr>
                        <a:t>TPS 1-49%</a:t>
                      </a:r>
                    </a:p>
                    <a:p>
                      <a:pPr algn="l"/>
                      <a:r>
                        <a:rPr lang="fr-FR" sz="900" b="0" dirty="0">
                          <a:latin typeface="Century Gothic" panose="020B0502020202020204" pitchFamily="34" charset="0"/>
                        </a:rPr>
                        <a:t>TPS &lt; 1%</a:t>
                      </a:r>
                    </a:p>
                  </a:txBody>
                  <a:tcPr marL="36000" marR="36000" marT="0" marB="0" anchor="ctr">
                    <a:solidFill>
                      <a:schemeClr val="bg1"/>
                    </a:solidFill>
                  </a:tcPr>
                </a:tc>
                <a:extLst>
                  <a:ext uri="{0D108BD9-81ED-4DB2-BD59-A6C34878D82A}">
                    <a16:rowId xmlns:a16="http://schemas.microsoft.com/office/drawing/2014/main" xmlns="" val="2500104805"/>
                  </a:ext>
                </a:extLst>
              </a:tr>
            </a:tbl>
          </a:graphicData>
        </a:graphic>
      </p:graphicFrame>
      <p:sp>
        <p:nvSpPr>
          <p:cNvPr id="24" name="ZoneTexte 23"/>
          <p:cNvSpPr txBox="1"/>
          <p:nvPr/>
        </p:nvSpPr>
        <p:spPr>
          <a:xfrm>
            <a:off x="1279514" y="5530654"/>
            <a:ext cx="10757873" cy="341632"/>
          </a:xfrm>
          <a:prstGeom prst="rect">
            <a:avLst/>
          </a:prstGeom>
          <a:solidFill>
            <a:srgbClr val="FF7F4D"/>
          </a:solidFill>
        </p:spPr>
        <p:txBody>
          <a:bodyPr vert="horz" lIns="91440" tIns="45720" rIns="91440" bIns="45720" rtlCol="0" anchor="ctr">
            <a:noAutofit/>
          </a:bodyPr>
          <a:lstStyle>
            <a:defPPr>
              <a:defRPr lang="fr-FR"/>
            </a:defPPr>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600" dirty="0"/>
              <a:t>Pas de différence de bénéfice sur la survie globale en fonction des différents sous groupes de patients</a:t>
            </a:r>
          </a:p>
        </p:txBody>
      </p:sp>
    </p:spTree>
    <p:extLst>
      <p:ext uri="{BB962C8B-B14F-4D97-AF65-F5344CB8AC3E}">
        <p14:creationId xmlns:p14="http://schemas.microsoft.com/office/powerpoint/2010/main" val="13371903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B3F8A47D-2C5F-52AE-48B5-D3913914E26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E809CAD-AD5E-BB39-316E-C51F5EE71BBD}"/>
              </a:ext>
            </a:extLst>
          </p:cNvPr>
          <p:cNvSpPr>
            <a:spLocks noGrp="1"/>
          </p:cNvSpPr>
          <p:nvPr>
            <p:ph sz="quarter" idx="16"/>
          </p:nvPr>
        </p:nvSpPr>
        <p:spPr/>
        <p:txBody>
          <a:bodyPr/>
          <a:lstStyle/>
          <a:p>
            <a:r>
              <a:rPr lang="fr-FR" dirty="0"/>
              <a:t>JCH. Yang et al., ASCO</a:t>
            </a:r>
            <a:r>
              <a:rPr lang="fr-FR" baseline="30000" dirty="0"/>
              <a:t>®</a:t>
            </a:r>
            <a:r>
              <a:rPr lang="fr-FR" dirty="0"/>
              <a:t> 2023, LBA #9000</a:t>
            </a:r>
          </a:p>
        </p:txBody>
      </p:sp>
      <p:sp>
        <p:nvSpPr>
          <p:cNvPr id="8" name="Espace réservé du texte 7">
            <a:extLst>
              <a:ext uri="{FF2B5EF4-FFF2-40B4-BE49-F238E27FC236}">
                <a16:creationId xmlns:a16="http://schemas.microsoft.com/office/drawing/2014/main" xmlns="" id="{F4535A93-A5A3-05E7-4FE8-3C9A64940AF5}"/>
              </a:ext>
            </a:extLst>
          </p:cNvPr>
          <p:cNvSpPr>
            <a:spLocks noGrp="1"/>
          </p:cNvSpPr>
          <p:nvPr>
            <p:ph type="body" sz="quarter" idx="17"/>
          </p:nvPr>
        </p:nvSpPr>
        <p:spPr/>
        <p:txBody>
          <a:bodyPr/>
          <a:lstStyle/>
          <a:p>
            <a:r>
              <a:rPr lang="fr-FR"/>
              <a:t>KEYNOTE-789</a:t>
            </a:r>
          </a:p>
        </p:txBody>
      </p:sp>
      <p:sp>
        <p:nvSpPr>
          <p:cNvPr id="9" name="Espace réservé du texte 8">
            <a:extLst>
              <a:ext uri="{FF2B5EF4-FFF2-40B4-BE49-F238E27FC236}">
                <a16:creationId xmlns:a16="http://schemas.microsoft.com/office/drawing/2014/main" xmlns="" id="{16BAE0C4-C6CE-8ADF-E00E-CAE69D378CD9}"/>
              </a:ext>
            </a:extLst>
          </p:cNvPr>
          <p:cNvSpPr>
            <a:spLocks noGrp="1"/>
          </p:cNvSpPr>
          <p:nvPr>
            <p:ph type="body" sz="quarter" idx="18"/>
          </p:nvPr>
        </p:nvSpPr>
        <p:spPr/>
        <p:txBody>
          <a:bodyPr/>
          <a:lstStyle/>
          <a:p>
            <a:r>
              <a:rPr lang="fr-FR"/>
              <a:t>Survie globale selon le statut PD-L1</a:t>
            </a:r>
          </a:p>
        </p:txBody>
      </p:sp>
      <p:sp>
        <p:nvSpPr>
          <p:cNvPr id="2" name="Espace réservé du contenu 5">
            <a:extLst>
              <a:ext uri="{FF2B5EF4-FFF2-40B4-BE49-F238E27FC236}">
                <a16:creationId xmlns:a16="http://schemas.microsoft.com/office/drawing/2014/main" xmlns="" id="{2F58C83A-4A2C-70D7-4A5B-8A8619C3B54C}"/>
              </a:ext>
            </a:extLst>
          </p:cNvPr>
          <p:cNvSpPr txBox="1">
            <a:spLocks/>
          </p:cNvSpPr>
          <p:nvPr/>
        </p:nvSpPr>
        <p:spPr>
          <a:xfrm>
            <a:off x="1271074" y="1081930"/>
            <a:ext cx="5133847" cy="425670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4" name="Chart 16">
            <a:extLst>
              <a:ext uri="{FF2B5EF4-FFF2-40B4-BE49-F238E27FC236}">
                <a16:creationId xmlns:a16="http://schemas.microsoft.com/office/drawing/2014/main" xmlns="" id="{5717A170-8B0E-985E-57FC-D63F940DA7DF}"/>
              </a:ext>
            </a:extLst>
          </p:cNvPr>
          <p:cNvGraphicFramePr/>
          <p:nvPr>
            <p:extLst>
              <p:ext uri="{D42A27DB-BD31-4B8C-83A1-F6EECF244321}">
                <p14:modId xmlns:p14="http://schemas.microsoft.com/office/powerpoint/2010/main" val="2846455045"/>
              </p:ext>
            </p:extLst>
          </p:nvPr>
        </p:nvGraphicFramePr>
        <p:xfrm>
          <a:off x="1072505" y="1349911"/>
          <a:ext cx="5236441" cy="3504192"/>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6">
            <a:extLst>
              <a:ext uri="{FF2B5EF4-FFF2-40B4-BE49-F238E27FC236}">
                <a16:creationId xmlns:a16="http://schemas.microsoft.com/office/drawing/2014/main" xmlns="" id="{5D8AA97E-7040-6952-8758-6D1A1D1F9EB9}"/>
              </a:ext>
            </a:extLst>
          </p:cNvPr>
          <p:cNvSpPr txBox="1">
            <a:spLocks/>
          </p:cNvSpPr>
          <p:nvPr/>
        </p:nvSpPr>
        <p:spPr>
          <a:xfrm>
            <a:off x="1381531" y="888178"/>
            <a:ext cx="1862674"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a:latin typeface="Century Gothic" panose="020B0502020202020204" pitchFamily="34" charset="0"/>
              </a:rPr>
              <a:t>PD-L1 TPS </a:t>
            </a:r>
            <a:r>
              <a:rPr lang="fr-FR" sz="1800" u="sng">
                <a:latin typeface="Century Gothic" panose="020B0502020202020204" pitchFamily="34" charset="0"/>
              </a:rPr>
              <a:t>&gt;</a:t>
            </a:r>
            <a:r>
              <a:rPr lang="fr-FR" sz="1800">
                <a:latin typeface="Century Gothic" panose="020B0502020202020204" pitchFamily="34" charset="0"/>
              </a:rPr>
              <a:t> 1%</a:t>
            </a:r>
            <a:endParaRPr lang="fr-FR" sz="1800" dirty="0">
              <a:latin typeface="Century Gothic" panose="020B0502020202020204" pitchFamily="34" charset="0"/>
            </a:endParaRPr>
          </a:p>
        </p:txBody>
      </p:sp>
      <p:graphicFrame>
        <p:nvGraphicFramePr>
          <p:cNvPr id="10" name="Table 3">
            <a:extLst>
              <a:ext uri="{FF2B5EF4-FFF2-40B4-BE49-F238E27FC236}">
                <a16:creationId xmlns:a16="http://schemas.microsoft.com/office/drawing/2014/main" xmlns="" id="{57371317-CD98-26EE-3940-3B01FD3E3BC2}"/>
              </a:ext>
            </a:extLst>
          </p:cNvPr>
          <p:cNvGraphicFramePr>
            <a:graphicFrameLocks noGrp="1"/>
          </p:cNvGraphicFramePr>
          <p:nvPr>
            <p:extLst>
              <p:ext uri="{D42A27DB-BD31-4B8C-83A1-F6EECF244321}">
                <p14:modId xmlns:p14="http://schemas.microsoft.com/office/powerpoint/2010/main" val="1693118035"/>
              </p:ext>
            </p:extLst>
          </p:nvPr>
        </p:nvGraphicFramePr>
        <p:xfrm>
          <a:off x="1336574" y="4836340"/>
          <a:ext cx="4901759" cy="429531"/>
        </p:xfrm>
        <a:graphic>
          <a:graphicData uri="http://schemas.openxmlformats.org/drawingml/2006/table">
            <a:tbl>
              <a:tblPr firstRow="1" bandRow="1">
                <a:effectLst/>
              </a:tblPr>
              <a:tblGrid>
                <a:gridCol w="396997">
                  <a:extLst>
                    <a:ext uri="{9D8B030D-6E8A-4147-A177-3AD203B41FA5}">
                      <a16:colId xmlns:a16="http://schemas.microsoft.com/office/drawing/2014/main" xmlns="" val="1289765418"/>
                    </a:ext>
                  </a:extLst>
                </a:gridCol>
                <a:gridCol w="243548">
                  <a:extLst>
                    <a:ext uri="{9D8B030D-6E8A-4147-A177-3AD203B41FA5}">
                      <a16:colId xmlns:a16="http://schemas.microsoft.com/office/drawing/2014/main" xmlns="" val="3242974005"/>
                    </a:ext>
                  </a:extLst>
                </a:gridCol>
                <a:gridCol w="253061">
                  <a:extLst>
                    <a:ext uri="{9D8B030D-6E8A-4147-A177-3AD203B41FA5}">
                      <a16:colId xmlns:a16="http://schemas.microsoft.com/office/drawing/2014/main" xmlns="" val="2776657473"/>
                    </a:ext>
                  </a:extLst>
                </a:gridCol>
                <a:gridCol w="258769">
                  <a:extLst>
                    <a:ext uri="{9D8B030D-6E8A-4147-A177-3AD203B41FA5}">
                      <a16:colId xmlns:a16="http://schemas.microsoft.com/office/drawing/2014/main" xmlns="" val="3515376167"/>
                    </a:ext>
                  </a:extLst>
                </a:gridCol>
                <a:gridCol w="260671">
                  <a:extLst>
                    <a:ext uri="{9D8B030D-6E8A-4147-A177-3AD203B41FA5}">
                      <a16:colId xmlns:a16="http://schemas.microsoft.com/office/drawing/2014/main" xmlns="" val="1385854877"/>
                    </a:ext>
                  </a:extLst>
                </a:gridCol>
                <a:gridCol w="251158">
                  <a:extLst>
                    <a:ext uri="{9D8B030D-6E8A-4147-A177-3AD203B41FA5}">
                      <a16:colId xmlns:a16="http://schemas.microsoft.com/office/drawing/2014/main" xmlns="" val="79554832"/>
                    </a:ext>
                  </a:extLst>
                </a:gridCol>
                <a:gridCol w="251158">
                  <a:extLst>
                    <a:ext uri="{9D8B030D-6E8A-4147-A177-3AD203B41FA5}">
                      <a16:colId xmlns:a16="http://schemas.microsoft.com/office/drawing/2014/main" xmlns="" val="3582586495"/>
                    </a:ext>
                  </a:extLst>
                </a:gridCol>
                <a:gridCol w="272089">
                  <a:extLst>
                    <a:ext uri="{9D8B030D-6E8A-4147-A177-3AD203B41FA5}">
                      <a16:colId xmlns:a16="http://schemas.microsoft.com/office/drawing/2014/main" xmlns="" val="512610548"/>
                    </a:ext>
                  </a:extLst>
                </a:gridCol>
                <a:gridCol w="249254">
                  <a:extLst>
                    <a:ext uri="{9D8B030D-6E8A-4147-A177-3AD203B41FA5}">
                      <a16:colId xmlns:a16="http://schemas.microsoft.com/office/drawing/2014/main" xmlns="" val="3227753577"/>
                    </a:ext>
                  </a:extLst>
                </a:gridCol>
                <a:gridCol w="249254">
                  <a:extLst>
                    <a:ext uri="{9D8B030D-6E8A-4147-A177-3AD203B41FA5}">
                      <a16:colId xmlns:a16="http://schemas.microsoft.com/office/drawing/2014/main" xmlns="" val="520523316"/>
                    </a:ext>
                  </a:extLst>
                </a:gridCol>
                <a:gridCol w="249254">
                  <a:extLst>
                    <a:ext uri="{9D8B030D-6E8A-4147-A177-3AD203B41FA5}">
                      <a16:colId xmlns:a16="http://schemas.microsoft.com/office/drawing/2014/main" xmlns="" val="1895124472"/>
                    </a:ext>
                  </a:extLst>
                </a:gridCol>
                <a:gridCol w="249254">
                  <a:extLst>
                    <a:ext uri="{9D8B030D-6E8A-4147-A177-3AD203B41FA5}">
                      <a16:colId xmlns:a16="http://schemas.microsoft.com/office/drawing/2014/main" xmlns="" val="1067081362"/>
                    </a:ext>
                  </a:extLst>
                </a:gridCol>
                <a:gridCol w="249254">
                  <a:extLst>
                    <a:ext uri="{9D8B030D-6E8A-4147-A177-3AD203B41FA5}">
                      <a16:colId xmlns:a16="http://schemas.microsoft.com/office/drawing/2014/main" xmlns="" val="2759204726"/>
                    </a:ext>
                  </a:extLst>
                </a:gridCol>
                <a:gridCol w="249254">
                  <a:extLst>
                    <a:ext uri="{9D8B030D-6E8A-4147-A177-3AD203B41FA5}">
                      <a16:colId xmlns:a16="http://schemas.microsoft.com/office/drawing/2014/main" xmlns="" val="1506150496"/>
                    </a:ext>
                  </a:extLst>
                </a:gridCol>
                <a:gridCol w="249254">
                  <a:extLst>
                    <a:ext uri="{9D8B030D-6E8A-4147-A177-3AD203B41FA5}">
                      <a16:colId xmlns:a16="http://schemas.microsoft.com/office/drawing/2014/main" xmlns="" val="4018602475"/>
                    </a:ext>
                  </a:extLst>
                </a:gridCol>
                <a:gridCol w="249254">
                  <a:extLst>
                    <a:ext uri="{9D8B030D-6E8A-4147-A177-3AD203B41FA5}">
                      <a16:colId xmlns:a16="http://schemas.microsoft.com/office/drawing/2014/main" xmlns="" val="4167554545"/>
                    </a:ext>
                  </a:extLst>
                </a:gridCol>
                <a:gridCol w="249254">
                  <a:extLst>
                    <a:ext uri="{9D8B030D-6E8A-4147-A177-3AD203B41FA5}">
                      <a16:colId xmlns:a16="http://schemas.microsoft.com/office/drawing/2014/main" xmlns="" val="1874114984"/>
                    </a:ext>
                  </a:extLst>
                </a:gridCol>
                <a:gridCol w="242567">
                  <a:extLst>
                    <a:ext uri="{9D8B030D-6E8A-4147-A177-3AD203B41FA5}">
                      <a16:colId xmlns:a16="http://schemas.microsoft.com/office/drawing/2014/main" xmlns="" val="942116476"/>
                    </a:ext>
                  </a:extLst>
                </a:gridCol>
                <a:gridCol w="228455">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a:solidFill>
                            <a:srgbClr val="005086"/>
                          </a:solidFill>
                          <a:effectLst/>
                          <a:latin typeface="+mn-lt"/>
                        </a:rPr>
                        <a:t>Pembro</a:t>
                      </a:r>
                      <a:endParaRPr lang="fr-FR" sz="8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106</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101</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92</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80</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66</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58</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54</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50</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40</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26</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21</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16</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10</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800" b="1" i="0" u="none" strike="noStrike" dirty="0">
                          <a:solidFill>
                            <a:srgbClr val="FF7F4D"/>
                          </a:solidFill>
                          <a:effectLst/>
                          <a:latin typeface="+mn-lt"/>
                        </a:rPr>
                        <a:t>Placebo</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123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118</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99</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81</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70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60</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52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36</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32</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27</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20</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18</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16</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14</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13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9</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3</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cxnSp>
        <p:nvCxnSpPr>
          <p:cNvPr id="11" name="Connecteur droit 10">
            <a:extLst>
              <a:ext uri="{FF2B5EF4-FFF2-40B4-BE49-F238E27FC236}">
                <a16:creationId xmlns:a16="http://schemas.microsoft.com/office/drawing/2014/main" xmlns="" id="{E7A0F6B7-7C96-A399-6FF0-EE5A89ABD12B}"/>
              </a:ext>
            </a:extLst>
          </p:cNvPr>
          <p:cNvCxnSpPr>
            <a:cxnSpLocks/>
          </p:cNvCxnSpPr>
          <p:nvPr/>
        </p:nvCxnSpPr>
        <p:spPr>
          <a:xfrm flipV="1">
            <a:off x="2850479" y="2159165"/>
            <a:ext cx="0" cy="2034927"/>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xmlns="" id="{C77F33C3-0987-12C6-8C9E-7A0F2622F235}"/>
              </a:ext>
            </a:extLst>
          </p:cNvPr>
          <p:cNvCxnSpPr>
            <a:cxnSpLocks/>
          </p:cNvCxnSpPr>
          <p:nvPr/>
        </p:nvCxnSpPr>
        <p:spPr>
          <a:xfrm flipV="1">
            <a:off x="3841952" y="2881309"/>
            <a:ext cx="0" cy="1295936"/>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Box 4">
            <a:extLst>
              <a:ext uri="{FF2B5EF4-FFF2-40B4-BE49-F238E27FC236}">
                <a16:creationId xmlns:a16="http://schemas.microsoft.com/office/drawing/2014/main" xmlns="" id="{4234E85A-02E7-537B-1573-41B60FA63EB8}"/>
              </a:ext>
            </a:extLst>
          </p:cNvPr>
          <p:cNvSpPr txBox="1"/>
          <p:nvPr/>
        </p:nvSpPr>
        <p:spPr>
          <a:xfrm>
            <a:off x="3824256" y="2932604"/>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37,7%</a:t>
            </a:r>
            <a:endParaRPr lang="en-GB" sz="1050" dirty="0">
              <a:solidFill>
                <a:srgbClr val="005086"/>
              </a:solidFill>
              <a:latin typeface="Century Gothic" panose="020B0502020202020204" pitchFamily="34" charset="0"/>
            </a:endParaRPr>
          </a:p>
        </p:txBody>
      </p:sp>
      <p:sp>
        <p:nvSpPr>
          <p:cNvPr id="15" name="TextBox 4">
            <a:extLst>
              <a:ext uri="{FF2B5EF4-FFF2-40B4-BE49-F238E27FC236}">
                <a16:creationId xmlns:a16="http://schemas.microsoft.com/office/drawing/2014/main" xmlns="" id="{AB3F4819-BA57-5360-DD6F-48102B28375D}"/>
              </a:ext>
            </a:extLst>
          </p:cNvPr>
          <p:cNvSpPr txBox="1"/>
          <p:nvPr/>
        </p:nvSpPr>
        <p:spPr>
          <a:xfrm>
            <a:off x="3810375" y="3727949"/>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26,0%</a:t>
            </a:r>
            <a:endParaRPr lang="en-GB" sz="1050" dirty="0">
              <a:solidFill>
                <a:srgbClr val="FF7F4D"/>
              </a:solidFill>
              <a:latin typeface="Century Gothic" panose="020B0502020202020204" pitchFamily="34" charset="0"/>
            </a:endParaRPr>
          </a:p>
        </p:txBody>
      </p:sp>
      <p:sp>
        <p:nvSpPr>
          <p:cNvPr id="16" name="TextBox 4">
            <a:extLst>
              <a:ext uri="{FF2B5EF4-FFF2-40B4-BE49-F238E27FC236}">
                <a16:creationId xmlns:a16="http://schemas.microsoft.com/office/drawing/2014/main" xmlns="" id="{DF2C05B1-2664-F9DD-9E48-A29F58EA0B7E}"/>
              </a:ext>
            </a:extLst>
          </p:cNvPr>
          <p:cNvSpPr txBox="1"/>
          <p:nvPr/>
        </p:nvSpPr>
        <p:spPr>
          <a:xfrm>
            <a:off x="2795600" y="2276400"/>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62,3%</a:t>
            </a:r>
            <a:endParaRPr lang="en-GB" sz="1050" dirty="0">
              <a:solidFill>
                <a:srgbClr val="005086"/>
              </a:solidFill>
              <a:latin typeface="Century Gothic" panose="020B0502020202020204" pitchFamily="34" charset="0"/>
            </a:endParaRPr>
          </a:p>
        </p:txBody>
      </p:sp>
      <p:sp>
        <p:nvSpPr>
          <p:cNvPr id="17" name="TextBox 4">
            <a:extLst>
              <a:ext uri="{FF2B5EF4-FFF2-40B4-BE49-F238E27FC236}">
                <a16:creationId xmlns:a16="http://schemas.microsoft.com/office/drawing/2014/main" xmlns="" id="{65571FEE-02E8-E437-1804-9DCE11EBF16F}"/>
              </a:ext>
            </a:extLst>
          </p:cNvPr>
          <p:cNvSpPr txBox="1"/>
          <p:nvPr/>
        </p:nvSpPr>
        <p:spPr>
          <a:xfrm>
            <a:off x="2795600" y="3023799"/>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56,9%</a:t>
            </a:r>
            <a:endParaRPr lang="en-GB" sz="1050" dirty="0">
              <a:solidFill>
                <a:srgbClr val="FF7F4D"/>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xmlns="" id="{801663D7-30EF-FFCD-A10B-F37A347FB5F0}"/>
              </a:ext>
            </a:extLst>
          </p:cNvPr>
          <p:cNvCxnSpPr>
            <a:cxnSpLocks/>
          </p:cNvCxnSpPr>
          <p:nvPr/>
        </p:nvCxnSpPr>
        <p:spPr>
          <a:xfrm flipV="1">
            <a:off x="4844457" y="2881309"/>
            <a:ext cx="0" cy="1295936"/>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4">
            <a:extLst>
              <a:ext uri="{FF2B5EF4-FFF2-40B4-BE49-F238E27FC236}">
                <a16:creationId xmlns:a16="http://schemas.microsoft.com/office/drawing/2014/main" xmlns="" id="{AF874888-959F-AAD5-2211-7C177D3B9A90}"/>
              </a:ext>
            </a:extLst>
          </p:cNvPr>
          <p:cNvSpPr txBox="1"/>
          <p:nvPr/>
        </p:nvSpPr>
        <p:spPr>
          <a:xfrm>
            <a:off x="4801848" y="3446588"/>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18,3%</a:t>
            </a:r>
            <a:endParaRPr lang="en-GB" sz="1050" dirty="0">
              <a:solidFill>
                <a:srgbClr val="005086"/>
              </a:solidFill>
              <a:latin typeface="Century Gothic" panose="020B0502020202020204" pitchFamily="34" charset="0"/>
            </a:endParaRPr>
          </a:p>
        </p:txBody>
      </p:sp>
      <p:sp>
        <p:nvSpPr>
          <p:cNvPr id="20" name="TextBox 4">
            <a:extLst>
              <a:ext uri="{FF2B5EF4-FFF2-40B4-BE49-F238E27FC236}">
                <a16:creationId xmlns:a16="http://schemas.microsoft.com/office/drawing/2014/main" xmlns="" id="{255B0561-A752-06D5-3A51-5FC4F23AED0E}"/>
              </a:ext>
            </a:extLst>
          </p:cNvPr>
          <p:cNvSpPr txBox="1"/>
          <p:nvPr/>
        </p:nvSpPr>
        <p:spPr>
          <a:xfrm>
            <a:off x="4801848" y="3893220"/>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13,0%</a:t>
            </a:r>
            <a:endParaRPr lang="en-GB" sz="1050" dirty="0">
              <a:solidFill>
                <a:srgbClr val="FF7F4D"/>
              </a:solidFill>
              <a:latin typeface="Century Gothic" panose="020B0502020202020204" pitchFamily="34" charset="0"/>
            </a:endParaRPr>
          </a:p>
        </p:txBody>
      </p:sp>
      <p:sp>
        <p:nvSpPr>
          <p:cNvPr id="21" name="TextBox 4">
            <a:extLst>
              <a:ext uri="{FF2B5EF4-FFF2-40B4-BE49-F238E27FC236}">
                <a16:creationId xmlns:a16="http://schemas.microsoft.com/office/drawing/2014/main" xmlns="" id="{51E6FB95-7C3C-7764-D948-0781A4163810}"/>
              </a:ext>
            </a:extLst>
          </p:cNvPr>
          <p:cNvSpPr txBox="1"/>
          <p:nvPr/>
        </p:nvSpPr>
        <p:spPr>
          <a:xfrm>
            <a:off x="2466345" y="1268946"/>
            <a:ext cx="395305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solidFill>
                <a:latin typeface="Century Gothic" panose="020B0502020202020204" pitchFamily="34" charset="0"/>
              </a:rPr>
              <a:t>HR (95% Cl) : 0,77 (0,58-0,02)</a:t>
            </a:r>
          </a:p>
          <a:p>
            <a:r>
              <a:rPr lang="en-GB" sz="1050" dirty="0">
                <a:solidFill>
                  <a:prstClr val="black"/>
                </a:solidFill>
                <a:latin typeface="Century Gothic" panose="020B0502020202020204" pitchFamily="34" charset="0"/>
              </a:rPr>
              <a:t>Patients/Events </a:t>
            </a:r>
            <a:r>
              <a:rPr lang="en-GB" sz="1050" b="1" dirty="0">
                <a:solidFill>
                  <a:srgbClr val="005086"/>
                </a:solidFill>
                <a:latin typeface="Century Gothic" panose="020B0502020202020204" pitchFamily="34" charset="0"/>
              </a:rPr>
              <a:t>88 (83%)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110 (89,4%)</a:t>
            </a:r>
          </a:p>
          <a:p>
            <a:r>
              <a:rPr lang="en-GB" sz="1050" dirty="0">
                <a:solidFill>
                  <a:prstClr val="black"/>
                </a:solidFill>
                <a:latin typeface="Century Gothic" panose="020B0502020202020204" pitchFamily="34" charset="0"/>
              </a:rPr>
              <a:t>Median (95%CI), months </a:t>
            </a:r>
            <a:r>
              <a:rPr lang="en-GB" sz="1050" b="1" dirty="0">
                <a:solidFill>
                  <a:srgbClr val="005086"/>
                </a:solidFill>
                <a:latin typeface="Century Gothic" panose="020B0502020202020204" pitchFamily="34" charset="0"/>
              </a:rPr>
              <a:t>18,6 </a:t>
            </a:r>
            <a:r>
              <a:rPr lang="en-GB" sz="1050" dirty="0">
                <a:solidFill>
                  <a:srgbClr val="005086"/>
                </a:solidFill>
                <a:latin typeface="Century Gothic" panose="020B0502020202020204" pitchFamily="34" charset="0"/>
              </a:rPr>
              <a:t>(12,5-22,9)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14,1 </a:t>
            </a:r>
            <a:r>
              <a:rPr lang="en-GB" sz="1050" dirty="0">
                <a:solidFill>
                  <a:srgbClr val="FF7F4D"/>
                </a:solidFill>
                <a:latin typeface="Century Gothic" panose="020B0502020202020204" pitchFamily="34" charset="0"/>
              </a:rPr>
              <a:t>(11,4-18,1)</a:t>
            </a:r>
          </a:p>
        </p:txBody>
      </p:sp>
      <p:sp>
        <p:nvSpPr>
          <p:cNvPr id="24" name="Espace réservé du contenu 5">
            <a:extLst>
              <a:ext uri="{FF2B5EF4-FFF2-40B4-BE49-F238E27FC236}">
                <a16:creationId xmlns:a16="http://schemas.microsoft.com/office/drawing/2014/main" xmlns="" id="{9EED59E7-293B-6207-3ACC-8632C7C686DE}"/>
              </a:ext>
            </a:extLst>
          </p:cNvPr>
          <p:cNvSpPr txBox="1">
            <a:spLocks/>
          </p:cNvSpPr>
          <p:nvPr/>
        </p:nvSpPr>
        <p:spPr>
          <a:xfrm>
            <a:off x="6617972" y="1081930"/>
            <a:ext cx="5148326" cy="4256707"/>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graphicFrame>
        <p:nvGraphicFramePr>
          <p:cNvPr id="25" name="Chart 16">
            <a:extLst>
              <a:ext uri="{FF2B5EF4-FFF2-40B4-BE49-F238E27FC236}">
                <a16:creationId xmlns:a16="http://schemas.microsoft.com/office/drawing/2014/main" xmlns="" id="{E859AD09-717D-202E-3976-30E3309B77DA}"/>
              </a:ext>
            </a:extLst>
          </p:cNvPr>
          <p:cNvGraphicFramePr/>
          <p:nvPr>
            <p:extLst>
              <p:ext uri="{D42A27DB-BD31-4B8C-83A1-F6EECF244321}">
                <p14:modId xmlns:p14="http://schemas.microsoft.com/office/powerpoint/2010/main" val="559551546"/>
              </p:ext>
            </p:extLst>
          </p:nvPr>
        </p:nvGraphicFramePr>
        <p:xfrm>
          <a:off x="6419402" y="1349911"/>
          <a:ext cx="5236441" cy="3504192"/>
        </p:xfrm>
        <a:graphic>
          <a:graphicData uri="http://schemas.openxmlformats.org/drawingml/2006/chart">
            <c:chart xmlns:c="http://schemas.openxmlformats.org/drawingml/2006/chart" xmlns:r="http://schemas.openxmlformats.org/officeDocument/2006/relationships" r:id="rId3"/>
          </a:graphicData>
        </a:graphic>
      </p:graphicFrame>
      <p:sp>
        <p:nvSpPr>
          <p:cNvPr id="26" name="Espace réservé du texte 6">
            <a:extLst>
              <a:ext uri="{FF2B5EF4-FFF2-40B4-BE49-F238E27FC236}">
                <a16:creationId xmlns:a16="http://schemas.microsoft.com/office/drawing/2014/main" xmlns="" id="{A3DAD86B-8D45-33E0-C729-0D91B7E8DDBA}"/>
              </a:ext>
            </a:extLst>
          </p:cNvPr>
          <p:cNvSpPr txBox="1">
            <a:spLocks/>
          </p:cNvSpPr>
          <p:nvPr/>
        </p:nvSpPr>
        <p:spPr>
          <a:xfrm>
            <a:off x="6728427" y="888178"/>
            <a:ext cx="1862674" cy="387350"/>
          </a:xfrm>
          <a:prstGeom prst="rect">
            <a:avLst/>
          </a:prstGeom>
          <a:solidFill>
            <a:schemeClr val="bg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73707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800">
                <a:latin typeface="Century Gothic" panose="020B0502020202020204" pitchFamily="34" charset="0"/>
              </a:rPr>
              <a:t>PD-L1 TPS &lt; 1%</a:t>
            </a:r>
          </a:p>
          <a:p>
            <a:pPr>
              <a:defRPr/>
            </a:pPr>
            <a:endParaRPr lang="fr-FR" sz="1800" dirty="0">
              <a:latin typeface="Century Gothic" panose="020B0502020202020204" pitchFamily="34" charset="0"/>
            </a:endParaRPr>
          </a:p>
        </p:txBody>
      </p:sp>
      <p:graphicFrame>
        <p:nvGraphicFramePr>
          <p:cNvPr id="27" name="Table 3">
            <a:extLst>
              <a:ext uri="{FF2B5EF4-FFF2-40B4-BE49-F238E27FC236}">
                <a16:creationId xmlns:a16="http://schemas.microsoft.com/office/drawing/2014/main" xmlns="" id="{362C74B5-9267-9B65-A708-6114AAE7074B}"/>
              </a:ext>
            </a:extLst>
          </p:cNvPr>
          <p:cNvGraphicFramePr>
            <a:graphicFrameLocks noGrp="1"/>
          </p:cNvGraphicFramePr>
          <p:nvPr>
            <p:extLst>
              <p:ext uri="{D42A27DB-BD31-4B8C-83A1-F6EECF244321}">
                <p14:modId xmlns:p14="http://schemas.microsoft.com/office/powerpoint/2010/main" val="19194084"/>
              </p:ext>
            </p:extLst>
          </p:nvPr>
        </p:nvGraphicFramePr>
        <p:xfrm>
          <a:off x="6683471" y="4836340"/>
          <a:ext cx="4901759" cy="429531"/>
        </p:xfrm>
        <a:graphic>
          <a:graphicData uri="http://schemas.openxmlformats.org/drawingml/2006/table">
            <a:tbl>
              <a:tblPr firstRow="1" bandRow="1">
                <a:effectLst/>
              </a:tblPr>
              <a:tblGrid>
                <a:gridCol w="396997">
                  <a:extLst>
                    <a:ext uri="{9D8B030D-6E8A-4147-A177-3AD203B41FA5}">
                      <a16:colId xmlns:a16="http://schemas.microsoft.com/office/drawing/2014/main" xmlns="" val="1289765418"/>
                    </a:ext>
                  </a:extLst>
                </a:gridCol>
                <a:gridCol w="243548">
                  <a:extLst>
                    <a:ext uri="{9D8B030D-6E8A-4147-A177-3AD203B41FA5}">
                      <a16:colId xmlns:a16="http://schemas.microsoft.com/office/drawing/2014/main" xmlns="" val="3242974005"/>
                    </a:ext>
                  </a:extLst>
                </a:gridCol>
                <a:gridCol w="253061">
                  <a:extLst>
                    <a:ext uri="{9D8B030D-6E8A-4147-A177-3AD203B41FA5}">
                      <a16:colId xmlns:a16="http://schemas.microsoft.com/office/drawing/2014/main" xmlns="" val="2776657473"/>
                    </a:ext>
                  </a:extLst>
                </a:gridCol>
                <a:gridCol w="258769">
                  <a:extLst>
                    <a:ext uri="{9D8B030D-6E8A-4147-A177-3AD203B41FA5}">
                      <a16:colId xmlns:a16="http://schemas.microsoft.com/office/drawing/2014/main" xmlns="" val="3515376167"/>
                    </a:ext>
                  </a:extLst>
                </a:gridCol>
                <a:gridCol w="260671">
                  <a:extLst>
                    <a:ext uri="{9D8B030D-6E8A-4147-A177-3AD203B41FA5}">
                      <a16:colId xmlns:a16="http://schemas.microsoft.com/office/drawing/2014/main" xmlns="" val="1385854877"/>
                    </a:ext>
                  </a:extLst>
                </a:gridCol>
                <a:gridCol w="251158">
                  <a:extLst>
                    <a:ext uri="{9D8B030D-6E8A-4147-A177-3AD203B41FA5}">
                      <a16:colId xmlns:a16="http://schemas.microsoft.com/office/drawing/2014/main" xmlns="" val="79554832"/>
                    </a:ext>
                  </a:extLst>
                </a:gridCol>
                <a:gridCol w="251158">
                  <a:extLst>
                    <a:ext uri="{9D8B030D-6E8A-4147-A177-3AD203B41FA5}">
                      <a16:colId xmlns:a16="http://schemas.microsoft.com/office/drawing/2014/main" xmlns="" val="3582586495"/>
                    </a:ext>
                  </a:extLst>
                </a:gridCol>
                <a:gridCol w="272089">
                  <a:extLst>
                    <a:ext uri="{9D8B030D-6E8A-4147-A177-3AD203B41FA5}">
                      <a16:colId xmlns:a16="http://schemas.microsoft.com/office/drawing/2014/main" xmlns="" val="512610548"/>
                    </a:ext>
                  </a:extLst>
                </a:gridCol>
                <a:gridCol w="249254">
                  <a:extLst>
                    <a:ext uri="{9D8B030D-6E8A-4147-A177-3AD203B41FA5}">
                      <a16:colId xmlns:a16="http://schemas.microsoft.com/office/drawing/2014/main" xmlns="" val="3227753577"/>
                    </a:ext>
                  </a:extLst>
                </a:gridCol>
                <a:gridCol w="249254">
                  <a:extLst>
                    <a:ext uri="{9D8B030D-6E8A-4147-A177-3AD203B41FA5}">
                      <a16:colId xmlns:a16="http://schemas.microsoft.com/office/drawing/2014/main" xmlns="" val="520523316"/>
                    </a:ext>
                  </a:extLst>
                </a:gridCol>
                <a:gridCol w="249254">
                  <a:extLst>
                    <a:ext uri="{9D8B030D-6E8A-4147-A177-3AD203B41FA5}">
                      <a16:colId xmlns:a16="http://schemas.microsoft.com/office/drawing/2014/main" xmlns="" val="1895124472"/>
                    </a:ext>
                  </a:extLst>
                </a:gridCol>
                <a:gridCol w="249254">
                  <a:extLst>
                    <a:ext uri="{9D8B030D-6E8A-4147-A177-3AD203B41FA5}">
                      <a16:colId xmlns:a16="http://schemas.microsoft.com/office/drawing/2014/main" xmlns="" val="1067081362"/>
                    </a:ext>
                  </a:extLst>
                </a:gridCol>
                <a:gridCol w="249254">
                  <a:extLst>
                    <a:ext uri="{9D8B030D-6E8A-4147-A177-3AD203B41FA5}">
                      <a16:colId xmlns:a16="http://schemas.microsoft.com/office/drawing/2014/main" xmlns="" val="2759204726"/>
                    </a:ext>
                  </a:extLst>
                </a:gridCol>
                <a:gridCol w="249254">
                  <a:extLst>
                    <a:ext uri="{9D8B030D-6E8A-4147-A177-3AD203B41FA5}">
                      <a16:colId xmlns:a16="http://schemas.microsoft.com/office/drawing/2014/main" xmlns="" val="1506150496"/>
                    </a:ext>
                  </a:extLst>
                </a:gridCol>
                <a:gridCol w="249254">
                  <a:extLst>
                    <a:ext uri="{9D8B030D-6E8A-4147-A177-3AD203B41FA5}">
                      <a16:colId xmlns:a16="http://schemas.microsoft.com/office/drawing/2014/main" xmlns="" val="4018602475"/>
                    </a:ext>
                  </a:extLst>
                </a:gridCol>
                <a:gridCol w="249254">
                  <a:extLst>
                    <a:ext uri="{9D8B030D-6E8A-4147-A177-3AD203B41FA5}">
                      <a16:colId xmlns:a16="http://schemas.microsoft.com/office/drawing/2014/main" xmlns="" val="4167554545"/>
                    </a:ext>
                  </a:extLst>
                </a:gridCol>
                <a:gridCol w="249254">
                  <a:extLst>
                    <a:ext uri="{9D8B030D-6E8A-4147-A177-3AD203B41FA5}">
                      <a16:colId xmlns:a16="http://schemas.microsoft.com/office/drawing/2014/main" xmlns="" val="1874114984"/>
                    </a:ext>
                  </a:extLst>
                </a:gridCol>
                <a:gridCol w="242567">
                  <a:extLst>
                    <a:ext uri="{9D8B030D-6E8A-4147-A177-3AD203B41FA5}">
                      <a16:colId xmlns:a16="http://schemas.microsoft.com/office/drawing/2014/main" xmlns="" val="942116476"/>
                    </a:ext>
                  </a:extLst>
                </a:gridCol>
                <a:gridCol w="228455">
                  <a:extLst>
                    <a:ext uri="{9D8B030D-6E8A-4147-A177-3AD203B41FA5}">
                      <a16:colId xmlns:a16="http://schemas.microsoft.com/office/drawing/2014/main" xmlns="" val="690887234"/>
                    </a:ext>
                  </a:extLst>
                </a:gridCol>
              </a:tblGrid>
              <a:tr h="228600">
                <a:tc>
                  <a:txBody>
                    <a:bodyPr/>
                    <a:lstStyle/>
                    <a:p>
                      <a:pPr algn="ctr" fontAlgn="t"/>
                      <a:r>
                        <a:rPr lang="fr-FR" sz="800" b="1" i="0" u="none" strike="noStrike">
                          <a:solidFill>
                            <a:srgbClr val="005086"/>
                          </a:solidFill>
                          <a:effectLst/>
                          <a:latin typeface="+mn-lt"/>
                        </a:rPr>
                        <a:t>Pembro</a:t>
                      </a:r>
                      <a:endParaRPr lang="fr-FR" sz="8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127</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122</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114</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96</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79</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66</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55</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47</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34</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29</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23</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18</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12</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8</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3</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2</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005086"/>
                          </a:solidFill>
                          <a:effectLst/>
                          <a:latin typeface="+mn-lt"/>
                        </a:rPr>
                        <a:t>1</a:t>
                      </a:r>
                      <a:endParaRPr lang="fr-FR" sz="900" b="1" i="0" u="none" strike="noStrike" dirty="0">
                        <a:solidFill>
                          <a:srgbClr val="005086"/>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005086"/>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1219900065"/>
                  </a:ext>
                </a:extLst>
              </a:tr>
              <a:tr h="200931">
                <a:tc>
                  <a:txBody>
                    <a:bodyPr/>
                    <a:lstStyle/>
                    <a:p>
                      <a:pPr algn="ctr" fontAlgn="t"/>
                      <a:r>
                        <a:rPr lang="fr-FR" sz="800" b="1" i="0" u="none" strike="noStrike">
                          <a:solidFill>
                            <a:srgbClr val="FF7F4D"/>
                          </a:solidFill>
                          <a:effectLst/>
                          <a:latin typeface="+mn-lt"/>
                        </a:rPr>
                        <a:t>Placebo</a:t>
                      </a:r>
                      <a:endParaRPr lang="fr-FR" sz="8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113</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108</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102</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81</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69</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55</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44</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36</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29</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25</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20</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11</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6</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4</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3</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1</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a:solidFill>
                            <a:srgbClr val="FF7F4D"/>
                          </a:solidFill>
                          <a:effectLst/>
                          <a:latin typeface="+mn-lt"/>
                        </a:rPr>
                        <a:t>0</a:t>
                      </a:r>
                      <a:endParaRPr lang="fr-FR" sz="900" b="1" i="0" u="none" strike="noStrike" dirty="0">
                        <a:solidFill>
                          <a:srgbClr val="FF7F4D"/>
                        </a:solidFill>
                        <a:effectLst/>
                        <a:latin typeface="+mn-lt"/>
                      </a:endParaRP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ctr" fontAlgn="t"/>
                      <a:r>
                        <a:rPr lang="fr-FR" sz="900" b="1" i="0" u="none" strike="noStrike" dirty="0">
                          <a:solidFill>
                            <a:srgbClr val="FF7F4D"/>
                          </a:solidFill>
                          <a:effectLst/>
                          <a:latin typeface="+mn-lt"/>
                        </a:rPr>
                        <a:t>0</a:t>
                      </a:r>
                    </a:p>
                  </a:txBody>
                  <a:tcPr marL="9257" marR="9257" marT="9257"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extLst>
                  <a:ext uri="{0D108BD9-81ED-4DB2-BD59-A6C34878D82A}">
                    <a16:rowId xmlns:a16="http://schemas.microsoft.com/office/drawing/2014/main" xmlns="" val="3549433228"/>
                  </a:ext>
                </a:extLst>
              </a:tr>
            </a:tbl>
          </a:graphicData>
        </a:graphic>
      </p:graphicFrame>
      <p:cxnSp>
        <p:nvCxnSpPr>
          <p:cNvPr id="28" name="Connecteur droit 27">
            <a:extLst>
              <a:ext uri="{FF2B5EF4-FFF2-40B4-BE49-F238E27FC236}">
                <a16:creationId xmlns:a16="http://schemas.microsoft.com/office/drawing/2014/main" xmlns="" id="{6218120F-6568-B4F8-2FD3-0EBE43505259}"/>
              </a:ext>
            </a:extLst>
          </p:cNvPr>
          <p:cNvCxnSpPr>
            <a:cxnSpLocks/>
          </p:cNvCxnSpPr>
          <p:nvPr/>
        </p:nvCxnSpPr>
        <p:spPr>
          <a:xfrm flipV="1">
            <a:off x="8197376" y="2159165"/>
            <a:ext cx="0" cy="2034927"/>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xmlns="" id="{1456EBB1-1199-53C2-B932-C6710A488E93}"/>
              </a:ext>
            </a:extLst>
          </p:cNvPr>
          <p:cNvCxnSpPr>
            <a:cxnSpLocks/>
          </p:cNvCxnSpPr>
          <p:nvPr/>
        </p:nvCxnSpPr>
        <p:spPr>
          <a:xfrm flipV="1">
            <a:off x="9188849" y="2881309"/>
            <a:ext cx="0" cy="1295936"/>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4">
            <a:extLst>
              <a:ext uri="{FF2B5EF4-FFF2-40B4-BE49-F238E27FC236}">
                <a16:creationId xmlns:a16="http://schemas.microsoft.com/office/drawing/2014/main" xmlns="" id="{C0401DFE-F518-795F-0E57-5280268E72AA}"/>
              </a:ext>
            </a:extLst>
          </p:cNvPr>
          <p:cNvSpPr txBox="1"/>
          <p:nvPr/>
        </p:nvSpPr>
        <p:spPr>
          <a:xfrm>
            <a:off x="9169770" y="3239091"/>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26,8%</a:t>
            </a:r>
            <a:endParaRPr lang="en-GB" sz="1050" dirty="0">
              <a:solidFill>
                <a:srgbClr val="005086"/>
              </a:solidFill>
              <a:latin typeface="Century Gothic" panose="020B0502020202020204" pitchFamily="34" charset="0"/>
            </a:endParaRPr>
          </a:p>
        </p:txBody>
      </p:sp>
      <p:sp>
        <p:nvSpPr>
          <p:cNvPr id="31" name="TextBox 4">
            <a:extLst>
              <a:ext uri="{FF2B5EF4-FFF2-40B4-BE49-F238E27FC236}">
                <a16:creationId xmlns:a16="http://schemas.microsoft.com/office/drawing/2014/main" xmlns="" id="{B467EC5E-4E91-7689-0D02-9CB04DE90356}"/>
              </a:ext>
            </a:extLst>
          </p:cNvPr>
          <p:cNvSpPr txBox="1"/>
          <p:nvPr/>
        </p:nvSpPr>
        <p:spPr>
          <a:xfrm>
            <a:off x="9155889" y="3719505"/>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25,9%</a:t>
            </a:r>
            <a:endParaRPr lang="en-GB" sz="1050" dirty="0">
              <a:solidFill>
                <a:srgbClr val="FF7F4D"/>
              </a:solidFill>
              <a:latin typeface="Century Gothic" panose="020B0502020202020204" pitchFamily="34" charset="0"/>
            </a:endParaRPr>
          </a:p>
        </p:txBody>
      </p:sp>
      <p:sp>
        <p:nvSpPr>
          <p:cNvPr id="32" name="TextBox 4">
            <a:extLst>
              <a:ext uri="{FF2B5EF4-FFF2-40B4-BE49-F238E27FC236}">
                <a16:creationId xmlns:a16="http://schemas.microsoft.com/office/drawing/2014/main" xmlns="" id="{E066895A-0480-B72A-08F5-252DE3AC8BBD}"/>
              </a:ext>
            </a:extLst>
          </p:cNvPr>
          <p:cNvSpPr txBox="1"/>
          <p:nvPr/>
        </p:nvSpPr>
        <p:spPr>
          <a:xfrm>
            <a:off x="8153385" y="2330443"/>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62,2%</a:t>
            </a:r>
            <a:endParaRPr lang="en-GB" sz="1050" dirty="0">
              <a:solidFill>
                <a:srgbClr val="005086"/>
              </a:solidFill>
              <a:latin typeface="Century Gothic" panose="020B0502020202020204" pitchFamily="34" charset="0"/>
            </a:endParaRPr>
          </a:p>
        </p:txBody>
      </p:sp>
      <p:sp>
        <p:nvSpPr>
          <p:cNvPr id="33" name="TextBox 4">
            <a:extLst>
              <a:ext uri="{FF2B5EF4-FFF2-40B4-BE49-F238E27FC236}">
                <a16:creationId xmlns:a16="http://schemas.microsoft.com/office/drawing/2014/main" xmlns="" id="{1623E5E3-C5E0-EBAC-2EFD-B52A329A95BD}"/>
              </a:ext>
            </a:extLst>
          </p:cNvPr>
          <p:cNvSpPr txBox="1"/>
          <p:nvPr/>
        </p:nvSpPr>
        <p:spPr>
          <a:xfrm>
            <a:off x="8153385" y="3059562"/>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61,6%</a:t>
            </a:r>
            <a:endParaRPr lang="en-GB" sz="1050" dirty="0">
              <a:solidFill>
                <a:srgbClr val="FF7F4D"/>
              </a:solidFill>
              <a:latin typeface="Century Gothic" panose="020B0502020202020204" pitchFamily="34" charset="0"/>
            </a:endParaRPr>
          </a:p>
        </p:txBody>
      </p:sp>
      <p:cxnSp>
        <p:nvCxnSpPr>
          <p:cNvPr id="34" name="Connecteur droit 33">
            <a:extLst>
              <a:ext uri="{FF2B5EF4-FFF2-40B4-BE49-F238E27FC236}">
                <a16:creationId xmlns:a16="http://schemas.microsoft.com/office/drawing/2014/main" xmlns="" id="{AA09997E-ACA0-1ADB-1768-58118B5A3796}"/>
              </a:ext>
            </a:extLst>
          </p:cNvPr>
          <p:cNvCxnSpPr>
            <a:cxnSpLocks/>
          </p:cNvCxnSpPr>
          <p:nvPr/>
        </p:nvCxnSpPr>
        <p:spPr>
          <a:xfrm flipV="1">
            <a:off x="10191354" y="2881309"/>
            <a:ext cx="0" cy="1295936"/>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TextBox 4">
            <a:extLst>
              <a:ext uri="{FF2B5EF4-FFF2-40B4-BE49-F238E27FC236}">
                <a16:creationId xmlns:a16="http://schemas.microsoft.com/office/drawing/2014/main" xmlns="" id="{762641D8-C7C7-0A55-B7CB-6F2EC57F9B41}"/>
              </a:ext>
            </a:extLst>
          </p:cNvPr>
          <p:cNvSpPr txBox="1"/>
          <p:nvPr/>
        </p:nvSpPr>
        <p:spPr>
          <a:xfrm>
            <a:off x="10147361" y="3624683"/>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005086"/>
                </a:solidFill>
                <a:latin typeface="Century Gothic" panose="020B0502020202020204" pitchFamily="34" charset="0"/>
              </a:rPr>
              <a:t>12,0%</a:t>
            </a:r>
            <a:endParaRPr lang="en-GB" sz="1050" dirty="0">
              <a:solidFill>
                <a:srgbClr val="005086"/>
              </a:solidFill>
              <a:latin typeface="Century Gothic" panose="020B0502020202020204" pitchFamily="34" charset="0"/>
            </a:endParaRPr>
          </a:p>
        </p:txBody>
      </p:sp>
      <p:sp>
        <p:nvSpPr>
          <p:cNvPr id="36" name="TextBox 4">
            <a:extLst>
              <a:ext uri="{FF2B5EF4-FFF2-40B4-BE49-F238E27FC236}">
                <a16:creationId xmlns:a16="http://schemas.microsoft.com/office/drawing/2014/main" xmlns="" id="{0DB2F5AD-367E-90CE-8A1D-2FA539643323}"/>
              </a:ext>
            </a:extLst>
          </p:cNvPr>
          <p:cNvSpPr txBox="1"/>
          <p:nvPr/>
        </p:nvSpPr>
        <p:spPr>
          <a:xfrm>
            <a:off x="10147361" y="4012589"/>
            <a:ext cx="947067"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srgbClr val="FF7F4D"/>
                </a:solidFill>
                <a:latin typeface="Century Gothic" panose="020B0502020202020204" pitchFamily="34" charset="0"/>
              </a:rPr>
              <a:t>8,7%</a:t>
            </a:r>
            <a:endParaRPr lang="en-GB" sz="1050" dirty="0">
              <a:solidFill>
                <a:srgbClr val="FF7F4D"/>
              </a:solidFill>
              <a:latin typeface="Century Gothic" panose="020B0502020202020204" pitchFamily="34" charset="0"/>
            </a:endParaRPr>
          </a:p>
        </p:txBody>
      </p:sp>
      <p:sp>
        <p:nvSpPr>
          <p:cNvPr id="37" name="TextBox 4">
            <a:extLst>
              <a:ext uri="{FF2B5EF4-FFF2-40B4-BE49-F238E27FC236}">
                <a16:creationId xmlns:a16="http://schemas.microsoft.com/office/drawing/2014/main" xmlns="" id="{EE050B89-8C9C-5CDF-037D-3AD7BD2D56F6}"/>
              </a:ext>
            </a:extLst>
          </p:cNvPr>
          <p:cNvSpPr txBox="1"/>
          <p:nvPr/>
        </p:nvSpPr>
        <p:spPr>
          <a:xfrm>
            <a:off x="7813242" y="1268946"/>
            <a:ext cx="395305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dirty="0">
                <a:solidFill>
                  <a:prstClr val="black"/>
                </a:solidFill>
                <a:latin typeface="Century Gothic" panose="020B0502020202020204" pitchFamily="34" charset="0"/>
              </a:rPr>
              <a:t>HR (95% Cl) : 0,91 (0,70-1,19)</a:t>
            </a:r>
          </a:p>
          <a:p>
            <a:r>
              <a:rPr lang="en-GB" sz="1050" dirty="0">
                <a:solidFill>
                  <a:prstClr val="black"/>
                </a:solidFill>
                <a:latin typeface="Century Gothic" panose="020B0502020202020204" pitchFamily="34" charset="0"/>
              </a:rPr>
              <a:t>Patients/Events </a:t>
            </a:r>
            <a:r>
              <a:rPr lang="en-GB" sz="1050" b="1" dirty="0">
                <a:solidFill>
                  <a:srgbClr val="005086"/>
                </a:solidFill>
                <a:latin typeface="Century Gothic" panose="020B0502020202020204" pitchFamily="34" charset="0"/>
              </a:rPr>
              <a:t>115 (90,6%)</a:t>
            </a:r>
            <a:r>
              <a:rPr lang="en-GB" sz="1050" b="1" dirty="0">
                <a:solidFill>
                  <a:srgbClr val="ED7D31"/>
                </a:solidFill>
                <a:latin typeface="Century Gothic" panose="020B0502020202020204" pitchFamily="34" charset="0"/>
              </a:rPr>
              <a:t>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104 (92%)</a:t>
            </a:r>
          </a:p>
          <a:p>
            <a:r>
              <a:rPr lang="en-GB" sz="1050" dirty="0">
                <a:solidFill>
                  <a:prstClr val="black"/>
                </a:solidFill>
                <a:latin typeface="Century Gothic" panose="020B0502020202020204" pitchFamily="34" charset="0"/>
              </a:rPr>
              <a:t>Median (95%CI), months </a:t>
            </a:r>
            <a:r>
              <a:rPr lang="en-GB" sz="1050" b="1" dirty="0">
                <a:solidFill>
                  <a:srgbClr val="005086"/>
                </a:solidFill>
                <a:latin typeface="Century Gothic" panose="020B0502020202020204" pitchFamily="34" charset="0"/>
              </a:rPr>
              <a:t>15,7 </a:t>
            </a:r>
            <a:r>
              <a:rPr lang="en-GB" sz="1050" dirty="0">
                <a:solidFill>
                  <a:srgbClr val="005086"/>
                </a:solidFill>
                <a:latin typeface="Century Gothic" panose="020B0502020202020204" pitchFamily="34" charset="0"/>
              </a:rPr>
              <a:t>(12,4-18,8) </a:t>
            </a:r>
            <a:r>
              <a:rPr lang="en-GB" sz="1050" i="1" dirty="0">
                <a:solidFill>
                  <a:prstClr val="black"/>
                </a:solidFill>
                <a:latin typeface="Century Gothic" panose="020B0502020202020204" pitchFamily="34" charset="0"/>
              </a:rPr>
              <a:t>vs</a:t>
            </a:r>
            <a:r>
              <a:rPr lang="en-GB" sz="1050" b="1" dirty="0">
                <a:solidFill>
                  <a:prstClr val="black">
                    <a:lumMod val="50000"/>
                    <a:lumOff val="50000"/>
                  </a:prstClr>
                </a:solidFill>
                <a:latin typeface="Century Gothic" panose="020B0502020202020204" pitchFamily="34" charset="0"/>
              </a:rPr>
              <a:t> </a:t>
            </a:r>
            <a:r>
              <a:rPr lang="en-GB" sz="1050" b="1" dirty="0">
                <a:solidFill>
                  <a:srgbClr val="FF7F4D"/>
                </a:solidFill>
                <a:latin typeface="Century Gothic" panose="020B0502020202020204" pitchFamily="34" charset="0"/>
              </a:rPr>
              <a:t>14,7 </a:t>
            </a:r>
            <a:r>
              <a:rPr lang="en-GB" sz="1050" dirty="0">
                <a:solidFill>
                  <a:srgbClr val="FF7F4D"/>
                </a:solidFill>
                <a:latin typeface="Century Gothic" panose="020B0502020202020204" pitchFamily="34" charset="0"/>
              </a:rPr>
              <a:t>(12,2-17,3)</a:t>
            </a:r>
          </a:p>
        </p:txBody>
      </p:sp>
      <p:grpSp>
        <p:nvGrpSpPr>
          <p:cNvPr id="40" name="Groupe 39">
            <a:extLst>
              <a:ext uri="{FF2B5EF4-FFF2-40B4-BE49-F238E27FC236}">
                <a16:creationId xmlns:a16="http://schemas.microsoft.com/office/drawing/2014/main" xmlns="" id="{1A7D8541-2D9B-677A-492D-619CDE0A9F4C}"/>
              </a:ext>
            </a:extLst>
          </p:cNvPr>
          <p:cNvGrpSpPr/>
          <p:nvPr/>
        </p:nvGrpSpPr>
        <p:grpSpPr>
          <a:xfrm>
            <a:off x="1849725" y="1488755"/>
            <a:ext cx="4201213" cy="2718062"/>
            <a:chOff x="1891645" y="1759670"/>
            <a:chExt cx="4201213" cy="2718062"/>
          </a:xfrm>
        </p:grpSpPr>
        <p:sp>
          <p:nvSpPr>
            <p:cNvPr id="38" name="Forme libre : forme 37">
              <a:extLst>
                <a:ext uri="{FF2B5EF4-FFF2-40B4-BE49-F238E27FC236}">
                  <a16:creationId xmlns:a16="http://schemas.microsoft.com/office/drawing/2014/main" xmlns="" id="{A44751F6-0222-E87F-CA7A-0D3E46F2D036}"/>
                </a:ext>
              </a:extLst>
            </p:cNvPr>
            <p:cNvSpPr/>
            <p:nvPr/>
          </p:nvSpPr>
          <p:spPr>
            <a:xfrm>
              <a:off x="1891645" y="1762812"/>
              <a:ext cx="4201213" cy="2714920"/>
            </a:xfrm>
            <a:custGeom>
              <a:avLst/>
              <a:gdLst>
                <a:gd name="connsiteX0" fmla="*/ 0 w 4201213"/>
                <a:gd name="connsiteY0" fmla="*/ 0 h 2714920"/>
                <a:gd name="connsiteX1" fmla="*/ 59703 w 4201213"/>
                <a:gd name="connsiteY1" fmla="*/ 43992 h 2714920"/>
                <a:gd name="connsiteX2" fmla="*/ 106837 w 4201213"/>
                <a:gd name="connsiteY2" fmla="*/ 43992 h 2714920"/>
                <a:gd name="connsiteX3" fmla="*/ 135118 w 4201213"/>
                <a:gd name="connsiteY3" fmla="*/ 75415 h 2714920"/>
                <a:gd name="connsiteX4" fmla="*/ 204248 w 4201213"/>
                <a:gd name="connsiteY4" fmla="*/ 75415 h 2714920"/>
                <a:gd name="connsiteX5" fmla="*/ 223101 w 4201213"/>
                <a:gd name="connsiteY5" fmla="*/ 100553 h 2714920"/>
                <a:gd name="connsiteX6" fmla="*/ 238813 w 4201213"/>
                <a:gd name="connsiteY6" fmla="*/ 125691 h 2714920"/>
                <a:gd name="connsiteX7" fmla="*/ 263951 w 4201213"/>
                <a:gd name="connsiteY7" fmla="*/ 128833 h 2714920"/>
                <a:gd name="connsiteX8" fmla="*/ 263951 w 4201213"/>
                <a:gd name="connsiteY8" fmla="*/ 185394 h 2714920"/>
                <a:gd name="connsiteX9" fmla="*/ 301658 w 4201213"/>
                <a:gd name="connsiteY9" fmla="*/ 207390 h 2714920"/>
                <a:gd name="connsiteX10" fmla="*/ 301658 w 4201213"/>
                <a:gd name="connsiteY10" fmla="*/ 254524 h 2714920"/>
                <a:gd name="connsiteX11" fmla="*/ 364503 w 4201213"/>
                <a:gd name="connsiteY11" fmla="*/ 254524 h 2714920"/>
                <a:gd name="connsiteX12" fmla="*/ 364503 w 4201213"/>
                <a:gd name="connsiteY12" fmla="*/ 285947 h 2714920"/>
                <a:gd name="connsiteX13" fmla="*/ 408495 w 4201213"/>
                <a:gd name="connsiteY13" fmla="*/ 285947 h 2714920"/>
                <a:gd name="connsiteX14" fmla="*/ 408495 w 4201213"/>
                <a:gd name="connsiteY14" fmla="*/ 314227 h 2714920"/>
                <a:gd name="connsiteX15" fmla="*/ 487052 w 4201213"/>
                <a:gd name="connsiteY15" fmla="*/ 314227 h 2714920"/>
                <a:gd name="connsiteX16" fmla="*/ 509048 w 4201213"/>
                <a:gd name="connsiteY16" fmla="*/ 392784 h 2714920"/>
                <a:gd name="connsiteX17" fmla="*/ 553040 w 4201213"/>
                <a:gd name="connsiteY17" fmla="*/ 392784 h 2714920"/>
                <a:gd name="connsiteX18" fmla="*/ 578178 w 4201213"/>
                <a:gd name="connsiteY18" fmla="*/ 439918 h 2714920"/>
                <a:gd name="connsiteX19" fmla="*/ 606458 w 4201213"/>
                <a:gd name="connsiteY19" fmla="*/ 439918 h 2714920"/>
                <a:gd name="connsiteX20" fmla="*/ 606458 w 4201213"/>
                <a:gd name="connsiteY20" fmla="*/ 490194 h 2714920"/>
                <a:gd name="connsiteX21" fmla="*/ 634739 w 4201213"/>
                <a:gd name="connsiteY21" fmla="*/ 490194 h 2714920"/>
                <a:gd name="connsiteX22" fmla="*/ 634739 w 4201213"/>
                <a:gd name="connsiteY22" fmla="*/ 534186 h 2714920"/>
                <a:gd name="connsiteX23" fmla="*/ 685015 w 4201213"/>
                <a:gd name="connsiteY23" fmla="*/ 612743 h 2714920"/>
                <a:gd name="connsiteX24" fmla="*/ 725864 w 4201213"/>
                <a:gd name="connsiteY24" fmla="*/ 612743 h 2714920"/>
                <a:gd name="connsiteX25" fmla="*/ 732149 w 4201213"/>
                <a:gd name="connsiteY25" fmla="*/ 663019 h 2714920"/>
                <a:gd name="connsiteX26" fmla="*/ 760429 w 4201213"/>
                <a:gd name="connsiteY26" fmla="*/ 663019 h 2714920"/>
                <a:gd name="connsiteX27" fmla="*/ 785567 w 4201213"/>
                <a:gd name="connsiteY27" fmla="*/ 769856 h 2714920"/>
                <a:gd name="connsiteX28" fmla="*/ 845270 w 4201213"/>
                <a:gd name="connsiteY28" fmla="*/ 769856 h 2714920"/>
                <a:gd name="connsiteX29" fmla="*/ 917543 w 4201213"/>
                <a:gd name="connsiteY29" fmla="*/ 845270 h 2714920"/>
                <a:gd name="connsiteX30" fmla="*/ 917543 w 4201213"/>
                <a:gd name="connsiteY30" fmla="*/ 895547 h 2714920"/>
                <a:gd name="connsiteX31" fmla="*/ 942681 w 4201213"/>
                <a:gd name="connsiteY31" fmla="*/ 930112 h 2714920"/>
                <a:gd name="connsiteX32" fmla="*/ 942681 w 4201213"/>
                <a:gd name="connsiteY32" fmla="*/ 930112 h 2714920"/>
                <a:gd name="connsiteX33" fmla="*/ 977246 w 4201213"/>
                <a:gd name="connsiteY33" fmla="*/ 930112 h 2714920"/>
                <a:gd name="connsiteX34" fmla="*/ 1040091 w 4201213"/>
                <a:gd name="connsiteY34" fmla="*/ 1096652 h 2714920"/>
                <a:gd name="connsiteX35" fmla="*/ 1124932 w 4201213"/>
                <a:gd name="connsiteY35" fmla="*/ 1096652 h 2714920"/>
                <a:gd name="connsiteX36" fmla="*/ 1124932 w 4201213"/>
                <a:gd name="connsiteY36" fmla="*/ 1134359 h 2714920"/>
                <a:gd name="connsiteX37" fmla="*/ 1168924 w 4201213"/>
                <a:gd name="connsiteY37" fmla="*/ 1134359 h 2714920"/>
                <a:gd name="connsiteX38" fmla="*/ 1168924 w 4201213"/>
                <a:gd name="connsiteY38" fmla="*/ 1181493 h 2714920"/>
                <a:gd name="connsiteX39" fmla="*/ 1212916 w 4201213"/>
                <a:gd name="connsiteY39" fmla="*/ 1181493 h 2714920"/>
                <a:gd name="connsiteX40" fmla="*/ 1212916 w 4201213"/>
                <a:gd name="connsiteY40" fmla="*/ 1212916 h 2714920"/>
                <a:gd name="connsiteX41" fmla="*/ 1241196 w 4201213"/>
                <a:gd name="connsiteY41" fmla="*/ 1212916 h 2714920"/>
                <a:gd name="connsiteX42" fmla="*/ 1241196 w 4201213"/>
                <a:gd name="connsiteY42" fmla="*/ 1244339 h 2714920"/>
                <a:gd name="connsiteX43" fmla="*/ 1304042 w 4201213"/>
                <a:gd name="connsiteY43" fmla="*/ 1244339 h 2714920"/>
                <a:gd name="connsiteX44" fmla="*/ 1304042 w 4201213"/>
                <a:gd name="connsiteY44" fmla="*/ 1316611 h 2714920"/>
                <a:gd name="connsiteX45" fmla="*/ 1454870 w 4201213"/>
                <a:gd name="connsiteY45" fmla="*/ 1316611 h 2714920"/>
                <a:gd name="connsiteX46" fmla="*/ 1454870 w 4201213"/>
                <a:gd name="connsiteY46" fmla="*/ 1338607 h 2714920"/>
                <a:gd name="connsiteX47" fmla="*/ 1527143 w 4201213"/>
                <a:gd name="connsiteY47" fmla="*/ 1338607 h 2714920"/>
                <a:gd name="connsiteX48" fmla="*/ 1567992 w 4201213"/>
                <a:gd name="connsiteY48" fmla="*/ 1398310 h 2714920"/>
                <a:gd name="connsiteX49" fmla="*/ 1721963 w 4201213"/>
                <a:gd name="connsiteY49" fmla="*/ 1398310 h 2714920"/>
                <a:gd name="connsiteX50" fmla="*/ 1721963 w 4201213"/>
                <a:gd name="connsiteY50" fmla="*/ 1451728 h 2714920"/>
                <a:gd name="connsiteX51" fmla="*/ 1775382 w 4201213"/>
                <a:gd name="connsiteY51" fmla="*/ 1451728 h 2714920"/>
                <a:gd name="connsiteX52" fmla="*/ 1775382 w 4201213"/>
                <a:gd name="connsiteY52" fmla="*/ 1505147 h 2714920"/>
                <a:gd name="connsiteX53" fmla="*/ 1941922 w 4201213"/>
                <a:gd name="connsiteY53" fmla="*/ 1640264 h 2714920"/>
                <a:gd name="connsiteX54" fmla="*/ 1970202 w 4201213"/>
                <a:gd name="connsiteY54" fmla="*/ 1640264 h 2714920"/>
                <a:gd name="connsiteX55" fmla="*/ 1998483 w 4201213"/>
                <a:gd name="connsiteY55" fmla="*/ 1706252 h 2714920"/>
                <a:gd name="connsiteX56" fmla="*/ 2099035 w 4201213"/>
                <a:gd name="connsiteY56" fmla="*/ 1706252 h 2714920"/>
                <a:gd name="connsiteX57" fmla="*/ 2136743 w 4201213"/>
                <a:gd name="connsiteY57" fmla="*/ 1778524 h 2714920"/>
                <a:gd name="connsiteX58" fmla="*/ 2199588 w 4201213"/>
                <a:gd name="connsiteY58" fmla="*/ 1778524 h 2714920"/>
                <a:gd name="connsiteX59" fmla="*/ 2212157 w 4201213"/>
                <a:gd name="connsiteY59" fmla="*/ 1825658 h 2714920"/>
                <a:gd name="connsiteX60" fmla="*/ 2253007 w 4201213"/>
                <a:gd name="connsiteY60" fmla="*/ 1825658 h 2714920"/>
                <a:gd name="connsiteX61" fmla="*/ 2306425 w 4201213"/>
                <a:gd name="connsiteY61" fmla="*/ 1932495 h 2714920"/>
                <a:gd name="connsiteX62" fmla="*/ 2356701 w 4201213"/>
                <a:gd name="connsiteY62" fmla="*/ 1932495 h 2714920"/>
                <a:gd name="connsiteX63" fmla="*/ 2356701 w 4201213"/>
                <a:gd name="connsiteY63" fmla="*/ 1960776 h 2714920"/>
                <a:gd name="connsiteX64" fmla="*/ 2397551 w 4201213"/>
                <a:gd name="connsiteY64" fmla="*/ 1960776 h 2714920"/>
                <a:gd name="connsiteX65" fmla="*/ 2491819 w 4201213"/>
                <a:gd name="connsiteY65" fmla="*/ 2051901 h 2714920"/>
                <a:gd name="connsiteX66" fmla="*/ 2538953 w 4201213"/>
                <a:gd name="connsiteY66" fmla="*/ 2051901 h 2714920"/>
                <a:gd name="connsiteX67" fmla="*/ 2538953 w 4201213"/>
                <a:gd name="connsiteY67" fmla="*/ 2080182 h 2714920"/>
                <a:gd name="connsiteX68" fmla="*/ 2589229 w 4201213"/>
                <a:gd name="connsiteY68" fmla="*/ 2080182 h 2714920"/>
                <a:gd name="connsiteX69" fmla="*/ 2589229 w 4201213"/>
                <a:gd name="connsiteY69" fmla="*/ 2114747 h 2714920"/>
                <a:gd name="connsiteX70" fmla="*/ 2645790 w 4201213"/>
                <a:gd name="connsiteY70" fmla="*/ 2114747 h 2714920"/>
                <a:gd name="connsiteX71" fmla="*/ 2645790 w 4201213"/>
                <a:gd name="connsiteY71" fmla="*/ 2146169 h 2714920"/>
                <a:gd name="connsiteX72" fmla="*/ 2765196 w 4201213"/>
                <a:gd name="connsiteY72" fmla="*/ 2146169 h 2714920"/>
                <a:gd name="connsiteX73" fmla="*/ 2765196 w 4201213"/>
                <a:gd name="connsiteY73" fmla="*/ 2168165 h 2714920"/>
                <a:gd name="connsiteX74" fmla="*/ 2872033 w 4201213"/>
                <a:gd name="connsiteY74" fmla="*/ 2168165 h 2714920"/>
                <a:gd name="connsiteX75" fmla="*/ 2872033 w 4201213"/>
                <a:gd name="connsiteY75" fmla="*/ 2231011 h 2714920"/>
                <a:gd name="connsiteX76" fmla="*/ 3208256 w 4201213"/>
                <a:gd name="connsiteY76" fmla="*/ 2231011 h 2714920"/>
                <a:gd name="connsiteX77" fmla="*/ 3208256 w 4201213"/>
                <a:gd name="connsiteY77" fmla="*/ 2262433 h 2714920"/>
                <a:gd name="connsiteX78" fmla="*/ 4201213 w 4201213"/>
                <a:gd name="connsiteY78" fmla="*/ 2262433 h 2714920"/>
                <a:gd name="connsiteX79" fmla="*/ 4201213 w 4201213"/>
                <a:gd name="connsiteY79" fmla="*/ 2714920 h 271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1213" h="2714920">
                  <a:moveTo>
                    <a:pt x="0" y="0"/>
                  </a:moveTo>
                  <a:lnTo>
                    <a:pt x="59703" y="43992"/>
                  </a:lnTo>
                  <a:lnTo>
                    <a:pt x="106837" y="43992"/>
                  </a:lnTo>
                  <a:lnTo>
                    <a:pt x="135118" y="75415"/>
                  </a:lnTo>
                  <a:lnTo>
                    <a:pt x="204248" y="75415"/>
                  </a:lnTo>
                  <a:lnTo>
                    <a:pt x="223101" y="100553"/>
                  </a:lnTo>
                  <a:lnTo>
                    <a:pt x="238813" y="125691"/>
                  </a:lnTo>
                  <a:lnTo>
                    <a:pt x="263951" y="128833"/>
                  </a:lnTo>
                  <a:lnTo>
                    <a:pt x="263951" y="185394"/>
                  </a:lnTo>
                  <a:lnTo>
                    <a:pt x="301658" y="207390"/>
                  </a:lnTo>
                  <a:lnTo>
                    <a:pt x="301658" y="254524"/>
                  </a:lnTo>
                  <a:lnTo>
                    <a:pt x="364503" y="254524"/>
                  </a:lnTo>
                  <a:lnTo>
                    <a:pt x="364503" y="285947"/>
                  </a:lnTo>
                  <a:lnTo>
                    <a:pt x="408495" y="285947"/>
                  </a:lnTo>
                  <a:lnTo>
                    <a:pt x="408495" y="314227"/>
                  </a:lnTo>
                  <a:lnTo>
                    <a:pt x="487052" y="314227"/>
                  </a:lnTo>
                  <a:lnTo>
                    <a:pt x="509048" y="392784"/>
                  </a:lnTo>
                  <a:lnTo>
                    <a:pt x="553040" y="392784"/>
                  </a:lnTo>
                  <a:lnTo>
                    <a:pt x="578178" y="439918"/>
                  </a:lnTo>
                  <a:lnTo>
                    <a:pt x="606458" y="439918"/>
                  </a:lnTo>
                  <a:lnTo>
                    <a:pt x="606458" y="490194"/>
                  </a:lnTo>
                  <a:lnTo>
                    <a:pt x="634739" y="490194"/>
                  </a:lnTo>
                  <a:lnTo>
                    <a:pt x="634739" y="534186"/>
                  </a:lnTo>
                  <a:lnTo>
                    <a:pt x="685015" y="612743"/>
                  </a:lnTo>
                  <a:lnTo>
                    <a:pt x="725864" y="612743"/>
                  </a:lnTo>
                  <a:lnTo>
                    <a:pt x="732149" y="663019"/>
                  </a:lnTo>
                  <a:lnTo>
                    <a:pt x="760429" y="663019"/>
                  </a:lnTo>
                  <a:lnTo>
                    <a:pt x="785567" y="769856"/>
                  </a:lnTo>
                  <a:lnTo>
                    <a:pt x="845270" y="769856"/>
                  </a:lnTo>
                  <a:lnTo>
                    <a:pt x="917543" y="845270"/>
                  </a:lnTo>
                  <a:lnTo>
                    <a:pt x="917543" y="895547"/>
                  </a:lnTo>
                  <a:lnTo>
                    <a:pt x="942681" y="930112"/>
                  </a:lnTo>
                  <a:lnTo>
                    <a:pt x="942681" y="930112"/>
                  </a:lnTo>
                  <a:lnTo>
                    <a:pt x="977246" y="930112"/>
                  </a:lnTo>
                  <a:lnTo>
                    <a:pt x="1040091" y="1096652"/>
                  </a:lnTo>
                  <a:lnTo>
                    <a:pt x="1124932" y="1096652"/>
                  </a:lnTo>
                  <a:lnTo>
                    <a:pt x="1124932" y="1134359"/>
                  </a:lnTo>
                  <a:lnTo>
                    <a:pt x="1168924" y="1134359"/>
                  </a:lnTo>
                  <a:lnTo>
                    <a:pt x="1168924" y="1181493"/>
                  </a:lnTo>
                  <a:lnTo>
                    <a:pt x="1212916" y="1181493"/>
                  </a:lnTo>
                  <a:lnTo>
                    <a:pt x="1212916" y="1212916"/>
                  </a:lnTo>
                  <a:lnTo>
                    <a:pt x="1241196" y="1212916"/>
                  </a:lnTo>
                  <a:lnTo>
                    <a:pt x="1241196" y="1244339"/>
                  </a:lnTo>
                  <a:lnTo>
                    <a:pt x="1304042" y="1244339"/>
                  </a:lnTo>
                  <a:lnTo>
                    <a:pt x="1304042" y="1316611"/>
                  </a:lnTo>
                  <a:lnTo>
                    <a:pt x="1454870" y="1316611"/>
                  </a:lnTo>
                  <a:lnTo>
                    <a:pt x="1454870" y="1338607"/>
                  </a:lnTo>
                  <a:lnTo>
                    <a:pt x="1527143" y="1338607"/>
                  </a:lnTo>
                  <a:lnTo>
                    <a:pt x="1567992" y="1398310"/>
                  </a:lnTo>
                  <a:lnTo>
                    <a:pt x="1721963" y="1398310"/>
                  </a:lnTo>
                  <a:lnTo>
                    <a:pt x="1721963" y="1451728"/>
                  </a:lnTo>
                  <a:lnTo>
                    <a:pt x="1775382" y="1451728"/>
                  </a:lnTo>
                  <a:lnTo>
                    <a:pt x="1775382" y="1505147"/>
                  </a:lnTo>
                  <a:lnTo>
                    <a:pt x="1941922" y="1640264"/>
                  </a:lnTo>
                  <a:lnTo>
                    <a:pt x="1970202" y="1640264"/>
                  </a:lnTo>
                  <a:lnTo>
                    <a:pt x="1998483" y="1706252"/>
                  </a:lnTo>
                  <a:lnTo>
                    <a:pt x="2099035" y="1706252"/>
                  </a:lnTo>
                  <a:lnTo>
                    <a:pt x="2136743" y="1778524"/>
                  </a:lnTo>
                  <a:lnTo>
                    <a:pt x="2199588" y="1778524"/>
                  </a:lnTo>
                  <a:lnTo>
                    <a:pt x="2212157" y="1825658"/>
                  </a:lnTo>
                  <a:lnTo>
                    <a:pt x="2253007" y="1825658"/>
                  </a:lnTo>
                  <a:lnTo>
                    <a:pt x="2306425" y="1932495"/>
                  </a:lnTo>
                  <a:lnTo>
                    <a:pt x="2356701" y="1932495"/>
                  </a:lnTo>
                  <a:lnTo>
                    <a:pt x="2356701" y="1960776"/>
                  </a:lnTo>
                  <a:lnTo>
                    <a:pt x="2397551" y="1960776"/>
                  </a:lnTo>
                  <a:lnTo>
                    <a:pt x="2491819" y="2051901"/>
                  </a:lnTo>
                  <a:lnTo>
                    <a:pt x="2538953" y="2051901"/>
                  </a:lnTo>
                  <a:lnTo>
                    <a:pt x="2538953" y="2080182"/>
                  </a:lnTo>
                  <a:lnTo>
                    <a:pt x="2589229" y="2080182"/>
                  </a:lnTo>
                  <a:lnTo>
                    <a:pt x="2589229" y="2114747"/>
                  </a:lnTo>
                  <a:lnTo>
                    <a:pt x="2645790" y="2114747"/>
                  </a:lnTo>
                  <a:lnTo>
                    <a:pt x="2645790" y="2146169"/>
                  </a:lnTo>
                  <a:lnTo>
                    <a:pt x="2765196" y="2146169"/>
                  </a:lnTo>
                  <a:lnTo>
                    <a:pt x="2765196" y="2168165"/>
                  </a:lnTo>
                  <a:lnTo>
                    <a:pt x="2872033" y="2168165"/>
                  </a:lnTo>
                  <a:lnTo>
                    <a:pt x="2872033" y="2231011"/>
                  </a:lnTo>
                  <a:lnTo>
                    <a:pt x="3208256" y="2231011"/>
                  </a:lnTo>
                  <a:lnTo>
                    <a:pt x="3208256" y="2262433"/>
                  </a:lnTo>
                  <a:lnTo>
                    <a:pt x="4201213" y="2262433"/>
                  </a:lnTo>
                  <a:lnTo>
                    <a:pt x="4201213" y="2714920"/>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9" name="Forme libre : forme 38">
              <a:extLst>
                <a:ext uri="{FF2B5EF4-FFF2-40B4-BE49-F238E27FC236}">
                  <a16:creationId xmlns:a16="http://schemas.microsoft.com/office/drawing/2014/main" xmlns="" id="{4307FBD1-C940-FCCD-1737-5B3E97FEAE7F}"/>
                </a:ext>
              </a:extLst>
            </p:cNvPr>
            <p:cNvSpPr/>
            <p:nvPr/>
          </p:nvSpPr>
          <p:spPr>
            <a:xfrm>
              <a:off x="1897930" y="1759670"/>
              <a:ext cx="4037814" cy="2469823"/>
            </a:xfrm>
            <a:custGeom>
              <a:avLst/>
              <a:gdLst>
                <a:gd name="connsiteX0" fmla="*/ 0 w 4037814"/>
                <a:gd name="connsiteY0" fmla="*/ 0 h 2469823"/>
                <a:gd name="connsiteX1" fmla="*/ 43992 w 4037814"/>
                <a:gd name="connsiteY1" fmla="*/ 37707 h 2469823"/>
                <a:gd name="connsiteX2" fmla="*/ 91126 w 4037814"/>
                <a:gd name="connsiteY2" fmla="*/ 65988 h 2469823"/>
                <a:gd name="connsiteX3" fmla="*/ 179109 w 4037814"/>
                <a:gd name="connsiteY3" fmla="*/ 65988 h 2469823"/>
                <a:gd name="connsiteX4" fmla="*/ 213674 w 4037814"/>
                <a:gd name="connsiteY4" fmla="*/ 97410 h 2469823"/>
                <a:gd name="connsiteX5" fmla="*/ 254524 w 4037814"/>
                <a:gd name="connsiteY5" fmla="*/ 125691 h 2469823"/>
                <a:gd name="connsiteX6" fmla="*/ 254524 w 4037814"/>
                <a:gd name="connsiteY6" fmla="*/ 166540 h 2469823"/>
                <a:gd name="connsiteX7" fmla="*/ 311084 w 4037814"/>
                <a:gd name="connsiteY7" fmla="*/ 166540 h 2469823"/>
                <a:gd name="connsiteX8" fmla="*/ 333080 w 4037814"/>
                <a:gd name="connsiteY8" fmla="*/ 267093 h 2469823"/>
                <a:gd name="connsiteX9" fmla="*/ 361361 w 4037814"/>
                <a:gd name="connsiteY9" fmla="*/ 267093 h 2469823"/>
                <a:gd name="connsiteX10" fmla="*/ 370788 w 4037814"/>
                <a:gd name="connsiteY10" fmla="*/ 367645 h 2469823"/>
                <a:gd name="connsiteX11" fmla="*/ 414779 w 4037814"/>
                <a:gd name="connsiteY11" fmla="*/ 367645 h 2469823"/>
                <a:gd name="connsiteX12" fmla="*/ 465056 w 4037814"/>
                <a:gd name="connsiteY12" fmla="*/ 471340 h 2469823"/>
                <a:gd name="connsiteX13" fmla="*/ 578177 w 4037814"/>
                <a:gd name="connsiteY13" fmla="*/ 644165 h 2469823"/>
                <a:gd name="connsiteX14" fmla="*/ 606458 w 4037814"/>
                <a:gd name="connsiteY14" fmla="*/ 644165 h 2469823"/>
                <a:gd name="connsiteX15" fmla="*/ 647307 w 4037814"/>
                <a:gd name="connsiteY15" fmla="*/ 729006 h 2469823"/>
                <a:gd name="connsiteX16" fmla="*/ 659876 w 4037814"/>
                <a:gd name="connsiteY16" fmla="*/ 779283 h 2469823"/>
                <a:gd name="connsiteX17" fmla="*/ 685014 w 4037814"/>
                <a:gd name="connsiteY17" fmla="*/ 779283 h 2469823"/>
                <a:gd name="connsiteX18" fmla="*/ 685014 w 4037814"/>
                <a:gd name="connsiteY18" fmla="*/ 848412 h 2469823"/>
                <a:gd name="connsiteX19" fmla="*/ 738433 w 4037814"/>
                <a:gd name="connsiteY19" fmla="*/ 870408 h 2469823"/>
                <a:gd name="connsiteX20" fmla="*/ 754144 w 4037814"/>
                <a:gd name="connsiteY20" fmla="*/ 936396 h 2469823"/>
                <a:gd name="connsiteX21" fmla="*/ 798136 w 4037814"/>
                <a:gd name="connsiteY21" fmla="*/ 936396 h 2469823"/>
                <a:gd name="connsiteX22" fmla="*/ 801278 w 4037814"/>
                <a:gd name="connsiteY22" fmla="*/ 1014953 h 2469823"/>
                <a:gd name="connsiteX23" fmla="*/ 848412 w 4037814"/>
                <a:gd name="connsiteY23" fmla="*/ 1014953 h 2469823"/>
                <a:gd name="connsiteX24" fmla="*/ 930111 w 4037814"/>
                <a:gd name="connsiteY24" fmla="*/ 1068371 h 2469823"/>
                <a:gd name="connsiteX25" fmla="*/ 977245 w 4037814"/>
                <a:gd name="connsiteY25" fmla="*/ 1175208 h 2469823"/>
                <a:gd name="connsiteX26" fmla="*/ 1014952 w 4037814"/>
                <a:gd name="connsiteY26" fmla="*/ 1175208 h 2469823"/>
                <a:gd name="connsiteX27" fmla="*/ 1014952 w 4037814"/>
                <a:gd name="connsiteY27" fmla="*/ 1231769 h 2469823"/>
                <a:gd name="connsiteX28" fmla="*/ 1090367 w 4037814"/>
                <a:gd name="connsiteY28" fmla="*/ 1231769 h 2469823"/>
                <a:gd name="connsiteX29" fmla="*/ 1124932 w 4037814"/>
                <a:gd name="connsiteY29" fmla="*/ 1244338 h 2469823"/>
                <a:gd name="connsiteX30" fmla="*/ 1140643 w 4037814"/>
                <a:gd name="connsiteY30" fmla="*/ 1322895 h 2469823"/>
                <a:gd name="connsiteX31" fmla="*/ 1178350 w 4037814"/>
                <a:gd name="connsiteY31" fmla="*/ 1335464 h 2469823"/>
                <a:gd name="connsiteX32" fmla="*/ 1178350 w 4037814"/>
                <a:gd name="connsiteY32" fmla="*/ 1379456 h 2469823"/>
                <a:gd name="connsiteX33" fmla="*/ 1209773 w 4037814"/>
                <a:gd name="connsiteY33" fmla="*/ 1404594 h 2469823"/>
                <a:gd name="connsiteX34" fmla="*/ 1260049 w 4037814"/>
                <a:gd name="connsiteY34" fmla="*/ 1404594 h 2469823"/>
                <a:gd name="connsiteX35" fmla="*/ 1260049 w 4037814"/>
                <a:gd name="connsiteY35" fmla="*/ 1404594 h 2469823"/>
                <a:gd name="connsiteX36" fmla="*/ 1319752 w 4037814"/>
                <a:gd name="connsiteY36" fmla="*/ 1436017 h 2469823"/>
                <a:gd name="connsiteX37" fmla="*/ 1451728 w 4037814"/>
                <a:gd name="connsiteY37" fmla="*/ 1577419 h 2469823"/>
                <a:gd name="connsiteX38" fmla="*/ 1495719 w 4037814"/>
                <a:gd name="connsiteY38" fmla="*/ 1577419 h 2469823"/>
                <a:gd name="connsiteX39" fmla="*/ 1542854 w 4037814"/>
                <a:gd name="connsiteY39" fmla="*/ 1637122 h 2469823"/>
                <a:gd name="connsiteX40" fmla="*/ 1571134 w 4037814"/>
                <a:gd name="connsiteY40" fmla="*/ 1740817 h 2469823"/>
                <a:gd name="connsiteX41" fmla="*/ 1624552 w 4037814"/>
                <a:gd name="connsiteY41" fmla="*/ 1762812 h 2469823"/>
                <a:gd name="connsiteX42" fmla="*/ 1759670 w 4037814"/>
                <a:gd name="connsiteY42" fmla="*/ 1951349 h 2469823"/>
                <a:gd name="connsiteX43" fmla="*/ 1869649 w 4037814"/>
                <a:gd name="connsiteY43" fmla="*/ 1951349 h 2469823"/>
                <a:gd name="connsiteX44" fmla="*/ 1879076 w 4037814"/>
                <a:gd name="connsiteY44" fmla="*/ 1985914 h 2469823"/>
                <a:gd name="connsiteX45" fmla="*/ 1916783 w 4037814"/>
                <a:gd name="connsiteY45" fmla="*/ 1985914 h 2469823"/>
                <a:gd name="connsiteX46" fmla="*/ 1982771 w 4037814"/>
                <a:gd name="connsiteY46" fmla="*/ 2004767 h 2469823"/>
                <a:gd name="connsiteX47" fmla="*/ 2029905 w 4037814"/>
                <a:gd name="connsiteY47" fmla="*/ 2042474 h 2469823"/>
                <a:gd name="connsiteX48" fmla="*/ 2092750 w 4037814"/>
                <a:gd name="connsiteY48" fmla="*/ 2042474 h 2469823"/>
                <a:gd name="connsiteX49" fmla="*/ 2171307 w 4037814"/>
                <a:gd name="connsiteY49" fmla="*/ 2121031 h 2469823"/>
                <a:gd name="connsiteX50" fmla="*/ 2309567 w 4037814"/>
                <a:gd name="connsiteY50" fmla="*/ 2121031 h 2469823"/>
                <a:gd name="connsiteX51" fmla="*/ 2309567 w 4037814"/>
                <a:gd name="connsiteY51" fmla="*/ 2177592 h 2469823"/>
                <a:gd name="connsiteX52" fmla="*/ 2347274 w 4037814"/>
                <a:gd name="connsiteY52" fmla="*/ 2177592 h 2469823"/>
                <a:gd name="connsiteX53" fmla="*/ 2362985 w 4037814"/>
                <a:gd name="connsiteY53" fmla="*/ 2221584 h 2469823"/>
                <a:gd name="connsiteX54" fmla="*/ 2428973 w 4037814"/>
                <a:gd name="connsiteY54" fmla="*/ 2221584 h 2469823"/>
                <a:gd name="connsiteX55" fmla="*/ 2482392 w 4037814"/>
                <a:gd name="connsiteY55" fmla="*/ 2293856 h 2469823"/>
                <a:gd name="connsiteX56" fmla="*/ 2677212 w 4037814"/>
                <a:gd name="connsiteY56" fmla="*/ 2293856 h 2469823"/>
                <a:gd name="connsiteX57" fmla="*/ 2736915 w 4037814"/>
                <a:gd name="connsiteY57" fmla="*/ 2325278 h 2469823"/>
                <a:gd name="connsiteX58" fmla="*/ 2809188 w 4037814"/>
                <a:gd name="connsiteY58" fmla="*/ 2325278 h 2469823"/>
                <a:gd name="connsiteX59" fmla="*/ 2837468 w 4037814"/>
                <a:gd name="connsiteY59" fmla="*/ 2356701 h 2469823"/>
                <a:gd name="connsiteX60" fmla="*/ 2931736 w 4037814"/>
                <a:gd name="connsiteY60" fmla="*/ 2356701 h 2469823"/>
                <a:gd name="connsiteX61" fmla="*/ 2931736 w 4037814"/>
                <a:gd name="connsiteY61" fmla="*/ 2356701 h 2469823"/>
                <a:gd name="connsiteX62" fmla="*/ 2960017 w 4037814"/>
                <a:gd name="connsiteY62" fmla="*/ 2384982 h 2469823"/>
                <a:gd name="connsiteX63" fmla="*/ 3038573 w 4037814"/>
                <a:gd name="connsiteY63" fmla="*/ 2384982 h 2469823"/>
                <a:gd name="connsiteX64" fmla="*/ 3073138 w 4037814"/>
                <a:gd name="connsiteY64" fmla="*/ 2397551 h 2469823"/>
                <a:gd name="connsiteX65" fmla="*/ 3689023 w 4037814"/>
                <a:gd name="connsiteY65" fmla="*/ 2397551 h 2469823"/>
                <a:gd name="connsiteX66" fmla="*/ 3689023 w 4037814"/>
                <a:gd name="connsiteY66" fmla="*/ 2428973 h 2469823"/>
                <a:gd name="connsiteX67" fmla="*/ 3777006 w 4037814"/>
                <a:gd name="connsiteY67" fmla="*/ 2428973 h 2469823"/>
                <a:gd name="connsiteX68" fmla="*/ 3777006 w 4037814"/>
                <a:gd name="connsiteY68" fmla="*/ 2469823 h 2469823"/>
                <a:gd name="connsiteX69" fmla="*/ 4037814 w 4037814"/>
                <a:gd name="connsiteY69" fmla="*/ 2469823 h 246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37814" h="2469823">
                  <a:moveTo>
                    <a:pt x="0" y="0"/>
                  </a:moveTo>
                  <a:lnTo>
                    <a:pt x="43992" y="37707"/>
                  </a:lnTo>
                  <a:lnTo>
                    <a:pt x="91126" y="65988"/>
                  </a:lnTo>
                  <a:lnTo>
                    <a:pt x="179109" y="65988"/>
                  </a:lnTo>
                  <a:lnTo>
                    <a:pt x="213674" y="97410"/>
                  </a:lnTo>
                  <a:lnTo>
                    <a:pt x="254524" y="125691"/>
                  </a:lnTo>
                  <a:lnTo>
                    <a:pt x="254524" y="166540"/>
                  </a:lnTo>
                  <a:lnTo>
                    <a:pt x="311084" y="166540"/>
                  </a:lnTo>
                  <a:lnTo>
                    <a:pt x="333080" y="267093"/>
                  </a:lnTo>
                  <a:lnTo>
                    <a:pt x="361361" y="267093"/>
                  </a:lnTo>
                  <a:lnTo>
                    <a:pt x="370788" y="367645"/>
                  </a:lnTo>
                  <a:lnTo>
                    <a:pt x="414779" y="367645"/>
                  </a:lnTo>
                  <a:lnTo>
                    <a:pt x="465056" y="471340"/>
                  </a:lnTo>
                  <a:lnTo>
                    <a:pt x="578177" y="644165"/>
                  </a:lnTo>
                  <a:lnTo>
                    <a:pt x="606458" y="644165"/>
                  </a:lnTo>
                  <a:lnTo>
                    <a:pt x="647307" y="729006"/>
                  </a:lnTo>
                  <a:lnTo>
                    <a:pt x="659876" y="779283"/>
                  </a:lnTo>
                  <a:lnTo>
                    <a:pt x="685014" y="779283"/>
                  </a:lnTo>
                  <a:lnTo>
                    <a:pt x="685014" y="848412"/>
                  </a:lnTo>
                  <a:lnTo>
                    <a:pt x="738433" y="870408"/>
                  </a:lnTo>
                  <a:lnTo>
                    <a:pt x="754144" y="936396"/>
                  </a:lnTo>
                  <a:lnTo>
                    <a:pt x="798136" y="936396"/>
                  </a:lnTo>
                  <a:lnTo>
                    <a:pt x="801278" y="1014953"/>
                  </a:lnTo>
                  <a:lnTo>
                    <a:pt x="848412" y="1014953"/>
                  </a:lnTo>
                  <a:lnTo>
                    <a:pt x="930111" y="1068371"/>
                  </a:lnTo>
                  <a:lnTo>
                    <a:pt x="977245" y="1175208"/>
                  </a:lnTo>
                  <a:lnTo>
                    <a:pt x="1014952" y="1175208"/>
                  </a:lnTo>
                  <a:lnTo>
                    <a:pt x="1014952" y="1231769"/>
                  </a:lnTo>
                  <a:lnTo>
                    <a:pt x="1090367" y="1231769"/>
                  </a:lnTo>
                  <a:lnTo>
                    <a:pt x="1124932" y="1244338"/>
                  </a:lnTo>
                  <a:lnTo>
                    <a:pt x="1140643" y="1322895"/>
                  </a:lnTo>
                  <a:lnTo>
                    <a:pt x="1178350" y="1335464"/>
                  </a:lnTo>
                  <a:lnTo>
                    <a:pt x="1178350" y="1379456"/>
                  </a:lnTo>
                  <a:lnTo>
                    <a:pt x="1209773" y="1404594"/>
                  </a:lnTo>
                  <a:lnTo>
                    <a:pt x="1260049" y="1404594"/>
                  </a:lnTo>
                  <a:lnTo>
                    <a:pt x="1260049" y="1404594"/>
                  </a:lnTo>
                  <a:lnTo>
                    <a:pt x="1319752" y="1436017"/>
                  </a:lnTo>
                  <a:lnTo>
                    <a:pt x="1451728" y="1577419"/>
                  </a:lnTo>
                  <a:lnTo>
                    <a:pt x="1495719" y="1577419"/>
                  </a:lnTo>
                  <a:lnTo>
                    <a:pt x="1542854" y="1637122"/>
                  </a:lnTo>
                  <a:lnTo>
                    <a:pt x="1571134" y="1740817"/>
                  </a:lnTo>
                  <a:lnTo>
                    <a:pt x="1624552" y="1762812"/>
                  </a:lnTo>
                  <a:lnTo>
                    <a:pt x="1759670" y="1951349"/>
                  </a:lnTo>
                  <a:lnTo>
                    <a:pt x="1869649" y="1951349"/>
                  </a:lnTo>
                  <a:lnTo>
                    <a:pt x="1879076" y="1985914"/>
                  </a:lnTo>
                  <a:lnTo>
                    <a:pt x="1916783" y="1985914"/>
                  </a:lnTo>
                  <a:lnTo>
                    <a:pt x="1982771" y="2004767"/>
                  </a:lnTo>
                  <a:lnTo>
                    <a:pt x="2029905" y="2042474"/>
                  </a:lnTo>
                  <a:lnTo>
                    <a:pt x="2092750" y="2042474"/>
                  </a:lnTo>
                  <a:lnTo>
                    <a:pt x="2171307" y="2121031"/>
                  </a:lnTo>
                  <a:lnTo>
                    <a:pt x="2309567" y="2121031"/>
                  </a:lnTo>
                  <a:lnTo>
                    <a:pt x="2309567" y="2177592"/>
                  </a:lnTo>
                  <a:lnTo>
                    <a:pt x="2347274" y="2177592"/>
                  </a:lnTo>
                  <a:lnTo>
                    <a:pt x="2362985" y="2221584"/>
                  </a:lnTo>
                  <a:lnTo>
                    <a:pt x="2428973" y="2221584"/>
                  </a:lnTo>
                  <a:lnTo>
                    <a:pt x="2482392" y="2293856"/>
                  </a:lnTo>
                  <a:lnTo>
                    <a:pt x="2677212" y="2293856"/>
                  </a:lnTo>
                  <a:lnTo>
                    <a:pt x="2736915" y="2325278"/>
                  </a:lnTo>
                  <a:lnTo>
                    <a:pt x="2809188" y="2325278"/>
                  </a:lnTo>
                  <a:lnTo>
                    <a:pt x="2837468" y="2356701"/>
                  </a:lnTo>
                  <a:lnTo>
                    <a:pt x="2931736" y="2356701"/>
                  </a:lnTo>
                  <a:lnTo>
                    <a:pt x="2931736" y="2356701"/>
                  </a:lnTo>
                  <a:lnTo>
                    <a:pt x="2960017" y="2384982"/>
                  </a:lnTo>
                  <a:lnTo>
                    <a:pt x="3038573" y="2384982"/>
                  </a:lnTo>
                  <a:lnTo>
                    <a:pt x="3073138" y="2397551"/>
                  </a:lnTo>
                  <a:lnTo>
                    <a:pt x="3689023" y="2397551"/>
                  </a:lnTo>
                  <a:lnTo>
                    <a:pt x="3689023" y="2428973"/>
                  </a:lnTo>
                  <a:lnTo>
                    <a:pt x="3777006" y="2428973"/>
                  </a:lnTo>
                  <a:lnTo>
                    <a:pt x="3777006" y="2469823"/>
                  </a:lnTo>
                  <a:lnTo>
                    <a:pt x="4037814" y="2469823"/>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43" name="Groupe 42">
            <a:extLst>
              <a:ext uri="{FF2B5EF4-FFF2-40B4-BE49-F238E27FC236}">
                <a16:creationId xmlns:a16="http://schemas.microsoft.com/office/drawing/2014/main" xmlns="" id="{3F3E2AB7-A1B0-863C-A1A8-CF2DE8F17F76}"/>
              </a:ext>
            </a:extLst>
          </p:cNvPr>
          <p:cNvGrpSpPr/>
          <p:nvPr/>
        </p:nvGrpSpPr>
        <p:grpSpPr>
          <a:xfrm>
            <a:off x="7191581" y="1485613"/>
            <a:ext cx="4135225" cy="2655216"/>
            <a:chOff x="7233501" y="1756528"/>
            <a:chExt cx="4135225" cy="2655216"/>
          </a:xfrm>
        </p:grpSpPr>
        <p:sp>
          <p:nvSpPr>
            <p:cNvPr id="41" name="Forme libre : forme 40">
              <a:extLst>
                <a:ext uri="{FF2B5EF4-FFF2-40B4-BE49-F238E27FC236}">
                  <a16:creationId xmlns:a16="http://schemas.microsoft.com/office/drawing/2014/main" xmlns="" id="{337E878A-8489-957D-C595-D8EE9CB4EB38}"/>
                </a:ext>
              </a:extLst>
            </p:cNvPr>
            <p:cNvSpPr/>
            <p:nvPr/>
          </p:nvSpPr>
          <p:spPr>
            <a:xfrm>
              <a:off x="7239786" y="1759670"/>
              <a:ext cx="4128940" cy="2564091"/>
            </a:xfrm>
            <a:custGeom>
              <a:avLst/>
              <a:gdLst>
                <a:gd name="connsiteX0" fmla="*/ 0 w 4128940"/>
                <a:gd name="connsiteY0" fmla="*/ 0 h 2564091"/>
                <a:gd name="connsiteX1" fmla="*/ 141402 w 4128940"/>
                <a:gd name="connsiteY1" fmla="*/ 0 h 2564091"/>
                <a:gd name="connsiteX2" fmla="*/ 175967 w 4128940"/>
                <a:gd name="connsiteY2" fmla="*/ 62845 h 2564091"/>
                <a:gd name="connsiteX3" fmla="*/ 229385 w 4128940"/>
                <a:gd name="connsiteY3" fmla="*/ 87984 h 2564091"/>
                <a:gd name="connsiteX4" fmla="*/ 241954 w 4128940"/>
                <a:gd name="connsiteY4" fmla="*/ 128833 h 2564091"/>
                <a:gd name="connsiteX5" fmla="*/ 304800 w 4128940"/>
                <a:gd name="connsiteY5" fmla="*/ 128833 h 2564091"/>
                <a:gd name="connsiteX6" fmla="*/ 326795 w 4128940"/>
                <a:gd name="connsiteY6" fmla="*/ 157114 h 2564091"/>
                <a:gd name="connsiteX7" fmla="*/ 370787 w 4128940"/>
                <a:gd name="connsiteY7" fmla="*/ 157114 h 2564091"/>
                <a:gd name="connsiteX8" fmla="*/ 465055 w 4128940"/>
                <a:gd name="connsiteY8" fmla="*/ 285946 h 2564091"/>
                <a:gd name="connsiteX9" fmla="*/ 512189 w 4128940"/>
                <a:gd name="connsiteY9" fmla="*/ 285946 h 2564091"/>
                <a:gd name="connsiteX10" fmla="*/ 527901 w 4128940"/>
                <a:gd name="connsiteY10" fmla="*/ 345650 h 2564091"/>
                <a:gd name="connsiteX11" fmla="*/ 584461 w 4128940"/>
                <a:gd name="connsiteY11" fmla="*/ 345650 h 2564091"/>
                <a:gd name="connsiteX12" fmla="*/ 597030 w 4128940"/>
                <a:gd name="connsiteY12" fmla="*/ 430491 h 2564091"/>
                <a:gd name="connsiteX13" fmla="*/ 637880 w 4128940"/>
                <a:gd name="connsiteY13" fmla="*/ 430491 h 2564091"/>
                <a:gd name="connsiteX14" fmla="*/ 637880 w 4128940"/>
                <a:gd name="connsiteY14" fmla="*/ 461914 h 2564091"/>
                <a:gd name="connsiteX15" fmla="*/ 672445 w 4128940"/>
                <a:gd name="connsiteY15" fmla="*/ 461914 h 2564091"/>
                <a:gd name="connsiteX16" fmla="*/ 691299 w 4128940"/>
                <a:gd name="connsiteY16" fmla="*/ 584462 h 2564091"/>
                <a:gd name="connsiteX17" fmla="*/ 738433 w 4128940"/>
                <a:gd name="connsiteY17" fmla="*/ 584462 h 2564091"/>
                <a:gd name="connsiteX18" fmla="*/ 757286 w 4128940"/>
                <a:gd name="connsiteY18" fmla="*/ 675588 h 2564091"/>
                <a:gd name="connsiteX19" fmla="*/ 794993 w 4128940"/>
                <a:gd name="connsiteY19" fmla="*/ 675588 h 2564091"/>
                <a:gd name="connsiteX20" fmla="*/ 801278 w 4128940"/>
                <a:gd name="connsiteY20" fmla="*/ 744718 h 2564091"/>
                <a:gd name="connsiteX21" fmla="*/ 826416 w 4128940"/>
                <a:gd name="connsiteY21" fmla="*/ 744718 h 2564091"/>
                <a:gd name="connsiteX22" fmla="*/ 835843 w 4128940"/>
                <a:gd name="connsiteY22" fmla="*/ 845270 h 2564091"/>
                <a:gd name="connsiteX23" fmla="*/ 879835 w 4128940"/>
                <a:gd name="connsiteY23" fmla="*/ 845270 h 2564091"/>
                <a:gd name="connsiteX24" fmla="*/ 892404 w 4128940"/>
                <a:gd name="connsiteY24" fmla="*/ 892404 h 2564091"/>
                <a:gd name="connsiteX25" fmla="*/ 926969 w 4128940"/>
                <a:gd name="connsiteY25" fmla="*/ 892404 h 2564091"/>
                <a:gd name="connsiteX26" fmla="*/ 942680 w 4128940"/>
                <a:gd name="connsiteY26" fmla="*/ 986672 h 2564091"/>
                <a:gd name="connsiteX27" fmla="*/ 992956 w 4128940"/>
                <a:gd name="connsiteY27" fmla="*/ 1005526 h 2564091"/>
                <a:gd name="connsiteX28" fmla="*/ 1027521 w 4128940"/>
                <a:gd name="connsiteY28" fmla="*/ 1062087 h 2564091"/>
                <a:gd name="connsiteX29" fmla="*/ 1027521 w 4128940"/>
                <a:gd name="connsiteY29" fmla="*/ 1131217 h 2564091"/>
                <a:gd name="connsiteX30" fmla="*/ 1058944 w 4128940"/>
                <a:gd name="connsiteY30" fmla="*/ 1162639 h 2564091"/>
                <a:gd name="connsiteX31" fmla="*/ 1099793 w 4128940"/>
                <a:gd name="connsiteY31" fmla="*/ 1212916 h 2564091"/>
                <a:gd name="connsiteX32" fmla="*/ 1137501 w 4128940"/>
                <a:gd name="connsiteY32" fmla="*/ 1212916 h 2564091"/>
                <a:gd name="connsiteX33" fmla="*/ 1165781 w 4128940"/>
                <a:gd name="connsiteY33" fmla="*/ 1269476 h 2564091"/>
                <a:gd name="connsiteX34" fmla="*/ 1209773 w 4128940"/>
                <a:gd name="connsiteY34" fmla="*/ 1269476 h 2564091"/>
                <a:gd name="connsiteX35" fmla="*/ 1241195 w 4128940"/>
                <a:gd name="connsiteY35" fmla="*/ 1329179 h 2564091"/>
                <a:gd name="connsiteX36" fmla="*/ 1297756 w 4128940"/>
                <a:gd name="connsiteY36" fmla="*/ 1329179 h 2564091"/>
                <a:gd name="connsiteX37" fmla="*/ 1344890 w 4128940"/>
                <a:gd name="connsiteY37" fmla="*/ 1432874 h 2564091"/>
                <a:gd name="connsiteX38" fmla="*/ 1395167 w 4128940"/>
                <a:gd name="connsiteY38" fmla="*/ 1432874 h 2564091"/>
                <a:gd name="connsiteX39" fmla="*/ 1420305 w 4128940"/>
                <a:gd name="connsiteY39" fmla="*/ 1486293 h 2564091"/>
                <a:gd name="connsiteX40" fmla="*/ 1454870 w 4128940"/>
                <a:gd name="connsiteY40" fmla="*/ 1486293 h 2564091"/>
                <a:gd name="connsiteX41" fmla="*/ 1470581 w 4128940"/>
                <a:gd name="connsiteY41" fmla="*/ 1564850 h 2564091"/>
                <a:gd name="connsiteX42" fmla="*/ 1517715 w 4128940"/>
                <a:gd name="connsiteY42" fmla="*/ 1564850 h 2564091"/>
                <a:gd name="connsiteX43" fmla="*/ 1640263 w 4128940"/>
                <a:gd name="connsiteY43" fmla="*/ 1693683 h 2564091"/>
                <a:gd name="connsiteX44" fmla="*/ 1725105 w 4128940"/>
                <a:gd name="connsiteY44" fmla="*/ 1693683 h 2564091"/>
                <a:gd name="connsiteX45" fmla="*/ 1769096 w 4128940"/>
                <a:gd name="connsiteY45" fmla="*/ 1765955 h 2564091"/>
                <a:gd name="connsiteX46" fmla="*/ 1797377 w 4128940"/>
                <a:gd name="connsiteY46" fmla="*/ 1765955 h 2564091"/>
                <a:gd name="connsiteX47" fmla="*/ 1797377 w 4128940"/>
                <a:gd name="connsiteY47" fmla="*/ 1800520 h 2564091"/>
                <a:gd name="connsiteX48" fmla="*/ 1872791 w 4128940"/>
                <a:gd name="connsiteY48" fmla="*/ 1901072 h 2564091"/>
                <a:gd name="connsiteX49" fmla="*/ 1935637 w 4128940"/>
                <a:gd name="connsiteY49" fmla="*/ 1901072 h 2564091"/>
                <a:gd name="connsiteX50" fmla="*/ 1954490 w 4128940"/>
                <a:gd name="connsiteY50" fmla="*/ 1976487 h 2564091"/>
                <a:gd name="connsiteX51" fmla="*/ 1998482 w 4128940"/>
                <a:gd name="connsiteY51" fmla="*/ 1976487 h 2564091"/>
                <a:gd name="connsiteX52" fmla="*/ 1998482 w 4128940"/>
                <a:gd name="connsiteY52" fmla="*/ 2014194 h 2564091"/>
                <a:gd name="connsiteX53" fmla="*/ 2058185 w 4128940"/>
                <a:gd name="connsiteY53" fmla="*/ 2014194 h 2564091"/>
                <a:gd name="connsiteX54" fmla="*/ 2086466 w 4128940"/>
                <a:gd name="connsiteY54" fmla="*/ 2073897 h 2564091"/>
                <a:gd name="connsiteX55" fmla="*/ 2190160 w 4128940"/>
                <a:gd name="connsiteY55" fmla="*/ 2073897 h 2564091"/>
                <a:gd name="connsiteX56" fmla="*/ 2212156 w 4128940"/>
                <a:gd name="connsiteY56" fmla="*/ 2114746 h 2564091"/>
                <a:gd name="connsiteX57" fmla="*/ 2256148 w 4128940"/>
                <a:gd name="connsiteY57" fmla="*/ 2114746 h 2564091"/>
                <a:gd name="connsiteX58" fmla="*/ 2413261 w 4128940"/>
                <a:gd name="connsiteY58" fmla="*/ 2221584 h 2564091"/>
                <a:gd name="connsiteX59" fmla="*/ 2479249 w 4128940"/>
                <a:gd name="connsiteY59" fmla="*/ 2221584 h 2564091"/>
                <a:gd name="connsiteX60" fmla="*/ 2507529 w 4128940"/>
                <a:gd name="connsiteY60" fmla="*/ 2240437 h 2564091"/>
                <a:gd name="connsiteX61" fmla="*/ 2538952 w 4128940"/>
                <a:gd name="connsiteY61" fmla="*/ 2240437 h 2564091"/>
                <a:gd name="connsiteX62" fmla="*/ 2592371 w 4128940"/>
                <a:gd name="connsiteY62" fmla="*/ 2265575 h 2564091"/>
                <a:gd name="connsiteX63" fmla="*/ 2636362 w 4128940"/>
                <a:gd name="connsiteY63" fmla="*/ 2265575 h 2564091"/>
                <a:gd name="connsiteX64" fmla="*/ 2636362 w 4128940"/>
                <a:gd name="connsiteY64" fmla="*/ 2290714 h 2564091"/>
                <a:gd name="connsiteX65" fmla="*/ 2736915 w 4128940"/>
                <a:gd name="connsiteY65" fmla="*/ 2290714 h 2564091"/>
                <a:gd name="connsiteX66" fmla="*/ 2774622 w 4128940"/>
                <a:gd name="connsiteY66" fmla="*/ 2337848 h 2564091"/>
                <a:gd name="connsiteX67" fmla="*/ 2821756 w 4128940"/>
                <a:gd name="connsiteY67" fmla="*/ 2337848 h 2564091"/>
                <a:gd name="connsiteX68" fmla="*/ 2846894 w 4128940"/>
                <a:gd name="connsiteY68" fmla="*/ 2400693 h 2564091"/>
                <a:gd name="connsiteX69" fmla="*/ 3151694 w 4128940"/>
                <a:gd name="connsiteY69" fmla="*/ 2400693 h 2564091"/>
                <a:gd name="connsiteX70" fmla="*/ 3176833 w 4128940"/>
                <a:gd name="connsiteY70" fmla="*/ 2466681 h 2564091"/>
                <a:gd name="connsiteX71" fmla="*/ 3302523 w 4128940"/>
                <a:gd name="connsiteY71" fmla="*/ 2466681 h 2564091"/>
                <a:gd name="connsiteX72" fmla="*/ 3302523 w 4128940"/>
                <a:gd name="connsiteY72" fmla="*/ 2523241 h 2564091"/>
                <a:gd name="connsiteX73" fmla="*/ 3343373 w 4128940"/>
                <a:gd name="connsiteY73" fmla="*/ 2523241 h 2564091"/>
                <a:gd name="connsiteX74" fmla="*/ 3343373 w 4128940"/>
                <a:gd name="connsiteY74" fmla="*/ 2564091 h 2564091"/>
                <a:gd name="connsiteX75" fmla="*/ 4128940 w 4128940"/>
                <a:gd name="connsiteY75" fmla="*/ 2564091 h 256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128940" h="2564091">
                  <a:moveTo>
                    <a:pt x="0" y="0"/>
                  </a:moveTo>
                  <a:lnTo>
                    <a:pt x="141402" y="0"/>
                  </a:lnTo>
                  <a:lnTo>
                    <a:pt x="175967" y="62845"/>
                  </a:lnTo>
                  <a:lnTo>
                    <a:pt x="229385" y="87984"/>
                  </a:lnTo>
                  <a:lnTo>
                    <a:pt x="241954" y="128833"/>
                  </a:lnTo>
                  <a:lnTo>
                    <a:pt x="304800" y="128833"/>
                  </a:lnTo>
                  <a:lnTo>
                    <a:pt x="326795" y="157114"/>
                  </a:lnTo>
                  <a:lnTo>
                    <a:pt x="370787" y="157114"/>
                  </a:lnTo>
                  <a:lnTo>
                    <a:pt x="465055" y="285946"/>
                  </a:lnTo>
                  <a:lnTo>
                    <a:pt x="512189" y="285946"/>
                  </a:lnTo>
                  <a:lnTo>
                    <a:pt x="527901" y="345650"/>
                  </a:lnTo>
                  <a:lnTo>
                    <a:pt x="584461" y="345650"/>
                  </a:lnTo>
                  <a:lnTo>
                    <a:pt x="597030" y="430491"/>
                  </a:lnTo>
                  <a:lnTo>
                    <a:pt x="637880" y="430491"/>
                  </a:lnTo>
                  <a:lnTo>
                    <a:pt x="637880" y="461914"/>
                  </a:lnTo>
                  <a:lnTo>
                    <a:pt x="672445" y="461914"/>
                  </a:lnTo>
                  <a:lnTo>
                    <a:pt x="691299" y="584462"/>
                  </a:lnTo>
                  <a:lnTo>
                    <a:pt x="738433" y="584462"/>
                  </a:lnTo>
                  <a:lnTo>
                    <a:pt x="757286" y="675588"/>
                  </a:lnTo>
                  <a:lnTo>
                    <a:pt x="794993" y="675588"/>
                  </a:lnTo>
                  <a:lnTo>
                    <a:pt x="801278" y="744718"/>
                  </a:lnTo>
                  <a:lnTo>
                    <a:pt x="826416" y="744718"/>
                  </a:lnTo>
                  <a:lnTo>
                    <a:pt x="835843" y="845270"/>
                  </a:lnTo>
                  <a:lnTo>
                    <a:pt x="879835" y="845270"/>
                  </a:lnTo>
                  <a:lnTo>
                    <a:pt x="892404" y="892404"/>
                  </a:lnTo>
                  <a:lnTo>
                    <a:pt x="926969" y="892404"/>
                  </a:lnTo>
                  <a:lnTo>
                    <a:pt x="942680" y="986672"/>
                  </a:lnTo>
                  <a:lnTo>
                    <a:pt x="992956" y="1005526"/>
                  </a:lnTo>
                  <a:lnTo>
                    <a:pt x="1027521" y="1062087"/>
                  </a:lnTo>
                  <a:lnTo>
                    <a:pt x="1027521" y="1131217"/>
                  </a:lnTo>
                  <a:lnTo>
                    <a:pt x="1058944" y="1162639"/>
                  </a:lnTo>
                  <a:lnTo>
                    <a:pt x="1099793" y="1212916"/>
                  </a:lnTo>
                  <a:lnTo>
                    <a:pt x="1137501" y="1212916"/>
                  </a:lnTo>
                  <a:lnTo>
                    <a:pt x="1165781" y="1269476"/>
                  </a:lnTo>
                  <a:lnTo>
                    <a:pt x="1209773" y="1269476"/>
                  </a:lnTo>
                  <a:lnTo>
                    <a:pt x="1241195" y="1329179"/>
                  </a:lnTo>
                  <a:lnTo>
                    <a:pt x="1297756" y="1329179"/>
                  </a:lnTo>
                  <a:lnTo>
                    <a:pt x="1344890" y="1432874"/>
                  </a:lnTo>
                  <a:lnTo>
                    <a:pt x="1395167" y="1432874"/>
                  </a:lnTo>
                  <a:lnTo>
                    <a:pt x="1420305" y="1486293"/>
                  </a:lnTo>
                  <a:lnTo>
                    <a:pt x="1454870" y="1486293"/>
                  </a:lnTo>
                  <a:lnTo>
                    <a:pt x="1470581" y="1564850"/>
                  </a:lnTo>
                  <a:lnTo>
                    <a:pt x="1517715" y="1564850"/>
                  </a:lnTo>
                  <a:lnTo>
                    <a:pt x="1640263" y="1693683"/>
                  </a:lnTo>
                  <a:lnTo>
                    <a:pt x="1725105" y="1693683"/>
                  </a:lnTo>
                  <a:lnTo>
                    <a:pt x="1769096" y="1765955"/>
                  </a:lnTo>
                  <a:lnTo>
                    <a:pt x="1797377" y="1765955"/>
                  </a:lnTo>
                  <a:lnTo>
                    <a:pt x="1797377" y="1800520"/>
                  </a:lnTo>
                  <a:lnTo>
                    <a:pt x="1872791" y="1901072"/>
                  </a:lnTo>
                  <a:lnTo>
                    <a:pt x="1935637" y="1901072"/>
                  </a:lnTo>
                  <a:lnTo>
                    <a:pt x="1954490" y="1976487"/>
                  </a:lnTo>
                  <a:lnTo>
                    <a:pt x="1998482" y="1976487"/>
                  </a:lnTo>
                  <a:lnTo>
                    <a:pt x="1998482" y="2014194"/>
                  </a:lnTo>
                  <a:lnTo>
                    <a:pt x="2058185" y="2014194"/>
                  </a:lnTo>
                  <a:lnTo>
                    <a:pt x="2086466" y="2073897"/>
                  </a:lnTo>
                  <a:lnTo>
                    <a:pt x="2190160" y="2073897"/>
                  </a:lnTo>
                  <a:lnTo>
                    <a:pt x="2212156" y="2114746"/>
                  </a:lnTo>
                  <a:lnTo>
                    <a:pt x="2256148" y="2114746"/>
                  </a:lnTo>
                  <a:lnTo>
                    <a:pt x="2413261" y="2221584"/>
                  </a:lnTo>
                  <a:lnTo>
                    <a:pt x="2479249" y="2221584"/>
                  </a:lnTo>
                  <a:lnTo>
                    <a:pt x="2507529" y="2240437"/>
                  </a:lnTo>
                  <a:lnTo>
                    <a:pt x="2538952" y="2240437"/>
                  </a:lnTo>
                  <a:lnTo>
                    <a:pt x="2592371" y="2265575"/>
                  </a:lnTo>
                  <a:lnTo>
                    <a:pt x="2636362" y="2265575"/>
                  </a:lnTo>
                  <a:lnTo>
                    <a:pt x="2636362" y="2290714"/>
                  </a:lnTo>
                  <a:lnTo>
                    <a:pt x="2736915" y="2290714"/>
                  </a:lnTo>
                  <a:lnTo>
                    <a:pt x="2774622" y="2337848"/>
                  </a:lnTo>
                  <a:lnTo>
                    <a:pt x="2821756" y="2337848"/>
                  </a:lnTo>
                  <a:lnTo>
                    <a:pt x="2846894" y="2400693"/>
                  </a:lnTo>
                  <a:lnTo>
                    <a:pt x="3151694" y="2400693"/>
                  </a:lnTo>
                  <a:lnTo>
                    <a:pt x="3176833" y="2466681"/>
                  </a:lnTo>
                  <a:lnTo>
                    <a:pt x="3302523" y="2466681"/>
                  </a:lnTo>
                  <a:lnTo>
                    <a:pt x="3302523" y="2523241"/>
                  </a:lnTo>
                  <a:lnTo>
                    <a:pt x="3343373" y="2523241"/>
                  </a:lnTo>
                  <a:lnTo>
                    <a:pt x="3343373" y="2564091"/>
                  </a:lnTo>
                  <a:lnTo>
                    <a:pt x="4128940" y="2564091"/>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2" name="Forme libre : forme 41">
              <a:extLst>
                <a:ext uri="{FF2B5EF4-FFF2-40B4-BE49-F238E27FC236}">
                  <a16:creationId xmlns:a16="http://schemas.microsoft.com/office/drawing/2014/main" xmlns="" id="{EC15C814-C26A-F4F2-1436-1ED3DFCE2918}"/>
                </a:ext>
              </a:extLst>
            </p:cNvPr>
            <p:cNvSpPr/>
            <p:nvPr/>
          </p:nvSpPr>
          <p:spPr>
            <a:xfrm>
              <a:off x="7233501" y="1756528"/>
              <a:ext cx="3792718" cy="2655216"/>
            </a:xfrm>
            <a:custGeom>
              <a:avLst/>
              <a:gdLst>
                <a:gd name="connsiteX0" fmla="*/ 0 w 3792718"/>
                <a:gd name="connsiteY0" fmla="*/ 0 h 2655216"/>
                <a:gd name="connsiteX1" fmla="*/ 72272 w 3792718"/>
                <a:gd name="connsiteY1" fmla="*/ 50276 h 2655216"/>
                <a:gd name="connsiteX2" fmla="*/ 135118 w 3792718"/>
                <a:gd name="connsiteY2" fmla="*/ 50276 h 2655216"/>
                <a:gd name="connsiteX3" fmla="*/ 135118 w 3792718"/>
                <a:gd name="connsiteY3" fmla="*/ 75414 h 2655216"/>
                <a:gd name="connsiteX4" fmla="*/ 254524 w 3792718"/>
                <a:gd name="connsiteY4" fmla="*/ 75414 h 2655216"/>
                <a:gd name="connsiteX5" fmla="*/ 279662 w 3792718"/>
                <a:gd name="connsiteY5" fmla="*/ 113121 h 2655216"/>
                <a:gd name="connsiteX6" fmla="*/ 424206 w 3792718"/>
                <a:gd name="connsiteY6" fmla="*/ 113121 h 2655216"/>
                <a:gd name="connsiteX7" fmla="*/ 436775 w 3792718"/>
                <a:gd name="connsiteY7" fmla="*/ 175967 h 2655216"/>
                <a:gd name="connsiteX8" fmla="*/ 471340 w 3792718"/>
                <a:gd name="connsiteY8" fmla="*/ 175967 h 2655216"/>
                <a:gd name="connsiteX9" fmla="*/ 502763 w 3792718"/>
                <a:gd name="connsiteY9" fmla="*/ 263950 h 2655216"/>
                <a:gd name="connsiteX10" fmla="*/ 553039 w 3792718"/>
                <a:gd name="connsiteY10" fmla="*/ 285946 h 2655216"/>
                <a:gd name="connsiteX11" fmla="*/ 575035 w 3792718"/>
                <a:gd name="connsiteY11" fmla="*/ 364503 h 2655216"/>
                <a:gd name="connsiteX12" fmla="*/ 637880 w 3792718"/>
                <a:gd name="connsiteY12" fmla="*/ 521616 h 2655216"/>
                <a:gd name="connsiteX13" fmla="*/ 669303 w 3792718"/>
                <a:gd name="connsiteY13" fmla="*/ 521616 h 2655216"/>
                <a:gd name="connsiteX14" fmla="*/ 700726 w 3792718"/>
                <a:gd name="connsiteY14" fmla="*/ 669303 h 2655216"/>
                <a:gd name="connsiteX15" fmla="*/ 738433 w 3792718"/>
                <a:gd name="connsiteY15" fmla="*/ 669303 h 2655216"/>
                <a:gd name="connsiteX16" fmla="*/ 798136 w 3792718"/>
                <a:gd name="connsiteY16" fmla="*/ 816990 h 2655216"/>
                <a:gd name="connsiteX17" fmla="*/ 860981 w 3792718"/>
                <a:gd name="connsiteY17" fmla="*/ 895546 h 2655216"/>
                <a:gd name="connsiteX18" fmla="*/ 889262 w 3792718"/>
                <a:gd name="connsiteY18" fmla="*/ 895546 h 2655216"/>
                <a:gd name="connsiteX19" fmla="*/ 911258 w 3792718"/>
                <a:gd name="connsiteY19" fmla="*/ 948965 h 2655216"/>
                <a:gd name="connsiteX20" fmla="*/ 933254 w 3792718"/>
                <a:gd name="connsiteY20" fmla="*/ 948965 h 2655216"/>
                <a:gd name="connsiteX21" fmla="*/ 989814 w 3792718"/>
                <a:gd name="connsiteY21" fmla="*/ 1055802 h 2655216"/>
                <a:gd name="connsiteX22" fmla="*/ 1033806 w 3792718"/>
                <a:gd name="connsiteY22" fmla="*/ 1055802 h 2655216"/>
                <a:gd name="connsiteX23" fmla="*/ 1049518 w 3792718"/>
                <a:gd name="connsiteY23" fmla="*/ 1134359 h 2655216"/>
                <a:gd name="connsiteX24" fmla="*/ 1071513 w 3792718"/>
                <a:gd name="connsiteY24" fmla="*/ 1197204 h 2655216"/>
                <a:gd name="connsiteX25" fmla="*/ 1118647 w 3792718"/>
                <a:gd name="connsiteY25" fmla="*/ 1241196 h 2655216"/>
                <a:gd name="connsiteX26" fmla="*/ 1231769 w 3792718"/>
                <a:gd name="connsiteY26" fmla="*/ 1404594 h 2655216"/>
                <a:gd name="connsiteX27" fmla="*/ 1275761 w 3792718"/>
                <a:gd name="connsiteY27" fmla="*/ 1404594 h 2655216"/>
                <a:gd name="connsiteX28" fmla="*/ 1275761 w 3792718"/>
                <a:gd name="connsiteY28" fmla="*/ 1454870 h 2655216"/>
                <a:gd name="connsiteX29" fmla="*/ 1360602 w 3792718"/>
                <a:gd name="connsiteY29" fmla="*/ 1454870 h 2655216"/>
                <a:gd name="connsiteX30" fmla="*/ 1376313 w 3792718"/>
                <a:gd name="connsiteY30" fmla="*/ 1495719 h 2655216"/>
                <a:gd name="connsiteX31" fmla="*/ 1376313 w 3792718"/>
                <a:gd name="connsiteY31" fmla="*/ 1524000 h 2655216"/>
                <a:gd name="connsiteX32" fmla="*/ 1410878 w 3792718"/>
                <a:gd name="connsiteY32" fmla="*/ 1524000 h 2655216"/>
                <a:gd name="connsiteX33" fmla="*/ 1410878 w 3792718"/>
                <a:gd name="connsiteY33" fmla="*/ 1567992 h 2655216"/>
                <a:gd name="connsiteX34" fmla="*/ 1448586 w 3792718"/>
                <a:gd name="connsiteY34" fmla="*/ 1567992 h 2655216"/>
                <a:gd name="connsiteX35" fmla="*/ 1461155 w 3792718"/>
                <a:gd name="connsiteY35" fmla="*/ 1624552 h 2655216"/>
                <a:gd name="connsiteX36" fmla="*/ 1492577 w 3792718"/>
                <a:gd name="connsiteY36" fmla="*/ 1624552 h 2655216"/>
                <a:gd name="connsiteX37" fmla="*/ 1508289 w 3792718"/>
                <a:gd name="connsiteY37" fmla="*/ 1674829 h 2655216"/>
                <a:gd name="connsiteX38" fmla="*/ 1564850 w 3792718"/>
                <a:gd name="connsiteY38" fmla="*/ 1674829 h 2655216"/>
                <a:gd name="connsiteX39" fmla="*/ 1583703 w 3792718"/>
                <a:gd name="connsiteY39" fmla="*/ 1725105 h 2655216"/>
                <a:gd name="connsiteX40" fmla="*/ 1712536 w 3792718"/>
                <a:gd name="connsiteY40" fmla="*/ 1816231 h 2655216"/>
                <a:gd name="connsiteX41" fmla="*/ 1753386 w 3792718"/>
                <a:gd name="connsiteY41" fmla="*/ 1816231 h 2655216"/>
                <a:gd name="connsiteX42" fmla="*/ 1753386 w 3792718"/>
                <a:gd name="connsiteY42" fmla="*/ 1860223 h 2655216"/>
                <a:gd name="connsiteX43" fmla="*/ 1819373 w 3792718"/>
                <a:gd name="connsiteY43" fmla="*/ 1860223 h 2655216"/>
                <a:gd name="connsiteX44" fmla="*/ 1819373 w 3792718"/>
                <a:gd name="connsiteY44" fmla="*/ 1923068 h 2655216"/>
                <a:gd name="connsiteX45" fmla="*/ 1844511 w 3792718"/>
                <a:gd name="connsiteY45" fmla="*/ 1967060 h 2655216"/>
                <a:gd name="connsiteX46" fmla="*/ 1907357 w 3792718"/>
                <a:gd name="connsiteY46" fmla="*/ 1967060 h 2655216"/>
                <a:gd name="connsiteX47" fmla="*/ 1907357 w 3792718"/>
                <a:gd name="connsiteY47" fmla="*/ 1989056 h 2655216"/>
                <a:gd name="connsiteX48" fmla="*/ 1963918 w 3792718"/>
                <a:gd name="connsiteY48" fmla="*/ 1989056 h 2655216"/>
                <a:gd name="connsiteX49" fmla="*/ 1963918 w 3792718"/>
                <a:gd name="connsiteY49" fmla="*/ 1989056 h 2655216"/>
                <a:gd name="connsiteX50" fmla="*/ 2007909 w 3792718"/>
                <a:gd name="connsiteY50" fmla="*/ 1989056 h 2655216"/>
                <a:gd name="connsiteX51" fmla="*/ 2086466 w 3792718"/>
                <a:gd name="connsiteY51" fmla="*/ 2111604 h 2655216"/>
                <a:gd name="connsiteX52" fmla="*/ 2155596 w 3792718"/>
                <a:gd name="connsiteY52" fmla="*/ 2111604 h 2655216"/>
                <a:gd name="connsiteX53" fmla="*/ 2177592 w 3792718"/>
                <a:gd name="connsiteY53" fmla="*/ 2143027 h 2655216"/>
                <a:gd name="connsiteX54" fmla="*/ 2290713 w 3792718"/>
                <a:gd name="connsiteY54" fmla="*/ 2143027 h 2655216"/>
                <a:gd name="connsiteX55" fmla="*/ 2334705 w 3792718"/>
                <a:gd name="connsiteY55" fmla="*/ 2158738 h 2655216"/>
                <a:gd name="connsiteX56" fmla="*/ 2369270 w 3792718"/>
                <a:gd name="connsiteY56" fmla="*/ 2212157 h 2655216"/>
                <a:gd name="connsiteX57" fmla="*/ 2447827 w 3792718"/>
                <a:gd name="connsiteY57" fmla="*/ 2212157 h 2655216"/>
                <a:gd name="connsiteX58" fmla="*/ 2542095 w 3792718"/>
                <a:gd name="connsiteY58" fmla="*/ 2281286 h 2655216"/>
                <a:gd name="connsiteX59" fmla="*/ 2557806 w 3792718"/>
                <a:gd name="connsiteY59" fmla="*/ 2281286 h 2655216"/>
                <a:gd name="connsiteX60" fmla="*/ 2630078 w 3792718"/>
                <a:gd name="connsiteY60" fmla="*/ 2366128 h 2655216"/>
                <a:gd name="connsiteX61" fmla="*/ 2686639 w 3792718"/>
                <a:gd name="connsiteY61" fmla="*/ 2366128 h 2655216"/>
                <a:gd name="connsiteX62" fmla="*/ 2686639 w 3792718"/>
                <a:gd name="connsiteY62" fmla="*/ 2403835 h 2655216"/>
                <a:gd name="connsiteX63" fmla="*/ 2774623 w 3792718"/>
                <a:gd name="connsiteY63" fmla="*/ 2403835 h 2655216"/>
                <a:gd name="connsiteX64" fmla="*/ 2793476 w 3792718"/>
                <a:gd name="connsiteY64" fmla="*/ 2463538 h 2655216"/>
                <a:gd name="connsiteX65" fmla="*/ 2856322 w 3792718"/>
                <a:gd name="connsiteY65" fmla="*/ 2463538 h 2655216"/>
                <a:gd name="connsiteX66" fmla="*/ 2856322 w 3792718"/>
                <a:gd name="connsiteY66" fmla="*/ 2498103 h 2655216"/>
                <a:gd name="connsiteX67" fmla="*/ 3107703 w 3792718"/>
                <a:gd name="connsiteY67" fmla="*/ 2498103 h 2655216"/>
                <a:gd name="connsiteX68" fmla="*/ 3107703 w 3792718"/>
                <a:gd name="connsiteY68" fmla="*/ 2542095 h 2655216"/>
                <a:gd name="connsiteX69" fmla="*/ 3236536 w 3792718"/>
                <a:gd name="connsiteY69" fmla="*/ 2542095 h 2655216"/>
                <a:gd name="connsiteX70" fmla="*/ 3236536 w 3792718"/>
                <a:gd name="connsiteY70" fmla="*/ 2582944 h 2655216"/>
                <a:gd name="connsiteX71" fmla="*/ 3591612 w 3792718"/>
                <a:gd name="connsiteY71" fmla="*/ 2582944 h 2655216"/>
                <a:gd name="connsiteX72" fmla="*/ 3591612 w 3792718"/>
                <a:gd name="connsiteY72" fmla="*/ 2655216 h 2655216"/>
                <a:gd name="connsiteX73" fmla="*/ 3792718 w 3792718"/>
                <a:gd name="connsiteY73" fmla="*/ 2655216 h 265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792718" h="2655216">
                  <a:moveTo>
                    <a:pt x="0" y="0"/>
                  </a:moveTo>
                  <a:lnTo>
                    <a:pt x="72272" y="50276"/>
                  </a:lnTo>
                  <a:lnTo>
                    <a:pt x="135118" y="50276"/>
                  </a:lnTo>
                  <a:lnTo>
                    <a:pt x="135118" y="75414"/>
                  </a:lnTo>
                  <a:lnTo>
                    <a:pt x="254524" y="75414"/>
                  </a:lnTo>
                  <a:lnTo>
                    <a:pt x="279662" y="113121"/>
                  </a:lnTo>
                  <a:lnTo>
                    <a:pt x="424206" y="113121"/>
                  </a:lnTo>
                  <a:lnTo>
                    <a:pt x="436775" y="175967"/>
                  </a:lnTo>
                  <a:lnTo>
                    <a:pt x="471340" y="175967"/>
                  </a:lnTo>
                  <a:lnTo>
                    <a:pt x="502763" y="263950"/>
                  </a:lnTo>
                  <a:lnTo>
                    <a:pt x="553039" y="285946"/>
                  </a:lnTo>
                  <a:lnTo>
                    <a:pt x="575035" y="364503"/>
                  </a:lnTo>
                  <a:lnTo>
                    <a:pt x="637880" y="521616"/>
                  </a:lnTo>
                  <a:lnTo>
                    <a:pt x="669303" y="521616"/>
                  </a:lnTo>
                  <a:lnTo>
                    <a:pt x="700726" y="669303"/>
                  </a:lnTo>
                  <a:lnTo>
                    <a:pt x="738433" y="669303"/>
                  </a:lnTo>
                  <a:lnTo>
                    <a:pt x="798136" y="816990"/>
                  </a:lnTo>
                  <a:lnTo>
                    <a:pt x="860981" y="895546"/>
                  </a:lnTo>
                  <a:lnTo>
                    <a:pt x="889262" y="895546"/>
                  </a:lnTo>
                  <a:lnTo>
                    <a:pt x="911258" y="948965"/>
                  </a:lnTo>
                  <a:lnTo>
                    <a:pt x="933254" y="948965"/>
                  </a:lnTo>
                  <a:lnTo>
                    <a:pt x="989814" y="1055802"/>
                  </a:lnTo>
                  <a:lnTo>
                    <a:pt x="1033806" y="1055802"/>
                  </a:lnTo>
                  <a:lnTo>
                    <a:pt x="1049518" y="1134359"/>
                  </a:lnTo>
                  <a:lnTo>
                    <a:pt x="1071513" y="1197204"/>
                  </a:lnTo>
                  <a:lnTo>
                    <a:pt x="1118647" y="1241196"/>
                  </a:lnTo>
                  <a:lnTo>
                    <a:pt x="1231769" y="1404594"/>
                  </a:lnTo>
                  <a:lnTo>
                    <a:pt x="1275761" y="1404594"/>
                  </a:lnTo>
                  <a:lnTo>
                    <a:pt x="1275761" y="1454870"/>
                  </a:lnTo>
                  <a:lnTo>
                    <a:pt x="1360602" y="1454870"/>
                  </a:lnTo>
                  <a:lnTo>
                    <a:pt x="1376313" y="1495719"/>
                  </a:lnTo>
                  <a:lnTo>
                    <a:pt x="1376313" y="1524000"/>
                  </a:lnTo>
                  <a:lnTo>
                    <a:pt x="1410878" y="1524000"/>
                  </a:lnTo>
                  <a:lnTo>
                    <a:pt x="1410878" y="1567992"/>
                  </a:lnTo>
                  <a:lnTo>
                    <a:pt x="1448586" y="1567992"/>
                  </a:lnTo>
                  <a:lnTo>
                    <a:pt x="1461155" y="1624552"/>
                  </a:lnTo>
                  <a:lnTo>
                    <a:pt x="1492577" y="1624552"/>
                  </a:lnTo>
                  <a:lnTo>
                    <a:pt x="1508289" y="1674829"/>
                  </a:lnTo>
                  <a:lnTo>
                    <a:pt x="1564850" y="1674829"/>
                  </a:lnTo>
                  <a:lnTo>
                    <a:pt x="1583703" y="1725105"/>
                  </a:lnTo>
                  <a:lnTo>
                    <a:pt x="1712536" y="1816231"/>
                  </a:lnTo>
                  <a:lnTo>
                    <a:pt x="1753386" y="1816231"/>
                  </a:lnTo>
                  <a:lnTo>
                    <a:pt x="1753386" y="1860223"/>
                  </a:lnTo>
                  <a:lnTo>
                    <a:pt x="1819373" y="1860223"/>
                  </a:lnTo>
                  <a:lnTo>
                    <a:pt x="1819373" y="1923068"/>
                  </a:lnTo>
                  <a:lnTo>
                    <a:pt x="1844511" y="1967060"/>
                  </a:lnTo>
                  <a:lnTo>
                    <a:pt x="1907357" y="1967060"/>
                  </a:lnTo>
                  <a:lnTo>
                    <a:pt x="1907357" y="1989056"/>
                  </a:lnTo>
                  <a:lnTo>
                    <a:pt x="1963918" y="1989056"/>
                  </a:lnTo>
                  <a:lnTo>
                    <a:pt x="1963918" y="1989056"/>
                  </a:lnTo>
                  <a:lnTo>
                    <a:pt x="2007909" y="1989056"/>
                  </a:lnTo>
                  <a:lnTo>
                    <a:pt x="2086466" y="2111604"/>
                  </a:lnTo>
                  <a:lnTo>
                    <a:pt x="2155596" y="2111604"/>
                  </a:lnTo>
                  <a:lnTo>
                    <a:pt x="2177592" y="2143027"/>
                  </a:lnTo>
                  <a:lnTo>
                    <a:pt x="2290713" y="2143027"/>
                  </a:lnTo>
                  <a:lnTo>
                    <a:pt x="2334705" y="2158738"/>
                  </a:lnTo>
                  <a:lnTo>
                    <a:pt x="2369270" y="2212157"/>
                  </a:lnTo>
                  <a:lnTo>
                    <a:pt x="2447827" y="2212157"/>
                  </a:lnTo>
                  <a:lnTo>
                    <a:pt x="2542095" y="2281286"/>
                  </a:lnTo>
                  <a:lnTo>
                    <a:pt x="2557806" y="2281286"/>
                  </a:lnTo>
                  <a:lnTo>
                    <a:pt x="2630078" y="2366128"/>
                  </a:lnTo>
                  <a:lnTo>
                    <a:pt x="2686639" y="2366128"/>
                  </a:lnTo>
                  <a:lnTo>
                    <a:pt x="2686639" y="2403835"/>
                  </a:lnTo>
                  <a:lnTo>
                    <a:pt x="2774623" y="2403835"/>
                  </a:lnTo>
                  <a:lnTo>
                    <a:pt x="2793476" y="2463538"/>
                  </a:lnTo>
                  <a:lnTo>
                    <a:pt x="2856322" y="2463538"/>
                  </a:lnTo>
                  <a:lnTo>
                    <a:pt x="2856322" y="2498103"/>
                  </a:lnTo>
                  <a:lnTo>
                    <a:pt x="3107703" y="2498103"/>
                  </a:lnTo>
                  <a:lnTo>
                    <a:pt x="3107703" y="2542095"/>
                  </a:lnTo>
                  <a:lnTo>
                    <a:pt x="3236536" y="2542095"/>
                  </a:lnTo>
                  <a:lnTo>
                    <a:pt x="3236536" y="2582944"/>
                  </a:lnTo>
                  <a:lnTo>
                    <a:pt x="3591612" y="2582944"/>
                  </a:lnTo>
                  <a:lnTo>
                    <a:pt x="3591612" y="2655216"/>
                  </a:lnTo>
                  <a:lnTo>
                    <a:pt x="3792718" y="2655216"/>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44" name="ZoneTexte 43"/>
          <p:cNvSpPr txBox="1"/>
          <p:nvPr/>
        </p:nvSpPr>
        <p:spPr>
          <a:xfrm>
            <a:off x="1113252" y="5511776"/>
            <a:ext cx="10583337" cy="341632"/>
          </a:xfrm>
          <a:prstGeom prst="rect">
            <a:avLst/>
          </a:prstGeom>
          <a:solidFill>
            <a:srgbClr val="FF7F4D"/>
          </a:solidFill>
        </p:spPr>
        <p:txBody>
          <a:bodyPr vert="horz" lIns="91440" tIns="45720" rIns="91440" bIns="45720" rtlCol="0" anchor="ctr">
            <a:normAutofit fontScale="92500"/>
          </a:bodyPr>
          <a:lstStyle>
            <a:defPPr>
              <a:defRPr lang="fr-FR"/>
            </a:defPPr>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Bénéfice sur la survie globale plus marqué avec le Pembrolizumab en cas de statut PD-L1 positif</a:t>
            </a:r>
          </a:p>
        </p:txBody>
      </p:sp>
    </p:spTree>
    <p:extLst>
      <p:ext uri="{BB962C8B-B14F-4D97-AF65-F5344CB8AC3E}">
        <p14:creationId xmlns:p14="http://schemas.microsoft.com/office/powerpoint/2010/main" val="149510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Espace réservé du contenu 5">
            <a:extLst>
              <a:ext uri="{FF2B5EF4-FFF2-40B4-BE49-F238E27FC236}">
                <a16:creationId xmlns:a16="http://schemas.microsoft.com/office/drawing/2014/main" xmlns="" id="{B344CB02-3D9B-11D3-5114-FD2FF5E521AF}"/>
              </a:ext>
            </a:extLst>
          </p:cNvPr>
          <p:cNvSpPr txBox="1">
            <a:spLocks/>
          </p:cNvSpPr>
          <p:nvPr/>
        </p:nvSpPr>
        <p:spPr>
          <a:xfrm>
            <a:off x="1340196" y="942922"/>
            <a:ext cx="8760933" cy="4560900"/>
          </a:xfrm>
          <a:prstGeom prst="rect">
            <a:avLst/>
          </a:prstGeom>
          <a:ln w="12700">
            <a:solidFill>
              <a:srgbClr val="005086"/>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prstClr val="black"/>
                </a:solidFill>
                <a:latin typeface="Century Gothic" panose="020F0302020204030204"/>
              </a:rPr>
              <a:t> </a:t>
            </a:r>
            <a:endParaRPr lang="fr-FR" dirty="0">
              <a:solidFill>
                <a:prstClr val="black"/>
              </a:solidFill>
              <a:latin typeface="Century Gothic" panose="020F0302020204030204"/>
            </a:endParaRPr>
          </a:p>
        </p:txBody>
      </p:sp>
      <p:sp>
        <p:nvSpPr>
          <p:cNvPr id="6" name="Espace réservé du texte 5">
            <a:extLst>
              <a:ext uri="{FF2B5EF4-FFF2-40B4-BE49-F238E27FC236}">
                <a16:creationId xmlns:a16="http://schemas.microsoft.com/office/drawing/2014/main" xmlns="" id="{B3F8A47D-2C5F-52AE-48B5-D3913914E268}"/>
              </a:ext>
            </a:extLst>
          </p:cNvPr>
          <p:cNvSpPr>
            <a:spLocks noGrp="1"/>
          </p:cNvSpPr>
          <p:nvPr>
            <p:ph type="body" sz="quarter" idx="15"/>
          </p:nvPr>
        </p:nvSpPr>
        <p:spPr/>
        <p:txBody>
          <a:bodyPr/>
          <a:lstStyle/>
          <a:p>
            <a:endParaRPr lang="fr-FR"/>
          </a:p>
        </p:txBody>
      </p:sp>
      <p:sp>
        <p:nvSpPr>
          <p:cNvPr id="7" name="Espace réservé du contenu 6">
            <a:extLst>
              <a:ext uri="{FF2B5EF4-FFF2-40B4-BE49-F238E27FC236}">
                <a16:creationId xmlns:a16="http://schemas.microsoft.com/office/drawing/2014/main" xmlns="" id="{BE809CAD-AD5E-BB39-316E-C51F5EE71BBD}"/>
              </a:ext>
            </a:extLst>
          </p:cNvPr>
          <p:cNvSpPr>
            <a:spLocks noGrp="1"/>
          </p:cNvSpPr>
          <p:nvPr>
            <p:ph sz="quarter" idx="16"/>
          </p:nvPr>
        </p:nvSpPr>
        <p:spPr/>
        <p:txBody>
          <a:bodyPr/>
          <a:lstStyle/>
          <a:p>
            <a:r>
              <a:rPr lang="fr-FR" dirty="0"/>
              <a:t>JCH. Yang et al., ASCO</a:t>
            </a:r>
            <a:r>
              <a:rPr lang="fr-FR" baseline="30000" dirty="0"/>
              <a:t>®</a:t>
            </a:r>
            <a:r>
              <a:rPr lang="fr-FR" dirty="0"/>
              <a:t> 2023, LBA #9000</a:t>
            </a:r>
          </a:p>
        </p:txBody>
      </p:sp>
      <p:sp>
        <p:nvSpPr>
          <p:cNvPr id="8" name="Espace réservé du texte 7">
            <a:extLst>
              <a:ext uri="{FF2B5EF4-FFF2-40B4-BE49-F238E27FC236}">
                <a16:creationId xmlns:a16="http://schemas.microsoft.com/office/drawing/2014/main" xmlns="" id="{F4535A93-A5A3-05E7-4FE8-3C9A64940AF5}"/>
              </a:ext>
            </a:extLst>
          </p:cNvPr>
          <p:cNvSpPr>
            <a:spLocks noGrp="1"/>
          </p:cNvSpPr>
          <p:nvPr>
            <p:ph type="body" sz="quarter" idx="17"/>
          </p:nvPr>
        </p:nvSpPr>
        <p:spPr/>
        <p:txBody>
          <a:bodyPr/>
          <a:lstStyle/>
          <a:p>
            <a:r>
              <a:rPr lang="fr-FR"/>
              <a:t>KEYNOTE-789</a:t>
            </a:r>
          </a:p>
        </p:txBody>
      </p:sp>
      <p:sp>
        <p:nvSpPr>
          <p:cNvPr id="9" name="Espace réservé du texte 8">
            <a:extLst>
              <a:ext uri="{FF2B5EF4-FFF2-40B4-BE49-F238E27FC236}">
                <a16:creationId xmlns:a16="http://schemas.microsoft.com/office/drawing/2014/main" xmlns="" id="{16BAE0C4-C6CE-8ADF-E00E-CAE69D378CD9}"/>
              </a:ext>
            </a:extLst>
          </p:cNvPr>
          <p:cNvSpPr>
            <a:spLocks noGrp="1"/>
          </p:cNvSpPr>
          <p:nvPr>
            <p:ph type="body" sz="quarter" idx="18"/>
          </p:nvPr>
        </p:nvSpPr>
        <p:spPr/>
        <p:txBody>
          <a:bodyPr/>
          <a:lstStyle/>
          <a:p>
            <a:r>
              <a:rPr lang="fr-FR"/>
              <a:t>Réactions immunitaires</a:t>
            </a:r>
          </a:p>
        </p:txBody>
      </p:sp>
      <p:grpSp>
        <p:nvGrpSpPr>
          <p:cNvPr id="77" name="Groupe 76">
            <a:extLst>
              <a:ext uri="{FF2B5EF4-FFF2-40B4-BE49-F238E27FC236}">
                <a16:creationId xmlns:a16="http://schemas.microsoft.com/office/drawing/2014/main" xmlns="" id="{9B4EBC49-3BAF-293E-27A6-1C3D620F12C0}"/>
              </a:ext>
            </a:extLst>
          </p:cNvPr>
          <p:cNvGrpSpPr/>
          <p:nvPr/>
        </p:nvGrpSpPr>
        <p:grpSpPr>
          <a:xfrm>
            <a:off x="1340196" y="1094632"/>
            <a:ext cx="8568142" cy="5016942"/>
            <a:chOff x="1700306" y="1005130"/>
            <a:chExt cx="10224994" cy="5750907"/>
          </a:xfrm>
        </p:grpSpPr>
        <p:cxnSp>
          <p:nvCxnSpPr>
            <p:cNvPr id="76" name="Connecteur droit 75">
              <a:extLst>
                <a:ext uri="{FF2B5EF4-FFF2-40B4-BE49-F238E27FC236}">
                  <a16:creationId xmlns:a16="http://schemas.microsoft.com/office/drawing/2014/main" xmlns="" id="{E69CD9C1-D131-7792-21FD-C16F6761EF12}"/>
                </a:ext>
              </a:extLst>
            </p:cNvPr>
            <p:cNvCxnSpPr/>
            <p:nvPr/>
          </p:nvCxnSpPr>
          <p:spPr>
            <a:xfrm>
              <a:off x="2324100" y="4762500"/>
              <a:ext cx="9601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4" name="Groupe 73">
              <a:extLst>
                <a:ext uri="{FF2B5EF4-FFF2-40B4-BE49-F238E27FC236}">
                  <a16:creationId xmlns:a16="http://schemas.microsoft.com/office/drawing/2014/main" xmlns="" id="{9F4BC7DD-F993-F3FA-6999-BE79A5985BF8}"/>
                </a:ext>
              </a:extLst>
            </p:cNvPr>
            <p:cNvGrpSpPr/>
            <p:nvPr/>
          </p:nvGrpSpPr>
          <p:grpSpPr>
            <a:xfrm>
              <a:off x="1700306" y="1005130"/>
              <a:ext cx="10014126" cy="5750907"/>
              <a:chOff x="1700306" y="1005130"/>
              <a:chExt cx="10014126" cy="5750907"/>
            </a:xfrm>
          </p:grpSpPr>
          <p:graphicFrame>
            <p:nvGraphicFramePr>
              <p:cNvPr id="3" name="Chart 16">
                <a:extLst>
                  <a:ext uri="{FF2B5EF4-FFF2-40B4-BE49-F238E27FC236}">
                    <a16:creationId xmlns:a16="http://schemas.microsoft.com/office/drawing/2014/main" xmlns="" id="{1E16FB8C-C702-6BF1-0CF8-C57D112F5DDE}"/>
                  </a:ext>
                </a:extLst>
              </p:cNvPr>
              <p:cNvGraphicFramePr/>
              <p:nvPr/>
            </p:nvGraphicFramePr>
            <p:xfrm>
              <a:off x="1700306" y="1005130"/>
              <a:ext cx="806915" cy="39134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4">
                <a:extLst>
                  <a:ext uri="{FF2B5EF4-FFF2-40B4-BE49-F238E27FC236}">
                    <a16:creationId xmlns:a16="http://schemas.microsoft.com/office/drawing/2014/main" xmlns="" id="{FBB06210-2EC1-5F87-8C53-B017FB7A1906}"/>
                  </a:ext>
                </a:extLst>
              </p:cNvPr>
              <p:cNvSpPr txBox="1"/>
              <p:nvPr/>
            </p:nvSpPr>
            <p:spPr>
              <a:xfrm rot="18669148">
                <a:off x="1453428" y="5249316"/>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Hypothyroïdisme</a:t>
                </a:r>
                <a:endParaRPr lang="en-GB" sz="900" dirty="0">
                  <a:solidFill>
                    <a:prstClr val="black"/>
                  </a:solidFill>
                  <a:latin typeface="Century Gothic" panose="020B0502020202020204" pitchFamily="34" charset="0"/>
                </a:endParaRPr>
              </a:p>
            </p:txBody>
          </p:sp>
          <p:sp>
            <p:nvSpPr>
              <p:cNvPr id="5" name="TextBox 4">
                <a:extLst>
                  <a:ext uri="{FF2B5EF4-FFF2-40B4-BE49-F238E27FC236}">
                    <a16:creationId xmlns:a16="http://schemas.microsoft.com/office/drawing/2014/main" xmlns="" id="{D43245B5-BB19-4FEB-094B-39621BCF460E}"/>
                  </a:ext>
                </a:extLst>
              </p:cNvPr>
              <p:cNvSpPr txBox="1"/>
              <p:nvPr/>
            </p:nvSpPr>
            <p:spPr>
              <a:xfrm rot="18669148">
                <a:off x="2091799" y="5249314"/>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Hyperthyroïdisme</a:t>
                </a:r>
                <a:endParaRPr lang="en-GB" sz="900" dirty="0">
                  <a:solidFill>
                    <a:prstClr val="black"/>
                  </a:solidFill>
                  <a:latin typeface="Century Gothic" panose="020B0502020202020204" pitchFamily="34" charset="0"/>
                </a:endParaRPr>
              </a:p>
            </p:txBody>
          </p:sp>
          <p:sp>
            <p:nvSpPr>
              <p:cNvPr id="10" name="TextBox 4">
                <a:extLst>
                  <a:ext uri="{FF2B5EF4-FFF2-40B4-BE49-F238E27FC236}">
                    <a16:creationId xmlns:a16="http://schemas.microsoft.com/office/drawing/2014/main" xmlns="" id="{66B6C7A6-3F38-F53E-7404-EF7BDBDD6F8D}"/>
                  </a:ext>
                </a:extLst>
              </p:cNvPr>
              <p:cNvSpPr txBox="1"/>
              <p:nvPr/>
            </p:nvSpPr>
            <p:spPr>
              <a:xfrm rot="18669148">
                <a:off x="2380871" y="5405232"/>
                <a:ext cx="2039123"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Réactions</a:t>
                </a:r>
                <a:r>
                  <a:rPr lang="en-GB" sz="900" b="1" dirty="0">
                    <a:solidFill>
                      <a:prstClr val="black"/>
                    </a:solidFill>
                    <a:latin typeface="Century Gothic" panose="020B0502020202020204" pitchFamily="34" charset="0"/>
                  </a:rPr>
                  <a:t> à la perfusion</a:t>
                </a:r>
                <a:endParaRPr lang="en-GB" sz="900" dirty="0">
                  <a:solidFill>
                    <a:prstClr val="black"/>
                  </a:solidFill>
                  <a:latin typeface="Century Gothic" panose="020B0502020202020204" pitchFamily="34" charset="0"/>
                </a:endParaRPr>
              </a:p>
            </p:txBody>
          </p:sp>
          <p:sp>
            <p:nvSpPr>
              <p:cNvPr id="11" name="TextBox 4">
                <a:extLst>
                  <a:ext uri="{FF2B5EF4-FFF2-40B4-BE49-F238E27FC236}">
                    <a16:creationId xmlns:a16="http://schemas.microsoft.com/office/drawing/2014/main" xmlns="" id="{10367721-339E-825B-9EBC-46993F8225C7}"/>
                  </a:ext>
                </a:extLst>
              </p:cNvPr>
              <p:cNvSpPr txBox="1"/>
              <p:nvPr/>
            </p:nvSpPr>
            <p:spPr>
              <a:xfrm rot="18669148">
                <a:off x="3368540" y="5241772"/>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Pneumonie</a:t>
                </a:r>
                <a:endParaRPr lang="en-GB" sz="900" dirty="0">
                  <a:solidFill>
                    <a:prstClr val="black"/>
                  </a:solidFill>
                  <a:latin typeface="Century Gothic" panose="020B0502020202020204" pitchFamily="34" charset="0"/>
                </a:endParaRPr>
              </a:p>
            </p:txBody>
          </p:sp>
          <p:sp>
            <p:nvSpPr>
              <p:cNvPr id="13" name="TextBox 4">
                <a:extLst>
                  <a:ext uri="{FF2B5EF4-FFF2-40B4-BE49-F238E27FC236}">
                    <a16:creationId xmlns:a16="http://schemas.microsoft.com/office/drawing/2014/main" xmlns="" id="{F686F137-EFCB-AAC6-D831-307F3222C9BE}"/>
                  </a:ext>
                </a:extLst>
              </p:cNvPr>
              <p:cNvSpPr txBox="1"/>
              <p:nvPr/>
            </p:nvSpPr>
            <p:spPr>
              <a:xfrm rot="18669148">
                <a:off x="3568513" y="5438424"/>
                <a:ext cx="2147320"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Insu</a:t>
                </a:r>
                <a:r>
                  <a:rPr lang="en-GB" sz="900" b="1" dirty="0">
                    <a:solidFill>
                      <a:prstClr val="black"/>
                    </a:solidFill>
                    <a:latin typeface="Century Gothic" panose="020B0502020202020204" pitchFamily="34" charset="0"/>
                  </a:rPr>
                  <a:t>. </a:t>
                </a:r>
                <a:r>
                  <a:rPr lang="en-GB" sz="900" b="1" dirty="0" err="1">
                    <a:solidFill>
                      <a:prstClr val="black"/>
                    </a:solidFill>
                    <a:latin typeface="Century Gothic" panose="020B0502020202020204" pitchFamily="34" charset="0"/>
                  </a:rPr>
                  <a:t>Surrénalienne</a:t>
                </a:r>
                <a:endParaRPr lang="en-GB" sz="900" dirty="0">
                  <a:solidFill>
                    <a:prstClr val="black"/>
                  </a:solidFill>
                  <a:latin typeface="Century Gothic" panose="020B0502020202020204" pitchFamily="34" charset="0"/>
                </a:endParaRPr>
              </a:p>
            </p:txBody>
          </p:sp>
          <p:sp>
            <p:nvSpPr>
              <p:cNvPr id="14" name="TextBox 4">
                <a:extLst>
                  <a:ext uri="{FF2B5EF4-FFF2-40B4-BE49-F238E27FC236}">
                    <a16:creationId xmlns:a16="http://schemas.microsoft.com/office/drawing/2014/main" xmlns="" id="{05184E4A-6EC5-718F-A2E5-5197C8C1ED01}"/>
                  </a:ext>
                </a:extLst>
              </p:cNvPr>
              <p:cNvSpPr txBox="1"/>
              <p:nvPr/>
            </p:nvSpPr>
            <p:spPr>
              <a:xfrm rot="18669148">
                <a:off x="4645282" y="5234230"/>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Hépatite</a:t>
                </a:r>
                <a:endParaRPr lang="en-GB" sz="900" dirty="0">
                  <a:solidFill>
                    <a:prstClr val="black"/>
                  </a:solidFill>
                  <a:latin typeface="Century Gothic" panose="020B0502020202020204" pitchFamily="34" charset="0"/>
                </a:endParaRPr>
              </a:p>
            </p:txBody>
          </p:sp>
          <p:sp>
            <p:nvSpPr>
              <p:cNvPr id="15" name="TextBox 4">
                <a:extLst>
                  <a:ext uri="{FF2B5EF4-FFF2-40B4-BE49-F238E27FC236}">
                    <a16:creationId xmlns:a16="http://schemas.microsoft.com/office/drawing/2014/main" xmlns="" id="{832F757B-6E3D-315E-8EB9-57AF469B6682}"/>
                  </a:ext>
                </a:extLst>
              </p:cNvPr>
              <p:cNvSpPr txBox="1"/>
              <p:nvPr/>
            </p:nvSpPr>
            <p:spPr>
              <a:xfrm rot="18669148">
                <a:off x="5283653" y="5230459"/>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Myosite</a:t>
                </a:r>
                <a:endParaRPr lang="en-GB" sz="900" dirty="0">
                  <a:solidFill>
                    <a:prstClr val="black"/>
                  </a:solidFill>
                  <a:latin typeface="Century Gothic" panose="020B0502020202020204" pitchFamily="34" charset="0"/>
                </a:endParaRPr>
              </a:p>
            </p:txBody>
          </p:sp>
          <p:sp>
            <p:nvSpPr>
              <p:cNvPr id="16" name="TextBox 4">
                <a:extLst>
                  <a:ext uri="{FF2B5EF4-FFF2-40B4-BE49-F238E27FC236}">
                    <a16:creationId xmlns:a16="http://schemas.microsoft.com/office/drawing/2014/main" xmlns="" id="{0DEF2C5B-528D-D194-4DB7-5FBE2011FC34}"/>
                  </a:ext>
                </a:extLst>
              </p:cNvPr>
              <p:cNvSpPr txBox="1"/>
              <p:nvPr/>
            </p:nvSpPr>
            <p:spPr>
              <a:xfrm rot="18669148">
                <a:off x="5922024" y="5226688"/>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a:solidFill>
                      <a:prstClr val="black"/>
                    </a:solidFill>
                    <a:latin typeface="Century Gothic" panose="020B0502020202020204" pitchFamily="34" charset="0"/>
                  </a:rPr>
                  <a:t>Nephrite</a:t>
                </a:r>
                <a:endParaRPr lang="en-GB" sz="900" dirty="0">
                  <a:solidFill>
                    <a:prstClr val="black"/>
                  </a:solidFill>
                  <a:latin typeface="Century Gothic" panose="020B0502020202020204" pitchFamily="34" charset="0"/>
                </a:endParaRPr>
              </a:p>
            </p:txBody>
          </p:sp>
          <p:sp>
            <p:nvSpPr>
              <p:cNvPr id="17" name="TextBox 4">
                <a:extLst>
                  <a:ext uri="{FF2B5EF4-FFF2-40B4-BE49-F238E27FC236}">
                    <a16:creationId xmlns:a16="http://schemas.microsoft.com/office/drawing/2014/main" xmlns="" id="{3959D20A-757C-1DD6-6A87-E54AEF1429BD}"/>
                  </a:ext>
                </a:extLst>
              </p:cNvPr>
              <p:cNvSpPr txBox="1"/>
              <p:nvPr/>
            </p:nvSpPr>
            <p:spPr>
              <a:xfrm rot="18669148">
                <a:off x="6000828" y="5478732"/>
                <a:ext cx="2294455"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Réactions</a:t>
                </a:r>
                <a:r>
                  <a:rPr lang="en-GB" sz="900" b="1" dirty="0">
                    <a:solidFill>
                      <a:prstClr val="black"/>
                    </a:solidFill>
                    <a:latin typeface="Century Gothic" panose="020B0502020202020204" pitchFamily="34" charset="0"/>
                  </a:rPr>
                  <a:t> cut. graves</a:t>
                </a:r>
                <a:endParaRPr lang="en-GB" sz="900" dirty="0">
                  <a:solidFill>
                    <a:prstClr val="black"/>
                  </a:solidFill>
                  <a:latin typeface="Century Gothic" panose="020B0502020202020204" pitchFamily="34" charset="0"/>
                </a:endParaRPr>
              </a:p>
            </p:txBody>
          </p:sp>
          <p:sp>
            <p:nvSpPr>
              <p:cNvPr id="18" name="TextBox 4">
                <a:extLst>
                  <a:ext uri="{FF2B5EF4-FFF2-40B4-BE49-F238E27FC236}">
                    <a16:creationId xmlns:a16="http://schemas.microsoft.com/office/drawing/2014/main" xmlns="" id="{37247A55-706F-1E6F-F88D-91F566AD1891}"/>
                  </a:ext>
                </a:extLst>
              </p:cNvPr>
              <p:cNvSpPr txBox="1"/>
              <p:nvPr/>
            </p:nvSpPr>
            <p:spPr>
              <a:xfrm rot="18669148">
                <a:off x="7198766" y="5219146"/>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Thyroïdite</a:t>
                </a:r>
                <a:endParaRPr lang="en-GB" sz="900" dirty="0">
                  <a:solidFill>
                    <a:prstClr val="black"/>
                  </a:solidFill>
                  <a:latin typeface="Century Gothic" panose="020B0502020202020204" pitchFamily="34" charset="0"/>
                </a:endParaRPr>
              </a:p>
            </p:txBody>
          </p:sp>
          <p:sp>
            <p:nvSpPr>
              <p:cNvPr id="19" name="TextBox 4">
                <a:extLst>
                  <a:ext uri="{FF2B5EF4-FFF2-40B4-BE49-F238E27FC236}">
                    <a16:creationId xmlns:a16="http://schemas.microsoft.com/office/drawing/2014/main" xmlns="" id="{D5602BEF-0F88-C59D-91D9-6FCBC97D3B25}"/>
                  </a:ext>
                </a:extLst>
              </p:cNvPr>
              <p:cNvSpPr txBox="1"/>
              <p:nvPr/>
            </p:nvSpPr>
            <p:spPr>
              <a:xfrm rot="18669148">
                <a:off x="7837137" y="5215375"/>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Colite</a:t>
                </a:r>
                <a:endParaRPr lang="en-GB" sz="900" dirty="0">
                  <a:solidFill>
                    <a:prstClr val="black"/>
                  </a:solidFill>
                  <a:latin typeface="Century Gothic" panose="020B0502020202020204" pitchFamily="34" charset="0"/>
                </a:endParaRPr>
              </a:p>
            </p:txBody>
          </p:sp>
          <p:sp>
            <p:nvSpPr>
              <p:cNvPr id="20" name="TextBox 4">
                <a:extLst>
                  <a:ext uri="{FF2B5EF4-FFF2-40B4-BE49-F238E27FC236}">
                    <a16:creationId xmlns:a16="http://schemas.microsoft.com/office/drawing/2014/main" xmlns="" id="{E163E074-4C69-BD64-397B-3B3F408F2858}"/>
                  </a:ext>
                </a:extLst>
              </p:cNvPr>
              <p:cNvSpPr txBox="1"/>
              <p:nvPr/>
            </p:nvSpPr>
            <p:spPr>
              <a:xfrm rot="18669148">
                <a:off x="8475508" y="5211605"/>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Hypophyse</a:t>
                </a:r>
                <a:endParaRPr lang="en-GB" sz="900" dirty="0">
                  <a:solidFill>
                    <a:prstClr val="black"/>
                  </a:solidFill>
                  <a:latin typeface="Century Gothic" panose="020B0502020202020204" pitchFamily="34" charset="0"/>
                </a:endParaRPr>
              </a:p>
            </p:txBody>
          </p:sp>
          <p:sp>
            <p:nvSpPr>
              <p:cNvPr id="21" name="TextBox 4">
                <a:extLst>
                  <a:ext uri="{FF2B5EF4-FFF2-40B4-BE49-F238E27FC236}">
                    <a16:creationId xmlns:a16="http://schemas.microsoft.com/office/drawing/2014/main" xmlns="" id="{46F72F4E-CEEF-576B-D9AC-08DB233E89EB}"/>
                  </a:ext>
                </a:extLst>
              </p:cNvPr>
              <p:cNvSpPr txBox="1"/>
              <p:nvPr/>
            </p:nvSpPr>
            <p:spPr>
              <a:xfrm rot="18669148">
                <a:off x="9113879" y="5207833"/>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Myélite</a:t>
                </a:r>
                <a:endParaRPr lang="en-GB" sz="900" dirty="0">
                  <a:solidFill>
                    <a:prstClr val="black"/>
                  </a:solidFill>
                  <a:latin typeface="Century Gothic" panose="020B0502020202020204" pitchFamily="34" charset="0"/>
                </a:endParaRPr>
              </a:p>
            </p:txBody>
          </p:sp>
          <p:sp>
            <p:nvSpPr>
              <p:cNvPr id="22" name="TextBox 4">
                <a:extLst>
                  <a:ext uri="{FF2B5EF4-FFF2-40B4-BE49-F238E27FC236}">
                    <a16:creationId xmlns:a16="http://schemas.microsoft.com/office/drawing/2014/main" xmlns="" id="{B5C720D0-005A-5F92-DFC2-BA7510C628D6}"/>
                  </a:ext>
                </a:extLst>
              </p:cNvPr>
              <p:cNvSpPr txBox="1"/>
              <p:nvPr/>
            </p:nvSpPr>
            <p:spPr>
              <a:xfrm rot="18669148">
                <a:off x="9752250" y="5204062"/>
                <a:ext cx="1614961"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900" b="1" dirty="0" err="1">
                    <a:solidFill>
                      <a:prstClr val="black"/>
                    </a:solidFill>
                    <a:latin typeface="Century Gothic" panose="020B0502020202020204" pitchFamily="34" charset="0"/>
                  </a:rPr>
                  <a:t>Myocardite</a:t>
                </a:r>
                <a:endParaRPr lang="en-GB" sz="900" dirty="0">
                  <a:solidFill>
                    <a:prstClr val="black"/>
                  </a:solidFill>
                  <a:latin typeface="Century Gothic" panose="020B0502020202020204" pitchFamily="34" charset="0"/>
                </a:endParaRPr>
              </a:p>
            </p:txBody>
          </p:sp>
          <p:sp>
            <p:nvSpPr>
              <p:cNvPr id="23" name="TextBox 4">
                <a:extLst>
                  <a:ext uri="{FF2B5EF4-FFF2-40B4-BE49-F238E27FC236}">
                    <a16:creationId xmlns:a16="http://schemas.microsoft.com/office/drawing/2014/main" xmlns="" id="{53A14618-1F20-6422-F0A4-2FB958411227}"/>
                  </a:ext>
                </a:extLst>
              </p:cNvPr>
              <p:cNvSpPr txBox="1"/>
              <p:nvPr/>
            </p:nvSpPr>
            <p:spPr>
              <a:xfrm rot="18669148">
                <a:off x="10013323" y="5408484"/>
                <a:ext cx="2167957" cy="260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FR" sz="900" b="1" dirty="0">
                    <a:solidFill>
                      <a:prstClr val="black"/>
                    </a:solidFill>
                    <a:latin typeface="Century Gothic" panose="020B0502020202020204" pitchFamily="34" charset="0"/>
                  </a:rPr>
                  <a:t>Diabète sucré de type 1</a:t>
                </a:r>
                <a:endParaRPr lang="en-GB" sz="900" dirty="0">
                  <a:solidFill>
                    <a:prstClr val="black"/>
                  </a:solidFill>
                  <a:latin typeface="Century Gothic" panose="020B0502020202020204" pitchFamily="34" charset="0"/>
                </a:endParaRPr>
              </a:p>
            </p:txBody>
          </p:sp>
          <p:grpSp>
            <p:nvGrpSpPr>
              <p:cNvPr id="26" name="Groupe 25">
                <a:extLst>
                  <a:ext uri="{FF2B5EF4-FFF2-40B4-BE49-F238E27FC236}">
                    <a16:creationId xmlns:a16="http://schemas.microsoft.com/office/drawing/2014/main" xmlns="" id="{68A90D56-EA34-B338-4CDF-AC6E76EDA91B}"/>
                  </a:ext>
                </a:extLst>
              </p:cNvPr>
              <p:cNvGrpSpPr/>
              <p:nvPr/>
            </p:nvGrpSpPr>
            <p:grpSpPr>
              <a:xfrm>
                <a:off x="2530024" y="2712864"/>
                <a:ext cx="433313" cy="2054749"/>
                <a:chOff x="2530024" y="2712864"/>
                <a:chExt cx="433313" cy="2054749"/>
              </a:xfrm>
            </p:grpSpPr>
            <p:sp>
              <p:nvSpPr>
                <p:cNvPr id="24" name="Rectangle 23">
                  <a:extLst>
                    <a:ext uri="{FF2B5EF4-FFF2-40B4-BE49-F238E27FC236}">
                      <a16:creationId xmlns:a16="http://schemas.microsoft.com/office/drawing/2014/main" xmlns="" id="{BB7D69B9-02D9-C225-22AD-E0A6503C3138}"/>
                    </a:ext>
                  </a:extLst>
                </p:cNvPr>
                <p:cNvSpPr/>
                <p:nvPr/>
              </p:nvSpPr>
              <p:spPr>
                <a:xfrm>
                  <a:off x="2530024" y="2712864"/>
                  <a:ext cx="191508" cy="2054749"/>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Rectangle 24">
                  <a:extLst>
                    <a:ext uri="{FF2B5EF4-FFF2-40B4-BE49-F238E27FC236}">
                      <a16:creationId xmlns:a16="http://schemas.microsoft.com/office/drawing/2014/main" xmlns="" id="{0A0400B6-A69F-F9D9-68A7-528BCC866C9D}"/>
                    </a:ext>
                  </a:extLst>
                </p:cNvPr>
                <p:cNvSpPr/>
                <p:nvPr/>
              </p:nvSpPr>
              <p:spPr>
                <a:xfrm>
                  <a:off x="2771829" y="3908952"/>
                  <a:ext cx="191508" cy="85866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27" name="Groupe 26">
                <a:extLst>
                  <a:ext uri="{FF2B5EF4-FFF2-40B4-BE49-F238E27FC236}">
                    <a16:creationId xmlns:a16="http://schemas.microsoft.com/office/drawing/2014/main" xmlns="" id="{9C7A64F0-20BA-10F0-1495-D60C13DBF81F}"/>
                  </a:ext>
                </a:extLst>
              </p:cNvPr>
              <p:cNvGrpSpPr/>
              <p:nvPr/>
            </p:nvGrpSpPr>
            <p:grpSpPr>
              <a:xfrm>
                <a:off x="3172374" y="2864542"/>
                <a:ext cx="433313" cy="1902635"/>
                <a:chOff x="2530024" y="2864978"/>
                <a:chExt cx="433313" cy="1902635"/>
              </a:xfrm>
            </p:grpSpPr>
            <p:sp>
              <p:nvSpPr>
                <p:cNvPr id="28" name="Rectangle 27">
                  <a:extLst>
                    <a:ext uri="{FF2B5EF4-FFF2-40B4-BE49-F238E27FC236}">
                      <a16:creationId xmlns:a16="http://schemas.microsoft.com/office/drawing/2014/main" xmlns="" id="{1206ED3A-FBA4-1B7F-09A6-306A0F3008FC}"/>
                    </a:ext>
                  </a:extLst>
                </p:cNvPr>
                <p:cNvSpPr/>
                <p:nvPr/>
              </p:nvSpPr>
              <p:spPr>
                <a:xfrm>
                  <a:off x="2530024" y="2864978"/>
                  <a:ext cx="191508" cy="1902635"/>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Rectangle 28">
                  <a:extLst>
                    <a:ext uri="{FF2B5EF4-FFF2-40B4-BE49-F238E27FC236}">
                      <a16:creationId xmlns:a16="http://schemas.microsoft.com/office/drawing/2014/main" xmlns="" id="{B39AF7FD-AE58-7411-AEA6-14ACD93D9596}"/>
                    </a:ext>
                  </a:extLst>
                </p:cNvPr>
                <p:cNvSpPr/>
                <p:nvPr/>
              </p:nvSpPr>
              <p:spPr>
                <a:xfrm>
                  <a:off x="2771829" y="4321084"/>
                  <a:ext cx="191508" cy="446528"/>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30" name="Groupe 29">
                <a:extLst>
                  <a:ext uri="{FF2B5EF4-FFF2-40B4-BE49-F238E27FC236}">
                    <a16:creationId xmlns:a16="http://schemas.microsoft.com/office/drawing/2014/main" xmlns="" id="{8732BC15-C119-5162-4900-915B4BE8F6BC}"/>
                  </a:ext>
                </a:extLst>
              </p:cNvPr>
              <p:cNvGrpSpPr/>
              <p:nvPr/>
            </p:nvGrpSpPr>
            <p:grpSpPr>
              <a:xfrm>
                <a:off x="3814724" y="4025960"/>
                <a:ext cx="433313" cy="740781"/>
                <a:chOff x="2530024" y="4026832"/>
                <a:chExt cx="433313" cy="740781"/>
              </a:xfrm>
            </p:grpSpPr>
            <p:sp>
              <p:nvSpPr>
                <p:cNvPr id="31" name="Rectangle 30">
                  <a:extLst>
                    <a:ext uri="{FF2B5EF4-FFF2-40B4-BE49-F238E27FC236}">
                      <a16:creationId xmlns:a16="http://schemas.microsoft.com/office/drawing/2014/main" xmlns="" id="{D012A469-7EAA-18CC-E306-E17A8EEF1BB4}"/>
                    </a:ext>
                  </a:extLst>
                </p:cNvPr>
                <p:cNvSpPr/>
                <p:nvPr/>
              </p:nvSpPr>
              <p:spPr>
                <a:xfrm>
                  <a:off x="2530024" y="4026832"/>
                  <a:ext cx="191508" cy="740781"/>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Rectangle 31">
                  <a:extLst>
                    <a:ext uri="{FF2B5EF4-FFF2-40B4-BE49-F238E27FC236}">
                      <a16:creationId xmlns:a16="http://schemas.microsoft.com/office/drawing/2014/main" xmlns="" id="{1BAAB967-B040-8609-4560-8DC47E383764}"/>
                    </a:ext>
                  </a:extLst>
                </p:cNvPr>
                <p:cNvSpPr/>
                <p:nvPr/>
              </p:nvSpPr>
              <p:spPr>
                <a:xfrm>
                  <a:off x="2771829" y="4494866"/>
                  <a:ext cx="191508" cy="272746"/>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33" name="Groupe 32">
                <a:extLst>
                  <a:ext uri="{FF2B5EF4-FFF2-40B4-BE49-F238E27FC236}">
                    <a16:creationId xmlns:a16="http://schemas.microsoft.com/office/drawing/2014/main" xmlns="" id="{A5AEB7D0-FDB8-1C27-1EE2-2522B624902D}"/>
                  </a:ext>
                </a:extLst>
              </p:cNvPr>
              <p:cNvGrpSpPr/>
              <p:nvPr/>
            </p:nvGrpSpPr>
            <p:grpSpPr>
              <a:xfrm>
                <a:off x="4457074" y="4025961"/>
                <a:ext cx="434094" cy="740344"/>
                <a:chOff x="2530024" y="4027269"/>
                <a:chExt cx="434094" cy="740344"/>
              </a:xfrm>
            </p:grpSpPr>
            <p:sp>
              <p:nvSpPr>
                <p:cNvPr id="34" name="Rectangle 33">
                  <a:extLst>
                    <a:ext uri="{FF2B5EF4-FFF2-40B4-BE49-F238E27FC236}">
                      <a16:creationId xmlns:a16="http://schemas.microsoft.com/office/drawing/2014/main" xmlns="" id="{98B6E61C-9330-7C19-DE9F-ADCFB536E9F6}"/>
                    </a:ext>
                  </a:extLst>
                </p:cNvPr>
                <p:cNvSpPr/>
                <p:nvPr/>
              </p:nvSpPr>
              <p:spPr>
                <a:xfrm>
                  <a:off x="2530024" y="4494867"/>
                  <a:ext cx="191508" cy="272746"/>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5" name="Rectangle 34">
                  <a:extLst>
                    <a:ext uri="{FF2B5EF4-FFF2-40B4-BE49-F238E27FC236}">
                      <a16:creationId xmlns:a16="http://schemas.microsoft.com/office/drawing/2014/main" xmlns="" id="{594A4A86-D933-1726-C164-A658B4A579EB}"/>
                    </a:ext>
                  </a:extLst>
                </p:cNvPr>
                <p:cNvSpPr/>
                <p:nvPr/>
              </p:nvSpPr>
              <p:spPr>
                <a:xfrm>
                  <a:off x="2771829" y="4494866"/>
                  <a:ext cx="191508" cy="272746"/>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1" name="Rectangle 70">
                  <a:extLst>
                    <a:ext uri="{FF2B5EF4-FFF2-40B4-BE49-F238E27FC236}">
                      <a16:creationId xmlns:a16="http://schemas.microsoft.com/office/drawing/2014/main" xmlns="" id="{502683ED-CB53-C728-5EA3-1A4D4542EDCF}"/>
                    </a:ext>
                  </a:extLst>
                </p:cNvPr>
                <p:cNvSpPr/>
                <p:nvPr/>
              </p:nvSpPr>
              <p:spPr>
                <a:xfrm>
                  <a:off x="2530805" y="4027269"/>
                  <a:ext cx="191508" cy="470744"/>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2" name="Rectangle 71">
                  <a:extLst>
                    <a:ext uri="{FF2B5EF4-FFF2-40B4-BE49-F238E27FC236}">
                      <a16:creationId xmlns:a16="http://schemas.microsoft.com/office/drawing/2014/main" xmlns="" id="{E61613E2-85A8-256D-9705-A0EDBD43D0D1}"/>
                    </a:ext>
                  </a:extLst>
                </p:cNvPr>
                <p:cNvSpPr/>
                <p:nvPr/>
              </p:nvSpPr>
              <p:spPr>
                <a:xfrm>
                  <a:off x="2772610" y="4191140"/>
                  <a:ext cx="191508" cy="30687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7" name="Rectangle 36">
                <a:extLst>
                  <a:ext uri="{FF2B5EF4-FFF2-40B4-BE49-F238E27FC236}">
                    <a16:creationId xmlns:a16="http://schemas.microsoft.com/office/drawing/2014/main" xmlns="" id="{D0DEFC85-10C6-A822-91EB-3FE0C8984788}"/>
                  </a:ext>
                </a:extLst>
              </p:cNvPr>
              <p:cNvSpPr/>
              <p:nvPr/>
            </p:nvSpPr>
            <p:spPr>
              <a:xfrm>
                <a:off x="5099424" y="4493123"/>
                <a:ext cx="191508" cy="272746"/>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39" name="Groupe 38">
                <a:extLst>
                  <a:ext uri="{FF2B5EF4-FFF2-40B4-BE49-F238E27FC236}">
                    <a16:creationId xmlns:a16="http://schemas.microsoft.com/office/drawing/2014/main" xmlns="" id="{DEE740BC-4F62-C756-4139-8ACAB46F21AE}"/>
                  </a:ext>
                </a:extLst>
              </p:cNvPr>
              <p:cNvGrpSpPr/>
              <p:nvPr/>
            </p:nvGrpSpPr>
            <p:grpSpPr>
              <a:xfrm>
                <a:off x="5741774" y="4492687"/>
                <a:ext cx="433313" cy="272746"/>
                <a:chOff x="2530024" y="4494867"/>
                <a:chExt cx="433313" cy="272746"/>
              </a:xfrm>
            </p:grpSpPr>
            <p:sp>
              <p:nvSpPr>
                <p:cNvPr id="40" name="Rectangle 39">
                  <a:extLst>
                    <a:ext uri="{FF2B5EF4-FFF2-40B4-BE49-F238E27FC236}">
                      <a16:creationId xmlns:a16="http://schemas.microsoft.com/office/drawing/2014/main" xmlns="" id="{E50A2C54-A109-5264-DADA-DB2A0110CC57}"/>
                    </a:ext>
                  </a:extLst>
                </p:cNvPr>
                <p:cNvSpPr/>
                <p:nvPr/>
              </p:nvSpPr>
              <p:spPr>
                <a:xfrm>
                  <a:off x="2530024" y="4494867"/>
                  <a:ext cx="191508" cy="272746"/>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Rectangle 40">
                  <a:extLst>
                    <a:ext uri="{FF2B5EF4-FFF2-40B4-BE49-F238E27FC236}">
                      <a16:creationId xmlns:a16="http://schemas.microsoft.com/office/drawing/2014/main" xmlns="" id="{87D0A5FD-3B69-C19A-3C1C-F9F9BF819797}"/>
                    </a:ext>
                  </a:extLst>
                </p:cNvPr>
                <p:cNvSpPr/>
                <p:nvPr/>
              </p:nvSpPr>
              <p:spPr>
                <a:xfrm>
                  <a:off x="2771829" y="4641002"/>
                  <a:ext cx="191508" cy="126610"/>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42" name="Groupe 41">
                <a:extLst>
                  <a:ext uri="{FF2B5EF4-FFF2-40B4-BE49-F238E27FC236}">
                    <a16:creationId xmlns:a16="http://schemas.microsoft.com/office/drawing/2014/main" xmlns="" id="{A65DD5EF-5818-A75A-1D51-EF9637ABE7DB}"/>
                  </a:ext>
                </a:extLst>
              </p:cNvPr>
              <p:cNvGrpSpPr/>
              <p:nvPr/>
            </p:nvGrpSpPr>
            <p:grpSpPr>
              <a:xfrm>
                <a:off x="6384124" y="4492251"/>
                <a:ext cx="433313" cy="272746"/>
                <a:chOff x="2530024" y="4494867"/>
                <a:chExt cx="433313" cy="272746"/>
              </a:xfrm>
            </p:grpSpPr>
            <p:sp>
              <p:nvSpPr>
                <p:cNvPr id="43" name="Rectangle 42">
                  <a:extLst>
                    <a:ext uri="{FF2B5EF4-FFF2-40B4-BE49-F238E27FC236}">
                      <a16:creationId xmlns:a16="http://schemas.microsoft.com/office/drawing/2014/main" xmlns="" id="{A060B323-334C-9C51-4CF2-1DF62F887370}"/>
                    </a:ext>
                  </a:extLst>
                </p:cNvPr>
                <p:cNvSpPr/>
                <p:nvPr/>
              </p:nvSpPr>
              <p:spPr>
                <a:xfrm>
                  <a:off x="2530024" y="4494867"/>
                  <a:ext cx="191508" cy="272746"/>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Rectangle 43">
                  <a:extLst>
                    <a:ext uri="{FF2B5EF4-FFF2-40B4-BE49-F238E27FC236}">
                      <a16:creationId xmlns:a16="http://schemas.microsoft.com/office/drawing/2014/main" xmlns="" id="{C4FF13E4-5656-02FB-693B-F88E88BD8E50}"/>
                    </a:ext>
                  </a:extLst>
                </p:cNvPr>
                <p:cNvSpPr/>
                <p:nvPr/>
              </p:nvSpPr>
              <p:spPr>
                <a:xfrm>
                  <a:off x="2771829" y="4641438"/>
                  <a:ext cx="191508" cy="126174"/>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45" name="Groupe 44">
                <a:extLst>
                  <a:ext uri="{FF2B5EF4-FFF2-40B4-BE49-F238E27FC236}">
                    <a16:creationId xmlns:a16="http://schemas.microsoft.com/office/drawing/2014/main" xmlns="" id="{D816757B-EA79-76B0-13C1-9C2FBD2B3BAE}"/>
                  </a:ext>
                </a:extLst>
              </p:cNvPr>
              <p:cNvGrpSpPr/>
              <p:nvPr/>
            </p:nvGrpSpPr>
            <p:grpSpPr>
              <a:xfrm>
                <a:off x="7026474" y="4491379"/>
                <a:ext cx="433313" cy="273182"/>
                <a:chOff x="2530024" y="4494431"/>
                <a:chExt cx="433313" cy="273182"/>
              </a:xfrm>
            </p:grpSpPr>
            <p:sp>
              <p:nvSpPr>
                <p:cNvPr id="46" name="Rectangle 45">
                  <a:extLst>
                    <a:ext uri="{FF2B5EF4-FFF2-40B4-BE49-F238E27FC236}">
                      <a16:creationId xmlns:a16="http://schemas.microsoft.com/office/drawing/2014/main" xmlns="" id="{263840AF-A756-B4F8-353A-0884F354FB25}"/>
                    </a:ext>
                  </a:extLst>
                </p:cNvPr>
                <p:cNvSpPr/>
                <p:nvPr/>
              </p:nvSpPr>
              <p:spPr>
                <a:xfrm>
                  <a:off x="2530024" y="4641439"/>
                  <a:ext cx="191508" cy="126174"/>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7" name="Rectangle 46">
                  <a:extLst>
                    <a:ext uri="{FF2B5EF4-FFF2-40B4-BE49-F238E27FC236}">
                      <a16:creationId xmlns:a16="http://schemas.microsoft.com/office/drawing/2014/main" xmlns="" id="{74C62342-2C79-8642-2E14-1E885C386382}"/>
                    </a:ext>
                  </a:extLst>
                </p:cNvPr>
                <p:cNvSpPr/>
                <p:nvPr/>
              </p:nvSpPr>
              <p:spPr>
                <a:xfrm>
                  <a:off x="2771829" y="4641874"/>
                  <a:ext cx="191508" cy="125738"/>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9" name="Rectangle 68">
                  <a:extLst>
                    <a:ext uri="{FF2B5EF4-FFF2-40B4-BE49-F238E27FC236}">
                      <a16:creationId xmlns:a16="http://schemas.microsoft.com/office/drawing/2014/main" xmlns="" id="{46C4C7CF-B376-EA23-FA81-637FE626F9AC}"/>
                    </a:ext>
                  </a:extLst>
                </p:cNvPr>
                <p:cNvSpPr/>
                <p:nvPr/>
              </p:nvSpPr>
              <p:spPr>
                <a:xfrm>
                  <a:off x="2530024" y="4494431"/>
                  <a:ext cx="191508" cy="150442"/>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49" name="Rectangle 48">
                <a:extLst>
                  <a:ext uri="{FF2B5EF4-FFF2-40B4-BE49-F238E27FC236}">
                    <a16:creationId xmlns:a16="http://schemas.microsoft.com/office/drawing/2014/main" xmlns="" id="{20FDFB7B-B2F3-CC28-09B2-E06E349B1120}"/>
                  </a:ext>
                </a:extLst>
              </p:cNvPr>
              <p:cNvSpPr/>
              <p:nvPr/>
            </p:nvSpPr>
            <p:spPr>
              <a:xfrm>
                <a:off x="7668824" y="4491379"/>
                <a:ext cx="191508" cy="272746"/>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51" name="Groupe 50">
                <a:extLst>
                  <a:ext uri="{FF2B5EF4-FFF2-40B4-BE49-F238E27FC236}">
                    <a16:creationId xmlns:a16="http://schemas.microsoft.com/office/drawing/2014/main" xmlns="" id="{352E15E7-18E0-F1CF-060B-2FB6928382B1}"/>
                  </a:ext>
                </a:extLst>
              </p:cNvPr>
              <p:cNvGrpSpPr/>
              <p:nvPr/>
            </p:nvGrpSpPr>
            <p:grpSpPr>
              <a:xfrm>
                <a:off x="8311174" y="4320648"/>
                <a:ext cx="433313" cy="443041"/>
                <a:chOff x="2530024" y="4324572"/>
                <a:chExt cx="433313" cy="443041"/>
              </a:xfrm>
            </p:grpSpPr>
            <p:sp>
              <p:nvSpPr>
                <p:cNvPr id="52" name="Rectangle 51">
                  <a:extLst>
                    <a:ext uri="{FF2B5EF4-FFF2-40B4-BE49-F238E27FC236}">
                      <a16:creationId xmlns:a16="http://schemas.microsoft.com/office/drawing/2014/main" xmlns="" id="{2AEE965F-A3A3-78DF-B2C3-32DC2F1F230F}"/>
                    </a:ext>
                  </a:extLst>
                </p:cNvPr>
                <p:cNvSpPr/>
                <p:nvPr/>
              </p:nvSpPr>
              <p:spPr>
                <a:xfrm>
                  <a:off x="2530024" y="4495303"/>
                  <a:ext cx="191508" cy="27231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Rectangle 52">
                  <a:extLst>
                    <a:ext uri="{FF2B5EF4-FFF2-40B4-BE49-F238E27FC236}">
                      <a16:creationId xmlns:a16="http://schemas.microsoft.com/office/drawing/2014/main" xmlns="" id="{F8B3DD7D-A6B9-C887-F41E-17702D90E619}"/>
                    </a:ext>
                  </a:extLst>
                </p:cNvPr>
                <p:cNvSpPr/>
                <p:nvPr/>
              </p:nvSpPr>
              <p:spPr>
                <a:xfrm>
                  <a:off x="2771829" y="4324572"/>
                  <a:ext cx="191508" cy="44304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54" name="Groupe 53">
                <a:extLst>
                  <a:ext uri="{FF2B5EF4-FFF2-40B4-BE49-F238E27FC236}">
                    <a16:creationId xmlns:a16="http://schemas.microsoft.com/office/drawing/2014/main" xmlns="" id="{562E5871-85A3-175B-A1F5-A4D4ED2E05A9}"/>
                  </a:ext>
                </a:extLst>
              </p:cNvPr>
              <p:cNvGrpSpPr/>
              <p:nvPr/>
            </p:nvGrpSpPr>
            <p:grpSpPr>
              <a:xfrm>
                <a:off x="8953524" y="4638387"/>
                <a:ext cx="433313" cy="124866"/>
                <a:chOff x="2530024" y="4642747"/>
                <a:chExt cx="433313" cy="124866"/>
              </a:xfrm>
            </p:grpSpPr>
            <p:sp>
              <p:nvSpPr>
                <p:cNvPr id="55" name="Rectangle 54">
                  <a:extLst>
                    <a:ext uri="{FF2B5EF4-FFF2-40B4-BE49-F238E27FC236}">
                      <a16:creationId xmlns:a16="http://schemas.microsoft.com/office/drawing/2014/main" xmlns="" id="{7B4F91D1-B3D3-C19F-9B2C-C7C96D425442}"/>
                    </a:ext>
                  </a:extLst>
                </p:cNvPr>
                <p:cNvSpPr/>
                <p:nvPr/>
              </p:nvSpPr>
              <p:spPr>
                <a:xfrm>
                  <a:off x="2530024" y="4642747"/>
                  <a:ext cx="191508" cy="124866"/>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Rectangle 55">
                  <a:extLst>
                    <a:ext uri="{FF2B5EF4-FFF2-40B4-BE49-F238E27FC236}">
                      <a16:creationId xmlns:a16="http://schemas.microsoft.com/office/drawing/2014/main" xmlns="" id="{9D1A7899-8BA4-563F-3C25-E85E42E7ED49}"/>
                    </a:ext>
                  </a:extLst>
                </p:cNvPr>
                <p:cNvSpPr/>
                <p:nvPr/>
              </p:nvSpPr>
              <p:spPr>
                <a:xfrm>
                  <a:off x="2771829" y="4643182"/>
                  <a:ext cx="191508" cy="124430"/>
                </a:xfrm>
                <a:prstGeom prst="rect">
                  <a:avLst/>
                </a:prstGeom>
                <a:solidFill>
                  <a:srgbClr val="CA5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58" name="Rectangle 57">
                <a:extLst>
                  <a:ext uri="{FF2B5EF4-FFF2-40B4-BE49-F238E27FC236}">
                    <a16:creationId xmlns:a16="http://schemas.microsoft.com/office/drawing/2014/main" xmlns="" id="{803A430D-E9A1-3991-34A9-9036FF78CA8E}"/>
                  </a:ext>
                </a:extLst>
              </p:cNvPr>
              <p:cNvSpPr/>
              <p:nvPr/>
            </p:nvSpPr>
            <p:spPr>
              <a:xfrm>
                <a:off x="9595874" y="4637951"/>
                <a:ext cx="191508" cy="124866"/>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1" name="Rectangle 60">
                <a:extLst>
                  <a:ext uri="{FF2B5EF4-FFF2-40B4-BE49-F238E27FC236}">
                    <a16:creationId xmlns:a16="http://schemas.microsoft.com/office/drawing/2014/main" xmlns="" id="{2BAAFF90-AA40-0DAD-10D0-6EA7B366A91D}"/>
                  </a:ext>
                </a:extLst>
              </p:cNvPr>
              <p:cNvSpPr/>
              <p:nvPr/>
            </p:nvSpPr>
            <p:spPr>
              <a:xfrm>
                <a:off x="10238224" y="4637515"/>
                <a:ext cx="191508" cy="124866"/>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4" name="Rectangle 63">
                <a:extLst>
                  <a:ext uri="{FF2B5EF4-FFF2-40B4-BE49-F238E27FC236}">
                    <a16:creationId xmlns:a16="http://schemas.microsoft.com/office/drawing/2014/main" xmlns="" id="{8FBED7D3-09EE-8AC8-BA9F-7BD3DDA7689D}"/>
                  </a:ext>
                </a:extLst>
              </p:cNvPr>
              <p:cNvSpPr/>
              <p:nvPr/>
            </p:nvSpPr>
            <p:spPr>
              <a:xfrm>
                <a:off x="10880574" y="4637079"/>
                <a:ext cx="191508" cy="124866"/>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7" name="Rectangle 66">
                <a:extLst>
                  <a:ext uri="{FF2B5EF4-FFF2-40B4-BE49-F238E27FC236}">
                    <a16:creationId xmlns:a16="http://schemas.microsoft.com/office/drawing/2014/main" xmlns="" id="{AAD17B07-FF25-C984-D4C5-730DE0320EA5}"/>
                  </a:ext>
                </a:extLst>
              </p:cNvPr>
              <p:cNvSpPr/>
              <p:nvPr/>
            </p:nvSpPr>
            <p:spPr>
              <a:xfrm>
                <a:off x="11522924" y="4637515"/>
                <a:ext cx="191508" cy="123994"/>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3" name="Rectangle 72">
                <a:extLst>
                  <a:ext uri="{FF2B5EF4-FFF2-40B4-BE49-F238E27FC236}">
                    <a16:creationId xmlns:a16="http://schemas.microsoft.com/office/drawing/2014/main" xmlns="" id="{ED3CE2C6-6D95-3933-2365-2C06CA4E1369}"/>
                  </a:ext>
                </a:extLst>
              </p:cNvPr>
              <p:cNvSpPr/>
              <p:nvPr/>
            </p:nvSpPr>
            <p:spPr>
              <a:xfrm>
                <a:off x="5741773" y="1671881"/>
                <a:ext cx="3323759" cy="1094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oAutofit/>
              </a:bodyPr>
              <a:lstStyle/>
              <a:p>
                <a:pPr marL="108000" indent="-108000"/>
                <a:r>
                  <a:rPr lang="fr-FR" sz="1050" b="1" dirty="0">
                    <a:solidFill>
                      <a:srgbClr val="005086"/>
                    </a:solidFill>
                    <a:latin typeface="Century Gothic" panose="020B0502020202020204" pitchFamily="34" charset="0"/>
                  </a:rPr>
                  <a:t>Pembrolizumab + CT Grade 1-2</a:t>
                </a:r>
              </a:p>
              <a:p>
                <a:pPr marL="108000" indent="-108000"/>
                <a:r>
                  <a:rPr lang="fr-FR" sz="1050" b="1" dirty="0">
                    <a:solidFill>
                      <a:srgbClr val="002D4C"/>
                    </a:solidFill>
                    <a:latin typeface="Century Gothic" panose="020B0502020202020204" pitchFamily="34" charset="0"/>
                  </a:rPr>
                  <a:t>Pembrolizumab + CT Grade 3-4</a:t>
                </a:r>
              </a:p>
              <a:p>
                <a:pPr marL="108000" indent="-108000"/>
                <a:r>
                  <a:rPr lang="fr-FR" sz="1050" b="1" dirty="0">
                    <a:solidFill>
                      <a:srgbClr val="FF7F4D"/>
                    </a:solidFill>
                    <a:latin typeface="Century Gothic" panose="020B0502020202020204" pitchFamily="34" charset="0"/>
                  </a:rPr>
                  <a:t>Placebo + CT Grade 1-2</a:t>
                </a:r>
              </a:p>
              <a:p>
                <a:pPr marL="108000" indent="-108000"/>
                <a:r>
                  <a:rPr lang="fr-FR" sz="1050" b="1" dirty="0">
                    <a:solidFill>
                      <a:srgbClr val="CA5E34"/>
                    </a:solidFill>
                    <a:latin typeface="Century Gothic" panose="020B0502020202020204" pitchFamily="34" charset="0"/>
                  </a:rPr>
                  <a:t>Placebo + CT Grade 3-4</a:t>
                </a:r>
              </a:p>
              <a:p>
                <a:pPr marL="108000" indent="-108000"/>
                <a:endParaRPr lang="fr-FR" sz="1000" b="1" dirty="0">
                  <a:solidFill>
                    <a:prstClr val="black">
                      <a:lumMod val="50000"/>
                      <a:lumOff val="50000"/>
                    </a:prstClr>
                  </a:solidFill>
                  <a:latin typeface="Century Gothic" panose="020B0502020202020204" pitchFamily="34" charset="0"/>
                </a:endParaRPr>
              </a:p>
            </p:txBody>
          </p:sp>
        </p:grpSp>
      </p:grpSp>
      <p:sp>
        <p:nvSpPr>
          <p:cNvPr id="2" name="ZoneTexte 1"/>
          <p:cNvSpPr txBox="1"/>
          <p:nvPr/>
        </p:nvSpPr>
        <p:spPr>
          <a:xfrm>
            <a:off x="4226882" y="5568728"/>
            <a:ext cx="5394425" cy="341632"/>
          </a:xfrm>
          <a:prstGeom prst="rect">
            <a:avLst/>
          </a:prstGeom>
          <a:solidFill>
            <a:srgbClr val="FF7F4D"/>
          </a:solidFill>
        </p:spPr>
        <p:txBody>
          <a:bodyPr vert="horz" lIns="91440" tIns="45720" rIns="91440" bIns="45720" rtlCol="0" anchor="ctr">
            <a:normAutofit/>
          </a:bodyPr>
          <a:lstStyle>
            <a:defPPr>
              <a:defRPr lang="fr-FR"/>
            </a:defPPr>
            <a:lvl1pPr indent="0">
              <a:lnSpc>
                <a:spcPct val="90000"/>
              </a:lnSpc>
              <a:spcBef>
                <a:spcPts val="1000"/>
              </a:spcBef>
              <a:buFont typeface="Arial" panose="020B0604020202020204" pitchFamily="34" charset="0"/>
              <a:buNone/>
              <a:defRPr b="1">
                <a:solidFill>
                  <a:schemeClr val="bg1"/>
                </a:solidFill>
                <a:latin typeface="Century Gothic" panose="020B0502020202020204" pitchFamily="34" charset="0"/>
              </a:defRPr>
            </a:lvl1pPr>
            <a:lvl2pPr marL="360000" indent="-180000">
              <a:lnSpc>
                <a:spcPct val="90000"/>
              </a:lnSpc>
              <a:spcBef>
                <a:spcPts val="500"/>
              </a:spcBef>
              <a:buClr>
                <a:schemeClr val="bg1"/>
              </a:buClr>
              <a:buFont typeface="Police système Courant"/>
              <a:buChar char="►"/>
              <a:defRPr sz="1600">
                <a:latin typeface="Century Gothic" panose="020B0502020202020204" pitchFamily="34" charset="0"/>
              </a:defRPr>
            </a:lvl2pPr>
            <a:lvl3pPr marL="540000" indent="-180000">
              <a:lnSpc>
                <a:spcPct val="90000"/>
              </a:lnSpc>
              <a:spcBef>
                <a:spcPts val="500"/>
              </a:spcBef>
              <a:buClr>
                <a:schemeClr val="bg1"/>
              </a:buClr>
              <a:buFont typeface="Wingdings" pitchFamily="2" charset="2"/>
              <a:buChar char="§"/>
              <a:defRPr sz="1400" b="1">
                <a:solidFill>
                  <a:schemeClr val="bg1"/>
                </a:solidFill>
                <a:latin typeface="Century Gothic" panose="020B0502020202020204" pitchFamily="34" charset="0"/>
              </a:defRPr>
            </a:lvl3pPr>
            <a:lvl4pPr marL="720000" indent="-180000">
              <a:lnSpc>
                <a:spcPct val="90000"/>
              </a:lnSpc>
              <a:spcBef>
                <a:spcPts val="500"/>
              </a:spcBef>
              <a:buClr>
                <a:schemeClr val="bg1"/>
              </a:buClr>
              <a:buFont typeface="Police système Courant"/>
              <a:buChar char="⁃"/>
              <a:defRPr sz="1200">
                <a:solidFill>
                  <a:schemeClr val="bg1"/>
                </a:solidFill>
                <a:latin typeface="Century Gothic" panose="020B0502020202020204" pitchFamily="34" charset="0"/>
              </a:defRPr>
            </a:lvl4pPr>
            <a:lvl5pPr marL="900000" indent="0">
              <a:lnSpc>
                <a:spcPct val="90000"/>
              </a:lnSpc>
              <a:spcBef>
                <a:spcPts val="500"/>
              </a:spcBef>
              <a:buFont typeface="Arial" panose="020B0604020202020204" pitchFamily="34" charset="0"/>
              <a:buNone/>
              <a:defRPr sz="1050">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Toxicités reliées à l’immunothérapie classiques</a:t>
            </a:r>
          </a:p>
        </p:txBody>
      </p:sp>
    </p:spTree>
    <p:extLst>
      <p:ext uri="{BB962C8B-B14F-4D97-AF65-F5344CB8AC3E}">
        <p14:creationId xmlns:p14="http://schemas.microsoft.com/office/powerpoint/2010/main" val="35789971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70CD6CCC-7EDA-8FCF-3B8F-3AEC92C11083}"/>
              </a:ext>
            </a:extLst>
          </p:cNvPr>
          <p:cNvSpPr>
            <a:spLocks noGrp="1"/>
          </p:cNvSpPr>
          <p:nvPr>
            <p:ph type="body" sz="quarter" idx="15"/>
          </p:nvPr>
        </p:nvSpPr>
        <p:spPr/>
        <p:txBody>
          <a:bodyPr/>
          <a:lstStyle/>
          <a:p>
            <a:r>
              <a:rPr lang="fr-FR" dirty="0">
                <a:cs typeface="Gordita" pitchFamily="2" charset="77"/>
              </a:rPr>
              <a:t>2-6 </a:t>
            </a:r>
            <a:r>
              <a:rPr lang="fr-FR" sz="1050" b="1" dirty="0">
                <a:solidFill>
                  <a:schemeClr val="bg1"/>
                </a:solidFill>
                <a:latin typeface="Century Gothic" panose="020B0502020202020204" pitchFamily="34" charset="0"/>
                <a:cs typeface="Gordita" pitchFamily="2" charset="77"/>
              </a:rPr>
              <a:t>juin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3" name="Espace réservé du contenu 2">
            <a:extLst>
              <a:ext uri="{FF2B5EF4-FFF2-40B4-BE49-F238E27FC236}">
                <a16:creationId xmlns:a16="http://schemas.microsoft.com/office/drawing/2014/main" xmlns="" id="{5CEDD532-39DA-D6F8-5B8C-4B9A0DA61F44}"/>
              </a:ext>
            </a:extLst>
          </p:cNvPr>
          <p:cNvSpPr>
            <a:spLocks noGrp="1"/>
          </p:cNvSpPr>
          <p:nvPr>
            <p:ph sz="quarter" idx="16"/>
          </p:nvPr>
        </p:nvSpPr>
        <p:spPr/>
        <p:txBody>
          <a:bodyPr/>
          <a:lstStyle/>
          <a:p>
            <a:r>
              <a:rPr lang="fr-FR" dirty="0"/>
              <a:t>B. Besse et al., ASCO</a:t>
            </a:r>
            <a:r>
              <a:rPr lang="fr-FR" baseline="30000" dirty="0"/>
              <a:t>®</a:t>
            </a:r>
            <a:r>
              <a:rPr lang="fr-FR" dirty="0"/>
              <a:t> 2023, Abs. #9013</a:t>
            </a:r>
          </a:p>
        </p:txBody>
      </p:sp>
      <p:sp>
        <p:nvSpPr>
          <p:cNvPr id="4" name="Espace réservé du texte 3">
            <a:extLst>
              <a:ext uri="{FF2B5EF4-FFF2-40B4-BE49-F238E27FC236}">
                <a16:creationId xmlns:a16="http://schemas.microsoft.com/office/drawing/2014/main" xmlns="" id="{0139C9B5-6947-3CC1-5E47-4DF4FE6416B1}"/>
              </a:ext>
            </a:extLst>
          </p:cNvPr>
          <p:cNvSpPr>
            <a:spLocks noGrp="1"/>
          </p:cNvSpPr>
          <p:nvPr>
            <p:ph type="body" sz="quarter" idx="17"/>
          </p:nvPr>
        </p:nvSpPr>
        <p:spPr/>
        <p:txBody>
          <a:bodyPr/>
          <a:lstStyle/>
          <a:p>
            <a:r>
              <a:rPr lang="fr-FR"/>
              <a:t>Abs #9013 : Etude CHRYSALIS-2</a:t>
            </a:r>
          </a:p>
        </p:txBody>
      </p:sp>
      <p:sp>
        <p:nvSpPr>
          <p:cNvPr id="7" name="Espace réservé du texte 6">
            <a:extLst>
              <a:ext uri="{FF2B5EF4-FFF2-40B4-BE49-F238E27FC236}">
                <a16:creationId xmlns:a16="http://schemas.microsoft.com/office/drawing/2014/main" xmlns="" id="{E394DF05-5AE2-9973-8934-361ED35C9F71}"/>
              </a:ext>
            </a:extLst>
          </p:cNvPr>
          <p:cNvSpPr>
            <a:spLocks noGrp="1"/>
          </p:cNvSpPr>
          <p:nvPr>
            <p:ph type="body" sz="quarter" idx="18"/>
          </p:nvPr>
        </p:nvSpPr>
        <p:spPr>
          <a:xfrm>
            <a:off x="1306582" y="3635828"/>
            <a:ext cx="10803039" cy="1690915"/>
          </a:xfrm>
        </p:spPr>
        <p:txBody>
          <a:bodyPr/>
          <a:lstStyle/>
          <a:p>
            <a:r>
              <a:rPr lang="fr-FR" sz="3200" dirty="0"/>
              <a:t>Etude des marqueurs prédictif de l’association </a:t>
            </a:r>
            <a:r>
              <a:rPr lang="fr-FR" sz="3200" dirty="0" err="1"/>
              <a:t>amivantamab</a:t>
            </a:r>
            <a:r>
              <a:rPr lang="fr-FR" sz="3200" dirty="0"/>
              <a:t> et </a:t>
            </a:r>
            <a:r>
              <a:rPr lang="fr-FR" sz="3200" dirty="0" err="1"/>
              <a:t>lazertinib</a:t>
            </a:r>
            <a:r>
              <a:rPr lang="fr-FR" sz="3200" dirty="0"/>
              <a:t> parmi les patients avec mutation </a:t>
            </a:r>
            <a:r>
              <a:rPr lang="fr-FR" sz="3200" i="1" dirty="0"/>
              <a:t>EGFR</a:t>
            </a:r>
            <a:r>
              <a:rPr lang="fr-FR" sz="3200" dirty="0"/>
              <a:t> dans le sous-groupe des patients post-</a:t>
            </a:r>
            <a:r>
              <a:rPr lang="fr-FR" sz="3200" dirty="0" err="1"/>
              <a:t>osimertinib</a:t>
            </a:r>
            <a:r>
              <a:rPr lang="fr-FR" sz="3200" dirty="0"/>
              <a:t> : analyse tissulaire IHC et </a:t>
            </a:r>
            <a:r>
              <a:rPr lang="fr-FR" sz="3200" dirty="0" err="1"/>
              <a:t>ctDNA</a:t>
            </a:r>
            <a:r>
              <a:rPr lang="fr-FR" sz="3200" dirty="0"/>
              <a:t> NGS</a:t>
            </a:r>
          </a:p>
          <a:p>
            <a:r>
              <a:rPr lang="en-US" sz="3200" dirty="0"/>
              <a:t>.</a:t>
            </a:r>
          </a:p>
        </p:txBody>
      </p:sp>
    </p:spTree>
    <p:extLst>
      <p:ext uri="{BB962C8B-B14F-4D97-AF65-F5344CB8AC3E}">
        <p14:creationId xmlns:p14="http://schemas.microsoft.com/office/powerpoint/2010/main" val="33663480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D1F3F3AF-AB7F-C511-9E01-99ED63DF7FC8}"/>
              </a:ext>
            </a:extLst>
          </p:cNvPr>
          <p:cNvSpPr>
            <a:spLocks noGrp="1"/>
          </p:cNvSpPr>
          <p:nvPr>
            <p:ph type="body" sz="quarter" idx="15"/>
          </p:nvPr>
        </p:nvSpPr>
        <p:spPr/>
        <p:txBody>
          <a:bodyPr/>
          <a:lstStyle/>
          <a:p>
            <a:endParaRPr lang="fr-FR"/>
          </a:p>
        </p:txBody>
      </p:sp>
      <p:sp>
        <p:nvSpPr>
          <p:cNvPr id="3" name="Espace réservé du contenu 2">
            <a:extLst>
              <a:ext uri="{FF2B5EF4-FFF2-40B4-BE49-F238E27FC236}">
                <a16:creationId xmlns:a16="http://schemas.microsoft.com/office/drawing/2014/main" xmlns="" id="{FCB2E444-C4EC-A781-B7F2-5AA9E3E5BADC}"/>
              </a:ext>
            </a:extLst>
          </p:cNvPr>
          <p:cNvSpPr>
            <a:spLocks noGrp="1"/>
          </p:cNvSpPr>
          <p:nvPr>
            <p:ph sz="quarter" idx="16"/>
          </p:nvPr>
        </p:nvSpPr>
        <p:spPr/>
        <p:txBody>
          <a:bodyPr/>
          <a:lstStyle/>
          <a:p>
            <a:r>
              <a:rPr lang="fr-FR" dirty="0"/>
              <a:t>B. Besse et al., ASCO</a:t>
            </a:r>
            <a:r>
              <a:rPr lang="fr-FR" baseline="30000" dirty="0"/>
              <a:t>®</a:t>
            </a:r>
            <a:r>
              <a:rPr lang="fr-FR" dirty="0"/>
              <a:t> 2023, Abs. #9013</a:t>
            </a:r>
          </a:p>
        </p:txBody>
      </p:sp>
      <p:sp>
        <p:nvSpPr>
          <p:cNvPr id="4" name="Espace réservé du texte 3">
            <a:extLst>
              <a:ext uri="{FF2B5EF4-FFF2-40B4-BE49-F238E27FC236}">
                <a16:creationId xmlns:a16="http://schemas.microsoft.com/office/drawing/2014/main" xmlns="" id="{11110CD5-34B8-13F8-C247-A3D9079257CE}"/>
              </a:ext>
            </a:extLst>
          </p:cNvPr>
          <p:cNvSpPr>
            <a:spLocks noGrp="1"/>
          </p:cNvSpPr>
          <p:nvPr>
            <p:ph type="body" sz="quarter" idx="17"/>
          </p:nvPr>
        </p:nvSpPr>
        <p:spPr/>
        <p:txBody>
          <a:bodyPr/>
          <a:lstStyle/>
          <a:p>
            <a:r>
              <a:rPr lang="fr-FR" dirty="0"/>
              <a:t>CHRYSALIS-2</a:t>
            </a:r>
          </a:p>
        </p:txBody>
      </p:sp>
      <p:sp>
        <p:nvSpPr>
          <p:cNvPr id="5" name="Espace réservé du texte 4">
            <a:extLst>
              <a:ext uri="{FF2B5EF4-FFF2-40B4-BE49-F238E27FC236}">
                <a16:creationId xmlns:a16="http://schemas.microsoft.com/office/drawing/2014/main" xmlns="" id="{E4A93F98-49E7-DD6F-7250-0CBD7DCC1DEE}"/>
              </a:ext>
            </a:extLst>
          </p:cNvPr>
          <p:cNvSpPr>
            <a:spLocks noGrp="1"/>
          </p:cNvSpPr>
          <p:nvPr>
            <p:ph type="body" sz="quarter" idx="18"/>
          </p:nvPr>
        </p:nvSpPr>
        <p:spPr/>
        <p:txBody>
          <a:bodyPr/>
          <a:lstStyle/>
          <a:p>
            <a:r>
              <a:rPr lang="fr-FR" dirty="0"/>
              <a:t>Schéma de l’étude</a:t>
            </a:r>
          </a:p>
        </p:txBody>
      </p:sp>
      <p:sp>
        <p:nvSpPr>
          <p:cNvPr id="8" name="Espace réservé du contenu 7">
            <a:extLst>
              <a:ext uri="{FF2B5EF4-FFF2-40B4-BE49-F238E27FC236}">
                <a16:creationId xmlns:a16="http://schemas.microsoft.com/office/drawing/2014/main" xmlns="" id="{65705FDF-3632-5E7D-321B-DDDB9F423B1A}"/>
              </a:ext>
            </a:extLst>
          </p:cNvPr>
          <p:cNvSpPr>
            <a:spLocks noGrp="1"/>
          </p:cNvSpPr>
          <p:nvPr>
            <p:ph sz="quarter" idx="21"/>
          </p:nvPr>
        </p:nvSpPr>
        <p:spPr>
          <a:xfrm>
            <a:off x="1143599" y="4645802"/>
            <a:ext cx="9054080" cy="1247352"/>
          </a:xfrm>
          <a:noFill/>
        </p:spPr>
        <p:txBody>
          <a:bodyPr>
            <a:noAutofit/>
          </a:bodyPr>
          <a:lstStyle/>
          <a:p>
            <a:pPr marL="447675" lvl="1" indent="-268288">
              <a:spcBef>
                <a:spcPts val="600"/>
              </a:spcBef>
              <a:buClr>
                <a:srgbClr val="FF7F4D"/>
              </a:buClr>
            </a:pPr>
            <a:r>
              <a:rPr lang="fr-FR" sz="1200" dirty="0">
                <a:solidFill>
                  <a:srgbClr val="005086"/>
                </a:solidFill>
              </a:rPr>
              <a:t>L'objectif de la cohorte D était de valider prospectivement des biomarqueurs potentiels (IHC ou </a:t>
            </a:r>
            <a:r>
              <a:rPr lang="fr-FR" sz="1200" dirty="0" err="1">
                <a:solidFill>
                  <a:srgbClr val="005086"/>
                </a:solidFill>
              </a:rPr>
              <a:t>ctDNA</a:t>
            </a:r>
            <a:r>
              <a:rPr lang="fr-FR" sz="1200" dirty="0">
                <a:solidFill>
                  <a:srgbClr val="005086"/>
                </a:solidFill>
              </a:rPr>
              <a:t> NGS).</a:t>
            </a:r>
          </a:p>
          <a:p>
            <a:pPr marL="447675" lvl="1" indent="-268288">
              <a:spcBef>
                <a:spcPts val="600"/>
              </a:spcBef>
              <a:buClr>
                <a:srgbClr val="FF7F4D"/>
              </a:buClr>
            </a:pPr>
            <a:r>
              <a:rPr lang="fr-FR" sz="1200" dirty="0">
                <a:solidFill>
                  <a:srgbClr val="005086"/>
                </a:solidFill>
              </a:rPr>
              <a:t>La réponse a été évaluée par l'investigateur selon RECIST v1.1.</a:t>
            </a:r>
          </a:p>
          <a:p>
            <a:pPr marL="447675" lvl="1" indent="-268288">
              <a:spcBef>
                <a:spcPts val="600"/>
              </a:spcBef>
              <a:buClr>
                <a:srgbClr val="FF7F4D"/>
              </a:buClr>
            </a:pPr>
            <a:r>
              <a:rPr lang="fr-FR" sz="1200" dirty="0">
                <a:solidFill>
                  <a:srgbClr val="005086"/>
                </a:solidFill>
              </a:rPr>
              <a:t>Le plasma et les tissus ont été prélevés au début de l'étude (après l'</a:t>
            </a:r>
            <a:r>
              <a:rPr lang="fr-FR" sz="1200" dirty="0" err="1">
                <a:solidFill>
                  <a:srgbClr val="005086"/>
                </a:solidFill>
              </a:rPr>
              <a:t>osimertinib</a:t>
            </a:r>
            <a:r>
              <a:rPr lang="fr-FR" sz="1200" dirty="0">
                <a:solidFill>
                  <a:srgbClr val="005086"/>
                </a:solidFill>
              </a:rPr>
              <a:t> et les traitements antérieurs à l'essai).</a:t>
            </a:r>
          </a:p>
          <a:p>
            <a:pPr marL="447675" lvl="1" indent="-268288">
              <a:spcBef>
                <a:spcPts val="600"/>
              </a:spcBef>
              <a:buClr>
                <a:srgbClr val="FF7F4D"/>
              </a:buClr>
            </a:pPr>
            <a:r>
              <a:rPr lang="fr-FR" sz="1200" dirty="0">
                <a:solidFill>
                  <a:srgbClr val="005086"/>
                </a:solidFill>
              </a:rPr>
              <a:t>Un processus bayésien prédéfini a permis de conserver/valider les biomarqueurs.</a:t>
            </a:r>
          </a:p>
        </p:txBody>
      </p:sp>
      <p:sp>
        <p:nvSpPr>
          <p:cNvPr id="13" name="Freeform 41">
            <a:extLst>
              <a:ext uri="{FF2B5EF4-FFF2-40B4-BE49-F238E27FC236}">
                <a16:creationId xmlns:a16="http://schemas.microsoft.com/office/drawing/2014/main" xmlns="" id="{B6FC626E-07E7-A681-786C-E1B73AE7AE7D}"/>
              </a:ext>
            </a:extLst>
          </p:cNvPr>
          <p:cNvSpPr/>
          <p:nvPr/>
        </p:nvSpPr>
        <p:spPr>
          <a:xfrm>
            <a:off x="4260679" y="1483582"/>
            <a:ext cx="4619149" cy="513593"/>
          </a:xfrm>
          <a:prstGeom prst="roundRect">
            <a:avLst>
              <a:gd name="adj" fmla="val 9151"/>
            </a:avLst>
          </a:prstGeom>
          <a:solidFill>
            <a:srgbClr val="898989"/>
          </a:solidFill>
          <a:ln w="25400" cap="flat" cmpd="sng" algn="ctr">
            <a:noFill/>
            <a:prstDash val="solid"/>
          </a:ln>
          <a:effectLst/>
        </p:spPr>
        <p:txBody>
          <a:bodyPr spcFirstLastPara="0" vert="horz" wrap="square" lIns="216000" tIns="74434" rIns="74434" bIns="74434" numCol="1" spcCol="1270" anchor="ctr" anchorCtr="0">
            <a:noAutofit/>
          </a:bodyPr>
          <a:lstStyle/>
          <a:p>
            <a:pPr defTabSz="514350">
              <a:spcBef>
                <a:spcPts val="200"/>
              </a:spcBef>
              <a:defRPr/>
            </a:pPr>
            <a:r>
              <a:rPr lang="en-US" sz="1200" b="1" kern="0" dirty="0" err="1">
                <a:solidFill>
                  <a:prstClr val="white"/>
                </a:solidFill>
                <a:latin typeface="Century Gothic" panose="020B0502020202020204" pitchFamily="34" charset="0"/>
                <a:cs typeface="Arial" panose="020B0604020202020204" pitchFamily="34" charset="0"/>
              </a:rPr>
              <a:t>Cohorte</a:t>
            </a:r>
            <a:r>
              <a:rPr lang="en-US" sz="1200" b="1" kern="0" dirty="0">
                <a:solidFill>
                  <a:prstClr val="white"/>
                </a:solidFill>
                <a:latin typeface="Century Gothic" panose="020B0502020202020204" pitchFamily="34" charset="0"/>
                <a:cs typeface="Arial" panose="020B0604020202020204" pitchFamily="34" charset="0"/>
              </a:rPr>
              <a:t> A : </a:t>
            </a:r>
            <a:r>
              <a:rPr lang="en-US" sz="1200" i="1" kern="0" dirty="0">
                <a:solidFill>
                  <a:prstClr val="white"/>
                </a:solidFill>
                <a:latin typeface="Century Gothic" panose="020B0502020202020204" pitchFamily="34" charset="0"/>
                <a:cs typeface="Arial" panose="020B0604020202020204" pitchFamily="34" charset="0"/>
              </a:rPr>
              <a:t>EGFR</a:t>
            </a:r>
            <a:r>
              <a:rPr lang="en-US" sz="1200" kern="0" dirty="0">
                <a:solidFill>
                  <a:prstClr val="white"/>
                </a:solidFill>
                <a:latin typeface="Century Gothic" panose="020B0502020202020204" pitchFamily="34" charset="0"/>
                <a:cs typeface="Arial" panose="020B0604020202020204" pitchFamily="34" charset="0"/>
              </a:rPr>
              <a:t> ex19del ou L858R</a:t>
            </a:r>
            <a:r>
              <a:rPr lang="en-US" sz="1050" b="1" kern="0" dirty="0">
                <a:solidFill>
                  <a:prstClr val="white"/>
                </a:solidFill>
                <a:latin typeface="Century Gothic" panose="020B0502020202020204" pitchFamily="34" charset="0"/>
                <a:cs typeface="Arial" panose="020B0604020202020204" pitchFamily="34" charset="0"/>
              </a:rPr>
              <a:t/>
            </a:r>
            <a:br>
              <a:rPr lang="en-US" sz="1050" b="1" kern="0" dirty="0">
                <a:solidFill>
                  <a:prstClr val="white"/>
                </a:solidFill>
                <a:latin typeface="Century Gothic" panose="020B0502020202020204" pitchFamily="34" charset="0"/>
                <a:cs typeface="Arial" panose="020B0604020202020204" pitchFamily="34" charset="0"/>
              </a:rPr>
            </a:br>
            <a:r>
              <a:rPr lang="fr-FR" sz="1100" kern="0" dirty="0">
                <a:solidFill>
                  <a:prstClr val="white"/>
                </a:solidFill>
                <a:latin typeface="Century Gothic" panose="020B0502020202020204" pitchFamily="34" charset="0"/>
                <a:cs typeface="Arial" panose="020B0604020202020204" pitchFamily="34" charset="0"/>
              </a:rPr>
              <a:t>Chimiothérapie post-</a:t>
            </a:r>
            <a:r>
              <a:rPr lang="fr-FR" sz="1100" kern="0" dirty="0" err="1">
                <a:solidFill>
                  <a:prstClr val="white"/>
                </a:solidFill>
                <a:latin typeface="Century Gothic" panose="020B0502020202020204" pitchFamily="34" charset="0"/>
                <a:cs typeface="Arial" panose="020B0604020202020204" pitchFamily="34" charset="0"/>
              </a:rPr>
              <a:t>osimertinib</a:t>
            </a:r>
            <a:r>
              <a:rPr lang="fr-FR" sz="1100" kern="0" dirty="0">
                <a:solidFill>
                  <a:prstClr val="white"/>
                </a:solidFill>
                <a:latin typeface="Century Gothic" panose="020B0502020202020204" pitchFamily="34" charset="0"/>
                <a:cs typeface="Arial" panose="020B0604020202020204" pitchFamily="34" charset="0"/>
              </a:rPr>
              <a:t> et à base de platine</a:t>
            </a:r>
            <a:endParaRPr lang="en-US" sz="1100" kern="0" dirty="0">
              <a:solidFill>
                <a:prstClr val="white"/>
              </a:solidFill>
              <a:latin typeface="Century Gothic" panose="020B0502020202020204" pitchFamily="34" charset="0"/>
              <a:cs typeface="Arial" panose="020B0604020202020204" pitchFamily="34" charset="0"/>
            </a:endParaRPr>
          </a:p>
        </p:txBody>
      </p:sp>
      <p:sp>
        <p:nvSpPr>
          <p:cNvPr id="15" name="Freeform 9">
            <a:extLst>
              <a:ext uri="{FF2B5EF4-FFF2-40B4-BE49-F238E27FC236}">
                <a16:creationId xmlns:a16="http://schemas.microsoft.com/office/drawing/2014/main" xmlns="" id="{7629ACA7-BD5D-C8B9-CDA9-61B862021A5E}"/>
              </a:ext>
            </a:extLst>
          </p:cNvPr>
          <p:cNvSpPr/>
          <p:nvPr/>
        </p:nvSpPr>
        <p:spPr>
          <a:xfrm>
            <a:off x="9497647" y="1635498"/>
            <a:ext cx="1987426" cy="2150869"/>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buClr>
                <a:srgbClr val="005086"/>
              </a:buClr>
              <a:defRPr/>
            </a:pPr>
            <a:r>
              <a:rPr lang="en-US" sz="1200" b="1" dirty="0" err="1">
                <a:solidFill>
                  <a:srgbClr val="000000"/>
                </a:solidFill>
                <a:latin typeface="Century Gothic" panose="020B0502020202020204" pitchFamily="34" charset="0"/>
                <a:cs typeface="Arial" panose="020B0604020202020204" pitchFamily="34" charset="0"/>
              </a:rPr>
              <a:t>Objectifs</a:t>
            </a:r>
            <a:endParaRPr lang="en-US" sz="1200" b="1" dirty="0">
              <a:solidFill>
                <a:srgbClr val="FF6600">
                  <a:lumMod val="50000"/>
                </a:srgbClr>
              </a:solidFill>
              <a:latin typeface="Century Gothic" panose="020B0502020202020204" pitchFamily="34" charset="0"/>
              <a:cs typeface="Arial" panose="020B0604020202020204" pitchFamily="34" charset="0"/>
            </a:endParaRPr>
          </a:p>
          <a:p>
            <a:pPr marL="138113" indent="-138113" defTabSz="450056">
              <a:spcBef>
                <a:spcPts val="600"/>
              </a:spcBef>
              <a:buClr>
                <a:srgbClr val="005086"/>
              </a:buClr>
              <a:buFont typeface="Arial" panose="020B0604020202020204" pitchFamily="34" charset="0"/>
              <a:buChar char="•"/>
              <a:defRPr/>
            </a:pPr>
            <a:r>
              <a:rPr lang="fr-FR" sz="1100" dirty="0">
                <a:solidFill>
                  <a:srgbClr val="000000"/>
                </a:solidFill>
                <a:latin typeface="Century Gothic" panose="020B0502020202020204" pitchFamily="34" charset="0"/>
                <a:cs typeface="Arial" panose="020B0604020202020204" pitchFamily="34" charset="0"/>
              </a:rPr>
              <a:t>Taux de réponse objective (primaire)</a:t>
            </a:r>
          </a:p>
          <a:p>
            <a:pPr marL="138113" indent="-138113" defTabSz="450056">
              <a:spcBef>
                <a:spcPts val="600"/>
              </a:spcBef>
              <a:buClr>
                <a:srgbClr val="005086"/>
              </a:buClr>
              <a:buFont typeface="Arial" panose="020B0604020202020204" pitchFamily="34" charset="0"/>
              <a:buChar char="•"/>
              <a:defRPr/>
            </a:pPr>
            <a:r>
              <a:rPr lang="fr-FR" sz="1100" dirty="0">
                <a:solidFill>
                  <a:srgbClr val="000000"/>
                </a:solidFill>
                <a:latin typeface="Century Gothic" panose="020B0502020202020204" pitchFamily="34" charset="0"/>
                <a:cs typeface="Arial" panose="020B0604020202020204" pitchFamily="34" charset="0"/>
              </a:rPr>
              <a:t>Durée de la réponse</a:t>
            </a:r>
          </a:p>
          <a:p>
            <a:pPr marL="138113" indent="-138113" defTabSz="450056">
              <a:spcBef>
                <a:spcPts val="600"/>
              </a:spcBef>
              <a:buClr>
                <a:srgbClr val="005086"/>
              </a:buClr>
              <a:buFont typeface="Arial" panose="020B0604020202020204" pitchFamily="34" charset="0"/>
              <a:buChar char="•"/>
              <a:defRPr/>
            </a:pPr>
            <a:r>
              <a:rPr lang="fr-FR" sz="1100" dirty="0">
                <a:solidFill>
                  <a:srgbClr val="000000"/>
                </a:solidFill>
                <a:latin typeface="Century Gothic" panose="020B0502020202020204" pitchFamily="34" charset="0"/>
                <a:cs typeface="Arial" panose="020B0604020202020204" pitchFamily="34" charset="0"/>
              </a:rPr>
              <a:t>Taux de bénéfice clinique</a:t>
            </a:r>
          </a:p>
          <a:p>
            <a:pPr marL="138113" indent="-138113" defTabSz="450056">
              <a:spcBef>
                <a:spcPts val="600"/>
              </a:spcBef>
              <a:buClr>
                <a:srgbClr val="005086"/>
              </a:buClr>
              <a:buFont typeface="Arial" panose="020B0604020202020204" pitchFamily="34" charset="0"/>
              <a:buChar char="•"/>
              <a:defRPr/>
            </a:pPr>
            <a:r>
              <a:rPr lang="fr-FR" sz="1100" dirty="0">
                <a:solidFill>
                  <a:srgbClr val="000000"/>
                </a:solidFill>
                <a:latin typeface="Century Gothic" panose="020B0502020202020204" pitchFamily="34" charset="0"/>
                <a:cs typeface="Arial" panose="020B0604020202020204" pitchFamily="34" charset="0"/>
              </a:rPr>
              <a:t>Survie sans progression</a:t>
            </a:r>
          </a:p>
          <a:p>
            <a:pPr marL="138113" indent="-138113" defTabSz="450056">
              <a:spcBef>
                <a:spcPts val="600"/>
              </a:spcBef>
              <a:buClr>
                <a:srgbClr val="005086"/>
              </a:buClr>
              <a:buFont typeface="Arial" panose="020B0604020202020204" pitchFamily="34" charset="0"/>
              <a:buChar char="•"/>
              <a:defRPr/>
            </a:pPr>
            <a:r>
              <a:rPr lang="fr-FR" sz="1100" dirty="0">
                <a:solidFill>
                  <a:srgbClr val="000000"/>
                </a:solidFill>
                <a:latin typeface="Century Gothic" panose="020B0502020202020204" pitchFamily="34" charset="0"/>
                <a:cs typeface="Arial" panose="020B0604020202020204" pitchFamily="34" charset="0"/>
              </a:rPr>
              <a:t>Survie globale</a:t>
            </a:r>
          </a:p>
          <a:p>
            <a:pPr marL="138113" indent="-138113" defTabSz="450056">
              <a:spcBef>
                <a:spcPts val="600"/>
              </a:spcBef>
              <a:buClr>
                <a:srgbClr val="005086"/>
              </a:buClr>
              <a:buFont typeface="Arial" panose="020B0604020202020204" pitchFamily="34" charset="0"/>
              <a:buChar char="•"/>
              <a:defRPr/>
            </a:pPr>
            <a:r>
              <a:rPr lang="fr-FR" sz="1100" dirty="0">
                <a:solidFill>
                  <a:srgbClr val="000000"/>
                </a:solidFill>
                <a:latin typeface="Century Gothic" panose="020B0502020202020204" pitchFamily="34" charset="0"/>
                <a:cs typeface="Arial" panose="020B0604020202020204" pitchFamily="34" charset="0"/>
              </a:rPr>
              <a:t>Événement indésirable</a:t>
            </a:r>
            <a:endParaRPr lang="en-US" sz="1100" dirty="0">
              <a:solidFill>
                <a:srgbClr val="000000"/>
              </a:solidFill>
              <a:latin typeface="Century Gothic" panose="020B050202020202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xmlns="" id="{DD9E4ADD-A431-9C0E-4FE4-E7A697A5E7EA}"/>
              </a:ext>
            </a:extLst>
          </p:cNvPr>
          <p:cNvGrpSpPr/>
          <p:nvPr/>
        </p:nvGrpSpPr>
        <p:grpSpPr>
          <a:xfrm>
            <a:off x="9130037" y="1546294"/>
            <a:ext cx="117884" cy="2160000"/>
            <a:chOff x="9203915" y="2629420"/>
            <a:chExt cx="117884" cy="2160000"/>
          </a:xfrm>
        </p:grpSpPr>
        <p:cxnSp>
          <p:nvCxnSpPr>
            <p:cNvPr id="17" name="Connecteur droit 16">
              <a:extLst>
                <a:ext uri="{FF2B5EF4-FFF2-40B4-BE49-F238E27FC236}">
                  <a16:creationId xmlns:a16="http://schemas.microsoft.com/office/drawing/2014/main" xmlns="" id="{FF0C2E3A-B200-FFE7-AFE6-94F5A40E898A}"/>
                </a:ext>
              </a:extLst>
            </p:cNvPr>
            <p:cNvCxnSpPr>
              <a:cxnSpLocks/>
            </p:cNvCxnSpPr>
            <p:nvPr/>
          </p:nvCxnSpPr>
          <p:spPr>
            <a:xfrm>
              <a:off x="9203916" y="2629420"/>
              <a:ext cx="0" cy="2160000"/>
            </a:xfrm>
            <a:prstGeom prst="line">
              <a:avLst/>
            </a:prstGeom>
            <a:noFill/>
            <a:ln w="19050" cap="flat" cmpd="sng" algn="ctr">
              <a:solidFill>
                <a:srgbClr val="FFFFFF">
                  <a:lumMod val="65000"/>
                </a:srgbClr>
              </a:solidFill>
              <a:prstDash val="solid"/>
              <a:miter lim="800000"/>
              <a:headEnd type="none" w="med" len="med"/>
              <a:tailEnd type="none" w="med" len="med"/>
            </a:ln>
            <a:effectLst/>
          </p:spPr>
        </p:cxnSp>
        <p:sp>
          <p:nvSpPr>
            <p:cNvPr id="18" name="Freeform 55">
              <a:extLst>
                <a:ext uri="{FF2B5EF4-FFF2-40B4-BE49-F238E27FC236}">
                  <a16:creationId xmlns:a16="http://schemas.microsoft.com/office/drawing/2014/main" xmlns="" id="{957EB086-6293-D1A8-2F64-F6D6D6417C5F}"/>
                </a:ext>
              </a:extLst>
            </p:cNvPr>
            <p:cNvSpPr/>
            <p:nvPr/>
          </p:nvSpPr>
          <p:spPr>
            <a:xfrm rot="5400000">
              <a:off x="9051310" y="3650478"/>
              <a:ext cx="423093" cy="117884"/>
            </a:xfrm>
            <a:prstGeom prst="triangle">
              <a:avLst/>
            </a:prstGeom>
            <a:solidFill>
              <a:srgbClr val="FFFFFF">
                <a:lumMod val="65000"/>
              </a:srgb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400" kern="0" dirty="0">
                <a:solidFill>
                  <a:prstClr val="white"/>
                </a:solidFill>
                <a:latin typeface="Arial" panose="020B0604020202020204" pitchFamily="34" charset="0"/>
                <a:cs typeface="Arial" panose="020B0604020202020204" pitchFamily="34" charset="0"/>
              </a:endParaRPr>
            </a:p>
          </p:txBody>
        </p:sp>
      </p:grpSp>
      <p:sp>
        <p:nvSpPr>
          <p:cNvPr id="21" name="Freeform 9">
            <a:extLst>
              <a:ext uri="{FF2B5EF4-FFF2-40B4-BE49-F238E27FC236}">
                <a16:creationId xmlns:a16="http://schemas.microsoft.com/office/drawing/2014/main" xmlns="" id="{F9A8C340-FD7E-9805-C49B-8BB3B85BE66F}"/>
              </a:ext>
            </a:extLst>
          </p:cNvPr>
          <p:cNvSpPr/>
          <p:nvPr/>
        </p:nvSpPr>
        <p:spPr>
          <a:xfrm>
            <a:off x="4260679" y="1087651"/>
            <a:ext cx="3520113" cy="334988"/>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defRPr/>
            </a:pPr>
            <a:r>
              <a:rPr lang="en-US" sz="1200" b="1" dirty="0" err="1">
                <a:solidFill>
                  <a:srgbClr val="000000"/>
                </a:solidFill>
                <a:latin typeface="Century Gothic" panose="020B0502020202020204" pitchFamily="34" charset="0"/>
                <a:cs typeface="Arial" panose="020B0604020202020204" pitchFamily="34" charset="0"/>
              </a:rPr>
              <a:t>Cohortes</a:t>
            </a:r>
            <a:r>
              <a:rPr lang="en-US" sz="1200" b="1" dirty="0">
                <a:solidFill>
                  <a:srgbClr val="000000"/>
                </a:solidFill>
                <a:latin typeface="Century Gothic" panose="020B0502020202020204" pitchFamily="34" charset="0"/>
                <a:cs typeface="Arial" panose="020B0604020202020204" pitchFamily="34" charset="0"/>
              </a:rPr>
              <a:t> phase </a:t>
            </a:r>
            <a:r>
              <a:rPr lang="en-US" sz="1200" b="1" dirty="0" err="1">
                <a:solidFill>
                  <a:srgbClr val="000000"/>
                </a:solidFill>
                <a:latin typeface="Century Gothic" panose="020B0502020202020204" pitchFamily="34" charset="0"/>
                <a:cs typeface="Arial" panose="020B0604020202020204" pitchFamily="34" charset="0"/>
              </a:rPr>
              <a:t>d’expansion</a:t>
            </a:r>
            <a:endParaRPr lang="en-US" sz="1100" dirty="0">
              <a:solidFill>
                <a:srgbClr val="000000"/>
              </a:solidFill>
              <a:latin typeface="Century Gothic" panose="020B0502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xmlns="" id="{4FB3EE0C-A0BD-B2A7-B2A3-798C7EEF786A}"/>
              </a:ext>
            </a:extLst>
          </p:cNvPr>
          <p:cNvSpPr/>
          <p:nvPr/>
        </p:nvSpPr>
        <p:spPr>
          <a:xfrm>
            <a:off x="1143599" y="992401"/>
            <a:ext cx="10591200" cy="3499388"/>
          </a:xfrm>
          <a:prstGeom prst="rect">
            <a:avLst/>
          </a:prstGeom>
          <a:ln w="12700">
            <a:solidFill>
              <a:srgbClr val="005086"/>
            </a:solidFill>
          </a:ln>
        </p:spPr>
        <p:txBody>
          <a:bodyPr vert="horz" lIns="91440" tIns="45720" rIns="91440" bIns="45720" rtlCol="0" anchor="ctr">
            <a:normAutofit/>
          </a:bodyPr>
          <a:lstStyle/>
          <a:p>
            <a:pPr algn="ctr">
              <a:lnSpc>
                <a:spcPct val="90000"/>
              </a:lnSpc>
              <a:spcBef>
                <a:spcPts val="1000"/>
              </a:spcBef>
            </a:pPr>
            <a:endParaRPr lang="fr-FR" sz="2000">
              <a:solidFill>
                <a:prstClr val="black"/>
              </a:solidFill>
              <a:latin typeface="Century Gothic" panose="020B0502020202020204" pitchFamily="34" charset="0"/>
            </a:endParaRPr>
          </a:p>
        </p:txBody>
      </p:sp>
      <p:sp>
        <p:nvSpPr>
          <p:cNvPr id="38" name="Freeform 41">
            <a:extLst>
              <a:ext uri="{FF2B5EF4-FFF2-40B4-BE49-F238E27FC236}">
                <a16:creationId xmlns:a16="http://schemas.microsoft.com/office/drawing/2014/main" xmlns="" id="{23C7965B-18A4-A8F3-275D-E966FB95F1B0}"/>
              </a:ext>
            </a:extLst>
          </p:cNvPr>
          <p:cNvSpPr/>
          <p:nvPr/>
        </p:nvSpPr>
        <p:spPr>
          <a:xfrm>
            <a:off x="1509503" y="1983300"/>
            <a:ext cx="2088000" cy="1342956"/>
          </a:xfrm>
          <a:prstGeom prst="roundRect">
            <a:avLst>
              <a:gd name="adj" fmla="val 9151"/>
            </a:avLst>
          </a:prstGeom>
          <a:solidFill>
            <a:srgbClr val="005086"/>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200" b="1" kern="0" dirty="0">
                <a:solidFill>
                  <a:prstClr val="white"/>
                </a:solidFill>
                <a:latin typeface="Century Gothic" panose="020B0502020202020204" pitchFamily="34" charset="0"/>
                <a:cs typeface="Arial" panose="020B0604020202020204" pitchFamily="34" charset="0"/>
              </a:rPr>
              <a:t>RP2CD a </a:t>
            </a:r>
            <a:r>
              <a:rPr lang="en-US" sz="1200" b="1" kern="0" dirty="0" err="1">
                <a:solidFill>
                  <a:prstClr val="white"/>
                </a:solidFill>
                <a:latin typeface="Century Gothic" panose="020B0502020202020204" pitchFamily="34" charset="0"/>
                <a:cs typeface="Arial" panose="020B0604020202020204" pitchFamily="34" charset="0"/>
              </a:rPr>
              <a:t>été</a:t>
            </a:r>
            <a:r>
              <a:rPr lang="en-US" sz="1200" b="1" kern="0" dirty="0">
                <a:solidFill>
                  <a:prstClr val="white"/>
                </a:solidFill>
                <a:latin typeface="Century Gothic" panose="020B0502020202020204" pitchFamily="34" charset="0"/>
                <a:cs typeface="Arial" panose="020B0604020202020204" pitchFamily="34" charset="0"/>
              </a:rPr>
              <a:t> </a:t>
            </a:r>
            <a:r>
              <a:rPr lang="en-US" sz="1200" b="1" kern="0" dirty="0" err="1">
                <a:solidFill>
                  <a:prstClr val="white"/>
                </a:solidFill>
                <a:latin typeface="Century Gothic" panose="020B0502020202020204" pitchFamily="34" charset="0"/>
                <a:cs typeface="Arial" panose="020B0604020202020204" pitchFamily="34" charset="0"/>
              </a:rPr>
              <a:t>identifié</a:t>
            </a:r>
            <a:r>
              <a:rPr lang="en-US" sz="1200" b="1" kern="0" dirty="0">
                <a:solidFill>
                  <a:prstClr val="white"/>
                </a:solidFill>
                <a:latin typeface="Century Gothic" panose="020B0502020202020204" pitchFamily="34" charset="0"/>
                <a:cs typeface="Arial" panose="020B0604020202020204" pitchFamily="34" charset="0"/>
              </a:rPr>
              <a:t> :</a:t>
            </a:r>
            <a:br>
              <a:rPr lang="en-US" sz="1200" b="1" kern="0" dirty="0">
                <a:solidFill>
                  <a:prstClr val="white"/>
                </a:solidFill>
                <a:latin typeface="Century Gothic" panose="020B0502020202020204" pitchFamily="34" charset="0"/>
                <a:cs typeface="Arial" panose="020B0604020202020204" pitchFamily="34" charset="0"/>
              </a:rPr>
            </a:br>
            <a:r>
              <a:rPr lang="en-US" sz="1200" kern="0" dirty="0" err="1">
                <a:solidFill>
                  <a:prstClr val="white"/>
                </a:solidFill>
                <a:latin typeface="Century Gothic" panose="020B0502020202020204" pitchFamily="34" charset="0"/>
                <a:cs typeface="Arial" panose="020B0604020202020204" pitchFamily="34" charset="0"/>
              </a:rPr>
              <a:t>Amivantamab</a:t>
            </a:r>
            <a:r>
              <a:rPr lang="en-US" sz="1200" kern="0" dirty="0">
                <a:solidFill>
                  <a:prstClr val="white"/>
                </a:solidFill>
                <a:latin typeface="Century Gothic" panose="020B0502020202020204" pitchFamily="34" charset="0"/>
                <a:cs typeface="Arial" panose="020B0604020202020204" pitchFamily="34" charset="0"/>
              </a:rPr>
              <a:t> 1050 mg (1400mg if </a:t>
            </a:r>
            <a:r>
              <a:rPr lang="en-US" sz="1200" u="sng" kern="0" dirty="0">
                <a:solidFill>
                  <a:prstClr val="white"/>
                </a:solidFill>
                <a:latin typeface="Century Gothic" panose="020B0502020202020204" pitchFamily="34" charset="0"/>
                <a:cs typeface="Arial" panose="020B0604020202020204" pitchFamily="34" charset="0"/>
              </a:rPr>
              <a:t>&gt;</a:t>
            </a:r>
            <a:r>
              <a:rPr lang="en-US" sz="1200" kern="0" dirty="0">
                <a:solidFill>
                  <a:prstClr val="white"/>
                </a:solidFill>
                <a:latin typeface="Century Gothic" panose="020B0502020202020204" pitchFamily="34" charset="0"/>
                <a:cs typeface="Arial" panose="020B0604020202020204" pitchFamily="34" charset="0"/>
              </a:rPr>
              <a:t>80 kg) IV</a:t>
            </a:r>
            <a:br>
              <a:rPr lang="en-US" sz="1200" kern="0" dirty="0">
                <a:solidFill>
                  <a:prstClr val="white"/>
                </a:solidFill>
                <a:latin typeface="Century Gothic" panose="020B0502020202020204" pitchFamily="34" charset="0"/>
                <a:cs typeface="Arial" panose="020B0604020202020204" pitchFamily="34" charset="0"/>
              </a:rPr>
            </a:br>
            <a:r>
              <a:rPr lang="en-US" sz="1200" b="1" kern="0" dirty="0">
                <a:solidFill>
                  <a:prstClr val="white"/>
                </a:solidFill>
                <a:latin typeface="Century Gothic" panose="020B0502020202020204" pitchFamily="34" charset="0"/>
                <a:cs typeface="Arial" panose="020B0604020202020204" pitchFamily="34" charset="0"/>
              </a:rPr>
              <a:t>+</a:t>
            </a:r>
            <a:br>
              <a:rPr lang="en-US" sz="1200" b="1" kern="0" dirty="0">
                <a:solidFill>
                  <a:prstClr val="white"/>
                </a:solidFill>
                <a:latin typeface="Century Gothic" panose="020B0502020202020204" pitchFamily="34" charset="0"/>
                <a:cs typeface="Arial" panose="020B0604020202020204" pitchFamily="34" charset="0"/>
              </a:rPr>
            </a:br>
            <a:r>
              <a:rPr lang="en-US" sz="1200" kern="0" dirty="0" err="1">
                <a:solidFill>
                  <a:prstClr val="white"/>
                </a:solidFill>
                <a:latin typeface="Century Gothic" panose="020B0502020202020204" pitchFamily="34" charset="0"/>
                <a:cs typeface="Arial" panose="020B0604020202020204" pitchFamily="34" charset="0"/>
              </a:rPr>
              <a:t>Lazetinib</a:t>
            </a:r>
            <a:r>
              <a:rPr lang="en-US" sz="1200" kern="0" dirty="0">
                <a:solidFill>
                  <a:prstClr val="white"/>
                </a:solidFill>
                <a:latin typeface="Century Gothic" panose="020B0502020202020204" pitchFamily="34" charset="0"/>
                <a:cs typeface="Arial" panose="020B0604020202020204" pitchFamily="34" charset="0"/>
              </a:rPr>
              <a:t> 240 mg PO </a:t>
            </a:r>
          </a:p>
        </p:txBody>
      </p:sp>
      <p:sp>
        <p:nvSpPr>
          <p:cNvPr id="39" name="Parenthèse ouvrante 38">
            <a:extLst>
              <a:ext uri="{FF2B5EF4-FFF2-40B4-BE49-F238E27FC236}">
                <a16:creationId xmlns:a16="http://schemas.microsoft.com/office/drawing/2014/main" xmlns="" id="{ABE28A1A-3BCD-92B4-AB16-508C67EF0CC6}"/>
              </a:ext>
            </a:extLst>
          </p:cNvPr>
          <p:cNvSpPr/>
          <p:nvPr/>
        </p:nvSpPr>
        <p:spPr>
          <a:xfrm>
            <a:off x="3815964" y="1741614"/>
            <a:ext cx="288000" cy="1800000"/>
          </a:xfrm>
          <a:prstGeom prst="leftBracket">
            <a:avLst>
              <a:gd name="adj" fmla="val 0"/>
            </a:avLst>
          </a:prstGeom>
          <a:noFill/>
          <a:ln w="19050" cap="flat" cmpd="sng" algn="ctr">
            <a:solidFill>
              <a:srgbClr val="000000">
                <a:lumMod val="50000"/>
                <a:lumOff val="50000"/>
              </a:srgbClr>
            </a:solidFill>
            <a:prstDash val="solid"/>
            <a:miter lim="800000"/>
            <a:headEnd type="triangle" w="lg" len="lg"/>
            <a:tailEnd type="triangle" w="lg" len="lg"/>
          </a:ln>
          <a:effectLst/>
        </p:spPr>
        <p:txBody>
          <a:bodyPr rtlCol="0" anchor="ctr"/>
          <a:lstStyle/>
          <a:p>
            <a:pPr algn="ctr">
              <a:defRPr/>
            </a:pPr>
            <a:endParaRPr lang="fr-FR" sz="1000" kern="0">
              <a:solidFill>
                <a:srgbClr val="000000"/>
              </a:solidFill>
              <a:latin typeface="Arial" panose="020B0604020202020204" pitchFamily="34" charset="0"/>
              <a:cs typeface="Arial" panose="020B0604020202020204" pitchFamily="34" charset="0"/>
            </a:endParaRPr>
          </a:p>
        </p:txBody>
      </p:sp>
      <p:cxnSp>
        <p:nvCxnSpPr>
          <p:cNvPr id="40" name="Connecteur droit avec flèche 39">
            <a:extLst>
              <a:ext uri="{FF2B5EF4-FFF2-40B4-BE49-F238E27FC236}">
                <a16:creationId xmlns:a16="http://schemas.microsoft.com/office/drawing/2014/main" xmlns="" id="{692A54D1-E6BF-C5C0-D470-994E786CA73B}"/>
              </a:ext>
            </a:extLst>
          </p:cNvPr>
          <p:cNvCxnSpPr>
            <a:cxnSpLocks/>
          </p:cNvCxnSpPr>
          <p:nvPr/>
        </p:nvCxnSpPr>
        <p:spPr>
          <a:xfrm>
            <a:off x="3815964" y="2349978"/>
            <a:ext cx="288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sp>
        <p:nvSpPr>
          <p:cNvPr id="41" name="Freeform 9">
            <a:extLst>
              <a:ext uri="{FF2B5EF4-FFF2-40B4-BE49-F238E27FC236}">
                <a16:creationId xmlns:a16="http://schemas.microsoft.com/office/drawing/2014/main" xmlns="" id="{5AE372A6-49F9-BC2B-94E0-D4B44329426D}"/>
              </a:ext>
            </a:extLst>
          </p:cNvPr>
          <p:cNvSpPr/>
          <p:nvPr/>
        </p:nvSpPr>
        <p:spPr>
          <a:xfrm>
            <a:off x="1658139" y="1087651"/>
            <a:ext cx="2088000" cy="334988"/>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defRPr/>
            </a:pPr>
            <a:r>
              <a:rPr lang="en-US" sz="1200" b="1" dirty="0">
                <a:solidFill>
                  <a:srgbClr val="000000"/>
                </a:solidFill>
                <a:latin typeface="Century Gothic" panose="020B0502020202020204" pitchFamily="34" charset="0"/>
                <a:cs typeface="Arial" panose="020B0604020202020204" pitchFamily="34" charset="0"/>
              </a:rPr>
              <a:t>Escalade de doses</a:t>
            </a:r>
          </a:p>
        </p:txBody>
      </p:sp>
      <p:sp>
        <p:nvSpPr>
          <p:cNvPr id="42" name="Freeform 41">
            <a:extLst>
              <a:ext uri="{FF2B5EF4-FFF2-40B4-BE49-F238E27FC236}">
                <a16:creationId xmlns:a16="http://schemas.microsoft.com/office/drawing/2014/main" xmlns="" id="{3654A8AA-80E5-E75F-1585-856926DEE837}"/>
              </a:ext>
            </a:extLst>
          </p:cNvPr>
          <p:cNvSpPr/>
          <p:nvPr/>
        </p:nvSpPr>
        <p:spPr>
          <a:xfrm>
            <a:off x="4260679" y="2093182"/>
            <a:ext cx="4619149" cy="513593"/>
          </a:xfrm>
          <a:prstGeom prst="roundRect">
            <a:avLst>
              <a:gd name="adj" fmla="val 9151"/>
            </a:avLst>
          </a:prstGeom>
          <a:solidFill>
            <a:srgbClr val="898989"/>
          </a:solidFill>
          <a:ln w="25400" cap="flat" cmpd="sng" algn="ctr">
            <a:noFill/>
            <a:prstDash val="solid"/>
          </a:ln>
          <a:effectLst/>
        </p:spPr>
        <p:txBody>
          <a:bodyPr spcFirstLastPara="0" vert="horz" wrap="square" lIns="216000" tIns="74434" rIns="74434" bIns="74434" numCol="1" spcCol="1270" anchor="ctr" anchorCtr="0">
            <a:noAutofit/>
          </a:bodyPr>
          <a:lstStyle/>
          <a:p>
            <a:pPr defTabSz="514350">
              <a:spcBef>
                <a:spcPts val="200"/>
              </a:spcBef>
              <a:defRPr/>
            </a:pPr>
            <a:r>
              <a:rPr lang="en-US" sz="1200" b="1" kern="0" dirty="0" err="1">
                <a:solidFill>
                  <a:prstClr val="white"/>
                </a:solidFill>
                <a:latin typeface="Century Gothic" panose="020B0502020202020204" pitchFamily="34" charset="0"/>
                <a:cs typeface="Arial" panose="020B0604020202020204" pitchFamily="34" charset="0"/>
              </a:rPr>
              <a:t>Cohorte</a:t>
            </a:r>
            <a:r>
              <a:rPr lang="en-US" sz="1200" b="1" kern="0" dirty="0">
                <a:solidFill>
                  <a:prstClr val="white"/>
                </a:solidFill>
                <a:latin typeface="Century Gothic" panose="020B0502020202020204" pitchFamily="34" charset="0"/>
                <a:cs typeface="Arial" panose="020B0604020202020204" pitchFamily="34" charset="0"/>
              </a:rPr>
              <a:t> B : </a:t>
            </a:r>
            <a:r>
              <a:rPr lang="en-US" sz="1200" i="1" kern="0" dirty="0">
                <a:solidFill>
                  <a:prstClr val="white"/>
                </a:solidFill>
                <a:latin typeface="Century Gothic" panose="020B0502020202020204" pitchFamily="34" charset="0"/>
                <a:cs typeface="Arial" panose="020B0604020202020204" pitchFamily="34" charset="0"/>
              </a:rPr>
              <a:t>EGFR</a:t>
            </a:r>
            <a:r>
              <a:rPr lang="en-US" sz="1200" kern="0" dirty="0">
                <a:solidFill>
                  <a:prstClr val="white"/>
                </a:solidFill>
                <a:latin typeface="Century Gothic" panose="020B0502020202020204" pitchFamily="34" charset="0"/>
                <a:cs typeface="Arial" panose="020B0604020202020204" pitchFamily="34" charset="0"/>
              </a:rPr>
              <a:t> ex20ins</a:t>
            </a:r>
            <a:r>
              <a:rPr lang="en-US" sz="1050" b="1" kern="0" dirty="0">
                <a:solidFill>
                  <a:prstClr val="white"/>
                </a:solidFill>
                <a:latin typeface="Century Gothic" panose="020B0502020202020204" pitchFamily="34" charset="0"/>
                <a:cs typeface="Arial" panose="020B0604020202020204" pitchFamily="34" charset="0"/>
              </a:rPr>
              <a:t/>
            </a:r>
            <a:br>
              <a:rPr lang="en-US" sz="1050" b="1" kern="0" dirty="0">
                <a:solidFill>
                  <a:prstClr val="white"/>
                </a:solidFill>
                <a:latin typeface="Century Gothic" panose="020B0502020202020204" pitchFamily="34" charset="0"/>
                <a:cs typeface="Arial" panose="020B0604020202020204" pitchFamily="34" charset="0"/>
              </a:rPr>
            </a:br>
            <a:r>
              <a:rPr lang="fr-FR" sz="1100" kern="0" dirty="0">
                <a:solidFill>
                  <a:prstClr val="white"/>
                </a:solidFill>
                <a:latin typeface="Century Gothic" panose="020B0502020202020204" pitchFamily="34" charset="0"/>
                <a:cs typeface="Arial" panose="020B0604020202020204" pitchFamily="34" charset="0"/>
              </a:rPr>
              <a:t>Chimiothérapie post-standard of care et à base de platine</a:t>
            </a:r>
            <a:endParaRPr lang="en-US" sz="1100" kern="0" dirty="0">
              <a:solidFill>
                <a:prstClr val="white"/>
              </a:solidFill>
              <a:latin typeface="Century Gothic" panose="020B0502020202020204" pitchFamily="34" charset="0"/>
              <a:cs typeface="Arial" panose="020B0604020202020204" pitchFamily="34" charset="0"/>
            </a:endParaRPr>
          </a:p>
        </p:txBody>
      </p:sp>
      <p:sp>
        <p:nvSpPr>
          <p:cNvPr id="43" name="Freeform 41">
            <a:extLst>
              <a:ext uri="{FF2B5EF4-FFF2-40B4-BE49-F238E27FC236}">
                <a16:creationId xmlns:a16="http://schemas.microsoft.com/office/drawing/2014/main" xmlns="" id="{F2324F76-9F36-74AB-0113-C30C0F821902}"/>
              </a:ext>
            </a:extLst>
          </p:cNvPr>
          <p:cNvSpPr/>
          <p:nvPr/>
        </p:nvSpPr>
        <p:spPr>
          <a:xfrm>
            <a:off x="4260679" y="2702782"/>
            <a:ext cx="4619149" cy="513593"/>
          </a:xfrm>
          <a:prstGeom prst="roundRect">
            <a:avLst>
              <a:gd name="adj" fmla="val 9151"/>
            </a:avLst>
          </a:prstGeom>
          <a:solidFill>
            <a:srgbClr val="898989"/>
          </a:solidFill>
          <a:ln w="25400" cap="flat" cmpd="sng" algn="ctr">
            <a:noFill/>
            <a:prstDash val="solid"/>
          </a:ln>
          <a:effectLst/>
        </p:spPr>
        <p:txBody>
          <a:bodyPr spcFirstLastPara="0" vert="horz" wrap="square" lIns="216000" tIns="74434" rIns="74434" bIns="74434" numCol="1" spcCol="1270" anchor="ctr" anchorCtr="0">
            <a:noAutofit/>
          </a:bodyPr>
          <a:lstStyle/>
          <a:p>
            <a:pPr defTabSz="514350">
              <a:spcBef>
                <a:spcPts val="200"/>
              </a:spcBef>
              <a:defRPr/>
            </a:pPr>
            <a:r>
              <a:rPr lang="en-US" sz="1200" b="1" kern="0" dirty="0" err="1">
                <a:solidFill>
                  <a:prstClr val="white"/>
                </a:solidFill>
                <a:latin typeface="Century Gothic" panose="020B0502020202020204" pitchFamily="34" charset="0"/>
                <a:cs typeface="Arial" panose="020B0604020202020204" pitchFamily="34" charset="0"/>
              </a:rPr>
              <a:t>Cohorte</a:t>
            </a:r>
            <a:r>
              <a:rPr lang="en-US" sz="1200" b="1" kern="0" dirty="0">
                <a:solidFill>
                  <a:prstClr val="white"/>
                </a:solidFill>
                <a:latin typeface="Century Gothic" panose="020B0502020202020204" pitchFamily="34" charset="0"/>
                <a:cs typeface="Arial" panose="020B0604020202020204" pitchFamily="34" charset="0"/>
              </a:rPr>
              <a:t> C : </a:t>
            </a:r>
            <a:r>
              <a:rPr lang="en-US" sz="1200" kern="0" dirty="0">
                <a:solidFill>
                  <a:prstClr val="white"/>
                </a:solidFill>
                <a:latin typeface="Century Gothic" panose="020B0502020202020204" pitchFamily="34" charset="0"/>
                <a:cs typeface="Arial" panose="020B0604020202020204" pitchFamily="34" charset="0"/>
              </a:rPr>
              <a:t>mutations  </a:t>
            </a:r>
            <a:r>
              <a:rPr lang="en-US" sz="1200" i="1" kern="0" dirty="0">
                <a:solidFill>
                  <a:prstClr val="white"/>
                </a:solidFill>
                <a:latin typeface="Century Gothic" panose="020B0502020202020204" pitchFamily="34" charset="0"/>
                <a:cs typeface="Arial" panose="020B0604020202020204" pitchFamily="34" charset="0"/>
              </a:rPr>
              <a:t>EGFR</a:t>
            </a:r>
            <a:r>
              <a:rPr lang="en-US" sz="1200" kern="0" dirty="0">
                <a:solidFill>
                  <a:prstClr val="white"/>
                </a:solidFill>
                <a:latin typeface="Century Gothic" panose="020B0502020202020204" pitchFamily="34" charset="0"/>
                <a:cs typeface="Arial" panose="020B0604020202020204" pitchFamily="34" charset="0"/>
              </a:rPr>
              <a:t> </a:t>
            </a:r>
            <a:r>
              <a:rPr lang="en-US" sz="1200" kern="0" dirty="0" err="1">
                <a:solidFill>
                  <a:prstClr val="white"/>
                </a:solidFill>
                <a:latin typeface="Century Gothic" panose="020B0502020202020204" pitchFamily="34" charset="0"/>
                <a:cs typeface="Arial" panose="020B0604020202020204" pitchFamily="34" charset="0"/>
              </a:rPr>
              <a:t>peu</a:t>
            </a:r>
            <a:r>
              <a:rPr lang="en-US" sz="1200" kern="0" dirty="0">
                <a:solidFill>
                  <a:prstClr val="white"/>
                </a:solidFill>
                <a:latin typeface="Century Gothic" panose="020B0502020202020204" pitchFamily="34" charset="0"/>
                <a:cs typeface="Arial" panose="020B0604020202020204" pitchFamily="34" charset="0"/>
              </a:rPr>
              <a:t> </a:t>
            </a:r>
            <a:r>
              <a:rPr lang="en-US" sz="1200" kern="0" dirty="0" err="1">
                <a:solidFill>
                  <a:prstClr val="white"/>
                </a:solidFill>
                <a:latin typeface="Century Gothic" panose="020B0502020202020204" pitchFamily="34" charset="0"/>
                <a:cs typeface="Arial" panose="020B0604020202020204" pitchFamily="34" charset="0"/>
              </a:rPr>
              <a:t>fréquentes</a:t>
            </a:r>
            <a:endParaRPr lang="en-US" sz="1050" b="1" kern="0" dirty="0">
              <a:solidFill>
                <a:prstClr val="white"/>
              </a:solidFill>
              <a:latin typeface="Century Gothic" panose="020B0502020202020204" pitchFamily="34" charset="0"/>
              <a:cs typeface="Arial" panose="020B0604020202020204" pitchFamily="34" charset="0"/>
            </a:endParaRPr>
          </a:p>
          <a:p>
            <a:pPr defTabSz="514350">
              <a:spcBef>
                <a:spcPts val="200"/>
              </a:spcBef>
              <a:defRPr/>
            </a:pPr>
            <a:r>
              <a:rPr lang="en-US" sz="1100" kern="0" dirty="0" err="1">
                <a:solidFill>
                  <a:prstClr val="white"/>
                </a:solidFill>
                <a:latin typeface="Century Gothic" panose="020B0502020202020204" pitchFamily="34" charset="0"/>
                <a:cs typeface="Arial" panose="020B0604020202020204" pitchFamily="34" charset="0"/>
              </a:rPr>
              <a:t>Traitement</a:t>
            </a:r>
            <a:r>
              <a:rPr lang="en-US" sz="1100" kern="0" dirty="0">
                <a:solidFill>
                  <a:prstClr val="white"/>
                </a:solidFill>
                <a:latin typeface="Century Gothic" panose="020B0502020202020204" pitchFamily="34" charset="0"/>
                <a:cs typeface="Arial" panose="020B0604020202020204" pitchFamily="34" charset="0"/>
              </a:rPr>
              <a:t> naïf ou post-1</a:t>
            </a:r>
            <a:r>
              <a:rPr lang="en-US" sz="1100" kern="0" baseline="30000" dirty="0">
                <a:solidFill>
                  <a:prstClr val="white"/>
                </a:solidFill>
                <a:latin typeface="Century Gothic" panose="020B0502020202020204" pitchFamily="34" charset="0"/>
                <a:cs typeface="Arial" panose="020B0604020202020204" pitchFamily="34" charset="0"/>
              </a:rPr>
              <a:t>st</a:t>
            </a:r>
            <a:r>
              <a:rPr lang="en-US" sz="1100" kern="0" dirty="0">
                <a:solidFill>
                  <a:prstClr val="white"/>
                </a:solidFill>
                <a:latin typeface="Century Gothic" panose="020B0502020202020204" pitchFamily="34" charset="0"/>
                <a:cs typeface="Arial" panose="020B0604020202020204" pitchFamily="34" charset="0"/>
              </a:rPr>
              <a:t> ou 2</a:t>
            </a:r>
            <a:r>
              <a:rPr lang="en-US" sz="1100" kern="0" baseline="30000" dirty="0">
                <a:solidFill>
                  <a:prstClr val="white"/>
                </a:solidFill>
                <a:latin typeface="Century Gothic" panose="020B0502020202020204" pitchFamily="34" charset="0"/>
                <a:cs typeface="Arial" panose="020B0604020202020204" pitchFamily="34" charset="0"/>
              </a:rPr>
              <a:t>ème </a:t>
            </a:r>
            <a:r>
              <a:rPr lang="en-US" sz="1100" kern="0" dirty="0" err="1">
                <a:solidFill>
                  <a:prstClr val="white"/>
                </a:solidFill>
                <a:latin typeface="Century Gothic" panose="020B0502020202020204" pitchFamily="34" charset="0"/>
                <a:cs typeface="Arial" panose="020B0604020202020204" pitchFamily="34" charset="0"/>
              </a:rPr>
              <a:t>génération</a:t>
            </a:r>
            <a:r>
              <a:rPr lang="en-US" sz="1100" kern="0" dirty="0">
                <a:solidFill>
                  <a:prstClr val="white"/>
                </a:solidFill>
                <a:latin typeface="Century Gothic" panose="020B0502020202020204" pitchFamily="34" charset="0"/>
                <a:cs typeface="Arial" panose="020B0604020202020204" pitchFamily="34" charset="0"/>
              </a:rPr>
              <a:t> </a:t>
            </a:r>
            <a:r>
              <a:rPr lang="en-US" sz="1100" i="1" kern="0" dirty="0">
                <a:solidFill>
                  <a:prstClr val="white"/>
                </a:solidFill>
                <a:latin typeface="Century Gothic" panose="020B0502020202020204" pitchFamily="34" charset="0"/>
                <a:cs typeface="Arial" panose="020B0604020202020204" pitchFamily="34" charset="0"/>
              </a:rPr>
              <a:t>EGFR</a:t>
            </a:r>
            <a:r>
              <a:rPr lang="en-US" sz="1100" kern="0" dirty="0">
                <a:solidFill>
                  <a:prstClr val="white"/>
                </a:solidFill>
                <a:latin typeface="Century Gothic" panose="020B0502020202020204" pitchFamily="34" charset="0"/>
                <a:cs typeface="Arial" panose="020B0604020202020204" pitchFamily="34" charset="0"/>
              </a:rPr>
              <a:t> TKI</a:t>
            </a:r>
          </a:p>
        </p:txBody>
      </p:sp>
      <p:sp>
        <p:nvSpPr>
          <p:cNvPr id="44" name="Freeform 41">
            <a:extLst>
              <a:ext uri="{FF2B5EF4-FFF2-40B4-BE49-F238E27FC236}">
                <a16:creationId xmlns:a16="http://schemas.microsoft.com/office/drawing/2014/main" xmlns="" id="{11E17DAD-C853-B994-377F-BDBCE994245F}"/>
              </a:ext>
            </a:extLst>
          </p:cNvPr>
          <p:cNvSpPr/>
          <p:nvPr/>
        </p:nvSpPr>
        <p:spPr>
          <a:xfrm>
            <a:off x="4260679" y="3312381"/>
            <a:ext cx="4619149" cy="540000"/>
          </a:xfrm>
          <a:prstGeom prst="roundRect">
            <a:avLst>
              <a:gd name="adj" fmla="val 9151"/>
            </a:avLst>
          </a:prstGeom>
          <a:solidFill>
            <a:srgbClr val="FF7F4D"/>
          </a:solidFill>
          <a:ln w="25400" cap="flat" cmpd="sng" algn="ctr">
            <a:noFill/>
            <a:prstDash val="solid"/>
          </a:ln>
          <a:effectLst/>
        </p:spPr>
        <p:txBody>
          <a:bodyPr spcFirstLastPara="0" vert="horz" wrap="square" lIns="216000" tIns="74434" rIns="74434" bIns="74434" numCol="1" spcCol="1270" anchor="ctr" anchorCtr="0">
            <a:noAutofit/>
          </a:bodyPr>
          <a:lstStyle/>
          <a:p>
            <a:pPr defTabSz="514350">
              <a:spcBef>
                <a:spcPts val="200"/>
              </a:spcBef>
              <a:defRPr/>
            </a:pPr>
            <a:r>
              <a:rPr lang="en-US" sz="1200" b="1" kern="0" dirty="0">
                <a:solidFill>
                  <a:prstClr val="white"/>
                </a:solidFill>
                <a:latin typeface="Century Gothic" panose="020B0502020202020204" pitchFamily="34" charset="0"/>
                <a:cs typeface="Arial" panose="020B0604020202020204" pitchFamily="34" charset="0"/>
              </a:rPr>
              <a:t>Cohort D : </a:t>
            </a:r>
            <a:r>
              <a:rPr lang="en-US" sz="1200" i="1" kern="0" dirty="0">
                <a:solidFill>
                  <a:prstClr val="white"/>
                </a:solidFill>
                <a:latin typeface="Century Gothic" panose="020B0502020202020204" pitchFamily="34" charset="0"/>
                <a:cs typeface="Arial" panose="020B0604020202020204" pitchFamily="34" charset="0"/>
              </a:rPr>
              <a:t>EGFR</a:t>
            </a:r>
            <a:r>
              <a:rPr lang="en-US" sz="1200" kern="0" dirty="0">
                <a:solidFill>
                  <a:prstClr val="white"/>
                </a:solidFill>
                <a:latin typeface="Century Gothic" panose="020B0502020202020204" pitchFamily="34" charset="0"/>
                <a:cs typeface="Arial" panose="020B0604020202020204" pitchFamily="34" charset="0"/>
              </a:rPr>
              <a:t> ex19del or L858R</a:t>
            </a:r>
            <a:r>
              <a:rPr lang="en-US" sz="1050" b="1" kern="0" dirty="0">
                <a:solidFill>
                  <a:prstClr val="white"/>
                </a:solidFill>
                <a:latin typeface="Century Gothic" panose="020B0502020202020204" pitchFamily="34" charset="0"/>
                <a:cs typeface="Arial" panose="020B0604020202020204" pitchFamily="34" charset="0"/>
              </a:rPr>
              <a:t/>
            </a:r>
            <a:br>
              <a:rPr lang="en-US" sz="1050" b="1" kern="0" dirty="0">
                <a:solidFill>
                  <a:prstClr val="white"/>
                </a:solidFill>
                <a:latin typeface="Century Gothic" panose="020B0502020202020204" pitchFamily="34" charset="0"/>
                <a:cs typeface="Arial" panose="020B0604020202020204" pitchFamily="34" charset="0"/>
              </a:rPr>
            </a:br>
            <a:r>
              <a:rPr lang="fr-FR" sz="1100" kern="0" dirty="0">
                <a:solidFill>
                  <a:prstClr val="white"/>
                </a:solidFill>
                <a:latin typeface="Century Gothic" panose="020B0502020202020204" pitchFamily="34" charset="0"/>
                <a:cs typeface="Arial" panose="020B0604020202020204" pitchFamily="34" charset="0"/>
              </a:rPr>
              <a:t>Validation de biomarqueurs post-</a:t>
            </a:r>
            <a:r>
              <a:rPr lang="fr-FR" sz="1100" kern="0" dirty="0" err="1">
                <a:solidFill>
                  <a:prstClr val="white"/>
                </a:solidFill>
                <a:latin typeface="Century Gothic" panose="020B0502020202020204" pitchFamily="34" charset="0"/>
                <a:cs typeface="Arial" panose="020B0604020202020204" pitchFamily="34" charset="0"/>
              </a:rPr>
              <a:t>Osimertinib</a:t>
            </a:r>
            <a:r>
              <a:rPr lang="fr-FR" sz="1100" kern="0" dirty="0">
                <a:solidFill>
                  <a:prstClr val="white"/>
                </a:solidFill>
                <a:latin typeface="Century Gothic" panose="020B0502020202020204" pitchFamily="34" charset="0"/>
                <a:cs typeface="Arial" panose="020B0604020202020204" pitchFamily="34" charset="0"/>
              </a:rPr>
              <a:t>, naïfs de CT</a:t>
            </a:r>
            <a:endParaRPr lang="en-US" sz="1100" kern="0" dirty="0">
              <a:solidFill>
                <a:prstClr val="white"/>
              </a:solidFill>
              <a:latin typeface="Century Gothic" panose="020B0502020202020204" pitchFamily="34" charset="0"/>
              <a:cs typeface="Arial" panose="020B0604020202020204" pitchFamily="34" charset="0"/>
            </a:endParaRPr>
          </a:p>
        </p:txBody>
      </p:sp>
      <p:cxnSp>
        <p:nvCxnSpPr>
          <p:cNvPr id="46" name="Connecteur droit avec flèche 45">
            <a:extLst>
              <a:ext uri="{FF2B5EF4-FFF2-40B4-BE49-F238E27FC236}">
                <a16:creationId xmlns:a16="http://schemas.microsoft.com/office/drawing/2014/main" xmlns="" id="{C4F57A00-416C-1F59-8C33-78633AF74C15}"/>
              </a:ext>
            </a:extLst>
          </p:cNvPr>
          <p:cNvCxnSpPr>
            <a:cxnSpLocks/>
          </p:cNvCxnSpPr>
          <p:nvPr/>
        </p:nvCxnSpPr>
        <p:spPr>
          <a:xfrm>
            <a:off x="3815964" y="2959578"/>
            <a:ext cx="288000" cy="0"/>
          </a:xfrm>
          <a:prstGeom prst="straightConnector1">
            <a:avLst/>
          </a:prstGeom>
          <a:noFill/>
          <a:ln w="19050" cap="flat" cmpd="sng" algn="ctr">
            <a:solidFill>
              <a:srgbClr val="000000">
                <a:lumMod val="50000"/>
                <a:lumOff val="50000"/>
              </a:srgbClr>
            </a:solidFill>
            <a:prstDash val="solid"/>
            <a:miter lim="800000"/>
            <a:headEnd type="none" w="lg" len="lg"/>
            <a:tailEnd type="triangle" w="lg" len="lg"/>
          </a:ln>
          <a:effectLst/>
        </p:spPr>
      </p:cxnSp>
      <p:sp>
        <p:nvSpPr>
          <p:cNvPr id="47" name="Triangle isocèle 46">
            <a:extLst>
              <a:ext uri="{FF2B5EF4-FFF2-40B4-BE49-F238E27FC236}">
                <a16:creationId xmlns:a16="http://schemas.microsoft.com/office/drawing/2014/main" xmlns="" id="{C120EC92-3B4F-2460-2302-B082CE79A2AD}"/>
              </a:ext>
            </a:extLst>
          </p:cNvPr>
          <p:cNvSpPr/>
          <p:nvPr/>
        </p:nvSpPr>
        <p:spPr>
          <a:xfrm>
            <a:off x="7520524" y="3775134"/>
            <a:ext cx="355732" cy="197775"/>
          </a:xfrm>
          <a:prstGeom prst="triangle">
            <a:avLst/>
          </a:prstGeom>
          <a:solidFill>
            <a:srgbClr val="FF7F4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8" name="Freeform 9">
            <a:extLst>
              <a:ext uri="{FF2B5EF4-FFF2-40B4-BE49-F238E27FC236}">
                <a16:creationId xmlns:a16="http://schemas.microsoft.com/office/drawing/2014/main" xmlns="" id="{55B37CC4-E470-26F4-F541-1833EF58D0D9}"/>
              </a:ext>
            </a:extLst>
          </p:cNvPr>
          <p:cNvSpPr/>
          <p:nvPr/>
        </p:nvSpPr>
        <p:spPr>
          <a:xfrm>
            <a:off x="7650264" y="4036202"/>
            <a:ext cx="3099062" cy="396543"/>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200"/>
              </a:spcBef>
              <a:defRPr/>
            </a:pPr>
            <a:r>
              <a:rPr lang="en-US" sz="1600" b="1" dirty="0">
                <a:solidFill>
                  <a:srgbClr val="000000"/>
                </a:solidFill>
                <a:latin typeface="Century Gothic" panose="020B0502020202020204" pitchFamily="34" charset="0"/>
                <a:cs typeface="Arial" panose="020B0604020202020204" pitchFamily="34" charset="0"/>
              </a:rPr>
              <a:t>Focus de </a:t>
            </a:r>
            <a:r>
              <a:rPr lang="en-US" sz="1600" b="1" dirty="0" err="1">
                <a:solidFill>
                  <a:srgbClr val="000000"/>
                </a:solidFill>
                <a:latin typeface="Century Gothic" panose="020B0502020202020204" pitchFamily="34" charset="0"/>
                <a:cs typeface="Arial" panose="020B0604020202020204" pitchFamily="34" charset="0"/>
              </a:rPr>
              <a:t>cette</a:t>
            </a:r>
            <a:r>
              <a:rPr lang="en-US" sz="1600" b="1" dirty="0">
                <a:solidFill>
                  <a:srgbClr val="000000"/>
                </a:solidFill>
                <a:latin typeface="Century Gothic" panose="020B0502020202020204" pitchFamily="34" charset="0"/>
                <a:cs typeface="Arial" panose="020B0604020202020204" pitchFamily="34" charset="0"/>
              </a:rPr>
              <a:t> </a:t>
            </a:r>
            <a:r>
              <a:rPr lang="en-US" sz="1600" b="1" dirty="0" err="1">
                <a:solidFill>
                  <a:srgbClr val="000000"/>
                </a:solidFill>
                <a:latin typeface="Century Gothic" panose="020B0502020202020204" pitchFamily="34" charset="0"/>
                <a:cs typeface="Arial" panose="020B0604020202020204" pitchFamily="34" charset="0"/>
              </a:rPr>
              <a:t>présentation</a:t>
            </a:r>
            <a:r>
              <a:rPr lang="en-US" sz="1600" b="1" dirty="0">
                <a:solidFill>
                  <a:srgbClr val="000000"/>
                </a:solidFill>
                <a:latin typeface="Century Gothic" panose="020B0502020202020204" pitchFamily="34" charset="0"/>
                <a:cs typeface="Arial" panose="020B0604020202020204" pitchFamily="34" charset="0"/>
              </a:rPr>
              <a:t> </a:t>
            </a:r>
            <a:endParaRPr lang="en-US" sz="1400"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19564056"/>
      </p:ext>
    </p:extLst>
  </p:cSld>
  <p:clrMapOvr>
    <a:masterClrMapping/>
  </p:clrMapOvr>
</p:sld>
</file>

<file path=ppt/theme/theme1.xml><?xml version="1.0" encoding="utf-8"?>
<a:theme xmlns:a="http://schemas.openxmlformats.org/drawingml/2006/main" name="POUM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7768</TotalTime>
  <Words>21926</Words>
  <Application>Microsoft Office PowerPoint</Application>
  <PresentationFormat>Grand écran</PresentationFormat>
  <Paragraphs>6209</Paragraphs>
  <Slides>166</Slides>
  <Notes>29</Notes>
  <HiddenSlides>0</HiddenSlides>
  <MMClips>0</MMClips>
  <ScaleCrop>false</ScaleCrop>
  <HeadingPairs>
    <vt:vector size="6" baseType="variant">
      <vt:variant>
        <vt:lpstr>Polices utilisées</vt:lpstr>
      </vt:variant>
      <vt:variant>
        <vt:i4>14</vt:i4>
      </vt:variant>
      <vt:variant>
        <vt:lpstr>Thème</vt:lpstr>
      </vt:variant>
      <vt:variant>
        <vt:i4>7</vt:i4>
      </vt:variant>
      <vt:variant>
        <vt:lpstr>Titres des diapositives</vt:lpstr>
      </vt:variant>
      <vt:variant>
        <vt:i4>166</vt:i4>
      </vt:variant>
    </vt:vector>
  </HeadingPairs>
  <TitlesOfParts>
    <vt:vector size="187" baseType="lpstr">
      <vt:lpstr>宋体</vt:lpstr>
      <vt:lpstr>Arial</vt:lpstr>
      <vt:lpstr>Arial Narrow</vt:lpstr>
      <vt:lpstr>Calibri</vt:lpstr>
      <vt:lpstr>Calibri Light</vt:lpstr>
      <vt:lpstr>Century Gothic</vt:lpstr>
      <vt:lpstr>等线</vt:lpstr>
      <vt:lpstr>geneve</vt:lpstr>
      <vt:lpstr>Gordita</vt:lpstr>
      <vt:lpstr>Gordita Light</vt:lpstr>
      <vt:lpstr>Open Sans</vt:lpstr>
      <vt:lpstr>Police système Courant</vt:lpstr>
      <vt:lpstr>Sylfaen</vt:lpstr>
      <vt:lpstr>Wingdings</vt:lpstr>
      <vt:lpstr>POUMON</vt:lpstr>
      <vt:lpstr>Thème Office</vt:lpstr>
      <vt:lpstr>1_Thème Office</vt:lpstr>
      <vt:lpstr>2_Thème Office</vt:lpstr>
      <vt:lpstr>3_Thème Office</vt:lpstr>
      <vt:lpstr>4_Thème Office</vt:lpstr>
      <vt:lpstr>5_Thème Office</vt:lpstr>
      <vt:lpstr>Post-congrès Américain de Cancérologie Thoracique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Jean-Marc Alazard</dc:creator>
  <cp:lastModifiedBy>Nathalie PIPAUD</cp:lastModifiedBy>
  <cp:revision>127</cp:revision>
  <dcterms:created xsi:type="dcterms:W3CDTF">2023-04-28T09:45:40Z</dcterms:created>
  <dcterms:modified xsi:type="dcterms:W3CDTF">2023-06-26T10:02:53Z</dcterms:modified>
</cp:coreProperties>
</file>