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8" r:id="rId2"/>
    <p:sldId id="259" r:id="rId3"/>
    <p:sldId id="261" r:id="rId4"/>
    <p:sldId id="2147471192" r:id="rId5"/>
    <p:sldId id="279" r:id="rId6"/>
    <p:sldId id="280" r:id="rId7"/>
    <p:sldId id="281" r:id="rId8"/>
    <p:sldId id="284" r:id="rId9"/>
    <p:sldId id="285" r:id="rId10"/>
    <p:sldId id="286" r:id="rId11"/>
    <p:sldId id="288" r:id="rId12"/>
    <p:sldId id="289" r:id="rId13"/>
    <p:sldId id="290" r:id="rId14"/>
    <p:sldId id="292" r:id="rId15"/>
    <p:sldId id="291" r:id="rId16"/>
    <p:sldId id="293" r:id="rId17"/>
    <p:sldId id="295" r:id="rId18"/>
    <p:sldId id="296" r:id="rId19"/>
    <p:sldId id="2147471130" r:id="rId20"/>
    <p:sldId id="2147471137" r:id="rId21"/>
    <p:sldId id="2147471139" r:id="rId22"/>
    <p:sldId id="2147471140" r:id="rId23"/>
    <p:sldId id="2147471141" r:id="rId24"/>
    <p:sldId id="265" r:id="rId25"/>
    <p:sldId id="2147471194" r:id="rId26"/>
    <p:sldId id="2147471148" r:id="rId27"/>
    <p:sldId id="2147471189" r:id="rId28"/>
    <p:sldId id="2147471190" r:id="rId29"/>
    <p:sldId id="2147471168" r:id="rId30"/>
    <p:sldId id="2147471149" r:id="rId31"/>
    <p:sldId id="2147471150" r:id="rId32"/>
    <p:sldId id="2147471151" r:id="rId33"/>
    <p:sldId id="2147471152" r:id="rId34"/>
    <p:sldId id="2147471153" r:id="rId35"/>
    <p:sldId id="2147471154" r:id="rId36"/>
    <p:sldId id="2147471155" r:id="rId37"/>
    <p:sldId id="2147471156" r:id="rId38"/>
    <p:sldId id="2147471157" r:id="rId39"/>
    <p:sldId id="2147471158" r:id="rId40"/>
    <p:sldId id="2147471159" r:id="rId41"/>
    <p:sldId id="2147471160" r:id="rId42"/>
    <p:sldId id="2147471161" r:id="rId43"/>
    <p:sldId id="2147471162" r:id="rId44"/>
    <p:sldId id="2147471163" r:id="rId45"/>
    <p:sldId id="2147471164" r:id="rId46"/>
    <p:sldId id="2147471165" r:id="rId47"/>
    <p:sldId id="2147471166" r:id="rId48"/>
    <p:sldId id="2147471167" r:id="rId49"/>
    <p:sldId id="274" r:id="rId50"/>
    <p:sldId id="2147471193" r:id="rId51"/>
    <p:sldId id="2147471169" r:id="rId52"/>
    <p:sldId id="2147471170" r:id="rId53"/>
    <p:sldId id="2147471171" r:id="rId54"/>
    <p:sldId id="2147471172" r:id="rId55"/>
    <p:sldId id="2147471173" r:id="rId56"/>
    <p:sldId id="2147471174" r:id="rId57"/>
    <p:sldId id="2147471175" r:id="rId58"/>
    <p:sldId id="2147471176" r:id="rId59"/>
    <p:sldId id="2147471177" r:id="rId60"/>
    <p:sldId id="2147471178" r:id="rId61"/>
    <p:sldId id="2147471179" r:id="rId62"/>
    <p:sldId id="2147471180" r:id="rId63"/>
    <p:sldId id="2147471181" r:id="rId64"/>
    <p:sldId id="2147471182" r:id="rId65"/>
    <p:sldId id="2147471183" r:id="rId66"/>
    <p:sldId id="2147471184" r:id="rId67"/>
    <p:sldId id="2147471185" r:id="rId68"/>
    <p:sldId id="2147471186" r:id="rId69"/>
    <p:sldId id="2147471187" r:id="rId70"/>
    <p:sldId id="2147471188" r:id="rId71"/>
    <p:sldId id="2147471143" r:id="rId72"/>
    <p:sldId id="2147471218" r:id="rId73"/>
    <p:sldId id="2147471215" r:id="rId74"/>
    <p:sldId id="2147471209" r:id="rId75"/>
    <p:sldId id="2147471213" r:id="rId76"/>
    <p:sldId id="2147471212" r:id="rId77"/>
    <p:sldId id="2147471210" r:id="rId78"/>
    <p:sldId id="2147471205" r:id="rId79"/>
    <p:sldId id="2147471206" r:id="rId80"/>
    <p:sldId id="2147471211" r:id="rId81"/>
    <p:sldId id="2147471207" r:id="rId82"/>
    <p:sldId id="2147471208" r:id="rId8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F90"/>
    <a:srgbClr val="9C9C9C"/>
    <a:srgbClr val="CACBCB"/>
    <a:srgbClr val="FFFFFF"/>
    <a:srgbClr val="AFAFB0"/>
    <a:srgbClr val="8A8A8A"/>
    <a:srgbClr val="C2C2C2"/>
    <a:srgbClr val="9B11C7"/>
    <a:srgbClr val="E7E8EA"/>
    <a:srgbClr val="716E7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0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3A-0743-ADE9-9960BB504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77128"/>
        <c:axId val="296977912"/>
      </c:scatterChart>
      <c:valAx>
        <c:axId val="296977128"/>
        <c:scaling>
          <c:orientation val="minMax"/>
          <c:max val="7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7912"/>
        <c:crosses val="autoZero"/>
        <c:crossBetween val="midCat"/>
        <c:majorUnit val="12"/>
      </c:valAx>
      <c:valAx>
        <c:axId val="2969779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7128"/>
        <c:crosses val="autoZero"/>
        <c:crossBetween val="midCat"/>
        <c:majorUnit val="25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8D-714D-BD07-F95112C4A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39968"/>
        <c:axId val="390241144"/>
      </c:scatterChart>
      <c:valAx>
        <c:axId val="390239968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41144"/>
        <c:crosses val="autoZero"/>
        <c:crossBetween val="midCat"/>
        <c:majorUnit val="5"/>
      </c:valAx>
      <c:valAx>
        <c:axId val="390241144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3996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8D-714D-BD07-F95112C4A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43104"/>
        <c:axId val="390241928"/>
      </c:scatterChart>
      <c:valAx>
        <c:axId val="390243104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41928"/>
        <c:crosses val="autoZero"/>
        <c:crossBetween val="midCat"/>
        <c:majorUnit val="5"/>
      </c:valAx>
      <c:valAx>
        <c:axId val="390241928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43104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36832"/>
        <c:axId val="390237224"/>
      </c:scatterChart>
      <c:valAx>
        <c:axId val="390236832"/>
        <c:scaling>
          <c:orientation val="minMax"/>
          <c:max val="5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37224"/>
        <c:crosses val="autoZero"/>
        <c:crossBetween val="midCat"/>
        <c:majorUnit val="3"/>
      </c:valAx>
      <c:valAx>
        <c:axId val="39023722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36832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16-764B-B034-549BD6F1B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239184"/>
        <c:axId val="297169448"/>
      </c:scatterChart>
      <c:valAx>
        <c:axId val="390239184"/>
        <c:scaling>
          <c:orientation val="minMax"/>
          <c:max val="51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7169448"/>
        <c:crosses val="autoZero"/>
        <c:crossBetween val="midCat"/>
        <c:majorUnit val="3"/>
      </c:valAx>
      <c:valAx>
        <c:axId val="2971694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3918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7022361129514"/>
          <c:y val="2.8879098670961407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DA-2448-9593-4607A91E2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806896"/>
        <c:axId val="393807288"/>
      </c:scatterChart>
      <c:valAx>
        <c:axId val="393806896"/>
        <c:scaling>
          <c:orientation val="minMax"/>
          <c:max val="51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93807288"/>
        <c:crosses val="autoZero"/>
        <c:crossBetween val="midCat"/>
        <c:majorUnit val="3"/>
      </c:valAx>
      <c:valAx>
        <c:axId val="393807288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3806896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6-2D4C-BB01-8731DF0F0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812384"/>
        <c:axId val="393813560"/>
      </c:scatterChart>
      <c:valAx>
        <c:axId val="393812384"/>
        <c:scaling>
          <c:orientation val="minMax"/>
          <c:max val="4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3813560"/>
        <c:crosses val="autoZero"/>
        <c:crossBetween val="midCat"/>
        <c:majorUnit val="6"/>
        <c:minorUnit val="5"/>
      </c:valAx>
      <c:valAx>
        <c:axId val="39381356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93812384"/>
        <c:crosses val="autoZero"/>
        <c:crossBetween val="midCat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24-6B43-B101-79C7CD0C0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164744"/>
        <c:axId val="390238008"/>
      </c:scatterChart>
      <c:valAx>
        <c:axId val="297164744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38008"/>
        <c:crosses val="autoZero"/>
        <c:crossBetween val="midCat"/>
        <c:majorUnit val="12"/>
      </c:valAx>
      <c:valAx>
        <c:axId val="39023800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716474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9F-8646-B794-4BF5148FF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073832"/>
        <c:axId val="386078536"/>
      </c:scatterChart>
      <c:valAx>
        <c:axId val="386073832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6078536"/>
        <c:crosses val="autoZero"/>
        <c:crossBetween val="midCat"/>
        <c:majorUnit val="12"/>
      </c:valAx>
      <c:valAx>
        <c:axId val="386078536"/>
        <c:scaling>
          <c:orientation val="minMax"/>
          <c:max val="10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6073832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95-7949-8D95-1CE9BF0CE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074224"/>
        <c:axId val="386078144"/>
      </c:scatterChart>
      <c:valAx>
        <c:axId val="386074224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86078144"/>
        <c:crosses val="autoZero"/>
        <c:crossBetween val="midCat"/>
        <c:majorUnit val="6"/>
      </c:valAx>
      <c:valAx>
        <c:axId val="386078144"/>
        <c:scaling>
          <c:orientation val="minMax"/>
          <c:max val="100"/>
          <c:min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386074224"/>
        <c:crosses val="autoZero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7B-874E-B914-C6C8A0955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078928"/>
        <c:axId val="386075792"/>
      </c:scatterChart>
      <c:valAx>
        <c:axId val="386078928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6075792"/>
        <c:crosses val="autoZero"/>
        <c:crossBetween val="midCat"/>
        <c:majorUnit val="6"/>
      </c:valAx>
      <c:valAx>
        <c:axId val="38607579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607892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3A-0743-ADE9-9960BB504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74776"/>
        <c:axId val="296975168"/>
      </c:scatterChart>
      <c:valAx>
        <c:axId val="296974776"/>
        <c:scaling>
          <c:orientation val="minMax"/>
          <c:max val="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5168"/>
        <c:crosses val="autoZero"/>
        <c:crossBetween val="midCat"/>
        <c:majorUnit val="1"/>
      </c:valAx>
      <c:valAx>
        <c:axId val="29697516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4776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27488843413194E-2"/>
          <c:y val="3.1675224872556536E-2"/>
          <c:w val="0.47977599398461979"/>
          <c:h val="0.870328159410954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Décès non liés au cancer du sein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Abemaciclib + ET</c:v>
                </c:pt>
                <c:pt idx="1">
                  <c:v>ET seul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39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D4-2A4D-A028-22D5167366A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Décès dus au cancer du sein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Abemaciclib + ET</c:v>
                </c:pt>
                <c:pt idx="1">
                  <c:v>ET seul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118</c:v>
                </c:pt>
                <c:pt idx="1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D4-2A4D-A028-22D5167366A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Vivant avec une maladie métastatique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Abemaciclib + ET</c:v>
                </c:pt>
                <c:pt idx="1">
                  <c:v>ET seul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125</c:v>
                </c:pt>
                <c:pt idx="1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D4-2A4D-A028-22D5167366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6076576"/>
        <c:axId val="386079320"/>
      </c:barChart>
      <c:catAx>
        <c:axId val="3860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386079320"/>
        <c:crosses val="autoZero"/>
        <c:auto val="1"/>
        <c:lblAlgn val="ctr"/>
        <c:lblOffset val="100"/>
        <c:noMultiLvlLbl val="0"/>
      </c:catAx>
      <c:valAx>
        <c:axId val="38607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60765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30540924843521"/>
          <c:y val="0.39424295418973437"/>
          <c:w val="0.41162920566964811"/>
          <c:h val="0.30365997360322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11-6946-B783-EEE989CE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074616"/>
        <c:axId val="398002944"/>
      </c:scatterChart>
      <c:valAx>
        <c:axId val="386074616"/>
        <c:scaling>
          <c:orientation val="minMax"/>
          <c:max val="13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2944"/>
        <c:crosses val="autoZero"/>
        <c:crossBetween val="midCat"/>
        <c:majorUnit val="12"/>
      </c:valAx>
      <c:valAx>
        <c:axId val="39800294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607461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27-9C45-B66F-2965E8F2B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006864"/>
        <c:axId val="398000984"/>
      </c:scatterChart>
      <c:valAx>
        <c:axId val="398006864"/>
        <c:scaling>
          <c:orientation val="minMax"/>
          <c:max val="1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0984"/>
        <c:crosses val="autoZero"/>
        <c:crossBetween val="midCat"/>
        <c:majorUnit val="2"/>
      </c:valAx>
      <c:valAx>
        <c:axId val="398000984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6864"/>
        <c:crosses val="autoZero"/>
        <c:crossBetween val="midCat"/>
        <c:majorUnit val="0.25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43-2F43-86E1-080F5CCCF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000592"/>
        <c:axId val="398005688"/>
      </c:scatterChart>
      <c:valAx>
        <c:axId val="398000592"/>
        <c:scaling>
          <c:orientation val="minMax"/>
          <c:max val="1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5688"/>
        <c:crosses val="autoZero"/>
        <c:crossBetween val="midCat"/>
        <c:majorUnit val="20"/>
      </c:valAx>
      <c:valAx>
        <c:axId val="39800568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0592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43-2F43-86E1-080F5CCCF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003336"/>
        <c:axId val="398003728"/>
      </c:scatterChart>
      <c:valAx>
        <c:axId val="398003336"/>
        <c:scaling>
          <c:orientation val="minMax"/>
          <c:max val="1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3728"/>
        <c:crosses val="autoZero"/>
        <c:crossBetween val="midCat"/>
        <c:majorUnit val="20"/>
      </c:valAx>
      <c:valAx>
        <c:axId val="39800372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3336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43-2F43-86E1-080F5CCCF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000200"/>
        <c:axId val="398001376"/>
      </c:scatterChart>
      <c:valAx>
        <c:axId val="398000200"/>
        <c:scaling>
          <c:orientation val="minMax"/>
          <c:max val="1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1376"/>
        <c:crosses val="autoZero"/>
        <c:crossBetween val="midCat"/>
        <c:majorUnit val="20"/>
      </c:valAx>
      <c:valAx>
        <c:axId val="398001376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0200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D94-E745-8383-313F033B8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001768"/>
        <c:axId val="398004904"/>
      </c:scatterChart>
      <c:valAx>
        <c:axId val="398001768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98004904"/>
        <c:crosses val="autoZero"/>
        <c:crossBetween val="midCat"/>
        <c:majorUnit val="20"/>
      </c:valAx>
      <c:valAx>
        <c:axId val="398004904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800176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0F-D54C-A203-2CDEF1925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075400"/>
        <c:axId val="386073440"/>
      </c:scatterChart>
      <c:valAx>
        <c:axId val="386075400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86073440"/>
        <c:crosses val="autoZero"/>
        <c:crossBetween val="midCat"/>
        <c:majorUnit val="20"/>
      </c:valAx>
      <c:valAx>
        <c:axId val="386073440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86075400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6A-894E-A96A-7FE9A03FC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243704"/>
        <c:axId val="401244096"/>
      </c:scatterChart>
      <c:valAx>
        <c:axId val="401243704"/>
        <c:scaling>
          <c:orientation val="minMax"/>
          <c:max val="6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401244096"/>
        <c:crosses val="autoZero"/>
        <c:crossBetween val="midCat"/>
        <c:majorUnit val="12"/>
      </c:valAx>
      <c:valAx>
        <c:axId val="401244096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401243704"/>
        <c:crosses val="autoZero"/>
        <c:crossBetween val="midCat"/>
        <c:majorUnit val="0.25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3A-0743-ADE9-9960BB504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72816"/>
        <c:axId val="296972032"/>
      </c:scatterChart>
      <c:valAx>
        <c:axId val="296972816"/>
        <c:scaling>
          <c:orientation val="minMax"/>
          <c:max val="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2032"/>
        <c:crosses val="autoZero"/>
        <c:crossBetween val="midCat"/>
        <c:majorUnit val="1"/>
      </c:valAx>
      <c:valAx>
        <c:axId val="296972032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2816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8C-404D-93A5-68B936789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72424"/>
        <c:axId val="296973600"/>
      </c:scatterChart>
      <c:valAx>
        <c:axId val="296972424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3600"/>
        <c:crosses val="autoZero"/>
        <c:crossBetween val="midCat"/>
        <c:majorUnit val="3"/>
      </c:valAx>
      <c:valAx>
        <c:axId val="296973600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2424"/>
        <c:crosses val="autoZero"/>
        <c:crossBetween val="midCat"/>
        <c:majorUnit val="0.25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8C-404D-93A5-68B936789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76344"/>
        <c:axId val="211226200"/>
      </c:scatterChart>
      <c:valAx>
        <c:axId val="296976344"/>
        <c:scaling>
          <c:orientation val="minMax"/>
          <c:max val="2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11226200"/>
        <c:crosses val="autoZero"/>
        <c:crossBetween val="midCat"/>
        <c:majorUnit val="3"/>
      </c:valAx>
      <c:valAx>
        <c:axId val="211226200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6344"/>
        <c:crosses val="autoZero"/>
        <c:crossBetween val="midCat"/>
        <c:majorUnit val="0.25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14-4745-A213-258750DE2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171016"/>
        <c:axId val="297165920"/>
      </c:scatterChart>
      <c:valAx>
        <c:axId val="297171016"/>
        <c:scaling>
          <c:orientation val="minMax"/>
          <c:max val="4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97165920"/>
        <c:crosses val="autoZero"/>
        <c:crossBetween val="midCat"/>
        <c:majorUnit val="6"/>
      </c:valAx>
      <c:valAx>
        <c:axId val="29716592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297171016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5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6553711071477"/>
          <c:y val="4.3695839566112261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14-4745-A213-258750DE2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168664"/>
        <c:axId val="297171408"/>
      </c:scatterChart>
      <c:valAx>
        <c:axId val="297168664"/>
        <c:scaling>
          <c:orientation val="minMax"/>
          <c:max val="2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97171408"/>
        <c:crosses val="autoZero"/>
        <c:crossBetween val="midCat"/>
        <c:majorUnit val="6"/>
      </c:valAx>
      <c:valAx>
        <c:axId val="29717140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297168664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5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635885094394E-2"/>
          <c:y val="2.17274024033747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AB-8D4D-939D-E5F889873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7167880"/>
        <c:axId val="297169056"/>
      </c:scatterChart>
      <c:valAx>
        <c:axId val="297167880"/>
        <c:scaling>
          <c:orientation val="minMax"/>
          <c:max val="27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97169056"/>
        <c:crosses val="autoZero"/>
        <c:crossBetween val="midCat"/>
        <c:majorUnit val="3"/>
      </c:valAx>
      <c:valAx>
        <c:axId val="297169056"/>
        <c:scaling>
          <c:orientation val="minMax"/>
          <c:max val="0.60000000000000009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7167880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564385566401E-2"/>
          <c:y val="2.8879253343704499E-2"/>
          <c:w val="0.87223329781645598"/>
          <c:h val="0.83952527100163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2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1D-DA4A-93C5-BC09375FF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73992"/>
        <c:axId val="390239576"/>
      </c:scatterChart>
      <c:valAx>
        <c:axId val="296973992"/>
        <c:scaling>
          <c:orientation val="minMax"/>
          <c:max val="7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390239576"/>
        <c:crosses val="autoZero"/>
        <c:crossBetween val="midCat"/>
        <c:majorUnit val="3"/>
      </c:valAx>
      <c:valAx>
        <c:axId val="390239576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296973992"/>
        <c:crosses val="autoZero"/>
        <c:crossBetween val="midCat"/>
        <c:majorUnit val="0.1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4C08-273A-4017-B98E-CFCDAD01A489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F3D6-16EC-4F6A-B14B-B7BC89873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1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55A0-A0C8-4B26-AD6B-56FBBD5C56A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FB145C-E3AA-1E42-8B7C-D4BDCD2AC98C}"/>
              </a:ext>
            </a:extLst>
          </p:cNvPr>
          <p:cNvSpPr/>
          <p:nvPr userDrawn="1"/>
        </p:nvSpPr>
        <p:spPr>
          <a:xfrm>
            <a:off x="-22485" y="-13500"/>
            <a:ext cx="195352" cy="6871499"/>
          </a:xfrm>
          <a:prstGeom prst="rect">
            <a:avLst/>
          </a:prstGeom>
          <a:solidFill>
            <a:srgbClr val="F3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CB83D80-8996-3041-801D-ED9418E30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BC055C6-56D5-A042-8B3E-FDBD9F3C610F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55BC16A-E39F-9B45-BE86-EB16A9416281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rgbClr val="F33DFF"/>
              </a:gs>
              <a:gs pos="16000">
                <a:srgbClr val="9B11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0FF44A6-AAC8-F042-ABBB-75775D86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2020" y="2770246"/>
            <a:ext cx="6021779" cy="165576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rgbClr val="9B11C7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SEIN FR</a:t>
            </a:r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9573509E-AF64-3846-B131-FCE3CE8A016E}"/>
              </a:ext>
            </a:extLst>
          </p:cNvPr>
          <p:cNvSpPr/>
          <p:nvPr userDrawn="1"/>
        </p:nvSpPr>
        <p:spPr>
          <a:xfrm>
            <a:off x="3009900" y="2569427"/>
            <a:ext cx="2057400" cy="2057400"/>
          </a:xfrm>
          <a:prstGeom prst="ellipse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028CF480-F3AC-A941-B17A-E0E024CB615E}"/>
              </a:ext>
            </a:extLst>
          </p:cNvPr>
          <p:cNvSpPr txBox="1"/>
          <p:nvPr userDrawn="1"/>
        </p:nvSpPr>
        <p:spPr>
          <a:xfrm>
            <a:off x="294732" y="6423261"/>
            <a:ext cx="51074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0" i="0" noProof="0" dirty="0">
                <a:solidFill>
                  <a:schemeClr val="bg1"/>
                </a:solidFill>
                <a:latin typeface="Arial Narrow" panose="020B0606020202030204" pitchFamily="34" charset="0"/>
                <a:ea typeface="Helvetica 25 Ultra Light" panose="02000206000000020004" pitchFamily="2" charset="0"/>
                <a:cs typeface="Helvetica Neue" panose="02000503000000020004" pitchFamily="2" charset="0"/>
              </a:rPr>
              <a:t>Un évènement                                    avec le soutien institutionnel du laboratoire</a:t>
            </a:r>
          </a:p>
        </p:txBody>
      </p:sp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81" y="6388240"/>
            <a:ext cx="1187603" cy="354285"/>
          </a:xfrm>
          <a:prstGeom prst="rect">
            <a:avLst/>
          </a:prstGeom>
        </p:spPr>
      </p:pic>
      <p:sp>
        <p:nvSpPr>
          <p:cNvPr id="34" name="Espace réservé du texte 33">
            <a:extLst>
              <a:ext uri="{FF2B5EF4-FFF2-40B4-BE49-F238E27FC236}">
                <a16:creationId xmlns="" xmlns:a16="http://schemas.microsoft.com/office/drawing/2014/main" id="{C06C6E23-1FBE-C34E-8CA2-619BFAEAA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2547108"/>
            <a:ext cx="2057400" cy="20574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67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7DFCFEB4-525C-EE49-AC00-3FA259FF2742}"/>
              </a:ext>
            </a:extLst>
          </p:cNvPr>
          <p:cNvSpPr/>
          <p:nvPr userDrawn="1"/>
        </p:nvSpPr>
        <p:spPr>
          <a:xfrm>
            <a:off x="-22485" y="-13500"/>
            <a:ext cx="195352" cy="6871499"/>
          </a:xfrm>
          <a:prstGeom prst="rect">
            <a:avLst/>
          </a:prstGeom>
          <a:solidFill>
            <a:srgbClr val="F3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60C66906-21FD-954F-81C6-0C447146A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D1A2DF95-16A8-EC44-AEF0-17BF618E5CFE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DFB868C-53A3-834B-A028-3D081BBA5FB5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rgbClr val="F33DFF"/>
              </a:gs>
              <a:gs pos="16000">
                <a:srgbClr val="9B11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SEIN FR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BC46FDB1-F9F7-EE40-9351-FA23F4A760E3}"/>
              </a:ext>
            </a:extLst>
          </p:cNvPr>
          <p:cNvCxnSpPr/>
          <p:nvPr userDrawn="1"/>
        </p:nvCxnSpPr>
        <p:spPr>
          <a:xfrm>
            <a:off x="5332020" y="2688181"/>
            <a:ext cx="0" cy="3190105"/>
          </a:xfrm>
          <a:prstGeom prst="line">
            <a:avLst/>
          </a:prstGeom>
          <a:ln>
            <a:solidFill>
              <a:srgbClr val="9B1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94431DBA-FB31-CE4A-869C-9B6BDF8E8BE5}"/>
              </a:ext>
            </a:extLst>
          </p:cNvPr>
          <p:cNvSpPr/>
          <p:nvPr userDrawn="1"/>
        </p:nvSpPr>
        <p:spPr>
          <a:xfrm>
            <a:off x="3009900" y="2569427"/>
            <a:ext cx="2057400" cy="2057400"/>
          </a:xfrm>
          <a:prstGeom prst="ellipse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9" name="Espace réservé du texte 33">
            <a:extLst>
              <a:ext uri="{FF2B5EF4-FFF2-40B4-BE49-F238E27FC236}">
                <a16:creationId xmlns="" xmlns:a16="http://schemas.microsoft.com/office/drawing/2014/main" id="{BAFB7174-EFE2-8141-860F-405FCA248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9900" y="2551374"/>
            <a:ext cx="2057400" cy="2057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F7DB822B-59AD-BF49-AAD2-0A740F54ED22}"/>
              </a:ext>
            </a:extLst>
          </p:cNvPr>
          <p:cNvSpPr txBox="1"/>
          <p:nvPr userDrawn="1"/>
        </p:nvSpPr>
        <p:spPr>
          <a:xfrm>
            <a:off x="294732" y="6423261"/>
            <a:ext cx="43428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47" b="0" i="0" noProof="0">
                <a:solidFill>
                  <a:schemeClr val="bg1"/>
                </a:solidFill>
                <a:latin typeface="Arial Narrow" panose="020B0606020202030204" pitchFamily="34" charset="0"/>
                <a:ea typeface="Helvetica 25 Ultra Light" panose="02000206000000020004" pitchFamily="2" charset="0"/>
              </a:rPr>
              <a:t>Un </a:t>
            </a:r>
            <a:r>
              <a:rPr lang="fr-FR" sz="1300" b="0" i="0" noProof="0">
                <a:solidFill>
                  <a:schemeClr val="bg1"/>
                </a:solidFill>
                <a:latin typeface="Arial Narrow" panose="020B0606020202030204" pitchFamily="34" charset="0"/>
                <a:ea typeface="Helvetica 25 Ultra Light" panose="02000206000000020004" pitchFamily="2" charset="0"/>
              </a:rPr>
              <a:t>évènement                                    avec le soutien institutionnel de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="" xmlns:a16="http://schemas.microsoft.com/office/drawing/2014/main" id="{92357008-CC5B-E843-935C-8114F89D5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0607" y="2975972"/>
            <a:ext cx="4932000" cy="361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="" xmlns:a16="http://schemas.microsoft.com/office/drawing/2014/main" id="{560142CD-108C-BB45-A5EC-C8EEE515C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90606" y="2694427"/>
            <a:ext cx="5422812" cy="363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81" y="6388240"/>
            <a:ext cx="1187603" cy="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861F674-44C4-EC4A-8564-EE3B2ECB9328}"/>
              </a:ext>
            </a:extLst>
          </p:cNvPr>
          <p:cNvSpPr/>
          <p:nvPr userDrawn="1"/>
        </p:nvSpPr>
        <p:spPr>
          <a:xfrm>
            <a:off x="-22485" y="-13500"/>
            <a:ext cx="195352" cy="6871499"/>
          </a:xfrm>
          <a:prstGeom prst="rect">
            <a:avLst/>
          </a:prstGeom>
          <a:solidFill>
            <a:srgbClr val="F33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4C3C6B99-4B7A-8640-8B1B-F1080F685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D30C10B-3ACF-0D4B-A1B1-97022599E7A6}"/>
              </a:ext>
            </a:extLst>
          </p:cNvPr>
          <p:cNvSpPr/>
          <p:nvPr userDrawn="1"/>
        </p:nvSpPr>
        <p:spPr>
          <a:xfrm>
            <a:off x="12017590" y="-13500"/>
            <a:ext cx="195351" cy="2244674"/>
          </a:xfrm>
          <a:prstGeom prst="rect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CDAE95D-F49A-D949-A330-DBA4746C834C}"/>
              </a:ext>
            </a:extLst>
          </p:cNvPr>
          <p:cNvSpPr/>
          <p:nvPr userDrawn="1"/>
        </p:nvSpPr>
        <p:spPr>
          <a:xfrm rot="5400000">
            <a:off x="6007582" y="-6021083"/>
            <a:ext cx="176835" cy="12192002"/>
          </a:xfrm>
          <a:prstGeom prst="rect">
            <a:avLst/>
          </a:prstGeom>
          <a:gradFill>
            <a:gsLst>
              <a:gs pos="87000">
                <a:srgbClr val="F33DFF"/>
              </a:gs>
              <a:gs pos="16000">
                <a:srgbClr val="9B11C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SEIN FR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BC46FDB1-F9F7-EE40-9351-FA23F4A760E3}"/>
              </a:ext>
            </a:extLst>
          </p:cNvPr>
          <p:cNvCxnSpPr>
            <a:cxnSpLocks/>
          </p:cNvCxnSpPr>
          <p:nvPr userDrawn="1"/>
        </p:nvCxnSpPr>
        <p:spPr>
          <a:xfrm>
            <a:off x="2766950" y="1823165"/>
            <a:ext cx="0" cy="3912616"/>
          </a:xfrm>
          <a:prstGeom prst="line">
            <a:avLst/>
          </a:prstGeom>
          <a:ln>
            <a:solidFill>
              <a:srgbClr val="9B1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57">
            <a:extLst>
              <a:ext uri="{FF2B5EF4-FFF2-40B4-BE49-F238E27FC236}">
                <a16:creationId xmlns="" xmlns:a16="http://schemas.microsoft.com/office/drawing/2014/main" id="{790C1983-5C0A-D044-86BB-9CD7DAB697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277" y="2050199"/>
            <a:ext cx="5534025" cy="36195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57">
            <a:extLst>
              <a:ext uri="{FF2B5EF4-FFF2-40B4-BE49-F238E27FC236}">
                <a16:creationId xmlns="" xmlns:a16="http://schemas.microsoft.com/office/drawing/2014/main" id="{4072012C-D254-5A49-B1AF-BF121A6EC8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5277" y="2939775"/>
            <a:ext cx="5534025" cy="36195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texte 57">
            <a:extLst>
              <a:ext uri="{FF2B5EF4-FFF2-40B4-BE49-F238E27FC236}">
                <a16:creationId xmlns="" xmlns:a16="http://schemas.microsoft.com/office/drawing/2014/main" id="{EEEF8F32-32ED-4E44-990A-EC649A8F77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55277" y="3854010"/>
            <a:ext cx="5534025" cy="36195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57">
            <a:extLst>
              <a:ext uri="{FF2B5EF4-FFF2-40B4-BE49-F238E27FC236}">
                <a16:creationId xmlns="" xmlns:a16="http://schemas.microsoft.com/office/drawing/2014/main" id="{2DB4A863-ACEA-6E4B-ADF3-CD54DCAD56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55277" y="4768146"/>
            <a:ext cx="5534025" cy="36195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57">
            <a:extLst>
              <a:ext uri="{FF2B5EF4-FFF2-40B4-BE49-F238E27FC236}">
                <a16:creationId xmlns="" xmlns:a16="http://schemas.microsoft.com/office/drawing/2014/main" id="{6CE17E4D-E822-804F-87D9-7148E83C5E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55277" y="5663532"/>
            <a:ext cx="5534025" cy="36195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82B9D15-75F6-7B44-A9B7-79D8DD0B48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55277" y="2576513"/>
            <a:ext cx="6667534" cy="363537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0" name="Espace réservé du texte 9">
            <a:extLst>
              <a:ext uri="{FF2B5EF4-FFF2-40B4-BE49-F238E27FC236}">
                <a16:creationId xmlns="" xmlns:a16="http://schemas.microsoft.com/office/drawing/2014/main" id="{42E10BC2-C374-6942-8057-8B3E989976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55277" y="3477949"/>
            <a:ext cx="6667534" cy="363537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="" xmlns:a16="http://schemas.microsoft.com/office/drawing/2014/main" id="{980AB430-9E3B-7343-A2BF-A616C39E07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55277" y="4390332"/>
            <a:ext cx="6667534" cy="363537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="" xmlns:a16="http://schemas.microsoft.com/office/drawing/2014/main" id="{82036036-11DD-2A48-A7D8-4D054835B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55277" y="5281316"/>
            <a:ext cx="6667534" cy="363537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3" name="Espace réservé du texte 9">
            <a:extLst>
              <a:ext uri="{FF2B5EF4-FFF2-40B4-BE49-F238E27FC236}">
                <a16:creationId xmlns="" xmlns:a16="http://schemas.microsoft.com/office/drawing/2014/main" id="{EB186E5C-AACD-E944-B72A-8B99A8AA7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55277" y="1685529"/>
            <a:ext cx="6667534" cy="363537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4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E1A45F5A-A68F-3C43-A19F-C1D351488964}"/>
              </a:ext>
            </a:extLst>
          </p:cNvPr>
          <p:cNvSpPr txBox="1"/>
          <p:nvPr userDrawn="1"/>
        </p:nvSpPr>
        <p:spPr>
          <a:xfrm>
            <a:off x="294732" y="6423261"/>
            <a:ext cx="43524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0" i="0" noProof="0">
                <a:solidFill>
                  <a:schemeClr val="bg1"/>
                </a:solidFill>
                <a:latin typeface="Arial Narrow" panose="020B0606020202030204" pitchFamily="34" charset="0"/>
                <a:ea typeface="Helvetica 25 Ultra Light" panose="02000206000000020004" pitchFamily="2" charset="0"/>
              </a:rPr>
              <a:t>Un évènement                                    avec le soutien institutionnel de</a:t>
            </a:r>
          </a:p>
        </p:txBody>
      </p:sp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81" y="6388240"/>
            <a:ext cx="1187603" cy="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>
            <a:extLst>
              <a:ext uri="{FF2B5EF4-FFF2-40B4-BE49-F238E27FC236}">
                <a16:creationId xmlns="" xmlns:a16="http://schemas.microsoft.com/office/drawing/2014/main" id="{9F013EF5-0342-9840-A53E-6CA3BB4977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6" y="-19410"/>
            <a:ext cx="12199495" cy="686339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1C935D7C-10BF-1C48-872C-2ACD96CB6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0FF44A6-AAC8-F042-ABBB-75775D86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5416" y="3344826"/>
            <a:ext cx="5533895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158A3064-90BE-F74C-858C-A9C6DE13C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1" dirty="0">
                <a:latin typeface="Helvetica Neue Condensed" panose="02000503000000020004" pitchFamily="2" charset="0"/>
              </a:rPr>
              <a:t>MASQUE SEIN FR</a:t>
            </a:r>
            <a:endParaRPr lang="fr-FR" dirty="0"/>
          </a:p>
        </p:txBody>
      </p:sp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C01360C9-3685-AD42-8838-CAE387DEDC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BC46FDB1-F9F7-EE40-9351-FA23F4A760E3}"/>
              </a:ext>
            </a:extLst>
          </p:cNvPr>
          <p:cNvCxnSpPr>
            <a:cxnSpLocks/>
          </p:cNvCxnSpPr>
          <p:nvPr userDrawn="1"/>
        </p:nvCxnSpPr>
        <p:spPr>
          <a:xfrm>
            <a:off x="5759531" y="2866529"/>
            <a:ext cx="0" cy="2679248"/>
          </a:xfrm>
          <a:prstGeom prst="line">
            <a:avLst/>
          </a:prstGeom>
          <a:ln>
            <a:solidFill>
              <a:srgbClr val="9B1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ous-titre 2">
            <a:extLst>
              <a:ext uri="{FF2B5EF4-FFF2-40B4-BE49-F238E27FC236}">
                <a16:creationId xmlns="" xmlns:a16="http://schemas.microsoft.com/office/drawing/2014/main" id="{1C57A5E3-9731-D242-9A29-BCE249F6360B}"/>
              </a:ext>
            </a:extLst>
          </p:cNvPr>
          <p:cNvSpPr txBox="1">
            <a:spLocks/>
          </p:cNvSpPr>
          <p:nvPr userDrawn="1"/>
        </p:nvSpPr>
        <p:spPr>
          <a:xfrm>
            <a:off x="6055415" y="2936011"/>
            <a:ext cx="459573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Présenté par :</a:t>
            </a:r>
          </a:p>
        </p:txBody>
      </p:sp>
      <p:sp>
        <p:nvSpPr>
          <p:cNvPr id="58" name="Espace réservé du texte 57">
            <a:extLst>
              <a:ext uri="{FF2B5EF4-FFF2-40B4-BE49-F238E27FC236}">
                <a16:creationId xmlns="" xmlns:a16="http://schemas.microsoft.com/office/drawing/2014/main" id="{4D05FC67-62CF-E843-8A85-0B02660A3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55278" y="3764182"/>
            <a:ext cx="5534025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="" xmlns:a16="http://schemas.microsoft.com/office/drawing/2014/main" id="{2AB83186-D109-4643-AF2E-79769B0A2AE1}"/>
              </a:ext>
            </a:extLst>
          </p:cNvPr>
          <p:cNvSpPr/>
          <p:nvPr userDrawn="1"/>
        </p:nvSpPr>
        <p:spPr>
          <a:xfrm>
            <a:off x="3498099" y="2936011"/>
            <a:ext cx="2057400" cy="2057400"/>
          </a:xfrm>
          <a:prstGeom prst="ellipse">
            <a:avLst/>
          </a:prstGeom>
          <a:solidFill>
            <a:srgbClr val="9B1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2800" b="1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0" name="Espace réservé du texte 33">
            <a:extLst>
              <a:ext uri="{FF2B5EF4-FFF2-40B4-BE49-F238E27FC236}">
                <a16:creationId xmlns="" xmlns:a16="http://schemas.microsoft.com/office/drawing/2014/main" id="{06E8F213-13CC-1745-8A17-F770888918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8099" y="2935934"/>
            <a:ext cx="2057400" cy="2057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656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4C3E72-B913-924C-95E0-2C75FF3A1DEE}"/>
              </a:ext>
            </a:extLst>
          </p:cNvPr>
          <p:cNvSpPr/>
          <p:nvPr userDrawn="1"/>
        </p:nvSpPr>
        <p:spPr>
          <a:xfrm>
            <a:off x="1" y="0"/>
            <a:ext cx="668040" cy="6415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B4C7006-8121-0947-8009-C07EB3C33676}"/>
              </a:ext>
            </a:extLst>
          </p:cNvPr>
          <p:cNvSpPr/>
          <p:nvPr userDrawn="1"/>
        </p:nvSpPr>
        <p:spPr>
          <a:xfrm>
            <a:off x="119890" y="239730"/>
            <a:ext cx="428263" cy="4282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re 11">
            <a:extLst>
              <a:ext uri="{FF2B5EF4-FFF2-40B4-BE49-F238E27FC236}">
                <a16:creationId xmlns=""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07" y="229887"/>
            <a:ext cx="11043886" cy="696037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</a:t>
            </a:r>
            <a:r>
              <a:rPr lang="fr-FR" dirty="0"/>
              <a:t>style du titre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859564C-0436-844A-8E3F-6DEED438BFF6}"/>
              </a:ext>
            </a:extLst>
          </p:cNvPr>
          <p:cNvSpPr/>
          <p:nvPr userDrawn="1"/>
        </p:nvSpPr>
        <p:spPr>
          <a:xfrm rot="16200000">
            <a:off x="-1637689" y="4000420"/>
            <a:ext cx="394342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fr-FR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Ce contenu est un un rapport et/ou un résumé de communications d’un congrès </a:t>
            </a:r>
            <a:r>
              <a:rPr lang="fr-FR" sz="800" b="0" i="0">
                <a:latin typeface="Arial Narrow" panose="020B0604020202020204" pitchFamily="34" charset="0"/>
                <a:cs typeface="Arial Narrow" panose="020B0604020202020204" pitchFamily="34" charset="0"/>
              </a:rPr>
              <a:t>dont l'objectif</a:t>
            </a:r>
            <a:br>
              <a:rPr lang="fr-FR" sz="800" b="0" i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b="0" i="0">
                <a:latin typeface="Arial Narrow" panose="020B0604020202020204" pitchFamily="34" charset="0"/>
                <a:cs typeface="Arial Narrow" panose="020B0604020202020204" pitchFamily="34" charset="0"/>
              </a:rPr>
              <a:t>est </a:t>
            </a:r>
            <a:r>
              <a:rPr lang="fr-FR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de fournir des informations sur l'état actuel de la recherche ; les 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=""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374" y="6254750"/>
            <a:ext cx="8488425" cy="6032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=""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8082" y="2054150"/>
            <a:ext cx="10332000" cy="3688253"/>
          </a:xfrm>
        </p:spPr>
        <p:txBody>
          <a:bodyPr>
            <a:noAutofit/>
          </a:bodyPr>
          <a:lstStyle>
            <a:lvl1pPr marL="336550" indent="-336550">
              <a:lnSpc>
                <a:spcPct val="100000"/>
              </a:lnSpc>
              <a:buClr>
                <a:srgbClr val="9B11C7"/>
              </a:buClr>
              <a:buSzPct val="85000"/>
              <a:buFont typeface=".Lucida Grande UI Regular"/>
              <a:buChar char="►"/>
              <a:defRPr sz="2400" b="0" i="0">
                <a:latin typeface="+mj-lt"/>
                <a:cs typeface="Arial Narrow" panose="020B0604020202020204" pitchFamily="34" charset="0"/>
              </a:defRPr>
            </a:lvl1pPr>
            <a:lvl2pPr marL="540000" indent="-228600">
              <a:lnSpc>
                <a:spcPct val="1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Police système Courant"/>
              <a:buChar char="●"/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Narrow" panose="020B0604020202020204" pitchFamily="34" charset="0"/>
              </a:defRPr>
            </a:lvl2pPr>
            <a:lvl3pPr marL="792000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à"/>
              <a:defRPr sz="1800" b="0" i="0">
                <a:solidFill>
                  <a:schemeClr val="accent1"/>
                </a:solidFill>
                <a:latin typeface="+mj-lt"/>
                <a:cs typeface="Arial Narrow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 Troisième </a:t>
            </a:r>
            <a:r>
              <a:rPr lang="fr-FR" dirty="0"/>
              <a:t>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=""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1045107"/>
            <a:ext cx="10332000" cy="58261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833374" y="818880"/>
            <a:ext cx="1135862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6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C4C3E72-B913-924C-95E0-2C75FF3A1DEE}"/>
              </a:ext>
            </a:extLst>
          </p:cNvPr>
          <p:cNvSpPr/>
          <p:nvPr userDrawn="1"/>
        </p:nvSpPr>
        <p:spPr>
          <a:xfrm>
            <a:off x="1" y="0"/>
            <a:ext cx="668040" cy="6415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C6E8FE6-551D-FF45-9394-E906AAC0B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86" y="6257931"/>
            <a:ext cx="12214485" cy="62071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BB4C7006-8121-0947-8009-C07EB3C33676}"/>
              </a:ext>
            </a:extLst>
          </p:cNvPr>
          <p:cNvSpPr/>
          <p:nvPr userDrawn="1"/>
        </p:nvSpPr>
        <p:spPr>
          <a:xfrm>
            <a:off x="119890" y="239730"/>
            <a:ext cx="428263" cy="4282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1" name="Titre 11">
            <a:extLst>
              <a:ext uri="{FF2B5EF4-FFF2-40B4-BE49-F238E27FC236}">
                <a16:creationId xmlns="" xmlns:a16="http://schemas.microsoft.com/office/drawing/2014/main" id="{25C94211-B0CA-A042-BCC0-362BBEA5A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07" y="229887"/>
            <a:ext cx="11043886" cy="696037"/>
          </a:xfrm>
          <a:prstGeom prst="rect">
            <a:avLst/>
          </a:prstGeom>
        </p:spPr>
        <p:txBody>
          <a:bodyPr numCol="1" anchor="t" anchorCtr="0"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</a:t>
            </a:r>
            <a:r>
              <a:rPr lang="fr-FR" dirty="0"/>
              <a:t>style du titre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5D83833C-CD74-AD47-971D-71FFC0C6A1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329" y="6393004"/>
            <a:ext cx="1187603" cy="354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859564C-0436-844A-8E3F-6DEED438BFF6}"/>
              </a:ext>
            </a:extLst>
          </p:cNvPr>
          <p:cNvSpPr/>
          <p:nvPr userDrawn="1"/>
        </p:nvSpPr>
        <p:spPr>
          <a:xfrm rot="16200000">
            <a:off x="-1637689" y="4000420"/>
            <a:ext cx="3943421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fr-FR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Ce contenu est un un rapport et/ou un résumé de communications d’un congrès </a:t>
            </a:r>
            <a:r>
              <a:rPr lang="fr-FR" sz="800" b="0" i="0">
                <a:latin typeface="Arial Narrow" panose="020B0604020202020204" pitchFamily="34" charset="0"/>
                <a:cs typeface="Arial Narrow" panose="020B0604020202020204" pitchFamily="34" charset="0"/>
              </a:rPr>
              <a:t>dont l'objectif</a:t>
            </a:r>
            <a:br>
              <a:rPr lang="fr-FR" sz="800" b="0" i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fr-FR" sz="800" b="0" i="0">
                <a:latin typeface="Arial Narrow" panose="020B0604020202020204" pitchFamily="34" charset="0"/>
                <a:cs typeface="Arial Narrow" panose="020B0604020202020204" pitchFamily="34" charset="0"/>
              </a:rPr>
              <a:t>est </a:t>
            </a:r>
            <a:r>
              <a:rPr lang="fr-FR" sz="800" b="0" i="0" dirty="0">
                <a:latin typeface="Arial Narrow" panose="020B0604020202020204" pitchFamily="34" charset="0"/>
                <a:cs typeface="Arial Narrow" panose="020B0604020202020204" pitchFamily="34" charset="0"/>
              </a:rPr>
              <a:t>de fournir des informations sur l'état actuel de la recherche ; les données présentées ici sont susceptibles de ne pas être validées par les autorités sanitaires et, à ce titre, ne doivent pas être mises en pratique.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="" xmlns:a16="http://schemas.microsoft.com/office/drawing/2014/main" id="{F058BDD8-AB90-5340-AEB0-31001DE9A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374" y="6254750"/>
            <a:ext cx="8488425" cy="60325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 i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="" xmlns:a16="http://schemas.microsoft.com/office/drawing/2014/main" id="{230FB3E1-BDB6-4B44-8790-DC5DD1AFA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8082" y="2280060"/>
            <a:ext cx="10332000" cy="3688253"/>
          </a:xfrm>
        </p:spPr>
        <p:txBody>
          <a:bodyPr>
            <a:noAutofit/>
          </a:bodyPr>
          <a:lstStyle>
            <a:lvl1pPr marL="336550" indent="-336550">
              <a:lnSpc>
                <a:spcPct val="100000"/>
              </a:lnSpc>
              <a:buClr>
                <a:srgbClr val="9B11C7"/>
              </a:buClr>
              <a:buSzPct val="85000"/>
              <a:buFont typeface=".Lucida Grande UI Regular"/>
              <a:buChar char="►"/>
              <a:defRPr sz="2400" b="0" i="0">
                <a:latin typeface="+mj-lt"/>
                <a:cs typeface="Arial Narrow" panose="020B0604020202020204" pitchFamily="34" charset="0"/>
              </a:defRPr>
            </a:lvl1pPr>
            <a:lvl2pPr marL="540000" indent="-228600">
              <a:lnSpc>
                <a:spcPct val="1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Police système Courant"/>
              <a:buChar char="●"/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Narrow" panose="020B0604020202020204" pitchFamily="34" charset="0"/>
              </a:defRPr>
            </a:lvl2pPr>
            <a:lvl3pPr marL="792000" indent="-2286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à"/>
              <a:defRPr sz="1800" b="0" i="0">
                <a:solidFill>
                  <a:schemeClr val="accent1"/>
                </a:solidFill>
                <a:latin typeface="+mj-lt"/>
                <a:cs typeface="Arial Narrow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/>
              <a:t> Troisième </a:t>
            </a:r>
            <a:r>
              <a:rPr lang="fr-FR" dirty="0"/>
              <a:t>niveau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="" xmlns:a16="http://schemas.microsoft.com/office/drawing/2014/main" id="{BED500CD-0473-A64B-ACFC-DFAF1A5FD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1271017"/>
            <a:ext cx="10332000" cy="58261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833374" y="1130853"/>
            <a:ext cx="1135862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6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1 ligne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16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2 lignes + Sous titre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3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166D-0739-4843-B3F0-0C620BE86D1D}" type="datetimeFigureOut">
              <a:rPr lang="fr-FR" smtClean="0"/>
              <a:t>04/04/2023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5BE-3FED-45AA-B13A-D84506D97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95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2686910-477D-3A40-B23B-1413AB9F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96B47D2-944D-5042-968C-F1C58D50E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A266725-4CA5-664F-97DB-BBAC4DF4BBBA}" type="datetimeFigureOut">
              <a:rPr lang="fr-FR" smtClean="0"/>
              <a:pPr/>
              <a:t>04/04/2023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A161E7D-232F-D946-9A64-DC69BEA4B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5D11496-993C-1D4F-A998-9EDF38B12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AD2B5D7-EDE4-CD41-9EE1-F3310E4F738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9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0" r:id="rId5"/>
    <p:sldLayoutId id="2147483671" r:id="rId6"/>
    <p:sldLayoutId id="2147483668" r:id="rId7"/>
    <p:sldLayoutId id="2147483669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b="0" i="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633365DC-197D-C643-A086-CD9D7AD4F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/>
              <a:t>Compte-rendu </a:t>
            </a:r>
            <a:br>
              <a:rPr lang="fr-FR" sz="3200" dirty="0"/>
            </a:br>
            <a:r>
              <a:rPr lang="fr-FR" dirty="0"/>
              <a:t>18</a:t>
            </a:r>
            <a:r>
              <a:rPr lang="fr-FR" baseline="30000" dirty="0"/>
              <a:t>th</a:t>
            </a:r>
            <a:r>
              <a:rPr lang="fr-FR" dirty="0"/>
              <a:t> St </a:t>
            </a:r>
            <a:r>
              <a:rPr lang="fr-FR" dirty="0" err="1"/>
              <a:t>Gallen</a:t>
            </a:r>
            <a:endParaRPr lang="fr-FR" dirty="0"/>
          </a:p>
          <a:p>
            <a:pPr algn="l"/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  <a:endParaRPr lang="fr-FR" sz="3200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BAE5C34B-A00C-6E41-96E0-5A0878A7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/>
              <a:t>Dernières actualités </a:t>
            </a:r>
            <a:r>
              <a:rPr lang="fr-FR" sz="6000" b="1" dirty="0"/>
              <a:t/>
            </a:r>
            <a:br>
              <a:rPr lang="fr-FR" sz="6000" b="1" dirty="0"/>
            </a:br>
            <a:r>
              <a:rPr lang="fr-FR" sz="3600" b="1" dirty="0"/>
              <a:t>sur les tumeurs mammaires</a:t>
            </a:r>
            <a:endParaRPr lang="fr-FR" sz="6000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553C036-208F-7A45-969C-41B7B8DB13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2023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020" y="6388230"/>
            <a:ext cx="574085" cy="3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9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029CEFB-6EEC-3FD0-E6C7-5E52CC4D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2 Genomics, transcriptomics, </a:t>
            </a:r>
            <a:r>
              <a:rPr lang="en-GB" dirty="0" err="1"/>
              <a:t>ct</a:t>
            </a:r>
            <a:r>
              <a:rPr lang="en-GB" dirty="0"/>
              <a:t> DNA for disease monitoring and risk stratification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61D1F9BA-2336-E9AB-1D14-AEA08B761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B30F12C5-8FB4-A340-59AB-BB1421DB69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Dynamique des taux de Ct DNA et risque de rechute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0D22A0B-D7AE-0C55-ABFA-55B08C4E4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000" y="101600"/>
            <a:ext cx="1036320" cy="164791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771C1FF9-7C8A-46A4-55B0-1E89986AFB30}"/>
              </a:ext>
            </a:extLst>
          </p:cNvPr>
          <p:cNvSpPr txBox="1"/>
          <p:nvPr/>
        </p:nvSpPr>
        <p:spPr>
          <a:xfrm>
            <a:off x="8389018" y="3213598"/>
            <a:ext cx="344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UTILITE CLINIQUE ?</a:t>
            </a:r>
          </a:p>
          <a:p>
            <a:pPr marL="230400" indent="-230400"/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Pas encore dans les cancers du sein triple negatives 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3EE6B83-4C93-4720-50F5-8C79E6BEDD56}"/>
              </a:ext>
            </a:extLst>
          </p:cNvPr>
          <p:cNvSpPr/>
          <p:nvPr/>
        </p:nvSpPr>
        <p:spPr>
          <a:xfrm>
            <a:off x="981475" y="2923283"/>
            <a:ext cx="2180123" cy="27752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9B2D8280-8927-FDBC-DB24-13C97E4BA374}"/>
              </a:ext>
            </a:extLst>
          </p:cNvPr>
          <p:cNvSpPr txBox="1"/>
          <p:nvPr/>
        </p:nvSpPr>
        <p:spPr>
          <a:xfrm>
            <a:off x="1088890" y="2752720"/>
            <a:ext cx="1670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Basline</a:t>
            </a:r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 detection pre-neoadjuvant chemotherapy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16D31E7E-EDED-4618-4172-921765C0CF83}"/>
              </a:ext>
            </a:extLst>
          </p:cNvPr>
          <p:cNvSpPr txBox="1"/>
          <p:nvPr/>
        </p:nvSpPr>
        <p:spPr>
          <a:xfrm>
            <a:off x="5660966" y="2198723"/>
            <a:ext cx="24112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Valeur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pronostique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de la chute des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apres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CTNA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="" xmlns:a16="http://schemas.microsoft.com/office/drawing/2014/main" id="{A33E8ADE-FB92-212E-009C-DC1F6761E7F9}"/>
              </a:ext>
            </a:extLst>
          </p:cNvPr>
          <p:cNvGrpSpPr/>
          <p:nvPr/>
        </p:nvGrpSpPr>
        <p:grpSpPr>
          <a:xfrm>
            <a:off x="1094290" y="3346872"/>
            <a:ext cx="1954492" cy="1505044"/>
            <a:chOff x="1188720" y="3036786"/>
            <a:chExt cx="1954492" cy="1505044"/>
          </a:xfrm>
        </p:grpSpPr>
        <p:graphicFrame>
          <p:nvGraphicFramePr>
            <p:cNvPr id="27" name="Graphique 26">
              <a:extLst>
                <a:ext uri="{FF2B5EF4-FFF2-40B4-BE49-F238E27FC236}">
                  <a16:creationId xmlns="" xmlns:a16="http://schemas.microsoft.com/office/drawing/2014/main" id="{BBA8C3FE-D746-BF15-368D-7A00A37DC4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4428677"/>
                </p:ext>
              </p:extLst>
            </p:nvPr>
          </p:nvGraphicFramePr>
          <p:xfrm>
            <a:off x="1315589" y="3311091"/>
            <a:ext cx="1687493" cy="1101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Forme libre 27">
              <a:extLst>
                <a:ext uri="{FF2B5EF4-FFF2-40B4-BE49-F238E27FC236}">
                  <a16:creationId xmlns="" xmlns:a16="http://schemas.microsoft.com/office/drawing/2014/main" id="{5CC3A743-924C-F6B6-A7D9-3690BF810B06}"/>
                </a:ext>
              </a:extLst>
            </p:cNvPr>
            <p:cNvSpPr/>
            <p:nvPr/>
          </p:nvSpPr>
          <p:spPr>
            <a:xfrm>
              <a:off x="1588168" y="3373655"/>
              <a:ext cx="1145407" cy="847023"/>
            </a:xfrm>
            <a:custGeom>
              <a:avLst/>
              <a:gdLst>
                <a:gd name="connsiteX0" fmla="*/ 1145407 w 1145407"/>
                <a:gd name="connsiteY0" fmla="*/ 847023 h 847023"/>
                <a:gd name="connsiteX1" fmla="*/ 1145407 w 1145407"/>
                <a:gd name="connsiteY1" fmla="*/ 206943 h 847023"/>
                <a:gd name="connsiteX2" fmla="*/ 678581 w 1145407"/>
                <a:gd name="connsiteY2" fmla="*/ 206943 h 847023"/>
                <a:gd name="connsiteX3" fmla="*/ 678581 w 1145407"/>
                <a:gd name="connsiteY3" fmla="*/ 158817 h 847023"/>
                <a:gd name="connsiteX4" fmla="*/ 567891 w 1145407"/>
                <a:gd name="connsiteY4" fmla="*/ 158817 h 847023"/>
                <a:gd name="connsiteX5" fmla="*/ 567891 w 1145407"/>
                <a:gd name="connsiteY5" fmla="*/ 158817 h 847023"/>
                <a:gd name="connsiteX6" fmla="*/ 567891 w 1145407"/>
                <a:gd name="connsiteY6" fmla="*/ 110690 h 847023"/>
                <a:gd name="connsiteX7" fmla="*/ 490889 w 1145407"/>
                <a:gd name="connsiteY7" fmla="*/ 110690 h 847023"/>
                <a:gd name="connsiteX8" fmla="*/ 490889 w 1145407"/>
                <a:gd name="connsiteY8" fmla="*/ 67377 h 847023"/>
                <a:gd name="connsiteX9" fmla="*/ 385011 w 1145407"/>
                <a:gd name="connsiteY9" fmla="*/ 67377 h 847023"/>
                <a:gd name="connsiteX10" fmla="*/ 385011 w 1145407"/>
                <a:gd name="connsiteY10" fmla="*/ 0 h 847023"/>
                <a:gd name="connsiteX11" fmla="*/ 336885 w 1145407"/>
                <a:gd name="connsiteY11" fmla="*/ 0 h 847023"/>
                <a:gd name="connsiteX12" fmla="*/ 0 w 1145407"/>
                <a:gd name="connsiteY12" fmla="*/ 0 h 84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5407" h="847023">
                  <a:moveTo>
                    <a:pt x="1145407" y="847023"/>
                  </a:moveTo>
                  <a:lnTo>
                    <a:pt x="1145407" y="206943"/>
                  </a:lnTo>
                  <a:lnTo>
                    <a:pt x="678581" y="206943"/>
                  </a:lnTo>
                  <a:lnTo>
                    <a:pt x="678581" y="158817"/>
                  </a:lnTo>
                  <a:lnTo>
                    <a:pt x="567891" y="158817"/>
                  </a:lnTo>
                  <a:lnTo>
                    <a:pt x="567891" y="158817"/>
                  </a:lnTo>
                  <a:lnTo>
                    <a:pt x="567891" y="110690"/>
                  </a:lnTo>
                  <a:lnTo>
                    <a:pt x="490889" y="110690"/>
                  </a:lnTo>
                  <a:lnTo>
                    <a:pt x="490889" y="67377"/>
                  </a:lnTo>
                  <a:lnTo>
                    <a:pt x="385011" y="67377"/>
                  </a:lnTo>
                  <a:lnTo>
                    <a:pt x="385011" y="0"/>
                  </a:lnTo>
                  <a:lnTo>
                    <a:pt x="336885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="" xmlns:a16="http://schemas.microsoft.com/office/drawing/2014/main" id="{B7F9C499-3778-E23B-1BC5-A139F47D5F89}"/>
                </a:ext>
              </a:extLst>
            </p:cNvPr>
            <p:cNvSpPr/>
            <p:nvPr/>
          </p:nvSpPr>
          <p:spPr>
            <a:xfrm>
              <a:off x="1597794" y="3364029"/>
              <a:ext cx="1270534" cy="96253"/>
            </a:xfrm>
            <a:custGeom>
              <a:avLst/>
              <a:gdLst>
                <a:gd name="connsiteX0" fmla="*/ 1270534 w 1270534"/>
                <a:gd name="connsiteY0" fmla="*/ 96253 h 96253"/>
                <a:gd name="connsiteX1" fmla="*/ 745958 w 1270534"/>
                <a:gd name="connsiteY1" fmla="*/ 96253 h 96253"/>
                <a:gd name="connsiteX2" fmla="*/ 745958 w 1270534"/>
                <a:gd name="connsiteY2" fmla="*/ 28876 h 96253"/>
                <a:gd name="connsiteX3" fmla="*/ 611204 w 1270534"/>
                <a:gd name="connsiteY3" fmla="*/ 28876 h 96253"/>
                <a:gd name="connsiteX4" fmla="*/ 611204 w 1270534"/>
                <a:gd name="connsiteY4" fmla="*/ 28876 h 96253"/>
                <a:gd name="connsiteX5" fmla="*/ 611204 w 1270534"/>
                <a:gd name="connsiteY5" fmla="*/ 0 h 96253"/>
                <a:gd name="connsiteX6" fmla="*/ 0 w 1270534"/>
                <a:gd name="connsiteY6" fmla="*/ 0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0534" h="96253">
                  <a:moveTo>
                    <a:pt x="1270534" y="96253"/>
                  </a:moveTo>
                  <a:lnTo>
                    <a:pt x="745958" y="96253"/>
                  </a:lnTo>
                  <a:lnTo>
                    <a:pt x="745958" y="28876"/>
                  </a:lnTo>
                  <a:lnTo>
                    <a:pt x="611204" y="28876"/>
                  </a:lnTo>
                  <a:lnTo>
                    <a:pt x="611204" y="28876"/>
                  </a:lnTo>
                  <a:lnTo>
                    <a:pt x="611204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="" xmlns:a16="http://schemas.microsoft.com/office/drawing/2014/main" id="{E4FEB3B3-B0BD-CEB7-6CAD-8EB4A9E02A99}"/>
                </a:ext>
              </a:extLst>
            </p:cNvPr>
            <p:cNvSpPr txBox="1"/>
            <p:nvPr/>
          </p:nvSpPr>
          <p:spPr>
            <a:xfrm rot="16200000">
              <a:off x="808006" y="3769272"/>
              <a:ext cx="94609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Relapse Free Survival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="" xmlns:a16="http://schemas.microsoft.com/office/drawing/2014/main" id="{1D2985D9-B47A-E2FF-0BBD-F7FF2A91C3BC}"/>
                </a:ext>
              </a:extLst>
            </p:cNvPr>
            <p:cNvSpPr txBox="1"/>
            <p:nvPr/>
          </p:nvSpPr>
          <p:spPr>
            <a:xfrm>
              <a:off x="1654229" y="4357164"/>
              <a:ext cx="101021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</a:t>
              </a:r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entry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="" xmlns:a16="http://schemas.microsoft.com/office/drawing/2014/main" id="{4E0ABB30-CE37-D240-DCA1-4608C95E8EA9}"/>
                </a:ext>
              </a:extLst>
            </p:cNvPr>
            <p:cNvGrpSpPr/>
            <p:nvPr/>
          </p:nvGrpSpPr>
          <p:grpSpPr>
            <a:xfrm>
              <a:off x="2302541" y="3036786"/>
              <a:ext cx="840671" cy="309794"/>
              <a:chOff x="2733575" y="2764183"/>
              <a:chExt cx="840671" cy="309794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="" xmlns:a16="http://schemas.microsoft.com/office/drawing/2014/main" id="{06F60C14-A534-4329-7680-BBCA73880093}"/>
                  </a:ext>
                </a:extLst>
              </p:cNvPr>
              <p:cNvSpPr txBox="1"/>
              <p:nvPr/>
            </p:nvSpPr>
            <p:spPr>
              <a:xfrm>
                <a:off x="2852574" y="2764183"/>
                <a:ext cx="691215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ctDNA</a:t>
                </a:r>
                <a:r>
                  <a:rPr lang="fr-F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 positive</a:t>
                </a:r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="" xmlns:a16="http://schemas.microsoft.com/office/drawing/2014/main" id="{2A8DBE0A-D713-DB84-4ACB-EE7B1B312197}"/>
                  </a:ext>
                </a:extLst>
              </p:cNvPr>
              <p:cNvCxnSpPr>
                <a:stCxn id="32" idx="1"/>
              </p:cNvCxnSpPr>
              <p:nvPr/>
            </p:nvCxnSpPr>
            <p:spPr>
              <a:xfrm flipH="1">
                <a:off x="2733575" y="2856516"/>
                <a:ext cx="11899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>
                <a:extLst>
                  <a:ext uri="{FF2B5EF4-FFF2-40B4-BE49-F238E27FC236}">
                    <a16:creationId xmlns="" xmlns:a16="http://schemas.microsoft.com/office/drawing/2014/main" id="{EBD049A9-9E8F-F59B-9F05-9B40B4A4883E}"/>
                  </a:ext>
                </a:extLst>
              </p:cNvPr>
              <p:cNvSpPr txBox="1"/>
              <p:nvPr/>
            </p:nvSpPr>
            <p:spPr>
              <a:xfrm>
                <a:off x="2852574" y="2889311"/>
                <a:ext cx="72167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ctDNA</a:t>
                </a:r>
                <a:r>
                  <a:rPr lang="fr-F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endParaRPr lang="fr-FR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Connecteur droit 35">
                <a:extLst>
                  <a:ext uri="{FF2B5EF4-FFF2-40B4-BE49-F238E27FC236}">
                    <a16:creationId xmlns="" xmlns:a16="http://schemas.microsoft.com/office/drawing/2014/main" id="{2D3F50A1-FBEB-217B-A465-DD948B41F37E}"/>
                  </a:ext>
                </a:extLst>
              </p:cNvPr>
              <p:cNvCxnSpPr>
                <a:stCxn id="35" idx="1"/>
              </p:cNvCxnSpPr>
              <p:nvPr/>
            </p:nvCxnSpPr>
            <p:spPr>
              <a:xfrm flipH="1">
                <a:off x="2733575" y="2981644"/>
                <a:ext cx="11899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1E93803A-DD3F-B762-E720-D4912BC119BA}"/>
              </a:ext>
            </a:extLst>
          </p:cNvPr>
          <p:cNvSpPr txBox="1"/>
          <p:nvPr/>
        </p:nvSpPr>
        <p:spPr>
          <a:xfrm>
            <a:off x="981475" y="2291056"/>
            <a:ext cx="44516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Valeur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pronostique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à baseline</a:t>
            </a:r>
          </a:p>
        </p:txBody>
      </p:sp>
      <p:graphicFrame>
        <p:nvGraphicFramePr>
          <p:cNvPr id="40" name="Tableau 39">
            <a:extLst>
              <a:ext uri="{FF2B5EF4-FFF2-40B4-BE49-F238E27FC236}">
                <a16:creationId xmlns="" xmlns:a16="http://schemas.microsoft.com/office/drawing/2014/main" id="{AF4C7190-2065-72E1-798E-71B5B61AE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32709"/>
              </p:ext>
            </p:extLst>
          </p:nvPr>
        </p:nvGraphicFramePr>
        <p:xfrm>
          <a:off x="1341497" y="4914036"/>
          <a:ext cx="1554854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1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22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1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22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21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22122">
                  <a:extLst>
                    <a:ext uri="{9D8B030D-6E8A-4147-A177-3AD203B41FA5}">
                      <a16:colId xmlns="" xmlns:a16="http://schemas.microsoft.com/office/drawing/2014/main" val="2624392111"/>
                    </a:ext>
                  </a:extLst>
                </a:gridCol>
              </a:tblGrid>
              <a:tr h="144000">
                <a:tc gridSpan="6">
                  <a:txBody>
                    <a:bodyPr/>
                    <a:lstStyle/>
                    <a:p>
                      <a:r>
                        <a:rPr lang="fr-FR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Nb à risque</a:t>
                      </a:r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4DFDD11C-098A-F721-3D2C-F73123E65163}"/>
              </a:ext>
            </a:extLst>
          </p:cNvPr>
          <p:cNvSpPr txBox="1"/>
          <p:nvPr/>
        </p:nvSpPr>
        <p:spPr>
          <a:xfrm>
            <a:off x="1313957" y="5440424"/>
            <a:ext cx="15151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Garcia-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Murillas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 JAMA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Oncol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2019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1669EB73-DF1E-6B60-E4CF-0F116BFAAAE2}"/>
              </a:ext>
            </a:extLst>
          </p:cNvPr>
          <p:cNvSpPr/>
          <p:nvPr/>
        </p:nvSpPr>
        <p:spPr>
          <a:xfrm>
            <a:off x="3253037" y="2923283"/>
            <a:ext cx="2180123" cy="27752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EC0A3FFF-339A-1D19-1AA6-C99B37817B3D}"/>
              </a:ext>
            </a:extLst>
          </p:cNvPr>
          <p:cNvSpPr txBox="1"/>
          <p:nvPr/>
        </p:nvSpPr>
        <p:spPr>
          <a:xfrm>
            <a:off x="3360452" y="2793568"/>
            <a:ext cx="53540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iSPY2</a:t>
            </a:r>
          </a:p>
        </p:txBody>
      </p:sp>
      <p:graphicFrame>
        <p:nvGraphicFramePr>
          <p:cNvPr id="56" name="Tableau 55">
            <a:extLst>
              <a:ext uri="{FF2B5EF4-FFF2-40B4-BE49-F238E27FC236}">
                <a16:creationId xmlns="" xmlns:a16="http://schemas.microsoft.com/office/drawing/2014/main" id="{8E568286-7440-3F95-907E-E3E21491D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103"/>
              </p:ext>
            </p:extLst>
          </p:nvPr>
        </p:nvGraphicFramePr>
        <p:xfrm>
          <a:off x="3677907" y="4914036"/>
          <a:ext cx="1554856" cy="4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624392111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3717912950"/>
                    </a:ext>
                  </a:extLst>
                </a:gridCol>
              </a:tblGrid>
              <a:tr h="144000">
                <a:tc gridSpan="6">
                  <a:txBody>
                    <a:bodyPr/>
                    <a:lstStyle/>
                    <a:p>
                      <a:r>
                        <a:rPr lang="fr-FR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Nb à risque</a:t>
                      </a:r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5756A6CF-0B9C-B259-1DDA-01106ADE7D5A}"/>
              </a:ext>
            </a:extLst>
          </p:cNvPr>
          <p:cNvSpPr txBox="1"/>
          <p:nvPr/>
        </p:nvSpPr>
        <p:spPr>
          <a:xfrm>
            <a:off x="3585519" y="5440424"/>
            <a:ext cx="12939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Magbanua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 Ann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Oncol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2021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="" xmlns:a16="http://schemas.microsoft.com/office/drawing/2014/main" id="{BE1FFE5D-3922-DC73-6A1F-9CC2E17A1E50}"/>
              </a:ext>
            </a:extLst>
          </p:cNvPr>
          <p:cNvGrpSpPr/>
          <p:nvPr/>
        </p:nvGrpSpPr>
        <p:grpSpPr>
          <a:xfrm>
            <a:off x="3323878" y="3346872"/>
            <a:ext cx="2061314" cy="1505044"/>
            <a:chOff x="3065990" y="3001701"/>
            <a:chExt cx="2061314" cy="1505044"/>
          </a:xfrm>
        </p:grpSpPr>
        <p:graphicFrame>
          <p:nvGraphicFramePr>
            <p:cNvPr id="46" name="Graphique 45">
              <a:extLst>
                <a:ext uri="{FF2B5EF4-FFF2-40B4-BE49-F238E27FC236}">
                  <a16:creationId xmlns="" xmlns:a16="http://schemas.microsoft.com/office/drawing/2014/main" id="{4786DDF5-59A6-94DA-5CAD-340924D433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59626699"/>
                </p:ext>
              </p:extLst>
            </p:nvPr>
          </p:nvGraphicFramePr>
          <p:xfrm>
            <a:off x="3299681" y="3276006"/>
            <a:ext cx="1687493" cy="1101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13872CB9-4D52-9119-C08A-F76B412036B5}"/>
                </a:ext>
              </a:extLst>
            </p:cNvPr>
            <p:cNvSpPr txBox="1"/>
            <p:nvPr/>
          </p:nvSpPr>
          <p:spPr>
            <a:xfrm rot="16200000">
              <a:off x="2653976" y="3738018"/>
              <a:ext cx="1101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Distant </a:t>
              </a:r>
              <a:r>
                <a:rPr lang="fr-FR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Recurrence</a:t>
              </a:r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 Survival (proportion)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AAAA8C66-D755-F865-0CB9-9A4CF1BB3186}"/>
                </a:ext>
              </a:extLst>
            </p:cNvPr>
            <p:cNvSpPr txBox="1"/>
            <p:nvPr/>
          </p:nvSpPr>
          <p:spPr>
            <a:xfrm>
              <a:off x="3834688" y="4322079"/>
              <a:ext cx="61747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</a:t>
              </a:r>
              <a:r>
                <a:rPr lang="fr-FR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="" xmlns:a16="http://schemas.microsoft.com/office/drawing/2014/main" id="{45FB3658-967B-F8BC-C5CD-C478779E50D5}"/>
                </a:ext>
              </a:extLst>
            </p:cNvPr>
            <p:cNvGrpSpPr/>
            <p:nvPr/>
          </p:nvGrpSpPr>
          <p:grpSpPr>
            <a:xfrm>
              <a:off x="4286633" y="3001701"/>
              <a:ext cx="840671" cy="309794"/>
              <a:chOff x="2733575" y="2764183"/>
              <a:chExt cx="840671" cy="309794"/>
            </a:xfrm>
          </p:grpSpPr>
          <p:sp>
            <p:nvSpPr>
              <p:cNvPr id="52" name="ZoneTexte 51">
                <a:extLst>
                  <a:ext uri="{FF2B5EF4-FFF2-40B4-BE49-F238E27FC236}">
                    <a16:creationId xmlns="" xmlns:a16="http://schemas.microsoft.com/office/drawing/2014/main" id="{54D8F951-DC11-EE65-579B-C16E6A6AFDB4}"/>
                  </a:ext>
                </a:extLst>
              </p:cNvPr>
              <p:cNvSpPr txBox="1"/>
              <p:nvPr/>
            </p:nvSpPr>
            <p:spPr>
              <a:xfrm>
                <a:off x="2852574" y="2764183"/>
                <a:ext cx="691215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ctDNA</a:t>
                </a:r>
                <a:r>
                  <a:rPr lang="fr-F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 positive</a:t>
                </a:r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="" xmlns:a16="http://schemas.microsoft.com/office/drawing/2014/main" id="{644D6A16-544B-9BC2-3D1C-D15E4458CE4E}"/>
                  </a:ext>
                </a:extLst>
              </p:cNvPr>
              <p:cNvCxnSpPr>
                <a:stCxn id="52" idx="1"/>
              </p:cNvCxnSpPr>
              <p:nvPr/>
            </p:nvCxnSpPr>
            <p:spPr>
              <a:xfrm flipH="1">
                <a:off x="2733575" y="2856516"/>
                <a:ext cx="118999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>
                <a:extLst>
                  <a:ext uri="{FF2B5EF4-FFF2-40B4-BE49-F238E27FC236}">
                    <a16:creationId xmlns="" xmlns:a16="http://schemas.microsoft.com/office/drawing/2014/main" id="{56E02E0A-4263-E021-E6CD-A5B8F5102AC9}"/>
                  </a:ext>
                </a:extLst>
              </p:cNvPr>
              <p:cNvSpPr txBox="1"/>
              <p:nvPr/>
            </p:nvSpPr>
            <p:spPr>
              <a:xfrm>
                <a:off x="2852574" y="2889311"/>
                <a:ext cx="72167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ctDNA</a:t>
                </a:r>
                <a:r>
                  <a:rPr lang="fr-FR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negative</a:t>
                </a:r>
                <a:endParaRPr lang="fr-FR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5" name="Connecteur droit 54">
                <a:extLst>
                  <a:ext uri="{FF2B5EF4-FFF2-40B4-BE49-F238E27FC236}">
                    <a16:creationId xmlns="" xmlns:a16="http://schemas.microsoft.com/office/drawing/2014/main" id="{1DDC300E-756E-EFBA-CB7D-8C4CBFD70B8A}"/>
                  </a:ext>
                </a:extLst>
              </p:cNvPr>
              <p:cNvCxnSpPr>
                <a:stCxn id="54" idx="1"/>
              </p:cNvCxnSpPr>
              <p:nvPr/>
            </p:nvCxnSpPr>
            <p:spPr>
              <a:xfrm flipH="1">
                <a:off x="2733575" y="2981644"/>
                <a:ext cx="118999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Forme libre 57">
              <a:extLst>
                <a:ext uri="{FF2B5EF4-FFF2-40B4-BE49-F238E27FC236}">
                  <a16:creationId xmlns="" xmlns:a16="http://schemas.microsoft.com/office/drawing/2014/main" id="{99BFCE43-36C5-8162-F19C-BC881BB561C5}"/>
                </a:ext>
              </a:extLst>
            </p:cNvPr>
            <p:cNvSpPr/>
            <p:nvPr/>
          </p:nvSpPr>
          <p:spPr>
            <a:xfrm>
              <a:off x="3542044" y="3326004"/>
              <a:ext cx="1230923" cy="140677"/>
            </a:xfrm>
            <a:custGeom>
              <a:avLst/>
              <a:gdLst>
                <a:gd name="connsiteX0" fmla="*/ 1230923 w 1230923"/>
                <a:gd name="connsiteY0" fmla="*/ 140677 h 140677"/>
                <a:gd name="connsiteX1" fmla="*/ 658167 w 1230923"/>
                <a:gd name="connsiteY1" fmla="*/ 140677 h 140677"/>
                <a:gd name="connsiteX2" fmla="*/ 622998 w 1230923"/>
                <a:gd name="connsiteY2" fmla="*/ 130629 h 140677"/>
                <a:gd name="connsiteX3" fmla="*/ 577780 w 1230923"/>
                <a:gd name="connsiteY3" fmla="*/ 125605 h 140677"/>
                <a:gd name="connsiteX4" fmla="*/ 562708 w 1230923"/>
                <a:gd name="connsiteY4" fmla="*/ 120581 h 140677"/>
                <a:gd name="connsiteX5" fmla="*/ 542611 w 1230923"/>
                <a:gd name="connsiteY5" fmla="*/ 115556 h 140677"/>
                <a:gd name="connsiteX6" fmla="*/ 492369 w 1230923"/>
                <a:gd name="connsiteY6" fmla="*/ 105508 h 140677"/>
                <a:gd name="connsiteX7" fmla="*/ 467248 w 1230923"/>
                <a:gd name="connsiteY7" fmla="*/ 100484 h 140677"/>
                <a:gd name="connsiteX8" fmla="*/ 442127 w 1230923"/>
                <a:gd name="connsiteY8" fmla="*/ 95460 h 140677"/>
                <a:gd name="connsiteX9" fmla="*/ 396910 w 1230923"/>
                <a:gd name="connsiteY9" fmla="*/ 80387 h 140677"/>
                <a:gd name="connsiteX10" fmla="*/ 381837 w 1230923"/>
                <a:gd name="connsiteY10" fmla="*/ 75363 h 140677"/>
                <a:gd name="connsiteX11" fmla="*/ 246185 w 1230923"/>
                <a:gd name="connsiteY11" fmla="*/ 60291 h 140677"/>
                <a:gd name="connsiteX12" fmla="*/ 205991 w 1230923"/>
                <a:gd name="connsiteY12" fmla="*/ 50242 h 140677"/>
                <a:gd name="connsiteX13" fmla="*/ 180870 w 1230923"/>
                <a:gd name="connsiteY13" fmla="*/ 40194 h 140677"/>
                <a:gd name="connsiteX14" fmla="*/ 160774 w 1230923"/>
                <a:gd name="connsiteY14" fmla="*/ 30145 h 140677"/>
                <a:gd name="connsiteX15" fmla="*/ 130629 w 1230923"/>
                <a:gd name="connsiteY15" fmla="*/ 20097 h 140677"/>
                <a:gd name="connsiteX16" fmla="*/ 100483 w 1230923"/>
                <a:gd name="connsiteY16" fmla="*/ 5025 h 140677"/>
                <a:gd name="connsiteX17" fmla="*/ 85411 w 1230923"/>
                <a:gd name="connsiteY17" fmla="*/ 0 h 140677"/>
                <a:gd name="connsiteX18" fmla="*/ 0 w 1230923"/>
                <a:gd name="connsiteY18" fmla="*/ 0 h 14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0923" h="140677">
                  <a:moveTo>
                    <a:pt x="1230923" y="140677"/>
                  </a:moveTo>
                  <a:lnTo>
                    <a:pt x="658167" y="140677"/>
                  </a:lnTo>
                  <a:lnTo>
                    <a:pt x="622998" y="130629"/>
                  </a:lnTo>
                  <a:cubicBezTo>
                    <a:pt x="607925" y="128954"/>
                    <a:pt x="592739" y="128098"/>
                    <a:pt x="577780" y="125605"/>
                  </a:cubicBezTo>
                  <a:cubicBezTo>
                    <a:pt x="572556" y="124734"/>
                    <a:pt x="567800" y="122036"/>
                    <a:pt x="562708" y="120581"/>
                  </a:cubicBezTo>
                  <a:cubicBezTo>
                    <a:pt x="556068" y="118684"/>
                    <a:pt x="549363" y="117003"/>
                    <a:pt x="542611" y="115556"/>
                  </a:cubicBezTo>
                  <a:cubicBezTo>
                    <a:pt x="525911" y="111977"/>
                    <a:pt x="509116" y="108857"/>
                    <a:pt x="492369" y="105508"/>
                  </a:cubicBezTo>
                  <a:lnTo>
                    <a:pt x="467248" y="100484"/>
                  </a:lnTo>
                  <a:cubicBezTo>
                    <a:pt x="458874" y="98809"/>
                    <a:pt x="450228" y="98161"/>
                    <a:pt x="442127" y="95460"/>
                  </a:cubicBezTo>
                  <a:lnTo>
                    <a:pt x="396910" y="80387"/>
                  </a:lnTo>
                  <a:cubicBezTo>
                    <a:pt x="391886" y="78712"/>
                    <a:pt x="387109" y="75865"/>
                    <a:pt x="381837" y="75363"/>
                  </a:cubicBezTo>
                  <a:cubicBezTo>
                    <a:pt x="356360" y="72937"/>
                    <a:pt x="285176" y="68646"/>
                    <a:pt x="246185" y="60291"/>
                  </a:cubicBezTo>
                  <a:cubicBezTo>
                    <a:pt x="232681" y="57397"/>
                    <a:pt x="218814" y="55371"/>
                    <a:pt x="205991" y="50242"/>
                  </a:cubicBezTo>
                  <a:cubicBezTo>
                    <a:pt x="197617" y="46893"/>
                    <a:pt x="189111" y="43857"/>
                    <a:pt x="180870" y="40194"/>
                  </a:cubicBezTo>
                  <a:cubicBezTo>
                    <a:pt x="174026" y="37152"/>
                    <a:pt x="167728" y="32927"/>
                    <a:pt x="160774" y="30145"/>
                  </a:cubicBezTo>
                  <a:cubicBezTo>
                    <a:pt x="150940" y="26211"/>
                    <a:pt x="140677" y="23446"/>
                    <a:pt x="130629" y="20097"/>
                  </a:cubicBezTo>
                  <a:cubicBezTo>
                    <a:pt x="92751" y="7472"/>
                    <a:pt x="139433" y="24500"/>
                    <a:pt x="100483" y="5025"/>
                  </a:cubicBezTo>
                  <a:cubicBezTo>
                    <a:pt x="95746" y="2657"/>
                    <a:pt x="85411" y="0"/>
                    <a:pt x="85411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="" xmlns:a16="http://schemas.microsoft.com/office/drawing/2014/main" id="{FC7105EE-F018-166C-C47E-B6B82993F78A}"/>
                </a:ext>
              </a:extLst>
            </p:cNvPr>
            <p:cNvSpPr/>
            <p:nvPr/>
          </p:nvSpPr>
          <p:spPr>
            <a:xfrm>
              <a:off x="3552092" y="3326004"/>
              <a:ext cx="1130440" cy="20097"/>
            </a:xfrm>
            <a:custGeom>
              <a:avLst/>
              <a:gdLst>
                <a:gd name="connsiteX0" fmla="*/ 1130440 w 1130440"/>
                <a:gd name="connsiteY0" fmla="*/ 20097 h 20097"/>
                <a:gd name="connsiteX1" fmla="*/ 246185 w 1130440"/>
                <a:gd name="connsiteY1" fmla="*/ 20097 h 20097"/>
                <a:gd name="connsiteX2" fmla="*/ 246185 w 1130440"/>
                <a:gd name="connsiteY2" fmla="*/ 20097 h 20097"/>
                <a:gd name="connsiteX3" fmla="*/ 226088 w 1130440"/>
                <a:gd name="connsiteY3" fmla="*/ 0 h 20097"/>
                <a:gd name="connsiteX4" fmla="*/ 0 w 1130440"/>
                <a:gd name="connsiteY4" fmla="*/ 0 h 2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440" h="20097">
                  <a:moveTo>
                    <a:pt x="1130440" y="20097"/>
                  </a:moveTo>
                  <a:lnTo>
                    <a:pt x="246185" y="20097"/>
                  </a:lnTo>
                  <a:lnTo>
                    <a:pt x="246185" y="20097"/>
                  </a:lnTo>
                  <a:lnTo>
                    <a:pt x="226088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BFA5A7F-16CB-4C2F-FB35-81C5703C9B62}"/>
              </a:ext>
            </a:extLst>
          </p:cNvPr>
          <p:cNvSpPr/>
          <p:nvPr/>
        </p:nvSpPr>
        <p:spPr>
          <a:xfrm>
            <a:off x="5776544" y="2923283"/>
            <a:ext cx="2180123" cy="277526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8677B4B9-90E8-20D7-801F-09741541F52A}"/>
              </a:ext>
            </a:extLst>
          </p:cNvPr>
          <p:cNvSpPr txBox="1"/>
          <p:nvPr/>
        </p:nvSpPr>
        <p:spPr>
          <a:xfrm>
            <a:off x="5883959" y="2783167"/>
            <a:ext cx="53540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iSPY2</a:t>
            </a:r>
          </a:p>
        </p:txBody>
      </p:sp>
      <p:graphicFrame>
        <p:nvGraphicFramePr>
          <p:cNvPr id="63" name="Tableau 62">
            <a:extLst>
              <a:ext uri="{FF2B5EF4-FFF2-40B4-BE49-F238E27FC236}">
                <a16:creationId xmlns="" xmlns:a16="http://schemas.microsoft.com/office/drawing/2014/main" id="{5A6E9B70-B487-9AB4-9D8C-8EF2B20B8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84741"/>
              </p:ext>
            </p:extLst>
          </p:nvPr>
        </p:nvGraphicFramePr>
        <p:xfrm>
          <a:off x="6201414" y="4897649"/>
          <a:ext cx="1554856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2624392111"/>
                    </a:ext>
                  </a:extLst>
                </a:gridCol>
                <a:gridCol w="194357">
                  <a:extLst>
                    <a:ext uri="{9D8B030D-6E8A-4147-A177-3AD203B41FA5}">
                      <a16:colId xmlns="" xmlns:a16="http://schemas.microsoft.com/office/drawing/2014/main" val="3717912950"/>
                    </a:ext>
                  </a:extLst>
                </a:gridCol>
              </a:tblGrid>
              <a:tr h="144000">
                <a:tc gridSpan="6">
                  <a:txBody>
                    <a:bodyPr/>
                    <a:lstStyle/>
                    <a:p>
                      <a:r>
                        <a:rPr lang="fr-FR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Nb à risque</a:t>
                      </a:r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7497718"/>
                  </a:ext>
                </a:extLst>
              </a:tr>
            </a:tbl>
          </a:graphicData>
        </a:graphic>
      </p:graphicFrame>
      <p:sp>
        <p:nvSpPr>
          <p:cNvPr id="64" name="ZoneTexte 63">
            <a:extLst>
              <a:ext uri="{FF2B5EF4-FFF2-40B4-BE49-F238E27FC236}">
                <a16:creationId xmlns="" xmlns:a16="http://schemas.microsoft.com/office/drawing/2014/main" id="{C2CDAA5D-06E0-85AB-67BD-705E86C1F8FE}"/>
              </a:ext>
            </a:extLst>
          </p:cNvPr>
          <p:cNvSpPr txBox="1"/>
          <p:nvPr/>
        </p:nvSpPr>
        <p:spPr>
          <a:xfrm>
            <a:off x="6109026" y="5440424"/>
            <a:ext cx="12939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Magbanua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 Ann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Oncol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2021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="" xmlns:a16="http://schemas.microsoft.com/office/drawing/2014/main" id="{82E37DB5-87D3-1AC8-7FA3-B7F4E02968DD}"/>
              </a:ext>
            </a:extLst>
          </p:cNvPr>
          <p:cNvGrpSpPr/>
          <p:nvPr/>
        </p:nvGrpSpPr>
        <p:grpSpPr>
          <a:xfrm>
            <a:off x="7052114" y="2939762"/>
            <a:ext cx="841980" cy="468980"/>
            <a:chOff x="2733575" y="2764183"/>
            <a:chExt cx="991318" cy="552161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F3DBA492-5DB1-BF1B-5930-3CF805F5EE98}"/>
                </a:ext>
              </a:extLst>
            </p:cNvPr>
            <p:cNvSpPr txBox="1"/>
            <p:nvPr/>
          </p:nvSpPr>
          <p:spPr>
            <a:xfrm>
              <a:off x="2852574" y="2764183"/>
              <a:ext cx="683588" cy="199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" dirty="0">
                  <a:latin typeface="Arial" panose="020B0604020202020204" pitchFamily="34" charset="0"/>
                  <a:cs typeface="Arial" panose="020B0604020202020204" pitchFamily="34" charset="0"/>
                </a:rPr>
                <a:t>HR: </a:t>
              </a:r>
              <a:r>
                <a:rPr lang="fr-FR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reference</a:t>
              </a:r>
              <a:endParaRPr lang="fr-FR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3" name="Connecteur droit 72">
              <a:extLst>
                <a:ext uri="{FF2B5EF4-FFF2-40B4-BE49-F238E27FC236}">
                  <a16:creationId xmlns="" xmlns:a16="http://schemas.microsoft.com/office/drawing/2014/main" id="{0F0EA9B5-4F77-F179-703E-6527FCE4ED68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 flipH="1">
              <a:off x="2733575" y="2863834"/>
              <a:ext cx="118999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="" xmlns:a16="http://schemas.microsoft.com/office/drawing/2014/main" id="{801192E0-26C2-4CFD-44FD-CD7E21FE6D5E}"/>
                </a:ext>
              </a:extLst>
            </p:cNvPr>
            <p:cNvSpPr txBox="1"/>
            <p:nvPr/>
          </p:nvSpPr>
          <p:spPr>
            <a:xfrm>
              <a:off x="2852574" y="2889311"/>
              <a:ext cx="857221" cy="199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" dirty="0">
                  <a:latin typeface="Arial" panose="020B0604020202020204" pitchFamily="34" charset="0"/>
                  <a:cs typeface="Arial" panose="020B0604020202020204" pitchFamily="34" charset="0"/>
                </a:rPr>
                <a:t>HR: 2.1 (0.22-20.2)</a:t>
              </a:r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="" xmlns:a16="http://schemas.microsoft.com/office/drawing/2014/main" id="{4059A910-3FCF-3259-C21E-82858552BED0}"/>
                </a:ext>
              </a:extLst>
            </p:cNvPr>
            <p:cNvCxnSpPr>
              <a:stCxn id="74" idx="1"/>
            </p:cNvCxnSpPr>
            <p:nvPr/>
          </p:nvCxnSpPr>
          <p:spPr>
            <a:xfrm flipH="1" flipV="1">
              <a:off x="2733575" y="2981642"/>
              <a:ext cx="11899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="" xmlns:a16="http://schemas.microsoft.com/office/drawing/2014/main" id="{F823B8D8-0414-F3B6-A87D-3631BE873DA4}"/>
                </a:ext>
              </a:extLst>
            </p:cNvPr>
            <p:cNvSpPr txBox="1"/>
            <p:nvPr/>
          </p:nvSpPr>
          <p:spPr>
            <a:xfrm>
              <a:off x="2852574" y="3004124"/>
              <a:ext cx="857221" cy="199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" dirty="0">
                  <a:latin typeface="Arial" panose="020B0604020202020204" pitchFamily="34" charset="0"/>
                  <a:cs typeface="Arial" panose="020B0604020202020204" pitchFamily="34" charset="0"/>
                </a:rPr>
                <a:t>HR: 22.4 (2.5-20.1)</a:t>
              </a:r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="" xmlns:a16="http://schemas.microsoft.com/office/drawing/2014/main" id="{DB8DA9A7-8E04-130F-9F54-62FC9518DF5F}"/>
                </a:ext>
              </a:extLst>
            </p:cNvPr>
            <p:cNvCxnSpPr>
              <a:stCxn id="80" idx="1"/>
            </p:cNvCxnSpPr>
            <p:nvPr/>
          </p:nvCxnSpPr>
          <p:spPr>
            <a:xfrm flipH="1" flipV="1">
              <a:off x="2733575" y="3096457"/>
              <a:ext cx="11899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>
              <a:extLst>
                <a:ext uri="{FF2B5EF4-FFF2-40B4-BE49-F238E27FC236}">
                  <a16:creationId xmlns="" xmlns:a16="http://schemas.microsoft.com/office/drawing/2014/main" id="{5AE50824-A1DB-6520-F6AD-D84FDE206F2B}"/>
                </a:ext>
              </a:extLst>
            </p:cNvPr>
            <p:cNvSpPr txBox="1"/>
            <p:nvPr/>
          </p:nvSpPr>
          <p:spPr>
            <a:xfrm>
              <a:off x="2852574" y="3117043"/>
              <a:ext cx="872319" cy="199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00" dirty="0">
                  <a:latin typeface="Arial" panose="020B0604020202020204" pitchFamily="34" charset="0"/>
                  <a:cs typeface="Arial" panose="020B0604020202020204" pitchFamily="34" charset="0"/>
                </a:rPr>
                <a:t>Log </a:t>
              </a:r>
              <a:r>
                <a:rPr lang="fr-FR" sz="500" dirty="0" err="1">
                  <a:latin typeface="Arial" panose="020B0604020202020204" pitchFamily="34" charset="0"/>
                  <a:cs typeface="Arial" panose="020B0604020202020204" pitchFamily="34" charset="0"/>
                </a:rPr>
                <a:t>rank</a:t>
              </a:r>
              <a:r>
                <a:rPr lang="fr-FR" sz="500" dirty="0">
                  <a:latin typeface="Arial" panose="020B0604020202020204" pitchFamily="34" charset="0"/>
                  <a:cs typeface="Arial" panose="020B0604020202020204" pitchFamily="34" charset="0"/>
                </a:rPr>
                <a:t>: P=0.0002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="" xmlns:a16="http://schemas.microsoft.com/office/drawing/2014/main" id="{2889F14B-B1CB-01B2-915F-FBE8B5A4F892}"/>
              </a:ext>
            </a:extLst>
          </p:cNvPr>
          <p:cNvGrpSpPr/>
          <p:nvPr/>
        </p:nvGrpSpPr>
        <p:grpSpPr>
          <a:xfrm>
            <a:off x="5847385" y="3383791"/>
            <a:ext cx="1908884" cy="1561493"/>
            <a:chOff x="5654345" y="2945252"/>
            <a:chExt cx="1908884" cy="1561493"/>
          </a:xfrm>
        </p:grpSpPr>
        <p:graphicFrame>
          <p:nvGraphicFramePr>
            <p:cNvPr id="66" name="Graphique 65">
              <a:extLst>
                <a:ext uri="{FF2B5EF4-FFF2-40B4-BE49-F238E27FC236}">
                  <a16:creationId xmlns="" xmlns:a16="http://schemas.microsoft.com/office/drawing/2014/main" id="{C3B3F6EA-07B7-A407-1C9E-1B7B8214F4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53184480"/>
                </p:ext>
              </p:extLst>
            </p:nvPr>
          </p:nvGraphicFramePr>
          <p:xfrm>
            <a:off x="5888036" y="2945252"/>
            <a:ext cx="1675193" cy="14316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22A10BE9-4EFF-7DBC-D5B7-E81B2F20A94B}"/>
                </a:ext>
              </a:extLst>
            </p:cNvPr>
            <p:cNvSpPr txBox="1"/>
            <p:nvPr/>
          </p:nvSpPr>
          <p:spPr>
            <a:xfrm rot="16200000">
              <a:off x="5242331" y="3522583"/>
              <a:ext cx="11010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Distant </a:t>
              </a:r>
              <a:r>
                <a:rPr lang="fr-FR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Recurrence</a:t>
              </a:r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-free Survival (proportion)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D364D791-2AAF-42C8-7AED-A465938C3DE0}"/>
                </a:ext>
              </a:extLst>
            </p:cNvPr>
            <p:cNvSpPr txBox="1"/>
            <p:nvPr/>
          </p:nvSpPr>
          <p:spPr>
            <a:xfrm>
              <a:off x="6423043" y="4322079"/>
              <a:ext cx="61747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(</a:t>
              </a:r>
              <a:r>
                <a:rPr lang="fr-FR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="" xmlns:a16="http://schemas.microsoft.com/office/drawing/2014/main" id="{E3C717B5-159F-8C0F-4F20-C119C7E7C1FD}"/>
                </a:ext>
              </a:extLst>
            </p:cNvPr>
            <p:cNvSpPr/>
            <p:nvPr/>
          </p:nvSpPr>
          <p:spPr>
            <a:xfrm>
              <a:off x="6146572" y="3001528"/>
              <a:ext cx="1025112" cy="82009"/>
            </a:xfrm>
            <a:custGeom>
              <a:avLst/>
              <a:gdLst>
                <a:gd name="connsiteX0" fmla="*/ 1025112 w 1025112"/>
                <a:gd name="connsiteY0" fmla="*/ 82009 h 82009"/>
                <a:gd name="connsiteX1" fmla="*/ 233726 w 1025112"/>
                <a:gd name="connsiteY1" fmla="*/ 82009 h 82009"/>
                <a:gd name="connsiteX2" fmla="*/ 233726 w 1025112"/>
                <a:gd name="connsiteY2" fmla="*/ 0 h 82009"/>
                <a:gd name="connsiteX3" fmla="*/ 0 w 1025112"/>
                <a:gd name="connsiteY3" fmla="*/ 0 h 8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5112" h="82009">
                  <a:moveTo>
                    <a:pt x="1025112" y="82009"/>
                  </a:moveTo>
                  <a:lnTo>
                    <a:pt x="233726" y="82009"/>
                  </a:lnTo>
                  <a:lnTo>
                    <a:pt x="233726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="" xmlns:a16="http://schemas.microsoft.com/office/drawing/2014/main" id="{B785A810-6197-8C5D-DEA8-596A4CE74B2A}"/>
                </a:ext>
              </a:extLst>
            </p:cNvPr>
            <p:cNvSpPr/>
            <p:nvPr/>
          </p:nvSpPr>
          <p:spPr>
            <a:xfrm>
              <a:off x="6142472" y="3001528"/>
              <a:ext cx="1098920" cy="139415"/>
            </a:xfrm>
            <a:custGeom>
              <a:avLst/>
              <a:gdLst>
                <a:gd name="connsiteX0" fmla="*/ 1098920 w 1098920"/>
                <a:gd name="connsiteY0" fmla="*/ 139415 h 139415"/>
                <a:gd name="connsiteX1" fmla="*/ 446949 w 1098920"/>
                <a:gd name="connsiteY1" fmla="*/ 139415 h 139415"/>
                <a:gd name="connsiteX2" fmla="*/ 446949 w 1098920"/>
                <a:gd name="connsiteY2" fmla="*/ 98411 h 139415"/>
                <a:gd name="connsiteX3" fmla="*/ 340337 w 1098920"/>
                <a:gd name="connsiteY3" fmla="*/ 98411 h 139415"/>
                <a:gd name="connsiteX4" fmla="*/ 340337 w 1098920"/>
                <a:gd name="connsiteY4" fmla="*/ 45105 h 139415"/>
                <a:gd name="connsiteX5" fmla="*/ 98411 w 1098920"/>
                <a:gd name="connsiteY5" fmla="*/ 45105 h 139415"/>
                <a:gd name="connsiteX6" fmla="*/ 98411 w 1098920"/>
                <a:gd name="connsiteY6" fmla="*/ 0 h 139415"/>
                <a:gd name="connsiteX7" fmla="*/ 0 w 1098920"/>
                <a:gd name="connsiteY7" fmla="*/ 0 h 13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8920" h="139415">
                  <a:moveTo>
                    <a:pt x="1098920" y="139415"/>
                  </a:moveTo>
                  <a:lnTo>
                    <a:pt x="446949" y="139415"/>
                  </a:lnTo>
                  <a:lnTo>
                    <a:pt x="446949" y="98411"/>
                  </a:lnTo>
                  <a:lnTo>
                    <a:pt x="340337" y="98411"/>
                  </a:lnTo>
                  <a:lnTo>
                    <a:pt x="340337" y="45105"/>
                  </a:lnTo>
                  <a:lnTo>
                    <a:pt x="98411" y="45105"/>
                  </a:lnTo>
                  <a:lnTo>
                    <a:pt x="98411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="" xmlns:a16="http://schemas.microsoft.com/office/drawing/2014/main" id="{FCCE5E48-9B5A-69E9-4655-9E7706AE8513}"/>
                </a:ext>
              </a:extLst>
            </p:cNvPr>
            <p:cNvSpPr/>
            <p:nvPr/>
          </p:nvSpPr>
          <p:spPr>
            <a:xfrm>
              <a:off x="6158874" y="3009729"/>
              <a:ext cx="1016911" cy="934902"/>
            </a:xfrm>
            <a:custGeom>
              <a:avLst/>
              <a:gdLst>
                <a:gd name="connsiteX0" fmla="*/ 1016911 w 1016911"/>
                <a:gd name="connsiteY0" fmla="*/ 934902 h 934902"/>
                <a:gd name="connsiteX1" fmla="*/ 610966 w 1016911"/>
                <a:gd name="connsiteY1" fmla="*/ 934902 h 934902"/>
                <a:gd name="connsiteX2" fmla="*/ 610966 w 1016911"/>
                <a:gd name="connsiteY2" fmla="*/ 697076 h 934902"/>
                <a:gd name="connsiteX3" fmla="*/ 508455 w 1016911"/>
                <a:gd name="connsiteY3" fmla="*/ 697076 h 934902"/>
                <a:gd name="connsiteX4" fmla="*/ 508455 w 1016911"/>
                <a:gd name="connsiteY4" fmla="*/ 467451 h 934902"/>
                <a:gd name="connsiteX5" fmla="*/ 168118 w 1016911"/>
                <a:gd name="connsiteY5" fmla="*/ 467451 h 934902"/>
                <a:gd name="connsiteX6" fmla="*/ 168118 w 1016911"/>
                <a:gd name="connsiteY6" fmla="*/ 246027 h 934902"/>
                <a:gd name="connsiteX7" fmla="*/ 69707 w 1016911"/>
                <a:gd name="connsiteY7" fmla="*/ 246027 h 934902"/>
                <a:gd name="connsiteX8" fmla="*/ 69707 w 1016911"/>
                <a:gd name="connsiteY8" fmla="*/ 0 h 934902"/>
                <a:gd name="connsiteX9" fmla="*/ 0 w 1016911"/>
                <a:gd name="connsiteY9" fmla="*/ 0 h 93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6911" h="934902">
                  <a:moveTo>
                    <a:pt x="1016911" y="934902"/>
                  </a:moveTo>
                  <a:lnTo>
                    <a:pt x="610966" y="934902"/>
                  </a:lnTo>
                  <a:lnTo>
                    <a:pt x="610966" y="697076"/>
                  </a:lnTo>
                  <a:lnTo>
                    <a:pt x="508455" y="697076"/>
                  </a:lnTo>
                  <a:lnTo>
                    <a:pt x="508455" y="467451"/>
                  </a:lnTo>
                  <a:lnTo>
                    <a:pt x="168118" y="467451"/>
                  </a:lnTo>
                  <a:lnTo>
                    <a:pt x="168118" y="246027"/>
                  </a:lnTo>
                  <a:lnTo>
                    <a:pt x="69707" y="246027"/>
                  </a:lnTo>
                  <a:lnTo>
                    <a:pt x="69707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" name="ZoneTexte 85">
            <a:extLst>
              <a:ext uri="{FF2B5EF4-FFF2-40B4-BE49-F238E27FC236}">
                <a16:creationId xmlns="" xmlns:a16="http://schemas.microsoft.com/office/drawing/2014/main" id="{AD20BD8B-4BEB-2599-7942-5BF7818A0F36}"/>
              </a:ext>
            </a:extLst>
          </p:cNvPr>
          <p:cNvSpPr txBox="1"/>
          <p:nvPr/>
        </p:nvSpPr>
        <p:spPr>
          <a:xfrm>
            <a:off x="6713825" y="3343634"/>
            <a:ext cx="6864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r>
              <a:rPr lang="fr-FR" sz="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T0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="" xmlns:a16="http://schemas.microsoft.com/office/drawing/2014/main" id="{29CD0EA9-2F1D-9EB7-2992-E37D338030C3}"/>
              </a:ext>
            </a:extLst>
          </p:cNvPr>
          <p:cNvSpPr txBox="1"/>
          <p:nvPr/>
        </p:nvSpPr>
        <p:spPr>
          <a:xfrm>
            <a:off x="6669009" y="3553401"/>
            <a:ext cx="10663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Clearance at T1, T2 or T3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="" xmlns:a16="http://schemas.microsoft.com/office/drawing/2014/main" id="{888F3081-B400-69DF-E47C-90F549E501AA}"/>
              </a:ext>
            </a:extLst>
          </p:cNvPr>
          <p:cNvSpPr txBox="1"/>
          <p:nvPr/>
        </p:nvSpPr>
        <p:spPr>
          <a:xfrm>
            <a:off x="6488589" y="3754323"/>
            <a:ext cx="8370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clearance at T3</a:t>
            </a:r>
          </a:p>
        </p:txBody>
      </p:sp>
    </p:spTree>
    <p:extLst>
      <p:ext uri="{BB962C8B-B14F-4D97-AF65-F5344CB8AC3E}">
        <p14:creationId xmlns:p14="http://schemas.microsoft.com/office/powerpoint/2010/main" val="164459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44A2D88F-A3AF-8E6E-2CD5-B22F990B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cTRAK</a:t>
            </a:r>
            <a:r>
              <a:rPr lang="fr-FR" dirty="0"/>
              <a:t>-TN proof-of-</a:t>
            </a:r>
            <a:r>
              <a:rPr lang="fr-FR" dirty="0" err="1"/>
              <a:t>principle</a:t>
            </a:r>
            <a:r>
              <a:rPr lang="fr-FR" dirty="0"/>
              <a:t> trial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1E804EA-DE8E-324D-3225-88A4A5155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="" xmlns:a16="http://schemas.microsoft.com/office/drawing/2014/main" id="{B726F9EB-D1F9-9A64-C824-939FDF34BBB8}"/>
              </a:ext>
            </a:extLst>
          </p:cNvPr>
          <p:cNvGrpSpPr/>
          <p:nvPr/>
        </p:nvGrpSpPr>
        <p:grpSpPr>
          <a:xfrm>
            <a:off x="1671071" y="1105992"/>
            <a:ext cx="9685898" cy="4785556"/>
            <a:chOff x="1105592" y="1079330"/>
            <a:chExt cx="9685898" cy="478555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9436" y="1225393"/>
              <a:ext cx="956742" cy="1811536"/>
            </a:xfrm>
            <a:prstGeom prst="rect">
              <a:avLst/>
            </a:prstGeom>
          </p:spPr>
        </p:pic>
        <p:sp>
          <p:nvSpPr>
            <p:cNvPr id="7" name="Rectangle : coins arrondis 6">
              <a:extLst>
                <a:ext uri="{FF2B5EF4-FFF2-40B4-BE49-F238E27FC236}">
                  <a16:creationId xmlns="" xmlns:a16="http://schemas.microsoft.com/office/drawing/2014/main" id="{A5B6DF35-BB4C-E2CB-44F9-B50028E4EF9A}"/>
                </a:ext>
              </a:extLst>
            </p:cNvPr>
            <p:cNvSpPr/>
            <p:nvPr/>
          </p:nvSpPr>
          <p:spPr>
            <a:xfrm>
              <a:off x="4039986" y="1079330"/>
              <a:ext cx="4015048" cy="881149"/>
            </a:xfrm>
            <a:prstGeom prst="roundRect">
              <a:avLst>
                <a:gd name="adj" fmla="val 7702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>
                  <a:solidFill>
                    <a:schemeClr val="tx1"/>
                  </a:solidFill>
                  <a:latin typeface="+mj-lt"/>
                </a:rPr>
                <a:t>Early</a:t>
              </a:r>
              <a:r>
                <a:rPr lang="fr-FR" sz="1200" b="1" dirty="0">
                  <a:solidFill>
                    <a:schemeClr val="tx1"/>
                  </a:solidFill>
                  <a:latin typeface="+mj-lt"/>
                </a:rPr>
                <a:t> stage triple </a:t>
              </a:r>
              <a:r>
                <a:rPr lang="fr-FR" sz="1200" b="1" dirty="0" err="1">
                  <a:solidFill>
                    <a:schemeClr val="tx1"/>
                  </a:solidFill>
                  <a:latin typeface="+mj-lt"/>
                </a:rPr>
                <a:t>negative</a:t>
              </a:r>
              <a:r>
                <a:rPr lang="fr-FR" sz="12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b="1" dirty="0" err="1">
                  <a:solidFill>
                    <a:schemeClr val="tx1"/>
                  </a:solidFill>
                  <a:latin typeface="+mj-lt"/>
                </a:rPr>
                <a:t>breast</a:t>
              </a:r>
              <a:r>
                <a:rPr lang="fr-FR" sz="1200" b="1" dirty="0">
                  <a:solidFill>
                    <a:schemeClr val="tx1"/>
                  </a:solidFill>
                  <a:latin typeface="+mj-lt"/>
                </a:rPr>
                <a:t> cancer</a:t>
              </a:r>
            </a:p>
            <a:p>
              <a:pPr algn="ctr"/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Neoadjuvant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chemo -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residual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disease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post chemo</a:t>
              </a:r>
            </a:p>
            <a:p>
              <a:pPr algn="ctr"/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Primary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surgery-tumor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&gt; 20mm or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node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positive</a:t>
              </a:r>
            </a:p>
            <a:p>
              <a:pPr algn="ctr"/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Completed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surgery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and adjuvant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chemotherapy</a:t>
              </a:r>
              <a:endParaRPr lang="fr-FR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="" xmlns:a16="http://schemas.microsoft.com/office/drawing/2014/main" id="{446E48E6-135A-FD44-E2FE-E1B1CD2107E9}"/>
                </a:ext>
              </a:extLst>
            </p:cNvPr>
            <p:cNvSpPr/>
            <p:nvPr/>
          </p:nvSpPr>
          <p:spPr>
            <a:xfrm>
              <a:off x="4746569" y="2250303"/>
              <a:ext cx="2601883" cy="490452"/>
            </a:xfrm>
            <a:prstGeom prst="roundRect">
              <a:avLst>
                <a:gd name="adj" fmla="val 1617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Design digital PCR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ctDNA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assays</a:t>
              </a:r>
              <a:endParaRPr lang="fr-FR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="" xmlns:a16="http://schemas.microsoft.com/office/drawing/2014/main" id="{3FD16B2C-FBC2-F69E-E477-343A9B48A06D}"/>
                </a:ext>
              </a:extLst>
            </p:cNvPr>
            <p:cNvSpPr/>
            <p:nvPr/>
          </p:nvSpPr>
          <p:spPr>
            <a:xfrm>
              <a:off x="4039986" y="3030579"/>
              <a:ext cx="4015048" cy="652549"/>
            </a:xfrm>
            <a:prstGeom prst="roundRect">
              <a:avLst>
                <a:gd name="adj" fmla="val 7702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+mj-lt"/>
                </a:rPr>
                <a:t>Active </a:t>
              </a:r>
              <a:r>
                <a:rPr lang="fr-FR" sz="1200" b="1" dirty="0" err="1">
                  <a:solidFill>
                    <a:schemeClr val="tx1"/>
                  </a:solidFill>
                  <a:latin typeface="+mj-lt"/>
                </a:rPr>
                <a:t>ctDNA</a:t>
              </a:r>
              <a:r>
                <a:rPr lang="fr-FR" sz="1200" b="1" dirty="0">
                  <a:solidFill>
                    <a:schemeClr val="tx1"/>
                  </a:solidFill>
                  <a:latin typeface="+mj-lt"/>
                </a:rPr>
                <a:t> surveillance - double blind</a:t>
              </a:r>
            </a:p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Baseline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ctDNA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and 3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monthly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util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12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months</a:t>
              </a:r>
              <a:endParaRPr lang="fr-FR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E944D4C9-C404-E9FE-8E2C-2E1E12946D06}"/>
                </a:ext>
              </a:extLst>
            </p:cNvPr>
            <p:cNvSpPr txBox="1"/>
            <p:nvPr/>
          </p:nvSpPr>
          <p:spPr>
            <a:xfrm>
              <a:off x="1105592" y="4484937"/>
              <a:ext cx="1479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atin typeface="+mj-lt"/>
                </a:rPr>
                <a:t>Standard </a:t>
              </a:r>
              <a:r>
                <a:rPr lang="fr-FR" sz="1400" dirty="0" err="1">
                  <a:latin typeface="+mj-lt"/>
                </a:rPr>
                <a:t>treatment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B397696F-D930-C899-8E74-94C4C854F044}"/>
                </a:ext>
              </a:extLst>
            </p:cNvPr>
            <p:cNvSpPr txBox="1"/>
            <p:nvPr/>
          </p:nvSpPr>
          <p:spPr>
            <a:xfrm>
              <a:off x="3300152" y="4592659"/>
              <a:ext cx="1479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>
                  <a:latin typeface="+mj-lt"/>
                </a:rPr>
                <a:t>Staging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="" xmlns:a16="http://schemas.microsoft.com/office/drawing/2014/main" id="{B5401BA6-B98C-38A8-7A54-76B25B3B4E82}"/>
                </a:ext>
              </a:extLst>
            </p:cNvPr>
            <p:cNvSpPr/>
            <p:nvPr/>
          </p:nvSpPr>
          <p:spPr>
            <a:xfrm>
              <a:off x="8571992" y="3994610"/>
              <a:ext cx="2219498" cy="652549"/>
            </a:xfrm>
            <a:prstGeom prst="roundRect">
              <a:avLst>
                <a:gd name="adj" fmla="val 7702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schemeClr val="tx1"/>
                  </a:solidFill>
                  <a:latin typeface="+mj-lt"/>
                </a:rPr>
                <a:t>Primary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600" dirty="0" err="1">
                  <a:solidFill>
                    <a:schemeClr val="tx1"/>
                  </a:solidFill>
                  <a:latin typeface="+mj-lt"/>
                </a:rPr>
                <a:t>endpoint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600" dirty="0" err="1">
                  <a:solidFill>
                    <a:schemeClr val="tx1"/>
                  </a:solidFill>
                  <a:latin typeface="+mj-lt"/>
                </a:rPr>
                <a:t>ctDNA</a:t>
              </a:r>
              <a:r>
                <a:rPr lang="fr-FR" sz="1600" dirty="0">
                  <a:solidFill>
                    <a:schemeClr val="tx1"/>
                  </a:solidFill>
                  <a:latin typeface="+mj-lt"/>
                </a:rPr>
                <a:t> clearance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="" xmlns:a16="http://schemas.microsoft.com/office/drawing/2014/main" id="{30A169D6-5F24-8FC9-2D77-6610028AB189}"/>
                </a:ext>
              </a:extLst>
            </p:cNvPr>
            <p:cNvSpPr/>
            <p:nvPr/>
          </p:nvSpPr>
          <p:spPr>
            <a:xfrm>
              <a:off x="6520314" y="5212337"/>
              <a:ext cx="3128356" cy="652549"/>
            </a:xfrm>
            <a:prstGeom prst="roundRect">
              <a:avLst>
                <a:gd name="adj" fmla="val 7702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  <a:latin typeface="+mj-lt"/>
                </a:rPr>
                <a:t>Observation</a:t>
              </a:r>
            </a:p>
            <a:p>
              <a:pPr algn="ctr"/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Continue standard follow-up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ctDNA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samples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every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months</a:t>
              </a:r>
              <a:r>
                <a:rPr lang="fr-FR" sz="1200" dirty="0">
                  <a:solidFill>
                    <a:schemeClr val="tx1"/>
                  </a:solidFill>
                  <a:latin typeface="+mj-lt"/>
                </a:rPr>
                <a:t> to 24 </a:t>
              </a:r>
              <a:r>
                <a:rPr lang="fr-FR" sz="1200" dirty="0" err="1">
                  <a:solidFill>
                    <a:schemeClr val="tx1"/>
                  </a:solidFill>
                  <a:latin typeface="+mj-lt"/>
                </a:rPr>
                <a:t>months</a:t>
              </a:r>
              <a:endParaRPr lang="fr-FR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BA7ECFE0-C189-BC5D-7BCF-24914C85F735}"/>
                </a:ext>
              </a:extLst>
            </p:cNvPr>
            <p:cNvSpPr txBox="1"/>
            <p:nvPr/>
          </p:nvSpPr>
          <p:spPr>
            <a:xfrm>
              <a:off x="2315094" y="5215446"/>
              <a:ext cx="3449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+mj-lt"/>
                </a:rPr>
                <a:t>Intervention</a:t>
              </a:r>
            </a:p>
            <a:p>
              <a:pPr algn="ctr"/>
              <a:r>
                <a:rPr lang="fr-FR" sz="1200" dirty="0">
                  <a:latin typeface="+mj-lt"/>
                </a:rPr>
                <a:t>Pembrolizumab 200mg </a:t>
              </a:r>
              <a:r>
                <a:rPr lang="fr-FR" sz="1200" dirty="0" err="1">
                  <a:latin typeface="+mj-lt"/>
                </a:rPr>
                <a:t>i.v</a:t>
              </a:r>
              <a:r>
                <a:rPr lang="fr-FR" sz="1200" dirty="0">
                  <a:latin typeface="+mj-lt"/>
                </a:rPr>
                <a:t>. q3 </a:t>
              </a:r>
              <a:r>
                <a:rPr lang="fr-FR" sz="1200" dirty="0" err="1">
                  <a:latin typeface="+mj-lt"/>
                </a:rPr>
                <a:t>weeks</a:t>
              </a:r>
              <a:r>
                <a:rPr lang="fr-FR" sz="1200" dirty="0">
                  <a:latin typeface="+mj-lt"/>
                </a:rPr>
                <a:t> for 1 </a:t>
              </a:r>
              <a:r>
                <a:rPr lang="fr-FR" sz="1200" dirty="0" err="1">
                  <a:latin typeface="+mj-lt"/>
                </a:rPr>
                <a:t>year</a:t>
              </a:r>
              <a:endParaRPr lang="fr-FR" sz="1200" dirty="0">
                <a:latin typeface="+mj-lt"/>
              </a:endParaRPr>
            </a:p>
            <a:p>
              <a:pPr algn="ctr"/>
              <a:r>
                <a:rPr lang="fr-FR" sz="1200" dirty="0" err="1">
                  <a:latin typeface="+mj-lt"/>
                </a:rPr>
                <a:t>Monthly</a:t>
              </a:r>
              <a:r>
                <a:rPr lang="fr-FR" sz="1200" dirty="0">
                  <a:latin typeface="+mj-lt"/>
                </a:rPr>
                <a:t> </a:t>
              </a:r>
              <a:r>
                <a:rPr lang="fr-FR" sz="1200" dirty="0" err="1">
                  <a:latin typeface="+mj-lt"/>
                </a:rPr>
                <a:t>ctDNA</a:t>
              </a:r>
              <a:r>
                <a:rPr lang="fr-FR" sz="1200" dirty="0">
                  <a:latin typeface="+mj-lt"/>
                </a:rPr>
                <a:t> </a:t>
              </a:r>
              <a:r>
                <a:rPr lang="fr-FR" sz="1200" dirty="0" err="1">
                  <a:latin typeface="+mj-lt"/>
                </a:rPr>
                <a:t>samples</a:t>
              </a:r>
              <a:r>
                <a:rPr lang="fr-FR" sz="1200" dirty="0">
                  <a:latin typeface="+mj-lt"/>
                </a:rPr>
                <a:t> for 12 monts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C3C1FA63-EBA6-76D7-287B-823810737AC5}"/>
                </a:ext>
              </a:extLst>
            </p:cNvPr>
            <p:cNvSpPr txBox="1"/>
            <p:nvPr/>
          </p:nvSpPr>
          <p:spPr>
            <a:xfrm>
              <a:off x="5307677" y="4161297"/>
              <a:ext cx="1479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accent6"/>
                  </a:solidFill>
                  <a:latin typeface="+mj-lt"/>
                </a:rPr>
                <a:t>Randomize</a:t>
              </a:r>
              <a:r>
                <a:rPr lang="fr-FR" sz="1400" dirty="0">
                  <a:solidFill>
                    <a:schemeClr val="accent6"/>
                  </a:solidFill>
                  <a:latin typeface="+mj-lt"/>
                </a:rPr>
                <a:t> 2:1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4F5049FF-2EC5-0796-4C94-BD9F970F9B35}"/>
                </a:ext>
              </a:extLst>
            </p:cNvPr>
            <p:cNvSpPr txBox="1"/>
            <p:nvPr/>
          </p:nvSpPr>
          <p:spPr>
            <a:xfrm>
              <a:off x="5974248" y="3787920"/>
              <a:ext cx="11539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accent6"/>
                  </a:solidFill>
                  <a:latin typeface="+mj-lt"/>
                </a:rPr>
                <a:t>+</a:t>
              </a:r>
              <a:r>
                <a:rPr lang="fr-FR" sz="1050" dirty="0" err="1">
                  <a:solidFill>
                    <a:schemeClr val="accent6"/>
                  </a:solidFill>
                  <a:latin typeface="+mj-lt"/>
                </a:rPr>
                <a:t>ve</a:t>
              </a:r>
              <a:r>
                <a:rPr lang="fr-FR" sz="1050" dirty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lang="fr-FR" sz="1050" dirty="0" err="1">
                  <a:solidFill>
                    <a:schemeClr val="accent6"/>
                  </a:solidFill>
                  <a:latin typeface="+mj-lt"/>
                </a:rPr>
                <a:t>ctDNA</a:t>
              </a:r>
              <a:endParaRPr lang="fr-FR" sz="1050" dirty="0">
                <a:solidFill>
                  <a:schemeClr val="accent6"/>
                </a:solidFill>
                <a:latin typeface="+mj-lt"/>
              </a:endParaRP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="" xmlns:a16="http://schemas.microsoft.com/office/drawing/2014/main" id="{F29749D5-3278-43B6-2BA7-F00FB76F7E9E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6047510" y="1960479"/>
              <a:ext cx="1" cy="28982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="" xmlns:a16="http://schemas.microsoft.com/office/drawing/2014/main" id="{C2282A2A-6D50-0620-9542-9743402D1F60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047510" y="2740755"/>
              <a:ext cx="1" cy="289824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en angle 21">
              <a:extLst>
                <a:ext uri="{FF2B5EF4-FFF2-40B4-BE49-F238E27FC236}">
                  <a16:creationId xmlns="" xmlns:a16="http://schemas.microsoft.com/office/drawing/2014/main" id="{191BD9D7-CE15-887D-394E-BA5EF2928D47}"/>
                </a:ext>
              </a:extLst>
            </p:cNvPr>
            <p:cNvCxnSpPr>
              <a:stCxn id="9" idx="1"/>
              <a:endCxn id="10" idx="0"/>
            </p:cNvCxnSpPr>
            <p:nvPr/>
          </p:nvCxnSpPr>
          <p:spPr>
            <a:xfrm rot="10800000" flipV="1">
              <a:off x="1845426" y="3356853"/>
              <a:ext cx="2194561" cy="1128083"/>
            </a:xfrm>
            <a:prstGeom prst="bentConnector2">
              <a:avLst/>
            </a:prstGeom>
            <a:ln w="1270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="" xmlns:a16="http://schemas.microsoft.com/office/drawing/2014/main" id="{99AEE2B1-BFBF-0B0A-54ED-4FC00C68D497}"/>
                </a:ext>
              </a:extLst>
            </p:cNvPr>
            <p:cNvCxnSpPr>
              <a:stCxn id="9" idx="2"/>
              <a:endCxn id="15" idx="0"/>
            </p:cNvCxnSpPr>
            <p:nvPr/>
          </p:nvCxnSpPr>
          <p:spPr>
            <a:xfrm>
              <a:off x="6047510" y="3683128"/>
              <a:ext cx="0" cy="478169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="" xmlns:a16="http://schemas.microsoft.com/office/drawing/2014/main" id="{11F11ECF-CE6F-F7DC-D739-5F4490D4590D}"/>
                </a:ext>
              </a:extLst>
            </p:cNvPr>
            <p:cNvCxnSpPr>
              <a:stCxn id="11" idx="1"/>
              <a:endCxn id="10" idx="3"/>
            </p:cNvCxnSpPr>
            <p:nvPr/>
          </p:nvCxnSpPr>
          <p:spPr>
            <a:xfrm flipH="1" flipV="1">
              <a:off x="2585258" y="4746547"/>
              <a:ext cx="714894" cy="1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3E07803A-EE14-C189-30C6-6E0D4DBE6326}"/>
                </a:ext>
              </a:extLst>
            </p:cNvPr>
            <p:cNvSpPr txBox="1"/>
            <p:nvPr/>
          </p:nvSpPr>
          <p:spPr>
            <a:xfrm>
              <a:off x="2365754" y="4411057"/>
              <a:ext cx="11539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err="1">
                  <a:latin typeface="+mj-lt"/>
                </a:rPr>
                <a:t>Staging</a:t>
              </a:r>
              <a:r>
                <a:rPr lang="fr-FR" sz="1050" dirty="0">
                  <a:latin typeface="+mj-lt"/>
                </a:rPr>
                <a:t> +</a:t>
              </a:r>
              <a:r>
                <a:rPr lang="fr-FR" sz="1050" dirty="0" err="1">
                  <a:latin typeface="+mj-lt"/>
                </a:rPr>
                <a:t>ve</a:t>
              </a:r>
              <a:r>
                <a:rPr lang="fr-FR" sz="1050" dirty="0">
                  <a:latin typeface="+mj-lt"/>
                </a:rPr>
                <a:t> </a:t>
              </a:r>
            </a:p>
          </p:txBody>
        </p:sp>
        <p:cxnSp>
          <p:nvCxnSpPr>
            <p:cNvPr id="29" name="Connecteur en angle 28">
              <a:extLst>
                <a:ext uri="{FF2B5EF4-FFF2-40B4-BE49-F238E27FC236}">
                  <a16:creationId xmlns="" xmlns:a16="http://schemas.microsoft.com/office/drawing/2014/main" id="{8E535C7D-D865-7A28-E5D4-7CFDA8EBC8B4}"/>
                </a:ext>
              </a:extLst>
            </p:cNvPr>
            <p:cNvCxnSpPr>
              <a:stCxn id="15" idx="1"/>
              <a:endCxn id="11" idx="0"/>
            </p:cNvCxnSpPr>
            <p:nvPr/>
          </p:nvCxnSpPr>
          <p:spPr>
            <a:xfrm rot="10800000" flipV="1">
              <a:off x="4039985" y="4315185"/>
              <a:ext cx="1267692" cy="277473"/>
            </a:xfrm>
            <a:prstGeom prst="bentConnector2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ngle 30">
              <a:extLst>
                <a:ext uri="{FF2B5EF4-FFF2-40B4-BE49-F238E27FC236}">
                  <a16:creationId xmlns="" xmlns:a16="http://schemas.microsoft.com/office/drawing/2014/main" id="{83A35485-71FA-2DA1-5455-4B13FF21F91A}"/>
                </a:ext>
              </a:extLst>
            </p:cNvPr>
            <p:cNvCxnSpPr>
              <a:stCxn id="15" idx="3"/>
              <a:endCxn id="13" idx="0"/>
            </p:cNvCxnSpPr>
            <p:nvPr/>
          </p:nvCxnSpPr>
          <p:spPr>
            <a:xfrm>
              <a:off x="6787343" y="4315186"/>
              <a:ext cx="1297149" cy="897151"/>
            </a:xfrm>
            <a:prstGeom prst="bentConnector2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>
              <a:extLst>
                <a:ext uri="{FF2B5EF4-FFF2-40B4-BE49-F238E27FC236}">
                  <a16:creationId xmlns="" xmlns:a16="http://schemas.microsoft.com/office/drawing/2014/main" id="{D65516EE-4DF9-96EF-2B61-D5D24C5F9CB2}"/>
                </a:ext>
              </a:extLst>
            </p:cNvPr>
            <p:cNvCxnSpPr>
              <a:stCxn id="11" idx="2"/>
              <a:endCxn id="14" idx="0"/>
            </p:cNvCxnSpPr>
            <p:nvPr/>
          </p:nvCxnSpPr>
          <p:spPr>
            <a:xfrm>
              <a:off x="4039985" y="4900436"/>
              <a:ext cx="1" cy="31501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CCA9E71-564F-A54F-F669-358E1F0A4BE6}"/>
              </a:ext>
            </a:extLst>
          </p:cNvPr>
          <p:cNvSpPr/>
          <p:nvPr/>
        </p:nvSpPr>
        <p:spPr>
          <a:xfrm>
            <a:off x="1311548" y="925924"/>
            <a:ext cx="10404945" cy="51456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F97265D-FE81-E93A-6CE9-E29167CD147D}"/>
              </a:ext>
            </a:extLst>
          </p:cNvPr>
          <p:cNvSpPr/>
          <p:nvPr/>
        </p:nvSpPr>
        <p:spPr>
          <a:xfrm>
            <a:off x="1054758" y="2054726"/>
            <a:ext cx="6248250" cy="47312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C50C1B9F-36F4-8358-FE0C-795F0D63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ctDNA</a:t>
            </a:r>
            <a:r>
              <a:rPr lang="fr-FR" dirty="0"/>
              <a:t> </a:t>
            </a:r>
            <a:r>
              <a:rPr lang="fr-FR" dirty="0" err="1"/>
              <a:t>Surveillanec</a:t>
            </a:r>
            <a:r>
              <a:rPr lang="fr-FR" dirty="0"/>
              <a:t>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DC3FE934-1904-4C61-BBA7-E87231124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DDAAC4A6-58B1-0EFA-ED0E-9457BA044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718" y="814983"/>
            <a:ext cx="10332000" cy="1476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dirty="0"/>
              <a:t>161 patients in </a:t>
            </a:r>
            <a:r>
              <a:rPr lang="fr-FR" sz="2000" dirty="0" err="1"/>
              <a:t>ctDNA</a:t>
            </a:r>
            <a:r>
              <a:rPr lang="fr-FR" sz="2000" dirty="0"/>
              <a:t> surveillance. </a:t>
            </a:r>
            <a:r>
              <a:rPr lang="fr-FR" sz="2000" dirty="0" err="1"/>
              <a:t>Median</a:t>
            </a:r>
            <a:r>
              <a:rPr lang="fr-FR" sz="2000" dirty="0"/>
              <a:t> follow-up in </a:t>
            </a:r>
            <a:r>
              <a:rPr lang="fr-FR" sz="2000" dirty="0" err="1"/>
              <a:t>study</a:t>
            </a:r>
            <a:r>
              <a:rPr lang="fr-FR" sz="2000" dirty="0"/>
              <a:t> 20.4 </a:t>
            </a:r>
            <a:r>
              <a:rPr lang="fr-FR" sz="2000" dirty="0" err="1"/>
              <a:t>months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Proportion </a:t>
            </a:r>
            <a:r>
              <a:rPr lang="fr-FR" sz="2000" dirty="0" err="1"/>
              <a:t>ctDNA</a:t>
            </a:r>
            <a:r>
              <a:rPr lang="fr-FR" sz="2000" dirty="0"/>
              <a:t> + by 12-monh time point: 27.3% (44/161, 95%CI: 20.6-24.9)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7 patients </a:t>
            </a:r>
            <a:r>
              <a:rPr lang="fr-FR" sz="2000" dirty="0" err="1"/>
              <a:t>relapsed</a:t>
            </a:r>
            <a:r>
              <a:rPr lang="fr-FR" sz="2000" dirty="0"/>
              <a:t> </a:t>
            </a:r>
            <a:r>
              <a:rPr lang="fr-FR" sz="2000" dirty="0" err="1"/>
              <a:t>without</a:t>
            </a:r>
            <a:r>
              <a:rPr lang="fr-FR" sz="2000" dirty="0"/>
              <a:t> </a:t>
            </a:r>
            <a:r>
              <a:rPr lang="fr-FR" sz="2000" dirty="0" err="1"/>
              <a:t>prior</a:t>
            </a:r>
            <a:r>
              <a:rPr lang="fr-FR" sz="2000" dirty="0"/>
              <a:t> </a:t>
            </a:r>
            <a:r>
              <a:rPr lang="fr-FR" sz="2000" dirty="0" err="1"/>
              <a:t>ctDNA</a:t>
            </a:r>
            <a:r>
              <a:rPr lang="fr-FR" sz="2000" dirty="0"/>
              <a:t> </a:t>
            </a:r>
            <a:r>
              <a:rPr lang="fr-FR" sz="2000" dirty="0" err="1"/>
              <a:t>detection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BFAB6762-0263-B71D-063A-9B74F143D330}"/>
              </a:ext>
            </a:extLst>
          </p:cNvPr>
          <p:cNvSpPr txBox="1"/>
          <p:nvPr/>
        </p:nvSpPr>
        <p:spPr>
          <a:xfrm>
            <a:off x="9221732" y="3504360"/>
            <a:ext cx="233453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0" u="sng" dirty="0"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fr-F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fr-FR" sz="9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r>
              <a:rPr lang="fr-FR" sz="900" u="sng" dirty="0">
                <a:latin typeface="Arial" panose="020B0604020202020204" pitchFamily="34" charset="0"/>
                <a:cs typeface="Arial" panose="020B0604020202020204" pitchFamily="34" charset="0"/>
              </a:rPr>
              <a:t>+ at 12 </a:t>
            </a:r>
            <a:r>
              <a:rPr lang="fr-F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9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fr-FR" sz="9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r-F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55.7% (95%CI 42.8-69.5)</a:t>
            </a:r>
          </a:p>
          <a:p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  <a:r>
              <a:rPr lang="fr-FR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fr-FR" sz="9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11.8% (95%CI 6.9-19.8)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DC168E0-EDC6-690C-9D5D-8FB19D88D88D}"/>
              </a:ext>
            </a:extLst>
          </p:cNvPr>
          <p:cNvSpPr/>
          <p:nvPr/>
        </p:nvSpPr>
        <p:spPr>
          <a:xfrm>
            <a:off x="1117593" y="2847286"/>
            <a:ext cx="4136767" cy="325858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9C97AE3-86F9-72CC-D211-D2345681B074}"/>
              </a:ext>
            </a:extLst>
          </p:cNvPr>
          <p:cNvSpPr txBox="1"/>
          <p:nvPr/>
        </p:nvSpPr>
        <p:spPr>
          <a:xfrm>
            <a:off x="1246268" y="2676723"/>
            <a:ext cx="12507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All patients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A230F0A-506A-61A9-F1DA-DBA5FBE1DC2A}"/>
              </a:ext>
            </a:extLst>
          </p:cNvPr>
          <p:cNvSpPr/>
          <p:nvPr/>
        </p:nvSpPr>
        <p:spPr>
          <a:xfrm>
            <a:off x="5553156" y="2847286"/>
            <a:ext cx="6163337" cy="325858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4957FE68-A785-B955-7682-1C4D554706C7}"/>
              </a:ext>
            </a:extLst>
          </p:cNvPr>
          <p:cNvSpPr txBox="1"/>
          <p:nvPr/>
        </p:nvSpPr>
        <p:spPr>
          <a:xfrm>
            <a:off x="5662140" y="2676723"/>
            <a:ext cx="18036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Split by risk group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="" xmlns:a16="http://schemas.microsoft.com/office/drawing/2014/main" id="{52BC5912-B1E3-DF1E-90D4-E29953EED6B5}"/>
              </a:ext>
            </a:extLst>
          </p:cNvPr>
          <p:cNvGrpSpPr/>
          <p:nvPr/>
        </p:nvGrpSpPr>
        <p:grpSpPr>
          <a:xfrm>
            <a:off x="1334431" y="3023955"/>
            <a:ext cx="3703091" cy="2905250"/>
            <a:chOff x="1272946" y="3033474"/>
            <a:chExt cx="3703091" cy="2905250"/>
          </a:xfrm>
        </p:grpSpPr>
        <p:graphicFrame>
          <p:nvGraphicFramePr>
            <p:cNvPr id="16" name="Graphique 15">
              <a:extLst>
                <a:ext uri="{FF2B5EF4-FFF2-40B4-BE49-F238E27FC236}">
                  <a16:creationId xmlns="" xmlns:a16="http://schemas.microsoft.com/office/drawing/2014/main" id="{432C560E-97E5-B916-472D-D377A6B476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92480301"/>
                </p:ext>
              </p:extLst>
            </p:nvPr>
          </p:nvGraphicFramePr>
          <p:xfrm>
            <a:off x="1485657" y="3033474"/>
            <a:ext cx="3489997" cy="2486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29E74779-0309-C360-B309-778856297A70}"/>
                </a:ext>
              </a:extLst>
            </p:cNvPr>
            <p:cNvSpPr txBox="1"/>
            <p:nvPr/>
          </p:nvSpPr>
          <p:spPr>
            <a:xfrm rot="16200000">
              <a:off x="813525" y="4161534"/>
              <a:ext cx="1149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Proportion </a:t>
              </a:r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ctDNA</a:t>
              </a: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="" xmlns:a16="http://schemas.microsoft.com/office/drawing/2014/main" id="{953A9A40-6D63-EA90-58D1-873C5BF4CAC3}"/>
                </a:ext>
              </a:extLst>
            </p:cNvPr>
            <p:cNvGrpSpPr/>
            <p:nvPr/>
          </p:nvGrpSpPr>
          <p:grpSpPr>
            <a:xfrm>
              <a:off x="2496983" y="5707892"/>
              <a:ext cx="1091027" cy="230832"/>
              <a:chOff x="2734890" y="2889311"/>
              <a:chExt cx="1091027" cy="230832"/>
            </a:xfrm>
          </p:grpSpPr>
          <p:sp>
            <p:nvSpPr>
              <p:cNvPr id="24" name="ZoneTexte 23">
                <a:extLst>
                  <a:ext uri="{FF2B5EF4-FFF2-40B4-BE49-F238E27FC236}">
                    <a16:creationId xmlns="" xmlns:a16="http://schemas.microsoft.com/office/drawing/2014/main" id="{10EC8D13-B634-488E-9977-A1B04E9F841F}"/>
                  </a:ext>
                </a:extLst>
              </p:cNvPr>
              <p:cNvSpPr txBox="1"/>
              <p:nvPr/>
            </p:nvSpPr>
            <p:spPr>
              <a:xfrm>
                <a:off x="2852574" y="2889311"/>
                <a:ext cx="97334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Failure </a:t>
                </a:r>
                <a:r>
                  <a:rPr lang="fr-FR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function</a:t>
                </a:r>
                <a:endParaRPr lang="fr-FR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Connecteur droit 24">
                <a:extLst>
                  <a:ext uri="{FF2B5EF4-FFF2-40B4-BE49-F238E27FC236}">
                    <a16:creationId xmlns="" xmlns:a16="http://schemas.microsoft.com/office/drawing/2014/main" id="{37A54780-6E7F-A4B8-CDD9-FE599B0F3149}"/>
                  </a:ext>
                </a:extLst>
              </p:cNvPr>
              <p:cNvCxnSpPr>
                <a:cxnSpLocks/>
                <a:stCxn id="24" idx="1"/>
              </p:cNvCxnSpPr>
              <p:nvPr/>
            </p:nvCxnSpPr>
            <p:spPr>
              <a:xfrm flipH="1">
                <a:off x="2734890" y="3004727"/>
                <a:ext cx="117684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8A0005A4-B63E-95E5-1E29-F9BF079201E9}"/>
                </a:ext>
              </a:extLst>
            </p:cNvPr>
            <p:cNvSpPr txBox="1"/>
            <p:nvPr/>
          </p:nvSpPr>
          <p:spPr>
            <a:xfrm>
              <a:off x="2122018" y="5436383"/>
              <a:ext cx="22172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of </a:t>
              </a:r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ctDNA</a:t>
              </a: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surveillance</a:t>
              </a:r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="" xmlns:a16="http://schemas.microsoft.com/office/drawing/2014/main" id="{BE7928F2-BD25-C0CE-B10E-755D1838B0B9}"/>
                </a:ext>
              </a:extLst>
            </p:cNvPr>
            <p:cNvSpPr/>
            <p:nvPr/>
          </p:nvSpPr>
          <p:spPr>
            <a:xfrm>
              <a:off x="1823484" y="4412512"/>
              <a:ext cx="3152553" cy="770860"/>
            </a:xfrm>
            <a:custGeom>
              <a:avLst/>
              <a:gdLst>
                <a:gd name="connsiteX0" fmla="*/ 0 w 3152553"/>
                <a:gd name="connsiteY0" fmla="*/ 770860 h 770860"/>
                <a:gd name="connsiteX1" fmla="*/ 106325 w 3152553"/>
                <a:gd name="connsiteY1" fmla="*/ 547576 h 770860"/>
                <a:gd name="connsiteX2" fmla="*/ 313660 w 3152553"/>
                <a:gd name="connsiteY2" fmla="*/ 510362 h 770860"/>
                <a:gd name="connsiteX3" fmla="*/ 467832 w 3152553"/>
                <a:gd name="connsiteY3" fmla="*/ 430618 h 770860"/>
                <a:gd name="connsiteX4" fmla="*/ 552893 w 3152553"/>
                <a:gd name="connsiteY4" fmla="*/ 446567 h 770860"/>
                <a:gd name="connsiteX5" fmla="*/ 696432 w 3152553"/>
                <a:gd name="connsiteY5" fmla="*/ 377455 h 770860"/>
                <a:gd name="connsiteX6" fmla="*/ 845288 w 3152553"/>
                <a:gd name="connsiteY6" fmla="*/ 382772 h 770860"/>
                <a:gd name="connsiteX7" fmla="*/ 861237 w 3152553"/>
                <a:gd name="connsiteY7" fmla="*/ 334925 h 770860"/>
                <a:gd name="connsiteX8" fmla="*/ 967563 w 3152553"/>
                <a:gd name="connsiteY8" fmla="*/ 334925 h 770860"/>
                <a:gd name="connsiteX9" fmla="*/ 1095153 w 3152553"/>
                <a:gd name="connsiteY9" fmla="*/ 255181 h 770860"/>
                <a:gd name="connsiteX10" fmla="*/ 1323753 w 3152553"/>
                <a:gd name="connsiteY10" fmla="*/ 255181 h 770860"/>
                <a:gd name="connsiteX11" fmla="*/ 1430079 w 3152553"/>
                <a:gd name="connsiteY11" fmla="*/ 207335 h 770860"/>
                <a:gd name="connsiteX12" fmla="*/ 1658679 w 3152553"/>
                <a:gd name="connsiteY12" fmla="*/ 207335 h 770860"/>
                <a:gd name="connsiteX13" fmla="*/ 1727790 w 3152553"/>
                <a:gd name="connsiteY13" fmla="*/ 170121 h 770860"/>
                <a:gd name="connsiteX14" fmla="*/ 2121195 w 3152553"/>
                <a:gd name="connsiteY14" fmla="*/ 170121 h 770860"/>
                <a:gd name="connsiteX15" fmla="*/ 2142460 w 3152553"/>
                <a:gd name="connsiteY15" fmla="*/ 79744 h 770860"/>
                <a:gd name="connsiteX16" fmla="*/ 2445488 w 3152553"/>
                <a:gd name="connsiteY16" fmla="*/ 79744 h 770860"/>
                <a:gd name="connsiteX17" fmla="*/ 2445488 w 3152553"/>
                <a:gd name="connsiteY17" fmla="*/ 0 h 770860"/>
                <a:gd name="connsiteX18" fmla="*/ 3152553 w 3152553"/>
                <a:gd name="connsiteY18" fmla="*/ 0 h 77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52553" h="770860">
                  <a:moveTo>
                    <a:pt x="0" y="770860"/>
                  </a:moveTo>
                  <a:lnTo>
                    <a:pt x="106325" y="547576"/>
                  </a:lnTo>
                  <a:lnTo>
                    <a:pt x="313660" y="510362"/>
                  </a:lnTo>
                  <a:lnTo>
                    <a:pt x="467832" y="430618"/>
                  </a:lnTo>
                  <a:lnTo>
                    <a:pt x="552893" y="446567"/>
                  </a:lnTo>
                  <a:lnTo>
                    <a:pt x="696432" y="377455"/>
                  </a:lnTo>
                  <a:lnTo>
                    <a:pt x="845288" y="382772"/>
                  </a:lnTo>
                  <a:lnTo>
                    <a:pt x="861237" y="334925"/>
                  </a:lnTo>
                  <a:lnTo>
                    <a:pt x="967563" y="334925"/>
                  </a:lnTo>
                  <a:lnTo>
                    <a:pt x="1095153" y="255181"/>
                  </a:lnTo>
                  <a:lnTo>
                    <a:pt x="1323753" y="255181"/>
                  </a:lnTo>
                  <a:lnTo>
                    <a:pt x="1430079" y="207335"/>
                  </a:lnTo>
                  <a:lnTo>
                    <a:pt x="1658679" y="207335"/>
                  </a:lnTo>
                  <a:lnTo>
                    <a:pt x="1727790" y="170121"/>
                  </a:lnTo>
                  <a:lnTo>
                    <a:pt x="2121195" y="170121"/>
                  </a:lnTo>
                  <a:lnTo>
                    <a:pt x="2142460" y="79744"/>
                  </a:lnTo>
                  <a:lnTo>
                    <a:pt x="2445488" y="79744"/>
                  </a:lnTo>
                  <a:lnTo>
                    <a:pt x="2445488" y="0"/>
                  </a:lnTo>
                  <a:lnTo>
                    <a:pt x="3152553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="" xmlns:a16="http://schemas.microsoft.com/office/drawing/2014/main" id="{9C06BE14-EB03-B8A8-E352-FA513B7699F2}"/>
                </a:ext>
              </a:extLst>
            </p:cNvPr>
            <p:cNvSpPr txBox="1"/>
            <p:nvPr/>
          </p:nvSpPr>
          <p:spPr>
            <a:xfrm>
              <a:off x="1936288" y="3698190"/>
              <a:ext cx="209865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KM </a:t>
              </a:r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estimate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ctDNA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+ at 12 </a:t>
              </a:r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fr-FR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900" dirty="0">
                  <a:latin typeface="Arial" panose="020B0604020202020204" pitchFamily="34" charset="0"/>
                  <a:cs typeface="Arial" panose="020B0604020202020204" pitchFamily="34" charset="0"/>
                </a:rPr>
                <a:t>26.4% (95% CI 20.1-34.1)</a:t>
              </a:r>
            </a:p>
          </p:txBody>
        </p:sp>
      </p:grpSp>
      <p:graphicFrame>
        <p:nvGraphicFramePr>
          <p:cNvPr id="33" name="Graphique 32">
            <a:extLst>
              <a:ext uri="{FF2B5EF4-FFF2-40B4-BE49-F238E27FC236}">
                <a16:creationId xmlns="" xmlns:a16="http://schemas.microsoft.com/office/drawing/2014/main" id="{47661077-4FFD-2890-F095-BADF5D182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834234"/>
              </p:ext>
            </p:extLst>
          </p:nvPr>
        </p:nvGraphicFramePr>
        <p:xfrm>
          <a:off x="5849447" y="3023955"/>
          <a:ext cx="3489997" cy="248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5B437821-EFA6-03A4-CB70-2561F36A31AC}"/>
              </a:ext>
            </a:extLst>
          </p:cNvPr>
          <p:cNvSpPr txBox="1"/>
          <p:nvPr/>
        </p:nvSpPr>
        <p:spPr>
          <a:xfrm rot="16200000">
            <a:off x="5177315" y="4152015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4EFA9BB6-497E-CC88-BBB8-909DE30A7F5E}"/>
              </a:ext>
            </a:extLst>
          </p:cNvPr>
          <p:cNvSpPr txBox="1"/>
          <p:nvPr/>
        </p:nvSpPr>
        <p:spPr>
          <a:xfrm>
            <a:off x="6485808" y="5426864"/>
            <a:ext cx="22172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of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surveillance</a:t>
            </a:r>
          </a:p>
        </p:txBody>
      </p:sp>
      <p:sp>
        <p:nvSpPr>
          <p:cNvPr id="41" name="Forme libre 40">
            <a:extLst>
              <a:ext uri="{FF2B5EF4-FFF2-40B4-BE49-F238E27FC236}">
                <a16:creationId xmlns="" xmlns:a16="http://schemas.microsoft.com/office/drawing/2014/main" id="{C9B928CE-355C-0F03-7B36-B8E43011FBE0}"/>
              </a:ext>
            </a:extLst>
          </p:cNvPr>
          <p:cNvSpPr/>
          <p:nvPr/>
        </p:nvSpPr>
        <p:spPr>
          <a:xfrm>
            <a:off x="6179736" y="3637503"/>
            <a:ext cx="2743200" cy="1547446"/>
          </a:xfrm>
          <a:custGeom>
            <a:avLst/>
            <a:gdLst>
              <a:gd name="connsiteX0" fmla="*/ 0 w 2743200"/>
              <a:gd name="connsiteY0" fmla="*/ 1547446 h 1547446"/>
              <a:gd name="connsiteX1" fmla="*/ 110532 w 2743200"/>
              <a:gd name="connsiteY1" fmla="*/ 894304 h 1547446"/>
              <a:gd name="connsiteX2" fmla="*/ 226088 w 2743200"/>
              <a:gd name="connsiteY2" fmla="*/ 818941 h 1547446"/>
              <a:gd name="connsiteX3" fmla="*/ 391886 w 2743200"/>
              <a:gd name="connsiteY3" fmla="*/ 808893 h 1547446"/>
              <a:gd name="connsiteX4" fmla="*/ 406959 w 2743200"/>
              <a:gd name="connsiteY4" fmla="*/ 748602 h 1547446"/>
              <a:gd name="connsiteX5" fmla="*/ 457200 w 2743200"/>
              <a:gd name="connsiteY5" fmla="*/ 698361 h 1547446"/>
              <a:gd name="connsiteX6" fmla="*/ 567732 w 2743200"/>
              <a:gd name="connsiteY6" fmla="*/ 688312 h 1547446"/>
              <a:gd name="connsiteX7" fmla="*/ 587829 w 2743200"/>
              <a:gd name="connsiteY7" fmla="*/ 648119 h 1547446"/>
              <a:gd name="connsiteX8" fmla="*/ 688312 w 2743200"/>
              <a:gd name="connsiteY8" fmla="*/ 653143 h 1547446"/>
              <a:gd name="connsiteX9" fmla="*/ 683288 w 2743200"/>
              <a:gd name="connsiteY9" fmla="*/ 602901 h 1547446"/>
              <a:gd name="connsiteX10" fmla="*/ 869183 w 2743200"/>
              <a:gd name="connsiteY10" fmla="*/ 607926 h 1547446"/>
              <a:gd name="connsiteX11" fmla="*/ 889279 w 2743200"/>
              <a:gd name="connsiteY11" fmla="*/ 567732 h 1547446"/>
              <a:gd name="connsiteX12" fmla="*/ 1065126 w 2743200"/>
              <a:gd name="connsiteY12" fmla="*/ 572756 h 1547446"/>
              <a:gd name="connsiteX13" fmla="*/ 1090246 w 2743200"/>
              <a:gd name="connsiteY13" fmla="*/ 522515 h 1547446"/>
              <a:gd name="connsiteX14" fmla="*/ 1090246 w 2743200"/>
              <a:gd name="connsiteY14" fmla="*/ 391886 h 1547446"/>
              <a:gd name="connsiteX15" fmla="*/ 1391697 w 2743200"/>
              <a:gd name="connsiteY15" fmla="*/ 391886 h 1547446"/>
              <a:gd name="connsiteX16" fmla="*/ 1391697 w 2743200"/>
              <a:gd name="connsiteY16" fmla="*/ 341644 h 1547446"/>
              <a:gd name="connsiteX17" fmla="*/ 1678075 w 2743200"/>
              <a:gd name="connsiteY17" fmla="*/ 341644 h 1547446"/>
              <a:gd name="connsiteX18" fmla="*/ 1743389 w 2743200"/>
              <a:gd name="connsiteY18" fmla="*/ 251209 h 1547446"/>
              <a:gd name="connsiteX19" fmla="*/ 2140299 w 2743200"/>
              <a:gd name="connsiteY19" fmla="*/ 251209 h 1547446"/>
              <a:gd name="connsiteX20" fmla="*/ 2140299 w 2743200"/>
              <a:gd name="connsiteY20" fmla="*/ 0 h 1547446"/>
              <a:gd name="connsiteX21" fmla="*/ 2195565 w 2743200"/>
              <a:gd name="connsiteY21" fmla="*/ 0 h 1547446"/>
              <a:gd name="connsiteX22" fmla="*/ 2743200 w 2743200"/>
              <a:gd name="connsiteY22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43200" h="1547446">
                <a:moveTo>
                  <a:pt x="0" y="1547446"/>
                </a:moveTo>
                <a:lnTo>
                  <a:pt x="110532" y="894304"/>
                </a:lnTo>
                <a:lnTo>
                  <a:pt x="226088" y="818941"/>
                </a:lnTo>
                <a:lnTo>
                  <a:pt x="391886" y="808893"/>
                </a:lnTo>
                <a:lnTo>
                  <a:pt x="406959" y="748602"/>
                </a:lnTo>
                <a:lnTo>
                  <a:pt x="457200" y="698361"/>
                </a:lnTo>
                <a:lnTo>
                  <a:pt x="567732" y="688312"/>
                </a:lnTo>
                <a:lnTo>
                  <a:pt x="587829" y="648119"/>
                </a:lnTo>
                <a:lnTo>
                  <a:pt x="688312" y="653143"/>
                </a:lnTo>
                <a:lnTo>
                  <a:pt x="683288" y="602901"/>
                </a:lnTo>
                <a:lnTo>
                  <a:pt x="869183" y="607926"/>
                </a:lnTo>
                <a:lnTo>
                  <a:pt x="889279" y="567732"/>
                </a:lnTo>
                <a:lnTo>
                  <a:pt x="1065126" y="572756"/>
                </a:lnTo>
                <a:lnTo>
                  <a:pt x="1090246" y="522515"/>
                </a:lnTo>
                <a:lnTo>
                  <a:pt x="1090246" y="391886"/>
                </a:lnTo>
                <a:lnTo>
                  <a:pt x="1391697" y="391886"/>
                </a:lnTo>
                <a:lnTo>
                  <a:pt x="1391697" y="341644"/>
                </a:lnTo>
                <a:lnTo>
                  <a:pt x="1678075" y="341644"/>
                </a:lnTo>
                <a:lnTo>
                  <a:pt x="1743389" y="251209"/>
                </a:lnTo>
                <a:lnTo>
                  <a:pt x="2140299" y="251209"/>
                </a:lnTo>
                <a:lnTo>
                  <a:pt x="2140299" y="0"/>
                </a:lnTo>
                <a:lnTo>
                  <a:pt x="2195565" y="0"/>
                </a:lnTo>
                <a:lnTo>
                  <a:pt x="274320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>
            <a:extLst>
              <a:ext uri="{FF2B5EF4-FFF2-40B4-BE49-F238E27FC236}">
                <a16:creationId xmlns="" xmlns:a16="http://schemas.microsoft.com/office/drawing/2014/main" id="{7F0C255F-5F17-3399-561D-09FA672F92C7}"/>
              </a:ext>
            </a:extLst>
          </p:cNvPr>
          <p:cNvSpPr/>
          <p:nvPr/>
        </p:nvSpPr>
        <p:spPr>
          <a:xfrm>
            <a:off x="6199833" y="4767943"/>
            <a:ext cx="3094892" cy="406958"/>
          </a:xfrm>
          <a:custGeom>
            <a:avLst/>
            <a:gdLst>
              <a:gd name="connsiteX0" fmla="*/ 0 w 3094892"/>
              <a:gd name="connsiteY0" fmla="*/ 406958 h 406958"/>
              <a:gd name="connsiteX1" fmla="*/ 281354 w 3094892"/>
              <a:gd name="connsiteY1" fmla="*/ 386861 h 406958"/>
              <a:gd name="connsiteX2" fmla="*/ 371789 w 3094892"/>
              <a:gd name="connsiteY2" fmla="*/ 326571 h 406958"/>
              <a:gd name="connsiteX3" fmla="*/ 537587 w 3094892"/>
              <a:gd name="connsiteY3" fmla="*/ 331595 h 406958"/>
              <a:gd name="connsiteX4" fmla="*/ 703385 w 3094892"/>
              <a:gd name="connsiteY4" fmla="*/ 271305 h 406958"/>
              <a:gd name="connsiteX5" fmla="*/ 823965 w 3094892"/>
              <a:gd name="connsiteY5" fmla="*/ 271305 h 406958"/>
              <a:gd name="connsiteX6" fmla="*/ 869182 w 3094892"/>
              <a:gd name="connsiteY6" fmla="*/ 211015 h 406958"/>
              <a:gd name="connsiteX7" fmla="*/ 959618 w 3094892"/>
              <a:gd name="connsiteY7" fmla="*/ 221064 h 406958"/>
              <a:gd name="connsiteX8" fmla="*/ 1029956 w 3094892"/>
              <a:gd name="connsiteY8" fmla="*/ 195943 h 406958"/>
              <a:gd name="connsiteX9" fmla="*/ 1306286 w 3094892"/>
              <a:gd name="connsiteY9" fmla="*/ 200967 h 406958"/>
              <a:gd name="connsiteX10" fmla="*/ 1416818 w 3094892"/>
              <a:gd name="connsiteY10" fmla="*/ 145701 h 406958"/>
              <a:gd name="connsiteX11" fmla="*/ 2100105 w 3094892"/>
              <a:gd name="connsiteY11" fmla="*/ 145701 h 406958"/>
              <a:gd name="connsiteX12" fmla="*/ 2100105 w 3094892"/>
              <a:gd name="connsiteY12" fmla="*/ 85411 h 406958"/>
              <a:gd name="connsiteX13" fmla="*/ 2446774 w 3094892"/>
              <a:gd name="connsiteY13" fmla="*/ 85411 h 406958"/>
              <a:gd name="connsiteX14" fmla="*/ 2446774 w 3094892"/>
              <a:gd name="connsiteY14" fmla="*/ 0 h 406958"/>
              <a:gd name="connsiteX15" fmla="*/ 3094892 w 3094892"/>
              <a:gd name="connsiteY15" fmla="*/ 0 h 40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94892" h="406958">
                <a:moveTo>
                  <a:pt x="0" y="406958"/>
                </a:moveTo>
                <a:lnTo>
                  <a:pt x="281354" y="386861"/>
                </a:lnTo>
                <a:lnTo>
                  <a:pt x="371789" y="326571"/>
                </a:lnTo>
                <a:lnTo>
                  <a:pt x="537587" y="331595"/>
                </a:lnTo>
                <a:lnTo>
                  <a:pt x="703385" y="271305"/>
                </a:lnTo>
                <a:lnTo>
                  <a:pt x="823965" y="271305"/>
                </a:lnTo>
                <a:lnTo>
                  <a:pt x="869182" y="211015"/>
                </a:lnTo>
                <a:lnTo>
                  <a:pt x="959618" y="221064"/>
                </a:lnTo>
                <a:lnTo>
                  <a:pt x="1029956" y="195943"/>
                </a:lnTo>
                <a:lnTo>
                  <a:pt x="1306286" y="200967"/>
                </a:lnTo>
                <a:lnTo>
                  <a:pt x="1416818" y="145701"/>
                </a:lnTo>
                <a:lnTo>
                  <a:pt x="2100105" y="145701"/>
                </a:lnTo>
                <a:lnTo>
                  <a:pt x="2100105" y="85411"/>
                </a:lnTo>
                <a:lnTo>
                  <a:pt x="2446774" y="85411"/>
                </a:lnTo>
                <a:lnTo>
                  <a:pt x="2446774" y="0"/>
                </a:lnTo>
                <a:lnTo>
                  <a:pt x="3094892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74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180C720-A09D-7853-964A-F75830457AE5}"/>
              </a:ext>
            </a:extLst>
          </p:cNvPr>
          <p:cNvSpPr/>
          <p:nvPr/>
        </p:nvSpPr>
        <p:spPr>
          <a:xfrm>
            <a:off x="1221633" y="4774019"/>
            <a:ext cx="5285494" cy="9994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No patients exhibited sustained </a:t>
            </a:r>
            <a:r>
              <a:rPr lang="en-GB" dirty="0" err="1">
                <a:solidFill>
                  <a:schemeClr val="tx1"/>
                </a:solidFill>
                <a:latin typeface="+mj-lt"/>
              </a:rPr>
              <a:t>ctDNA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clearance 6 months after commencing pembrolizumab</a:t>
            </a:r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0E7EF15C-1351-CDB6-A58E-93482F42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Treatment</a:t>
            </a:r>
            <a:r>
              <a:rPr lang="fr-FR" dirty="0"/>
              <a:t> group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9A384DB-2808-D779-7AB7-B47AB2DC5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8CAEAAFB-3815-460B-5298-AC21B04FC7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4677" y="1177300"/>
            <a:ext cx="7635918" cy="3688253"/>
          </a:xfrm>
        </p:spPr>
        <p:txBody>
          <a:bodyPr/>
          <a:lstStyle/>
          <a:p>
            <a:r>
              <a:rPr lang="fr-FR" sz="2000" dirty="0"/>
              <a:t>45 patients </a:t>
            </a:r>
            <a:r>
              <a:rPr lang="fr-FR" sz="2000" dirty="0" err="1"/>
              <a:t>ctDNA</a:t>
            </a:r>
            <a:r>
              <a:rPr lang="fr-FR" sz="2000" dirty="0"/>
              <a:t> positive and </a:t>
            </a:r>
            <a:r>
              <a:rPr lang="fr-FR" sz="2000" dirty="0" err="1"/>
              <a:t>entered</a:t>
            </a:r>
            <a:r>
              <a:rPr lang="fr-FR" sz="2000" dirty="0"/>
              <a:t> </a:t>
            </a:r>
            <a:r>
              <a:rPr lang="fr-FR" sz="2000" dirty="0" err="1"/>
              <a:t>therapeutic</a:t>
            </a:r>
            <a:r>
              <a:rPr lang="fr-FR" sz="2000" dirty="0"/>
              <a:t> trial</a:t>
            </a:r>
          </a:p>
          <a:p>
            <a:pPr lvl="1"/>
            <a:r>
              <a:rPr lang="fr-FR" sz="2000" dirty="0"/>
              <a:t>14 </a:t>
            </a:r>
            <a:r>
              <a:rPr lang="fr-FR" sz="2000" dirty="0" err="1"/>
              <a:t>allocated</a:t>
            </a:r>
            <a:r>
              <a:rPr lang="fr-FR" sz="2000" dirty="0"/>
              <a:t> to observation</a:t>
            </a:r>
          </a:p>
          <a:p>
            <a:pPr lvl="1"/>
            <a:r>
              <a:rPr lang="fr-FR" sz="2000" dirty="0"/>
              <a:t>32 </a:t>
            </a:r>
            <a:r>
              <a:rPr lang="fr-FR" sz="2000" dirty="0" err="1"/>
              <a:t>allocated</a:t>
            </a:r>
            <a:r>
              <a:rPr lang="fr-FR" sz="2000" dirty="0"/>
              <a:t> to pembrolizumab</a:t>
            </a:r>
          </a:p>
          <a:p>
            <a:pPr lvl="1"/>
            <a:endParaRPr lang="fr-FR" sz="2000" dirty="0"/>
          </a:p>
          <a:p>
            <a:r>
              <a:rPr lang="fr-FR" sz="2000" dirty="0" err="1"/>
              <a:t>Overt</a:t>
            </a:r>
            <a:r>
              <a:rPr lang="fr-FR" sz="2000" dirty="0"/>
              <a:t> </a:t>
            </a:r>
            <a:r>
              <a:rPr lang="fr-FR" sz="2000" dirty="0" err="1"/>
              <a:t>metastatic</a:t>
            </a:r>
            <a:r>
              <a:rPr lang="fr-FR" sz="2000" dirty="0"/>
              <a:t> </a:t>
            </a:r>
            <a:r>
              <a:rPr lang="fr-FR" sz="2000" dirty="0" err="1"/>
              <a:t>disease</a:t>
            </a:r>
            <a:r>
              <a:rPr lang="fr-FR" sz="2000" dirty="0"/>
              <a:t> on </a:t>
            </a:r>
            <a:r>
              <a:rPr lang="fr-FR" sz="2000" dirty="0" err="1"/>
              <a:t>staging</a:t>
            </a:r>
            <a:r>
              <a:rPr lang="fr-FR" sz="2000" dirty="0"/>
              <a:t> at time of </a:t>
            </a:r>
            <a:r>
              <a:rPr lang="fr-FR" sz="2000" dirty="0" err="1"/>
              <a:t>ctDNA</a:t>
            </a:r>
            <a:r>
              <a:rPr lang="fr-FR" sz="2000" dirty="0"/>
              <a:t> </a:t>
            </a:r>
            <a:r>
              <a:rPr lang="fr-FR" sz="2000" dirty="0" err="1"/>
              <a:t>detection</a:t>
            </a:r>
            <a:r>
              <a:rPr lang="fr-FR" sz="2000" dirty="0"/>
              <a:t> 71.9% (23/32, 95%CI: 53.3-86.3)</a:t>
            </a:r>
          </a:p>
          <a:p>
            <a:endParaRPr lang="fr-FR" sz="2000" dirty="0"/>
          </a:p>
          <a:p>
            <a:r>
              <a:rPr lang="fr-FR" sz="2000" dirty="0" err="1"/>
              <a:t>Estimated</a:t>
            </a:r>
            <a:r>
              <a:rPr lang="fr-FR" sz="2000" dirty="0"/>
              <a:t> 1.4% </a:t>
            </a:r>
            <a:r>
              <a:rPr lang="fr-FR" sz="2000" dirty="0" err="1"/>
              <a:t>moderate</a:t>
            </a:r>
            <a:r>
              <a:rPr lang="fr-FR" sz="2000" dirty="0"/>
              <a:t> and 28.5% high </a:t>
            </a:r>
            <a:r>
              <a:rPr lang="fr-FR" sz="2000" dirty="0" err="1"/>
              <a:t>risk</a:t>
            </a:r>
            <a:r>
              <a:rPr lang="fr-FR" sz="2000" dirty="0"/>
              <a:t> </a:t>
            </a:r>
            <a:r>
              <a:rPr lang="fr-FR" sz="2000" dirty="0" err="1"/>
              <a:t>had</a:t>
            </a:r>
            <a:r>
              <a:rPr lang="fr-FR" sz="2000" dirty="0"/>
              <a:t> </a:t>
            </a:r>
            <a:r>
              <a:rPr lang="fr-FR" sz="2000" dirty="0" err="1"/>
              <a:t>metastatic</a:t>
            </a:r>
            <a:r>
              <a:rPr lang="fr-FR" sz="2000" dirty="0"/>
              <a:t> </a:t>
            </a:r>
            <a:r>
              <a:rPr lang="fr-FR" sz="2000" dirty="0" err="1"/>
              <a:t>disease</a:t>
            </a:r>
            <a:r>
              <a:rPr lang="fr-FR" sz="2000" dirty="0"/>
              <a:t> by the time of </a:t>
            </a:r>
            <a:r>
              <a:rPr lang="fr-FR" sz="2000" dirty="0" err="1"/>
              <a:t>baseline</a:t>
            </a:r>
            <a:r>
              <a:rPr lang="fr-FR" sz="2000" dirty="0"/>
              <a:t> </a:t>
            </a:r>
            <a:r>
              <a:rPr lang="fr-FR" sz="2000" dirty="0" err="1"/>
              <a:t>ctDNA</a:t>
            </a:r>
            <a:r>
              <a:rPr lang="fr-FR" sz="2000" dirty="0"/>
              <a:t> </a:t>
            </a:r>
            <a:r>
              <a:rPr lang="fr-FR" sz="2000" dirty="0" err="1"/>
              <a:t>assessment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882" y="1746210"/>
            <a:ext cx="2445489" cy="3688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26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B0CB29-6958-A500-93C7-098074B5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Session 2 Genomics, transcriptomics, </a:t>
            </a:r>
            <a:r>
              <a:rPr lang="en-GB" noProof="0" dirty="0" err="1"/>
              <a:t>ct</a:t>
            </a:r>
            <a:r>
              <a:rPr lang="en-GB" noProof="0" dirty="0"/>
              <a:t> DNA for disease monitoring and risk stratification</a:t>
            </a:r>
            <a:endParaRPr lang="en-GB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FBAC8243-D1E3-A07B-06A7-509A3AB20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32A428B8-8ACB-4C2E-C71D-316B9CF8D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434" y="2059706"/>
            <a:ext cx="3662669" cy="1778049"/>
          </a:xfrm>
        </p:spPr>
        <p:txBody>
          <a:bodyPr/>
          <a:lstStyle/>
          <a:p>
            <a:pPr marL="0" indent="0">
              <a:buNone/>
            </a:pPr>
            <a:r>
              <a:rPr lang="fr-FR" sz="1200" b="1" dirty="0"/>
              <a:t>FES PET relevance in </a:t>
            </a:r>
            <a:r>
              <a:rPr lang="fr-FR" sz="1200" b="1" dirty="0" err="1"/>
              <a:t>early</a:t>
            </a:r>
            <a:r>
              <a:rPr lang="fr-FR" sz="1200" b="1" dirty="0"/>
              <a:t> </a:t>
            </a:r>
            <a:r>
              <a:rPr lang="fr-FR" sz="1200" b="1" dirty="0" err="1"/>
              <a:t>breast</a:t>
            </a:r>
            <a:r>
              <a:rPr lang="fr-FR" sz="1200" b="1" dirty="0"/>
              <a:t> cancer</a:t>
            </a:r>
          </a:p>
          <a:p>
            <a:r>
              <a:rPr lang="fr-FR" sz="1200" dirty="0"/>
              <a:t>Limited data in </a:t>
            </a:r>
            <a:r>
              <a:rPr lang="fr-FR" sz="1200" dirty="0" err="1"/>
              <a:t>early</a:t>
            </a:r>
            <a:r>
              <a:rPr lang="fr-FR" sz="1200" dirty="0"/>
              <a:t> </a:t>
            </a:r>
            <a:r>
              <a:rPr lang="fr-FR" sz="1200" dirty="0" err="1"/>
              <a:t>breast</a:t>
            </a:r>
            <a:r>
              <a:rPr lang="fr-FR" sz="1200" dirty="0"/>
              <a:t> cancer</a:t>
            </a:r>
          </a:p>
          <a:p>
            <a:pPr>
              <a:spcBef>
                <a:spcPts val="400"/>
              </a:spcBef>
            </a:pPr>
            <a:r>
              <a:rPr lang="fr-FR" sz="1200" dirty="0"/>
              <a:t>May </a:t>
            </a:r>
            <a:r>
              <a:rPr lang="fr-FR" sz="1200" dirty="0" err="1"/>
              <a:t>improve</a:t>
            </a:r>
            <a:r>
              <a:rPr lang="fr-FR" sz="1200" dirty="0"/>
              <a:t> </a:t>
            </a:r>
            <a:r>
              <a:rPr lang="fr-FR" sz="1200" dirty="0" err="1"/>
              <a:t>staging</a:t>
            </a:r>
            <a:r>
              <a:rPr lang="fr-FR" sz="1200" dirty="0"/>
              <a:t> in </a:t>
            </a:r>
            <a:r>
              <a:rPr lang="fr-FR" sz="1200" dirty="0" err="1"/>
              <a:t>lobular</a:t>
            </a:r>
            <a:r>
              <a:rPr lang="fr-FR" sz="1200" dirty="0"/>
              <a:t> </a:t>
            </a:r>
            <a:r>
              <a:rPr lang="fr-FR" sz="1200" dirty="0" err="1"/>
              <a:t>subtype</a:t>
            </a:r>
            <a:endParaRPr lang="fr-FR" sz="1200" dirty="0"/>
          </a:p>
          <a:p>
            <a:pPr lvl="1"/>
            <a:r>
              <a:rPr lang="fr-FR" sz="1100" dirty="0"/>
              <a:t>Correct </a:t>
            </a:r>
            <a:r>
              <a:rPr lang="fr-FR" sz="1100" dirty="0" err="1"/>
              <a:t>staging</a:t>
            </a:r>
            <a:r>
              <a:rPr lang="fr-FR" sz="1100" dirty="0"/>
              <a:t> in 85% </a:t>
            </a:r>
            <a:r>
              <a:rPr lang="fr-FR" sz="1100" dirty="0" err="1"/>
              <a:t>with</a:t>
            </a:r>
            <a:r>
              <a:rPr lang="fr-FR" sz="1100" dirty="0"/>
              <a:t> FES PET and 73% </a:t>
            </a:r>
            <a:r>
              <a:rPr lang="fr-FR" sz="1100" dirty="0" err="1"/>
              <a:t>with</a:t>
            </a:r>
            <a:r>
              <a:rPr lang="fr-FR" sz="1100" dirty="0"/>
              <a:t> FDG PET (n=40pts)</a:t>
            </a:r>
          </a:p>
          <a:p>
            <a:pPr>
              <a:spcBef>
                <a:spcPts val="400"/>
              </a:spcBef>
            </a:pPr>
            <a:r>
              <a:rPr lang="fr-FR" sz="1200" dirty="0"/>
              <a:t>Extrapolation </a:t>
            </a:r>
            <a:r>
              <a:rPr lang="fr-FR" sz="1200" dirty="0" err="1"/>
              <a:t>from</a:t>
            </a:r>
            <a:r>
              <a:rPr lang="fr-FR" sz="1200" dirty="0"/>
              <a:t> MBC data </a:t>
            </a:r>
            <a:r>
              <a:rPr lang="fr-FR" sz="1050" b="1" i="0" dirty="0">
                <a:solidFill>
                  <a:srgbClr val="212121"/>
                </a:solidFill>
                <a:effectLst/>
                <a:latin typeface="-apple-system"/>
              </a:rPr>
              <a:t>→ </a:t>
            </a:r>
            <a:r>
              <a:rPr lang="fr-FR" sz="120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ER+ but FES-</a:t>
            </a:r>
            <a:r>
              <a:rPr lang="fr-FR" sz="120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negative</a:t>
            </a:r>
            <a:r>
              <a:rPr lang="fr-FR" sz="120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fr-FR" sz="120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disease</a:t>
            </a:r>
            <a:r>
              <a:rPr lang="fr-FR" sz="120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fr-FR" sz="120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may</a:t>
            </a:r>
            <a:r>
              <a:rPr lang="fr-FR" sz="120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fr-FR" sz="120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benefit</a:t>
            </a:r>
            <a:r>
              <a:rPr lang="fr-FR" sz="120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more </a:t>
            </a:r>
            <a:r>
              <a:rPr lang="fr-FR" sz="120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from</a:t>
            </a:r>
            <a:r>
              <a:rPr lang="fr-FR" sz="120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NAC </a:t>
            </a:r>
            <a:r>
              <a:rPr lang="fr-FR" sz="120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than</a:t>
            </a:r>
            <a:r>
              <a:rPr lang="fr-FR" sz="1200" i="0" dirty="0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 endocrine </a:t>
            </a:r>
            <a:r>
              <a:rPr lang="fr-FR" sz="1200" i="0" dirty="0" err="1">
                <a:solidFill>
                  <a:srgbClr val="212121"/>
                </a:solidFill>
                <a:effectLst/>
                <a:cs typeface="Arial" panose="020B0604020202020204" pitchFamily="34" charset="0"/>
              </a:rPr>
              <a:t>therapy</a:t>
            </a:r>
            <a:endParaRPr lang="fr-FR" sz="1200" dirty="0"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EDA3FBAF-E920-98D0-50A2-A5EC8FFF39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Molecular</a:t>
            </a:r>
            <a:r>
              <a:rPr lang="fr-FR" dirty="0"/>
              <a:t> </a:t>
            </a:r>
            <a:r>
              <a:rPr lang="fr-FR" dirty="0" err="1"/>
              <a:t>imaging</a:t>
            </a:r>
            <a:r>
              <a:rPr lang="fr-FR" dirty="0"/>
              <a:t> in </a:t>
            </a:r>
            <a:r>
              <a:rPr lang="fr-FR" dirty="0" err="1"/>
              <a:t>breast</a:t>
            </a:r>
            <a:r>
              <a:rPr lang="fr-FR" dirty="0"/>
              <a:t> cancer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A9CF66F9-14F8-15E7-52E4-D078C7C02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382" y="2846698"/>
            <a:ext cx="5157230" cy="181136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0B6B361-51F1-4E72-EF75-0CDAC384885D}"/>
              </a:ext>
            </a:extLst>
          </p:cNvPr>
          <p:cNvSpPr txBox="1"/>
          <p:nvPr/>
        </p:nvSpPr>
        <p:spPr>
          <a:xfrm>
            <a:off x="7852919" y="5043295"/>
            <a:ext cx="3320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Encore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d’études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dans les cancer du sein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précoces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en dehors de TEP FDG et prediction de la response à la CT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neoadj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B97D54B-4527-B954-C9A4-5AAF07A23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789" y="2223269"/>
            <a:ext cx="1695801" cy="144507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4E9B4C52-20B5-F1A7-E973-AABA6A2EF80F}"/>
              </a:ext>
            </a:extLst>
          </p:cNvPr>
          <p:cNvSpPr txBox="1"/>
          <p:nvPr/>
        </p:nvSpPr>
        <p:spPr>
          <a:xfrm>
            <a:off x="1290977" y="3816446"/>
            <a:ext cx="43236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Iqbal et al. Cancer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2022 (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Presented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SABCS 2021 [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meting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P3-02-11]) ; Covington et al. (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Presented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RSNA 2021)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3F7EE6CB-1968-8530-E755-6DB1046A083F}"/>
              </a:ext>
            </a:extLst>
          </p:cNvPr>
          <p:cNvSpPr txBox="1"/>
          <p:nvPr/>
        </p:nvSpPr>
        <p:spPr>
          <a:xfrm>
            <a:off x="683595" y="4886350"/>
            <a:ext cx="173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développements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imagerie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microenvironnement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(PD-L1, CD8)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43BC675-019E-F01F-F4E8-76E9D925D030}"/>
              </a:ext>
            </a:extLst>
          </p:cNvPr>
          <p:cNvSpPr/>
          <p:nvPr/>
        </p:nvSpPr>
        <p:spPr>
          <a:xfrm>
            <a:off x="2421245" y="4436265"/>
            <a:ext cx="2065866" cy="16696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FC6B4B86-F306-35BD-6A73-152DD0D8D919}"/>
              </a:ext>
            </a:extLst>
          </p:cNvPr>
          <p:cNvSpPr txBox="1"/>
          <p:nvPr/>
        </p:nvSpPr>
        <p:spPr>
          <a:xfrm>
            <a:off x="2528601" y="4283548"/>
            <a:ext cx="15035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Association Zr-Pembrolizumab uptake &amp; PFS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CB63A23-C568-A1DC-6AF9-B77C2B57964F}"/>
              </a:ext>
            </a:extLst>
          </p:cNvPr>
          <p:cNvSpPr/>
          <p:nvPr/>
        </p:nvSpPr>
        <p:spPr>
          <a:xfrm>
            <a:off x="4588712" y="4436265"/>
            <a:ext cx="2065866" cy="16696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22E0A661-EEA9-F976-EF50-DCB9115AA919}"/>
              </a:ext>
            </a:extLst>
          </p:cNvPr>
          <p:cNvSpPr txBox="1"/>
          <p:nvPr/>
        </p:nvSpPr>
        <p:spPr>
          <a:xfrm>
            <a:off x="4696068" y="4336173"/>
            <a:ext cx="179675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Association Zr-anti-CD8 uptake &amp; OS</a:t>
            </a:r>
          </a:p>
        </p:txBody>
      </p:sp>
      <p:sp>
        <p:nvSpPr>
          <p:cNvPr id="29" name="Espace réservé du texte 20">
            <a:extLst>
              <a:ext uri="{FF2B5EF4-FFF2-40B4-BE49-F238E27FC236}">
                <a16:creationId xmlns="" xmlns:a16="http://schemas.microsoft.com/office/drawing/2014/main" id="{A8A63B4D-29DE-1572-13DF-A4EC8ADFDE4F}"/>
              </a:ext>
            </a:extLst>
          </p:cNvPr>
          <p:cNvSpPr txBox="1">
            <a:spLocks/>
          </p:cNvSpPr>
          <p:nvPr/>
        </p:nvSpPr>
        <p:spPr>
          <a:xfrm>
            <a:off x="6763333" y="1798456"/>
            <a:ext cx="5239329" cy="1002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6550" indent="-3365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11C7"/>
              </a:buClr>
              <a:buSzPct val="85000"/>
              <a:buFont typeface=".Lucida Grande UI Regular"/>
              <a:buChar char="►"/>
              <a:defRPr lang="fr-FR" sz="2400" b="0" i="0" kern="1200">
                <a:solidFill>
                  <a:schemeClr val="tx1"/>
                </a:solidFill>
                <a:latin typeface="+mj-lt"/>
                <a:ea typeface="+mn-ea"/>
                <a:cs typeface="Arial Narrow" panose="020B0604020202020204" pitchFamily="34" charset="0"/>
              </a:defRPr>
            </a:lvl1pPr>
            <a:lvl2pPr marL="5400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Police système Courant"/>
              <a:buChar char="●"/>
              <a:defRPr sz="2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 Narrow" panose="020B0604020202020204" pitchFamily="34" charset="0"/>
              </a:defRPr>
            </a:lvl2pPr>
            <a:lvl3pPr marL="792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 err="1"/>
              <a:t>Neoadjuvant</a:t>
            </a:r>
            <a:r>
              <a:rPr lang="fr-FR" sz="1200" b="1" dirty="0"/>
              <a:t> </a:t>
            </a:r>
            <a:r>
              <a:rPr lang="fr-FR" sz="1200" b="1" dirty="0" err="1"/>
              <a:t>PHERGain</a:t>
            </a:r>
            <a:r>
              <a:rPr lang="fr-FR" sz="1200" b="1" dirty="0"/>
              <a:t> trial – </a:t>
            </a:r>
            <a:r>
              <a:rPr lang="fr-FR" sz="1200" b="1" dirty="0" err="1"/>
              <a:t>exploratory</a:t>
            </a:r>
            <a:r>
              <a:rPr lang="fr-FR" sz="1200" b="1" dirty="0"/>
              <a:t> scenario Can FDG PET select patients for </a:t>
            </a:r>
            <a:r>
              <a:rPr lang="fr-FR" sz="1200" b="1" dirty="0" err="1"/>
              <a:t>chemotherapy</a:t>
            </a:r>
            <a:r>
              <a:rPr lang="fr-FR" sz="1200" b="1" dirty="0"/>
              <a:t> de-</a:t>
            </a:r>
            <a:r>
              <a:rPr lang="fr-FR" sz="1200" b="1" dirty="0" err="1"/>
              <a:t>escalation</a:t>
            </a:r>
            <a:r>
              <a:rPr lang="fr-FR" sz="1200" b="1" dirty="0"/>
              <a:t> ?</a:t>
            </a:r>
          </a:p>
          <a:p>
            <a:r>
              <a:rPr lang="fr-FR" sz="1200" dirty="0"/>
              <a:t>Pre-</a:t>
            </a:r>
            <a:r>
              <a:rPr lang="fr-FR" sz="1200" dirty="0" err="1"/>
              <a:t>planned</a:t>
            </a:r>
            <a:r>
              <a:rPr lang="fr-FR" sz="1200" dirty="0"/>
              <a:t> </a:t>
            </a:r>
            <a:r>
              <a:rPr lang="fr-FR" sz="1200" dirty="0" err="1"/>
              <a:t>exploratory</a:t>
            </a:r>
            <a:r>
              <a:rPr lang="fr-FR" sz="1200" dirty="0"/>
              <a:t> </a:t>
            </a:r>
            <a:r>
              <a:rPr lang="fr-FR" sz="1200" dirty="0" err="1"/>
              <a:t>analysis</a:t>
            </a:r>
            <a:r>
              <a:rPr lang="fr-FR" sz="1200" dirty="0"/>
              <a:t> of optimal </a:t>
            </a:r>
            <a:r>
              <a:rPr lang="fr-FR" sz="1200" dirty="0" err="1"/>
              <a:t>threshold</a:t>
            </a:r>
            <a:r>
              <a:rPr lang="fr-FR" sz="1200" dirty="0"/>
              <a:t> for FDG PET</a:t>
            </a:r>
          </a:p>
          <a:p>
            <a:pPr>
              <a:spcBef>
                <a:spcPts val="400"/>
              </a:spcBef>
            </a:pPr>
            <a:r>
              <a:rPr lang="fr-FR" sz="1200" dirty="0" err="1"/>
              <a:t>Raising</a:t>
            </a:r>
            <a:r>
              <a:rPr lang="fr-FR" sz="1200" dirty="0"/>
              <a:t> the bar ≥77% </a:t>
            </a:r>
            <a:r>
              <a:rPr lang="fr-FR" sz="1200" dirty="0" err="1"/>
              <a:t>decrease</a:t>
            </a:r>
            <a:r>
              <a:rPr lang="fr-FR" sz="1200" dirty="0"/>
              <a:t> FDG </a:t>
            </a:r>
            <a:r>
              <a:rPr lang="fr-FR" sz="1200" dirty="0" err="1"/>
              <a:t>uptake</a:t>
            </a:r>
            <a:r>
              <a:rPr lang="fr-FR" sz="1200" dirty="0"/>
              <a:t> = </a:t>
            </a:r>
            <a:r>
              <a:rPr lang="fr-FR" sz="1200" dirty="0" err="1"/>
              <a:t>response</a:t>
            </a:r>
            <a:endParaRPr lang="fr-FR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E6BD124F-E884-83A5-8E46-3815107452A8}"/>
              </a:ext>
            </a:extLst>
          </p:cNvPr>
          <p:cNvSpPr txBox="1"/>
          <p:nvPr/>
        </p:nvSpPr>
        <p:spPr>
          <a:xfrm>
            <a:off x="6734643" y="4676739"/>
            <a:ext cx="17940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Gebhart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et al.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Presented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at ESMO </a:t>
            </a:r>
            <a:r>
              <a:rPr lang="fr-FR" sz="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Breast</a:t>
            </a:r>
            <a:r>
              <a:rPr lang="fr-FR" sz="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2022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4565786-86FA-C018-5BBF-EA0372910445}"/>
              </a:ext>
            </a:extLst>
          </p:cNvPr>
          <p:cNvSpPr/>
          <p:nvPr/>
        </p:nvSpPr>
        <p:spPr>
          <a:xfrm>
            <a:off x="916379" y="1912441"/>
            <a:ext cx="5576445" cy="22222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D6CC4C3A-4FD0-DED0-FA81-83B8E8BFDC1E}"/>
              </a:ext>
            </a:extLst>
          </p:cNvPr>
          <p:cNvSpPr txBox="1"/>
          <p:nvPr/>
        </p:nvSpPr>
        <p:spPr>
          <a:xfrm>
            <a:off x="6763333" y="1389768"/>
            <a:ext cx="22637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Michel van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Krunchten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Department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Medical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Oncology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University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Medical</a:t>
            </a:r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Center Groningen the </a:t>
            </a:r>
            <a:r>
              <a:rPr lang="fr-FR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Netherland</a:t>
            </a:r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379A3E8-1969-82B1-7FA2-FC50B1E1C031}"/>
              </a:ext>
            </a:extLst>
          </p:cNvPr>
          <p:cNvSpPr/>
          <p:nvPr/>
        </p:nvSpPr>
        <p:spPr>
          <a:xfrm>
            <a:off x="6704513" y="1372890"/>
            <a:ext cx="5372066" cy="35071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 50">
            <a:extLst>
              <a:ext uri="{FF2B5EF4-FFF2-40B4-BE49-F238E27FC236}">
                <a16:creationId xmlns="" xmlns:a16="http://schemas.microsoft.com/office/drawing/2014/main" id="{F9190423-35A6-2115-E71F-D1532F2BBEE3}"/>
              </a:ext>
            </a:extLst>
          </p:cNvPr>
          <p:cNvGrpSpPr/>
          <p:nvPr/>
        </p:nvGrpSpPr>
        <p:grpSpPr>
          <a:xfrm>
            <a:off x="2728438" y="4753023"/>
            <a:ext cx="1448697" cy="941065"/>
            <a:chOff x="2876683" y="4703293"/>
            <a:chExt cx="1448697" cy="941065"/>
          </a:xfrm>
        </p:grpSpPr>
        <p:graphicFrame>
          <p:nvGraphicFramePr>
            <p:cNvPr id="36" name="Graphique 35">
              <a:extLst>
                <a:ext uri="{FF2B5EF4-FFF2-40B4-BE49-F238E27FC236}">
                  <a16:creationId xmlns="" xmlns:a16="http://schemas.microsoft.com/office/drawing/2014/main" id="{5B6FF02C-85C8-4F9E-F679-8AACC8427D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3908024"/>
                </p:ext>
              </p:extLst>
            </p:nvPr>
          </p:nvGraphicFramePr>
          <p:xfrm>
            <a:off x="3049805" y="4703293"/>
            <a:ext cx="1275575" cy="810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ZoneTexte 36">
              <a:extLst>
                <a:ext uri="{FF2B5EF4-FFF2-40B4-BE49-F238E27FC236}">
                  <a16:creationId xmlns="" xmlns:a16="http://schemas.microsoft.com/office/drawing/2014/main" id="{88DB392C-F481-AE41-8BC0-842B3E047918}"/>
                </a:ext>
              </a:extLst>
            </p:cNvPr>
            <p:cNvSpPr txBox="1"/>
            <p:nvPr/>
          </p:nvSpPr>
          <p:spPr>
            <a:xfrm rot="16200000">
              <a:off x="2619347" y="5001021"/>
              <a:ext cx="7301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Proportion </a:t>
              </a:r>
              <a:r>
                <a:rPr lang="fr-FR" sz="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surviving</a:t>
              </a:r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without</a:t>
              </a:r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progression (%)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69F20AAC-ADC4-92A4-9AC9-9E73B106E639}"/>
                </a:ext>
              </a:extLst>
            </p:cNvPr>
            <p:cNvSpPr txBox="1"/>
            <p:nvPr/>
          </p:nvSpPr>
          <p:spPr>
            <a:xfrm>
              <a:off x="3322535" y="5490470"/>
              <a:ext cx="73011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(</a:t>
              </a:r>
              <a:r>
                <a:rPr lang="fr-FR" sz="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="" xmlns:a16="http://schemas.microsoft.com/office/drawing/2014/main" id="{7B132F5A-E5F6-7838-951F-6C825691526B}"/>
                </a:ext>
              </a:extLst>
            </p:cNvPr>
            <p:cNvSpPr/>
            <p:nvPr/>
          </p:nvSpPr>
          <p:spPr>
            <a:xfrm>
              <a:off x="3238500" y="4743432"/>
              <a:ext cx="898525" cy="644543"/>
            </a:xfrm>
            <a:custGeom>
              <a:avLst/>
              <a:gdLst>
                <a:gd name="connsiteX0" fmla="*/ 898525 w 898525"/>
                <a:gd name="connsiteY0" fmla="*/ 644543 h 644543"/>
                <a:gd name="connsiteX1" fmla="*/ 898525 w 898525"/>
                <a:gd name="connsiteY1" fmla="*/ 565168 h 644543"/>
                <a:gd name="connsiteX2" fmla="*/ 238125 w 898525"/>
                <a:gd name="connsiteY2" fmla="*/ 565168 h 644543"/>
                <a:gd name="connsiteX3" fmla="*/ 238125 w 898525"/>
                <a:gd name="connsiteY3" fmla="*/ 492143 h 644543"/>
                <a:gd name="connsiteX4" fmla="*/ 146050 w 898525"/>
                <a:gd name="connsiteY4" fmla="*/ 492143 h 644543"/>
                <a:gd name="connsiteX5" fmla="*/ 146050 w 898525"/>
                <a:gd name="connsiteY5" fmla="*/ 425468 h 644543"/>
                <a:gd name="connsiteX6" fmla="*/ 82550 w 898525"/>
                <a:gd name="connsiteY6" fmla="*/ 425468 h 644543"/>
                <a:gd name="connsiteX7" fmla="*/ 82550 w 898525"/>
                <a:gd name="connsiteY7" fmla="*/ 349268 h 644543"/>
                <a:gd name="connsiteX8" fmla="*/ 44450 w 898525"/>
                <a:gd name="connsiteY8" fmla="*/ 349268 h 644543"/>
                <a:gd name="connsiteX9" fmla="*/ 44450 w 898525"/>
                <a:gd name="connsiteY9" fmla="*/ 203218 h 644543"/>
                <a:gd name="connsiteX10" fmla="*/ 44450 w 898525"/>
                <a:gd name="connsiteY10" fmla="*/ 203218 h 644543"/>
                <a:gd name="connsiteX11" fmla="*/ 25400 w 898525"/>
                <a:gd name="connsiteY11" fmla="*/ 190518 h 644543"/>
                <a:gd name="connsiteX12" fmla="*/ 22225 w 898525"/>
                <a:gd name="connsiteY12" fmla="*/ 161943 h 644543"/>
                <a:gd name="connsiteX13" fmla="*/ 15875 w 898525"/>
                <a:gd name="connsiteY13" fmla="*/ 34943 h 644543"/>
                <a:gd name="connsiteX14" fmla="*/ 9525 w 898525"/>
                <a:gd name="connsiteY14" fmla="*/ 9543 h 644543"/>
                <a:gd name="connsiteX15" fmla="*/ 0 w 898525"/>
                <a:gd name="connsiteY15" fmla="*/ 18 h 644543"/>
                <a:gd name="connsiteX16" fmla="*/ 0 w 898525"/>
                <a:gd name="connsiteY16" fmla="*/ 18 h 64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8525" h="644543">
                  <a:moveTo>
                    <a:pt x="898525" y="644543"/>
                  </a:moveTo>
                  <a:lnTo>
                    <a:pt x="898525" y="565168"/>
                  </a:lnTo>
                  <a:lnTo>
                    <a:pt x="238125" y="565168"/>
                  </a:lnTo>
                  <a:lnTo>
                    <a:pt x="238125" y="492143"/>
                  </a:lnTo>
                  <a:lnTo>
                    <a:pt x="146050" y="492143"/>
                  </a:lnTo>
                  <a:lnTo>
                    <a:pt x="146050" y="425468"/>
                  </a:lnTo>
                  <a:lnTo>
                    <a:pt x="82550" y="425468"/>
                  </a:lnTo>
                  <a:lnTo>
                    <a:pt x="82550" y="349268"/>
                  </a:lnTo>
                  <a:lnTo>
                    <a:pt x="44450" y="349268"/>
                  </a:lnTo>
                  <a:lnTo>
                    <a:pt x="44450" y="203218"/>
                  </a:lnTo>
                  <a:lnTo>
                    <a:pt x="44450" y="203218"/>
                  </a:lnTo>
                  <a:lnTo>
                    <a:pt x="25400" y="190518"/>
                  </a:lnTo>
                  <a:cubicBezTo>
                    <a:pt x="24342" y="180993"/>
                    <a:pt x="22742" y="171513"/>
                    <a:pt x="22225" y="161943"/>
                  </a:cubicBezTo>
                  <a:cubicBezTo>
                    <a:pt x="19738" y="115929"/>
                    <a:pt x="21021" y="78687"/>
                    <a:pt x="15875" y="34943"/>
                  </a:cubicBezTo>
                  <a:cubicBezTo>
                    <a:pt x="15318" y="30205"/>
                    <a:pt x="12376" y="15245"/>
                    <a:pt x="9525" y="9543"/>
                  </a:cubicBezTo>
                  <a:cubicBezTo>
                    <a:pt x="4322" y="-863"/>
                    <a:pt x="6510" y="18"/>
                    <a:pt x="0" y="18"/>
                  </a:cubicBezTo>
                  <a:lnTo>
                    <a:pt x="0" y="18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="" xmlns:a16="http://schemas.microsoft.com/office/drawing/2014/main" id="{ADC50906-3493-B89D-D1B2-D5DAD850CEA9}"/>
                </a:ext>
              </a:extLst>
            </p:cNvPr>
            <p:cNvSpPr/>
            <p:nvPr/>
          </p:nvSpPr>
          <p:spPr>
            <a:xfrm>
              <a:off x="3244850" y="4730750"/>
              <a:ext cx="958850" cy="365125"/>
            </a:xfrm>
            <a:custGeom>
              <a:avLst/>
              <a:gdLst>
                <a:gd name="connsiteX0" fmla="*/ 958850 w 958850"/>
                <a:gd name="connsiteY0" fmla="*/ 365125 h 365125"/>
                <a:gd name="connsiteX1" fmla="*/ 809625 w 958850"/>
                <a:gd name="connsiteY1" fmla="*/ 365125 h 365125"/>
                <a:gd name="connsiteX2" fmla="*/ 809625 w 958850"/>
                <a:gd name="connsiteY2" fmla="*/ 219075 h 365125"/>
                <a:gd name="connsiteX3" fmla="*/ 492125 w 958850"/>
                <a:gd name="connsiteY3" fmla="*/ 219075 h 365125"/>
                <a:gd name="connsiteX4" fmla="*/ 492125 w 958850"/>
                <a:gd name="connsiteY4" fmla="*/ 142875 h 365125"/>
                <a:gd name="connsiteX5" fmla="*/ 438150 w 958850"/>
                <a:gd name="connsiteY5" fmla="*/ 142875 h 365125"/>
                <a:gd name="connsiteX6" fmla="*/ 438150 w 958850"/>
                <a:gd name="connsiteY6" fmla="*/ 76200 h 365125"/>
                <a:gd name="connsiteX7" fmla="*/ 63500 w 958850"/>
                <a:gd name="connsiteY7" fmla="*/ 76200 h 365125"/>
                <a:gd name="connsiteX8" fmla="*/ 63500 w 958850"/>
                <a:gd name="connsiteY8" fmla="*/ 0 h 365125"/>
                <a:gd name="connsiteX9" fmla="*/ 0 w 958850"/>
                <a:gd name="connsiteY9" fmla="*/ 0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8850" h="365125">
                  <a:moveTo>
                    <a:pt x="958850" y="365125"/>
                  </a:moveTo>
                  <a:lnTo>
                    <a:pt x="809625" y="365125"/>
                  </a:lnTo>
                  <a:lnTo>
                    <a:pt x="809625" y="219075"/>
                  </a:lnTo>
                  <a:lnTo>
                    <a:pt x="492125" y="219075"/>
                  </a:lnTo>
                  <a:lnTo>
                    <a:pt x="492125" y="142875"/>
                  </a:lnTo>
                  <a:lnTo>
                    <a:pt x="438150" y="142875"/>
                  </a:lnTo>
                  <a:lnTo>
                    <a:pt x="438150" y="76200"/>
                  </a:lnTo>
                  <a:lnTo>
                    <a:pt x="63500" y="76200"/>
                  </a:lnTo>
                  <a:lnTo>
                    <a:pt x="6350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="" xmlns:a16="http://schemas.microsoft.com/office/drawing/2014/main" id="{B3F7DEF9-3645-1617-73F5-81B06052D5E7}"/>
                </a:ext>
              </a:extLst>
            </p:cNvPr>
            <p:cNvSpPr txBox="1"/>
            <p:nvPr/>
          </p:nvSpPr>
          <p:spPr>
            <a:xfrm>
              <a:off x="3443709" y="5097087"/>
              <a:ext cx="7599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>
                  <a:latin typeface="Arial" panose="020B0604020202020204" pitchFamily="34" charset="0"/>
                  <a:cs typeface="Arial" panose="020B0604020202020204" pitchFamily="34" charset="0"/>
                </a:rPr>
                <a:t>Log-</a:t>
              </a:r>
              <a:r>
                <a:rPr lang="fr-FR" sz="400" dirty="0" err="1">
                  <a:latin typeface="Arial" panose="020B0604020202020204" pitchFamily="34" charset="0"/>
                  <a:cs typeface="Arial" panose="020B0604020202020204" pitchFamily="34" charset="0"/>
                </a:rPr>
                <a:t>rank</a:t>
              </a:r>
              <a:r>
                <a:rPr lang="fr-FR" sz="400" dirty="0">
                  <a:latin typeface="Arial" panose="020B0604020202020204" pitchFamily="34" charset="0"/>
                  <a:cs typeface="Arial" panose="020B0604020202020204" pitchFamily="34" charset="0"/>
                </a:rPr>
                <a:t> P = 0.0025</a:t>
              </a:r>
            </a:p>
            <a:p>
              <a:r>
                <a:rPr lang="fr-FR" sz="400" dirty="0">
                  <a:latin typeface="Arial" panose="020B0604020202020204" pitchFamily="34" charset="0"/>
                  <a:cs typeface="Arial" panose="020B0604020202020204" pitchFamily="34" charset="0"/>
                </a:rPr>
                <a:t>HR 5.3 (95% CI: 1.7-19.0)</a:t>
              </a:r>
            </a:p>
          </p:txBody>
        </p:sp>
      </p:grpSp>
      <p:graphicFrame>
        <p:nvGraphicFramePr>
          <p:cNvPr id="48" name="Tableau 47">
            <a:extLst>
              <a:ext uri="{FF2B5EF4-FFF2-40B4-BE49-F238E27FC236}">
                <a16:creationId xmlns="" xmlns:a16="http://schemas.microsoft.com/office/drawing/2014/main" id="{038D80E5-80C3-3F04-991A-DC456E813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58048"/>
              </p:ext>
            </p:extLst>
          </p:nvPr>
        </p:nvGraphicFramePr>
        <p:xfrm>
          <a:off x="2997808" y="5660732"/>
          <a:ext cx="1151248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9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3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9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39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9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43906">
                  <a:extLst>
                    <a:ext uri="{9D8B030D-6E8A-4147-A177-3AD203B41FA5}">
                      <a16:colId xmlns="" xmlns:a16="http://schemas.microsoft.com/office/drawing/2014/main" val="2624392111"/>
                    </a:ext>
                  </a:extLst>
                </a:gridCol>
                <a:gridCol w="143906">
                  <a:extLst>
                    <a:ext uri="{9D8B030D-6E8A-4147-A177-3AD203B41FA5}">
                      <a16:colId xmlns="" xmlns:a16="http://schemas.microsoft.com/office/drawing/2014/main" val="661821866"/>
                    </a:ext>
                  </a:extLst>
                </a:gridCol>
              </a:tblGrid>
              <a:tr h="72000">
                <a:tc gridSpan="6">
                  <a:txBody>
                    <a:bodyPr/>
                    <a:lstStyle/>
                    <a:p>
                      <a:r>
                        <a:rPr lang="fr-FR" sz="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Nb à risque</a:t>
                      </a:r>
                      <a:endParaRPr lang="fr-FR" sz="4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4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4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2" name="Groupe 51">
            <a:extLst>
              <a:ext uri="{FF2B5EF4-FFF2-40B4-BE49-F238E27FC236}">
                <a16:creationId xmlns="" xmlns:a16="http://schemas.microsoft.com/office/drawing/2014/main" id="{FB0023F6-DDC1-8665-8DD9-3617732D369D}"/>
              </a:ext>
            </a:extLst>
          </p:cNvPr>
          <p:cNvGrpSpPr/>
          <p:nvPr/>
        </p:nvGrpSpPr>
        <p:grpSpPr>
          <a:xfrm>
            <a:off x="2604328" y="5688166"/>
            <a:ext cx="486031" cy="230505"/>
            <a:chOff x="2752573" y="5638436"/>
            <a:chExt cx="486031" cy="230505"/>
          </a:xfrm>
        </p:grpSpPr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306809A2-AD4E-21AD-E7C1-79D709345BE2}"/>
                </a:ext>
              </a:extLst>
            </p:cNvPr>
            <p:cNvSpPr txBox="1"/>
            <p:nvPr/>
          </p:nvSpPr>
          <p:spPr>
            <a:xfrm>
              <a:off x="2752573" y="5638436"/>
              <a:ext cx="486031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4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SUV</a:t>
              </a:r>
              <a:r>
                <a:rPr lang="fr-FR" sz="400" baseline="-250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fr-FR" sz="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&lt; 5.8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D5E46FA3-984F-C0A7-4B12-6A6997FFEFFA}"/>
                </a:ext>
              </a:extLst>
            </p:cNvPr>
            <p:cNvSpPr txBox="1"/>
            <p:nvPr/>
          </p:nvSpPr>
          <p:spPr>
            <a:xfrm>
              <a:off x="2754176" y="5715053"/>
              <a:ext cx="48442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4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SUV</a:t>
              </a:r>
              <a:r>
                <a:rPr lang="fr-FR" sz="400" baseline="-250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fr-FR" sz="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≥ 5.8</a:t>
              </a:r>
            </a:p>
          </p:txBody>
        </p:sp>
      </p:grpSp>
      <p:graphicFrame>
        <p:nvGraphicFramePr>
          <p:cNvPr id="60" name="Tableau 59">
            <a:extLst>
              <a:ext uri="{FF2B5EF4-FFF2-40B4-BE49-F238E27FC236}">
                <a16:creationId xmlns="" xmlns:a16="http://schemas.microsoft.com/office/drawing/2014/main" id="{CE4C02C5-43E2-302A-A5EE-4369480E6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6182"/>
              </p:ext>
            </p:extLst>
          </p:nvPr>
        </p:nvGraphicFramePr>
        <p:xfrm>
          <a:off x="5347397" y="5660732"/>
          <a:ext cx="1220925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1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441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1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44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0">
                <a:tc gridSpan="5">
                  <a:txBody>
                    <a:bodyPr/>
                    <a:lstStyle/>
                    <a:p>
                      <a:r>
                        <a:rPr lang="fr-FR" sz="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Nb à risque</a:t>
                      </a:r>
                      <a:endParaRPr lang="fr-FR" sz="4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1" name="Groupe 60">
            <a:extLst>
              <a:ext uri="{FF2B5EF4-FFF2-40B4-BE49-F238E27FC236}">
                <a16:creationId xmlns="" xmlns:a16="http://schemas.microsoft.com/office/drawing/2014/main" id="{B988CBBD-848A-E9C3-A059-AB4369A58F7A}"/>
              </a:ext>
            </a:extLst>
          </p:cNvPr>
          <p:cNvGrpSpPr/>
          <p:nvPr/>
        </p:nvGrpSpPr>
        <p:grpSpPr>
          <a:xfrm>
            <a:off x="4581774" y="5688166"/>
            <a:ext cx="883575" cy="230505"/>
            <a:chOff x="2355029" y="5638436"/>
            <a:chExt cx="883575" cy="230505"/>
          </a:xfrm>
        </p:grpSpPr>
        <p:sp>
          <p:nvSpPr>
            <p:cNvPr id="62" name="ZoneTexte 61">
              <a:extLst>
                <a:ext uri="{FF2B5EF4-FFF2-40B4-BE49-F238E27FC236}">
                  <a16:creationId xmlns="" xmlns:a16="http://schemas.microsoft.com/office/drawing/2014/main" id="{42D4764B-4C16-AEFD-C0E9-118E88D532B8}"/>
                </a:ext>
              </a:extLst>
            </p:cNvPr>
            <p:cNvSpPr txBox="1"/>
            <p:nvPr/>
          </p:nvSpPr>
          <p:spPr>
            <a:xfrm>
              <a:off x="2355029" y="5638436"/>
              <a:ext cx="883575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4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Geometric</a:t>
              </a:r>
              <a:r>
                <a:rPr lang="fr-FR" sz="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</a:t>
              </a:r>
              <a:r>
                <a:rPr lang="fr-FR" sz="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SUV</a:t>
              </a:r>
              <a:r>
                <a:rPr lang="fr-FR" sz="400" baseline="-2500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fr-FR" sz="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&lt; 5.2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B28DA0C5-1139-6733-C624-78C9DDCA7D6A}"/>
                </a:ext>
              </a:extLst>
            </p:cNvPr>
            <p:cNvSpPr txBox="1"/>
            <p:nvPr/>
          </p:nvSpPr>
          <p:spPr>
            <a:xfrm>
              <a:off x="2500902" y="5715053"/>
              <a:ext cx="737702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4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Geometric</a:t>
              </a:r>
              <a:r>
                <a:rPr lang="fr-FR" sz="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SUV</a:t>
              </a:r>
              <a:r>
                <a:rPr lang="fr-FR" sz="400" baseline="-250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</a:t>
              </a:r>
              <a:r>
                <a:rPr lang="fr-FR" sz="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≥ 5.2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="" xmlns:a16="http://schemas.microsoft.com/office/drawing/2014/main" id="{8810E9F2-A91B-4EB3-DD49-0CEF21512242}"/>
              </a:ext>
            </a:extLst>
          </p:cNvPr>
          <p:cNvGrpSpPr/>
          <p:nvPr/>
        </p:nvGrpSpPr>
        <p:grpSpPr>
          <a:xfrm>
            <a:off x="5134206" y="4678830"/>
            <a:ext cx="1437289" cy="1015258"/>
            <a:chOff x="4886466" y="4678830"/>
            <a:chExt cx="1437289" cy="1015258"/>
          </a:xfrm>
        </p:grpSpPr>
        <p:graphicFrame>
          <p:nvGraphicFramePr>
            <p:cNvPr id="54" name="Graphique 53">
              <a:extLst>
                <a:ext uri="{FF2B5EF4-FFF2-40B4-BE49-F238E27FC236}">
                  <a16:creationId xmlns="" xmlns:a16="http://schemas.microsoft.com/office/drawing/2014/main" id="{7F403A5A-0EA8-6786-E9F7-B3A1383BB7D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58714558"/>
                </p:ext>
              </p:extLst>
            </p:nvPr>
          </p:nvGraphicFramePr>
          <p:xfrm>
            <a:off x="5028810" y="4753023"/>
            <a:ext cx="1275575" cy="810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5" name="ZoneTexte 54">
              <a:extLst>
                <a:ext uri="{FF2B5EF4-FFF2-40B4-BE49-F238E27FC236}">
                  <a16:creationId xmlns="" xmlns:a16="http://schemas.microsoft.com/office/drawing/2014/main" id="{B2165054-EEF9-FD5C-3DDC-C273525E77FB}"/>
                </a:ext>
              </a:extLst>
            </p:cNvPr>
            <p:cNvSpPr txBox="1"/>
            <p:nvPr/>
          </p:nvSpPr>
          <p:spPr>
            <a:xfrm rot="16200000">
              <a:off x="4598352" y="5081529"/>
              <a:ext cx="73011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Proportion </a:t>
              </a:r>
              <a:r>
                <a:rPr lang="fr-FR" sz="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surviving</a:t>
              </a:r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="" xmlns:a16="http://schemas.microsoft.com/office/drawing/2014/main" id="{3D73C3DF-BFB4-8A2F-FAD6-A4B9C3A5D1F7}"/>
                </a:ext>
              </a:extLst>
            </p:cNvPr>
            <p:cNvSpPr txBox="1"/>
            <p:nvPr/>
          </p:nvSpPr>
          <p:spPr>
            <a:xfrm>
              <a:off x="5301540" y="5540200"/>
              <a:ext cx="73011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(</a:t>
              </a:r>
              <a:r>
                <a:rPr lang="fr-FR" sz="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</a:t>
              </a:r>
              <a:r>
                <a:rPr lang="fr-FR" sz="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="" xmlns:a16="http://schemas.microsoft.com/office/drawing/2014/main" id="{18E73793-429A-B4B6-B781-064E809236D7}"/>
                </a:ext>
              </a:extLst>
            </p:cNvPr>
            <p:cNvSpPr txBox="1"/>
            <p:nvPr/>
          </p:nvSpPr>
          <p:spPr>
            <a:xfrm>
              <a:off x="5563764" y="4678830"/>
              <a:ext cx="7599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>
                  <a:latin typeface="Arial" panose="020B0604020202020204" pitchFamily="34" charset="0"/>
                  <a:cs typeface="Arial" panose="020B0604020202020204" pitchFamily="34" charset="0"/>
                </a:rPr>
                <a:t>Log-</a:t>
              </a:r>
              <a:r>
                <a:rPr lang="fr-FR" sz="400" dirty="0" err="1">
                  <a:latin typeface="Arial" panose="020B0604020202020204" pitchFamily="34" charset="0"/>
                  <a:cs typeface="Arial" panose="020B0604020202020204" pitchFamily="34" charset="0"/>
                </a:rPr>
                <a:t>rank</a:t>
              </a:r>
              <a:r>
                <a:rPr lang="fr-FR" sz="400" dirty="0">
                  <a:latin typeface="Arial" panose="020B0604020202020204" pitchFamily="34" charset="0"/>
                  <a:cs typeface="Arial" panose="020B0604020202020204" pitchFamily="34" charset="0"/>
                </a:rPr>
                <a:t> P = 0.030</a:t>
              </a:r>
            </a:p>
            <a:p>
              <a:r>
                <a:rPr lang="fr-FR" sz="400" dirty="0">
                  <a:latin typeface="Arial" panose="020B0604020202020204" pitchFamily="34" charset="0"/>
                  <a:cs typeface="Arial" panose="020B0604020202020204" pitchFamily="34" charset="0"/>
                </a:rPr>
                <a:t>HR 2.4 (95% CI: 1.1-5.4)</a:t>
              </a:r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="" xmlns:a16="http://schemas.microsoft.com/office/drawing/2014/main" id="{3E54E101-3D78-2903-A50D-4D6420FD44EA}"/>
                </a:ext>
              </a:extLst>
            </p:cNvPr>
            <p:cNvSpPr/>
            <p:nvPr/>
          </p:nvSpPr>
          <p:spPr>
            <a:xfrm>
              <a:off x="5203825" y="4787900"/>
              <a:ext cx="990600" cy="555625"/>
            </a:xfrm>
            <a:custGeom>
              <a:avLst/>
              <a:gdLst>
                <a:gd name="connsiteX0" fmla="*/ 990600 w 990600"/>
                <a:gd name="connsiteY0" fmla="*/ 555625 h 555625"/>
                <a:gd name="connsiteX1" fmla="*/ 663575 w 990600"/>
                <a:gd name="connsiteY1" fmla="*/ 555625 h 555625"/>
                <a:gd name="connsiteX2" fmla="*/ 663575 w 990600"/>
                <a:gd name="connsiteY2" fmla="*/ 508000 h 555625"/>
                <a:gd name="connsiteX3" fmla="*/ 530225 w 990600"/>
                <a:gd name="connsiteY3" fmla="*/ 508000 h 555625"/>
                <a:gd name="connsiteX4" fmla="*/ 530225 w 990600"/>
                <a:gd name="connsiteY4" fmla="*/ 460375 h 555625"/>
                <a:gd name="connsiteX5" fmla="*/ 460375 w 990600"/>
                <a:gd name="connsiteY5" fmla="*/ 460375 h 555625"/>
                <a:gd name="connsiteX6" fmla="*/ 460375 w 990600"/>
                <a:gd name="connsiteY6" fmla="*/ 422275 h 555625"/>
                <a:gd name="connsiteX7" fmla="*/ 381000 w 990600"/>
                <a:gd name="connsiteY7" fmla="*/ 422275 h 555625"/>
                <a:gd name="connsiteX8" fmla="*/ 381000 w 990600"/>
                <a:gd name="connsiteY8" fmla="*/ 377825 h 555625"/>
                <a:gd name="connsiteX9" fmla="*/ 288925 w 990600"/>
                <a:gd name="connsiteY9" fmla="*/ 377825 h 555625"/>
                <a:gd name="connsiteX10" fmla="*/ 288925 w 990600"/>
                <a:gd name="connsiteY10" fmla="*/ 304800 h 555625"/>
                <a:gd name="connsiteX11" fmla="*/ 180975 w 990600"/>
                <a:gd name="connsiteY11" fmla="*/ 304800 h 555625"/>
                <a:gd name="connsiteX12" fmla="*/ 180975 w 990600"/>
                <a:gd name="connsiteY12" fmla="*/ 225425 h 555625"/>
                <a:gd name="connsiteX13" fmla="*/ 127000 w 990600"/>
                <a:gd name="connsiteY13" fmla="*/ 225425 h 555625"/>
                <a:gd name="connsiteX14" fmla="*/ 114300 w 990600"/>
                <a:gd name="connsiteY14" fmla="*/ 41275 h 555625"/>
                <a:gd name="connsiteX15" fmla="*/ 53975 w 990600"/>
                <a:gd name="connsiteY15" fmla="*/ 41275 h 555625"/>
                <a:gd name="connsiteX16" fmla="*/ 53975 w 990600"/>
                <a:gd name="connsiteY16" fmla="*/ 0 h 555625"/>
                <a:gd name="connsiteX17" fmla="*/ 0 w 990600"/>
                <a:gd name="connsiteY17" fmla="*/ 0 h 5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0600" h="555625">
                  <a:moveTo>
                    <a:pt x="990600" y="555625"/>
                  </a:moveTo>
                  <a:lnTo>
                    <a:pt x="663575" y="555625"/>
                  </a:lnTo>
                  <a:lnTo>
                    <a:pt x="663575" y="508000"/>
                  </a:lnTo>
                  <a:lnTo>
                    <a:pt x="530225" y="508000"/>
                  </a:lnTo>
                  <a:lnTo>
                    <a:pt x="530225" y="460375"/>
                  </a:lnTo>
                  <a:lnTo>
                    <a:pt x="460375" y="460375"/>
                  </a:lnTo>
                  <a:lnTo>
                    <a:pt x="460375" y="422275"/>
                  </a:lnTo>
                  <a:lnTo>
                    <a:pt x="381000" y="422275"/>
                  </a:lnTo>
                  <a:lnTo>
                    <a:pt x="381000" y="377825"/>
                  </a:lnTo>
                  <a:lnTo>
                    <a:pt x="288925" y="377825"/>
                  </a:lnTo>
                  <a:lnTo>
                    <a:pt x="288925" y="304800"/>
                  </a:lnTo>
                  <a:lnTo>
                    <a:pt x="180975" y="304800"/>
                  </a:lnTo>
                  <a:lnTo>
                    <a:pt x="180975" y="225425"/>
                  </a:lnTo>
                  <a:lnTo>
                    <a:pt x="127000" y="225425"/>
                  </a:lnTo>
                  <a:lnTo>
                    <a:pt x="114300" y="41275"/>
                  </a:lnTo>
                  <a:lnTo>
                    <a:pt x="53975" y="41275"/>
                  </a:lnTo>
                  <a:lnTo>
                    <a:pt x="53975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="" xmlns:a16="http://schemas.microsoft.com/office/drawing/2014/main" id="{E5E9F6EB-F828-E0BE-391A-8011C53A6204}"/>
                </a:ext>
              </a:extLst>
            </p:cNvPr>
            <p:cNvSpPr/>
            <p:nvPr/>
          </p:nvSpPr>
          <p:spPr>
            <a:xfrm>
              <a:off x="5203825" y="4787900"/>
              <a:ext cx="990600" cy="444500"/>
            </a:xfrm>
            <a:custGeom>
              <a:avLst/>
              <a:gdLst>
                <a:gd name="connsiteX0" fmla="*/ 990600 w 990600"/>
                <a:gd name="connsiteY0" fmla="*/ 444500 h 444500"/>
                <a:gd name="connsiteX1" fmla="*/ 733425 w 990600"/>
                <a:gd name="connsiteY1" fmla="*/ 444500 h 444500"/>
                <a:gd name="connsiteX2" fmla="*/ 733425 w 990600"/>
                <a:gd name="connsiteY2" fmla="*/ 371475 h 444500"/>
                <a:gd name="connsiteX3" fmla="*/ 695325 w 990600"/>
                <a:gd name="connsiteY3" fmla="*/ 371475 h 444500"/>
                <a:gd name="connsiteX4" fmla="*/ 695325 w 990600"/>
                <a:gd name="connsiteY4" fmla="*/ 327025 h 444500"/>
                <a:gd name="connsiteX5" fmla="*/ 565150 w 990600"/>
                <a:gd name="connsiteY5" fmla="*/ 327025 h 444500"/>
                <a:gd name="connsiteX6" fmla="*/ 565150 w 990600"/>
                <a:gd name="connsiteY6" fmla="*/ 279400 h 444500"/>
                <a:gd name="connsiteX7" fmla="*/ 520700 w 990600"/>
                <a:gd name="connsiteY7" fmla="*/ 279400 h 444500"/>
                <a:gd name="connsiteX8" fmla="*/ 520700 w 990600"/>
                <a:gd name="connsiteY8" fmla="*/ 234950 h 444500"/>
                <a:gd name="connsiteX9" fmla="*/ 482600 w 990600"/>
                <a:gd name="connsiteY9" fmla="*/ 234950 h 444500"/>
                <a:gd name="connsiteX10" fmla="*/ 482600 w 990600"/>
                <a:gd name="connsiteY10" fmla="*/ 190500 h 444500"/>
                <a:gd name="connsiteX11" fmla="*/ 358775 w 990600"/>
                <a:gd name="connsiteY11" fmla="*/ 190500 h 444500"/>
                <a:gd name="connsiteX12" fmla="*/ 358775 w 990600"/>
                <a:gd name="connsiteY12" fmla="*/ 117475 h 444500"/>
                <a:gd name="connsiteX13" fmla="*/ 288925 w 990600"/>
                <a:gd name="connsiteY13" fmla="*/ 117475 h 444500"/>
                <a:gd name="connsiteX14" fmla="*/ 288925 w 990600"/>
                <a:gd name="connsiteY14" fmla="*/ 76200 h 444500"/>
                <a:gd name="connsiteX15" fmla="*/ 219075 w 990600"/>
                <a:gd name="connsiteY15" fmla="*/ 76200 h 444500"/>
                <a:gd name="connsiteX16" fmla="*/ 219075 w 990600"/>
                <a:gd name="connsiteY16" fmla="*/ 41275 h 444500"/>
                <a:gd name="connsiteX17" fmla="*/ 180975 w 990600"/>
                <a:gd name="connsiteY17" fmla="*/ 41275 h 444500"/>
                <a:gd name="connsiteX18" fmla="*/ 180975 w 990600"/>
                <a:gd name="connsiteY18" fmla="*/ 0 h 444500"/>
                <a:gd name="connsiteX19" fmla="*/ 0 w 990600"/>
                <a:gd name="connsiteY19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0600" h="444500">
                  <a:moveTo>
                    <a:pt x="990600" y="444500"/>
                  </a:moveTo>
                  <a:lnTo>
                    <a:pt x="733425" y="444500"/>
                  </a:lnTo>
                  <a:lnTo>
                    <a:pt x="733425" y="371475"/>
                  </a:lnTo>
                  <a:lnTo>
                    <a:pt x="695325" y="371475"/>
                  </a:lnTo>
                  <a:lnTo>
                    <a:pt x="695325" y="327025"/>
                  </a:lnTo>
                  <a:lnTo>
                    <a:pt x="565150" y="327025"/>
                  </a:lnTo>
                  <a:lnTo>
                    <a:pt x="565150" y="279400"/>
                  </a:lnTo>
                  <a:lnTo>
                    <a:pt x="520700" y="279400"/>
                  </a:lnTo>
                  <a:lnTo>
                    <a:pt x="520700" y="234950"/>
                  </a:lnTo>
                  <a:lnTo>
                    <a:pt x="482600" y="234950"/>
                  </a:lnTo>
                  <a:lnTo>
                    <a:pt x="482600" y="190500"/>
                  </a:lnTo>
                  <a:lnTo>
                    <a:pt x="358775" y="190500"/>
                  </a:lnTo>
                  <a:lnTo>
                    <a:pt x="358775" y="117475"/>
                  </a:lnTo>
                  <a:lnTo>
                    <a:pt x="288925" y="117475"/>
                  </a:lnTo>
                  <a:lnTo>
                    <a:pt x="288925" y="76200"/>
                  </a:lnTo>
                  <a:lnTo>
                    <a:pt x="219075" y="76200"/>
                  </a:lnTo>
                  <a:lnTo>
                    <a:pt x="219075" y="41275"/>
                  </a:lnTo>
                  <a:lnTo>
                    <a:pt x="180975" y="41275"/>
                  </a:lnTo>
                  <a:lnTo>
                    <a:pt x="180975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093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B0CB29-6958-A500-93C7-098074B5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Session 3 </a:t>
            </a:r>
            <a:r>
              <a:rPr lang="en-GB" dirty="0"/>
              <a:t>Immunology in early breast cancer</a:t>
            </a:r>
            <a:br>
              <a:rPr lang="en-GB" dirty="0"/>
            </a:br>
            <a:endParaRPr lang="en-GB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A51E06AD-FF00-8A82-9103-2E72C9CE5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AFDE400-9516-E69A-891A-D49728E936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Tumor</a:t>
            </a:r>
            <a:r>
              <a:rPr lang="en-GB" dirty="0"/>
              <a:t> </a:t>
            </a:r>
            <a:r>
              <a:rPr lang="en-GB" dirty="0" err="1"/>
              <a:t>microenvironnement</a:t>
            </a:r>
            <a:r>
              <a:rPr lang="en-GB" dirty="0"/>
              <a:t> in early breast cancer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19E0276-19FC-FAFE-075E-00B5D4236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0467" y="229887"/>
            <a:ext cx="948266" cy="1463446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65CEBB29-7717-4B6A-340E-09F1902C3260}"/>
              </a:ext>
            </a:extLst>
          </p:cNvPr>
          <p:cNvGrpSpPr/>
          <p:nvPr/>
        </p:nvGrpSpPr>
        <p:grpSpPr>
          <a:xfrm>
            <a:off x="1214150" y="2050822"/>
            <a:ext cx="10300516" cy="3502132"/>
            <a:chOff x="841617" y="1950400"/>
            <a:chExt cx="10300516" cy="3502132"/>
          </a:xfrm>
        </p:grpSpPr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87784AEA-DB54-60E7-B9AF-6A44D8CC0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0408" y="2506736"/>
              <a:ext cx="4597400" cy="2598998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="" xmlns:a16="http://schemas.microsoft.com/office/drawing/2014/main" id="{06B054E4-4E5F-1964-E4A5-DB5F71338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8308" y="2506736"/>
              <a:ext cx="3132667" cy="280537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AABDB8E5-C16E-0B64-C29D-3F996126B2B9}"/>
                </a:ext>
              </a:extLst>
            </p:cNvPr>
            <p:cNvSpPr/>
            <p:nvPr/>
          </p:nvSpPr>
          <p:spPr>
            <a:xfrm>
              <a:off x="841617" y="2159939"/>
              <a:ext cx="4974983" cy="329259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9652CC40-48AC-E8B2-E5E2-88CE5F00A4EC}"/>
                </a:ext>
              </a:extLst>
            </p:cNvPr>
            <p:cNvSpPr txBox="1"/>
            <p:nvPr/>
          </p:nvSpPr>
          <p:spPr>
            <a:xfrm>
              <a:off x="926877" y="2029133"/>
              <a:ext cx="459739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Which parameters are relevant for clinical decisions? – all of them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9974129-70B4-5402-C50F-BA10AB4D8C06}"/>
                </a:ext>
              </a:extLst>
            </p:cNvPr>
            <p:cNvSpPr/>
            <p:nvPr/>
          </p:nvSpPr>
          <p:spPr>
            <a:xfrm>
              <a:off x="6167150" y="2159939"/>
              <a:ext cx="4974983" cy="329259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05F9FF55-97D4-9D3D-6A53-6FAADD22AECE}"/>
                </a:ext>
              </a:extLst>
            </p:cNvPr>
            <p:cNvSpPr txBox="1"/>
            <p:nvPr/>
          </p:nvSpPr>
          <p:spPr>
            <a:xfrm>
              <a:off x="6252410" y="1950400"/>
              <a:ext cx="45973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Which classical parameters have been validated in prospective clinical trials ? ER, PR, HER2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33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B0CB29-6958-A500-93C7-098074B5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Session 3 </a:t>
            </a:r>
            <a:r>
              <a:rPr lang="en-GB" dirty="0"/>
              <a:t>Immunology in early breast cancer</a:t>
            </a:r>
            <a:br>
              <a:rPr lang="en-GB" dirty="0"/>
            </a:br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877B9897-8C46-4B99-3A9C-528751705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3CB5A5C0-4E04-8B26-01C0-4D4EE0A60A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8867" y="2041642"/>
            <a:ext cx="4821214" cy="3688253"/>
          </a:xfrm>
        </p:spPr>
        <p:txBody>
          <a:bodyPr/>
          <a:lstStyle/>
          <a:p>
            <a:pPr marL="0" indent="0">
              <a:buNone/>
            </a:pPr>
            <a:r>
              <a:rPr lang="fr-FR" sz="1400" b="1" dirty="0" err="1"/>
              <a:t>What</a:t>
            </a:r>
            <a:r>
              <a:rPr lang="fr-FR" sz="1400" b="1" dirty="0"/>
              <a:t> have </a:t>
            </a:r>
            <a:r>
              <a:rPr lang="fr-FR" sz="1400" b="1" dirty="0" err="1"/>
              <a:t>we</a:t>
            </a:r>
            <a:r>
              <a:rPr lang="fr-FR" sz="1400" b="1" dirty="0"/>
              <a:t> </a:t>
            </a:r>
            <a:r>
              <a:rPr lang="fr-FR" sz="1400" b="1" dirty="0" err="1"/>
              <a:t>learned</a:t>
            </a:r>
            <a:r>
              <a:rPr lang="fr-FR" sz="1400" b="1" dirty="0"/>
              <a:t> </a:t>
            </a:r>
            <a:r>
              <a:rPr lang="fr-FR" sz="1400" b="1" dirty="0" err="1"/>
              <a:t>from</a:t>
            </a:r>
            <a:r>
              <a:rPr lang="fr-FR" sz="1400" b="1" dirty="0"/>
              <a:t> </a:t>
            </a:r>
            <a:r>
              <a:rPr lang="fr-FR" sz="1400" b="1" dirty="0" err="1"/>
              <a:t>TILs</a:t>
            </a:r>
            <a:r>
              <a:rPr lang="fr-FR" sz="1400" b="1" dirty="0"/>
              <a:t>? – </a:t>
            </a:r>
            <a:r>
              <a:rPr lang="fr-FR" sz="1400" b="1" dirty="0" err="1"/>
              <a:t>clinical</a:t>
            </a:r>
            <a:r>
              <a:rPr lang="fr-FR" sz="1400" b="1" dirty="0"/>
              <a:t> </a:t>
            </a:r>
            <a:r>
              <a:rPr lang="fr-FR" sz="1400" b="1" dirty="0" err="1"/>
              <a:t>strategies</a:t>
            </a:r>
            <a:r>
              <a:rPr lang="fr-FR" sz="1400" b="1" dirty="0"/>
              <a:t> and </a:t>
            </a:r>
            <a:r>
              <a:rPr lang="fr-FR" sz="1400" b="1" dirty="0" err="1"/>
              <a:t>pathology</a:t>
            </a:r>
            <a:r>
              <a:rPr lang="fr-FR" sz="1400" b="1" dirty="0"/>
              <a:t> </a:t>
            </a:r>
            <a:r>
              <a:rPr lang="fr-FR" sz="1400" b="1" dirty="0" err="1"/>
              <a:t>reporting</a:t>
            </a:r>
            <a:endParaRPr lang="fr-FR" sz="1400" b="1" dirty="0"/>
          </a:p>
          <a:p>
            <a:r>
              <a:rPr lang="fr-FR" sz="1400" dirty="0"/>
              <a:t>The </a:t>
            </a:r>
            <a:r>
              <a:rPr lang="fr-FR" sz="1400" dirty="0" err="1"/>
              <a:t>TILs</a:t>
            </a:r>
            <a:r>
              <a:rPr lang="fr-FR" sz="1400" dirty="0"/>
              <a:t> are for TNBC and HER2+, </a:t>
            </a:r>
            <a:r>
              <a:rPr lang="fr-FR" sz="1400" dirty="0" err="1"/>
              <a:t>what</a:t>
            </a:r>
            <a:r>
              <a:rPr lang="fr-FR" sz="1400" dirty="0"/>
              <a:t> grade </a:t>
            </a:r>
            <a:r>
              <a:rPr lang="fr-FR" sz="1400" dirty="0" err="1"/>
              <a:t>is</a:t>
            </a:r>
            <a:r>
              <a:rPr lang="fr-FR" sz="1400" dirty="0"/>
              <a:t> for luminal </a:t>
            </a:r>
            <a:r>
              <a:rPr lang="fr-FR" sz="1400" dirty="0" err="1"/>
              <a:t>disease</a:t>
            </a:r>
            <a:r>
              <a:rPr lang="fr-FR" sz="1400" dirty="0"/>
              <a:t>.</a:t>
            </a:r>
          </a:p>
          <a:p>
            <a:r>
              <a:rPr lang="fr-FR" sz="1400" dirty="0"/>
              <a:t>It </a:t>
            </a:r>
            <a:r>
              <a:rPr lang="fr-FR" sz="1400" dirty="0" err="1"/>
              <a:t>is</a:t>
            </a:r>
            <a:r>
              <a:rPr lang="fr-FR" sz="1400" dirty="0"/>
              <a:t> impossible to </a:t>
            </a:r>
            <a:r>
              <a:rPr lang="fr-FR" sz="1400" dirty="0" err="1"/>
              <a:t>define</a:t>
            </a:r>
            <a:r>
              <a:rPr lang="fr-FR" sz="1400" dirty="0"/>
              <a:t> the </a:t>
            </a:r>
            <a:r>
              <a:rPr lang="fr-FR" sz="1400" dirty="0" err="1"/>
              <a:t>risk</a:t>
            </a:r>
            <a:r>
              <a:rPr lang="fr-FR" sz="1400" dirty="0"/>
              <a:t>-of-</a:t>
            </a:r>
            <a:r>
              <a:rPr lang="fr-FR" sz="1400" dirty="0" err="1"/>
              <a:t>recurrence</a:t>
            </a:r>
            <a:r>
              <a:rPr lang="fr-FR" sz="1400" dirty="0"/>
              <a:t> in </a:t>
            </a:r>
            <a:r>
              <a:rPr lang="fr-FR" sz="1400" dirty="0" err="1"/>
              <a:t>early</a:t>
            </a:r>
            <a:r>
              <a:rPr lang="fr-FR" sz="1400" dirty="0"/>
              <a:t> TNBC and HER2+BC. </a:t>
            </a:r>
            <a:r>
              <a:rPr lang="fr-FR" sz="1400" dirty="0" err="1"/>
              <a:t>Without</a:t>
            </a:r>
            <a:r>
              <a:rPr lang="fr-FR" sz="1400" dirty="0"/>
              <a:t> </a:t>
            </a:r>
            <a:r>
              <a:rPr lang="fr-FR" sz="1400" dirty="0" err="1"/>
              <a:t>TILs</a:t>
            </a:r>
            <a:r>
              <a:rPr lang="fr-FR" sz="1400" dirty="0"/>
              <a:t>.</a:t>
            </a:r>
          </a:p>
          <a:p>
            <a:pPr lvl="1"/>
            <a:r>
              <a:rPr lang="fr-FR" sz="1200" dirty="0" err="1"/>
              <a:t>TILs</a:t>
            </a:r>
            <a:r>
              <a:rPr lang="fr-FR" sz="1200" dirty="0"/>
              <a:t> (and Ki67) are </a:t>
            </a:r>
            <a:r>
              <a:rPr lang="fr-FR" sz="1200" dirty="0" err="1"/>
              <a:t>among</a:t>
            </a:r>
            <a:r>
              <a:rPr lang="fr-FR" sz="1200" dirty="0"/>
              <a:t> the </a:t>
            </a:r>
            <a:r>
              <a:rPr lang="fr-FR" sz="1200" dirty="0" err="1"/>
              <a:t>most</a:t>
            </a:r>
            <a:r>
              <a:rPr lang="fr-FR" sz="1200" dirty="0"/>
              <a:t> extensive </a:t>
            </a:r>
            <a:r>
              <a:rPr lang="fr-FR" sz="1200" dirty="0" err="1"/>
              <a:t>validaated</a:t>
            </a:r>
            <a:r>
              <a:rPr lang="fr-FR" sz="1200" dirty="0"/>
              <a:t> </a:t>
            </a:r>
            <a:r>
              <a:rPr lang="fr-FR" sz="1200" dirty="0" err="1"/>
              <a:t>classical</a:t>
            </a:r>
            <a:r>
              <a:rPr lang="fr-FR" sz="1200" dirty="0"/>
              <a:t> </a:t>
            </a:r>
            <a:r>
              <a:rPr lang="fr-FR" sz="1200" dirty="0" err="1"/>
              <a:t>biomarkers</a:t>
            </a:r>
            <a:endParaRPr lang="fr-FR" sz="1200" dirty="0"/>
          </a:p>
          <a:p>
            <a:pPr lvl="1"/>
            <a:r>
              <a:rPr lang="fr-FR" sz="1200" dirty="0"/>
              <a:t>H&amp;E slides: </a:t>
            </a:r>
            <a:r>
              <a:rPr lang="fr-FR" sz="1200" dirty="0" err="1"/>
              <a:t>low</a:t>
            </a:r>
            <a:r>
              <a:rPr lang="fr-FR" sz="1200" dirty="0"/>
              <a:t> </a:t>
            </a:r>
            <a:r>
              <a:rPr lang="fr-FR" sz="1200" dirty="0" err="1"/>
              <a:t>cost</a:t>
            </a:r>
            <a:r>
              <a:rPr lang="fr-FR" sz="1200" dirty="0"/>
              <a:t>, </a:t>
            </a:r>
            <a:r>
              <a:rPr lang="fr-FR" sz="1200" dirty="0" err="1"/>
              <a:t>wiidely</a:t>
            </a:r>
            <a:r>
              <a:rPr lang="fr-FR" sz="1200" dirty="0"/>
              <a:t> </a:t>
            </a:r>
            <a:r>
              <a:rPr lang="fr-FR" sz="1200" dirty="0" err="1"/>
              <a:t>available</a:t>
            </a:r>
            <a:r>
              <a:rPr lang="fr-FR" sz="1200" dirty="0"/>
              <a:t> </a:t>
            </a:r>
            <a:r>
              <a:rPr lang="fr-FR" sz="1200" dirty="0" err="1"/>
              <a:t>woldwide</a:t>
            </a:r>
            <a:endParaRPr lang="fr-FR" sz="1200" dirty="0"/>
          </a:p>
          <a:p>
            <a:pPr lvl="1"/>
            <a:r>
              <a:rPr lang="fr-FR" sz="1200" dirty="0"/>
              <a:t>WHO 2019, ESMO guideline 2023</a:t>
            </a:r>
          </a:p>
          <a:p>
            <a:r>
              <a:rPr lang="fr-FR" sz="1400" dirty="0" err="1"/>
              <a:t>Both</a:t>
            </a:r>
            <a:r>
              <a:rPr lang="fr-FR" sz="1400" dirty="0"/>
              <a:t> </a:t>
            </a:r>
            <a:r>
              <a:rPr lang="fr-FR" sz="1400" dirty="0" err="1"/>
              <a:t>parameters</a:t>
            </a:r>
            <a:r>
              <a:rPr lang="fr-FR" sz="1400" dirty="0"/>
              <a:t> </a:t>
            </a:r>
            <a:r>
              <a:rPr lang="fr-FR" sz="1400" dirty="0" err="1"/>
              <a:t>should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part of the standard </a:t>
            </a:r>
            <a:r>
              <a:rPr lang="fr-FR" sz="1400" dirty="0" err="1"/>
              <a:t>histopathology</a:t>
            </a:r>
            <a:r>
              <a:rPr lang="fr-FR" sz="1400" dirty="0"/>
              <a:t> report</a:t>
            </a:r>
          </a:p>
          <a:p>
            <a:pPr lvl="1"/>
            <a:r>
              <a:rPr lang="fr-FR" sz="1200" dirty="0" err="1"/>
              <a:t>Prognostic</a:t>
            </a:r>
            <a:r>
              <a:rPr lang="fr-FR" sz="1200" dirty="0"/>
              <a:t> </a:t>
            </a:r>
            <a:r>
              <a:rPr lang="fr-FR" sz="1200" dirty="0" err="1"/>
              <a:t>assessment</a:t>
            </a:r>
            <a:r>
              <a:rPr lang="fr-FR" sz="1200" dirty="0"/>
              <a:t> and basis for inclusion in </a:t>
            </a:r>
            <a:r>
              <a:rPr lang="fr-FR" sz="1200" dirty="0" err="1"/>
              <a:t>clinical</a:t>
            </a:r>
            <a:r>
              <a:rPr lang="fr-FR" sz="1200" dirty="0"/>
              <a:t> trials</a:t>
            </a:r>
          </a:p>
          <a:p>
            <a:r>
              <a:rPr lang="fr-FR" sz="1400" dirty="0"/>
              <a:t>New FDA CME course on TIL </a:t>
            </a:r>
            <a:r>
              <a:rPr lang="fr-FR" sz="1400" dirty="0" err="1"/>
              <a:t>evaluation</a:t>
            </a:r>
            <a:r>
              <a:rPr lang="fr-FR" sz="1400" dirty="0"/>
              <a:t> as </a:t>
            </a:r>
            <a:r>
              <a:rPr lang="fr-FR" sz="1400" dirty="0" err="1"/>
              <a:t>well</a:t>
            </a:r>
            <a:r>
              <a:rPr lang="fr-FR" sz="1400" dirty="0"/>
              <a:t> as extensive </a:t>
            </a:r>
            <a:r>
              <a:rPr lang="fr-FR" sz="1400" dirty="0" err="1"/>
              <a:t>other</a:t>
            </a:r>
            <a:r>
              <a:rPr lang="fr-FR" sz="1400" dirty="0"/>
              <a:t> training </a:t>
            </a:r>
            <a:r>
              <a:rPr lang="fr-FR" sz="1400" dirty="0" err="1"/>
              <a:t>material</a:t>
            </a:r>
            <a:endParaRPr lang="fr-FR" sz="1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AFDE400-9516-E69A-891A-D49728E936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Tumor</a:t>
            </a:r>
            <a:r>
              <a:rPr lang="en-GB" dirty="0"/>
              <a:t> </a:t>
            </a:r>
            <a:r>
              <a:rPr lang="en-GB" dirty="0" err="1"/>
              <a:t>microenvironnement</a:t>
            </a:r>
            <a:r>
              <a:rPr lang="en-GB" dirty="0"/>
              <a:t> in early breast cancer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1CED06D-F4E3-186A-1B2D-7A24CAC81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0467" y="229887"/>
            <a:ext cx="948266" cy="1463446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57690D55-F530-3923-8BCF-682CC13B6662}"/>
              </a:ext>
            </a:extLst>
          </p:cNvPr>
          <p:cNvGrpSpPr/>
          <p:nvPr/>
        </p:nvGrpSpPr>
        <p:grpSpPr>
          <a:xfrm>
            <a:off x="841617" y="2267201"/>
            <a:ext cx="5897850" cy="3237135"/>
            <a:chOff x="841617" y="2029133"/>
            <a:chExt cx="5897850" cy="3237135"/>
          </a:xfrm>
        </p:grpSpPr>
        <p:pic>
          <p:nvPicPr>
            <p:cNvPr id="6" name="Image 5">
              <a:extLst>
                <a:ext uri="{FF2B5EF4-FFF2-40B4-BE49-F238E27FC236}">
                  <a16:creationId xmlns="" xmlns:a16="http://schemas.microsoft.com/office/drawing/2014/main" id="{5D9F77E5-A0CD-A837-48BE-4FF6ECDAB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970" y="2637836"/>
              <a:ext cx="5493145" cy="233679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5BC25BB-BEBA-2748-197E-E8AC56C3D44A}"/>
                </a:ext>
              </a:extLst>
            </p:cNvPr>
            <p:cNvSpPr/>
            <p:nvPr/>
          </p:nvSpPr>
          <p:spPr>
            <a:xfrm>
              <a:off x="841617" y="2159940"/>
              <a:ext cx="5897850" cy="310632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437F8C20-BA6E-CA73-168B-39BBDDE292FA}"/>
                </a:ext>
              </a:extLst>
            </p:cNvPr>
            <p:cNvSpPr txBox="1"/>
            <p:nvPr/>
          </p:nvSpPr>
          <p:spPr>
            <a:xfrm>
              <a:off x="926877" y="2029133"/>
              <a:ext cx="568423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latin typeface="Arial" panose="020B0604020202020204" pitchFamily="34" charset="0"/>
                  <a:cs typeface="Arial" panose="020B0604020202020204" pitchFamily="34" charset="0"/>
                </a:rPr>
                <a:t>Which classical parameters have been validated in prospective clinical trial? ER, PR, HER2</a:t>
              </a:r>
            </a:p>
            <a:p>
              <a:r>
                <a:rPr lang="en-GB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Which additional histological parameters have the most extensive validation?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5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4DB0D3-7A89-3BD5-540C-99239984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4 hereditary breast cancer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6640682-5A39-3549-64B5-FC1F0AA80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MJ Cardoso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05000AA-2724-0EBB-85B7-64B6C1901D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000" y="1371203"/>
            <a:ext cx="10428626" cy="4748080"/>
          </a:xfrm>
        </p:spPr>
        <p:txBody>
          <a:bodyPr anchor="ctr"/>
          <a:lstStyle/>
          <a:p>
            <a:pPr marL="0" indent="0">
              <a:buNone/>
            </a:pPr>
            <a:r>
              <a:rPr lang="en-GB" sz="1800" b="1" dirty="0"/>
              <a:t>Summary</a:t>
            </a:r>
          </a:p>
          <a:p>
            <a:r>
              <a:rPr lang="en-GB" sz="1800" dirty="0"/>
              <a:t>Although BRCA1 and 2 represent the majority of P/LPV in High Risk BC, due to widespread use of MPG tests, </a:t>
            </a:r>
            <a:r>
              <a:rPr lang="en-GB" sz="1800" b="1" dirty="0"/>
              <a:t>clinicians face frequently results that they are not prepared to deal with</a:t>
            </a:r>
            <a:endParaRPr lang="en-GB" sz="1800" dirty="0"/>
          </a:p>
          <a:p>
            <a:r>
              <a:rPr lang="en-GB" sz="1800" b="1" dirty="0"/>
              <a:t>Main Stream testing </a:t>
            </a:r>
            <a:r>
              <a:rPr lang="en-GB" sz="1800" dirty="0"/>
              <a:t>is becoming routine in clinical practice (decisions need to be made swiftly - frequently skipping the genetic counselling pathway and support)</a:t>
            </a:r>
          </a:p>
          <a:p>
            <a:r>
              <a:rPr lang="en-GB" sz="1800" b="1" dirty="0"/>
              <a:t>Patients with Early Breast cancer should not be denied BCS </a:t>
            </a:r>
            <a:r>
              <a:rPr lang="en-GB" sz="1800" dirty="0"/>
              <a:t>with identical OS when compared to Mastectomy but with higher rates of LR (longer follow-ups, new primaries)</a:t>
            </a:r>
          </a:p>
          <a:p>
            <a:r>
              <a:rPr lang="en-GB" sz="1800" b="1" dirty="0"/>
              <a:t>CLBC incidence can be calculated using different formulas</a:t>
            </a:r>
            <a:r>
              <a:rPr lang="en-GB" sz="1800" dirty="0"/>
              <a:t>, helping in the decision to go or not for CLRRM (although no difference in OS has been proved)</a:t>
            </a:r>
          </a:p>
          <a:p>
            <a:r>
              <a:rPr lang="en-GB" sz="1800" b="1" dirty="0"/>
              <a:t>Age, Menopausal status, Stage and Adjuvant treatments </a:t>
            </a:r>
            <a:r>
              <a:rPr lang="en-GB" sz="1800" dirty="0"/>
              <a:t>are very important in the decision of taking additional RR strategies</a:t>
            </a:r>
          </a:p>
          <a:p>
            <a:r>
              <a:rPr lang="en-GB" sz="1800" b="1" dirty="0"/>
              <a:t>Revisiting the circuit of Hereditary Breast Cancer Patients </a:t>
            </a:r>
            <a:r>
              <a:rPr lang="en-GB" sz="1800" dirty="0"/>
              <a:t>will be crucial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3CBE813-8957-FCE6-90BA-0012322ED4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924057"/>
            <a:ext cx="9741493" cy="582613"/>
          </a:xfrm>
        </p:spPr>
        <p:txBody>
          <a:bodyPr/>
          <a:lstStyle/>
          <a:p>
            <a:r>
              <a:rPr lang="en-GB" dirty="0"/>
              <a:t>Local treatment in pts with high risk hereditary breast cancer risk</a:t>
            </a:r>
          </a:p>
        </p:txBody>
      </p:sp>
    </p:spTree>
    <p:extLst>
      <p:ext uri="{BB962C8B-B14F-4D97-AF65-F5344CB8AC3E}">
        <p14:creationId xmlns:p14="http://schemas.microsoft.com/office/powerpoint/2010/main" val="158385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EED8945-0A36-E068-E1AB-640330A1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5 HER2 positive breast cancer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9930445-9DDA-073A-5909-3EB60CB3B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D7491A7-3831-FDFE-64F3-ADC642CA9D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Assessing HER2 heterogeneity (FPL)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F6297A7D-ADEF-DAEA-1E50-774951785285}"/>
              </a:ext>
            </a:extLst>
          </p:cNvPr>
          <p:cNvGrpSpPr/>
          <p:nvPr/>
        </p:nvGrpSpPr>
        <p:grpSpPr>
          <a:xfrm>
            <a:off x="1303734" y="2402483"/>
            <a:ext cx="10085985" cy="2672692"/>
            <a:chOff x="288299" y="2874273"/>
            <a:chExt cx="11932584" cy="3162023"/>
          </a:xfrm>
        </p:grpSpPr>
        <p:pic>
          <p:nvPicPr>
            <p:cNvPr id="6" name="Image 6" descr="Capture d’écran">
              <a:extLst>
                <a:ext uri="{FF2B5EF4-FFF2-40B4-BE49-F238E27FC236}">
                  <a16:creationId xmlns="" xmlns:a16="http://schemas.microsoft.com/office/drawing/2014/main" id="{608E04C3-6C83-9184-9FC2-D1B8F4FD0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-161589" y="3330946"/>
              <a:ext cx="3155238" cy="225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A47996F5-5EEE-34E1-CE1F-A8CB83695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"/>
            <a:stretch/>
          </p:blipFill>
          <p:spPr>
            <a:xfrm>
              <a:off x="2663469" y="2874275"/>
              <a:ext cx="2255462" cy="3155238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="" xmlns:a16="http://schemas.microsoft.com/office/drawing/2014/main" id="{5FFFAA25-C0E3-8DD0-283F-70E28F1473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" b="-5"/>
            <a:stretch/>
          </p:blipFill>
          <p:spPr>
            <a:xfrm rot="5400000">
              <a:off x="4588751" y="3330946"/>
              <a:ext cx="3155238" cy="2255462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A8AB6054-EF84-FFE7-C34D-28893C47C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3809" y="2881058"/>
              <a:ext cx="2475708" cy="3148454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A0D1028B-AAFA-D720-764C-5032A343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537435" y="3346065"/>
              <a:ext cx="3155239" cy="2211656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D053CDC-2810-9298-DB2E-83FE27115A26}"/>
              </a:ext>
            </a:extLst>
          </p:cNvPr>
          <p:cNvSpPr/>
          <p:nvPr/>
        </p:nvSpPr>
        <p:spPr>
          <a:xfrm>
            <a:off x="976960" y="1924705"/>
            <a:ext cx="10739533" cy="36282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38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94D2B9F5-2716-10B9-AF8E-D4610068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HER2 Heterogeneity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3F7EF341-CD96-A633-BCCD-12B391A7E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Wolff AC et al  Journal of </a:t>
            </a:r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Oncology</a:t>
            </a:r>
            <a:r>
              <a:rPr lang="fr-FR" dirty="0"/>
              <a:t>  2013. 31: 3997-4013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39F86944-BCBB-55E4-7AE7-30702C062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374" y="2900692"/>
            <a:ext cx="11284879" cy="3086656"/>
          </a:xfrm>
        </p:spPr>
        <p:txBody>
          <a:bodyPr/>
          <a:lstStyle/>
          <a:p>
            <a:r>
              <a:rPr lang="fr-FR" sz="2000" dirty="0"/>
              <a:t>Introduction in ASCO/CAP guidelines in 2013 “</a:t>
            </a:r>
            <a:r>
              <a:rPr lang="fr-FR" sz="2000" dirty="0" err="1"/>
              <a:t>Heterogeneity</a:t>
            </a:r>
            <a:r>
              <a:rPr lang="fr-FR" sz="2000" dirty="0"/>
              <a:t> on ISH”</a:t>
            </a:r>
          </a:p>
          <a:p>
            <a:pPr lvl="1"/>
            <a:r>
              <a:rPr lang="fr-FR" sz="2000" dirty="0" err="1">
                <a:solidFill>
                  <a:schemeClr val="tx1"/>
                </a:solidFill>
              </a:rPr>
              <a:t>Genomic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heterogeneity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refers</a:t>
            </a:r>
            <a:r>
              <a:rPr lang="fr-FR" sz="2000" dirty="0">
                <a:solidFill>
                  <a:schemeClr val="tx1"/>
                </a:solidFill>
              </a:rPr>
              <a:t> to conditions </a:t>
            </a:r>
            <a:r>
              <a:rPr lang="fr-FR" sz="2000" dirty="0" err="1">
                <a:solidFill>
                  <a:schemeClr val="tx1"/>
                </a:solidFill>
              </a:rPr>
              <a:t>where</a:t>
            </a:r>
            <a:r>
              <a:rPr lang="fr-FR" sz="2000" dirty="0">
                <a:solidFill>
                  <a:schemeClr val="tx1"/>
                </a:solidFill>
              </a:rPr>
              <a:t> more </a:t>
            </a:r>
            <a:r>
              <a:rPr lang="fr-FR" sz="2000" dirty="0" err="1">
                <a:solidFill>
                  <a:schemeClr val="tx1"/>
                </a:solidFill>
              </a:rPr>
              <a:t>than</a:t>
            </a:r>
            <a:r>
              <a:rPr lang="fr-FR" sz="2000" dirty="0">
                <a:solidFill>
                  <a:schemeClr val="tx1"/>
                </a:solidFill>
              </a:rPr>
              <a:t> one population of </a:t>
            </a:r>
            <a:r>
              <a:rPr lang="fr-FR" sz="2000" dirty="0" err="1">
                <a:solidFill>
                  <a:schemeClr val="tx1"/>
                </a:solidFill>
              </a:rPr>
              <a:t>tumor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cells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exists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within</a:t>
            </a:r>
            <a:r>
              <a:rPr lang="fr-FR" sz="2000" dirty="0">
                <a:solidFill>
                  <a:schemeClr val="tx1"/>
                </a:solidFill>
              </a:rPr>
              <a:t> the </a:t>
            </a:r>
            <a:r>
              <a:rPr lang="fr-FR" sz="2000" dirty="0" err="1">
                <a:solidFill>
                  <a:schemeClr val="tx1"/>
                </a:solidFill>
              </a:rPr>
              <a:t>same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tumor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fr-FR" sz="2000" dirty="0">
                <a:solidFill>
                  <a:schemeClr val="tx1"/>
                </a:solidFill>
              </a:rPr>
              <a:t>3 options : </a:t>
            </a:r>
            <a:r>
              <a:rPr lang="fr-FR" sz="2000" dirty="0" err="1">
                <a:solidFill>
                  <a:schemeClr val="tx1"/>
                </a:solidFill>
              </a:rPr>
              <a:t>discrete</a:t>
            </a:r>
            <a:r>
              <a:rPr lang="fr-FR" sz="2000" dirty="0">
                <a:solidFill>
                  <a:schemeClr val="tx1"/>
                </a:solidFill>
              </a:rPr>
              <a:t> clones of </a:t>
            </a:r>
            <a:r>
              <a:rPr lang="fr-FR" sz="2000" dirty="0" err="1">
                <a:solidFill>
                  <a:schemeClr val="tx1"/>
                </a:solidFill>
              </a:rPr>
              <a:t>amplified</a:t>
            </a:r>
            <a:r>
              <a:rPr lang="fr-FR" sz="2000" dirty="0">
                <a:solidFill>
                  <a:schemeClr val="tx1"/>
                </a:solidFill>
              </a:rPr>
              <a:t>, diffuse </a:t>
            </a:r>
            <a:r>
              <a:rPr lang="fr-FR" sz="2000" dirty="0" err="1">
                <a:solidFill>
                  <a:schemeClr val="tx1"/>
                </a:solidFill>
              </a:rPr>
              <a:t>intermingling</a:t>
            </a:r>
            <a:r>
              <a:rPr lang="fr-FR" sz="2000" dirty="0">
                <a:solidFill>
                  <a:schemeClr val="tx1"/>
                </a:solidFill>
              </a:rPr>
              <a:t> of </a:t>
            </a:r>
            <a:r>
              <a:rPr lang="fr-FR" sz="2000" dirty="0" err="1">
                <a:solidFill>
                  <a:schemeClr val="tx1"/>
                </a:solidFill>
              </a:rPr>
              <a:t>amplified</a:t>
            </a:r>
            <a:r>
              <a:rPr lang="fr-FR" sz="2000" dirty="0">
                <a:solidFill>
                  <a:schemeClr val="tx1"/>
                </a:solidFill>
              </a:rPr>
              <a:t> and non-</a:t>
            </a:r>
            <a:r>
              <a:rPr lang="fr-FR" sz="2000" dirty="0" err="1">
                <a:solidFill>
                  <a:schemeClr val="tx1"/>
                </a:solidFill>
              </a:rPr>
              <a:t>amplified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cells</a:t>
            </a:r>
            <a:r>
              <a:rPr lang="fr-FR" sz="2000" dirty="0">
                <a:solidFill>
                  <a:schemeClr val="tx1"/>
                </a:solidFill>
              </a:rPr>
              <a:t>, or </a:t>
            </a:r>
            <a:r>
              <a:rPr lang="fr-FR" sz="2000" dirty="0" err="1">
                <a:solidFill>
                  <a:schemeClr val="tx1"/>
                </a:solidFill>
              </a:rPr>
              <a:t>isolated</a:t>
            </a:r>
            <a:r>
              <a:rPr lang="fr-FR" sz="2000" dirty="0">
                <a:solidFill>
                  <a:schemeClr val="tx1"/>
                </a:solidFill>
              </a:rPr>
              <a:t>  </a:t>
            </a:r>
            <a:r>
              <a:rPr lang="fr-FR" sz="2000" dirty="0" err="1">
                <a:solidFill>
                  <a:schemeClr val="tx1"/>
                </a:solidFill>
              </a:rPr>
              <a:t>amplified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cells</a:t>
            </a:r>
            <a:r>
              <a:rPr lang="fr-FR" sz="2000" dirty="0">
                <a:solidFill>
                  <a:schemeClr val="tx1"/>
                </a:solidFill>
              </a:rPr>
              <a:t> in a </a:t>
            </a:r>
            <a:r>
              <a:rPr lang="fr-FR" sz="2000" dirty="0" err="1">
                <a:solidFill>
                  <a:schemeClr val="tx1"/>
                </a:solidFill>
              </a:rPr>
              <a:t>predominantly</a:t>
            </a:r>
            <a:r>
              <a:rPr lang="fr-FR" sz="2000" dirty="0">
                <a:solidFill>
                  <a:schemeClr val="tx1"/>
                </a:solidFill>
              </a:rPr>
              <a:t> non-</a:t>
            </a:r>
            <a:r>
              <a:rPr lang="fr-FR" sz="2000" dirty="0" err="1">
                <a:solidFill>
                  <a:schemeClr val="tx1"/>
                </a:solidFill>
              </a:rPr>
              <a:t>amplified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tumor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fr-FR" sz="2000" dirty="0">
                <a:solidFill>
                  <a:schemeClr val="tx1"/>
                </a:solidFill>
              </a:rPr>
              <a:t>Experts </a:t>
            </a:r>
            <a:r>
              <a:rPr lang="fr-FR" sz="2000" dirty="0" err="1">
                <a:solidFill>
                  <a:schemeClr val="tx1"/>
                </a:solidFill>
              </a:rPr>
              <a:t>contend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that</a:t>
            </a:r>
            <a:r>
              <a:rPr lang="fr-FR" sz="2000" dirty="0">
                <a:solidFill>
                  <a:schemeClr val="tx1"/>
                </a:solidFill>
              </a:rPr>
              <a:t> the </a:t>
            </a:r>
            <a:r>
              <a:rPr lang="fr-FR" sz="2000" dirty="0" err="1">
                <a:solidFill>
                  <a:schemeClr val="tx1"/>
                </a:solidFill>
              </a:rPr>
              <a:t>only</a:t>
            </a:r>
            <a:r>
              <a:rPr lang="fr-FR" sz="2000" dirty="0">
                <a:solidFill>
                  <a:schemeClr val="tx1"/>
                </a:solidFill>
              </a:rPr>
              <a:t> type of </a:t>
            </a:r>
            <a:r>
              <a:rPr lang="fr-FR" sz="2000" dirty="0" err="1">
                <a:solidFill>
                  <a:schemeClr val="tx1"/>
                </a:solidFill>
              </a:rPr>
              <a:t>amplified</a:t>
            </a:r>
            <a:r>
              <a:rPr lang="fr-FR" sz="2000" dirty="0">
                <a:solidFill>
                  <a:schemeClr val="tx1"/>
                </a:solidFill>
              </a:rPr>
              <a:t> population </a:t>
            </a:r>
            <a:r>
              <a:rPr lang="fr-FR" sz="2000" dirty="0" err="1">
                <a:solidFill>
                  <a:schemeClr val="tx1"/>
                </a:solidFill>
              </a:rPr>
              <a:t>that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significant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is</a:t>
            </a:r>
            <a:r>
              <a:rPr lang="fr-FR" sz="2000" dirty="0">
                <a:solidFill>
                  <a:schemeClr val="tx1"/>
                </a:solidFill>
              </a:rPr>
              <a:t> the </a:t>
            </a:r>
            <a:r>
              <a:rPr lang="fr-FR" sz="2000" dirty="0" err="1">
                <a:solidFill>
                  <a:schemeClr val="tx1"/>
                </a:solidFill>
              </a:rPr>
              <a:t>discrete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aggregated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cells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fr-FR" sz="2000" b="1" dirty="0" err="1">
                <a:solidFill>
                  <a:schemeClr val="tx1"/>
                </a:solidFill>
              </a:rPr>
              <a:t>Any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aggregate</a:t>
            </a:r>
            <a:r>
              <a:rPr lang="fr-FR" sz="2000" b="1" dirty="0">
                <a:solidFill>
                  <a:schemeClr val="tx1"/>
                </a:solidFill>
              </a:rPr>
              <a:t> population of </a:t>
            </a:r>
            <a:r>
              <a:rPr lang="fr-FR" sz="2000" b="1" dirty="0" err="1">
                <a:solidFill>
                  <a:schemeClr val="tx1"/>
                </a:solidFill>
              </a:rPr>
              <a:t>amplified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cells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comprising</a:t>
            </a:r>
            <a:r>
              <a:rPr lang="fr-FR" sz="2000" b="1" dirty="0">
                <a:solidFill>
                  <a:schemeClr val="tx1"/>
                </a:solidFill>
              </a:rPr>
              <a:t> &gt; 10% </a:t>
            </a:r>
            <a:r>
              <a:rPr lang="fr-FR" sz="2000" dirty="0">
                <a:solidFill>
                  <a:schemeClr val="tx1"/>
                </a:solidFill>
              </a:rPr>
              <a:t>of the total </a:t>
            </a:r>
            <a:r>
              <a:rPr lang="fr-FR" sz="2000" dirty="0" err="1">
                <a:solidFill>
                  <a:schemeClr val="tx1"/>
                </a:solidFill>
              </a:rPr>
              <a:t>tumor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cell</a:t>
            </a:r>
            <a:r>
              <a:rPr lang="fr-FR" sz="2000" dirty="0">
                <a:solidFill>
                  <a:schemeClr val="tx1"/>
                </a:solidFill>
              </a:rPr>
              <a:t> population on the slide must </a:t>
            </a:r>
            <a:r>
              <a:rPr lang="fr-FR" sz="2000" dirty="0" err="1">
                <a:solidFill>
                  <a:schemeClr val="tx1"/>
                </a:solidFill>
              </a:rPr>
              <a:t>be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separately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counted</a:t>
            </a:r>
            <a:r>
              <a:rPr lang="fr-FR" sz="2000" dirty="0">
                <a:solidFill>
                  <a:schemeClr val="tx1"/>
                </a:solidFill>
              </a:rPr>
              <a:t> (at least 2 </a:t>
            </a:r>
            <a:r>
              <a:rPr lang="fr-FR" sz="2000" dirty="0" err="1">
                <a:solidFill>
                  <a:schemeClr val="tx1"/>
                </a:solidFill>
              </a:rPr>
              <a:t>tumor</a:t>
            </a:r>
            <a:r>
              <a:rPr lang="fr-FR" sz="2000" dirty="0">
                <a:solidFill>
                  <a:schemeClr val="tx1"/>
                </a:solidFill>
              </a:rPr>
              <a:t> areas).</a:t>
            </a:r>
            <a:endParaRPr lang="fr-FR" sz="2000" dirty="0"/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E7CC04C7-A942-1FC7-0B82-01D79556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BlinkMacSystemFont"/>
              <a:ea typeface="+mn-ea"/>
              <a:cs typeface="+mn-c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66F34CB1-A205-130F-478F-8656451D8B22}"/>
              </a:ext>
            </a:extLst>
          </p:cNvPr>
          <p:cNvGrpSpPr/>
          <p:nvPr/>
        </p:nvGrpSpPr>
        <p:grpSpPr>
          <a:xfrm>
            <a:off x="3679358" y="1193326"/>
            <a:ext cx="5592909" cy="1407722"/>
            <a:chOff x="5122908" y="59063"/>
            <a:chExt cx="7013935" cy="1765391"/>
          </a:xfrm>
        </p:grpSpPr>
        <p:pic>
          <p:nvPicPr>
            <p:cNvPr id="14" name="Image 13">
              <a:extLst>
                <a:ext uri="{FF2B5EF4-FFF2-40B4-BE49-F238E27FC236}">
                  <a16:creationId xmlns="" xmlns:a16="http://schemas.microsoft.com/office/drawing/2014/main" id="{2E40DE39-5C85-34E1-E538-50A1C9D1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2908" y="59063"/>
              <a:ext cx="4184865" cy="176539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="" xmlns:a16="http://schemas.microsoft.com/office/drawing/2014/main" id="{9E970FB3-45D8-EFDC-6F9A-B6FD190BD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7773" y="334476"/>
              <a:ext cx="2829070" cy="1076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00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4A253C5-B8B7-2E44-92EA-ADF961EA3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 smtClean="0"/>
              <a:t>2023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2550B7A0-ADC7-5B4C-BF9B-9F3AF33797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90606" y="2858549"/>
            <a:ext cx="5422812" cy="363537"/>
          </a:xfrm>
        </p:spPr>
        <p:txBody>
          <a:bodyPr>
            <a:noAutofit/>
          </a:bodyPr>
          <a:lstStyle/>
          <a:p>
            <a:r>
              <a:rPr lang="fr-FR" dirty="0"/>
              <a:t>Pr Joseph Gligorov </a:t>
            </a:r>
          </a:p>
          <a:p>
            <a:pPr>
              <a:spcBef>
                <a:spcPts val="0"/>
              </a:spcBef>
            </a:pPr>
            <a:r>
              <a:rPr lang="fr-FR" sz="1600" b="0" dirty="0"/>
              <a:t>Institut Universitaire de Cancérologie AP-HP Sorbonne Université, Hôpital Tenon, Paris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57D5DDCE-E268-CC43-BCFA-41E94D4849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7574" y="4076018"/>
            <a:ext cx="5422812" cy="24569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 Frédérique PENAULT-LLORCA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Centre Jean-Perrin Clermont-</a:t>
            </a:r>
            <a:r>
              <a:rPr lang="fr-FR" sz="1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Fd</a:t>
            </a:r>
            <a:endParaRPr lang="fr-FR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Dr Caroline BAILLEUX</a:t>
            </a:r>
            <a:endParaRPr lang="fr-FR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Centre Antoine Lacassagne Nice</a:t>
            </a:r>
          </a:p>
          <a:p>
            <a:pPr marL="0" indent="0">
              <a:spcBef>
                <a:spcPts val="600"/>
              </a:spcBef>
              <a:buNone/>
            </a:pPr>
            <a:endParaRPr lang="fr-FR" sz="7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Dr Thomas GRELLETY</a:t>
            </a:r>
            <a:endParaRPr lang="fr-FR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CH Côte Basque Bayonne</a:t>
            </a:r>
          </a:p>
          <a:p>
            <a:pPr marL="0" indent="0">
              <a:spcBef>
                <a:spcPts val="0"/>
              </a:spcBef>
              <a:buNone/>
            </a:pPr>
            <a:endParaRPr lang="fr-FR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Espace réservé du texte 7">
            <a:extLst>
              <a:ext uri="{FF2B5EF4-FFF2-40B4-BE49-F238E27FC236}">
                <a16:creationId xmlns="" xmlns:a16="http://schemas.microsoft.com/office/drawing/2014/main" id="{EF272BB5-C584-DB4C-92F7-5A63D4D04F39}"/>
              </a:ext>
            </a:extLst>
          </p:cNvPr>
          <p:cNvSpPr txBox="1">
            <a:spLocks/>
          </p:cNvSpPr>
          <p:nvPr/>
        </p:nvSpPr>
        <p:spPr>
          <a:xfrm>
            <a:off x="5490607" y="2571617"/>
            <a:ext cx="4932000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Rédaction en Chef</a:t>
            </a:r>
          </a:p>
        </p:txBody>
      </p:sp>
      <p:sp>
        <p:nvSpPr>
          <p:cNvPr id="23" name="Espace réservé du texte 7">
            <a:extLst>
              <a:ext uri="{FF2B5EF4-FFF2-40B4-BE49-F238E27FC236}">
                <a16:creationId xmlns="" xmlns:a16="http://schemas.microsoft.com/office/drawing/2014/main" id="{F73992F5-6A1A-9745-BBC8-F5CDFF55DAD0}"/>
              </a:ext>
            </a:extLst>
          </p:cNvPr>
          <p:cNvSpPr txBox="1">
            <a:spLocks/>
          </p:cNvSpPr>
          <p:nvPr/>
        </p:nvSpPr>
        <p:spPr>
          <a:xfrm>
            <a:off x="5490607" y="3825748"/>
            <a:ext cx="4932000" cy="36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Comité Scientifique et de Rédaction</a:t>
            </a:r>
          </a:p>
        </p:txBody>
      </p:sp>
      <p:sp>
        <p:nvSpPr>
          <p:cNvPr id="12" name="Titre 2">
            <a:extLst>
              <a:ext uri="{FF2B5EF4-FFF2-40B4-BE49-F238E27FC236}">
                <a16:creationId xmlns="" xmlns:a16="http://schemas.microsoft.com/office/drawing/2014/main" id="{4BF6A50E-DEF6-384B-B612-EA92C3FB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fr-FR" sz="4800" dirty="0"/>
              <a:t>Dernières actualités </a:t>
            </a:r>
            <a:br>
              <a:rPr lang="fr-FR" sz="4800" dirty="0"/>
            </a:br>
            <a:r>
              <a:rPr lang="fr-FR" sz="3600" dirty="0"/>
              <a:t>sur les tumeurs mammaires</a:t>
            </a:r>
            <a:endParaRPr lang="fr-FR" sz="60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672" y="6388230"/>
            <a:ext cx="574085" cy="3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7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5ADA770B-F63F-66AB-B692-395C26AE1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238" y="2560927"/>
            <a:ext cx="2559182" cy="207973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079CFEA6-89CE-BE4A-69EB-3223021C7C98}"/>
              </a:ext>
            </a:extLst>
          </p:cNvPr>
          <p:cNvSpPr txBox="1"/>
          <p:nvPr/>
        </p:nvSpPr>
        <p:spPr>
          <a:xfrm>
            <a:off x="4987016" y="4009385"/>
            <a:ext cx="2625749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the heterogeneous group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55% in the non heterogeneous group p=0.0001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1E596559-538B-B9E4-757E-6EB87441E012}"/>
              </a:ext>
            </a:extLst>
          </p:cNvPr>
          <p:cNvSpPr txBox="1"/>
          <p:nvPr/>
        </p:nvSpPr>
        <p:spPr>
          <a:xfrm>
            <a:off x="8314573" y="5003935"/>
            <a:ext cx="2654890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Pts without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higher overall fraction of ERBB2 non-amplified cells (p = 0.0064)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03B740F-F1E7-1097-3774-F6C8EE29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972546C-176C-F554-5F98-71A9B3C64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F3576DC-FC70-8F13-5DB0-74526DE14B59}"/>
              </a:ext>
            </a:extLst>
          </p:cNvPr>
          <p:cNvSpPr/>
          <p:nvPr/>
        </p:nvSpPr>
        <p:spPr>
          <a:xfrm>
            <a:off x="8052651" y="2416162"/>
            <a:ext cx="3198357" cy="36897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08E59E03-1E62-8ED5-548B-6A306BD98DBB}"/>
              </a:ext>
            </a:extLst>
          </p:cNvPr>
          <p:cNvSpPr txBox="1"/>
          <p:nvPr/>
        </p:nvSpPr>
        <p:spPr>
          <a:xfrm>
            <a:off x="8137911" y="2285356"/>
            <a:ext cx="59849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338FE1-4D6E-B234-4129-B14287B210B1}"/>
              </a:ext>
            </a:extLst>
          </p:cNvPr>
          <p:cNvSpPr/>
          <p:nvPr/>
        </p:nvSpPr>
        <p:spPr>
          <a:xfrm>
            <a:off x="1567044" y="2847286"/>
            <a:ext cx="6174360" cy="325858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0776C1E3-66C6-8C65-E199-B2B9E6EE1A35}"/>
              </a:ext>
            </a:extLst>
          </p:cNvPr>
          <p:cNvSpPr txBox="1"/>
          <p:nvPr/>
        </p:nvSpPr>
        <p:spPr>
          <a:xfrm>
            <a:off x="1695719" y="2676723"/>
            <a:ext cx="43276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HER2 heterogeneity: (&lt;5 -&gt;50%) 10% (81% HR+)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="" xmlns:a16="http://schemas.microsoft.com/office/drawing/2014/main" id="{AC86D31E-DA25-E80C-4367-076004206085}"/>
              </a:ext>
            </a:extLst>
          </p:cNvPr>
          <p:cNvGrpSpPr/>
          <p:nvPr/>
        </p:nvGrpSpPr>
        <p:grpSpPr>
          <a:xfrm>
            <a:off x="1839895" y="3136370"/>
            <a:ext cx="2783608" cy="2680420"/>
            <a:chOff x="1928295" y="3055526"/>
            <a:chExt cx="2783608" cy="2680420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="" xmlns:a16="http://schemas.microsoft.com/office/drawing/2014/main" id="{5DBCBCC5-47FC-A2CE-CF7E-AFA3ADEC2FF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52897596"/>
                </p:ext>
              </p:extLst>
            </p:nvPr>
          </p:nvGraphicFramePr>
          <p:xfrm>
            <a:off x="2158168" y="3287011"/>
            <a:ext cx="776672" cy="24489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208D9C16-A6C3-AEA3-9591-F52F4BECD014}"/>
                </a:ext>
              </a:extLst>
            </p:cNvPr>
            <p:cNvSpPr txBox="1"/>
            <p:nvPr/>
          </p:nvSpPr>
          <p:spPr>
            <a:xfrm rot="16200000">
              <a:off x="1730163" y="4396062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pCR</a:t>
              </a:r>
              <a:r>
                <a:rPr lang="fr-F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(%)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6BC558F5-502C-7A6C-D444-7A56B3EEB469}"/>
                </a:ext>
              </a:extLst>
            </p:cNvPr>
            <p:cNvSpPr txBox="1"/>
            <p:nvPr/>
          </p:nvSpPr>
          <p:spPr>
            <a:xfrm>
              <a:off x="2495976" y="5420568"/>
              <a:ext cx="1172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Nonhererogeneous</a:t>
              </a:r>
              <a:endPara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="" xmlns:a16="http://schemas.microsoft.com/office/drawing/2014/main" id="{84D377EE-762A-89C2-69B0-99D9A1998CD8}"/>
                </a:ext>
              </a:extLst>
            </p:cNvPr>
            <p:cNvGrpSpPr/>
            <p:nvPr/>
          </p:nvGrpSpPr>
          <p:grpSpPr>
            <a:xfrm>
              <a:off x="2704582" y="3287011"/>
              <a:ext cx="754905" cy="2129709"/>
              <a:chOff x="1749062" y="3760728"/>
              <a:chExt cx="754905" cy="212970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20CBF3EC-42FC-9145-69FB-1F7B8C202389}"/>
                  </a:ext>
                </a:extLst>
              </p:cNvPr>
              <p:cNvSpPr/>
              <p:nvPr/>
            </p:nvSpPr>
            <p:spPr>
              <a:xfrm>
                <a:off x="1749062" y="3996374"/>
                <a:ext cx="754905" cy="18940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3" name="Groupe 32">
                <a:extLst>
                  <a:ext uri="{FF2B5EF4-FFF2-40B4-BE49-F238E27FC236}">
                    <a16:creationId xmlns="" xmlns:a16="http://schemas.microsoft.com/office/drawing/2014/main" id="{988C1D77-9A24-6A8F-36BA-C1BAD511C835}"/>
                  </a:ext>
                </a:extLst>
              </p:cNvPr>
              <p:cNvGrpSpPr/>
              <p:nvPr/>
            </p:nvGrpSpPr>
            <p:grpSpPr>
              <a:xfrm>
                <a:off x="2059541" y="3760728"/>
                <a:ext cx="133946" cy="556091"/>
                <a:chOff x="2072310" y="3760728"/>
                <a:chExt cx="133946" cy="556091"/>
              </a:xfrm>
            </p:grpSpPr>
            <p:cxnSp>
              <p:nvCxnSpPr>
                <p:cNvPr id="29" name="Connecteur droit 28">
                  <a:extLst>
                    <a:ext uri="{FF2B5EF4-FFF2-40B4-BE49-F238E27FC236}">
                      <a16:creationId xmlns="" xmlns:a16="http://schemas.microsoft.com/office/drawing/2014/main" id="{3775672C-316A-9E65-E7D3-D37BC7384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9283" y="3760728"/>
                  <a:ext cx="0" cy="55609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>
                  <a:extLst>
                    <a:ext uri="{FF2B5EF4-FFF2-40B4-BE49-F238E27FC236}">
                      <a16:creationId xmlns="" xmlns:a16="http://schemas.microsoft.com/office/drawing/2014/main" id="{85C3B32E-BBBD-1FC8-7869-38F2D2E13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2310" y="3760728"/>
                  <a:ext cx="13394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>
                  <a:extLst>
                    <a:ext uri="{FF2B5EF4-FFF2-40B4-BE49-F238E27FC236}">
                      <a16:creationId xmlns="" xmlns:a16="http://schemas.microsoft.com/office/drawing/2014/main" id="{50AFDDD6-0305-CF58-6679-32D90CCD6F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2310" y="4313621"/>
                  <a:ext cx="13394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ZoneTexte 34">
              <a:extLst>
                <a:ext uri="{FF2B5EF4-FFF2-40B4-BE49-F238E27FC236}">
                  <a16:creationId xmlns="" xmlns:a16="http://schemas.microsoft.com/office/drawing/2014/main" id="{F427FAF6-0B29-DAE6-6EF3-D7BCC8410D4F}"/>
                </a:ext>
              </a:extLst>
            </p:cNvPr>
            <p:cNvSpPr txBox="1"/>
            <p:nvPr/>
          </p:nvSpPr>
          <p:spPr>
            <a:xfrm>
              <a:off x="3028969" y="3055526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P=0.0001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="" xmlns:a16="http://schemas.microsoft.com/office/drawing/2014/main" id="{62E0C5E4-9805-377B-1E23-210E446F6349}"/>
                </a:ext>
              </a:extLst>
            </p:cNvPr>
            <p:cNvGrpSpPr/>
            <p:nvPr/>
          </p:nvGrpSpPr>
          <p:grpSpPr>
            <a:xfrm>
              <a:off x="3850895" y="4706458"/>
              <a:ext cx="742261" cy="701749"/>
              <a:chOff x="1753093" y="3760728"/>
              <a:chExt cx="742261" cy="701749"/>
            </a:xfrm>
          </p:grpSpPr>
          <p:cxnSp>
            <p:nvCxnSpPr>
              <p:cNvPr id="37" name="Connecteur droit 36">
                <a:extLst>
                  <a:ext uri="{FF2B5EF4-FFF2-40B4-BE49-F238E27FC236}">
                    <a16:creationId xmlns="" xmlns:a16="http://schemas.microsoft.com/office/drawing/2014/main" id="{5AD8CA29-E816-044B-EADB-F6C1C6906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4223" y="3760728"/>
                <a:ext cx="0" cy="70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="" xmlns:a16="http://schemas.microsoft.com/office/drawing/2014/main" id="{E62C05C6-BE7B-2E1B-40A7-B43834020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250" y="3760728"/>
                <a:ext cx="1339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="" xmlns:a16="http://schemas.microsoft.com/office/drawing/2014/main" id="{AAD43254-DF0E-49FB-CB9B-5472A0103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093" y="4462477"/>
                <a:ext cx="74226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601AAF98-4DE4-A1FC-B916-EBF55DF8EF89}"/>
                </a:ext>
              </a:extLst>
            </p:cNvPr>
            <p:cNvSpPr txBox="1"/>
            <p:nvPr/>
          </p:nvSpPr>
          <p:spPr>
            <a:xfrm>
              <a:off x="3732148" y="5420568"/>
              <a:ext cx="9797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Hererogeneous</a:t>
              </a:r>
              <a:endPara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F0E6A0E1-750F-CFFA-D5BB-6A6377578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54" y="1162166"/>
            <a:ext cx="865840" cy="114214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DE5AD456-BBB0-0263-ECA0-66F18A80B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291" y="1037686"/>
            <a:ext cx="3638815" cy="14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1A529C2D-A4DA-2E64-E103-1E40CFC6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D9B3CA90-E855-3151-FB48-665C94BE1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Hanna W et al. Modern </a:t>
            </a:r>
            <a:r>
              <a:rPr lang="fr-FR" dirty="0" err="1"/>
              <a:t>Pathology</a:t>
            </a:r>
            <a:r>
              <a:rPr lang="fr-FR" dirty="0"/>
              <a:t> 2014;27:4-18Marchio C et </a:t>
            </a:r>
            <a:r>
              <a:rPr lang="fr-FR" dirty="0" err="1"/>
              <a:t>al.Seminars</a:t>
            </a:r>
            <a:r>
              <a:rPr lang="fr-FR" dirty="0"/>
              <a:t> in Cancer </a:t>
            </a:r>
            <a:r>
              <a:rPr lang="fr-FR" dirty="0" err="1"/>
              <a:t>Biology</a:t>
            </a:r>
            <a:r>
              <a:rPr lang="fr-FR" dirty="0"/>
              <a:t> 72 (2021) 123–135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6A2507F-1970-C677-A68D-8BDCCBC86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700" y="829733"/>
            <a:ext cx="6016626" cy="5420810"/>
          </a:xfrm>
        </p:spPr>
        <p:txBody>
          <a:bodyPr anchor="ctr"/>
          <a:lstStyle/>
          <a:p>
            <a:r>
              <a:rPr lang="fr-FR" sz="2000" dirty="0"/>
              <a:t>HER2 </a:t>
            </a:r>
            <a:r>
              <a:rPr lang="fr-FR" sz="2000" dirty="0" err="1"/>
              <a:t>heterogeneity</a:t>
            </a:r>
            <a:r>
              <a:rPr lang="fr-FR" sz="2000" dirty="0"/>
              <a:t> in HER2+ </a:t>
            </a:r>
            <a:r>
              <a:rPr lang="fr-FR" sz="2000" dirty="0" err="1"/>
              <a:t>disease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b="1" dirty="0" err="1"/>
              <a:t>genomic</a:t>
            </a:r>
            <a:r>
              <a:rPr lang="fr-FR" sz="2000" b="1" dirty="0"/>
              <a:t> </a:t>
            </a:r>
            <a:r>
              <a:rPr lang="fr-FR" sz="2000" b="1" dirty="0" err="1"/>
              <a:t>event</a:t>
            </a:r>
            <a:endParaRPr lang="fr-FR" sz="2000" b="1" dirty="0"/>
          </a:p>
          <a:p>
            <a:r>
              <a:rPr lang="fr-FR" sz="2000" dirty="0" err="1"/>
              <a:t>Occurs</a:t>
            </a:r>
            <a:r>
              <a:rPr lang="fr-FR" sz="2000" dirty="0"/>
              <a:t> in 5-30% of the cases </a:t>
            </a:r>
            <a:r>
              <a:rPr lang="fr-FR" sz="2000" dirty="0" err="1"/>
              <a:t>depending</a:t>
            </a:r>
            <a:r>
              <a:rPr lang="fr-FR" sz="2000" dirty="0"/>
              <a:t> on the </a:t>
            </a:r>
            <a:r>
              <a:rPr lang="fr-FR" sz="2000" dirty="0" err="1"/>
              <a:t>definition</a:t>
            </a:r>
            <a:r>
              <a:rPr lang="fr-FR" sz="2000" dirty="0"/>
              <a:t> </a:t>
            </a:r>
            <a:r>
              <a:rPr lang="fr-FR" sz="2000" b="1" dirty="0"/>
              <a:t>(~10-15%)</a:t>
            </a:r>
          </a:p>
          <a:p>
            <a:r>
              <a:rPr lang="fr-FR" sz="2000" dirty="0" err="1"/>
              <a:t>Occurs</a:t>
            </a:r>
            <a:r>
              <a:rPr lang="fr-FR" sz="2000" dirty="0"/>
              <a:t> more </a:t>
            </a:r>
            <a:r>
              <a:rPr lang="fr-FR" sz="2000" dirty="0" err="1"/>
              <a:t>frequently</a:t>
            </a:r>
            <a:r>
              <a:rPr lang="fr-FR" sz="2000" dirty="0"/>
              <a:t> in ER+ </a:t>
            </a:r>
            <a:r>
              <a:rPr lang="fr-FR" sz="2000" dirty="0" err="1"/>
              <a:t>tumors</a:t>
            </a:r>
            <a:r>
              <a:rPr lang="fr-FR" sz="2000" dirty="0"/>
              <a:t>, </a:t>
            </a:r>
            <a:r>
              <a:rPr lang="fr-FR" sz="2000" dirty="0" err="1"/>
              <a:t>polysomic</a:t>
            </a:r>
            <a:r>
              <a:rPr lang="fr-FR" sz="2000" dirty="0"/>
              <a:t> cases,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lower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 HER2 amplification</a:t>
            </a:r>
          </a:p>
          <a:p>
            <a:r>
              <a:rPr lang="fr-FR" sz="2000" b="1" dirty="0" err="1"/>
              <a:t>Confers</a:t>
            </a:r>
            <a:r>
              <a:rPr lang="fr-FR" sz="2000" b="1" dirty="0"/>
              <a:t> resistance </a:t>
            </a:r>
            <a:r>
              <a:rPr lang="fr-FR" sz="2000" dirty="0"/>
              <a:t>to </a:t>
            </a:r>
            <a:r>
              <a:rPr lang="fr-FR" sz="2000" dirty="0" err="1"/>
              <a:t>classical</a:t>
            </a:r>
            <a:r>
              <a:rPr lang="fr-FR" sz="2000" dirty="0"/>
              <a:t> anti-HER2 </a:t>
            </a:r>
            <a:r>
              <a:rPr lang="fr-FR" sz="2000" dirty="0" err="1"/>
              <a:t>therapies</a:t>
            </a:r>
            <a:r>
              <a:rPr lang="fr-FR" sz="2000" dirty="0"/>
              <a:t> or T-DM1 in the </a:t>
            </a:r>
            <a:r>
              <a:rPr lang="fr-FR" sz="2000" dirty="0" err="1"/>
              <a:t>neoadjuvant</a:t>
            </a:r>
            <a:r>
              <a:rPr lang="fr-FR" sz="2000" dirty="0"/>
              <a:t> setting</a:t>
            </a:r>
          </a:p>
          <a:p>
            <a:r>
              <a:rPr lang="fr-FR" sz="2000" dirty="0"/>
              <a:t>But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ADCs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higher</a:t>
            </a:r>
            <a:r>
              <a:rPr lang="fr-FR" sz="2000" dirty="0"/>
              <a:t> </a:t>
            </a:r>
            <a:r>
              <a:rPr lang="fr-FR" sz="2000" dirty="0" err="1"/>
              <a:t>bystander</a:t>
            </a:r>
            <a:r>
              <a:rPr lang="fr-FR" sz="2000" dirty="0"/>
              <a:t> </a:t>
            </a:r>
            <a:r>
              <a:rPr lang="fr-FR" sz="2000" dirty="0" err="1"/>
              <a:t>effect</a:t>
            </a:r>
            <a:r>
              <a:rPr lang="fr-FR" sz="2000" dirty="0"/>
              <a:t>, </a:t>
            </a:r>
            <a:r>
              <a:rPr lang="fr-FR" sz="2000" dirty="0" err="1"/>
              <a:t>this</a:t>
            </a:r>
            <a:r>
              <a:rPr lang="fr-FR" sz="2000" dirty="0"/>
              <a:t> resistance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overcome</a:t>
            </a:r>
            <a:r>
              <a:rPr lang="fr-FR" sz="2000" dirty="0"/>
              <a:t>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A7AE6314-10BE-7B99-DDEB-DDF0AEF89E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845" y="2857648"/>
            <a:ext cx="4719083" cy="2943728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D4115886-109B-F496-EE13-817A6A87A7F5}"/>
              </a:ext>
            </a:extLst>
          </p:cNvPr>
          <p:cNvGrpSpPr/>
          <p:nvPr/>
        </p:nvGrpSpPr>
        <p:grpSpPr>
          <a:xfrm>
            <a:off x="6968652" y="1375090"/>
            <a:ext cx="5081595" cy="1224769"/>
            <a:chOff x="4045472" y="59139"/>
            <a:chExt cx="7021486" cy="1692323"/>
          </a:xfrm>
        </p:grpSpPr>
        <p:pic>
          <p:nvPicPr>
            <p:cNvPr id="9" name="Picture 4">
              <a:extLst>
                <a:ext uri="{FF2B5EF4-FFF2-40B4-BE49-F238E27FC236}">
                  <a16:creationId xmlns="" xmlns:a16="http://schemas.microsoft.com/office/drawing/2014/main" id="{11FAAA14-D0B1-3F8A-788A-CD5B6D508B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230" y="158685"/>
              <a:ext cx="1618776" cy="147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2145DF6F-B09C-2609-110B-66E7FDC44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6036" y="187900"/>
              <a:ext cx="1095537" cy="1393237"/>
            </a:xfrm>
            <a:prstGeom prst="rect">
              <a:avLst/>
            </a:prstGeom>
          </p:spPr>
        </p:pic>
        <p:grpSp>
          <p:nvGrpSpPr>
            <p:cNvPr id="15" name="Groupe 14">
              <a:extLst>
                <a:ext uri="{FF2B5EF4-FFF2-40B4-BE49-F238E27FC236}">
                  <a16:creationId xmlns="" xmlns:a16="http://schemas.microsoft.com/office/drawing/2014/main" id="{49D3CF1F-2178-58CB-2D7F-EEB0D7AFCE48}"/>
                </a:ext>
              </a:extLst>
            </p:cNvPr>
            <p:cNvGrpSpPr/>
            <p:nvPr/>
          </p:nvGrpSpPr>
          <p:grpSpPr>
            <a:xfrm>
              <a:off x="4045472" y="59139"/>
              <a:ext cx="7021486" cy="1692323"/>
              <a:chOff x="4045472" y="59139"/>
              <a:chExt cx="7021486" cy="1692323"/>
            </a:xfrm>
          </p:grpSpPr>
          <p:sp>
            <p:nvSpPr>
              <p:cNvPr id="4" name="Rectangle : coins arrondis 3">
                <a:extLst>
                  <a:ext uri="{FF2B5EF4-FFF2-40B4-BE49-F238E27FC236}">
                    <a16:creationId xmlns="" xmlns:a16="http://schemas.microsoft.com/office/drawing/2014/main" id="{517BB4E2-CB0D-608A-253C-E2635A0E988C}"/>
                  </a:ext>
                </a:extLst>
              </p:cNvPr>
              <p:cNvSpPr/>
              <p:nvPr/>
            </p:nvSpPr>
            <p:spPr>
              <a:xfrm>
                <a:off x="4045472" y="59139"/>
                <a:ext cx="2982375" cy="1692323"/>
              </a:xfrm>
              <a:prstGeom prst="roundRect">
                <a:avLst>
                  <a:gd name="adj" fmla="val 9063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 descr="454225 HER2 HETEROGENE">
                <a:extLst>
                  <a:ext uri="{FF2B5EF4-FFF2-40B4-BE49-F238E27FC236}">
                    <a16:creationId xmlns="" xmlns:a16="http://schemas.microsoft.com/office/drawing/2014/main" id="{8AAC1788-3636-E5DE-42B3-5270A24E36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9370" y="151414"/>
                <a:ext cx="1208184" cy="147948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 10">
                <a:extLst>
                  <a:ext uri="{FF2B5EF4-FFF2-40B4-BE49-F238E27FC236}">
                    <a16:creationId xmlns="" xmlns:a16="http://schemas.microsoft.com/office/drawing/2014/main" id="{5DF55051-F254-37A0-3D86-40C69FE4D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257360" y="396227"/>
                <a:ext cx="1393238" cy="976586"/>
              </a:xfrm>
              <a:prstGeom prst="rect">
                <a:avLst/>
              </a:prstGeom>
            </p:spPr>
          </p:pic>
          <p:pic>
            <p:nvPicPr>
              <p:cNvPr id="14" name="Image 13">
                <a:extLst>
                  <a:ext uri="{FF2B5EF4-FFF2-40B4-BE49-F238E27FC236}">
                    <a16:creationId xmlns="" xmlns:a16="http://schemas.microsoft.com/office/drawing/2014/main" id="{ED446387-A7EA-6C32-4F7A-C003C8E66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42272" y="177160"/>
                <a:ext cx="1624686" cy="13932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929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4DB0D3-7A89-3BD5-540C-99239984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9: optimizing treatment in pts with TNBC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6640682-5A39-3549-64B5-FC1F0AA80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 Reis Filho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3CBE813-8957-FCE6-90BA-0012322ED4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924057"/>
            <a:ext cx="10266426" cy="582613"/>
          </a:xfrm>
        </p:spPr>
        <p:txBody>
          <a:bodyPr/>
          <a:lstStyle/>
          <a:p>
            <a:r>
              <a:rPr lang="en-GB" dirty="0"/>
              <a:t>Tackling triple negative histological subtypes in early breast cancer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AD0FE7C-134A-6BC6-8568-F67C6019A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8883" y="2182957"/>
            <a:ext cx="8551333" cy="3491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4F34D1-417C-E92D-99D8-D318512AD03A}"/>
              </a:ext>
            </a:extLst>
          </p:cNvPr>
          <p:cNvSpPr/>
          <p:nvPr/>
        </p:nvSpPr>
        <p:spPr>
          <a:xfrm>
            <a:off x="1675296" y="1718034"/>
            <a:ext cx="9038507" cy="42516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CBC54BC-2279-063E-7D8C-25741467B228}"/>
              </a:ext>
            </a:extLst>
          </p:cNvPr>
          <p:cNvSpPr txBox="1"/>
          <p:nvPr/>
        </p:nvSpPr>
        <p:spPr>
          <a:xfrm>
            <a:off x="1898309" y="1560716"/>
            <a:ext cx="45756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Special types of triple-negative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62064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4DB0D3-7A89-3BD5-540C-99239984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9: optimizing treatment in pts with TNBC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6640682-5A39-3549-64B5-FC1F0AA80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J Reis Filho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EA19FEAB-E5F6-BAF8-D15E-B6884C973F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0000" y="1649871"/>
            <a:ext cx="3862133" cy="2160130"/>
          </a:xfrm>
        </p:spPr>
        <p:txBody>
          <a:bodyPr/>
          <a:lstStyle/>
          <a:p>
            <a:r>
              <a:rPr lang="fr-FR" sz="1400" dirty="0"/>
              <a:t>Triple-</a:t>
            </a:r>
            <a:r>
              <a:rPr lang="fr-FR" sz="1400" dirty="0" err="1"/>
              <a:t>negative</a:t>
            </a:r>
            <a:r>
              <a:rPr lang="fr-FR" sz="1400" dirty="0"/>
              <a:t> apocrine </a:t>
            </a:r>
            <a:r>
              <a:rPr lang="fr-FR" sz="1400" dirty="0" err="1"/>
              <a:t>carcinomas</a:t>
            </a:r>
            <a:endParaRPr lang="fr-FR" sz="1400" dirty="0"/>
          </a:p>
          <a:p>
            <a:pPr lvl="1"/>
            <a:r>
              <a:rPr lang="fr-FR" sz="1400" dirty="0" err="1"/>
              <a:t>Enriched</a:t>
            </a:r>
            <a:r>
              <a:rPr lang="fr-FR" sz="1400" dirty="0"/>
              <a:t> for luminal </a:t>
            </a:r>
            <a:r>
              <a:rPr lang="fr-FR" sz="1400" dirty="0" err="1"/>
              <a:t>androgen</a:t>
            </a:r>
            <a:r>
              <a:rPr lang="fr-FR" sz="1400" dirty="0"/>
              <a:t> </a:t>
            </a:r>
            <a:r>
              <a:rPr lang="fr-FR" sz="1400" dirty="0" err="1"/>
              <a:t>receptor</a:t>
            </a:r>
            <a:endParaRPr lang="fr-FR" sz="1400" dirty="0"/>
          </a:p>
          <a:p>
            <a:pPr lvl="1"/>
            <a:r>
              <a:rPr lang="fr-FR" sz="1400" dirty="0"/>
              <a:t>Low Ki67 (&lt;20%) in &gt;87%</a:t>
            </a:r>
          </a:p>
          <a:p>
            <a:pPr lvl="1"/>
            <a:r>
              <a:rPr lang="fr-FR" sz="1400" dirty="0"/>
              <a:t>Low </a:t>
            </a:r>
            <a:r>
              <a:rPr lang="fr-FR" sz="1400" dirty="0" err="1"/>
              <a:t>levels</a:t>
            </a:r>
            <a:r>
              <a:rPr lang="fr-FR" sz="1400" dirty="0"/>
              <a:t> of </a:t>
            </a:r>
            <a:r>
              <a:rPr lang="fr-FR" sz="1400" dirty="0" err="1"/>
              <a:t>TILs</a:t>
            </a:r>
            <a:r>
              <a:rPr lang="fr-FR" sz="1400" dirty="0"/>
              <a:t> (&lt;10%) in 90%</a:t>
            </a:r>
          </a:p>
          <a:p>
            <a:r>
              <a:rPr lang="fr-FR" sz="1400" dirty="0" err="1"/>
              <a:t>pCR</a:t>
            </a:r>
            <a:r>
              <a:rPr lang="fr-FR" sz="1400" dirty="0"/>
              <a:t> </a:t>
            </a:r>
            <a:r>
              <a:rPr lang="fr-FR" sz="1400" dirty="0" err="1"/>
              <a:t>after</a:t>
            </a:r>
            <a:r>
              <a:rPr lang="fr-FR" sz="1400" dirty="0"/>
              <a:t> NAC: 0 to10%</a:t>
            </a:r>
          </a:p>
          <a:p>
            <a:r>
              <a:rPr lang="fr-FR" sz="1400" dirty="0"/>
              <a:t>Survival: </a:t>
            </a:r>
            <a:r>
              <a:rPr lang="fr-FR" sz="1400" dirty="0" err="1"/>
              <a:t>better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TNBC in </a:t>
            </a:r>
            <a:r>
              <a:rPr lang="fr-FR" sz="1400" dirty="0" err="1"/>
              <a:t>general</a:t>
            </a:r>
            <a:endParaRPr lang="fr-FR" sz="1400" dirty="0"/>
          </a:p>
          <a:p>
            <a:pPr lvl="1"/>
            <a:r>
              <a:rPr lang="fr-FR" sz="1400" dirty="0"/>
              <a:t>93% </a:t>
            </a:r>
            <a:r>
              <a:rPr lang="fr-FR" sz="1400" dirty="0" err="1"/>
              <a:t>overall</a:t>
            </a:r>
            <a:r>
              <a:rPr lang="fr-FR" sz="1400" dirty="0"/>
              <a:t> </a:t>
            </a:r>
            <a:r>
              <a:rPr lang="fr-FR" sz="1400" dirty="0" err="1"/>
              <a:t>survival</a:t>
            </a:r>
            <a:r>
              <a:rPr lang="fr-FR" sz="1400" dirty="0"/>
              <a:t> at 62mo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3CBE813-8957-FCE6-90BA-0012322ED4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Tackling triple negative histological subtypes in early breast cancer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98B883C-B847-0349-18BE-AFECF73DF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443" y="4132521"/>
            <a:ext cx="2742343" cy="16689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CCE8DE3-A368-CF8C-EC35-3234879953B1}"/>
              </a:ext>
            </a:extLst>
          </p:cNvPr>
          <p:cNvSpPr/>
          <p:nvPr/>
        </p:nvSpPr>
        <p:spPr>
          <a:xfrm>
            <a:off x="989496" y="3909914"/>
            <a:ext cx="3650237" cy="21141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22C3595C-117D-A3EA-2AF9-2FFC83BA28A2}"/>
              </a:ext>
            </a:extLst>
          </p:cNvPr>
          <p:cNvSpPr txBox="1"/>
          <p:nvPr/>
        </p:nvSpPr>
        <p:spPr>
          <a:xfrm>
            <a:off x="1119377" y="3779109"/>
            <a:ext cx="22842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Solid basaloid variant of </a:t>
            </a:r>
            <a:r>
              <a:rPr lang="en-GB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AdCC</a:t>
            </a:r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texte 13">
            <a:extLst>
              <a:ext uri="{FF2B5EF4-FFF2-40B4-BE49-F238E27FC236}">
                <a16:creationId xmlns="" xmlns:a16="http://schemas.microsoft.com/office/drawing/2014/main" id="{AD33A087-B55A-EE42-BA43-2B71489A89C4}"/>
              </a:ext>
            </a:extLst>
          </p:cNvPr>
          <p:cNvSpPr txBox="1">
            <a:spLocks/>
          </p:cNvSpPr>
          <p:nvPr/>
        </p:nvSpPr>
        <p:spPr>
          <a:xfrm>
            <a:off x="5358067" y="1649871"/>
            <a:ext cx="6563000" cy="4073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36550" indent="-3365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11C7"/>
              </a:buClr>
              <a:buSzPct val="85000"/>
              <a:buFont typeface=".Lucida Grande UI Regular"/>
              <a:buChar char="►"/>
              <a:defRPr lang="fr-FR" sz="2400" b="0" i="0" kern="1200">
                <a:solidFill>
                  <a:schemeClr val="tx1"/>
                </a:solidFill>
                <a:latin typeface="+mj-lt"/>
                <a:ea typeface="+mn-ea"/>
                <a:cs typeface="Arial Narrow" panose="020B0604020202020204" pitchFamily="34" charset="0"/>
              </a:defRPr>
            </a:lvl1pPr>
            <a:lvl2pPr marL="5400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 typeface="Police système Courant"/>
              <a:buChar char="●"/>
              <a:defRPr sz="2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 Narrow" panose="020B0604020202020204" pitchFamily="34" charset="0"/>
              </a:defRPr>
            </a:lvl2pPr>
            <a:lvl3pPr marL="792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à"/>
              <a:defRPr sz="1800" b="0" i="0" kern="1200">
                <a:solidFill>
                  <a:schemeClr val="accent1"/>
                </a:solidFill>
                <a:latin typeface="+mj-lt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Call to action and future perspectives</a:t>
            </a:r>
          </a:p>
          <a:p>
            <a:r>
              <a:rPr lang="fr-FR" sz="2000" dirty="0" err="1"/>
              <a:t>Histologic</a:t>
            </a:r>
            <a:r>
              <a:rPr lang="fr-FR" sz="2000" dirty="0"/>
              <a:t> </a:t>
            </a:r>
            <a:r>
              <a:rPr lang="fr-FR" sz="2000" dirty="0" err="1"/>
              <a:t>subtyping</a:t>
            </a:r>
            <a:r>
              <a:rPr lang="fr-FR" sz="2000" dirty="0"/>
              <a:t> of TNBC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now</a:t>
            </a:r>
            <a:r>
              <a:rPr lang="fr-FR" sz="2000" dirty="0"/>
              <a:t> essential</a:t>
            </a:r>
          </a:p>
          <a:p>
            <a:pPr lvl="1"/>
            <a:r>
              <a:rPr lang="fr-FR" sz="1800" dirty="0"/>
              <a:t>Low-grade </a:t>
            </a:r>
            <a:r>
              <a:rPr lang="fr-FR" sz="1800" dirty="0" err="1"/>
              <a:t>forms</a:t>
            </a:r>
            <a:endParaRPr lang="fr-FR" sz="1800" dirty="0"/>
          </a:p>
          <a:p>
            <a:pPr lvl="1"/>
            <a:r>
              <a:rPr lang="fr-FR" sz="1800" dirty="0"/>
              <a:t>Apocrine </a:t>
            </a:r>
            <a:r>
              <a:rPr lang="fr-FR" sz="1800" dirty="0" err="1"/>
              <a:t>carcinomas</a:t>
            </a:r>
            <a:endParaRPr lang="fr-FR" sz="1800" dirty="0"/>
          </a:p>
          <a:p>
            <a:r>
              <a:rPr lang="fr-FR" sz="2000" dirty="0"/>
              <a:t>Real world </a:t>
            </a:r>
            <a:r>
              <a:rPr lang="fr-FR" sz="2000" dirty="0" err="1"/>
              <a:t>evidence</a:t>
            </a:r>
            <a:r>
              <a:rPr lang="fr-FR" sz="2000" dirty="0"/>
              <a:t> </a:t>
            </a:r>
            <a:r>
              <a:rPr lang="fr-FR" sz="2000" dirty="0" err="1"/>
              <a:t>studies</a:t>
            </a:r>
            <a:endParaRPr lang="fr-FR" sz="2000" dirty="0"/>
          </a:p>
          <a:p>
            <a:r>
              <a:rPr lang="fr-FR" sz="2000" dirty="0" err="1"/>
              <a:t>Consideration</a:t>
            </a:r>
            <a:r>
              <a:rPr lang="fr-FR" sz="2000" dirty="0"/>
              <a:t> of international, multi-</a:t>
            </a:r>
            <a:r>
              <a:rPr lang="fr-FR" sz="2000" dirty="0" err="1"/>
              <a:t>institutional</a:t>
            </a:r>
            <a:r>
              <a:rPr lang="fr-FR" sz="2000" dirty="0"/>
              <a:t> trials </a:t>
            </a:r>
            <a:r>
              <a:rPr lang="fr-FR" sz="2000" dirty="0" err="1"/>
              <a:t>focusing</a:t>
            </a:r>
            <a:r>
              <a:rPr lang="fr-FR" sz="2000" dirty="0"/>
              <a:t> on </a:t>
            </a:r>
            <a:r>
              <a:rPr lang="fr-FR" sz="2000" dirty="0" err="1"/>
              <a:t>specific</a:t>
            </a:r>
            <a:r>
              <a:rPr lang="fr-FR" sz="2000" dirty="0"/>
              <a:t> TNBC </a:t>
            </a:r>
            <a:r>
              <a:rPr lang="fr-FR" sz="2000" dirty="0" err="1"/>
              <a:t>histologic</a:t>
            </a:r>
            <a:r>
              <a:rPr lang="fr-FR" sz="2000" dirty="0"/>
              <a:t> </a:t>
            </a:r>
            <a:r>
              <a:rPr lang="fr-FR" sz="2000" dirty="0" err="1"/>
              <a:t>special</a:t>
            </a:r>
            <a:r>
              <a:rPr lang="fr-FR" sz="2000" dirty="0"/>
              <a:t> types</a:t>
            </a:r>
          </a:p>
          <a:p>
            <a:r>
              <a:rPr lang="fr-FR" sz="2000" dirty="0" err="1"/>
              <a:t>Development</a:t>
            </a:r>
            <a:r>
              <a:rPr lang="fr-FR" sz="2000" dirty="0"/>
              <a:t> of </a:t>
            </a:r>
            <a:r>
              <a:rPr lang="fr-FR" sz="2000" dirty="0" err="1"/>
              <a:t>artificial</a:t>
            </a:r>
            <a:r>
              <a:rPr lang="fr-FR" sz="2000" dirty="0"/>
              <a:t> intelligence </a:t>
            </a:r>
            <a:r>
              <a:rPr lang="fr-FR" sz="2000" dirty="0" err="1"/>
              <a:t>algorithms</a:t>
            </a:r>
            <a:r>
              <a:rPr lang="fr-FR" sz="2000" dirty="0"/>
              <a:t> to </a:t>
            </a:r>
            <a:r>
              <a:rPr lang="fr-FR" sz="2000" dirty="0" err="1"/>
              <a:t>standardize</a:t>
            </a:r>
            <a:r>
              <a:rPr lang="fr-FR" sz="2000" dirty="0"/>
              <a:t> the </a:t>
            </a:r>
            <a:r>
              <a:rPr lang="fr-FR" sz="2000" dirty="0" err="1"/>
              <a:t>diagnosis</a:t>
            </a:r>
            <a:r>
              <a:rPr lang="fr-FR" sz="2000" dirty="0"/>
              <a:t> of </a:t>
            </a:r>
            <a:r>
              <a:rPr lang="fr-FR" sz="2000" dirty="0" err="1"/>
              <a:t>these</a:t>
            </a:r>
            <a:r>
              <a:rPr lang="fr-FR" sz="2000" dirty="0"/>
              <a:t> rare </a:t>
            </a:r>
            <a:r>
              <a:rPr lang="fr-FR" sz="2000" dirty="0" err="1"/>
              <a:t>entities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3007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3E89EA06-F4FB-804A-B5D4-B643E1A6C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fr-FR" dirty="0"/>
              <a:t>Dr Thomas GRELLETY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73E0DAE4-A2E8-464F-9FD4-E51B0983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" y="547477"/>
            <a:ext cx="9964213" cy="965638"/>
          </a:xfrm>
        </p:spPr>
        <p:txBody>
          <a:bodyPr>
            <a:noAutofit/>
          </a:bodyPr>
          <a:lstStyle/>
          <a:p>
            <a:r>
              <a:rPr lang="fr-FR" dirty="0"/>
              <a:t>TNBC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415B80C-573E-D44D-9413-CF6C3676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CH Côte Basque Bayonne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6EE0D211-7C3E-0143-853C-A6F94D741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2023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3499D562-A3B6-044A-B7B5-50ED1BA3E45E}"/>
              </a:ext>
            </a:extLst>
          </p:cNvPr>
          <p:cNvSpPr/>
          <p:nvPr/>
        </p:nvSpPr>
        <p:spPr>
          <a:xfrm>
            <a:off x="9005170" y="3534472"/>
            <a:ext cx="2520000" cy="252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5" r="20716" b="17717"/>
          <a:stretch/>
        </p:blipFill>
        <p:spPr>
          <a:xfrm>
            <a:off x="9005170" y="3542270"/>
            <a:ext cx="2519999" cy="252411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07110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FC3CA7B0-F494-227F-29B1-7C9905C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intérêt Thomas GRELLETY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EDA1818-F1DA-054A-7C59-8657C367C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170330" y="1485739"/>
            <a:ext cx="10332000" cy="3688253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Advisory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board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/consulting</a:t>
            </a:r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 </a:t>
            </a:r>
            <a:r>
              <a:rPr lang="fr-FR" sz="2000" dirty="0">
                <a:latin typeface="Arial Narrow" panose="020B0606020202030204" pitchFamily="34" charset="0"/>
              </a:rPr>
              <a:t>Novartis, BMS, MSD, </a:t>
            </a:r>
            <a:r>
              <a:rPr lang="fr-FR" sz="2000" dirty="0" err="1">
                <a:latin typeface="Arial Narrow" panose="020B0606020202030204" pitchFamily="34" charset="0"/>
              </a:rPr>
              <a:t>Gilead</a:t>
            </a:r>
            <a:r>
              <a:rPr lang="fr-FR" sz="2000" dirty="0">
                <a:latin typeface="Arial Narrow" panose="020B0606020202030204" pitchFamily="34" charset="0"/>
              </a:rPr>
              <a:t>, Amgen, Pierre Fabre, Lilly, GSK, Pfizer, Astra Zeneca, </a:t>
            </a:r>
            <a:r>
              <a:rPr lang="fr-FR" sz="2000" dirty="0" err="1">
                <a:latin typeface="Arial Narrow" panose="020B0606020202030204" pitchFamily="34" charset="0"/>
              </a:rPr>
              <a:t>Daiichi-Sankyo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Seagen</a:t>
            </a:r>
            <a:r>
              <a:rPr lang="fr-FR" sz="20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997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0A252678-6512-F9A8-F301-C62C3ED70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1" y="1627720"/>
            <a:ext cx="10510923" cy="1799219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sz="2000" dirty="0"/>
              <a:t>A 43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old</a:t>
            </a:r>
            <a:r>
              <a:rPr lang="fr-FR" sz="2000" dirty="0"/>
              <a:t> </a:t>
            </a:r>
            <a:r>
              <a:rPr lang="fr-FR" sz="2000" dirty="0" err="1"/>
              <a:t>woman</a:t>
            </a:r>
            <a:r>
              <a:rPr lang="fr-FR" sz="2000" dirty="0"/>
              <a:t> has </a:t>
            </a:r>
            <a:r>
              <a:rPr lang="fr-FR" sz="2000" dirty="0" err="1"/>
              <a:t>undergone</a:t>
            </a:r>
            <a:r>
              <a:rPr lang="fr-FR" sz="2000" dirty="0"/>
              <a:t> </a:t>
            </a:r>
            <a:r>
              <a:rPr lang="fr-FR" sz="2000" dirty="0" err="1"/>
              <a:t>Lumpectomy</a:t>
            </a:r>
            <a:r>
              <a:rPr lang="fr-FR" sz="2000" dirty="0"/>
              <a:t> for a 1.6 cm, </a:t>
            </a:r>
            <a:r>
              <a:rPr lang="fr-FR" sz="2000" dirty="0" err="1"/>
              <a:t>node-negative</a:t>
            </a:r>
            <a:r>
              <a:rPr lang="fr-FR" sz="2000" dirty="0"/>
              <a:t>, grade 3, triple </a:t>
            </a:r>
            <a:r>
              <a:rPr lang="fr-FR" sz="2000" dirty="0" err="1"/>
              <a:t>negative</a:t>
            </a:r>
            <a:r>
              <a:rPr lang="fr-FR" sz="2000" dirty="0"/>
              <a:t> </a:t>
            </a:r>
            <a:r>
              <a:rPr lang="fr-FR" sz="2000" dirty="0" err="1"/>
              <a:t>breast</a:t>
            </a:r>
            <a:r>
              <a:rPr lang="fr-FR" sz="2000" dirty="0"/>
              <a:t> cancer. The </a:t>
            </a:r>
            <a:r>
              <a:rPr lang="fr-FR" sz="2000" dirty="0" err="1"/>
              <a:t>sTIL</a:t>
            </a:r>
            <a:r>
              <a:rPr lang="fr-FR" sz="2000" dirty="0"/>
              <a:t> score </a:t>
            </a:r>
            <a:r>
              <a:rPr lang="fr-FR" sz="2000" dirty="0" err="1"/>
              <a:t>is</a:t>
            </a:r>
            <a:r>
              <a:rPr lang="fr-FR" sz="2000" dirty="0"/>
              <a:t> 75%. </a:t>
            </a:r>
            <a:r>
              <a:rPr lang="fr-FR" sz="2000" dirty="0" err="1"/>
              <a:t>Which</a:t>
            </a:r>
            <a:r>
              <a:rPr lang="fr-FR" sz="2000" dirty="0"/>
              <a:t> of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recommend</a:t>
            </a:r>
            <a:r>
              <a:rPr lang="fr-FR" sz="2000" dirty="0"/>
              <a:t>? 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</a:t>
            </a:r>
            <a:r>
              <a:rPr lang="fr-FR" dirty="0" err="1"/>
              <a:t>Pathology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963732" y="2789369"/>
            <a:ext cx="9770165" cy="28211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340528" y="3526374"/>
            <a:ext cx="24353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>
                <a:latin typeface="+mj-lt"/>
              </a:rPr>
              <a:t>No adjuvant </a:t>
            </a:r>
            <a:r>
              <a:rPr lang="fr-FR" sz="1400" b="1" dirty="0" err="1">
                <a:latin typeface="+mj-lt"/>
              </a:rPr>
              <a:t>Chemotherapy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given</a:t>
            </a:r>
            <a:r>
              <a:rPr lang="fr-FR" sz="1400" b="1" dirty="0">
                <a:latin typeface="+mj-lt"/>
              </a:rPr>
              <a:t> the favorable </a:t>
            </a:r>
            <a:r>
              <a:rPr lang="fr-FR" sz="1400" b="1" dirty="0" err="1">
                <a:latin typeface="+mj-lt"/>
              </a:rPr>
              <a:t>prognosis</a:t>
            </a:r>
            <a:endParaRPr lang="fr-FR" sz="1400" b="1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10E7265-1495-8406-8228-498895ADA7E7}"/>
              </a:ext>
            </a:extLst>
          </p:cNvPr>
          <p:cNvSpPr txBox="1"/>
          <p:nvPr/>
        </p:nvSpPr>
        <p:spPr>
          <a:xfrm>
            <a:off x="3955933" y="4697626"/>
            <a:ext cx="88998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 err="1">
                <a:latin typeface="+mj-lt"/>
              </a:rPr>
              <a:t>Abstain</a:t>
            </a:r>
            <a:r>
              <a:rPr lang="fr-FR" sz="1400" b="1" dirty="0">
                <a:latin typeface="+mj-lt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4915949" y="2945616"/>
            <a:ext cx="4923066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4915949" y="3808776"/>
            <a:ext cx="536895" cy="4055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10098891" y="2975731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87,93%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4915949" y="3377616"/>
            <a:ext cx="0" cy="1474573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5647545" y="3853985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8,62%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5658051" y="4724667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3,45%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585027" y="2956825"/>
            <a:ext cx="225254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>
                <a:latin typeface="+mj-lt"/>
              </a:rPr>
              <a:t>Adjuvant </a:t>
            </a:r>
            <a:r>
              <a:rPr lang="fr-FR" sz="1400" b="1" dirty="0" err="1">
                <a:latin typeface="+mj-lt"/>
              </a:rPr>
              <a:t>Chemotherapy</a:t>
            </a:r>
            <a:endParaRPr lang="fr-FR" sz="1400" b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4918155" y="4657426"/>
            <a:ext cx="199129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391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0A252678-6512-F9A8-F301-C62C3ED70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1" y="1627720"/>
            <a:ext cx="10510923" cy="1799219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sz="2000" dirty="0"/>
              <a:t>Patient has </a:t>
            </a:r>
            <a:r>
              <a:rPr lang="fr-FR" sz="2000" dirty="0" err="1"/>
              <a:t>undergone</a:t>
            </a:r>
            <a:r>
              <a:rPr lang="fr-FR" sz="2000" dirty="0"/>
              <a:t> </a:t>
            </a:r>
            <a:r>
              <a:rPr lang="fr-FR" sz="2000" dirty="0" err="1"/>
              <a:t>surgery</a:t>
            </a:r>
            <a:r>
              <a:rPr lang="fr-FR" sz="2000" dirty="0"/>
              <a:t> for stage T1b TNBC </a:t>
            </a:r>
            <a:r>
              <a:rPr lang="fr-FR" sz="2000" dirty="0" err="1"/>
              <a:t>measuring</a:t>
            </a:r>
            <a:r>
              <a:rPr lang="fr-FR" sz="2000" dirty="0"/>
              <a:t> 0,8cmThe </a:t>
            </a:r>
            <a:r>
              <a:rPr lang="fr-FR" sz="2000" dirty="0" err="1"/>
              <a:t>tumor</a:t>
            </a:r>
            <a:r>
              <a:rPr lang="fr-FR" sz="2000" dirty="0"/>
              <a:t> has a high TIL &gt;50%. </a:t>
            </a:r>
            <a:r>
              <a:rPr lang="fr-FR" sz="2000" dirty="0" err="1"/>
              <a:t>Which</a:t>
            </a:r>
            <a:r>
              <a:rPr lang="fr-FR" sz="2000" dirty="0"/>
              <a:t> of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recommend</a:t>
            </a:r>
            <a:r>
              <a:rPr lang="fr-FR" sz="2000" dirty="0"/>
              <a:t>? 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</a:t>
            </a:r>
            <a:r>
              <a:rPr lang="fr-FR" dirty="0" err="1"/>
              <a:t>Pathology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963732" y="2789369"/>
            <a:ext cx="9770165" cy="28211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362004" y="3656080"/>
            <a:ext cx="24353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>
                <a:latin typeface="+mj-lt"/>
              </a:rPr>
              <a:t>No adjuvant </a:t>
            </a:r>
            <a:r>
              <a:rPr lang="fr-FR" sz="1400" b="1" dirty="0" err="1">
                <a:latin typeface="+mj-lt"/>
              </a:rPr>
              <a:t>Chemotherapy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given</a:t>
            </a:r>
            <a:r>
              <a:rPr lang="fr-FR" sz="1400" b="1" dirty="0">
                <a:latin typeface="+mj-lt"/>
              </a:rPr>
              <a:t> the favorable </a:t>
            </a:r>
            <a:r>
              <a:rPr lang="fr-FR" sz="1400" b="1" dirty="0" err="1">
                <a:latin typeface="+mj-lt"/>
              </a:rPr>
              <a:t>prognosis</a:t>
            </a:r>
            <a:endParaRPr lang="fr-FR" sz="1400" b="1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10E7265-1495-8406-8228-498895ADA7E7}"/>
              </a:ext>
            </a:extLst>
          </p:cNvPr>
          <p:cNvSpPr txBox="1"/>
          <p:nvPr/>
        </p:nvSpPr>
        <p:spPr>
          <a:xfrm>
            <a:off x="3955933" y="4697626"/>
            <a:ext cx="88998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 err="1">
                <a:latin typeface="+mj-lt"/>
              </a:rPr>
              <a:t>Abstain</a:t>
            </a:r>
            <a:r>
              <a:rPr lang="fr-FR" sz="1400" b="1" dirty="0">
                <a:latin typeface="+mj-lt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4915949" y="2945616"/>
            <a:ext cx="4295163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4918155" y="3808776"/>
            <a:ext cx="2522709" cy="4055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9325440" y="3012857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58,18%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4915949" y="3377616"/>
            <a:ext cx="0" cy="1474573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7523694" y="3873042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34,55%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5920298" y="4760174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7,27%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585027" y="2956825"/>
            <a:ext cx="225254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>
                <a:latin typeface="+mj-lt"/>
              </a:rPr>
              <a:t>Adjuvant </a:t>
            </a:r>
            <a:r>
              <a:rPr lang="fr-FR" sz="1400" b="1" dirty="0" err="1">
                <a:latin typeface="+mj-lt"/>
              </a:rPr>
              <a:t>Chemotherapy</a:t>
            </a:r>
            <a:endParaRPr lang="fr-FR" sz="1400" b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4918155" y="4657426"/>
            <a:ext cx="54649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80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621068" y="33150"/>
            <a:ext cx="11043886" cy="696037"/>
          </a:xfrm>
        </p:spPr>
        <p:txBody>
          <a:bodyPr/>
          <a:lstStyle/>
          <a:p>
            <a:r>
              <a:rPr lang="da-DK" dirty="0"/>
              <a:t>Chemotherapy-naïve TNBC:</a:t>
            </a:r>
            <a:br>
              <a:rPr lang="da-DK" dirty="0"/>
            </a:br>
            <a:r>
              <a:rPr lang="da-DK" dirty="0"/>
              <a:t>Pool Analysis of 13 cohorts ( N=1966)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Leon</a:t>
            </a:r>
            <a:r>
              <a:rPr lang="fr-FR" dirty="0"/>
              <a:t> </a:t>
            </a:r>
            <a:r>
              <a:rPr lang="fr-FR" dirty="0" err="1"/>
              <a:t>ferr</a:t>
            </a:r>
            <a:r>
              <a:rPr lang="fr-FR" dirty="0"/>
              <a:t>, Flora Jonas, Salgado et al. SABCS 2022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273" y="1841432"/>
            <a:ext cx="5336381" cy="2940810"/>
          </a:xfrm>
          <a:prstGeom prst="rect">
            <a:avLst/>
          </a:prstGeom>
        </p:spPr>
      </p:pic>
      <p:sp>
        <p:nvSpPr>
          <p:cNvPr id="43" name="Espace réservé du texte 2">
            <a:extLst>
              <a:ext uri="{FF2B5EF4-FFF2-40B4-BE49-F238E27FC236}">
                <a16:creationId xmlns="" xmlns:a16="http://schemas.microsoft.com/office/drawing/2014/main" id="{26A2507F-1970-C677-A68D-8BDCCBC86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643" y="829733"/>
            <a:ext cx="5112496" cy="542081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fr-FR" sz="2000" dirty="0"/>
              <a:t>78% post- </a:t>
            </a:r>
            <a:r>
              <a:rPr lang="fr-FR" sz="2000" dirty="0" err="1"/>
              <a:t>menauposal</a:t>
            </a:r>
            <a:endParaRPr lang="fr-FR" sz="2000" b="1" dirty="0"/>
          </a:p>
          <a:p>
            <a:pPr>
              <a:spcAft>
                <a:spcPts val="1200"/>
              </a:spcAft>
            </a:pPr>
            <a:r>
              <a:rPr lang="fr-FR" sz="2000" dirty="0"/>
              <a:t>87% N0</a:t>
            </a:r>
            <a:endParaRPr lang="fr-FR" sz="2000" b="1" dirty="0"/>
          </a:p>
          <a:p>
            <a:pPr>
              <a:spcAft>
                <a:spcPts val="1200"/>
              </a:spcAft>
            </a:pPr>
            <a:r>
              <a:rPr lang="fr-FR" sz="2000" dirty="0" err="1"/>
              <a:t>Tils</a:t>
            </a:r>
            <a:r>
              <a:rPr lang="fr-FR" sz="2000" dirty="0"/>
              <a:t> </a:t>
            </a:r>
            <a:r>
              <a:rPr lang="fr-FR" sz="2000" dirty="0" err="1"/>
              <a:t>locally</a:t>
            </a:r>
            <a:r>
              <a:rPr lang="fr-FR" sz="2000" dirty="0"/>
              <a:t> </a:t>
            </a:r>
            <a:r>
              <a:rPr lang="fr-FR" sz="2000" dirty="0" err="1"/>
              <a:t>assessed</a:t>
            </a:r>
            <a:r>
              <a:rPr lang="fr-FR" sz="2000" dirty="0"/>
              <a:t>  </a:t>
            </a:r>
            <a:r>
              <a:rPr lang="fr-FR" sz="1400" dirty="0"/>
              <a:t>(www.tilsinbreastcancer.org)</a:t>
            </a:r>
          </a:p>
          <a:p>
            <a:pPr>
              <a:spcAft>
                <a:spcPts val="600"/>
              </a:spcAft>
            </a:pPr>
            <a:r>
              <a:rPr lang="fr-FR" sz="2000" b="1" dirty="0" err="1"/>
              <a:t>Tow</a:t>
            </a:r>
            <a:r>
              <a:rPr lang="fr-FR" sz="2000" b="1" dirty="0"/>
              <a:t> </a:t>
            </a:r>
            <a:r>
              <a:rPr lang="fr-FR" sz="2000" b="1" dirty="0" err="1"/>
              <a:t>thresholds</a:t>
            </a:r>
            <a:r>
              <a:rPr lang="fr-FR" sz="2000" b="1" dirty="0"/>
              <a:t>: ≥30% and 50%</a:t>
            </a:r>
          </a:p>
          <a:p>
            <a:pPr lvl="1">
              <a:spcAft>
                <a:spcPts val="600"/>
              </a:spcAft>
            </a:pPr>
            <a:r>
              <a:rPr lang="fr-FR" sz="1800" b="1" dirty="0" err="1"/>
              <a:t>TILs</a:t>
            </a:r>
            <a:r>
              <a:rPr lang="fr-FR" sz="1800" b="1" dirty="0"/>
              <a:t> ≥30% </a:t>
            </a:r>
            <a:r>
              <a:rPr lang="fr-FR" sz="1800" b="1" dirty="0">
                <a:sym typeface="Wingdings" panose="05000000000000000000" pitchFamily="2" charset="2"/>
              </a:rPr>
              <a:t> 33% pts</a:t>
            </a:r>
          </a:p>
          <a:p>
            <a:pPr lvl="1">
              <a:spcAft>
                <a:spcPts val="1200"/>
              </a:spcAft>
            </a:pPr>
            <a:r>
              <a:rPr lang="fr-FR" sz="1800" b="1" dirty="0" err="1"/>
              <a:t>TILs</a:t>
            </a:r>
            <a:r>
              <a:rPr lang="fr-FR" sz="1800" b="1" dirty="0"/>
              <a:t> ≥50% </a:t>
            </a:r>
            <a:r>
              <a:rPr lang="fr-FR" sz="1800" b="1" dirty="0">
                <a:sym typeface="Wingdings" panose="05000000000000000000" pitchFamily="2" charset="2"/>
              </a:rPr>
              <a:t> 21% pts</a:t>
            </a:r>
          </a:p>
          <a:p>
            <a:pPr>
              <a:spcAft>
                <a:spcPts val="1200"/>
              </a:spcAft>
            </a:pPr>
            <a:r>
              <a:rPr lang="fr-FR" sz="2000" dirty="0"/>
              <a:t>Md FU : 30 </a:t>
            </a:r>
            <a:r>
              <a:rPr lang="fr-FR" sz="2000" dirty="0" err="1"/>
              <a:t>years</a:t>
            </a:r>
            <a:endParaRPr lang="fr-FR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CCE8DE3-A368-CF8C-EC35-3234879953B1}"/>
              </a:ext>
            </a:extLst>
          </p:cNvPr>
          <p:cNvSpPr/>
          <p:nvPr/>
        </p:nvSpPr>
        <p:spPr>
          <a:xfrm>
            <a:off x="5264934" y="1738184"/>
            <a:ext cx="6268039" cy="33939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4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0A252678-6512-F9A8-F301-C62C3ED70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27720"/>
            <a:ext cx="10332000" cy="1799219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 err="1"/>
              <a:t>Carboplatin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included</a:t>
            </a:r>
            <a:r>
              <a:rPr lang="fr-FR" dirty="0"/>
              <a:t> in the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regimen</a:t>
            </a:r>
            <a:r>
              <a:rPr lang="fr-FR" dirty="0"/>
              <a:t> for patients </a:t>
            </a:r>
            <a:r>
              <a:rPr lang="fr-FR" dirty="0" err="1"/>
              <a:t>receiving</a:t>
            </a:r>
            <a:r>
              <a:rPr lang="fr-FR" dirty="0"/>
              <a:t> </a:t>
            </a:r>
            <a:r>
              <a:rPr lang="fr-FR" dirty="0" err="1"/>
              <a:t>neoadjuvant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for stage 2 or 3 TNBC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receiving</a:t>
            </a:r>
            <a:r>
              <a:rPr lang="fr-FR" dirty="0"/>
              <a:t> taxane, anthracycline, and cyclophosphamide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pembrolizumab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administered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630018" y="3520939"/>
            <a:ext cx="9770165" cy="21251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D83274C-AA08-B9C6-FAC0-5490770EAE29}"/>
              </a:ext>
            </a:extLst>
          </p:cNvPr>
          <p:cNvSpPr txBox="1"/>
          <p:nvPr/>
        </p:nvSpPr>
        <p:spPr>
          <a:xfrm>
            <a:off x="5528441" y="5472020"/>
            <a:ext cx="18090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10%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214129" y="4000129"/>
            <a:ext cx="4828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Oui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10E7265-1495-8406-8228-498895ADA7E7}"/>
              </a:ext>
            </a:extLst>
          </p:cNvPr>
          <p:cNvSpPr txBox="1"/>
          <p:nvPr/>
        </p:nvSpPr>
        <p:spPr>
          <a:xfrm>
            <a:off x="2164436" y="4772869"/>
            <a:ext cx="53251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Non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3763890" y="4760045"/>
            <a:ext cx="985162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12%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2696954" y="3924778"/>
            <a:ext cx="6156899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2696954" y="4689753"/>
            <a:ext cx="98516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8876315" y="4000129"/>
            <a:ext cx="682646" cy="277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78%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2696954" y="3800821"/>
            <a:ext cx="0" cy="1474573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3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" r="-6181"/>
          <a:stretch/>
        </p:blipFill>
        <p:spPr>
          <a:xfrm>
            <a:off x="9293494" y="3648255"/>
            <a:ext cx="2445642" cy="2520000"/>
          </a:xfrm>
          <a:prstGeom prst="flowChartConnector">
            <a:avLst/>
          </a:prstGeom>
          <a:noFill/>
          <a:ln w="38100"/>
        </p:spPr>
      </p:pic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3E89EA06-F4FB-804A-B5D4-B643E1A6C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Pr Frédérique PENAULT-LLORCA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73E0DAE4-A2E8-464F-9FD4-E51B0983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863"/>
            <a:ext cx="10515600" cy="98082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Les </a:t>
            </a:r>
            <a:r>
              <a:rPr lang="en-US" dirty="0" err="1">
                <a:solidFill>
                  <a:srgbClr val="000000"/>
                </a:solidFill>
              </a:rPr>
              <a:t>biomarqueurs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415B80C-573E-D44D-9413-CF6C3676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Centre Jean-Perrin Clermont-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Fd</a:t>
            </a: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6EE0D211-7C3E-0143-853C-A6F94D741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3499D562-A3B6-044A-B7B5-50ED1BA3E45E}"/>
              </a:ext>
            </a:extLst>
          </p:cNvPr>
          <p:cNvSpPr/>
          <p:nvPr/>
        </p:nvSpPr>
        <p:spPr>
          <a:xfrm>
            <a:off x="9293494" y="3648255"/>
            <a:ext cx="2520000" cy="252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09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3E22114-9EAA-1EB1-1472-BA8F3EF78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95840"/>
            <a:ext cx="10332000" cy="1748844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 err="1"/>
              <a:t>Carboplatin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included</a:t>
            </a:r>
            <a:r>
              <a:rPr lang="fr-FR" dirty="0"/>
              <a:t> in the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regimen</a:t>
            </a:r>
            <a:r>
              <a:rPr lang="fr-FR" dirty="0"/>
              <a:t> for patients </a:t>
            </a:r>
            <a:r>
              <a:rPr lang="fr-FR" dirty="0" err="1"/>
              <a:t>receiving</a:t>
            </a:r>
            <a:r>
              <a:rPr lang="fr-FR" dirty="0"/>
              <a:t> </a:t>
            </a:r>
            <a:r>
              <a:rPr lang="fr-FR" dirty="0" err="1"/>
              <a:t>neoadjuvant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for stage 2 or 3 TNBC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receiving</a:t>
            </a:r>
            <a:r>
              <a:rPr lang="fr-FR" dirty="0"/>
              <a:t> taxane, anthracycline, and cyclophosphamide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pembrolizumab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administered</a:t>
            </a:r>
            <a:r>
              <a:rPr lang="fr-FR" dirty="0"/>
              <a:t>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630018" y="3554035"/>
            <a:ext cx="9770165" cy="21251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D83274C-AA08-B9C6-FAC0-5490770EAE29}"/>
              </a:ext>
            </a:extLst>
          </p:cNvPr>
          <p:cNvSpPr txBox="1"/>
          <p:nvPr/>
        </p:nvSpPr>
        <p:spPr>
          <a:xfrm>
            <a:off x="5475890" y="5505116"/>
            <a:ext cx="18615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12%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214129" y="4033225"/>
            <a:ext cx="4828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Oui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10E7265-1495-8406-8228-498895ADA7E7}"/>
              </a:ext>
            </a:extLst>
          </p:cNvPr>
          <p:cNvSpPr txBox="1"/>
          <p:nvPr/>
        </p:nvSpPr>
        <p:spPr>
          <a:xfrm>
            <a:off x="2164436" y="4805965"/>
            <a:ext cx="53251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Non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4071620" y="4793141"/>
            <a:ext cx="985162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16%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2696955" y="3957874"/>
            <a:ext cx="6112938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2696953" y="4722849"/>
            <a:ext cx="1374663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8834484" y="4033225"/>
            <a:ext cx="682646" cy="277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72%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2696954" y="3833917"/>
            <a:ext cx="0" cy="1474573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988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Carboplatin</a:t>
            </a:r>
            <a:r>
              <a:rPr lang="da-DK" dirty="0"/>
              <a:t> to </a:t>
            </a:r>
            <a:r>
              <a:rPr lang="da-DK" dirty="0" err="1"/>
              <a:t>neoadjuvant</a:t>
            </a:r>
            <a:r>
              <a:rPr lang="da-DK" dirty="0"/>
              <a:t> </a:t>
            </a:r>
            <a:r>
              <a:rPr lang="da-DK" dirty="0" err="1"/>
              <a:t>taxane</a:t>
            </a:r>
            <a:r>
              <a:rPr lang="da-DK" dirty="0"/>
              <a:t>/</a:t>
            </a:r>
            <a:r>
              <a:rPr lang="da-DK" dirty="0" err="1"/>
              <a:t>anthra</a:t>
            </a:r>
            <a:r>
              <a:rPr lang="da-DK" dirty="0"/>
              <a:t>?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Geyer et al, Ann </a:t>
            </a:r>
            <a:r>
              <a:rPr lang="fr-FR" dirty="0" err="1"/>
              <a:t>oncol</a:t>
            </a:r>
            <a:r>
              <a:rPr lang="fr-FR" dirty="0"/>
              <a:t> 2022</a:t>
            </a:r>
          </a:p>
          <a:p>
            <a:r>
              <a:rPr lang="fr-FR" dirty="0"/>
              <a:t>P Schmid SABCS 2021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9F5C03BB-B923-A97B-7CD9-5C3ED069AD57}"/>
              </a:ext>
            </a:extLst>
          </p:cNvPr>
          <p:cNvGrpSpPr/>
          <p:nvPr/>
        </p:nvGrpSpPr>
        <p:grpSpPr>
          <a:xfrm>
            <a:off x="5977499" y="1892414"/>
            <a:ext cx="5861979" cy="2613231"/>
            <a:chOff x="5044829" y="1891526"/>
            <a:chExt cx="6715417" cy="2993688"/>
          </a:xfrm>
        </p:grpSpPr>
        <p:grpSp>
          <p:nvGrpSpPr>
            <p:cNvPr id="11" name="Groupe 10"/>
            <p:cNvGrpSpPr/>
            <p:nvPr/>
          </p:nvGrpSpPr>
          <p:grpSpPr>
            <a:xfrm>
              <a:off x="5044829" y="2060910"/>
              <a:ext cx="6715417" cy="2824304"/>
              <a:chOff x="1611990" y="868490"/>
              <a:chExt cx="10072010" cy="4235987"/>
            </a:xfrm>
          </p:grpSpPr>
          <p:sp>
            <p:nvSpPr>
              <p:cNvPr id="24" name="Parenthèse ouvrante 23"/>
              <p:cNvSpPr/>
              <p:nvPr/>
            </p:nvSpPr>
            <p:spPr>
              <a:xfrm>
                <a:off x="3952463" y="2375574"/>
                <a:ext cx="734319" cy="1789063"/>
              </a:xfrm>
              <a:prstGeom prst="leftBracket">
                <a:avLst>
                  <a:gd name="adj" fmla="val 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="" xmlns:a16="http://schemas.microsoft.com/office/drawing/2014/main" id="{0CF6452B-1BA2-47EF-97AC-794215BBAD70}"/>
                  </a:ext>
                </a:extLst>
              </p:cNvPr>
              <p:cNvSpPr/>
              <p:nvPr/>
            </p:nvSpPr>
            <p:spPr>
              <a:xfrm>
                <a:off x="1611990" y="1831017"/>
                <a:ext cx="2365477" cy="23471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t" anchorCtr="0">
                <a:spAutoFit/>
              </a:bodyPr>
              <a:lstStyle/>
              <a:p>
                <a:pPr defTabSz="450056">
                  <a:spcBef>
                    <a:spcPts val="400"/>
                  </a:spcBef>
                  <a:defRPr/>
                </a:pPr>
                <a:r>
                  <a:rPr lang="da-DK" sz="900" b="1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Eligibilité</a:t>
                </a:r>
                <a:endParaRPr lang="da-DK" sz="9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138113" indent="-138113" defTabSz="450056">
                  <a:spcBef>
                    <a:spcPts val="12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Age &gt; 18 </a:t>
                </a:r>
                <a:r>
                  <a:rPr lang="en-US" sz="8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ans</a:t>
                </a:r>
                <a:endParaRPr lang="en-US" sz="8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Cancer du sein TN</a:t>
                </a: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T1c N1-2 </a:t>
                </a:r>
                <a:r>
                  <a:rPr lang="en-US" sz="8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ou</a:t>
                </a: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N0-2</a:t>
                </a: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ECOG PS 0-1</a:t>
                </a: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Tissu</a:t>
                </a: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disponible (PD-L1)</a:t>
                </a: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4761797" y="3935610"/>
                <a:ext cx="3475974" cy="402372"/>
              </a:xfrm>
              <a:prstGeom prst="roundRect">
                <a:avLst>
                  <a:gd name="adj" fmla="val 9151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8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PLACEBO</a:t>
                </a:r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3686435" y="2832066"/>
                <a:ext cx="532056" cy="5320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13500" tIns="13500" rIns="13500" bIns="13500" rtlCol="0" anchor="b"/>
              <a:lstStyle/>
              <a:p>
                <a:pPr algn="ctr">
                  <a:lnSpc>
                    <a:spcPts val="1300"/>
                  </a:lnSpc>
                  <a:defRPr/>
                </a:pPr>
                <a:r>
                  <a:rPr lang="en-US" altLang="zh-CN" sz="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R</a:t>
                </a:r>
                <a:br>
                  <a:rPr lang="en-US" altLang="zh-CN" sz="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</a:br>
                <a:r>
                  <a:rPr lang="en-US" altLang="zh-CN" sz="6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2:1</a:t>
                </a:r>
              </a:p>
            </p:txBody>
          </p:sp>
          <p:sp>
            <p:nvSpPr>
              <p:cNvPr id="33" name="TextBox 17"/>
              <p:cNvSpPr txBox="1"/>
              <p:nvPr/>
            </p:nvSpPr>
            <p:spPr>
              <a:xfrm>
                <a:off x="3586582" y="3346654"/>
                <a:ext cx="743668" cy="2908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800" b="1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N=1174</a:t>
                </a:r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4822830" y="2594667"/>
                <a:ext cx="3414942" cy="622328"/>
              </a:xfrm>
              <a:prstGeom prst="roundRect">
                <a:avLst>
                  <a:gd name="adj" fmla="val 915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PEMBROLIZUMAB 200 mg </a:t>
                </a:r>
              </a:p>
              <a:p>
                <a:pPr algn="ctr" defTabSz="514350"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toutes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les 3 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sem</a:t>
                </a:r>
                <a:endParaRPr lang="en-US" sz="7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4814377" y="1947013"/>
                <a:ext cx="1438855" cy="541349"/>
              </a:xfrm>
              <a:prstGeom prst="roundRect">
                <a:avLst>
                  <a:gd name="adj" fmla="val 91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Carboplatine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paclitaxel</a:t>
                </a:r>
              </a:p>
            </p:txBody>
          </p:sp>
          <p:sp>
            <p:nvSpPr>
              <p:cNvPr id="30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6406539" y="1971052"/>
                <a:ext cx="1845810" cy="541349"/>
              </a:xfrm>
              <a:prstGeom prst="roundRect">
                <a:avLst>
                  <a:gd name="adj" fmla="val 915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Doxo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Epirubicine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cyclophosphamide</a:t>
                </a:r>
              </a:p>
            </p:txBody>
          </p:sp>
          <p:sp>
            <p:nvSpPr>
              <p:cNvPr id="4" name="Rectangle à coins arrondis 3"/>
              <p:cNvSpPr/>
              <p:nvPr/>
            </p:nvSpPr>
            <p:spPr>
              <a:xfrm>
                <a:off x="8327678" y="2031037"/>
                <a:ext cx="976519" cy="2318821"/>
              </a:xfrm>
              <a:prstGeom prst="roundRect">
                <a:avLst>
                  <a:gd name="adj" fmla="val 8195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dirty="0" err="1">
                    <a:solidFill>
                      <a:srgbClr val="000000"/>
                    </a:solidFill>
                  </a:rPr>
                  <a:t>Chirurgie</a:t>
                </a:r>
                <a:endParaRPr lang="en-U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9369270" y="2318208"/>
                <a:ext cx="2013581" cy="874658"/>
              </a:xfrm>
              <a:prstGeom prst="roundRect">
                <a:avLst>
                  <a:gd name="adj" fmla="val 915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PEMBROLIZUMAB</a:t>
                </a:r>
                <a:b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</a:b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200 mg </a:t>
                </a:r>
              </a:p>
              <a:p>
                <a:pPr algn="ctr" defTabSz="514350"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toutes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les 3 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sem</a:t>
                </a:r>
                <a:endParaRPr lang="en-US" sz="7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4555249" y="1489196"/>
                <a:ext cx="1799250" cy="47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</a:rPr>
                  <a:t>Traitement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néoadjuvant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1</a:t>
                </a:r>
              </a:p>
              <a:p>
                <a:pPr algn="ctr">
                  <a:defRPr/>
                </a:pPr>
                <a:r>
                  <a:rPr lang="en-US" sz="600" dirty="0">
                    <a:solidFill>
                      <a:srgbClr val="000000"/>
                    </a:solidFill>
                  </a:rPr>
                  <a:t>(cycles 1-4; 12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sem</a:t>
                </a:r>
                <a:r>
                  <a:rPr lang="en-US" sz="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9367989" y="3947486"/>
                <a:ext cx="2016144" cy="402372"/>
              </a:xfrm>
              <a:prstGeom prst="roundRect">
                <a:avLst>
                  <a:gd name="adj" fmla="val 9151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8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PLACEBO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9369270" y="1489196"/>
                <a:ext cx="2167541" cy="63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</a:rPr>
                  <a:t>Traitement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adjuvant (cycles1-9; 27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sem</a:t>
                </a:r>
                <a:r>
                  <a:rPr lang="en-US" sz="600" dirty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defRPr/>
                </a:pPr>
                <a:endParaRPr lang="en-US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5">
                <a:extLst>
                  <a:ext uri="{FF2B5EF4-FFF2-40B4-BE49-F238E27FC236}">
                    <a16:creationId xmlns="" xmlns:a16="http://schemas.microsoft.com/office/drawing/2014/main" id="{0CF6452B-1BA2-47EF-97AC-794215BBAD70}"/>
                  </a:ext>
                </a:extLst>
              </p:cNvPr>
              <p:cNvSpPr/>
              <p:nvPr/>
            </p:nvSpPr>
            <p:spPr>
              <a:xfrm>
                <a:off x="2186835" y="4163730"/>
                <a:ext cx="3908229" cy="892866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b" anchorCtr="0">
                <a:spAutoFit/>
              </a:bodyPr>
              <a:lstStyle/>
              <a:p>
                <a:pPr defTabSz="450056">
                  <a:defRPr/>
                </a:pPr>
                <a:r>
                  <a:rPr lang="da-DK" sz="6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Stratification :</a:t>
                </a:r>
              </a:p>
              <a:p>
                <a:pPr marL="138113" indent="-138113" defTabSz="450056"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N (+ vs -)</a:t>
                </a:r>
              </a:p>
              <a:p>
                <a:pPr marL="138113" indent="-138113" defTabSz="450056"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Taille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(T1/T2 vs T3:T4)</a:t>
                </a:r>
              </a:p>
              <a:p>
                <a:pPr marL="138113" indent="-138113" defTabSz="450056"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Carboplatine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hebdomadaire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vs </a:t>
                </a: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toutes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les 3 </a:t>
                </a: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semaines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6272442" y="1489196"/>
                <a:ext cx="1799250" cy="47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</a:rPr>
                  <a:t>Traitement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néoadjuvant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2</a:t>
                </a:r>
              </a:p>
              <a:p>
                <a:pPr algn="ctr">
                  <a:defRPr/>
                </a:pPr>
                <a:r>
                  <a:rPr lang="en-US" sz="600" dirty="0">
                    <a:solidFill>
                      <a:srgbClr val="000000"/>
                    </a:solidFill>
                  </a:rPr>
                  <a:t>(cycles 5-8; 12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sem</a:t>
                </a:r>
                <a:r>
                  <a:rPr lang="en-US" sz="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4814377" y="3275221"/>
                <a:ext cx="1438855" cy="586749"/>
              </a:xfrm>
              <a:prstGeom prst="roundRect">
                <a:avLst>
                  <a:gd name="adj" fmla="val 91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Carboplatine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paclitaxel</a:t>
                </a:r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="" xmlns:a16="http://schemas.microsoft.com/office/drawing/2014/main" id="{24E995A1-3ED6-49FF-B17E-621523F219A7}"/>
                  </a:ext>
                </a:extLst>
              </p:cNvPr>
              <p:cNvSpPr/>
              <p:nvPr/>
            </p:nvSpPr>
            <p:spPr>
              <a:xfrm>
                <a:off x="6406539" y="3299260"/>
                <a:ext cx="1845810" cy="586749"/>
              </a:xfrm>
              <a:prstGeom prst="roundRect">
                <a:avLst>
                  <a:gd name="adj" fmla="val 915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Doxo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Epirubicine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cyclophosphamide</a:t>
                </a:r>
              </a:p>
            </p:txBody>
          </p:sp>
          <p:sp>
            <p:nvSpPr>
              <p:cNvPr id="58" name="Rectangle à coins arrondis 57"/>
              <p:cNvSpPr/>
              <p:nvPr/>
            </p:nvSpPr>
            <p:spPr>
              <a:xfrm>
                <a:off x="1611990" y="868490"/>
                <a:ext cx="10072010" cy="42359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1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4822829" y="1293096"/>
                <a:ext cx="42918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51"/>
              <p:cNvSpPr txBox="1"/>
              <p:nvPr/>
            </p:nvSpPr>
            <p:spPr>
              <a:xfrm>
                <a:off x="5847512" y="1123819"/>
                <a:ext cx="2242444" cy="3966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</a:rPr>
                  <a:t>Phase </a:t>
                </a:r>
                <a:r>
                  <a:rPr lang="en-US" sz="900" b="1" dirty="0" err="1">
                    <a:solidFill>
                      <a:srgbClr val="000000"/>
                    </a:solidFill>
                  </a:rPr>
                  <a:t>Néoadjuvante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9" name="Connecteur droit 58"/>
              <p:cNvCxnSpPr/>
              <p:nvPr/>
            </p:nvCxnSpPr>
            <p:spPr>
              <a:xfrm>
                <a:off x="9114639" y="1300177"/>
                <a:ext cx="232029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ZoneTexte 46"/>
              <p:cNvSpPr txBox="1"/>
              <p:nvPr/>
            </p:nvSpPr>
            <p:spPr>
              <a:xfrm>
                <a:off x="9344131" y="1130899"/>
                <a:ext cx="1887261" cy="3966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</a:rPr>
                  <a:t>Phase </a:t>
                </a:r>
                <a:r>
                  <a:rPr lang="en-US" sz="900" b="1" dirty="0" err="1">
                    <a:solidFill>
                      <a:srgbClr val="000000"/>
                    </a:solidFill>
                  </a:rPr>
                  <a:t>Adjuvante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="" xmlns:a16="http://schemas.microsoft.com/office/drawing/2014/main" id="{144E1055-933D-A71E-5FFC-E827ED087BFD}"/>
                </a:ext>
              </a:extLst>
            </p:cNvPr>
            <p:cNvSpPr txBox="1"/>
            <p:nvPr/>
          </p:nvSpPr>
          <p:spPr>
            <a:xfrm>
              <a:off x="5153829" y="1891526"/>
              <a:ext cx="1577159" cy="327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a-DK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Essai</a:t>
              </a:r>
              <a:r>
                <a:rPr lang="da-DK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KN522</a:t>
              </a:r>
            </a:p>
          </p:txBody>
        </p:sp>
      </p:grpSp>
      <p:sp>
        <p:nvSpPr>
          <p:cNvPr id="10" name="Rectangle à coins arrondis 57">
            <a:extLst>
              <a:ext uri="{FF2B5EF4-FFF2-40B4-BE49-F238E27FC236}">
                <a16:creationId xmlns="" xmlns:a16="http://schemas.microsoft.com/office/drawing/2014/main" id="{7FD60D0F-F328-A7B3-D35E-2DE7A6A291BF}"/>
              </a:ext>
            </a:extLst>
          </p:cNvPr>
          <p:cNvSpPr/>
          <p:nvPr/>
        </p:nvSpPr>
        <p:spPr>
          <a:xfrm>
            <a:off x="845708" y="1150341"/>
            <a:ext cx="4894078" cy="47970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CE696C27-8979-4879-4DF9-36D6DDDB5DC8}"/>
              </a:ext>
            </a:extLst>
          </p:cNvPr>
          <p:cNvSpPr txBox="1"/>
          <p:nvPr/>
        </p:nvSpPr>
        <p:spPr>
          <a:xfrm>
            <a:off x="954707" y="987942"/>
            <a:ext cx="1955529" cy="31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Essai</a:t>
            </a: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BrighTNess</a:t>
            </a:r>
            <a:endParaRPr lang="da-DK" sz="16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C53FEBE3-85EC-B2D5-697F-FE250A51A845}"/>
              </a:ext>
            </a:extLst>
          </p:cNvPr>
          <p:cNvGraphicFramePr>
            <a:graphicFrameLocks noGrp="1"/>
          </p:cNvGraphicFramePr>
          <p:nvPr/>
        </p:nvGraphicFramePr>
        <p:xfrm>
          <a:off x="1313857" y="3929645"/>
          <a:ext cx="422972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1110341348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3381447394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3318735042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1044848773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536083071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1064271840"/>
                    </a:ext>
                  </a:extLst>
                </a:gridCol>
                <a:gridCol w="169189">
                  <a:extLst>
                    <a:ext uri="{9D8B030D-6E8A-4147-A177-3AD203B41FA5}">
                      <a16:colId xmlns="" xmlns:a16="http://schemas.microsoft.com/office/drawing/2014/main" val="3428944567"/>
                    </a:ext>
                  </a:extLst>
                </a:gridCol>
              </a:tblGrid>
              <a:tr h="144000">
                <a:tc gridSpan="11">
                  <a:txBody>
                    <a:bodyPr/>
                    <a:lstStyle/>
                    <a:p>
                      <a:r>
                        <a:rPr lang="fr-FR" sz="7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Nb à risque</a:t>
                      </a:r>
                      <a:endParaRPr lang="fr-FR" sz="7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41173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="" xmlns:a16="http://schemas.microsoft.com/office/drawing/2014/main" id="{EEB7FD8A-F65C-44F9-37E9-AFA39FB1516C}"/>
              </a:ext>
            </a:extLst>
          </p:cNvPr>
          <p:cNvGraphicFramePr/>
          <p:nvPr/>
        </p:nvGraphicFramePr>
        <p:xfrm>
          <a:off x="970615" y="1294999"/>
          <a:ext cx="4572979" cy="263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B4F3C1B4-CCDE-6A92-7220-D911280688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5897" y="2489212"/>
            <a:ext cx="14211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da-DK" sz="10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EFS (%)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D9F1091C-4FFE-9614-3B8F-39B6BEAA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019" y="3752761"/>
            <a:ext cx="2736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da-DK" sz="1000" dirty="0" err="1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Temps</a:t>
            </a:r>
            <a:r>
              <a:rPr lang="da-DK" sz="10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, </a:t>
            </a:r>
            <a:r>
              <a:rPr lang="da-DK" sz="1000" dirty="0" err="1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mois</a:t>
            </a:r>
            <a:endParaRPr lang="da-DK" sz="1000" dirty="0">
              <a:solidFill>
                <a:srgbClr val="FFFFFF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32" name="Forme libre 31">
            <a:extLst>
              <a:ext uri="{FF2B5EF4-FFF2-40B4-BE49-F238E27FC236}">
                <a16:creationId xmlns="" xmlns:a16="http://schemas.microsoft.com/office/drawing/2014/main" id="{01026CAC-96D0-DA0B-2CC8-314966E089B6}"/>
              </a:ext>
            </a:extLst>
          </p:cNvPr>
          <p:cNvSpPr/>
          <p:nvPr/>
        </p:nvSpPr>
        <p:spPr>
          <a:xfrm>
            <a:off x="1417358" y="1380244"/>
            <a:ext cx="3840480" cy="755583"/>
          </a:xfrm>
          <a:custGeom>
            <a:avLst/>
            <a:gdLst>
              <a:gd name="connsiteX0" fmla="*/ 3840480 w 3840480"/>
              <a:gd name="connsiteY0" fmla="*/ 755583 h 755583"/>
              <a:gd name="connsiteX1" fmla="*/ 2536257 w 3840480"/>
              <a:gd name="connsiteY1" fmla="*/ 755583 h 755583"/>
              <a:gd name="connsiteX2" fmla="*/ 2536257 w 3840480"/>
              <a:gd name="connsiteY2" fmla="*/ 644892 h 755583"/>
              <a:gd name="connsiteX3" fmla="*/ 2127183 w 3840480"/>
              <a:gd name="connsiteY3" fmla="*/ 644892 h 755583"/>
              <a:gd name="connsiteX4" fmla="*/ 2127183 w 3840480"/>
              <a:gd name="connsiteY4" fmla="*/ 591953 h 755583"/>
              <a:gd name="connsiteX5" fmla="*/ 1718109 w 3840480"/>
              <a:gd name="connsiteY5" fmla="*/ 591953 h 755583"/>
              <a:gd name="connsiteX6" fmla="*/ 1718109 w 3840480"/>
              <a:gd name="connsiteY6" fmla="*/ 548640 h 755583"/>
              <a:gd name="connsiteX7" fmla="*/ 1631482 w 3840480"/>
              <a:gd name="connsiteY7" fmla="*/ 548640 h 755583"/>
              <a:gd name="connsiteX8" fmla="*/ 1597793 w 3840480"/>
              <a:gd name="connsiteY8" fmla="*/ 500513 h 755583"/>
              <a:gd name="connsiteX9" fmla="*/ 1597793 w 3840480"/>
              <a:gd name="connsiteY9" fmla="*/ 500513 h 755583"/>
              <a:gd name="connsiteX10" fmla="*/ 1554480 w 3840480"/>
              <a:gd name="connsiteY10" fmla="*/ 510139 h 755583"/>
              <a:gd name="connsiteX11" fmla="*/ 1357162 w 3840480"/>
              <a:gd name="connsiteY11" fmla="*/ 500513 h 755583"/>
              <a:gd name="connsiteX12" fmla="*/ 1318661 w 3840480"/>
              <a:gd name="connsiteY12" fmla="*/ 490888 h 755583"/>
              <a:gd name="connsiteX13" fmla="*/ 1299410 w 3840480"/>
              <a:gd name="connsiteY13" fmla="*/ 486075 h 755583"/>
              <a:gd name="connsiteX14" fmla="*/ 1265722 w 3840480"/>
              <a:gd name="connsiteY14" fmla="*/ 471638 h 755583"/>
              <a:gd name="connsiteX15" fmla="*/ 1246471 w 3840480"/>
              <a:gd name="connsiteY15" fmla="*/ 466825 h 755583"/>
              <a:gd name="connsiteX16" fmla="*/ 1217595 w 3840480"/>
              <a:gd name="connsiteY16" fmla="*/ 457200 h 755583"/>
              <a:gd name="connsiteX17" fmla="*/ 1188720 w 3840480"/>
              <a:gd name="connsiteY17" fmla="*/ 437949 h 755583"/>
              <a:gd name="connsiteX18" fmla="*/ 1179094 w 3840480"/>
              <a:gd name="connsiteY18" fmla="*/ 428324 h 755583"/>
              <a:gd name="connsiteX19" fmla="*/ 1164657 w 3840480"/>
              <a:gd name="connsiteY19" fmla="*/ 423511 h 755583"/>
              <a:gd name="connsiteX20" fmla="*/ 1135781 w 3840480"/>
              <a:gd name="connsiteY20" fmla="*/ 404261 h 755583"/>
              <a:gd name="connsiteX21" fmla="*/ 1116530 w 3840480"/>
              <a:gd name="connsiteY21" fmla="*/ 394635 h 755583"/>
              <a:gd name="connsiteX22" fmla="*/ 1078029 w 3840480"/>
              <a:gd name="connsiteY22" fmla="*/ 375385 h 755583"/>
              <a:gd name="connsiteX23" fmla="*/ 981777 w 3840480"/>
              <a:gd name="connsiteY23" fmla="*/ 385010 h 755583"/>
              <a:gd name="connsiteX24" fmla="*/ 943275 w 3840480"/>
              <a:gd name="connsiteY24" fmla="*/ 356134 h 755583"/>
              <a:gd name="connsiteX25" fmla="*/ 928838 w 3840480"/>
              <a:gd name="connsiteY25" fmla="*/ 341696 h 755583"/>
              <a:gd name="connsiteX26" fmla="*/ 914400 w 3840480"/>
              <a:gd name="connsiteY26" fmla="*/ 332071 h 755583"/>
              <a:gd name="connsiteX27" fmla="*/ 904774 w 3840480"/>
              <a:gd name="connsiteY27" fmla="*/ 322446 h 755583"/>
              <a:gd name="connsiteX28" fmla="*/ 890337 w 3840480"/>
              <a:gd name="connsiteY28" fmla="*/ 317633 h 755583"/>
              <a:gd name="connsiteX29" fmla="*/ 866273 w 3840480"/>
              <a:gd name="connsiteY29" fmla="*/ 298383 h 755583"/>
              <a:gd name="connsiteX30" fmla="*/ 851835 w 3840480"/>
              <a:gd name="connsiteY30" fmla="*/ 293570 h 755583"/>
              <a:gd name="connsiteX31" fmla="*/ 837398 w 3840480"/>
              <a:gd name="connsiteY31" fmla="*/ 283945 h 755583"/>
              <a:gd name="connsiteX32" fmla="*/ 798897 w 3840480"/>
              <a:gd name="connsiteY32" fmla="*/ 274320 h 755583"/>
              <a:gd name="connsiteX33" fmla="*/ 784459 w 3840480"/>
              <a:gd name="connsiteY33" fmla="*/ 269507 h 755583"/>
              <a:gd name="connsiteX34" fmla="*/ 717082 w 3840480"/>
              <a:gd name="connsiteY34" fmla="*/ 255069 h 755583"/>
              <a:gd name="connsiteX35" fmla="*/ 683393 w 3840480"/>
              <a:gd name="connsiteY35" fmla="*/ 250256 h 755583"/>
              <a:gd name="connsiteX36" fmla="*/ 659330 w 3840480"/>
              <a:gd name="connsiteY36" fmla="*/ 245444 h 755583"/>
              <a:gd name="connsiteX37" fmla="*/ 630454 w 3840480"/>
              <a:gd name="connsiteY37" fmla="*/ 240631 h 755583"/>
              <a:gd name="connsiteX38" fmla="*/ 601579 w 3840480"/>
              <a:gd name="connsiteY38" fmla="*/ 231006 h 755583"/>
              <a:gd name="connsiteX39" fmla="*/ 587141 w 3840480"/>
              <a:gd name="connsiteY39" fmla="*/ 226193 h 755583"/>
              <a:gd name="connsiteX40" fmla="*/ 548640 w 3840480"/>
              <a:gd name="connsiteY40" fmla="*/ 216568 h 755583"/>
              <a:gd name="connsiteX41" fmla="*/ 534202 w 3840480"/>
              <a:gd name="connsiteY41" fmla="*/ 211755 h 755583"/>
              <a:gd name="connsiteX42" fmla="*/ 486075 w 3840480"/>
              <a:gd name="connsiteY42" fmla="*/ 202130 h 755583"/>
              <a:gd name="connsiteX43" fmla="*/ 447574 w 3840480"/>
              <a:gd name="connsiteY43" fmla="*/ 187692 h 755583"/>
              <a:gd name="connsiteX44" fmla="*/ 428324 w 3840480"/>
              <a:gd name="connsiteY44" fmla="*/ 182880 h 755583"/>
              <a:gd name="connsiteX45" fmla="*/ 389823 w 3840480"/>
              <a:gd name="connsiteY45" fmla="*/ 158816 h 755583"/>
              <a:gd name="connsiteX46" fmla="*/ 346509 w 3840480"/>
              <a:gd name="connsiteY46" fmla="*/ 134753 h 755583"/>
              <a:gd name="connsiteX47" fmla="*/ 139566 w 3840480"/>
              <a:gd name="connsiteY47" fmla="*/ 125128 h 755583"/>
              <a:gd name="connsiteX48" fmla="*/ 101065 w 3840480"/>
              <a:gd name="connsiteY48" fmla="*/ 115503 h 755583"/>
              <a:gd name="connsiteX49" fmla="*/ 81814 w 3840480"/>
              <a:gd name="connsiteY49" fmla="*/ 91440 h 755583"/>
              <a:gd name="connsiteX50" fmla="*/ 57751 w 3840480"/>
              <a:gd name="connsiteY50" fmla="*/ 72189 h 755583"/>
              <a:gd name="connsiteX51" fmla="*/ 24063 w 3840480"/>
              <a:gd name="connsiteY51" fmla="*/ 28875 h 755583"/>
              <a:gd name="connsiteX52" fmla="*/ 24063 w 3840480"/>
              <a:gd name="connsiteY52" fmla="*/ 28875 h 755583"/>
              <a:gd name="connsiteX53" fmla="*/ 14438 w 3840480"/>
              <a:gd name="connsiteY53" fmla="*/ 14438 h 755583"/>
              <a:gd name="connsiteX54" fmla="*/ 0 w 3840480"/>
              <a:gd name="connsiteY54" fmla="*/ 0 h 755583"/>
              <a:gd name="connsiteX55" fmla="*/ 0 w 3840480"/>
              <a:gd name="connsiteY55" fmla="*/ 0 h 7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40480" h="755583">
                <a:moveTo>
                  <a:pt x="3840480" y="755583"/>
                </a:moveTo>
                <a:lnTo>
                  <a:pt x="2536257" y="755583"/>
                </a:lnTo>
                <a:lnTo>
                  <a:pt x="2536257" y="644892"/>
                </a:lnTo>
                <a:lnTo>
                  <a:pt x="2127183" y="644892"/>
                </a:lnTo>
                <a:lnTo>
                  <a:pt x="2127183" y="591953"/>
                </a:lnTo>
                <a:lnTo>
                  <a:pt x="1718109" y="591953"/>
                </a:lnTo>
                <a:lnTo>
                  <a:pt x="1718109" y="548640"/>
                </a:lnTo>
                <a:lnTo>
                  <a:pt x="1631482" y="548640"/>
                </a:lnTo>
                <a:lnTo>
                  <a:pt x="1597793" y="500513"/>
                </a:lnTo>
                <a:lnTo>
                  <a:pt x="1597793" y="500513"/>
                </a:lnTo>
                <a:cubicBezTo>
                  <a:pt x="1583355" y="503722"/>
                  <a:pt x="1569264" y="509717"/>
                  <a:pt x="1554480" y="510139"/>
                </a:cubicBezTo>
                <a:cubicBezTo>
                  <a:pt x="1510285" y="511402"/>
                  <a:pt x="1410314" y="504057"/>
                  <a:pt x="1357162" y="500513"/>
                </a:cubicBezTo>
                <a:lnTo>
                  <a:pt x="1318661" y="490888"/>
                </a:lnTo>
                <a:cubicBezTo>
                  <a:pt x="1312244" y="489284"/>
                  <a:pt x="1305326" y="489033"/>
                  <a:pt x="1299410" y="486075"/>
                </a:cubicBezTo>
                <a:cubicBezTo>
                  <a:pt x="1282294" y="477517"/>
                  <a:pt x="1282249" y="476360"/>
                  <a:pt x="1265722" y="471638"/>
                </a:cubicBezTo>
                <a:cubicBezTo>
                  <a:pt x="1259362" y="469821"/>
                  <a:pt x="1252807" y="468726"/>
                  <a:pt x="1246471" y="466825"/>
                </a:cubicBezTo>
                <a:cubicBezTo>
                  <a:pt x="1236753" y="463910"/>
                  <a:pt x="1217595" y="457200"/>
                  <a:pt x="1217595" y="457200"/>
                </a:cubicBezTo>
                <a:cubicBezTo>
                  <a:pt x="1195530" y="435133"/>
                  <a:pt x="1223677" y="461253"/>
                  <a:pt x="1188720" y="437949"/>
                </a:cubicBezTo>
                <a:cubicBezTo>
                  <a:pt x="1184945" y="435432"/>
                  <a:pt x="1182985" y="430659"/>
                  <a:pt x="1179094" y="428324"/>
                </a:cubicBezTo>
                <a:cubicBezTo>
                  <a:pt x="1174744" y="425714"/>
                  <a:pt x="1169091" y="425975"/>
                  <a:pt x="1164657" y="423511"/>
                </a:cubicBezTo>
                <a:cubicBezTo>
                  <a:pt x="1154545" y="417893"/>
                  <a:pt x="1146128" y="409435"/>
                  <a:pt x="1135781" y="404261"/>
                </a:cubicBezTo>
                <a:cubicBezTo>
                  <a:pt x="1129364" y="401052"/>
                  <a:pt x="1122682" y="398326"/>
                  <a:pt x="1116530" y="394635"/>
                </a:cubicBezTo>
                <a:cubicBezTo>
                  <a:pt x="1081480" y="373605"/>
                  <a:pt x="1100194" y="375385"/>
                  <a:pt x="1078029" y="375385"/>
                </a:cubicBezTo>
                <a:lnTo>
                  <a:pt x="981777" y="385010"/>
                </a:lnTo>
                <a:cubicBezTo>
                  <a:pt x="968943" y="375385"/>
                  <a:pt x="955691" y="366293"/>
                  <a:pt x="943275" y="356134"/>
                </a:cubicBezTo>
                <a:cubicBezTo>
                  <a:pt x="938008" y="351824"/>
                  <a:pt x="934066" y="346053"/>
                  <a:pt x="928838" y="341696"/>
                </a:cubicBezTo>
                <a:cubicBezTo>
                  <a:pt x="924395" y="337993"/>
                  <a:pt x="918917" y="335684"/>
                  <a:pt x="914400" y="332071"/>
                </a:cubicBezTo>
                <a:cubicBezTo>
                  <a:pt x="910857" y="329237"/>
                  <a:pt x="908665" y="324781"/>
                  <a:pt x="904774" y="322446"/>
                </a:cubicBezTo>
                <a:cubicBezTo>
                  <a:pt x="900424" y="319836"/>
                  <a:pt x="895149" y="319237"/>
                  <a:pt x="890337" y="317633"/>
                </a:cubicBezTo>
                <a:cubicBezTo>
                  <a:pt x="881384" y="308681"/>
                  <a:pt x="878415" y="304454"/>
                  <a:pt x="866273" y="298383"/>
                </a:cubicBezTo>
                <a:cubicBezTo>
                  <a:pt x="861736" y="296114"/>
                  <a:pt x="856372" y="295839"/>
                  <a:pt x="851835" y="293570"/>
                </a:cubicBezTo>
                <a:cubicBezTo>
                  <a:pt x="846662" y="290983"/>
                  <a:pt x="842834" y="285922"/>
                  <a:pt x="837398" y="283945"/>
                </a:cubicBezTo>
                <a:cubicBezTo>
                  <a:pt x="824966" y="279424"/>
                  <a:pt x="811447" y="278504"/>
                  <a:pt x="798897" y="274320"/>
                </a:cubicBezTo>
                <a:cubicBezTo>
                  <a:pt x="794084" y="272716"/>
                  <a:pt x="789337" y="270901"/>
                  <a:pt x="784459" y="269507"/>
                </a:cubicBezTo>
                <a:cubicBezTo>
                  <a:pt x="766948" y="264503"/>
                  <a:pt x="728137" y="256648"/>
                  <a:pt x="717082" y="255069"/>
                </a:cubicBezTo>
                <a:cubicBezTo>
                  <a:pt x="705852" y="253465"/>
                  <a:pt x="694582" y="252121"/>
                  <a:pt x="683393" y="250256"/>
                </a:cubicBezTo>
                <a:cubicBezTo>
                  <a:pt x="675324" y="248911"/>
                  <a:pt x="667378" y="246907"/>
                  <a:pt x="659330" y="245444"/>
                </a:cubicBezTo>
                <a:cubicBezTo>
                  <a:pt x="649729" y="243698"/>
                  <a:pt x="639921" y="242998"/>
                  <a:pt x="630454" y="240631"/>
                </a:cubicBezTo>
                <a:cubicBezTo>
                  <a:pt x="620611" y="238170"/>
                  <a:pt x="611204" y="234214"/>
                  <a:pt x="601579" y="231006"/>
                </a:cubicBezTo>
                <a:cubicBezTo>
                  <a:pt x="596766" y="229402"/>
                  <a:pt x="592063" y="227423"/>
                  <a:pt x="587141" y="226193"/>
                </a:cubicBezTo>
                <a:cubicBezTo>
                  <a:pt x="574307" y="222985"/>
                  <a:pt x="561190" y="220752"/>
                  <a:pt x="548640" y="216568"/>
                </a:cubicBezTo>
                <a:cubicBezTo>
                  <a:pt x="543827" y="214964"/>
                  <a:pt x="539145" y="212896"/>
                  <a:pt x="534202" y="211755"/>
                </a:cubicBezTo>
                <a:cubicBezTo>
                  <a:pt x="518261" y="208076"/>
                  <a:pt x="501265" y="208206"/>
                  <a:pt x="486075" y="202130"/>
                </a:cubicBezTo>
                <a:cubicBezTo>
                  <a:pt x="473371" y="197048"/>
                  <a:pt x="460771" y="191463"/>
                  <a:pt x="447574" y="187692"/>
                </a:cubicBezTo>
                <a:cubicBezTo>
                  <a:pt x="441214" y="185875"/>
                  <a:pt x="434741" y="184484"/>
                  <a:pt x="428324" y="182880"/>
                </a:cubicBezTo>
                <a:cubicBezTo>
                  <a:pt x="396307" y="166870"/>
                  <a:pt x="421065" y="180685"/>
                  <a:pt x="389823" y="158816"/>
                </a:cubicBezTo>
                <a:cubicBezTo>
                  <a:pt x="382943" y="154000"/>
                  <a:pt x="360424" y="135661"/>
                  <a:pt x="346509" y="134753"/>
                </a:cubicBezTo>
                <a:cubicBezTo>
                  <a:pt x="277600" y="130259"/>
                  <a:pt x="139566" y="125128"/>
                  <a:pt x="139566" y="125128"/>
                </a:cubicBezTo>
                <a:cubicBezTo>
                  <a:pt x="126732" y="121920"/>
                  <a:pt x="108403" y="126510"/>
                  <a:pt x="101065" y="115503"/>
                </a:cubicBezTo>
                <a:cubicBezTo>
                  <a:pt x="93915" y="104778"/>
                  <a:pt x="91614" y="99280"/>
                  <a:pt x="81814" y="91440"/>
                </a:cubicBezTo>
                <a:cubicBezTo>
                  <a:pt x="51459" y="67155"/>
                  <a:pt x="80993" y="95429"/>
                  <a:pt x="57751" y="72189"/>
                </a:cubicBezTo>
                <a:cubicBezTo>
                  <a:pt x="43053" y="42793"/>
                  <a:pt x="53199" y="58012"/>
                  <a:pt x="24063" y="28875"/>
                </a:cubicBezTo>
                <a:lnTo>
                  <a:pt x="24063" y="28875"/>
                </a:lnTo>
                <a:cubicBezTo>
                  <a:pt x="20855" y="24063"/>
                  <a:pt x="18051" y="18954"/>
                  <a:pt x="14438" y="14438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>
            <a:extLst>
              <a:ext uri="{FF2B5EF4-FFF2-40B4-BE49-F238E27FC236}">
                <a16:creationId xmlns="" xmlns:a16="http://schemas.microsoft.com/office/drawing/2014/main" id="{214584F4-BEB5-9AD5-836F-711549875483}"/>
              </a:ext>
            </a:extLst>
          </p:cNvPr>
          <p:cNvSpPr/>
          <p:nvPr/>
        </p:nvSpPr>
        <p:spPr>
          <a:xfrm>
            <a:off x="1426983" y="1399494"/>
            <a:ext cx="3672038" cy="452388"/>
          </a:xfrm>
          <a:custGeom>
            <a:avLst/>
            <a:gdLst>
              <a:gd name="connsiteX0" fmla="*/ 3672038 w 3672038"/>
              <a:gd name="connsiteY0" fmla="*/ 452388 h 452388"/>
              <a:gd name="connsiteX1" fmla="*/ 2545882 w 3672038"/>
              <a:gd name="connsiteY1" fmla="*/ 452388 h 452388"/>
              <a:gd name="connsiteX2" fmla="*/ 2363002 w 3672038"/>
              <a:gd name="connsiteY2" fmla="*/ 418699 h 452388"/>
              <a:gd name="connsiteX3" fmla="*/ 2218623 w 3672038"/>
              <a:gd name="connsiteY3" fmla="*/ 442762 h 452388"/>
              <a:gd name="connsiteX4" fmla="*/ 2131996 w 3672038"/>
              <a:gd name="connsiteY4" fmla="*/ 360948 h 452388"/>
              <a:gd name="connsiteX5" fmla="*/ 1737360 w 3672038"/>
              <a:gd name="connsiteY5" fmla="*/ 370573 h 452388"/>
              <a:gd name="connsiteX6" fmla="*/ 1669983 w 3672038"/>
              <a:gd name="connsiteY6" fmla="*/ 365760 h 452388"/>
              <a:gd name="connsiteX7" fmla="*/ 1578543 w 3672038"/>
              <a:gd name="connsiteY7" fmla="*/ 360948 h 452388"/>
              <a:gd name="connsiteX8" fmla="*/ 1511166 w 3672038"/>
              <a:gd name="connsiteY8" fmla="*/ 351322 h 452388"/>
              <a:gd name="connsiteX9" fmla="*/ 1477478 w 3672038"/>
              <a:gd name="connsiteY9" fmla="*/ 346510 h 452388"/>
              <a:gd name="connsiteX10" fmla="*/ 1429352 w 3672038"/>
              <a:gd name="connsiteY10" fmla="*/ 336884 h 452388"/>
              <a:gd name="connsiteX11" fmla="*/ 1414914 w 3672038"/>
              <a:gd name="connsiteY11" fmla="*/ 332072 h 452388"/>
              <a:gd name="connsiteX12" fmla="*/ 1386038 w 3672038"/>
              <a:gd name="connsiteY12" fmla="*/ 327259 h 452388"/>
              <a:gd name="connsiteX13" fmla="*/ 1371600 w 3672038"/>
              <a:gd name="connsiteY13" fmla="*/ 322446 h 452388"/>
              <a:gd name="connsiteX14" fmla="*/ 1318661 w 3672038"/>
              <a:gd name="connsiteY14" fmla="*/ 303196 h 452388"/>
              <a:gd name="connsiteX15" fmla="*/ 1251284 w 3672038"/>
              <a:gd name="connsiteY15" fmla="*/ 288758 h 452388"/>
              <a:gd name="connsiteX16" fmla="*/ 1198345 w 3672038"/>
              <a:gd name="connsiteY16" fmla="*/ 274320 h 452388"/>
              <a:gd name="connsiteX17" fmla="*/ 1159844 w 3672038"/>
              <a:gd name="connsiteY17" fmla="*/ 264695 h 452388"/>
              <a:gd name="connsiteX18" fmla="*/ 1121343 w 3672038"/>
              <a:gd name="connsiteY18" fmla="*/ 255070 h 452388"/>
              <a:gd name="connsiteX19" fmla="*/ 1106905 w 3672038"/>
              <a:gd name="connsiteY19" fmla="*/ 245444 h 452388"/>
              <a:gd name="connsiteX20" fmla="*/ 1087655 w 3672038"/>
              <a:gd name="connsiteY20" fmla="*/ 240632 h 452388"/>
              <a:gd name="connsiteX21" fmla="*/ 1073217 w 3672038"/>
              <a:gd name="connsiteY21" fmla="*/ 235819 h 452388"/>
              <a:gd name="connsiteX22" fmla="*/ 1020278 w 3672038"/>
              <a:gd name="connsiteY22" fmla="*/ 226194 h 452388"/>
              <a:gd name="connsiteX23" fmla="*/ 991402 w 3672038"/>
              <a:gd name="connsiteY23" fmla="*/ 216569 h 452388"/>
              <a:gd name="connsiteX24" fmla="*/ 962526 w 3672038"/>
              <a:gd name="connsiteY24" fmla="*/ 206943 h 452388"/>
              <a:gd name="connsiteX25" fmla="*/ 948088 w 3672038"/>
              <a:gd name="connsiteY25" fmla="*/ 202131 h 452388"/>
              <a:gd name="connsiteX26" fmla="*/ 928838 w 3672038"/>
              <a:gd name="connsiteY26" fmla="*/ 197318 h 452388"/>
              <a:gd name="connsiteX27" fmla="*/ 914400 w 3672038"/>
              <a:gd name="connsiteY27" fmla="*/ 187693 h 452388"/>
              <a:gd name="connsiteX28" fmla="*/ 880712 w 3672038"/>
              <a:gd name="connsiteY28" fmla="*/ 178068 h 452388"/>
              <a:gd name="connsiteX29" fmla="*/ 866274 w 3672038"/>
              <a:gd name="connsiteY29" fmla="*/ 168442 h 452388"/>
              <a:gd name="connsiteX30" fmla="*/ 847023 w 3672038"/>
              <a:gd name="connsiteY30" fmla="*/ 163630 h 452388"/>
              <a:gd name="connsiteX31" fmla="*/ 789272 w 3672038"/>
              <a:gd name="connsiteY31" fmla="*/ 154004 h 452388"/>
              <a:gd name="connsiteX32" fmla="*/ 693019 w 3672038"/>
              <a:gd name="connsiteY32" fmla="*/ 139566 h 452388"/>
              <a:gd name="connsiteX33" fmla="*/ 649705 w 3672038"/>
              <a:gd name="connsiteY33" fmla="*/ 129941 h 452388"/>
              <a:gd name="connsiteX34" fmla="*/ 620829 w 3672038"/>
              <a:gd name="connsiteY34" fmla="*/ 125129 h 452388"/>
              <a:gd name="connsiteX35" fmla="*/ 601579 w 3672038"/>
              <a:gd name="connsiteY35" fmla="*/ 120316 h 452388"/>
              <a:gd name="connsiteX36" fmla="*/ 553453 w 3672038"/>
              <a:gd name="connsiteY36" fmla="*/ 115503 h 452388"/>
              <a:gd name="connsiteX37" fmla="*/ 486076 w 3672038"/>
              <a:gd name="connsiteY37" fmla="*/ 105878 h 452388"/>
              <a:gd name="connsiteX38" fmla="*/ 457200 w 3672038"/>
              <a:gd name="connsiteY38" fmla="*/ 101065 h 452388"/>
              <a:gd name="connsiteX39" fmla="*/ 404261 w 3672038"/>
              <a:gd name="connsiteY39" fmla="*/ 96253 h 452388"/>
              <a:gd name="connsiteX40" fmla="*/ 298383 w 3672038"/>
              <a:gd name="connsiteY40" fmla="*/ 81815 h 452388"/>
              <a:gd name="connsiteX41" fmla="*/ 283945 w 3672038"/>
              <a:gd name="connsiteY41" fmla="*/ 77002 h 452388"/>
              <a:gd name="connsiteX42" fmla="*/ 226194 w 3672038"/>
              <a:gd name="connsiteY42" fmla="*/ 67377 h 452388"/>
              <a:gd name="connsiteX43" fmla="*/ 202130 w 3672038"/>
              <a:gd name="connsiteY43" fmla="*/ 62564 h 452388"/>
              <a:gd name="connsiteX44" fmla="*/ 173255 w 3672038"/>
              <a:gd name="connsiteY44" fmla="*/ 57752 h 452388"/>
              <a:gd name="connsiteX45" fmla="*/ 154004 w 3672038"/>
              <a:gd name="connsiteY45" fmla="*/ 52939 h 452388"/>
              <a:gd name="connsiteX46" fmla="*/ 101065 w 3672038"/>
              <a:gd name="connsiteY46" fmla="*/ 38501 h 452388"/>
              <a:gd name="connsiteX47" fmla="*/ 72189 w 3672038"/>
              <a:gd name="connsiteY47" fmla="*/ 24063 h 452388"/>
              <a:gd name="connsiteX48" fmla="*/ 52939 w 3672038"/>
              <a:gd name="connsiteY48" fmla="*/ 14438 h 452388"/>
              <a:gd name="connsiteX49" fmla="*/ 33688 w 3672038"/>
              <a:gd name="connsiteY49" fmla="*/ 9625 h 452388"/>
              <a:gd name="connsiteX50" fmla="*/ 19250 w 3672038"/>
              <a:gd name="connsiteY50" fmla="*/ 4813 h 452388"/>
              <a:gd name="connsiteX51" fmla="*/ 0 w 3672038"/>
              <a:gd name="connsiteY51" fmla="*/ 0 h 452388"/>
              <a:gd name="connsiteX52" fmla="*/ 0 w 3672038"/>
              <a:gd name="connsiteY52" fmla="*/ 0 h 4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72038" h="452388">
                <a:moveTo>
                  <a:pt x="3672038" y="452388"/>
                </a:moveTo>
                <a:lnTo>
                  <a:pt x="2545882" y="452388"/>
                </a:lnTo>
                <a:lnTo>
                  <a:pt x="2363002" y="418699"/>
                </a:lnTo>
                <a:lnTo>
                  <a:pt x="2218623" y="442762"/>
                </a:lnTo>
                <a:lnTo>
                  <a:pt x="2131996" y="360948"/>
                </a:lnTo>
                <a:lnTo>
                  <a:pt x="1737360" y="370573"/>
                </a:lnTo>
                <a:lnTo>
                  <a:pt x="1669983" y="365760"/>
                </a:lnTo>
                <a:cubicBezTo>
                  <a:pt x="1639517" y="363914"/>
                  <a:pt x="1608940" y="363711"/>
                  <a:pt x="1578543" y="360948"/>
                </a:cubicBezTo>
                <a:cubicBezTo>
                  <a:pt x="1555949" y="358894"/>
                  <a:pt x="1533625" y="354530"/>
                  <a:pt x="1511166" y="351322"/>
                </a:cubicBezTo>
                <a:cubicBezTo>
                  <a:pt x="1499937" y="349718"/>
                  <a:pt x="1488601" y="348735"/>
                  <a:pt x="1477478" y="346510"/>
                </a:cubicBezTo>
                <a:cubicBezTo>
                  <a:pt x="1461436" y="343301"/>
                  <a:pt x="1444872" y="342057"/>
                  <a:pt x="1429352" y="336884"/>
                </a:cubicBezTo>
                <a:cubicBezTo>
                  <a:pt x="1424539" y="335280"/>
                  <a:pt x="1419866" y="333172"/>
                  <a:pt x="1414914" y="332072"/>
                </a:cubicBezTo>
                <a:cubicBezTo>
                  <a:pt x="1405388" y="329955"/>
                  <a:pt x="1395564" y="329376"/>
                  <a:pt x="1386038" y="327259"/>
                </a:cubicBezTo>
                <a:cubicBezTo>
                  <a:pt x="1381086" y="326158"/>
                  <a:pt x="1376350" y="324227"/>
                  <a:pt x="1371600" y="322446"/>
                </a:cubicBezTo>
                <a:cubicBezTo>
                  <a:pt x="1357383" y="317115"/>
                  <a:pt x="1333105" y="306085"/>
                  <a:pt x="1318661" y="303196"/>
                </a:cubicBezTo>
                <a:cubicBezTo>
                  <a:pt x="1318331" y="303130"/>
                  <a:pt x="1264459" y="293150"/>
                  <a:pt x="1251284" y="288758"/>
                </a:cubicBezTo>
                <a:cubicBezTo>
                  <a:pt x="1200282" y="271757"/>
                  <a:pt x="1255938" y="284791"/>
                  <a:pt x="1198345" y="274320"/>
                </a:cubicBezTo>
                <a:cubicBezTo>
                  <a:pt x="1151240" y="265756"/>
                  <a:pt x="1193247" y="273805"/>
                  <a:pt x="1159844" y="264695"/>
                </a:cubicBezTo>
                <a:cubicBezTo>
                  <a:pt x="1147082" y="261214"/>
                  <a:pt x="1121343" y="255070"/>
                  <a:pt x="1121343" y="255070"/>
                </a:cubicBezTo>
                <a:cubicBezTo>
                  <a:pt x="1116530" y="251861"/>
                  <a:pt x="1112222" y="247723"/>
                  <a:pt x="1106905" y="245444"/>
                </a:cubicBezTo>
                <a:cubicBezTo>
                  <a:pt x="1100826" y="242839"/>
                  <a:pt x="1094015" y="242449"/>
                  <a:pt x="1087655" y="240632"/>
                </a:cubicBezTo>
                <a:cubicBezTo>
                  <a:pt x="1082777" y="239238"/>
                  <a:pt x="1078169" y="236920"/>
                  <a:pt x="1073217" y="235819"/>
                </a:cubicBezTo>
                <a:cubicBezTo>
                  <a:pt x="1053422" y="231420"/>
                  <a:pt x="1039534" y="231445"/>
                  <a:pt x="1020278" y="226194"/>
                </a:cubicBezTo>
                <a:cubicBezTo>
                  <a:pt x="1010490" y="223525"/>
                  <a:pt x="1001027" y="219777"/>
                  <a:pt x="991402" y="216569"/>
                </a:cubicBezTo>
                <a:lnTo>
                  <a:pt x="962526" y="206943"/>
                </a:lnTo>
                <a:cubicBezTo>
                  <a:pt x="957713" y="205339"/>
                  <a:pt x="953009" y="203361"/>
                  <a:pt x="948088" y="202131"/>
                </a:cubicBezTo>
                <a:lnTo>
                  <a:pt x="928838" y="197318"/>
                </a:lnTo>
                <a:cubicBezTo>
                  <a:pt x="924025" y="194110"/>
                  <a:pt x="919573" y="190280"/>
                  <a:pt x="914400" y="187693"/>
                </a:cubicBezTo>
                <a:cubicBezTo>
                  <a:pt x="907492" y="184239"/>
                  <a:pt x="886885" y="179611"/>
                  <a:pt x="880712" y="178068"/>
                </a:cubicBezTo>
                <a:cubicBezTo>
                  <a:pt x="875899" y="174859"/>
                  <a:pt x="871591" y="170721"/>
                  <a:pt x="866274" y="168442"/>
                </a:cubicBezTo>
                <a:cubicBezTo>
                  <a:pt x="860194" y="165836"/>
                  <a:pt x="853524" y="164849"/>
                  <a:pt x="847023" y="163630"/>
                </a:cubicBezTo>
                <a:cubicBezTo>
                  <a:pt x="827841" y="160033"/>
                  <a:pt x="808409" y="157831"/>
                  <a:pt x="789272" y="154004"/>
                </a:cubicBezTo>
                <a:cubicBezTo>
                  <a:pt x="692666" y="134684"/>
                  <a:pt x="789618" y="152446"/>
                  <a:pt x="693019" y="139566"/>
                </a:cubicBezTo>
                <a:cubicBezTo>
                  <a:pt x="667783" y="136201"/>
                  <a:pt x="672595" y="134519"/>
                  <a:pt x="649705" y="129941"/>
                </a:cubicBezTo>
                <a:cubicBezTo>
                  <a:pt x="640136" y="128027"/>
                  <a:pt x="630398" y="127043"/>
                  <a:pt x="620829" y="125129"/>
                </a:cubicBezTo>
                <a:cubicBezTo>
                  <a:pt x="614343" y="123832"/>
                  <a:pt x="608127" y="121251"/>
                  <a:pt x="601579" y="120316"/>
                </a:cubicBezTo>
                <a:cubicBezTo>
                  <a:pt x="585619" y="118036"/>
                  <a:pt x="569495" y="117107"/>
                  <a:pt x="553453" y="115503"/>
                </a:cubicBezTo>
                <a:cubicBezTo>
                  <a:pt x="514070" y="105659"/>
                  <a:pt x="551730" y="114085"/>
                  <a:pt x="486076" y="105878"/>
                </a:cubicBezTo>
                <a:cubicBezTo>
                  <a:pt x="476393" y="104668"/>
                  <a:pt x="466891" y="102205"/>
                  <a:pt x="457200" y="101065"/>
                </a:cubicBezTo>
                <a:cubicBezTo>
                  <a:pt x="439602" y="98995"/>
                  <a:pt x="421907" y="97857"/>
                  <a:pt x="404261" y="96253"/>
                </a:cubicBezTo>
                <a:cubicBezTo>
                  <a:pt x="337193" y="82840"/>
                  <a:pt x="372438" y="87987"/>
                  <a:pt x="298383" y="81815"/>
                </a:cubicBezTo>
                <a:cubicBezTo>
                  <a:pt x="293570" y="80211"/>
                  <a:pt x="288867" y="78232"/>
                  <a:pt x="283945" y="77002"/>
                </a:cubicBezTo>
                <a:cubicBezTo>
                  <a:pt x="261272" y="71334"/>
                  <a:pt x="250627" y="71449"/>
                  <a:pt x="226194" y="67377"/>
                </a:cubicBezTo>
                <a:cubicBezTo>
                  <a:pt x="218125" y="66032"/>
                  <a:pt x="210178" y="64027"/>
                  <a:pt x="202130" y="62564"/>
                </a:cubicBezTo>
                <a:cubicBezTo>
                  <a:pt x="192530" y="60819"/>
                  <a:pt x="182823" y="59666"/>
                  <a:pt x="173255" y="57752"/>
                </a:cubicBezTo>
                <a:cubicBezTo>
                  <a:pt x="166769" y="56455"/>
                  <a:pt x="160461" y="54374"/>
                  <a:pt x="154004" y="52939"/>
                </a:cubicBezTo>
                <a:cubicBezTo>
                  <a:pt x="140445" y="49926"/>
                  <a:pt x="112332" y="46012"/>
                  <a:pt x="101065" y="38501"/>
                </a:cubicBezTo>
                <a:cubicBezTo>
                  <a:pt x="73319" y="20004"/>
                  <a:pt x="100084" y="36018"/>
                  <a:pt x="72189" y="24063"/>
                </a:cubicBezTo>
                <a:cubicBezTo>
                  <a:pt x="65595" y="21237"/>
                  <a:pt x="59656" y="16957"/>
                  <a:pt x="52939" y="14438"/>
                </a:cubicBezTo>
                <a:cubicBezTo>
                  <a:pt x="46746" y="12115"/>
                  <a:pt x="40048" y="11442"/>
                  <a:pt x="33688" y="9625"/>
                </a:cubicBezTo>
                <a:cubicBezTo>
                  <a:pt x="28810" y="8231"/>
                  <a:pt x="24128" y="6207"/>
                  <a:pt x="19250" y="4813"/>
                </a:cubicBezTo>
                <a:cubicBezTo>
                  <a:pt x="12890" y="299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>
            <a:extLst>
              <a:ext uri="{FF2B5EF4-FFF2-40B4-BE49-F238E27FC236}">
                <a16:creationId xmlns="" xmlns:a16="http://schemas.microsoft.com/office/drawing/2014/main" id="{7833F198-152A-6F80-89E6-D0DAFE86605E}"/>
              </a:ext>
            </a:extLst>
          </p:cNvPr>
          <p:cNvCxnSpPr/>
          <p:nvPr/>
        </p:nvCxnSpPr>
        <p:spPr>
          <a:xfrm>
            <a:off x="1417358" y="2476898"/>
            <a:ext cx="3993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au 40">
            <a:extLst>
              <a:ext uri="{FF2B5EF4-FFF2-40B4-BE49-F238E27FC236}">
                <a16:creationId xmlns="" xmlns:a16="http://schemas.microsoft.com/office/drawing/2014/main" id="{7A357AFF-2A30-80DA-74F7-3FF75AA925E7}"/>
              </a:ext>
            </a:extLst>
          </p:cNvPr>
          <p:cNvGraphicFramePr>
            <a:graphicFrameLocks noGrp="1"/>
          </p:cNvGraphicFramePr>
          <p:nvPr/>
        </p:nvGraphicFramePr>
        <p:xfrm>
          <a:off x="954707" y="4617503"/>
          <a:ext cx="453653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47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89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910">
                  <a:extLst>
                    <a:ext uri="{9D8B030D-6E8A-4147-A177-3AD203B41FA5}">
                      <a16:colId xmlns="" xmlns:a16="http://schemas.microsoft.com/office/drawing/2014/main" val="371162601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7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 + </a:t>
                      </a:r>
                      <a:r>
                        <a:rPr lang="fr-FR" sz="7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lang="fr-FR" sz="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7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Veliparib</a:t>
                      </a:r>
                      <a:endParaRPr lang="fr-FR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 + </a:t>
                      </a:r>
                      <a:r>
                        <a:rPr lang="fr-FR" sz="7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endParaRPr lang="fr-FR" sz="7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Evènements n/N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4-years EFS, HR (95% CI)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65/316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 (73,5-83,2)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30/160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 (72,9-86,2)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47/158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68,5 (61,3-76,7)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 + </a:t>
                      </a:r>
                      <a:r>
                        <a:rPr lang="fr-FR" sz="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Veliparib</a:t>
                      </a: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Paclitaxel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 + </a:t>
                      </a:r>
                      <a:r>
                        <a:rPr lang="fr-FR" sz="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fr-FR" sz="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Veliparib</a:t>
                      </a: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Paclitaxel + </a:t>
                      </a:r>
                      <a:r>
                        <a:rPr lang="fr-FR" sz="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endParaRPr lang="fr-FR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 + </a:t>
                      </a:r>
                      <a:r>
                        <a:rPr lang="fr-FR" sz="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Carboplatine</a:t>
                      </a:r>
                      <a:r>
                        <a:rPr lang="fr-FR" sz="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Paclitaxel (post hoc </a:t>
                      </a:r>
                      <a:r>
                        <a:rPr lang="fr-FR" sz="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fr-FR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 (0,43-0,92), p=0,02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 (0,72-1,72), p=0,62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 (0,36-0,91), p=0,02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Forme libre 34">
            <a:extLst>
              <a:ext uri="{FF2B5EF4-FFF2-40B4-BE49-F238E27FC236}">
                <a16:creationId xmlns="" xmlns:a16="http://schemas.microsoft.com/office/drawing/2014/main" id="{DCCE1799-209A-F154-FB13-F1E4CFF8D7AF}"/>
              </a:ext>
            </a:extLst>
          </p:cNvPr>
          <p:cNvSpPr/>
          <p:nvPr/>
        </p:nvSpPr>
        <p:spPr>
          <a:xfrm>
            <a:off x="1426983" y="1399494"/>
            <a:ext cx="3768290" cy="510139"/>
          </a:xfrm>
          <a:custGeom>
            <a:avLst/>
            <a:gdLst>
              <a:gd name="connsiteX0" fmla="*/ 3768290 w 3768290"/>
              <a:gd name="connsiteY0" fmla="*/ 510139 h 510139"/>
              <a:gd name="connsiteX1" fmla="*/ 2911642 w 3768290"/>
              <a:gd name="connsiteY1" fmla="*/ 510139 h 510139"/>
              <a:gd name="connsiteX2" fmla="*/ 2045368 w 3768290"/>
              <a:gd name="connsiteY2" fmla="*/ 389823 h 510139"/>
              <a:gd name="connsiteX3" fmla="*/ 1987617 w 3768290"/>
              <a:gd name="connsiteY3" fmla="*/ 385011 h 510139"/>
              <a:gd name="connsiteX4" fmla="*/ 1949116 w 3768290"/>
              <a:gd name="connsiteY4" fmla="*/ 380198 h 510139"/>
              <a:gd name="connsiteX5" fmla="*/ 1891364 w 3768290"/>
              <a:gd name="connsiteY5" fmla="*/ 375385 h 510139"/>
              <a:gd name="connsiteX6" fmla="*/ 1852863 w 3768290"/>
              <a:gd name="connsiteY6" fmla="*/ 370573 h 510139"/>
              <a:gd name="connsiteX7" fmla="*/ 1766236 w 3768290"/>
              <a:gd name="connsiteY7" fmla="*/ 360948 h 510139"/>
              <a:gd name="connsiteX8" fmla="*/ 1742173 w 3768290"/>
              <a:gd name="connsiteY8" fmla="*/ 356135 h 510139"/>
              <a:gd name="connsiteX9" fmla="*/ 1708484 w 3768290"/>
              <a:gd name="connsiteY9" fmla="*/ 346510 h 510139"/>
              <a:gd name="connsiteX10" fmla="*/ 1650733 w 3768290"/>
              <a:gd name="connsiteY10" fmla="*/ 336884 h 510139"/>
              <a:gd name="connsiteX11" fmla="*/ 1592981 w 3768290"/>
              <a:gd name="connsiteY11" fmla="*/ 327259 h 510139"/>
              <a:gd name="connsiteX12" fmla="*/ 1578543 w 3768290"/>
              <a:gd name="connsiteY12" fmla="*/ 322446 h 510139"/>
              <a:gd name="connsiteX13" fmla="*/ 1540042 w 3768290"/>
              <a:gd name="connsiteY13" fmla="*/ 312821 h 510139"/>
              <a:gd name="connsiteX14" fmla="*/ 1511166 w 3768290"/>
              <a:gd name="connsiteY14" fmla="*/ 303196 h 510139"/>
              <a:gd name="connsiteX15" fmla="*/ 1496728 w 3768290"/>
              <a:gd name="connsiteY15" fmla="*/ 298383 h 510139"/>
              <a:gd name="connsiteX16" fmla="*/ 1477478 w 3768290"/>
              <a:gd name="connsiteY16" fmla="*/ 293571 h 510139"/>
              <a:gd name="connsiteX17" fmla="*/ 1448602 w 3768290"/>
              <a:gd name="connsiteY17" fmla="*/ 283945 h 510139"/>
              <a:gd name="connsiteX18" fmla="*/ 1419726 w 3768290"/>
              <a:gd name="connsiteY18" fmla="*/ 279133 h 510139"/>
              <a:gd name="connsiteX19" fmla="*/ 1400476 w 3768290"/>
              <a:gd name="connsiteY19" fmla="*/ 274320 h 510139"/>
              <a:gd name="connsiteX20" fmla="*/ 1352349 w 3768290"/>
              <a:gd name="connsiteY20" fmla="*/ 264695 h 510139"/>
              <a:gd name="connsiteX21" fmla="*/ 1328286 w 3768290"/>
              <a:gd name="connsiteY21" fmla="*/ 259882 h 510139"/>
              <a:gd name="connsiteX22" fmla="*/ 1313848 w 3768290"/>
              <a:gd name="connsiteY22" fmla="*/ 255070 h 510139"/>
              <a:gd name="connsiteX23" fmla="*/ 1284973 w 3768290"/>
              <a:gd name="connsiteY23" fmla="*/ 250257 h 510139"/>
              <a:gd name="connsiteX24" fmla="*/ 1246472 w 3768290"/>
              <a:gd name="connsiteY24" fmla="*/ 240632 h 510139"/>
              <a:gd name="connsiteX25" fmla="*/ 1164657 w 3768290"/>
              <a:gd name="connsiteY25" fmla="*/ 226194 h 510139"/>
              <a:gd name="connsiteX26" fmla="*/ 1150219 w 3768290"/>
              <a:gd name="connsiteY26" fmla="*/ 221381 h 510139"/>
              <a:gd name="connsiteX27" fmla="*/ 1130968 w 3768290"/>
              <a:gd name="connsiteY27" fmla="*/ 216569 h 510139"/>
              <a:gd name="connsiteX28" fmla="*/ 1078029 w 3768290"/>
              <a:gd name="connsiteY28" fmla="*/ 202131 h 510139"/>
              <a:gd name="connsiteX29" fmla="*/ 1005840 w 3768290"/>
              <a:gd name="connsiteY29" fmla="*/ 187693 h 510139"/>
              <a:gd name="connsiteX30" fmla="*/ 981777 w 3768290"/>
              <a:gd name="connsiteY30" fmla="*/ 182880 h 510139"/>
              <a:gd name="connsiteX31" fmla="*/ 962526 w 3768290"/>
              <a:gd name="connsiteY31" fmla="*/ 178068 h 510139"/>
              <a:gd name="connsiteX32" fmla="*/ 933650 w 3768290"/>
              <a:gd name="connsiteY32" fmla="*/ 173255 h 510139"/>
              <a:gd name="connsiteX33" fmla="*/ 885524 w 3768290"/>
              <a:gd name="connsiteY33" fmla="*/ 158817 h 510139"/>
              <a:gd name="connsiteX34" fmla="*/ 871086 w 3768290"/>
              <a:gd name="connsiteY34" fmla="*/ 154004 h 510139"/>
              <a:gd name="connsiteX35" fmla="*/ 837398 w 3768290"/>
              <a:gd name="connsiteY35" fmla="*/ 139566 h 510139"/>
              <a:gd name="connsiteX36" fmla="*/ 779646 w 3768290"/>
              <a:gd name="connsiteY36" fmla="*/ 134754 h 510139"/>
              <a:gd name="connsiteX37" fmla="*/ 712269 w 3768290"/>
              <a:gd name="connsiteY37" fmla="*/ 120316 h 510139"/>
              <a:gd name="connsiteX38" fmla="*/ 688206 w 3768290"/>
              <a:gd name="connsiteY38" fmla="*/ 110691 h 510139"/>
              <a:gd name="connsiteX39" fmla="*/ 654518 w 3768290"/>
              <a:gd name="connsiteY39" fmla="*/ 101065 h 510139"/>
              <a:gd name="connsiteX40" fmla="*/ 640080 w 3768290"/>
              <a:gd name="connsiteY40" fmla="*/ 96253 h 510139"/>
              <a:gd name="connsiteX41" fmla="*/ 611204 w 3768290"/>
              <a:gd name="connsiteY41" fmla="*/ 91440 h 510139"/>
              <a:gd name="connsiteX42" fmla="*/ 543827 w 3768290"/>
              <a:gd name="connsiteY42" fmla="*/ 81815 h 510139"/>
              <a:gd name="connsiteX43" fmla="*/ 519764 w 3768290"/>
              <a:gd name="connsiteY43" fmla="*/ 77002 h 510139"/>
              <a:gd name="connsiteX44" fmla="*/ 447575 w 3768290"/>
              <a:gd name="connsiteY44" fmla="*/ 67377 h 510139"/>
              <a:gd name="connsiteX45" fmla="*/ 370573 w 3768290"/>
              <a:gd name="connsiteY45" fmla="*/ 57752 h 510139"/>
              <a:gd name="connsiteX46" fmla="*/ 356135 w 3768290"/>
              <a:gd name="connsiteY46" fmla="*/ 52939 h 510139"/>
              <a:gd name="connsiteX47" fmla="*/ 259882 w 3768290"/>
              <a:gd name="connsiteY47" fmla="*/ 43314 h 510139"/>
              <a:gd name="connsiteX48" fmla="*/ 216568 w 3768290"/>
              <a:gd name="connsiteY48" fmla="*/ 38501 h 510139"/>
              <a:gd name="connsiteX49" fmla="*/ 101065 w 3768290"/>
              <a:gd name="connsiteY49" fmla="*/ 28876 h 510139"/>
              <a:gd name="connsiteX50" fmla="*/ 81815 w 3768290"/>
              <a:gd name="connsiteY50" fmla="*/ 24063 h 510139"/>
              <a:gd name="connsiteX51" fmla="*/ 67377 w 3768290"/>
              <a:gd name="connsiteY51" fmla="*/ 19251 h 510139"/>
              <a:gd name="connsiteX52" fmla="*/ 28876 w 3768290"/>
              <a:gd name="connsiteY52" fmla="*/ 9625 h 510139"/>
              <a:gd name="connsiteX53" fmla="*/ 0 w 3768290"/>
              <a:gd name="connsiteY53" fmla="*/ 0 h 510139"/>
              <a:gd name="connsiteX54" fmla="*/ 0 w 3768290"/>
              <a:gd name="connsiteY54" fmla="*/ 0 h 5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768290" h="510139">
                <a:moveTo>
                  <a:pt x="3768290" y="510139"/>
                </a:moveTo>
                <a:lnTo>
                  <a:pt x="2911642" y="510139"/>
                </a:lnTo>
                <a:lnTo>
                  <a:pt x="2045368" y="389823"/>
                </a:lnTo>
                <a:lnTo>
                  <a:pt x="1987617" y="385011"/>
                </a:lnTo>
                <a:cubicBezTo>
                  <a:pt x="1974748" y="383724"/>
                  <a:pt x="1961985" y="381485"/>
                  <a:pt x="1949116" y="380198"/>
                </a:cubicBezTo>
                <a:cubicBezTo>
                  <a:pt x="1929894" y="378276"/>
                  <a:pt x="1910586" y="377307"/>
                  <a:pt x="1891364" y="375385"/>
                </a:cubicBezTo>
                <a:cubicBezTo>
                  <a:pt x="1878495" y="374098"/>
                  <a:pt x="1865717" y="372001"/>
                  <a:pt x="1852863" y="370573"/>
                </a:cubicBezTo>
                <a:cubicBezTo>
                  <a:pt x="1821901" y="367133"/>
                  <a:pt x="1796641" y="365626"/>
                  <a:pt x="1766236" y="360948"/>
                </a:cubicBezTo>
                <a:cubicBezTo>
                  <a:pt x="1758151" y="359704"/>
                  <a:pt x="1750109" y="358119"/>
                  <a:pt x="1742173" y="356135"/>
                </a:cubicBezTo>
                <a:cubicBezTo>
                  <a:pt x="1712372" y="348684"/>
                  <a:pt x="1744506" y="353264"/>
                  <a:pt x="1708484" y="346510"/>
                </a:cubicBezTo>
                <a:cubicBezTo>
                  <a:pt x="1689302" y="342913"/>
                  <a:pt x="1670053" y="339644"/>
                  <a:pt x="1650733" y="336884"/>
                </a:cubicBezTo>
                <a:cubicBezTo>
                  <a:pt x="1631710" y="334167"/>
                  <a:pt x="1611752" y="331952"/>
                  <a:pt x="1592981" y="327259"/>
                </a:cubicBezTo>
                <a:cubicBezTo>
                  <a:pt x="1588059" y="326029"/>
                  <a:pt x="1583437" y="323781"/>
                  <a:pt x="1578543" y="322446"/>
                </a:cubicBezTo>
                <a:cubicBezTo>
                  <a:pt x="1565781" y="318965"/>
                  <a:pt x="1552592" y="317004"/>
                  <a:pt x="1540042" y="312821"/>
                </a:cubicBezTo>
                <a:lnTo>
                  <a:pt x="1511166" y="303196"/>
                </a:lnTo>
                <a:cubicBezTo>
                  <a:pt x="1506353" y="301592"/>
                  <a:pt x="1501650" y="299613"/>
                  <a:pt x="1496728" y="298383"/>
                </a:cubicBezTo>
                <a:cubicBezTo>
                  <a:pt x="1490311" y="296779"/>
                  <a:pt x="1483813" y="295472"/>
                  <a:pt x="1477478" y="293571"/>
                </a:cubicBezTo>
                <a:cubicBezTo>
                  <a:pt x="1467760" y="290656"/>
                  <a:pt x="1458610" y="285613"/>
                  <a:pt x="1448602" y="283945"/>
                </a:cubicBezTo>
                <a:cubicBezTo>
                  <a:pt x="1438977" y="282341"/>
                  <a:pt x="1429295" y="281047"/>
                  <a:pt x="1419726" y="279133"/>
                </a:cubicBezTo>
                <a:cubicBezTo>
                  <a:pt x="1413240" y="277836"/>
                  <a:pt x="1406943" y="275706"/>
                  <a:pt x="1400476" y="274320"/>
                </a:cubicBezTo>
                <a:cubicBezTo>
                  <a:pt x="1384479" y="270892"/>
                  <a:pt x="1368391" y="267903"/>
                  <a:pt x="1352349" y="264695"/>
                </a:cubicBezTo>
                <a:cubicBezTo>
                  <a:pt x="1344328" y="263091"/>
                  <a:pt x="1336046" y="262468"/>
                  <a:pt x="1328286" y="259882"/>
                </a:cubicBezTo>
                <a:cubicBezTo>
                  <a:pt x="1323473" y="258278"/>
                  <a:pt x="1318800" y="256170"/>
                  <a:pt x="1313848" y="255070"/>
                </a:cubicBezTo>
                <a:cubicBezTo>
                  <a:pt x="1304323" y="252953"/>
                  <a:pt x="1294514" y="252302"/>
                  <a:pt x="1284973" y="250257"/>
                </a:cubicBezTo>
                <a:cubicBezTo>
                  <a:pt x="1272038" y="247485"/>
                  <a:pt x="1259521" y="242807"/>
                  <a:pt x="1246472" y="240632"/>
                </a:cubicBezTo>
                <a:cubicBezTo>
                  <a:pt x="1242531" y="239975"/>
                  <a:pt x="1181922" y="230510"/>
                  <a:pt x="1164657" y="226194"/>
                </a:cubicBezTo>
                <a:cubicBezTo>
                  <a:pt x="1159735" y="224964"/>
                  <a:pt x="1155097" y="222775"/>
                  <a:pt x="1150219" y="221381"/>
                </a:cubicBezTo>
                <a:cubicBezTo>
                  <a:pt x="1143859" y="219564"/>
                  <a:pt x="1137328" y="218386"/>
                  <a:pt x="1130968" y="216569"/>
                </a:cubicBezTo>
                <a:cubicBezTo>
                  <a:pt x="1098683" y="207345"/>
                  <a:pt x="1135264" y="213579"/>
                  <a:pt x="1078029" y="202131"/>
                </a:cubicBezTo>
                <a:lnTo>
                  <a:pt x="1005840" y="187693"/>
                </a:lnTo>
                <a:cubicBezTo>
                  <a:pt x="997819" y="186089"/>
                  <a:pt x="989713" y="184864"/>
                  <a:pt x="981777" y="182880"/>
                </a:cubicBezTo>
                <a:cubicBezTo>
                  <a:pt x="975360" y="181276"/>
                  <a:pt x="969012" y="179365"/>
                  <a:pt x="962526" y="178068"/>
                </a:cubicBezTo>
                <a:cubicBezTo>
                  <a:pt x="952957" y="176154"/>
                  <a:pt x="943219" y="175169"/>
                  <a:pt x="933650" y="173255"/>
                </a:cubicBezTo>
                <a:cubicBezTo>
                  <a:pt x="915472" y="169619"/>
                  <a:pt x="903931" y="164953"/>
                  <a:pt x="885524" y="158817"/>
                </a:cubicBezTo>
                <a:cubicBezTo>
                  <a:pt x="880711" y="157213"/>
                  <a:pt x="875623" y="156273"/>
                  <a:pt x="871086" y="154004"/>
                </a:cubicBezTo>
                <a:cubicBezTo>
                  <a:pt x="863687" y="150305"/>
                  <a:pt x="847053" y="140853"/>
                  <a:pt x="837398" y="139566"/>
                </a:cubicBezTo>
                <a:cubicBezTo>
                  <a:pt x="818250" y="137013"/>
                  <a:pt x="798897" y="136358"/>
                  <a:pt x="779646" y="134754"/>
                </a:cubicBezTo>
                <a:cubicBezTo>
                  <a:pt x="779316" y="134688"/>
                  <a:pt x="725444" y="124708"/>
                  <a:pt x="712269" y="120316"/>
                </a:cubicBezTo>
                <a:cubicBezTo>
                  <a:pt x="704073" y="117584"/>
                  <a:pt x="696295" y="113724"/>
                  <a:pt x="688206" y="110691"/>
                </a:cubicBezTo>
                <a:cubicBezTo>
                  <a:pt x="669745" y="103768"/>
                  <a:pt x="675754" y="107132"/>
                  <a:pt x="654518" y="101065"/>
                </a:cubicBezTo>
                <a:cubicBezTo>
                  <a:pt x="649640" y="99671"/>
                  <a:pt x="645032" y="97353"/>
                  <a:pt x="640080" y="96253"/>
                </a:cubicBezTo>
                <a:cubicBezTo>
                  <a:pt x="630554" y="94136"/>
                  <a:pt x="620854" y="92888"/>
                  <a:pt x="611204" y="91440"/>
                </a:cubicBezTo>
                <a:cubicBezTo>
                  <a:pt x="588768" y="88075"/>
                  <a:pt x="566073" y="86265"/>
                  <a:pt x="543827" y="81815"/>
                </a:cubicBezTo>
                <a:cubicBezTo>
                  <a:pt x="535806" y="80211"/>
                  <a:pt x="527833" y="78347"/>
                  <a:pt x="519764" y="77002"/>
                </a:cubicBezTo>
                <a:cubicBezTo>
                  <a:pt x="495599" y="72975"/>
                  <a:pt x="471875" y="70617"/>
                  <a:pt x="447575" y="67377"/>
                </a:cubicBezTo>
                <a:cubicBezTo>
                  <a:pt x="378926" y="58223"/>
                  <a:pt x="451514" y="66744"/>
                  <a:pt x="370573" y="57752"/>
                </a:cubicBezTo>
                <a:cubicBezTo>
                  <a:pt x="365760" y="56148"/>
                  <a:pt x="361126" y="53847"/>
                  <a:pt x="356135" y="52939"/>
                </a:cubicBezTo>
                <a:cubicBezTo>
                  <a:pt x="329800" y="48150"/>
                  <a:pt x="283723" y="45584"/>
                  <a:pt x="259882" y="43314"/>
                </a:cubicBezTo>
                <a:cubicBezTo>
                  <a:pt x="245421" y="41937"/>
                  <a:pt x="231040" y="39759"/>
                  <a:pt x="216568" y="38501"/>
                </a:cubicBezTo>
                <a:cubicBezTo>
                  <a:pt x="33777" y="22607"/>
                  <a:pt x="242723" y="43043"/>
                  <a:pt x="101065" y="28876"/>
                </a:cubicBezTo>
                <a:cubicBezTo>
                  <a:pt x="94648" y="27272"/>
                  <a:pt x="88175" y="25880"/>
                  <a:pt x="81815" y="24063"/>
                </a:cubicBezTo>
                <a:cubicBezTo>
                  <a:pt x="76937" y="22669"/>
                  <a:pt x="72271" y="20586"/>
                  <a:pt x="67377" y="19251"/>
                </a:cubicBezTo>
                <a:cubicBezTo>
                  <a:pt x="54614" y="15770"/>
                  <a:pt x="41426" y="13808"/>
                  <a:pt x="28876" y="9625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13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Tableau 108">
            <a:extLst>
              <a:ext uri="{FF2B5EF4-FFF2-40B4-BE49-F238E27FC236}">
                <a16:creationId xmlns="" xmlns:a16="http://schemas.microsoft.com/office/drawing/2014/main" id="{2B2C08F2-6A66-85E1-54CA-A69A6F851BCF}"/>
              </a:ext>
            </a:extLst>
          </p:cNvPr>
          <p:cNvGraphicFramePr>
            <a:graphicFrameLocks noGrp="1"/>
          </p:cNvGraphicFramePr>
          <p:nvPr/>
        </p:nvGraphicFramePr>
        <p:xfrm>
          <a:off x="2452458" y="3867115"/>
          <a:ext cx="6869341" cy="197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4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3354">
                  <a:extLst>
                    <a:ext uri="{9D8B030D-6E8A-4147-A177-3AD203B41FA5}">
                      <a16:colId xmlns="" xmlns:a16="http://schemas.microsoft.com/office/drawing/2014/main" val="2626415068"/>
                    </a:ext>
                  </a:extLst>
                </a:gridCol>
                <a:gridCol w="1724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53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</a:t>
                      </a:r>
                      <a:endParaRPr lang="fr-FR" sz="9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Hazard</a:t>
                      </a:r>
                      <a:r>
                        <a:rPr lang="da-DK" sz="9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ratio (95% CI)</a:t>
                      </a:r>
                      <a:endParaRPr lang="fr-FR" sz="9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Zhang (2016)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0.85 (0.60-1.920)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GeparSixto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GBG66 (2017)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 (0.32-1.12)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CALGB 40603 Alliance (2019)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1.14 (0.78-1.69)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7829785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GeparOcto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GBG84 (2020)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 (0.38-1.15)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BrighTNess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(2021)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 (0.33-1.21)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9552018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(I-</a:t>
                      </a: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squared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19.8%, p=0.289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 (0.64-1.04)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316276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="" xmlns:a16="http://schemas.microsoft.com/office/drawing/2014/main" id="{DA70650E-FCA8-CC2B-48F5-1E587059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Adding</a:t>
            </a:r>
            <a:r>
              <a:rPr lang="fr-FR" dirty="0"/>
              <a:t> a </a:t>
            </a:r>
            <a:r>
              <a:rPr lang="fr-FR" dirty="0" err="1"/>
              <a:t>platinum</a:t>
            </a:r>
            <a:r>
              <a:rPr lang="fr-FR" dirty="0"/>
              <a:t> agent to </a:t>
            </a:r>
            <a:r>
              <a:rPr lang="fr-FR" dirty="0" err="1"/>
              <a:t>neoadjuvant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 for triple-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breast</a:t>
            </a:r>
            <a:r>
              <a:rPr lang="fr-FR" dirty="0"/>
              <a:t> cancer: the end of the </a:t>
            </a:r>
            <a:r>
              <a:rPr lang="fr-FR" dirty="0" err="1"/>
              <a:t>debate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28DA21E6-5F0F-5947-4089-5C5865BE7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Poglio</a:t>
            </a:r>
            <a:r>
              <a:rPr lang="fr-FR" dirty="0"/>
              <a:t> et al. Ann </a:t>
            </a:r>
            <a:r>
              <a:rPr lang="fr-FR" dirty="0" err="1"/>
              <a:t>Oncol</a:t>
            </a:r>
            <a:r>
              <a:rPr lang="fr-FR" dirty="0"/>
              <a:t> 2022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16A936B3-6291-FA09-BFFB-398E4D922B40}"/>
              </a:ext>
            </a:extLst>
          </p:cNvPr>
          <p:cNvGraphicFramePr>
            <a:graphicFrameLocks noGrp="1"/>
          </p:cNvGraphicFramePr>
          <p:nvPr/>
        </p:nvGraphicFramePr>
        <p:xfrm>
          <a:off x="2452458" y="1264302"/>
          <a:ext cx="6869341" cy="225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4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03354">
                  <a:extLst>
                    <a:ext uri="{9D8B030D-6E8A-4147-A177-3AD203B41FA5}">
                      <a16:colId xmlns="" xmlns:a16="http://schemas.microsoft.com/office/drawing/2014/main" val="2626415068"/>
                    </a:ext>
                  </a:extLst>
                </a:gridCol>
                <a:gridCol w="1724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53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</a:t>
                      </a:r>
                      <a:endParaRPr lang="fr-FR" sz="9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Hazard</a:t>
                      </a:r>
                      <a:r>
                        <a:rPr lang="da-DK" sz="9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ratio (95% CI)</a:t>
                      </a:r>
                      <a:endParaRPr lang="fr-FR" sz="9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Zhang (2016)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 (0.53-0.99)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GeparSixto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GBG66 (2017)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0.56 (0.33-0.96)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Wu (2018)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 (0.05-0.97)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CALGB 40603 Alliance (2019)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0.99 (0.70-1.40)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GeparOcto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GBG84 (2020)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 (0.47-1.13)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BrighTNess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(2021)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 (0.36-0.91)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9552018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marL="0" indent="0" algn="l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Overall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(I-</a:t>
                      </a:r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squared</a:t>
                      </a: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33.7%, p=0.183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9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 (0.56-0.89)</a:t>
                      </a:r>
                    </a:p>
                  </a:txBody>
                  <a:tcPr marL="109034" marR="109034" marT="54517" marB="54517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316276"/>
                  </a:ext>
                </a:extLst>
              </a:tr>
            </a:tbl>
          </a:graphicData>
        </a:graphic>
      </p:graphicFrame>
      <p:grpSp>
        <p:nvGrpSpPr>
          <p:cNvPr id="108" name="Groupe 107">
            <a:extLst>
              <a:ext uri="{FF2B5EF4-FFF2-40B4-BE49-F238E27FC236}">
                <a16:creationId xmlns="" xmlns:a16="http://schemas.microsoft.com/office/drawing/2014/main" id="{D507BBF9-F7B5-DDD8-627D-9F34695F99D8}"/>
              </a:ext>
            </a:extLst>
          </p:cNvPr>
          <p:cNvGrpSpPr/>
          <p:nvPr/>
        </p:nvGrpSpPr>
        <p:grpSpPr>
          <a:xfrm>
            <a:off x="5594715" y="1507279"/>
            <a:ext cx="1654123" cy="2306913"/>
            <a:chOff x="3609381" y="1463041"/>
            <a:chExt cx="1654123" cy="2306913"/>
          </a:xfrm>
        </p:grpSpPr>
        <p:cxnSp>
          <p:nvCxnSpPr>
            <p:cNvPr id="14" name="Connecteur droit 13">
              <a:extLst>
                <a:ext uri="{FF2B5EF4-FFF2-40B4-BE49-F238E27FC236}">
                  <a16:creationId xmlns="" xmlns:a16="http://schemas.microsoft.com/office/drawing/2014/main" id="{1FA8626C-65D4-6AA1-50EC-ED4FBA3AE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989" y="1463041"/>
              <a:ext cx="0" cy="202127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5840D792-5B8F-97AF-8437-9804882D9055}"/>
                </a:ext>
              </a:extLst>
            </p:cNvPr>
            <p:cNvCxnSpPr/>
            <p:nvPr/>
          </p:nvCxnSpPr>
          <p:spPr>
            <a:xfrm>
              <a:off x="3609381" y="3484314"/>
              <a:ext cx="15676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874E34A6-0B1D-ECAC-5154-5292930360A5}"/>
                </a:ext>
              </a:extLst>
            </p:cNvPr>
            <p:cNvSpPr txBox="1"/>
            <p:nvPr/>
          </p:nvSpPr>
          <p:spPr>
            <a:xfrm>
              <a:off x="3662371" y="3484313"/>
              <a:ext cx="299904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0.04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="" xmlns:a16="http://schemas.microsoft.com/office/drawing/2014/main" id="{1F63E80E-6EAB-4B1D-1ABB-463D253420EB}"/>
                </a:ext>
              </a:extLst>
            </p:cNvPr>
            <p:cNvCxnSpPr/>
            <p:nvPr/>
          </p:nvCxnSpPr>
          <p:spPr>
            <a:xfrm>
              <a:off x="3812323" y="3484314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48946BC3-DDCB-B502-E752-452D32A36EC5}"/>
                </a:ext>
              </a:extLst>
            </p:cNvPr>
            <p:cNvSpPr txBox="1"/>
            <p:nvPr/>
          </p:nvSpPr>
          <p:spPr>
            <a:xfrm>
              <a:off x="3923090" y="3484313"/>
              <a:ext cx="261198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0.1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="" xmlns:a16="http://schemas.microsoft.com/office/drawing/2014/main" id="{291EA3A1-E00A-4800-996C-A2B422282CF3}"/>
                </a:ext>
              </a:extLst>
            </p:cNvPr>
            <p:cNvCxnSpPr/>
            <p:nvPr/>
          </p:nvCxnSpPr>
          <p:spPr>
            <a:xfrm>
              <a:off x="4056513" y="3484314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F78DC004-634F-C074-FD8F-6B754162DA0B}"/>
                </a:ext>
              </a:extLst>
            </p:cNvPr>
            <p:cNvSpPr txBox="1"/>
            <p:nvPr/>
          </p:nvSpPr>
          <p:spPr>
            <a:xfrm>
              <a:off x="4147912" y="3484313"/>
              <a:ext cx="299904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0.25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="" xmlns:a16="http://schemas.microsoft.com/office/drawing/2014/main" id="{166B4BA2-5013-75A0-3375-30F3DA5C4F49}"/>
                </a:ext>
              </a:extLst>
            </p:cNvPr>
            <p:cNvCxnSpPr/>
            <p:nvPr/>
          </p:nvCxnSpPr>
          <p:spPr>
            <a:xfrm>
              <a:off x="4297864" y="3484314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="" xmlns:a16="http://schemas.microsoft.com/office/drawing/2014/main" id="{6773C343-2B11-A9A1-E213-42D46AB1587B}"/>
                </a:ext>
              </a:extLst>
            </p:cNvPr>
            <p:cNvSpPr txBox="1"/>
            <p:nvPr/>
          </p:nvSpPr>
          <p:spPr>
            <a:xfrm>
              <a:off x="4351828" y="3484313"/>
              <a:ext cx="261198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0.5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="" xmlns:a16="http://schemas.microsoft.com/office/drawing/2014/main" id="{18D5CA9F-EF17-7EC0-195D-17443F38EAF7}"/>
                </a:ext>
              </a:extLst>
            </p:cNvPr>
            <p:cNvCxnSpPr/>
            <p:nvPr/>
          </p:nvCxnSpPr>
          <p:spPr>
            <a:xfrm>
              <a:off x="4482427" y="3484314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CC9E9E66-D080-5A5C-7EA9-8D55BB9F5E21}"/>
                </a:ext>
              </a:extLst>
            </p:cNvPr>
            <p:cNvSpPr txBox="1"/>
            <p:nvPr/>
          </p:nvSpPr>
          <p:spPr>
            <a:xfrm>
              <a:off x="4570563" y="3484313"/>
              <a:ext cx="203855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45B99BE3-3B9A-FA40-3B2C-6F6EDB3F34CA}"/>
                </a:ext>
              </a:extLst>
            </p:cNvPr>
            <p:cNvCxnSpPr>
              <a:cxnSpLocks/>
            </p:cNvCxnSpPr>
            <p:nvPr/>
          </p:nvCxnSpPr>
          <p:spPr>
            <a:xfrm>
              <a:off x="4666989" y="3484314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7B41ED56-FA03-4338-4995-D9226D18B136}"/>
                </a:ext>
              </a:extLst>
            </p:cNvPr>
            <p:cNvSpPr txBox="1"/>
            <p:nvPr/>
          </p:nvSpPr>
          <p:spPr>
            <a:xfrm>
              <a:off x="4783420" y="3484313"/>
              <a:ext cx="261198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2.5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="" xmlns:a16="http://schemas.microsoft.com/office/drawing/2014/main" id="{327B43D9-E57B-3DF5-ED67-528CE6E230A9}"/>
                </a:ext>
              </a:extLst>
            </p:cNvPr>
            <p:cNvCxnSpPr/>
            <p:nvPr/>
          </p:nvCxnSpPr>
          <p:spPr>
            <a:xfrm>
              <a:off x="4914019" y="3484314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="" xmlns:a16="http://schemas.microsoft.com/office/drawing/2014/main" id="{0C2D9044-E050-D618-9062-697F6CF31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8967" y="1469571"/>
              <a:ext cx="0" cy="201474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e 33">
              <a:extLst>
                <a:ext uri="{FF2B5EF4-FFF2-40B4-BE49-F238E27FC236}">
                  <a16:creationId xmlns="" xmlns:a16="http://schemas.microsoft.com/office/drawing/2014/main" id="{075A353F-2E4D-83F2-7F3C-44FAC09FCAE9}"/>
                </a:ext>
              </a:extLst>
            </p:cNvPr>
            <p:cNvGrpSpPr/>
            <p:nvPr/>
          </p:nvGrpSpPr>
          <p:grpSpPr>
            <a:xfrm>
              <a:off x="4502303" y="1572173"/>
              <a:ext cx="164686" cy="73812"/>
              <a:chOff x="5032375" y="2241550"/>
              <a:chExt cx="184150" cy="8253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79536093-A8EA-EC14-A882-94226488F51D}"/>
                  </a:ext>
                </a:extLst>
              </p:cNvPr>
              <p:cNvSpPr/>
              <p:nvPr/>
            </p:nvSpPr>
            <p:spPr>
              <a:xfrm>
                <a:off x="5073650" y="2241550"/>
                <a:ext cx="82535" cy="82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3" name="Connecteur droit 32">
                <a:extLst>
                  <a:ext uri="{FF2B5EF4-FFF2-40B4-BE49-F238E27FC236}">
                    <a16:creationId xmlns="" xmlns:a16="http://schemas.microsoft.com/office/drawing/2014/main" id="{6D942D23-15CA-5B79-12F8-01AB63F50A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2375" y="2282817"/>
                <a:ext cx="18415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>
              <a:extLst>
                <a:ext uri="{FF2B5EF4-FFF2-40B4-BE49-F238E27FC236}">
                  <a16:creationId xmlns="" xmlns:a16="http://schemas.microsoft.com/office/drawing/2014/main" id="{F527B90C-166C-F172-FF4F-1193EA4AED95}"/>
                </a:ext>
              </a:extLst>
            </p:cNvPr>
            <p:cNvGrpSpPr/>
            <p:nvPr/>
          </p:nvGrpSpPr>
          <p:grpSpPr>
            <a:xfrm>
              <a:off x="4393185" y="1883113"/>
              <a:ext cx="273804" cy="73812"/>
              <a:chOff x="4970701" y="2241550"/>
              <a:chExt cx="306164" cy="8253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E88D7461-640F-C550-B65B-EADABD3A1E3A}"/>
                  </a:ext>
                </a:extLst>
              </p:cNvPr>
              <p:cNvSpPr/>
              <p:nvPr/>
            </p:nvSpPr>
            <p:spPr>
              <a:xfrm>
                <a:off x="5073650" y="2241550"/>
                <a:ext cx="82535" cy="82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" name="Connecteur droit 36">
                <a:extLst>
                  <a:ext uri="{FF2B5EF4-FFF2-40B4-BE49-F238E27FC236}">
                    <a16:creationId xmlns="" xmlns:a16="http://schemas.microsoft.com/office/drawing/2014/main" id="{20F70CFB-8849-9C31-30A0-EE9A001F3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0701" y="2282817"/>
                <a:ext cx="306164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e 39">
              <a:extLst>
                <a:ext uri="{FF2B5EF4-FFF2-40B4-BE49-F238E27FC236}">
                  <a16:creationId xmlns="" xmlns:a16="http://schemas.microsoft.com/office/drawing/2014/main" id="{313DC092-2120-B7A6-025E-A87EBDDDAFE3}"/>
                </a:ext>
              </a:extLst>
            </p:cNvPr>
            <p:cNvGrpSpPr/>
            <p:nvPr/>
          </p:nvGrpSpPr>
          <p:grpSpPr>
            <a:xfrm>
              <a:off x="3846396" y="2196082"/>
              <a:ext cx="820593" cy="40887"/>
              <a:chOff x="4667265" y="2262491"/>
              <a:chExt cx="917575" cy="4571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A7C4ED2F-F116-6C3E-9A35-262B0888960A}"/>
                  </a:ext>
                </a:extLst>
              </p:cNvPr>
              <p:cNvSpPr/>
              <p:nvPr/>
            </p:nvSpPr>
            <p:spPr>
              <a:xfrm>
                <a:off x="5110466" y="2262491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2" name="Connecteur droit 41">
                <a:extLst>
                  <a:ext uri="{FF2B5EF4-FFF2-40B4-BE49-F238E27FC236}">
                    <a16:creationId xmlns="" xmlns:a16="http://schemas.microsoft.com/office/drawing/2014/main" id="{611411E7-A468-B3FB-58E6-5B9D432150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7265" y="2285350"/>
                <a:ext cx="91757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e 44">
              <a:extLst>
                <a:ext uri="{FF2B5EF4-FFF2-40B4-BE49-F238E27FC236}">
                  <a16:creationId xmlns="" xmlns:a16="http://schemas.microsoft.com/office/drawing/2014/main" id="{774FDEA2-F96C-91E4-8F78-B7B7D5082E4B}"/>
                </a:ext>
              </a:extLst>
            </p:cNvPr>
            <p:cNvGrpSpPr/>
            <p:nvPr/>
          </p:nvGrpSpPr>
          <p:grpSpPr>
            <a:xfrm>
              <a:off x="4578967" y="2466033"/>
              <a:ext cx="195451" cy="73812"/>
              <a:chOff x="5013340" y="2241550"/>
              <a:chExt cx="218551" cy="8253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5C56F3A9-5E94-D39C-EA81-2B0C44E22A1D}"/>
                  </a:ext>
                </a:extLst>
              </p:cNvPr>
              <p:cNvSpPr/>
              <p:nvPr/>
            </p:nvSpPr>
            <p:spPr>
              <a:xfrm>
                <a:off x="5073650" y="2241550"/>
                <a:ext cx="82535" cy="82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7" name="Connecteur droit 46">
                <a:extLst>
                  <a:ext uri="{FF2B5EF4-FFF2-40B4-BE49-F238E27FC236}">
                    <a16:creationId xmlns="" xmlns:a16="http://schemas.microsoft.com/office/drawing/2014/main" id="{F5500C70-A9C5-A552-7212-C34F11F822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340" y="2282817"/>
                <a:ext cx="218551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e 49">
              <a:extLst>
                <a:ext uri="{FF2B5EF4-FFF2-40B4-BE49-F238E27FC236}">
                  <a16:creationId xmlns="" xmlns:a16="http://schemas.microsoft.com/office/drawing/2014/main" id="{86E18BA2-93E1-F85B-D6BE-B21AAE5CF8FE}"/>
                </a:ext>
              </a:extLst>
            </p:cNvPr>
            <p:cNvGrpSpPr/>
            <p:nvPr/>
          </p:nvGrpSpPr>
          <p:grpSpPr>
            <a:xfrm>
              <a:off x="4482427" y="2736489"/>
              <a:ext cx="224287" cy="73812"/>
              <a:chOff x="5003815" y="2241550"/>
              <a:chExt cx="250795" cy="82535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04825589-B0B3-C240-352B-16877D15D8DF}"/>
                  </a:ext>
                </a:extLst>
              </p:cNvPr>
              <p:cNvSpPr/>
              <p:nvPr/>
            </p:nvSpPr>
            <p:spPr>
              <a:xfrm>
                <a:off x="5073650" y="2241550"/>
                <a:ext cx="82535" cy="82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2" name="Connecteur droit 51">
                <a:extLst>
                  <a:ext uri="{FF2B5EF4-FFF2-40B4-BE49-F238E27FC236}">
                    <a16:creationId xmlns="" xmlns:a16="http://schemas.microsoft.com/office/drawing/2014/main" id="{4B7EA413-C27A-C4CD-5992-288CA2784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3815" y="2282817"/>
                <a:ext cx="25079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7FB0EECF-4243-0C03-4D49-68EAAB9F74A8}"/>
                </a:ext>
              </a:extLst>
            </p:cNvPr>
            <p:cNvGrpSpPr/>
            <p:nvPr/>
          </p:nvGrpSpPr>
          <p:grpSpPr>
            <a:xfrm>
              <a:off x="4393185" y="3045538"/>
              <a:ext cx="245383" cy="73812"/>
              <a:chOff x="4980226" y="2241550"/>
              <a:chExt cx="274384" cy="8253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F7332981-7341-67EF-45D2-F4E729161F31}"/>
                  </a:ext>
                </a:extLst>
              </p:cNvPr>
              <p:cNvSpPr/>
              <p:nvPr/>
            </p:nvSpPr>
            <p:spPr>
              <a:xfrm>
                <a:off x="5073650" y="2241550"/>
                <a:ext cx="82535" cy="825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9" name="Connecteur droit 58">
                <a:extLst>
                  <a:ext uri="{FF2B5EF4-FFF2-40B4-BE49-F238E27FC236}">
                    <a16:creationId xmlns="" xmlns:a16="http://schemas.microsoft.com/office/drawing/2014/main" id="{2FCE297B-B49F-97D5-67B3-855CA1B7A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0226" y="2282817"/>
                <a:ext cx="274384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Losange 60">
              <a:extLst>
                <a:ext uri="{FF2B5EF4-FFF2-40B4-BE49-F238E27FC236}">
                  <a16:creationId xmlns="" xmlns:a16="http://schemas.microsoft.com/office/drawing/2014/main" id="{544EA4B7-0045-A037-1BD3-EBBA1F847442}"/>
                </a:ext>
              </a:extLst>
            </p:cNvPr>
            <p:cNvSpPr/>
            <p:nvPr/>
          </p:nvSpPr>
          <p:spPr>
            <a:xfrm>
              <a:off x="4505129" y="3290750"/>
              <a:ext cx="127774" cy="133453"/>
            </a:xfrm>
            <a:prstGeom prst="diamond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="" xmlns:a16="http://schemas.microsoft.com/office/drawing/2014/main" id="{C02C931E-1C8B-730C-0E06-D4C704A7B971}"/>
                </a:ext>
              </a:extLst>
            </p:cNvPr>
            <p:cNvSpPr txBox="1"/>
            <p:nvPr/>
          </p:nvSpPr>
          <p:spPr>
            <a:xfrm>
              <a:off x="4071028" y="3569899"/>
              <a:ext cx="53251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Platinum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677B2A41-A9D1-962F-883A-3491B85EDA87}"/>
                </a:ext>
              </a:extLst>
            </p:cNvPr>
            <p:cNvSpPr txBox="1"/>
            <p:nvPr/>
          </p:nvSpPr>
          <p:spPr>
            <a:xfrm>
              <a:off x="4745413" y="3569899"/>
              <a:ext cx="51809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Controls</a:t>
              </a:r>
            </a:p>
          </p:txBody>
        </p:sp>
      </p:grpSp>
      <p:grpSp>
        <p:nvGrpSpPr>
          <p:cNvPr id="173" name="Groupe 172">
            <a:extLst>
              <a:ext uri="{FF2B5EF4-FFF2-40B4-BE49-F238E27FC236}">
                <a16:creationId xmlns="" xmlns:a16="http://schemas.microsoft.com/office/drawing/2014/main" id="{78E2C6EB-475A-4E98-03FF-43C0A8A0E06A}"/>
              </a:ext>
            </a:extLst>
          </p:cNvPr>
          <p:cNvGrpSpPr/>
          <p:nvPr/>
        </p:nvGrpSpPr>
        <p:grpSpPr>
          <a:xfrm>
            <a:off x="5594715" y="4119535"/>
            <a:ext cx="1654123" cy="2048651"/>
            <a:chOff x="3609381" y="4279805"/>
            <a:chExt cx="1654123" cy="2048651"/>
          </a:xfrm>
        </p:grpSpPr>
        <p:cxnSp>
          <p:nvCxnSpPr>
            <p:cNvPr id="111" name="Connecteur droit 110">
              <a:extLst>
                <a:ext uri="{FF2B5EF4-FFF2-40B4-BE49-F238E27FC236}">
                  <a16:creationId xmlns="" xmlns:a16="http://schemas.microsoft.com/office/drawing/2014/main" id="{0FBDCEA5-D191-4238-9FC6-25A0B7640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989" y="4279805"/>
              <a:ext cx="0" cy="172916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="" xmlns:a16="http://schemas.microsoft.com/office/drawing/2014/main" id="{0B4E108F-75CA-02D3-5E71-0C3BDEE9EF8B}"/>
                </a:ext>
              </a:extLst>
            </p:cNvPr>
            <p:cNvCxnSpPr/>
            <p:nvPr/>
          </p:nvCxnSpPr>
          <p:spPr>
            <a:xfrm>
              <a:off x="3609381" y="6004230"/>
              <a:ext cx="156760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ZoneTexte 112">
              <a:extLst>
                <a:ext uri="{FF2B5EF4-FFF2-40B4-BE49-F238E27FC236}">
                  <a16:creationId xmlns="" xmlns:a16="http://schemas.microsoft.com/office/drawing/2014/main" id="{670B2AF9-DA04-18B5-B78A-95E809A205BB}"/>
                </a:ext>
              </a:extLst>
            </p:cNvPr>
            <p:cNvSpPr txBox="1"/>
            <p:nvPr/>
          </p:nvSpPr>
          <p:spPr>
            <a:xfrm>
              <a:off x="3737864" y="600422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0.3</a:t>
              </a:r>
            </a:p>
          </p:txBody>
        </p:sp>
        <p:cxnSp>
          <p:nvCxnSpPr>
            <p:cNvPr id="114" name="Connecteur droit 113">
              <a:extLst>
                <a:ext uri="{FF2B5EF4-FFF2-40B4-BE49-F238E27FC236}">
                  <a16:creationId xmlns="" xmlns:a16="http://schemas.microsoft.com/office/drawing/2014/main" id="{39CF8C26-08B6-A78C-2E01-343F01F42E65}"/>
                </a:ext>
              </a:extLst>
            </p:cNvPr>
            <p:cNvCxnSpPr/>
            <p:nvPr/>
          </p:nvCxnSpPr>
          <p:spPr>
            <a:xfrm>
              <a:off x="3887816" y="6004230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ZoneTexte 118">
              <a:extLst>
                <a:ext uri="{FF2B5EF4-FFF2-40B4-BE49-F238E27FC236}">
                  <a16:creationId xmlns="" xmlns:a16="http://schemas.microsoft.com/office/drawing/2014/main" id="{FDFD92E9-591B-DC54-4AA4-17B9977FFD7E}"/>
                </a:ext>
              </a:extLst>
            </p:cNvPr>
            <p:cNvSpPr txBox="1"/>
            <p:nvPr/>
          </p:nvSpPr>
          <p:spPr>
            <a:xfrm>
              <a:off x="4083894" y="6004229"/>
              <a:ext cx="261198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0.5</a:t>
              </a: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="" xmlns:a16="http://schemas.microsoft.com/office/drawing/2014/main" id="{6DCD629C-734B-5423-4213-61ACB3CBE54D}"/>
                </a:ext>
              </a:extLst>
            </p:cNvPr>
            <p:cNvCxnSpPr/>
            <p:nvPr/>
          </p:nvCxnSpPr>
          <p:spPr>
            <a:xfrm>
              <a:off x="4214493" y="6004230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ZoneTexte 120">
              <a:extLst>
                <a:ext uri="{FF2B5EF4-FFF2-40B4-BE49-F238E27FC236}">
                  <a16:creationId xmlns="" xmlns:a16="http://schemas.microsoft.com/office/drawing/2014/main" id="{7905B7D5-E3DE-E1AC-FD3C-6F4FE33DBB22}"/>
                </a:ext>
              </a:extLst>
            </p:cNvPr>
            <p:cNvSpPr txBox="1"/>
            <p:nvPr/>
          </p:nvSpPr>
          <p:spPr>
            <a:xfrm>
              <a:off x="4570563" y="6008970"/>
              <a:ext cx="203855" cy="1651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122" name="Connecteur droit 121">
              <a:extLst>
                <a:ext uri="{FF2B5EF4-FFF2-40B4-BE49-F238E27FC236}">
                  <a16:creationId xmlns="" xmlns:a16="http://schemas.microsoft.com/office/drawing/2014/main" id="{8A1A1C4C-438F-BF60-9E26-56A923D0B64B}"/>
                </a:ext>
              </a:extLst>
            </p:cNvPr>
            <p:cNvCxnSpPr>
              <a:cxnSpLocks/>
            </p:cNvCxnSpPr>
            <p:nvPr/>
          </p:nvCxnSpPr>
          <p:spPr>
            <a:xfrm>
              <a:off x="4666989" y="6008971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ZoneTexte 122">
              <a:extLst>
                <a:ext uri="{FF2B5EF4-FFF2-40B4-BE49-F238E27FC236}">
                  <a16:creationId xmlns="" xmlns:a16="http://schemas.microsoft.com/office/drawing/2014/main" id="{E900F866-39BF-7DDF-AFAB-AA81F2B53528}"/>
                </a:ext>
              </a:extLst>
            </p:cNvPr>
            <p:cNvSpPr txBox="1"/>
            <p:nvPr/>
          </p:nvSpPr>
          <p:spPr>
            <a:xfrm>
              <a:off x="5002754" y="6004229"/>
              <a:ext cx="22794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="" xmlns:a16="http://schemas.microsoft.com/office/drawing/2014/main" id="{C821112B-FF77-7A8A-525C-5789472DCB62}"/>
                </a:ext>
              </a:extLst>
            </p:cNvPr>
            <p:cNvCxnSpPr/>
            <p:nvPr/>
          </p:nvCxnSpPr>
          <p:spPr>
            <a:xfrm>
              <a:off x="5119486" y="6004230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="" xmlns:a16="http://schemas.microsoft.com/office/drawing/2014/main" id="{C50218BA-3F76-09D0-38ED-A4099B078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869" y="4279805"/>
              <a:ext cx="0" cy="172442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e 127">
              <a:extLst>
                <a:ext uri="{FF2B5EF4-FFF2-40B4-BE49-F238E27FC236}">
                  <a16:creationId xmlns="" xmlns:a16="http://schemas.microsoft.com/office/drawing/2014/main" id="{31EB9D27-80AF-BA29-8D41-1EDD64609A1A}"/>
                </a:ext>
              </a:extLst>
            </p:cNvPr>
            <p:cNvGrpSpPr/>
            <p:nvPr/>
          </p:nvGrpSpPr>
          <p:grpSpPr>
            <a:xfrm>
              <a:off x="4337286" y="4394638"/>
              <a:ext cx="443649" cy="40887"/>
              <a:chOff x="4887591" y="2262491"/>
              <a:chExt cx="496082" cy="45719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E6BD1985-23E3-7287-BA90-B0E9A989DC30}"/>
                  </a:ext>
                </a:extLst>
              </p:cNvPr>
              <p:cNvSpPr/>
              <p:nvPr/>
            </p:nvSpPr>
            <p:spPr>
              <a:xfrm>
                <a:off x="5110466" y="2262491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42" name="Connecteur droit 141">
                <a:extLst>
                  <a:ext uri="{FF2B5EF4-FFF2-40B4-BE49-F238E27FC236}">
                    <a16:creationId xmlns="" xmlns:a16="http://schemas.microsoft.com/office/drawing/2014/main" id="{EBE9D40F-778A-F623-C303-9451A0C54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87591" y="2285350"/>
                <a:ext cx="49608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Losange 131">
              <a:extLst>
                <a:ext uri="{FF2B5EF4-FFF2-40B4-BE49-F238E27FC236}">
                  <a16:creationId xmlns="" xmlns:a16="http://schemas.microsoft.com/office/drawing/2014/main" id="{F70E99A6-63F3-D799-F844-EDEE6CA5CE3D}"/>
                </a:ext>
              </a:extLst>
            </p:cNvPr>
            <p:cNvSpPr/>
            <p:nvPr/>
          </p:nvSpPr>
          <p:spPr>
            <a:xfrm>
              <a:off x="4391861" y="5776306"/>
              <a:ext cx="314852" cy="181151"/>
            </a:xfrm>
            <a:prstGeom prst="diamond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="" xmlns:a16="http://schemas.microsoft.com/office/drawing/2014/main" id="{B0A4B565-B0D9-FCB2-C887-60E3A040D500}"/>
                </a:ext>
              </a:extLst>
            </p:cNvPr>
            <p:cNvSpPr txBox="1"/>
            <p:nvPr/>
          </p:nvSpPr>
          <p:spPr>
            <a:xfrm>
              <a:off x="4071028" y="6128401"/>
              <a:ext cx="53251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Platinum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="" xmlns:a16="http://schemas.microsoft.com/office/drawing/2014/main" id="{BB8369AA-C10B-4FE8-95B9-5C2B5B7BDEF7}"/>
                </a:ext>
              </a:extLst>
            </p:cNvPr>
            <p:cNvSpPr txBox="1"/>
            <p:nvPr/>
          </p:nvSpPr>
          <p:spPr>
            <a:xfrm>
              <a:off x="4745413" y="6128401"/>
              <a:ext cx="51809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Controls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="" xmlns:a16="http://schemas.microsoft.com/office/drawing/2014/main" id="{60E87E14-B689-B817-19C0-E59ABCEFC908}"/>
                </a:ext>
              </a:extLst>
            </p:cNvPr>
            <p:cNvSpPr txBox="1"/>
            <p:nvPr/>
          </p:nvSpPr>
          <p:spPr>
            <a:xfrm>
              <a:off x="4780937" y="6004229"/>
              <a:ext cx="2920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1.5</a:t>
              </a:r>
            </a:p>
          </p:txBody>
        </p:sp>
        <p:cxnSp>
          <p:nvCxnSpPr>
            <p:cNvPr id="148" name="Connecteur droit 147">
              <a:extLst>
                <a:ext uri="{FF2B5EF4-FFF2-40B4-BE49-F238E27FC236}">
                  <a16:creationId xmlns="" xmlns:a16="http://schemas.microsoft.com/office/drawing/2014/main" id="{E629573A-007B-E06B-CB2A-048139E70994}"/>
                </a:ext>
              </a:extLst>
            </p:cNvPr>
            <p:cNvCxnSpPr/>
            <p:nvPr/>
          </p:nvCxnSpPr>
          <p:spPr>
            <a:xfrm>
              <a:off x="4930419" y="6004230"/>
              <a:ext cx="0" cy="3685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e 152">
              <a:extLst>
                <a:ext uri="{FF2B5EF4-FFF2-40B4-BE49-F238E27FC236}">
                  <a16:creationId xmlns="" xmlns:a16="http://schemas.microsoft.com/office/drawing/2014/main" id="{536DEAF8-258A-189C-6B1F-05F837580160}"/>
                </a:ext>
              </a:extLst>
            </p:cNvPr>
            <p:cNvGrpSpPr/>
            <p:nvPr/>
          </p:nvGrpSpPr>
          <p:grpSpPr>
            <a:xfrm>
              <a:off x="3962274" y="4702015"/>
              <a:ext cx="783137" cy="40887"/>
              <a:chOff x="4721955" y="2262491"/>
              <a:chExt cx="875693" cy="45719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522E2858-277C-AA53-573E-D30FC7B7063E}"/>
                  </a:ext>
                </a:extLst>
              </p:cNvPr>
              <p:cNvSpPr/>
              <p:nvPr/>
            </p:nvSpPr>
            <p:spPr>
              <a:xfrm>
                <a:off x="5110466" y="2262491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55" name="Connecteur droit 154">
                <a:extLst>
                  <a:ext uri="{FF2B5EF4-FFF2-40B4-BE49-F238E27FC236}">
                    <a16:creationId xmlns="" xmlns:a16="http://schemas.microsoft.com/office/drawing/2014/main" id="{60AF680E-35B9-460B-6E0F-F15D01548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1955" y="2285350"/>
                <a:ext cx="875693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e 157">
              <a:extLst>
                <a:ext uri="{FF2B5EF4-FFF2-40B4-BE49-F238E27FC236}">
                  <a16:creationId xmlns="" xmlns:a16="http://schemas.microsoft.com/office/drawing/2014/main" id="{4E32944C-3C42-1151-9E3F-410A6094D572}"/>
                </a:ext>
              </a:extLst>
            </p:cNvPr>
            <p:cNvGrpSpPr/>
            <p:nvPr/>
          </p:nvGrpSpPr>
          <p:grpSpPr>
            <a:xfrm>
              <a:off x="4513641" y="4985141"/>
              <a:ext cx="489113" cy="40887"/>
              <a:chOff x="4865687" y="2262491"/>
              <a:chExt cx="546919" cy="45719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="" xmlns:a16="http://schemas.microsoft.com/office/drawing/2014/main" id="{210C3AAD-0D25-4032-A695-9346766A2489}"/>
                  </a:ext>
                </a:extLst>
              </p:cNvPr>
              <p:cNvSpPr/>
              <p:nvPr/>
            </p:nvSpPr>
            <p:spPr>
              <a:xfrm>
                <a:off x="5110466" y="2262491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60" name="Connecteur droit 159">
                <a:extLst>
                  <a:ext uri="{FF2B5EF4-FFF2-40B4-BE49-F238E27FC236}">
                    <a16:creationId xmlns="" xmlns:a16="http://schemas.microsoft.com/office/drawing/2014/main" id="{83AEF1C9-7434-0BBD-886C-5261F65456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5687" y="2285350"/>
                <a:ext cx="546919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e 162">
              <a:extLst>
                <a:ext uri="{FF2B5EF4-FFF2-40B4-BE49-F238E27FC236}">
                  <a16:creationId xmlns="" xmlns:a16="http://schemas.microsoft.com/office/drawing/2014/main" id="{980AB0D3-F0FF-C18B-05AC-0F5158BE027D}"/>
                </a:ext>
              </a:extLst>
            </p:cNvPr>
            <p:cNvGrpSpPr/>
            <p:nvPr/>
          </p:nvGrpSpPr>
          <p:grpSpPr>
            <a:xfrm>
              <a:off x="4053688" y="5220852"/>
              <a:ext cx="699301" cy="40887"/>
              <a:chOff x="4754985" y="2262491"/>
              <a:chExt cx="781949" cy="45719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BD70AAD0-DB3C-4447-F4C4-C4E357B764BE}"/>
                  </a:ext>
                </a:extLst>
              </p:cNvPr>
              <p:cNvSpPr/>
              <p:nvPr/>
            </p:nvSpPr>
            <p:spPr>
              <a:xfrm>
                <a:off x="5110466" y="2262491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65" name="Connecteur droit 164">
                <a:extLst>
                  <a:ext uri="{FF2B5EF4-FFF2-40B4-BE49-F238E27FC236}">
                    <a16:creationId xmlns="" xmlns:a16="http://schemas.microsoft.com/office/drawing/2014/main" id="{CA9625AD-EE9E-C3F4-C0DE-D83842DCD5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4985" y="2285350"/>
                <a:ext cx="781949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e 167">
              <a:extLst>
                <a:ext uri="{FF2B5EF4-FFF2-40B4-BE49-F238E27FC236}">
                  <a16:creationId xmlns="" xmlns:a16="http://schemas.microsoft.com/office/drawing/2014/main" id="{9E140E96-9073-551C-290C-B9C183CF2516}"/>
                </a:ext>
              </a:extLst>
            </p:cNvPr>
            <p:cNvGrpSpPr/>
            <p:nvPr/>
          </p:nvGrpSpPr>
          <p:grpSpPr>
            <a:xfrm>
              <a:off x="3923091" y="5557188"/>
              <a:ext cx="857843" cy="40887"/>
              <a:chOff x="4632013" y="2262491"/>
              <a:chExt cx="959228" cy="45719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ABEE4D25-48FC-A7F9-54EB-45A1FAEBCAFE}"/>
                  </a:ext>
                </a:extLst>
              </p:cNvPr>
              <p:cNvSpPr/>
              <p:nvPr/>
            </p:nvSpPr>
            <p:spPr>
              <a:xfrm>
                <a:off x="5110466" y="2262491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70" name="Connecteur droit 169">
                <a:extLst>
                  <a:ext uri="{FF2B5EF4-FFF2-40B4-BE49-F238E27FC236}">
                    <a16:creationId xmlns="" xmlns:a16="http://schemas.microsoft.com/office/drawing/2014/main" id="{96319C5C-7E2F-F7AD-BD96-CCE4810106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013" y="2285350"/>
                <a:ext cx="959228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416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002FDA8-6FF6-8CA6-78EB-D19B601DA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27720"/>
            <a:ext cx="10332000" cy="1645577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/>
              <a:t>Multiple </a:t>
            </a:r>
            <a:r>
              <a:rPr lang="fr-FR" dirty="0" err="1"/>
              <a:t>studies</a:t>
            </a:r>
            <a:r>
              <a:rPr lang="fr-FR" dirty="0"/>
              <a:t> have </a:t>
            </a:r>
            <a:r>
              <a:rPr lang="fr-FR" dirty="0" err="1"/>
              <a:t>suggested</a:t>
            </a:r>
            <a:r>
              <a:rPr lang="fr-FR" dirty="0"/>
              <a:t> </a:t>
            </a:r>
            <a:r>
              <a:rPr lang="fr-FR" dirty="0" err="1"/>
              <a:t>taht</a:t>
            </a:r>
            <a:r>
              <a:rPr lang="fr-FR" dirty="0"/>
              <a:t> dose-dense adjuvant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improves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. For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reason</a:t>
            </a:r>
            <a:r>
              <a:rPr lang="fr-FR" dirty="0"/>
              <a:t>, the ‘AC/EC’ phase of the KN522 </a:t>
            </a:r>
            <a:r>
              <a:rPr lang="fr-FR" dirty="0" err="1"/>
              <a:t>regimen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concurrent pembrolizumab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2 </a:t>
            </a:r>
            <a:r>
              <a:rPr lang="fr-FR" dirty="0" err="1"/>
              <a:t>weeks</a:t>
            </a:r>
            <a:r>
              <a:rPr lang="fr-FR" dirty="0"/>
              <a:t>, and not </a:t>
            </a:r>
            <a:r>
              <a:rPr lang="fr-FR" dirty="0" err="1"/>
              <a:t>every</a:t>
            </a:r>
            <a:r>
              <a:rPr lang="fr-FR" dirty="0"/>
              <a:t> 3 </a:t>
            </a:r>
            <a:r>
              <a:rPr lang="fr-FR" dirty="0" err="1"/>
              <a:t>weeks</a:t>
            </a:r>
            <a:r>
              <a:rPr lang="fr-FR" dirty="0"/>
              <a:t> as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in the </a:t>
            </a:r>
            <a:r>
              <a:rPr lang="fr-FR" dirty="0" err="1"/>
              <a:t>clinical</a:t>
            </a:r>
            <a:r>
              <a:rPr lang="fr-FR" dirty="0"/>
              <a:t> trial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630018" y="3538791"/>
            <a:ext cx="9770165" cy="21251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D83274C-AA08-B9C6-FAC0-5490770EAE29}"/>
              </a:ext>
            </a:extLst>
          </p:cNvPr>
          <p:cNvSpPr txBox="1"/>
          <p:nvPr/>
        </p:nvSpPr>
        <p:spPr>
          <a:xfrm>
            <a:off x="5486401" y="5489872"/>
            <a:ext cx="21294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18,46%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4511019" y="3804573"/>
            <a:ext cx="4828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Oui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10E7265-1495-8406-8228-498895ADA7E7}"/>
              </a:ext>
            </a:extLst>
          </p:cNvPr>
          <p:cNvSpPr txBox="1"/>
          <p:nvPr/>
        </p:nvSpPr>
        <p:spPr>
          <a:xfrm>
            <a:off x="1630018" y="4349364"/>
            <a:ext cx="3357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 err="1">
                <a:latin typeface="+mj-lt"/>
              </a:rPr>
              <a:t>Unsure</a:t>
            </a:r>
            <a:r>
              <a:rPr lang="fr-FR" sz="1400" b="1" dirty="0">
                <a:latin typeface="+mj-lt"/>
              </a:rPr>
              <a:t> as </a:t>
            </a:r>
            <a:r>
              <a:rPr lang="fr-FR" sz="1400" b="1" dirty="0" err="1">
                <a:latin typeface="+mj-lt"/>
              </a:rPr>
              <a:t>safety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efficacy</a:t>
            </a:r>
            <a:r>
              <a:rPr lang="fr-FR" sz="1400" b="1" dirty="0">
                <a:latin typeface="+mj-lt"/>
              </a:rPr>
              <a:t> confirmation </a:t>
            </a:r>
            <a:r>
              <a:rPr lang="fr-FR" sz="1400" b="1" dirty="0" err="1">
                <a:latin typeface="+mj-lt"/>
              </a:rPr>
              <a:t>needed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before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abandoning</a:t>
            </a:r>
            <a:r>
              <a:rPr lang="fr-FR" sz="1400" b="1" dirty="0">
                <a:latin typeface="+mj-lt"/>
              </a:rPr>
              <a:t> 3-weekly option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6505697" y="4413221"/>
            <a:ext cx="985162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13,85%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4993845" y="3729222"/>
            <a:ext cx="3193889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4993843" y="4335913"/>
            <a:ext cx="1505768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8298954" y="3804573"/>
            <a:ext cx="682646" cy="277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29,23%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4993844" y="3605265"/>
            <a:ext cx="0" cy="1474573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29CDE16-616D-504F-1B5B-B3D5B69ADD63}"/>
              </a:ext>
            </a:extLst>
          </p:cNvPr>
          <p:cNvSpPr txBox="1"/>
          <p:nvPr/>
        </p:nvSpPr>
        <p:spPr>
          <a:xfrm>
            <a:off x="4461326" y="5025720"/>
            <a:ext cx="53251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Non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9301009" y="5012896"/>
            <a:ext cx="985162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38,46%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129333A-6DA7-9F8D-CB1E-2D1A4DA3B1EE}"/>
              </a:ext>
            </a:extLst>
          </p:cNvPr>
          <p:cNvSpPr/>
          <p:nvPr/>
        </p:nvSpPr>
        <p:spPr>
          <a:xfrm>
            <a:off x="4993842" y="4942604"/>
            <a:ext cx="4213801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612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735BB51-71EC-2A7F-67CF-50322BFA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Dose dense anthracycline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27F35DE-F1DF-BD6E-7DFB-97ABCECFD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Early Breast Cancer Trialists' Collaborative Group (EBCTCG) . Lancet 2019</a:t>
            </a:r>
          </a:p>
        </p:txBody>
      </p:sp>
      <p:sp>
        <p:nvSpPr>
          <p:cNvPr id="11" name="Rectangle à coins arrondis 57">
            <a:extLst>
              <a:ext uri="{FF2B5EF4-FFF2-40B4-BE49-F238E27FC236}">
                <a16:creationId xmlns="" xmlns:a16="http://schemas.microsoft.com/office/drawing/2014/main" id="{7BA40A90-1460-E097-8940-80D55F8FE68E}"/>
              </a:ext>
            </a:extLst>
          </p:cNvPr>
          <p:cNvSpPr/>
          <p:nvPr/>
        </p:nvSpPr>
        <p:spPr>
          <a:xfrm>
            <a:off x="845708" y="1150341"/>
            <a:ext cx="4894078" cy="47970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98F3E17-41FC-2565-2DB5-8670DA1F0D54}"/>
              </a:ext>
            </a:extLst>
          </p:cNvPr>
          <p:cNvSpPr txBox="1"/>
          <p:nvPr/>
        </p:nvSpPr>
        <p:spPr>
          <a:xfrm>
            <a:off x="954707" y="987943"/>
            <a:ext cx="4032072" cy="31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Any </a:t>
            </a: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recurrence</a:t>
            </a: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, ER-negative (10 900 </a:t>
            </a: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women</a:t>
            </a: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="" xmlns:a16="http://schemas.microsoft.com/office/drawing/2014/main" id="{3C1A7D6E-8769-7E58-682E-C0555043D8B7}"/>
              </a:ext>
            </a:extLst>
          </p:cNvPr>
          <p:cNvGrpSpPr/>
          <p:nvPr/>
        </p:nvGrpSpPr>
        <p:grpSpPr>
          <a:xfrm>
            <a:off x="2222426" y="1736131"/>
            <a:ext cx="3328263" cy="2895404"/>
            <a:chOff x="1886764" y="1702968"/>
            <a:chExt cx="3328263" cy="2895404"/>
          </a:xfrm>
        </p:grpSpPr>
        <p:graphicFrame>
          <p:nvGraphicFramePr>
            <p:cNvPr id="13" name="Graphique 12">
              <a:extLst>
                <a:ext uri="{FF2B5EF4-FFF2-40B4-BE49-F238E27FC236}">
                  <a16:creationId xmlns="" xmlns:a16="http://schemas.microsoft.com/office/drawing/2014/main" id="{9B029C28-9C5A-45B4-F82B-F086082F1A7A}"/>
                </a:ext>
              </a:extLst>
            </p:cNvPr>
            <p:cNvGraphicFramePr/>
            <p:nvPr/>
          </p:nvGraphicFramePr>
          <p:xfrm>
            <a:off x="2132985" y="1728061"/>
            <a:ext cx="2764479" cy="2870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 Box 4">
              <a:extLst>
                <a:ext uri="{FF2B5EF4-FFF2-40B4-BE49-F238E27FC236}">
                  <a16:creationId xmlns="" xmlns:a16="http://schemas.microsoft.com/office/drawing/2014/main" id="{8585B378-E303-29F1-D2AF-58F9FDEF8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99287" y="3040106"/>
              <a:ext cx="14211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Recurrence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(%)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="" xmlns:a16="http://schemas.microsoft.com/office/drawing/2014/main" id="{E2B04DC2-685D-1E49-0472-C1A5F5023C25}"/>
                </a:ext>
              </a:extLst>
            </p:cNvPr>
            <p:cNvGrpSpPr/>
            <p:nvPr/>
          </p:nvGrpSpPr>
          <p:grpSpPr>
            <a:xfrm>
              <a:off x="2391508" y="2442684"/>
              <a:ext cx="2373353" cy="1782648"/>
              <a:chOff x="2391508" y="2442684"/>
              <a:chExt cx="2373353" cy="1782648"/>
            </a:xfrm>
          </p:grpSpPr>
          <p:sp>
            <p:nvSpPr>
              <p:cNvPr id="16" name="Forme libre 15">
                <a:extLst>
                  <a:ext uri="{FF2B5EF4-FFF2-40B4-BE49-F238E27FC236}">
                    <a16:creationId xmlns="" xmlns:a16="http://schemas.microsoft.com/office/drawing/2014/main" id="{AA1EBB47-CBC6-6103-BF4C-3DBE6B8AEE7B}"/>
                  </a:ext>
                </a:extLst>
              </p:cNvPr>
              <p:cNvSpPr/>
              <p:nvPr/>
            </p:nvSpPr>
            <p:spPr>
              <a:xfrm>
                <a:off x="2391508" y="2456822"/>
                <a:ext cx="2356338" cy="1768510"/>
              </a:xfrm>
              <a:custGeom>
                <a:avLst/>
                <a:gdLst>
                  <a:gd name="connsiteX0" fmla="*/ 0 w 2356338"/>
                  <a:gd name="connsiteY0" fmla="*/ 1768510 h 1768510"/>
                  <a:gd name="connsiteX1" fmla="*/ 256233 w 2356338"/>
                  <a:gd name="connsiteY1" fmla="*/ 1371600 h 1768510"/>
                  <a:gd name="connsiteX2" fmla="*/ 482321 w 2356338"/>
                  <a:gd name="connsiteY2" fmla="*/ 884255 h 1768510"/>
                  <a:gd name="connsiteX3" fmla="*/ 723481 w 2356338"/>
                  <a:gd name="connsiteY3" fmla="*/ 592853 h 1768510"/>
                  <a:gd name="connsiteX4" fmla="*/ 954593 w 2356338"/>
                  <a:gd name="connsiteY4" fmla="*/ 422031 h 1768510"/>
                  <a:gd name="connsiteX5" fmla="*/ 1190729 w 2356338"/>
                  <a:gd name="connsiteY5" fmla="*/ 311499 h 1768510"/>
                  <a:gd name="connsiteX6" fmla="*/ 1416817 w 2356338"/>
                  <a:gd name="connsiteY6" fmla="*/ 211015 h 1768510"/>
                  <a:gd name="connsiteX7" fmla="*/ 1663002 w 2356338"/>
                  <a:gd name="connsiteY7" fmla="*/ 145701 h 1768510"/>
                  <a:gd name="connsiteX8" fmla="*/ 1874017 w 2356338"/>
                  <a:gd name="connsiteY8" fmla="*/ 95459 h 1768510"/>
                  <a:gd name="connsiteX9" fmla="*/ 2120202 w 2356338"/>
                  <a:gd name="connsiteY9" fmla="*/ 45218 h 1768510"/>
                  <a:gd name="connsiteX10" fmla="*/ 2356338 w 2356338"/>
                  <a:gd name="connsiteY10" fmla="*/ 0 h 1768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6338" h="1768510">
                    <a:moveTo>
                      <a:pt x="0" y="1768510"/>
                    </a:moveTo>
                    <a:lnTo>
                      <a:pt x="256233" y="1371600"/>
                    </a:lnTo>
                    <a:lnTo>
                      <a:pt x="482321" y="884255"/>
                    </a:lnTo>
                    <a:lnTo>
                      <a:pt x="723481" y="592853"/>
                    </a:lnTo>
                    <a:lnTo>
                      <a:pt x="954593" y="422031"/>
                    </a:lnTo>
                    <a:lnTo>
                      <a:pt x="1190729" y="311499"/>
                    </a:lnTo>
                    <a:lnTo>
                      <a:pt x="1416817" y="211015"/>
                    </a:lnTo>
                    <a:lnTo>
                      <a:pt x="1663002" y="145701"/>
                    </a:lnTo>
                    <a:lnTo>
                      <a:pt x="1874017" y="95459"/>
                    </a:lnTo>
                    <a:lnTo>
                      <a:pt x="2120202" y="45218"/>
                    </a:lnTo>
                    <a:lnTo>
                      <a:pt x="2356338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="" xmlns:a16="http://schemas.microsoft.com/office/drawing/2014/main" id="{F8D8E6D0-376D-F368-3DBA-91D2D2A387A1}"/>
                  </a:ext>
                </a:extLst>
              </p:cNvPr>
              <p:cNvSpPr/>
              <p:nvPr/>
            </p:nvSpPr>
            <p:spPr>
              <a:xfrm>
                <a:off x="4719142" y="244268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="" xmlns:a16="http://schemas.microsoft.com/office/drawing/2014/main" id="{4C2DFA30-D289-AE45-ADCC-1C24B813593D}"/>
                  </a:ext>
                </a:extLst>
              </p:cNvPr>
              <p:cNvSpPr/>
              <p:nvPr/>
            </p:nvSpPr>
            <p:spPr>
              <a:xfrm>
                <a:off x="4477842" y="248078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="" xmlns:a16="http://schemas.microsoft.com/office/drawing/2014/main" id="{CA7E41E7-A40E-5DAA-5B75-CE4788CB9DB9}"/>
                  </a:ext>
                </a:extLst>
              </p:cNvPr>
              <p:cNvSpPr/>
              <p:nvPr/>
            </p:nvSpPr>
            <p:spPr>
              <a:xfrm>
                <a:off x="4242892" y="253475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82AAE710-4751-D293-392C-08D819711A6E}"/>
                  </a:ext>
                </a:extLst>
              </p:cNvPr>
              <p:cNvSpPr/>
              <p:nvPr/>
            </p:nvSpPr>
            <p:spPr>
              <a:xfrm>
                <a:off x="4014292" y="258873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="" xmlns:a16="http://schemas.microsoft.com/office/drawing/2014/main" id="{AA5AD4F2-1E9F-DF17-D442-BA41FF3322F6}"/>
                  </a:ext>
                </a:extLst>
              </p:cNvPr>
              <p:cNvSpPr/>
              <p:nvPr/>
            </p:nvSpPr>
            <p:spPr>
              <a:xfrm>
                <a:off x="3782517" y="265540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="" xmlns:a16="http://schemas.microsoft.com/office/drawing/2014/main" id="{2AB41280-EF33-4CC2-C864-939D5CC4505E}"/>
                  </a:ext>
                </a:extLst>
              </p:cNvPr>
              <p:cNvSpPr/>
              <p:nvPr/>
            </p:nvSpPr>
            <p:spPr>
              <a:xfrm>
                <a:off x="3544392" y="275065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="" xmlns:a16="http://schemas.microsoft.com/office/drawing/2014/main" id="{E34431C9-AE7D-1938-231F-9E3BAE0D142A}"/>
                  </a:ext>
                </a:extLst>
              </p:cNvPr>
              <p:cNvSpPr/>
              <p:nvPr/>
            </p:nvSpPr>
            <p:spPr>
              <a:xfrm>
                <a:off x="3322142" y="285860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="" xmlns:a16="http://schemas.microsoft.com/office/drawing/2014/main" id="{B781B43B-A59E-DCA8-921D-5099C3304E5B}"/>
                  </a:ext>
                </a:extLst>
              </p:cNvPr>
              <p:cNvSpPr/>
              <p:nvPr/>
            </p:nvSpPr>
            <p:spPr>
              <a:xfrm>
                <a:off x="3087192" y="303323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="" xmlns:a16="http://schemas.microsoft.com/office/drawing/2014/main" id="{61BAF2E3-ED31-8366-C752-0A9EDE421D78}"/>
                  </a:ext>
                </a:extLst>
              </p:cNvPr>
              <p:cNvSpPr/>
              <p:nvPr/>
            </p:nvSpPr>
            <p:spPr>
              <a:xfrm>
                <a:off x="2849067" y="332215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="" xmlns:a16="http://schemas.microsoft.com/office/drawing/2014/main" id="{580EC899-565E-3CFB-1798-8712D2BDAAD6}"/>
                  </a:ext>
                </a:extLst>
              </p:cNvPr>
              <p:cNvSpPr/>
              <p:nvPr/>
            </p:nvSpPr>
            <p:spPr>
              <a:xfrm>
                <a:off x="2607767" y="382063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="" xmlns:a16="http://schemas.microsoft.com/office/drawing/2014/main" id="{266918EB-D43F-E58E-09FA-36A6DE0E66D7}"/>
                </a:ext>
              </a:extLst>
            </p:cNvPr>
            <p:cNvGrpSpPr/>
            <p:nvPr/>
          </p:nvGrpSpPr>
          <p:grpSpPr>
            <a:xfrm>
              <a:off x="2400300" y="2617052"/>
              <a:ext cx="2341701" cy="1608873"/>
              <a:chOff x="2400300" y="2617052"/>
              <a:chExt cx="2341701" cy="1608873"/>
            </a:xfrm>
          </p:grpSpPr>
          <p:sp>
            <p:nvSpPr>
              <p:cNvPr id="28" name="Forme libre 27">
                <a:extLst>
                  <a:ext uri="{FF2B5EF4-FFF2-40B4-BE49-F238E27FC236}">
                    <a16:creationId xmlns="" xmlns:a16="http://schemas.microsoft.com/office/drawing/2014/main" id="{2E6ED9E4-F8CC-35EB-6265-839B851EB9C1}"/>
                  </a:ext>
                </a:extLst>
              </p:cNvPr>
              <p:cNvSpPr/>
              <p:nvPr/>
            </p:nvSpPr>
            <p:spPr>
              <a:xfrm>
                <a:off x="2400300" y="2635250"/>
                <a:ext cx="2333625" cy="1590675"/>
              </a:xfrm>
              <a:custGeom>
                <a:avLst/>
                <a:gdLst>
                  <a:gd name="connsiteX0" fmla="*/ 0 w 2333625"/>
                  <a:gd name="connsiteY0" fmla="*/ 1590675 h 1590675"/>
                  <a:gd name="connsiteX1" fmla="*/ 247650 w 2333625"/>
                  <a:gd name="connsiteY1" fmla="*/ 1289050 h 1590675"/>
                  <a:gd name="connsiteX2" fmla="*/ 473075 w 2333625"/>
                  <a:gd name="connsiteY2" fmla="*/ 825500 h 1590675"/>
                  <a:gd name="connsiteX3" fmla="*/ 708025 w 2333625"/>
                  <a:gd name="connsiteY3" fmla="*/ 581025 h 1590675"/>
                  <a:gd name="connsiteX4" fmla="*/ 946150 w 2333625"/>
                  <a:gd name="connsiteY4" fmla="*/ 425450 h 1590675"/>
                  <a:gd name="connsiteX5" fmla="*/ 1168400 w 2333625"/>
                  <a:gd name="connsiteY5" fmla="*/ 333375 h 1590675"/>
                  <a:gd name="connsiteX6" fmla="*/ 1403350 w 2333625"/>
                  <a:gd name="connsiteY6" fmla="*/ 250825 h 1590675"/>
                  <a:gd name="connsiteX7" fmla="*/ 1638300 w 2333625"/>
                  <a:gd name="connsiteY7" fmla="*/ 200025 h 1590675"/>
                  <a:gd name="connsiteX8" fmla="*/ 1876425 w 2333625"/>
                  <a:gd name="connsiteY8" fmla="*/ 101600 h 1590675"/>
                  <a:gd name="connsiteX9" fmla="*/ 2098675 w 2333625"/>
                  <a:gd name="connsiteY9" fmla="*/ 60325 h 1590675"/>
                  <a:gd name="connsiteX10" fmla="*/ 2333625 w 2333625"/>
                  <a:gd name="connsiteY10" fmla="*/ 0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3625" h="1590675">
                    <a:moveTo>
                      <a:pt x="0" y="1590675"/>
                    </a:moveTo>
                    <a:lnTo>
                      <a:pt x="247650" y="1289050"/>
                    </a:lnTo>
                    <a:lnTo>
                      <a:pt x="473075" y="825500"/>
                    </a:lnTo>
                    <a:lnTo>
                      <a:pt x="708025" y="581025"/>
                    </a:lnTo>
                    <a:lnTo>
                      <a:pt x="946150" y="425450"/>
                    </a:lnTo>
                    <a:lnTo>
                      <a:pt x="1168400" y="333375"/>
                    </a:lnTo>
                    <a:lnTo>
                      <a:pt x="1403350" y="250825"/>
                    </a:lnTo>
                    <a:lnTo>
                      <a:pt x="1638300" y="200025"/>
                    </a:lnTo>
                    <a:lnTo>
                      <a:pt x="1876425" y="101600"/>
                    </a:lnTo>
                    <a:lnTo>
                      <a:pt x="2098675" y="60325"/>
                    </a:lnTo>
                    <a:lnTo>
                      <a:pt x="2333625" y="0"/>
                    </a:ln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01A10C0F-5B37-FE97-A0C5-C5D4DB7085B9}"/>
                  </a:ext>
                </a:extLst>
              </p:cNvPr>
              <p:cNvSpPr/>
              <p:nvPr/>
            </p:nvSpPr>
            <p:spPr>
              <a:xfrm>
                <a:off x="4696282" y="2617052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48F12129-A899-1455-6926-DB06B6044520}"/>
                  </a:ext>
                </a:extLst>
              </p:cNvPr>
              <p:cNvSpPr/>
              <p:nvPr/>
            </p:nvSpPr>
            <p:spPr>
              <a:xfrm>
                <a:off x="4480382" y="2671027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0C8287D1-6EF8-9BE4-A08A-5A57A439739D}"/>
                  </a:ext>
                </a:extLst>
              </p:cNvPr>
              <p:cNvSpPr/>
              <p:nvPr/>
            </p:nvSpPr>
            <p:spPr>
              <a:xfrm>
                <a:off x="4242257" y="2718652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3BEAD267-47AF-E5B3-0ECA-CADD07D2FA1B}"/>
                  </a:ext>
                </a:extLst>
              </p:cNvPr>
              <p:cNvSpPr/>
              <p:nvPr/>
            </p:nvSpPr>
            <p:spPr>
              <a:xfrm>
                <a:off x="4010482" y="2813902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52297BD5-B98E-742C-6AFB-38ADE00CCDE8}"/>
                  </a:ext>
                </a:extLst>
              </p:cNvPr>
              <p:cNvSpPr/>
              <p:nvPr/>
            </p:nvSpPr>
            <p:spPr>
              <a:xfrm>
                <a:off x="3785057" y="2864702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4767391B-C4A3-DD7A-A3D5-150D052FBE2D}"/>
                  </a:ext>
                </a:extLst>
              </p:cNvPr>
              <p:cNvSpPr/>
              <p:nvPr/>
            </p:nvSpPr>
            <p:spPr>
              <a:xfrm>
                <a:off x="3550107" y="2947252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8972D66E-7D47-1E6F-37AF-02832352CAA4}"/>
                  </a:ext>
                </a:extLst>
              </p:cNvPr>
              <p:cNvSpPr/>
              <p:nvPr/>
            </p:nvSpPr>
            <p:spPr>
              <a:xfrm>
                <a:off x="3318332" y="3052027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B2AD30F1-418C-9861-CAA2-8A49547EC935}"/>
                  </a:ext>
                </a:extLst>
              </p:cNvPr>
              <p:cNvSpPr/>
              <p:nvPr/>
            </p:nvSpPr>
            <p:spPr>
              <a:xfrm>
                <a:off x="3092907" y="3194902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26DC1891-0FA8-9B6D-FFA3-801FB773661A}"/>
                  </a:ext>
                </a:extLst>
              </p:cNvPr>
              <p:cNvSpPr/>
              <p:nvPr/>
            </p:nvSpPr>
            <p:spPr>
              <a:xfrm>
                <a:off x="2851607" y="3445727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D3F39B42-1280-0599-0C71-AD78D79FE388}"/>
                  </a:ext>
                </a:extLst>
              </p:cNvPr>
              <p:cNvSpPr/>
              <p:nvPr/>
            </p:nvSpPr>
            <p:spPr>
              <a:xfrm>
                <a:off x="2613482" y="3912452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="" xmlns:a16="http://schemas.microsoft.com/office/drawing/2014/main" id="{CC531EE7-C416-D97B-37C5-50D01796BB70}"/>
                </a:ext>
              </a:extLst>
            </p:cNvPr>
            <p:cNvGrpSpPr/>
            <p:nvPr/>
          </p:nvGrpSpPr>
          <p:grpSpPr>
            <a:xfrm>
              <a:off x="2511564" y="1923011"/>
              <a:ext cx="192406" cy="45719"/>
              <a:chOff x="3585983" y="1857930"/>
              <a:chExt cx="192406" cy="45719"/>
            </a:xfrm>
          </p:grpSpPr>
          <p:sp>
            <p:nvSpPr>
              <p:cNvPr id="40" name="Ellipse 39">
                <a:extLst>
                  <a:ext uri="{FF2B5EF4-FFF2-40B4-BE49-F238E27FC236}">
                    <a16:creationId xmlns="" xmlns:a16="http://schemas.microsoft.com/office/drawing/2014/main" id="{B10E803B-9D28-E895-3B46-0A1EBF67FA97}"/>
                  </a:ext>
                </a:extLst>
              </p:cNvPr>
              <p:cNvSpPr/>
              <p:nvPr/>
            </p:nvSpPr>
            <p:spPr>
              <a:xfrm>
                <a:off x="3659327" y="1857930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2" name="Connecteur droit 41">
                <a:extLst>
                  <a:ext uri="{FF2B5EF4-FFF2-40B4-BE49-F238E27FC236}">
                    <a16:creationId xmlns="" xmlns:a16="http://schemas.microsoft.com/office/drawing/2014/main" id="{D8ED45B5-9A50-1132-1FE2-84AD33DBA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5983" y="1880789"/>
                <a:ext cx="192406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9B7902B4-B9DA-8DC6-88AD-436A4C2F6312}"/>
                </a:ext>
              </a:extLst>
            </p:cNvPr>
            <p:cNvSpPr txBox="1"/>
            <p:nvPr/>
          </p:nvSpPr>
          <p:spPr>
            <a:xfrm>
              <a:off x="2667078" y="1845843"/>
              <a:ext cx="93166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Standard </a:t>
              </a:r>
              <a:r>
                <a:rPr lang="fr-FR" sz="700" dirty="0" err="1">
                  <a:latin typeface="Arial" panose="020B0604020202020204" pitchFamily="34" charset="0"/>
                  <a:cs typeface="Arial" panose="020B0604020202020204" pitchFamily="34" charset="0"/>
                </a:rPr>
                <a:t>schedule</a:t>
              </a:r>
              <a:endParaRPr lang="fr-FR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="" xmlns:a16="http://schemas.microsoft.com/office/drawing/2014/main" id="{D45BE1EB-6869-A40F-0B0A-CAB8F2397B45}"/>
                </a:ext>
              </a:extLst>
            </p:cNvPr>
            <p:cNvSpPr txBox="1"/>
            <p:nvPr/>
          </p:nvSpPr>
          <p:spPr>
            <a:xfrm>
              <a:off x="2653486" y="1702968"/>
              <a:ext cx="71205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Dose-intense</a:t>
              </a: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="" xmlns:a16="http://schemas.microsoft.com/office/drawing/2014/main" id="{03B20D78-3BD3-0CF5-224D-D458EB0C4A6C}"/>
                </a:ext>
              </a:extLst>
            </p:cNvPr>
            <p:cNvGrpSpPr/>
            <p:nvPr/>
          </p:nvGrpSpPr>
          <p:grpSpPr>
            <a:xfrm>
              <a:off x="2511564" y="1789014"/>
              <a:ext cx="192406" cy="45719"/>
              <a:chOff x="2511564" y="1671486"/>
              <a:chExt cx="192406" cy="45719"/>
            </a:xfrm>
          </p:grpSpPr>
          <p:cxnSp>
            <p:nvCxnSpPr>
              <p:cNvPr id="47" name="Connecteur droit 46">
                <a:extLst>
                  <a:ext uri="{FF2B5EF4-FFF2-40B4-BE49-F238E27FC236}">
                    <a16:creationId xmlns="" xmlns:a16="http://schemas.microsoft.com/office/drawing/2014/main" id="{AF532E81-AEF7-8A1B-D08D-F3212CFE6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1564" y="1694345"/>
                <a:ext cx="19240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D99837EC-071D-8317-03C2-8E9CC9757F99}"/>
                  </a:ext>
                </a:extLst>
              </p:cNvPr>
              <p:cNvSpPr/>
              <p:nvPr/>
            </p:nvSpPr>
            <p:spPr>
              <a:xfrm>
                <a:off x="2584908" y="1671486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A2270CBF-75B1-88E2-28A7-E0E5B38519A2}"/>
                </a:ext>
              </a:extLst>
            </p:cNvPr>
            <p:cNvSpPr txBox="1"/>
            <p:nvPr/>
          </p:nvSpPr>
          <p:spPr>
            <a:xfrm>
              <a:off x="2400300" y="2007427"/>
              <a:ext cx="169790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RR 0.85 (95% CI 0.80-0.92)</a:t>
              </a:r>
            </a:p>
            <a:p>
              <a:r>
                <a:rPr lang="fr-FR" sz="700" dirty="0" err="1">
                  <a:latin typeface="Arial" panose="020B0604020202020204" pitchFamily="34" charset="0"/>
                  <a:cs typeface="Arial" panose="020B0604020202020204" pitchFamily="34" charset="0"/>
                </a:rPr>
                <a:t>Lor-rank</a:t>
              </a:r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 2p&lt;0.0001</a:t>
              </a:r>
            </a:p>
            <a:p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10-year gain 3.7% (95% CI 1.7 to 5.8)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="" xmlns:a16="http://schemas.microsoft.com/office/drawing/2014/main" id="{1B7582DF-969F-062E-6E14-DE8163FF5563}"/>
                </a:ext>
              </a:extLst>
            </p:cNvPr>
            <p:cNvSpPr txBox="1"/>
            <p:nvPr/>
          </p:nvSpPr>
          <p:spPr>
            <a:xfrm>
              <a:off x="3354921" y="2507837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30.1%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="" xmlns:a16="http://schemas.microsoft.com/office/drawing/2014/main" id="{C6A89449-AAD4-899F-0AA6-2AB7161A4A1B}"/>
                </a:ext>
              </a:extLst>
            </p:cNvPr>
            <p:cNvSpPr txBox="1"/>
            <p:nvPr/>
          </p:nvSpPr>
          <p:spPr>
            <a:xfrm>
              <a:off x="4775483" y="2331649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36.7%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="" xmlns:a16="http://schemas.microsoft.com/office/drawing/2014/main" id="{90F1D4ED-3E30-DD06-8388-0AB246861D94}"/>
                </a:ext>
              </a:extLst>
            </p:cNvPr>
            <p:cNvSpPr txBox="1"/>
            <p:nvPr/>
          </p:nvSpPr>
          <p:spPr>
            <a:xfrm>
              <a:off x="4744394" y="2514982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32.9%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="" xmlns:a16="http://schemas.microsoft.com/office/drawing/2014/main" id="{88C95E9F-02D9-8126-1B8E-D9418716AC94}"/>
                </a:ext>
              </a:extLst>
            </p:cNvPr>
            <p:cNvSpPr txBox="1"/>
            <p:nvPr/>
          </p:nvSpPr>
          <p:spPr>
            <a:xfrm>
              <a:off x="3380259" y="3006557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26.1%</a:t>
              </a:r>
            </a:p>
          </p:txBody>
        </p:sp>
      </p:grpSp>
      <p:graphicFrame>
        <p:nvGraphicFramePr>
          <p:cNvPr id="58" name="Tableau 57">
            <a:extLst>
              <a:ext uri="{FF2B5EF4-FFF2-40B4-BE49-F238E27FC236}">
                <a16:creationId xmlns="" xmlns:a16="http://schemas.microsoft.com/office/drawing/2014/main" id="{AD27937A-FF62-5942-3436-9219A74D85CD}"/>
              </a:ext>
            </a:extLst>
          </p:cNvPr>
          <p:cNvGraphicFramePr>
            <a:graphicFrameLocks noGrp="1"/>
          </p:cNvGraphicFramePr>
          <p:nvPr/>
        </p:nvGraphicFramePr>
        <p:xfrm>
          <a:off x="1075108" y="4725281"/>
          <a:ext cx="4540134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53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53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53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4000">
                <a:tc gridSpan="4">
                  <a:txBody>
                    <a:bodyPr/>
                    <a:lstStyle/>
                    <a:p>
                      <a:r>
                        <a:rPr lang="fr-FR" sz="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Recurrence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rate per </a:t>
                      </a:r>
                      <a:r>
                        <a:rPr lang="fr-FR" sz="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year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(%) and log-</a:t>
                      </a:r>
                      <a:r>
                        <a:rPr lang="fr-FR" sz="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rank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analyses</a:t>
                      </a:r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Allocation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 0-4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 5-9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 ≥ 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41173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Dose-intense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6.32 (1374/21741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1.99 (213/10342)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1.50 (64/4266)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Standard </a:t>
                      </a: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fr-FR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7.45 (1593/21390)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2.10 (217/10342)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1.50 (66/4387)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Rate ratio (95% CI) </a:t>
                      </a: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endParaRPr lang="fr-FR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0.84 (0.77-0.91)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0.94 (0.75-1.12)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0.98 (0.63-1.33)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72647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(O-E)/V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-119.8/671.3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-6.6/103.5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-0.7/31.7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327945"/>
                  </a:ext>
                </a:extLst>
              </a:tr>
            </a:tbl>
          </a:graphicData>
        </a:graphic>
      </p:graphicFrame>
      <p:sp>
        <p:nvSpPr>
          <p:cNvPr id="59" name="Rectangle à coins arrondis 57">
            <a:extLst>
              <a:ext uri="{FF2B5EF4-FFF2-40B4-BE49-F238E27FC236}">
                <a16:creationId xmlns="" xmlns:a16="http://schemas.microsoft.com/office/drawing/2014/main" id="{76574B6B-8C9E-9651-299E-9C8ED3980EB7}"/>
              </a:ext>
            </a:extLst>
          </p:cNvPr>
          <p:cNvSpPr/>
          <p:nvPr/>
        </p:nvSpPr>
        <p:spPr>
          <a:xfrm>
            <a:off x="6135338" y="1150341"/>
            <a:ext cx="4894078" cy="47970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C75771A2-6D1B-12C3-B6E4-789193A0D683}"/>
              </a:ext>
            </a:extLst>
          </p:cNvPr>
          <p:cNvSpPr txBox="1"/>
          <p:nvPr/>
        </p:nvSpPr>
        <p:spPr>
          <a:xfrm>
            <a:off x="6244336" y="987943"/>
            <a:ext cx="4660536" cy="31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Breast</a:t>
            </a: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 cancer </a:t>
            </a: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mortality</a:t>
            </a: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, ER-negative (10 900 </a:t>
            </a: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women</a:t>
            </a: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62" name="Tableau 1061">
            <a:extLst>
              <a:ext uri="{FF2B5EF4-FFF2-40B4-BE49-F238E27FC236}">
                <a16:creationId xmlns="" xmlns:a16="http://schemas.microsoft.com/office/drawing/2014/main" id="{C8CBDF92-9E63-14C3-589B-74875CBC39FD}"/>
              </a:ext>
            </a:extLst>
          </p:cNvPr>
          <p:cNvGraphicFramePr>
            <a:graphicFrameLocks noGrp="1"/>
          </p:cNvGraphicFramePr>
          <p:nvPr/>
        </p:nvGraphicFramePr>
        <p:xfrm>
          <a:off x="6364738" y="4725281"/>
          <a:ext cx="4540134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53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53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53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44000">
                <a:tc gridSpan="4">
                  <a:txBody>
                    <a:bodyPr/>
                    <a:lstStyle/>
                    <a:p>
                      <a:r>
                        <a:rPr lang="fr-FR" sz="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Recurrence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rate per </a:t>
                      </a:r>
                      <a:r>
                        <a:rPr lang="fr-FR" sz="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year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(%) and log-</a:t>
                      </a:r>
                      <a:r>
                        <a:rPr lang="fr-FR" sz="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rank</a:t>
                      </a:r>
                      <a:r>
                        <a:rPr lang="fr-FR" sz="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analyses</a:t>
                      </a:r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Allocation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 0-4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 5-9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 ≥ 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411733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Dose-intense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3.92 (3.67-4.18)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1.76 (1.52-1.99)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0.77 (0.55-1.00)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Standard </a:t>
                      </a: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fr-FR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4.47 (4.20-4.74)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2.07 (1.82-2.33)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0.82 (0.59-1.04)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Rate ratio (95% CI) </a:t>
                      </a:r>
                      <a:r>
                        <a:rPr lang="fr-FR" sz="800" b="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endParaRPr lang="fr-FR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0.86 (0.78-0.95)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0.83 (0.66-1.00)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0.94 (0.54-1.34)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72647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(O-E)/V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-68.3/463.1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-20.9/111.7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-1.4/22.5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327945"/>
                  </a:ext>
                </a:extLst>
              </a:tr>
            </a:tbl>
          </a:graphicData>
        </a:graphic>
      </p:graphicFrame>
      <p:grpSp>
        <p:nvGrpSpPr>
          <p:cNvPr id="1087" name="Groupe 1086">
            <a:extLst>
              <a:ext uri="{FF2B5EF4-FFF2-40B4-BE49-F238E27FC236}">
                <a16:creationId xmlns="" xmlns:a16="http://schemas.microsoft.com/office/drawing/2014/main" id="{E30264BF-4A72-BA6D-67B9-B7F4CC854F54}"/>
              </a:ext>
            </a:extLst>
          </p:cNvPr>
          <p:cNvGrpSpPr/>
          <p:nvPr/>
        </p:nvGrpSpPr>
        <p:grpSpPr>
          <a:xfrm>
            <a:off x="7512056" y="1761224"/>
            <a:ext cx="3262144" cy="2870311"/>
            <a:chOff x="7512056" y="1829109"/>
            <a:chExt cx="3262144" cy="2870311"/>
          </a:xfrm>
        </p:grpSpPr>
        <p:graphicFrame>
          <p:nvGraphicFramePr>
            <p:cNvPr id="62" name="Graphique 61">
              <a:extLst>
                <a:ext uri="{FF2B5EF4-FFF2-40B4-BE49-F238E27FC236}">
                  <a16:creationId xmlns="" xmlns:a16="http://schemas.microsoft.com/office/drawing/2014/main" id="{8DC7B40B-027A-2FB0-4300-43A116D71997}"/>
                </a:ext>
              </a:extLst>
            </p:cNvPr>
            <p:cNvGraphicFramePr/>
            <p:nvPr/>
          </p:nvGraphicFramePr>
          <p:xfrm>
            <a:off x="7758277" y="1829109"/>
            <a:ext cx="2764479" cy="2870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3" name="Text Box 4">
              <a:extLst>
                <a:ext uri="{FF2B5EF4-FFF2-40B4-BE49-F238E27FC236}">
                  <a16:creationId xmlns="" xmlns:a16="http://schemas.microsoft.com/office/drawing/2014/main" id="{066F584B-ABE2-150F-440E-A2D972A2F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924579" y="3141154"/>
              <a:ext cx="14211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Recurrence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(%)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="" xmlns:a16="http://schemas.microsoft.com/office/drawing/2014/main" id="{F164B9B7-2343-A47C-7845-AEEA2CC99282}"/>
                </a:ext>
              </a:extLst>
            </p:cNvPr>
            <p:cNvSpPr txBox="1"/>
            <p:nvPr/>
          </p:nvSpPr>
          <p:spPr>
            <a:xfrm>
              <a:off x="8025592" y="1877820"/>
              <a:ext cx="169790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RR 0.86 (95% CI 0.79-0.93)</a:t>
              </a:r>
            </a:p>
            <a:p>
              <a:r>
                <a:rPr lang="fr-FR" sz="700" dirty="0" err="1">
                  <a:latin typeface="Arial" panose="020B0604020202020204" pitchFamily="34" charset="0"/>
                  <a:cs typeface="Arial" panose="020B0604020202020204" pitchFamily="34" charset="0"/>
                </a:rPr>
                <a:t>Lor-rank</a:t>
              </a:r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 2p&lt;0.0002</a:t>
              </a:r>
            </a:p>
            <a:p>
              <a:r>
                <a:rPr lang="fr-FR" sz="700" dirty="0">
                  <a:latin typeface="Arial" panose="020B0604020202020204" pitchFamily="34" charset="0"/>
                  <a:cs typeface="Arial" panose="020B0604020202020204" pitchFamily="34" charset="0"/>
                </a:rPr>
                <a:t>10-year gain 3.1% (95% CI 1.3 to 5.0)</a:t>
              </a:r>
            </a:p>
          </p:txBody>
        </p:sp>
        <p:sp>
          <p:nvSpPr>
            <p:cNvPr id="1032" name="ZoneTexte 1031">
              <a:extLst>
                <a:ext uri="{FF2B5EF4-FFF2-40B4-BE49-F238E27FC236}">
                  <a16:creationId xmlns="" xmlns:a16="http://schemas.microsoft.com/office/drawing/2014/main" id="{F8BC89BB-CD88-A5E0-C246-90122DFAFBCF}"/>
                </a:ext>
              </a:extLst>
            </p:cNvPr>
            <p:cNvSpPr txBox="1"/>
            <p:nvPr/>
          </p:nvSpPr>
          <p:spPr>
            <a:xfrm>
              <a:off x="8940154" y="3075906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20.2%</a:t>
              </a:r>
            </a:p>
          </p:txBody>
        </p:sp>
        <p:sp>
          <p:nvSpPr>
            <p:cNvPr id="1033" name="ZoneTexte 1032">
              <a:extLst>
                <a:ext uri="{FF2B5EF4-FFF2-40B4-BE49-F238E27FC236}">
                  <a16:creationId xmlns="" xmlns:a16="http://schemas.microsoft.com/office/drawing/2014/main" id="{42869B80-CEAF-051C-0463-2C6FA3249E1F}"/>
                </a:ext>
              </a:extLst>
            </p:cNvPr>
            <p:cNvSpPr txBox="1"/>
            <p:nvPr/>
          </p:nvSpPr>
          <p:spPr>
            <a:xfrm>
              <a:off x="10334656" y="2919423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27.2%</a:t>
              </a:r>
            </a:p>
          </p:txBody>
        </p:sp>
        <p:sp>
          <p:nvSpPr>
            <p:cNvPr id="1034" name="ZoneTexte 1033">
              <a:extLst>
                <a:ext uri="{FF2B5EF4-FFF2-40B4-BE49-F238E27FC236}">
                  <a16:creationId xmlns="" xmlns:a16="http://schemas.microsoft.com/office/drawing/2014/main" id="{B43EEFF9-8A4C-29FD-48C9-69E4851B577F}"/>
                </a:ext>
              </a:extLst>
            </p:cNvPr>
            <p:cNvSpPr txBox="1"/>
            <p:nvPr/>
          </p:nvSpPr>
          <p:spPr>
            <a:xfrm>
              <a:off x="10313741" y="3073082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24.1%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="" xmlns:a16="http://schemas.microsoft.com/office/drawing/2014/main" id="{2340F890-BB19-A2B1-DE45-5B4101613C37}"/>
                </a:ext>
              </a:extLst>
            </p:cNvPr>
            <p:cNvSpPr txBox="1"/>
            <p:nvPr/>
          </p:nvSpPr>
          <p:spPr>
            <a:xfrm>
              <a:off x="8975880" y="3527176"/>
              <a:ext cx="43954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17.7%</a:t>
              </a:r>
            </a:p>
          </p:txBody>
        </p:sp>
        <p:grpSp>
          <p:nvGrpSpPr>
            <p:cNvPr id="1074" name="Groupe 1073">
              <a:extLst>
                <a:ext uri="{FF2B5EF4-FFF2-40B4-BE49-F238E27FC236}">
                  <a16:creationId xmlns="" xmlns:a16="http://schemas.microsoft.com/office/drawing/2014/main" id="{552E4CE0-8BF7-181E-0C2A-56342031B79C}"/>
                </a:ext>
              </a:extLst>
            </p:cNvPr>
            <p:cNvGrpSpPr/>
            <p:nvPr/>
          </p:nvGrpSpPr>
          <p:grpSpPr>
            <a:xfrm>
              <a:off x="8020477" y="2988263"/>
              <a:ext cx="2368316" cy="1341811"/>
              <a:chOff x="8020477" y="2988263"/>
              <a:chExt cx="2368316" cy="1341811"/>
            </a:xfrm>
          </p:grpSpPr>
          <p:sp>
            <p:nvSpPr>
              <p:cNvPr id="1063" name="Forme libre 1062">
                <a:extLst>
                  <a:ext uri="{FF2B5EF4-FFF2-40B4-BE49-F238E27FC236}">
                    <a16:creationId xmlns="" xmlns:a16="http://schemas.microsoft.com/office/drawing/2014/main" id="{533EE80B-DB58-BF84-7AA9-3C9717228567}"/>
                  </a:ext>
                </a:extLst>
              </p:cNvPr>
              <p:cNvSpPr/>
              <p:nvPr/>
            </p:nvSpPr>
            <p:spPr>
              <a:xfrm>
                <a:off x="8020477" y="3009729"/>
                <a:ext cx="2345457" cy="1320345"/>
              </a:xfrm>
              <a:custGeom>
                <a:avLst/>
                <a:gdLst>
                  <a:gd name="connsiteX0" fmla="*/ 0 w 2345457"/>
                  <a:gd name="connsiteY0" fmla="*/ 1320345 h 1320345"/>
                  <a:gd name="connsiteX1" fmla="*/ 241927 w 2345457"/>
                  <a:gd name="connsiteY1" fmla="*/ 1209632 h 1320345"/>
                  <a:gd name="connsiteX2" fmla="*/ 463351 w 2345457"/>
                  <a:gd name="connsiteY2" fmla="*/ 926701 h 1320345"/>
                  <a:gd name="connsiteX3" fmla="*/ 717579 w 2345457"/>
                  <a:gd name="connsiteY3" fmla="*/ 639670 h 1320345"/>
                  <a:gd name="connsiteX4" fmla="*/ 943103 w 2345457"/>
                  <a:gd name="connsiteY4" fmla="*/ 459250 h 1320345"/>
                  <a:gd name="connsiteX5" fmla="*/ 1172728 w 2345457"/>
                  <a:gd name="connsiteY5" fmla="*/ 336237 h 1320345"/>
                  <a:gd name="connsiteX6" fmla="*/ 1402353 w 2345457"/>
                  <a:gd name="connsiteY6" fmla="*/ 221424 h 1320345"/>
                  <a:gd name="connsiteX7" fmla="*/ 1644280 w 2345457"/>
                  <a:gd name="connsiteY7" fmla="*/ 131214 h 1320345"/>
                  <a:gd name="connsiteX8" fmla="*/ 1882106 w 2345457"/>
                  <a:gd name="connsiteY8" fmla="*/ 82009 h 1320345"/>
                  <a:gd name="connsiteX9" fmla="*/ 2107631 w 2345457"/>
                  <a:gd name="connsiteY9" fmla="*/ 45105 h 1320345"/>
                  <a:gd name="connsiteX10" fmla="*/ 2345457 w 2345457"/>
                  <a:gd name="connsiteY10" fmla="*/ 0 h 1320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5457" h="1320345">
                    <a:moveTo>
                      <a:pt x="0" y="1320345"/>
                    </a:moveTo>
                    <a:lnTo>
                      <a:pt x="241927" y="1209632"/>
                    </a:lnTo>
                    <a:lnTo>
                      <a:pt x="463351" y="926701"/>
                    </a:lnTo>
                    <a:lnTo>
                      <a:pt x="717579" y="639670"/>
                    </a:lnTo>
                    <a:lnTo>
                      <a:pt x="943103" y="459250"/>
                    </a:lnTo>
                    <a:lnTo>
                      <a:pt x="1172728" y="336237"/>
                    </a:lnTo>
                    <a:lnTo>
                      <a:pt x="1402353" y="221424"/>
                    </a:lnTo>
                    <a:lnTo>
                      <a:pt x="1644280" y="131214"/>
                    </a:lnTo>
                    <a:lnTo>
                      <a:pt x="1882106" y="82009"/>
                    </a:lnTo>
                    <a:lnTo>
                      <a:pt x="2107631" y="45105"/>
                    </a:lnTo>
                    <a:lnTo>
                      <a:pt x="2345457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4" name="Ellipse 1063">
                <a:extLst>
                  <a:ext uri="{FF2B5EF4-FFF2-40B4-BE49-F238E27FC236}">
                    <a16:creationId xmlns="" xmlns:a16="http://schemas.microsoft.com/office/drawing/2014/main" id="{CD8FA312-BFF0-A62C-DB2D-9046C31E8C4B}"/>
                  </a:ext>
                </a:extLst>
              </p:cNvPr>
              <p:cNvSpPr/>
              <p:nvPr/>
            </p:nvSpPr>
            <p:spPr>
              <a:xfrm>
                <a:off x="10343074" y="2988263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5" name="Ellipse 1064">
                <a:extLst>
                  <a:ext uri="{FF2B5EF4-FFF2-40B4-BE49-F238E27FC236}">
                    <a16:creationId xmlns="" xmlns:a16="http://schemas.microsoft.com/office/drawing/2014/main" id="{45A1A845-1AF5-67C9-52A4-5FBF271BFDC8}"/>
                  </a:ext>
                </a:extLst>
              </p:cNvPr>
              <p:cNvSpPr/>
              <p:nvPr/>
            </p:nvSpPr>
            <p:spPr>
              <a:xfrm>
                <a:off x="10105248" y="3033368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6" name="Ellipse 1065">
                <a:extLst>
                  <a:ext uri="{FF2B5EF4-FFF2-40B4-BE49-F238E27FC236}">
                    <a16:creationId xmlns="" xmlns:a16="http://schemas.microsoft.com/office/drawing/2014/main" id="{45D39DC2-1385-5B51-3B7D-AA6934A235B7}"/>
                  </a:ext>
                </a:extLst>
              </p:cNvPr>
              <p:cNvSpPr/>
              <p:nvPr/>
            </p:nvSpPr>
            <p:spPr>
              <a:xfrm>
                <a:off x="9863321" y="3074372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7" name="Ellipse 1066">
                <a:extLst>
                  <a:ext uri="{FF2B5EF4-FFF2-40B4-BE49-F238E27FC236}">
                    <a16:creationId xmlns="" xmlns:a16="http://schemas.microsoft.com/office/drawing/2014/main" id="{A8266E7A-CAEC-228E-07F9-49564D0A7E2A}"/>
                  </a:ext>
                </a:extLst>
              </p:cNvPr>
              <p:cNvSpPr/>
              <p:nvPr/>
            </p:nvSpPr>
            <p:spPr>
              <a:xfrm>
                <a:off x="9641897" y="3119478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8" name="Ellipse 1067">
                <a:extLst>
                  <a:ext uri="{FF2B5EF4-FFF2-40B4-BE49-F238E27FC236}">
                    <a16:creationId xmlns="" xmlns:a16="http://schemas.microsoft.com/office/drawing/2014/main" id="{18D89565-F4AD-A139-E771-09A6EB043AD2}"/>
                  </a:ext>
                </a:extLst>
              </p:cNvPr>
              <p:cNvSpPr/>
              <p:nvPr/>
            </p:nvSpPr>
            <p:spPr>
              <a:xfrm>
                <a:off x="9404070" y="3209687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9" name="Ellipse 1068">
                <a:extLst>
                  <a:ext uri="{FF2B5EF4-FFF2-40B4-BE49-F238E27FC236}">
                    <a16:creationId xmlns="" xmlns:a16="http://schemas.microsoft.com/office/drawing/2014/main" id="{A0419C4F-7F75-69D4-F94E-BBFDC5245205}"/>
                  </a:ext>
                </a:extLst>
              </p:cNvPr>
              <p:cNvSpPr/>
              <p:nvPr/>
            </p:nvSpPr>
            <p:spPr>
              <a:xfrm>
                <a:off x="8928419" y="345161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0" name="Ellipse 1069">
                <a:extLst>
                  <a:ext uri="{FF2B5EF4-FFF2-40B4-BE49-F238E27FC236}">
                    <a16:creationId xmlns="" xmlns:a16="http://schemas.microsoft.com/office/drawing/2014/main" id="{BF60F205-E01A-0982-090F-20217C930916}"/>
                  </a:ext>
                </a:extLst>
              </p:cNvPr>
              <p:cNvSpPr/>
              <p:nvPr/>
            </p:nvSpPr>
            <p:spPr>
              <a:xfrm>
                <a:off x="9166244" y="332449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1" name="Ellipse 1070">
                <a:extLst>
                  <a:ext uri="{FF2B5EF4-FFF2-40B4-BE49-F238E27FC236}">
                    <a16:creationId xmlns="" xmlns:a16="http://schemas.microsoft.com/office/drawing/2014/main" id="{812A5AB7-91CF-C006-C696-D742844D02F9}"/>
                  </a:ext>
                </a:extLst>
              </p:cNvPr>
              <p:cNvSpPr/>
              <p:nvPr/>
            </p:nvSpPr>
            <p:spPr>
              <a:xfrm>
                <a:off x="8702895" y="364023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2" name="Ellipse 1071">
                <a:extLst>
                  <a:ext uri="{FF2B5EF4-FFF2-40B4-BE49-F238E27FC236}">
                    <a16:creationId xmlns="" xmlns:a16="http://schemas.microsoft.com/office/drawing/2014/main" id="{742B491D-AB89-D8A1-2370-12A4C28F0A50}"/>
                  </a:ext>
                </a:extLst>
              </p:cNvPr>
              <p:cNvSpPr/>
              <p:nvPr/>
            </p:nvSpPr>
            <p:spPr>
              <a:xfrm>
                <a:off x="8460968" y="3910864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3" name="Ellipse 1072">
                <a:extLst>
                  <a:ext uri="{FF2B5EF4-FFF2-40B4-BE49-F238E27FC236}">
                    <a16:creationId xmlns="" xmlns:a16="http://schemas.microsoft.com/office/drawing/2014/main" id="{20CF01AE-DC4C-5EC6-D0A1-2089D64BDEB6}"/>
                  </a:ext>
                </a:extLst>
              </p:cNvPr>
              <p:cNvSpPr/>
              <p:nvPr/>
            </p:nvSpPr>
            <p:spPr>
              <a:xfrm>
                <a:off x="8239544" y="4197895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86" name="Groupe 1085">
              <a:extLst>
                <a:ext uri="{FF2B5EF4-FFF2-40B4-BE49-F238E27FC236}">
                  <a16:creationId xmlns="" xmlns:a16="http://schemas.microsoft.com/office/drawing/2014/main" id="{DCC8B626-EF77-CBA6-FE40-D7B05B2A0697}"/>
                </a:ext>
              </a:extLst>
            </p:cNvPr>
            <p:cNvGrpSpPr/>
            <p:nvPr/>
          </p:nvGrpSpPr>
          <p:grpSpPr>
            <a:xfrm>
              <a:off x="8024578" y="3150661"/>
              <a:ext cx="2345108" cy="1175312"/>
              <a:chOff x="8024578" y="3150661"/>
              <a:chExt cx="2345108" cy="1175312"/>
            </a:xfrm>
          </p:grpSpPr>
          <p:sp>
            <p:nvSpPr>
              <p:cNvPr id="1075" name="Forme libre 1074">
                <a:extLst>
                  <a:ext uri="{FF2B5EF4-FFF2-40B4-BE49-F238E27FC236}">
                    <a16:creationId xmlns="" xmlns:a16="http://schemas.microsoft.com/office/drawing/2014/main" id="{D446310D-3172-E275-8B40-37868232706E}"/>
                  </a:ext>
                </a:extLst>
              </p:cNvPr>
              <p:cNvSpPr/>
              <p:nvPr/>
            </p:nvSpPr>
            <p:spPr>
              <a:xfrm>
                <a:off x="8024578" y="3165546"/>
                <a:ext cx="2333155" cy="1160427"/>
              </a:xfrm>
              <a:custGeom>
                <a:avLst/>
                <a:gdLst>
                  <a:gd name="connsiteX0" fmla="*/ 0 w 2333155"/>
                  <a:gd name="connsiteY0" fmla="*/ 1160427 h 1160427"/>
                  <a:gd name="connsiteX1" fmla="*/ 254227 w 2333155"/>
                  <a:gd name="connsiteY1" fmla="*/ 1086619 h 1160427"/>
                  <a:gd name="connsiteX2" fmla="*/ 479752 w 2333155"/>
                  <a:gd name="connsiteY2" fmla="*/ 811889 h 1160427"/>
                  <a:gd name="connsiteX3" fmla="*/ 705277 w 2333155"/>
                  <a:gd name="connsiteY3" fmla="*/ 582264 h 1160427"/>
                  <a:gd name="connsiteX4" fmla="*/ 939002 w 2333155"/>
                  <a:gd name="connsiteY4" fmla="*/ 405945 h 1160427"/>
                  <a:gd name="connsiteX5" fmla="*/ 1180929 w 2333155"/>
                  <a:gd name="connsiteY5" fmla="*/ 307534 h 1160427"/>
                  <a:gd name="connsiteX6" fmla="*/ 1410554 w 2333155"/>
                  <a:gd name="connsiteY6" fmla="*/ 209123 h 1160427"/>
                  <a:gd name="connsiteX7" fmla="*/ 1631978 w 2333155"/>
                  <a:gd name="connsiteY7" fmla="*/ 155817 h 1160427"/>
                  <a:gd name="connsiteX8" fmla="*/ 1878005 w 2333155"/>
                  <a:gd name="connsiteY8" fmla="*/ 86110 h 1160427"/>
                  <a:gd name="connsiteX9" fmla="*/ 2111731 w 2333155"/>
                  <a:gd name="connsiteY9" fmla="*/ 28703 h 1160427"/>
                  <a:gd name="connsiteX10" fmla="*/ 2333155 w 2333155"/>
                  <a:gd name="connsiteY10" fmla="*/ 0 h 116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3155" h="1160427">
                    <a:moveTo>
                      <a:pt x="0" y="1160427"/>
                    </a:moveTo>
                    <a:lnTo>
                      <a:pt x="254227" y="1086619"/>
                    </a:lnTo>
                    <a:lnTo>
                      <a:pt x="479752" y="811889"/>
                    </a:lnTo>
                    <a:lnTo>
                      <a:pt x="705277" y="582264"/>
                    </a:lnTo>
                    <a:lnTo>
                      <a:pt x="939002" y="405945"/>
                    </a:lnTo>
                    <a:lnTo>
                      <a:pt x="1180929" y="307534"/>
                    </a:lnTo>
                    <a:lnTo>
                      <a:pt x="1410554" y="209123"/>
                    </a:lnTo>
                    <a:lnTo>
                      <a:pt x="1631978" y="155817"/>
                    </a:lnTo>
                    <a:lnTo>
                      <a:pt x="1878005" y="86110"/>
                    </a:lnTo>
                    <a:lnTo>
                      <a:pt x="2111731" y="28703"/>
                    </a:lnTo>
                    <a:lnTo>
                      <a:pt x="2333155" y="0"/>
                    </a:ln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6" name="Rectangle 1075">
                <a:extLst>
                  <a:ext uri="{FF2B5EF4-FFF2-40B4-BE49-F238E27FC236}">
                    <a16:creationId xmlns="" xmlns:a16="http://schemas.microsoft.com/office/drawing/2014/main" id="{1E3E1EA5-E6BD-F302-B810-D7DBA5DB5DAA}"/>
                  </a:ext>
                </a:extLst>
              </p:cNvPr>
              <p:cNvSpPr/>
              <p:nvPr/>
            </p:nvSpPr>
            <p:spPr>
              <a:xfrm>
                <a:off x="10323967" y="3150661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7" name="Rectangle 1076">
                <a:extLst>
                  <a:ext uri="{FF2B5EF4-FFF2-40B4-BE49-F238E27FC236}">
                    <a16:creationId xmlns="" xmlns:a16="http://schemas.microsoft.com/office/drawing/2014/main" id="{82F15ABB-9561-A255-21CF-FE105874EC73}"/>
                  </a:ext>
                </a:extLst>
              </p:cNvPr>
              <p:cNvSpPr/>
              <p:nvPr/>
            </p:nvSpPr>
            <p:spPr>
              <a:xfrm>
                <a:off x="10102543" y="3179364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8" name="Rectangle 1077">
                <a:extLst>
                  <a:ext uri="{FF2B5EF4-FFF2-40B4-BE49-F238E27FC236}">
                    <a16:creationId xmlns="" xmlns:a16="http://schemas.microsoft.com/office/drawing/2014/main" id="{DDD10509-A273-78FE-6966-28F2D6C27A66}"/>
                  </a:ext>
                </a:extLst>
              </p:cNvPr>
              <p:cNvSpPr/>
              <p:nvPr/>
            </p:nvSpPr>
            <p:spPr>
              <a:xfrm>
                <a:off x="9872918" y="3228570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9" name="Rectangle 1078">
                <a:extLst>
                  <a:ext uri="{FF2B5EF4-FFF2-40B4-BE49-F238E27FC236}">
                    <a16:creationId xmlns="" xmlns:a16="http://schemas.microsoft.com/office/drawing/2014/main" id="{178DCB76-C816-7BC0-37FF-8F17FBEDD263}"/>
                  </a:ext>
                </a:extLst>
              </p:cNvPr>
              <p:cNvSpPr/>
              <p:nvPr/>
            </p:nvSpPr>
            <p:spPr>
              <a:xfrm>
                <a:off x="9635092" y="3298277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0" name="Rectangle 1079">
                <a:extLst>
                  <a:ext uri="{FF2B5EF4-FFF2-40B4-BE49-F238E27FC236}">
                    <a16:creationId xmlns="" xmlns:a16="http://schemas.microsoft.com/office/drawing/2014/main" id="{8A855564-AFFF-0C0D-2E70-03C8CEAA2BE3}"/>
                  </a:ext>
                </a:extLst>
              </p:cNvPr>
              <p:cNvSpPr/>
              <p:nvPr/>
            </p:nvSpPr>
            <p:spPr>
              <a:xfrm>
                <a:off x="9409567" y="3363885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1" name="Rectangle 1080">
                <a:extLst>
                  <a:ext uri="{FF2B5EF4-FFF2-40B4-BE49-F238E27FC236}">
                    <a16:creationId xmlns="" xmlns:a16="http://schemas.microsoft.com/office/drawing/2014/main" id="{DEC546A1-F097-24EA-BF99-64216A1D4E06}"/>
                  </a:ext>
                </a:extLst>
              </p:cNvPr>
              <p:cNvSpPr/>
              <p:nvPr/>
            </p:nvSpPr>
            <p:spPr>
              <a:xfrm>
                <a:off x="9175841" y="3458194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2" name="Rectangle 1081">
                <a:extLst>
                  <a:ext uri="{FF2B5EF4-FFF2-40B4-BE49-F238E27FC236}">
                    <a16:creationId xmlns="" xmlns:a16="http://schemas.microsoft.com/office/drawing/2014/main" id="{AC063760-BD6C-B726-4FE9-9012465BCD8E}"/>
                  </a:ext>
                </a:extLst>
              </p:cNvPr>
              <p:cNvSpPr/>
              <p:nvPr/>
            </p:nvSpPr>
            <p:spPr>
              <a:xfrm>
                <a:off x="8942116" y="3560706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3" name="Rectangle 1082">
                <a:extLst>
                  <a:ext uri="{FF2B5EF4-FFF2-40B4-BE49-F238E27FC236}">
                    <a16:creationId xmlns="" xmlns:a16="http://schemas.microsoft.com/office/drawing/2014/main" id="{78E60C9A-8557-DD4B-6CB5-7574AFA0C234}"/>
                  </a:ext>
                </a:extLst>
              </p:cNvPr>
              <p:cNvSpPr/>
              <p:nvPr/>
            </p:nvSpPr>
            <p:spPr>
              <a:xfrm>
                <a:off x="8708390" y="3737025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4" name="Rectangle 1083">
                <a:extLst>
                  <a:ext uri="{FF2B5EF4-FFF2-40B4-BE49-F238E27FC236}">
                    <a16:creationId xmlns="" xmlns:a16="http://schemas.microsoft.com/office/drawing/2014/main" id="{417EE892-D17E-3510-F6F0-746AC2F31218}"/>
                  </a:ext>
                </a:extLst>
              </p:cNvPr>
              <p:cNvSpPr/>
              <p:nvPr/>
            </p:nvSpPr>
            <p:spPr>
              <a:xfrm>
                <a:off x="8486966" y="3966650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5" name="Rectangle 1084">
                <a:extLst>
                  <a:ext uri="{FF2B5EF4-FFF2-40B4-BE49-F238E27FC236}">
                    <a16:creationId xmlns="" xmlns:a16="http://schemas.microsoft.com/office/drawing/2014/main" id="{F0CC0201-6B55-D1E7-7E20-1A8148272811}"/>
                  </a:ext>
                </a:extLst>
              </p:cNvPr>
              <p:cNvSpPr/>
              <p:nvPr/>
            </p:nvSpPr>
            <p:spPr>
              <a:xfrm>
                <a:off x="8253240" y="4233179"/>
                <a:ext cx="45719" cy="4571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948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6324325" y="1583326"/>
          <a:ext cx="4877235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6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831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fr-FR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Évènements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00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fr-FR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006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fr-FR" sz="1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CT / </a:t>
                      </a:r>
                      <a:r>
                        <a:rPr lang="fr-FR" sz="12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endParaRPr lang="fr-FR" sz="12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(0.50-0.85)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1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CT / </a:t>
                      </a:r>
                      <a:r>
                        <a:rPr lang="fr-FR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23.1%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Anthra</a:t>
            </a:r>
            <a:r>
              <a:rPr lang="en-US" dirty="0"/>
              <a:t> 2 or 3weeks?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P. Schmid, et al., SABCS</a:t>
            </a:r>
            <a:r>
              <a:rPr lang="fr-FR" baseline="30000"/>
              <a:t>®</a:t>
            </a:r>
            <a:r>
              <a:rPr lang="fr-FR"/>
              <a:t> 2021, Abs #GS1-01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635DD26D-020F-4F94-7B9E-606E242597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940045"/>
            <a:ext cx="10332000" cy="582613"/>
          </a:xfrm>
        </p:spPr>
        <p:txBody>
          <a:bodyPr/>
          <a:lstStyle/>
          <a:p>
            <a:r>
              <a:rPr lang="fr-FR" dirty="0"/>
              <a:t>KN522</a:t>
            </a: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636275" y="5294930"/>
          <a:ext cx="5422733" cy="69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64299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314611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   Nb à 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784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781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771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754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731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720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704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694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683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672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652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551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433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48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390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386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384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377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364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348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332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323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313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307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299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251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196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141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84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fr-FR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Groupe 52">
            <a:extLst>
              <a:ext uri="{FF2B5EF4-FFF2-40B4-BE49-F238E27FC236}">
                <a16:creationId xmlns="" xmlns:a16="http://schemas.microsoft.com/office/drawing/2014/main" id="{7F207A86-5859-8753-E933-1451B085AA26}"/>
              </a:ext>
            </a:extLst>
          </p:cNvPr>
          <p:cNvGrpSpPr/>
          <p:nvPr/>
        </p:nvGrpSpPr>
        <p:grpSpPr>
          <a:xfrm>
            <a:off x="785278" y="1542613"/>
            <a:ext cx="5310722" cy="4587938"/>
            <a:chOff x="252313" y="1437509"/>
            <a:chExt cx="5310722" cy="4587938"/>
          </a:xfrm>
        </p:grpSpPr>
        <p:graphicFrame>
          <p:nvGraphicFramePr>
            <p:cNvPr id="36" name="Graphique 35"/>
            <p:cNvGraphicFramePr/>
            <p:nvPr/>
          </p:nvGraphicFramePr>
          <p:xfrm>
            <a:off x="496770" y="1812308"/>
            <a:ext cx="5003817" cy="3454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978129" y="1986715"/>
              <a:ext cx="7734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400" b="1" dirty="0">
                  <a:solidFill>
                    <a:schemeClr val="accent2"/>
                  </a:solidFill>
                  <a:latin typeface="Arial"/>
                  <a:cs typeface="Arial"/>
                </a:rPr>
                <a:t>84.6%</a:t>
              </a: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252313" y="1437509"/>
              <a:ext cx="5310722" cy="4587938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 rot="16200000">
              <a:off x="-254803" y="3151327"/>
              <a:ext cx="1421176" cy="22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20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EFS (%)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996490" y="5075024"/>
              <a:ext cx="43624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2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Temps</a:t>
              </a:r>
              <a:r>
                <a:rPr lang="da-DK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, </a:t>
              </a:r>
              <a:r>
                <a:rPr lang="da-DK" sz="12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mois</a:t>
              </a:r>
              <a:endParaRPr lang="da-DK" sz="12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4067232" y="1864459"/>
              <a:ext cx="0" cy="295176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4027870" y="2560654"/>
              <a:ext cx="7734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400" b="1">
                  <a:solidFill>
                    <a:srgbClr val="9A00C7">
                      <a:lumMod val="75000"/>
                    </a:srgbClr>
                  </a:solidFill>
                  <a:latin typeface="Arial"/>
                  <a:cs typeface="Arial"/>
                </a:rPr>
                <a:t>77.5%</a:t>
              </a:r>
              <a:endParaRPr lang="da-DK" sz="1400" b="1" dirty="0">
                <a:solidFill>
                  <a:srgbClr val="9A00C7">
                    <a:lumMod val="75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" name="Forme libre 5"/>
            <p:cNvSpPr/>
            <p:nvPr/>
          </p:nvSpPr>
          <p:spPr>
            <a:xfrm>
              <a:off x="989135" y="1894036"/>
              <a:ext cx="4095750" cy="476250"/>
            </a:xfrm>
            <a:custGeom>
              <a:avLst/>
              <a:gdLst>
                <a:gd name="connsiteX0" fmla="*/ 4114800 w 4114800"/>
                <a:gd name="connsiteY0" fmla="*/ 520700 h 520700"/>
                <a:gd name="connsiteX1" fmla="*/ 3486150 w 4114800"/>
                <a:gd name="connsiteY1" fmla="*/ 520700 h 520700"/>
                <a:gd name="connsiteX2" fmla="*/ 3460750 w 4114800"/>
                <a:gd name="connsiteY2" fmla="*/ 514350 h 520700"/>
                <a:gd name="connsiteX3" fmla="*/ 3276600 w 4114800"/>
                <a:gd name="connsiteY3" fmla="*/ 514350 h 520700"/>
                <a:gd name="connsiteX4" fmla="*/ 3130550 w 4114800"/>
                <a:gd name="connsiteY4" fmla="*/ 501650 h 520700"/>
                <a:gd name="connsiteX5" fmla="*/ 3028950 w 4114800"/>
                <a:gd name="connsiteY5" fmla="*/ 469900 h 520700"/>
                <a:gd name="connsiteX6" fmla="*/ 2622550 w 4114800"/>
                <a:gd name="connsiteY6" fmla="*/ 469900 h 520700"/>
                <a:gd name="connsiteX7" fmla="*/ 2559050 w 4114800"/>
                <a:gd name="connsiteY7" fmla="*/ 431800 h 520700"/>
                <a:gd name="connsiteX8" fmla="*/ 2362200 w 4114800"/>
                <a:gd name="connsiteY8" fmla="*/ 438150 h 520700"/>
                <a:gd name="connsiteX9" fmla="*/ 2266950 w 4114800"/>
                <a:gd name="connsiteY9" fmla="*/ 406400 h 520700"/>
                <a:gd name="connsiteX10" fmla="*/ 2171700 w 4114800"/>
                <a:gd name="connsiteY10" fmla="*/ 400050 h 520700"/>
                <a:gd name="connsiteX11" fmla="*/ 2063750 w 4114800"/>
                <a:gd name="connsiteY11" fmla="*/ 393700 h 520700"/>
                <a:gd name="connsiteX12" fmla="*/ 1892300 w 4114800"/>
                <a:gd name="connsiteY12" fmla="*/ 381000 h 520700"/>
                <a:gd name="connsiteX13" fmla="*/ 1892300 w 4114800"/>
                <a:gd name="connsiteY13" fmla="*/ 381000 h 520700"/>
                <a:gd name="connsiteX14" fmla="*/ 1663700 w 4114800"/>
                <a:gd name="connsiteY14" fmla="*/ 336550 h 520700"/>
                <a:gd name="connsiteX15" fmla="*/ 1663700 w 4114800"/>
                <a:gd name="connsiteY15" fmla="*/ 336550 h 520700"/>
                <a:gd name="connsiteX16" fmla="*/ 1485900 w 4114800"/>
                <a:gd name="connsiteY16" fmla="*/ 311150 h 520700"/>
                <a:gd name="connsiteX17" fmla="*/ 1384300 w 4114800"/>
                <a:gd name="connsiteY17" fmla="*/ 273050 h 520700"/>
                <a:gd name="connsiteX18" fmla="*/ 1244600 w 4114800"/>
                <a:gd name="connsiteY18" fmla="*/ 222250 h 520700"/>
                <a:gd name="connsiteX19" fmla="*/ 1123950 w 4114800"/>
                <a:gd name="connsiteY19" fmla="*/ 222250 h 520700"/>
                <a:gd name="connsiteX20" fmla="*/ 914400 w 4114800"/>
                <a:gd name="connsiteY20" fmla="*/ 177800 h 520700"/>
                <a:gd name="connsiteX21" fmla="*/ 838200 w 4114800"/>
                <a:gd name="connsiteY21" fmla="*/ 158750 h 520700"/>
                <a:gd name="connsiteX22" fmla="*/ 749300 w 4114800"/>
                <a:gd name="connsiteY22" fmla="*/ 146050 h 520700"/>
                <a:gd name="connsiteX23" fmla="*/ 622300 w 4114800"/>
                <a:gd name="connsiteY23" fmla="*/ 101600 h 520700"/>
                <a:gd name="connsiteX24" fmla="*/ 565150 w 4114800"/>
                <a:gd name="connsiteY24" fmla="*/ 50800 h 520700"/>
                <a:gd name="connsiteX25" fmla="*/ 336550 w 4114800"/>
                <a:gd name="connsiteY25" fmla="*/ 0 h 520700"/>
                <a:gd name="connsiteX26" fmla="*/ 0 w 4114800"/>
                <a:gd name="connsiteY26" fmla="*/ 44450 h 520700"/>
                <a:gd name="connsiteX27" fmla="*/ 19050 w 4114800"/>
                <a:gd name="connsiteY27" fmla="*/ 44450 h 520700"/>
                <a:gd name="connsiteX0" fmla="*/ 4114800 w 4114800"/>
                <a:gd name="connsiteY0" fmla="*/ 476250 h 476250"/>
                <a:gd name="connsiteX1" fmla="*/ 3486150 w 4114800"/>
                <a:gd name="connsiteY1" fmla="*/ 476250 h 476250"/>
                <a:gd name="connsiteX2" fmla="*/ 3460750 w 4114800"/>
                <a:gd name="connsiteY2" fmla="*/ 469900 h 476250"/>
                <a:gd name="connsiteX3" fmla="*/ 3276600 w 4114800"/>
                <a:gd name="connsiteY3" fmla="*/ 469900 h 476250"/>
                <a:gd name="connsiteX4" fmla="*/ 3130550 w 4114800"/>
                <a:gd name="connsiteY4" fmla="*/ 457200 h 476250"/>
                <a:gd name="connsiteX5" fmla="*/ 3028950 w 4114800"/>
                <a:gd name="connsiteY5" fmla="*/ 425450 h 476250"/>
                <a:gd name="connsiteX6" fmla="*/ 2622550 w 4114800"/>
                <a:gd name="connsiteY6" fmla="*/ 425450 h 476250"/>
                <a:gd name="connsiteX7" fmla="*/ 2559050 w 4114800"/>
                <a:gd name="connsiteY7" fmla="*/ 387350 h 476250"/>
                <a:gd name="connsiteX8" fmla="*/ 2362200 w 4114800"/>
                <a:gd name="connsiteY8" fmla="*/ 393700 h 476250"/>
                <a:gd name="connsiteX9" fmla="*/ 2266950 w 4114800"/>
                <a:gd name="connsiteY9" fmla="*/ 361950 h 476250"/>
                <a:gd name="connsiteX10" fmla="*/ 2171700 w 4114800"/>
                <a:gd name="connsiteY10" fmla="*/ 355600 h 476250"/>
                <a:gd name="connsiteX11" fmla="*/ 2063750 w 4114800"/>
                <a:gd name="connsiteY11" fmla="*/ 349250 h 476250"/>
                <a:gd name="connsiteX12" fmla="*/ 1892300 w 4114800"/>
                <a:gd name="connsiteY12" fmla="*/ 336550 h 476250"/>
                <a:gd name="connsiteX13" fmla="*/ 1892300 w 4114800"/>
                <a:gd name="connsiteY13" fmla="*/ 336550 h 476250"/>
                <a:gd name="connsiteX14" fmla="*/ 1663700 w 4114800"/>
                <a:gd name="connsiteY14" fmla="*/ 292100 h 476250"/>
                <a:gd name="connsiteX15" fmla="*/ 1663700 w 4114800"/>
                <a:gd name="connsiteY15" fmla="*/ 292100 h 476250"/>
                <a:gd name="connsiteX16" fmla="*/ 1485900 w 4114800"/>
                <a:gd name="connsiteY16" fmla="*/ 266700 h 476250"/>
                <a:gd name="connsiteX17" fmla="*/ 1384300 w 4114800"/>
                <a:gd name="connsiteY17" fmla="*/ 228600 h 476250"/>
                <a:gd name="connsiteX18" fmla="*/ 1244600 w 4114800"/>
                <a:gd name="connsiteY18" fmla="*/ 177800 h 476250"/>
                <a:gd name="connsiteX19" fmla="*/ 1123950 w 4114800"/>
                <a:gd name="connsiteY19" fmla="*/ 177800 h 476250"/>
                <a:gd name="connsiteX20" fmla="*/ 914400 w 4114800"/>
                <a:gd name="connsiteY20" fmla="*/ 133350 h 476250"/>
                <a:gd name="connsiteX21" fmla="*/ 838200 w 4114800"/>
                <a:gd name="connsiteY21" fmla="*/ 114300 h 476250"/>
                <a:gd name="connsiteX22" fmla="*/ 749300 w 4114800"/>
                <a:gd name="connsiteY22" fmla="*/ 101600 h 476250"/>
                <a:gd name="connsiteX23" fmla="*/ 622300 w 4114800"/>
                <a:gd name="connsiteY23" fmla="*/ 57150 h 476250"/>
                <a:gd name="connsiteX24" fmla="*/ 565150 w 4114800"/>
                <a:gd name="connsiteY24" fmla="*/ 6350 h 476250"/>
                <a:gd name="connsiteX25" fmla="*/ 330200 w 4114800"/>
                <a:gd name="connsiteY25" fmla="*/ 25400 h 476250"/>
                <a:gd name="connsiteX26" fmla="*/ 0 w 4114800"/>
                <a:gd name="connsiteY26" fmla="*/ 0 h 476250"/>
                <a:gd name="connsiteX27" fmla="*/ 19050 w 4114800"/>
                <a:gd name="connsiteY27" fmla="*/ 0 h 476250"/>
                <a:gd name="connsiteX0" fmla="*/ 4095750 w 4095750"/>
                <a:gd name="connsiteY0" fmla="*/ 476250 h 476250"/>
                <a:gd name="connsiteX1" fmla="*/ 3467100 w 4095750"/>
                <a:gd name="connsiteY1" fmla="*/ 476250 h 476250"/>
                <a:gd name="connsiteX2" fmla="*/ 3441700 w 4095750"/>
                <a:gd name="connsiteY2" fmla="*/ 469900 h 476250"/>
                <a:gd name="connsiteX3" fmla="*/ 3257550 w 4095750"/>
                <a:gd name="connsiteY3" fmla="*/ 469900 h 476250"/>
                <a:gd name="connsiteX4" fmla="*/ 3111500 w 4095750"/>
                <a:gd name="connsiteY4" fmla="*/ 457200 h 476250"/>
                <a:gd name="connsiteX5" fmla="*/ 3009900 w 4095750"/>
                <a:gd name="connsiteY5" fmla="*/ 425450 h 476250"/>
                <a:gd name="connsiteX6" fmla="*/ 2603500 w 4095750"/>
                <a:gd name="connsiteY6" fmla="*/ 425450 h 476250"/>
                <a:gd name="connsiteX7" fmla="*/ 2540000 w 4095750"/>
                <a:gd name="connsiteY7" fmla="*/ 387350 h 476250"/>
                <a:gd name="connsiteX8" fmla="*/ 2343150 w 4095750"/>
                <a:gd name="connsiteY8" fmla="*/ 393700 h 476250"/>
                <a:gd name="connsiteX9" fmla="*/ 2247900 w 4095750"/>
                <a:gd name="connsiteY9" fmla="*/ 361950 h 476250"/>
                <a:gd name="connsiteX10" fmla="*/ 2152650 w 4095750"/>
                <a:gd name="connsiteY10" fmla="*/ 355600 h 476250"/>
                <a:gd name="connsiteX11" fmla="*/ 2044700 w 4095750"/>
                <a:gd name="connsiteY11" fmla="*/ 349250 h 476250"/>
                <a:gd name="connsiteX12" fmla="*/ 1873250 w 4095750"/>
                <a:gd name="connsiteY12" fmla="*/ 336550 h 476250"/>
                <a:gd name="connsiteX13" fmla="*/ 1873250 w 4095750"/>
                <a:gd name="connsiteY13" fmla="*/ 336550 h 476250"/>
                <a:gd name="connsiteX14" fmla="*/ 1644650 w 4095750"/>
                <a:gd name="connsiteY14" fmla="*/ 292100 h 476250"/>
                <a:gd name="connsiteX15" fmla="*/ 1644650 w 4095750"/>
                <a:gd name="connsiteY15" fmla="*/ 292100 h 476250"/>
                <a:gd name="connsiteX16" fmla="*/ 1466850 w 4095750"/>
                <a:gd name="connsiteY16" fmla="*/ 266700 h 476250"/>
                <a:gd name="connsiteX17" fmla="*/ 1365250 w 4095750"/>
                <a:gd name="connsiteY17" fmla="*/ 228600 h 476250"/>
                <a:gd name="connsiteX18" fmla="*/ 1225550 w 4095750"/>
                <a:gd name="connsiteY18" fmla="*/ 177800 h 476250"/>
                <a:gd name="connsiteX19" fmla="*/ 1104900 w 4095750"/>
                <a:gd name="connsiteY19" fmla="*/ 177800 h 476250"/>
                <a:gd name="connsiteX20" fmla="*/ 895350 w 4095750"/>
                <a:gd name="connsiteY20" fmla="*/ 133350 h 476250"/>
                <a:gd name="connsiteX21" fmla="*/ 819150 w 4095750"/>
                <a:gd name="connsiteY21" fmla="*/ 114300 h 476250"/>
                <a:gd name="connsiteX22" fmla="*/ 730250 w 4095750"/>
                <a:gd name="connsiteY22" fmla="*/ 101600 h 476250"/>
                <a:gd name="connsiteX23" fmla="*/ 603250 w 4095750"/>
                <a:gd name="connsiteY23" fmla="*/ 57150 h 476250"/>
                <a:gd name="connsiteX24" fmla="*/ 546100 w 4095750"/>
                <a:gd name="connsiteY24" fmla="*/ 6350 h 476250"/>
                <a:gd name="connsiteX25" fmla="*/ 311150 w 4095750"/>
                <a:gd name="connsiteY25" fmla="*/ 25400 h 476250"/>
                <a:gd name="connsiteX26" fmla="*/ 0 w 4095750"/>
                <a:gd name="connsiteY26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95750" h="476250">
                  <a:moveTo>
                    <a:pt x="4095750" y="476250"/>
                  </a:moveTo>
                  <a:lnTo>
                    <a:pt x="3467100" y="476250"/>
                  </a:lnTo>
                  <a:lnTo>
                    <a:pt x="3441700" y="469900"/>
                  </a:lnTo>
                  <a:lnTo>
                    <a:pt x="3257550" y="469900"/>
                  </a:lnTo>
                  <a:lnTo>
                    <a:pt x="3111500" y="457200"/>
                  </a:lnTo>
                  <a:lnTo>
                    <a:pt x="3009900" y="425450"/>
                  </a:lnTo>
                  <a:lnTo>
                    <a:pt x="2603500" y="425450"/>
                  </a:lnTo>
                  <a:lnTo>
                    <a:pt x="2540000" y="387350"/>
                  </a:lnTo>
                  <a:lnTo>
                    <a:pt x="2343150" y="393700"/>
                  </a:lnTo>
                  <a:lnTo>
                    <a:pt x="2247900" y="361950"/>
                  </a:lnTo>
                  <a:lnTo>
                    <a:pt x="2152650" y="355600"/>
                  </a:lnTo>
                  <a:lnTo>
                    <a:pt x="2044700" y="349250"/>
                  </a:lnTo>
                  <a:lnTo>
                    <a:pt x="1873250" y="336550"/>
                  </a:lnTo>
                  <a:lnTo>
                    <a:pt x="1873250" y="336550"/>
                  </a:lnTo>
                  <a:lnTo>
                    <a:pt x="1644650" y="292100"/>
                  </a:lnTo>
                  <a:lnTo>
                    <a:pt x="1644650" y="292100"/>
                  </a:lnTo>
                  <a:lnTo>
                    <a:pt x="1466850" y="266700"/>
                  </a:lnTo>
                  <a:lnTo>
                    <a:pt x="1365250" y="228600"/>
                  </a:lnTo>
                  <a:lnTo>
                    <a:pt x="1225550" y="177800"/>
                  </a:lnTo>
                  <a:lnTo>
                    <a:pt x="1104900" y="177800"/>
                  </a:lnTo>
                  <a:lnTo>
                    <a:pt x="895350" y="133350"/>
                  </a:lnTo>
                  <a:lnTo>
                    <a:pt x="819150" y="114300"/>
                  </a:lnTo>
                  <a:lnTo>
                    <a:pt x="730250" y="101600"/>
                  </a:lnTo>
                  <a:lnTo>
                    <a:pt x="603250" y="57150"/>
                  </a:lnTo>
                  <a:lnTo>
                    <a:pt x="546100" y="6350"/>
                  </a:lnTo>
                  <a:lnTo>
                    <a:pt x="311150" y="2540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1027235" y="1881336"/>
              <a:ext cx="3994150" cy="781050"/>
            </a:xfrm>
            <a:custGeom>
              <a:avLst/>
              <a:gdLst>
                <a:gd name="connsiteX0" fmla="*/ 3994150 w 3994150"/>
                <a:gd name="connsiteY0" fmla="*/ 781050 h 781050"/>
                <a:gd name="connsiteX1" fmla="*/ 3689350 w 3994150"/>
                <a:gd name="connsiteY1" fmla="*/ 781050 h 781050"/>
                <a:gd name="connsiteX2" fmla="*/ 3689350 w 3994150"/>
                <a:gd name="connsiteY2" fmla="*/ 717550 h 781050"/>
                <a:gd name="connsiteX3" fmla="*/ 3536950 w 3994150"/>
                <a:gd name="connsiteY3" fmla="*/ 717550 h 781050"/>
                <a:gd name="connsiteX4" fmla="*/ 3536950 w 3994150"/>
                <a:gd name="connsiteY4" fmla="*/ 717550 h 781050"/>
                <a:gd name="connsiteX5" fmla="*/ 3378200 w 3994150"/>
                <a:gd name="connsiteY5" fmla="*/ 717550 h 781050"/>
                <a:gd name="connsiteX6" fmla="*/ 3251200 w 3994150"/>
                <a:gd name="connsiteY6" fmla="*/ 685800 h 781050"/>
                <a:gd name="connsiteX7" fmla="*/ 2946400 w 3994150"/>
                <a:gd name="connsiteY7" fmla="*/ 660400 h 781050"/>
                <a:gd name="connsiteX8" fmla="*/ 2787650 w 3994150"/>
                <a:gd name="connsiteY8" fmla="*/ 647700 h 781050"/>
                <a:gd name="connsiteX9" fmla="*/ 2635250 w 3994150"/>
                <a:gd name="connsiteY9" fmla="*/ 628650 h 781050"/>
                <a:gd name="connsiteX10" fmla="*/ 2501900 w 3994150"/>
                <a:gd name="connsiteY10" fmla="*/ 628650 h 781050"/>
                <a:gd name="connsiteX11" fmla="*/ 2362200 w 3994150"/>
                <a:gd name="connsiteY11" fmla="*/ 609600 h 781050"/>
                <a:gd name="connsiteX12" fmla="*/ 2254250 w 3994150"/>
                <a:gd name="connsiteY12" fmla="*/ 584200 h 781050"/>
                <a:gd name="connsiteX13" fmla="*/ 2082800 w 3994150"/>
                <a:gd name="connsiteY13" fmla="*/ 571500 h 781050"/>
                <a:gd name="connsiteX14" fmla="*/ 1955800 w 3994150"/>
                <a:gd name="connsiteY14" fmla="*/ 520700 h 781050"/>
                <a:gd name="connsiteX15" fmla="*/ 1879600 w 3994150"/>
                <a:gd name="connsiteY15" fmla="*/ 476250 h 781050"/>
                <a:gd name="connsiteX16" fmla="*/ 1689100 w 3994150"/>
                <a:gd name="connsiteY16" fmla="*/ 412750 h 781050"/>
                <a:gd name="connsiteX17" fmla="*/ 1530350 w 3994150"/>
                <a:gd name="connsiteY17" fmla="*/ 412750 h 781050"/>
                <a:gd name="connsiteX18" fmla="*/ 1371600 w 3994150"/>
                <a:gd name="connsiteY18" fmla="*/ 374650 h 781050"/>
                <a:gd name="connsiteX19" fmla="*/ 1225550 w 3994150"/>
                <a:gd name="connsiteY19" fmla="*/ 279400 h 781050"/>
                <a:gd name="connsiteX20" fmla="*/ 1104900 w 3994150"/>
                <a:gd name="connsiteY20" fmla="*/ 234950 h 781050"/>
                <a:gd name="connsiteX21" fmla="*/ 965200 w 3994150"/>
                <a:gd name="connsiteY21" fmla="*/ 146050 h 781050"/>
                <a:gd name="connsiteX22" fmla="*/ 895350 w 3994150"/>
                <a:gd name="connsiteY22" fmla="*/ 101600 h 781050"/>
                <a:gd name="connsiteX23" fmla="*/ 831850 w 3994150"/>
                <a:gd name="connsiteY23" fmla="*/ 88900 h 781050"/>
                <a:gd name="connsiteX24" fmla="*/ 787400 w 3994150"/>
                <a:gd name="connsiteY24" fmla="*/ 69850 h 781050"/>
                <a:gd name="connsiteX25" fmla="*/ 584200 w 3994150"/>
                <a:gd name="connsiteY25" fmla="*/ 38100 h 781050"/>
                <a:gd name="connsiteX26" fmla="*/ 381000 w 3994150"/>
                <a:gd name="connsiteY26" fmla="*/ 0 h 781050"/>
                <a:gd name="connsiteX27" fmla="*/ 165100 w 3994150"/>
                <a:gd name="connsiteY27" fmla="*/ 6350 h 781050"/>
                <a:gd name="connsiteX28" fmla="*/ 0 w 3994150"/>
                <a:gd name="connsiteY28" fmla="*/ 2540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4150" h="781050">
                  <a:moveTo>
                    <a:pt x="3994150" y="781050"/>
                  </a:moveTo>
                  <a:lnTo>
                    <a:pt x="3689350" y="781050"/>
                  </a:lnTo>
                  <a:lnTo>
                    <a:pt x="3689350" y="717550"/>
                  </a:lnTo>
                  <a:lnTo>
                    <a:pt x="3536950" y="717550"/>
                  </a:lnTo>
                  <a:lnTo>
                    <a:pt x="3536950" y="717550"/>
                  </a:lnTo>
                  <a:lnTo>
                    <a:pt x="3378200" y="717550"/>
                  </a:lnTo>
                  <a:lnTo>
                    <a:pt x="3251200" y="685800"/>
                  </a:lnTo>
                  <a:lnTo>
                    <a:pt x="2946400" y="660400"/>
                  </a:lnTo>
                  <a:lnTo>
                    <a:pt x="2787650" y="647700"/>
                  </a:lnTo>
                  <a:lnTo>
                    <a:pt x="2635250" y="628650"/>
                  </a:lnTo>
                  <a:lnTo>
                    <a:pt x="2501900" y="628650"/>
                  </a:lnTo>
                  <a:lnTo>
                    <a:pt x="2362200" y="609600"/>
                  </a:lnTo>
                  <a:lnTo>
                    <a:pt x="2254250" y="584200"/>
                  </a:lnTo>
                  <a:lnTo>
                    <a:pt x="2082800" y="571500"/>
                  </a:lnTo>
                  <a:lnTo>
                    <a:pt x="1955800" y="520700"/>
                  </a:lnTo>
                  <a:lnTo>
                    <a:pt x="1879600" y="476250"/>
                  </a:lnTo>
                  <a:lnTo>
                    <a:pt x="1689100" y="412750"/>
                  </a:lnTo>
                  <a:lnTo>
                    <a:pt x="1530350" y="412750"/>
                  </a:lnTo>
                  <a:lnTo>
                    <a:pt x="1371600" y="374650"/>
                  </a:lnTo>
                  <a:lnTo>
                    <a:pt x="1225550" y="279400"/>
                  </a:lnTo>
                  <a:lnTo>
                    <a:pt x="1104900" y="234950"/>
                  </a:lnTo>
                  <a:lnTo>
                    <a:pt x="965200" y="146050"/>
                  </a:lnTo>
                  <a:lnTo>
                    <a:pt x="895350" y="101600"/>
                  </a:lnTo>
                  <a:cubicBezTo>
                    <a:pt x="874183" y="97367"/>
                    <a:pt x="852559" y="94991"/>
                    <a:pt x="831850" y="88900"/>
                  </a:cubicBezTo>
                  <a:cubicBezTo>
                    <a:pt x="816385" y="84351"/>
                    <a:pt x="787400" y="69850"/>
                    <a:pt x="787400" y="69850"/>
                  </a:cubicBezTo>
                  <a:lnTo>
                    <a:pt x="584200" y="38100"/>
                  </a:lnTo>
                  <a:lnTo>
                    <a:pt x="381000" y="0"/>
                  </a:lnTo>
                  <a:lnTo>
                    <a:pt x="165100" y="6350"/>
                  </a:lnTo>
                  <a:lnTo>
                    <a:pt x="0" y="2540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6DDC5AB8-365E-951D-A102-A952621B7BC0}"/>
              </a:ext>
            </a:extLst>
          </p:cNvPr>
          <p:cNvGrpSpPr/>
          <p:nvPr/>
        </p:nvGrpSpPr>
        <p:grpSpPr>
          <a:xfrm>
            <a:off x="6148111" y="3096551"/>
            <a:ext cx="5865213" cy="2651246"/>
            <a:chOff x="5044829" y="1894012"/>
            <a:chExt cx="6617281" cy="2991202"/>
          </a:xfrm>
        </p:grpSpPr>
        <p:grpSp>
          <p:nvGrpSpPr>
            <p:cNvPr id="10" name="Groupe 9">
              <a:extLst>
                <a:ext uri="{FF2B5EF4-FFF2-40B4-BE49-F238E27FC236}">
                  <a16:creationId xmlns="" xmlns:a16="http://schemas.microsoft.com/office/drawing/2014/main" id="{D448C0C8-FEF9-DE28-3FAE-E74533D9644C}"/>
                </a:ext>
              </a:extLst>
            </p:cNvPr>
            <p:cNvGrpSpPr/>
            <p:nvPr/>
          </p:nvGrpSpPr>
          <p:grpSpPr>
            <a:xfrm>
              <a:off x="5044829" y="2060910"/>
              <a:ext cx="6617281" cy="2824304"/>
              <a:chOff x="1611990" y="868490"/>
              <a:chExt cx="9924822" cy="4235987"/>
            </a:xfrm>
          </p:grpSpPr>
          <p:sp>
            <p:nvSpPr>
              <p:cNvPr id="12" name="Parenthèse ouvrante 11">
                <a:extLst>
                  <a:ext uri="{FF2B5EF4-FFF2-40B4-BE49-F238E27FC236}">
                    <a16:creationId xmlns="" xmlns:a16="http://schemas.microsoft.com/office/drawing/2014/main" id="{94AF28C5-6422-FAC1-821E-E63CBF7159E8}"/>
                  </a:ext>
                </a:extLst>
              </p:cNvPr>
              <p:cNvSpPr/>
              <p:nvPr/>
            </p:nvSpPr>
            <p:spPr>
              <a:xfrm>
                <a:off x="3952463" y="2375574"/>
                <a:ext cx="734319" cy="1789063"/>
              </a:xfrm>
              <a:prstGeom prst="leftBracket">
                <a:avLst>
                  <a:gd name="adj" fmla="val 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triangle" w="lg" len="lg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="" xmlns:a16="http://schemas.microsoft.com/office/drawing/2014/main" id="{E0FB6B9D-1413-7B7C-44AA-BFD8C5696FF7}"/>
                  </a:ext>
                </a:extLst>
              </p:cNvPr>
              <p:cNvSpPr/>
              <p:nvPr/>
            </p:nvSpPr>
            <p:spPr>
              <a:xfrm>
                <a:off x="1611990" y="2082417"/>
                <a:ext cx="2365477" cy="231154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t" anchorCtr="0">
                <a:spAutoFit/>
              </a:bodyPr>
              <a:lstStyle/>
              <a:p>
                <a:pPr defTabSz="450056">
                  <a:spcBef>
                    <a:spcPts val="400"/>
                  </a:spcBef>
                  <a:defRPr/>
                </a:pPr>
                <a:r>
                  <a:rPr lang="da-DK" sz="900" b="1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Eligibilité</a:t>
                </a:r>
                <a:endParaRPr lang="da-DK" sz="9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138113" indent="-138113" defTabSz="450056">
                  <a:spcBef>
                    <a:spcPts val="12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Age &gt; 18 </a:t>
                </a:r>
                <a:r>
                  <a:rPr lang="en-US" sz="8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ans</a:t>
                </a:r>
                <a:endParaRPr lang="en-US" sz="8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Cancer du sein TN</a:t>
                </a: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T1c N1-2 </a:t>
                </a:r>
                <a:r>
                  <a:rPr lang="en-US" sz="8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ou</a:t>
                </a: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N0-2</a:t>
                </a: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ECOG PS 0-1</a:t>
                </a:r>
              </a:p>
              <a:p>
                <a:pPr marL="138113" indent="-138113" defTabSz="450056">
                  <a:spcBef>
                    <a:spcPts val="600"/>
                  </a:spcBef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8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Tissu</a:t>
                </a:r>
                <a:r>
                  <a:rPr lang="en-US" sz="8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disponible (PD-L1)</a:t>
                </a:r>
              </a:p>
            </p:txBody>
          </p:sp>
          <p:sp>
            <p:nvSpPr>
              <p:cNvPr id="15" name="Freeform 41">
                <a:extLst>
                  <a:ext uri="{FF2B5EF4-FFF2-40B4-BE49-F238E27FC236}">
                    <a16:creationId xmlns="" xmlns:a16="http://schemas.microsoft.com/office/drawing/2014/main" id="{3163CD05-F5DD-2DE3-77D0-BFF1D205FE11}"/>
                  </a:ext>
                </a:extLst>
              </p:cNvPr>
              <p:cNvSpPr/>
              <p:nvPr/>
            </p:nvSpPr>
            <p:spPr>
              <a:xfrm>
                <a:off x="4761797" y="3935610"/>
                <a:ext cx="3475974" cy="402372"/>
              </a:xfrm>
              <a:prstGeom prst="roundRect">
                <a:avLst>
                  <a:gd name="adj" fmla="val 9151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8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PLACEBO</a:t>
                </a: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="" xmlns:a16="http://schemas.microsoft.com/office/drawing/2014/main" id="{E899D144-2823-62E7-2DBE-DC545CF0B762}"/>
                  </a:ext>
                </a:extLst>
              </p:cNvPr>
              <p:cNvSpPr/>
              <p:nvPr/>
            </p:nvSpPr>
            <p:spPr>
              <a:xfrm>
                <a:off x="3686435" y="2832066"/>
                <a:ext cx="532056" cy="5320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13500" tIns="13500" rIns="13500" bIns="13500" rtlCol="0" anchor="b"/>
              <a:lstStyle/>
              <a:p>
                <a:pPr algn="ctr">
                  <a:lnSpc>
                    <a:spcPts val="1300"/>
                  </a:lnSpc>
                  <a:defRPr/>
                </a:pPr>
                <a:r>
                  <a:rPr lang="en-US" altLang="zh-CN" sz="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R</a:t>
                </a:r>
                <a:br>
                  <a:rPr lang="en-US" altLang="zh-CN" sz="8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</a:br>
                <a:r>
                  <a:rPr lang="en-US" altLang="zh-CN" sz="600" b="1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2:1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05F5396-7BAC-F3D3-9039-3885EB6AF22C}"/>
                  </a:ext>
                </a:extLst>
              </p:cNvPr>
              <p:cNvSpPr txBox="1"/>
              <p:nvPr/>
            </p:nvSpPr>
            <p:spPr>
              <a:xfrm>
                <a:off x="3586582" y="3348859"/>
                <a:ext cx="743670" cy="286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rtlCol="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sz="800" b="1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cs typeface="Arial" panose="020B0604020202020204" pitchFamily="34" charset="0"/>
                  </a:rPr>
                  <a:t>N=1174</a:t>
                </a:r>
              </a:p>
            </p:txBody>
          </p:sp>
          <p:sp>
            <p:nvSpPr>
              <p:cNvPr id="19" name="Freeform 41">
                <a:extLst>
                  <a:ext uri="{FF2B5EF4-FFF2-40B4-BE49-F238E27FC236}">
                    <a16:creationId xmlns="" xmlns:a16="http://schemas.microsoft.com/office/drawing/2014/main" id="{343E9DC6-2112-4F6D-10FF-6F70F4F4BAE5}"/>
                  </a:ext>
                </a:extLst>
              </p:cNvPr>
              <p:cNvSpPr/>
              <p:nvPr/>
            </p:nvSpPr>
            <p:spPr>
              <a:xfrm>
                <a:off x="4822830" y="2594667"/>
                <a:ext cx="3414942" cy="622328"/>
              </a:xfrm>
              <a:prstGeom prst="roundRect">
                <a:avLst>
                  <a:gd name="adj" fmla="val 915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PEMBROLIZUMAB 200 mg </a:t>
                </a:r>
              </a:p>
              <a:p>
                <a:pPr algn="ctr" defTabSz="514350"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toutes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les 3 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sem</a:t>
                </a:r>
                <a:endParaRPr lang="en-US" sz="7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41">
                <a:extLst>
                  <a:ext uri="{FF2B5EF4-FFF2-40B4-BE49-F238E27FC236}">
                    <a16:creationId xmlns="" xmlns:a16="http://schemas.microsoft.com/office/drawing/2014/main" id="{946768E5-6E21-E205-1655-878FEBEE8F1E}"/>
                  </a:ext>
                </a:extLst>
              </p:cNvPr>
              <p:cNvSpPr/>
              <p:nvPr/>
            </p:nvSpPr>
            <p:spPr>
              <a:xfrm>
                <a:off x="4814377" y="1947013"/>
                <a:ext cx="1438855" cy="541349"/>
              </a:xfrm>
              <a:prstGeom prst="roundRect">
                <a:avLst>
                  <a:gd name="adj" fmla="val 91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Carboplatine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paclitaxel</a:t>
                </a:r>
              </a:p>
            </p:txBody>
          </p:sp>
          <p:sp>
            <p:nvSpPr>
              <p:cNvPr id="21" name="Freeform 41">
                <a:extLst>
                  <a:ext uri="{FF2B5EF4-FFF2-40B4-BE49-F238E27FC236}">
                    <a16:creationId xmlns="" xmlns:a16="http://schemas.microsoft.com/office/drawing/2014/main" id="{16D15328-0453-A0BF-29B1-23B0245209EA}"/>
                  </a:ext>
                </a:extLst>
              </p:cNvPr>
              <p:cNvSpPr/>
              <p:nvPr/>
            </p:nvSpPr>
            <p:spPr>
              <a:xfrm>
                <a:off x="6406539" y="1971052"/>
                <a:ext cx="1845810" cy="541349"/>
              </a:xfrm>
              <a:prstGeom prst="roundRect">
                <a:avLst>
                  <a:gd name="adj" fmla="val 915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Doxo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Epirubicine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cyclophosphamide</a:t>
                </a:r>
              </a:p>
            </p:txBody>
          </p:sp>
          <p:sp>
            <p:nvSpPr>
              <p:cNvPr id="25" name="Rectangle à coins arrondis 3">
                <a:extLst>
                  <a:ext uri="{FF2B5EF4-FFF2-40B4-BE49-F238E27FC236}">
                    <a16:creationId xmlns="" xmlns:a16="http://schemas.microsoft.com/office/drawing/2014/main" id="{377D7DA8-FEE9-1B58-DABD-AA4109FED49E}"/>
                  </a:ext>
                </a:extLst>
              </p:cNvPr>
              <p:cNvSpPr/>
              <p:nvPr/>
            </p:nvSpPr>
            <p:spPr>
              <a:xfrm>
                <a:off x="8327678" y="2031037"/>
                <a:ext cx="976519" cy="2318821"/>
              </a:xfrm>
              <a:prstGeom prst="roundRect">
                <a:avLst>
                  <a:gd name="adj" fmla="val 8195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700" dirty="0" err="1">
                    <a:solidFill>
                      <a:srgbClr val="000000"/>
                    </a:solidFill>
                  </a:rPr>
                  <a:t>Chirurgie</a:t>
                </a:r>
                <a:endParaRPr lang="en-US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41">
                <a:extLst>
                  <a:ext uri="{FF2B5EF4-FFF2-40B4-BE49-F238E27FC236}">
                    <a16:creationId xmlns="" xmlns:a16="http://schemas.microsoft.com/office/drawing/2014/main" id="{7472C15D-80F7-17F0-0506-AFFECB78E8EA}"/>
                  </a:ext>
                </a:extLst>
              </p:cNvPr>
              <p:cNvSpPr/>
              <p:nvPr/>
            </p:nvSpPr>
            <p:spPr>
              <a:xfrm>
                <a:off x="9369270" y="2318208"/>
                <a:ext cx="2013581" cy="874658"/>
              </a:xfrm>
              <a:prstGeom prst="roundRect">
                <a:avLst>
                  <a:gd name="adj" fmla="val 9151"/>
                </a:avLst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PEMBROLIZUMAB</a:t>
                </a:r>
                <a:b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</a:b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200 mg </a:t>
                </a:r>
              </a:p>
              <a:p>
                <a:pPr algn="ctr" defTabSz="514350"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toutes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les 3 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sem</a:t>
                </a:r>
                <a:endParaRPr lang="en-US" sz="7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="" xmlns:a16="http://schemas.microsoft.com/office/drawing/2014/main" id="{DC57E84B-187A-840A-40E4-F1BCCD066837}"/>
                  </a:ext>
                </a:extLst>
              </p:cNvPr>
              <p:cNvSpPr txBox="1"/>
              <p:nvPr/>
            </p:nvSpPr>
            <p:spPr>
              <a:xfrm>
                <a:off x="4555249" y="1489194"/>
                <a:ext cx="1799250" cy="46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</a:rPr>
                  <a:t>Traitement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néoadjuvant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1</a:t>
                </a:r>
              </a:p>
              <a:p>
                <a:pPr algn="ctr">
                  <a:defRPr/>
                </a:pPr>
                <a:r>
                  <a:rPr lang="en-US" sz="600" dirty="0">
                    <a:solidFill>
                      <a:srgbClr val="000000"/>
                    </a:solidFill>
                  </a:rPr>
                  <a:t>(cycles 1-4; 12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sem</a:t>
                </a:r>
                <a:r>
                  <a:rPr lang="en-US" sz="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29" name="Freeform 41">
                <a:extLst>
                  <a:ext uri="{FF2B5EF4-FFF2-40B4-BE49-F238E27FC236}">
                    <a16:creationId xmlns="" xmlns:a16="http://schemas.microsoft.com/office/drawing/2014/main" id="{E9AFAA02-6CA0-DB04-9CD4-97070F988307}"/>
                  </a:ext>
                </a:extLst>
              </p:cNvPr>
              <p:cNvSpPr/>
              <p:nvPr/>
            </p:nvSpPr>
            <p:spPr>
              <a:xfrm>
                <a:off x="9367989" y="3947486"/>
                <a:ext cx="2016144" cy="402372"/>
              </a:xfrm>
              <a:prstGeom prst="roundRect">
                <a:avLst>
                  <a:gd name="adj" fmla="val 9151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8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PLACEBO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="" xmlns:a16="http://schemas.microsoft.com/office/drawing/2014/main" id="{A08A6328-A33B-FA28-7A93-AFC5D696D08F}"/>
                  </a:ext>
                </a:extLst>
              </p:cNvPr>
              <p:cNvSpPr txBox="1"/>
              <p:nvPr/>
            </p:nvSpPr>
            <p:spPr>
              <a:xfrm>
                <a:off x="9369270" y="1489195"/>
                <a:ext cx="2167541" cy="62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</a:rPr>
                  <a:t>Traitement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adjuvant (cycles1-9; 27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sem</a:t>
                </a:r>
                <a:r>
                  <a:rPr lang="en-US" sz="600" dirty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defRPr/>
                </a:pPr>
                <a:endParaRPr lang="en-US" sz="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5">
                <a:extLst>
                  <a:ext uri="{FF2B5EF4-FFF2-40B4-BE49-F238E27FC236}">
                    <a16:creationId xmlns="" xmlns:a16="http://schemas.microsoft.com/office/drawing/2014/main" id="{095EF063-11B8-FC38-F224-F5D46FEB83F2}"/>
                  </a:ext>
                </a:extLst>
              </p:cNvPr>
              <p:cNvSpPr/>
              <p:nvPr/>
            </p:nvSpPr>
            <p:spPr>
              <a:xfrm>
                <a:off x="2186835" y="4184879"/>
                <a:ext cx="3908228" cy="871717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4434" tIns="74434" rIns="74434" bIns="74434" numCol="1" spcCol="1270" anchor="b" anchorCtr="0">
                <a:spAutoFit/>
              </a:bodyPr>
              <a:lstStyle/>
              <a:p>
                <a:pPr defTabSz="450056">
                  <a:defRPr/>
                </a:pPr>
                <a:r>
                  <a:rPr lang="da-DK" sz="600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Stratification :</a:t>
                </a:r>
              </a:p>
              <a:p>
                <a:pPr marL="138113" indent="-138113" defTabSz="450056"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N (+ vs -)</a:t>
                </a:r>
              </a:p>
              <a:p>
                <a:pPr marL="138113" indent="-138113" defTabSz="450056"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Taille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(T1/T2 vs T3:T4)</a:t>
                </a:r>
              </a:p>
              <a:p>
                <a:pPr marL="138113" indent="-138113" defTabSz="450056">
                  <a:buClr>
                    <a:srgbClr val="9A00C7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Carboplatine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hebdomadaire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vs </a:t>
                </a: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toutes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les 3 </a:t>
                </a:r>
                <a:r>
                  <a:rPr lang="en-US" sz="600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semaines</a:t>
                </a:r>
                <a:r>
                  <a:rPr lang="en-US" sz="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="" xmlns:a16="http://schemas.microsoft.com/office/drawing/2014/main" id="{250F15BB-EC14-A468-DB50-E071CF15CEBC}"/>
                  </a:ext>
                </a:extLst>
              </p:cNvPr>
              <p:cNvSpPr txBox="1"/>
              <p:nvPr/>
            </p:nvSpPr>
            <p:spPr>
              <a:xfrm>
                <a:off x="6272443" y="1489194"/>
                <a:ext cx="1799250" cy="46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600" dirty="0" err="1">
                    <a:solidFill>
                      <a:srgbClr val="000000"/>
                    </a:solidFill>
                  </a:rPr>
                  <a:t>Traitement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néoadjuvant</a:t>
                </a:r>
                <a:r>
                  <a:rPr lang="en-US" sz="600" dirty="0">
                    <a:solidFill>
                      <a:srgbClr val="000000"/>
                    </a:solidFill>
                  </a:rPr>
                  <a:t> 2</a:t>
                </a:r>
              </a:p>
              <a:p>
                <a:pPr algn="ctr">
                  <a:defRPr/>
                </a:pPr>
                <a:r>
                  <a:rPr lang="en-US" sz="600" dirty="0">
                    <a:solidFill>
                      <a:srgbClr val="000000"/>
                    </a:solidFill>
                  </a:rPr>
                  <a:t>(cycles 5-8; 12 </a:t>
                </a:r>
                <a:r>
                  <a:rPr lang="en-US" sz="600" dirty="0" err="1">
                    <a:solidFill>
                      <a:srgbClr val="000000"/>
                    </a:solidFill>
                  </a:rPr>
                  <a:t>sem</a:t>
                </a:r>
                <a:r>
                  <a:rPr lang="en-US" sz="6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40" name="Freeform 41">
                <a:extLst>
                  <a:ext uri="{FF2B5EF4-FFF2-40B4-BE49-F238E27FC236}">
                    <a16:creationId xmlns="" xmlns:a16="http://schemas.microsoft.com/office/drawing/2014/main" id="{0442028E-0066-6A07-1AEC-4C4D53E26EA9}"/>
                  </a:ext>
                </a:extLst>
              </p:cNvPr>
              <p:cNvSpPr/>
              <p:nvPr/>
            </p:nvSpPr>
            <p:spPr>
              <a:xfrm>
                <a:off x="4814377" y="3275221"/>
                <a:ext cx="1438855" cy="586749"/>
              </a:xfrm>
              <a:prstGeom prst="roundRect">
                <a:avLst>
                  <a:gd name="adj" fmla="val 91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Carboplatine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paclitaxel</a:t>
                </a:r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="" xmlns:a16="http://schemas.microsoft.com/office/drawing/2014/main" id="{5DB77235-F975-9F07-9854-A9F43A7E7EC2}"/>
                  </a:ext>
                </a:extLst>
              </p:cNvPr>
              <p:cNvSpPr/>
              <p:nvPr/>
            </p:nvSpPr>
            <p:spPr>
              <a:xfrm>
                <a:off x="6406539" y="3299260"/>
                <a:ext cx="1845810" cy="586749"/>
              </a:xfrm>
              <a:prstGeom prst="roundRect">
                <a:avLst>
                  <a:gd name="adj" fmla="val 915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74434" tIns="74434" rIns="74434" bIns="74434" numCol="1" spcCol="1270" anchor="ctr" anchorCtr="0">
                <a:noAutofit/>
              </a:bodyPr>
              <a:lstStyle/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Doxo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/</a:t>
                </a:r>
                <a:r>
                  <a:rPr lang="en-US" sz="700" b="1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Epirubicine</a:t>
                </a: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+</a:t>
                </a:r>
              </a:p>
              <a:p>
                <a:pPr algn="ctr" defTabSz="514350">
                  <a:lnSpc>
                    <a:spcPts val="1500"/>
                  </a:lnSpc>
                  <a:defRPr/>
                </a:pPr>
                <a:r>
                  <a:rPr lang="en-US" sz="7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cyclophosphamide</a:t>
                </a:r>
              </a:p>
            </p:txBody>
          </p:sp>
          <p:sp>
            <p:nvSpPr>
              <p:cNvPr id="42" name="Rectangle à coins arrondis 57">
                <a:extLst>
                  <a:ext uri="{FF2B5EF4-FFF2-40B4-BE49-F238E27FC236}">
                    <a16:creationId xmlns="" xmlns:a16="http://schemas.microsoft.com/office/drawing/2014/main" id="{463DF4AC-994A-412D-8510-7CBC2773C2E4}"/>
                  </a:ext>
                </a:extLst>
              </p:cNvPr>
              <p:cNvSpPr/>
              <p:nvPr/>
            </p:nvSpPr>
            <p:spPr>
              <a:xfrm>
                <a:off x="1611991" y="868490"/>
                <a:ext cx="9924821" cy="4235987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1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Connecteur droit 42">
                <a:extLst>
                  <a:ext uri="{FF2B5EF4-FFF2-40B4-BE49-F238E27FC236}">
                    <a16:creationId xmlns="" xmlns:a16="http://schemas.microsoft.com/office/drawing/2014/main" id="{A2C633EA-A4B5-AF49-D1BA-D7E7C6D901E8}"/>
                  </a:ext>
                </a:extLst>
              </p:cNvPr>
              <p:cNvCxnSpPr/>
              <p:nvPr/>
            </p:nvCxnSpPr>
            <p:spPr>
              <a:xfrm>
                <a:off x="4822829" y="1293096"/>
                <a:ext cx="429181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43">
                <a:extLst>
                  <a:ext uri="{FF2B5EF4-FFF2-40B4-BE49-F238E27FC236}">
                    <a16:creationId xmlns="" xmlns:a16="http://schemas.microsoft.com/office/drawing/2014/main" id="{C768626F-484F-1271-DF55-913FADE6A7DC}"/>
                  </a:ext>
                </a:extLst>
              </p:cNvPr>
              <p:cNvSpPr txBox="1"/>
              <p:nvPr/>
            </p:nvSpPr>
            <p:spPr>
              <a:xfrm>
                <a:off x="5847512" y="1123819"/>
                <a:ext cx="2242444" cy="3906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</a:rPr>
                  <a:t>Phase </a:t>
                </a:r>
                <a:r>
                  <a:rPr lang="en-US" sz="900" b="1" dirty="0" err="1">
                    <a:solidFill>
                      <a:srgbClr val="000000"/>
                    </a:solidFill>
                  </a:rPr>
                  <a:t>Néoadjuvante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45" name="Connecteur droit 44">
                <a:extLst>
                  <a:ext uri="{FF2B5EF4-FFF2-40B4-BE49-F238E27FC236}">
                    <a16:creationId xmlns="" xmlns:a16="http://schemas.microsoft.com/office/drawing/2014/main" id="{312E8A72-32CE-3D39-7D86-032693A014B5}"/>
                  </a:ext>
                </a:extLst>
              </p:cNvPr>
              <p:cNvCxnSpPr/>
              <p:nvPr/>
            </p:nvCxnSpPr>
            <p:spPr>
              <a:xfrm>
                <a:off x="9114639" y="1300177"/>
                <a:ext cx="2320293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ZoneTexte 45">
                <a:extLst>
                  <a:ext uri="{FF2B5EF4-FFF2-40B4-BE49-F238E27FC236}">
                    <a16:creationId xmlns="" xmlns:a16="http://schemas.microsoft.com/office/drawing/2014/main" id="{27586A4E-23B6-1739-DD73-D93FCD100A1F}"/>
                  </a:ext>
                </a:extLst>
              </p:cNvPr>
              <p:cNvSpPr txBox="1"/>
              <p:nvPr/>
            </p:nvSpPr>
            <p:spPr>
              <a:xfrm>
                <a:off x="9344130" y="1130899"/>
                <a:ext cx="1887260" cy="3906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00000"/>
                    </a:solidFill>
                  </a:rPr>
                  <a:t>Phase </a:t>
                </a:r>
                <a:r>
                  <a:rPr lang="en-US" sz="900" b="1" dirty="0" err="1">
                    <a:solidFill>
                      <a:srgbClr val="000000"/>
                    </a:solidFill>
                  </a:rPr>
                  <a:t>Adjuvante</a:t>
                </a:r>
                <a:endParaRPr lang="en-US" sz="9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A7730499-C061-CDB3-9B1B-831FF46D3115}"/>
                </a:ext>
              </a:extLst>
            </p:cNvPr>
            <p:cNvSpPr txBox="1"/>
            <p:nvPr/>
          </p:nvSpPr>
          <p:spPr>
            <a:xfrm>
              <a:off x="5153829" y="1894012"/>
              <a:ext cx="1577160" cy="32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a-DK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Essai</a:t>
              </a:r>
              <a:r>
                <a:rPr lang="da-DK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KN522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928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DE379BC0-6DCA-D273-DF21-696BB0EC0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27720"/>
            <a:ext cx="10332000" cy="1604033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/>
              <a:t>A </a:t>
            </a:r>
            <a:r>
              <a:rPr lang="fr-FR" dirty="0" err="1"/>
              <a:t>healthy</a:t>
            </a:r>
            <a:r>
              <a:rPr lang="fr-FR" dirty="0"/>
              <a:t> </a:t>
            </a:r>
            <a:r>
              <a:rPr lang="fr-FR" dirty="0" err="1"/>
              <a:t>premenopausal</a:t>
            </a:r>
            <a:r>
              <a:rPr lang="fr-FR" dirty="0"/>
              <a:t> </a:t>
            </a:r>
            <a:r>
              <a:rPr lang="fr-FR" dirty="0" err="1"/>
              <a:t>woman</a:t>
            </a:r>
            <a:r>
              <a:rPr lang="fr-FR" dirty="0"/>
              <a:t> has </a:t>
            </a:r>
            <a:r>
              <a:rPr lang="fr-FR" dirty="0" err="1"/>
              <a:t>received</a:t>
            </a:r>
            <a:r>
              <a:rPr lang="fr-FR" dirty="0"/>
              <a:t> taxane/</a:t>
            </a:r>
            <a:r>
              <a:rPr lang="fr-FR" dirty="0" err="1"/>
              <a:t>carboplatin</a:t>
            </a:r>
            <a:r>
              <a:rPr lang="fr-FR" dirty="0"/>
              <a:t> </a:t>
            </a:r>
            <a:r>
              <a:rPr lang="fr-FR" dirty="0" err="1"/>
              <a:t>followed</a:t>
            </a:r>
            <a:r>
              <a:rPr lang="fr-FR" dirty="0"/>
              <a:t> by AC </a:t>
            </a:r>
            <a:r>
              <a:rPr lang="fr-FR" dirty="0" err="1"/>
              <a:t>chemotherapy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concurrent pembrolizumab, as </a:t>
            </a:r>
            <a:r>
              <a:rPr lang="fr-FR" dirty="0" err="1"/>
              <a:t>neoadjuvant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for TNBC. If </a:t>
            </a:r>
            <a:r>
              <a:rPr lang="fr-FR" dirty="0" err="1"/>
              <a:t>she</a:t>
            </a:r>
            <a:r>
              <a:rPr lang="fr-FR" dirty="0"/>
              <a:t> has a </a:t>
            </a:r>
            <a:r>
              <a:rPr lang="fr-FR" dirty="0" err="1"/>
              <a:t>pCR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 adjuvant pembrolizumab?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BA07D3DD-A852-C79A-2250-DB844756876D}"/>
              </a:ext>
            </a:extLst>
          </p:cNvPr>
          <p:cNvGrpSpPr/>
          <p:nvPr/>
        </p:nvGrpSpPr>
        <p:grpSpPr>
          <a:xfrm>
            <a:off x="1630018" y="3521288"/>
            <a:ext cx="9770165" cy="2258858"/>
            <a:chOff x="1630018" y="3147057"/>
            <a:chExt cx="9770165" cy="2258858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4064CA6-51AA-CE6E-C7A7-9BCAD2AE8B25}"/>
                </a:ext>
              </a:extLst>
            </p:cNvPr>
            <p:cNvSpPr/>
            <p:nvPr/>
          </p:nvSpPr>
          <p:spPr>
            <a:xfrm>
              <a:off x="1630018" y="3147057"/>
              <a:ext cx="9770165" cy="2125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CD83274C-AA08-B9C6-FAC0-5490770EAE29}"/>
                </a:ext>
              </a:extLst>
            </p:cNvPr>
            <p:cNvSpPr txBox="1"/>
            <p:nvPr/>
          </p:nvSpPr>
          <p:spPr>
            <a:xfrm>
              <a:off x="5412828" y="5098138"/>
              <a:ext cx="19246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9,43%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="" xmlns:a16="http://schemas.microsoft.com/office/drawing/2014/main" id="{AEEC4645-53BD-7C74-B100-4B2F640CA581}"/>
                </a:ext>
              </a:extLst>
            </p:cNvPr>
            <p:cNvSpPr txBox="1"/>
            <p:nvPr/>
          </p:nvSpPr>
          <p:spPr>
            <a:xfrm>
              <a:off x="2214129" y="3626247"/>
              <a:ext cx="48282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>
                  <a:latin typeface="+mj-lt"/>
                </a:rPr>
                <a:t>Oui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510E7265-1495-8406-8228-498895ADA7E7}"/>
                </a:ext>
              </a:extLst>
            </p:cNvPr>
            <p:cNvSpPr txBox="1"/>
            <p:nvPr/>
          </p:nvSpPr>
          <p:spPr>
            <a:xfrm>
              <a:off x="2164436" y="4398987"/>
              <a:ext cx="53251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>
                  <a:latin typeface="+mj-lt"/>
                </a:rPr>
                <a:t>Non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1821F2A1-8E2B-4AD8-D0A7-419FEC2D1681}"/>
                </a:ext>
              </a:extLst>
            </p:cNvPr>
            <p:cNvSpPr txBox="1"/>
            <p:nvPr/>
          </p:nvSpPr>
          <p:spPr>
            <a:xfrm>
              <a:off x="6100128" y="4386163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32,08%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BF3E2EB-AB54-ABEF-F947-CDDB02B48242}"/>
                </a:ext>
              </a:extLst>
            </p:cNvPr>
            <p:cNvSpPr/>
            <p:nvPr/>
          </p:nvSpPr>
          <p:spPr>
            <a:xfrm>
              <a:off x="2696955" y="3550896"/>
              <a:ext cx="6112938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146E868-EF1D-F6C2-9249-C41E53D67268}"/>
                </a:ext>
              </a:extLst>
            </p:cNvPr>
            <p:cNvSpPr/>
            <p:nvPr/>
          </p:nvSpPr>
          <p:spPr>
            <a:xfrm>
              <a:off x="2696953" y="4315871"/>
              <a:ext cx="3394920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2BAE1DCB-3FB6-9948-502E-C7FFE8F24489}"/>
                </a:ext>
              </a:extLst>
            </p:cNvPr>
            <p:cNvSpPr txBox="1"/>
            <p:nvPr/>
          </p:nvSpPr>
          <p:spPr>
            <a:xfrm>
              <a:off x="8834484" y="3626247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58,49%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="" xmlns:a16="http://schemas.microsoft.com/office/drawing/2014/main" id="{92503846-0A98-7A4B-B0D6-52AEF576013D}"/>
                </a:ext>
              </a:extLst>
            </p:cNvPr>
            <p:cNvCxnSpPr/>
            <p:nvPr/>
          </p:nvCxnSpPr>
          <p:spPr>
            <a:xfrm>
              <a:off x="2696954" y="3426939"/>
              <a:ext cx="0" cy="1474573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2888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98C0E4-B0F9-F2A2-6B5D-052A376E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4C734D8-5E7F-6FC6-6902-EEF3437F9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 Schmid ESMO </a:t>
            </a:r>
            <a:r>
              <a:rPr lang="fr-FR" dirty="0" err="1"/>
              <a:t>virtual</a:t>
            </a:r>
            <a:r>
              <a:rPr lang="fr-FR" dirty="0"/>
              <a:t> </a:t>
            </a:r>
            <a:r>
              <a:rPr lang="fr-FR" dirty="0" err="1"/>
              <a:t>plenary</a:t>
            </a:r>
            <a:r>
              <a:rPr lang="fr-FR" dirty="0"/>
              <a:t> 2021</a:t>
            </a:r>
          </a:p>
        </p:txBody>
      </p:sp>
      <p:sp>
        <p:nvSpPr>
          <p:cNvPr id="8" name="Rectangle à coins arrondis 57">
            <a:extLst>
              <a:ext uri="{FF2B5EF4-FFF2-40B4-BE49-F238E27FC236}">
                <a16:creationId xmlns="" xmlns:a16="http://schemas.microsoft.com/office/drawing/2014/main" id="{2B22B2E3-3518-7671-873C-324B04D86FF2}"/>
              </a:ext>
            </a:extLst>
          </p:cNvPr>
          <p:cNvSpPr/>
          <p:nvPr/>
        </p:nvSpPr>
        <p:spPr>
          <a:xfrm>
            <a:off x="1112520" y="1110621"/>
            <a:ext cx="9966960" cy="480714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C02E032-6E04-F8EB-7A19-58ACFF343A56}"/>
              </a:ext>
            </a:extLst>
          </p:cNvPr>
          <p:cNvSpPr txBox="1"/>
          <p:nvPr/>
        </p:nvSpPr>
        <p:spPr>
          <a:xfrm>
            <a:off x="1294402" y="958335"/>
            <a:ext cx="3048000" cy="31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EFS by </a:t>
            </a:r>
            <a:r>
              <a:rPr lang="da-DK" sz="1600" b="1" dirty="0" err="1">
                <a:solidFill>
                  <a:srgbClr val="000000"/>
                </a:solidFill>
                <a:cs typeface="Arial" panose="020B0604020202020204" pitchFamily="34" charset="0"/>
              </a:rPr>
              <a:t>pCR</a:t>
            </a:r>
            <a:r>
              <a:rPr lang="da-DK" sz="1600" b="1" dirty="0">
                <a:solidFill>
                  <a:srgbClr val="000000"/>
                </a:solidFill>
                <a:cs typeface="Arial" panose="020B0604020202020204" pitchFamily="34" charset="0"/>
              </a:rPr>
              <a:t> (ypT0/Tis ypN0)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10B90082-BC3A-5A70-3E86-9DE3C61F9112}"/>
              </a:ext>
            </a:extLst>
          </p:cNvPr>
          <p:cNvGraphicFramePr>
            <a:graphicFrameLocks noGrp="1"/>
          </p:cNvGraphicFramePr>
          <p:nvPr/>
        </p:nvGraphicFramePr>
        <p:xfrm>
          <a:off x="4317349" y="5016319"/>
          <a:ext cx="5333688" cy="82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29631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144000">
                <a:tc gridSpan="11">
                  <a:txBody>
                    <a:bodyPr/>
                    <a:lstStyle/>
                    <a:p>
                      <a:r>
                        <a:rPr lang="fr-FR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Nb à risque</a:t>
                      </a:r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387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4117339"/>
                  </a:ext>
                </a:extLst>
              </a:tr>
              <a:tr h="1983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3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8707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E4B187AC-814D-9434-90FF-C58115C4CC65}"/>
              </a:ext>
            </a:extLst>
          </p:cNvPr>
          <p:cNvGrpSpPr/>
          <p:nvPr/>
        </p:nvGrpSpPr>
        <p:grpSpPr>
          <a:xfrm>
            <a:off x="3882933" y="1433912"/>
            <a:ext cx="6066010" cy="3581501"/>
            <a:chOff x="3583213" y="1549262"/>
            <a:chExt cx="6066010" cy="3581501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="" xmlns:a16="http://schemas.microsoft.com/office/drawing/2014/main" id="{38174C19-10BA-22CE-499A-AE15CDC1FB97}"/>
                </a:ext>
              </a:extLst>
            </p:cNvPr>
            <p:cNvGraphicFramePr/>
            <p:nvPr/>
          </p:nvGraphicFramePr>
          <p:xfrm>
            <a:off x="3598353" y="1549262"/>
            <a:ext cx="5723446" cy="3551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Text Box 4">
              <a:extLst>
                <a:ext uri="{FF2B5EF4-FFF2-40B4-BE49-F238E27FC236}">
                  <a16:creationId xmlns="" xmlns:a16="http://schemas.microsoft.com/office/drawing/2014/main" id="{9FFF445B-16C6-458D-B3D3-998D6677B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995736" y="3201905"/>
              <a:ext cx="14211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EFS by </a:t>
              </a: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pCR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(%)</a:t>
              </a:r>
            </a:p>
          </p:txBody>
        </p:sp>
        <p:sp>
          <p:nvSpPr>
            <p:cNvPr id="13" name="Text Box 4">
              <a:extLst>
                <a:ext uri="{FF2B5EF4-FFF2-40B4-BE49-F238E27FC236}">
                  <a16:creationId xmlns="" xmlns:a16="http://schemas.microsoft.com/office/drawing/2014/main" id="{863CEC3B-E4F5-7A9A-B9D5-42043BC8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1991" y="4884542"/>
              <a:ext cx="27361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Temps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, </a:t>
              </a: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mois</a:t>
              </a:r>
              <a:endParaRPr lang="da-DK" sz="10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58BAC0BA-427F-7686-96F7-0FFDB758A7FC}"/>
                </a:ext>
              </a:extLst>
            </p:cNvPr>
            <p:cNvSpPr txBox="1"/>
            <p:nvPr/>
          </p:nvSpPr>
          <p:spPr>
            <a:xfrm>
              <a:off x="7641602" y="1551342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accent1"/>
                  </a:solidFill>
                  <a:latin typeface="+mj-lt"/>
                </a:rPr>
                <a:t>94.4%</a:t>
              </a: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="" xmlns:a16="http://schemas.microsoft.com/office/drawing/2014/main" id="{EACFC9D9-9C0D-7BFB-5C32-7EE1BF6BE443}"/>
                </a:ext>
              </a:extLst>
            </p:cNvPr>
            <p:cNvSpPr/>
            <p:nvPr/>
          </p:nvSpPr>
          <p:spPr>
            <a:xfrm>
              <a:off x="4179946" y="1647815"/>
              <a:ext cx="4566062" cy="243445"/>
            </a:xfrm>
            <a:custGeom>
              <a:avLst/>
              <a:gdLst>
                <a:gd name="connsiteX0" fmla="*/ 4566062 w 4566062"/>
                <a:gd name="connsiteY0" fmla="*/ 243445 h 243445"/>
                <a:gd name="connsiteX1" fmla="*/ 3075709 w 4566062"/>
                <a:gd name="connsiteY1" fmla="*/ 243445 h 243445"/>
                <a:gd name="connsiteX2" fmla="*/ 2933205 w 4566062"/>
                <a:gd name="connsiteY2" fmla="*/ 237507 h 243445"/>
                <a:gd name="connsiteX3" fmla="*/ 2701636 w 4566062"/>
                <a:gd name="connsiteY3" fmla="*/ 225632 h 243445"/>
                <a:gd name="connsiteX4" fmla="*/ 2565070 w 4566062"/>
                <a:gd name="connsiteY4" fmla="*/ 213756 h 243445"/>
                <a:gd name="connsiteX5" fmla="*/ 2167247 w 4566062"/>
                <a:gd name="connsiteY5" fmla="*/ 207819 h 243445"/>
                <a:gd name="connsiteX6" fmla="*/ 2048493 w 4566062"/>
                <a:gd name="connsiteY6" fmla="*/ 195943 h 243445"/>
                <a:gd name="connsiteX7" fmla="*/ 2006930 w 4566062"/>
                <a:gd name="connsiteY7" fmla="*/ 184068 h 243445"/>
                <a:gd name="connsiteX8" fmla="*/ 1983179 w 4566062"/>
                <a:gd name="connsiteY8" fmla="*/ 178130 h 243445"/>
                <a:gd name="connsiteX9" fmla="*/ 1965366 w 4566062"/>
                <a:gd name="connsiteY9" fmla="*/ 172193 h 243445"/>
                <a:gd name="connsiteX10" fmla="*/ 1888177 w 4566062"/>
                <a:gd name="connsiteY10" fmla="*/ 160317 h 243445"/>
                <a:gd name="connsiteX11" fmla="*/ 1840675 w 4566062"/>
                <a:gd name="connsiteY11" fmla="*/ 148442 h 243445"/>
                <a:gd name="connsiteX12" fmla="*/ 1710047 w 4566062"/>
                <a:gd name="connsiteY12" fmla="*/ 142504 h 243445"/>
                <a:gd name="connsiteX13" fmla="*/ 1638795 w 4566062"/>
                <a:gd name="connsiteY13" fmla="*/ 136567 h 243445"/>
                <a:gd name="connsiteX14" fmla="*/ 1454727 w 4566062"/>
                <a:gd name="connsiteY14" fmla="*/ 130629 h 243445"/>
                <a:gd name="connsiteX15" fmla="*/ 1330036 w 4566062"/>
                <a:gd name="connsiteY15" fmla="*/ 118754 h 243445"/>
                <a:gd name="connsiteX16" fmla="*/ 1282535 w 4566062"/>
                <a:gd name="connsiteY16" fmla="*/ 112816 h 243445"/>
                <a:gd name="connsiteX17" fmla="*/ 1235034 w 4566062"/>
                <a:gd name="connsiteY17" fmla="*/ 100941 h 243445"/>
                <a:gd name="connsiteX18" fmla="*/ 1175657 w 4566062"/>
                <a:gd name="connsiteY18" fmla="*/ 89065 h 243445"/>
                <a:gd name="connsiteX19" fmla="*/ 1122218 w 4566062"/>
                <a:gd name="connsiteY19" fmla="*/ 71252 h 243445"/>
                <a:gd name="connsiteX20" fmla="*/ 1080655 w 4566062"/>
                <a:gd name="connsiteY20" fmla="*/ 59377 h 243445"/>
                <a:gd name="connsiteX21" fmla="*/ 967839 w 4566062"/>
                <a:gd name="connsiteY21" fmla="*/ 47502 h 243445"/>
                <a:gd name="connsiteX22" fmla="*/ 914400 w 4566062"/>
                <a:gd name="connsiteY22" fmla="*/ 41564 h 243445"/>
                <a:gd name="connsiteX23" fmla="*/ 843148 w 4566062"/>
                <a:gd name="connsiteY23" fmla="*/ 35626 h 243445"/>
                <a:gd name="connsiteX24" fmla="*/ 730332 w 4566062"/>
                <a:gd name="connsiteY24" fmla="*/ 17813 h 243445"/>
                <a:gd name="connsiteX25" fmla="*/ 486888 w 4566062"/>
                <a:gd name="connsiteY25" fmla="*/ 0 h 243445"/>
                <a:gd name="connsiteX26" fmla="*/ 0 w 4566062"/>
                <a:gd name="connsiteY26" fmla="*/ 5938 h 243445"/>
                <a:gd name="connsiteX27" fmla="*/ 0 w 4566062"/>
                <a:gd name="connsiteY27" fmla="*/ 5938 h 24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66062" h="243445">
                  <a:moveTo>
                    <a:pt x="4566062" y="243445"/>
                  </a:moveTo>
                  <a:lnTo>
                    <a:pt x="3075709" y="243445"/>
                  </a:lnTo>
                  <a:lnTo>
                    <a:pt x="2933205" y="237507"/>
                  </a:lnTo>
                  <a:lnTo>
                    <a:pt x="2701636" y="225632"/>
                  </a:lnTo>
                  <a:cubicBezTo>
                    <a:pt x="2644205" y="217427"/>
                    <a:pt x="2638803" y="215533"/>
                    <a:pt x="2565070" y="213756"/>
                  </a:cubicBezTo>
                  <a:lnTo>
                    <a:pt x="2167247" y="207819"/>
                  </a:lnTo>
                  <a:cubicBezTo>
                    <a:pt x="2122056" y="204343"/>
                    <a:pt x="2090682" y="203614"/>
                    <a:pt x="2048493" y="195943"/>
                  </a:cubicBezTo>
                  <a:cubicBezTo>
                    <a:pt x="2022964" y="191301"/>
                    <a:pt x="2029192" y="190429"/>
                    <a:pt x="2006930" y="184068"/>
                  </a:cubicBezTo>
                  <a:cubicBezTo>
                    <a:pt x="1999083" y="181826"/>
                    <a:pt x="1991026" y="180372"/>
                    <a:pt x="1983179" y="178130"/>
                  </a:cubicBezTo>
                  <a:cubicBezTo>
                    <a:pt x="1977161" y="176411"/>
                    <a:pt x="1971476" y="173551"/>
                    <a:pt x="1965366" y="172193"/>
                  </a:cubicBezTo>
                  <a:cubicBezTo>
                    <a:pt x="1921196" y="162378"/>
                    <a:pt x="1935542" y="169790"/>
                    <a:pt x="1888177" y="160317"/>
                  </a:cubicBezTo>
                  <a:cubicBezTo>
                    <a:pt x="1872173" y="157116"/>
                    <a:pt x="1856979" y="149183"/>
                    <a:pt x="1840675" y="148442"/>
                  </a:cubicBezTo>
                  <a:lnTo>
                    <a:pt x="1710047" y="142504"/>
                  </a:lnTo>
                  <a:cubicBezTo>
                    <a:pt x="1686255" y="141105"/>
                    <a:pt x="1662602" y="137674"/>
                    <a:pt x="1638795" y="136567"/>
                  </a:cubicBezTo>
                  <a:cubicBezTo>
                    <a:pt x="1577473" y="133715"/>
                    <a:pt x="1516083" y="132608"/>
                    <a:pt x="1454727" y="130629"/>
                  </a:cubicBezTo>
                  <a:cubicBezTo>
                    <a:pt x="1303494" y="120546"/>
                    <a:pt x="1415305" y="130935"/>
                    <a:pt x="1330036" y="118754"/>
                  </a:cubicBezTo>
                  <a:cubicBezTo>
                    <a:pt x="1314239" y="116497"/>
                    <a:pt x="1298219" y="115757"/>
                    <a:pt x="1282535" y="112816"/>
                  </a:cubicBezTo>
                  <a:cubicBezTo>
                    <a:pt x="1266494" y="109808"/>
                    <a:pt x="1251038" y="104142"/>
                    <a:pt x="1235034" y="100941"/>
                  </a:cubicBezTo>
                  <a:cubicBezTo>
                    <a:pt x="1215242" y="96982"/>
                    <a:pt x="1194398" y="96561"/>
                    <a:pt x="1175657" y="89065"/>
                  </a:cubicBezTo>
                  <a:cubicBezTo>
                    <a:pt x="1124487" y="68597"/>
                    <a:pt x="1166956" y="84034"/>
                    <a:pt x="1122218" y="71252"/>
                  </a:cubicBezTo>
                  <a:cubicBezTo>
                    <a:pt x="1102461" y="65607"/>
                    <a:pt x="1102917" y="63088"/>
                    <a:pt x="1080655" y="59377"/>
                  </a:cubicBezTo>
                  <a:cubicBezTo>
                    <a:pt x="1046616" y="53703"/>
                    <a:pt x="1000883" y="50806"/>
                    <a:pt x="967839" y="47502"/>
                  </a:cubicBezTo>
                  <a:cubicBezTo>
                    <a:pt x="950005" y="45719"/>
                    <a:pt x="932242" y="43263"/>
                    <a:pt x="914400" y="41564"/>
                  </a:cubicBezTo>
                  <a:cubicBezTo>
                    <a:pt x="890674" y="39304"/>
                    <a:pt x="866797" y="38582"/>
                    <a:pt x="843148" y="35626"/>
                  </a:cubicBezTo>
                  <a:cubicBezTo>
                    <a:pt x="662119" y="12997"/>
                    <a:pt x="851516" y="32070"/>
                    <a:pt x="730332" y="17813"/>
                  </a:cubicBezTo>
                  <a:cubicBezTo>
                    <a:pt x="649525" y="8307"/>
                    <a:pt x="568057" y="4775"/>
                    <a:pt x="486888" y="0"/>
                  </a:cubicBezTo>
                  <a:cubicBezTo>
                    <a:pt x="67297" y="6456"/>
                    <a:pt x="229605" y="5938"/>
                    <a:pt x="0" y="5938"/>
                  </a:cubicBezTo>
                  <a:lnTo>
                    <a:pt x="0" y="5938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09DBFD9B-1197-D1E6-7CE3-2993A3422DF0}"/>
                </a:ext>
              </a:extLst>
            </p:cNvPr>
            <p:cNvSpPr txBox="1"/>
            <p:nvPr/>
          </p:nvSpPr>
          <p:spPr>
            <a:xfrm>
              <a:off x="7641602" y="1888683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accent2"/>
                  </a:solidFill>
                  <a:latin typeface="+mj-lt"/>
                </a:rPr>
                <a:t>92.5%</a:t>
              </a:r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="" xmlns:a16="http://schemas.microsoft.com/office/drawing/2014/main" id="{C6A97AB2-0532-E59A-E289-2D5691A01DA5}"/>
                </a:ext>
              </a:extLst>
            </p:cNvPr>
            <p:cNvSpPr/>
            <p:nvPr/>
          </p:nvSpPr>
          <p:spPr>
            <a:xfrm>
              <a:off x="4162133" y="1659691"/>
              <a:ext cx="4631377" cy="1039091"/>
            </a:xfrm>
            <a:custGeom>
              <a:avLst/>
              <a:gdLst>
                <a:gd name="connsiteX0" fmla="*/ 4631377 w 4631377"/>
                <a:gd name="connsiteY0" fmla="*/ 1039091 h 1039091"/>
                <a:gd name="connsiteX1" fmla="*/ 3901044 w 4631377"/>
                <a:gd name="connsiteY1" fmla="*/ 1039091 h 1039091"/>
                <a:gd name="connsiteX2" fmla="*/ 3859481 w 4631377"/>
                <a:gd name="connsiteY2" fmla="*/ 1015340 h 1039091"/>
                <a:gd name="connsiteX3" fmla="*/ 3669475 w 4631377"/>
                <a:gd name="connsiteY3" fmla="*/ 1003465 h 1039091"/>
                <a:gd name="connsiteX4" fmla="*/ 3610099 w 4631377"/>
                <a:gd name="connsiteY4" fmla="*/ 997527 h 1039091"/>
                <a:gd name="connsiteX5" fmla="*/ 3556660 w 4631377"/>
                <a:gd name="connsiteY5" fmla="*/ 991589 h 1039091"/>
                <a:gd name="connsiteX6" fmla="*/ 3449782 w 4631377"/>
                <a:gd name="connsiteY6" fmla="*/ 985652 h 1039091"/>
                <a:gd name="connsiteX7" fmla="*/ 3360717 w 4631377"/>
                <a:gd name="connsiteY7" fmla="*/ 979714 h 1039091"/>
                <a:gd name="connsiteX8" fmla="*/ 3289465 w 4631377"/>
                <a:gd name="connsiteY8" fmla="*/ 967839 h 1039091"/>
                <a:gd name="connsiteX9" fmla="*/ 3271652 w 4631377"/>
                <a:gd name="connsiteY9" fmla="*/ 961901 h 1039091"/>
                <a:gd name="connsiteX10" fmla="*/ 3111335 w 4631377"/>
                <a:gd name="connsiteY10" fmla="*/ 950026 h 1039091"/>
                <a:gd name="connsiteX11" fmla="*/ 2998519 w 4631377"/>
                <a:gd name="connsiteY11" fmla="*/ 938150 h 1039091"/>
                <a:gd name="connsiteX12" fmla="*/ 2956956 w 4631377"/>
                <a:gd name="connsiteY12" fmla="*/ 932213 h 1039091"/>
                <a:gd name="connsiteX13" fmla="*/ 2933205 w 4631377"/>
                <a:gd name="connsiteY13" fmla="*/ 926275 h 1039091"/>
                <a:gd name="connsiteX14" fmla="*/ 2731325 w 4631377"/>
                <a:gd name="connsiteY14" fmla="*/ 908462 h 1039091"/>
                <a:gd name="connsiteX15" fmla="*/ 2695699 w 4631377"/>
                <a:gd name="connsiteY15" fmla="*/ 902524 h 1039091"/>
                <a:gd name="connsiteX16" fmla="*/ 2576945 w 4631377"/>
                <a:gd name="connsiteY16" fmla="*/ 890649 h 1039091"/>
                <a:gd name="connsiteX17" fmla="*/ 2511631 w 4631377"/>
                <a:gd name="connsiteY17" fmla="*/ 878774 h 1039091"/>
                <a:gd name="connsiteX18" fmla="*/ 2452255 w 4631377"/>
                <a:gd name="connsiteY18" fmla="*/ 872836 h 1039091"/>
                <a:gd name="connsiteX19" fmla="*/ 2434442 w 4631377"/>
                <a:gd name="connsiteY19" fmla="*/ 866898 h 1039091"/>
                <a:gd name="connsiteX20" fmla="*/ 2375065 w 4631377"/>
                <a:gd name="connsiteY20" fmla="*/ 855023 h 1039091"/>
                <a:gd name="connsiteX21" fmla="*/ 2339439 w 4631377"/>
                <a:gd name="connsiteY21" fmla="*/ 843148 h 1039091"/>
                <a:gd name="connsiteX22" fmla="*/ 2286000 w 4631377"/>
                <a:gd name="connsiteY22" fmla="*/ 819397 h 1039091"/>
                <a:gd name="connsiteX23" fmla="*/ 2262249 w 4631377"/>
                <a:gd name="connsiteY23" fmla="*/ 807522 h 1039091"/>
                <a:gd name="connsiteX24" fmla="*/ 2143496 w 4631377"/>
                <a:gd name="connsiteY24" fmla="*/ 795646 h 1039091"/>
                <a:gd name="connsiteX25" fmla="*/ 2095995 w 4631377"/>
                <a:gd name="connsiteY25" fmla="*/ 789709 h 1039091"/>
                <a:gd name="connsiteX26" fmla="*/ 2060369 w 4631377"/>
                <a:gd name="connsiteY26" fmla="*/ 777834 h 1039091"/>
                <a:gd name="connsiteX27" fmla="*/ 2030681 w 4631377"/>
                <a:gd name="connsiteY27" fmla="*/ 760021 h 1039091"/>
                <a:gd name="connsiteX28" fmla="*/ 2018805 w 4631377"/>
                <a:gd name="connsiteY28" fmla="*/ 748145 h 1039091"/>
                <a:gd name="connsiteX29" fmla="*/ 1965366 w 4631377"/>
                <a:gd name="connsiteY29" fmla="*/ 736270 h 1039091"/>
                <a:gd name="connsiteX30" fmla="*/ 1876301 w 4631377"/>
                <a:gd name="connsiteY30" fmla="*/ 718457 h 1039091"/>
                <a:gd name="connsiteX31" fmla="*/ 1840675 w 4631377"/>
                <a:gd name="connsiteY31" fmla="*/ 706582 h 1039091"/>
                <a:gd name="connsiteX32" fmla="*/ 1805049 w 4631377"/>
                <a:gd name="connsiteY32" fmla="*/ 682831 h 1039091"/>
                <a:gd name="connsiteX33" fmla="*/ 1781299 w 4631377"/>
                <a:gd name="connsiteY33" fmla="*/ 676893 h 1039091"/>
                <a:gd name="connsiteX34" fmla="*/ 1763486 w 4631377"/>
                <a:gd name="connsiteY34" fmla="*/ 670956 h 1039091"/>
                <a:gd name="connsiteX35" fmla="*/ 1733797 w 4631377"/>
                <a:gd name="connsiteY35" fmla="*/ 665018 h 1039091"/>
                <a:gd name="connsiteX36" fmla="*/ 1686296 w 4631377"/>
                <a:gd name="connsiteY36" fmla="*/ 653143 h 1039091"/>
                <a:gd name="connsiteX37" fmla="*/ 1662545 w 4631377"/>
                <a:gd name="connsiteY37" fmla="*/ 641267 h 1039091"/>
                <a:gd name="connsiteX38" fmla="*/ 1626919 w 4631377"/>
                <a:gd name="connsiteY38" fmla="*/ 629392 h 1039091"/>
                <a:gd name="connsiteX39" fmla="*/ 1585356 w 4631377"/>
                <a:gd name="connsiteY39" fmla="*/ 611579 h 1039091"/>
                <a:gd name="connsiteX40" fmla="*/ 1543792 w 4631377"/>
                <a:gd name="connsiteY40" fmla="*/ 593766 h 1039091"/>
                <a:gd name="connsiteX41" fmla="*/ 1525979 w 4631377"/>
                <a:gd name="connsiteY41" fmla="*/ 581891 h 1039091"/>
                <a:gd name="connsiteX42" fmla="*/ 1502229 w 4631377"/>
                <a:gd name="connsiteY42" fmla="*/ 570015 h 1039091"/>
                <a:gd name="connsiteX43" fmla="*/ 1484416 w 4631377"/>
                <a:gd name="connsiteY43" fmla="*/ 558140 h 1039091"/>
                <a:gd name="connsiteX44" fmla="*/ 1466603 w 4631377"/>
                <a:gd name="connsiteY44" fmla="*/ 552202 h 1039091"/>
                <a:gd name="connsiteX45" fmla="*/ 1448790 w 4631377"/>
                <a:gd name="connsiteY45" fmla="*/ 540327 h 1039091"/>
                <a:gd name="connsiteX46" fmla="*/ 1413164 w 4631377"/>
                <a:gd name="connsiteY46" fmla="*/ 528452 h 1039091"/>
                <a:gd name="connsiteX47" fmla="*/ 1377538 w 4631377"/>
                <a:gd name="connsiteY47" fmla="*/ 516576 h 1039091"/>
                <a:gd name="connsiteX48" fmla="*/ 1359725 w 4631377"/>
                <a:gd name="connsiteY48" fmla="*/ 510639 h 1039091"/>
                <a:gd name="connsiteX49" fmla="*/ 1276597 w 4631377"/>
                <a:gd name="connsiteY49" fmla="*/ 492826 h 1039091"/>
                <a:gd name="connsiteX50" fmla="*/ 1258784 w 4631377"/>
                <a:gd name="connsiteY50" fmla="*/ 480950 h 1039091"/>
                <a:gd name="connsiteX51" fmla="*/ 1240971 w 4631377"/>
                <a:gd name="connsiteY51" fmla="*/ 475013 h 1039091"/>
                <a:gd name="connsiteX52" fmla="*/ 1229096 w 4631377"/>
                <a:gd name="connsiteY52" fmla="*/ 463137 h 1039091"/>
                <a:gd name="connsiteX53" fmla="*/ 1193470 w 4631377"/>
                <a:gd name="connsiteY53" fmla="*/ 451262 h 1039091"/>
                <a:gd name="connsiteX54" fmla="*/ 1157844 w 4631377"/>
                <a:gd name="connsiteY54" fmla="*/ 439387 h 1039091"/>
                <a:gd name="connsiteX55" fmla="*/ 1080655 w 4631377"/>
                <a:gd name="connsiteY55" fmla="*/ 421574 h 1039091"/>
                <a:gd name="connsiteX56" fmla="*/ 1056904 w 4631377"/>
                <a:gd name="connsiteY56" fmla="*/ 415636 h 1039091"/>
                <a:gd name="connsiteX57" fmla="*/ 1033153 w 4631377"/>
                <a:gd name="connsiteY57" fmla="*/ 409698 h 1039091"/>
                <a:gd name="connsiteX58" fmla="*/ 1015340 w 4631377"/>
                <a:gd name="connsiteY58" fmla="*/ 403761 h 1039091"/>
                <a:gd name="connsiteX59" fmla="*/ 967839 w 4631377"/>
                <a:gd name="connsiteY59" fmla="*/ 368135 h 1039091"/>
                <a:gd name="connsiteX60" fmla="*/ 932213 w 4631377"/>
                <a:gd name="connsiteY60" fmla="*/ 344384 h 1039091"/>
                <a:gd name="connsiteX61" fmla="*/ 914400 w 4631377"/>
                <a:gd name="connsiteY61" fmla="*/ 332509 h 1039091"/>
                <a:gd name="connsiteX62" fmla="*/ 878774 w 4631377"/>
                <a:gd name="connsiteY62" fmla="*/ 320634 h 1039091"/>
                <a:gd name="connsiteX63" fmla="*/ 819397 w 4631377"/>
                <a:gd name="connsiteY63" fmla="*/ 285008 h 1039091"/>
                <a:gd name="connsiteX64" fmla="*/ 807522 w 4631377"/>
                <a:gd name="connsiteY64" fmla="*/ 273132 h 1039091"/>
                <a:gd name="connsiteX65" fmla="*/ 771896 w 4631377"/>
                <a:gd name="connsiteY65" fmla="*/ 261257 h 1039091"/>
                <a:gd name="connsiteX66" fmla="*/ 730332 w 4631377"/>
                <a:gd name="connsiteY66" fmla="*/ 243444 h 1039091"/>
                <a:gd name="connsiteX67" fmla="*/ 712519 w 4631377"/>
                <a:gd name="connsiteY67" fmla="*/ 231569 h 1039091"/>
                <a:gd name="connsiteX68" fmla="*/ 670956 w 4631377"/>
                <a:gd name="connsiteY68" fmla="*/ 213756 h 1039091"/>
                <a:gd name="connsiteX69" fmla="*/ 635330 w 4631377"/>
                <a:gd name="connsiteY69" fmla="*/ 190005 h 1039091"/>
                <a:gd name="connsiteX70" fmla="*/ 617517 w 4631377"/>
                <a:gd name="connsiteY70" fmla="*/ 178130 h 1039091"/>
                <a:gd name="connsiteX71" fmla="*/ 599704 w 4631377"/>
                <a:gd name="connsiteY71" fmla="*/ 172192 h 1039091"/>
                <a:gd name="connsiteX72" fmla="*/ 552203 w 4631377"/>
                <a:gd name="connsiteY72" fmla="*/ 154379 h 1039091"/>
                <a:gd name="connsiteX73" fmla="*/ 504701 w 4631377"/>
                <a:gd name="connsiteY73" fmla="*/ 130628 h 1039091"/>
                <a:gd name="connsiteX74" fmla="*/ 486888 w 4631377"/>
                <a:gd name="connsiteY74" fmla="*/ 118753 h 1039091"/>
                <a:gd name="connsiteX75" fmla="*/ 463138 w 4631377"/>
                <a:gd name="connsiteY75" fmla="*/ 106878 h 1039091"/>
                <a:gd name="connsiteX76" fmla="*/ 433449 w 4631377"/>
                <a:gd name="connsiteY76" fmla="*/ 83127 h 1039091"/>
                <a:gd name="connsiteX77" fmla="*/ 397823 w 4631377"/>
                <a:gd name="connsiteY77" fmla="*/ 71252 h 1039091"/>
                <a:gd name="connsiteX78" fmla="*/ 356260 w 4631377"/>
                <a:gd name="connsiteY78" fmla="*/ 59376 h 1039091"/>
                <a:gd name="connsiteX79" fmla="*/ 344384 w 4631377"/>
                <a:gd name="connsiteY79" fmla="*/ 47501 h 1039091"/>
                <a:gd name="connsiteX80" fmla="*/ 267195 w 4631377"/>
                <a:gd name="connsiteY80" fmla="*/ 29688 h 1039091"/>
                <a:gd name="connsiteX81" fmla="*/ 178130 w 4631377"/>
                <a:gd name="connsiteY81" fmla="*/ 23750 h 1039091"/>
                <a:gd name="connsiteX82" fmla="*/ 89065 w 4631377"/>
                <a:gd name="connsiteY82" fmla="*/ 11875 h 1039091"/>
                <a:gd name="connsiteX83" fmla="*/ 59377 w 4631377"/>
                <a:gd name="connsiteY83" fmla="*/ 5937 h 1039091"/>
                <a:gd name="connsiteX84" fmla="*/ 0 w 4631377"/>
                <a:gd name="connsiteY84" fmla="*/ 0 h 1039091"/>
                <a:gd name="connsiteX85" fmla="*/ 0 w 4631377"/>
                <a:gd name="connsiteY85" fmla="*/ 0 h 103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631377" h="1039091">
                  <a:moveTo>
                    <a:pt x="4631377" y="1039091"/>
                  </a:moveTo>
                  <a:lnTo>
                    <a:pt x="3901044" y="1039091"/>
                  </a:lnTo>
                  <a:lnTo>
                    <a:pt x="3859481" y="1015340"/>
                  </a:lnTo>
                  <a:cubicBezTo>
                    <a:pt x="3796146" y="1011382"/>
                    <a:pt x="3732619" y="1009780"/>
                    <a:pt x="3669475" y="1003465"/>
                  </a:cubicBezTo>
                  <a:lnTo>
                    <a:pt x="3610099" y="997527"/>
                  </a:lnTo>
                  <a:cubicBezTo>
                    <a:pt x="3592275" y="995651"/>
                    <a:pt x="3574534" y="992913"/>
                    <a:pt x="3556660" y="991589"/>
                  </a:cubicBezTo>
                  <a:cubicBezTo>
                    <a:pt x="3521077" y="988953"/>
                    <a:pt x="3485398" y="987810"/>
                    <a:pt x="3449782" y="985652"/>
                  </a:cubicBezTo>
                  <a:lnTo>
                    <a:pt x="3360717" y="979714"/>
                  </a:lnTo>
                  <a:cubicBezTo>
                    <a:pt x="3337269" y="976364"/>
                    <a:pt x="3312610" y="973625"/>
                    <a:pt x="3289465" y="967839"/>
                  </a:cubicBezTo>
                  <a:cubicBezTo>
                    <a:pt x="3283393" y="966321"/>
                    <a:pt x="3277838" y="962853"/>
                    <a:pt x="3271652" y="961901"/>
                  </a:cubicBezTo>
                  <a:cubicBezTo>
                    <a:pt x="3231384" y="955706"/>
                    <a:pt x="3142924" y="951884"/>
                    <a:pt x="3111335" y="950026"/>
                  </a:cubicBezTo>
                  <a:cubicBezTo>
                    <a:pt x="3017009" y="936550"/>
                    <a:pt x="3133389" y="952347"/>
                    <a:pt x="2998519" y="938150"/>
                  </a:cubicBezTo>
                  <a:cubicBezTo>
                    <a:pt x="2984601" y="936685"/>
                    <a:pt x="2970725" y="934716"/>
                    <a:pt x="2956956" y="932213"/>
                  </a:cubicBezTo>
                  <a:cubicBezTo>
                    <a:pt x="2948927" y="930753"/>
                    <a:pt x="2941308" y="927247"/>
                    <a:pt x="2933205" y="926275"/>
                  </a:cubicBezTo>
                  <a:cubicBezTo>
                    <a:pt x="2869287" y="918605"/>
                    <a:pt x="2796703" y="913491"/>
                    <a:pt x="2731325" y="908462"/>
                  </a:cubicBezTo>
                  <a:cubicBezTo>
                    <a:pt x="2719450" y="906483"/>
                    <a:pt x="2707665" y="903853"/>
                    <a:pt x="2695699" y="902524"/>
                  </a:cubicBezTo>
                  <a:cubicBezTo>
                    <a:pt x="2623615" y="894515"/>
                    <a:pt x="2638005" y="900043"/>
                    <a:pt x="2576945" y="890649"/>
                  </a:cubicBezTo>
                  <a:cubicBezTo>
                    <a:pt x="2524228" y="882538"/>
                    <a:pt x="2570601" y="886145"/>
                    <a:pt x="2511631" y="878774"/>
                  </a:cubicBezTo>
                  <a:cubicBezTo>
                    <a:pt x="2491894" y="876307"/>
                    <a:pt x="2472047" y="874815"/>
                    <a:pt x="2452255" y="872836"/>
                  </a:cubicBezTo>
                  <a:cubicBezTo>
                    <a:pt x="2446317" y="870857"/>
                    <a:pt x="2440552" y="868256"/>
                    <a:pt x="2434442" y="866898"/>
                  </a:cubicBezTo>
                  <a:cubicBezTo>
                    <a:pt x="2393156" y="857724"/>
                    <a:pt x="2408876" y="865166"/>
                    <a:pt x="2375065" y="855023"/>
                  </a:cubicBezTo>
                  <a:cubicBezTo>
                    <a:pt x="2363075" y="851426"/>
                    <a:pt x="2339439" y="843148"/>
                    <a:pt x="2339439" y="843148"/>
                  </a:cubicBezTo>
                  <a:cubicBezTo>
                    <a:pt x="2287051" y="808221"/>
                    <a:pt x="2370774" y="861782"/>
                    <a:pt x="2286000" y="819397"/>
                  </a:cubicBezTo>
                  <a:cubicBezTo>
                    <a:pt x="2278083" y="815439"/>
                    <a:pt x="2270727" y="810065"/>
                    <a:pt x="2262249" y="807522"/>
                  </a:cubicBezTo>
                  <a:cubicBezTo>
                    <a:pt x="2235569" y="799518"/>
                    <a:pt x="2154761" y="796670"/>
                    <a:pt x="2143496" y="795646"/>
                  </a:cubicBezTo>
                  <a:cubicBezTo>
                    <a:pt x="2127605" y="794201"/>
                    <a:pt x="2111829" y="791688"/>
                    <a:pt x="2095995" y="789709"/>
                  </a:cubicBezTo>
                  <a:cubicBezTo>
                    <a:pt x="2084120" y="785751"/>
                    <a:pt x="2069220" y="786685"/>
                    <a:pt x="2060369" y="777834"/>
                  </a:cubicBezTo>
                  <a:cubicBezTo>
                    <a:pt x="2044068" y="761533"/>
                    <a:pt x="2053804" y="767728"/>
                    <a:pt x="2030681" y="760021"/>
                  </a:cubicBezTo>
                  <a:cubicBezTo>
                    <a:pt x="2026722" y="756062"/>
                    <a:pt x="2023606" y="751025"/>
                    <a:pt x="2018805" y="748145"/>
                  </a:cubicBezTo>
                  <a:cubicBezTo>
                    <a:pt x="2006674" y="740866"/>
                    <a:pt x="1974266" y="738495"/>
                    <a:pt x="1965366" y="736270"/>
                  </a:cubicBezTo>
                  <a:cubicBezTo>
                    <a:pt x="1881162" y="715219"/>
                    <a:pt x="1987390" y="730801"/>
                    <a:pt x="1876301" y="718457"/>
                  </a:cubicBezTo>
                  <a:cubicBezTo>
                    <a:pt x="1864426" y="714499"/>
                    <a:pt x="1851090" y="713526"/>
                    <a:pt x="1840675" y="706582"/>
                  </a:cubicBezTo>
                  <a:cubicBezTo>
                    <a:pt x="1828800" y="698665"/>
                    <a:pt x="1818895" y="686293"/>
                    <a:pt x="1805049" y="682831"/>
                  </a:cubicBezTo>
                  <a:cubicBezTo>
                    <a:pt x="1797132" y="680852"/>
                    <a:pt x="1789145" y="679135"/>
                    <a:pt x="1781299" y="676893"/>
                  </a:cubicBezTo>
                  <a:cubicBezTo>
                    <a:pt x="1775281" y="675174"/>
                    <a:pt x="1769558" y="672474"/>
                    <a:pt x="1763486" y="670956"/>
                  </a:cubicBezTo>
                  <a:cubicBezTo>
                    <a:pt x="1753695" y="668508"/>
                    <a:pt x="1743631" y="667287"/>
                    <a:pt x="1733797" y="665018"/>
                  </a:cubicBezTo>
                  <a:cubicBezTo>
                    <a:pt x="1717894" y="661348"/>
                    <a:pt x="1686296" y="653143"/>
                    <a:pt x="1686296" y="653143"/>
                  </a:cubicBezTo>
                  <a:cubicBezTo>
                    <a:pt x="1678379" y="649184"/>
                    <a:pt x="1670763" y="644554"/>
                    <a:pt x="1662545" y="641267"/>
                  </a:cubicBezTo>
                  <a:cubicBezTo>
                    <a:pt x="1650923" y="636618"/>
                    <a:pt x="1637334" y="636335"/>
                    <a:pt x="1626919" y="629392"/>
                  </a:cubicBezTo>
                  <a:cubicBezTo>
                    <a:pt x="1602316" y="612991"/>
                    <a:pt x="1616029" y="619248"/>
                    <a:pt x="1585356" y="611579"/>
                  </a:cubicBezTo>
                  <a:cubicBezTo>
                    <a:pt x="1540636" y="581766"/>
                    <a:pt x="1597471" y="616771"/>
                    <a:pt x="1543792" y="593766"/>
                  </a:cubicBezTo>
                  <a:cubicBezTo>
                    <a:pt x="1537233" y="590955"/>
                    <a:pt x="1532175" y="585432"/>
                    <a:pt x="1525979" y="581891"/>
                  </a:cubicBezTo>
                  <a:cubicBezTo>
                    <a:pt x="1518294" y="577499"/>
                    <a:pt x="1509914" y="574407"/>
                    <a:pt x="1502229" y="570015"/>
                  </a:cubicBezTo>
                  <a:cubicBezTo>
                    <a:pt x="1496033" y="566474"/>
                    <a:pt x="1490799" y="561331"/>
                    <a:pt x="1484416" y="558140"/>
                  </a:cubicBezTo>
                  <a:cubicBezTo>
                    <a:pt x="1478818" y="555341"/>
                    <a:pt x="1472201" y="555001"/>
                    <a:pt x="1466603" y="552202"/>
                  </a:cubicBezTo>
                  <a:cubicBezTo>
                    <a:pt x="1460220" y="549011"/>
                    <a:pt x="1455311" y="543225"/>
                    <a:pt x="1448790" y="540327"/>
                  </a:cubicBezTo>
                  <a:cubicBezTo>
                    <a:pt x="1437351" y="535243"/>
                    <a:pt x="1425039" y="532410"/>
                    <a:pt x="1413164" y="528452"/>
                  </a:cubicBezTo>
                  <a:lnTo>
                    <a:pt x="1377538" y="516576"/>
                  </a:lnTo>
                  <a:cubicBezTo>
                    <a:pt x="1371600" y="514597"/>
                    <a:pt x="1365862" y="511867"/>
                    <a:pt x="1359725" y="510639"/>
                  </a:cubicBezTo>
                  <a:cubicBezTo>
                    <a:pt x="1292346" y="497162"/>
                    <a:pt x="1319930" y="503658"/>
                    <a:pt x="1276597" y="492826"/>
                  </a:cubicBezTo>
                  <a:cubicBezTo>
                    <a:pt x="1270659" y="488867"/>
                    <a:pt x="1265167" y="484141"/>
                    <a:pt x="1258784" y="480950"/>
                  </a:cubicBezTo>
                  <a:cubicBezTo>
                    <a:pt x="1253186" y="478151"/>
                    <a:pt x="1246338" y="478233"/>
                    <a:pt x="1240971" y="475013"/>
                  </a:cubicBezTo>
                  <a:cubicBezTo>
                    <a:pt x="1236171" y="472133"/>
                    <a:pt x="1234103" y="465641"/>
                    <a:pt x="1229096" y="463137"/>
                  </a:cubicBezTo>
                  <a:cubicBezTo>
                    <a:pt x="1217900" y="457539"/>
                    <a:pt x="1205345" y="455220"/>
                    <a:pt x="1193470" y="451262"/>
                  </a:cubicBezTo>
                  <a:lnTo>
                    <a:pt x="1157844" y="439387"/>
                  </a:lnTo>
                  <a:cubicBezTo>
                    <a:pt x="1112156" y="430249"/>
                    <a:pt x="1137941" y="435895"/>
                    <a:pt x="1080655" y="421574"/>
                  </a:cubicBezTo>
                  <a:lnTo>
                    <a:pt x="1056904" y="415636"/>
                  </a:lnTo>
                  <a:cubicBezTo>
                    <a:pt x="1048987" y="413657"/>
                    <a:pt x="1040895" y="412278"/>
                    <a:pt x="1033153" y="409698"/>
                  </a:cubicBezTo>
                  <a:lnTo>
                    <a:pt x="1015340" y="403761"/>
                  </a:lnTo>
                  <a:cubicBezTo>
                    <a:pt x="981226" y="369646"/>
                    <a:pt x="998929" y="378497"/>
                    <a:pt x="967839" y="368135"/>
                  </a:cubicBezTo>
                  <a:lnTo>
                    <a:pt x="932213" y="344384"/>
                  </a:lnTo>
                  <a:cubicBezTo>
                    <a:pt x="926275" y="340426"/>
                    <a:pt x="921170" y="334766"/>
                    <a:pt x="914400" y="332509"/>
                  </a:cubicBezTo>
                  <a:lnTo>
                    <a:pt x="878774" y="320634"/>
                  </a:lnTo>
                  <a:cubicBezTo>
                    <a:pt x="835783" y="291973"/>
                    <a:pt x="855914" y="303266"/>
                    <a:pt x="819397" y="285008"/>
                  </a:cubicBezTo>
                  <a:cubicBezTo>
                    <a:pt x="815439" y="281049"/>
                    <a:pt x="812529" y="275636"/>
                    <a:pt x="807522" y="273132"/>
                  </a:cubicBezTo>
                  <a:cubicBezTo>
                    <a:pt x="796326" y="267534"/>
                    <a:pt x="783771" y="265215"/>
                    <a:pt x="771896" y="261257"/>
                  </a:cubicBezTo>
                  <a:cubicBezTo>
                    <a:pt x="751914" y="254596"/>
                    <a:pt x="750873" y="255181"/>
                    <a:pt x="730332" y="243444"/>
                  </a:cubicBezTo>
                  <a:cubicBezTo>
                    <a:pt x="724136" y="239904"/>
                    <a:pt x="718902" y="234760"/>
                    <a:pt x="712519" y="231569"/>
                  </a:cubicBezTo>
                  <a:cubicBezTo>
                    <a:pt x="663387" y="207003"/>
                    <a:pt x="732720" y="250815"/>
                    <a:pt x="670956" y="213756"/>
                  </a:cubicBezTo>
                  <a:cubicBezTo>
                    <a:pt x="658718" y="206413"/>
                    <a:pt x="647205" y="197922"/>
                    <a:pt x="635330" y="190005"/>
                  </a:cubicBezTo>
                  <a:cubicBezTo>
                    <a:pt x="629392" y="186047"/>
                    <a:pt x="624287" y="180387"/>
                    <a:pt x="617517" y="178130"/>
                  </a:cubicBezTo>
                  <a:cubicBezTo>
                    <a:pt x="611579" y="176151"/>
                    <a:pt x="605564" y="174390"/>
                    <a:pt x="599704" y="172192"/>
                  </a:cubicBezTo>
                  <a:cubicBezTo>
                    <a:pt x="542905" y="150892"/>
                    <a:pt x="592635" y="167857"/>
                    <a:pt x="552203" y="154379"/>
                  </a:cubicBezTo>
                  <a:cubicBezTo>
                    <a:pt x="513166" y="115345"/>
                    <a:pt x="586578" y="185211"/>
                    <a:pt x="504701" y="130628"/>
                  </a:cubicBezTo>
                  <a:cubicBezTo>
                    <a:pt x="498763" y="126670"/>
                    <a:pt x="493084" y="122293"/>
                    <a:pt x="486888" y="118753"/>
                  </a:cubicBezTo>
                  <a:cubicBezTo>
                    <a:pt x="479203" y="114362"/>
                    <a:pt x="470503" y="111788"/>
                    <a:pt x="463138" y="106878"/>
                  </a:cubicBezTo>
                  <a:cubicBezTo>
                    <a:pt x="438463" y="90428"/>
                    <a:pt x="465803" y="97506"/>
                    <a:pt x="433449" y="83127"/>
                  </a:cubicBezTo>
                  <a:cubicBezTo>
                    <a:pt x="422010" y="78043"/>
                    <a:pt x="409698" y="75210"/>
                    <a:pt x="397823" y="71252"/>
                  </a:cubicBezTo>
                  <a:cubicBezTo>
                    <a:pt x="372263" y="62732"/>
                    <a:pt x="386089" y="66834"/>
                    <a:pt x="356260" y="59376"/>
                  </a:cubicBezTo>
                  <a:cubicBezTo>
                    <a:pt x="352301" y="55418"/>
                    <a:pt x="349391" y="50004"/>
                    <a:pt x="344384" y="47501"/>
                  </a:cubicBezTo>
                  <a:cubicBezTo>
                    <a:pt x="321534" y="36076"/>
                    <a:pt x="292023" y="31945"/>
                    <a:pt x="267195" y="29688"/>
                  </a:cubicBezTo>
                  <a:cubicBezTo>
                    <a:pt x="237563" y="26994"/>
                    <a:pt x="207772" y="26328"/>
                    <a:pt x="178130" y="23750"/>
                  </a:cubicBezTo>
                  <a:cubicBezTo>
                    <a:pt x="165562" y="22657"/>
                    <a:pt x="103606" y="14299"/>
                    <a:pt x="89065" y="11875"/>
                  </a:cubicBezTo>
                  <a:cubicBezTo>
                    <a:pt x="79110" y="10216"/>
                    <a:pt x="69368" y="7364"/>
                    <a:pt x="59377" y="5937"/>
                  </a:cubicBezTo>
                  <a:cubicBezTo>
                    <a:pt x="16287" y="-219"/>
                    <a:pt x="2250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="" xmlns:a16="http://schemas.microsoft.com/office/drawing/2014/main" id="{E4295CEF-E0A7-EB1C-9FA2-52CB1D660657}"/>
                </a:ext>
              </a:extLst>
            </p:cNvPr>
            <p:cNvSpPr txBox="1"/>
            <p:nvPr/>
          </p:nvSpPr>
          <p:spPr>
            <a:xfrm>
              <a:off x="7641602" y="2370389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67.4%</a:t>
              </a:r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="" xmlns:a16="http://schemas.microsoft.com/office/drawing/2014/main" id="{664AF8DD-C016-20A9-C826-937B18F4301A}"/>
                </a:ext>
              </a:extLst>
            </p:cNvPr>
            <p:cNvSpPr/>
            <p:nvPr/>
          </p:nvSpPr>
          <p:spPr>
            <a:xfrm>
              <a:off x="4197759" y="1677175"/>
              <a:ext cx="4542312" cy="1514433"/>
            </a:xfrm>
            <a:custGeom>
              <a:avLst/>
              <a:gdLst>
                <a:gd name="connsiteX0" fmla="*/ 4542312 w 4542312"/>
                <a:gd name="connsiteY0" fmla="*/ 1514433 h 1514433"/>
                <a:gd name="connsiteX1" fmla="*/ 4209803 w 4542312"/>
                <a:gd name="connsiteY1" fmla="*/ 1514433 h 1514433"/>
                <a:gd name="connsiteX2" fmla="*/ 4209803 w 4542312"/>
                <a:gd name="connsiteY2" fmla="*/ 1395679 h 1514433"/>
                <a:gd name="connsiteX3" fmla="*/ 4049486 w 4542312"/>
                <a:gd name="connsiteY3" fmla="*/ 1395679 h 1514433"/>
                <a:gd name="connsiteX4" fmla="*/ 4049486 w 4542312"/>
                <a:gd name="connsiteY4" fmla="*/ 1324427 h 1514433"/>
                <a:gd name="connsiteX5" fmla="*/ 3616036 w 4542312"/>
                <a:gd name="connsiteY5" fmla="*/ 1324427 h 1514433"/>
                <a:gd name="connsiteX6" fmla="*/ 3556660 w 4542312"/>
                <a:gd name="connsiteY6" fmla="*/ 1265051 h 1514433"/>
                <a:gd name="connsiteX7" fmla="*/ 2962893 w 4542312"/>
                <a:gd name="connsiteY7" fmla="*/ 1265051 h 1514433"/>
                <a:gd name="connsiteX8" fmla="*/ 2962893 w 4542312"/>
                <a:gd name="connsiteY8" fmla="*/ 1259113 h 1514433"/>
                <a:gd name="connsiteX9" fmla="*/ 2903517 w 4542312"/>
                <a:gd name="connsiteY9" fmla="*/ 1217550 h 1514433"/>
                <a:gd name="connsiteX10" fmla="*/ 2844140 w 4542312"/>
                <a:gd name="connsiteY10" fmla="*/ 1205674 h 1514433"/>
                <a:gd name="connsiteX11" fmla="*/ 2808514 w 4542312"/>
                <a:gd name="connsiteY11" fmla="*/ 1193799 h 1514433"/>
                <a:gd name="connsiteX12" fmla="*/ 2772888 w 4542312"/>
                <a:gd name="connsiteY12" fmla="*/ 1187861 h 1514433"/>
                <a:gd name="connsiteX13" fmla="*/ 2743200 w 4542312"/>
                <a:gd name="connsiteY13" fmla="*/ 1181924 h 1514433"/>
                <a:gd name="connsiteX14" fmla="*/ 2695699 w 4542312"/>
                <a:gd name="connsiteY14" fmla="*/ 1175986 h 1514433"/>
                <a:gd name="connsiteX15" fmla="*/ 2677886 w 4542312"/>
                <a:gd name="connsiteY15" fmla="*/ 1170048 h 1514433"/>
                <a:gd name="connsiteX16" fmla="*/ 2618509 w 4542312"/>
                <a:gd name="connsiteY16" fmla="*/ 1158173 h 1514433"/>
                <a:gd name="connsiteX17" fmla="*/ 2582883 w 4542312"/>
                <a:gd name="connsiteY17" fmla="*/ 1146298 h 1514433"/>
                <a:gd name="connsiteX18" fmla="*/ 2565070 w 4542312"/>
                <a:gd name="connsiteY18" fmla="*/ 1134422 h 1514433"/>
                <a:gd name="connsiteX19" fmla="*/ 2529444 w 4542312"/>
                <a:gd name="connsiteY19" fmla="*/ 1122547 h 1514433"/>
                <a:gd name="connsiteX20" fmla="*/ 2481943 w 4542312"/>
                <a:gd name="connsiteY20" fmla="*/ 1110672 h 1514433"/>
                <a:gd name="connsiteX21" fmla="*/ 2446317 w 4542312"/>
                <a:gd name="connsiteY21" fmla="*/ 1104734 h 1514433"/>
                <a:gd name="connsiteX22" fmla="*/ 2410691 w 4542312"/>
                <a:gd name="connsiteY22" fmla="*/ 1092859 h 1514433"/>
                <a:gd name="connsiteX23" fmla="*/ 2392878 w 4542312"/>
                <a:gd name="connsiteY23" fmla="*/ 1086921 h 1514433"/>
                <a:gd name="connsiteX24" fmla="*/ 2375065 w 4542312"/>
                <a:gd name="connsiteY24" fmla="*/ 1075046 h 1514433"/>
                <a:gd name="connsiteX25" fmla="*/ 2339439 w 4542312"/>
                <a:gd name="connsiteY25" fmla="*/ 1063170 h 1514433"/>
                <a:gd name="connsiteX26" fmla="*/ 2291938 w 4542312"/>
                <a:gd name="connsiteY26" fmla="*/ 1033482 h 1514433"/>
                <a:gd name="connsiteX27" fmla="*/ 2256312 w 4542312"/>
                <a:gd name="connsiteY27" fmla="*/ 1009731 h 1514433"/>
                <a:gd name="connsiteX28" fmla="*/ 2244436 w 4542312"/>
                <a:gd name="connsiteY28" fmla="*/ 991918 h 1514433"/>
                <a:gd name="connsiteX29" fmla="*/ 2190997 w 4542312"/>
                <a:gd name="connsiteY29" fmla="*/ 968168 h 1514433"/>
                <a:gd name="connsiteX30" fmla="*/ 2143496 w 4542312"/>
                <a:gd name="connsiteY30" fmla="*/ 956292 h 1514433"/>
                <a:gd name="connsiteX31" fmla="*/ 2125683 w 4542312"/>
                <a:gd name="connsiteY31" fmla="*/ 950355 h 1514433"/>
                <a:gd name="connsiteX32" fmla="*/ 2090057 w 4542312"/>
                <a:gd name="connsiteY32" fmla="*/ 944417 h 1514433"/>
                <a:gd name="connsiteX33" fmla="*/ 2054431 w 4542312"/>
                <a:gd name="connsiteY33" fmla="*/ 932542 h 1514433"/>
                <a:gd name="connsiteX34" fmla="*/ 1995055 w 4542312"/>
                <a:gd name="connsiteY34" fmla="*/ 914729 h 1514433"/>
                <a:gd name="connsiteX35" fmla="*/ 1977242 w 4542312"/>
                <a:gd name="connsiteY35" fmla="*/ 908791 h 1514433"/>
                <a:gd name="connsiteX36" fmla="*/ 1959429 w 4542312"/>
                <a:gd name="connsiteY36" fmla="*/ 902853 h 1514433"/>
                <a:gd name="connsiteX37" fmla="*/ 1917865 w 4542312"/>
                <a:gd name="connsiteY37" fmla="*/ 890978 h 1514433"/>
                <a:gd name="connsiteX38" fmla="*/ 1900052 w 4542312"/>
                <a:gd name="connsiteY38" fmla="*/ 873165 h 1514433"/>
                <a:gd name="connsiteX39" fmla="*/ 1852551 w 4542312"/>
                <a:gd name="connsiteY39" fmla="*/ 855352 h 1514433"/>
                <a:gd name="connsiteX40" fmla="*/ 1810987 w 4542312"/>
                <a:gd name="connsiteY40" fmla="*/ 831601 h 1514433"/>
                <a:gd name="connsiteX41" fmla="*/ 1775361 w 4542312"/>
                <a:gd name="connsiteY41" fmla="*/ 819726 h 1514433"/>
                <a:gd name="connsiteX42" fmla="*/ 1745673 w 4542312"/>
                <a:gd name="connsiteY42" fmla="*/ 807851 h 1514433"/>
                <a:gd name="connsiteX43" fmla="*/ 1721922 w 4542312"/>
                <a:gd name="connsiteY43" fmla="*/ 795975 h 1514433"/>
                <a:gd name="connsiteX44" fmla="*/ 1698171 w 4542312"/>
                <a:gd name="connsiteY44" fmla="*/ 790038 h 1514433"/>
                <a:gd name="connsiteX45" fmla="*/ 1680358 w 4542312"/>
                <a:gd name="connsiteY45" fmla="*/ 778162 h 1514433"/>
                <a:gd name="connsiteX46" fmla="*/ 1638795 w 4542312"/>
                <a:gd name="connsiteY46" fmla="*/ 760350 h 1514433"/>
                <a:gd name="connsiteX47" fmla="*/ 1609106 w 4542312"/>
                <a:gd name="connsiteY47" fmla="*/ 742537 h 1514433"/>
                <a:gd name="connsiteX48" fmla="*/ 1573480 w 4542312"/>
                <a:gd name="connsiteY48" fmla="*/ 712848 h 1514433"/>
                <a:gd name="connsiteX49" fmla="*/ 1537855 w 4542312"/>
                <a:gd name="connsiteY49" fmla="*/ 677222 h 1514433"/>
                <a:gd name="connsiteX50" fmla="*/ 1525979 w 4542312"/>
                <a:gd name="connsiteY50" fmla="*/ 665347 h 1514433"/>
                <a:gd name="connsiteX51" fmla="*/ 1490353 w 4542312"/>
                <a:gd name="connsiteY51" fmla="*/ 647534 h 1514433"/>
                <a:gd name="connsiteX52" fmla="*/ 1472540 w 4542312"/>
                <a:gd name="connsiteY52" fmla="*/ 641596 h 1514433"/>
                <a:gd name="connsiteX53" fmla="*/ 1425039 w 4542312"/>
                <a:gd name="connsiteY53" fmla="*/ 617846 h 1514433"/>
                <a:gd name="connsiteX54" fmla="*/ 1395351 w 4542312"/>
                <a:gd name="connsiteY54" fmla="*/ 605970 h 1514433"/>
                <a:gd name="connsiteX55" fmla="*/ 1377538 w 4542312"/>
                <a:gd name="connsiteY55" fmla="*/ 594095 h 1514433"/>
                <a:gd name="connsiteX56" fmla="*/ 1341912 w 4542312"/>
                <a:gd name="connsiteY56" fmla="*/ 582220 h 1514433"/>
                <a:gd name="connsiteX57" fmla="*/ 1324099 w 4542312"/>
                <a:gd name="connsiteY57" fmla="*/ 576282 h 1514433"/>
                <a:gd name="connsiteX58" fmla="*/ 1294410 w 4542312"/>
                <a:gd name="connsiteY58" fmla="*/ 552531 h 1514433"/>
                <a:gd name="connsiteX59" fmla="*/ 1276597 w 4542312"/>
                <a:gd name="connsiteY59" fmla="*/ 546594 h 1514433"/>
                <a:gd name="connsiteX60" fmla="*/ 1246909 w 4542312"/>
                <a:gd name="connsiteY60" fmla="*/ 528781 h 1514433"/>
                <a:gd name="connsiteX61" fmla="*/ 1229096 w 4542312"/>
                <a:gd name="connsiteY61" fmla="*/ 516905 h 1514433"/>
                <a:gd name="connsiteX62" fmla="*/ 1199408 w 4542312"/>
                <a:gd name="connsiteY62" fmla="*/ 505030 h 1514433"/>
                <a:gd name="connsiteX63" fmla="*/ 1175657 w 4542312"/>
                <a:gd name="connsiteY63" fmla="*/ 487217 h 1514433"/>
                <a:gd name="connsiteX64" fmla="*/ 1151906 w 4542312"/>
                <a:gd name="connsiteY64" fmla="*/ 475342 h 1514433"/>
                <a:gd name="connsiteX65" fmla="*/ 1134093 w 4542312"/>
                <a:gd name="connsiteY65" fmla="*/ 463466 h 1514433"/>
                <a:gd name="connsiteX66" fmla="*/ 1110343 w 4542312"/>
                <a:gd name="connsiteY66" fmla="*/ 451591 h 1514433"/>
                <a:gd name="connsiteX67" fmla="*/ 1092530 w 4542312"/>
                <a:gd name="connsiteY67" fmla="*/ 439716 h 1514433"/>
                <a:gd name="connsiteX68" fmla="*/ 1062842 w 4542312"/>
                <a:gd name="connsiteY68" fmla="*/ 415965 h 1514433"/>
                <a:gd name="connsiteX69" fmla="*/ 1027216 w 4542312"/>
                <a:gd name="connsiteY69" fmla="*/ 404090 h 1514433"/>
                <a:gd name="connsiteX70" fmla="*/ 1009403 w 4542312"/>
                <a:gd name="connsiteY70" fmla="*/ 392214 h 1514433"/>
                <a:gd name="connsiteX71" fmla="*/ 967839 w 4542312"/>
                <a:gd name="connsiteY71" fmla="*/ 374401 h 1514433"/>
                <a:gd name="connsiteX72" fmla="*/ 932213 w 4542312"/>
                <a:gd name="connsiteY72" fmla="*/ 368464 h 1514433"/>
                <a:gd name="connsiteX73" fmla="*/ 920338 w 4542312"/>
                <a:gd name="connsiteY73" fmla="*/ 356588 h 1514433"/>
                <a:gd name="connsiteX74" fmla="*/ 902525 w 4542312"/>
                <a:gd name="connsiteY74" fmla="*/ 350651 h 1514433"/>
                <a:gd name="connsiteX75" fmla="*/ 878774 w 4542312"/>
                <a:gd name="connsiteY75" fmla="*/ 338775 h 1514433"/>
                <a:gd name="connsiteX76" fmla="*/ 855023 w 4542312"/>
                <a:gd name="connsiteY76" fmla="*/ 332838 h 1514433"/>
                <a:gd name="connsiteX77" fmla="*/ 795647 w 4542312"/>
                <a:gd name="connsiteY77" fmla="*/ 309087 h 1514433"/>
                <a:gd name="connsiteX78" fmla="*/ 736270 w 4542312"/>
                <a:gd name="connsiteY78" fmla="*/ 285337 h 1514433"/>
                <a:gd name="connsiteX79" fmla="*/ 712519 w 4542312"/>
                <a:gd name="connsiteY79" fmla="*/ 261586 h 1514433"/>
                <a:gd name="connsiteX80" fmla="*/ 694706 w 4542312"/>
                <a:gd name="connsiteY80" fmla="*/ 243773 h 1514433"/>
                <a:gd name="connsiteX81" fmla="*/ 665018 w 4542312"/>
                <a:gd name="connsiteY81" fmla="*/ 220022 h 1514433"/>
                <a:gd name="connsiteX82" fmla="*/ 653143 w 4542312"/>
                <a:gd name="connsiteY82" fmla="*/ 202209 h 1514433"/>
                <a:gd name="connsiteX83" fmla="*/ 635330 w 4542312"/>
                <a:gd name="connsiteY83" fmla="*/ 190334 h 1514433"/>
                <a:gd name="connsiteX84" fmla="*/ 611579 w 4542312"/>
                <a:gd name="connsiteY84" fmla="*/ 172521 h 1514433"/>
                <a:gd name="connsiteX85" fmla="*/ 575953 w 4542312"/>
                <a:gd name="connsiteY85" fmla="*/ 148770 h 1514433"/>
                <a:gd name="connsiteX86" fmla="*/ 528452 w 4542312"/>
                <a:gd name="connsiteY86" fmla="*/ 107207 h 1514433"/>
                <a:gd name="connsiteX87" fmla="*/ 516577 w 4542312"/>
                <a:gd name="connsiteY87" fmla="*/ 95331 h 1514433"/>
                <a:gd name="connsiteX88" fmla="*/ 480951 w 4542312"/>
                <a:gd name="connsiteY88" fmla="*/ 83456 h 1514433"/>
                <a:gd name="connsiteX89" fmla="*/ 445325 w 4542312"/>
                <a:gd name="connsiteY89" fmla="*/ 71581 h 1514433"/>
                <a:gd name="connsiteX90" fmla="*/ 397823 w 4542312"/>
                <a:gd name="connsiteY90" fmla="*/ 59705 h 1514433"/>
                <a:gd name="connsiteX91" fmla="*/ 362197 w 4542312"/>
                <a:gd name="connsiteY91" fmla="*/ 47830 h 1514433"/>
                <a:gd name="connsiteX92" fmla="*/ 296883 w 4542312"/>
                <a:gd name="connsiteY92" fmla="*/ 35955 h 1514433"/>
                <a:gd name="connsiteX93" fmla="*/ 261257 w 4542312"/>
                <a:gd name="connsiteY93" fmla="*/ 24079 h 1514433"/>
                <a:gd name="connsiteX94" fmla="*/ 148442 w 4542312"/>
                <a:gd name="connsiteY94" fmla="*/ 12204 h 1514433"/>
                <a:gd name="connsiteX95" fmla="*/ 35626 w 4542312"/>
                <a:gd name="connsiteY95" fmla="*/ 329 h 1514433"/>
                <a:gd name="connsiteX96" fmla="*/ 0 w 4542312"/>
                <a:gd name="connsiteY96" fmla="*/ 329 h 1514433"/>
                <a:gd name="connsiteX97" fmla="*/ 0 w 4542312"/>
                <a:gd name="connsiteY97" fmla="*/ 329 h 151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542312" h="1514433">
                  <a:moveTo>
                    <a:pt x="4542312" y="1514433"/>
                  </a:moveTo>
                  <a:lnTo>
                    <a:pt x="4209803" y="1514433"/>
                  </a:lnTo>
                  <a:lnTo>
                    <a:pt x="4209803" y="1395679"/>
                  </a:lnTo>
                  <a:lnTo>
                    <a:pt x="4049486" y="1395679"/>
                  </a:lnTo>
                  <a:lnTo>
                    <a:pt x="4049486" y="1324427"/>
                  </a:lnTo>
                  <a:lnTo>
                    <a:pt x="3616036" y="1324427"/>
                  </a:lnTo>
                  <a:lnTo>
                    <a:pt x="3556660" y="1265051"/>
                  </a:lnTo>
                  <a:lnTo>
                    <a:pt x="2962893" y="1265051"/>
                  </a:lnTo>
                  <a:lnTo>
                    <a:pt x="2962893" y="1259113"/>
                  </a:lnTo>
                  <a:cubicBezTo>
                    <a:pt x="2943101" y="1245259"/>
                    <a:pt x="2924493" y="1229536"/>
                    <a:pt x="2903517" y="1217550"/>
                  </a:cubicBezTo>
                  <a:cubicBezTo>
                    <a:pt x="2895841" y="1213164"/>
                    <a:pt x="2846870" y="1206356"/>
                    <a:pt x="2844140" y="1205674"/>
                  </a:cubicBezTo>
                  <a:cubicBezTo>
                    <a:pt x="2831996" y="1202638"/>
                    <a:pt x="2820861" y="1195857"/>
                    <a:pt x="2808514" y="1193799"/>
                  </a:cubicBezTo>
                  <a:lnTo>
                    <a:pt x="2772888" y="1187861"/>
                  </a:lnTo>
                  <a:cubicBezTo>
                    <a:pt x="2762959" y="1186056"/>
                    <a:pt x="2753175" y="1183459"/>
                    <a:pt x="2743200" y="1181924"/>
                  </a:cubicBezTo>
                  <a:cubicBezTo>
                    <a:pt x="2727429" y="1179498"/>
                    <a:pt x="2711533" y="1177965"/>
                    <a:pt x="2695699" y="1175986"/>
                  </a:cubicBezTo>
                  <a:cubicBezTo>
                    <a:pt x="2689761" y="1174007"/>
                    <a:pt x="2683985" y="1171455"/>
                    <a:pt x="2677886" y="1170048"/>
                  </a:cubicBezTo>
                  <a:cubicBezTo>
                    <a:pt x="2658219" y="1165509"/>
                    <a:pt x="2637658" y="1164556"/>
                    <a:pt x="2618509" y="1158173"/>
                  </a:cubicBezTo>
                  <a:lnTo>
                    <a:pt x="2582883" y="1146298"/>
                  </a:lnTo>
                  <a:cubicBezTo>
                    <a:pt x="2576945" y="1142339"/>
                    <a:pt x="2571591" y="1137320"/>
                    <a:pt x="2565070" y="1134422"/>
                  </a:cubicBezTo>
                  <a:cubicBezTo>
                    <a:pt x="2553631" y="1129338"/>
                    <a:pt x="2541319" y="1126505"/>
                    <a:pt x="2529444" y="1122547"/>
                  </a:cubicBezTo>
                  <a:cubicBezTo>
                    <a:pt x="2504717" y="1114305"/>
                    <a:pt x="2513479" y="1116406"/>
                    <a:pt x="2481943" y="1110672"/>
                  </a:cubicBezTo>
                  <a:cubicBezTo>
                    <a:pt x="2470098" y="1108518"/>
                    <a:pt x="2457997" y="1107654"/>
                    <a:pt x="2446317" y="1104734"/>
                  </a:cubicBezTo>
                  <a:cubicBezTo>
                    <a:pt x="2434173" y="1101698"/>
                    <a:pt x="2422566" y="1096817"/>
                    <a:pt x="2410691" y="1092859"/>
                  </a:cubicBezTo>
                  <a:cubicBezTo>
                    <a:pt x="2404753" y="1090880"/>
                    <a:pt x="2398086" y="1090393"/>
                    <a:pt x="2392878" y="1086921"/>
                  </a:cubicBezTo>
                  <a:cubicBezTo>
                    <a:pt x="2386940" y="1082963"/>
                    <a:pt x="2381586" y="1077944"/>
                    <a:pt x="2375065" y="1075046"/>
                  </a:cubicBezTo>
                  <a:cubicBezTo>
                    <a:pt x="2363626" y="1069962"/>
                    <a:pt x="2350635" y="1068768"/>
                    <a:pt x="2339439" y="1063170"/>
                  </a:cubicBezTo>
                  <a:cubicBezTo>
                    <a:pt x="2299943" y="1043423"/>
                    <a:pt x="2330477" y="1060460"/>
                    <a:pt x="2291938" y="1033482"/>
                  </a:cubicBezTo>
                  <a:cubicBezTo>
                    <a:pt x="2280246" y="1025297"/>
                    <a:pt x="2256312" y="1009731"/>
                    <a:pt x="2256312" y="1009731"/>
                  </a:cubicBezTo>
                  <a:cubicBezTo>
                    <a:pt x="2252353" y="1003793"/>
                    <a:pt x="2249482" y="996964"/>
                    <a:pt x="2244436" y="991918"/>
                  </a:cubicBezTo>
                  <a:cubicBezTo>
                    <a:pt x="2230322" y="977804"/>
                    <a:pt x="2208635" y="974047"/>
                    <a:pt x="2190997" y="968168"/>
                  </a:cubicBezTo>
                  <a:cubicBezTo>
                    <a:pt x="2150279" y="954595"/>
                    <a:pt x="2200817" y="970622"/>
                    <a:pt x="2143496" y="956292"/>
                  </a:cubicBezTo>
                  <a:cubicBezTo>
                    <a:pt x="2137424" y="954774"/>
                    <a:pt x="2131793" y="951713"/>
                    <a:pt x="2125683" y="950355"/>
                  </a:cubicBezTo>
                  <a:cubicBezTo>
                    <a:pt x="2113931" y="947743"/>
                    <a:pt x="2101737" y="947337"/>
                    <a:pt x="2090057" y="944417"/>
                  </a:cubicBezTo>
                  <a:cubicBezTo>
                    <a:pt x="2077913" y="941381"/>
                    <a:pt x="2066575" y="935578"/>
                    <a:pt x="2054431" y="932542"/>
                  </a:cubicBezTo>
                  <a:cubicBezTo>
                    <a:pt x="2018539" y="923569"/>
                    <a:pt x="2038419" y="929184"/>
                    <a:pt x="1995055" y="914729"/>
                  </a:cubicBezTo>
                  <a:lnTo>
                    <a:pt x="1977242" y="908791"/>
                  </a:lnTo>
                  <a:cubicBezTo>
                    <a:pt x="1971304" y="906812"/>
                    <a:pt x="1965501" y="904371"/>
                    <a:pt x="1959429" y="902853"/>
                  </a:cubicBezTo>
                  <a:cubicBezTo>
                    <a:pt x="1929606" y="895398"/>
                    <a:pt x="1943420" y="899497"/>
                    <a:pt x="1917865" y="890978"/>
                  </a:cubicBezTo>
                  <a:cubicBezTo>
                    <a:pt x="1911927" y="885040"/>
                    <a:pt x="1906885" y="878046"/>
                    <a:pt x="1900052" y="873165"/>
                  </a:cubicBezTo>
                  <a:cubicBezTo>
                    <a:pt x="1883334" y="861224"/>
                    <a:pt x="1871675" y="860133"/>
                    <a:pt x="1852551" y="855352"/>
                  </a:cubicBezTo>
                  <a:cubicBezTo>
                    <a:pt x="1836486" y="844642"/>
                    <a:pt x="1829818" y="839133"/>
                    <a:pt x="1810987" y="831601"/>
                  </a:cubicBezTo>
                  <a:cubicBezTo>
                    <a:pt x="1799365" y="826952"/>
                    <a:pt x="1786983" y="824375"/>
                    <a:pt x="1775361" y="819726"/>
                  </a:cubicBezTo>
                  <a:cubicBezTo>
                    <a:pt x="1765465" y="815768"/>
                    <a:pt x="1755413" y="812180"/>
                    <a:pt x="1745673" y="807851"/>
                  </a:cubicBezTo>
                  <a:cubicBezTo>
                    <a:pt x="1737584" y="804256"/>
                    <a:pt x="1730210" y="799083"/>
                    <a:pt x="1721922" y="795975"/>
                  </a:cubicBezTo>
                  <a:cubicBezTo>
                    <a:pt x="1714281" y="793110"/>
                    <a:pt x="1706088" y="792017"/>
                    <a:pt x="1698171" y="790038"/>
                  </a:cubicBezTo>
                  <a:cubicBezTo>
                    <a:pt x="1692233" y="786079"/>
                    <a:pt x="1686741" y="781353"/>
                    <a:pt x="1680358" y="778162"/>
                  </a:cubicBezTo>
                  <a:cubicBezTo>
                    <a:pt x="1648686" y="762326"/>
                    <a:pt x="1675867" y="785065"/>
                    <a:pt x="1638795" y="760350"/>
                  </a:cubicBezTo>
                  <a:cubicBezTo>
                    <a:pt x="1606194" y="738616"/>
                    <a:pt x="1650452" y="756317"/>
                    <a:pt x="1609106" y="742537"/>
                  </a:cubicBezTo>
                  <a:cubicBezTo>
                    <a:pt x="1566294" y="699722"/>
                    <a:pt x="1644028" y="776342"/>
                    <a:pt x="1573480" y="712848"/>
                  </a:cubicBezTo>
                  <a:cubicBezTo>
                    <a:pt x="1560997" y="701613"/>
                    <a:pt x="1549730" y="689097"/>
                    <a:pt x="1537855" y="677222"/>
                  </a:cubicBezTo>
                  <a:cubicBezTo>
                    <a:pt x="1533896" y="673263"/>
                    <a:pt x="1531290" y="667117"/>
                    <a:pt x="1525979" y="665347"/>
                  </a:cubicBezTo>
                  <a:cubicBezTo>
                    <a:pt x="1481205" y="650422"/>
                    <a:pt x="1536395" y="670555"/>
                    <a:pt x="1490353" y="647534"/>
                  </a:cubicBezTo>
                  <a:cubicBezTo>
                    <a:pt x="1484755" y="644735"/>
                    <a:pt x="1478238" y="644186"/>
                    <a:pt x="1472540" y="641596"/>
                  </a:cubicBezTo>
                  <a:cubicBezTo>
                    <a:pt x="1456424" y="634271"/>
                    <a:pt x="1441475" y="624421"/>
                    <a:pt x="1425039" y="617846"/>
                  </a:cubicBezTo>
                  <a:cubicBezTo>
                    <a:pt x="1415143" y="613887"/>
                    <a:pt x="1404884" y="610737"/>
                    <a:pt x="1395351" y="605970"/>
                  </a:cubicBezTo>
                  <a:cubicBezTo>
                    <a:pt x="1388968" y="602779"/>
                    <a:pt x="1384059" y="596993"/>
                    <a:pt x="1377538" y="594095"/>
                  </a:cubicBezTo>
                  <a:cubicBezTo>
                    <a:pt x="1366099" y="589011"/>
                    <a:pt x="1353787" y="586178"/>
                    <a:pt x="1341912" y="582220"/>
                  </a:cubicBezTo>
                  <a:lnTo>
                    <a:pt x="1324099" y="576282"/>
                  </a:lnTo>
                  <a:cubicBezTo>
                    <a:pt x="1313055" y="565239"/>
                    <a:pt x="1309388" y="560020"/>
                    <a:pt x="1294410" y="552531"/>
                  </a:cubicBezTo>
                  <a:cubicBezTo>
                    <a:pt x="1288812" y="549732"/>
                    <a:pt x="1282535" y="548573"/>
                    <a:pt x="1276597" y="546594"/>
                  </a:cubicBezTo>
                  <a:cubicBezTo>
                    <a:pt x="1253402" y="523397"/>
                    <a:pt x="1277741" y="544197"/>
                    <a:pt x="1246909" y="528781"/>
                  </a:cubicBezTo>
                  <a:cubicBezTo>
                    <a:pt x="1240526" y="525590"/>
                    <a:pt x="1235479" y="520097"/>
                    <a:pt x="1229096" y="516905"/>
                  </a:cubicBezTo>
                  <a:cubicBezTo>
                    <a:pt x="1219563" y="512138"/>
                    <a:pt x="1208725" y="510206"/>
                    <a:pt x="1199408" y="505030"/>
                  </a:cubicBezTo>
                  <a:cubicBezTo>
                    <a:pt x="1190757" y="500224"/>
                    <a:pt x="1184049" y="492462"/>
                    <a:pt x="1175657" y="487217"/>
                  </a:cubicBezTo>
                  <a:cubicBezTo>
                    <a:pt x="1168151" y="482526"/>
                    <a:pt x="1159591" y="479734"/>
                    <a:pt x="1151906" y="475342"/>
                  </a:cubicBezTo>
                  <a:cubicBezTo>
                    <a:pt x="1145710" y="471801"/>
                    <a:pt x="1140289" y="467007"/>
                    <a:pt x="1134093" y="463466"/>
                  </a:cubicBezTo>
                  <a:cubicBezTo>
                    <a:pt x="1126408" y="459075"/>
                    <a:pt x="1118028" y="455982"/>
                    <a:pt x="1110343" y="451591"/>
                  </a:cubicBezTo>
                  <a:cubicBezTo>
                    <a:pt x="1104147" y="448051"/>
                    <a:pt x="1098102" y="444174"/>
                    <a:pt x="1092530" y="439716"/>
                  </a:cubicBezTo>
                  <a:cubicBezTo>
                    <a:pt x="1077105" y="427376"/>
                    <a:pt x="1083406" y="425104"/>
                    <a:pt x="1062842" y="415965"/>
                  </a:cubicBezTo>
                  <a:cubicBezTo>
                    <a:pt x="1051403" y="410881"/>
                    <a:pt x="1027216" y="404090"/>
                    <a:pt x="1027216" y="404090"/>
                  </a:cubicBezTo>
                  <a:cubicBezTo>
                    <a:pt x="1021278" y="400131"/>
                    <a:pt x="1015599" y="395755"/>
                    <a:pt x="1009403" y="392214"/>
                  </a:cubicBezTo>
                  <a:cubicBezTo>
                    <a:pt x="997855" y="385615"/>
                    <a:pt x="981462" y="377428"/>
                    <a:pt x="967839" y="374401"/>
                  </a:cubicBezTo>
                  <a:cubicBezTo>
                    <a:pt x="956087" y="371789"/>
                    <a:pt x="944088" y="370443"/>
                    <a:pt x="932213" y="368464"/>
                  </a:cubicBezTo>
                  <a:cubicBezTo>
                    <a:pt x="928255" y="364505"/>
                    <a:pt x="925138" y="359468"/>
                    <a:pt x="920338" y="356588"/>
                  </a:cubicBezTo>
                  <a:cubicBezTo>
                    <a:pt x="914971" y="353368"/>
                    <a:pt x="908278" y="353116"/>
                    <a:pt x="902525" y="350651"/>
                  </a:cubicBezTo>
                  <a:cubicBezTo>
                    <a:pt x="894389" y="347164"/>
                    <a:pt x="887062" y="341883"/>
                    <a:pt x="878774" y="338775"/>
                  </a:cubicBezTo>
                  <a:cubicBezTo>
                    <a:pt x="871133" y="335910"/>
                    <a:pt x="862708" y="335583"/>
                    <a:pt x="855023" y="332838"/>
                  </a:cubicBezTo>
                  <a:cubicBezTo>
                    <a:pt x="834948" y="325668"/>
                    <a:pt x="815870" y="315828"/>
                    <a:pt x="795647" y="309087"/>
                  </a:cubicBezTo>
                  <a:cubicBezTo>
                    <a:pt x="751624" y="294413"/>
                    <a:pt x="771217" y="302810"/>
                    <a:pt x="736270" y="285337"/>
                  </a:cubicBezTo>
                  <a:lnTo>
                    <a:pt x="712519" y="261586"/>
                  </a:lnTo>
                  <a:cubicBezTo>
                    <a:pt x="706581" y="255648"/>
                    <a:pt x="701693" y="248431"/>
                    <a:pt x="694706" y="243773"/>
                  </a:cubicBezTo>
                  <a:cubicBezTo>
                    <a:pt x="681477" y="234954"/>
                    <a:pt x="674689" y="232111"/>
                    <a:pt x="665018" y="220022"/>
                  </a:cubicBezTo>
                  <a:cubicBezTo>
                    <a:pt x="660560" y="214450"/>
                    <a:pt x="658189" y="207255"/>
                    <a:pt x="653143" y="202209"/>
                  </a:cubicBezTo>
                  <a:cubicBezTo>
                    <a:pt x="648097" y="197163"/>
                    <a:pt x="641137" y="194482"/>
                    <a:pt x="635330" y="190334"/>
                  </a:cubicBezTo>
                  <a:cubicBezTo>
                    <a:pt x="627277" y="184582"/>
                    <a:pt x="619093" y="178961"/>
                    <a:pt x="611579" y="172521"/>
                  </a:cubicBezTo>
                  <a:cubicBezTo>
                    <a:pt x="583275" y="148260"/>
                    <a:pt x="606253" y="158871"/>
                    <a:pt x="575953" y="148770"/>
                  </a:cubicBezTo>
                  <a:cubicBezTo>
                    <a:pt x="542301" y="98291"/>
                    <a:pt x="597736" y="176497"/>
                    <a:pt x="528452" y="107207"/>
                  </a:cubicBezTo>
                  <a:cubicBezTo>
                    <a:pt x="524494" y="103248"/>
                    <a:pt x="521584" y="97835"/>
                    <a:pt x="516577" y="95331"/>
                  </a:cubicBezTo>
                  <a:cubicBezTo>
                    <a:pt x="505381" y="89733"/>
                    <a:pt x="492826" y="87414"/>
                    <a:pt x="480951" y="83456"/>
                  </a:cubicBezTo>
                  <a:lnTo>
                    <a:pt x="445325" y="71581"/>
                  </a:lnTo>
                  <a:cubicBezTo>
                    <a:pt x="429491" y="67622"/>
                    <a:pt x="413307" y="64866"/>
                    <a:pt x="397823" y="59705"/>
                  </a:cubicBezTo>
                  <a:cubicBezTo>
                    <a:pt x="385948" y="55747"/>
                    <a:pt x="374472" y="50285"/>
                    <a:pt x="362197" y="47830"/>
                  </a:cubicBezTo>
                  <a:cubicBezTo>
                    <a:pt x="320704" y="39531"/>
                    <a:pt x="342464" y="43551"/>
                    <a:pt x="296883" y="35955"/>
                  </a:cubicBezTo>
                  <a:cubicBezTo>
                    <a:pt x="285008" y="31996"/>
                    <a:pt x="273604" y="26137"/>
                    <a:pt x="261257" y="24079"/>
                  </a:cubicBezTo>
                  <a:cubicBezTo>
                    <a:pt x="192492" y="12619"/>
                    <a:pt x="254107" y="21810"/>
                    <a:pt x="148442" y="12204"/>
                  </a:cubicBezTo>
                  <a:cubicBezTo>
                    <a:pt x="114976" y="9161"/>
                    <a:pt x="68730" y="2398"/>
                    <a:pt x="35626" y="329"/>
                  </a:cubicBezTo>
                  <a:cubicBezTo>
                    <a:pt x="23774" y="-412"/>
                    <a:pt x="11875" y="329"/>
                    <a:pt x="0" y="329"/>
                  </a:cubicBezTo>
                  <a:lnTo>
                    <a:pt x="0" y="329"/>
                  </a:lnTo>
                </a:path>
              </a:pathLst>
            </a:custGeom>
            <a:noFill/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="" xmlns:a16="http://schemas.microsoft.com/office/drawing/2014/main" id="{1C604C68-B2A4-510E-3106-D18E13C80E41}"/>
                </a:ext>
              </a:extLst>
            </p:cNvPr>
            <p:cNvSpPr/>
            <p:nvPr/>
          </p:nvSpPr>
          <p:spPr>
            <a:xfrm>
              <a:off x="4174008" y="1665611"/>
              <a:ext cx="4643252" cy="178298"/>
            </a:xfrm>
            <a:custGeom>
              <a:avLst/>
              <a:gdLst>
                <a:gd name="connsiteX0" fmla="*/ 4643252 w 4643252"/>
                <a:gd name="connsiteY0" fmla="*/ 166272 h 178298"/>
                <a:gd name="connsiteX1" fmla="*/ 4643252 w 4643252"/>
                <a:gd name="connsiteY1" fmla="*/ 166272 h 178298"/>
                <a:gd name="connsiteX2" fmla="*/ 4494811 w 4643252"/>
                <a:gd name="connsiteY2" fmla="*/ 172210 h 178298"/>
                <a:gd name="connsiteX3" fmla="*/ 3408218 w 4643252"/>
                <a:gd name="connsiteY3" fmla="*/ 166272 h 178298"/>
                <a:gd name="connsiteX4" fmla="*/ 3307278 w 4643252"/>
                <a:gd name="connsiteY4" fmla="*/ 160334 h 178298"/>
                <a:gd name="connsiteX5" fmla="*/ 2968831 w 4643252"/>
                <a:gd name="connsiteY5" fmla="*/ 148459 h 178298"/>
                <a:gd name="connsiteX6" fmla="*/ 2873829 w 4643252"/>
                <a:gd name="connsiteY6" fmla="*/ 142521 h 178298"/>
                <a:gd name="connsiteX7" fmla="*/ 2755076 w 4643252"/>
                <a:gd name="connsiteY7" fmla="*/ 136584 h 178298"/>
                <a:gd name="connsiteX8" fmla="*/ 2559133 w 4643252"/>
                <a:gd name="connsiteY8" fmla="*/ 124708 h 178298"/>
                <a:gd name="connsiteX9" fmla="*/ 2262250 w 4643252"/>
                <a:gd name="connsiteY9" fmla="*/ 112833 h 178298"/>
                <a:gd name="connsiteX10" fmla="*/ 2161309 w 4643252"/>
                <a:gd name="connsiteY10" fmla="*/ 106895 h 178298"/>
                <a:gd name="connsiteX11" fmla="*/ 2084120 w 4643252"/>
                <a:gd name="connsiteY11" fmla="*/ 100958 h 178298"/>
                <a:gd name="connsiteX12" fmla="*/ 1876302 w 4643252"/>
                <a:gd name="connsiteY12" fmla="*/ 95020 h 178298"/>
                <a:gd name="connsiteX13" fmla="*/ 1751611 w 4643252"/>
                <a:gd name="connsiteY13" fmla="*/ 89082 h 178298"/>
                <a:gd name="connsiteX14" fmla="*/ 1454728 w 4643252"/>
                <a:gd name="connsiteY14" fmla="*/ 77207 h 178298"/>
                <a:gd name="connsiteX15" fmla="*/ 1128156 w 4643252"/>
                <a:gd name="connsiteY15" fmla="*/ 65332 h 178298"/>
                <a:gd name="connsiteX16" fmla="*/ 1068780 w 4643252"/>
                <a:gd name="connsiteY16" fmla="*/ 59394 h 178298"/>
                <a:gd name="connsiteX17" fmla="*/ 1015341 w 4643252"/>
                <a:gd name="connsiteY17" fmla="*/ 53456 h 178298"/>
                <a:gd name="connsiteX18" fmla="*/ 944089 w 4643252"/>
                <a:gd name="connsiteY18" fmla="*/ 47519 h 178298"/>
                <a:gd name="connsiteX19" fmla="*/ 908463 w 4643252"/>
                <a:gd name="connsiteY19" fmla="*/ 41581 h 178298"/>
                <a:gd name="connsiteX20" fmla="*/ 878774 w 4643252"/>
                <a:gd name="connsiteY20" fmla="*/ 35643 h 178298"/>
                <a:gd name="connsiteX21" fmla="*/ 819398 w 4643252"/>
                <a:gd name="connsiteY21" fmla="*/ 29706 h 178298"/>
                <a:gd name="connsiteX22" fmla="*/ 765959 w 4643252"/>
                <a:gd name="connsiteY22" fmla="*/ 23768 h 178298"/>
                <a:gd name="connsiteX23" fmla="*/ 742208 w 4643252"/>
                <a:gd name="connsiteY23" fmla="*/ 17830 h 178298"/>
                <a:gd name="connsiteX24" fmla="*/ 629393 w 4643252"/>
                <a:gd name="connsiteY24" fmla="*/ 5955 h 178298"/>
                <a:gd name="connsiteX25" fmla="*/ 581891 w 4643252"/>
                <a:gd name="connsiteY25" fmla="*/ 17 h 178298"/>
                <a:gd name="connsiteX26" fmla="*/ 0 w 4643252"/>
                <a:gd name="connsiteY26" fmla="*/ 17 h 17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43252" h="178298">
                  <a:moveTo>
                    <a:pt x="4643252" y="166272"/>
                  </a:moveTo>
                  <a:lnTo>
                    <a:pt x="4643252" y="166272"/>
                  </a:lnTo>
                  <a:cubicBezTo>
                    <a:pt x="4544138" y="188297"/>
                    <a:pt x="4633588" y="173605"/>
                    <a:pt x="4494811" y="172210"/>
                  </a:cubicBezTo>
                  <a:lnTo>
                    <a:pt x="3408218" y="166272"/>
                  </a:lnTo>
                  <a:lnTo>
                    <a:pt x="3307278" y="160334"/>
                  </a:lnTo>
                  <a:cubicBezTo>
                    <a:pt x="3078777" y="151008"/>
                    <a:pt x="3171992" y="158370"/>
                    <a:pt x="2968831" y="148459"/>
                  </a:cubicBezTo>
                  <a:cubicBezTo>
                    <a:pt x="2937140" y="146913"/>
                    <a:pt x="2905509" y="144281"/>
                    <a:pt x="2873829" y="142521"/>
                  </a:cubicBezTo>
                  <a:lnTo>
                    <a:pt x="2755076" y="136584"/>
                  </a:lnTo>
                  <a:cubicBezTo>
                    <a:pt x="2591606" y="126677"/>
                    <a:pt x="2775480" y="133362"/>
                    <a:pt x="2559133" y="124708"/>
                  </a:cubicBezTo>
                  <a:cubicBezTo>
                    <a:pt x="2315074" y="114946"/>
                    <a:pt x="2457895" y="123409"/>
                    <a:pt x="2262250" y="112833"/>
                  </a:cubicBezTo>
                  <a:lnTo>
                    <a:pt x="2161309" y="106895"/>
                  </a:lnTo>
                  <a:cubicBezTo>
                    <a:pt x="2135560" y="105178"/>
                    <a:pt x="2109903" y="102032"/>
                    <a:pt x="2084120" y="100958"/>
                  </a:cubicBezTo>
                  <a:cubicBezTo>
                    <a:pt x="2014879" y="98073"/>
                    <a:pt x="1945559" y="97494"/>
                    <a:pt x="1876302" y="95020"/>
                  </a:cubicBezTo>
                  <a:cubicBezTo>
                    <a:pt x="1834718" y="93535"/>
                    <a:pt x="1793185" y="90839"/>
                    <a:pt x="1751611" y="89082"/>
                  </a:cubicBezTo>
                  <a:lnTo>
                    <a:pt x="1454728" y="77207"/>
                  </a:lnTo>
                  <a:cubicBezTo>
                    <a:pt x="1211254" y="70046"/>
                    <a:pt x="1320094" y="74471"/>
                    <a:pt x="1128156" y="65332"/>
                  </a:cubicBezTo>
                  <a:lnTo>
                    <a:pt x="1068780" y="59394"/>
                  </a:lnTo>
                  <a:lnTo>
                    <a:pt x="1015341" y="53456"/>
                  </a:lnTo>
                  <a:cubicBezTo>
                    <a:pt x="991615" y="51196"/>
                    <a:pt x="967840" y="49498"/>
                    <a:pt x="944089" y="47519"/>
                  </a:cubicBezTo>
                  <a:lnTo>
                    <a:pt x="908463" y="41581"/>
                  </a:lnTo>
                  <a:cubicBezTo>
                    <a:pt x="898533" y="39776"/>
                    <a:pt x="888778" y="36977"/>
                    <a:pt x="878774" y="35643"/>
                  </a:cubicBezTo>
                  <a:cubicBezTo>
                    <a:pt x="859058" y="33014"/>
                    <a:pt x="839179" y="31788"/>
                    <a:pt x="819398" y="29706"/>
                  </a:cubicBezTo>
                  <a:lnTo>
                    <a:pt x="765959" y="23768"/>
                  </a:lnTo>
                  <a:cubicBezTo>
                    <a:pt x="758042" y="21789"/>
                    <a:pt x="750258" y="19172"/>
                    <a:pt x="742208" y="17830"/>
                  </a:cubicBezTo>
                  <a:cubicBezTo>
                    <a:pt x="699515" y="10715"/>
                    <a:pt x="674293" y="11238"/>
                    <a:pt x="629393" y="5955"/>
                  </a:cubicBezTo>
                  <a:cubicBezTo>
                    <a:pt x="573391" y="-634"/>
                    <a:pt x="611222" y="17"/>
                    <a:pt x="581891" y="17"/>
                  </a:cubicBezTo>
                  <a:lnTo>
                    <a:pt x="0" y="17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5855AD1B-58E7-CF63-6509-64C1AE8DC3B9}"/>
                </a:ext>
              </a:extLst>
            </p:cNvPr>
            <p:cNvSpPr txBox="1"/>
            <p:nvPr/>
          </p:nvSpPr>
          <p:spPr>
            <a:xfrm>
              <a:off x="7641602" y="3014048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56.8%</a:t>
              </a:r>
            </a:p>
          </p:txBody>
        </p:sp>
        <p:sp>
          <p:nvSpPr>
            <p:cNvPr id="27" name="Accolade fermante 26">
              <a:extLst>
                <a:ext uri="{FF2B5EF4-FFF2-40B4-BE49-F238E27FC236}">
                  <a16:creationId xmlns="" xmlns:a16="http://schemas.microsoft.com/office/drawing/2014/main" id="{DFBF52BB-5006-DB5E-F2BE-484E55FFCA8D}"/>
                </a:ext>
              </a:extLst>
            </p:cNvPr>
            <p:cNvSpPr/>
            <p:nvPr/>
          </p:nvSpPr>
          <p:spPr>
            <a:xfrm>
              <a:off x="8938259" y="1627116"/>
              <a:ext cx="71252" cy="371673"/>
            </a:xfrm>
            <a:prstGeom prst="righ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5C6B1C11-D8B4-B719-630A-A2801E162C10}"/>
                </a:ext>
              </a:extLst>
            </p:cNvPr>
            <p:cNvSpPr txBox="1"/>
            <p:nvPr/>
          </p:nvSpPr>
          <p:spPr>
            <a:xfrm>
              <a:off x="8990068" y="1682147"/>
              <a:ext cx="6591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pCR</a:t>
              </a:r>
              <a:r>
                <a:rPr lang="fr-F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Yes</a:t>
              </a:r>
            </a:p>
          </p:txBody>
        </p:sp>
        <p:sp>
          <p:nvSpPr>
            <p:cNvPr id="29" name="Accolade fermante 28">
              <a:extLst>
                <a:ext uri="{FF2B5EF4-FFF2-40B4-BE49-F238E27FC236}">
                  <a16:creationId xmlns="" xmlns:a16="http://schemas.microsoft.com/office/drawing/2014/main" id="{3736AF9A-1678-4E9F-C26B-4B61DA73089C}"/>
                </a:ext>
              </a:extLst>
            </p:cNvPr>
            <p:cNvSpPr/>
            <p:nvPr/>
          </p:nvSpPr>
          <p:spPr>
            <a:xfrm>
              <a:off x="8938259" y="2456611"/>
              <a:ext cx="71252" cy="777220"/>
            </a:xfrm>
            <a:prstGeom prst="rightBrac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="" xmlns:a16="http://schemas.microsoft.com/office/drawing/2014/main" id="{130AE603-12B0-F406-1DCD-28E893BADA54}"/>
                </a:ext>
              </a:extLst>
            </p:cNvPr>
            <p:cNvSpPr txBox="1"/>
            <p:nvPr/>
          </p:nvSpPr>
          <p:spPr>
            <a:xfrm>
              <a:off x="8990068" y="2714416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pCR</a:t>
              </a:r>
              <a:r>
                <a:rPr lang="fr-FR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No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320B4A26-646B-10E3-565A-310E43C8C15F}"/>
              </a:ext>
            </a:extLst>
          </p:cNvPr>
          <p:cNvSpPr txBox="1"/>
          <p:nvPr/>
        </p:nvSpPr>
        <p:spPr>
          <a:xfrm>
            <a:off x="2076475" y="5115384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chemeClr val="accent1"/>
                </a:solidFill>
                <a:latin typeface="+mj-lt"/>
              </a:rPr>
              <a:t>Pembro</a:t>
            </a:r>
            <a:r>
              <a:rPr lang="fr-FR" sz="1000" b="1" dirty="0">
                <a:solidFill>
                  <a:schemeClr val="accent1"/>
                </a:solidFill>
                <a:latin typeface="+mj-lt"/>
              </a:rPr>
              <a:t> + Chemo/</a:t>
            </a:r>
            <a:r>
              <a:rPr lang="fr-FR" sz="1000" b="1" dirty="0" err="1">
                <a:solidFill>
                  <a:schemeClr val="accent1"/>
                </a:solidFill>
                <a:latin typeface="+mj-lt"/>
              </a:rPr>
              <a:t>Pembro</a:t>
            </a:r>
            <a:r>
              <a:rPr lang="fr-FR" sz="1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1000" b="1" dirty="0" err="1">
                <a:solidFill>
                  <a:schemeClr val="accent1"/>
                </a:solidFill>
                <a:latin typeface="+mj-lt"/>
              </a:rPr>
              <a:t>Responder</a:t>
            </a:r>
            <a:endParaRPr lang="fr-FR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CFEBECC-ED6E-A8A0-2841-4F1DCB2DAE1B}"/>
              </a:ext>
            </a:extLst>
          </p:cNvPr>
          <p:cNvSpPr txBox="1"/>
          <p:nvPr/>
        </p:nvSpPr>
        <p:spPr>
          <a:xfrm>
            <a:off x="2076475" y="5284683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chemeClr val="accent2"/>
                </a:solidFill>
                <a:latin typeface="+mj-lt"/>
              </a:rPr>
              <a:t>Pbo</a:t>
            </a:r>
            <a:r>
              <a:rPr lang="fr-FR" sz="1000" b="1" dirty="0">
                <a:solidFill>
                  <a:schemeClr val="accent2"/>
                </a:solidFill>
                <a:latin typeface="+mj-lt"/>
              </a:rPr>
              <a:t> + Chemo/</a:t>
            </a:r>
            <a:r>
              <a:rPr lang="fr-FR" sz="1000" b="1" dirty="0" err="1">
                <a:solidFill>
                  <a:schemeClr val="accent2"/>
                </a:solidFill>
                <a:latin typeface="+mj-lt"/>
              </a:rPr>
              <a:t>Pbo</a:t>
            </a:r>
            <a:r>
              <a:rPr lang="fr-FR" sz="10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fr-FR" sz="1000" b="1" dirty="0" err="1">
                <a:solidFill>
                  <a:schemeClr val="accent2"/>
                </a:solidFill>
                <a:latin typeface="+mj-lt"/>
              </a:rPr>
              <a:t>Responder</a:t>
            </a:r>
            <a:endParaRPr lang="fr-FR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A56F54A-E093-6446-4F14-5182269CF80D}"/>
              </a:ext>
            </a:extLst>
          </p:cNvPr>
          <p:cNvSpPr txBox="1"/>
          <p:nvPr/>
        </p:nvSpPr>
        <p:spPr>
          <a:xfrm>
            <a:off x="2076475" y="5484663"/>
            <a:ext cx="22829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Pembro</a:t>
            </a:r>
            <a:r>
              <a:rPr lang="fr-FR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+ Chemo/</a:t>
            </a:r>
            <a:r>
              <a:rPr lang="fr-FR" sz="1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Pembro</a:t>
            </a:r>
            <a:r>
              <a:rPr lang="fr-FR" sz="1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 Non-</a:t>
            </a:r>
            <a:r>
              <a:rPr lang="fr-FR" sz="1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Responder</a:t>
            </a:r>
            <a:endParaRPr lang="fr-FR" sz="10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FF193DD-34B7-05DD-EF86-A9909A8006DE}"/>
              </a:ext>
            </a:extLst>
          </p:cNvPr>
          <p:cNvSpPr txBox="1"/>
          <p:nvPr/>
        </p:nvSpPr>
        <p:spPr>
          <a:xfrm>
            <a:off x="2076475" y="5671545"/>
            <a:ext cx="1898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Pbo</a:t>
            </a:r>
            <a:r>
              <a:rPr lang="fr-FR" sz="1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+ Chemo/</a:t>
            </a:r>
            <a:r>
              <a:rPr lang="fr-FR" sz="1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Pbo</a:t>
            </a:r>
            <a:r>
              <a:rPr lang="fr-FR" sz="1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Non-</a:t>
            </a:r>
            <a:r>
              <a:rPr lang="fr-FR" sz="1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Responder</a:t>
            </a:r>
            <a:endParaRPr lang="fr-FR" sz="1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3209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253" y="1767446"/>
            <a:ext cx="5776546" cy="3800892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="" xmlns:a16="http://schemas.microsoft.com/office/drawing/2014/main" id="{BF9F5C0C-341D-AE11-CEC4-D3BAC3B8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predictive</a:t>
            </a:r>
            <a:r>
              <a:rPr lang="fr-FR" dirty="0"/>
              <a:t> </a:t>
            </a:r>
            <a:r>
              <a:rPr lang="fr-FR" dirty="0" err="1"/>
              <a:t>biomarkers</a:t>
            </a:r>
            <a:r>
              <a:rPr lang="fr-FR" dirty="0"/>
              <a:t> of </a:t>
            </a:r>
            <a:r>
              <a:rPr lang="fr-FR" dirty="0" err="1"/>
              <a:t>sensitivity</a:t>
            </a:r>
            <a:r>
              <a:rPr lang="fr-FR" dirty="0"/>
              <a:t> to ICI?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D9CEEBF6-D5D0-18AF-7CC4-5885EEC14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 Bonnefoi, SGBCC 2023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DCDEE52-CC4D-DA00-EEA0-31BF9DF00C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Correlative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KN522</a:t>
            </a:r>
          </a:p>
        </p:txBody>
      </p:sp>
    </p:spTree>
    <p:extLst>
      <p:ext uri="{BB962C8B-B14F-4D97-AF65-F5344CB8AC3E}">
        <p14:creationId xmlns:p14="http://schemas.microsoft.com/office/powerpoint/2010/main" val="333269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3808316-B3BA-DD67-DA09-178798C3A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L’étude KEYNOTE 522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1973A7C-DD48-26E9-4511-3F9293D48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 Schmid SABCS 2021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F52382D-266B-1A8A-9223-D7EFBA5D47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Immune-</a:t>
            </a:r>
            <a:r>
              <a:rPr lang="fr-FR" dirty="0" err="1"/>
              <a:t>Mediated</a:t>
            </a:r>
            <a:r>
              <a:rPr lang="fr-FR" dirty="0"/>
              <a:t> Aes and Infusion </a:t>
            </a:r>
            <a:r>
              <a:rPr lang="fr-FR" dirty="0" err="1"/>
              <a:t>Reactions</a:t>
            </a:r>
            <a:r>
              <a:rPr lang="fr-FR" dirty="0"/>
              <a:t> inn </a:t>
            </a:r>
            <a:r>
              <a:rPr lang="fr-FR" dirty="0" err="1"/>
              <a:t>Combined</a:t>
            </a:r>
            <a:r>
              <a:rPr lang="fr-FR" dirty="0"/>
              <a:t> Phases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630083F6-F08C-CC58-A011-17D3C106FD76}"/>
              </a:ext>
            </a:extLst>
          </p:cNvPr>
          <p:cNvSpPr/>
          <p:nvPr/>
        </p:nvSpPr>
        <p:spPr>
          <a:xfrm>
            <a:off x="7739419" y="4308927"/>
            <a:ext cx="3947531" cy="88094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2 décès groupe </a:t>
            </a:r>
            <a:r>
              <a:rPr lang="fr-FR" b="1" dirty="0" err="1">
                <a:solidFill>
                  <a:srgbClr val="FF0000"/>
                </a:solidFill>
              </a:rPr>
              <a:t>pembro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1 décès lié à une pneumopathie +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1 à encéphalite auto-immune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="" xmlns:a16="http://schemas.microsoft.com/office/drawing/2014/main" id="{1F1F393D-BC22-300C-6EDC-26D45AB65A28}"/>
              </a:ext>
            </a:extLst>
          </p:cNvPr>
          <p:cNvGrpSpPr/>
          <p:nvPr/>
        </p:nvGrpSpPr>
        <p:grpSpPr>
          <a:xfrm>
            <a:off x="1003897" y="1697307"/>
            <a:ext cx="6645062" cy="4002200"/>
            <a:chOff x="981440" y="1697307"/>
            <a:chExt cx="6645062" cy="4002200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="" xmlns:a16="http://schemas.microsoft.com/office/drawing/2014/main" id="{F3DC58AC-BC60-A900-2407-37CF3207A89F}"/>
                </a:ext>
              </a:extLst>
            </p:cNvPr>
            <p:cNvGraphicFramePr/>
            <p:nvPr/>
          </p:nvGraphicFramePr>
          <p:xfrm>
            <a:off x="995019" y="2250219"/>
            <a:ext cx="5003817" cy="28264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C5729A9A-65E6-4E8E-971E-8392092436E9}"/>
                </a:ext>
              </a:extLst>
            </p:cNvPr>
            <p:cNvSpPr/>
            <p:nvPr/>
          </p:nvSpPr>
          <p:spPr>
            <a:xfrm>
              <a:off x="1706526" y="2902688"/>
              <a:ext cx="170121" cy="17915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38C53EF-71FA-ABF5-0AA8-35C5C8F86C38}"/>
                </a:ext>
              </a:extLst>
            </p:cNvPr>
            <p:cNvSpPr/>
            <p:nvPr/>
          </p:nvSpPr>
          <p:spPr>
            <a:xfrm>
              <a:off x="1706526" y="2566043"/>
              <a:ext cx="170121" cy="3366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ACA26514-89B2-9F75-194A-D3FC3A43BB44}"/>
                </a:ext>
              </a:extLst>
            </p:cNvPr>
            <p:cNvSpPr txBox="1"/>
            <p:nvPr/>
          </p:nvSpPr>
          <p:spPr>
            <a:xfrm>
              <a:off x="1607080" y="2362414"/>
              <a:ext cx="3690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18.0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81B922F-A9D8-8CA4-EF08-765C63AFBC74}"/>
                </a:ext>
              </a:extLst>
            </p:cNvPr>
            <p:cNvSpPr/>
            <p:nvPr/>
          </p:nvSpPr>
          <p:spPr>
            <a:xfrm>
              <a:off x="1920341" y="3461982"/>
              <a:ext cx="170121" cy="12322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74F2D28-108C-77B7-CA5B-433E18644A90}"/>
                </a:ext>
              </a:extLst>
            </p:cNvPr>
            <p:cNvSpPr/>
            <p:nvPr/>
          </p:nvSpPr>
          <p:spPr>
            <a:xfrm>
              <a:off x="1920341" y="3325504"/>
              <a:ext cx="170121" cy="1364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690CBFC5-FACE-A186-9BCA-B2FB4F7E46C6}"/>
                </a:ext>
              </a:extLst>
            </p:cNvPr>
            <p:cNvSpPr txBox="1"/>
            <p:nvPr/>
          </p:nvSpPr>
          <p:spPr>
            <a:xfrm>
              <a:off x="1820895" y="3117497"/>
              <a:ext cx="3690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11.6</a:t>
              </a:r>
            </a:p>
          </p:txBody>
        </p:sp>
        <p:sp>
          <p:nvSpPr>
            <p:cNvPr id="18" name="Text Box 4">
              <a:extLst>
                <a:ext uri="{FF2B5EF4-FFF2-40B4-BE49-F238E27FC236}">
                  <a16:creationId xmlns="" xmlns:a16="http://schemas.microsoft.com/office/drawing/2014/main" id="{EE6CB796-7041-31B8-1C7E-52402C3D3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93963" y="3540311"/>
              <a:ext cx="14211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Incidence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(%)</a:t>
              </a:r>
            </a:p>
          </p:txBody>
        </p:sp>
        <p:sp>
          <p:nvSpPr>
            <p:cNvPr id="19" name="Text Box 4">
              <a:extLst>
                <a:ext uri="{FF2B5EF4-FFF2-40B4-BE49-F238E27FC236}">
                  <a16:creationId xmlns="" xmlns:a16="http://schemas.microsoft.com/office/drawing/2014/main" id="{FBD8E1F6-2448-3BD8-C62E-383512741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1185384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Infusion </a:t>
              </a: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reactions</a:t>
              </a:r>
              <a:endParaRPr lang="da-DK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C39AC75-8CCF-EADE-5B8A-C9979A020894}"/>
                </a:ext>
              </a:extLst>
            </p:cNvPr>
            <p:cNvSpPr/>
            <p:nvPr/>
          </p:nvSpPr>
          <p:spPr>
            <a:xfrm>
              <a:off x="2302478" y="2993408"/>
              <a:ext cx="170121" cy="17008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A66A5DF3-8E05-61FC-CCE7-6436FDC20401}"/>
                </a:ext>
              </a:extLst>
            </p:cNvPr>
            <p:cNvSpPr/>
            <p:nvPr/>
          </p:nvSpPr>
          <p:spPr>
            <a:xfrm>
              <a:off x="2302478" y="2902688"/>
              <a:ext cx="170121" cy="907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EC5CB6DD-DE74-2710-48DF-A2D45501ED28}"/>
                </a:ext>
              </a:extLst>
            </p:cNvPr>
            <p:cNvSpPr txBox="1"/>
            <p:nvPr/>
          </p:nvSpPr>
          <p:spPr>
            <a:xfrm>
              <a:off x="2203032" y="2712494"/>
              <a:ext cx="3690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15.1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4CB5753-1186-A681-2FCE-DA63F2BB9770}"/>
                </a:ext>
              </a:extLst>
            </p:cNvPr>
            <p:cNvSpPr/>
            <p:nvPr/>
          </p:nvSpPr>
          <p:spPr>
            <a:xfrm>
              <a:off x="2516293" y="4042024"/>
              <a:ext cx="170121" cy="652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31DEAD97-D626-18F2-4897-73C9AB144CFA}"/>
                </a:ext>
              </a:extLst>
            </p:cNvPr>
            <p:cNvSpPr txBox="1"/>
            <p:nvPr/>
          </p:nvSpPr>
          <p:spPr>
            <a:xfrm>
              <a:off x="2439493" y="3838395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5.7</a:t>
              </a:r>
            </a:p>
          </p:txBody>
        </p:sp>
        <p:sp>
          <p:nvSpPr>
            <p:cNvPr id="26" name="Text Box 4">
              <a:extLst>
                <a:ext uri="{FF2B5EF4-FFF2-40B4-BE49-F238E27FC236}">
                  <a16:creationId xmlns="" xmlns:a16="http://schemas.microsoft.com/office/drawing/2014/main" id="{0D9EECE7-A360-AD37-9DC1-8DC443316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1781336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Hypothyroidism</a:t>
              </a:r>
              <a:endParaRPr lang="da-DK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1B0176B-25B8-B8F7-AF25-F04C716DD38C}"/>
                </a:ext>
              </a:extLst>
            </p:cNvPr>
            <p:cNvSpPr/>
            <p:nvPr/>
          </p:nvSpPr>
          <p:spPr>
            <a:xfrm>
              <a:off x="2921176" y="4575828"/>
              <a:ext cx="170121" cy="1184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7082FACF-6655-356A-43AB-1713867B3E53}"/>
                </a:ext>
              </a:extLst>
            </p:cNvPr>
            <p:cNvSpPr/>
            <p:nvPr/>
          </p:nvSpPr>
          <p:spPr>
            <a:xfrm>
              <a:off x="2921176" y="4042025"/>
              <a:ext cx="170121" cy="5338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6FC619F8-BF4B-A49B-C490-DEAE3864B0CC}"/>
                </a:ext>
              </a:extLst>
            </p:cNvPr>
            <p:cNvSpPr txBox="1"/>
            <p:nvPr/>
          </p:nvSpPr>
          <p:spPr>
            <a:xfrm>
              <a:off x="2848180" y="3846662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5.7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D5314E06-6D85-BEA7-0E72-8500ABDA2F93}"/>
                </a:ext>
              </a:extLst>
            </p:cNvPr>
            <p:cNvSpPr/>
            <p:nvPr/>
          </p:nvSpPr>
          <p:spPr>
            <a:xfrm>
              <a:off x="3134991" y="4630182"/>
              <a:ext cx="170121" cy="640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A06152C-97DA-4F2C-0966-94C4F62DD22D}"/>
                </a:ext>
              </a:extLst>
            </p:cNvPr>
            <p:cNvSpPr/>
            <p:nvPr/>
          </p:nvSpPr>
          <p:spPr>
            <a:xfrm>
              <a:off x="3134991" y="4584462"/>
              <a:ext cx="170121" cy="457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="" xmlns:a16="http://schemas.microsoft.com/office/drawing/2014/main" id="{BBF6D755-2DAD-D2DB-BA4B-BA3171A6B6A3}"/>
                </a:ext>
              </a:extLst>
            </p:cNvPr>
            <p:cNvSpPr txBox="1"/>
            <p:nvPr/>
          </p:nvSpPr>
          <p:spPr>
            <a:xfrm>
              <a:off x="3061995" y="4376826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1.0</a:t>
              </a:r>
            </a:p>
          </p:txBody>
        </p:sp>
        <p:sp>
          <p:nvSpPr>
            <p:cNvPr id="33" name="Text Box 4">
              <a:extLst>
                <a:ext uri="{FF2B5EF4-FFF2-40B4-BE49-F238E27FC236}">
                  <a16:creationId xmlns="" xmlns:a16="http://schemas.microsoft.com/office/drawing/2014/main" id="{15688B05-3323-7972-E004-DE77C48C0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2400034" y="4902806"/>
              <a:ext cx="9988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Severe</a:t>
              </a:r>
              <a:r>
                <a:rPr lang="da-DK" sz="8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skin </a:t>
              </a: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reactions</a:t>
              </a:r>
              <a:endParaRPr lang="da-DK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972A9235-99FF-FF00-B529-21F84212E982}"/>
                </a:ext>
              </a:extLst>
            </p:cNvPr>
            <p:cNvSpPr/>
            <p:nvPr/>
          </p:nvSpPr>
          <p:spPr>
            <a:xfrm>
              <a:off x="3530777" y="4137470"/>
              <a:ext cx="170121" cy="5568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4A1B6A8-E28B-209E-FFEB-FC6FF685B7B6}"/>
                </a:ext>
              </a:extLst>
            </p:cNvPr>
            <p:cNvSpPr/>
            <p:nvPr/>
          </p:nvSpPr>
          <p:spPr>
            <a:xfrm>
              <a:off x="3530777" y="4091751"/>
              <a:ext cx="170121" cy="457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="" xmlns:a16="http://schemas.microsoft.com/office/drawing/2014/main" id="{5172DCDB-1DD5-92EC-1085-9CBAF96353B6}"/>
                </a:ext>
              </a:extLst>
            </p:cNvPr>
            <p:cNvSpPr txBox="1"/>
            <p:nvPr/>
          </p:nvSpPr>
          <p:spPr>
            <a:xfrm>
              <a:off x="3457781" y="3876372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5.2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E042B123-9508-47C2-4E8B-D9D8BE637737}"/>
                </a:ext>
              </a:extLst>
            </p:cNvPr>
            <p:cNvSpPr/>
            <p:nvPr/>
          </p:nvSpPr>
          <p:spPr>
            <a:xfrm>
              <a:off x="3744592" y="4503762"/>
              <a:ext cx="170121" cy="190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Text Box 4">
              <a:extLst>
                <a:ext uri="{FF2B5EF4-FFF2-40B4-BE49-F238E27FC236}">
                  <a16:creationId xmlns="" xmlns:a16="http://schemas.microsoft.com/office/drawing/2014/main" id="{2124EB62-EACE-1F3A-7250-5FC96D5EE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3009635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Hyperthyroidism</a:t>
              </a:r>
              <a:endParaRPr lang="da-DK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="" xmlns:a16="http://schemas.microsoft.com/office/drawing/2014/main" id="{8365787E-8375-0F1A-F49F-E3778A75E34D}"/>
                </a:ext>
              </a:extLst>
            </p:cNvPr>
            <p:cNvSpPr txBox="1"/>
            <p:nvPr/>
          </p:nvSpPr>
          <p:spPr>
            <a:xfrm>
              <a:off x="3671596" y="4283630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1.8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1A0D6C41-4F46-D4D8-4AF2-E749686AE818}"/>
                </a:ext>
              </a:extLst>
            </p:cNvPr>
            <p:cNvSpPr/>
            <p:nvPr/>
          </p:nvSpPr>
          <p:spPr>
            <a:xfrm>
              <a:off x="4131279" y="4514462"/>
              <a:ext cx="170121" cy="179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6A999F9-7DB9-90DE-96DE-4B82DC832B61}"/>
                </a:ext>
              </a:extLst>
            </p:cNvPr>
            <p:cNvSpPr/>
            <p:nvPr/>
          </p:nvSpPr>
          <p:spPr>
            <a:xfrm>
              <a:off x="4131279" y="4408228"/>
              <a:ext cx="170121" cy="1068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="" xmlns:a16="http://schemas.microsoft.com/office/drawing/2014/main" id="{C152D4C7-4151-890B-8FEE-B94B20352458}"/>
                </a:ext>
              </a:extLst>
            </p:cNvPr>
            <p:cNvSpPr txBox="1"/>
            <p:nvPr/>
          </p:nvSpPr>
          <p:spPr>
            <a:xfrm>
              <a:off x="4058283" y="4216620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2.6</a:t>
              </a:r>
            </a:p>
          </p:txBody>
        </p:sp>
        <p:sp>
          <p:nvSpPr>
            <p:cNvPr id="44" name="Text Box 4">
              <a:extLst>
                <a:ext uri="{FF2B5EF4-FFF2-40B4-BE49-F238E27FC236}">
                  <a16:creationId xmlns="" xmlns:a16="http://schemas.microsoft.com/office/drawing/2014/main" id="{3E87335B-F438-22C7-DC2C-4B4B080CB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3610137" y="4902806"/>
              <a:ext cx="9988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Adrenal</a:t>
              </a:r>
              <a:r>
                <a:rPr lang="da-DK" sz="8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</a:t>
              </a: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insufficiency</a:t>
              </a:r>
              <a:endParaRPr lang="da-DK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="" xmlns:a16="http://schemas.microsoft.com/office/drawing/2014/main" id="{88107292-4645-FBB8-0452-7CA768A152A8}"/>
                </a:ext>
              </a:extLst>
            </p:cNvPr>
            <p:cNvSpPr txBox="1"/>
            <p:nvPr/>
          </p:nvSpPr>
          <p:spPr>
            <a:xfrm>
              <a:off x="4313073" y="4514765"/>
              <a:ext cx="2375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529F7952-57B4-C659-8455-E6DF6A24BB59}"/>
                </a:ext>
              </a:extLst>
            </p:cNvPr>
            <p:cNvSpPr/>
            <p:nvPr/>
          </p:nvSpPr>
          <p:spPr>
            <a:xfrm>
              <a:off x="4740877" y="4536210"/>
              <a:ext cx="170121" cy="158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F7CEA2DC-75F8-9FB2-AA71-0EB725563020}"/>
                </a:ext>
              </a:extLst>
            </p:cNvPr>
            <p:cNvSpPr/>
            <p:nvPr/>
          </p:nvSpPr>
          <p:spPr>
            <a:xfrm>
              <a:off x="4740877" y="4447452"/>
              <a:ext cx="170121" cy="887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="" xmlns:a16="http://schemas.microsoft.com/office/drawing/2014/main" id="{DB5AAF9E-4E49-F2A3-48F6-7C21F104410F}"/>
                </a:ext>
              </a:extLst>
            </p:cNvPr>
            <p:cNvSpPr txBox="1"/>
            <p:nvPr/>
          </p:nvSpPr>
          <p:spPr>
            <a:xfrm>
              <a:off x="4667881" y="4254281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2.2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964F17D2-DBEA-8943-7B67-4BFD6FF06F55}"/>
                </a:ext>
              </a:extLst>
            </p:cNvPr>
            <p:cNvSpPr/>
            <p:nvPr/>
          </p:nvSpPr>
          <p:spPr>
            <a:xfrm>
              <a:off x="4954692" y="4566656"/>
              <a:ext cx="170121" cy="1276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C5078CE6-AC76-5B17-5B28-83F48EF65ABD}"/>
                </a:ext>
              </a:extLst>
            </p:cNvPr>
            <p:cNvSpPr/>
            <p:nvPr/>
          </p:nvSpPr>
          <p:spPr>
            <a:xfrm>
              <a:off x="4954692" y="4520936"/>
              <a:ext cx="170121" cy="4571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09FDB765-1B84-EF16-6C8F-B40D4D0B5976}"/>
                </a:ext>
              </a:extLst>
            </p:cNvPr>
            <p:cNvSpPr txBox="1"/>
            <p:nvPr/>
          </p:nvSpPr>
          <p:spPr>
            <a:xfrm>
              <a:off x="4881696" y="4327557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1.5</a:t>
              </a:r>
            </a:p>
          </p:txBody>
        </p:sp>
        <p:sp>
          <p:nvSpPr>
            <p:cNvPr id="52" name="Text Box 4">
              <a:extLst>
                <a:ext uri="{FF2B5EF4-FFF2-40B4-BE49-F238E27FC236}">
                  <a16:creationId xmlns="" xmlns:a16="http://schemas.microsoft.com/office/drawing/2014/main" id="{D6C16BC9-01B9-D3AA-2869-8878EE754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4219735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Pneumonitis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D0DFD562-259E-E28E-DB7B-E367F44C7DBA}"/>
                </a:ext>
              </a:extLst>
            </p:cNvPr>
            <p:cNvSpPr/>
            <p:nvPr/>
          </p:nvSpPr>
          <p:spPr>
            <a:xfrm>
              <a:off x="5350478" y="4503762"/>
              <a:ext cx="170121" cy="190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7F8EFB09-8CD2-7791-F7F9-B8961A6AAEEC}"/>
                </a:ext>
              </a:extLst>
            </p:cNvPr>
            <p:cNvSpPr/>
            <p:nvPr/>
          </p:nvSpPr>
          <p:spPr>
            <a:xfrm>
              <a:off x="5350477" y="4458043"/>
              <a:ext cx="170121" cy="457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="" xmlns:a16="http://schemas.microsoft.com/office/drawing/2014/main" id="{34A28907-46EB-F1BE-CC84-6ECF678BC3E0}"/>
                </a:ext>
              </a:extLst>
            </p:cNvPr>
            <p:cNvSpPr txBox="1"/>
            <p:nvPr/>
          </p:nvSpPr>
          <p:spPr>
            <a:xfrm>
              <a:off x="5277479" y="4260999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2.0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E192C987-DAEF-8D71-B1E2-0971B8975863}"/>
                </a:ext>
              </a:extLst>
            </p:cNvPr>
            <p:cNvSpPr/>
            <p:nvPr/>
          </p:nvSpPr>
          <p:spPr>
            <a:xfrm>
              <a:off x="5564293" y="4536210"/>
              <a:ext cx="170121" cy="158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="" xmlns:a16="http://schemas.microsoft.com/office/drawing/2014/main" id="{95C67345-6BEE-1363-02AC-21B74782D7D3}"/>
                </a:ext>
              </a:extLst>
            </p:cNvPr>
            <p:cNvSpPr txBox="1"/>
            <p:nvPr/>
          </p:nvSpPr>
          <p:spPr>
            <a:xfrm>
              <a:off x="5479232" y="4349624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1.3</a:t>
              </a:r>
            </a:p>
          </p:txBody>
        </p:sp>
        <p:sp>
          <p:nvSpPr>
            <p:cNvPr id="59" name="Text Box 4">
              <a:extLst>
                <a:ext uri="{FF2B5EF4-FFF2-40B4-BE49-F238E27FC236}">
                  <a16:creationId xmlns="" xmlns:a16="http://schemas.microsoft.com/office/drawing/2014/main" id="{C5FE99FB-902D-4989-D27E-1363C88C0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4829336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Thyroiditis</a:t>
              </a:r>
              <a:endParaRPr lang="da-DK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5F5DC756-1FA7-1A6E-CB02-1157122F8673}"/>
                </a:ext>
              </a:extLst>
            </p:cNvPr>
            <p:cNvSpPr/>
            <p:nvPr/>
          </p:nvSpPr>
          <p:spPr>
            <a:xfrm>
              <a:off x="5952262" y="4630180"/>
              <a:ext cx="170121" cy="640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="" xmlns:a16="http://schemas.microsoft.com/office/drawing/2014/main" id="{A55C6483-1D81-0F73-20EC-5EA10B1CC70F}"/>
                </a:ext>
              </a:extLst>
            </p:cNvPr>
            <p:cNvSpPr txBox="1"/>
            <p:nvPr/>
          </p:nvSpPr>
          <p:spPr>
            <a:xfrm>
              <a:off x="5875376" y="4267206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1.9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9AE85536-E561-2390-C62C-0DE06F3D9A0D}"/>
                </a:ext>
              </a:extLst>
            </p:cNvPr>
            <p:cNvSpPr/>
            <p:nvPr/>
          </p:nvSpPr>
          <p:spPr>
            <a:xfrm>
              <a:off x="6166077" y="4648554"/>
              <a:ext cx="17012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2D4A3D06-BCF6-F54C-1722-BD403AAF5D65}"/>
                </a:ext>
              </a:extLst>
            </p:cNvPr>
            <p:cNvSpPr txBox="1"/>
            <p:nvPr/>
          </p:nvSpPr>
          <p:spPr>
            <a:xfrm>
              <a:off x="6097111" y="4457674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0.3</a:t>
              </a:r>
            </a:p>
          </p:txBody>
        </p:sp>
        <p:sp>
          <p:nvSpPr>
            <p:cNvPr id="64" name="Text Box 4">
              <a:extLst>
                <a:ext uri="{FF2B5EF4-FFF2-40B4-BE49-F238E27FC236}">
                  <a16:creationId xmlns="" xmlns:a16="http://schemas.microsoft.com/office/drawing/2014/main" id="{25C4FF1D-9DDE-6FC9-C127-21E1A70EC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5431120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Hypophysitis</a:t>
              </a:r>
              <a:endParaRPr lang="da-DK" sz="8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B9F6EE99-02FD-9904-53A5-DE82108CD23E}"/>
                </a:ext>
              </a:extLst>
            </p:cNvPr>
            <p:cNvSpPr/>
            <p:nvPr/>
          </p:nvSpPr>
          <p:spPr>
            <a:xfrm>
              <a:off x="5952262" y="4467985"/>
              <a:ext cx="170121" cy="158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6F041516-7857-9F15-6A8C-19547938F343}"/>
                </a:ext>
              </a:extLst>
            </p:cNvPr>
            <p:cNvSpPr/>
            <p:nvPr/>
          </p:nvSpPr>
          <p:spPr>
            <a:xfrm>
              <a:off x="6565770" y="4607658"/>
              <a:ext cx="170121" cy="86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27349A93-105A-5ECA-B8CF-6DD8C84BB80E}"/>
                </a:ext>
              </a:extLst>
            </p:cNvPr>
            <p:cNvSpPr txBox="1"/>
            <p:nvPr/>
          </p:nvSpPr>
          <p:spPr>
            <a:xfrm>
              <a:off x="6484327" y="4290360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1.7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E19EABED-4BD2-6972-D444-4CD55767B206}"/>
                </a:ext>
              </a:extLst>
            </p:cNvPr>
            <p:cNvSpPr/>
            <p:nvPr/>
          </p:nvSpPr>
          <p:spPr>
            <a:xfrm>
              <a:off x="6779585" y="4648554"/>
              <a:ext cx="170121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1C53E417-94D5-4C3A-ADE6-45EA6C933E75}"/>
                </a:ext>
              </a:extLst>
            </p:cNvPr>
            <p:cNvSpPr txBox="1"/>
            <p:nvPr/>
          </p:nvSpPr>
          <p:spPr>
            <a:xfrm>
              <a:off x="6704698" y="4420034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0.8</a:t>
              </a:r>
            </a:p>
          </p:txBody>
        </p:sp>
        <p:sp>
          <p:nvSpPr>
            <p:cNvPr id="70" name="Text Box 4">
              <a:extLst>
                <a:ext uri="{FF2B5EF4-FFF2-40B4-BE49-F238E27FC236}">
                  <a16:creationId xmlns="" xmlns:a16="http://schemas.microsoft.com/office/drawing/2014/main" id="{4AAE1295-8E7F-774F-20F3-E10DCF92B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6044628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Colitis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37886CD1-E40A-A23B-2EEF-571FFA2443CB}"/>
                </a:ext>
              </a:extLst>
            </p:cNvPr>
            <p:cNvSpPr/>
            <p:nvPr/>
          </p:nvSpPr>
          <p:spPr>
            <a:xfrm>
              <a:off x="6565770" y="4514462"/>
              <a:ext cx="170121" cy="899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9CC1ED6B-14C1-1FAE-C828-F8A0DFE3274D}"/>
                </a:ext>
              </a:extLst>
            </p:cNvPr>
            <p:cNvSpPr/>
            <p:nvPr/>
          </p:nvSpPr>
          <p:spPr>
            <a:xfrm>
              <a:off x="6779585" y="4615578"/>
              <a:ext cx="170121" cy="3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0AE0F2AC-A5DD-7B57-E2F2-5BAC2A1DFA93}"/>
                </a:ext>
              </a:extLst>
            </p:cNvPr>
            <p:cNvSpPr/>
            <p:nvPr/>
          </p:nvSpPr>
          <p:spPr>
            <a:xfrm>
              <a:off x="7171462" y="4670506"/>
              <a:ext cx="170121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="" xmlns:a16="http://schemas.microsoft.com/office/drawing/2014/main" id="{4832DA75-3223-0B1B-3A83-1CC9C43FB3E6}"/>
                </a:ext>
              </a:extLst>
            </p:cNvPr>
            <p:cNvSpPr txBox="1"/>
            <p:nvPr/>
          </p:nvSpPr>
          <p:spPr>
            <a:xfrm>
              <a:off x="7097392" y="4342258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1.4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B9373567-FFB9-2CA9-6119-1AD61330C690}"/>
                </a:ext>
              </a:extLst>
            </p:cNvPr>
            <p:cNvSpPr/>
            <p:nvPr/>
          </p:nvSpPr>
          <p:spPr>
            <a:xfrm>
              <a:off x="7385277" y="4604368"/>
              <a:ext cx="170121" cy="899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Texte 75">
              <a:extLst>
                <a:ext uri="{FF2B5EF4-FFF2-40B4-BE49-F238E27FC236}">
                  <a16:creationId xmlns="" xmlns:a16="http://schemas.microsoft.com/office/drawing/2014/main" id="{61FB27D5-1A6C-C417-53CD-992383D4A4AC}"/>
                </a:ext>
              </a:extLst>
            </p:cNvPr>
            <p:cNvSpPr txBox="1"/>
            <p:nvPr/>
          </p:nvSpPr>
          <p:spPr>
            <a:xfrm>
              <a:off x="7310390" y="4420034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>
                  <a:latin typeface="+mj-lt"/>
                </a:rPr>
                <a:t>0.8</a:t>
              </a:r>
            </a:p>
          </p:txBody>
        </p:sp>
        <p:sp>
          <p:nvSpPr>
            <p:cNvPr id="77" name="Text Box 4">
              <a:extLst>
                <a:ext uri="{FF2B5EF4-FFF2-40B4-BE49-F238E27FC236}">
                  <a16:creationId xmlns="" xmlns:a16="http://schemas.microsoft.com/office/drawing/2014/main" id="{0B0F1900-CC49-2102-8D39-4FCB54E40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23553">
              <a:off x="6650320" y="4964361"/>
              <a:ext cx="9988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8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Hepatitis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C73F4E7B-279A-A419-9162-F4542645DF08}"/>
                </a:ext>
              </a:extLst>
            </p:cNvPr>
            <p:cNvSpPr/>
            <p:nvPr/>
          </p:nvSpPr>
          <p:spPr>
            <a:xfrm>
              <a:off x="7171462" y="4536209"/>
              <a:ext cx="170121" cy="1311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="" xmlns:a16="http://schemas.microsoft.com/office/drawing/2014/main" id="{C830C2FB-216F-95D0-3012-46FA1D854A82}"/>
                </a:ext>
              </a:extLst>
            </p:cNvPr>
            <p:cNvSpPr txBox="1"/>
            <p:nvPr/>
          </p:nvSpPr>
          <p:spPr>
            <a:xfrm>
              <a:off x="2210872" y="2061125"/>
              <a:ext cx="13260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>
                  <a:solidFill>
                    <a:schemeClr val="accent1"/>
                  </a:solidFill>
                </a:rPr>
                <a:t>Pembro+Chemo</a:t>
              </a:r>
              <a:r>
                <a:rPr lang="fr-FR" sz="800" dirty="0">
                  <a:solidFill>
                    <a:schemeClr val="accent1"/>
                  </a:solidFill>
                </a:rPr>
                <a:t>/</a:t>
              </a:r>
              <a:r>
                <a:rPr lang="fr-FR" sz="800" dirty="0" err="1">
                  <a:solidFill>
                    <a:schemeClr val="accent1"/>
                  </a:solidFill>
                </a:rPr>
                <a:t>Pembro</a:t>
              </a:r>
              <a:endParaRPr lang="fr-FR" sz="800" dirty="0">
                <a:solidFill>
                  <a:schemeClr val="accent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75043608-520C-B8B0-4983-2BF1B2350D8D}"/>
                </a:ext>
              </a:extLst>
            </p:cNvPr>
            <p:cNvSpPr/>
            <p:nvPr/>
          </p:nvSpPr>
          <p:spPr>
            <a:xfrm>
              <a:off x="3700898" y="2087760"/>
              <a:ext cx="286810" cy="1621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B1818E82-6A49-C647-5B6B-E3BB23DE12B2}"/>
                </a:ext>
              </a:extLst>
            </p:cNvPr>
            <p:cNvSpPr/>
            <p:nvPr/>
          </p:nvSpPr>
          <p:spPr>
            <a:xfrm>
              <a:off x="4049610" y="2087760"/>
              <a:ext cx="286810" cy="162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="" xmlns:a16="http://schemas.microsoft.com/office/drawing/2014/main" id="{0993276C-E695-0BB9-D8BA-EFD49D02B335}"/>
                </a:ext>
              </a:extLst>
            </p:cNvPr>
            <p:cNvSpPr txBox="1"/>
            <p:nvPr/>
          </p:nvSpPr>
          <p:spPr>
            <a:xfrm>
              <a:off x="2210872" y="2316847"/>
              <a:ext cx="9733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>
                  <a:solidFill>
                    <a:schemeClr val="accent2"/>
                  </a:solidFill>
                </a:rPr>
                <a:t>Pbo+Chemo</a:t>
              </a:r>
              <a:r>
                <a:rPr lang="fr-FR" sz="800" dirty="0">
                  <a:solidFill>
                    <a:schemeClr val="accent2"/>
                  </a:solidFill>
                </a:rPr>
                <a:t>/</a:t>
              </a:r>
              <a:r>
                <a:rPr lang="fr-FR" sz="800" dirty="0" err="1">
                  <a:solidFill>
                    <a:schemeClr val="accent2"/>
                  </a:solidFill>
                </a:rPr>
                <a:t>Pbo</a:t>
              </a:r>
              <a:endParaRPr lang="fr-FR" sz="800" dirty="0">
                <a:solidFill>
                  <a:schemeClr val="accent2"/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20D30EA6-528D-9FA9-9F66-9FE8CB06634D}"/>
                </a:ext>
              </a:extLst>
            </p:cNvPr>
            <p:cNvSpPr/>
            <p:nvPr/>
          </p:nvSpPr>
          <p:spPr>
            <a:xfrm>
              <a:off x="3700898" y="2343482"/>
              <a:ext cx="286810" cy="1621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FF2CB11A-956F-250D-8762-6FC37EAEB35F}"/>
                </a:ext>
              </a:extLst>
            </p:cNvPr>
            <p:cNvSpPr/>
            <p:nvPr/>
          </p:nvSpPr>
          <p:spPr>
            <a:xfrm>
              <a:off x="4049610" y="2343482"/>
              <a:ext cx="286810" cy="162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73E5A90A-C342-D9AA-3A2C-3250A23AA760}"/>
                </a:ext>
              </a:extLst>
            </p:cNvPr>
            <p:cNvSpPr txBox="1"/>
            <p:nvPr/>
          </p:nvSpPr>
          <p:spPr>
            <a:xfrm>
              <a:off x="3770420" y="1697307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Grade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4221C685-3843-EC56-DCBC-630FE921C22F}"/>
                </a:ext>
              </a:extLst>
            </p:cNvPr>
            <p:cNvSpPr txBox="1"/>
            <p:nvPr/>
          </p:nvSpPr>
          <p:spPr>
            <a:xfrm>
              <a:off x="3677430" y="1860039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1-2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="" xmlns:a16="http://schemas.microsoft.com/office/drawing/2014/main" id="{8A469498-8EAA-23D2-7065-FB16E36D5C6A}"/>
                </a:ext>
              </a:extLst>
            </p:cNvPr>
            <p:cNvSpPr txBox="1"/>
            <p:nvPr/>
          </p:nvSpPr>
          <p:spPr>
            <a:xfrm>
              <a:off x="4026142" y="1860039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3-5</a:t>
              </a:r>
            </a:p>
          </p:txBody>
        </p:sp>
        <p:sp>
          <p:nvSpPr>
            <p:cNvPr id="89" name="Text Box 4">
              <a:extLst>
                <a:ext uri="{FF2B5EF4-FFF2-40B4-BE49-F238E27FC236}">
                  <a16:creationId xmlns="" xmlns:a16="http://schemas.microsoft.com/office/drawing/2014/main" id="{F84E7657-B798-0BA3-C625-47EC18DAE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393" y="5453286"/>
              <a:ext cx="44149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Immune-</a:t>
              </a: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Mediated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Aes and Infusion </a:t>
              </a: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Reactions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with </a:t>
              </a:r>
              <a:r>
                <a:rPr lang="da-DK" sz="10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Incidence</a:t>
              </a: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≥ 10 Patients</a:t>
              </a:r>
            </a:p>
          </p:txBody>
        </p:sp>
      </p:grpSp>
      <p:graphicFrame>
        <p:nvGraphicFramePr>
          <p:cNvPr id="91" name="Tableau 90">
            <a:extLst>
              <a:ext uri="{FF2B5EF4-FFF2-40B4-BE49-F238E27FC236}">
                <a16:creationId xmlns="" xmlns:a16="http://schemas.microsoft.com/office/drawing/2014/main" id="{3E16F834-5BBC-9B8D-C073-4DDFA1D722AA}"/>
              </a:ext>
            </a:extLst>
          </p:cNvPr>
          <p:cNvGraphicFramePr>
            <a:graphicFrameLocks noGrp="1"/>
          </p:cNvGraphicFramePr>
          <p:nvPr/>
        </p:nvGraphicFramePr>
        <p:xfrm>
          <a:off x="5014847" y="1903324"/>
          <a:ext cx="4403288" cy="181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6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6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fr-FR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Chemo / </a:t>
                      </a:r>
                      <a:r>
                        <a:rPr lang="fr-FR" sz="1000" b="1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(n=783)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r>
                        <a:rPr lang="fr-FR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Chemo / </a:t>
                      </a:r>
                      <a:r>
                        <a:rPr lang="fr-FR" sz="1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Pbo</a:t>
                      </a:r>
                      <a:r>
                        <a:rPr lang="fr-FR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(n=389)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3-5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</a:t>
                      </a:r>
                      <a:endParaRPr lang="fr-FR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47388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endParaRPr lang="fr-FR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000" marR="4800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77952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discontinuation</a:t>
                      </a:r>
                    </a:p>
                  </a:txBody>
                  <a:tcPr marL="48000" marR="4800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2.6%</a:t>
                      </a:r>
                    </a:p>
                  </a:txBody>
                  <a:tcPr marL="48000" marR="48000" marT="60960" marB="6096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9374630"/>
                  </a:ext>
                </a:extLst>
              </a:tr>
            </a:tbl>
          </a:graphicData>
        </a:graphic>
      </p:graphicFrame>
      <p:sp>
        <p:nvSpPr>
          <p:cNvPr id="92" name="Rectangle à coins arrondis 57">
            <a:extLst>
              <a:ext uri="{FF2B5EF4-FFF2-40B4-BE49-F238E27FC236}">
                <a16:creationId xmlns="" xmlns:a16="http://schemas.microsoft.com/office/drawing/2014/main" id="{20C7036F-169C-BE8C-9A78-3C8688E0CD5E}"/>
              </a:ext>
            </a:extLst>
          </p:cNvPr>
          <p:cNvSpPr/>
          <p:nvPr/>
        </p:nvSpPr>
        <p:spPr>
          <a:xfrm>
            <a:off x="833374" y="1618535"/>
            <a:ext cx="10980674" cy="435554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F604DAF8-9974-5906-FB42-A219C85C3F05}"/>
              </a:ext>
            </a:extLst>
          </p:cNvPr>
          <p:cNvSpPr txBox="1"/>
          <p:nvPr/>
        </p:nvSpPr>
        <p:spPr>
          <a:xfrm>
            <a:off x="8118270" y="5285876"/>
            <a:ext cx="291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+ questions coûts financier….</a:t>
            </a:r>
          </a:p>
        </p:txBody>
      </p:sp>
    </p:spTree>
    <p:extLst>
      <p:ext uri="{BB962C8B-B14F-4D97-AF65-F5344CB8AC3E}">
        <p14:creationId xmlns:p14="http://schemas.microsoft.com/office/powerpoint/2010/main" val="353654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FC3CA7B0-F494-227F-29B1-7C9905C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intérêt Frédérique </a:t>
            </a:r>
            <a:r>
              <a:rPr lang="fr-FR" dirty="0" err="1"/>
              <a:t>Penault-Llorca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EDA1818-F1DA-054A-7C59-8657C367C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texte 3">
            <a:extLst>
              <a:ext uri="{FF2B5EF4-FFF2-40B4-BE49-F238E27FC236}">
                <a16:creationId xmlns="" xmlns:a16="http://schemas.microsoft.com/office/drawing/2014/main" id="{1C746429-A3AB-8CDF-8812-16FD63EBD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6981" y="1296937"/>
            <a:ext cx="10915172" cy="5561063"/>
          </a:xfrm>
        </p:spPr>
        <p:txBody>
          <a:bodyPr anchor="t"/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Personnels :</a:t>
            </a:r>
          </a:p>
          <a:p>
            <a:pPr>
              <a:spcAft>
                <a:spcPts val="1200"/>
              </a:spcAft>
            </a:pPr>
            <a:r>
              <a:rPr lang="en-GB" altLang="fr-FR" sz="2000" dirty="0">
                <a:latin typeface="Arial Narrow" panose="020B0606020202030204" pitchFamily="34" charset="0"/>
              </a:rPr>
              <a:t>AbbVie, Amgen, </a:t>
            </a:r>
            <a:r>
              <a:rPr lang="en-GB" altLang="fr-FR" sz="2000" dirty="0" err="1">
                <a:latin typeface="Arial Narrow" panose="020B0606020202030204" pitchFamily="34" charset="0"/>
              </a:rPr>
              <a:t>Astellas,AstraZeneca</a:t>
            </a:r>
            <a:r>
              <a:rPr lang="en-GB" altLang="fr-FR" sz="2000" dirty="0">
                <a:latin typeface="Arial Narrow" panose="020B0606020202030204" pitchFamily="34" charset="0"/>
              </a:rPr>
              <a:t>, Bayer, BMS, Clovis, EISAI, Genomic Health, GSK, Illumina, </a:t>
            </a:r>
            <a:r>
              <a:rPr lang="en-GB" altLang="fr-FR" sz="2000" dirty="0" err="1">
                <a:latin typeface="Arial Narrow" panose="020B0606020202030204" pitchFamily="34" charset="0"/>
              </a:rPr>
              <a:t>Invitae</a:t>
            </a:r>
            <a:r>
              <a:rPr lang="en-GB" altLang="fr-FR" sz="2000" dirty="0">
                <a:latin typeface="Arial Narrow" panose="020B0606020202030204" pitchFamily="34" charset="0"/>
              </a:rPr>
              <a:t>, Lilly, MERCK </a:t>
            </a:r>
            <a:r>
              <a:rPr lang="en-GB" altLang="fr-FR" sz="2000" dirty="0" err="1">
                <a:latin typeface="Arial Narrow" panose="020B0606020202030204" pitchFamily="34" charset="0"/>
              </a:rPr>
              <a:t>lifa</a:t>
            </a:r>
            <a:r>
              <a:rPr lang="en-GB" altLang="fr-FR" sz="2000" dirty="0">
                <a:latin typeface="Arial Narrow" panose="020B0606020202030204" pitchFamily="34" charset="0"/>
              </a:rPr>
              <a:t>, MSD, Myriad, </a:t>
            </a:r>
            <a:r>
              <a:rPr lang="en-GB" altLang="fr-FR" sz="2000" dirty="0" err="1">
                <a:latin typeface="Arial Narrow" panose="020B0606020202030204" pitchFamily="34" charset="0"/>
              </a:rPr>
              <a:t>Nanostring</a:t>
            </a:r>
            <a:r>
              <a:rPr lang="en-GB" altLang="fr-FR" sz="2000" dirty="0">
                <a:latin typeface="Arial Narrow" panose="020B0606020202030204" pitchFamily="34" charset="0"/>
              </a:rPr>
              <a:t>, Novartis, Pfizer, Pierre-Fabre, Roche, Sanofi, </a:t>
            </a:r>
            <a:r>
              <a:rPr lang="en-GB" altLang="fr-FR" sz="2000" dirty="0" err="1">
                <a:latin typeface="Arial Narrow" panose="020B0606020202030204" pitchFamily="34" charset="0"/>
              </a:rPr>
              <a:t>Servier</a:t>
            </a:r>
            <a:endParaRPr lang="en-GB" alt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Institutionnels :</a:t>
            </a:r>
          </a:p>
          <a:p>
            <a:pPr>
              <a:spcAft>
                <a:spcPts val="1200"/>
              </a:spcAft>
            </a:pPr>
            <a:r>
              <a:rPr lang="fr-FR" sz="2000" dirty="0" err="1">
                <a:latin typeface="Arial Narrow" panose="020B0606020202030204" pitchFamily="34" charset="0"/>
              </a:rPr>
              <a:t>AbbVie</a:t>
            </a:r>
            <a:r>
              <a:rPr lang="fr-FR" sz="2000" dirty="0">
                <a:latin typeface="Arial Narrow" panose="020B0606020202030204" pitchFamily="34" charset="0"/>
              </a:rPr>
              <a:t>, AstraZeneca, Bayer, BMS, </a:t>
            </a:r>
            <a:r>
              <a:rPr lang="fr-FR" sz="2000" dirty="0" err="1">
                <a:latin typeface="Arial Narrow" panose="020B0606020202030204" pitchFamily="34" charset="0"/>
              </a:rPr>
              <a:t>Genomic</a:t>
            </a:r>
            <a:r>
              <a:rPr lang="fr-FR" sz="2000" dirty="0"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latin typeface="Arial Narrow" panose="020B0606020202030204" pitchFamily="34" charset="0"/>
              </a:rPr>
              <a:t>Health</a:t>
            </a:r>
            <a:r>
              <a:rPr lang="fr-FR" sz="2000" dirty="0">
                <a:latin typeface="Arial Narrow" panose="020B0606020202030204" pitchFamily="34" charset="0"/>
              </a:rPr>
              <a:t>, Illumina, Lilly, MSD, </a:t>
            </a:r>
            <a:r>
              <a:rPr lang="fr-FR" sz="2000" dirty="0" err="1">
                <a:latin typeface="Arial Narrow" panose="020B0606020202030204" pitchFamily="34" charset="0"/>
              </a:rPr>
              <a:t>Myriad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Nanostring</a:t>
            </a:r>
            <a:r>
              <a:rPr lang="fr-FR" sz="2000" dirty="0">
                <a:latin typeface="Arial Narrow" panose="020B0606020202030204" pitchFamily="34" charset="0"/>
              </a:rPr>
              <a:t>, Novartis, Pfizer, Pierre-Fabre, Roche,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Invitation congrès :</a:t>
            </a:r>
          </a:p>
          <a:p>
            <a:r>
              <a:rPr lang="fr-FR" sz="2000" dirty="0" err="1">
                <a:latin typeface="Arial Narrow" panose="020B0606020202030204" pitchFamily="34" charset="0"/>
              </a:rPr>
              <a:t>AbbVie</a:t>
            </a:r>
            <a:r>
              <a:rPr lang="fr-FR" sz="2000" dirty="0">
                <a:latin typeface="Arial Narrow" panose="020B0606020202030204" pitchFamily="34" charset="0"/>
              </a:rPr>
              <a:t>, AstraZeneca, Bayer, BMS, </a:t>
            </a:r>
            <a:r>
              <a:rPr lang="fr-FR" sz="2000" dirty="0" err="1">
                <a:latin typeface="Arial Narrow" panose="020B0606020202030204" pitchFamily="34" charset="0"/>
              </a:rPr>
              <a:t>Gilead</a:t>
            </a:r>
            <a:r>
              <a:rPr lang="fr-FR" sz="2000" dirty="0">
                <a:latin typeface="Arial Narrow" panose="020B0606020202030204" pitchFamily="34" charset="0"/>
              </a:rPr>
              <a:t>, MSD, Novartis, Pfizer, Roche</a:t>
            </a:r>
          </a:p>
        </p:txBody>
      </p:sp>
    </p:spTree>
    <p:extLst>
      <p:ext uri="{BB962C8B-B14F-4D97-AF65-F5344CB8AC3E}">
        <p14:creationId xmlns:p14="http://schemas.microsoft.com/office/powerpoint/2010/main" val="4246445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57B2E78-AE48-972D-9D79-7DD47BA7A784}"/>
              </a:ext>
            </a:extLst>
          </p:cNvPr>
          <p:cNvSpPr txBox="1"/>
          <p:nvPr/>
        </p:nvSpPr>
        <p:spPr>
          <a:xfrm>
            <a:off x="6010656" y="5762960"/>
            <a:ext cx="568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La réponse viendra des patientes inclues dans les essais !!</a:t>
            </a:r>
          </a:p>
        </p:txBody>
      </p:sp>
      <p:sp>
        <p:nvSpPr>
          <p:cNvPr id="5" name="Titre 4">
            <a:extLst>
              <a:ext uri="{FF2B5EF4-FFF2-40B4-BE49-F238E27FC236}">
                <a16:creationId xmlns="" xmlns:a16="http://schemas.microsoft.com/office/drawing/2014/main" id="{E8D791AA-82AA-5763-99AB-C89698F4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Désescalade de la partie adjuvante du pembrolizumab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CA4790E-E48E-9881-1AEB-698B90C07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9602EA92-6199-A0C0-4307-1002CFF1ABA9}"/>
              </a:ext>
            </a:extLst>
          </p:cNvPr>
          <p:cNvGrpSpPr/>
          <p:nvPr/>
        </p:nvGrpSpPr>
        <p:grpSpPr>
          <a:xfrm>
            <a:off x="2815166" y="2017219"/>
            <a:ext cx="6561667" cy="2823562"/>
            <a:chOff x="4741333" y="742313"/>
            <a:chExt cx="6561667" cy="282356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="" xmlns:a16="http://schemas.microsoft.com/office/drawing/2014/main" id="{D3476607-00D9-B9AD-DEA7-05AFA7F0342B}"/>
                </a:ext>
              </a:extLst>
            </p:cNvPr>
            <p:cNvSpPr/>
            <p:nvPr/>
          </p:nvSpPr>
          <p:spPr>
            <a:xfrm>
              <a:off x="4741333" y="1664248"/>
              <a:ext cx="2709333" cy="1126067"/>
            </a:xfrm>
            <a:prstGeom prst="roundRect">
              <a:avLst>
                <a:gd name="adj" fmla="val 99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Key </a:t>
              </a:r>
              <a:r>
                <a:rPr lang="fr-FR" sz="1400" dirty="0" err="1">
                  <a:solidFill>
                    <a:schemeClr val="tx1"/>
                  </a:solidFill>
                </a:rPr>
                <a:t>Eligibility</a:t>
              </a:r>
              <a:r>
                <a:rPr lang="fr-FR" sz="1400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pCR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err="1">
                  <a:solidFill>
                    <a:schemeClr val="tx1"/>
                  </a:solidFill>
                </a:rPr>
                <a:t>after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err="1">
                  <a:solidFill>
                    <a:schemeClr val="tx1"/>
                  </a:solidFill>
                </a:rPr>
                <a:t>preop</a:t>
              </a:r>
              <a:r>
                <a:rPr lang="fr-FR" sz="1400" dirty="0">
                  <a:solidFill>
                    <a:schemeClr val="tx1"/>
                  </a:solidFill>
                </a:rPr>
                <a:t> chemo x min 6 cycles </a:t>
              </a:r>
              <a:r>
                <a:rPr lang="fr-FR" sz="1400" dirty="0" err="1">
                  <a:solidFill>
                    <a:schemeClr val="tx1"/>
                  </a:solidFill>
                </a:rPr>
                <a:t>with</a:t>
              </a:r>
              <a:r>
                <a:rPr lang="fr-FR" sz="1400" dirty="0">
                  <a:solidFill>
                    <a:schemeClr val="tx1"/>
                  </a:solidFill>
                </a:rPr>
                <a:t> pembrolizumab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="" xmlns:a16="http://schemas.microsoft.com/office/drawing/2014/main" id="{6F04A601-C6C7-B9B0-64F5-E229B8C0890D}"/>
                </a:ext>
              </a:extLst>
            </p:cNvPr>
            <p:cNvSpPr/>
            <p:nvPr/>
          </p:nvSpPr>
          <p:spPr>
            <a:xfrm>
              <a:off x="8593667" y="1596076"/>
              <a:ext cx="2709333" cy="483477"/>
            </a:xfrm>
            <a:prstGeom prst="roundRect">
              <a:avLst>
                <a:gd name="adj" fmla="val 221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Pembrolizumab x 27 </a:t>
              </a:r>
              <a:r>
                <a:rPr lang="fr-FR" sz="1400" dirty="0" err="1">
                  <a:solidFill>
                    <a:schemeClr val="bg1"/>
                  </a:solidFill>
                </a:rPr>
                <a:t>wks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="" xmlns:a16="http://schemas.microsoft.com/office/drawing/2014/main" id="{09D5745F-AB75-0053-5B0B-9C5C411A88B8}"/>
                </a:ext>
              </a:extLst>
            </p:cNvPr>
            <p:cNvSpPr/>
            <p:nvPr/>
          </p:nvSpPr>
          <p:spPr>
            <a:xfrm>
              <a:off x="8593667" y="2375009"/>
              <a:ext cx="2709333" cy="483477"/>
            </a:xfrm>
            <a:prstGeom prst="roundRect">
              <a:avLst>
                <a:gd name="adj" fmla="val 2215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Observation</a:t>
              </a:r>
            </a:p>
          </p:txBody>
        </p:sp>
        <p:cxnSp>
          <p:nvCxnSpPr>
            <p:cNvPr id="15" name="Connecteur en angle 14">
              <a:extLst>
                <a:ext uri="{FF2B5EF4-FFF2-40B4-BE49-F238E27FC236}">
                  <a16:creationId xmlns="" xmlns:a16="http://schemas.microsoft.com/office/drawing/2014/main" id="{4E999930-D65E-E4D7-84B3-9F56297562D6}"/>
                </a:ext>
              </a:extLst>
            </p:cNvPr>
            <p:cNvCxnSpPr>
              <a:stCxn id="10" idx="1"/>
              <a:endCxn id="11" idx="1"/>
            </p:cNvCxnSpPr>
            <p:nvPr/>
          </p:nvCxnSpPr>
          <p:spPr>
            <a:xfrm rot="10800000" flipV="1">
              <a:off x="8593667" y="1837814"/>
              <a:ext cx="12700" cy="778933"/>
            </a:xfrm>
            <a:prstGeom prst="bentConnector3">
              <a:avLst>
                <a:gd name="adj1" fmla="val 4533331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="" xmlns:a16="http://schemas.microsoft.com/office/drawing/2014/main" id="{1AF2140F-323B-24B0-C4FA-D89A9890FDA6}"/>
                </a:ext>
              </a:extLst>
            </p:cNvPr>
            <p:cNvSpPr/>
            <p:nvPr/>
          </p:nvSpPr>
          <p:spPr>
            <a:xfrm>
              <a:off x="7814733" y="2019847"/>
              <a:ext cx="414867" cy="4148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R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="" xmlns:a16="http://schemas.microsoft.com/office/drawing/2014/main" id="{88EB7B48-11A1-928A-231F-7C94A0FEB5AC}"/>
                </a:ext>
              </a:extLst>
            </p:cNvPr>
            <p:cNvCxnSpPr>
              <a:stCxn id="9" idx="3"/>
              <a:endCxn id="13" idx="2"/>
            </p:cNvCxnSpPr>
            <p:nvPr/>
          </p:nvCxnSpPr>
          <p:spPr>
            <a:xfrm flipV="1">
              <a:off x="7450666" y="2227281"/>
              <a:ext cx="364067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5E6A1AB2-C3AD-6A40-532E-D196DC709CB9}"/>
                </a:ext>
              </a:extLst>
            </p:cNvPr>
            <p:cNvSpPr txBox="1"/>
            <p:nvPr/>
          </p:nvSpPr>
          <p:spPr>
            <a:xfrm>
              <a:off x="7408282" y="742313"/>
              <a:ext cx="14462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>
                  <a:latin typeface="+mj-lt"/>
                </a:rPr>
                <a:t>pCR</a:t>
              </a:r>
              <a:endParaRPr lang="fr-FR" dirty="0">
                <a:latin typeface="+mj-lt"/>
              </a:endParaRPr>
            </a:p>
            <a:p>
              <a:pPr algn="ctr"/>
              <a:r>
                <a:rPr lang="fr-FR" dirty="0" err="1">
                  <a:latin typeface="+mj-lt"/>
                </a:rPr>
                <a:t>OptimICE-pCR</a:t>
              </a:r>
              <a:endParaRPr lang="fr-FR" dirty="0">
                <a:latin typeface="+mj-lt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6184BA17-D0B1-CE7B-6D41-1C862D88C117}"/>
                </a:ext>
              </a:extLst>
            </p:cNvPr>
            <p:cNvSpPr txBox="1"/>
            <p:nvPr/>
          </p:nvSpPr>
          <p:spPr>
            <a:xfrm>
              <a:off x="6689751" y="3196543"/>
              <a:ext cx="2883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err="1">
                  <a:latin typeface="+mj-lt"/>
                </a:rPr>
                <a:t>Planned</a:t>
              </a:r>
              <a:r>
                <a:rPr lang="fr-FR" dirty="0">
                  <a:latin typeface="+mj-lt"/>
                </a:rPr>
                <a:t> </a:t>
              </a:r>
              <a:r>
                <a:rPr lang="fr-FR" dirty="0" err="1">
                  <a:latin typeface="+mj-lt"/>
                </a:rPr>
                <a:t>Study</a:t>
              </a:r>
              <a:r>
                <a:rPr lang="fr-FR" dirty="0">
                  <a:latin typeface="+mj-lt"/>
                </a:rPr>
                <a:t> </a:t>
              </a:r>
              <a:r>
                <a:rPr lang="fr-FR" dirty="0" err="1">
                  <a:latin typeface="+mj-lt"/>
                </a:rPr>
                <a:t>Through</a:t>
              </a:r>
              <a:r>
                <a:rPr lang="fr-FR" dirty="0">
                  <a:latin typeface="+mj-lt"/>
                </a:rPr>
                <a:t> Alliance</a:t>
              </a:r>
            </a:p>
          </p:txBody>
        </p:sp>
      </p:grpSp>
      <p:sp>
        <p:nvSpPr>
          <p:cNvPr id="22" name="Rectangle à coins arrondis 57">
            <a:extLst>
              <a:ext uri="{FF2B5EF4-FFF2-40B4-BE49-F238E27FC236}">
                <a16:creationId xmlns="" xmlns:a16="http://schemas.microsoft.com/office/drawing/2014/main" id="{C37A8CC9-B20F-113C-70D2-BA12D88E6DBA}"/>
              </a:ext>
            </a:extLst>
          </p:cNvPr>
          <p:cNvSpPr/>
          <p:nvPr/>
        </p:nvSpPr>
        <p:spPr>
          <a:xfrm>
            <a:off x="1951566" y="1555527"/>
            <a:ext cx="8288867" cy="3746946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61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B7483989-5802-C181-A6AC-53286FCA9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78975"/>
            <a:ext cx="10332000" cy="854122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use </a:t>
            </a:r>
            <a:r>
              <a:rPr lang="fr-FR" dirty="0" err="1"/>
              <a:t>neoadjuvant</a:t>
            </a:r>
            <a:r>
              <a:rPr lang="fr-FR" dirty="0"/>
              <a:t> pembrolizumab-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 for stage 1 TNBC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14A26BA7-4E42-A164-380F-CBD845D39BC8}"/>
              </a:ext>
            </a:extLst>
          </p:cNvPr>
          <p:cNvGrpSpPr/>
          <p:nvPr/>
        </p:nvGrpSpPr>
        <p:grpSpPr>
          <a:xfrm>
            <a:off x="1630018" y="2674373"/>
            <a:ext cx="9770165" cy="3439101"/>
            <a:chOff x="1630018" y="2277820"/>
            <a:chExt cx="9770165" cy="343910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4064CA6-51AA-CE6E-C7A7-9BCAD2AE8B25}"/>
                </a:ext>
              </a:extLst>
            </p:cNvPr>
            <p:cNvSpPr/>
            <p:nvPr/>
          </p:nvSpPr>
          <p:spPr>
            <a:xfrm>
              <a:off x="1630018" y="2277820"/>
              <a:ext cx="9770165" cy="329051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CD83274C-AA08-B9C6-FAC0-5490770EAE29}"/>
                </a:ext>
              </a:extLst>
            </p:cNvPr>
            <p:cNvSpPr txBox="1"/>
            <p:nvPr/>
          </p:nvSpPr>
          <p:spPr>
            <a:xfrm>
              <a:off x="5454874" y="5409144"/>
              <a:ext cx="18825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7,69%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="" xmlns:a16="http://schemas.microsoft.com/office/drawing/2014/main" id="{AEEC4645-53BD-7C74-B100-4B2F640CA581}"/>
                </a:ext>
              </a:extLst>
            </p:cNvPr>
            <p:cNvSpPr txBox="1"/>
            <p:nvPr/>
          </p:nvSpPr>
          <p:spPr>
            <a:xfrm>
              <a:off x="5545531" y="2757010"/>
              <a:ext cx="48282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>
                  <a:latin typeface="+mj-lt"/>
                </a:rPr>
                <a:t>Oui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510E7265-1495-8406-8228-498895ADA7E7}"/>
                </a:ext>
              </a:extLst>
            </p:cNvPr>
            <p:cNvSpPr txBox="1"/>
            <p:nvPr/>
          </p:nvSpPr>
          <p:spPr>
            <a:xfrm>
              <a:off x="2568892" y="3470842"/>
              <a:ext cx="345945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No, ‘</a:t>
              </a:r>
              <a:r>
                <a:rPr lang="fr-FR" sz="1400" b="1" dirty="0" err="1">
                  <a:latin typeface="+mj-lt"/>
                </a:rPr>
                <a:t>chemotherapy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only</a:t>
              </a:r>
              <a:r>
                <a:rPr lang="fr-FR" sz="1400" b="1" dirty="0">
                  <a:latin typeface="+mj-lt"/>
                </a:rPr>
                <a:t>’ </a:t>
              </a:r>
              <a:r>
                <a:rPr lang="fr-FR" sz="1400" b="1" dirty="0" err="1">
                  <a:latin typeface="+mj-lt"/>
                </a:rPr>
                <a:t>is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appropriate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neoadjuvant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treatment</a:t>
              </a:r>
              <a:r>
                <a:rPr lang="fr-FR" sz="1400" b="1" dirty="0">
                  <a:latin typeface="+mj-lt"/>
                </a:rPr>
                <a:t> for </a:t>
              </a:r>
              <a:r>
                <a:rPr lang="fr-FR" sz="1400" b="1" dirty="0" err="1">
                  <a:latin typeface="+mj-lt"/>
                </a:rPr>
                <a:t>small</a:t>
              </a:r>
              <a:r>
                <a:rPr lang="fr-FR" sz="1400" b="1" dirty="0">
                  <a:latin typeface="+mj-lt"/>
                </a:rPr>
                <a:t> TNBC </a:t>
              </a:r>
              <a:r>
                <a:rPr lang="fr-FR" sz="1400" b="1" dirty="0" err="1">
                  <a:latin typeface="+mj-lt"/>
                </a:rPr>
                <a:t>tumors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1821F2A1-8E2B-4AD8-D0A7-419FEC2D1681}"/>
                </a:ext>
              </a:extLst>
            </p:cNvPr>
            <p:cNvSpPr txBox="1"/>
            <p:nvPr/>
          </p:nvSpPr>
          <p:spPr>
            <a:xfrm>
              <a:off x="10281928" y="3570677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46,15%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BF3E2EB-AB54-ABEF-F947-CDDB02B48242}"/>
                </a:ext>
              </a:extLst>
            </p:cNvPr>
            <p:cNvSpPr/>
            <p:nvPr/>
          </p:nvSpPr>
          <p:spPr>
            <a:xfrm>
              <a:off x="6028357" y="2681659"/>
              <a:ext cx="415519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146E868-EF1D-F6C2-9249-C41E53D67268}"/>
                </a:ext>
              </a:extLst>
            </p:cNvPr>
            <p:cNvSpPr/>
            <p:nvPr/>
          </p:nvSpPr>
          <p:spPr>
            <a:xfrm>
              <a:off x="6028354" y="3493369"/>
              <a:ext cx="4253569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2BAE1DCB-3FB6-9948-502E-C7FFE8F24489}"/>
                </a:ext>
              </a:extLst>
            </p:cNvPr>
            <p:cNvSpPr txBox="1"/>
            <p:nvPr/>
          </p:nvSpPr>
          <p:spPr>
            <a:xfrm>
              <a:off x="6443876" y="2757010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4,62%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="" xmlns:a16="http://schemas.microsoft.com/office/drawing/2014/main" id="{92503846-0A98-7A4B-B0D6-52AEF576013D}"/>
                </a:ext>
              </a:extLst>
            </p:cNvPr>
            <p:cNvCxnSpPr>
              <a:cxnSpLocks/>
            </p:cNvCxnSpPr>
            <p:nvPr/>
          </p:nvCxnSpPr>
          <p:spPr>
            <a:xfrm>
              <a:off x="6028356" y="2557702"/>
              <a:ext cx="0" cy="2330821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105E17F-DE3C-4F65-02A3-12C602D86942}"/>
                </a:ext>
              </a:extLst>
            </p:cNvPr>
            <p:cNvSpPr txBox="1"/>
            <p:nvPr/>
          </p:nvSpPr>
          <p:spPr>
            <a:xfrm>
              <a:off x="1774784" y="4250761"/>
              <a:ext cx="425356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No, I </a:t>
              </a:r>
              <a:r>
                <a:rPr lang="fr-FR" sz="1400" b="1" dirty="0" err="1">
                  <a:latin typeface="+mj-lt"/>
                </a:rPr>
                <a:t>recommend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primary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surgery</a:t>
              </a:r>
              <a:r>
                <a:rPr lang="fr-FR" sz="1400" b="1" dirty="0">
                  <a:latin typeface="+mj-lt"/>
                </a:rPr>
                <a:t> for </a:t>
              </a:r>
              <a:r>
                <a:rPr lang="fr-FR" sz="1400" b="1" dirty="0" err="1">
                  <a:latin typeface="+mj-lt"/>
                </a:rPr>
                <a:t>small</a:t>
              </a:r>
              <a:r>
                <a:rPr lang="fr-FR" sz="1400" b="1" dirty="0">
                  <a:latin typeface="+mj-lt"/>
                </a:rPr>
                <a:t> TNBC </a:t>
              </a:r>
              <a:r>
                <a:rPr lang="fr-FR" sz="1400" b="1" dirty="0" err="1">
                  <a:latin typeface="+mj-lt"/>
                </a:rPr>
                <a:t>that</a:t>
              </a:r>
              <a:r>
                <a:rPr lang="fr-FR" sz="1400" b="1" dirty="0">
                  <a:latin typeface="+mj-lt"/>
                </a:rPr>
                <a:t> do not </a:t>
              </a:r>
              <a:r>
                <a:rPr lang="fr-FR" sz="1400" b="1" dirty="0" err="1">
                  <a:latin typeface="+mj-lt"/>
                </a:rPr>
                <a:t>clinically</a:t>
              </a:r>
              <a:r>
                <a:rPr lang="fr-FR" sz="1400" b="1" dirty="0">
                  <a:latin typeface="+mj-lt"/>
                </a:rPr>
                <a:t> have indication for </a:t>
              </a:r>
              <a:r>
                <a:rPr lang="fr-FR" sz="1400" b="1" dirty="0" err="1">
                  <a:latin typeface="+mj-lt"/>
                </a:rPr>
                <a:t>neoadjuvant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treatment</a:t>
              </a:r>
              <a:r>
                <a:rPr lang="fr-FR" sz="1400" b="1" dirty="0">
                  <a:latin typeface="+mj-lt"/>
                </a:rPr>
                <a:t>, and </a:t>
              </a:r>
              <a:r>
                <a:rPr lang="fr-FR" sz="1400" b="1" dirty="0" err="1">
                  <a:latin typeface="+mj-lt"/>
                </a:rPr>
                <a:t>then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make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chemotherapy</a:t>
              </a:r>
              <a:r>
                <a:rPr lang="fr-FR" sz="1400" b="1" dirty="0">
                  <a:latin typeface="+mj-lt"/>
                </a:rPr>
                <a:t> </a:t>
              </a:r>
              <a:r>
                <a:rPr lang="fr-FR" sz="1400" b="1" dirty="0" err="1">
                  <a:latin typeface="+mj-lt"/>
                </a:rPr>
                <a:t>recommendations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D31DC919-CF09-CBD2-AF06-B3CACE4281A1}"/>
                </a:ext>
              </a:extLst>
            </p:cNvPr>
            <p:cNvSpPr txBox="1"/>
            <p:nvPr/>
          </p:nvSpPr>
          <p:spPr>
            <a:xfrm>
              <a:off x="9846502" y="4446776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41,54%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50746DC-A1A1-BC46-527F-85B39183644B}"/>
                </a:ext>
              </a:extLst>
            </p:cNvPr>
            <p:cNvSpPr/>
            <p:nvPr/>
          </p:nvSpPr>
          <p:spPr>
            <a:xfrm>
              <a:off x="6028354" y="4369468"/>
              <a:ext cx="3818147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9686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8670A82E-B4E2-FAC0-F3CF-5F299A679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54136"/>
            <a:ext cx="10332000" cy="1248381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/>
              <a:t>A </a:t>
            </a:r>
            <a:r>
              <a:rPr lang="fr-FR" dirty="0" err="1"/>
              <a:t>healthy</a:t>
            </a:r>
            <a:r>
              <a:rPr lang="fr-FR" dirty="0"/>
              <a:t> 60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</a:t>
            </a:r>
            <a:r>
              <a:rPr lang="fr-FR" dirty="0" err="1"/>
              <a:t>woman</a:t>
            </a:r>
            <a:r>
              <a:rPr lang="fr-FR" dirty="0"/>
              <a:t> has a </a:t>
            </a:r>
            <a:r>
              <a:rPr lang="fr-FR" dirty="0" err="1"/>
              <a:t>clinical</a:t>
            </a:r>
            <a:r>
              <a:rPr lang="fr-FR" dirty="0"/>
              <a:t> T2N0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breast</a:t>
            </a:r>
            <a:r>
              <a:rPr lang="fr-FR" dirty="0"/>
              <a:t> cancer, of about 2-3 cm in size.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candidate for BCS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needing</a:t>
            </a:r>
            <a:r>
              <a:rPr lang="fr-FR" dirty="0"/>
              <a:t> </a:t>
            </a:r>
            <a:r>
              <a:rPr lang="fr-FR" dirty="0" err="1"/>
              <a:t>neoadjvant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.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preferred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: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066218" y="3035456"/>
            <a:ext cx="10333965" cy="293777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D83274C-AA08-B9C6-FAC0-5490770EAE29}"/>
              </a:ext>
            </a:extLst>
          </p:cNvPr>
          <p:cNvSpPr txBox="1"/>
          <p:nvPr/>
        </p:nvSpPr>
        <p:spPr>
          <a:xfrm>
            <a:off x="5412828" y="5814034"/>
            <a:ext cx="19246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6,15%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1772275" y="3477241"/>
            <a:ext cx="355097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 err="1">
                <a:latin typeface="+mj-lt"/>
              </a:rPr>
              <a:t>Neoadjuvant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chemotherapy</a:t>
            </a:r>
            <a:r>
              <a:rPr lang="fr-FR" sz="1400" b="1" dirty="0">
                <a:latin typeface="+mj-lt"/>
              </a:rPr>
              <a:t> and pembrolizumab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10E7265-1495-8406-8228-498895ADA7E7}"/>
              </a:ext>
            </a:extLst>
          </p:cNvPr>
          <p:cNvSpPr txBox="1"/>
          <p:nvPr/>
        </p:nvSpPr>
        <p:spPr>
          <a:xfrm>
            <a:off x="1863784" y="4191073"/>
            <a:ext cx="345945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 err="1">
                <a:latin typeface="+mj-lt"/>
              </a:rPr>
              <a:t>Neoadjuvant</a:t>
            </a:r>
            <a:r>
              <a:rPr lang="fr-FR" sz="1400" b="1" dirty="0">
                <a:latin typeface="+mj-lt"/>
              </a:rPr>
              <a:t> </a:t>
            </a:r>
            <a:r>
              <a:rPr lang="fr-FR" sz="1400" b="1" dirty="0" err="1">
                <a:latin typeface="+mj-lt"/>
              </a:rPr>
              <a:t>chemotherapy</a:t>
            </a:r>
            <a:endParaRPr lang="fr-FR" sz="1400" b="1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7039959" y="4290908"/>
            <a:ext cx="985162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21,54%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5323249" y="3401890"/>
            <a:ext cx="505296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5323246" y="4213600"/>
            <a:ext cx="1675431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10443136" y="3477241"/>
            <a:ext cx="682646" cy="277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64,62%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>
            <a:cxnSpLocks/>
          </p:cNvCxnSpPr>
          <p:nvPr/>
        </p:nvCxnSpPr>
        <p:spPr>
          <a:xfrm>
            <a:off x="5323248" y="3277933"/>
            <a:ext cx="0" cy="2330821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C105E17F-DE3C-4F65-02A3-12C602D86942}"/>
              </a:ext>
            </a:extLst>
          </p:cNvPr>
          <p:cNvSpPr txBox="1"/>
          <p:nvPr/>
        </p:nvSpPr>
        <p:spPr>
          <a:xfrm>
            <a:off x="4209696" y="5163934"/>
            <a:ext cx="111354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 err="1">
                <a:latin typeface="+mj-lt"/>
              </a:rPr>
              <a:t>Surgery</a:t>
            </a:r>
            <a:endParaRPr lang="fr-FR" sz="1400" b="1" dirty="0"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31DC919-CF09-CBD2-AF06-B3CACE4281A1}"/>
              </a:ext>
            </a:extLst>
          </p:cNvPr>
          <p:cNvSpPr txBox="1"/>
          <p:nvPr/>
        </p:nvSpPr>
        <p:spPr>
          <a:xfrm>
            <a:off x="5912989" y="5167007"/>
            <a:ext cx="985162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7,69%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50746DC-A1A1-BC46-527F-85B39183644B}"/>
              </a:ext>
            </a:extLst>
          </p:cNvPr>
          <p:cNvSpPr/>
          <p:nvPr/>
        </p:nvSpPr>
        <p:spPr>
          <a:xfrm>
            <a:off x="5323247" y="5089699"/>
            <a:ext cx="61156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6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833374" y="1186018"/>
          <a:ext cx="9507956" cy="395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79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1988">
                <a:tc gridSpan="3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lang="fr-FR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Nb. d’</a:t>
                      </a:r>
                      <a:r>
                        <a:rPr lang="fr-FR" sz="10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évènmts</a:t>
                      </a:r>
                      <a:r>
                        <a:rPr lang="fr-FR" sz="10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Nb. de patients (%)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1988">
                <a:tc grid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Analyses EFS 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Hazard ratio (95% CI)</a:t>
                      </a:r>
                      <a:endParaRPr lang="fr-FR" sz="1000" b="0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r>
                        <a:rPr lang="da-DK" sz="10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CT / </a:t>
                      </a:r>
                      <a:r>
                        <a:rPr lang="da-DK" sz="10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Pembro</a:t>
                      </a:r>
                      <a:endParaRPr lang="fr-FR" sz="10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Pbo</a:t>
                      </a:r>
                      <a:r>
                        <a:rPr lang="da-DK" sz="10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CT / </a:t>
                      </a:r>
                      <a:r>
                        <a:rPr lang="da-DK" sz="10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Pbo</a:t>
                      </a:r>
                      <a:endParaRPr lang="fr-FR" sz="10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Hazard</a:t>
                      </a:r>
                      <a:r>
                        <a:rPr lang="da-DK" sz="1000" b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ratio (95% CI)</a:t>
                      </a:r>
                      <a:endParaRPr lang="fr-FR" sz="10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86"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da-DK" sz="1050" dirty="0"/>
                        <a:t>Analyse </a:t>
                      </a:r>
                      <a:r>
                        <a:rPr lang="da-DK" sz="1050" dirty="0" err="1"/>
                        <a:t>primaire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123/784 (15.7)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93/390 (23.8)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 (0.48 to 0.82)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86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Statut ganglionnaire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da-DK" sz="1050" dirty="0" err="1"/>
                        <a:t>Négatif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80/406 (19.6)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57/196 (29.1)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 (0.46 to 0.91)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86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da-DK" sz="1050" dirty="0" err="1"/>
                        <a:t>Positif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43/376 (11.4)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36/194 (18.6)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 (0.37 to 0.91)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86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Stade de la maladie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Stade II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65/590 (11.7)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54/291 (18.6)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 (0.42 to 0.86)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86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Stade III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54/194 (27.8)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39/96 (39.8)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 (0.45 to 1.03)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786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Statut ménopausique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Pré-ménopause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60/438</a:t>
                      </a:r>
                      <a:r>
                        <a:rPr lang="fr-FR" sz="1100" b="1" kern="1200" baseline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(13.7)</a:t>
                      </a:r>
                      <a:endParaRPr lang="fr-FR" sz="11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47/221 (21.3)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 (0.42 to 0.91)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786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Post-ménopause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63/345 (18.3)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46/169 (27.2)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 (0.44 to 0.93)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6786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Statut HER2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2+ by IHC (but FISH)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32/188 (17.0)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24/104</a:t>
                      </a:r>
                      <a:r>
                        <a:rPr lang="fr-FR" sz="11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(23.1)</a:t>
                      </a:r>
                      <a:endParaRPr lang="fr-FR" sz="11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0.73 (0.43 to 1.24)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786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0-1+ by IHC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91/595 (15.3)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69/286 (24.1)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 (0.44 to 0.82)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786"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LDH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050" dirty="0"/>
                        <a:t>&gt;ULN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29/149 (19.5)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23/80 (28.8)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 (0.37 to 1.12)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6786">
                <a:tc vMerge="1">
                  <a:txBody>
                    <a:bodyPr/>
                    <a:lstStyle/>
                    <a:p>
                      <a:endParaRPr lang="en-US" sz="1500"/>
                    </a:p>
                  </a:txBody>
                  <a:tcPr marL="108000" marR="36000" marT="60960" marB="6096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≤ULN</a:t>
                      </a:r>
                      <a:endParaRPr lang="en-US" sz="1050" dirty="0"/>
                    </a:p>
                  </a:txBody>
                  <a:tcPr marL="108000" marR="3600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1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93/631 (14.7)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69/309 (22.3)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 (0.46 to 0.86)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3872387" y="5829720"/>
            <a:ext cx="5085851" cy="343394"/>
            <a:chOff x="2360500" y="5624235"/>
            <a:chExt cx="6180250" cy="409591"/>
          </a:xfrm>
        </p:grpSpPr>
        <p:sp>
          <p:nvSpPr>
            <p:cNvPr id="11" name="ZoneTexte 10"/>
            <p:cNvSpPr txBox="1"/>
            <p:nvPr/>
          </p:nvSpPr>
          <p:spPr>
            <a:xfrm>
              <a:off x="2360500" y="5624235"/>
              <a:ext cx="6180250" cy="4095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fr-FR" sz="1400" b="1">
                  <a:solidFill>
                    <a:srgbClr val="9A00C7">
                      <a:lumMod val="50000"/>
                    </a:srgbClr>
                  </a:solidFill>
                </a:rPr>
                <a:t>Bénéfice du pembrolizumab dans tous les sous-groupes !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2542070" y="5731260"/>
              <a:ext cx="195540" cy="195540"/>
            </a:xfrm>
            <a:prstGeom prst="chevron">
              <a:avLst>
                <a:gd name="adj" fmla="val 5978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Analyses </a:t>
            </a:r>
            <a:r>
              <a:rPr lang="en-US" dirty="0" err="1"/>
              <a:t>en</a:t>
            </a:r>
            <a:r>
              <a:rPr lang="en-US" dirty="0"/>
              <a:t> sous-</a:t>
            </a:r>
            <a:r>
              <a:rPr lang="en-US" dirty="0" err="1"/>
              <a:t>groupes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P. Schmid, et al., SABCS</a:t>
            </a:r>
            <a:r>
              <a:rPr lang="fr-FR" baseline="30000"/>
              <a:t>®</a:t>
            </a:r>
            <a:r>
              <a:rPr lang="fr-FR"/>
              <a:t> 2021, Abs #GS1-01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0B90D7A-00F7-CA62-9C79-52490F88C0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961336"/>
            <a:ext cx="10332000" cy="582613"/>
          </a:xfrm>
        </p:spPr>
        <p:txBody>
          <a:bodyPr/>
          <a:lstStyle/>
          <a:p>
            <a:r>
              <a:rPr lang="fr-FR" dirty="0"/>
              <a:t>Survie sans événement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4095633" y="1846296"/>
            <a:ext cx="547305" cy="111096"/>
            <a:chOff x="4354082" y="1777525"/>
            <a:chExt cx="726393" cy="111096"/>
          </a:xfrm>
          <a:solidFill>
            <a:schemeClr val="bg1">
              <a:lumMod val="50000"/>
            </a:schemeClr>
          </a:solidFill>
        </p:grpSpPr>
        <p:cxnSp>
          <p:nvCxnSpPr>
            <p:cNvPr id="30" name="Connecteur droit 29"/>
            <p:cNvCxnSpPr/>
            <p:nvPr/>
          </p:nvCxnSpPr>
          <p:spPr>
            <a:xfrm>
              <a:off x="4354082" y="1833073"/>
              <a:ext cx="726393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4606183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095633" y="2170771"/>
            <a:ext cx="698619" cy="111096"/>
            <a:chOff x="4354082" y="1777525"/>
            <a:chExt cx="927219" cy="111096"/>
          </a:xfrm>
          <a:solidFill>
            <a:schemeClr val="bg1">
              <a:lumMod val="50000"/>
            </a:schemeClr>
          </a:solidFill>
        </p:grpSpPr>
        <p:cxnSp>
          <p:nvCxnSpPr>
            <p:cNvPr id="33" name="Connecteur droit 32"/>
            <p:cNvCxnSpPr/>
            <p:nvPr/>
          </p:nvCxnSpPr>
          <p:spPr>
            <a:xfrm>
              <a:off x="4354082" y="1833073"/>
              <a:ext cx="927219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4678822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944320" y="2459039"/>
            <a:ext cx="849933" cy="111096"/>
            <a:chOff x="4307079" y="1777525"/>
            <a:chExt cx="1128045" cy="111096"/>
          </a:xfrm>
          <a:solidFill>
            <a:schemeClr val="bg1">
              <a:lumMod val="50000"/>
            </a:schemeClr>
          </a:solidFill>
        </p:grpSpPr>
        <p:cxnSp>
          <p:nvCxnSpPr>
            <p:cNvPr id="37" name="Connecteur droit 36"/>
            <p:cNvCxnSpPr/>
            <p:nvPr/>
          </p:nvCxnSpPr>
          <p:spPr>
            <a:xfrm>
              <a:off x="4307079" y="1833073"/>
              <a:ext cx="1128045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4678822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040903" y="2774651"/>
            <a:ext cx="666425" cy="111096"/>
            <a:chOff x="4362627" y="1777525"/>
            <a:chExt cx="884490" cy="111096"/>
          </a:xfrm>
          <a:solidFill>
            <a:schemeClr val="bg1">
              <a:lumMod val="50000"/>
            </a:schemeClr>
          </a:solidFill>
        </p:grpSpPr>
        <p:cxnSp>
          <p:nvCxnSpPr>
            <p:cNvPr id="41" name="Connecteur droit 40"/>
            <p:cNvCxnSpPr/>
            <p:nvPr/>
          </p:nvCxnSpPr>
          <p:spPr>
            <a:xfrm>
              <a:off x="4362627" y="1833073"/>
              <a:ext cx="884490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4678822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071487" y="3052092"/>
            <a:ext cx="906273" cy="111096"/>
            <a:chOff x="4362627" y="1777525"/>
            <a:chExt cx="1202821" cy="111096"/>
          </a:xfrm>
          <a:solidFill>
            <a:schemeClr val="bg1">
              <a:lumMod val="50000"/>
            </a:schemeClr>
          </a:solidFill>
        </p:grpSpPr>
        <p:cxnSp>
          <p:nvCxnSpPr>
            <p:cNvPr id="46" name="Connecteur droit 45"/>
            <p:cNvCxnSpPr/>
            <p:nvPr/>
          </p:nvCxnSpPr>
          <p:spPr>
            <a:xfrm>
              <a:off x="4362627" y="1833073"/>
              <a:ext cx="1202821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4774962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4007098" y="3376567"/>
            <a:ext cx="787154" cy="111096"/>
            <a:chOff x="4317761" y="1777525"/>
            <a:chExt cx="1044724" cy="111096"/>
          </a:xfrm>
          <a:solidFill>
            <a:schemeClr val="bg1">
              <a:lumMod val="50000"/>
            </a:schemeClr>
          </a:solidFill>
        </p:grpSpPr>
        <p:cxnSp>
          <p:nvCxnSpPr>
            <p:cNvPr id="50" name="Connecteur droit 49"/>
            <p:cNvCxnSpPr/>
            <p:nvPr/>
          </p:nvCxnSpPr>
          <p:spPr>
            <a:xfrm>
              <a:off x="4317761" y="1833073"/>
              <a:ext cx="1044724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>
              <a:off x="4678822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4052170" y="3692801"/>
            <a:ext cx="787154" cy="111096"/>
            <a:chOff x="4317761" y="1777525"/>
            <a:chExt cx="1044724" cy="111096"/>
          </a:xfrm>
          <a:solidFill>
            <a:schemeClr val="bg1">
              <a:lumMod val="50000"/>
            </a:schemeClr>
          </a:solidFill>
        </p:grpSpPr>
        <p:cxnSp>
          <p:nvCxnSpPr>
            <p:cNvPr id="54" name="Connecteur droit 53"/>
            <p:cNvCxnSpPr/>
            <p:nvPr/>
          </p:nvCxnSpPr>
          <p:spPr>
            <a:xfrm>
              <a:off x="4317761" y="1833073"/>
              <a:ext cx="1044724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4678822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4039292" y="3982909"/>
            <a:ext cx="1279729" cy="111096"/>
            <a:chOff x="4317761" y="1777525"/>
            <a:chExt cx="1698478" cy="111096"/>
          </a:xfrm>
          <a:solidFill>
            <a:schemeClr val="bg1">
              <a:lumMod val="50000"/>
            </a:schemeClr>
          </a:solidFill>
        </p:grpSpPr>
        <p:cxnSp>
          <p:nvCxnSpPr>
            <p:cNvPr id="57" name="Connecteur droit 56"/>
            <p:cNvCxnSpPr/>
            <p:nvPr/>
          </p:nvCxnSpPr>
          <p:spPr>
            <a:xfrm>
              <a:off x="4317761" y="1833073"/>
              <a:ext cx="1698478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e 57"/>
            <p:cNvSpPr/>
            <p:nvPr/>
          </p:nvSpPr>
          <p:spPr>
            <a:xfrm>
              <a:off x="4883923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052170" y="4285250"/>
            <a:ext cx="590769" cy="111096"/>
            <a:chOff x="4317761" y="1777525"/>
            <a:chExt cx="784078" cy="111096"/>
          </a:xfrm>
          <a:solidFill>
            <a:schemeClr val="bg1">
              <a:lumMod val="50000"/>
            </a:schemeClr>
          </a:solidFill>
        </p:grpSpPr>
        <p:cxnSp>
          <p:nvCxnSpPr>
            <p:cNvPr id="61" name="Connecteur droit 60"/>
            <p:cNvCxnSpPr/>
            <p:nvPr/>
          </p:nvCxnSpPr>
          <p:spPr>
            <a:xfrm>
              <a:off x="4317761" y="1833073"/>
              <a:ext cx="784078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lipse 61"/>
            <p:cNvSpPr/>
            <p:nvPr/>
          </p:nvSpPr>
          <p:spPr>
            <a:xfrm>
              <a:off x="4601911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3944320" y="4627771"/>
            <a:ext cx="1175096" cy="111096"/>
            <a:chOff x="4174620" y="1777525"/>
            <a:chExt cx="1559608" cy="111096"/>
          </a:xfrm>
          <a:solidFill>
            <a:schemeClr val="bg1">
              <a:lumMod val="50000"/>
            </a:schemeClr>
          </a:solidFill>
        </p:grpSpPr>
        <p:cxnSp>
          <p:nvCxnSpPr>
            <p:cNvPr id="66" name="Connecteur droit 65"/>
            <p:cNvCxnSpPr/>
            <p:nvPr/>
          </p:nvCxnSpPr>
          <p:spPr>
            <a:xfrm>
              <a:off x="4174620" y="1833073"/>
              <a:ext cx="1559608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66"/>
            <p:cNvSpPr/>
            <p:nvPr/>
          </p:nvSpPr>
          <p:spPr>
            <a:xfrm>
              <a:off x="4678822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4085975" y="4965441"/>
            <a:ext cx="621353" cy="111096"/>
            <a:chOff x="4304942" y="1777525"/>
            <a:chExt cx="824670" cy="111096"/>
          </a:xfrm>
          <a:solidFill>
            <a:schemeClr val="bg1">
              <a:lumMod val="50000"/>
            </a:schemeClr>
          </a:solidFill>
        </p:grpSpPr>
        <p:cxnSp>
          <p:nvCxnSpPr>
            <p:cNvPr id="71" name="Connecteur droit 70"/>
            <p:cNvCxnSpPr/>
            <p:nvPr/>
          </p:nvCxnSpPr>
          <p:spPr>
            <a:xfrm>
              <a:off x="4304942" y="1833073"/>
              <a:ext cx="824670" cy="0"/>
            </a:xfrm>
            <a:prstGeom prst="line">
              <a:avLst/>
            </a:prstGeom>
            <a:grp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lipse 71"/>
            <p:cNvSpPr/>
            <p:nvPr/>
          </p:nvSpPr>
          <p:spPr>
            <a:xfrm>
              <a:off x="4601911" y="1777525"/>
              <a:ext cx="111096" cy="111096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3227815" y="1720862"/>
            <a:ext cx="2627222" cy="3775866"/>
            <a:chOff x="3202299" y="1549440"/>
            <a:chExt cx="3486894" cy="3775866"/>
          </a:xfrm>
        </p:grpSpPr>
        <p:cxnSp>
          <p:nvCxnSpPr>
            <p:cNvPr id="21" name="Connecteur droit 20"/>
            <p:cNvCxnSpPr/>
            <p:nvPr/>
          </p:nvCxnSpPr>
          <p:spPr>
            <a:xfrm flipV="1">
              <a:off x="5460762" y="1549440"/>
              <a:ext cx="0" cy="353958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/>
            <p:cNvGrpSpPr/>
            <p:nvPr/>
          </p:nvGrpSpPr>
          <p:grpSpPr>
            <a:xfrm>
              <a:off x="3388407" y="5003564"/>
              <a:ext cx="3110670" cy="85458"/>
              <a:chOff x="3388407" y="5003564"/>
              <a:chExt cx="3110670" cy="85458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3388407" y="5007836"/>
                <a:ext cx="311067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rot="16200000">
                <a:off x="3345678" y="5046293"/>
                <a:ext cx="8545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rot="16200000">
                <a:off x="3862699" y="5046293"/>
                <a:ext cx="8545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rot="16200000">
                <a:off x="4379719" y="5046293"/>
                <a:ext cx="8545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 rot="16200000">
                <a:off x="4896740" y="5046293"/>
                <a:ext cx="8545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rot="16200000">
                <a:off x="5935054" y="5046293"/>
                <a:ext cx="8545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rot="16200000">
                <a:off x="6456348" y="5046293"/>
                <a:ext cx="85458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ZoneTexte 73"/>
            <p:cNvSpPr txBox="1"/>
            <p:nvPr/>
          </p:nvSpPr>
          <p:spPr>
            <a:xfrm>
              <a:off x="6308961" y="5063696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 sz="1050">
                  <a:solidFill>
                    <a:srgbClr val="FFFFFF">
                      <a:lumMod val="50000"/>
                    </a:srgbClr>
                  </a:solidFill>
                </a:rPr>
                <a:t>1.5</a:t>
              </a:r>
              <a:endParaRPr lang="en-US" sz="105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5270646" y="5063696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 sz="1050">
                  <a:solidFill>
                    <a:srgbClr val="FFFFFF">
                      <a:lumMod val="50000"/>
                    </a:srgbClr>
                  </a:solidFill>
                </a:rPr>
                <a:t>1.0</a:t>
              </a:r>
              <a:endParaRPr lang="en-US" sz="105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4221414" y="5063696"/>
              <a:ext cx="3722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 sz="1050">
                  <a:solidFill>
                    <a:srgbClr val="FFFFFF">
                      <a:lumMod val="50000"/>
                    </a:srgbClr>
                  </a:solidFill>
                </a:rPr>
                <a:t>0.5</a:t>
              </a:r>
              <a:endParaRPr lang="en-US" sz="105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3202299" y="5063696"/>
              <a:ext cx="3722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 sz="1050">
                  <a:solidFill>
                    <a:srgbClr val="FFFFFF">
                      <a:lumMod val="50000"/>
                    </a:srgbClr>
                  </a:solidFill>
                </a:rPr>
                <a:t>1.0</a:t>
              </a:r>
              <a:endParaRPr lang="en-US" sz="1050">
                <a:solidFill>
                  <a:srgbClr val="FFFFFF">
                    <a:lumMod val="50000"/>
                  </a:srgbClr>
                </a:solidFill>
              </a:endParaRPr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3034662" y="5515556"/>
            <a:ext cx="3332480" cy="303650"/>
            <a:chOff x="2945943" y="5360295"/>
            <a:chExt cx="4422924" cy="303650"/>
          </a:xfrm>
        </p:grpSpPr>
        <p:sp>
          <p:nvSpPr>
            <p:cNvPr id="79" name="ZoneTexte 78"/>
            <p:cNvSpPr txBox="1"/>
            <p:nvPr/>
          </p:nvSpPr>
          <p:spPr>
            <a:xfrm>
              <a:off x="2945943" y="5402335"/>
              <a:ext cx="22236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 sz="1100" dirty="0">
                  <a:solidFill>
                    <a:srgbClr val="FFFFFF">
                      <a:lumMod val="50000"/>
                    </a:srgbClr>
                  </a:solidFill>
                </a:rPr>
                <a:t>Bénéfice </a:t>
              </a:r>
              <a:r>
                <a:rPr lang="fr-FR" sz="1100" dirty="0" err="1">
                  <a:solidFill>
                    <a:srgbClr val="FFFFFF">
                      <a:lumMod val="50000"/>
                    </a:srgbClr>
                  </a:solidFill>
                </a:rPr>
                <a:t>Pembro</a:t>
              </a:r>
              <a:r>
                <a:rPr lang="fr-FR" sz="1100" dirty="0">
                  <a:solidFill>
                    <a:srgbClr val="FFFFFF">
                      <a:lumMod val="50000"/>
                    </a:srgbClr>
                  </a:solidFill>
                </a:rPr>
                <a:t> + CT / </a:t>
              </a:r>
              <a:r>
                <a:rPr lang="fr-FR" sz="1100" dirty="0" err="1">
                  <a:solidFill>
                    <a:srgbClr val="FFFFFF">
                      <a:lumMod val="50000"/>
                    </a:srgbClr>
                  </a:solidFill>
                </a:rPr>
                <a:t>Pembro</a:t>
              </a:r>
              <a:endParaRPr lang="en-US" sz="1100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629287" y="5402335"/>
              <a:ext cx="17395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 sz="1100" dirty="0">
                  <a:solidFill>
                    <a:srgbClr val="FFFFFF">
                      <a:lumMod val="50000"/>
                    </a:srgbClr>
                  </a:solidFill>
                </a:rPr>
                <a:t>Bénéfice </a:t>
              </a:r>
              <a:r>
                <a:rPr lang="fr-FR" sz="1100" dirty="0" err="1">
                  <a:solidFill>
                    <a:srgbClr val="FFFFFF">
                      <a:lumMod val="50000"/>
                    </a:srgbClr>
                  </a:solidFill>
                </a:rPr>
                <a:t>Pbo</a:t>
              </a:r>
              <a:r>
                <a:rPr lang="fr-FR" sz="1100" dirty="0">
                  <a:solidFill>
                    <a:srgbClr val="FFFFFF">
                      <a:lumMod val="50000"/>
                    </a:srgbClr>
                  </a:solidFill>
                </a:rPr>
                <a:t> + CT / </a:t>
              </a:r>
              <a:r>
                <a:rPr lang="fr-FR" sz="1100" dirty="0" err="1">
                  <a:solidFill>
                    <a:srgbClr val="FFFFFF">
                      <a:lumMod val="50000"/>
                    </a:srgbClr>
                  </a:solidFill>
                </a:rPr>
                <a:t>Pbo</a:t>
              </a:r>
              <a:endParaRPr lang="en-US" sz="1100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cxnSp>
          <p:nvCxnSpPr>
            <p:cNvPr id="82" name="Connecteur droit avec flèche 81"/>
            <p:cNvCxnSpPr/>
            <p:nvPr/>
          </p:nvCxnSpPr>
          <p:spPr>
            <a:xfrm>
              <a:off x="5524856" y="5360295"/>
              <a:ext cx="1164337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 flipH="1">
              <a:off x="3385271" y="5360295"/>
              <a:ext cx="198368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772698B-3E87-8D04-3640-0A8A847E9769}"/>
              </a:ext>
            </a:extLst>
          </p:cNvPr>
          <p:cNvSpPr txBox="1"/>
          <p:nvPr/>
        </p:nvSpPr>
        <p:spPr>
          <a:xfrm>
            <a:off x="11142641" y="137002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E196E16-B05F-C56F-E45A-CEB1BFAD155C}"/>
              </a:ext>
            </a:extLst>
          </p:cNvPr>
          <p:cNvSpPr txBox="1"/>
          <p:nvPr/>
        </p:nvSpPr>
        <p:spPr>
          <a:xfrm>
            <a:off x="10539220" y="2032271"/>
            <a:ext cx="1453083" cy="2154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N+: 80.7 vs 71.5%; </a:t>
            </a:r>
            <a:r>
              <a:rPr lang="fr-FR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△ 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9.2%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A4D4C39-492D-1A71-7A96-5D7FC623F189}"/>
              </a:ext>
            </a:extLst>
          </p:cNvPr>
          <p:cNvSpPr txBox="1"/>
          <p:nvPr/>
        </p:nvSpPr>
        <p:spPr>
          <a:xfrm>
            <a:off x="10539221" y="2357391"/>
            <a:ext cx="1425606" cy="2154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N-: 88.6 vs 82.2%; </a:t>
            </a:r>
            <a:r>
              <a:rPr lang="fr-FR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△ 6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.4%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5BE75D7-A375-64B4-383A-A2184E2AEE80}"/>
              </a:ext>
            </a:extLst>
          </p:cNvPr>
          <p:cNvSpPr txBox="1"/>
          <p:nvPr/>
        </p:nvSpPr>
        <p:spPr>
          <a:xfrm>
            <a:off x="10539220" y="2672351"/>
            <a:ext cx="1371797" cy="2154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II: 88.6 vs 81.7%; </a:t>
            </a:r>
            <a:r>
              <a:rPr lang="fr-FR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△ 6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.9%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F1D54E51-F0E7-91CA-EAB8-3953158FDE64}"/>
              </a:ext>
            </a:extLst>
          </p:cNvPr>
          <p:cNvSpPr txBox="1"/>
          <p:nvPr/>
        </p:nvSpPr>
        <p:spPr>
          <a:xfrm>
            <a:off x="10539221" y="2987311"/>
            <a:ext cx="1311118" cy="2154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III: 71.8 vs 62;% </a:t>
            </a:r>
            <a:r>
              <a:rPr lang="fr-FR" sz="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△ 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9.8%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1368749B-7EDA-A1CC-D749-7E5DF456AB1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0341330" y="2139993"/>
            <a:ext cx="197890" cy="8632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D53139E9-CB35-BFBB-DC53-EC3DB22057F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0337359" y="2465113"/>
            <a:ext cx="201862" cy="4947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="" xmlns:a16="http://schemas.microsoft.com/office/drawing/2014/main" id="{4E5AD533-D70B-1F53-3320-078402E9777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10335373" y="2780073"/>
            <a:ext cx="203847" cy="2636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="" xmlns:a16="http://schemas.microsoft.com/office/drawing/2014/main" id="{2C3EDBBF-D0C3-D5A8-AC6E-F9CEF255151F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0334380" y="3095033"/>
            <a:ext cx="204841" cy="974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44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="" xmlns:a16="http://schemas.microsoft.com/office/drawing/2014/main" id="{C13DF0B0-801B-769C-6318-08DDE22A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Todays</a:t>
            </a:r>
            <a:r>
              <a:rPr lang="fr-FR" dirty="0"/>
              <a:t> Roadmap for </a:t>
            </a:r>
            <a:r>
              <a:rPr lang="fr-FR" dirty="0" err="1"/>
              <a:t>Early</a:t>
            </a:r>
            <a:r>
              <a:rPr lang="fr-FR" dirty="0"/>
              <a:t> TNBC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5067022-A85F-B0F7-DC53-AD0515A9A1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Hope S </a:t>
            </a:r>
            <a:r>
              <a:rPr lang="fr-FR" dirty="0" err="1"/>
              <a:t>Rugo</a:t>
            </a:r>
            <a:r>
              <a:rPr lang="fr-FR" dirty="0"/>
              <a:t> , SGBCC 2023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="" xmlns:a16="http://schemas.microsoft.com/office/drawing/2014/main" id="{9A2DEAE3-035D-ED4E-1372-675A51594368}"/>
              </a:ext>
            </a:extLst>
          </p:cNvPr>
          <p:cNvGrpSpPr/>
          <p:nvPr/>
        </p:nvGrpSpPr>
        <p:grpSpPr>
          <a:xfrm>
            <a:off x="971294" y="1276525"/>
            <a:ext cx="10626685" cy="3116083"/>
            <a:chOff x="472062" y="1212212"/>
            <a:chExt cx="10962870" cy="321466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="" xmlns:a16="http://schemas.microsoft.com/office/drawing/2014/main" id="{DD22963B-6565-BAC1-C0C7-CED555C5945F}"/>
                </a:ext>
              </a:extLst>
            </p:cNvPr>
            <p:cNvSpPr/>
            <p:nvPr/>
          </p:nvSpPr>
          <p:spPr>
            <a:xfrm>
              <a:off x="2189610" y="2638945"/>
              <a:ext cx="1667933" cy="7704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Neoadjuvant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err="1">
                  <a:solidFill>
                    <a:schemeClr val="tx1"/>
                  </a:solidFill>
                </a:rPr>
                <a:t>therapy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="" xmlns:a16="http://schemas.microsoft.com/office/drawing/2014/main" id="{DAF2F7BC-DD57-E592-4C34-25A298DD1D00}"/>
                </a:ext>
              </a:extLst>
            </p:cNvPr>
            <p:cNvSpPr/>
            <p:nvPr/>
          </p:nvSpPr>
          <p:spPr>
            <a:xfrm>
              <a:off x="4329473" y="2837331"/>
              <a:ext cx="1363133" cy="37369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tx1"/>
                  </a:solidFill>
                </a:rPr>
                <a:t>Non-anthracycline </a:t>
              </a:r>
              <a:r>
                <a:rPr lang="fr-FR" sz="900" dirty="0" err="1">
                  <a:solidFill>
                    <a:schemeClr val="tx1"/>
                  </a:solidFill>
                </a:rPr>
                <a:t>regimens</a:t>
              </a:r>
              <a:r>
                <a:rPr lang="fr-FR" sz="9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="" xmlns:a16="http://schemas.microsoft.com/office/drawing/2014/main" id="{2E2A262F-DCA7-C070-4F39-D2F51F817042}"/>
                </a:ext>
              </a:extLst>
            </p:cNvPr>
            <p:cNvSpPr/>
            <p:nvPr/>
          </p:nvSpPr>
          <p:spPr>
            <a:xfrm>
              <a:off x="6496941" y="2837331"/>
              <a:ext cx="1270000" cy="37369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Surgery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="" xmlns:a16="http://schemas.microsoft.com/office/drawing/2014/main" id="{55178AA5-5C9E-3183-DE4F-3D81C3580A79}"/>
                </a:ext>
              </a:extLst>
            </p:cNvPr>
            <p:cNvSpPr/>
            <p:nvPr/>
          </p:nvSpPr>
          <p:spPr>
            <a:xfrm>
              <a:off x="472062" y="1904406"/>
              <a:ext cx="1472861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T1c, N0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="" xmlns:a16="http://schemas.microsoft.com/office/drawing/2014/main" id="{7BC69592-AA26-5A74-FB1B-63001485A633}"/>
                </a:ext>
              </a:extLst>
            </p:cNvPr>
            <p:cNvSpPr/>
            <p:nvPr/>
          </p:nvSpPr>
          <p:spPr>
            <a:xfrm>
              <a:off x="472062" y="3652884"/>
              <a:ext cx="1472861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T≥2cm, </a:t>
              </a:r>
              <a:r>
                <a:rPr lang="fr-FR" sz="1400" dirty="0" err="1">
                  <a:solidFill>
                    <a:schemeClr val="tx1"/>
                  </a:solidFill>
                </a:rPr>
                <a:t>any</a:t>
              </a:r>
              <a:r>
                <a:rPr lang="fr-FR" sz="1400" dirty="0">
                  <a:solidFill>
                    <a:schemeClr val="tx1"/>
                  </a:solidFill>
                </a:rPr>
                <a:t> N+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="" xmlns:a16="http://schemas.microsoft.com/office/drawing/2014/main" id="{B50C333E-0F85-A314-A360-A5A6284163C4}"/>
                </a:ext>
              </a:extLst>
            </p:cNvPr>
            <p:cNvSpPr/>
            <p:nvPr/>
          </p:nvSpPr>
          <p:spPr>
            <a:xfrm>
              <a:off x="4321007" y="1904406"/>
              <a:ext cx="2057399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Taxane/</a:t>
              </a:r>
              <a:r>
                <a:rPr lang="fr-FR" sz="1400" dirty="0" err="1">
                  <a:solidFill>
                    <a:schemeClr val="tx1"/>
                  </a:solidFill>
                </a:rPr>
                <a:t>platinum</a:t>
              </a:r>
              <a:r>
                <a:rPr lang="fr-FR" sz="1400" dirty="0">
                  <a:solidFill>
                    <a:schemeClr val="tx1"/>
                  </a:solidFill>
                </a:rPr>
                <a:t> vs </a:t>
              </a:r>
              <a:r>
                <a:rPr lang="fr-FR" sz="1400" dirty="0" err="1">
                  <a:solidFill>
                    <a:schemeClr val="tx1"/>
                  </a:solidFill>
                </a:rPr>
                <a:t>T</a:t>
              </a:r>
              <a:r>
                <a:rPr lang="fr-FR" sz="1400" dirty="0">
                  <a:solidFill>
                    <a:schemeClr val="tx1"/>
                  </a:solidFill>
                </a:rPr>
                <a:t>/AC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132E6EEA-4174-5A65-174C-982E11120976}"/>
                </a:ext>
              </a:extLst>
            </p:cNvPr>
            <p:cNvSpPr/>
            <p:nvPr/>
          </p:nvSpPr>
          <p:spPr>
            <a:xfrm>
              <a:off x="4321007" y="3652884"/>
              <a:ext cx="2057399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Tca</a:t>
              </a:r>
              <a:r>
                <a:rPr lang="fr-FR" sz="1400" dirty="0">
                  <a:solidFill>
                    <a:schemeClr val="tx1"/>
                  </a:solidFill>
                </a:rPr>
                <a:t>/AC + pembrolizumab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="" xmlns:a16="http://schemas.microsoft.com/office/drawing/2014/main" id="{8DC816CA-CED3-3CE8-E181-5D440985013F}"/>
                </a:ext>
              </a:extLst>
            </p:cNvPr>
            <p:cNvSpPr/>
            <p:nvPr/>
          </p:nvSpPr>
          <p:spPr>
            <a:xfrm>
              <a:off x="8004008" y="1908200"/>
              <a:ext cx="90593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No </a:t>
              </a:r>
              <a:r>
                <a:rPr lang="fr-FR" sz="1400" dirty="0" err="1">
                  <a:solidFill>
                    <a:schemeClr val="tx1"/>
                  </a:solidFill>
                </a:rPr>
                <a:t>pCR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="" xmlns:a16="http://schemas.microsoft.com/office/drawing/2014/main" id="{9BBD3573-9109-8590-2CB2-E548D2CC7E1C}"/>
                </a:ext>
              </a:extLst>
            </p:cNvPr>
            <p:cNvSpPr/>
            <p:nvPr/>
          </p:nvSpPr>
          <p:spPr>
            <a:xfrm>
              <a:off x="8004008" y="3656678"/>
              <a:ext cx="90593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pCR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="" xmlns:a16="http://schemas.microsoft.com/office/drawing/2014/main" id="{C879A481-3587-E6AE-1247-BE0714DF11B0}"/>
                </a:ext>
              </a:extLst>
            </p:cNvPr>
            <p:cNvSpPr/>
            <p:nvPr/>
          </p:nvSpPr>
          <p:spPr>
            <a:xfrm>
              <a:off x="9546090" y="1212212"/>
              <a:ext cx="188884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Capecitabine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="" xmlns:a16="http://schemas.microsoft.com/office/drawing/2014/main" id="{F3E0139A-59E8-E2AE-C6A6-66F6F9123048}"/>
                </a:ext>
              </a:extLst>
            </p:cNvPr>
            <p:cNvSpPr/>
            <p:nvPr/>
          </p:nvSpPr>
          <p:spPr>
            <a:xfrm>
              <a:off x="9546090" y="1908200"/>
              <a:ext cx="188884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Pembrolizumab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="" xmlns:a16="http://schemas.microsoft.com/office/drawing/2014/main" id="{1F33BA4D-9E59-041F-23AC-079B008FCA5F}"/>
                </a:ext>
              </a:extLst>
            </p:cNvPr>
            <p:cNvSpPr/>
            <p:nvPr/>
          </p:nvSpPr>
          <p:spPr>
            <a:xfrm>
              <a:off x="9546089" y="2604188"/>
              <a:ext cx="1888843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Olaparib</a:t>
              </a:r>
              <a:r>
                <a:rPr lang="fr-FR" sz="1400" dirty="0">
                  <a:solidFill>
                    <a:schemeClr val="tx1"/>
                  </a:solidFill>
                </a:rPr>
                <a:t> x one </a:t>
              </a:r>
              <a:r>
                <a:rPr lang="fr-FR" sz="1400" dirty="0" err="1">
                  <a:solidFill>
                    <a:schemeClr val="tx1"/>
                  </a:solidFill>
                </a:rPr>
                <a:t>year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="" xmlns:a16="http://schemas.microsoft.com/office/drawing/2014/main" id="{2B1BFBBE-05CD-3721-E29E-EF8CBF7ACAF2}"/>
                </a:ext>
              </a:extLst>
            </p:cNvPr>
            <p:cNvSpPr/>
            <p:nvPr/>
          </p:nvSpPr>
          <p:spPr>
            <a:xfrm>
              <a:off x="9546090" y="3369960"/>
              <a:ext cx="188884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No </a:t>
              </a:r>
              <a:r>
                <a:rPr lang="fr-FR" sz="1400" dirty="0" err="1">
                  <a:solidFill>
                    <a:schemeClr val="tx1"/>
                  </a:solidFill>
                </a:rPr>
                <a:t>further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err="1">
                  <a:solidFill>
                    <a:schemeClr val="tx1"/>
                  </a:solidFill>
                </a:rPr>
                <a:t>therapy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="" xmlns:a16="http://schemas.microsoft.com/office/drawing/2014/main" id="{50F62F4B-466E-6747-253B-5358AD453833}"/>
                </a:ext>
              </a:extLst>
            </p:cNvPr>
            <p:cNvSpPr/>
            <p:nvPr/>
          </p:nvSpPr>
          <p:spPr>
            <a:xfrm>
              <a:off x="9546089" y="3943397"/>
              <a:ext cx="1888843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Complete one </a:t>
              </a:r>
              <a:r>
                <a:rPr lang="fr-FR" sz="1400" dirty="0" err="1">
                  <a:solidFill>
                    <a:schemeClr val="tx1"/>
                  </a:solidFill>
                </a:rPr>
                <a:t>year</a:t>
              </a:r>
              <a:r>
                <a:rPr lang="fr-FR" sz="1400" dirty="0">
                  <a:solidFill>
                    <a:schemeClr val="tx1"/>
                  </a:solidFill>
                </a:rPr>
                <a:t> pembrolizumab?</a:t>
              </a: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="" xmlns:a16="http://schemas.microsoft.com/office/drawing/2014/main" id="{7D96DB5E-E4D4-D96E-D00D-74092C12244E}"/>
                </a:ext>
              </a:extLst>
            </p:cNvPr>
            <p:cNvCxnSpPr>
              <a:stCxn id="11" idx="3"/>
              <a:endCxn id="13" idx="0"/>
            </p:cNvCxnSpPr>
            <p:nvPr/>
          </p:nvCxnSpPr>
          <p:spPr>
            <a:xfrm>
              <a:off x="1944923" y="2149940"/>
              <a:ext cx="1078654" cy="48900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="" xmlns:a16="http://schemas.microsoft.com/office/drawing/2014/main" id="{36C47890-7B60-8566-C4D6-8BD491D62F1F}"/>
                </a:ext>
              </a:extLst>
            </p:cNvPr>
            <p:cNvCxnSpPr>
              <a:stCxn id="12" idx="3"/>
              <a:endCxn id="13" idx="2"/>
            </p:cNvCxnSpPr>
            <p:nvPr/>
          </p:nvCxnSpPr>
          <p:spPr>
            <a:xfrm flipV="1">
              <a:off x="1944923" y="3409412"/>
              <a:ext cx="1078654" cy="4890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="" xmlns:a16="http://schemas.microsoft.com/office/drawing/2014/main" id="{175AAEF6-64E1-D14D-1DEC-893486748519}"/>
                </a:ext>
              </a:extLst>
            </p:cNvPr>
            <p:cNvCxnSpPr>
              <a:stCxn id="13" idx="0"/>
              <a:endCxn id="15" idx="1"/>
            </p:cNvCxnSpPr>
            <p:nvPr/>
          </p:nvCxnSpPr>
          <p:spPr>
            <a:xfrm flipV="1">
              <a:off x="3023577" y="2149940"/>
              <a:ext cx="1297430" cy="48900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="" xmlns:a16="http://schemas.microsoft.com/office/drawing/2014/main" id="{91D6C1E4-71EA-B4E6-4169-3F26B69778D5}"/>
                </a:ext>
              </a:extLst>
            </p:cNvPr>
            <p:cNvCxnSpPr>
              <a:stCxn id="13" idx="2"/>
              <a:endCxn id="16" idx="1"/>
            </p:cNvCxnSpPr>
            <p:nvPr/>
          </p:nvCxnSpPr>
          <p:spPr>
            <a:xfrm>
              <a:off x="3023577" y="3409412"/>
              <a:ext cx="1297430" cy="4890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="" xmlns:a16="http://schemas.microsoft.com/office/drawing/2014/main" id="{AF51F29B-8268-58A8-FA50-62515020657C}"/>
                </a:ext>
              </a:extLst>
            </p:cNvPr>
            <p:cNvCxnSpPr>
              <a:stCxn id="13" idx="3"/>
              <a:endCxn id="17" idx="1"/>
            </p:cNvCxnSpPr>
            <p:nvPr/>
          </p:nvCxnSpPr>
          <p:spPr>
            <a:xfrm>
              <a:off x="3857543" y="3024179"/>
              <a:ext cx="47193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="" xmlns:a16="http://schemas.microsoft.com/office/drawing/2014/main" id="{A84A4D83-5D69-4D87-4468-260A4D1A16FF}"/>
                </a:ext>
              </a:extLst>
            </p:cNvPr>
            <p:cNvCxnSpPr>
              <a:stCxn id="15" idx="3"/>
              <a:endCxn id="18" idx="0"/>
            </p:cNvCxnSpPr>
            <p:nvPr/>
          </p:nvCxnSpPr>
          <p:spPr>
            <a:xfrm>
              <a:off x="6378406" y="2149940"/>
              <a:ext cx="753535" cy="68739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="" xmlns:a16="http://schemas.microsoft.com/office/drawing/2014/main" id="{299BCD7C-E8A9-5D2D-0BCD-87A4A3B6511F}"/>
                </a:ext>
              </a:extLst>
            </p:cNvPr>
            <p:cNvCxnSpPr>
              <a:stCxn id="16" idx="3"/>
              <a:endCxn id="18" idx="2"/>
            </p:cNvCxnSpPr>
            <p:nvPr/>
          </p:nvCxnSpPr>
          <p:spPr>
            <a:xfrm flipV="1">
              <a:off x="6378406" y="3211026"/>
              <a:ext cx="753535" cy="6873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="" xmlns:a16="http://schemas.microsoft.com/office/drawing/2014/main" id="{3243D2C6-58FF-3A12-F2DA-EE7EB907FD77}"/>
                </a:ext>
              </a:extLst>
            </p:cNvPr>
            <p:cNvCxnSpPr>
              <a:stCxn id="18" idx="0"/>
              <a:endCxn id="19" idx="1"/>
            </p:cNvCxnSpPr>
            <p:nvPr/>
          </p:nvCxnSpPr>
          <p:spPr>
            <a:xfrm flipV="1">
              <a:off x="7131941" y="2149939"/>
              <a:ext cx="872067" cy="6873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="" xmlns:a16="http://schemas.microsoft.com/office/drawing/2014/main" id="{3747AE4F-DF1B-5D5A-8EAA-F1FC2864B8E5}"/>
                </a:ext>
              </a:extLst>
            </p:cNvPr>
            <p:cNvCxnSpPr>
              <a:stCxn id="18" idx="2"/>
              <a:endCxn id="22" idx="1"/>
            </p:cNvCxnSpPr>
            <p:nvPr/>
          </p:nvCxnSpPr>
          <p:spPr>
            <a:xfrm>
              <a:off x="7131941" y="3211026"/>
              <a:ext cx="872067" cy="68739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="" xmlns:a16="http://schemas.microsoft.com/office/drawing/2014/main" id="{1BC58F6A-0CA3-9F59-FA32-B1AB1008E8F1}"/>
                </a:ext>
              </a:extLst>
            </p:cNvPr>
            <p:cNvCxnSpPr>
              <a:stCxn id="19" idx="3"/>
              <a:endCxn id="23" idx="1"/>
            </p:cNvCxnSpPr>
            <p:nvPr/>
          </p:nvCxnSpPr>
          <p:spPr>
            <a:xfrm flipV="1">
              <a:off x="8909940" y="1453951"/>
              <a:ext cx="636150" cy="6959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="" xmlns:a16="http://schemas.microsoft.com/office/drawing/2014/main" id="{3D5FE238-DBE0-F4CA-D625-5DAE40C2A9C0}"/>
                </a:ext>
              </a:extLst>
            </p:cNvPr>
            <p:cNvCxnSpPr>
              <a:stCxn id="19" idx="3"/>
              <a:endCxn id="24" idx="1"/>
            </p:cNvCxnSpPr>
            <p:nvPr/>
          </p:nvCxnSpPr>
          <p:spPr>
            <a:xfrm>
              <a:off x="8909940" y="2149939"/>
              <a:ext cx="63615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="" xmlns:a16="http://schemas.microsoft.com/office/drawing/2014/main" id="{15016962-D455-76A0-EEEC-CB158293FBAD}"/>
                </a:ext>
              </a:extLst>
            </p:cNvPr>
            <p:cNvCxnSpPr>
              <a:stCxn id="19" idx="3"/>
              <a:endCxn id="25" idx="1"/>
            </p:cNvCxnSpPr>
            <p:nvPr/>
          </p:nvCxnSpPr>
          <p:spPr>
            <a:xfrm>
              <a:off x="8909940" y="2149939"/>
              <a:ext cx="636149" cy="6959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="" xmlns:a16="http://schemas.microsoft.com/office/drawing/2014/main" id="{5D6D54F8-2F6C-A3BA-C899-B69C0B8F3A1F}"/>
                </a:ext>
              </a:extLst>
            </p:cNvPr>
            <p:cNvCxnSpPr>
              <a:stCxn id="22" idx="3"/>
              <a:endCxn id="26" idx="1"/>
            </p:cNvCxnSpPr>
            <p:nvPr/>
          </p:nvCxnSpPr>
          <p:spPr>
            <a:xfrm flipV="1">
              <a:off x="8909940" y="3611699"/>
              <a:ext cx="636150" cy="28671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="" xmlns:a16="http://schemas.microsoft.com/office/drawing/2014/main" id="{54CC44EE-B4C6-11EA-5CAB-7B303F307619}"/>
                </a:ext>
              </a:extLst>
            </p:cNvPr>
            <p:cNvCxnSpPr>
              <a:stCxn id="22" idx="3"/>
              <a:endCxn id="27" idx="1"/>
            </p:cNvCxnSpPr>
            <p:nvPr/>
          </p:nvCxnSpPr>
          <p:spPr>
            <a:xfrm>
              <a:off x="8909940" y="3898417"/>
              <a:ext cx="636149" cy="28671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="" xmlns:a16="http://schemas.microsoft.com/office/drawing/2014/main" id="{645CEC2E-66D8-5CA5-F035-0DFFF73A662C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>
              <a:off x="10490511" y="1695690"/>
              <a:ext cx="0" cy="2125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="" xmlns:a16="http://schemas.microsoft.com/office/drawing/2014/main" id="{D91481AC-33B3-3C66-EA6A-CF344CC23240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>
            <a:xfrm>
              <a:off x="10490511" y="2391678"/>
              <a:ext cx="0" cy="2125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79584211-1F2B-2F3B-411A-0261E0BF811C}"/>
                </a:ext>
              </a:extLst>
            </p:cNvPr>
            <p:cNvSpPr txBox="1"/>
            <p:nvPr/>
          </p:nvSpPr>
          <p:spPr>
            <a:xfrm>
              <a:off x="8620156" y="1562545"/>
              <a:ext cx="6078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Wild type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819D342D-5D92-E7FB-D8E4-C64EA4E9F8AC}"/>
                </a:ext>
              </a:extLst>
            </p:cNvPr>
            <p:cNvSpPr txBox="1"/>
            <p:nvPr/>
          </p:nvSpPr>
          <p:spPr>
            <a:xfrm>
              <a:off x="8545897" y="2514149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/>
                <a:t>gBRCA</a:t>
              </a:r>
              <a:r>
                <a:rPr lang="fr-FR" sz="800" dirty="0"/>
                <a:t> mut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64569CE5-EAA3-403F-D171-9EF5A3863BA0}"/>
              </a:ext>
            </a:extLst>
          </p:cNvPr>
          <p:cNvGrpSpPr/>
          <p:nvPr/>
        </p:nvGrpSpPr>
        <p:grpSpPr>
          <a:xfrm>
            <a:off x="1241218" y="4817619"/>
            <a:ext cx="10216200" cy="343228"/>
            <a:chOff x="741985" y="5203469"/>
            <a:chExt cx="10539399" cy="354086"/>
          </a:xfrm>
        </p:grpSpPr>
        <p:sp>
          <p:nvSpPr>
            <p:cNvPr id="70" name="Rectangle : coins arrondis 69">
              <a:extLst>
                <a:ext uri="{FF2B5EF4-FFF2-40B4-BE49-F238E27FC236}">
                  <a16:creationId xmlns="" xmlns:a16="http://schemas.microsoft.com/office/drawing/2014/main" id="{82909512-7783-159D-5EF4-27EAF888F19E}"/>
                </a:ext>
              </a:extLst>
            </p:cNvPr>
            <p:cNvSpPr/>
            <p:nvPr/>
          </p:nvSpPr>
          <p:spPr>
            <a:xfrm>
              <a:off x="741985" y="5203469"/>
              <a:ext cx="1230365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T1a/b, N0</a:t>
              </a:r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="" xmlns:a16="http://schemas.microsoft.com/office/drawing/2014/main" id="{C9B8BBA4-A05E-1196-D853-E7D18D37B0EF}"/>
                </a:ext>
              </a:extLst>
            </p:cNvPr>
            <p:cNvSpPr/>
            <p:nvPr/>
          </p:nvSpPr>
          <p:spPr>
            <a:xfrm>
              <a:off x="3099107" y="5203469"/>
              <a:ext cx="1230365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chemeClr val="tx1"/>
                  </a:solidFill>
                </a:rPr>
                <a:t>Surgery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 : coins arrondis 71">
              <a:extLst>
                <a:ext uri="{FF2B5EF4-FFF2-40B4-BE49-F238E27FC236}">
                  <a16:creationId xmlns="" xmlns:a16="http://schemas.microsoft.com/office/drawing/2014/main" id="{4327A6A3-7262-C8CD-7F6B-889536215982}"/>
                </a:ext>
              </a:extLst>
            </p:cNvPr>
            <p:cNvSpPr/>
            <p:nvPr/>
          </p:nvSpPr>
          <p:spPr>
            <a:xfrm>
              <a:off x="5087599" y="5203469"/>
              <a:ext cx="1472861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+/- </a:t>
              </a:r>
              <a:r>
                <a:rPr lang="fr-FR" sz="1200" dirty="0" err="1">
                  <a:solidFill>
                    <a:schemeClr val="tx1"/>
                  </a:solidFill>
                </a:rPr>
                <a:t>chemotherapy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="" xmlns:a16="http://schemas.microsoft.com/office/drawing/2014/main" id="{66940931-4954-7ADD-5BF2-F6D6B72032A6}"/>
                </a:ext>
              </a:extLst>
            </p:cNvPr>
            <p:cNvSpPr/>
            <p:nvPr/>
          </p:nvSpPr>
          <p:spPr>
            <a:xfrm>
              <a:off x="7318587" y="5203469"/>
              <a:ext cx="3962797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Taxane/</a:t>
              </a:r>
              <a:r>
                <a:rPr lang="fr-FR" sz="1200" dirty="0" err="1">
                  <a:solidFill>
                    <a:schemeClr val="tx1"/>
                  </a:solidFill>
                </a:rPr>
                <a:t>carboplatin</a:t>
              </a:r>
              <a:r>
                <a:rPr lang="fr-FR" sz="1200" dirty="0">
                  <a:solidFill>
                    <a:schemeClr val="tx1"/>
                  </a:solidFill>
                </a:rPr>
                <a:t> vs </a:t>
              </a:r>
              <a:r>
                <a:rPr lang="fr-FR" sz="1200" dirty="0" err="1">
                  <a:solidFill>
                    <a:schemeClr val="tx1"/>
                  </a:solidFill>
                </a:rPr>
                <a:t>docetaxel</a:t>
              </a:r>
              <a:r>
                <a:rPr lang="fr-FR" sz="1200" dirty="0">
                  <a:solidFill>
                    <a:schemeClr val="tx1"/>
                  </a:solidFill>
                </a:rPr>
                <a:t>/cyclophosphamide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="" xmlns:a16="http://schemas.microsoft.com/office/drawing/2014/main" id="{93CCF0A3-F57D-BE93-17E9-F5CE548BF0DD}"/>
                </a:ext>
              </a:extLst>
            </p:cNvPr>
            <p:cNvCxnSpPr>
              <a:stCxn id="70" idx="3"/>
              <a:endCxn id="71" idx="1"/>
            </p:cNvCxnSpPr>
            <p:nvPr/>
          </p:nvCxnSpPr>
          <p:spPr>
            <a:xfrm>
              <a:off x="1972350" y="5380512"/>
              <a:ext cx="1126757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981C0858-76BC-6741-1EAA-946B890718C4}"/>
                </a:ext>
              </a:extLst>
            </p:cNvPr>
            <p:cNvCxnSpPr>
              <a:stCxn id="71" idx="3"/>
              <a:endCxn id="72" idx="1"/>
            </p:cNvCxnSpPr>
            <p:nvPr/>
          </p:nvCxnSpPr>
          <p:spPr>
            <a:xfrm>
              <a:off x="4329472" y="5380512"/>
              <a:ext cx="758127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>
              <a:extLst>
                <a:ext uri="{FF2B5EF4-FFF2-40B4-BE49-F238E27FC236}">
                  <a16:creationId xmlns="" xmlns:a16="http://schemas.microsoft.com/office/drawing/2014/main" id="{6D2BD98B-96DD-F18E-47E1-7D59C120E939}"/>
                </a:ext>
              </a:extLst>
            </p:cNvPr>
            <p:cNvCxnSpPr>
              <a:stCxn id="72" idx="3"/>
              <a:endCxn id="73" idx="1"/>
            </p:cNvCxnSpPr>
            <p:nvPr/>
          </p:nvCxnSpPr>
          <p:spPr>
            <a:xfrm>
              <a:off x="6560460" y="5380512"/>
              <a:ext cx="758127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à coins arrondis 37">
            <a:extLst>
              <a:ext uri="{FF2B5EF4-FFF2-40B4-BE49-F238E27FC236}">
                <a16:creationId xmlns="" xmlns:a16="http://schemas.microsoft.com/office/drawing/2014/main" id="{C6AC9362-1AC2-D8E7-B00D-9C10B386C98E}"/>
              </a:ext>
            </a:extLst>
          </p:cNvPr>
          <p:cNvSpPr/>
          <p:nvPr/>
        </p:nvSpPr>
        <p:spPr>
          <a:xfrm>
            <a:off x="833374" y="951300"/>
            <a:ext cx="11043886" cy="495539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139562B6-91CC-C865-BB41-DA0DD1829669}"/>
              </a:ext>
            </a:extLst>
          </p:cNvPr>
          <p:cNvSpPr txBox="1"/>
          <p:nvPr/>
        </p:nvSpPr>
        <p:spPr>
          <a:xfrm>
            <a:off x="3921619" y="5401660"/>
            <a:ext cx="490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gBRCA</a:t>
            </a:r>
            <a:r>
              <a:rPr lang="fr-FR" dirty="0"/>
              <a:t> mutation: </a:t>
            </a:r>
            <a:r>
              <a:rPr lang="fr-FR" dirty="0" err="1"/>
              <a:t>neoadjuvant</a:t>
            </a:r>
            <a:r>
              <a:rPr lang="fr-FR" dirty="0"/>
              <a:t> PARP </a:t>
            </a:r>
            <a:r>
              <a:rPr lang="fr-FR" dirty="0" err="1"/>
              <a:t>inhibitors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372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7515E7A3-27C9-F78A-2E15-9E89C78EA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27721"/>
            <a:ext cx="10332000" cy="1365696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/>
              <a:t>A 45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</a:t>
            </a:r>
            <a:r>
              <a:rPr lang="fr-FR" dirty="0" err="1"/>
              <a:t>woman</a:t>
            </a:r>
            <a:r>
              <a:rPr lang="fr-FR" dirty="0"/>
              <a:t> has </a:t>
            </a:r>
            <a:r>
              <a:rPr lang="fr-FR" dirty="0" err="1"/>
              <a:t>undergone</a:t>
            </a:r>
            <a:r>
              <a:rPr lang="fr-FR" dirty="0"/>
              <a:t>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for TNBC, </a:t>
            </a:r>
            <a:r>
              <a:rPr lang="fr-FR" dirty="0" err="1"/>
              <a:t>disclosing</a:t>
            </a:r>
            <a:r>
              <a:rPr lang="fr-FR" dirty="0"/>
              <a:t> a stage 2 cancer </a:t>
            </a:r>
            <a:r>
              <a:rPr lang="fr-FR" dirty="0" err="1"/>
              <a:t>with</a:t>
            </a:r>
            <a:r>
              <a:rPr lang="fr-FR" dirty="0"/>
              <a:t> positive nodal </a:t>
            </a:r>
            <a:r>
              <a:rPr lang="fr-FR" dirty="0" err="1"/>
              <a:t>involvement</a:t>
            </a:r>
            <a:r>
              <a:rPr lang="fr-FR" dirty="0"/>
              <a:t>. In addition to </a:t>
            </a:r>
            <a:r>
              <a:rPr lang="fr-FR" dirty="0" err="1"/>
              <a:t>standar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,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 adjuvant pembrolizumab?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Triple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630018" y="3362065"/>
            <a:ext cx="9770165" cy="21251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D83274C-AA08-B9C6-FAC0-5490770EAE29}"/>
              </a:ext>
            </a:extLst>
          </p:cNvPr>
          <p:cNvSpPr txBox="1"/>
          <p:nvPr/>
        </p:nvSpPr>
        <p:spPr>
          <a:xfrm>
            <a:off x="5692750" y="5313146"/>
            <a:ext cx="1644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8%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214129" y="3841255"/>
            <a:ext cx="48282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Oui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10E7265-1495-8406-8228-498895ADA7E7}"/>
              </a:ext>
            </a:extLst>
          </p:cNvPr>
          <p:cNvSpPr txBox="1"/>
          <p:nvPr/>
        </p:nvSpPr>
        <p:spPr>
          <a:xfrm>
            <a:off x="2164436" y="4613995"/>
            <a:ext cx="53251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>
                <a:latin typeface="+mj-lt"/>
              </a:rPr>
              <a:t>Non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8829218" y="4601171"/>
            <a:ext cx="985162" cy="27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62%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2696955" y="3765904"/>
            <a:ext cx="2995795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2696952" y="4530879"/>
            <a:ext cx="6132263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5758805" y="3841255"/>
            <a:ext cx="682646" cy="277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30%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2696954" y="3641947"/>
            <a:ext cx="0" cy="1474573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26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6AC15070-A901-A5D3-FD84-997D5A332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460948"/>
            <a:ext cx="10332000" cy="1754825"/>
          </a:xfrm>
        </p:spPr>
        <p:txBody>
          <a:bodyPr/>
          <a:lstStyle/>
          <a:p>
            <a:pPr>
              <a:buFont typeface="Police système Courant"/>
              <a:buChar char="►"/>
            </a:pPr>
            <a:r>
              <a:rPr lang="fr-FR" dirty="0"/>
              <a:t>A 43 </a:t>
            </a:r>
            <a:r>
              <a:rPr lang="fr-FR" dirty="0" err="1"/>
              <a:t>year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 patient has been </a:t>
            </a:r>
            <a:r>
              <a:rPr lang="fr-FR" dirty="0" err="1"/>
              <a:t>diagnosed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stage 2, </a:t>
            </a:r>
            <a:r>
              <a:rPr lang="fr-FR" dirty="0" err="1"/>
              <a:t>node</a:t>
            </a:r>
            <a:r>
              <a:rPr lang="fr-FR" dirty="0"/>
              <a:t>-positive TNBC.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to have a BRCA1 mutation.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receives</a:t>
            </a:r>
            <a:r>
              <a:rPr lang="fr-FR" dirty="0"/>
              <a:t> </a:t>
            </a:r>
            <a:r>
              <a:rPr lang="fr-FR" dirty="0" err="1"/>
              <a:t>neoadjuvant</a:t>
            </a:r>
            <a:r>
              <a:rPr lang="fr-FR" dirty="0"/>
              <a:t> KN522. At </a:t>
            </a:r>
            <a:r>
              <a:rPr lang="fr-FR" dirty="0" err="1"/>
              <a:t>surgery</a:t>
            </a:r>
            <a:r>
              <a:rPr lang="fr-FR" dirty="0"/>
              <a:t>, </a:t>
            </a:r>
            <a:r>
              <a:rPr lang="fr-FR" dirty="0" err="1"/>
              <a:t>she</a:t>
            </a:r>
            <a:r>
              <a:rPr lang="fr-FR" dirty="0"/>
              <a:t> has </a:t>
            </a:r>
            <a:r>
              <a:rPr lang="fr-FR" dirty="0" err="1"/>
              <a:t>residual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. In the adjuvant setting, in addition to pembrolizumab, </a:t>
            </a:r>
            <a:r>
              <a:rPr lang="fr-FR" dirty="0" err="1"/>
              <a:t>she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: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952729"/>
            <a:ext cx="10332000" cy="582613"/>
          </a:xfrm>
        </p:spPr>
        <p:txBody>
          <a:bodyPr/>
          <a:lstStyle/>
          <a:p>
            <a:r>
              <a:rPr lang="fr-FR" dirty="0"/>
              <a:t>Topic: BRCA Associated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C7AFA1E6-2D82-7486-218F-EA469BFC131A}"/>
              </a:ext>
            </a:extLst>
          </p:cNvPr>
          <p:cNvGrpSpPr/>
          <p:nvPr/>
        </p:nvGrpSpPr>
        <p:grpSpPr>
          <a:xfrm>
            <a:off x="1630018" y="3215773"/>
            <a:ext cx="9770165" cy="2968949"/>
            <a:chOff x="1630018" y="2747972"/>
            <a:chExt cx="9770165" cy="296894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4064CA6-51AA-CE6E-C7A7-9BCAD2AE8B25}"/>
                </a:ext>
              </a:extLst>
            </p:cNvPr>
            <p:cNvSpPr/>
            <p:nvPr/>
          </p:nvSpPr>
          <p:spPr>
            <a:xfrm>
              <a:off x="1630018" y="2747972"/>
              <a:ext cx="9770165" cy="282036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ZoneTexte 4">
              <a:extLst>
                <a:ext uri="{FF2B5EF4-FFF2-40B4-BE49-F238E27FC236}">
                  <a16:creationId xmlns="" xmlns:a16="http://schemas.microsoft.com/office/drawing/2014/main" id="{CD83274C-AA08-B9C6-FAC0-5490770EAE29}"/>
                </a:ext>
              </a:extLst>
            </p:cNvPr>
            <p:cNvSpPr txBox="1"/>
            <p:nvPr/>
          </p:nvSpPr>
          <p:spPr>
            <a:xfrm>
              <a:off x="5477254" y="5409144"/>
              <a:ext cx="18601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12%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="" xmlns:a16="http://schemas.microsoft.com/office/drawing/2014/main" id="{AEEC4645-53BD-7C74-B100-4B2F640CA581}"/>
                </a:ext>
              </a:extLst>
            </p:cNvPr>
            <p:cNvSpPr txBox="1"/>
            <p:nvPr/>
          </p:nvSpPr>
          <p:spPr>
            <a:xfrm>
              <a:off x="4221663" y="3072351"/>
              <a:ext cx="110158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 err="1">
                  <a:latin typeface="+mj-lt"/>
                </a:rPr>
                <a:t>Capecitabine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="" xmlns:a16="http://schemas.microsoft.com/office/drawing/2014/main" id="{510E7265-1495-8406-8228-498895ADA7E7}"/>
                </a:ext>
              </a:extLst>
            </p:cNvPr>
            <p:cNvSpPr txBox="1"/>
            <p:nvPr/>
          </p:nvSpPr>
          <p:spPr>
            <a:xfrm>
              <a:off x="1863784" y="3786183"/>
              <a:ext cx="3459459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 err="1">
                  <a:latin typeface="+mj-lt"/>
                </a:rPr>
                <a:t>Olapariv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1821F2A1-8E2B-4AD8-D0A7-419FEC2D1681}"/>
                </a:ext>
              </a:extLst>
            </p:cNvPr>
            <p:cNvSpPr txBox="1"/>
            <p:nvPr/>
          </p:nvSpPr>
          <p:spPr>
            <a:xfrm>
              <a:off x="10297351" y="3886018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62%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ABF3E2EB-AB54-ABEF-F947-CDDB02B48242}"/>
                </a:ext>
              </a:extLst>
            </p:cNvPr>
            <p:cNvSpPr/>
            <p:nvPr/>
          </p:nvSpPr>
          <p:spPr>
            <a:xfrm>
              <a:off x="5323249" y="2997000"/>
              <a:ext cx="154005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146E868-EF1D-F6C2-9249-C41E53D67268}"/>
                </a:ext>
              </a:extLst>
            </p:cNvPr>
            <p:cNvSpPr/>
            <p:nvPr/>
          </p:nvSpPr>
          <p:spPr>
            <a:xfrm>
              <a:off x="5323246" y="3808710"/>
              <a:ext cx="4927176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2BAE1DCB-3FB6-9948-502E-C7FFE8F24489}"/>
                </a:ext>
              </a:extLst>
            </p:cNvPr>
            <p:cNvSpPr txBox="1"/>
            <p:nvPr/>
          </p:nvSpPr>
          <p:spPr>
            <a:xfrm>
              <a:off x="5529643" y="3072351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2%</a:t>
              </a: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="" xmlns:a16="http://schemas.microsoft.com/office/drawing/2014/main" id="{92503846-0A98-7A4B-B0D6-52AEF576013D}"/>
                </a:ext>
              </a:extLst>
            </p:cNvPr>
            <p:cNvCxnSpPr>
              <a:cxnSpLocks/>
            </p:cNvCxnSpPr>
            <p:nvPr/>
          </p:nvCxnSpPr>
          <p:spPr>
            <a:xfrm>
              <a:off x="5323248" y="2873043"/>
              <a:ext cx="0" cy="2330821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C105E17F-DE3C-4F65-02A3-12C602D86942}"/>
                </a:ext>
              </a:extLst>
            </p:cNvPr>
            <p:cNvSpPr txBox="1"/>
            <p:nvPr/>
          </p:nvSpPr>
          <p:spPr>
            <a:xfrm>
              <a:off x="4209696" y="4666875"/>
              <a:ext cx="11135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 err="1">
                  <a:latin typeface="+mj-lt"/>
                </a:rPr>
                <a:t>Each</a:t>
              </a:r>
              <a:r>
                <a:rPr lang="fr-FR" sz="1400" b="1" dirty="0">
                  <a:latin typeface="+mj-lt"/>
                </a:rPr>
                <a:t>, </a:t>
              </a:r>
              <a:r>
                <a:rPr lang="fr-FR" sz="1400" b="1" dirty="0" err="1">
                  <a:latin typeface="+mj-lt"/>
                </a:rPr>
                <a:t>given</a:t>
              </a:r>
              <a:r>
                <a:rPr lang="fr-FR" sz="1400" b="1" dirty="0">
                  <a:latin typeface="+mj-lt"/>
                </a:rPr>
                <a:t> in </a:t>
              </a:r>
              <a:r>
                <a:rPr lang="fr-FR" sz="1400" b="1" dirty="0" err="1">
                  <a:latin typeface="+mj-lt"/>
                </a:rPr>
                <a:t>sequence</a:t>
              </a:r>
              <a:endParaRPr lang="fr-FR" sz="1400" b="1" dirty="0">
                <a:latin typeface="+mj-lt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D31DC919-CF09-CBD2-AF06-B3CACE4281A1}"/>
                </a:ext>
              </a:extLst>
            </p:cNvPr>
            <p:cNvSpPr txBox="1"/>
            <p:nvPr/>
          </p:nvSpPr>
          <p:spPr>
            <a:xfrm>
              <a:off x="7224545" y="4762117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24%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F50746DC-A1A1-BC46-527F-85B39183644B}"/>
                </a:ext>
              </a:extLst>
            </p:cNvPr>
            <p:cNvSpPr/>
            <p:nvPr/>
          </p:nvSpPr>
          <p:spPr>
            <a:xfrm>
              <a:off x="5323246" y="4684809"/>
              <a:ext cx="1901299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2365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3713F473-0015-2572-CBEF-C89365092AE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/>
              <a:t>OLYMPIA trial : adjuvant </a:t>
            </a:r>
            <a:r>
              <a:rPr lang="fr-FR" dirty="0" err="1"/>
              <a:t>olaparib</a:t>
            </a:r>
            <a:r>
              <a:rPr lang="fr-FR" dirty="0"/>
              <a:t> in </a:t>
            </a:r>
            <a:r>
              <a:rPr lang="fr-FR" dirty="0" err="1"/>
              <a:t>gBRCAm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B528E113-F974-039B-5580-83592174D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A.N.J. </a:t>
            </a:r>
            <a:r>
              <a:rPr lang="fr-FR" dirty="0" err="1"/>
              <a:t>Tutt</a:t>
            </a:r>
            <a:r>
              <a:rPr lang="fr-FR" dirty="0"/>
              <a:t>, et al.,  ESMO2021, Abs #LBA1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A2F7A6C-F6F0-917F-70F0-49CA8ABF0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56" y="1283074"/>
            <a:ext cx="3128285" cy="4516768"/>
          </a:xfrm>
        </p:spPr>
        <p:txBody>
          <a:bodyPr anchor="ctr"/>
          <a:lstStyle/>
          <a:p>
            <a:pPr>
              <a:buFont typeface="Police système Courant"/>
              <a:buChar char="►"/>
            </a:pPr>
            <a:r>
              <a:rPr lang="fr-FR" sz="1800" dirty="0" err="1"/>
              <a:t>Randomized</a:t>
            </a:r>
            <a:r>
              <a:rPr lang="fr-FR" sz="1800" dirty="0"/>
              <a:t> phase III trials : 1836 patients</a:t>
            </a:r>
          </a:p>
          <a:p>
            <a:pPr>
              <a:buFont typeface="Police système Courant"/>
              <a:buChar char="►"/>
            </a:pPr>
            <a:r>
              <a:rPr lang="fr-FR" sz="1800" dirty="0"/>
              <a:t>BRCA 1 or 2 </a:t>
            </a:r>
            <a:r>
              <a:rPr lang="fr-FR" sz="1800" dirty="0" err="1"/>
              <a:t>germline</a:t>
            </a:r>
            <a:r>
              <a:rPr lang="fr-FR" sz="1800" dirty="0"/>
              <a:t> mutation</a:t>
            </a:r>
          </a:p>
          <a:p>
            <a:pPr>
              <a:buFont typeface="Police système Courant"/>
              <a:buChar char="►"/>
            </a:pPr>
            <a:r>
              <a:rPr lang="fr-FR" sz="1800" dirty="0" err="1"/>
              <a:t>Olaparib</a:t>
            </a:r>
            <a:r>
              <a:rPr lang="fr-FR" sz="1800" dirty="0"/>
              <a:t> 300 mg </a:t>
            </a:r>
            <a:r>
              <a:rPr lang="fr-FR" sz="1800" dirty="0" err="1"/>
              <a:t>twice</a:t>
            </a:r>
            <a:r>
              <a:rPr lang="fr-FR" sz="1800" dirty="0"/>
              <a:t> a </a:t>
            </a:r>
            <a:r>
              <a:rPr lang="fr-FR" sz="1800" dirty="0" err="1"/>
              <a:t>day</a:t>
            </a:r>
            <a:r>
              <a:rPr lang="fr-FR" sz="1800" dirty="0"/>
              <a:t> 1 </a:t>
            </a:r>
            <a:r>
              <a:rPr lang="fr-FR" sz="1800" dirty="0" err="1"/>
              <a:t>year</a:t>
            </a:r>
            <a:r>
              <a:rPr lang="fr-FR" sz="1800" dirty="0"/>
              <a:t> Vs placebo</a:t>
            </a:r>
          </a:p>
          <a:p>
            <a:pPr>
              <a:buFont typeface="Police système Courant"/>
              <a:buChar char="►"/>
            </a:pPr>
            <a:r>
              <a:rPr lang="fr-FR" sz="1800" dirty="0"/>
              <a:t>HR - high </a:t>
            </a:r>
            <a:r>
              <a:rPr lang="fr-FR" sz="1800" dirty="0" err="1"/>
              <a:t>risk</a:t>
            </a:r>
            <a:r>
              <a:rPr lang="fr-FR" sz="1800" dirty="0"/>
              <a:t> </a:t>
            </a:r>
            <a:r>
              <a:rPr lang="fr-FR" sz="1800" dirty="0" err="1"/>
              <a:t>definition</a:t>
            </a:r>
            <a:r>
              <a:rPr lang="fr-FR" sz="1800" dirty="0"/>
              <a:t>: N+ post </a:t>
            </a:r>
            <a:r>
              <a:rPr lang="fr-FR" sz="1800" dirty="0" err="1"/>
              <a:t>surgery</a:t>
            </a:r>
            <a:r>
              <a:rPr lang="fr-FR" sz="1800" dirty="0"/>
              <a:t> or </a:t>
            </a:r>
            <a:r>
              <a:rPr lang="fr-FR" sz="1800" dirty="0" err="1"/>
              <a:t>T</a:t>
            </a:r>
            <a:r>
              <a:rPr lang="fr-FR" sz="1800" dirty="0"/>
              <a:t>&gt;2cm  OR no PCR post </a:t>
            </a:r>
            <a:r>
              <a:rPr lang="fr-FR" sz="1800" dirty="0" err="1"/>
              <a:t>neoadjuvant</a:t>
            </a:r>
            <a:r>
              <a:rPr lang="fr-FR" sz="1800" dirty="0"/>
              <a:t> CT</a:t>
            </a:r>
          </a:p>
        </p:txBody>
      </p:sp>
      <p:graphicFrame>
        <p:nvGraphicFramePr>
          <p:cNvPr id="33" name="Table 4">
            <a:extLst>
              <a:ext uri="{FF2B5EF4-FFF2-40B4-BE49-F238E27FC236}">
                <a16:creationId xmlns="" xmlns:a16="http://schemas.microsoft.com/office/drawing/2014/main" id="{D6BACEB5-D0E2-4770-78B8-F0BEA9E82DF1}"/>
              </a:ext>
            </a:extLst>
          </p:cNvPr>
          <p:cNvGraphicFramePr>
            <a:graphicFrameLocks noGrp="1"/>
          </p:cNvGraphicFramePr>
          <p:nvPr/>
        </p:nvGraphicFramePr>
        <p:xfrm>
          <a:off x="4015787" y="4860535"/>
          <a:ext cx="7980397" cy="484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373">
                  <a:extLst>
                    <a:ext uri="{9D8B030D-6E8A-4147-A177-3AD203B41FA5}">
                      <a16:colId xmlns="" xmlns:a16="http://schemas.microsoft.com/office/drawing/2014/main" val="2914768074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1582493228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661731651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986360574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4000557162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3806781105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4057797152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2706555098"/>
                    </a:ext>
                  </a:extLst>
                </a:gridCol>
                <a:gridCol w="885503">
                  <a:extLst>
                    <a:ext uri="{9D8B030D-6E8A-4147-A177-3AD203B41FA5}">
                      <a16:colId xmlns="" xmlns:a16="http://schemas.microsoft.com/office/drawing/2014/main" val="3062711479"/>
                    </a:ext>
                  </a:extLst>
                </a:gridCol>
              </a:tblGrid>
              <a:tr h="132828">
                <a:tc gridSpan="9">
                  <a:txBody>
                    <a:bodyPr/>
                    <a:lstStyle/>
                    <a:p>
                      <a:r>
                        <a:rPr lang="en-US" sz="1050" dirty="0"/>
                        <a:t>Nb. </a:t>
                      </a:r>
                      <a:r>
                        <a:rPr lang="en-US" sz="1050" dirty="0" err="1"/>
                        <a:t>à</a:t>
                      </a:r>
                      <a:r>
                        <a:rPr lang="en-US" sz="1050" dirty="0"/>
                        <a:t> </a:t>
                      </a:r>
                      <a:r>
                        <a:rPr lang="en-US" sz="1050" dirty="0" err="1"/>
                        <a:t>risque</a:t>
                      </a:r>
                      <a:endParaRPr lang="fr-FR" sz="1050" dirty="0"/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7402089"/>
                  </a:ext>
                </a:extLst>
              </a:tr>
              <a:tr h="16218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1"/>
                          </a:solidFill>
                        </a:rPr>
                        <a:t>Olaparib</a:t>
                      </a:r>
                      <a:endParaRPr lang="fr-FR" sz="9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921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820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737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607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477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183</a:t>
                      </a:r>
                      <a:endParaRPr sz="9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9429908"/>
                  </a:ext>
                </a:extLst>
              </a:tr>
              <a:tr h="16218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Placebo</a:t>
                      </a:r>
                      <a:endParaRPr lang="fr-FR" sz="9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915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807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585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452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353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9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sz="9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4192116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775B989D-4D9E-8068-185A-321BFB225B20}"/>
              </a:ext>
            </a:extLst>
          </p:cNvPr>
          <p:cNvGrpSpPr/>
          <p:nvPr/>
        </p:nvGrpSpPr>
        <p:grpSpPr>
          <a:xfrm>
            <a:off x="4131397" y="1595435"/>
            <a:ext cx="7980397" cy="3892046"/>
            <a:chOff x="2013565" y="2125095"/>
            <a:chExt cx="7980397" cy="3892046"/>
          </a:xfrm>
        </p:grpSpPr>
        <p:graphicFrame>
          <p:nvGraphicFramePr>
            <p:cNvPr id="13" name="Chart 7">
              <a:extLst>
                <a:ext uri="{FF2B5EF4-FFF2-40B4-BE49-F238E27FC236}">
                  <a16:creationId xmlns="" xmlns:a16="http://schemas.microsoft.com/office/drawing/2014/main" id="{4C7B3D18-F9AC-6BE6-4B32-B7A2B770BFB9}"/>
                </a:ext>
              </a:extLst>
            </p:cNvPr>
            <p:cNvGraphicFramePr/>
            <p:nvPr/>
          </p:nvGraphicFramePr>
          <p:xfrm>
            <a:off x="3095441" y="2300627"/>
            <a:ext cx="6748583" cy="29311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ZoneTexte 17">
              <a:extLst>
                <a:ext uri="{FF2B5EF4-FFF2-40B4-BE49-F238E27FC236}">
                  <a16:creationId xmlns="" xmlns:a16="http://schemas.microsoft.com/office/drawing/2014/main" id="{9BFC3865-0A0C-19C0-D834-B016552A5523}"/>
                </a:ext>
              </a:extLst>
            </p:cNvPr>
            <p:cNvSpPr txBox="1"/>
            <p:nvPr/>
          </p:nvSpPr>
          <p:spPr>
            <a:xfrm rot="16200000">
              <a:off x="1887078" y="3650762"/>
              <a:ext cx="21412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900" dirty="0">
                  <a:solidFill>
                    <a:srgbClr val="000000"/>
                  </a:solidFill>
                </a:rPr>
                <a:t>Invasive </a:t>
              </a:r>
              <a:r>
                <a:rPr lang="fr-FR" sz="900" dirty="0" err="1">
                  <a:solidFill>
                    <a:srgbClr val="000000"/>
                  </a:solidFill>
                </a:rPr>
                <a:t>disease</a:t>
              </a:r>
              <a:r>
                <a:rPr lang="fr-FR" sz="900" dirty="0">
                  <a:solidFill>
                    <a:srgbClr val="000000"/>
                  </a:solidFill>
                </a:rPr>
                <a:t>-free </a:t>
              </a:r>
              <a:r>
                <a:rPr lang="fr-FR" sz="900" dirty="0" err="1">
                  <a:solidFill>
                    <a:srgbClr val="000000"/>
                  </a:solidFill>
                </a:rPr>
                <a:t>survival</a:t>
              </a:r>
              <a:r>
                <a:rPr lang="fr-FR" sz="900" dirty="0">
                  <a:solidFill>
                    <a:srgbClr val="000000"/>
                  </a:solidFill>
                </a:rPr>
                <a:t> (%)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="" xmlns:a16="http://schemas.microsoft.com/office/drawing/2014/main" id="{ACE09A52-2BD2-A404-2EA0-75BC79C4894F}"/>
                </a:ext>
              </a:extLst>
            </p:cNvPr>
            <p:cNvGrpSpPr/>
            <p:nvPr/>
          </p:nvGrpSpPr>
          <p:grpSpPr>
            <a:xfrm>
              <a:off x="3600704" y="3961458"/>
              <a:ext cx="1953060" cy="549925"/>
              <a:chOff x="2311400" y="2940050"/>
              <a:chExt cx="1953060" cy="549925"/>
            </a:xfrm>
          </p:grpSpPr>
          <p:cxnSp>
            <p:nvCxnSpPr>
              <p:cNvPr id="18" name="Connecteur droit 17">
                <a:extLst>
                  <a:ext uri="{FF2B5EF4-FFF2-40B4-BE49-F238E27FC236}">
                    <a16:creationId xmlns="" xmlns:a16="http://schemas.microsoft.com/office/drawing/2014/main" id="{88E65391-D972-DA22-5E3E-B8CC3670A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400" y="3078549"/>
                <a:ext cx="34290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>
                <a:extLst>
                  <a:ext uri="{FF2B5EF4-FFF2-40B4-BE49-F238E27FC236}">
                    <a16:creationId xmlns="" xmlns:a16="http://schemas.microsoft.com/office/drawing/2014/main" id="{CBD56A71-CC19-34FA-1822-7295146DD0F4}"/>
                  </a:ext>
                </a:extLst>
              </p:cNvPr>
              <p:cNvSpPr txBox="1"/>
              <p:nvPr/>
            </p:nvSpPr>
            <p:spPr>
              <a:xfrm>
                <a:off x="2774950" y="2940050"/>
                <a:ext cx="1489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>
                    <a:solidFill>
                      <a:srgbClr val="000000"/>
                    </a:solidFill>
                  </a:rPr>
                  <a:t>Olaparib</a:t>
                </a:r>
                <a:r>
                  <a:rPr lang="fr-FR" sz="1200" dirty="0">
                    <a:solidFill>
                      <a:srgbClr val="000000"/>
                    </a:solidFill>
                  </a:rPr>
                  <a:t> (106 </a:t>
                </a:r>
                <a:r>
                  <a:rPr lang="fr-FR" sz="1200" dirty="0" err="1">
                    <a:solidFill>
                      <a:srgbClr val="000000"/>
                    </a:solidFill>
                  </a:rPr>
                  <a:t>évts</a:t>
                </a:r>
                <a:r>
                  <a:rPr lang="fr-FR" sz="12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cxnSp>
            <p:nvCxnSpPr>
              <p:cNvPr id="20" name="Connecteur droit 19">
                <a:extLst>
                  <a:ext uri="{FF2B5EF4-FFF2-40B4-BE49-F238E27FC236}">
                    <a16:creationId xmlns="" xmlns:a16="http://schemas.microsoft.com/office/drawing/2014/main" id="{64E653AF-1420-167D-05E8-7E9D081BC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1400" y="3351475"/>
                <a:ext cx="3429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>
                <a:extLst>
                  <a:ext uri="{FF2B5EF4-FFF2-40B4-BE49-F238E27FC236}">
                    <a16:creationId xmlns="" xmlns:a16="http://schemas.microsoft.com/office/drawing/2014/main" id="{DD7F2F05-83A3-D7F7-E5C9-472D830818D5}"/>
                  </a:ext>
                </a:extLst>
              </p:cNvPr>
              <p:cNvSpPr txBox="1"/>
              <p:nvPr/>
            </p:nvSpPr>
            <p:spPr>
              <a:xfrm>
                <a:off x="2774950" y="3212976"/>
                <a:ext cx="14638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rgbClr val="000000"/>
                    </a:solidFill>
                  </a:rPr>
                  <a:t>Placebo (178 </a:t>
                </a:r>
                <a:r>
                  <a:rPr lang="fr-FR" sz="1200" dirty="0" err="1">
                    <a:solidFill>
                      <a:srgbClr val="000000"/>
                    </a:solidFill>
                  </a:rPr>
                  <a:t>évts</a:t>
                </a:r>
                <a:r>
                  <a:rPr lang="fr-FR" sz="12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p:grp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D2FBD3F2-9C05-F31D-557E-F38F9E8F5F6B}"/>
                </a:ext>
              </a:extLst>
            </p:cNvPr>
            <p:cNvSpPr txBox="1"/>
            <p:nvPr/>
          </p:nvSpPr>
          <p:spPr>
            <a:xfrm>
              <a:off x="3549904" y="4563658"/>
              <a:ext cx="3544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0000"/>
                  </a:solidFill>
                </a:rPr>
                <a:t>HR Stratifié 0.58 (IC 95% : 0.41-0.82); p&lt;0.0001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6925B3C5-C5EA-C60E-00E6-1CC4D20ADAE6}"/>
                </a:ext>
              </a:extLst>
            </p:cNvPr>
            <p:cNvSpPr txBox="1"/>
            <p:nvPr/>
          </p:nvSpPr>
          <p:spPr>
            <a:xfrm>
              <a:off x="4455534" y="3255786"/>
              <a:ext cx="21483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Différence : IDFS à 3 ans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</a:rPr>
                <a:t>8.8% (IC95%: 5.0%, 12.6%)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="" xmlns:a16="http://schemas.microsoft.com/office/drawing/2014/main" id="{B99EDA8B-963A-C4E2-04CE-5375CA2E1352}"/>
                </a:ext>
              </a:extLst>
            </p:cNvPr>
            <p:cNvSpPr txBox="1"/>
            <p:nvPr/>
          </p:nvSpPr>
          <p:spPr>
            <a:xfrm>
              <a:off x="6783115" y="3255786"/>
              <a:ext cx="2096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Différence : IDFS à 4 ans</a:t>
              </a:r>
            </a:p>
            <a:p>
              <a:pPr algn="ctr"/>
              <a:r>
                <a:rPr lang="fr-FR" sz="1200" b="1" dirty="0">
                  <a:solidFill>
                    <a:srgbClr val="000000"/>
                  </a:solidFill>
                </a:rPr>
                <a:t>7.3% (IC95%: 3.0%, 11.5%)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1E5CB4E5-75CF-D034-D060-EA30AFDF3C09}"/>
                </a:ext>
              </a:extLst>
            </p:cNvPr>
            <p:cNvSpPr txBox="1"/>
            <p:nvPr/>
          </p:nvSpPr>
          <p:spPr>
            <a:xfrm>
              <a:off x="5128731" y="2340824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93.3</a:t>
              </a:r>
              <a:endParaRPr lang="fr-F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B38AE704-BADB-EA41-4300-8F45F4E2D274}"/>
                </a:ext>
              </a:extLst>
            </p:cNvPr>
            <p:cNvSpPr txBox="1"/>
            <p:nvPr/>
          </p:nvSpPr>
          <p:spPr>
            <a:xfrm>
              <a:off x="5128731" y="282125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88.4</a:t>
              </a:r>
              <a:endParaRPr lang="fr-F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B6F01914-8061-0E3E-167B-8A9D058D1323}"/>
                </a:ext>
              </a:extLst>
            </p:cNvPr>
            <p:cNvSpPr txBox="1"/>
            <p:nvPr/>
          </p:nvSpPr>
          <p:spPr>
            <a:xfrm>
              <a:off x="6846721" y="2988983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81.5</a:t>
              </a:r>
              <a:endParaRPr lang="fr-F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805C39FF-4E25-EDBA-E3BE-5594EA231C4D}"/>
                </a:ext>
              </a:extLst>
            </p:cNvPr>
            <p:cNvSpPr txBox="1"/>
            <p:nvPr/>
          </p:nvSpPr>
          <p:spPr>
            <a:xfrm>
              <a:off x="6867347" y="2438596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89.2</a:t>
              </a:r>
              <a:endParaRPr lang="fr-F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B676338D-0C42-76A6-7183-3D057058ED52}"/>
                </a:ext>
              </a:extLst>
            </p:cNvPr>
            <p:cNvSpPr txBox="1"/>
            <p:nvPr/>
          </p:nvSpPr>
          <p:spPr>
            <a:xfrm>
              <a:off x="8613605" y="252534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85.9</a:t>
              </a:r>
              <a:endParaRPr lang="fr-F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="" xmlns:a16="http://schemas.microsoft.com/office/drawing/2014/main" id="{3FFCD55C-7CBA-EE48-59BB-6693F459A73D}"/>
                </a:ext>
              </a:extLst>
            </p:cNvPr>
            <p:cNvSpPr txBox="1"/>
            <p:nvPr/>
          </p:nvSpPr>
          <p:spPr>
            <a:xfrm>
              <a:off x="8599855" y="3076374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000000"/>
                  </a:solidFill>
                </a:rPr>
                <a:t>77.1</a:t>
              </a:r>
              <a:endParaRPr lang="fr-FR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ZoneTexte 17">
              <a:extLst>
                <a:ext uri="{FF2B5EF4-FFF2-40B4-BE49-F238E27FC236}">
                  <a16:creationId xmlns="" xmlns:a16="http://schemas.microsoft.com/office/drawing/2014/main" id="{476CF22C-4F36-A1ED-5503-7BDE6D38ED62}"/>
                </a:ext>
              </a:extLst>
            </p:cNvPr>
            <p:cNvSpPr txBox="1"/>
            <p:nvPr/>
          </p:nvSpPr>
          <p:spPr>
            <a:xfrm>
              <a:off x="5698825" y="5181672"/>
              <a:ext cx="33420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900" dirty="0">
                  <a:solidFill>
                    <a:srgbClr val="000000"/>
                  </a:solidFill>
                </a:rPr>
                <a:t>Tps depuis la randomisation (mois)</a:t>
              </a: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2013565" y="2125095"/>
              <a:ext cx="7980397" cy="3892046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Forme libre 4">
              <a:extLst>
                <a:ext uri="{FF2B5EF4-FFF2-40B4-BE49-F238E27FC236}">
                  <a16:creationId xmlns="" xmlns:a16="http://schemas.microsoft.com/office/drawing/2014/main" id="{1C11E8D0-4983-6D73-823E-496E1B599B52}"/>
                </a:ext>
              </a:extLst>
            </p:cNvPr>
            <p:cNvSpPr/>
            <p:nvPr/>
          </p:nvSpPr>
          <p:spPr>
            <a:xfrm>
              <a:off x="3537829" y="2450892"/>
              <a:ext cx="6145967" cy="652090"/>
            </a:xfrm>
            <a:custGeom>
              <a:avLst/>
              <a:gdLst>
                <a:gd name="connsiteX0" fmla="*/ 0 w 6145967"/>
                <a:gd name="connsiteY0" fmla="*/ 0 h 652090"/>
                <a:gd name="connsiteX1" fmla="*/ 0 w 6145967"/>
                <a:gd name="connsiteY1" fmla="*/ 0 h 652090"/>
                <a:gd name="connsiteX2" fmla="*/ 59960 w 6145967"/>
                <a:gd name="connsiteY2" fmla="*/ 29980 h 652090"/>
                <a:gd name="connsiteX3" fmla="*/ 82445 w 6145967"/>
                <a:gd name="connsiteY3" fmla="*/ 37475 h 652090"/>
                <a:gd name="connsiteX4" fmla="*/ 112426 w 6145967"/>
                <a:gd name="connsiteY4" fmla="*/ 52465 h 652090"/>
                <a:gd name="connsiteX5" fmla="*/ 157396 w 6145967"/>
                <a:gd name="connsiteY5" fmla="*/ 67456 h 652090"/>
                <a:gd name="connsiteX6" fmla="*/ 179882 w 6145967"/>
                <a:gd name="connsiteY6" fmla="*/ 82446 h 652090"/>
                <a:gd name="connsiteX7" fmla="*/ 224852 w 6145967"/>
                <a:gd name="connsiteY7" fmla="*/ 97436 h 652090"/>
                <a:gd name="connsiteX8" fmla="*/ 292308 w 6145967"/>
                <a:gd name="connsiteY8" fmla="*/ 119921 h 652090"/>
                <a:gd name="connsiteX9" fmla="*/ 314793 w 6145967"/>
                <a:gd name="connsiteY9" fmla="*/ 127416 h 652090"/>
                <a:gd name="connsiteX10" fmla="*/ 382249 w 6145967"/>
                <a:gd name="connsiteY10" fmla="*/ 142406 h 652090"/>
                <a:gd name="connsiteX11" fmla="*/ 412229 w 6145967"/>
                <a:gd name="connsiteY11" fmla="*/ 157397 h 652090"/>
                <a:gd name="connsiteX12" fmla="*/ 479685 w 6145967"/>
                <a:gd name="connsiteY12" fmla="*/ 172387 h 652090"/>
                <a:gd name="connsiteX13" fmla="*/ 532150 w 6145967"/>
                <a:gd name="connsiteY13" fmla="*/ 187377 h 652090"/>
                <a:gd name="connsiteX14" fmla="*/ 667062 w 6145967"/>
                <a:gd name="connsiteY14" fmla="*/ 202367 h 652090"/>
                <a:gd name="connsiteX15" fmla="*/ 831954 w 6145967"/>
                <a:gd name="connsiteY15" fmla="*/ 217357 h 652090"/>
                <a:gd name="connsiteX16" fmla="*/ 974360 w 6145967"/>
                <a:gd name="connsiteY16" fmla="*/ 224852 h 652090"/>
                <a:gd name="connsiteX17" fmla="*/ 1139252 w 6145967"/>
                <a:gd name="connsiteY17" fmla="*/ 239842 h 652090"/>
                <a:gd name="connsiteX18" fmla="*/ 1169232 w 6145967"/>
                <a:gd name="connsiteY18" fmla="*/ 247338 h 652090"/>
                <a:gd name="connsiteX19" fmla="*/ 1259173 w 6145967"/>
                <a:gd name="connsiteY19" fmla="*/ 269823 h 652090"/>
                <a:gd name="connsiteX20" fmla="*/ 1386590 w 6145967"/>
                <a:gd name="connsiteY20" fmla="*/ 277318 h 652090"/>
                <a:gd name="connsiteX21" fmla="*/ 1491521 w 6145967"/>
                <a:gd name="connsiteY21" fmla="*/ 284813 h 652090"/>
                <a:gd name="connsiteX22" fmla="*/ 1641423 w 6145967"/>
                <a:gd name="connsiteY22" fmla="*/ 299803 h 652090"/>
                <a:gd name="connsiteX23" fmla="*/ 1776334 w 6145967"/>
                <a:gd name="connsiteY23" fmla="*/ 314793 h 652090"/>
                <a:gd name="connsiteX24" fmla="*/ 1896255 w 6145967"/>
                <a:gd name="connsiteY24" fmla="*/ 322288 h 652090"/>
                <a:gd name="connsiteX25" fmla="*/ 1941226 w 6145967"/>
                <a:gd name="connsiteY25" fmla="*/ 329783 h 652090"/>
                <a:gd name="connsiteX26" fmla="*/ 1963711 w 6145967"/>
                <a:gd name="connsiteY26" fmla="*/ 337278 h 652090"/>
                <a:gd name="connsiteX27" fmla="*/ 1993691 w 6145967"/>
                <a:gd name="connsiteY27" fmla="*/ 344774 h 652090"/>
                <a:gd name="connsiteX28" fmla="*/ 2031167 w 6145967"/>
                <a:gd name="connsiteY28" fmla="*/ 352269 h 652090"/>
                <a:gd name="connsiteX29" fmla="*/ 2083632 w 6145967"/>
                <a:gd name="connsiteY29" fmla="*/ 367259 h 652090"/>
                <a:gd name="connsiteX30" fmla="*/ 2143593 w 6145967"/>
                <a:gd name="connsiteY30" fmla="*/ 374754 h 652090"/>
                <a:gd name="connsiteX31" fmla="*/ 2188564 w 6145967"/>
                <a:gd name="connsiteY31" fmla="*/ 382249 h 652090"/>
                <a:gd name="connsiteX32" fmla="*/ 2256019 w 6145967"/>
                <a:gd name="connsiteY32" fmla="*/ 389744 h 652090"/>
                <a:gd name="connsiteX33" fmla="*/ 2300990 w 6145967"/>
                <a:gd name="connsiteY33" fmla="*/ 397239 h 652090"/>
                <a:gd name="connsiteX34" fmla="*/ 2443396 w 6145967"/>
                <a:gd name="connsiteY34" fmla="*/ 412229 h 652090"/>
                <a:gd name="connsiteX35" fmla="*/ 2585803 w 6145967"/>
                <a:gd name="connsiteY35" fmla="*/ 419724 h 652090"/>
                <a:gd name="connsiteX36" fmla="*/ 2923082 w 6145967"/>
                <a:gd name="connsiteY36" fmla="*/ 449705 h 652090"/>
                <a:gd name="connsiteX37" fmla="*/ 3305331 w 6145967"/>
                <a:gd name="connsiteY37" fmla="*/ 464695 h 652090"/>
                <a:gd name="connsiteX38" fmla="*/ 3365291 w 6145967"/>
                <a:gd name="connsiteY38" fmla="*/ 472190 h 652090"/>
                <a:gd name="connsiteX39" fmla="*/ 3447737 w 6145967"/>
                <a:gd name="connsiteY39" fmla="*/ 487180 h 652090"/>
                <a:gd name="connsiteX40" fmla="*/ 3537678 w 6145967"/>
                <a:gd name="connsiteY40" fmla="*/ 494675 h 652090"/>
                <a:gd name="connsiteX41" fmla="*/ 3934918 w 6145967"/>
                <a:gd name="connsiteY41" fmla="*/ 517160 h 652090"/>
                <a:gd name="connsiteX42" fmla="*/ 4009868 w 6145967"/>
                <a:gd name="connsiteY42" fmla="*/ 524656 h 652090"/>
                <a:gd name="connsiteX43" fmla="*/ 4054839 w 6145967"/>
                <a:gd name="connsiteY43" fmla="*/ 532151 h 652090"/>
                <a:gd name="connsiteX44" fmla="*/ 4159770 w 6145967"/>
                <a:gd name="connsiteY44" fmla="*/ 539646 h 652090"/>
                <a:gd name="connsiteX45" fmla="*/ 4384623 w 6145967"/>
                <a:gd name="connsiteY45" fmla="*/ 562131 h 652090"/>
                <a:gd name="connsiteX46" fmla="*/ 4504544 w 6145967"/>
                <a:gd name="connsiteY46" fmla="*/ 577121 h 652090"/>
                <a:gd name="connsiteX47" fmla="*/ 4721901 w 6145967"/>
                <a:gd name="connsiteY47" fmla="*/ 599606 h 652090"/>
                <a:gd name="connsiteX48" fmla="*/ 5036695 w 6145967"/>
                <a:gd name="connsiteY48" fmla="*/ 607101 h 652090"/>
                <a:gd name="connsiteX49" fmla="*/ 5478905 w 6145967"/>
                <a:gd name="connsiteY49" fmla="*/ 629587 h 652090"/>
                <a:gd name="connsiteX50" fmla="*/ 5613816 w 6145967"/>
                <a:gd name="connsiteY50" fmla="*/ 637082 h 652090"/>
                <a:gd name="connsiteX51" fmla="*/ 5696262 w 6145967"/>
                <a:gd name="connsiteY51" fmla="*/ 644577 h 652090"/>
                <a:gd name="connsiteX52" fmla="*/ 6145967 w 6145967"/>
                <a:gd name="connsiteY52" fmla="*/ 652072 h 652090"/>
                <a:gd name="connsiteX53" fmla="*/ 6145967 w 6145967"/>
                <a:gd name="connsiteY53" fmla="*/ 652072 h 65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145967" h="652090">
                  <a:moveTo>
                    <a:pt x="0" y="0"/>
                  </a:moveTo>
                  <a:lnTo>
                    <a:pt x="0" y="0"/>
                  </a:lnTo>
                  <a:cubicBezTo>
                    <a:pt x="19987" y="9993"/>
                    <a:pt x="39617" y="20733"/>
                    <a:pt x="59960" y="29980"/>
                  </a:cubicBezTo>
                  <a:cubicBezTo>
                    <a:pt x="67152" y="33249"/>
                    <a:pt x="75183" y="34363"/>
                    <a:pt x="82445" y="37475"/>
                  </a:cubicBezTo>
                  <a:cubicBezTo>
                    <a:pt x="92715" y="41876"/>
                    <a:pt x="102052" y="48315"/>
                    <a:pt x="112426" y="52465"/>
                  </a:cubicBezTo>
                  <a:cubicBezTo>
                    <a:pt x="127097" y="58333"/>
                    <a:pt x="144249" y="58691"/>
                    <a:pt x="157396" y="67456"/>
                  </a:cubicBezTo>
                  <a:cubicBezTo>
                    <a:pt x="164891" y="72453"/>
                    <a:pt x="171650" y="78787"/>
                    <a:pt x="179882" y="82446"/>
                  </a:cubicBezTo>
                  <a:cubicBezTo>
                    <a:pt x="194321" y="88863"/>
                    <a:pt x="209862" y="92439"/>
                    <a:pt x="224852" y="97436"/>
                  </a:cubicBezTo>
                  <a:lnTo>
                    <a:pt x="292308" y="119921"/>
                  </a:lnTo>
                  <a:cubicBezTo>
                    <a:pt x="299803" y="122419"/>
                    <a:pt x="307046" y="125867"/>
                    <a:pt x="314793" y="127416"/>
                  </a:cubicBezTo>
                  <a:cubicBezTo>
                    <a:pt x="362369" y="136931"/>
                    <a:pt x="339909" y="131821"/>
                    <a:pt x="382249" y="142406"/>
                  </a:cubicBezTo>
                  <a:cubicBezTo>
                    <a:pt x="392242" y="147403"/>
                    <a:pt x="401767" y="153474"/>
                    <a:pt x="412229" y="157397"/>
                  </a:cubicBezTo>
                  <a:cubicBezTo>
                    <a:pt x="427616" y="163167"/>
                    <a:pt x="465440" y="168826"/>
                    <a:pt x="479685" y="172387"/>
                  </a:cubicBezTo>
                  <a:cubicBezTo>
                    <a:pt x="506726" y="179147"/>
                    <a:pt x="501306" y="183171"/>
                    <a:pt x="532150" y="187377"/>
                  </a:cubicBezTo>
                  <a:cubicBezTo>
                    <a:pt x="576983" y="193490"/>
                    <a:pt x="622000" y="198271"/>
                    <a:pt x="667062" y="202367"/>
                  </a:cubicBezTo>
                  <a:cubicBezTo>
                    <a:pt x="722026" y="207364"/>
                    <a:pt x="776840" y="214456"/>
                    <a:pt x="831954" y="217357"/>
                  </a:cubicBezTo>
                  <a:lnTo>
                    <a:pt x="974360" y="224852"/>
                  </a:lnTo>
                  <a:cubicBezTo>
                    <a:pt x="1028357" y="228336"/>
                    <a:pt x="1085247" y="234442"/>
                    <a:pt x="1139252" y="239842"/>
                  </a:cubicBezTo>
                  <a:cubicBezTo>
                    <a:pt x="1149245" y="242341"/>
                    <a:pt x="1159365" y="244378"/>
                    <a:pt x="1169232" y="247338"/>
                  </a:cubicBezTo>
                  <a:cubicBezTo>
                    <a:pt x="1214349" y="260874"/>
                    <a:pt x="1212341" y="265751"/>
                    <a:pt x="1259173" y="269823"/>
                  </a:cubicBezTo>
                  <a:cubicBezTo>
                    <a:pt x="1301559" y="273509"/>
                    <a:pt x="1344133" y="274579"/>
                    <a:pt x="1386590" y="277318"/>
                  </a:cubicBezTo>
                  <a:lnTo>
                    <a:pt x="1491521" y="284813"/>
                  </a:lnTo>
                  <a:cubicBezTo>
                    <a:pt x="1541543" y="289227"/>
                    <a:pt x="1591514" y="294258"/>
                    <a:pt x="1641423" y="299803"/>
                  </a:cubicBezTo>
                  <a:cubicBezTo>
                    <a:pt x="1686393" y="304800"/>
                    <a:pt x="1731175" y="311971"/>
                    <a:pt x="1776334" y="314793"/>
                  </a:cubicBezTo>
                  <a:lnTo>
                    <a:pt x="1896255" y="322288"/>
                  </a:lnTo>
                  <a:cubicBezTo>
                    <a:pt x="1911245" y="324786"/>
                    <a:pt x="1926391" y="326486"/>
                    <a:pt x="1941226" y="329783"/>
                  </a:cubicBezTo>
                  <a:cubicBezTo>
                    <a:pt x="1948938" y="331497"/>
                    <a:pt x="1956115" y="335107"/>
                    <a:pt x="1963711" y="337278"/>
                  </a:cubicBezTo>
                  <a:cubicBezTo>
                    <a:pt x="1973616" y="340108"/>
                    <a:pt x="1983635" y="342539"/>
                    <a:pt x="1993691" y="344774"/>
                  </a:cubicBezTo>
                  <a:cubicBezTo>
                    <a:pt x="2006127" y="347538"/>
                    <a:pt x="2018808" y="349179"/>
                    <a:pt x="2031167" y="352269"/>
                  </a:cubicBezTo>
                  <a:cubicBezTo>
                    <a:pt x="2066811" y="361180"/>
                    <a:pt x="2041572" y="360249"/>
                    <a:pt x="2083632" y="367259"/>
                  </a:cubicBezTo>
                  <a:cubicBezTo>
                    <a:pt x="2103500" y="370570"/>
                    <a:pt x="2123653" y="371905"/>
                    <a:pt x="2143593" y="374754"/>
                  </a:cubicBezTo>
                  <a:cubicBezTo>
                    <a:pt x="2158637" y="376903"/>
                    <a:pt x="2173500" y="380241"/>
                    <a:pt x="2188564" y="382249"/>
                  </a:cubicBezTo>
                  <a:cubicBezTo>
                    <a:pt x="2210989" y="385239"/>
                    <a:pt x="2233594" y="386754"/>
                    <a:pt x="2256019" y="389744"/>
                  </a:cubicBezTo>
                  <a:cubicBezTo>
                    <a:pt x="2271083" y="391752"/>
                    <a:pt x="2285926" y="395231"/>
                    <a:pt x="2300990" y="397239"/>
                  </a:cubicBezTo>
                  <a:cubicBezTo>
                    <a:pt x="2319158" y="399661"/>
                    <a:pt x="2428330" y="411190"/>
                    <a:pt x="2443396" y="412229"/>
                  </a:cubicBezTo>
                  <a:cubicBezTo>
                    <a:pt x="2490818" y="415499"/>
                    <a:pt x="2538334" y="417226"/>
                    <a:pt x="2585803" y="419724"/>
                  </a:cubicBezTo>
                  <a:cubicBezTo>
                    <a:pt x="2740070" y="445437"/>
                    <a:pt x="2692005" y="440643"/>
                    <a:pt x="2923082" y="449705"/>
                  </a:cubicBezTo>
                  <a:lnTo>
                    <a:pt x="3305331" y="464695"/>
                  </a:lnTo>
                  <a:cubicBezTo>
                    <a:pt x="3325318" y="467193"/>
                    <a:pt x="3345383" y="469127"/>
                    <a:pt x="3365291" y="472190"/>
                  </a:cubicBezTo>
                  <a:cubicBezTo>
                    <a:pt x="3411529" y="479303"/>
                    <a:pt x="3397525" y="481601"/>
                    <a:pt x="3447737" y="487180"/>
                  </a:cubicBezTo>
                  <a:cubicBezTo>
                    <a:pt x="3477637" y="490502"/>
                    <a:pt x="3507640" y="493006"/>
                    <a:pt x="3537678" y="494675"/>
                  </a:cubicBezTo>
                  <a:cubicBezTo>
                    <a:pt x="3708997" y="504193"/>
                    <a:pt x="3755863" y="499252"/>
                    <a:pt x="3934918" y="517160"/>
                  </a:cubicBezTo>
                  <a:cubicBezTo>
                    <a:pt x="3959901" y="519659"/>
                    <a:pt x="3984954" y="521542"/>
                    <a:pt x="4009868" y="524656"/>
                  </a:cubicBezTo>
                  <a:cubicBezTo>
                    <a:pt x="4024948" y="526541"/>
                    <a:pt x="4039717" y="530639"/>
                    <a:pt x="4054839" y="532151"/>
                  </a:cubicBezTo>
                  <a:cubicBezTo>
                    <a:pt x="4089731" y="535640"/>
                    <a:pt x="4124793" y="537148"/>
                    <a:pt x="4159770" y="539646"/>
                  </a:cubicBezTo>
                  <a:cubicBezTo>
                    <a:pt x="4303433" y="568379"/>
                    <a:pt x="3964458" y="502107"/>
                    <a:pt x="4384623" y="562131"/>
                  </a:cubicBezTo>
                  <a:cubicBezTo>
                    <a:pt x="4511115" y="580201"/>
                    <a:pt x="4353409" y="558229"/>
                    <a:pt x="4504544" y="577121"/>
                  </a:cubicBezTo>
                  <a:cubicBezTo>
                    <a:pt x="4591814" y="588030"/>
                    <a:pt x="4601371" y="596736"/>
                    <a:pt x="4721901" y="599606"/>
                  </a:cubicBezTo>
                  <a:lnTo>
                    <a:pt x="5036695" y="607101"/>
                  </a:lnTo>
                  <a:cubicBezTo>
                    <a:pt x="5321578" y="617156"/>
                    <a:pt x="5280477" y="617915"/>
                    <a:pt x="5478905" y="629587"/>
                  </a:cubicBezTo>
                  <a:lnTo>
                    <a:pt x="5613816" y="637082"/>
                  </a:lnTo>
                  <a:cubicBezTo>
                    <a:pt x="5641346" y="638981"/>
                    <a:pt x="5668684" y="643609"/>
                    <a:pt x="5696262" y="644577"/>
                  </a:cubicBezTo>
                  <a:cubicBezTo>
                    <a:pt x="5931537" y="652832"/>
                    <a:pt x="5970042" y="652072"/>
                    <a:pt x="6145967" y="652072"/>
                  </a:cubicBezTo>
                  <a:lnTo>
                    <a:pt x="6145967" y="652072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="" xmlns:a16="http://schemas.microsoft.com/office/drawing/2014/main" id="{0098E490-C885-FAAF-9500-DEB144903C41}"/>
                </a:ext>
              </a:extLst>
            </p:cNvPr>
            <p:cNvSpPr/>
            <p:nvPr/>
          </p:nvSpPr>
          <p:spPr>
            <a:xfrm>
              <a:off x="3560314" y="2465882"/>
              <a:ext cx="6093501" cy="397836"/>
            </a:xfrm>
            <a:custGeom>
              <a:avLst/>
              <a:gdLst>
                <a:gd name="connsiteX0" fmla="*/ 0 w 6093501"/>
                <a:gd name="connsiteY0" fmla="*/ 0 h 397836"/>
                <a:gd name="connsiteX1" fmla="*/ 0 w 6093501"/>
                <a:gd name="connsiteY1" fmla="*/ 0 h 397836"/>
                <a:gd name="connsiteX2" fmla="*/ 59960 w 6093501"/>
                <a:gd name="connsiteY2" fmla="*/ 22485 h 397836"/>
                <a:gd name="connsiteX3" fmla="*/ 172387 w 6093501"/>
                <a:gd name="connsiteY3" fmla="*/ 37475 h 397836"/>
                <a:gd name="connsiteX4" fmla="*/ 359764 w 6093501"/>
                <a:gd name="connsiteY4" fmla="*/ 44970 h 397836"/>
                <a:gd name="connsiteX5" fmla="*/ 539646 w 6093501"/>
                <a:gd name="connsiteY5" fmla="*/ 67456 h 397836"/>
                <a:gd name="connsiteX6" fmla="*/ 592111 w 6093501"/>
                <a:gd name="connsiteY6" fmla="*/ 74951 h 397836"/>
                <a:gd name="connsiteX7" fmla="*/ 749508 w 6093501"/>
                <a:gd name="connsiteY7" fmla="*/ 89941 h 397836"/>
                <a:gd name="connsiteX8" fmla="*/ 951875 w 6093501"/>
                <a:gd name="connsiteY8" fmla="*/ 104931 h 397836"/>
                <a:gd name="connsiteX9" fmla="*/ 996846 w 6093501"/>
                <a:gd name="connsiteY9" fmla="*/ 112426 h 397836"/>
                <a:gd name="connsiteX10" fmla="*/ 1056806 w 6093501"/>
                <a:gd name="connsiteY10" fmla="*/ 119921 h 397836"/>
                <a:gd name="connsiteX11" fmla="*/ 1176728 w 6093501"/>
                <a:gd name="connsiteY11" fmla="*/ 134911 h 397836"/>
                <a:gd name="connsiteX12" fmla="*/ 1214203 w 6093501"/>
                <a:gd name="connsiteY12" fmla="*/ 142407 h 397836"/>
                <a:gd name="connsiteX13" fmla="*/ 1266669 w 6093501"/>
                <a:gd name="connsiteY13" fmla="*/ 149902 h 397836"/>
                <a:gd name="connsiteX14" fmla="*/ 1296649 w 6093501"/>
                <a:gd name="connsiteY14" fmla="*/ 157397 h 397836"/>
                <a:gd name="connsiteX15" fmla="*/ 1536492 w 6093501"/>
                <a:gd name="connsiteY15" fmla="*/ 179882 h 397836"/>
                <a:gd name="connsiteX16" fmla="*/ 1708879 w 6093501"/>
                <a:gd name="connsiteY16" fmla="*/ 187377 h 397836"/>
                <a:gd name="connsiteX17" fmla="*/ 2173574 w 6093501"/>
                <a:gd name="connsiteY17" fmla="*/ 202367 h 397836"/>
                <a:gd name="connsiteX18" fmla="*/ 2600793 w 6093501"/>
                <a:gd name="connsiteY18" fmla="*/ 217357 h 397836"/>
                <a:gd name="connsiteX19" fmla="*/ 2825646 w 6093501"/>
                <a:gd name="connsiteY19" fmla="*/ 232348 h 397836"/>
                <a:gd name="connsiteX20" fmla="*/ 2908092 w 6093501"/>
                <a:gd name="connsiteY20" fmla="*/ 239843 h 397836"/>
                <a:gd name="connsiteX21" fmla="*/ 3050498 w 6093501"/>
                <a:gd name="connsiteY21" fmla="*/ 247338 h 397836"/>
                <a:gd name="connsiteX22" fmla="*/ 3267856 w 6093501"/>
                <a:gd name="connsiteY22" fmla="*/ 262328 h 397836"/>
                <a:gd name="connsiteX23" fmla="*/ 3440242 w 6093501"/>
                <a:gd name="connsiteY23" fmla="*/ 277318 h 397836"/>
                <a:gd name="connsiteX24" fmla="*/ 4047344 w 6093501"/>
                <a:gd name="connsiteY24" fmla="*/ 292308 h 397836"/>
                <a:gd name="connsiteX25" fmla="*/ 4227226 w 6093501"/>
                <a:gd name="connsiteY25" fmla="*/ 299803 h 397836"/>
                <a:gd name="connsiteX26" fmla="*/ 4444583 w 6093501"/>
                <a:gd name="connsiteY26" fmla="*/ 307298 h 397836"/>
                <a:gd name="connsiteX27" fmla="*/ 4961744 w 6093501"/>
                <a:gd name="connsiteY27" fmla="*/ 329784 h 397836"/>
                <a:gd name="connsiteX28" fmla="*/ 5081665 w 6093501"/>
                <a:gd name="connsiteY28" fmla="*/ 337279 h 397836"/>
                <a:gd name="connsiteX29" fmla="*/ 5261547 w 6093501"/>
                <a:gd name="connsiteY29" fmla="*/ 344774 h 397836"/>
                <a:gd name="connsiteX30" fmla="*/ 5321508 w 6093501"/>
                <a:gd name="connsiteY30" fmla="*/ 352269 h 397836"/>
                <a:gd name="connsiteX31" fmla="*/ 5433934 w 6093501"/>
                <a:gd name="connsiteY31" fmla="*/ 359764 h 397836"/>
                <a:gd name="connsiteX32" fmla="*/ 5748728 w 6093501"/>
                <a:gd name="connsiteY32" fmla="*/ 374754 h 397836"/>
                <a:gd name="connsiteX33" fmla="*/ 5988570 w 6093501"/>
                <a:gd name="connsiteY33" fmla="*/ 397239 h 397836"/>
                <a:gd name="connsiteX34" fmla="*/ 6093501 w 6093501"/>
                <a:gd name="connsiteY34" fmla="*/ 397239 h 397836"/>
                <a:gd name="connsiteX35" fmla="*/ 6093501 w 6093501"/>
                <a:gd name="connsiteY35" fmla="*/ 397239 h 39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93501" h="397836">
                  <a:moveTo>
                    <a:pt x="0" y="0"/>
                  </a:moveTo>
                  <a:lnTo>
                    <a:pt x="0" y="0"/>
                  </a:lnTo>
                  <a:cubicBezTo>
                    <a:pt x="19987" y="7495"/>
                    <a:pt x="39558" y="16208"/>
                    <a:pt x="59960" y="22485"/>
                  </a:cubicBezTo>
                  <a:cubicBezTo>
                    <a:pt x="87760" y="31039"/>
                    <a:pt x="152355" y="36330"/>
                    <a:pt x="172387" y="37475"/>
                  </a:cubicBezTo>
                  <a:cubicBezTo>
                    <a:pt x="234794" y="41041"/>
                    <a:pt x="297305" y="42472"/>
                    <a:pt x="359764" y="44970"/>
                  </a:cubicBezTo>
                  <a:cubicBezTo>
                    <a:pt x="471261" y="67272"/>
                    <a:pt x="282590" y="30734"/>
                    <a:pt x="539646" y="67456"/>
                  </a:cubicBezTo>
                  <a:lnTo>
                    <a:pt x="592111" y="74951"/>
                  </a:lnTo>
                  <a:cubicBezTo>
                    <a:pt x="645428" y="81616"/>
                    <a:pt x="695584" y="86089"/>
                    <a:pt x="749508" y="89941"/>
                  </a:cubicBezTo>
                  <a:cubicBezTo>
                    <a:pt x="822741" y="95172"/>
                    <a:pt x="880685" y="96556"/>
                    <a:pt x="951875" y="104931"/>
                  </a:cubicBezTo>
                  <a:cubicBezTo>
                    <a:pt x="966968" y="106707"/>
                    <a:pt x="981802" y="110277"/>
                    <a:pt x="996846" y="112426"/>
                  </a:cubicBezTo>
                  <a:cubicBezTo>
                    <a:pt x="1016786" y="115275"/>
                    <a:pt x="1036787" y="117697"/>
                    <a:pt x="1056806" y="119921"/>
                  </a:cubicBezTo>
                  <a:cubicBezTo>
                    <a:pt x="1136323" y="128756"/>
                    <a:pt x="1113379" y="123392"/>
                    <a:pt x="1176728" y="134911"/>
                  </a:cubicBezTo>
                  <a:cubicBezTo>
                    <a:pt x="1189262" y="137190"/>
                    <a:pt x="1201637" y="140313"/>
                    <a:pt x="1214203" y="142407"/>
                  </a:cubicBezTo>
                  <a:cubicBezTo>
                    <a:pt x="1231629" y="145311"/>
                    <a:pt x="1249288" y="146742"/>
                    <a:pt x="1266669" y="149902"/>
                  </a:cubicBezTo>
                  <a:cubicBezTo>
                    <a:pt x="1276804" y="151745"/>
                    <a:pt x="1286428" y="156119"/>
                    <a:pt x="1296649" y="157397"/>
                  </a:cubicBezTo>
                  <a:cubicBezTo>
                    <a:pt x="1320045" y="160321"/>
                    <a:pt x="1490230" y="177239"/>
                    <a:pt x="1536492" y="179882"/>
                  </a:cubicBezTo>
                  <a:cubicBezTo>
                    <a:pt x="1593915" y="183163"/>
                    <a:pt x="1651398" y="185348"/>
                    <a:pt x="1708879" y="187377"/>
                  </a:cubicBezTo>
                  <a:lnTo>
                    <a:pt x="2173574" y="202367"/>
                  </a:lnTo>
                  <a:lnTo>
                    <a:pt x="2600793" y="217357"/>
                  </a:lnTo>
                  <a:cubicBezTo>
                    <a:pt x="2787703" y="234349"/>
                    <a:pt x="2557282" y="214456"/>
                    <a:pt x="2825646" y="232348"/>
                  </a:cubicBezTo>
                  <a:cubicBezTo>
                    <a:pt x="2853180" y="234184"/>
                    <a:pt x="2880558" y="238007"/>
                    <a:pt x="2908092" y="239843"/>
                  </a:cubicBezTo>
                  <a:cubicBezTo>
                    <a:pt x="2955521" y="243005"/>
                    <a:pt x="3003056" y="244373"/>
                    <a:pt x="3050498" y="247338"/>
                  </a:cubicBezTo>
                  <a:lnTo>
                    <a:pt x="3267856" y="262328"/>
                  </a:lnTo>
                  <a:cubicBezTo>
                    <a:pt x="3352027" y="276357"/>
                    <a:pt x="3305398" y="270221"/>
                    <a:pt x="3440242" y="277318"/>
                  </a:cubicBezTo>
                  <a:cubicBezTo>
                    <a:pt x="3704583" y="291231"/>
                    <a:pt x="3667312" y="285974"/>
                    <a:pt x="4047344" y="292308"/>
                  </a:cubicBezTo>
                  <a:lnTo>
                    <a:pt x="4227226" y="299803"/>
                  </a:lnTo>
                  <a:lnTo>
                    <a:pt x="4444583" y="307298"/>
                  </a:lnTo>
                  <a:lnTo>
                    <a:pt x="4961744" y="329784"/>
                  </a:lnTo>
                  <a:lnTo>
                    <a:pt x="5081665" y="337279"/>
                  </a:lnTo>
                  <a:cubicBezTo>
                    <a:pt x="5141603" y="340276"/>
                    <a:pt x="5201651" y="341031"/>
                    <a:pt x="5261547" y="344774"/>
                  </a:cubicBezTo>
                  <a:cubicBezTo>
                    <a:pt x="5281650" y="346030"/>
                    <a:pt x="5301441" y="350524"/>
                    <a:pt x="5321508" y="352269"/>
                  </a:cubicBezTo>
                  <a:cubicBezTo>
                    <a:pt x="5358925" y="355523"/>
                    <a:pt x="5396427" y="357790"/>
                    <a:pt x="5433934" y="359764"/>
                  </a:cubicBezTo>
                  <a:lnTo>
                    <a:pt x="5748728" y="374754"/>
                  </a:lnTo>
                  <a:cubicBezTo>
                    <a:pt x="5763866" y="375918"/>
                    <a:pt x="5947256" y="395650"/>
                    <a:pt x="5988570" y="397239"/>
                  </a:cubicBezTo>
                  <a:cubicBezTo>
                    <a:pt x="6023521" y="398583"/>
                    <a:pt x="6058524" y="397239"/>
                    <a:pt x="6093501" y="397239"/>
                  </a:cubicBezTo>
                  <a:lnTo>
                    <a:pt x="6093501" y="397239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16895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="" xmlns:a16="http://schemas.microsoft.com/office/drawing/2014/main" id="{C13DF0B0-801B-769C-6318-08DDE22A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Todays</a:t>
            </a:r>
            <a:r>
              <a:rPr lang="fr-FR" dirty="0"/>
              <a:t> Roadmap for </a:t>
            </a:r>
            <a:r>
              <a:rPr lang="fr-FR" dirty="0" err="1"/>
              <a:t>Early</a:t>
            </a:r>
            <a:r>
              <a:rPr lang="fr-FR" dirty="0"/>
              <a:t> TNBC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5067022-A85F-B0F7-DC53-AD0515A9A1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Hope S </a:t>
            </a:r>
            <a:r>
              <a:rPr lang="fr-FR" dirty="0" err="1"/>
              <a:t>Rugo</a:t>
            </a:r>
            <a:r>
              <a:rPr lang="fr-FR" dirty="0"/>
              <a:t> , SGBCC 2023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="" xmlns:a16="http://schemas.microsoft.com/office/drawing/2014/main" id="{9A2DEAE3-035D-ED4E-1372-675A51594368}"/>
              </a:ext>
            </a:extLst>
          </p:cNvPr>
          <p:cNvGrpSpPr/>
          <p:nvPr/>
        </p:nvGrpSpPr>
        <p:grpSpPr>
          <a:xfrm>
            <a:off x="971294" y="1276525"/>
            <a:ext cx="10626685" cy="3116083"/>
            <a:chOff x="472062" y="1212212"/>
            <a:chExt cx="10962870" cy="321466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="" xmlns:a16="http://schemas.microsoft.com/office/drawing/2014/main" id="{DD22963B-6565-BAC1-C0C7-CED555C5945F}"/>
                </a:ext>
              </a:extLst>
            </p:cNvPr>
            <p:cNvSpPr/>
            <p:nvPr/>
          </p:nvSpPr>
          <p:spPr>
            <a:xfrm>
              <a:off x="2189610" y="2638945"/>
              <a:ext cx="1667933" cy="7704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Neoadjuvant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err="1">
                  <a:solidFill>
                    <a:schemeClr val="tx1"/>
                  </a:solidFill>
                </a:rPr>
                <a:t>therapy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="" xmlns:a16="http://schemas.microsoft.com/office/drawing/2014/main" id="{DAF2F7BC-DD57-E592-4C34-25A298DD1D00}"/>
                </a:ext>
              </a:extLst>
            </p:cNvPr>
            <p:cNvSpPr/>
            <p:nvPr/>
          </p:nvSpPr>
          <p:spPr>
            <a:xfrm>
              <a:off x="4329473" y="2837331"/>
              <a:ext cx="1363133" cy="37369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solidFill>
                    <a:schemeClr val="tx1"/>
                  </a:solidFill>
                </a:rPr>
                <a:t>Non-anthracycline </a:t>
              </a:r>
              <a:r>
                <a:rPr lang="fr-FR" sz="900" dirty="0" err="1">
                  <a:solidFill>
                    <a:schemeClr val="tx1"/>
                  </a:solidFill>
                </a:rPr>
                <a:t>regimens</a:t>
              </a:r>
              <a:r>
                <a:rPr lang="fr-FR" sz="9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="" xmlns:a16="http://schemas.microsoft.com/office/drawing/2014/main" id="{2E2A262F-DCA7-C070-4F39-D2F51F817042}"/>
                </a:ext>
              </a:extLst>
            </p:cNvPr>
            <p:cNvSpPr/>
            <p:nvPr/>
          </p:nvSpPr>
          <p:spPr>
            <a:xfrm>
              <a:off x="6496941" y="2837331"/>
              <a:ext cx="1270000" cy="373695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Surgery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="" xmlns:a16="http://schemas.microsoft.com/office/drawing/2014/main" id="{55178AA5-5C9E-3183-DE4F-3D81C3580A79}"/>
                </a:ext>
              </a:extLst>
            </p:cNvPr>
            <p:cNvSpPr/>
            <p:nvPr/>
          </p:nvSpPr>
          <p:spPr>
            <a:xfrm>
              <a:off x="472062" y="1904406"/>
              <a:ext cx="1472861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T1c, N0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="" xmlns:a16="http://schemas.microsoft.com/office/drawing/2014/main" id="{7BC69592-AA26-5A74-FB1B-63001485A633}"/>
                </a:ext>
              </a:extLst>
            </p:cNvPr>
            <p:cNvSpPr/>
            <p:nvPr/>
          </p:nvSpPr>
          <p:spPr>
            <a:xfrm>
              <a:off x="472062" y="3652884"/>
              <a:ext cx="1472861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T≥2cm, </a:t>
              </a:r>
              <a:r>
                <a:rPr lang="fr-FR" sz="1400" dirty="0" err="1">
                  <a:solidFill>
                    <a:schemeClr val="tx1"/>
                  </a:solidFill>
                </a:rPr>
                <a:t>any</a:t>
              </a:r>
              <a:r>
                <a:rPr lang="fr-FR" sz="1400" dirty="0">
                  <a:solidFill>
                    <a:schemeClr val="tx1"/>
                  </a:solidFill>
                </a:rPr>
                <a:t> N+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="" xmlns:a16="http://schemas.microsoft.com/office/drawing/2014/main" id="{B50C333E-0F85-A314-A360-A5A6284163C4}"/>
                </a:ext>
              </a:extLst>
            </p:cNvPr>
            <p:cNvSpPr/>
            <p:nvPr/>
          </p:nvSpPr>
          <p:spPr>
            <a:xfrm>
              <a:off x="4321007" y="1904406"/>
              <a:ext cx="2057399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Taxane/</a:t>
              </a:r>
              <a:r>
                <a:rPr lang="fr-FR" sz="1400" dirty="0" err="1">
                  <a:solidFill>
                    <a:schemeClr val="tx1"/>
                  </a:solidFill>
                </a:rPr>
                <a:t>platinum</a:t>
              </a:r>
              <a:r>
                <a:rPr lang="fr-FR" sz="1400" dirty="0">
                  <a:solidFill>
                    <a:schemeClr val="tx1"/>
                  </a:solidFill>
                </a:rPr>
                <a:t> vs </a:t>
              </a:r>
              <a:r>
                <a:rPr lang="fr-FR" sz="1400" dirty="0" err="1">
                  <a:solidFill>
                    <a:schemeClr val="tx1"/>
                  </a:solidFill>
                </a:rPr>
                <a:t>T</a:t>
              </a:r>
              <a:r>
                <a:rPr lang="fr-FR" sz="1400" dirty="0">
                  <a:solidFill>
                    <a:schemeClr val="tx1"/>
                  </a:solidFill>
                </a:rPr>
                <a:t>/AC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="" xmlns:a16="http://schemas.microsoft.com/office/drawing/2014/main" id="{132E6EEA-4174-5A65-174C-982E11120976}"/>
                </a:ext>
              </a:extLst>
            </p:cNvPr>
            <p:cNvSpPr/>
            <p:nvPr/>
          </p:nvSpPr>
          <p:spPr>
            <a:xfrm>
              <a:off x="4321007" y="3652884"/>
              <a:ext cx="2057399" cy="49106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Tca</a:t>
              </a:r>
              <a:r>
                <a:rPr lang="fr-FR" sz="1400" dirty="0">
                  <a:solidFill>
                    <a:schemeClr val="tx1"/>
                  </a:solidFill>
                </a:rPr>
                <a:t>/AC + pembrolizumab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="" xmlns:a16="http://schemas.microsoft.com/office/drawing/2014/main" id="{8DC816CA-CED3-3CE8-E181-5D440985013F}"/>
                </a:ext>
              </a:extLst>
            </p:cNvPr>
            <p:cNvSpPr/>
            <p:nvPr/>
          </p:nvSpPr>
          <p:spPr>
            <a:xfrm>
              <a:off x="8004008" y="1908200"/>
              <a:ext cx="90593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No </a:t>
              </a:r>
              <a:r>
                <a:rPr lang="fr-FR" sz="1400" dirty="0" err="1">
                  <a:solidFill>
                    <a:schemeClr val="tx1"/>
                  </a:solidFill>
                </a:rPr>
                <a:t>pCR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="" xmlns:a16="http://schemas.microsoft.com/office/drawing/2014/main" id="{9BBD3573-9109-8590-2CB2-E548D2CC7E1C}"/>
                </a:ext>
              </a:extLst>
            </p:cNvPr>
            <p:cNvSpPr/>
            <p:nvPr/>
          </p:nvSpPr>
          <p:spPr>
            <a:xfrm>
              <a:off x="8004008" y="3656678"/>
              <a:ext cx="90593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pCR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="" xmlns:a16="http://schemas.microsoft.com/office/drawing/2014/main" id="{C879A481-3587-E6AE-1247-BE0714DF11B0}"/>
                </a:ext>
              </a:extLst>
            </p:cNvPr>
            <p:cNvSpPr/>
            <p:nvPr/>
          </p:nvSpPr>
          <p:spPr>
            <a:xfrm>
              <a:off x="9546090" y="1212212"/>
              <a:ext cx="188884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Capecitabine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="" xmlns:a16="http://schemas.microsoft.com/office/drawing/2014/main" id="{F3E0139A-59E8-E2AE-C6A6-66F6F9123048}"/>
                </a:ext>
              </a:extLst>
            </p:cNvPr>
            <p:cNvSpPr/>
            <p:nvPr/>
          </p:nvSpPr>
          <p:spPr>
            <a:xfrm>
              <a:off x="9546090" y="1908200"/>
              <a:ext cx="188884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Pembrolizumab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="" xmlns:a16="http://schemas.microsoft.com/office/drawing/2014/main" id="{1F33BA4D-9E59-041F-23AC-079B008FCA5F}"/>
                </a:ext>
              </a:extLst>
            </p:cNvPr>
            <p:cNvSpPr/>
            <p:nvPr/>
          </p:nvSpPr>
          <p:spPr>
            <a:xfrm>
              <a:off x="9546089" y="2604188"/>
              <a:ext cx="1888843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schemeClr val="tx1"/>
                  </a:solidFill>
                </a:rPr>
                <a:t>Olaparib</a:t>
              </a:r>
              <a:r>
                <a:rPr lang="fr-FR" sz="1400" dirty="0">
                  <a:solidFill>
                    <a:schemeClr val="tx1"/>
                  </a:solidFill>
                </a:rPr>
                <a:t> x one </a:t>
              </a:r>
              <a:r>
                <a:rPr lang="fr-FR" sz="1400" dirty="0" err="1">
                  <a:solidFill>
                    <a:schemeClr val="tx1"/>
                  </a:solidFill>
                </a:rPr>
                <a:t>year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="" xmlns:a16="http://schemas.microsoft.com/office/drawing/2014/main" id="{2B1BFBBE-05CD-3721-E29E-EF8CBF7ACAF2}"/>
                </a:ext>
              </a:extLst>
            </p:cNvPr>
            <p:cNvSpPr/>
            <p:nvPr/>
          </p:nvSpPr>
          <p:spPr>
            <a:xfrm>
              <a:off x="9546090" y="3369960"/>
              <a:ext cx="1888842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No </a:t>
              </a:r>
              <a:r>
                <a:rPr lang="fr-FR" sz="1400" dirty="0" err="1">
                  <a:solidFill>
                    <a:schemeClr val="tx1"/>
                  </a:solidFill>
                </a:rPr>
                <a:t>further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err="1">
                  <a:solidFill>
                    <a:schemeClr val="tx1"/>
                  </a:solidFill>
                </a:rPr>
                <a:t>therapy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="" xmlns:a16="http://schemas.microsoft.com/office/drawing/2014/main" id="{50F62F4B-466E-6747-253B-5358AD453833}"/>
                </a:ext>
              </a:extLst>
            </p:cNvPr>
            <p:cNvSpPr/>
            <p:nvPr/>
          </p:nvSpPr>
          <p:spPr>
            <a:xfrm>
              <a:off x="9546089" y="3943397"/>
              <a:ext cx="1888843" cy="483478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Complete one </a:t>
              </a:r>
              <a:r>
                <a:rPr lang="fr-FR" sz="1400" dirty="0" err="1">
                  <a:solidFill>
                    <a:schemeClr val="tx1"/>
                  </a:solidFill>
                </a:rPr>
                <a:t>year</a:t>
              </a:r>
              <a:r>
                <a:rPr lang="fr-FR" sz="1400" dirty="0">
                  <a:solidFill>
                    <a:schemeClr val="tx1"/>
                  </a:solidFill>
                </a:rPr>
                <a:t> pembrolizumab?</a:t>
              </a:r>
            </a:p>
          </p:txBody>
        </p:sp>
        <p:cxnSp>
          <p:nvCxnSpPr>
            <p:cNvPr id="33" name="Connecteur droit avec flèche 32">
              <a:extLst>
                <a:ext uri="{FF2B5EF4-FFF2-40B4-BE49-F238E27FC236}">
                  <a16:creationId xmlns="" xmlns:a16="http://schemas.microsoft.com/office/drawing/2014/main" id="{7D96DB5E-E4D4-D96E-D00D-74092C12244E}"/>
                </a:ext>
              </a:extLst>
            </p:cNvPr>
            <p:cNvCxnSpPr>
              <a:stCxn id="11" idx="3"/>
              <a:endCxn id="13" idx="0"/>
            </p:cNvCxnSpPr>
            <p:nvPr/>
          </p:nvCxnSpPr>
          <p:spPr>
            <a:xfrm>
              <a:off x="1944923" y="2149940"/>
              <a:ext cx="1078654" cy="48900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="" xmlns:a16="http://schemas.microsoft.com/office/drawing/2014/main" id="{36C47890-7B60-8566-C4D6-8BD491D62F1F}"/>
                </a:ext>
              </a:extLst>
            </p:cNvPr>
            <p:cNvCxnSpPr>
              <a:stCxn id="12" idx="3"/>
              <a:endCxn id="13" idx="2"/>
            </p:cNvCxnSpPr>
            <p:nvPr/>
          </p:nvCxnSpPr>
          <p:spPr>
            <a:xfrm flipV="1">
              <a:off x="1944923" y="3409412"/>
              <a:ext cx="1078654" cy="4890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="" xmlns:a16="http://schemas.microsoft.com/office/drawing/2014/main" id="{175AAEF6-64E1-D14D-1DEC-893486748519}"/>
                </a:ext>
              </a:extLst>
            </p:cNvPr>
            <p:cNvCxnSpPr>
              <a:stCxn id="13" idx="0"/>
              <a:endCxn id="15" idx="1"/>
            </p:cNvCxnSpPr>
            <p:nvPr/>
          </p:nvCxnSpPr>
          <p:spPr>
            <a:xfrm flipV="1">
              <a:off x="3023577" y="2149940"/>
              <a:ext cx="1297430" cy="48900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>
              <a:extLst>
                <a:ext uri="{FF2B5EF4-FFF2-40B4-BE49-F238E27FC236}">
                  <a16:creationId xmlns="" xmlns:a16="http://schemas.microsoft.com/office/drawing/2014/main" id="{91D6C1E4-71EA-B4E6-4169-3F26B69778D5}"/>
                </a:ext>
              </a:extLst>
            </p:cNvPr>
            <p:cNvCxnSpPr>
              <a:stCxn id="13" idx="2"/>
              <a:endCxn id="16" idx="1"/>
            </p:cNvCxnSpPr>
            <p:nvPr/>
          </p:nvCxnSpPr>
          <p:spPr>
            <a:xfrm>
              <a:off x="3023577" y="3409412"/>
              <a:ext cx="1297430" cy="48900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="" xmlns:a16="http://schemas.microsoft.com/office/drawing/2014/main" id="{AF51F29B-8268-58A8-FA50-62515020657C}"/>
                </a:ext>
              </a:extLst>
            </p:cNvPr>
            <p:cNvCxnSpPr>
              <a:stCxn id="13" idx="3"/>
              <a:endCxn id="17" idx="1"/>
            </p:cNvCxnSpPr>
            <p:nvPr/>
          </p:nvCxnSpPr>
          <p:spPr>
            <a:xfrm>
              <a:off x="3857543" y="3024179"/>
              <a:ext cx="47193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="" xmlns:a16="http://schemas.microsoft.com/office/drawing/2014/main" id="{A84A4D83-5D69-4D87-4468-260A4D1A16FF}"/>
                </a:ext>
              </a:extLst>
            </p:cNvPr>
            <p:cNvCxnSpPr>
              <a:stCxn id="15" idx="3"/>
              <a:endCxn id="18" idx="0"/>
            </p:cNvCxnSpPr>
            <p:nvPr/>
          </p:nvCxnSpPr>
          <p:spPr>
            <a:xfrm>
              <a:off x="6378406" y="2149940"/>
              <a:ext cx="753535" cy="68739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="" xmlns:a16="http://schemas.microsoft.com/office/drawing/2014/main" id="{299BCD7C-E8A9-5D2D-0BCD-87A4A3B6511F}"/>
                </a:ext>
              </a:extLst>
            </p:cNvPr>
            <p:cNvCxnSpPr>
              <a:stCxn id="16" idx="3"/>
              <a:endCxn id="18" idx="2"/>
            </p:cNvCxnSpPr>
            <p:nvPr/>
          </p:nvCxnSpPr>
          <p:spPr>
            <a:xfrm flipV="1">
              <a:off x="6378406" y="3211026"/>
              <a:ext cx="753535" cy="6873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="" xmlns:a16="http://schemas.microsoft.com/office/drawing/2014/main" id="{3243D2C6-58FF-3A12-F2DA-EE7EB907FD77}"/>
                </a:ext>
              </a:extLst>
            </p:cNvPr>
            <p:cNvCxnSpPr>
              <a:stCxn id="18" idx="0"/>
              <a:endCxn id="19" idx="1"/>
            </p:cNvCxnSpPr>
            <p:nvPr/>
          </p:nvCxnSpPr>
          <p:spPr>
            <a:xfrm flipV="1">
              <a:off x="7131941" y="2149939"/>
              <a:ext cx="872067" cy="6873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="" xmlns:a16="http://schemas.microsoft.com/office/drawing/2014/main" id="{3747AE4F-DF1B-5D5A-8EAA-F1FC2864B8E5}"/>
                </a:ext>
              </a:extLst>
            </p:cNvPr>
            <p:cNvCxnSpPr>
              <a:stCxn id="18" idx="2"/>
              <a:endCxn id="22" idx="1"/>
            </p:cNvCxnSpPr>
            <p:nvPr/>
          </p:nvCxnSpPr>
          <p:spPr>
            <a:xfrm>
              <a:off x="7131941" y="3211026"/>
              <a:ext cx="872067" cy="68739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="" xmlns:a16="http://schemas.microsoft.com/office/drawing/2014/main" id="{1BC58F6A-0CA3-9F59-FA32-B1AB1008E8F1}"/>
                </a:ext>
              </a:extLst>
            </p:cNvPr>
            <p:cNvCxnSpPr>
              <a:stCxn id="19" idx="3"/>
              <a:endCxn id="23" idx="1"/>
            </p:cNvCxnSpPr>
            <p:nvPr/>
          </p:nvCxnSpPr>
          <p:spPr>
            <a:xfrm flipV="1">
              <a:off x="8909940" y="1453951"/>
              <a:ext cx="636150" cy="6959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="" xmlns:a16="http://schemas.microsoft.com/office/drawing/2014/main" id="{3D5FE238-DBE0-F4CA-D625-5DAE40C2A9C0}"/>
                </a:ext>
              </a:extLst>
            </p:cNvPr>
            <p:cNvCxnSpPr>
              <a:stCxn id="19" idx="3"/>
              <a:endCxn id="24" idx="1"/>
            </p:cNvCxnSpPr>
            <p:nvPr/>
          </p:nvCxnSpPr>
          <p:spPr>
            <a:xfrm>
              <a:off x="8909940" y="2149939"/>
              <a:ext cx="63615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="" xmlns:a16="http://schemas.microsoft.com/office/drawing/2014/main" id="{15016962-D455-76A0-EEEC-CB158293FBAD}"/>
                </a:ext>
              </a:extLst>
            </p:cNvPr>
            <p:cNvCxnSpPr>
              <a:stCxn id="19" idx="3"/>
              <a:endCxn id="25" idx="1"/>
            </p:cNvCxnSpPr>
            <p:nvPr/>
          </p:nvCxnSpPr>
          <p:spPr>
            <a:xfrm>
              <a:off x="8909940" y="2149939"/>
              <a:ext cx="636149" cy="6959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avec flèche 58">
              <a:extLst>
                <a:ext uri="{FF2B5EF4-FFF2-40B4-BE49-F238E27FC236}">
                  <a16:creationId xmlns="" xmlns:a16="http://schemas.microsoft.com/office/drawing/2014/main" id="{5D6D54F8-2F6C-A3BA-C899-B69C0B8F3A1F}"/>
                </a:ext>
              </a:extLst>
            </p:cNvPr>
            <p:cNvCxnSpPr>
              <a:stCxn id="22" idx="3"/>
              <a:endCxn id="26" idx="1"/>
            </p:cNvCxnSpPr>
            <p:nvPr/>
          </p:nvCxnSpPr>
          <p:spPr>
            <a:xfrm flipV="1">
              <a:off x="8909940" y="3611699"/>
              <a:ext cx="636150" cy="28671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>
              <a:extLst>
                <a:ext uri="{FF2B5EF4-FFF2-40B4-BE49-F238E27FC236}">
                  <a16:creationId xmlns="" xmlns:a16="http://schemas.microsoft.com/office/drawing/2014/main" id="{54CC44EE-B4C6-11EA-5CAB-7B303F307619}"/>
                </a:ext>
              </a:extLst>
            </p:cNvPr>
            <p:cNvCxnSpPr>
              <a:stCxn id="22" idx="3"/>
              <a:endCxn id="27" idx="1"/>
            </p:cNvCxnSpPr>
            <p:nvPr/>
          </p:nvCxnSpPr>
          <p:spPr>
            <a:xfrm>
              <a:off x="8909940" y="3898417"/>
              <a:ext cx="636149" cy="28671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>
              <a:extLst>
                <a:ext uri="{FF2B5EF4-FFF2-40B4-BE49-F238E27FC236}">
                  <a16:creationId xmlns="" xmlns:a16="http://schemas.microsoft.com/office/drawing/2014/main" id="{645CEC2E-66D8-5CA5-F035-0DFFF73A662C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>
              <a:off x="10490511" y="1695690"/>
              <a:ext cx="0" cy="2125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="" xmlns:a16="http://schemas.microsoft.com/office/drawing/2014/main" id="{D91481AC-33B3-3C66-EA6A-CF344CC23240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>
            <a:xfrm>
              <a:off x="10490511" y="2391678"/>
              <a:ext cx="0" cy="2125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79584211-1F2B-2F3B-411A-0261E0BF811C}"/>
                </a:ext>
              </a:extLst>
            </p:cNvPr>
            <p:cNvSpPr txBox="1"/>
            <p:nvPr/>
          </p:nvSpPr>
          <p:spPr>
            <a:xfrm>
              <a:off x="8620156" y="1562545"/>
              <a:ext cx="6078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Wild type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819D342D-5D92-E7FB-D8E4-C64EA4E9F8AC}"/>
                </a:ext>
              </a:extLst>
            </p:cNvPr>
            <p:cNvSpPr txBox="1"/>
            <p:nvPr/>
          </p:nvSpPr>
          <p:spPr>
            <a:xfrm>
              <a:off x="8545897" y="2514149"/>
              <a:ext cx="7280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/>
                <a:t>gBRCA</a:t>
              </a:r>
              <a:r>
                <a:rPr lang="fr-FR" sz="800" dirty="0"/>
                <a:t> mut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="" xmlns:a16="http://schemas.microsoft.com/office/drawing/2014/main" id="{64569CE5-EAA3-403F-D171-9EF5A3863BA0}"/>
              </a:ext>
            </a:extLst>
          </p:cNvPr>
          <p:cNvGrpSpPr/>
          <p:nvPr/>
        </p:nvGrpSpPr>
        <p:grpSpPr>
          <a:xfrm>
            <a:off x="1241218" y="4817619"/>
            <a:ext cx="10216200" cy="343228"/>
            <a:chOff x="741985" y="5203469"/>
            <a:chExt cx="10539399" cy="354086"/>
          </a:xfrm>
        </p:grpSpPr>
        <p:sp>
          <p:nvSpPr>
            <p:cNvPr id="70" name="Rectangle : coins arrondis 69">
              <a:extLst>
                <a:ext uri="{FF2B5EF4-FFF2-40B4-BE49-F238E27FC236}">
                  <a16:creationId xmlns="" xmlns:a16="http://schemas.microsoft.com/office/drawing/2014/main" id="{82909512-7783-159D-5EF4-27EAF888F19E}"/>
                </a:ext>
              </a:extLst>
            </p:cNvPr>
            <p:cNvSpPr/>
            <p:nvPr/>
          </p:nvSpPr>
          <p:spPr>
            <a:xfrm>
              <a:off x="741985" y="5203469"/>
              <a:ext cx="1230365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T1a/b, N0</a:t>
              </a:r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="" xmlns:a16="http://schemas.microsoft.com/office/drawing/2014/main" id="{C9B8BBA4-A05E-1196-D853-E7D18D37B0EF}"/>
                </a:ext>
              </a:extLst>
            </p:cNvPr>
            <p:cNvSpPr/>
            <p:nvPr/>
          </p:nvSpPr>
          <p:spPr>
            <a:xfrm>
              <a:off x="3099107" y="5203469"/>
              <a:ext cx="1230365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>
                  <a:solidFill>
                    <a:schemeClr val="tx1"/>
                  </a:solidFill>
                </a:rPr>
                <a:t>Surgery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 : coins arrondis 71">
              <a:extLst>
                <a:ext uri="{FF2B5EF4-FFF2-40B4-BE49-F238E27FC236}">
                  <a16:creationId xmlns="" xmlns:a16="http://schemas.microsoft.com/office/drawing/2014/main" id="{4327A6A3-7262-C8CD-7F6B-889536215982}"/>
                </a:ext>
              </a:extLst>
            </p:cNvPr>
            <p:cNvSpPr/>
            <p:nvPr/>
          </p:nvSpPr>
          <p:spPr>
            <a:xfrm>
              <a:off x="5087599" y="5203469"/>
              <a:ext cx="1472861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+/- </a:t>
              </a:r>
              <a:r>
                <a:rPr lang="fr-FR" sz="1200" dirty="0" err="1">
                  <a:solidFill>
                    <a:schemeClr val="tx1"/>
                  </a:solidFill>
                </a:rPr>
                <a:t>chemotherapy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="" xmlns:a16="http://schemas.microsoft.com/office/drawing/2014/main" id="{66940931-4954-7ADD-5BF2-F6D6B72032A6}"/>
                </a:ext>
              </a:extLst>
            </p:cNvPr>
            <p:cNvSpPr/>
            <p:nvPr/>
          </p:nvSpPr>
          <p:spPr>
            <a:xfrm>
              <a:off x="7318587" y="5203469"/>
              <a:ext cx="3962797" cy="3540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tx1"/>
                  </a:solidFill>
                </a:rPr>
                <a:t>Taxane/</a:t>
              </a:r>
              <a:r>
                <a:rPr lang="fr-FR" sz="1200" dirty="0" err="1">
                  <a:solidFill>
                    <a:schemeClr val="tx1"/>
                  </a:solidFill>
                </a:rPr>
                <a:t>carboplatin</a:t>
              </a:r>
              <a:r>
                <a:rPr lang="fr-FR" sz="1200" dirty="0">
                  <a:solidFill>
                    <a:schemeClr val="tx1"/>
                  </a:solidFill>
                </a:rPr>
                <a:t> vs </a:t>
              </a:r>
              <a:r>
                <a:rPr lang="fr-FR" sz="1200" dirty="0" err="1">
                  <a:solidFill>
                    <a:schemeClr val="tx1"/>
                  </a:solidFill>
                </a:rPr>
                <a:t>docetaxel</a:t>
              </a:r>
              <a:r>
                <a:rPr lang="fr-FR" sz="1200" dirty="0">
                  <a:solidFill>
                    <a:schemeClr val="tx1"/>
                  </a:solidFill>
                </a:rPr>
                <a:t>/cyclophosphamide</a:t>
              </a:r>
            </a:p>
          </p:txBody>
        </p:sp>
        <p:cxnSp>
          <p:nvCxnSpPr>
            <p:cNvPr id="75" name="Connecteur droit avec flèche 74">
              <a:extLst>
                <a:ext uri="{FF2B5EF4-FFF2-40B4-BE49-F238E27FC236}">
                  <a16:creationId xmlns="" xmlns:a16="http://schemas.microsoft.com/office/drawing/2014/main" id="{93CCF0A3-F57D-BE93-17E9-F5CE548BF0DD}"/>
                </a:ext>
              </a:extLst>
            </p:cNvPr>
            <p:cNvCxnSpPr>
              <a:stCxn id="70" idx="3"/>
              <a:endCxn id="71" idx="1"/>
            </p:cNvCxnSpPr>
            <p:nvPr/>
          </p:nvCxnSpPr>
          <p:spPr>
            <a:xfrm>
              <a:off x="1972350" y="5380512"/>
              <a:ext cx="1126757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>
              <a:extLst>
                <a:ext uri="{FF2B5EF4-FFF2-40B4-BE49-F238E27FC236}">
                  <a16:creationId xmlns="" xmlns:a16="http://schemas.microsoft.com/office/drawing/2014/main" id="{981C0858-76BC-6741-1EAA-946B890718C4}"/>
                </a:ext>
              </a:extLst>
            </p:cNvPr>
            <p:cNvCxnSpPr>
              <a:stCxn id="71" idx="3"/>
              <a:endCxn id="72" idx="1"/>
            </p:cNvCxnSpPr>
            <p:nvPr/>
          </p:nvCxnSpPr>
          <p:spPr>
            <a:xfrm>
              <a:off x="4329472" y="5380512"/>
              <a:ext cx="758127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>
              <a:extLst>
                <a:ext uri="{FF2B5EF4-FFF2-40B4-BE49-F238E27FC236}">
                  <a16:creationId xmlns="" xmlns:a16="http://schemas.microsoft.com/office/drawing/2014/main" id="{6D2BD98B-96DD-F18E-47E1-7D59C120E939}"/>
                </a:ext>
              </a:extLst>
            </p:cNvPr>
            <p:cNvCxnSpPr>
              <a:stCxn id="72" idx="3"/>
              <a:endCxn id="73" idx="1"/>
            </p:cNvCxnSpPr>
            <p:nvPr/>
          </p:nvCxnSpPr>
          <p:spPr>
            <a:xfrm>
              <a:off x="6560460" y="5380512"/>
              <a:ext cx="758127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à coins arrondis 37">
            <a:extLst>
              <a:ext uri="{FF2B5EF4-FFF2-40B4-BE49-F238E27FC236}">
                <a16:creationId xmlns="" xmlns:a16="http://schemas.microsoft.com/office/drawing/2014/main" id="{C6AC9362-1AC2-D8E7-B00D-9C10B386C98E}"/>
              </a:ext>
            </a:extLst>
          </p:cNvPr>
          <p:cNvSpPr/>
          <p:nvPr/>
        </p:nvSpPr>
        <p:spPr>
          <a:xfrm>
            <a:off x="833374" y="951300"/>
            <a:ext cx="11043886" cy="495539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139562B6-91CC-C865-BB41-DA0DD1829669}"/>
              </a:ext>
            </a:extLst>
          </p:cNvPr>
          <p:cNvSpPr txBox="1"/>
          <p:nvPr/>
        </p:nvSpPr>
        <p:spPr>
          <a:xfrm>
            <a:off x="3921619" y="5401660"/>
            <a:ext cx="490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gBRCA</a:t>
            </a:r>
            <a:r>
              <a:rPr lang="fr-FR" dirty="0"/>
              <a:t> mutation: </a:t>
            </a:r>
            <a:r>
              <a:rPr lang="fr-FR" dirty="0" err="1"/>
              <a:t>neoadjuvant</a:t>
            </a:r>
            <a:r>
              <a:rPr lang="fr-FR" dirty="0"/>
              <a:t> PARP </a:t>
            </a:r>
            <a:r>
              <a:rPr lang="fr-FR" dirty="0" err="1"/>
              <a:t>inhibitors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8850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3499D562-A3B6-044A-B7B5-50ED1BA3E45E}"/>
              </a:ext>
            </a:extLst>
          </p:cNvPr>
          <p:cNvSpPr/>
          <p:nvPr/>
        </p:nvSpPr>
        <p:spPr>
          <a:xfrm>
            <a:off x="9005170" y="3534472"/>
            <a:ext cx="2520000" cy="252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3E89EA06-F4FB-804A-B5D4-B643E1A6C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Dr Caroline BAILLEUX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73E0DAE4-A2E8-464F-9FD4-E51B0983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863"/>
            <a:ext cx="10515600" cy="98082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Traitements anti-</a:t>
            </a:r>
            <a:r>
              <a:rPr lang="en-US" dirty="0" err="1">
                <a:solidFill>
                  <a:srgbClr val="000000"/>
                </a:solidFill>
              </a:rPr>
              <a:t>hormonaux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415B80C-573E-D44D-9413-CF6C3676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Centre Antoine Lacassagne Nice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6EE0D211-7C3E-0143-853C-A6F94D741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70" y="3534472"/>
            <a:ext cx="2520000" cy="252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1078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FC3CA7B0-F494-227F-29B1-7C9905C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tout </a:t>
            </a:r>
            <a:r>
              <a:rPr lang="en-GB" dirty="0" err="1"/>
              <a:t>seigneur</a:t>
            </a:r>
            <a:r>
              <a:rPr lang="en-GB" dirty="0"/>
              <a:t>, tout </a:t>
            </a:r>
            <a:r>
              <a:rPr lang="en-GB" dirty="0" err="1"/>
              <a:t>honneur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EDA1818-F1DA-054A-7C59-8657C367C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5722C16-499D-EE82-7196-4EA34F3B5A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8711" y="1864701"/>
            <a:ext cx="7741204" cy="3688253"/>
          </a:xfrm>
        </p:spPr>
        <p:txBody>
          <a:bodyPr/>
          <a:lstStyle/>
          <a:p>
            <a:r>
              <a:rPr lang="en-GB" dirty="0"/>
              <a:t>Viale a </a:t>
            </a:r>
            <a:r>
              <a:rPr lang="en-GB" dirty="0" err="1"/>
              <a:t>présenté</a:t>
            </a:r>
            <a:r>
              <a:rPr lang="en-GB" dirty="0"/>
              <a:t> </a:t>
            </a:r>
            <a:r>
              <a:rPr lang="en-GB" dirty="0" err="1"/>
              <a:t>l’histoire</a:t>
            </a:r>
            <a:r>
              <a:rPr lang="en-GB" dirty="0"/>
              <a:t> des </a:t>
            </a:r>
            <a:r>
              <a:rPr lang="en-GB" dirty="0" err="1"/>
              <a:t>biomarqueurs</a:t>
            </a:r>
            <a:r>
              <a:rPr lang="en-GB" dirty="0"/>
              <a:t> dans la prise en charge des cancers du sein </a:t>
            </a:r>
            <a:r>
              <a:rPr lang="en-GB" dirty="0" err="1"/>
              <a:t>depuis</a:t>
            </a:r>
            <a:r>
              <a:rPr lang="en-GB" dirty="0"/>
              <a:t> les </a:t>
            </a:r>
            <a:r>
              <a:rPr lang="en-GB" dirty="0" err="1"/>
              <a:t>récepteurs</a:t>
            </a:r>
            <a:r>
              <a:rPr lang="en-GB" dirty="0"/>
              <a:t> </a:t>
            </a:r>
            <a:r>
              <a:rPr lang="en-GB" dirty="0" err="1"/>
              <a:t>hormonaux</a:t>
            </a:r>
            <a:r>
              <a:rPr lang="en-GB" dirty="0"/>
              <a:t> </a:t>
            </a:r>
            <a:r>
              <a:rPr lang="en-GB" dirty="0" err="1"/>
              <a:t>jusqu’aux</a:t>
            </a:r>
            <a:r>
              <a:rPr lang="en-GB" dirty="0"/>
              <a:t> HER2 low, </a:t>
            </a:r>
            <a:r>
              <a:rPr lang="en-GB" dirty="0" err="1"/>
              <a:t>gBRCA</a:t>
            </a:r>
            <a:r>
              <a:rPr lang="en-GB" dirty="0"/>
              <a:t>, PD-L1, PIK3CA et les </a:t>
            </a:r>
            <a:r>
              <a:rPr lang="en-GB" dirty="0" err="1"/>
              <a:t>prochains</a:t>
            </a:r>
            <a:r>
              <a:rPr lang="en-GB" dirty="0"/>
              <a:t> …</a:t>
            </a:r>
            <a:r>
              <a:rPr lang="en-GB" dirty="0" err="1"/>
              <a:t>même</a:t>
            </a:r>
            <a:r>
              <a:rPr lang="en-GB" dirty="0"/>
              <a:t> </a:t>
            </a:r>
            <a:r>
              <a:rPr lang="en-GB" dirty="0" err="1"/>
              <a:t>s’ils</a:t>
            </a:r>
            <a:r>
              <a:rPr lang="en-GB" dirty="0"/>
              <a:t> </a:t>
            </a:r>
            <a:r>
              <a:rPr lang="en-GB" dirty="0" err="1"/>
              <a:t>concernent</a:t>
            </a:r>
            <a:r>
              <a:rPr lang="en-GB" dirty="0"/>
              <a:t> surtout les cancers du sein </a:t>
            </a:r>
            <a:r>
              <a:rPr lang="en-GB" dirty="0" err="1"/>
              <a:t>métastatiques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8614FEC9-C1C3-44AD-9D3F-AAB2061163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L’award</a:t>
            </a:r>
            <a:r>
              <a:rPr lang="en-GB" dirty="0"/>
              <a:t> du SGBCC 2023 a </a:t>
            </a:r>
            <a:r>
              <a:rPr lang="en-GB" dirty="0" err="1"/>
              <a:t>été</a:t>
            </a:r>
            <a:r>
              <a:rPr lang="en-GB" dirty="0"/>
              <a:t> remis à un </a:t>
            </a:r>
            <a:r>
              <a:rPr lang="en-GB" dirty="0" err="1"/>
              <a:t>pathologiste</a:t>
            </a:r>
            <a:r>
              <a:rPr lang="en-GB" dirty="0"/>
              <a:t> Beppe Viale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98FABF22-AD92-8E6E-CF32-BE1310697F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977" y="2976460"/>
            <a:ext cx="2667000" cy="1464734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DE226B5F-FFA5-39B2-F60C-3FB7E6597DE6}"/>
              </a:ext>
            </a:extLst>
          </p:cNvPr>
          <p:cNvGrpSpPr/>
          <p:nvPr/>
        </p:nvGrpSpPr>
        <p:grpSpPr>
          <a:xfrm>
            <a:off x="4337242" y="4109926"/>
            <a:ext cx="6268875" cy="1702967"/>
            <a:chOff x="4261042" y="4109926"/>
            <a:chExt cx="6268875" cy="1702967"/>
          </a:xfrm>
        </p:grpSpPr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154FE0A1-3A73-81C8-698F-049E4C986483}"/>
                </a:ext>
              </a:extLst>
            </p:cNvPr>
            <p:cNvSpPr txBox="1"/>
            <p:nvPr/>
          </p:nvSpPr>
          <p:spPr>
            <a:xfrm>
              <a:off x="4261042" y="4109926"/>
              <a:ext cx="2499402" cy="170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HER 3</a:t>
              </a:r>
            </a:p>
            <a:p>
              <a:pPr marL="285750" indent="-285750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Androgen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receptors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ESR1 mutations</a:t>
              </a:r>
            </a:p>
            <a:p>
              <a:pPr marL="285750" indent="-285750">
                <a:lnSpc>
                  <a:spcPct val="150000"/>
                </a:lnSpc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HER2 mutations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90EF874E-CDFC-D330-3EB1-F79CC7C56F43}"/>
                </a:ext>
              </a:extLst>
            </p:cNvPr>
            <p:cNvSpPr txBox="1"/>
            <p:nvPr/>
          </p:nvSpPr>
          <p:spPr>
            <a:xfrm>
              <a:off x="8062575" y="4109926"/>
              <a:ext cx="2467342" cy="170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1"/>
                </a:buClr>
              </a:pP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Anti-HER3 </a:t>
              </a: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ADCs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Clr>
                  <a:schemeClr val="accent1"/>
                </a:buClr>
              </a:pP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Anti-</a:t>
              </a: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androgen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therapy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Clr>
                  <a:schemeClr val="accent1"/>
                </a:buClr>
              </a:pP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SERDs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Clr>
                  <a:schemeClr val="accent1"/>
                </a:buClr>
              </a:pP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TK-</a:t>
              </a: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inhibitors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; (</a:t>
              </a:r>
              <a:r>
                <a:rPr lang="fr-FR" dirty="0" err="1">
                  <a:latin typeface="Arial" panose="020B0604020202020204" pitchFamily="34" charset="0"/>
                  <a:cs typeface="Arial" panose="020B0604020202020204" pitchFamily="34" charset="0"/>
                </a:rPr>
                <a:t>ADCs</a:t>
              </a:r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4" name="Flèche vers la droite 13">
              <a:extLst>
                <a:ext uri="{FF2B5EF4-FFF2-40B4-BE49-F238E27FC236}">
                  <a16:creationId xmlns="" xmlns:a16="http://schemas.microsoft.com/office/drawing/2014/main" id="{1DED99AD-588B-3676-D16C-AE5D4A18A4D4}"/>
                </a:ext>
              </a:extLst>
            </p:cNvPr>
            <p:cNvSpPr/>
            <p:nvPr/>
          </p:nvSpPr>
          <p:spPr>
            <a:xfrm>
              <a:off x="7035800" y="4275667"/>
              <a:ext cx="465667" cy="26246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vers la droite 14">
              <a:extLst>
                <a:ext uri="{FF2B5EF4-FFF2-40B4-BE49-F238E27FC236}">
                  <a16:creationId xmlns="" xmlns:a16="http://schemas.microsoft.com/office/drawing/2014/main" id="{707FB5D2-DBD5-D460-8A5A-56C5BAEB4486}"/>
                </a:ext>
              </a:extLst>
            </p:cNvPr>
            <p:cNvSpPr/>
            <p:nvPr/>
          </p:nvSpPr>
          <p:spPr>
            <a:xfrm>
              <a:off x="7035800" y="4684889"/>
              <a:ext cx="465667" cy="26246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a droite 15">
              <a:extLst>
                <a:ext uri="{FF2B5EF4-FFF2-40B4-BE49-F238E27FC236}">
                  <a16:creationId xmlns="" xmlns:a16="http://schemas.microsoft.com/office/drawing/2014/main" id="{9EA6EDF5-73D0-DD4B-748E-A2109DA81D37}"/>
                </a:ext>
              </a:extLst>
            </p:cNvPr>
            <p:cNvSpPr/>
            <p:nvPr/>
          </p:nvSpPr>
          <p:spPr>
            <a:xfrm>
              <a:off x="7035800" y="5094111"/>
              <a:ext cx="465667" cy="26246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vers la droite 16">
              <a:extLst>
                <a:ext uri="{FF2B5EF4-FFF2-40B4-BE49-F238E27FC236}">
                  <a16:creationId xmlns="" xmlns:a16="http://schemas.microsoft.com/office/drawing/2014/main" id="{E533472B-5012-8CED-36F8-BB938DCF4D4A}"/>
                </a:ext>
              </a:extLst>
            </p:cNvPr>
            <p:cNvSpPr/>
            <p:nvPr/>
          </p:nvSpPr>
          <p:spPr>
            <a:xfrm>
              <a:off x="7035800" y="5503333"/>
              <a:ext cx="465667" cy="26246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7774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FC3CA7B0-F494-227F-29B1-7C9905C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intérêt Caroline BAILLEUX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EDA1818-F1DA-054A-7C59-8657C367C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2000" dirty="0">
                <a:latin typeface="Arial Narrow" panose="020B0606020202030204" pitchFamily="34" charset="0"/>
              </a:rPr>
              <a:t>Lilly, Pfizer, Novartis, </a:t>
            </a:r>
            <a:r>
              <a:rPr lang="fr-FR" sz="2000" dirty="0" err="1">
                <a:latin typeface="Arial Narrow" panose="020B0606020202030204" pitchFamily="34" charset="0"/>
              </a:rPr>
              <a:t>Viatris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Seagen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AstraZeneca</a:t>
            </a:r>
            <a:r>
              <a:rPr lang="fr-FR" sz="2000" dirty="0">
                <a:latin typeface="Arial Narrow" panose="020B0606020202030204" pitchFamily="34" charset="0"/>
              </a:rPr>
              <a:t> et </a:t>
            </a:r>
            <a:r>
              <a:rPr lang="fr-FR" sz="2000" dirty="0" err="1">
                <a:latin typeface="Arial Narrow" panose="020B0606020202030204" pitchFamily="34" charset="0"/>
              </a:rPr>
              <a:t>Daiichi</a:t>
            </a:r>
            <a:endParaRPr lang="fr-FR" sz="2000" dirty="0">
              <a:latin typeface="Arial Narrow" panose="020B0606020202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312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="" xmlns:a16="http://schemas.microsoft.com/office/drawing/2014/main" id="{1A4CD69E-FDF4-29E9-D7FE-B0FFF180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0E54DAE3-734A-A0FA-03E6-CA97AD8CF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Sous-titre 17">
            <a:extLst>
              <a:ext uri="{FF2B5EF4-FFF2-40B4-BE49-F238E27FC236}">
                <a16:creationId xmlns="" xmlns:a16="http://schemas.microsoft.com/office/drawing/2014/main" id="{51F0C661-2CDC-4B50-59E2-623A76ECDC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373" y="1323004"/>
            <a:ext cx="11141749" cy="1362489"/>
          </a:xfrm>
        </p:spPr>
        <p:txBody>
          <a:bodyPr/>
          <a:lstStyle/>
          <a:p>
            <a:r>
              <a:rPr lang="fr-FR" sz="1600" dirty="0"/>
              <a:t>A patient has </a:t>
            </a:r>
            <a:r>
              <a:rPr lang="fr-FR" sz="1600" dirty="0" err="1"/>
              <a:t>developed</a:t>
            </a:r>
            <a:r>
              <a:rPr lang="fr-FR" sz="1600" dirty="0"/>
              <a:t> </a:t>
            </a:r>
            <a:r>
              <a:rPr lang="fr-FR" sz="1600" dirty="0" err="1"/>
              <a:t>isolated</a:t>
            </a:r>
            <a:r>
              <a:rPr lang="fr-FR" sz="1600" dirty="0"/>
              <a:t> local </a:t>
            </a:r>
            <a:r>
              <a:rPr lang="fr-FR" sz="1600" dirty="0" err="1"/>
              <a:t>regional</a:t>
            </a:r>
            <a:r>
              <a:rPr lang="fr-FR" sz="1600" dirty="0"/>
              <a:t> </a:t>
            </a:r>
            <a:r>
              <a:rPr lang="fr-FR" sz="1600" dirty="0" err="1"/>
              <a:t>recurrence</a:t>
            </a:r>
            <a:r>
              <a:rPr lang="fr-FR" sz="1600" dirty="0"/>
              <a:t> 4 </a:t>
            </a:r>
            <a:r>
              <a:rPr lang="fr-FR" sz="1600" dirty="0" err="1"/>
              <a:t>year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initial </a:t>
            </a:r>
            <a:r>
              <a:rPr lang="fr-FR" sz="1600" dirty="0" err="1"/>
              <a:t>diagnosis</a:t>
            </a:r>
            <a:r>
              <a:rPr lang="fr-FR" sz="1600" dirty="0"/>
              <a:t> </a:t>
            </a:r>
            <a:r>
              <a:rPr lang="fr-FR" sz="1600" dirty="0" err="1"/>
              <a:t>while</a:t>
            </a:r>
            <a:r>
              <a:rPr lang="fr-FR" sz="1600" dirty="0"/>
              <a:t> on adjuvant aromatase </a:t>
            </a:r>
            <a:r>
              <a:rPr lang="fr-FR" sz="1600" dirty="0" err="1"/>
              <a:t>inhibitor</a:t>
            </a:r>
            <a:r>
              <a:rPr lang="fr-FR" sz="1600" dirty="0"/>
              <a:t> </a:t>
            </a:r>
            <a:r>
              <a:rPr lang="fr-FR" sz="1600" dirty="0" err="1"/>
              <a:t>therapy</a:t>
            </a:r>
            <a:r>
              <a:rPr lang="fr-FR" sz="1600" dirty="0"/>
              <a:t>. The </a:t>
            </a:r>
            <a:r>
              <a:rPr lang="fr-FR" sz="1600" dirty="0" err="1"/>
              <a:t>tumor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strongly</a:t>
            </a:r>
            <a:r>
              <a:rPr lang="fr-FR" sz="1600" dirty="0"/>
              <a:t> ER positive and HER2 </a:t>
            </a:r>
            <a:r>
              <a:rPr lang="fr-FR" sz="1600" dirty="0" err="1"/>
              <a:t>negative</a:t>
            </a:r>
            <a:r>
              <a:rPr lang="fr-FR" sz="1600" dirty="0"/>
              <a:t>. A </a:t>
            </a:r>
            <a:r>
              <a:rPr lang="fr-FR" sz="1600" dirty="0" err="1"/>
              <a:t>staging</a:t>
            </a:r>
            <a:r>
              <a:rPr lang="fr-FR" sz="1600" dirty="0"/>
              <a:t> </a:t>
            </a:r>
            <a:r>
              <a:rPr lang="fr-FR" sz="1600" dirty="0" err="1"/>
              <a:t>work</a:t>
            </a:r>
            <a:r>
              <a:rPr lang="fr-FR" sz="1600" dirty="0"/>
              <a:t> up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negative</a:t>
            </a:r>
            <a:r>
              <a:rPr lang="fr-FR" sz="1600" dirty="0"/>
              <a:t>. The </a:t>
            </a:r>
            <a:r>
              <a:rPr lang="fr-FR" sz="1600" dirty="0" err="1"/>
              <a:t>recurrence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fully</a:t>
            </a:r>
            <a:r>
              <a:rPr lang="fr-FR" sz="1600" dirty="0"/>
              <a:t> </a:t>
            </a:r>
            <a:r>
              <a:rPr lang="fr-FR" sz="1600" dirty="0" err="1"/>
              <a:t>exised</a:t>
            </a:r>
            <a:r>
              <a:rPr lang="fr-FR" sz="1600" dirty="0"/>
              <a:t> and </a:t>
            </a:r>
            <a:r>
              <a:rPr lang="fr-FR" sz="1600" dirty="0" err="1"/>
              <a:t>receives</a:t>
            </a:r>
            <a:r>
              <a:rPr lang="fr-FR" sz="1600" dirty="0"/>
              <a:t> </a:t>
            </a:r>
            <a:r>
              <a:rPr lang="fr-FR" sz="1600" dirty="0" err="1"/>
              <a:t>definitive</a:t>
            </a:r>
            <a:r>
              <a:rPr lang="fr-FR" sz="1600" dirty="0"/>
              <a:t> local </a:t>
            </a:r>
            <a:r>
              <a:rPr lang="fr-FR" sz="1600" dirty="0" err="1"/>
              <a:t>therapy</a:t>
            </a:r>
            <a:r>
              <a:rPr lang="fr-FR" sz="1600" dirty="0"/>
              <a:t>. </a:t>
            </a:r>
            <a:r>
              <a:rPr lang="fr-FR" sz="1600" dirty="0" err="1"/>
              <a:t>When</a:t>
            </a:r>
            <a:r>
              <a:rPr lang="fr-FR" sz="1600" dirty="0"/>
              <a:t> </a:t>
            </a:r>
            <a:r>
              <a:rPr lang="fr-FR" sz="1600" dirty="0" err="1"/>
              <a:t>originally</a:t>
            </a:r>
            <a:r>
              <a:rPr lang="fr-FR" sz="1600" dirty="0"/>
              <a:t> </a:t>
            </a:r>
            <a:r>
              <a:rPr lang="fr-FR" sz="1600" dirty="0" err="1"/>
              <a:t>diagnosed</a:t>
            </a:r>
            <a:r>
              <a:rPr lang="fr-FR" sz="1600" dirty="0"/>
              <a:t>, </a:t>
            </a:r>
            <a:r>
              <a:rPr lang="fr-FR" sz="1600" dirty="0" err="1"/>
              <a:t>she</a:t>
            </a:r>
            <a:r>
              <a:rPr lang="fr-FR" sz="1600" dirty="0"/>
              <a:t> </a:t>
            </a:r>
            <a:r>
              <a:rPr lang="fr-FR" sz="1600" dirty="0" err="1"/>
              <a:t>had</a:t>
            </a:r>
            <a:r>
              <a:rPr lang="fr-FR" sz="1600" dirty="0"/>
              <a:t> not </a:t>
            </a:r>
            <a:r>
              <a:rPr lang="fr-FR" sz="1600" dirty="0" err="1"/>
              <a:t>received</a:t>
            </a:r>
            <a:r>
              <a:rPr lang="fr-FR" sz="1600" dirty="0"/>
              <a:t> adjuvant </a:t>
            </a:r>
            <a:r>
              <a:rPr lang="fr-FR" sz="1600" dirty="0" err="1"/>
              <a:t>chemotherapy</a:t>
            </a:r>
            <a:r>
              <a:rPr lang="fr-FR" sz="1600" dirty="0"/>
              <a:t>. </a:t>
            </a:r>
            <a:r>
              <a:rPr lang="fr-FR" sz="1600" dirty="0" err="1"/>
              <a:t>Would</a:t>
            </a:r>
            <a:r>
              <a:rPr lang="fr-FR" sz="1600" dirty="0"/>
              <a:t>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recommend</a:t>
            </a:r>
            <a:r>
              <a:rPr lang="fr-FR" sz="1600" dirty="0"/>
              <a:t> </a:t>
            </a:r>
            <a:r>
              <a:rPr lang="fr-FR" sz="1600" dirty="0" err="1"/>
              <a:t>genomic</a:t>
            </a:r>
            <a:r>
              <a:rPr lang="fr-FR" sz="1600" dirty="0"/>
              <a:t> signature </a:t>
            </a:r>
            <a:r>
              <a:rPr lang="fr-FR" sz="1600" dirty="0" err="1"/>
              <a:t>testing</a:t>
            </a:r>
            <a:r>
              <a:rPr lang="fr-FR" sz="1600" dirty="0"/>
              <a:t> to </a:t>
            </a:r>
            <a:r>
              <a:rPr lang="fr-FR" sz="1600" dirty="0" err="1"/>
              <a:t>decide</a:t>
            </a:r>
            <a:r>
              <a:rPr lang="fr-FR" sz="1600" dirty="0"/>
              <a:t> </a:t>
            </a:r>
            <a:r>
              <a:rPr lang="fr-FR" sz="1600" dirty="0" err="1"/>
              <a:t>whether</a:t>
            </a:r>
            <a:r>
              <a:rPr lang="fr-FR" sz="1600" dirty="0"/>
              <a:t> to </a:t>
            </a:r>
            <a:r>
              <a:rPr lang="fr-FR" sz="1600" dirty="0" err="1"/>
              <a:t>receive</a:t>
            </a:r>
            <a:r>
              <a:rPr lang="fr-FR" sz="1600" dirty="0"/>
              <a:t> </a:t>
            </a:r>
            <a:r>
              <a:rPr lang="fr-FR" sz="1600" dirty="0" err="1"/>
              <a:t>chemotherapy</a:t>
            </a:r>
            <a:r>
              <a:rPr lang="fr-FR" sz="1600" dirty="0"/>
              <a:t>?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="" xmlns:a16="http://schemas.microsoft.com/office/drawing/2014/main" id="{C7547385-C551-B1BC-652F-1845DAC257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834117"/>
            <a:ext cx="10332000" cy="582613"/>
          </a:xfrm>
        </p:spPr>
        <p:txBody>
          <a:bodyPr/>
          <a:lstStyle/>
          <a:p>
            <a:r>
              <a:rPr lang="fr-FR" dirty="0"/>
              <a:t>Topic: Local-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Recurrence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Bcs</a:t>
            </a:r>
            <a:r>
              <a:rPr lang="fr-FR" dirty="0"/>
              <a:t>/</a:t>
            </a:r>
            <a:r>
              <a:rPr lang="fr-FR" dirty="0" err="1"/>
              <a:t>Rt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1100246-372B-CCA3-255F-0447F6877A08}"/>
              </a:ext>
            </a:extLst>
          </p:cNvPr>
          <p:cNvSpPr/>
          <p:nvPr/>
        </p:nvSpPr>
        <p:spPr>
          <a:xfrm>
            <a:off x="1961826" y="2476701"/>
            <a:ext cx="8901152" cy="35520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DDA9C4A-3A3D-3F50-AA6B-BE484E505FAA}"/>
              </a:ext>
            </a:extLst>
          </p:cNvPr>
          <p:cNvSpPr txBox="1"/>
          <p:nvPr/>
        </p:nvSpPr>
        <p:spPr>
          <a:xfrm>
            <a:off x="5420935" y="5877450"/>
            <a:ext cx="1982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5.45%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="" xmlns:a16="http://schemas.microsoft.com/office/drawing/2014/main" id="{CF06714A-6433-49B0-13D7-6BC6B77BD349}"/>
              </a:ext>
            </a:extLst>
          </p:cNvPr>
          <p:cNvGrpSpPr/>
          <p:nvPr/>
        </p:nvGrpSpPr>
        <p:grpSpPr>
          <a:xfrm>
            <a:off x="1961827" y="2582936"/>
            <a:ext cx="8901151" cy="3339548"/>
            <a:chOff x="-692164" y="2528515"/>
            <a:chExt cx="8901151" cy="3339548"/>
          </a:xfrm>
        </p:grpSpPr>
        <p:grpSp>
          <p:nvGrpSpPr>
            <p:cNvPr id="38" name="Groupe 37">
              <a:extLst>
                <a:ext uri="{FF2B5EF4-FFF2-40B4-BE49-F238E27FC236}">
                  <a16:creationId xmlns="" xmlns:a16="http://schemas.microsoft.com/office/drawing/2014/main" id="{B670EE4E-497E-6A85-EE29-6028EB752BC9}"/>
                </a:ext>
              </a:extLst>
            </p:cNvPr>
            <p:cNvGrpSpPr/>
            <p:nvPr/>
          </p:nvGrpSpPr>
          <p:grpSpPr>
            <a:xfrm>
              <a:off x="-403296" y="3291432"/>
              <a:ext cx="5229731" cy="469437"/>
              <a:chOff x="-420881" y="4689753"/>
              <a:chExt cx="5229731" cy="469437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="" xmlns:a16="http://schemas.microsoft.com/office/drawing/2014/main" id="{DFB9F34C-9DF5-7830-F5FE-D3FE1D3A94B9}"/>
                  </a:ext>
                </a:extLst>
              </p:cNvPr>
              <p:cNvSpPr txBox="1"/>
              <p:nvPr/>
            </p:nvSpPr>
            <p:spPr>
              <a:xfrm>
                <a:off x="-420881" y="4698102"/>
                <a:ext cx="3106204" cy="46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No, </a:t>
                </a:r>
                <a:r>
                  <a:rPr lang="fr-FR" sz="1100" b="1" dirty="0" err="1">
                    <a:latin typeface="+mj-lt"/>
                  </a:rPr>
                  <a:t>because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will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recommend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chemotherapy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regardless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given</a:t>
                </a:r>
                <a:r>
                  <a:rPr lang="fr-FR" sz="1100" b="1" dirty="0">
                    <a:latin typeface="+mj-lt"/>
                  </a:rPr>
                  <a:t> resistance to ET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D8FD4783-03F7-4A56-FA52-F8EB60FD87DA}"/>
                  </a:ext>
                </a:extLst>
              </p:cNvPr>
              <p:cNvSpPr txBox="1"/>
              <p:nvPr/>
            </p:nvSpPr>
            <p:spPr>
              <a:xfrm>
                <a:off x="3823688" y="4767061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14,55%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621F521-8D68-033E-A995-1FAB41EB673F}"/>
                  </a:ext>
                </a:extLst>
              </p:cNvPr>
              <p:cNvSpPr/>
              <p:nvPr/>
            </p:nvSpPr>
            <p:spPr>
              <a:xfrm>
                <a:off x="2696953" y="4689753"/>
                <a:ext cx="1136491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="" xmlns:a16="http://schemas.microsoft.com/office/drawing/2014/main" id="{AF674B79-70D7-5BB6-31BD-6EBBCA1D4736}"/>
                </a:ext>
              </a:extLst>
            </p:cNvPr>
            <p:cNvGrpSpPr/>
            <p:nvPr/>
          </p:nvGrpSpPr>
          <p:grpSpPr>
            <a:xfrm>
              <a:off x="-567129" y="2621008"/>
              <a:ext cx="4768897" cy="432000"/>
              <a:chOff x="-584714" y="3924778"/>
              <a:chExt cx="4768897" cy="432000"/>
            </a:xfrm>
          </p:grpSpPr>
          <p:sp>
            <p:nvSpPr>
              <p:cNvPr id="10" name="ZoneTexte 9">
                <a:extLst>
                  <a:ext uri="{FF2B5EF4-FFF2-40B4-BE49-F238E27FC236}">
                    <a16:creationId xmlns="" xmlns:a16="http://schemas.microsoft.com/office/drawing/2014/main" id="{89602235-B391-F78F-C18A-9496FAC1AC78}"/>
                  </a:ext>
                </a:extLst>
              </p:cNvPr>
              <p:cNvSpPr txBox="1"/>
              <p:nvPr/>
            </p:nvSpPr>
            <p:spPr>
              <a:xfrm>
                <a:off x="-584714" y="3998432"/>
                <a:ext cx="3281668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Yes, to </a:t>
                </a:r>
                <a:r>
                  <a:rPr lang="fr-FR" sz="1100" b="1" dirty="0" err="1">
                    <a:latin typeface="+mj-lt"/>
                  </a:rPr>
                  <a:t>determine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suitability</a:t>
                </a:r>
                <a:r>
                  <a:rPr lang="fr-FR" sz="1100" b="1" dirty="0">
                    <a:latin typeface="+mj-lt"/>
                  </a:rPr>
                  <a:t> for </a:t>
                </a:r>
                <a:r>
                  <a:rPr lang="fr-FR" sz="1100" b="1" dirty="0" err="1">
                    <a:latin typeface="+mj-lt"/>
                  </a:rPr>
                  <a:t>chemotherapy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899AF6-C1F5-F55C-109F-A8CF2DCCAE70}"/>
                  </a:ext>
                </a:extLst>
              </p:cNvPr>
              <p:cNvSpPr/>
              <p:nvPr/>
            </p:nvSpPr>
            <p:spPr>
              <a:xfrm>
                <a:off x="2696955" y="3924778"/>
                <a:ext cx="682646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="" xmlns:a16="http://schemas.microsoft.com/office/drawing/2014/main" id="{F4589B11-BBB2-A267-28FA-4C56E5265279}"/>
                  </a:ext>
                </a:extLst>
              </p:cNvPr>
              <p:cNvSpPr txBox="1"/>
              <p:nvPr/>
            </p:nvSpPr>
            <p:spPr>
              <a:xfrm>
                <a:off x="3501537" y="4002086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9,09%</a:t>
                </a:r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BA8DEDD7-E52F-B91F-C9EB-7E43BB8731E0}"/>
                </a:ext>
              </a:extLst>
            </p:cNvPr>
            <p:cNvCxnSpPr>
              <a:cxnSpLocks/>
            </p:cNvCxnSpPr>
            <p:nvPr/>
          </p:nvCxnSpPr>
          <p:spPr>
            <a:xfrm>
              <a:off x="2704905" y="2528515"/>
              <a:ext cx="0" cy="3339548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36">
              <a:extLst>
                <a:ext uri="{FF2B5EF4-FFF2-40B4-BE49-F238E27FC236}">
                  <a16:creationId xmlns="" xmlns:a16="http://schemas.microsoft.com/office/drawing/2014/main" id="{AD2FCC9E-8DA1-A1AF-BE8A-38E1479D7278}"/>
                </a:ext>
              </a:extLst>
            </p:cNvPr>
            <p:cNvGrpSpPr/>
            <p:nvPr/>
          </p:nvGrpSpPr>
          <p:grpSpPr>
            <a:xfrm>
              <a:off x="-692164" y="3961856"/>
              <a:ext cx="5946935" cy="432000"/>
              <a:chOff x="-709749" y="5410722"/>
              <a:chExt cx="5946935" cy="432000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="" xmlns:a16="http://schemas.microsoft.com/office/drawing/2014/main" id="{6640F309-83BD-59D2-E0DF-4B886E5C378E}"/>
                  </a:ext>
                </a:extLst>
              </p:cNvPr>
              <p:cNvSpPr txBox="1"/>
              <p:nvPr/>
            </p:nvSpPr>
            <p:spPr>
              <a:xfrm>
                <a:off x="-709749" y="5484376"/>
                <a:ext cx="3406703" cy="26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050" b="1" dirty="0">
                    <a:latin typeface="+mj-lt"/>
                  </a:rPr>
                  <a:t>No, </a:t>
                </a:r>
                <a:r>
                  <a:rPr lang="fr-FR" sz="1050" b="1" dirty="0" err="1">
                    <a:latin typeface="+mj-lt"/>
                  </a:rPr>
                  <a:t>because</a:t>
                </a:r>
                <a:r>
                  <a:rPr lang="fr-FR" sz="1050" b="1" dirty="0">
                    <a:latin typeface="+mj-lt"/>
                  </a:rPr>
                  <a:t> </a:t>
                </a:r>
                <a:r>
                  <a:rPr lang="fr-FR" sz="1050" b="1" dirty="0" err="1">
                    <a:latin typeface="+mj-lt"/>
                  </a:rPr>
                  <a:t>would</a:t>
                </a:r>
                <a:r>
                  <a:rPr lang="fr-FR" sz="1050" b="1" dirty="0">
                    <a:latin typeface="+mj-lt"/>
                  </a:rPr>
                  <a:t> not </a:t>
                </a:r>
                <a:r>
                  <a:rPr lang="fr-FR" sz="1050" b="1" dirty="0" err="1">
                    <a:latin typeface="+mj-lt"/>
                  </a:rPr>
                  <a:t>recommend</a:t>
                </a:r>
                <a:r>
                  <a:rPr lang="fr-FR" sz="1050" b="1" dirty="0">
                    <a:latin typeface="+mj-lt"/>
                  </a:rPr>
                  <a:t> </a:t>
                </a:r>
                <a:r>
                  <a:rPr lang="fr-FR" sz="1050" b="1" dirty="0" err="1">
                    <a:latin typeface="+mj-lt"/>
                  </a:rPr>
                  <a:t>chemotherapy</a:t>
                </a:r>
                <a:endParaRPr lang="fr-FR" sz="1050" b="1" dirty="0">
                  <a:latin typeface="+mj-lt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="" xmlns:a16="http://schemas.microsoft.com/office/drawing/2014/main" id="{1D1A60D2-488F-B0FA-0428-2EB192772CF1}"/>
                  </a:ext>
                </a:extLst>
              </p:cNvPr>
              <p:cNvSpPr txBox="1"/>
              <p:nvPr/>
            </p:nvSpPr>
            <p:spPr>
              <a:xfrm>
                <a:off x="4252024" y="5488030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16,36%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24125393-449E-A209-12E9-AE8AEDF8BD04}"/>
                  </a:ext>
                </a:extLst>
              </p:cNvPr>
              <p:cNvSpPr/>
              <p:nvPr/>
            </p:nvSpPr>
            <p:spPr>
              <a:xfrm>
                <a:off x="2696953" y="5410722"/>
                <a:ext cx="1347509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="" xmlns:a16="http://schemas.microsoft.com/office/drawing/2014/main" id="{F9431118-63E1-9FEE-E729-FBBF658E8CB5}"/>
                </a:ext>
              </a:extLst>
            </p:cNvPr>
            <p:cNvGrpSpPr/>
            <p:nvPr/>
          </p:nvGrpSpPr>
          <p:grpSpPr>
            <a:xfrm>
              <a:off x="-402033" y="4617737"/>
              <a:ext cx="8611020" cy="461088"/>
              <a:chOff x="-419618" y="6108356"/>
              <a:chExt cx="8611020" cy="461088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="" xmlns:a16="http://schemas.microsoft.com/office/drawing/2014/main" id="{FB7DA8E0-A68A-80BC-240A-90D751AAC800}"/>
                  </a:ext>
                </a:extLst>
              </p:cNvPr>
              <p:cNvSpPr txBox="1"/>
              <p:nvPr/>
            </p:nvSpPr>
            <p:spPr>
              <a:xfrm>
                <a:off x="-419618" y="6108356"/>
                <a:ext cx="3106938" cy="46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No, </a:t>
                </a:r>
                <a:r>
                  <a:rPr lang="fr-FR" sz="1100" b="1" dirty="0" err="1">
                    <a:latin typeface="+mj-lt"/>
                  </a:rPr>
                  <a:t>because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will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make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clinical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decision</a:t>
                </a:r>
                <a:r>
                  <a:rPr lang="fr-FR" sz="1100" b="1" dirty="0">
                    <a:latin typeface="+mj-lt"/>
                  </a:rPr>
                  <a:t> on </a:t>
                </a:r>
                <a:r>
                  <a:rPr lang="fr-FR" sz="1100" b="1" dirty="0" err="1">
                    <a:latin typeface="+mj-lt"/>
                  </a:rPr>
                  <a:t>others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factors</a:t>
                </a:r>
                <a:r>
                  <a:rPr lang="fr-FR" sz="1100" b="1" dirty="0">
                    <a:latin typeface="+mj-lt"/>
                  </a:rPr>
                  <a:t> (grade, Ki67, PR </a:t>
                </a:r>
                <a:r>
                  <a:rPr lang="fr-FR" sz="1100" b="1" dirty="0" err="1">
                    <a:latin typeface="+mj-lt"/>
                  </a:rPr>
                  <a:t>status</a:t>
                </a:r>
                <a:r>
                  <a:rPr lang="fr-FR" sz="1100" b="1" dirty="0">
                    <a:latin typeface="+mj-lt"/>
                  </a:rPr>
                  <a:t>, </a:t>
                </a:r>
                <a:r>
                  <a:rPr lang="fr-FR" sz="1100" b="1" dirty="0" err="1">
                    <a:latin typeface="+mj-lt"/>
                  </a:rPr>
                  <a:t>age</a:t>
                </a:r>
                <a:r>
                  <a:rPr lang="fr-FR" sz="1100" b="1" dirty="0">
                    <a:latin typeface="+mj-lt"/>
                  </a:rPr>
                  <a:t>)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45960463-463D-5DF4-1E5F-E348694DB4A9}"/>
                  </a:ext>
                </a:extLst>
              </p:cNvPr>
              <p:cNvSpPr txBox="1"/>
              <p:nvPr/>
            </p:nvSpPr>
            <p:spPr>
              <a:xfrm>
                <a:off x="7206240" y="6200207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52.73%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056C0753-B757-6A07-EF63-513C7BA07D3C}"/>
                  </a:ext>
                </a:extLst>
              </p:cNvPr>
              <p:cNvSpPr/>
              <p:nvPr/>
            </p:nvSpPr>
            <p:spPr>
              <a:xfrm>
                <a:off x="2696953" y="6122899"/>
                <a:ext cx="4407231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="" xmlns:a16="http://schemas.microsoft.com/office/drawing/2014/main" id="{50B20B0F-E90D-B7DA-AF81-5DEAE2EC44A0}"/>
                </a:ext>
              </a:extLst>
            </p:cNvPr>
            <p:cNvGrpSpPr/>
            <p:nvPr/>
          </p:nvGrpSpPr>
          <p:grpSpPr>
            <a:xfrm>
              <a:off x="141399" y="5302706"/>
              <a:ext cx="3899626" cy="432000"/>
              <a:chOff x="123814" y="6606476"/>
              <a:chExt cx="3899626" cy="432000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="" xmlns:a16="http://schemas.microsoft.com/office/drawing/2014/main" id="{65C32AE5-B180-1427-C2ED-347A9005BE53}"/>
                  </a:ext>
                </a:extLst>
              </p:cNvPr>
              <p:cNvSpPr txBox="1"/>
              <p:nvPr/>
            </p:nvSpPr>
            <p:spPr>
              <a:xfrm>
                <a:off x="123814" y="6680130"/>
                <a:ext cx="2573140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 err="1">
                    <a:latin typeface="+mj-lt"/>
                  </a:rPr>
                  <a:t>Depends</a:t>
                </a:r>
                <a:r>
                  <a:rPr lang="fr-FR" sz="1100" b="1" dirty="0">
                    <a:latin typeface="+mj-lt"/>
                  </a:rPr>
                  <a:t> on size of </a:t>
                </a:r>
                <a:r>
                  <a:rPr lang="fr-FR" sz="1100" b="1" dirty="0" err="1">
                    <a:latin typeface="+mj-lt"/>
                  </a:rPr>
                  <a:t>recurrent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lesion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="" xmlns:a16="http://schemas.microsoft.com/office/drawing/2014/main" id="{F4420930-4260-5402-4806-5A1F2B811EE8}"/>
                  </a:ext>
                </a:extLst>
              </p:cNvPr>
              <p:cNvSpPr txBox="1"/>
              <p:nvPr/>
            </p:nvSpPr>
            <p:spPr>
              <a:xfrm>
                <a:off x="3038278" y="6683784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1,82%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F06B07DA-0AD5-0227-C28E-FB91A2347D71}"/>
                  </a:ext>
                </a:extLst>
              </p:cNvPr>
              <p:cNvSpPr/>
              <p:nvPr/>
            </p:nvSpPr>
            <p:spPr>
              <a:xfrm>
                <a:off x="2696954" y="6606476"/>
                <a:ext cx="173248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5851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="" xmlns:a16="http://schemas.microsoft.com/office/drawing/2014/main" id="{1A4CD69E-FDF4-29E9-D7FE-B0FFF180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0E54DAE3-734A-A0FA-03E6-CA97AD8CF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Sous-titre 17">
            <a:extLst>
              <a:ext uri="{FF2B5EF4-FFF2-40B4-BE49-F238E27FC236}">
                <a16:creationId xmlns="" xmlns:a16="http://schemas.microsoft.com/office/drawing/2014/main" id="{51F0C661-2CDC-4B50-59E2-623A76ECDC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373" y="1394232"/>
            <a:ext cx="11141749" cy="1362489"/>
          </a:xfrm>
        </p:spPr>
        <p:txBody>
          <a:bodyPr/>
          <a:lstStyle/>
          <a:p>
            <a:r>
              <a:rPr lang="fr-FR" sz="2000" dirty="0"/>
              <a:t>A patient has </a:t>
            </a:r>
            <a:r>
              <a:rPr lang="fr-FR" sz="2000" dirty="0" err="1"/>
              <a:t>developed</a:t>
            </a:r>
            <a:r>
              <a:rPr lang="fr-FR" sz="2000" dirty="0"/>
              <a:t> </a:t>
            </a:r>
            <a:r>
              <a:rPr lang="fr-FR" sz="2000" dirty="0" err="1"/>
              <a:t>isolated</a:t>
            </a:r>
            <a:r>
              <a:rPr lang="fr-FR" sz="2000" dirty="0"/>
              <a:t> local </a:t>
            </a:r>
            <a:r>
              <a:rPr lang="fr-FR" sz="2000" dirty="0" err="1"/>
              <a:t>regional</a:t>
            </a:r>
            <a:r>
              <a:rPr lang="fr-FR" sz="2000" dirty="0"/>
              <a:t> </a:t>
            </a:r>
            <a:r>
              <a:rPr lang="fr-FR" sz="2000" dirty="0" err="1"/>
              <a:t>recurrencewhile</a:t>
            </a:r>
            <a:r>
              <a:rPr lang="fr-FR" sz="2000" dirty="0"/>
              <a:t> on adjuvant aromatase </a:t>
            </a:r>
            <a:r>
              <a:rPr lang="fr-FR" sz="2000" dirty="0" err="1"/>
              <a:t>inhibitor</a:t>
            </a:r>
            <a:r>
              <a:rPr lang="fr-FR" sz="2000" dirty="0"/>
              <a:t> </a:t>
            </a:r>
            <a:r>
              <a:rPr lang="fr-FR" sz="2000" dirty="0" err="1"/>
              <a:t>therapy</a:t>
            </a:r>
            <a:r>
              <a:rPr lang="fr-FR" sz="2000" dirty="0"/>
              <a:t>. The </a:t>
            </a:r>
            <a:r>
              <a:rPr lang="fr-FR" sz="2000" dirty="0" err="1"/>
              <a:t>currence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fully</a:t>
            </a:r>
            <a:r>
              <a:rPr lang="fr-FR" sz="2000" dirty="0"/>
              <a:t> </a:t>
            </a:r>
            <a:r>
              <a:rPr lang="fr-FR" sz="2000" dirty="0" err="1"/>
              <a:t>exised</a:t>
            </a:r>
            <a:r>
              <a:rPr lang="fr-FR" sz="2000" dirty="0"/>
              <a:t> and </a:t>
            </a:r>
            <a:r>
              <a:rPr lang="fr-FR" sz="2000" dirty="0" err="1"/>
              <a:t>receives</a:t>
            </a:r>
            <a:r>
              <a:rPr lang="fr-FR" sz="2000" dirty="0"/>
              <a:t> </a:t>
            </a:r>
            <a:r>
              <a:rPr lang="fr-FR" sz="2000" dirty="0" err="1"/>
              <a:t>definitive</a:t>
            </a:r>
            <a:r>
              <a:rPr lang="fr-FR" sz="2000" dirty="0"/>
              <a:t> local </a:t>
            </a:r>
            <a:r>
              <a:rPr lang="fr-FR" sz="2000" dirty="0" err="1"/>
              <a:t>therapy</a:t>
            </a:r>
            <a:r>
              <a:rPr lang="fr-FR" sz="2000" dirty="0"/>
              <a:t>. The </a:t>
            </a:r>
            <a:r>
              <a:rPr lang="fr-FR" sz="2000" dirty="0" err="1"/>
              <a:t>preferred</a:t>
            </a:r>
            <a:r>
              <a:rPr lang="fr-FR" sz="2000" dirty="0"/>
              <a:t> </a:t>
            </a:r>
            <a:r>
              <a:rPr lang="fr-FR" sz="2000" dirty="0" err="1"/>
              <a:t>ongoing</a:t>
            </a:r>
            <a:r>
              <a:rPr lang="fr-FR" sz="2000" dirty="0"/>
              <a:t> endocrine </a:t>
            </a:r>
            <a:r>
              <a:rPr lang="fr-FR" sz="2000" dirty="0" err="1"/>
              <a:t>treatment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: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="" xmlns:a16="http://schemas.microsoft.com/office/drawing/2014/main" id="{C7547385-C551-B1BC-652F-1845DAC257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834117"/>
            <a:ext cx="10332000" cy="582613"/>
          </a:xfrm>
        </p:spPr>
        <p:txBody>
          <a:bodyPr/>
          <a:lstStyle/>
          <a:p>
            <a:r>
              <a:rPr lang="fr-FR" dirty="0"/>
              <a:t>Topic: Local-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Recurrence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Bcs</a:t>
            </a:r>
            <a:r>
              <a:rPr lang="fr-FR" dirty="0"/>
              <a:t>/</a:t>
            </a:r>
            <a:r>
              <a:rPr lang="fr-FR" dirty="0" err="1"/>
              <a:t>Rt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1100246-372B-CCA3-255F-0447F6877A08}"/>
              </a:ext>
            </a:extLst>
          </p:cNvPr>
          <p:cNvSpPr/>
          <p:nvPr/>
        </p:nvSpPr>
        <p:spPr>
          <a:xfrm>
            <a:off x="1819586" y="2623110"/>
            <a:ext cx="8901152" cy="32364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DDA9C4A-3A3D-3F50-AA6B-BE484E505FAA}"/>
              </a:ext>
            </a:extLst>
          </p:cNvPr>
          <p:cNvSpPr txBox="1"/>
          <p:nvPr/>
        </p:nvSpPr>
        <p:spPr>
          <a:xfrm>
            <a:off x="5278695" y="5716106"/>
            <a:ext cx="1982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10,91%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="" xmlns:a16="http://schemas.microsoft.com/office/drawing/2014/main" id="{9DBCBD2D-51DD-BA8F-55E2-EBA594F79C46}"/>
              </a:ext>
            </a:extLst>
          </p:cNvPr>
          <p:cNvGrpSpPr/>
          <p:nvPr/>
        </p:nvGrpSpPr>
        <p:grpSpPr>
          <a:xfrm>
            <a:off x="2079634" y="2780820"/>
            <a:ext cx="7210670" cy="2921000"/>
            <a:chOff x="1992285" y="2762250"/>
            <a:chExt cx="7210670" cy="2921000"/>
          </a:xfrm>
        </p:grpSpPr>
        <p:grpSp>
          <p:nvGrpSpPr>
            <p:cNvPr id="39" name="Groupe 38">
              <a:extLst>
                <a:ext uri="{FF2B5EF4-FFF2-40B4-BE49-F238E27FC236}">
                  <a16:creationId xmlns="" xmlns:a16="http://schemas.microsoft.com/office/drawing/2014/main" id="{AF674B79-70D7-5BB6-31BD-6EBBCA1D4736}"/>
                </a:ext>
              </a:extLst>
            </p:cNvPr>
            <p:cNvGrpSpPr/>
            <p:nvPr/>
          </p:nvGrpSpPr>
          <p:grpSpPr>
            <a:xfrm>
              <a:off x="4829600" y="2846686"/>
              <a:ext cx="1605272" cy="277384"/>
              <a:chOff x="2158024" y="4057295"/>
              <a:chExt cx="1605272" cy="277384"/>
            </a:xfrm>
          </p:grpSpPr>
          <p:sp>
            <p:nvSpPr>
              <p:cNvPr id="10" name="ZoneTexte 9">
                <a:extLst>
                  <a:ext uri="{FF2B5EF4-FFF2-40B4-BE49-F238E27FC236}">
                    <a16:creationId xmlns="" xmlns:a16="http://schemas.microsoft.com/office/drawing/2014/main" id="{89602235-B391-F78F-C18A-9496FAC1AC78}"/>
                  </a:ext>
                </a:extLst>
              </p:cNvPr>
              <p:cNvSpPr txBox="1"/>
              <p:nvPr/>
            </p:nvSpPr>
            <p:spPr>
              <a:xfrm>
                <a:off x="2158024" y="4061623"/>
                <a:ext cx="538930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None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899AF6-C1F5-F55C-109F-A8CF2DCCAE70}"/>
                  </a:ext>
                </a:extLst>
              </p:cNvPr>
              <p:cNvSpPr/>
              <p:nvPr/>
            </p:nvSpPr>
            <p:spPr>
              <a:xfrm>
                <a:off x="2696955" y="4098035"/>
                <a:ext cx="289318" cy="1959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="" xmlns:a16="http://schemas.microsoft.com/office/drawing/2014/main" id="{F4589B11-BBB2-A267-28FA-4C56E5265279}"/>
                  </a:ext>
                </a:extLst>
              </p:cNvPr>
              <p:cNvSpPr txBox="1"/>
              <p:nvPr/>
            </p:nvSpPr>
            <p:spPr>
              <a:xfrm>
                <a:off x="3080650" y="4057295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1,82%</a:t>
                </a:r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BA8DEDD7-E52F-B91F-C9EB-7E43BB8731E0}"/>
                </a:ext>
              </a:extLst>
            </p:cNvPr>
            <p:cNvCxnSpPr>
              <a:cxnSpLocks/>
            </p:cNvCxnSpPr>
            <p:nvPr/>
          </p:nvCxnSpPr>
          <p:spPr>
            <a:xfrm>
              <a:off x="5358896" y="2762250"/>
              <a:ext cx="0" cy="2921000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2">
              <a:extLst>
                <a:ext uri="{FF2B5EF4-FFF2-40B4-BE49-F238E27FC236}">
                  <a16:creationId xmlns="" xmlns:a16="http://schemas.microsoft.com/office/drawing/2014/main" id="{2C7DECDB-6E9B-EE4C-8B95-859CD1A844FD}"/>
                </a:ext>
              </a:extLst>
            </p:cNvPr>
            <p:cNvGrpSpPr/>
            <p:nvPr/>
          </p:nvGrpSpPr>
          <p:grpSpPr>
            <a:xfrm>
              <a:off x="1992285" y="3247177"/>
              <a:ext cx="6099570" cy="277384"/>
              <a:chOff x="-679291" y="4057295"/>
              <a:chExt cx="6099570" cy="277384"/>
            </a:xfrm>
          </p:grpSpPr>
          <p:sp>
            <p:nvSpPr>
              <p:cNvPr id="4" name="ZoneTexte 3">
                <a:extLst>
                  <a:ext uri="{FF2B5EF4-FFF2-40B4-BE49-F238E27FC236}">
                    <a16:creationId xmlns="" xmlns:a16="http://schemas.microsoft.com/office/drawing/2014/main" id="{ABC003D0-0A30-7A19-18A8-026364805CF0}"/>
                  </a:ext>
                </a:extLst>
              </p:cNvPr>
              <p:cNvSpPr txBox="1"/>
              <p:nvPr/>
            </p:nvSpPr>
            <p:spPr>
              <a:xfrm>
                <a:off x="-679291" y="4061623"/>
                <a:ext cx="3376245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Switch </a:t>
                </a:r>
                <a:r>
                  <a:rPr lang="fr-FR" sz="1100" b="1" dirty="0" err="1">
                    <a:latin typeface="+mj-lt"/>
                  </a:rPr>
                  <a:t>from</a:t>
                </a:r>
                <a:r>
                  <a:rPr lang="fr-FR" sz="1100" b="1" dirty="0">
                    <a:latin typeface="+mj-lt"/>
                  </a:rPr>
                  <a:t> NS-AI to </a:t>
                </a:r>
                <a:r>
                  <a:rPr lang="fr-FR" sz="1100" b="1" dirty="0" err="1">
                    <a:latin typeface="+mj-lt"/>
                  </a:rPr>
                  <a:t>exemestane</a:t>
                </a:r>
                <a:r>
                  <a:rPr lang="fr-FR" sz="1100" b="1" dirty="0">
                    <a:latin typeface="+mj-lt"/>
                  </a:rPr>
                  <a:t>, or vice-versa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3B6B192E-0A58-DC01-3B8D-7359560A8022}"/>
                  </a:ext>
                </a:extLst>
              </p:cNvPr>
              <p:cNvSpPr/>
              <p:nvPr/>
            </p:nvSpPr>
            <p:spPr>
              <a:xfrm>
                <a:off x="2696954" y="4098035"/>
                <a:ext cx="1982933" cy="1959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6D4CB4F5-D98E-2010-A0E2-B3B6012EE08D}"/>
                  </a:ext>
                </a:extLst>
              </p:cNvPr>
              <p:cNvSpPr txBox="1"/>
              <p:nvPr/>
            </p:nvSpPr>
            <p:spPr>
              <a:xfrm>
                <a:off x="4737633" y="4057295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16,36%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="" xmlns:a16="http://schemas.microsoft.com/office/drawing/2014/main" id="{D2A97A17-A192-933E-9B07-E40F5F47D1A4}"/>
                </a:ext>
              </a:extLst>
            </p:cNvPr>
            <p:cNvGrpSpPr/>
            <p:nvPr/>
          </p:nvGrpSpPr>
          <p:grpSpPr>
            <a:xfrm>
              <a:off x="3524756" y="3647668"/>
              <a:ext cx="3210253" cy="277384"/>
              <a:chOff x="853180" y="4057295"/>
              <a:chExt cx="3210253" cy="277384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="" xmlns:a16="http://schemas.microsoft.com/office/drawing/2014/main" id="{4AAACB7F-C8F9-93A5-572A-14DD69455D61}"/>
                  </a:ext>
                </a:extLst>
              </p:cNvPr>
              <p:cNvSpPr txBox="1"/>
              <p:nvPr/>
            </p:nvSpPr>
            <p:spPr>
              <a:xfrm>
                <a:off x="853180" y="4061623"/>
                <a:ext cx="1843774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 err="1">
                    <a:latin typeface="+mj-lt"/>
                  </a:rPr>
                  <a:t>Ongoing</a:t>
                </a:r>
                <a:r>
                  <a:rPr lang="fr-FR" sz="1100" b="1" dirty="0">
                    <a:latin typeface="+mj-lt"/>
                  </a:rPr>
                  <a:t> AI </a:t>
                </a:r>
                <a:r>
                  <a:rPr lang="fr-FR" sz="1100" b="1" dirty="0" err="1">
                    <a:latin typeface="+mj-lt"/>
                  </a:rPr>
                  <a:t>with</a:t>
                </a:r>
                <a:r>
                  <a:rPr lang="fr-FR" sz="1100" b="1" dirty="0">
                    <a:latin typeface="+mj-lt"/>
                  </a:rPr>
                  <a:t> CDK4/6i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4C8C999D-EA14-F5B5-7000-C7B5ECD177BF}"/>
                  </a:ext>
                </a:extLst>
              </p:cNvPr>
              <p:cNvSpPr/>
              <p:nvPr/>
            </p:nvSpPr>
            <p:spPr>
              <a:xfrm>
                <a:off x="2696955" y="4098035"/>
                <a:ext cx="613170" cy="1959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="" xmlns:a16="http://schemas.microsoft.com/office/drawing/2014/main" id="{EF401C99-019B-DEDB-FE8D-423D79B510BC}"/>
                  </a:ext>
                </a:extLst>
              </p:cNvPr>
              <p:cNvSpPr txBox="1"/>
              <p:nvPr/>
            </p:nvSpPr>
            <p:spPr>
              <a:xfrm>
                <a:off x="3380787" y="4057295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5,45%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="" xmlns:a16="http://schemas.microsoft.com/office/drawing/2014/main" id="{6D2AF31C-25CC-20CB-C3D6-F224E7C9CE45}"/>
                </a:ext>
              </a:extLst>
            </p:cNvPr>
            <p:cNvGrpSpPr/>
            <p:nvPr/>
          </p:nvGrpSpPr>
          <p:grpSpPr>
            <a:xfrm>
              <a:off x="3800472" y="4048159"/>
              <a:ext cx="3865506" cy="277384"/>
              <a:chOff x="1128896" y="4057295"/>
              <a:chExt cx="3865506" cy="277384"/>
            </a:xfrm>
          </p:grpSpPr>
          <p:sp>
            <p:nvSpPr>
              <p:cNvPr id="31" name="ZoneTexte 30">
                <a:extLst>
                  <a:ext uri="{FF2B5EF4-FFF2-40B4-BE49-F238E27FC236}">
                    <a16:creationId xmlns="" xmlns:a16="http://schemas.microsoft.com/office/drawing/2014/main" id="{07D0A4DD-0383-F5F9-8DCF-E54BAC0549B5}"/>
                  </a:ext>
                </a:extLst>
              </p:cNvPr>
              <p:cNvSpPr txBox="1"/>
              <p:nvPr/>
            </p:nvSpPr>
            <p:spPr>
              <a:xfrm>
                <a:off x="1128896" y="4061623"/>
                <a:ext cx="1568058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Switch to </a:t>
                </a:r>
                <a:r>
                  <a:rPr lang="fr-FR" sz="1100" b="1" dirty="0" err="1">
                    <a:latin typeface="+mj-lt"/>
                  </a:rPr>
                  <a:t>fulvestrant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A30757E1-D1F3-631E-14A2-9DC7178ABC42}"/>
                  </a:ext>
                </a:extLst>
              </p:cNvPr>
              <p:cNvSpPr/>
              <p:nvPr/>
            </p:nvSpPr>
            <p:spPr>
              <a:xfrm>
                <a:off x="2696955" y="4098035"/>
                <a:ext cx="1562930" cy="1959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="" xmlns:a16="http://schemas.microsoft.com/office/drawing/2014/main" id="{22AEEC95-CFE9-FCA2-BD3C-EF4D6D29EAAC}"/>
                  </a:ext>
                </a:extLst>
              </p:cNvPr>
              <p:cNvSpPr txBox="1"/>
              <p:nvPr/>
            </p:nvSpPr>
            <p:spPr>
              <a:xfrm>
                <a:off x="4311756" y="4057295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12.73</a:t>
                </a:r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="" xmlns:a16="http://schemas.microsoft.com/office/drawing/2014/main" id="{BA7B6BDD-A004-2963-9B41-C80B6C5DC988}"/>
                </a:ext>
              </a:extLst>
            </p:cNvPr>
            <p:cNvGrpSpPr/>
            <p:nvPr/>
          </p:nvGrpSpPr>
          <p:grpSpPr>
            <a:xfrm>
              <a:off x="2930042" y="4448650"/>
              <a:ext cx="5686209" cy="277384"/>
              <a:chOff x="258466" y="4057295"/>
              <a:chExt cx="5686209" cy="277384"/>
            </a:xfrm>
          </p:grpSpPr>
          <p:sp>
            <p:nvSpPr>
              <p:cNvPr id="44" name="ZoneTexte 43">
                <a:extLst>
                  <a:ext uri="{FF2B5EF4-FFF2-40B4-BE49-F238E27FC236}">
                    <a16:creationId xmlns="" xmlns:a16="http://schemas.microsoft.com/office/drawing/2014/main" id="{8C18D80D-225F-64FF-D2F1-C0D4CBC110F0}"/>
                  </a:ext>
                </a:extLst>
              </p:cNvPr>
              <p:cNvSpPr txBox="1"/>
              <p:nvPr/>
            </p:nvSpPr>
            <p:spPr>
              <a:xfrm>
                <a:off x="258466" y="4061623"/>
                <a:ext cx="2438488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Switch to </a:t>
                </a:r>
                <a:r>
                  <a:rPr lang="fr-FR" sz="1100" b="1" dirty="0" err="1">
                    <a:latin typeface="+mj-lt"/>
                  </a:rPr>
                  <a:t>fulvestrant</a:t>
                </a:r>
                <a:r>
                  <a:rPr lang="fr-FR" sz="1100" b="1" dirty="0">
                    <a:latin typeface="+mj-lt"/>
                  </a:rPr>
                  <a:t> and CDK4/6i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0CA607A-1D7E-E889-AE79-DCB847085C24}"/>
                  </a:ext>
                </a:extLst>
              </p:cNvPr>
              <p:cNvSpPr/>
              <p:nvPr/>
            </p:nvSpPr>
            <p:spPr>
              <a:xfrm>
                <a:off x="2696955" y="4098035"/>
                <a:ext cx="2542172" cy="1959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="" xmlns:a16="http://schemas.microsoft.com/office/drawing/2014/main" id="{B417312B-E808-AC0D-FFBB-2BE6B2969375}"/>
                  </a:ext>
                </a:extLst>
              </p:cNvPr>
              <p:cNvSpPr txBox="1"/>
              <p:nvPr/>
            </p:nvSpPr>
            <p:spPr>
              <a:xfrm>
                <a:off x="5262029" y="4057295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20%</a:t>
                </a:r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="" xmlns:a16="http://schemas.microsoft.com/office/drawing/2014/main" id="{05AE3EA9-8672-E4EA-FCAB-54C49642BE0D}"/>
                </a:ext>
              </a:extLst>
            </p:cNvPr>
            <p:cNvGrpSpPr/>
            <p:nvPr/>
          </p:nvGrpSpPr>
          <p:grpSpPr>
            <a:xfrm>
              <a:off x="3854974" y="4849141"/>
              <a:ext cx="5347981" cy="277384"/>
              <a:chOff x="1183398" y="4057295"/>
              <a:chExt cx="5347981" cy="277384"/>
            </a:xfrm>
          </p:grpSpPr>
          <p:sp>
            <p:nvSpPr>
              <p:cNvPr id="48" name="ZoneTexte 47">
                <a:extLst>
                  <a:ext uri="{FF2B5EF4-FFF2-40B4-BE49-F238E27FC236}">
                    <a16:creationId xmlns="" xmlns:a16="http://schemas.microsoft.com/office/drawing/2014/main" id="{C785D6B5-2ADF-55FE-35A0-354D0C90CF6E}"/>
                  </a:ext>
                </a:extLst>
              </p:cNvPr>
              <p:cNvSpPr txBox="1"/>
              <p:nvPr/>
            </p:nvSpPr>
            <p:spPr>
              <a:xfrm>
                <a:off x="1183398" y="4061623"/>
                <a:ext cx="1513556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Switch to </a:t>
                </a:r>
                <a:r>
                  <a:rPr lang="fr-FR" sz="1100" b="1" dirty="0" err="1">
                    <a:latin typeface="+mj-lt"/>
                  </a:rPr>
                  <a:t>tamoxifen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A8DA8DF9-31DC-1742-2069-893C9BB30E02}"/>
                  </a:ext>
                </a:extLst>
              </p:cNvPr>
              <p:cNvSpPr/>
              <p:nvPr/>
            </p:nvSpPr>
            <p:spPr>
              <a:xfrm>
                <a:off x="2696954" y="4098035"/>
                <a:ext cx="3089669" cy="1959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="" xmlns:a16="http://schemas.microsoft.com/office/drawing/2014/main" id="{EC952E9C-5FC4-22F7-8053-DAEB772BED7B}"/>
                  </a:ext>
                </a:extLst>
              </p:cNvPr>
              <p:cNvSpPr txBox="1"/>
              <p:nvPr/>
            </p:nvSpPr>
            <p:spPr>
              <a:xfrm>
                <a:off x="5848733" y="4057295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23,64%</a:t>
                </a:r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="" xmlns:a16="http://schemas.microsoft.com/office/drawing/2014/main" id="{FF0BB6A8-67B4-1940-0E5E-F64FC9325D4C}"/>
                </a:ext>
              </a:extLst>
            </p:cNvPr>
            <p:cNvGrpSpPr/>
            <p:nvPr/>
          </p:nvGrpSpPr>
          <p:grpSpPr>
            <a:xfrm>
              <a:off x="2984544" y="5249634"/>
              <a:ext cx="4175348" cy="277384"/>
              <a:chOff x="312968" y="4057295"/>
              <a:chExt cx="4175348" cy="277384"/>
            </a:xfrm>
          </p:grpSpPr>
          <p:sp>
            <p:nvSpPr>
              <p:cNvPr id="52" name="ZoneTexte 51">
                <a:extLst>
                  <a:ext uri="{FF2B5EF4-FFF2-40B4-BE49-F238E27FC236}">
                    <a16:creationId xmlns="" xmlns:a16="http://schemas.microsoft.com/office/drawing/2014/main" id="{938A80B7-DFEF-FAEE-4FA0-5908C85B793D}"/>
                  </a:ext>
                </a:extLst>
              </p:cNvPr>
              <p:cNvSpPr txBox="1"/>
              <p:nvPr/>
            </p:nvSpPr>
            <p:spPr>
              <a:xfrm>
                <a:off x="312968" y="4061623"/>
                <a:ext cx="2383986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Switch to </a:t>
                </a:r>
                <a:r>
                  <a:rPr lang="fr-FR" sz="1100" b="1" dirty="0" err="1">
                    <a:latin typeface="+mj-lt"/>
                  </a:rPr>
                  <a:t>tamoxifen</a:t>
                </a:r>
                <a:r>
                  <a:rPr lang="fr-FR" sz="1100" b="1" dirty="0">
                    <a:latin typeface="+mj-lt"/>
                  </a:rPr>
                  <a:t> and CDK4/6i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B1BE71EA-67C4-22CA-63C1-3E4DEB09A8DE}"/>
                  </a:ext>
                </a:extLst>
              </p:cNvPr>
              <p:cNvSpPr/>
              <p:nvPr/>
            </p:nvSpPr>
            <p:spPr>
              <a:xfrm>
                <a:off x="2696955" y="4098035"/>
                <a:ext cx="1066342" cy="1959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="" xmlns:a16="http://schemas.microsoft.com/office/drawing/2014/main" id="{DC8DD2FE-8A22-5B92-DD90-5C95DB6D9F5B}"/>
                  </a:ext>
                </a:extLst>
              </p:cNvPr>
              <p:cNvSpPr txBox="1"/>
              <p:nvPr/>
            </p:nvSpPr>
            <p:spPr>
              <a:xfrm>
                <a:off x="3805670" y="4057295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9,09%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7542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1FAD29-BFE6-0CD4-64D0-3C4A311D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7509135F-3C6D-79D5-8DB2-E5B4E329C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68C32FF-7B40-9639-3074-74DB86E92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For a patient </a:t>
            </a:r>
            <a:r>
              <a:rPr lang="fr-FR" dirty="0" err="1"/>
              <a:t>with</a:t>
            </a:r>
            <a:r>
              <a:rPr lang="fr-FR" dirty="0"/>
              <a:t> stage 2, ER positive, HER2 </a:t>
            </a:r>
            <a:r>
              <a:rPr lang="fr-FR" dirty="0" err="1"/>
              <a:t>negative</a:t>
            </a:r>
            <a:r>
              <a:rPr lang="fr-FR" dirty="0"/>
              <a:t> </a:t>
            </a:r>
            <a:r>
              <a:rPr lang="fr-FR" dirty="0" err="1"/>
              <a:t>breast</a:t>
            </a:r>
            <a:r>
              <a:rPr lang="fr-FR" dirty="0"/>
              <a:t> cancer, a </a:t>
            </a:r>
            <a:r>
              <a:rPr lang="fr-FR" dirty="0" err="1"/>
              <a:t>genomic</a:t>
            </a:r>
            <a:r>
              <a:rPr lang="fr-FR" dirty="0"/>
              <a:t> </a:t>
            </a:r>
            <a:r>
              <a:rPr lang="fr-FR" dirty="0" err="1"/>
              <a:t>assay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, if </a:t>
            </a:r>
            <a:r>
              <a:rPr lang="fr-FR" dirty="0" err="1"/>
              <a:t>readily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, to </a:t>
            </a:r>
            <a:r>
              <a:rPr lang="fr-FR" dirty="0" err="1"/>
              <a:t>determine</a:t>
            </a:r>
            <a:r>
              <a:rPr lang="fr-FR" dirty="0"/>
              <a:t> the duration of 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2A332FE-BBE0-E585-5612-D2E40DBD4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Adjuvant Endocrine </a:t>
            </a:r>
            <a:r>
              <a:rPr lang="fr-FR" dirty="0" err="1"/>
              <a:t>Therapy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561B1978-FCBC-C412-2AC9-FB960887DCFE}"/>
              </a:ext>
            </a:extLst>
          </p:cNvPr>
          <p:cNvGrpSpPr/>
          <p:nvPr/>
        </p:nvGrpSpPr>
        <p:grpSpPr>
          <a:xfrm>
            <a:off x="1630018" y="3521288"/>
            <a:ext cx="9770165" cy="2258858"/>
            <a:chOff x="1630018" y="3147057"/>
            <a:chExt cx="9770165" cy="225885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97CFD10-88CC-E63D-0B7F-E25C5D34B570}"/>
                </a:ext>
              </a:extLst>
            </p:cNvPr>
            <p:cNvSpPr/>
            <p:nvPr/>
          </p:nvSpPr>
          <p:spPr>
            <a:xfrm>
              <a:off x="1630018" y="3147057"/>
              <a:ext cx="9770165" cy="2125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E31FB78-31AD-27CC-DBDF-6D1E6C2317D9}"/>
                </a:ext>
              </a:extLst>
            </p:cNvPr>
            <p:cNvSpPr txBox="1"/>
            <p:nvPr/>
          </p:nvSpPr>
          <p:spPr>
            <a:xfrm>
              <a:off x="5412828" y="5098138"/>
              <a:ext cx="19246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9,09%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BCCA0C8B-8493-2D8E-4BFF-B758B4DBF38C}"/>
                </a:ext>
              </a:extLst>
            </p:cNvPr>
            <p:cNvSpPr txBox="1"/>
            <p:nvPr/>
          </p:nvSpPr>
          <p:spPr>
            <a:xfrm>
              <a:off x="2214129" y="3626247"/>
              <a:ext cx="48282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>
                  <a:latin typeface="+mj-lt"/>
                </a:rPr>
                <a:t>Oui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8979B0A3-3D69-1224-E66D-DA7D22D43D59}"/>
                </a:ext>
              </a:extLst>
            </p:cNvPr>
            <p:cNvSpPr txBox="1"/>
            <p:nvPr/>
          </p:nvSpPr>
          <p:spPr>
            <a:xfrm>
              <a:off x="2164436" y="4398987"/>
              <a:ext cx="53251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>
                  <a:latin typeface="+mj-lt"/>
                </a:rPr>
                <a:t>Non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58C22811-188E-A924-C30E-51705790CF8D}"/>
                </a:ext>
              </a:extLst>
            </p:cNvPr>
            <p:cNvSpPr txBox="1"/>
            <p:nvPr/>
          </p:nvSpPr>
          <p:spPr>
            <a:xfrm>
              <a:off x="8057369" y="4386163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60,61%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5EC053C-C5BC-EB23-90A3-4EAB243BB627}"/>
                </a:ext>
              </a:extLst>
            </p:cNvPr>
            <p:cNvSpPr/>
            <p:nvPr/>
          </p:nvSpPr>
          <p:spPr>
            <a:xfrm>
              <a:off x="2696955" y="3550896"/>
              <a:ext cx="2403356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7C29491-AEB3-6CD5-DD35-74FB864A681F}"/>
                </a:ext>
              </a:extLst>
            </p:cNvPr>
            <p:cNvSpPr/>
            <p:nvPr/>
          </p:nvSpPr>
          <p:spPr>
            <a:xfrm>
              <a:off x="2696952" y="4315871"/>
              <a:ext cx="5278645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82B3D5FA-1650-09EC-2DA8-0191D92BD259}"/>
                </a:ext>
              </a:extLst>
            </p:cNvPr>
            <p:cNvSpPr txBox="1"/>
            <p:nvPr/>
          </p:nvSpPr>
          <p:spPr>
            <a:xfrm>
              <a:off x="5196975" y="3626247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30,30%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1377D9BD-0C0D-9FF7-B9B2-3E5C922EBA3D}"/>
                </a:ext>
              </a:extLst>
            </p:cNvPr>
            <p:cNvCxnSpPr/>
            <p:nvPr/>
          </p:nvCxnSpPr>
          <p:spPr>
            <a:xfrm>
              <a:off x="2696954" y="3426939"/>
              <a:ext cx="0" cy="1474573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5075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1FAD29-BFE6-0CD4-64D0-3C4A311D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CADEAC2F-0109-903A-5402-05AFC63AB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68C32FF-7B40-9639-3074-74DB86E92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Adjuvant </a:t>
            </a:r>
            <a:r>
              <a:rPr lang="fr-FR" dirty="0" err="1"/>
              <a:t>abemaciclib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recommended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tumor</a:t>
            </a:r>
            <a:r>
              <a:rPr lang="fr-FR" dirty="0"/>
              <a:t> stage and </a:t>
            </a:r>
            <a:r>
              <a:rPr lang="fr-FR" dirty="0" err="1"/>
              <a:t>histology</a:t>
            </a:r>
            <a:r>
              <a:rPr lang="fr-FR" dirty="0"/>
              <a:t>, </a:t>
            </a:r>
            <a:r>
              <a:rPr lang="fr-FR" dirty="0" err="1"/>
              <a:t>irrespective</a:t>
            </a:r>
            <a:r>
              <a:rPr lang="fr-FR" dirty="0"/>
              <a:t> of Ki67 expression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2A332FE-BBE0-E585-5612-D2E40DBD4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Adjuvant Endocrine </a:t>
            </a:r>
            <a:r>
              <a:rPr lang="fr-FR" dirty="0" err="1"/>
              <a:t>Therapy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561B1978-FCBC-C412-2AC9-FB960887DCFE}"/>
              </a:ext>
            </a:extLst>
          </p:cNvPr>
          <p:cNvGrpSpPr/>
          <p:nvPr/>
        </p:nvGrpSpPr>
        <p:grpSpPr>
          <a:xfrm>
            <a:off x="1630018" y="3521288"/>
            <a:ext cx="9770165" cy="2258858"/>
            <a:chOff x="1630018" y="3147057"/>
            <a:chExt cx="9770165" cy="225885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97CFD10-88CC-E63D-0B7F-E25C5D34B570}"/>
                </a:ext>
              </a:extLst>
            </p:cNvPr>
            <p:cNvSpPr/>
            <p:nvPr/>
          </p:nvSpPr>
          <p:spPr>
            <a:xfrm>
              <a:off x="1630018" y="3147057"/>
              <a:ext cx="9770165" cy="2125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E31FB78-31AD-27CC-DBDF-6D1E6C2317D9}"/>
                </a:ext>
              </a:extLst>
            </p:cNvPr>
            <p:cNvSpPr txBox="1"/>
            <p:nvPr/>
          </p:nvSpPr>
          <p:spPr>
            <a:xfrm>
              <a:off x="5412828" y="5098138"/>
              <a:ext cx="19246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9,09%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BCCA0C8B-8493-2D8E-4BFF-B758B4DBF38C}"/>
                </a:ext>
              </a:extLst>
            </p:cNvPr>
            <p:cNvSpPr txBox="1"/>
            <p:nvPr/>
          </p:nvSpPr>
          <p:spPr>
            <a:xfrm>
              <a:off x="2182325" y="3626247"/>
              <a:ext cx="514629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Vrai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8979B0A3-3D69-1224-E66D-DA7D22D43D59}"/>
                </a:ext>
              </a:extLst>
            </p:cNvPr>
            <p:cNvSpPr txBox="1"/>
            <p:nvPr/>
          </p:nvSpPr>
          <p:spPr>
            <a:xfrm>
              <a:off x="2095506" y="4398987"/>
              <a:ext cx="60144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Faux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58C22811-188E-A924-C30E-51705790CF8D}"/>
                </a:ext>
              </a:extLst>
            </p:cNvPr>
            <p:cNvSpPr txBox="1"/>
            <p:nvPr/>
          </p:nvSpPr>
          <p:spPr>
            <a:xfrm>
              <a:off x="3725926" y="4386163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13,64%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5EC053C-C5BC-EB23-90A3-4EAB243BB627}"/>
                </a:ext>
              </a:extLst>
            </p:cNvPr>
            <p:cNvSpPr/>
            <p:nvPr/>
          </p:nvSpPr>
          <p:spPr>
            <a:xfrm>
              <a:off x="2696954" y="3550896"/>
              <a:ext cx="5278639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7C29491-AEB3-6CD5-DD35-74FB864A681F}"/>
                </a:ext>
              </a:extLst>
            </p:cNvPr>
            <p:cNvSpPr/>
            <p:nvPr/>
          </p:nvSpPr>
          <p:spPr>
            <a:xfrm>
              <a:off x="2696953" y="4315871"/>
              <a:ext cx="967312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82B3D5FA-1650-09EC-2DA8-0191D92BD259}"/>
                </a:ext>
              </a:extLst>
            </p:cNvPr>
            <p:cNvSpPr txBox="1"/>
            <p:nvPr/>
          </p:nvSpPr>
          <p:spPr>
            <a:xfrm>
              <a:off x="8117095" y="3626247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77,27%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1377D9BD-0C0D-9FF7-B9B2-3E5C922EBA3D}"/>
                </a:ext>
              </a:extLst>
            </p:cNvPr>
            <p:cNvCxnSpPr/>
            <p:nvPr/>
          </p:nvCxnSpPr>
          <p:spPr>
            <a:xfrm>
              <a:off x="2696954" y="3426939"/>
              <a:ext cx="0" cy="1474573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994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735A6B85-29D0-885C-C503-1E6A5E02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Etude </a:t>
            </a:r>
            <a:r>
              <a:rPr lang="da-DK" sz="2800" dirty="0" err="1"/>
              <a:t>Monarch</a:t>
            </a:r>
            <a:r>
              <a:rPr lang="da-DK" sz="2800" dirty="0"/>
              <a:t> E - </a:t>
            </a:r>
            <a:r>
              <a:rPr lang="da-DK" sz="2800" dirty="0" err="1"/>
              <a:t>Survie</a:t>
            </a:r>
            <a:r>
              <a:rPr lang="da-DK" sz="2800" dirty="0"/>
              <a:t> sans </a:t>
            </a:r>
            <a:r>
              <a:rPr lang="da-DK" sz="2800" dirty="0" err="1"/>
              <a:t>maladie</a:t>
            </a:r>
            <a:r>
              <a:rPr lang="da-DK" sz="2800" dirty="0"/>
              <a:t> </a:t>
            </a:r>
            <a:r>
              <a:rPr lang="da-DK" sz="2800" dirty="0" err="1"/>
              <a:t>infiltrante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FAFBE52-5A90-F2D4-955D-AD1963D46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Johnston S, et al., SABCS</a:t>
            </a:r>
            <a:r>
              <a:rPr lang="fr-FR" baseline="30000" dirty="0"/>
              <a:t>®</a:t>
            </a:r>
            <a:r>
              <a:rPr lang="fr-FR" dirty="0"/>
              <a:t> 2022, Abs #GS1-09</a:t>
            </a:r>
          </a:p>
        </p:txBody>
      </p:sp>
      <p:sp>
        <p:nvSpPr>
          <p:cNvPr id="8" name="Rectangle à coins arrondis 10">
            <a:extLst>
              <a:ext uri="{FF2B5EF4-FFF2-40B4-BE49-F238E27FC236}">
                <a16:creationId xmlns="" xmlns:a16="http://schemas.microsoft.com/office/drawing/2014/main" id="{47E1FFD4-2B59-E816-DF61-D392EB381593}"/>
              </a:ext>
            </a:extLst>
          </p:cNvPr>
          <p:cNvSpPr/>
          <p:nvPr/>
        </p:nvSpPr>
        <p:spPr>
          <a:xfrm>
            <a:off x="4829964" y="1063037"/>
            <a:ext cx="6969600" cy="489047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50C0FDFB-BE57-7FF8-302C-C0338E964B93}"/>
              </a:ext>
            </a:extLst>
          </p:cNvPr>
          <p:cNvGraphicFramePr>
            <a:graphicFrameLocks noGrp="1"/>
          </p:cNvGraphicFramePr>
          <p:nvPr/>
        </p:nvGraphicFramePr>
        <p:xfrm>
          <a:off x="4860920" y="4079159"/>
          <a:ext cx="6969600" cy="71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76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14611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Nb à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2 808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2 620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2 548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2 478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2 407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2 345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2 214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1 229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2 829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2 652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2 572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2 472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2 374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2 281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2 103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1 201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512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FA1ADF87-A99A-426D-6783-0781D7DC5EB7}"/>
              </a:ext>
            </a:extLst>
          </p:cNvPr>
          <p:cNvCxnSpPr>
            <a:cxnSpLocks/>
          </p:cNvCxnSpPr>
          <p:nvPr/>
        </p:nvCxnSpPr>
        <p:spPr>
          <a:xfrm>
            <a:off x="5809840" y="4259798"/>
            <a:ext cx="5784739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20D3D3B3-3FB9-736F-BF48-B76495AA0205}"/>
              </a:ext>
            </a:extLst>
          </p:cNvPr>
          <p:cNvGrpSpPr/>
          <p:nvPr/>
        </p:nvGrpSpPr>
        <p:grpSpPr>
          <a:xfrm>
            <a:off x="4916437" y="1188966"/>
            <a:ext cx="6790865" cy="2903146"/>
            <a:chOff x="529157" y="2298369"/>
            <a:chExt cx="5305459" cy="3388933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="" xmlns:a16="http://schemas.microsoft.com/office/drawing/2014/main" id="{442D1956-7E5B-9B28-3549-673DA61E19D4}"/>
                </a:ext>
              </a:extLst>
            </p:cNvPr>
            <p:cNvGraphicFramePr/>
            <p:nvPr/>
          </p:nvGraphicFramePr>
          <p:xfrm>
            <a:off x="529157" y="2485881"/>
            <a:ext cx="5305459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 Box 4">
              <a:extLst>
                <a:ext uri="{FF2B5EF4-FFF2-40B4-BE49-F238E27FC236}">
                  <a16:creationId xmlns="" xmlns:a16="http://schemas.microsoft.com/office/drawing/2014/main" id="{0DC169FD-CBB2-4740-5F86-BAF96ACC4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826564" y="3682550"/>
              <a:ext cx="2984772" cy="21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2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Survie</a:t>
              </a:r>
              <a:r>
                <a:rPr lang="da-DK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sans </a:t>
              </a:r>
              <a:r>
                <a:rPr lang="da-DK" sz="12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maladie</a:t>
              </a:r>
              <a:r>
                <a:rPr lang="da-DK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invasive (%)</a:t>
              </a:r>
            </a:p>
          </p:txBody>
        </p:sp>
        <p:sp>
          <p:nvSpPr>
            <p:cNvPr id="14" name="Text Box 4">
              <a:extLst>
                <a:ext uri="{FF2B5EF4-FFF2-40B4-BE49-F238E27FC236}">
                  <a16:creationId xmlns="" xmlns:a16="http://schemas.microsoft.com/office/drawing/2014/main" id="{8F24B4DD-5B36-1ABA-E2C4-3FE183CA2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806" y="5363952"/>
              <a:ext cx="3306656" cy="32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Mois </a:t>
              </a:r>
              <a:r>
                <a:rPr lang="da-DK" sz="12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après</a:t>
              </a:r>
              <a:r>
                <a:rPr lang="da-DK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 la </a:t>
              </a:r>
              <a:r>
                <a:rPr lang="da-DK" sz="1200" dirty="0" err="1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rPr>
                <a:t>randomisation</a:t>
              </a:r>
              <a:endParaRPr lang="da-DK" sz="12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Forme libre : forme 23">
            <a:extLst>
              <a:ext uri="{FF2B5EF4-FFF2-40B4-BE49-F238E27FC236}">
                <a16:creationId xmlns="" xmlns:a16="http://schemas.microsoft.com/office/drawing/2014/main" id="{FCED405B-9761-FFF8-66F2-157940FA2A03}"/>
              </a:ext>
            </a:extLst>
          </p:cNvPr>
          <p:cNvSpPr/>
          <p:nvPr/>
        </p:nvSpPr>
        <p:spPr>
          <a:xfrm>
            <a:off x="5591661" y="1431338"/>
            <a:ext cx="5759450" cy="635000"/>
          </a:xfrm>
          <a:custGeom>
            <a:avLst/>
            <a:gdLst>
              <a:gd name="connsiteX0" fmla="*/ 0 w 5759450"/>
              <a:gd name="connsiteY0" fmla="*/ 0 h 635000"/>
              <a:gd name="connsiteX1" fmla="*/ 1403350 w 5759450"/>
              <a:gd name="connsiteY1" fmla="*/ 114300 h 635000"/>
              <a:gd name="connsiteX2" fmla="*/ 1860550 w 5759450"/>
              <a:gd name="connsiteY2" fmla="*/ 165100 h 635000"/>
              <a:gd name="connsiteX3" fmla="*/ 2387600 w 5759450"/>
              <a:gd name="connsiteY3" fmla="*/ 228600 h 635000"/>
              <a:gd name="connsiteX4" fmla="*/ 2889250 w 5759450"/>
              <a:gd name="connsiteY4" fmla="*/ 273050 h 635000"/>
              <a:gd name="connsiteX5" fmla="*/ 3651250 w 5759450"/>
              <a:gd name="connsiteY5" fmla="*/ 355600 h 635000"/>
              <a:gd name="connsiteX6" fmla="*/ 4171950 w 5759450"/>
              <a:gd name="connsiteY6" fmla="*/ 381000 h 635000"/>
              <a:gd name="connsiteX7" fmla="*/ 4527550 w 5759450"/>
              <a:gd name="connsiteY7" fmla="*/ 431800 h 635000"/>
              <a:gd name="connsiteX8" fmla="*/ 4648200 w 5759450"/>
              <a:gd name="connsiteY8" fmla="*/ 450850 h 635000"/>
              <a:gd name="connsiteX9" fmla="*/ 4965700 w 5759450"/>
              <a:gd name="connsiteY9" fmla="*/ 469900 h 635000"/>
              <a:gd name="connsiteX10" fmla="*/ 5168900 w 5759450"/>
              <a:gd name="connsiteY10" fmla="*/ 520700 h 635000"/>
              <a:gd name="connsiteX11" fmla="*/ 5486400 w 5759450"/>
              <a:gd name="connsiteY11" fmla="*/ 520700 h 635000"/>
              <a:gd name="connsiteX12" fmla="*/ 5486400 w 5759450"/>
              <a:gd name="connsiteY12" fmla="*/ 635000 h 635000"/>
              <a:gd name="connsiteX13" fmla="*/ 5759450 w 5759450"/>
              <a:gd name="connsiteY13" fmla="*/ 63500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59450" h="635000">
                <a:moveTo>
                  <a:pt x="0" y="0"/>
                </a:moveTo>
                <a:lnTo>
                  <a:pt x="1403350" y="114300"/>
                </a:lnTo>
                <a:lnTo>
                  <a:pt x="1860550" y="165100"/>
                </a:lnTo>
                <a:lnTo>
                  <a:pt x="2387600" y="228600"/>
                </a:lnTo>
                <a:lnTo>
                  <a:pt x="2889250" y="273050"/>
                </a:lnTo>
                <a:lnTo>
                  <a:pt x="3651250" y="355600"/>
                </a:lnTo>
                <a:lnTo>
                  <a:pt x="4171950" y="381000"/>
                </a:lnTo>
                <a:lnTo>
                  <a:pt x="4527550" y="431800"/>
                </a:lnTo>
                <a:lnTo>
                  <a:pt x="4648200" y="450850"/>
                </a:lnTo>
                <a:lnTo>
                  <a:pt x="4965700" y="469900"/>
                </a:lnTo>
                <a:lnTo>
                  <a:pt x="5168900" y="520700"/>
                </a:lnTo>
                <a:lnTo>
                  <a:pt x="5486400" y="520700"/>
                </a:lnTo>
                <a:lnTo>
                  <a:pt x="5486400" y="635000"/>
                </a:lnTo>
                <a:lnTo>
                  <a:pt x="5759450" y="6350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" name="Forme libre : forme 24">
            <a:extLst>
              <a:ext uri="{FF2B5EF4-FFF2-40B4-BE49-F238E27FC236}">
                <a16:creationId xmlns="" xmlns:a16="http://schemas.microsoft.com/office/drawing/2014/main" id="{FB6DDE3E-F48C-C136-6E63-211C2657A93E}"/>
              </a:ext>
            </a:extLst>
          </p:cNvPr>
          <p:cNvSpPr/>
          <p:nvPr/>
        </p:nvSpPr>
        <p:spPr>
          <a:xfrm>
            <a:off x="5591661" y="1431338"/>
            <a:ext cx="5651500" cy="374650"/>
          </a:xfrm>
          <a:custGeom>
            <a:avLst/>
            <a:gdLst>
              <a:gd name="connsiteX0" fmla="*/ 0 w 5651500"/>
              <a:gd name="connsiteY0" fmla="*/ 0 h 374650"/>
              <a:gd name="connsiteX1" fmla="*/ 1885950 w 5651500"/>
              <a:gd name="connsiteY1" fmla="*/ 127000 h 374650"/>
              <a:gd name="connsiteX2" fmla="*/ 2476500 w 5651500"/>
              <a:gd name="connsiteY2" fmla="*/ 171450 h 374650"/>
              <a:gd name="connsiteX3" fmla="*/ 3238500 w 5651500"/>
              <a:gd name="connsiteY3" fmla="*/ 215900 h 374650"/>
              <a:gd name="connsiteX4" fmla="*/ 3619500 w 5651500"/>
              <a:gd name="connsiteY4" fmla="*/ 234950 h 374650"/>
              <a:gd name="connsiteX5" fmla="*/ 4044950 w 5651500"/>
              <a:gd name="connsiteY5" fmla="*/ 260350 h 374650"/>
              <a:gd name="connsiteX6" fmla="*/ 4470400 w 5651500"/>
              <a:gd name="connsiteY6" fmla="*/ 285750 h 374650"/>
              <a:gd name="connsiteX7" fmla="*/ 4806950 w 5651500"/>
              <a:gd name="connsiteY7" fmla="*/ 311150 h 374650"/>
              <a:gd name="connsiteX8" fmla="*/ 4972050 w 5651500"/>
              <a:gd name="connsiteY8" fmla="*/ 317500 h 374650"/>
              <a:gd name="connsiteX9" fmla="*/ 5143500 w 5651500"/>
              <a:gd name="connsiteY9" fmla="*/ 323850 h 374650"/>
              <a:gd name="connsiteX10" fmla="*/ 5207000 w 5651500"/>
              <a:gd name="connsiteY10" fmla="*/ 336550 h 374650"/>
              <a:gd name="connsiteX11" fmla="*/ 5378450 w 5651500"/>
              <a:gd name="connsiteY11" fmla="*/ 336550 h 374650"/>
              <a:gd name="connsiteX12" fmla="*/ 5397500 w 5651500"/>
              <a:gd name="connsiteY12" fmla="*/ 355600 h 374650"/>
              <a:gd name="connsiteX13" fmla="*/ 5397500 w 5651500"/>
              <a:gd name="connsiteY13" fmla="*/ 374650 h 374650"/>
              <a:gd name="connsiteX14" fmla="*/ 5651500 w 5651500"/>
              <a:gd name="connsiteY14" fmla="*/ 3746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51500" h="374650">
                <a:moveTo>
                  <a:pt x="0" y="0"/>
                </a:moveTo>
                <a:lnTo>
                  <a:pt x="1885950" y="127000"/>
                </a:lnTo>
                <a:lnTo>
                  <a:pt x="2476500" y="171450"/>
                </a:lnTo>
                <a:lnTo>
                  <a:pt x="3238500" y="215900"/>
                </a:lnTo>
                <a:lnTo>
                  <a:pt x="3619500" y="234950"/>
                </a:lnTo>
                <a:lnTo>
                  <a:pt x="4044950" y="260350"/>
                </a:lnTo>
                <a:lnTo>
                  <a:pt x="4470400" y="285750"/>
                </a:lnTo>
                <a:lnTo>
                  <a:pt x="4806950" y="311150"/>
                </a:lnTo>
                <a:lnTo>
                  <a:pt x="4972050" y="317500"/>
                </a:lnTo>
                <a:lnTo>
                  <a:pt x="5143500" y="323850"/>
                </a:lnTo>
                <a:lnTo>
                  <a:pt x="5207000" y="336550"/>
                </a:lnTo>
                <a:lnTo>
                  <a:pt x="5378450" y="336550"/>
                </a:lnTo>
                <a:lnTo>
                  <a:pt x="5397500" y="355600"/>
                </a:lnTo>
                <a:lnTo>
                  <a:pt x="5397500" y="374650"/>
                </a:lnTo>
                <a:lnTo>
                  <a:pt x="5651500" y="37465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="" xmlns:a16="http://schemas.microsoft.com/office/drawing/2014/main" id="{A60F8312-7EDB-50F9-3D74-3834B5A93FDB}"/>
              </a:ext>
            </a:extLst>
          </p:cNvPr>
          <p:cNvGraphicFramePr/>
          <p:nvPr/>
        </p:nvGraphicFramePr>
        <p:xfrm>
          <a:off x="5506270" y="1546394"/>
          <a:ext cx="4629150" cy="200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Connecteur droit 18">
            <a:extLst>
              <a:ext uri="{FF2B5EF4-FFF2-40B4-BE49-F238E27FC236}">
                <a16:creationId xmlns="" xmlns:a16="http://schemas.microsoft.com/office/drawing/2014/main" id="{886F2748-1BE6-9F1E-79F0-B52D0E5DFE2F}"/>
              </a:ext>
            </a:extLst>
          </p:cNvPr>
          <p:cNvCxnSpPr>
            <a:cxnSpLocks/>
          </p:cNvCxnSpPr>
          <p:nvPr/>
        </p:nvCxnSpPr>
        <p:spPr>
          <a:xfrm>
            <a:off x="7563336" y="2029759"/>
            <a:ext cx="0" cy="12805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32168DFE-482C-0C49-285E-98691D1830A1}"/>
              </a:ext>
            </a:extLst>
          </p:cNvPr>
          <p:cNvCxnSpPr>
            <a:cxnSpLocks/>
          </p:cNvCxnSpPr>
          <p:nvPr/>
        </p:nvCxnSpPr>
        <p:spPr>
          <a:xfrm>
            <a:off x="8372961" y="2229784"/>
            <a:ext cx="0" cy="10805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EAEABF98-4E3C-66AE-C915-5CBCA2D790B7}"/>
              </a:ext>
            </a:extLst>
          </p:cNvPr>
          <p:cNvCxnSpPr>
            <a:cxnSpLocks/>
          </p:cNvCxnSpPr>
          <p:nvPr/>
        </p:nvCxnSpPr>
        <p:spPr>
          <a:xfrm>
            <a:off x="9185761" y="2405444"/>
            <a:ext cx="0" cy="90487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7DF261A2-839D-9591-32BF-1DD03E53D63F}"/>
              </a:ext>
            </a:extLst>
          </p:cNvPr>
          <p:cNvSpPr txBox="1"/>
          <p:nvPr/>
        </p:nvSpPr>
        <p:spPr>
          <a:xfrm>
            <a:off x="7125186" y="1756562"/>
            <a:ext cx="63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F33DFF"/>
                </a:solidFill>
              </a:rPr>
              <a:t>92,7%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EC71729D-7AB2-7CEC-5D0A-0936822EC2D1}"/>
              </a:ext>
            </a:extLst>
          </p:cNvPr>
          <p:cNvSpPr txBox="1"/>
          <p:nvPr/>
        </p:nvSpPr>
        <p:spPr>
          <a:xfrm>
            <a:off x="7948932" y="1971543"/>
            <a:ext cx="63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F33DFF"/>
                </a:solidFill>
              </a:rPr>
              <a:t>89,2%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75453A46-C28D-2672-2365-E5A23B8FC2AC}"/>
              </a:ext>
            </a:extLst>
          </p:cNvPr>
          <p:cNvSpPr txBox="1"/>
          <p:nvPr/>
        </p:nvSpPr>
        <p:spPr>
          <a:xfrm>
            <a:off x="8758556" y="2143470"/>
            <a:ext cx="63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rgbClr val="F33DFF"/>
                </a:solidFill>
              </a:rPr>
              <a:t>85,8%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9DFBE785-7661-C0A5-BC40-0F52BCFA95D8}"/>
              </a:ext>
            </a:extLst>
          </p:cNvPr>
          <p:cNvSpPr txBox="1"/>
          <p:nvPr/>
        </p:nvSpPr>
        <p:spPr>
          <a:xfrm>
            <a:off x="7071211" y="2121029"/>
            <a:ext cx="63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chemeClr val="accent1"/>
                </a:solidFill>
              </a:rPr>
              <a:t>89,9%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BDADACDC-C971-123A-005F-C4B96AB9BBA6}"/>
              </a:ext>
            </a:extLst>
          </p:cNvPr>
          <p:cNvSpPr txBox="1"/>
          <p:nvPr/>
        </p:nvSpPr>
        <p:spPr>
          <a:xfrm>
            <a:off x="7894957" y="2441358"/>
            <a:ext cx="63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chemeClr val="accent1"/>
                </a:solidFill>
              </a:rPr>
              <a:t>84,4%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9A078E47-308D-7F52-F3BB-CF5FF3D66259}"/>
              </a:ext>
            </a:extLst>
          </p:cNvPr>
          <p:cNvSpPr txBox="1"/>
          <p:nvPr/>
        </p:nvSpPr>
        <p:spPr>
          <a:xfrm>
            <a:off x="8704581" y="2735234"/>
            <a:ext cx="63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>
                <a:solidFill>
                  <a:schemeClr val="accent1"/>
                </a:solidFill>
              </a:rPr>
              <a:t>79,4%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ACE668E-6895-57E4-396D-9C6FA6AF4EE4}"/>
              </a:ext>
            </a:extLst>
          </p:cNvPr>
          <p:cNvSpPr txBox="1"/>
          <p:nvPr/>
        </p:nvSpPr>
        <p:spPr>
          <a:xfrm>
            <a:off x="5950149" y="3102526"/>
            <a:ext cx="1678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00" b="1" dirty="0" err="1">
                <a:solidFill>
                  <a:srgbClr val="F23EFE"/>
                </a:solidFill>
              </a:rPr>
              <a:t>Abemaciclib</a:t>
            </a:r>
            <a:r>
              <a:rPr lang="fr-FR" sz="1000" b="1" dirty="0">
                <a:solidFill>
                  <a:srgbClr val="F23EFE"/>
                </a:solidFill>
              </a:rPr>
              <a:t> Duration</a:t>
            </a:r>
          </a:p>
        </p:txBody>
      </p:sp>
      <p:sp>
        <p:nvSpPr>
          <p:cNvPr id="29" name="Forme libre : forme 50">
            <a:extLst>
              <a:ext uri="{FF2B5EF4-FFF2-40B4-BE49-F238E27FC236}">
                <a16:creationId xmlns="" xmlns:a16="http://schemas.microsoft.com/office/drawing/2014/main" id="{6D60C821-95ED-6AB0-3F59-BB583FBC47A5}"/>
              </a:ext>
            </a:extLst>
          </p:cNvPr>
          <p:cNvSpPr/>
          <p:nvPr/>
        </p:nvSpPr>
        <p:spPr>
          <a:xfrm>
            <a:off x="5944086" y="1623359"/>
            <a:ext cx="3959225" cy="1663700"/>
          </a:xfrm>
          <a:custGeom>
            <a:avLst/>
            <a:gdLst>
              <a:gd name="connsiteX0" fmla="*/ 0 w 3959225"/>
              <a:gd name="connsiteY0" fmla="*/ 0 h 1663700"/>
              <a:gd name="connsiteX1" fmla="*/ 374650 w 3959225"/>
              <a:gd name="connsiteY1" fmla="*/ 107950 h 1663700"/>
              <a:gd name="connsiteX2" fmla="*/ 692150 w 3959225"/>
              <a:gd name="connsiteY2" fmla="*/ 206375 h 1663700"/>
              <a:gd name="connsiteX3" fmla="*/ 819150 w 3959225"/>
              <a:gd name="connsiteY3" fmla="*/ 247650 h 1663700"/>
              <a:gd name="connsiteX4" fmla="*/ 971550 w 3959225"/>
              <a:gd name="connsiteY4" fmla="*/ 307975 h 1663700"/>
              <a:gd name="connsiteX5" fmla="*/ 1019175 w 3959225"/>
              <a:gd name="connsiteY5" fmla="*/ 342900 h 1663700"/>
              <a:gd name="connsiteX6" fmla="*/ 1149350 w 3959225"/>
              <a:gd name="connsiteY6" fmla="*/ 371475 h 1663700"/>
              <a:gd name="connsiteX7" fmla="*/ 1254125 w 3959225"/>
              <a:gd name="connsiteY7" fmla="*/ 422275 h 1663700"/>
              <a:gd name="connsiteX8" fmla="*/ 1336675 w 3959225"/>
              <a:gd name="connsiteY8" fmla="*/ 466725 h 1663700"/>
              <a:gd name="connsiteX9" fmla="*/ 1422400 w 3959225"/>
              <a:gd name="connsiteY9" fmla="*/ 469900 h 1663700"/>
              <a:gd name="connsiteX10" fmla="*/ 1597025 w 3959225"/>
              <a:gd name="connsiteY10" fmla="*/ 542925 h 1663700"/>
              <a:gd name="connsiteX11" fmla="*/ 1670050 w 3959225"/>
              <a:gd name="connsiteY11" fmla="*/ 596900 h 1663700"/>
              <a:gd name="connsiteX12" fmla="*/ 1879600 w 3959225"/>
              <a:gd name="connsiteY12" fmla="*/ 679450 h 1663700"/>
              <a:gd name="connsiteX13" fmla="*/ 1978025 w 3959225"/>
              <a:gd name="connsiteY13" fmla="*/ 698500 h 1663700"/>
              <a:gd name="connsiteX14" fmla="*/ 2098675 w 3959225"/>
              <a:gd name="connsiteY14" fmla="*/ 758825 h 1663700"/>
              <a:gd name="connsiteX15" fmla="*/ 2206625 w 3959225"/>
              <a:gd name="connsiteY15" fmla="*/ 777875 h 1663700"/>
              <a:gd name="connsiteX16" fmla="*/ 2282825 w 3959225"/>
              <a:gd name="connsiteY16" fmla="*/ 825500 h 1663700"/>
              <a:gd name="connsiteX17" fmla="*/ 2492375 w 3959225"/>
              <a:gd name="connsiteY17" fmla="*/ 892175 h 1663700"/>
              <a:gd name="connsiteX18" fmla="*/ 2600325 w 3959225"/>
              <a:gd name="connsiteY18" fmla="*/ 936625 h 1663700"/>
              <a:gd name="connsiteX19" fmla="*/ 2755900 w 3959225"/>
              <a:gd name="connsiteY19" fmla="*/ 968375 h 1663700"/>
              <a:gd name="connsiteX20" fmla="*/ 2873375 w 3959225"/>
              <a:gd name="connsiteY20" fmla="*/ 1016000 h 1663700"/>
              <a:gd name="connsiteX21" fmla="*/ 3006725 w 3959225"/>
              <a:gd name="connsiteY21" fmla="*/ 1098550 h 1663700"/>
              <a:gd name="connsiteX22" fmla="*/ 3092450 w 3959225"/>
              <a:gd name="connsiteY22" fmla="*/ 1114425 h 1663700"/>
              <a:gd name="connsiteX23" fmla="*/ 3165475 w 3959225"/>
              <a:gd name="connsiteY23" fmla="*/ 1158875 h 1663700"/>
              <a:gd name="connsiteX24" fmla="*/ 3279775 w 3959225"/>
              <a:gd name="connsiteY24" fmla="*/ 1168400 h 1663700"/>
              <a:gd name="connsiteX25" fmla="*/ 3403600 w 3959225"/>
              <a:gd name="connsiteY25" fmla="*/ 1219200 h 1663700"/>
              <a:gd name="connsiteX26" fmla="*/ 3457575 w 3959225"/>
              <a:gd name="connsiteY26" fmla="*/ 1263650 h 1663700"/>
              <a:gd name="connsiteX27" fmla="*/ 3467100 w 3959225"/>
              <a:gd name="connsiteY27" fmla="*/ 1298575 h 1663700"/>
              <a:gd name="connsiteX28" fmla="*/ 3536950 w 3959225"/>
              <a:gd name="connsiteY28" fmla="*/ 1339850 h 1663700"/>
              <a:gd name="connsiteX29" fmla="*/ 3546475 w 3959225"/>
              <a:gd name="connsiteY29" fmla="*/ 1355725 h 1663700"/>
              <a:gd name="connsiteX30" fmla="*/ 3756025 w 3959225"/>
              <a:gd name="connsiteY30" fmla="*/ 1355725 h 1663700"/>
              <a:gd name="connsiteX31" fmla="*/ 3756025 w 3959225"/>
              <a:gd name="connsiteY31" fmla="*/ 1663700 h 1663700"/>
              <a:gd name="connsiteX32" fmla="*/ 3959225 w 3959225"/>
              <a:gd name="connsiteY3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59225" h="1663700">
                <a:moveTo>
                  <a:pt x="0" y="0"/>
                </a:moveTo>
                <a:lnTo>
                  <a:pt x="374650" y="107950"/>
                </a:lnTo>
                <a:lnTo>
                  <a:pt x="692150" y="206375"/>
                </a:lnTo>
                <a:lnTo>
                  <a:pt x="819150" y="247650"/>
                </a:lnTo>
                <a:lnTo>
                  <a:pt x="971550" y="307975"/>
                </a:lnTo>
                <a:lnTo>
                  <a:pt x="1019175" y="342900"/>
                </a:lnTo>
                <a:lnTo>
                  <a:pt x="1149350" y="371475"/>
                </a:lnTo>
                <a:lnTo>
                  <a:pt x="1254125" y="422275"/>
                </a:lnTo>
                <a:lnTo>
                  <a:pt x="1336675" y="466725"/>
                </a:lnTo>
                <a:lnTo>
                  <a:pt x="1422400" y="469900"/>
                </a:lnTo>
                <a:lnTo>
                  <a:pt x="1597025" y="542925"/>
                </a:lnTo>
                <a:lnTo>
                  <a:pt x="1670050" y="596900"/>
                </a:lnTo>
                <a:lnTo>
                  <a:pt x="1879600" y="679450"/>
                </a:lnTo>
                <a:lnTo>
                  <a:pt x="1978025" y="698500"/>
                </a:lnTo>
                <a:lnTo>
                  <a:pt x="2098675" y="758825"/>
                </a:lnTo>
                <a:lnTo>
                  <a:pt x="2206625" y="777875"/>
                </a:lnTo>
                <a:lnTo>
                  <a:pt x="2282825" y="825500"/>
                </a:lnTo>
                <a:lnTo>
                  <a:pt x="2492375" y="892175"/>
                </a:lnTo>
                <a:lnTo>
                  <a:pt x="2600325" y="936625"/>
                </a:lnTo>
                <a:lnTo>
                  <a:pt x="2755900" y="968375"/>
                </a:lnTo>
                <a:lnTo>
                  <a:pt x="2873375" y="1016000"/>
                </a:lnTo>
                <a:lnTo>
                  <a:pt x="3006725" y="1098550"/>
                </a:lnTo>
                <a:lnTo>
                  <a:pt x="3092450" y="1114425"/>
                </a:lnTo>
                <a:lnTo>
                  <a:pt x="3165475" y="1158875"/>
                </a:lnTo>
                <a:lnTo>
                  <a:pt x="3279775" y="1168400"/>
                </a:lnTo>
                <a:lnTo>
                  <a:pt x="3403600" y="1219200"/>
                </a:lnTo>
                <a:lnTo>
                  <a:pt x="3457575" y="1263650"/>
                </a:lnTo>
                <a:lnTo>
                  <a:pt x="3467100" y="1298575"/>
                </a:lnTo>
                <a:lnTo>
                  <a:pt x="3536950" y="1339850"/>
                </a:lnTo>
                <a:lnTo>
                  <a:pt x="3546475" y="1355725"/>
                </a:lnTo>
                <a:lnTo>
                  <a:pt x="3756025" y="1355725"/>
                </a:lnTo>
                <a:lnTo>
                  <a:pt x="3756025" y="1663700"/>
                </a:lnTo>
                <a:lnTo>
                  <a:pt x="3959225" y="16637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0" name="Forme libre : forme 51">
            <a:extLst>
              <a:ext uri="{FF2B5EF4-FFF2-40B4-BE49-F238E27FC236}">
                <a16:creationId xmlns="" xmlns:a16="http://schemas.microsoft.com/office/drawing/2014/main" id="{492DDE6E-80CE-A575-A616-2369F7F3E20D}"/>
              </a:ext>
            </a:extLst>
          </p:cNvPr>
          <p:cNvSpPr/>
          <p:nvPr/>
        </p:nvSpPr>
        <p:spPr>
          <a:xfrm>
            <a:off x="5950436" y="1626534"/>
            <a:ext cx="3863975" cy="952500"/>
          </a:xfrm>
          <a:custGeom>
            <a:avLst/>
            <a:gdLst>
              <a:gd name="connsiteX0" fmla="*/ 0 w 3863975"/>
              <a:gd name="connsiteY0" fmla="*/ 0 h 952500"/>
              <a:gd name="connsiteX1" fmla="*/ 206375 w 3863975"/>
              <a:gd name="connsiteY1" fmla="*/ 38100 h 952500"/>
              <a:gd name="connsiteX2" fmla="*/ 511175 w 3863975"/>
              <a:gd name="connsiteY2" fmla="*/ 133350 h 952500"/>
              <a:gd name="connsiteX3" fmla="*/ 749300 w 3863975"/>
              <a:gd name="connsiteY3" fmla="*/ 193675 h 952500"/>
              <a:gd name="connsiteX4" fmla="*/ 930275 w 3863975"/>
              <a:gd name="connsiteY4" fmla="*/ 231775 h 952500"/>
              <a:gd name="connsiteX5" fmla="*/ 1212850 w 3863975"/>
              <a:gd name="connsiteY5" fmla="*/ 285750 h 952500"/>
              <a:gd name="connsiteX6" fmla="*/ 1447800 w 3863975"/>
              <a:gd name="connsiteY6" fmla="*/ 355600 h 952500"/>
              <a:gd name="connsiteX7" fmla="*/ 1682750 w 3863975"/>
              <a:gd name="connsiteY7" fmla="*/ 428625 h 952500"/>
              <a:gd name="connsiteX8" fmla="*/ 1898650 w 3863975"/>
              <a:gd name="connsiteY8" fmla="*/ 476250 h 952500"/>
              <a:gd name="connsiteX9" fmla="*/ 2044700 w 3863975"/>
              <a:gd name="connsiteY9" fmla="*/ 511175 h 952500"/>
              <a:gd name="connsiteX10" fmla="*/ 2219325 w 3863975"/>
              <a:gd name="connsiteY10" fmla="*/ 565150 h 952500"/>
              <a:gd name="connsiteX11" fmla="*/ 2441575 w 3863975"/>
              <a:gd name="connsiteY11" fmla="*/ 612775 h 952500"/>
              <a:gd name="connsiteX12" fmla="*/ 2606675 w 3863975"/>
              <a:gd name="connsiteY12" fmla="*/ 663575 h 952500"/>
              <a:gd name="connsiteX13" fmla="*/ 2784475 w 3863975"/>
              <a:gd name="connsiteY13" fmla="*/ 685800 h 952500"/>
              <a:gd name="connsiteX14" fmla="*/ 2990850 w 3863975"/>
              <a:gd name="connsiteY14" fmla="*/ 727075 h 952500"/>
              <a:gd name="connsiteX15" fmla="*/ 3057525 w 3863975"/>
              <a:gd name="connsiteY15" fmla="*/ 742950 h 952500"/>
              <a:gd name="connsiteX16" fmla="*/ 3095625 w 3863975"/>
              <a:gd name="connsiteY16" fmla="*/ 758825 h 952500"/>
              <a:gd name="connsiteX17" fmla="*/ 3184525 w 3863975"/>
              <a:gd name="connsiteY17" fmla="*/ 762000 h 952500"/>
              <a:gd name="connsiteX18" fmla="*/ 3232150 w 3863975"/>
              <a:gd name="connsiteY18" fmla="*/ 793750 h 952500"/>
              <a:gd name="connsiteX19" fmla="*/ 3311525 w 3863975"/>
              <a:gd name="connsiteY19" fmla="*/ 793750 h 952500"/>
              <a:gd name="connsiteX20" fmla="*/ 3311525 w 3863975"/>
              <a:gd name="connsiteY20" fmla="*/ 815975 h 952500"/>
              <a:gd name="connsiteX21" fmla="*/ 3371850 w 3863975"/>
              <a:gd name="connsiteY21" fmla="*/ 815975 h 952500"/>
              <a:gd name="connsiteX22" fmla="*/ 3371850 w 3863975"/>
              <a:gd name="connsiteY22" fmla="*/ 835025 h 952500"/>
              <a:gd name="connsiteX23" fmla="*/ 3524250 w 3863975"/>
              <a:gd name="connsiteY23" fmla="*/ 835025 h 952500"/>
              <a:gd name="connsiteX24" fmla="*/ 3524250 w 3863975"/>
              <a:gd name="connsiteY24" fmla="*/ 866775 h 952500"/>
              <a:gd name="connsiteX25" fmla="*/ 3673475 w 3863975"/>
              <a:gd name="connsiteY25" fmla="*/ 866775 h 952500"/>
              <a:gd name="connsiteX26" fmla="*/ 3673475 w 3863975"/>
              <a:gd name="connsiteY26" fmla="*/ 952500 h 952500"/>
              <a:gd name="connsiteX27" fmla="*/ 3863975 w 3863975"/>
              <a:gd name="connsiteY27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63975" h="952500">
                <a:moveTo>
                  <a:pt x="0" y="0"/>
                </a:moveTo>
                <a:lnTo>
                  <a:pt x="206375" y="38100"/>
                </a:lnTo>
                <a:lnTo>
                  <a:pt x="511175" y="133350"/>
                </a:lnTo>
                <a:lnTo>
                  <a:pt x="749300" y="193675"/>
                </a:lnTo>
                <a:lnTo>
                  <a:pt x="930275" y="231775"/>
                </a:lnTo>
                <a:lnTo>
                  <a:pt x="1212850" y="285750"/>
                </a:lnTo>
                <a:lnTo>
                  <a:pt x="1447800" y="355600"/>
                </a:lnTo>
                <a:lnTo>
                  <a:pt x="1682750" y="428625"/>
                </a:lnTo>
                <a:lnTo>
                  <a:pt x="1898650" y="476250"/>
                </a:lnTo>
                <a:lnTo>
                  <a:pt x="2044700" y="511175"/>
                </a:lnTo>
                <a:lnTo>
                  <a:pt x="2219325" y="565150"/>
                </a:lnTo>
                <a:lnTo>
                  <a:pt x="2441575" y="612775"/>
                </a:lnTo>
                <a:lnTo>
                  <a:pt x="2606675" y="663575"/>
                </a:lnTo>
                <a:lnTo>
                  <a:pt x="2784475" y="685800"/>
                </a:lnTo>
                <a:lnTo>
                  <a:pt x="2990850" y="727075"/>
                </a:lnTo>
                <a:lnTo>
                  <a:pt x="3057525" y="742950"/>
                </a:lnTo>
                <a:lnTo>
                  <a:pt x="3095625" y="758825"/>
                </a:lnTo>
                <a:lnTo>
                  <a:pt x="3184525" y="762000"/>
                </a:lnTo>
                <a:lnTo>
                  <a:pt x="3232150" y="793750"/>
                </a:lnTo>
                <a:lnTo>
                  <a:pt x="3311525" y="793750"/>
                </a:lnTo>
                <a:lnTo>
                  <a:pt x="3311525" y="815975"/>
                </a:lnTo>
                <a:lnTo>
                  <a:pt x="3371850" y="815975"/>
                </a:lnTo>
                <a:lnTo>
                  <a:pt x="3371850" y="835025"/>
                </a:lnTo>
                <a:lnTo>
                  <a:pt x="3524250" y="835025"/>
                </a:lnTo>
                <a:lnTo>
                  <a:pt x="3524250" y="866775"/>
                </a:lnTo>
                <a:lnTo>
                  <a:pt x="3673475" y="866775"/>
                </a:lnTo>
                <a:lnTo>
                  <a:pt x="3673475" y="952500"/>
                </a:lnTo>
                <a:lnTo>
                  <a:pt x="3863975" y="9525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="" xmlns:a16="http://schemas.microsoft.com/office/drawing/2014/main" id="{38542D3C-D175-3277-D12F-E2DE36D4103A}"/>
              </a:ext>
            </a:extLst>
          </p:cNvPr>
          <p:cNvGrpSpPr/>
          <p:nvPr/>
        </p:nvGrpSpPr>
        <p:grpSpPr>
          <a:xfrm>
            <a:off x="1168972" y="2009814"/>
            <a:ext cx="3177338" cy="2996925"/>
            <a:chOff x="1115089" y="2053798"/>
            <a:chExt cx="3177338" cy="2996925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="" xmlns:a16="http://schemas.microsoft.com/office/drawing/2014/main" id="{DCDE6F53-7001-1960-15D9-76E384C79556}"/>
                </a:ext>
              </a:extLst>
            </p:cNvPr>
            <p:cNvSpPr/>
            <p:nvPr/>
          </p:nvSpPr>
          <p:spPr>
            <a:xfrm>
              <a:off x="1530278" y="2053798"/>
              <a:ext cx="2346960" cy="1178285"/>
            </a:xfrm>
            <a:prstGeom prst="roundRect">
              <a:avLst>
                <a:gd name="adj" fmla="val 718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+mj-lt"/>
                </a:rPr>
                <a:t>Patient population</a:t>
              </a:r>
            </a:p>
            <a:p>
              <a:pPr algn="ctr"/>
              <a:r>
                <a:rPr lang="fr-FR" sz="1400" dirty="0">
                  <a:latin typeface="+mj-lt"/>
                </a:rPr>
                <a:t>Node positive AND high </a:t>
              </a:r>
              <a:r>
                <a:rPr lang="fr-FR" sz="1400" dirty="0" err="1">
                  <a:latin typeface="+mj-lt"/>
                </a:rPr>
                <a:t>risk</a:t>
              </a:r>
              <a:r>
                <a:rPr lang="fr-FR" sz="1400" dirty="0">
                  <a:latin typeface="+mj-lt"/>
                </a:rPr>
                <a:t> or Ki67 ≥ 20%</a:t>
              </a:r>
            </a:p>
            <a:p>
              <a:pPr algn="ctr"/>
              <a:r>
                <a:rPr lang="fr-FR" sz="1400" dirty="0">
                  <a:latin typeface="+mj-lt"/>
                </a:rPr>
                <a:t>N=5637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="" xmlns:a16="http://schemas.microsoft.com/office/drawing/2014/main" id="{8BEF3659-385D-5ABB-F706-D11458757F4B}"/>
                </a:ext>
              </a:extLst>
            </p:cNvPr>
            <p:cNvSpPr/>
            <p:nvPr/>
          </p:nvSpPr>
          <p:spPr>
            <a:xfrm>
              <a:off x="1115089" y="3872438"/>
              <a:ext cx="1399338" cy="1178285"/>
            </a:xfrm>
            <a:prstGeom prst="roundRect">
              <a:avLst>
                <a:gd name="adj" fmla="val 71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latin typeface="+mj-lt"/>
                </a:rPr>
                <a:t>Abemaciclib</a:t>
              </a:r>
              <a:r>
                <a:rPr lang="fr-FR" sz="1400" dirty="0">
                  <a:latin typeface="+mj-lt"/>
                </a:rPr>
                <a:t> x 2 </a:t>
              </a:r>
              <a:r>
                <a:rPr lang="fr-FR" sz="1400" dirty="0" err="1">
                  <a:latin typeface="+mj-lt"/>
                </a:rPr>
                <a:t>years</a:t>
              </a:r>
              <a:r>
                <a:rPr lang="fr-FR" sz="1400" dirty="0">
                  <a:latin typeface="+mj-lt"/>
                </a:rPr>
                <a:t> ET x 5+ </a:t>
              </a:r>
              <a:r>
                <a:rPr lang="fr-FR" sz="1400" dirty="0" err="1">
                  <a:latin typeface="+mj-lt"/>
                </a:rPr>
                <a:t>years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="" xmlns:a16="http://schemas.microsoft.com/office/drawing/2014/main" id="{E81896F3-14CA-1155-FE5E-679C246CA6B8}"/>
                </a:ext>
              </a:extLst>
            </p:cNvPr>
            <p:cNvSpPr/>
            <p:nvPr/>
          </p:nvSpPr>
          <p:spPr>
            <a:xfrm>
              <a:off x="2893089" y="3872438"/>
              <a:ext cx="1399338" cy="1178285"/>
            </a:xfrm>
            <a:prstGeom prst="roundRect">
              <a:avLst>
                <a:gd name="adj" fmla="val 7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+mj-lt"/>
                </a:rPr>
                <a:t>ET </a:t>
              </a:r>
              <a:r>
                <a:rPr lang="fr-FR" sz="1400" dirty="0" err="1">
                  <a:latin typeface="+mj-lt"/>
                </a:rPr>
                <a:t>alone</a:t>
              </a:r>
              <a:r>
                <a:rPr lang="fr-FR" sz="1400" dirty="0">
                  <a:latin typeface="+mj-lt"/>
                </a:rPr>
                <a:t> x 5+ </a:t>
              </a:r>
              <a:r>
                <a:rPr lang="fr-FR" sz="1400" dirty="0" err="1">
                  <a:latin typeface="+mj-lt"/>
                </a:rPr>
                <a:t>years</a:t>
              </a:r>
              <a:endParaRPr lang="fr-FR" sz="1400" dirty="0">
                <a:latin typeface="+mj-lt"/>
              </a:endParaRP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="" xmlns:a16="http://schemas.microsoft.com/office/drawing/2014/main" id="{6EED28D4-AFAC-21E4-D439-4A4CE70091E1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 flipH="1">
              <a:off x="1814758" y="3232083"/>
              <a:ext cx="889000" cy="64035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="" xmlns:a16="http://schemas.microsoft.com/office/drawing/2014/main" id="{A20204AC-F736-5D52-C715-1C1C52190BD0}"/>
                </a:ext>
              </a:extLst>
            </p:cNvPr>
            <p:cNvCxnSpPr>
              <a:stCxn id="31" idx="2"/>
              <a:endCxn id="33" idx="0"/>
            </p:cNvCxnSpPr>
            <p:nvPr/>
          </p:nvCxnSpPr>
          <p:spPr>
            <a:xfrm>
              <a:off x="2703758" y="3232083"/>
              <a:ext cx="889000" cy="64035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05D7C4B6-463C-EE21-3EFE-C68C8833D152}"/>
              </a:ext>
            </a:extLst>
          </p:cNvPr>
          <p:cNvSpPr txBox="1"/>
          <p:nvPr/>
        </p:nvSpPr>
        <p:spPr>
          <a:xfrm>
            <a:off x="5751402" y="5119592"/>
            <a:ext cx="5126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Réduction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de 33,6 % du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risque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développer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un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événement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IDFS avec </a:t>
            </a:r>
          </a:p>
          <a:p>
            <a:pPr algn="ctr">
              <a:defRPr/>
            </a:pP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une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augmentation du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bénéfice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absolu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dans les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taux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d'IDFS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à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4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ans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(6,4 %) </a:t>
            </a:r>
          </a:p>
          <a:p>
            <a:pPr algn="ctr">
              <a:defRPr/>
            </a:pP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par rapport aux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taux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d'IDFS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à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2 et 3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ans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(2,8 % et 4,8 %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respectivement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0829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1875DD-6401-AC8E-471D-9258B905F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Etude </a:t>
            </a:r>
            <a:r>
              <a:rPr lang="da-DK" dirty="0" err="1"/>
              <a:t>Monarch</a:t>
            </a:r>
            <a:r>
              <a:rPr lang="da-DK" dirty="0"/>
              <a:t> E - </a:t>
            </a:r>
            <a:r>
              <a:rPr lang="da-DK" dirty="0" err="1"/>
              <a:t>Survie</a:t>
            </a:r>
            <a:r>
              <a:rPr lang="da-DK" dirty="0"/>
              <a:t> globale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36AD1E5-87FF-58B9-AAED-CACD0870F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Johnston S, et al., SABCS</a:t>
            </a:r>
            <a:r>
              <a:rPr lang="fr-FR" baseline="30000" dirty="0"/>
              <a:t>®</a:t>
            </a:r>
            <a:r>
              <a:rPr lang="fr-FR" dirty="0"/>
              <a:t> 2022, Abs #GS1-09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633D57F9-8E29-8995-75A8-8CD19D9EDE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survival</a:t>
            </a:r>
            <a:r>
              <a:rPr lang="fr-FR" dirty="0"/>
              <a:t>: </a:t>
            </a:r>
            <a:r>
              <a:rPr lang="fr-FR" dirty="0" err="1"/>
              <a:t>currently</a:t>
            </a:r>
            <a:r>
              <a:rPr lang="fr-FR" dirty="0"/>
              <a:t> no </a:t>
            </a:r>
            <a:r>
              <a:rPr lang="fr-FR" dirty="0" err="1"/>
              <a:t>evidence</a:t>
            </a:r>
            <a:r>
              <a:rPr lang="fr-FR" dirty="0"/>
              <a:t> of </a:t>
            </a:r>
            <a:r>
              <a:rPr lang="fr-FR" dirty="0" err="1"/>
              <a:t>harm</a:t>
            </a:r>
            <a:endParaRPr lang="fr-FR" dirty="0"/>
          </a:p>
        </p:txBody>
      </p:sp>
      <p:sp>
        <p:nvSpPr>
          <p:cNvPr id="8" name="Rectangle à coins arrondis 10">
            <a:extLst>
              <a:ext uri="{FF2B5EF4-FFF2-40B4-BE49-F238E27FC236}">
                <a16:creationId xmlns="" xmlns:a16="http://schemas.microsoft.com/office/drawing/2014/main" id="{12E8723A-707E-D002-FC02-5397C861F1D5}"/>
              </a:ext>
            </a:extLst>
          </p:cNvPr>
          <p:cNvSpPr/>
          <p:nvPr/>
        </p:nvSpPr>
        <p:spPr>
          <a:xfrm>
            <a:off x="833374" y="1746903"/>
            <a:ext cx="5909488" cy="426459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B1134A30-4052-B67C-10C8-55C7FC2ABF17}"/>
              </a:ext>
            </a:extLst>
          </p:cNvPr>
          <p:cNvGraphicFramePr>
            <a:graphicFrameLocks noGrp="1"/>
          </p:cNvGraphicFramePr>
          <p:nvPr/>
        </p:nvGraphicFramePr>
        <p:xfrm>
          <a:off x="1580478" y="4452529"/>
          <a:ext cx="4822401" cy="71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1349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14611">
                <a:tc gridSpan="1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Nombreà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risque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2 808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2564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spc="-30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2 829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2598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2494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FC4210D6-61F5-BC14-450F-6B396F853B34}"/>
              </a:ext>
            </a:extLst>
          </p:cNvPr>
          <p:cNvCxnSpPr>
            <a:cxnSpLocks/>
          </p:cNvCxnSpPr>
          <p:nvPr/>
        </p:nvCxnSpPr>
        <p:spPr>
          <a:xfrm>
            <a:off x="2587894" y="4633168"/>
            <a:ext cx="355093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aphique 17">
            <a:extLst>
              <a:ext uri="{FF2B5EF4-FFF2-40B4-BE49-F238E27FC236}">
                <a16:creationId xmlns="" xmlns:a16="http://schemas.microsoft.com/office/drawing/2014/main" id="{8FEF58CA-18AA-1FF5-3CC4-E3D3D435FB78}"/>
              </a:ext>
            </a:extLst>
          </p:cNvPr>
          <p:cNvGraphicFramePr/>
          <p:nvPr/>
        </p:nvGraphicFramePr>
        <p:xfrm>
          <a:off x="1509680" y="1824958"/>
          <a:ext cx="4629150" cy="200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5">
            <a:extLst>
              <a:ext uri="{FF2B5EF4-FFF2-40B4-BE49-F238E27FC236}">
                <a16:creationId xmlns="" xmlns:a16="http://schemas.microsoft.com/office/drawing/2014/main" id="{FA47F427-3467-E40A-6ED9-AB50F368D32A}"/>
              </a:ext>
            </a:extLst>
          </p:cNvPr>
          <p:cNvGraphicFramePr>
            <a:graphicFrameLocks noGrp="1"/>
          </p:cNvGraphicFramePr>
          <p:nvPr/>
        </p:nvGraphicFramePr>
        <p:xfrm>
          <a:off x="2452649" y="2578119"/>
          <a:ext cx="2808000" cy="1016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="" xmlns:a16="http://schemas.microsoft.com/office/drawing/2014/main" val="34984923"/>
                    </a:ext>
                  </a:extLst>
                </a:gridCol>
                <a:gridCol w="1404000">
                  <a:extLst>
                    <a:ext uri="{9D8B030D-6E8A-4147-A177-3AD203B41FA5}">
                      <a16:colId xmlns="" xmlns:a16="http://schemas.microsoft.com/office/drawing/2014/main" val="1194174774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Nombre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0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d'événements</a:t>
                      </a: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SG</a:t>
                      </a:r>
                    </a:p>
                  </a:txBody>
                  <a:tcPr marL="68580" marR="68580" marT="34290" marB="13716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46295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b="1" u="none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Abemaciclib</a:t>
                      </a:r>
                      <a:r>
                        <a:rPr lang="en-US" sz="1050" b="1" u="none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ET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</a:t>
                      </a:r>
                      <a:r>
                        <a:rPr lang="en-US" sz="105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seul</a:t>
                      </a:r>
                      <a:endParaRPr lang="en-US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07772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8580" marR="68580" marT="0" marB="13716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68580" marR="68580" marT="0" marB="13716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9539727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CI): 0.929 (0.748, 1.153)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Log-rank P = 0.5027</a:t>
                      </a:r>
                    </a:p>
                  </a:txBody>
                  <a:tcPr marL="68580" marR="68580" marT="13716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0918817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="" xmlns:a16="http://schemas.microsoft.com/office/drawing/2014/main" id="{E587C1E7-DF42-06B3-D51E-6A107D8C15AF}"/>
              </a:ext>
            </a:extLst>
          </p:cNvPr>
          <p:cNvGrpSpPr/>
          <p:nvPr/>
        </p:nvGrpSpPr>
        <p:grpSpPr>
          <a:xfrm>
            <a:off x="1381215" y="1746903"/>
            <a:ext cx="4886080" cy="2782511"/>
            <a:chOff x="275015" y="1363734"/>
            <a:chExt cx="7167776" cy="2782511"/>
          </a:xfrm>
        </p:grpSpPr>
        <p:grpSp>
          <p:nvGrpSpPr>
            <p:cNvPr id="11" name="Groupe 10">
              <a:extLst>
                <a:ext uri="{FF2B5EF4-FFF2-40B4-BE49-F238E27FC236}">
                  <a16:creationId xmlns="" xmlns:a16="http://schemas.microsoft.com/office/drawing/2014/main" id="{FE917D27-F8BD-8934-35E2-4B2FD58B9BF0}"/>
                </a:ext>
              </a:extLst>
            </p:cNvPr>
            <p:cNvGrpSpPr/>
            <p:nvPr/>
          </p:nvGrpSpPr>
          <p:grpSpPr>
            <a:xfrm>
              <a:off x="275015" y="1363734"/>
              <a:ext cx="7167776" cy="2782511"/>
              <a:chOff x="234690" y="2409038"/>
              <a:chExt cx="5599926" cy="3248112"/>
            </a:xfrm>
          </p:grpSpPr>
          <p:graphicFrame>
            <p:nvGraphicFramePr>
              <p:cNvPr id="12" name="Graphique 11">
                <a:extLst>
                  <a:ext uri="{FF2B5EF4-FFF2-40B4-BE49-F238E27FC236}">
                    <a16:creationId xmlns="" xmlns:a16="http://schemas.microsoft.com/office/drawing/2014/main" id="{1CFD7A67-B6FD-0790-B7AC-B8587E0B7F69}"/>
                  </a:ext>
                </a:extLst>
              </p:cNvPr>
              <p:cNvGraphicFramePr/>
              <p:nvPr/>
            </p:nvGraphicFramePr>
            <p:xfrm>
              <a:off x="529157" y="2485881"/>
              <a:ext cx="5305459" cy="298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3" name="Text Box 4">
                <a:extLst>
                  <a:ext uri="{FF2B5EF4-FFF2-40B4-BE49-F238E27FC236}">
                    <a16:creationId xmlns="" xmlns:a16="http://schemas.microsoft.com/office/drawing/2014/main" id="{6E38DDD4-2163-04E3-21D7-AB6EFD0172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1149492" y="3793220"/>
                <a:ext cx="2984772" cy="216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1200" dirty="0" err="1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Survie</a:t>
                </a:r>
                <a:r>
                  <a:rPr lang="da-DK" sz="1200" dirty="0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 sans </a:t>
                </a:r>
                <a:r>
                  <a:rPr lang="da-DK" sz="1200" dirty="0" err="1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maladie</a:t>
                </a:r>
                <a:r>
                  <a:rPr lang="da-DK" sz="1200" dirty="0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 invasive (%)</a:t>
                </a:r>
              </a:p>
            </p:txBody>
          </p:sp>
          <p:sp>
            <p:nvSpPr>
              <p:cNvPr id="14" name="Text Box 4">
                <a:extLst>
                  <a:ext uri="{FF2B5EF4-FFF2-40B4-BE49-F238E27FC236}">
                    <a16:creationId xmlns="" xmlns:a16="http://schemas.microsoft.com/office/drawing/2014/main" id="{2991B35C-D64D-607D-E0C7-6AEEC0D56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1324" y="5333800"/>
                <a:ext cx="3306656" cy="323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1200" dirty="0" err="1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Temps</a:t>
                </a:r>
                <a:r>
                  <a:rPr lang="da-DK" sz="1200" dirty="0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 (</a:t>
                </a:r>
                <a:r>
                  <a:rPr lang="da-DK" sz="1200" dirty="0" err="1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mois</a:t>
                </a:r>
                <a:r>
                  <a:rPr lang="da-DK" sz="1200" dirty="0">
                    <a:solidFill>
                      <a:srgbClr val="FFFFFF">
                        <a:lumMod val="50000"/>
                      </a:srgbClr>
                    </a:solidFill>
                    <a:latin typeface="Arial"/>
                    <a:cs typeface="Arial"/>
                  </a:rPr>
                  <a:t>)</a:t>
                </a:r>
              </a:p>
            </p:txBody>
          </p:sp>
        </p:grpSp>
        <p:sp>
          <p:nvSpPr>
            <p:cNvPr id="20" name="Forme libre 19">
              <a:extLst>
                <a:ext uri="{FF2B5EF4-FFF2-40B4-BE49-F238E27FC236}">
                  <a16:creationId xmlns="" xmlns:a16="http://schemas.microsoft.com/office/drawing/2014/main" id="{5E5C25AE-5C04-C84C-789D-3C2AFD7BB2F6}"/>
                </a:ext>
              </a:extLst>
            </p:cNvPr>
            <p:cNvSpPr/>
            <p:nvPr/>
          </p:nvSpPr>
          <p:spPr>
            <a:xfrm>
              <a:off x="1345019" y="1509823"/>
              <a:ext cx="5619307" cy="196704"/>
            </a:xfrm>
            <a:custGeom>
              <a:avLst/>
              <a:gdLst>
                <a:gd name="connsiteX0" fmla="*/ 0 w 5619307"/>
                <a:gd name="connsiteY0" fmla="*/ 0 h 196704"/>
                <a:gd name="connsiteX1" fmla="*/ 0 w 5619307"/>
                <a:gd name="connsiteY1" fmla="*/ 0 h 196704"/>
                <a:gd name="connsiteX2" fmla="*/ 361507 w 5619307"/>
                <a:gd name="connsiteY2" fmla="*/ 10633 h 196704"/>
                <a:gd name="connsiteX3" fmla="*/ 978195 w 5619307"/>
                <a:gd name="connsiteY3" fmla="*/ 21265 h 196704"/>
                <a:gd name="connsiteX4" fmla="*/ 1520455 w 5619307"/>
                <a:gd name="connsiteY4" fmla="*/ 31898 h 196704"/>
                <a:gd name="connsiteX5" fmla="*/ 1717158 w 5619307"/>
                <a:gd name="connsiteY5" fmla="*/ 42530 h 196704"/>
                <a:gd name="connsiteX6" fmla="*/ 2089297 w 5619307"/>
                <a:gd name="connsiteY6" fmla="*/ 53163 h 196704"/>
                <a:gd name="connsiteX7" fmla="*/ 2408274 w 5619307"/>
                <a:gd name="connsiteY7" fmla="*/ 69112 h 196704"/>
                <a:gd name="connsiteX8" fmla="*/ 2647507 w 5619307"/>
                <a:gd name="connsiteY8" fmla="*/ 79744 h 196704"/>
                <a:gd name="connsiteX9" fmla="*/ 2828260 w 5619307"/>
                <a:gd name="connsiteY9" fmla="*/ 85061 h 196704"/>
                <a:gd name="connsiteX10" fmla="*/ 2955851 w 5619307"/>
                <a:gd name="connsiteY10" fmla="*/ 90377 h 196704"/>
                <a:gd name="connsiteX11" fmla="*/ 3141921 w 5619307"/>
                <a:gd name="connsiteY11" fmla="*/ 95693 h 196704"/>
                <a:gd name="connsiteX12" fmla="*/ 3274828 w 5619307"/>
                <a:gd name="connsiteY12" fmla="*/ 101010 h 196704"/>
                <a:gd name="connsiteX13" fmla="*/ 3349255 w 5619307"/>
                <a:gd name="connsiteY13" fmla="*/ 106326 h 196704"/>
                <a:gd name="connsiteX14" fmla="*/ 3705446 w 5619307"/>
                <a:gd name="connsiteY14" fmla="*/ 116958 h 196704"/>
                <a:gd name="connsiteX15" fmla="*/ 3960628 w 5619307"/>
                <a:gd name="connsiteY15" fmla="*/ 127591 h 196704"/>
                <a:gd name="connsiteX16" fmla="*/ 4104167 w 5619307"/>
                <a:gd name="connsiteY16" fmla="*/ 132907 h 196704"/>
                <a:gd name="connsiteX17" fmla="*/ 4439093 w 5619307"/>
                <a:gd name="connsiteY17" fmla="*/ 138224 h 196704"/>
                <a:gd name="connsiteX18" fmla="*/ 4614530 w 5619307"/>
                <a:gd name="connsiteY18" fmla="*/ 143540 h 196704"/>
                <a:gd name="connsiteX19" fmla="*/ 4848446 w 5619307"/>
                <a:gd name="connsiteY19" fmla="*/ 148856 h 196704"/>
                <a:gd name="connsiteX20" fmla="*/ 5119576 w 5619307"/>
                <a:gd name="connsiteY20" fmla="*/ 164805 h 196704"/>
                <a:gd name="connsiteX21" fmla="*/ 5231218 w 5619307"/>
                <a:gd name="connsiteY21" fmla="*/ 175437 h 196704"/>
                <a:gd name="connsiteX22" fmla="*/ 5289697 w 5619307"/>
                <a:gd name="connsiteY22" fmla="*/ 180754 h 196704"/>
                <a:gd name="connsiteX23" fmla="*/ 5374758 w 5619307"/>
                <a:gd name="connsiteY23" fmla="*/ 186070 h 196704"/>
                <a:gd name="connsiteX24" fmla="*/ 5443869 w 5619307"/>
                <a:gd name="connsiteY24" fmla="*/ 191386 h 196704"/>
                <a:gd name="connsiteX25" fmla="*/ 5619307 w 5619307"/>
                <a:gd name="connsiteY25" fmla="*/ 196703 h 196704"/>
                <a:gd name="connsiteX26" fmla="*/ 5619307 w 5619307"/>
                <a:gd name="connsiteY26" fmla="*/ 196703 h 19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19307" h="196704">
                  <a:moveTo>
                    <a:pt x="0" y="0"/>
                  </a:moveTo>
                  <a:lnTo>
                    <a:pt x="0" y="0"/>
                  </a:lnTo>
                  <a:cubicBezTo>
                    <a:pt x="152356" y="16931"/>
                    <a:pt x="28017" y="4624"/>
                    <a:pt x="361507" y="10633"/>
                  </a:cubicBezTo>
                  <a:cubicBezTo>
                    <a:pt x="948938" y="21217"/>
                    <a:pt x="302640" y="10710"/>
                    <a:pt x="978195" y="21265"/>
                  </a:cubicBezTo>
                  <a:cubicBezTo>
                    <a:pt x="1361853" y="34496"/>
                    <a:pt x="828878" y="17184"/>
                    <a:pt x="1520455" y="31898"/>
                  </a:cubicBezTo>
                  <a:cubicBezTo>
                    <a:pt x="1637383" y="34386"/>
                    <a:pt x="1612521" y="38077"/>
                    <a:pt x="1717158" y="42530"/>
                  </a:cubicBezTo>
                  <a:cubicBezTo>
                    <a:pt x="1808738" y="46427"/>
                    <a:pt x="2006034" y="51028"/>
                    <a:pt x="2089297" y="53163"/>
                  </a:cubicBezTo>
                  <a:cubicBezTo>
                    <a:pt x="2256335" y="63602"/>
                    <a:pt x="2134778" y="56489"/>
                    <a:pt x="2408274" y="69112"/>
                  </a:cubicBezTo>
                  <a:lnTo>
                    <a:pt x="2647507" y="79744"/>
                  </a:lnTo>
                  <a:lnTo>
                    <a:pt x="2828260" y="85061"/>
                  </a:lnTo>
                  <a:lnTo>
                    <a:pt x="2955851" y="90377"/>
                  </a:lnTo>
                  <a:lnTo>
                    <a:pt x="3141921" y="95693"/>
                  </a:lnTo>
                  <a:lnTo>
                    <a:pt x="3274828" y="101010"/>
                  </a:lnTo>
                  <a:cubicBezTo>
                    <a:pt x="3299668" y="102284"/>
                    <a:pt x="3324400" y="105405"/>
                    <a:pt x="3349255" y="106326"/>
                  </a:cubicBezTo>
                  <a:cubicBezTo>
                    <a:pt x="3467957" y="110722"/>
                    <a:pt x="3586868" y="109982"/>
                    <a:pt x="3705446" y="116958"/>
                  </a:cubicBezTo>
                  <a:cubicBezTo>
                    <a:pt x="3860472" y="126078"/>
                    <a:pt x="3747849" y="120254"/>
                    <a:pt x="3960628" y="127591"/>
                  </a:cubicBezTo>
                  <a:lnTo>
                    <a:pt x="4104167" y="132907"/>
                  </a:lnTo>
                  <a:lnTo>
                    <a:pt x="4439093" y="138224"/>
                  </a:lnTo>
                  <a:lnTo>
                    <a:pt x="4614530" y="143540"/>
                  </a:lnTo>
                  <a:lnTo>
                    <a:pt x="4848446" y="148856"/>
                  </a:lnTo>
                  <a:cubicBezTo>
                    <a:pt x="4903277" y="151820"/>
                    <a:pt x="5042799" y="158224"/>
                    <a:pt x="5119576" y="164805"/>
                  </a:cubicBezTo>
                  <a:lnTo>
                    <a:pt x="5231218" y="175437"/>
                  </a:lnTo>
                  <a:cubicBezTo>
                    <a:pt x="5250706" y="177264"/>
                    <a:pt x="5270162" y="179533"/>
                    <a:pt x="5289697" y="180754"/>
                  </a:cubicBezTo>
                  <a:lnTo>
                    <a:pt x="5374758" y="186070"/>
                  </a:lnTo>
                  <a:cubicBezTo>
                    <a:pt x="5397808" y="187660"/>
                    <a:pt x="5420790" y="190287"/>
                    <a:pt x="5443869" y="191386"/>
                  </a:cubicBezTo>
                  <a:cubicBezTo>
                    <a:pt x="5560652" y="196947"/>
                    <a:pt x="5552751" y="196703"/>
                    <a:pt x="5619307" y="196703"/>
                  </a:cubicBezTo>
                  <a:lnTo>
                    <a:pt x="5619307" y="196703"/>
                  </a:lnTo>
                </a:path>
              </a:pathLst>
            </a:custGeom>
            <a:noFill/>
            <a:ln w="19050">
              <a:solidFill>
                <a:srgbClr val="F33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="" xmlns:a16="http://schemas.microsoft.com/office/drawing/2014/main" id="{F4B20F6A-57DD-A990-3198-A5250018598E}"/>
                </a:ext>
              </a:extLst>
            </p:cNvPr>
            <p:cNvSpPr/>
            <p:nvPr/>
          </p:nvSpPr>
          <p:spPr>
            <a:xfrm>
              <a:off x="1345019" y="1515140"/>
              <a:ext cx="5762846" cy="233916"/>
            </a:xfrm>
            <a:custGeom>
              <a:avLst/>
              <a:gdLst>
                <a:gd name="connsiteX0" fmla="*/ 0 w 5762846"/>
                <a:gd name="connsiteY0" fmla="*/ 0 h 233916"/>
                <a:gd name="connsiteX1" fmla="*/ 0 w 5762846"/>
                <a:gd name="connsiteY1" fmla="*/ 0 h 233916"/>
                <a:gd name="connsiteX2" fmla="*/ 526311 w 5762846"/>
                <a:gd name="connsiteY2" fmla="*/ 10632 h 233916"/>
                <a:gd name="connsiteX3" fmla="*/ 818707 w 5762846"/>
                <a:gd name="connsiteY3" fmla="*/ 15948 h 233916"/>
                <a:gd name="connsiteX4" fmla="*/ 935665 w 5762846"/>
                <a:gd name="connsiteY4" fmla="*/ 21265 h 233916"/>
                <a:gd name="connsiteX5" fmla="*/ 1275907 w 5762846"/>
                <a:gd name="connsiteY5" fmla="*/ 31897 h 233916"/>
                <a:gd name="connsiteX6" fmla="*/ 1414130 w 5762846"/>
                <a:gd name="connsiteY6" fmla="*/ 37213 h 233916"/>
                <a:gd name="connsiteX7" fmla="*/ 1584251 w 5762846"/>
                <a:gd name="connsiteY7" fmla="*/ 42530 h 233916"/>
                <a:gd name="connsiteX8" fmla="*/ 1695893 w 5762846"/>
                <a:gd name="connsiteY8" fmla="*/ 47846 h 233916"/>
                <a:gd name="connsiteX9" fmla="*/ 1828800 w 5762846"/>
                <a:gd name="connsiteY9" fmla="*/ 53162 h 233916"/>
                <a:gd name="connsiteX10" fmla="*/ 1940441 w 5762846"/>
                <a:gd name="connsiteY10" fmla="*/ 58479 h 233916"/>
                <a:gd name="connsiteX11" fmla="*/ 2073348 w 5762846"/>
                <a:gd name="connsiteY11" fmla="*/ 63795 h 233916"/>
                <a:gd name="connsiteX12" fmla="*/ 2174358 w 5762846"/>
                <a:gd name="connsiteY12" fmla="*/ 69111 h 233916"/>
                <a:gd name="connsiteX13" fmla="*/ 2562446 w 5762846"/>
                <a:gd name="connsiteY13" fmla="*/ 79744 h 233916"/>
                <a:gd name="connsiteX14" fmla="*/ 2764465 w 5762846"/>
                <a:gd name="connsiteY14" fmla="*/ 85060 h 233916"/>
                <a:gd name="connsiteX15" fmla="*/ 2886739 w 5762846"/>
                <a:gd name="connsiteY15" fmla="*/ 90376 h 233916"/>
                <a:gd name="connsiteX16" fmla="*/ 3141921 w 5762846"/>
                <a:gd name="connsiteY16" fmla="*/ 95693 h 233916"/>
                <a:gd name="connsiteX17" fmla="*/ 3397102 w 5762846"/>
                <a:gd name="connsiteY17" fmla="*/ 106325 h 233916"/>
                <a:gd name="connsiteX18" fmla="*/ 3737344 w 5762846"/>
                <a:gd name="connsiteY18" fmla="*/ 116958 h 233916"/>
                <a:gd name="connsiteX19" fmla="*/ 3923414 w 5762846"/>
                <a:gd name="connsiteY19" fmla="*/ 127590 h 233916"/>
                <a:gd name="connsiteX20" fmla="*/ 4003158 w 5762846"/>
                <a:gd name="connsiteY20" fmla="*/ 132907 h 233916"/>
                <a:gd name="connsiteX21" fmla="*/ 4114800 w 5762846"/>
                <a:gd name="connsiteY21" fmla="*/ 143539 h 233916"/>
                <a:gd name="connsiteX22" fmla="*/ 4407195 w 5762846"/>
                <a:gd name="connsiteY22" fmla="*/ 154172 h 233916"/>
                <a:gd name="connsiteX23" fmla="*/ 4795283 w 5762846"/>
                <a:gd name="connsiteY23" fmla="*/ 175437 h 233916"/>
                <a:gd name="connsiteX24" fmla="*/ 5055781 w 5762846"/>
                <a:gd name="connsiteY24" fmla="*/ 186069 h 233916"/>
                <a:gd name="connsiteX25" fmla="*/ 5199321 w 5762846"/>
                <a:gd name="connsiteY25" fmla="*/ 202018 h 233916"/>
                <a:gd name="connsiteX26" fmla="*/ 5257800 w 5762846"/>
                <a:gd name="connsiteY26" fmla="*/ 217967 h 233916"/>
                <a:gd name="connsiteX27" fmla="*/ 5273748 w 5762846"/>
                <a:gd name="connsiteY27" fmla="*/ 223283 h 233916"/>
                <a:gd name="connsiteX28" fmla="*/ 5411972 w 5762846"/>
                <a:gd name="connsiteY28" fmla="*/ 233916 h 233916"/>
                <a:gd name="connsiteX29" fmla="*/ 5762846 w 5762846"/>
                <a:gd name="connsiteY29" fmla="*/ 228600 h 233916"/>
                <a:gd name="connsiteX30" fmla="*/ 5762846 w 5762846"/>
                <a:gd name="connsiteY30" fmla="*/ 228600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62846" h="233916">
                  <a:moveTo>
                    <a:pt x="0" y="0"/>
                  </a:moveTo>
                  <a:lnTo>
                    <a:pt x="0" y="0"/>
                  </a:lnTo>
                  <a:cubicBezTo>
                    <a:pt x="258007" y="12286"/>
                    <a:pt x="43637" y="3374"/>
                    <a:pt x="526311" y="10632"/>
                  </a:cubicBezTo>
                  <a:lnTo>
                    <a:pt x="818707" y="15948"/>
                  </a:lnTo>
                  <a:lnTo>
                    <a:pt x="935665" y="21265"/>
                  </a:lnTo>
                  <a:lnTo>
                    <a:pt x="1275907" y="31897"/>
                  </a:lnTo>
                  <a:lnTo>
                    <a:pt x="1414130" y="37213"/>
                  </a:lnTo>
                  <a:lnTo>
                    <a:pt x="1584251" y="42530"/>
                  </a:lnTo>
                  <a:lnTo>
                    <a:pt x="1695893" y="47846"/>
                  </a:lnTo>
                  <a:lnTo>
                    <a:pt x="1828800" y="53162"/>
                  </a:lnTo>
                  <a:lnTo>
                    <a:pt x="1940441" y="58479"/>
                  </a:lnTo>
                  <a:lnTo>
                    <a:pt x="2073348" y="63795"/>
                  </a:lnTo>
                  <a:cubicBezTo>
                    <a:pt x="2107030" y="65326"/>
                    <a:pt x="2140659" y="68012"/>
                    <a:pt x="2174358" y="69111"/>
                  </a:cubicBezTo>
                  <a:lnTo>
                    <a:pt x="2562446" y="79744"/>
                  </a:lnTo>
                  <a:lnTo>
                    <a:pt x="2764465" y="85060"/>
                  </a:lnTo>
                  <a:lnTo>
                    <a:pt x="2886739" y="90376"/>
                  </a:lnTo>
                  <a:lnTo>
                    <a:pt x="3141921" y="95693"/>
                  </a:lnTo>
                  <a:cubicBezTo>
                    <a:pt x="3320358" y="100516"/>
                    <a:pt x="3233054" y="100602"/>
                    <a:pt x="3397102" y="106325"/>
                  </a:cubicBezTo>
                  <a:lnTo>
                    <a:pt x="3737344" y="116958"/>
                  </a:lnTo>
                  <a:cubicBezTo>
                    <a:pt x="3915921" y="125075"/>
                    <a:pt x="3792575" y="118244"/>
                    <a:pt x="3923414" y="127590"/>
                  </a:cubicBezTo>
                  <a:cubicBezTo>
                    <a:pt x="3949987" y="129488"/>
                    <a:pt x="3976618" y="130599"/>
                    <a:pt x="4003158" y="132907"/>
                  </a:cubicBezTo>
                  <a:cubicBezTo>
                    <a:pt x="4093505" y="140764"/>
                    <a:pt x="3991191" y="137653"/>
                    <a:pt x="4114800" y="143539"/>
                  </a:cubicBezTo>
                  <a:cubicBezTo>
                    <a:pt x="4203995" y="147786"/>
                    <a:pt x="4317172" y="149262"/>
                    <a:pt x="4407195" y="154172"/>
                  </a:cubicBezTo>
                  <a:cubicBezTo>
                    <a:pt x="4702923" y="170303"/>
                    <a:pt x="4413406" y="162270"/>
                    <a:pt x="4795283" y="175437"/>
                  </a:cubicBezTo>
                  <a:cubicBezTo>
                    <a:pt x="4848063" y="177257"/>
                    <a:pt x="4992544" y="181442"/>
                    <a:pt x="5055781" y="186069"/>
                  </a:cubicBezTo>
                  <a:cubicBezTo>
                    <a:pt x="5120027" y="190770"/>
                    <a:pt x="5147310" y="192562"/>
                    <a:pt x="5199321" y="202018"/>
                  </a:cubicBezTo>
                  <a:cubicBezTo>
                    <a:pt x="5232384" y="208029"/>
                    <a:pt x="5222921" y="206341"/>
                    <a:pt x="5257800" y="217967"/>
                  </a:cubicBezTo>
                  <a:cubicBezTo>
                    <a:pt x="5263116" y="219739"/>
                    <a:pt x="5268167" y="222776"/>
                    <a:pt x="5273748" y="223283"/>
                  </a:cubicBezTo>
                  <a:cubicBezTo>
                    <a:pt x="5358759" y="231012"/>
                    <a:pt x="5312698" y="227298"/>
                    <a:pt x="5411972" y="233916"/>
                  </a:cubicBezTo>
                  <a:cubicBezTo>
                    <a:pt x="5656500" y="227124"/>
                    <a:pt x="5539538" y="228600"/>
                    <a:pt x="5762846" y="228600"/>
                  </a:cubicBezTo>
                  <a:lnTo>
                    <a:pt x="5762846" y="22860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DB3B328A-8A0C-F19D-9359-58A2E8EFA918}"/>
              </a:ext>
            </a:extLst>
          </p:cNvPr>
          <p:cNvSpPr txBox="1"/>
          <p:nvPr/>
        </p:nvSpPr>
        <p:spPr>
          <a:xfrm>
            <a:off x="1234236" y="5356895"/>
            <a:ext cx="5107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Moins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de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décès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(157 vs 173)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ont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été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observés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dans le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groupe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groupe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abemaciclib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plus ET par rapport au </a:t>
            </a:r>
            <a:r>
              <a:rPr lang="en-US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groupe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ET</a:t>
            </a:r>
          </a:p>
        </p:txBody>
      </p:sp>
      <p:sp>
        <p:nvSpPr>
          <p:cNvPr id="26" name="Rectangle à coins arrondis 74">
            <a:extLst>
              <a:ext uri="{FF2B5EF4-FFF2-40B4-BE49-F238E27FC236}">
                <a16:creationId xmlns="" xmlns:a16="http://schemas.microsoft.com/office/drawing/2014/main" id="{9C3913CF-A41A-FF87-CABA-8CE26A9EC49F}"/>
              </a:ext>
            </a:extLst>
          </p:cNvPr>
          <p:cNvSpPr/>
          <p:nvPr/>
        </p:nvSpPr>
        <p:spPr>
          <a:xfrm>
            <a:off x="7010833" y="1746902"/>
            <a:ext cx="5049987" cy="426459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1709B51B-3C22-AFE5-27BC-864DCD73D125}"/>
              </a:ext>
            </a:extLst>
          </p:cNvPr>
          <p:cNvSpPr txBox="1"/>
          <p:nvPr/>
        </p:nvSpPr>
        <p:spPr>
          <a:xfrm>
            <a:off x="7209876" y="1580071"/>
            <a:ext cx="88367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0000"/>
                </a:solidFill>
                <a:cs typeface="Arial" panose="020B0604020202020204" pitchFamily="34" charset="0"/>
              </a:rPr>
              <a:t>Survie</a:t>
            </a:r>
          </a:p>
        </p:txBody>
      </p:sp>
      <p:graphicFrame>
        <p:nvGraphicFramePr>
          <p:cNvPr id="28" name="Graphique 27">
            <a:extLst>
              <a:ext uri="{FF2B5EF4-FFF2-40B4-BE49-F238E27FC236}">
                <a16:creationId xmlns="" xmlns:a16="http://schemas.microsoft.com/office/drawing/2014/main" id="{5E20DF58-F199-7C27-454B-C292BA3C4F5F}"/>
              </a:ext>
            </a:extLst>
          </p:cNvPr>
          <p:cNvGraphicFramePr/>
          <p:nvPr/>
        </p:nvGraphicFramePr>
        <p:xfrm>
          <a:off x="7397198" y="2026674"/>
          <a:ext cx="4538609" cy="352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 Box 4">
            <a:extLst>
              <a:ext uri="{FF2B5EF4-FFF2-40B4-BE49-F238E27FC236}">
                <a16:creationId xmlns="" xmlns:a16="http://schemas.microsoft.com/office/drawing/2014/main" id="{7823A884-1EA1-B2BE-A6DB-CC208E8F765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87697" y="3588692"/>
            <a:ext cx="20443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da-DK" sz="1100" dirty="0" err="1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Nombre</a:t>
            </a:r>
            <a:r>
              <a:rPr lang="da-DK" sz="1100" dirty="0">
                <a:solidFill>
                  <a:srgbClr val="FFFFFF">
                    <a:lumMod val="50000"/>
                  </a:srgbClr>
                </a:solidFill>
                <a:latin typeface="Arial"/>
                <a:cs typeface="Arial"/>
              </a:rPr>
              <a:t> de patients</a:t>
            </a:r>
          </a:p>
        </p:txBody>
      </p:sp>
    </p:spTree>
    <p:extLst>
      <p:ext uri="{BB962C8B-B14F-4D97-AF65-F5344CB8AC3E}">
        <p14:creationId xmlns:p14="http://schemas.microsoft.com/office/powerpoint/2010/main" val="1881237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B79BB6C3-0687-D347-9D26-78281F23E6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025" y="1634229"/>
            <a:ext cx="6462014" cy="39122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8E43F7-C30A-9683-AEE4-4A99B0F4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Updated</a:t>
            </a:r>
            <a:r>
              <a:rPr lang="fr-FR" dirty="0"/>
              <a:t> </a:t>
            </a:r>
            <a:r>
              <a:rPr lang="fr-FR" dirty="0" err="1"/>
              <a:t>abemaciclib</a:t>
            </a:r>
            <a:r>
              <a:rPr lang="fr-FR" dirty="0"/>
              <a:t> adjuvant </a:t>
            </a:r>
            <a:r>
              <a:rPr lang="fr-FR" dirty="0" err="1"/>
              <a:t>approval</a:t>
            </a:r>
            <a:r>
              <a:rPr lang="fr-FR" dirty="0"/>
              <a:t> – US FDA 3/3/23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6451BE1-0887-B268-D10F-26E26F71B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="" xmlns:a16="http://schemas.microsoft.com/office/drawing/2014/main" id="{BFB3A1AD-A17D-2586-80A5-CE45D357BA98}"/>
              </a:ext>
            </a:extLst>
          </p:cNvPr>
          <p:cNvSpPr/>
          <p:nvPr/>
        </p:nvSpPr>
        <p:spPr>
          <a:xfrm>
            <a:off x="7866319" y="1634228"/>
            <a:ext cx="3850174" cy="3912217"/>
          </a:xfrm>
          <a:prstGeom prst="roundRect">
            <a:avLst>
              <a:gd name="adj" fmla="val 40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accent1"/>
                </a:solidFill>
                <a:latin typeface="+mj-lt"/>
              </a:rPr>
              <a:t>KI-67 </a:t>
            </a:r>
            <a:r>
              <a:rPr lang="fr-FR" sz="1600" b="1" dirty="0" err="1">
                <a:solidFill>
                  <a:schemeClr val="accent1"/>
                </a:solidFill>
                <a:latin typeface="+mj-lt"/>
              </a:rPr>
              <a:t>requirement</a:t>
            </a:r>
            <a:r>
              <a:rPr lang="fr-FR" sz="16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  <a:latin typeface="+mj-lt"/>
              </a:rPr>
              <a:t>dropped</a:t>
            </a:r>
            <a:endParaRPr lang="fr-FR" sz="1600" b="1" dirty="0">
              <a:solidFill>
                <a:schemeClr val="accent1"/>
              </a:solidFill>
              <a:latin typeface="+mj-lt"/>
            </a:endParaRPr>
          </a:p>
          <a:p>
            <a:endParaRPr lang="fr-FR" sz="1600" b="1" dirty="0">
              <a:solidFill>
                <a:schemeClr val="accent1"/>
              </a:solidFill>
              <a:latin typeface="+mj-lt"/>
            </a:endParaRPr>
          </a:p>
          <a:p>
            <a:r>
              <a:rPr lang="fr-FR" sz="1600" b="1" u="sng" dirty="0" err="1">
                <a:solidFill>
                  <a:schemeClr val="tx1"/>
                </a:solidFill>
                <a:latin typeface="+mj-lt"/>
              </a:rPr>
              <a:t>Current</a:t>
            </a:r>
            <a:r>
              <a:rPr lang="fr-FR" sz="1600" b="1" u="sng" dirty="0">
                <a:solidFill>
                  <a:schemeClr val="tx1"/>
                </a:solidFill>
                <a:latin typeface="+mj-lt"/>
              </a:rPr>
              <a:t> indication: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4 or more positive 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1-3 positive LN and 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either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/>
                </a:solidFill>
                <a:latin typeface="+mj-lt"/>
              </a:rPr>
              <a:t>Tumor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grade 3 or </a:t>
            </a:r>
            <a:r>
              <a:rPr lang="fr-FR" sz="1600" dirty="0" err="1">
                <a:solidFill>
                  <a:schemeClr val="tx1"/>
                </a:solidFill>
                <a:latin typeface="+mj-lt"/>
              </a:rPr>
              <a:t>tumor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 size ≥ 5 cm</a:t>
            </a:r>
          </a:p>
        </p:txBody>
      </p:sp>
    </p:spTree>
    <p:extLst>
      <p:ext uri="{BB962C8B-B14F-4D97-AF65-F5344CB8AC3E}">
        <p14:creationId xmlns:p14="http://schemas.microsoft.com/office/powerpoint/2010/main" val="30137961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="" xmlns:a16="http://schemas.microsoft.com/office/drawing/2014/main" id="{1A4CD69E-FDF4-29E9-D7FE-B0FFF180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="" xmlns:a16="http://schemas.microsoft.com/office/drawing/2014/main" id="{CE5B3C93-CCF9-5C06-C120-444AF0661D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Sous-titre 17">
            <a:extLst>
              <a:ext uri="{FF2B5EF4-FFF2-40B4-BE49-F238E27FC236}">
                <a16:creationId xmlns="" xmlns:a16="http://schemas.microsoft.com/office/drawing/2014/main" id="{51F0C661-2CDC-4B50-59E2-623A76ECDC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11697"/>
            <a:ext cx="10332000" cy="1088143"/>
          </a:xfrm>
        </p:spPr>
        <p:txBody>
          <a:bodyPr/>
          <a:lstStyle/>
          <a:p>
            <a:r>
              <a:rPr lang="fr-FR" sz="2000" dirty="0"/>
              <a:t>A patient </a:t>
            </a:r>
            <a:r>
              <a:rPr lang="fr-FR" sz="2000" dirty="0" err="1"/>
              <a:t>with</a:t>
            </a:r>
            <a:r>
              <a:rPr lang="fr-FR" sz="2000" dirty="0"/>
              <a:t> ER positive, grade 2 </a:t>
            </a:r>
            <a:r>
              <a:rPr lang="fr-FR" sz="2000" dirty="0" err="1"/>
              <a:t>breast</a:t>
            </a:r>
            <a:r>
              <a:rPr lang="fr-FR" sz="2000" dirty="0"/>
              <a:t> cancer has </a:t>
            </a:r>
            <a:r>
              <a:rPr lang="fr-FR" sz="2000" dirty="0" err="1"/>
              <a:t>undergone</a:t>
            </a:r>
            <a:r>
              <a:rPr lang="fr-FR" sz="2000" dirty="0"/>
              <a:t> </a:t>
            </a:r>
            <a:r>
              <a:rPr lang="fr-FR" sz="2000" dirty="0" err="1"/>
              <a:t>surgery</a:t>
            </a:r>
            <a:r>
              <a:rPr lang="fr-FR" sz="2000" dirty="0"/>
              <a:t> and SLN </a:t>
            </a:r>
            <a:r>
              <a:rPr lang="fr-FR" sz="2000" dirty="0" err="1"/>
              <a:t>biopsy</a:t>
            </a:r>
            <a:r>
              <a:rPr lang="fr-FR" sz="2000" dirty="0"/>
              <a:t> for 2.3 cm </a:t>
            </a:r>
            <a:r>
              <a:rPr lang="fr-FR" sz="2000" dirty="0" err="1"/>
              <a:t>tumor</a:t>
            </a:r>
            <a:r>
              <a:rPr lang="fr-FR" sz="2000" dirty="0"/>
              <a:t>, </a:t>
            </a:r>
            <a:r>
              <a:rPr lang="fr-FR" sz="2000" dirty="0" err="1"/>
              <a:t>with</a:t>
            </a:r>
            <a:r>
              <a:rPr lang="fr-FR" sz="2000" dirty="0"/>
              <a:t> a </a:t>
            </a:r>
            <a:r>
              <a:rPr lang="fr-FR" sz="2000" dirty="0" err="1"/>
              <a:t>macrometastasis</a:t>
            </a:r>
            <a:r>
              <a:rPr lang="fr-FR" sz="2000" dirty="0"/>
              <a:t> </a:t>
            </a:r>
            <a:r>
              <a:rPr lang="fr-FR" sz="2000" dirty="0" err="1"/>
              <a:t>affecting</a:t>
            </a:r>
            <a:r>
              <a:rPr lang="fr-FR" sz="2000" dirty="0"/>
              <a:t> 1 of 1 SLN. </a:t>
            </a:r>
            <a:r>
              <a:rPr lang="fr-FR" sz="2000" dirty="0" err="1"/>
              <a:t>She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get</a:t>
            </a:r>
            <a:r>
              <a:rPr lang="fr-FR" sz="2000" dirty="0"/>
              <a:t> </a:t>
            </a:r>
            <a:r>
              <a:rPr lang="fr-FR" sz="2000" dirty="0" err="1"/>
              <a:t>chemotherapy</a:t>
            </a:r>
            <a:r>
              <a:rPr lang="fr-FR" sz="2000" dirty="0"/>
              <a:t> and endocrine </a:t>
            </a:r>
            <a:r>
              <a:rPr lang="fr-FR" sz="2000" dirty="0" err="1"/>
              <a:t>therapy</a:t>
            </a:r>
            <a:r>
              <a:rPr lang="fr-FR" sz="2000" dirty="0"/>
              <a:t>. </a:t>
            </a:r>
            <a:r>
              <a:rPr lang="fr-FR" sz="2000" dirty="0" err="1"/>
              <a:t>Which</a:t>
            </a:r>
            <a:r>
              <a:rPr lang="fr-FR" sz="2000" dirty="0"/>
              <a:t> of the </a:t>
            </a:r>
            <a:r>
              <a:rPr lang="fr-FR" sz="2000" dirty="0" err="1"/>
              <a:t>following</a:t>
            </a:r>
            <a:r>
              <a:rPr lang="fr-FR" sz="2000" dirty="0"/>
              <a:t>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recommend</a:t>
            </a:r>
            <a:r>
              <a:rPr lang="fr-FR" sz="2000" dirty="0"/>
              <a:t>?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="" xmlns:a16="http://schemas.microsoft.com/office/drawing/2014/main" id="{C7547385-C551-B1BC-652F-1845DAC257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Adjuvant Endocrine </a:t>
            </a:r>
            <a:r>
              <a:rPr lang="fr-FR" dirty="0" err="1"/>
              <a:t>Therapy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1100246-372B-CCA3-255F-0447F6877A08}"/>
              </a:ext>
            </a:extLst>
          </p:cNvPr>
          <p:cNvSpPr/>
          <p:nvPr/>
        </p:nvSpPr>
        <p:spPr>
          <a:xfrm>
            <a:off x="1782766" y="2939568"/>
            <a:ext cx="8901152" cy="27760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DDA9C4A-3A3D-3F50-AA6B-BE484E505FAA}"/>
              </a:ext>
            </a:extLst>
          </p:cNvPr>
          <p:cNvSpPr txBox="1"/>
          <p:nvPr/>
        </p:nvSpPr>
        <p:spPr>
          <a:xfrm>
            <a:off x="5241875" y="5584196"/>
            <a:ext cx="1982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13,33%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FCA6D179-708E-C7A9-E938-68A3B87B6749}"/>
              </a:ext>
            </a:extLst>
          </p:cNvPr>
          <p:cNvGrpSpPr/>
          <p:nvPr/>
        </p:nvGrpSpPr>
        <p:grpSpPr>
          <a:xfrm>
            <a:off x="2071635" y="3267005"/>
            <a:ext cx="6856228" cy="2121144"/>
            <a:chOff x="2250695" y="2582936"/>
            <a:chExt cx="6856228" cy="2121144"/>
          </a:xfrm>
        </p:grpSpPr>
        <p:grpSp>
          <p:nvGrpSpPr>
            <p:cNvPr id="38" name="Groupe 37">
              <a:extLst>
                <a:ext uri="{FF2B5EF4-FFF2-40B4-BE49-F238E27FC236}">
                  <a16:creationId xmlns="" xmlns:a16="http://schemas.microsoft.com/office/drawing/2014/main" id="{B670EE4E-497E-6A85-EE29-6028EB752BC9}"/>
                </a:ext>
              </a:extLst>
            </p:cNvPr>
            <p:cNvGrpSpPr/>
            <p:nvPr/>
          </p:nvGrpSpPr>
          <p:grpSpPr>
            <a:xfrm>
              <a:off x="2250695" y="3345853"/>
              <a:ext cx="6459024" cy="469437"/>
              <a:chOff x="-420881" y="4689753"/>
              <a:chExt cx="6459024" cy="469437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="" xmlns:a16="http://schemas.microsoft.com/office/drawing/2014/main" id="{DFB9F34C-9DF5-7830-F5FE-D3FE1D3A94B9}"/>
                  </a:ext>
                </a:extLst>
              </p:cNvPr>
              <p:cNvSpPr txBox="1"/>
              <p:nvPr/>
            </p:nvSpPr>
            <p:spPr>
              <a:xfrm>
                <a:off x="-420881" y="4698102"/>
                <a:ext cx="3106204" cy="46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 err="1">
                    <a:latin typeface="+mj-lt"/>
                  </a:rPr>
                  <a:t>Axillary</a:t>
                </a:r>
                <a:r>
                  <a:rPr lang="fr-FR" sz="1100" b="1" dirty="0">
                    <a:latin typeface="+mj-lt"/>
                  </a:rPr>
                  <a:t> dissection to </a:t>
                </a:r>
                <a:r>
                  <a:rPr lang="fr-FR" sz="1100" b="1" dirty="0" err="1">
                    <a:latin typeface="+mj-lt"/>
                  </a:rPr>
                  <a:t>see</a:t>
                </a:r>
                <a:r>
                  <a:rPr lang="fr-FR" sz="1100" b="1" dirty="0">
                    <a:latin typeface="+mj-lt"/>
                  </a:rPr>
                  <a:t> if </a:t>
                </a:r>
                <a:r>
                  <a:rPr lang="fr-FR" sz="1100" b="1" dirty="0" err="1">
                    <a:latin typeface="+mj-lt"/>
                  </a:rPr>
                  <a:t>additional</a:t>
                </a:r>
                <a:r>
                  <a:rPr lang="fr-FR" sz="1100" b="1" dirty="0">
                    <a:latin typeface="+mj-lt"/>
                  </a:rPr>
                  <a:t> LN are positive to </a:t>
                </a:r>
                <a:r>
                  <a:rPr lang="fr-FR" sz="1100" b="1" dirty="0" err="1">
                    <a:latin typeface="+mj-lt"/>
                  </a:rPr>
                  <a:t>inform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choice</a:t>
                </a:r>
                <a:r>
                  <a:rPr lang="fr-FR" sz="1100" b="1" dirty="0">
                    <a:latin typeface="+mj-lt"/>
                  </a:rPr>
                  <a:t> of </a:t>
                </a:r>
                <a:r>
                  <a:rPr lang="fr-FR" sz="1100" b="1" dirty="0" err="1">
                    <a:latin typeface="+mj-lt"/>
                  </a:rPr>
                  <a:t>abemaciclib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D8FD4783-03F7-4A56-FA52-F8EB60FD87DA}"/>
                  </a:ext>
                </a:extLst>
              </p:cNvPr>
              <p:cNvSpPr txBox="1"/>
              <p:nvPr/>
            </p:nvSpPr>
            <p:spPr>
              <a:xfrm>
                <a:off x="5052981" y="4767061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35,56%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621F521-8D68-033E-A995-1FAB41EB673F}"/>
                  </a:ext>
                </a:extLst>
              </p:cNvPr>
              <p:cNvSpPr/>
              <p:nvPr/>
            </p:nvSpPr>
            <p:spPr>
              <a:xfrm>
                <a:off x="2696953" y="4689753"/>
                <a:ext cx="2323108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="" xmlns:a16="http://schemas.microsoft.com/office/drawing/2014/main" id="{AF674B79-70D7-5BB6-31BD-6EBBCA1D4736}"/>
                </a:ext>
              </a:extLst>
            </p:cNvPr>
            <p:cNvGrpSpPr/>
            <p:nvPr/>
          </p:nvGrpSpPr>
          <p:grpSpPr>
            <a:xfrm>
              <a:off x="3822914" y="2675429"/>
              <a:ext cx="5284009" cy="432000"/>
              <a:chOff x="1151338" y="3924778"/>
              <a:chExt cx="5284009" cy="432000"/>
            </a:xfrm>
          </p:grpSpPr>
          <p:sp>
            <p:nvSpPr>
              <p:cNvPr id="10" name="ZoneTexte 9">
                <a:extLst>
                  <a:ext uri="{FF2B5EF4-FFF2-40B4-BE49-F238E27FC236}">
                    <a16:creationId xmlns="" xmlns:a16="http://schemas.microsoft.com/office/drawing/2014/main" id="{89602235-B391-F78F-C18A-9496FAC1AC78}"/>
                  </a:ext>
                </a:extLst>
              </p:cNvPr>
              <p:cNvSpPr txBox="1"/>
              <p:nvPr/>
            </p:nvSpPr>
            <p:spPr>
              <a:xfrm>
                <a:off x="1151338" y="3998432"/>
                <a:ext cx="1545616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No </a:t>
                </a:r>
                <a:r>
                  <a:rPr lang="fr-FR" sz="1100" b="1" dirty="0" err="1">
                    <a:latin typeface="+mj-lt"/>
                  </a:rPr>
                  <a:t>further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treatment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899AF6-C1F5-F55C-109F-A8CF2DCCAE70}"/>
                  </a:ext>
                </a:extLst>
              </p:cNvPr>
              <p:cNvSpPr/>
              <p:nvPr/>
            </p:nvSpPr>
            <p:spPr>
              <a:xfrm>
                <a:off x="2696954" y="3924778"/>
                <a:ext cx="2993133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="" xmlns:a16="http://schemas.microsoft.com/office/drawing/2014/main" id="{F4589B11-BBB2-A267-28FA-4C56E5265279}"/>
                  </a:ext>
                </a:extLst>
              </p:cNvPr>
              <p:cNvSpPr txBox="1"/>
              <p:nvPr/>
            </p:nvSpPr>
            <p:spPr>
              <a:xfrm>
                <a:off x="5752701" y="4002086"/>
                <a:ext cx="682646" cy="2773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44,44%</a:t>
                </a:r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BA8DEDD7-E52F-B91F-C9EB-7E43BB8731E0}"/>
                </a:ext>
              </a:extLst>
            </p:cNvPr>
            <p:cNvCxnSpPr>
              <a:cxnSpLocks/>
            </p:cNvCxnSpPr>
            <p:nvPr/>
          </p:nvCxnSpPr>
          <p:spPr>
            <a:xfrm>
              <a:off x="5358896" y="2582936"/>
              <a:ext cx="0" cy="2121144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36">
              <a:extLst>
                <a:ext uri="{FF2B5EF4-FFF2-40B4-BE49-F238E27FC236}">
                  <a16:creationId xmlns="" xmlns:a16="http://schemas.microsoft.com/office/drawing/2014/main" id="{AD2FCC9E-8DA1-A1AF-BE8A-38E1479D7278}"/>
                </a:ext>
              </a:extLst>
            </p:cNvPr>
            <p:cNvGrpSpPr/>
            <p:nvPr/>
          </p:nvGrpSpPr>
          <p:grpSpPr>
            <a:xfrm>
              <a:off x="3800472" y="4016277"/>
              <a:ext cx="2990911" cy="432000"/>
              <a:chOff x="1128896" y="5410722"/>
              <a:chExt cx="2990911" cy="432000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="" xmlns:a16="http://schemas.microsoft.com/office/drawing/2014/main" id="{6640F309-83BD-59D2-E0DF-4B886E5C378E}"/>
                  </a:ext>
                </a:extLst>
              </p:cNvPr>
              <p:cNvSpPr txBox="1"/>
              <p:nvPr/>
            </p:nvSpPr>
            <p:spPr>
              <a:xfrm>
                <a:off x="1128896" y="5484376"/>
                <a:ext cx="1568058" cy="26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050" b="1" dirty="0">
                    <a:latin typeface="+mj-lt"/>
                  </a:rPr>
                  <a:t>Adjuvant </a:t>
                </a:r>
                <a:r>
                  <a:rPr lang="fr-FR" sz="1050" b="1" dirty="0" err="1">
                    <a:latin typeface="+mj-lt"/>
                  </a:rPr>
                  <a:t>abemaciclib</a:t>
                </a:r>
                <a:endParaRPr lang="fr-FR" sz="1050" b="1" dirty="0">
                  <a:latin typeface="+mj-lt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="" xmlns:a16="http://schemas.microsoft.com/office/drawing/2014/main" id="{1D1A60D2-488F-B0FA-0428-2EB192772CF1}"/>
                  </a:ext>
                </a:extLst>
              </p:cNvPr>
              <p:cNvSpPr txBox="1"/>
              <p:nvPr/>
            </p:nvSpPr>
            <p:spPr>
              <a:xfrm>
                <a:off x="3134645" y="5488030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6,67%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24125393-449E-A209-12E9-AE8AEDF8BD04}"/>
                  </a:ext>
                </a:extLst>
              </p:cNvPr>
              <p:cNvSpPr/>
              <p:nvPr/>
            </p:nvSpPr>
            <p:spPr>
              <a:xfrm>
                <a:off x="2696954" y="5410722"/>
                <a:ext cx="437692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3504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1FAD29-BFE6-0CD4-64D0-3C4A311D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391E4390-F7DB-D137-3F7B-C50B10DA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68C32FF-7B40-9639-3074-74DB86E92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746210"/>
            <a:ext cx="10332000" cy="1650029"/>
          </a:xfrm>
        </p:spPr>
        <p:txBody>
          <a:bodyPr/>
          <a:lstStyle/>
          <a:p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subset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MINDACT, </a:t>
            </a:r>
            <a:r>
              <a:rPr lang="fr-FR" dirty="0" err="1"/>
              <a:t>TAILORx</a:t>
            </a:r>
            <a:r>
              <a:rPr lang="fr-FR" dirty="0"/>
              <a:t>, and </a:t>
            </a:r>
            <a:r>
              <a:rPr lang="fr-FR" dirty="0" err="1"/>
              <a:t>RxPonder</a:t>
            </a:r>
            <a:r>
              <a:rPr lang="fr-FR" dirty="0"/>
              <a:t>,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age</a:t>
            </a:r>
            <a:r>
              <a:rPr lang="fr-FR" dirty="0"/>
              <a:t> 50 or </a:t>
            </a:r>
            <a:r>
              <a:rPr lang="fr-FR" dirty="0" err="1"/>
              <a:t>less</a:t>
            </a:r>
            <a:r>
              <a:rPr lang="fr-FR" dirty="0"/>
              <a:t>,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premenopausal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ER positive stage 1 or 2 </a:t>
            </a:r>
            <a:r>
              <a:rPr lang="fr-FR" dirty="0" err="1"/>
              <a:t>breast</a:t>
            </a:r>
            <a:r>
              <a:rPr lang="fr-FR" dirty="0"/>
              <a:t> cancer do not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tumor</a:t>
            </a:r>
            <a:r>
              <a:rPr lang="fr-FR" dirty="0"/>
              <a:t> </a:t>
            </a:r>
            <a:r>
              <a:rPr lang="fr-FR" dirty="0" err="1"/>
              <a:t>genomic</a:t>
            </a:r>
            <a:r>
              <a:rPr lang="fr-FR" dirty="0"/>
              <a:t> signature profiling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chemotherapy</a:t>
            </a:r>
            <a:r>
              <a:rPr lang="fr-FR" dirty="0"/>
              <a:t>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2A332FE-BBE0-E585-5612-D2E40DBD4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ER positive,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561B1978-FCBC-C412-2AC9-FB960887DCFE}"/>
              </a:ext>
            </a:extLst>
          </p:cNvPr>
          <p:cNvGrpSpPr/>
          <p:nvPr/>
        </p:nvGrpSpPr>
        <p:grpSpPr>
          <a:xfrm>
            <a:off x="1630018" y="3521288"/>
            <a:ext cx="9770165" cy="2258858"/>
            <a:chOff x="1630018" y="3147057"/>
            <a:chExt cx="9770165" cy="225885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97CFD10-88CC-E63D-0B7F-E25C5D34B570}"/>
                </a:ext>
              </a:extLst>
            </p:cNvPr>
            <p:cNvSpPr/>
            <p:nvPr/>
          </p:nvSpPr>
          <p:spPr>
            <a:xfrm>
              <a:off x="1630018" y="3147057"/>
              <a:ext cx="9770165" cy="2125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E31FB78-31AD-27CC-DBDF-6D1E6C2317D9}"/>
                </a:ext>
              </a:extLst>
            </p:cNvPr>
            <p:cNvSpPr txBox="1"/>
            <p:nvPr/>
          </p:nvSpPr>
          <p:spPr>
            <a:xfrm>
              <a:off x="5477815" y="5098138"/>
              <a:ext cx="20745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10,64%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BCCA0C8B-8493-2D8E-4BFF-B758B4DBF38C}"/>
                </a:ext>
              </a:extLst>
            </p:cNvPr>
            <p:cNvSpPr txBox="1"/>
            <p:nvPr/>
          </p:nvSpPr>
          <p:spPr>
            <a:xfrm>
              <a:off x="2182325" y="3626247"/>
              <a:ext cx="514629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Vrai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8979B0A3-3D69-1224-E66D-DA7D22D43D59}"/>
                </a:ext>
              </a:extLst>
            </p:cNvPr>
            <p:cNvSpPr txBox="1"/>
            <p:nvPr/>
          </p:nvSpPr>
          <p:spPr>
            <a:xfrm>
              <a:off x="2095506" y="4398987"/>
              <a:ext cx="60144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Faux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58C22811-188E-A924-C30E-51705790CF8D}"/>
                </a:ext>
              </a:extLst>
            </p:cNvPr>
            <p:cNvSpPr txBox="1"/>
            <p:nvPr/>
          </p:nvSpPr>
          <p:spPr>
            <a:xfrm>
              <a:off x="7210700" y="4386163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76,60%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5EC053C-C5BC-EB23-90A3-4EAB243BB627}"/>
                </a:ext>
              </a:extLst>
            </p:cNvPr>
            <p:cNvSpPr/>
            <p:nvPr/>
          </p:nvSpPr>
          <p:spPr>
            <a:xfrm>
              <a:off x="2696955" y="3550896"/>
              <a:ext cx="706544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7C29491-AEB3-6CD5-DD35-74FB864A681F}"/>
                </a:ext>
              </a:extLst>
            </p:cNvPr>
            <p:cNvSpPr/>
            <p:nvPr/>
          </p:nvSpPr>
          <p:spPr>
            <a:xfrm>
              <a:off x="2696952" y="4315871"/>
              <a:ext cx="4404883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82B3D5FA-1650-09EC-2DA8-0191D92BD259}"/>
                </a:ext>
              </a:extLst>
            </p:cNvPr>
            <p:cNvSpPr txBox="1"/>
            <p:nvPr/>
          </p:nvSpPr>
          <p:spPr>
            <a:xfrm>
              <a:off x="3493599" y="3626247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12,77%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1377D9BD-0C0D-9FF7-B9B2-3E5C922EBA3D}"/>
                </a:ext>
              </a:extLst>
            </p:cNvPr>
            <p:cNvCxnSpPr/>
            <p:nvPr/>
          </p:nvCxnSpPr>
          <p:spPr>
            <a:xfrm>
              <a:off x="2696954" y="3426939"/>
              <a:ext cx="0" cy="1474573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204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FC3CA7B0-F494-227F-29B1-7C9905C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tout </a:t>
            </a:r>
            <a:r>
              <a:rPr lang="en-GB" dirty="0" err="1"/>
              <a:t>seigneur</a:t>
            </a:r>
            <a:r>
              <a:rPr lang="en-GB" dirty="0"/>
              <a:t>, tout </a:t>
            </a:r>
            <a:r>
              <a:rPr lang="en-GB" dirty="0" err="1"/>
              <a:t>honneur</a:t>
            </a:r>
            <a:endParaRPr lang="en-GB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1C8F98CE-255D-98F8-06FD-4F5514AE99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55722C16-499D-EE82-7196-4EA34F3B5A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934" y="1746903"/>
            <a:ext cx="10942615" cy="4118050"/>
          </a:xfrm>
        </p:spPr>
        <p:txBody>
          <a:bodyPr/>
          <a:lstStyle/>
          <a:p>
            <a:r>
              <a:rPr lang="en-GB" dirty="0"/>
              <a:t>Sa conclusion que je partage avec </a:t>
            </a:r>
            <a:r>
              <a:rPr lang="en-GB" dirty="0" err="1"/>
              <a:t>vous</a:t>
            </a:r>
            <a:endParaRPr lang="en-GB" dirty="0"/>
          </a:p>
          <a:p>
            <a:r>
              <a:rPr lang="fr-FR" dirty="0"/>
              <a:t>Nous sommes suffisamment compétents pour identifier les patients candidats à différents traitements, mais nous sommes encore incapables de prédire qui y répondra et quelle sera l'ampleur du bénéfice. </a:t>
            </a:r>
          </a:p>
          <a:p>
            <a:r>
              <a:rPr lang="fr-FR" dirty="0"/>
              <a:t>Nous devons apprendre à </a:t>
            </a:r>
            <a:r>
              <a:rPr lang="fr-FR" u="sng" dirty="0"/>
              <a:t>prédire "l'ampleur du bénéfice" </a:t>
            </a:r>
            <a:r>
              <a:rPr lang="fr-FR" dirty="0"/>
              <a:t>des différents traitements afin de les classer dans un ordre garantissant la plus grande efficacité.</a:t>
            </a:r>
          </a:p>
          <a:p>
            <a:pPr lvl="1"/>
            <a:r>
              <a:rPr lang="fr-FR" dirty="0"/>
              <a:t>Nécessité de modèles prédictifs plus précis, probablement basés sur des approches nouvelles et plus sophistiquées (biopsie liquide, -</a:t>
            </a:r>
            <a:r>
              <a:rPr lang="fr-FR" dirty="0" err="1"/>
              <a:t>omique</a:t>
            </a:r>
            <a:r>
              <a:rPr lang="fr-FR" dirty="0"/>
              <a:t>, imagerie numérique, intelligence artificielle, ...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8614FEC9-C1C3-44AD-9D3F-AAB2061163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err="1"/>
              <a:t>L’award</a:t>
            </a:r>
            <a:r>
              <a:rPr lang="en-GB" dirty="0"/>
              <a:t> du SGBCC 2023 a </a:t>
            </a:r>
            <a:r>
              <a:rPr lang="en-GB" dirty="0" err="1"/>
              <a:t>été</a:t>
            </a:r>
            <a:r>
              <a:rPr lang="en-GB" dirty="0"/>
              <a:t> remis à un </a:t>
            </a:r>
            <a:r>
              <a:rPr lang="en-GB" dirty="0" err="1"/>
              <a:t>pathologiste</a:t>
            </a:r>
            <a:r>
              <a:rPr lang="en-GB" dirty="0"/>
              <a:t> Beppe Viale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D4FB182-2B04-A95C-EF27-A1CE2BC49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0939" y="925924"/>
            <a:ext cx="1823183" cy="10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9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>
            <a:extLst>
              <a:ext uri="{FF2B5EF4-FFF2-40B4-BE49-F238E27FC236}">
                <a16:creationId xmlns="" xmlns:a16="http://schemas.microsoft.com/office/drawing/2014/main" id="{A3559D9B-D051-6E07-BA05-8392F7F3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="" xmlns:a16="http://schemas.microsoft.com/office/drawing/2014/main" id="{15EE7416-2681-8588-62FC-9E04EAD89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37E56223-E52C-F51E-40B4-DC60DEB8201C}"/>
              </a:ext>
            </a:extLst>
          </p:cNvPr>
          <p:cNvSpPr/>
          <p:nvPr/>
        </p:nvSpPr>
        <p:spPr>
          <a:xfrm>
            <a:off x="2050854" y="931523"/>
            <a:ext cx="5780472" cy="3383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latin typeface="+mj-lt"/>
              </a:rPr>
              <a:t>Woman</a:t>
            </a:r>
            <a:r>
              <a:rPr lang="fr-FR" sz="1050" dirty="0">
                <a:latin typeface="+mj-lt"/>
              </a:rPr>
              <a:t> </a:t>
            </a:r>
            <a:r>
              <a:rPr lang="fr-FR" sz="1050" dirty="0" err="1">
                <a:latin typeface="+mj-lt"/>
              </a:rPr>
              <a:t>with</a:t>
            </a:r>
            <a:r>
              <a:rPr lang="fr-FR" sz="1050" dirty="0">
                <a:latin typeface="+mj-lt"/>
              </a:rPr>
              <a:t> </a:t>
            </a:r>
            <a:r>
              <a:rPr lang="fr-FR" sz="1050" dirty="0" err="1">
                <a:latin typeface="+mj-lt"/>
              </a:rPr>
              <a:t>early</a:t>
            </a:r>
            <a:r>
              <a:rPr lang="fr-FR" sz="1050" dirty="0">
                <a:latin typeface="+mj-lt"/>
              </a:rPr>
              <a:t>-stage invasive </a:t>
            </a:r>
            <a:r>
              <a:rPr lang="fr-FR" sz="1050" dirty="0" err="1">
                <a:latin typeface="+mj-lt"/>
              </a:rPr>
              <a:t>breast</a:t>
            </a:r>
            <a:r>
              <a:rPr lang="fr-FR" sz="1050" dirty="0">
                <a:latin typeface="+mj-lt"/>
              </a:rPr>
              <a:t> cancer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DE5435A5-4DF5-2579-632C-1552953D65D8}"/>
              </a:ext>
            </a:extLst>
          </p:cNvPr>
          <p:cNvSpPr/>
          <p:nvPr/>
        </p:nvSpPr>
        <p:spPr>
          <a:xfrm>
            <a:off x="2050854" y="1480163"/>
            <a:ext cx="1636776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HER2 POS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59A0C6B6-4082-7474-4CEF-9B5C229884FF}"/>
              </a:ext>
            </a:extLst>
          </p:cNvPr>
          <p:cNvSpPr/>
          <p:nvPr/>
        </p:nvSpPr>
        <p:spPr>
          <a:xfrm>
            <a:off x="6194550" y="1480163"/>
            <a:ext cx="1636776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HER2 NEG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9ADA8377-691D-042E-8CEB-6152B63C2CF6}"/>
              </a:ext>
            </a:extLst>
          </p:cNvPr>
          <p:cNvSpPr/>
          <p:nvPr/>
        </p:nvSpPr>
        <p:spPr>
          <a:xfrm>
            <a:off x="1707954" y="2047091"/>
            <a:ext cx="2322576" cy="841248"/>
          </a:xfrm>
          <a:prstGeom prst="roundRect">
            <a:avLst>
              <a:gd name="adj" fmla="val 9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+mj-lt"/>
              </a:rPr>
              <a:t>No mature </a:t>
            </a:r>
            <a:r>
              <a:rPr lang="fr-FR" sz="1050" dirty="0" err="1">
                <a:latin typeface="+mj-lt"/>
              </a:rPr>
              <a:t>evidence</a:t>
            </a:r>
            <a:r>
              <a:rPr lang="fr-FR" sz="1050" dirty="0">
                <a:latin typeface="+mj-lt"/>
              </a:rPr>
              <a:t> to </a:t>
            </a:r>
            <a:r>
              <a:rPr lang="fr-FR" sz="1050" dirty="0" err="1">
                <a:latin typeface="+mj-lt"/>
              </a:rPr>
              <a:t>recommend</a:t>
            </a:r>
            <a:r>
              <a:rPr lang="fr-FR" sz="1050" dirty="0">
                <a:latin typeface="+mj-lt"/>
              </a:rPr>
              <a:t> use of </a:t>
            </a:r>
            <a:r>
              <a:rPr lang="fr-FR" sz="1050" dirty="0" err="1">
                <a:latin typeface="+mj-lt"/>
              </a:rPr>
              <a:t>any</a:t>
            </a:r>
            <a:r>
              <a:rPr lang="fr-FR" sz="1050" dirty="0">
                <a:latin typeface="+mj-lt"/>
              </a:rPr>
              <a:t> </a:t>
            </a:r>
            <a:r>
              <a:rPr lang="fr-FR" sz="1050" dirty="0" err="1">
                <a:latin typeface="+mj-lt"/>
              </a:rPr>
              <a:t>other</a:t>
            </a:r>
            <a:r>
              <a:rPr lang="fr-FR" sz="1050" dirty="0">
                <a:latin typeface="+mj-lt"/>
              </a:rPr>
              <a:t> </a:t>
            </a:r>
            <a:r>
              <a:rPr lang="fr-FR" sz="1050" dirty="0" err="1">
                <a:latin typeface="+mj-lt"/>
              </a:rPr>
              <a:t>biomarker</a:t>
            </a:r>
            <a:r>
              <a:rPr lang="fr-FR" sz="1050" dirty="0">
                <a:latin typeface="+mj-lt"/>
              </a:rPr>
              <a:t> for </a:t>
            </a:r>
            <a:r>
              <a:rPr lang="fr-FR" sz="1050" dirty="0" err="1">
                <a:latin typeface="+mj-lt"/>
              </a:rPr>
              <a:t>this</a:t>
            </a:r>
            <a:r>
              <a:rPr lang="fr-FR" sz="1050" dirty="0">
                <a:latin typeface="+mj-lt"/>
              </a:rPr>
              <a:t> patient population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C0FF1527-57CA-606E-E3B3-0F43AAD6DDA5}"/>
              </a:ext>
            </a:extLst>
          </p:cNvPr>
          <p:cNvSpPr/>
          <p:nvPr/>
        </p:nvSpPr>
        <p:spPr>
          <a:xfrm>
            <a:off x="5362351" y="2298551"/>
            <a:ext cx="1170432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ER POS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F5764EFD-E00E-EABC-3987-B2265C06C12F}"/>
              </a:ext>
            </a:extLst>
          </p:cNvPr>
          <p:cNvSpPr/>
          <p:nvPr/>
        </p:nvSpPr>
        <p:spPr>
          <a:xfrm>
            <a:off x="10249283" y="2298551"/>
            <a:ext cx="1170432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ER NEG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45FBB552-F8CC-ADE4-59E3-647356F7B276}"/>
              </a:ext>
            </a:extLst>
          </p:cNvPr>
          <p:cNvSpPr/>
          <p:nvPr/>
        </p:nvSpPr>
        <p:spPr>
          <a:xfrm>
            <a:off x="9673211" y="3103350"/>
            <a:ext cx="2322576" cy="841248"/>
          </a:xfrm>
          <a:prstGeom prst="roundRect">
            <a:avLst>
              <a:gd name="adj" fmla="val 9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latin typeface="+mj-lt"/>
              </a:rPr>
              <a:t>No mature </a:t>
            </a:r>
            <a:r>
              <a:rPr lang="fr-FR" sz="1050" dirty="0" err="1">
                <a:latin typeface="+mj-lt"/>
              </a:rPr>
              <a:t>evidence</a:t>
            </a:r>
            <a:r>
              <a:rPr lang="fr-FR" sz="1050" dirty="0">
                <a:latin typeface="+mj-lt"/>
              </a:rPr>
              <a:t> to </a:t>
            </a:r>
            <a:r>
              <a:rPr lang="fr-FR" sz="1050" dirty="0" err="1">
                <a:latin typeface="+mj-lt"/>
              </a:rPr>
              <a:t>recommend</a:t>
            </a:r>
            <a:r>
              <a:rPr lang="fr-FR" sz="1050" dirty="0">
                <a:latin typeface="+mj-lt"/>
              </a:rPr>
              <a:t> use of </a:t>
            </a:r>
            <a:r>
              <a:rPr lang="fr-FR" sz="1050" dirty="0" err="1">
                <a:latin typeface="+mj-lt"/>
              </a:rPr>
              <a:t>any</a:t>
            </a:r>
            <a:r>
              <a:rPr lang="fr-FR" sz="1050" dirty="0">
                <a:latin typeface="+mj-lt"/>
              </a:rPr>
              <a:t> </a:t>
            </a:r>
            <a:r>
              <a:rPr lang="fr-FR" sz="1050" dirty="0" err="1">
                <a:latin typeface="+mj-lt"/>
              </a:rPr>
              <a:t>other</a:t>
            </a:r>
            <a:r>
              <a:rPr lang="fr-FR" sz="1050" dirty="0">
                <a:latin typeface="+mj-lt"/>
              </a:rPr>
              <a:t> </a:t>
            </a:r>
            <a:r>
              <a:rPr lang="fr-FR" sz="1050" dirty="0" err="1">
                <a:latin typeface="+mj-lt"/>
              </a:rPr>
              <a:t>biomarker</a:t>
            </a:r>
            <a:r>
              <a:rPr lang="fr-FR" sz="1050" dirty="0">
                <a:latin typeface="+mj-lt"/>
              </a:rPr>
              <a:t> for </a:t>
            </a:r>
            <a:r>
              <a:rPr lang="fr-FR" sz="1050" dirty="0" err="1">
                <a:latin typeface="+mj-lt"/>
              </a:rPr>
              <a:t>this</a:t>
            </a:r>
            <a:r>
              <a:rPr lang="fr-FR" sz="1050" dirty="0">
                <a:latin typeface="+mj-lt"/>
              </a:rPr>
              <a:t> patient population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="" xmlns:a16="http://schemas.microsoft.com/office/drawing/2014/main" id="{F5B4B65C-F780-2472-8557-211D40A55629}"/>
              </a:ext>
            </a:extLst>
          </p:cNvPr>
          <p:cNvSpPr/>
          <p:nvPr/>
        </p:nvSpPr>
        <p:spPr>
          <a:xfrm>
            <a:off x="2069142" y="3123703"/>
            <a:ext cx="1600200" cy="4455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chemeClr val="tx1"/>
                </a:solidFill>
                <a:latin typeface="+mj-lt"/>
              </a:rPr>
              <a:t>Premenopausal</a:t>
            </a:r>
            <a:r>
              <a:rPr lang="fr-FR" sz="105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fr-FR" sz="1050" dirty="0" err="1">
                <a:solidFill>
                  <a:schemeClr val="tx1"/>
                </a:solidFill>
                <a:latin typeface="+mj-lt"/>
              </a:rPr>
              <a:t>age</a:t>
            </a:r>
            <a:r>
              <a:rPr lang="fr-FR" sz="1050" dirty="0">
                <a:solidFill>
                  <a:schemeClr val="tx1"/>
                </a:solidFill>
                <a:latin typeface="+mj-lt"/>
              </a:rPr>
              <a:t> ≤ 50 </a:t>
            </a:r>
            <a:r>
              <a:rPr lang="fr-FR" sz="1050" dirty="0" err="1">
                <a:solidFill>
                  <a:schemeClr val="tx1"/>
                </a:solidFill>
                <a:latin typeface="+mj-lt"/>
              </a:rPr>
              <a:t>years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="" xmlns:a16="http://schemas.microsoft.com/office/drawing/2014/main" id="{B8B16A59-B3A3-0EC1-8A1C-60F6946CB0DE}"/>
              </a:ext>
            </a:extLst>
          </p:cNvPr>
          <p:cNvGrpSpPr/>
          <p:nvPr/>
        </p:nvGrpSpPr>
        <p:grpSpPr>
          <a:xfrm>
            <a:off x="1060636" y="4010671"/>
            <a:ext cx="1325880" cy="1243330"/>
            <a:chOff x="2336292" y="4446466"/>
            <a:chExt cx="1325880" cy="1243330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="" xmlns:a16="http://schemas.microsoft.com/office/drawing/2014/main" id="{2585B009-E226-ACC4-9C73-45A6D2735FFF}"/>
                </a:ext>
              </a:extLst>
            </p:cNvPr>
            <p:cNvSpPr/>
            <p:nvPr/>
          </p:nvSpPr>
          <p:spPr>
            <a:xfrm>
              <a:off x="2414016" y="4446466"/>
              <a:ext cx="1170432" cy="3383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+mj-lt"/>
                </a:rPr>
                <a:t>Node NEG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="" xmlns:a16="http://schemas.microsoft.com/office/drawing/2014/main" id="{55FCFEA4-D295-4C21-E576-FEEB5363CCDE}"/>
                </a:ext>
              </a:extLst>
            </p:cNvPr>
            <p:cNvSpPr/>
            <p:nvPr/>
          </p:nvSpPr>
          <p:spPr>
            <a:xfrm>
              <a:off x="2336292" y="5086546"/>
              <a:ext cx="1325880" cy="603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err="1">
                  <a:solidFill>
                    <a:schemeClr val="tx1"/>
                  </a:solidFill>
                  <a:latin typeface="+mj-lt"/>
                </a:rPr>
                <a:t>Onco</a:t>
              </a:r>
              <a:r>
                <a:rPr lang="fr-FR" sz="1050" i="1" dirty="0" err="1">
                  <a:solidFill>
                    <a:schemeClr val="tx1"/>
                  </a:solidFill>
                  <a:latin typeface="+mj-lt"/>
                </a:rPr>
                <a:t>type</a:t>
              </a:r>
              <a:r>
                <a:rPr lang="fr-FR" sz="1050" dirty="0">
                  <a:solidFill>
                    <a:schemeClr val="tx1"/>
                  </a:solidFill>
                  <a:latin typeface="+mj-lt"/>
                </a:rPr>
                <a:t> DX </a:t>
              </a:r>
              <a:r>
                <a:rPr lang="fr-FR" sz="1050" dirty="0" err="1">
                  <a:solidFill>
                    <a:schemeClr val="tx1"/>
                  </a:solidFill>
                  <a:latin typeface="+mj-lt"/>
                </a:rPr>
                <a:t>uPa</a:t>
              </a:r>
              <a:r>
                <a:rPr lang="fr-FR" sz="1050" dirty="0">
                  <a:solidFill>
                    <a:schemeClr val="tx1"/>
                  </a:solidFill>
                  <a:latin typeface="+mj-lt"/>
                </a:rPr>
                <a:t> and PAI-1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="" xmlns:a16="http://schemas.microsoft.com/office/drawing/2014/main" id="{E37A25E6-FBAE-6C83-9430-8AF9C8DE424D}"/>
              </a:ext>
            </a:extLst>
          </p:cNvPr>
          <p:cNvGrpSpPr/>
          <p:nvPr/>
        </p:nvGrpSpPr>
        <p:grpSpPr>
          <a:xfrm>
            <a:off x="2999925" y="4010671"/>
            <a:ext cx="1677924" cy="1364938"/>
            <a:chOff x="4139946" y="4446466"/>
            <a:chExt cx="1677924" cy="1364938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="" xmlns:a16="http://schemas.microsoft.com/office/drawing/2014/main" id="{67F0DCD5-A311-4192-B0E9-3054ED2C2F21}"/>
                </a:ext>
              </a:extLst>
            </p:cNvPr>
            <p:cNvSpPr/>
            <p:nvPr/>
          </p:nvSpPr>
          <p:spPr>
            <a:xfrm>
              <a:off x="4393692" y="4446466"/>
              <a:ext cx="1170432" cy="3383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+mj-lt"/>
                </a:rPr>
                <a:t>Node POS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="" xmlns:a16="http://schemas.microsoft.com/office/drawing/2014/main" id="{B2F31424-4838-43BA-A9AF-661D661313E6}"/>
                </a:ext>
              </a:extLst>
            </p:cNvPr>
            <p:cNvSpPr/>
            <p:nvPr/>
          </p:nvSpPr>
          <p:spPr>
            <a:xfrm>
              <a:off x="4139946" y="5086546"/>
              <a:ext cx="1677924" cy="7248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err="1">
                  <a:solidFill>
                    <a:schemeClr val="bg1"/>
                  </a:solidFill>
                  <a:latin typeface="+mj-lt"/>
                </a:rPr>
                <a:t>Insufficient</a:t>
              </a:r>
              <a:r>
                <a:rPr lang="fr-FR" sz="105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fr-FR" sz="1050" dirty="0" err="1">
                  <a:solidFill>
                    <a:schemeClr val="bg1"/>
                  </a:solidFill>
                  <a:latin typeface="+mj-lt"/>
                </a:rPr>
                <a:t>evidence</a:t>
              </a:r>
              <a:r>
                <a:rPr lang="fr-FR" sz="1050" dirty="0">
                  <a:solidFill>
                    <a:schemeClr val="bg1"/>
                  </a:solidFill>
                  <a:latin typeface="+mj-lt"/>
                </a:rPr>
                <a:t> to </a:t>
              </a:r>
              <a:r>
                <a:rPr lang="fr-FR" sz="1050" dirty="0" err="1">
                  <a:solidFill>
                    <a:schemeClr val="bg1"/>
                  </a:solidFill>
                  <a:latin typeface="+mj-lt"/>
                </a:rPr>
                <a:t>recommend</a:t>
              </a:r>
              <a:r>
                <a:rPr lang="fr-FR" sz="1050" dirty="0">
                  <a:solidFill>
                    <a:schemeClr val="bg1"/>
                  </a:solidFill>
                  <a:latin typeface="+mj-lt"/>
                </a:rPr>
                <a:t> a </a:t>
              </a:r>
              <a:r>
                <a:rPr lang="fr-FR" sz="1050" dirty="0" err="1">
                  <a:solidFill>
                    <a:schemeClr val="bg1"/>
                  </a:solidFill>
                  <a:latin typeface="+mj-lt"/>
                </a:rPr>
                <a:t>biomarker</a:t>
              </a:r>
              <a:r>
                <a:rPr lang="fr-FR" sz="1050" dirty="0">
                  <a:solidFill>
                    <a:schemeClr val="bg1"/>
                  </a:solidFill>
                  <a:latin typeface="+mj-lt"/>
                </a:rPr>
                <a:t> for use</a:t>
              </a:r>
            </a:p>
          </p:txBody>
        </p:sp>
      </p:grpSp>
      <p:sp>
        <p:nvSpPr>
          <p:cNvPr id="15" name="Rectangle : coins arrondis 14">
            <a:extLst>
              <a:ext uri="{FF2B5EF4-FFF2-40B4-BE49-F238E27FC236}">
                <a16:creationId xmlns="" xmlns:a16="http://schemas.microsoft.com/office/drawing/2014/main" id="{5731EF23-BA28-605D-6A3B-68237686B307}"/>
              </a:ext>
            </a:extLst>
          </p:cNvPr>
          <p:cNvSpPr/>
          <p:nvPr/>
        </p:nvSpPr>
        <p:spPr>
          <a:xfrm>
            <a:off x="7251574" y="3123703"/>
            <a:ext cx="1600200" cy="4455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chemeClr val="tx1"/>
                </a:solidFill>
                <a:latin typeface="+mj-lt"/>
              </a:rPr>
              <a:t>Postmenopausal</a:t>
            </a:r>
            <a:r>
              <a:rPr lang="fr-FR" sz="1050" dirty="0">
                <a:solidFill>
                  <a:schemeClr val="tx1"/>
                </a:solidFill>
                <a:latin typeface="+mj-lt"/>
              </a:rPr>
              <a:t> or </a:t>
            </a:r>
            <a:r>
              <a:rPr lang="fr-FR" sz="1050" dirty="0" err="1">
                <a:solidFill>
                  <a:schemeClr val="tx1"/>
                </a:solidFill>
                <a:latin typeface="+mj-lt"/>
              </a:rPr>
              <a:t>age</a:t>
            </a:r>
            <a:r>
              <a:rPr lang="fr-FR" sz="1050" dirty="0">
                <a:solidFill>
                  <a:schemeClr val="tx1"/>
                </a:solidFill>
                <a:latin typeface="+mj-lt"/>
              </a:rPr>
              <a:t> &gt; 50 </a:t>
            </a:r>
            <a:r>
              <a:rPr lang="fr-FR" sz="1050" dirty="0" err="1">
                <a:solidFill>
                  <a:schemeClr val="tx1"/>
                </a:solidFill>
                <a:latin typeface="+mj-lt"/>
              </a:rPr>
              <a:t>years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="" xmlns:a16="http://schemas.microsoft.com/office/drawing/2014/main" id="{B60C85F1-E9F5-65EA-982D-B27A987BB399}"/>
              </a:ext>
            </a:extLst>
          </p:cNvPr>
          <p:cNvSpPr/>
          <p:nvPr/>
        </p:nvSpPr>
        <p:spPr>
          <a:xfrm>
            <a:off x="5522596" y="4010671"/>
            <a:ext cx="1170432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Node NEG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="" xmlns:a16="http://schemas.microsoft.com/office/drawing/2014/main" id="{A2E54175-951A-1E54-75CC-259BA2048A10}"/>
              </a:ext>
            </a:extLst>
          </p:cNvPr>
          <p:cNvSpPr/>
          <p:nvPr/>
        </p:nvSpPr>
        <p:spPr>
          <a:xfrm>
            <a:off x="8508494" y="4010671"/>
            <a:ext cx="1170432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Node POS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="" xmlns:a16="http://schemas.microsoft.com/office/drawing/2014/main" id="{E100EB19-5D18-8754-EDBF-B387A2987E3E}"/>
              </a:ext>
            </a:extLst>
          </p:cNvPr>
          <p:cNvSpPr/>
          <p:nvPr/>
        </p:nvSpPr>
        <p:spPr>
          <a:xfrm>
            <a:off x="5268850" y="4650751"/>
            <a:ext cx="1677924" cy="1362202"/>
          </a:xfrm>
          <a:prstGeom prst="roundRect">
            <a:avLst>
              <a:gd name="adj" fmla="val 56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Onco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type</a:t>
            </a:r>
            <a:r>
              <a:rPr lang="fr-FR" sz="1050" dirty="0">
                <a:solidFill>
                  <a:schemeClr val="bg1"/>
                </a:solidFill>
                <a:latin typeface="+mj-lt"/>
              </a:rPr>
              <a:t> DX</a:t>
            </a:r>
          </a:p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MammaPrint</a:t>
            </a:r>
            <a:endParaRPr lang="fr-FR" sz="105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EndoPredict</a:t>
            </a:r>
            <a:endParaRPr lang="fr-FR" sz="105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Prosigna</a:t>
            </a:r>
            <a:endParaRPr lang="fr-FR" sz="105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Ki67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IHC4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BCI</a:t>
            </a:r>
          </a:p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uPa</a:t>
            </a:r>
            <a:r>
              <a:rPr lang="fr-FR" sz="1050" dirty="0">
                <a:solidFill>
                  <a:schemeClr val="bg1"/>
                </a:solidFill>
                <a:latin typeface="+mj-lt"/>
              </a:rPr>
              <a:t> and PAI-1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="" xmlns:a16="http://schemas.microsoft.com/office/drawing/2014/main" id="{3BFD0850-1116-EA31-EDD0-975C3380EF5F}"/>
              </a:ext>
            </a:extLst>
          </p:cNvPr>
          <p:cNvSpPr/>
          <p:nvPr/>
        </p:nvSpPr>
        <p:spPr>
          <a:xfrm>
            <a:off x="7430645" y="4595887"/>
            <a:ext cx="1170432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1-3 </a:t>
            </a:r>
            <a:r>
              <a:rPr lang="fr-FR" sz="1050" dirty="0" err="1">
                <a:solidFill>
                  <a:schemeClr val="tx1"/>
                </a:solidFill>
                <a:latin typeface="+mj-lt"/>
              </a:rPr>
              <a:t>node</a:t>
            </a:r>
            <a:r>
              <a:rPr lang="fr-FR" sz="1050" dirty="0">
                <a:solidFill>
                  <a:schemeClr val="tx1"/>
                </a:solidFill>
                <a:latin typeface="+mj-lt"/>
              </a:rPr>
              <a:t> POS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="" xmlns:a16="http://schemas.microsoft.com/office/drawing/2014/main" id="{0695F548-0034-7A4F-E893-7EA3753AD4E7}"/>
              </a:ext>
            </a:extLst>
          </p:cNvPr>
          <p:cNvSpPr/>
          <p:nvPr/>
        </p:nvSpPr>
        <p:spPr>
          <a:xfrm>
            <a:off x="9410321" y="4595887"/>
            <a:ext cx="1170432" cy="3383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+mj-lt"/>
              </a:rPr>
              <a:t>≥ 4 </a:t>
            </a:r>
            <a:r>
              <a:rPr lang="fr-FR" sz="1050" dirty="0" err="1">
                <a:solidFill>
                  <a:schemeClr val="tx1"/>
                </a:solidFill>
                <a:latin typeface="+mj-lt"/>
              </a:rPr>
              <a:t>node</a:t>
            </a:r>
            <a:r>
              <a:rPr lang="fr-FR" sz="1050" dirty="0">
                <a:solidFill>
                  <a:schemeClr val="tx1"/>
                </a:solidFill>
                <a:latin typeface="+mj-lt"/>
              </a:rPr>
              <a:t> POS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="" xmlns:a16="http://schemas.microsoft.com/office/drawing/2014/main" id="{61071663-1018-B567-A414-74AC3167FD03}"/>
              </a:ext>
            </a:extLst>
          </p:cNvPr>
          <p:cNvSpPr/>
          <p:nvPr/>
        </p:nvSpPr>
        <p:spPr>
          <a:xfrm>
            <a:off x="7352921" y="5126239"/>
            <a:ext cx="1325880" cy="1076612"/>
          </a:xfrm>
          <a:prstGeom prst="roundRect">
            <a:avLst>
              <a:gd name="adj" fmla="val 5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Onco</a:t>
            </a:r>
            <a:r>
              <a:rPr lang="fr-FR" sz="1050" i="1" dirty="0" err="1">
                <a:solidFill>
                  <a:schemeClr val="bg1"/>
                </a:solidFill>
                <a:latin typeface="+mj-lt"/>
              </a:rPr>
              <a:t>type</a:t>
            </a:r>
            <a:r>
              <a:rPr lang="fr-FR" sz="1050" dirty="0">
                <a:solidFill>
                  <a:schemeClr val="bg1"/>
                </a:solidFill>
                <a:latin typeface="+mj-lt"/>
              </a:rPr>
              <a:t> DX</a:t>
            </a:r>
          </a:p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MammaPrint</a:t>
            </a:r>
            <a:endParaRPr lang="fr-FR" sz="105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Ki67</a:t>
            </a:r>
          </a:p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EndoPredict</a:t>
            </a:r>
            <a:endParaRPr lang="fr-FR" sz="105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IHC4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  <a:latin typeface="+mj-lt"/>
              </a:rPr>
              <a:t>BCI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="" xmlns:a16="http://schemas.microsoft.com/office/drawing/2014/main" id="{2CE9DA93-7637-99A8-C9D5-3728EAECA909}"/>
              </a:ext>
            </a:extLst>
          </p:cNvPr>
          <p:cNvSpPr/>
          <p:nvPr/>
        </p:nvSpPr>
        <p:spPr>
          <a:xfrm>
            <a:off x="9156575" y="5126239"/>
            <a:ext cx="1677924" cy="724858"/>
          </a:xfrm>
          <a:prstGeom prst="roundRect">
            <a:avLst>
              <a:gd name="adj" fmla="val 65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err="1">
                <a:solidFill>
                  <a:schemeClr val="bg1"/>
                </a:solidFill>
                <a:latin typeface="+mj-lt"/>
              </a:rPr>
              <a:t>Insufficient</a:t>
            </a:r>
            <a:r>
              <a:rPr lang="fr-FR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050" dirty="0" err="1">
                <a:solidFill>
                  <a:schemeClr val="bg1"/>
                </a:solidFill>
                <a:latin typeface="+mj-lt"/>
              </a:rPr>
              <a:t>evidence</a:t>
            </a:r>
            <a:r>
              <a:rPr lang="fr-FR" sz="1050" dirty="0">
                <a:solidFill>
                  <a:schemeClr val="bg1"/>
                </a:solidFill>
                <a:latin typeface="+mj-lt"/>
              </a:rPr>
              <a:t> to </a:t>
            </a:r>
            <a:r>
              <a:rPr lang="fr-FR" sz="1050" dirty="0" err="1">
                <a:solidFill>
                  <a:schemeClr val="bg1"/>
                </a:solidFill>
                <a:latin typeface="+mj-lt"/>
              </a:rPr>
              <a:t>recommend</a:t>
            </a:r>
            <a:r>
              <a:rPr lang="fr-FR" sz="1050" dirty="0">
                <a:solidFill>
                  <a:schemeClr val="bg1"/>
                </a:solidFill>
                <a:latin typeface="+mj-lt"/>
              </a:rPr>
              <a:t> a </a:t>
            </a:r>
            <a:r>
              <a:rPr lang="fr-FR" sz="1050" dirty="0" err="1">
                <a:solidFill>
                  <a:schemeClr val="bg1"/>
                </a:solidFill>
                <a:latin typeface="+mj-lt"/>
              </a:rPr>
              <a:t>biomarker</a:t>
            </a:r>
            <a:r>
              <a:rPr lang="fr-FR" sz="1050" dirty="0">
                <a:solidFill>
                  <a:schemeClr val="bg1"/>
                </a:solidFill>
                <a:latin typeface="+mj-lt"/>
              </a:rPr>
              <a:t> for use</a:t>
            </a:r>
          </a:p>
        </p:txBody>
      </p:sp>
      <p:cxnSp>
        <p:nvCxnSpPr>
          <p:cNvPr id="42" name="Connecteur en angle 41">
            <a:extLst>
              <a:ext uri="{FF2B5EF4-FFF2-40B4-BE49-F238E27FC236}">
                <a16:creationId xmlns="" xmlns:a16="http://schemas.microsoft.com/office/drawing/2014/main" id="{EBDB91CC-5675-135A-695E-E10156870EC5}"/>
              </a:ext>
            </a:extLst>
          </p:cNvPr>
          <p:cNvCxnSpPr>
            <a:stCxn id="9" idx="0"/>
            <a:endCxn id="10" idx="0"/>
          </p:cNvCxnSpPr>
          <p:nvPr/>
        </p:nvCxnSpPr>
        <p:spPr>
          <a:xfrm rot="5400000" flipH="1" flipV="1">
            <a:off x="4941090" y="-591685"/>
            <a:ext cx="12700" cy="4143696"/>
          </a:xfrm>
          <a:prstGeom prst="bentConnector3">
            <a:avLst>
              <a:gd name="adj1" fmla="val 792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="" xmlns:a16="http://schemas.microsoft.com/office/drawing/2014/main" id="{5920819A-41AE-7719-CFC0-0FAD1A5DCA1F}"/>
              </a:ext>
            </a:extLst>
          </p:cNvPr>
          <p:cNvCxnSpPr>
            <a:stCxn id="8" idx="2"/>
          </p:cNvCxnSpPr>
          <p:nvPr/>
        </p:nvCxnSpPr>
        <p:spPr>
          <a:xfrm flipH="1">
            <a:off x="4937760" y="1269851"/>
            <a:ext cx="3330" cy="12003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="" xmlns:a16="http://schemas.microsoft.com/office/drawing/2014/main" id="{2C8C1A92-946D-F4AC-5C74-55A888680E40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869242" y="1818491"/>
            <a:ext cx="0" cy="228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975541AC-37D9-7576-AD94-A50C4215B787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10834499" y="2636879"/>
            <a:ext cx="0" cy="4664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ngle 50">
            <a:extLst>
              <a:ext uri="{FF2B5EF4-FFF2-40B4-BE49-F238E27FC236}">
                <a16:creationId xmlns="" xmlns:a16="http://schemas.microsoft.com/office/drawing/2014/main" id="{5D5BDCAA-DD4A-F0C9-C9AC-DC8E18B60FBD}"/>
              </a:ext>
            </a:extLst>
          </p:cNvPr>
          <p:cNvCxnSpPr>
            <a:stCxn id="12" idx="0"/>
            <a:endCxn id="13" idx="0"/>
          </p:cNvCxnSpPr>
          <p:nvPr/>
        </p:nvCxnSpPr>
        <p:spPr>
          <a:xfrm rot="5400000" flipH="1" flipV="1">
            <a:off x="8391033" y="-144915"/>
            <a:ext cx="12700" cy="4886932"/>
          </a:xfrm>
          <a:prstGeom prst="bentConnector3">
            <a:avLst>
              <a:gd name="adj1" fmla="val 1368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="" xmlns:a16="http://schemas.microsoft.com/office/drawing/2014/main" id="{BBC7F282-25AE-A8CB-F4FD-79509EAB1665}"/>
              </a:ext>
            </a:extLst>
          </p:cNvPr>
          <p:cNvCxnSpPr>
            <a:stCxn id="10" idx="2"/>
          </p:cNvCxnSpPr>
          <p:nvPr/>
        </p:nvCxnSpPr>
        <p:spPr>
          <a:xfrm>
            <a:off x="7012938" y="1818491"/>
            <a:ext cx="6350" cy="3192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>
            <a:extLst>
              <a:ext uri="{FF2B5EF4-FFF2-40B4-BE49-F238E27FC236}">
                <a16:creationId xmlns="" xmlns:a16="http://schemas.microsoft.com/office/drawing/2014/main" id="{EBA5E566-7045-7E25-364D-9E9B26DDDB50}"/>
              </a:ext>
            </a:extLst>
          </p:cNvPr>
          <p:cNvCxnSpPr>
            <a:stCxn id="14" idx="0"/>
            <a:endCxn id="15" idx="0"/>
          </p:cNvCxnSpPr>
          <p:nvPr/>
        </p:nvCxnSpPr>
        <p:spPr>
          <a:xfrm rot="5400000" flipH="1" flipV="1">
            <a:off x="5460458" y="532487"/>
            <a:ext cx="12700" cy="5182432"/>
          </a:xfrm>
          <a:prstGeom prst="bentConnector3">
            <a:avLst>
              <a:gd name="adj1" fmla="val 1152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="" xmlns:a16="http://schemas.microsoft.com/office/drawing/2014/main" id="{A2FD6B59-78AF-0B7D-97C2-69C79D49D910}"/>
              </a:ext>
            </a:extLst>
          </p:cNvPr>
          <p:cNvCxnSpPr>
            <a:stCxn id="12" idx="2"/>
          </p:cNvCxnSpPr>
          <p:nvPr/>
        </p:nvCxnSpPr>
        <p:spPr>
          <a:xfrm>
            <a:off x="5947567" y="2636879"/>
            <a:ext cx="6350" cy="3570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>
            <a:extLst>
              <a:ext uri="{FF2B5EF4-FFF2-40B4-BE49-F238E27FC236}">
                <a16:creationId xmlns="" xmlns:a16="http://schemas.microsoft.com/office/drawing/2014/main" id="{E472E3AD-078F-CE96-E169-467C4F8EB6BD}"/>
              </a:ext>
            </a:extLst>
          </p:cNvPr>
          <p:cNvCxnSpPr>
            <a:stCxn id="17" idx="0"/>
            <a:endCxn id="18" idx="0"/>
          </p:cNvCxnSpPr>
          <p:nvPr/>
        </p:nvCxnSpPr>
        <p:spPr>
          <a:xfrm rot="5400000" flipH="1" flipV="1">
            <a:off x="2781231" y="2953016"/>
            <a:ext cx="12700" cy="2115311"/>
          </a:xfrm>
          <a:prstGeom prst="bentConnector3">
            <a:avLst>
              <a:gd name="adj1" fmla="val 180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en angle 62">
            <a:extLst>
              <a:ext uri="{FF2B5EF4-FFF2-40B4-BE49-F238E27FC236}">
                <a16:creationId xmlns="" xmlns:a16="http://schemas.microsoft.com/office/drawing/2014/main" id="{CE3BD83A-EAFD-B4B7-BD6E-31DCBC525614}"/>
              </a:ext>
            </a:extLst>
          </p:cNvPr>
          <p:cNvCxnSpPr>
            <a:stCxn id="21" idx="0"/>
            <a:endCxn id="22" idx="0"/>
          </p:cNvCxnSpPr>
          <p:nvPr/>
        </p:nvCxnSpPr>
        <p:spPr>
          <a:xfrm rot="5400000" flipH="1" flipV="1">
            <a:off x="7600761" y="2517722"/>
            <a:ext cx="12700" cy="2985898"/>
          </a:xfrm>
          <a:prstGeom prst="bentConnector3">
            <a:avLst>
              <a:gd name="adj1" fmla="val 180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ngle 64">
            <a:extLst>
              <a:ext uri="{FF2B5EF4-FFF2-40B4-BE49-F238E27FC236}">
                <a16:creationId xmlns="" xmlns:a16="http://schemas.microsoft.com/office/drawing/2014/main" id="{8648E468-FE00-C508-E985-60CECBB7C65E}"/>
              </a:ext>
            </a:extLst>
          </p:cNvPr>
          <p:cNvCxnSpPr>
            <a:stCxn id="29" idx="0"/>
            <a:endCxn id="30" idx="0"/>
          </p:cNvCxnSpPr>
          <p:nvPr/>
        </p:nvCxnSpPr>
        <p:spPr>
          <a:xfrm rot="5400000" flipH="1" flipV="1">
            <a:off x="9005699" y="3606049"/>
            <a:ext cx="12700" cy="1979676"/>
          </a:xfrm>
          <a:prstGeom prst="bentConnector3">
            <a:avLst>
              <a:gd name="adj1" fmla="val 1008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D0F5A9D5-3669-AAEF-ABD1-D951EE6BECD5}"/>
              </a:ext>
            </a:extLst>
          </p:cNvPr>
          <p:cNvCxnSpPr>
            <a:stCxn id="14" idx="2"/>
          </p:cNvCxnSpPr>
          <p:nvPr/>
        </p:nvCxnSpPr>
        <p:spPr>
          <a:xfrm>
            <a:off x="2869242" y="3569277"/>
            <a:ext cx="0" cy="2346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="" xmlns:a16="http://schemas.microsoft.com/office/drawing/2014/main" id="{4B88C57A-EB6F-A323-3131-6388043DE1EC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1723576" y="4348999"/>
            <a:ext cx="0" cy="3017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="" xmlns:a16="http://schemas.microsoft.com/office/drawing/2014/main" id="{5DA687B0-F0DD-D4D6-DCDF-42998D02784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3838887" y="4348999"/>
            <a:ext cx="0" cy="3017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="" xmlns:a16="http://schemas.microsoft.com/office/drawing/2014/main" id="{324924A6-BF4A-0086-D01C-6A3C51889E55}"/>
              </a:ext>
            </a:extLst>
          </p:cNvPr>
          <p:cNvCxnSpPr>
            <a:stCxn id="21" idx="2"/>
            <a:endCxn id="24" idx="0"/>
          </p:cNvCxnSpPr>
          <p:nvPr/>
        </p:nvCxnSpPr>
        <p:spPr>
          <a:xfrm>
            <a:off x="6107812" y="4348999"/>
            <a:ext cx="0" cy="3017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="" xmlns:a16="http://schemas.microsoft.com/office/drawing/2014/main" id="{2F5E0E03-8254-3B81-9A85-382C17EA83D0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>
            <a:off x="8015861" y="4934215"/>
            <a:ext cx="0" cy="1920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="" xmlns:a16="http://schemas.microsoft.com/office/drawing/2014/main" id="{03532C0C-321D-248E-7F10-5281BF9A853D}"/>
              </a:ext>
            </a:extLst>
          </p:cNvPr>
          <p:cNvCxnSpPr>
            <a:stCxn id="15" idx="2"/>
          </p:cNvCxnSpPr>
          <p:nvPr/>
        </p:nvCxnSpPr>
        <p:spPr>
          <a:xfrm>
            <a:off x="8051674" y="3569277"/>
            <a:ext cx="6350" cy="2346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="" xmlns:a16="http://schemas.microsoft.com/office/drawing/2014/main" id="{A08BDCFA-D607-BA87-F7C3-2668304EA11B}"/>
              </a:ext>
            </a:extLst>
          </p:cNvPr>
          <p:cNvCxnSpPr>
            <a:stCxn id="22" idx="2"/>
          </p:cNvCxnSpPr>
          <p:nvPr/>
        </p:nvCxnSpPr>
        <p:spPr>
          <a:xfrm>
            <a:off x="9093710" y="4348999"/>
            <a:ext cx="6350" cy="126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="" xmlns:a16="http://schemas.microsoft.com/office/drawing/2014/main" id="{BDB02CF7-DC90-8A7C-84AA-52682D24FFC7}"/>
              </a:ext>
            </a:extLst>
          </p:cNvPr>
          <p:cNvCxnSpPr>
            <a:stCxn id="30" idx="2"/>
            <a:endCxn id="32" idx="0"/>
          </p:cNvCxnSpPr>
          <p:nvPr/>
        </p:nvCxnSpPr>
        <p:spPr>
          <a:xfrm>
            <a:off x="9995537" y="4934215"/>
            <a:ext cx="0" cy="1920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72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="" xmlns:a16="http://schemas.microsoft.com/office/drawing/2014/main" id="{1A4CD69E-FDF4-29E9-D7FE-B0FFF180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2AF941AB-5E84-3ED8-3C7F-8B8F4FC82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Sous-titre 17">
            <a:extLst>
              <a:ext uri="{FF2B5EF4-FFF2-40B4-BE49-F238E27FC236}">
                <a16:creationId xmlns="" xmlns:a16="http://schemas.microsoft.com/office/drawing/2014/main" id="{51F0C661-2CDC-4B50-59E2-623A76ECDC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80232"/>
            <a:ext cx="10332000" cy="1007633"/>
          </a:xfrm>
        </p:spPr>
        <p:txBody>
          <a:bodyPr/>
          <a:lstStyle/>
          <a:p>
            <a:r>
              <a:rPr lang="fr-FR" sz="2000" dirty="0"/>
              <a:t>A 47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old</a:t>
            </a:r>
            <a:r>
              <a:rPr lang="fr-FR" sz="2000" dirty="0"/>
              <a:t> </a:t>
            </a:r>
            <a:r>
              <a:rPr lang="fr-FR" sz="2000" dirty="0" err="1"/>
              <a:t>premenopausal</a:t>
            </a:r>
            <a:r>
              <a:rPr lang="fr-FR" sz="2000" dirty="0"/>
              <a:t> </a:t>
            </a:r>
            <a:r>
              <a:rPr lang="fr-FR" sz="2000" dirty="0" err="1"/>
              <a:t>woman</a:t>
            </a:r>
            <a:r>
              <a:rPr lang="fr-FR" sz="2000" dirty="0"/>
              <a:t> has been </a:t>
            </a:r>
            <a:r>
              <a:rPr lang="fr-FR" sz="2000" dirty="0" err="1"/>
              <a:t>diagnosed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 screen </a:t>
            </a:r>
            <a:r>
              <a:rPr lang="fr-FR" sz="2000" dirty="0" err="1"/>
              <a:t>detected</a:t>
            </a:r>
            <a:r>
              <a:rPr lang="fr-FR" sz="2000" dirty="0"/>
              <a:t>, ER positive, PR positive, HER2 </a:t>
            </a:r>
            <a:r>
              <a:rPr lang="fr-FR" sz="2000" dirty="0" err="1"/>
              <a:t>negative</a:t>
            </a:r>
            <a:r>
              <a:rPr lang="fr-FR" sz="2000" dirty="0"/>
              <a:t> </a:t>
            </a:r>
            <a:r>
              <a:rPr lang="fr-FR" sz="2000" dirty="0" err="1"/>
              <a:t>breast</a:t>
            </a:r>
            <a:r>
              <a:rPr lang="fr-FR" sz="2000" dirty="0"/>
              <a:t> cancer. The </a:t>
            </a:r>
            <a:r>
              <a:rPr lang="fr-FR" sz="2000" dirty="0" err="1"/>
              <a:t>tumor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1.6 cm, grade 2, and </a:t>
            </a:r>
            <a:r>
              <a:rPr lang="fr-FR" sz="2000" dirty="0" err="1"/>
              <a:t>node</a:t>
            </a:r>
            <a:r>
              <a:rPr lang="fr-FR" sz="2000" dirty="0"/>
              <a:t>-positive, </a:t>
            </a:r>
            <a:r>
              <a:rPr lang="fr-FR" sz="2000" dirty="0" err="1"/>
              <a:t>affecting</a:t>
            </a:r>
            <a:r>
              <a:rPr lang="fr-FR" sz="2000" dirty="0"/>
              <a:t> 1 or 3 SLN. The </a:t>
            </a:r>
            <a:r>
              <a:rPr lang="fr-FR" sz="2000" dirty="0" err="1"/>
              <a:t>recurrence</a:t>
            </a:r>
            <a:r>
              <a:rPr lang="fr-FR" sz="2000" dirty="0"/>
              <a:t> score </a:t>
            </a:r>
            <a:r>
              <a:rPr lang="fr-FR" sz="2000" dirty="0" err="1"/>
              <a:t>is</a:t>
            </a:r>
            <a:r>
              <a:rPr lang="fr-FR" sz="2000" dirty="0"/>
              <a:t> 11. You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recommend</a:t>
            </a:r>
            <a:r>
              <a:rPr lang="fr-FR" sz="2000" dirty="0"/>
              <a:t>: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="" xmlns:a16="http://schemas.microsoft.com/office/drawing/2014/main" id="{C7547385-C551-B1BC-652F-1845DAC257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ER positive,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1100246-372B-CCA3-255F-0447F6877A08}"/>
              </a:ext>
            </a:extLst>
          </p:cNvPr>
          <p:cNvSpPr/>
          <p:nvPr/>
        </p:nvSpPr>
        <p:spPr>
          <a:xfrm>
            <a:off x="1961826" y="2887255"/>
            <a:ext cx="8901152" cy="30055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DDA9C4A-3A3D-3F50-AA6B-BE484E505FAA}"/>
              </a:ext>
            </a:extLst>
          </p:cNvPr>
          <p:cNvSpPr txBox="1"/>
          <p:nvPr/>
        </p:nvSpPr>
        <p:spPr>
          <a:xfrm>
            <a:off x="5420935" y="5738911"/>
            <a:ext cx="1982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0%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="" xmlns:a16="http://schemas.microsoft.com/office/drawing/2014/main" id="{CF06714A-6433-49B0-13D7-6BC6B77BD349}"/>
              </a:ext>
            </a:extLst>
          </p:cNvPr>
          <p:cNvGrpSpPr/>
          <p:nvPr/>
        </p:nvGrpSpPr>
        <p:grpSpPr>
          <a:xfrm>
            <a:off x="2309111" y="3050055"/>
            <a:ext cx="7012688" cy="2679944"/>
            <a:chOff x="975889" y="2528515"/>
            <a:chExt cx="7012688" cy="2679944"/>
          </a:xfrm>
        </p:grpSpPr>
        <p:grpSp>
          <p:nvGrpSpPr>
            <p:cNvPr id="38" name="Groupe 37">
              <a:extLst>
                <a:ext uri="{FF2B5EF4-FFF2-40B4-BE49-F238E27FC236}">
                  <a16:creationId xmlns="" xmlns:a16="http://schemas.microsoft.com/office/drawing/2014/main" id="{B670EE4E-497E-6A85-EE29-6028EB752BC9}"/>
                </a:ext>
              </a:extLst>
            </p:cNvPr>
            <p:cNvGrpSpPr/>
            <p:nvPr/>
          </p:nvGrpSpPr>
          <p:grpSpPr>
            <a:xfrm>
              <a:off x="1168394" y="3291432"/>
              <a:ext cx="6123459" cy="432000"/>
              <a:chOff x="1150809" y="4689753"/>
              <a:chExt cx="6123459" cy="432000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="" xmlns:a16="http://schemas.microsoft.com/office/drawing/2014/main" id="{DFB9F34C-9DF5-7830-F5FE-D3FE1D3A94B9}"/>
                  </a:ext>
                </a:extLst>
              </p:cNvPr>
              <p:cNvSpPr txBox="1"/>
              <p:nvPr/>
            </p:nvSpPr>
            <p:spPr>
              <a:xfrm>
                <a:off x="1150809" y="4782585"/>
                <a:ext cx="1533963" cy="26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OFS and </a:t>
                </a:r>
                <a:r>
                  <a:rPr lang="fr-FR" sz="1100" b="1" dirty="0" err="1">
                    <a:latin typeface="+mj-lt"/>
                  </a:rPr>
                  <a:t>Tamoxifen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D8FD4783-03F7-4A56-FA52-F8EB60FD87DA}"/>
                  </a:ext>
                </a:extLst>
              </p:cNvPr>
              <p:cNvSpPr txBox="1"/>
              <p:nvPr/>
            </p:nvSpPr>
            <p:spPr>
              <a:xfrm>
                <a:off x="6289106" y="4767061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23,53%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621F521-8D68-033E-A995-1FAB41EB673F}"/>
                  </a:ext>
                </a:extLst>
              </p:cNvPr>
              <p:cNvSpPr/>
              <p:nvPr/>
            </p:nvSpPr>
            <p:spPr>
              <a:xfrm>
                <a:off x="2696953" y="4689753"/>
                <a:ext cx="3548368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="" xmlns:a16="http://schemas.microsoft.com/office/drawing/2014/main" id="{AF674B79-70D7-5BB6-31BD-6EBBCA1D4736}"/>
                </a:ext>
              </a:extLst>
            </p:cNvPr>
            <p:cNvGrpSpPr/>
            <p:nvPr/>
          </p:nvGrpSpPr>
          <p:grpSpPr>
            <a:xfrm>
              <a:off x="1824552" y="2621008"/>
              <a:ext cx="4238027" cy="432000"/>
              <a:chOff x="1806967" y="3924778"/>
              <a:chExt cx="4238027" cy="432000"/>
            </a:xfrm>
          </p:grpSpPr>
          <p:sp>
            <p:nvSpPr>
              <p:cNvPr id="10" name="ZoneTexte 9">
                <a:extLst>
                  <a:ext uri="{FF2B5EF4-FFF2-40B4-BE49-F238E27FC236}">
                    <a16:creationId xmlns="" xmlns:a16="http://schemas.microsoft.com/office/drawing/2014/main" id="{89602235-B391-F78F-C18A-9496FAC1AC78}"/>
                  </a:ext>
                </a:extLst>
              </p:cNvPr>
              <p:cNvSpPr txBox="1"/>
              <p:nvPr/>
            </p:nvSpPr>
            <p:spPr>
              <a:xfrm>
                <a:off x="1806967" y="3998432"/>
                <a:ext cx="889987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 err="1">
                    <a:latin typeface="+mj-lt"/>
                  </a:rPr>
                  <a:t>Tamoxifen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899AF6-C1F5-F55C-109F-A8CF2DCCAE70}"/>
                  </a:ext>
                </a:extLst>
              </p:cNvPr>
              <p:cNvSpPr/>
              <p:nvPr/>
            </p:nvSpPr>
            <p:spPr>
              <a:xfrm>
                <a:off x="2696954" y="3924778"/>
                <a:ext cx="2592713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="" xmlns:a16="http://schemas.microsoft.com/office/drawing/2014/main" id="{F4589B11-BBB2-A267-28FA-4C56E5265279}"/>
                  </a:ext>
                </a:extLst>
              </p:cNvPr>
              <p:cNvSpPr txBox="1"/>
              <p:nvPr/>
            </p:nvSpPr>
            <p:spPr>
              <a:xfrm>
                <a:off x="5362348" y="4002086"/>
                <a:ext cx="682646" cy="2783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17,65%</a:t>
                </a:r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BA8DEDD7-E52F-B91F-C9EB-7E43BB8731E0}"/>
                </a:ext>
              </a:extLst>
            </p:cNvPr>
            <p:cNvCxnSpPr>
              <a:cxnSpLocks/>
            </p:cNvCxnSpPr>
            <p:nvPr/>
          </p:nvCxnSpPr>
          <p:spPr>
            <a:xfrm>
              <a:off x="2704905" y="2528515"/>
              <a:ext cx="0" cy="2679944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36">
              <a:extLst>
                <a:ext uri="{FF2B5EF4-FFF2-40B4-BE49-F238E27FC236}">
                  <a16:creationId xmlns="" xmlns:a16="http://schemas.microsoft.com/office/drawing/2014/main" id="{AD2FCC9E-8DA1-A1AF-BE8A-38E1479D7278}"/>
                </a:ext>
              </a:extLst>
            </p:cNvPr>
            <p:cNvGrpSpPr/>
            <p:nvPr/>
          </p:nvGrpSpPr>
          <p:grpSpPr>
            <a:xfrm>
              <a:off x="1806918" y="3961856"/>
              <a:ext cx="6181659" cy="432000"/>
              <a:chOff x="1789333" y="5410722"/>
              <a:chExt cx="6181659" cy="432000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="" xmlns:a16="http://schemas.microsoft.com/office/drawing/2014/main" id="{6640F309-83BD-59D2-E0DF-4B886E5C378E}"/>
                  </a:ext>
                </a:extLst>
              </p:cNvPr>
              <p:cNvSpPr txBox="1"/>
              <p:nvPr/>
            </p:nvSpPr>
            <p:spPr>
              <a:xfrm>
                <a:off x="1789333" y="5484376"/>
                <a:ext cx="907621" cy="26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050" b="1" dirty="0">
                    <a:latin typeface="+mj-lt"/>
                  </a:rPr>
                  <a:t>OFS and AI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="" xmlns:a16="http://schemas.microsoft.com/office/drawing/2014/main" id="{1D1A60D2-488F-B0FA-0428-2EB192772CF1}"/>
                  </a:ext>
                </a:extLst>
              </p:cNvPr>
              <p:cNvSpPr txBox="1"/>
              <p:nvPr/>
            </p:nvSpPr>
            <p:spPr>
              <a:xfrm>
                <a:off x="7269725" y="5488030"/>
                <a:ext cx="701267" cy="278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29,41%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24125393-449E-A209-12E9-AE8AEDF8BD04}"/>
                  </a:ext>
                </a:extLst>
              </p:cNvPr>
              <p:cNvSpPr/>
              <p:nvPr/>
            </p:nvSpPr>
            <p:spPr>
              <a:xfrm>
                <a:off x="2696953" y="5410722"/>
                <a:ext cx="4509282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="" xmlns:a16="http://schemas.microsoft.com/office/drawing/2014/main" id="{F9431118-63E1-9FEE-E729-FBBF658E8CB5}"/>
                </a:ext>
              </a:extLst>
            </p:cNvPr>
            <p:cNvGrpSpPr/>
            <p:nvPr/>
          </p:nvGrpSpPr>
          <p:grpSpPr>
            <a:xfrm>
              <a:off x="975889" y="4617737"/>
              <a:ext cx="7012688" cy="446543"/>
              <a:chOff x="958304" y="6108356"/>
              <a:chExt cx="7012688" cy="446543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="" xmlns:a16="http://schemas.microsoft.com/office/drawing/2014/main" id="{FB7DA8E0-A68A-80BC-240A-90D751AAC800}"/>
                  </a:ext>
                </a:extLst>
              </p:cNvPr>
              <p:cNvSpPr txBox="1"/>
              <p:nvPr/>
            </p:nvSpPr>
            <p:spPr>
              <a:xfrm>
                <a:off x="958304" y="6108356"/>
                <a:ext cx="1729015" cy="26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 err="1">
                    <a:latin typeface="+mj-lt"/>
                  </a:rPr>
                  <a:t>Chemotherapy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then</a:t>
                </a:r>
                <a:r>
                  <a:rPr lang="fr-FR" sz="1100" b="1" dirty="0">
                    <a:latin typeface="+mj-lt"/>
                  </a:rPr>
                  <a:t> ET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45960463-463D-5DF4-1E5F-E348694DB4A9}"/>
                  </a:ext>
                </a:extLst>
              </p:cNvPr>
              <p:cNvSpPr txBox="1"/>
              <p:nvPr/>
            </p:nvSpPr>
            <p:spPr>
              <a:xfrm>
                <a:off x="7269729" y="6200207"/>
                <a:ext cx="701263" cy="278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29,41%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056C0753-B757-6A07-EF63-513C7BA07D3C}"/>
                  </a:ext>
                </a:extLst>
              </p:cNvPr>
              <p:cNvSpPr/>
              <p:nvPr/>
            </p:nvSpPr>
            <p:spPr>
              <a:xfrm>
                <a:off x="2696953" y="6122899"/>
                <a:ext cx="4509280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78938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52DE12-EB56-A845-AD81-F9494CFB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IDFS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fonction</a:t>
            </a:r>
            <a:r>
              <a:rPr lang="en-GB" dirty="0"/>
              <a:t> du RS et du </a:t>
            </a:r>
            <a:r>
              <a:rPr lang="en-GB" dirty="0" err="1"/>
              <a:t>statut</a:t>
            </a:r>
            <a:r>
              <a:rPr lang="en-GB" dirty="0"/>
              <a:t> </a:t>
            </a:r>
            <a:r>
              <a:rPr lang="en-GB" dirty="0" err="1"/>
              <a:t>ménopausique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FCD527A7-0C18-F946-AC81-4653FF0E8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K. </a:t>
            </a:r>
            <a:r>
              <a:rPr lang="fr-FR" dirty="0" err="1"/>
              <a:t>Kalinsky</a:t>
            </a:r>
            <a:r>
              <a:rPr lang="fr-FR" dirty="0"/>
              <a:t>, et al., SABCS</a:t>
            </a:r>
            <a:r>
              <a:rPr lang="fr-FR" baseline="30000" dirty="0"/>
              <a:t>®</a:t>
            </a:r>
            <a:r>
              <a:rPr lang="fr-FR" dirty="0"/>
              <a:t> 2020, Abs </a:t>
            </a:r>
            <a:r>
              <a:rPr lang="fr-FR"/>
              <a:t>#GS3-00</a:t>
            </a:r>
            <a:endParaRPr lang="fr-FR" dirty="0"/>
          </a:p>
        </p:txBody>
      </p:sp>
      <p:pic>
        <p:nvPicPr>
          <p:cNvPr id="17" name="Picture 9">
            <a:extLst>
              <a:ext uri="{FF2B5EF4-FFF2-40B4-BE49-F238E27FC236}">
                <a16:creationId xmlns="" xmlns:a16="http://schemas.microsoft.com/office/drawing/2014/main" id="{A4605361-BB7A-6D40-90D2-D40294CD439F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2" t="2047" r="1560" b="1609"/>
          <a:stretch/>
        </p:blipFill>
        <p:spPr>
          <a:xfrm>
            <a:off x="7778056" y="3783169"/>
            <a:ext cx="3869266" cy="207028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3840E45A-BB60-EE4E-921E-0C5F54B084EB}"/>
              </a:ext>
            </a:extLst>
          </p:cNvPr>
          <p:cNvSpPr txBox="1">
            <a:spLocks/>
          </p:cNvSpPr>
          <p:nvPr/>
        </p:nvSpPr>
        <p:spPr>
          <a:xfrm>
            <a:off x="6466929" y="2120031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Arial" charset="0"/>
                <a:cs typeface="Arial" charset="0"/>
              </a:rPr>
              <a:t>RS 0-13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="" xmlns:a16="http://schemas.microsoft.com/office/drawing/2014/main" id="{04012EAC-0D86-F34A-9BFC-6BF608F9AB67}"/>
              </a:ext>
            </a:extLst>
          </p:cNvPr>
          <p:cNvSpPr txBox="1">
            <a:spLocks/>
          </p:cNvSpPr>
          <p:nvPr/>
        </p:nvSpPr>
        <p:spPr>
          <a:xfrm>
            <a:off x="672607" y="4096291"/>
            <a:ext cx="1172355" cy="48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="" xmlns:a16="http://schemas.microsoft.com/office/drawing/2014/main" id="{3D8F35C9-DC9F-4E7C-AADA-6CD3E643D8A8}"/>
              </a:ext>
            </a:extLst>
          </p:cNvPr>
          <p:cNvCxnSpPr>
            <a:cxnSpLocks/>
          </p:cNvCxnSpPr>
          <p:nvPr/>
        </p:nvCxnSpPr>
        <p:spPr>
          <a:xfrm>
            <a:off x="6641598" y="3551686"/>
            <a:ext cx="515006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="" xmlns:a16="http://schemas.microsoft.com/office/drawing/2014/main" id="{22FE48A1-C21C-4356-879C-41D9EB961626}"/>
              </a:ext>
            </a:extLst>
          </p:cNvPr>
          <p:cNvCxnSpPr>
            <a:cxnSpLocks/>
          </p:cNvCxnSpPr>
          <p:nvPr/>
        </p:nvCxnSpPr>
        <p:spPr>
          <a:xfrm>
            <a:off x="1005940" y="3551686"/>
            <a:ext cx="515006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="" xmlns:a16="http://schemas.microsoft.com/office/drawing/2014/main" id="{25138B99-3A8A-44C4-8EB4-2330A2F273E3}"/>
              </a:ext>
            </a:extLst>
          </p:cNvPr>
          <p:cNvGrpSpPr/>
          <p:nvPr/>
        </p:nvGrpSpPr>
        <p:grpSpPr>
          <a:xfrm>
            <a:off x="7778056" y="1331202"/>
            <a:ext cx="3869266" cy="2065364"/>
            <a:chOff x="7677655" y="1331202"/>
            <a:chExt cx="3869266" cy="2065364"/>
          </a:xfrm>
        </p:grpSpPr>
        <p:pic>
          <p:nvPicPr>
            <p:cNvPr id="18" name="Picture 8">
              <a:extLst>
                <a:ext uri="{FF2B5EF4-FFF2-40B4-BE49-F238E27FC236}">
                  <a16:creationId xmlns="" xmlns:a16="http://schemas.microsoft.com/office/drawing/2014/main" id="{513310F9-7E76-C744-891F-FBECB69D9084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4" t="1889" r="2216" b="1995"/>
            <a:stretch/>
          </p:blipFill>
          <p:spPr>
            <a:xfrm>
              <a:off x="7677655" y="1331202"/>
              <a:ext cx="3869266" cy="2065364"/>
            </a:xfrm>
            <a:prstGeom prst="rect">
              <a:avLst/>
            </a:prstGeom>
          </p:spPr>
        </p:pic>
        <p:sp>
          <p:nvSpPr>
            <p:cNvPr id="26" name="TextBox 32">
              <a:extLst>
                <a:ext uri="{FF2B5EF4-FFF2-40B4-BE49-F238E27FC236}">
                  <a16:creationId xmlns="" xmlns:a16="http://schemas.microsoft.com/office/drawing/2014/main" id="{2F71D4E4-79AE-464C-B5C6-CD48C992BDBA}"/>
                </a:ext>
              </a:extLst>
            </p:cNvPr>
            <p:cNvSpPr txBox="1"/>
            <p:nvPr/>
          </p:nvSpPr>
          <p:spPr>
            <a:xfrm>
              <a:off x="8583394" y="2597967"/>
              <a:ext cx="2919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5-year IDFS Absolute Difference 3.9%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970F53A9-E35A-4D33-848A-D936E9FB6C3F}"/>
              </a:ext>
            </a:extLst>
          </p:cNvPr>
          <p:cNvGrpSpPr/>
          <p:nvPr/>
        </p:nvGrpSpPr>
        <p:grpSpPr>
          <a:xfrm>
            <a:off x="2129639" y="1331202"/>
            <a:ext cx="3903133" cy="2065364"/>
            <a:chOff x="1863821" y="1331202"/>
            <a:chExt cx="3903133" cy="2065364"/>
          </a:xfrm>
        </p:grpSpPr>
        <p:pic>
          <p:nvPicPr>
            <p:cNvPr id="24" name="Picture 5">
              <a:extLst>
                <a:ext uri="{FF2B5EF4-FFF2-40B4-BE49-F238E27FC236}">
                  <a16:creationId xmlns="" xmlns:a16="http://schemas.microsoft.com/office/drawing/2014/main" id="{D0AAB868-58AC-F84F-A685-7CBBE50816B7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84" t="1889" r="1139" b="1995"/>
            <a:stretch/>
          </p:blipFill>
          <p:spPr>
            <a:xfrm>
              <a:off x="1863821" y="1331202"/>
              <a:ext cx="3903133" cy="2065364"/>
            </a:xfrm>
            <a:prstGeom prst="rect">
              <a:avLst/>
            </a:prstGeom>
          </p:spPr>
        </p:pic>
        <p:sp>
          <p:nvSpPr>
            <p:cNvPr id="29" name="TextBox 18">
              <a:extLst>
                <a:ext uri="{FF2B5EF4-FFF2-40B4-BE49-F238E27FC236}">
                  <a16:creationId xmlns="" xmlns:a16="http://schemas.microsoft.com/office/drawing/2014/main" id="{880DA1FA-4E9A-1248-A412-C08D508B13F2}"/>
                </a:ext>
              </a:extLst>
            </p:cNvPr>
            <p:cNvSpPr txBox="1"/>
            <p:nvPr/>
          </p:nvSpPr>
          <p:spPr>
            <a:xfrm>
              <a:off x="2774605" y="2597967"/>
              <a:ext cx="28258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No Statistically Significant IDFS Difference</a:t>
              </a:r>
            </a:p>
          </p:txBody>
        </p:sp>
      </p:grp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ACDF286F-6B0B-49BD-ACB0-5F9AD97BA5B1}"/>
              </a:ext>
            </a:extLst>
          </p:cNvPr>
          <p:cNvCxnSpPr>
            <a:cxnSpLocks/>
          </p:cNvCxnSpPr>
          <p:nvPr/>
        </p:nvCxnSpPr>
        <p:spPr>
          <a:xfrm>
            <a:off x="7726101" y="1331202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">
            <a:extLst>
              <a:ext uri="{FF2B5EF4-FFF2-40B4-BE49-F238E27FC236}">
                <a16:creationId xmlns="" xmlns:a16="http://schemas.microsoft.com/office/drawing/2014/main" id="{3C15F83A-9415-4163-95B0-00FBFEB58F32}"/>
              </a:ext>
            </a:extLst>
          </p:cNvPr>
          <p:cNvSpPr txBox="1">
            <a:spLocks/>
          </p:cNvSpPr>
          <p:nvPr/>
        </p:nvSpPr>
        <p:spPr>
          <a:xfrm>
            <a:off x="851318" y="2120031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RS 0-13</a:t>
            </a:r>
            <a:endParaRPr lang="en-US" sz="16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="" xmlns:a16="http://schemas.microsoft.com/office/drawing/2014/main" id="{13DCD39A-023B-4BB9-BDE5-8E3A01ECDEB5}"/>
              </a:ext>
            </a:extLst>
          </p:cNvPr>
          <p:cNvCxnSpPr>
            <a:cxnSpLocks/>
          </p:cNvCxnSpPr>
          <p:nvPr/>
        </p:nvCxnSpPr>
        <p:spPr>
          <a:xfrm>
            <a:off x="2110490" y="1331202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="" xmlns:a16="http://schemas.microsoft.com/office/drawing/2014/main" id="{BCF87164-F29F-42D1-9442-20F83223E29C}"/>
              </a:ext>
            </a:extLst>
          </p:cNvPr>
          <p:cNvSpPr txBox="1">
            <a:spLocks/>
          </p:cNvSpPr>
          <p:nvPr/>
        </p:nvSpPr>
        <p:spPr>
          <a:xfrm>
            <a:off x="6466929" y="4509940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RS 14-25</a:t>
            </a:r>
            <a:endParaRPr lang="en-US" sz="16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="" xmlns:a16="http://schemas.microsoft.com/office/drawing/2014/main" id="{7FD41EFC-E003-4C87-9750-387D89CD682B}"/>
              </a:ext>
            </a:extLst>
          </p:cNvPr>
          <p:cNvCxnSpPr>
            <a:cxnSpLocks/>
          </p:cNvCxnSpPr>
          <p:nvPr/>
        </p:nvCxnSpPr>
        <p:spPr>
          <a:xfrm>
            <a:off x="7726101" y="3721111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="" xmlns:a16="http://schemas.microsoft.com/office/drawing/2014/main" id="{4C6EE12A-3E49-4B6F-A7CE-F2BE6FEDADAD}"/>
              </a:ext>
            </a:extLst>
          </p:cNvPr>
          <p:cNvSpPr txBox="1">
            <a:spLocks/>
          </p:cNvSpPr>
          <p:nvPr/>
        </p:nvSpPr>
        <p:spPr>
          <a:xfrm>
            <a:off x="851318" y="4509940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RS 14-25</a:t>
            </a:r>
            <a:endParaRPr lang="en-US" sz="16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="" xmlns:a16="http://schemas.microsoft.com/office/drawing/2014/main" id="{F2118E0F-0613-4368-ACF5-9A243A2B82A9}"/>
              </a:ext>
            </a:extLst>
          </p:cNvPr>
          <p:cNvCxnSpPr>
            <a:cxnSpLocks/>
          </p:cNvCxnSpPr>
          <p:nvPr/>
        </p:nvCxnSpPr>
        <p:spPr>
          <a:xfrm>
            <a:off x="2110490" y="3721111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2">
            <a:extLst>
              <a:ext uri="{FF2B5EF4-FFF2-40B4-BE49-F238E27FC236}">
                <a16:creationId xmlns="" xmlns:a16="http://schemas.microsoft.com/office/drawing/2014/main" id="{B315D75F-DF62-49DF-B14B-FD5F5CAAD89B}"/>
              </a:ext>
            </a:extLst>
          </p:cNvPr>
          <p:cNvSpPr txBox="1"/>
          <p:nvPr/>
        </p:nvSpPr>
        <p:spPr>
          <a:xfrm>
            <a:off x="8859603" y="5018047"/>
            <a:ext cx="2919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  <a:ea typeface="Arial" charset="0"/>
                <a:cs typeface="Arial" charset="0"/>
              </a:rPr>
              <a:t>5-year IDFS Absolute Difference 6.2%</a:t>
            </a:r>
            <a:endParaRPr lang="en-US" sz="1000" b="1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BB9F8707-A537-47BF-8ABD-2037EC39DBE4}"/>
              </a:ext>
            </a:extLst>
          </p:cNvPr>
          <p:cNvGrpSpPr/>
          <p:nvPr/>
        </p:nvGrpSpPr>
        <p:grpSpPr>
          <a:xfrm>
            <a:off x="2191650" y="3783169"/>
            <a:ext cx="3950594" cy="2070280"/>
            <a:chOff x="1925832" y="3783169"/>
            <a:chExt cx="3950594" cy="2070280"/>
          </a:xfrm>
        </p:grpSpPr>
        <p:pic>
          <p:nvPicPr>
            <p:cNvPr id="23" name="Picture 7">
              <a:extLst>
                <a:ext uri="{FF2B5EF4-FFF2-40B4-BE49-F238E27FC236}">
                  <a16:creationId xmlns="" xmlns:a16="http://schemas.microsoft.com/office/drawing/2014/main" id="{E4758180-9DB0-624B-AF35-1D7ECBDAD30F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90" t="2047" r="1591" b="1609"/>
            <a:stretch/>
          </p:blipFill>
          <p:spPr>
            <a:xfrm>
              <a:off x="1925832" y="3783169"/>
              <a:ext cx="3950594" cy="2070280"/>
            </a:xfrm>
            <a:prstGeom prst="rect">
              <a:avLst/>
            </a:prstGeom>
          </p:spPr>
        </p:pic>
        <p:sp>
          <p:nvSpPr>
            <p:cNvPr id="45" name="TextBox 18">
              <a:extLst>
                <a:ext uri="{FF2B5EF4-FFF2-40B4-BE49-F238E27FC236}">
                  <a16:creationId xmlns="" xmlns:a16="http://schemas.microsoft.com/office/drawing/2014/main" id="{894C21F2-CACE-4570-89FD-4EEECE96C309}"/>
                </a:ext>
              </a:extLst>
            </p:cNvPr>
            <p:cNvSpPr txBox="1"/>
            <p:nvPr/>
          </p:nvSpPr>
          <p:spPr>
            <a:xfrm>
              <a:off x="2847342" y="5018047"/>
              <a:ext cx="28258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rgbClr val="000000"/>
                  </a:solidFill>
                  <a:ea typeface="Arial" charset="0"/>
                  <a:cs typeface="Arial" charset="0"/>
                </a:rPr>
                <a:t>No Statistically Significant IDFS Difference</a:t>
              </a:r>
              <a:endParaRPr lang="en-US" sz="1000" b="1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52" name="Rectangle à coins arrondis 10">
            <a:extLst>
              <a:ext uri="{FF2B5EF4-FFF2-40B4-BE49-F238E27FC236}">
                <a16:creationId xmlns="" xmlns:a16="http://schemas.microsoft.com/office/drawing/2014/main" id="{E2BAC1D2-D3AA-4691-B71E-93495B151AE9}"/>
              </a:ext>
            </a:extLst>
          </p:cNvPr>
          <p:cNvSpPr/>
          <p:nvPr/>
        </p:nvSpPr>
        <p:spPr>
          <a:xfrm>
            <a:off x="831271" y="1116768"/>
            <a:ext cx="5499407" cy="489924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AE2EE1B9-D784-4D48-BFFF-4B0E6917228F}"/>
              </a:ext>
            </a:extLst>
          </p:cNvPr>
          <p:cNvSpPr txBox="1"/>
          <p:nvPr/>
        </p:nvSpPr>
        <p:spPr>
          <a:xfrm>
            <a:off x="1380617" y="925924"/>
            <a:ext cx="204292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Ménopausée</a:t>
            </a:r>
          </a:p>
        </p:txBody>
      </p:sp>
      <p:sp>
        <p:nvSpPr>
          <p:cNvPr id="54" name="Rectangle à coins arrondis 44">
            <a:extLst>
              <a:ext uri="{FF2B5EF4-FFF2-40B4-BE49-F238E27FC236}">
                <a16:creationId xmlns="" xmlns:a16="http://schemas.microsoft.com/office/drawing/2014/main" id="{6A297B2A-72D2-4327-8D02-596E6F5DDDCC}"/>
              </a:ext>
            </a:extLst>
          </p:cNvPr>
          <p:cNvSpPr/>
          <p:nvPr/>
        </p:nvSpPr>
        <p:spPr>
          <a:xfrm>
            <a:off x="6466929" y="1116768"/>
            <a:ext cx="5499407" cy="489924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B9D95DED-5FF8-46A6-B05F-5C7D14D558E4}"/>
              </a:ext>
            </a:extLst>
          </p:cNvPr>
          <p:cNvSpPr txBox="1"/>
          <p:nvPr/>
        </p:nvSpPr>
        <p:spPr>
          <a:xfrm>
            <a:off x="7016275" y="925924"/>
            <a:ext cx="224031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Non ménopausée</a:t>
            </a:r>
          </a:p>
        </p:txBody>
      </p:sp>
    </p:spTree>
    <p:extLst>
      <p:ext uri="{BB962C8B-B14F-4D97-AF65-F5344CB8AC3E}">
        <p14:creationId xmlns:p14="http://schemas.microsoft.com/office/powerpoint/2010/main" val="34772541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52DE12-EB56-A845-AD81-F9494CFB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IDFS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fonction</a:t>
            </a:r>
            <a:r>
              <a:rPr lang="en-GB" dirty="0"/>
              <a:t> du </a:t>
            </a:r>
            <a:r>
              <a:rPr lang="en-GB" dirty="0" err="1"/>
              <a:t>nb</a:t>
            </a:r>
            <a:r>
              <a:rPr lang="en-GB" dirty="0"/>
              <a:t> de ganglions et du </a:t>
            </a:r>
            <a:r>
              <a:rPr lang="en-GB" dirty="0" err="1"/>
              <a:t>statut</a:t>
            </a:r>
            <a:r>
              <a:rPr lang="en-GB" dirty="0"/>
              <a:t> </a:t>
            </a:r>
            <a:r>
              <a:rPr lang="en-GB" dirty="0" err="1"/>
              <a:t>ménopausique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FCD527A7-0C18-F946-AC81-4653FF0E8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K. </a:t>
            </a:r>
            <a:r>
              <a:rPr lang="fr-FR" dirty="0" err="1"/>
              <a:t>Kalinsky</a:t>
            </a:r>
            <a:r>
              <a:rPr lang="fr-FR" dirty="0"/>
              <a:t>, et al., SABCS</a:t>
            </a:r>
            <a:r>
              <a:rPr lang="fr-FR" baseline="30000" dirty="0"/>
              <a:t>®</a:t>
            </a:r>
            <a:r>
              <a:rPr lang="fr-FR" dirty="0"/>
              <a:t> 2020, Abs </a:t>
            </a:r>
            <a:r>
              <a:rPr lang="fr-FR"/>
              <a:t>#GS3-00</a:t>
            </a:r>
            <a:endParaRPr lang="fr-FR" dirty="0"/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BDE34F87-32D2-4CF7-A6E4-0F6F54BEC7B9}"/>
              </a:ext>
            </a:extLst>
          </p:cNvPr>
          <p:cNvSpPr txBox="1">
            <a:spLocks/>
          </p:cNvSpPr>
          <p:nvPr/>
        </p:nvSpPr>
        <p:spPr>
          <a:xfrm>
            <a:off x="6489342" y="2120031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Arial" charset="0"/>
                <a:cs typeface="Arial" charset="0"/>
              </a:rPr>
              <a:t>1 ganglion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68ECDE62-213F-4F49-8B29-0F99631F20D5}"/>
              </a:ext>
            </a:extLst>
          </p:cNvPr>
          <p:cNvSpPr txBox="1">
            <a:spLocks/>
          </p:cNvSpPr>
          <p:nvPr/>
        </p:nvSpPr>
        <p:spPr>
          <a:xfrm>
            <a:off x="672607" y="4096291"/>
            <a:ext cx="1172355" cy="48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6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="" xmlns:a16="http://schemas.microsoft.com/office/drawing/2014/main" id="{F9B5CF89-6144-4A7A-95C2-B1119A3D664F}"/>
              </a:ext>
            </a:extLst>
          </p:cNvPr>
          <p:cNvCxnSpPr>
            <a:cxnSpLocks/>
          </p:cNvCxnSpPr>
          <p:nvPr/>
        </p:nvCxnSpPr>
        <p:spPr>
          <a:xfrm>
            <a:off x="6664011" y="3551686"/>
            <a:ext cx="515006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F4B01286-CC9B-4DF7-9EDC-EACA5559F2C7}"/>
              </a:ext>
            </a:extLst>
          </p:cNvPr>
          <p:cNvCxnSpPr>
            <a:cxnSpLocks/>
          </p:cNvCxnSpPr>
          <p:nvPr/>
        </p:nvCxnSpPr>
        <p:spPr>
          <a:xfrm>
            <a:off x="1005940" y="3551686"/>
            <a:ext cx="5150069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="" xmlns:a16="http://schemas.microsoft.com/office/drawing/2014/main" id="{E17C88DF-39AB-4386-AA5E-A8845FF48A65}"/>
              </a:ext>
            </a:extLst>
          </p:cNvPr>
          <p:cNvCxnSpPr>
            <a:cxnSpLocks/>
          </p:cNvCxnSpPr>
          <p:nvPr/>
        </p:nvCxnSpPr>
        <p:spPr>
          <a:xfrm>
            <a:off x="7748514" y="1331202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="" xmlns:a16="http://schemas.microsoft.com/office/drawing/2014/main" id="{57BAF9F8-C3EC-439A-9091-D632B9112DC3}"/>
              </a:ext>
            </a:extLst>
          </p:cNvPr>
          <p:cNvSpPr txBox="1">
            <a:spLocks/>
          </p:cNvSpPr>
          <p:nvPr/>
        </p:nvSpPr>
        <p:spPr>
          <a:xfrm>
            <a:off x="851318" y="2120031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Arial" charset="0"/>
                <a:cs typeface="Arial" charset="0"/>
              </a:rPr>
              <a:t>1 ganglion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="" xmlns:a16="http://schemas.microsoft.com/office/drawing/2014/main" id="{B0EB9770-5B33-47C1-BE4D-DF94CC1827C8}"/>
              </a:ext>
            </a:extLst>
          </p:cNvPr>
          <p:cNvCxnSpPr>
            <a:cxnSpLocks/>
          </p:cNvCxnSpPr>
          <p:nvPr/>
        </p:nvCxnSpPr>
        <p:spPr>
          <a:xfrm>
            <a:off x="2110490" y="1331202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="" xmlns:a16="http://schemas.microsoft.com/office/drawing/2014/main" id="{D88E0835-8C23-473C-A6B2-1B87C7D0D58A}"/>
              </a:ext>
            </a:extLst>
          </p:cNvPr>
          <p:cNvSpPr txBox="1">
            <a:spLocks/>
          </p:cNvSpPr>
          <p:nvPr/>
        </p:nvSpPr>
        <p:spPr>
          <a:xfrm>
            <a:off x="6489342" y="4509940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Arial" charset="0"/>
                <a:cs typeface="Arial" charset="0"/>
              </a:rPr>
              <a:t>2-3 ganglions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="" xmlns:a16="http://schemas.microsoft.com/office/drawing/2014/main" id="{378E2C69-37C3-4512-84C8-9857733A2918}"/>
              </a:ext>
            </a:extLst>
          </p:cNvPr>
          <p:cNvCxnSpPr>
            <a:cxnSpLocks/>
          </p:cNvCxnSpPr>
          <p:nvPr/>
        </p:nvCxnSpPr>
        <p:spPr>
          <a:xfrm>
            <a:off x="7748514" y="3721111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2">
            <a:extLst>
              <a:ext uri="{FF2B5EF4-FFF2-40B4-BE49-F238E27FC236}">
                <a16:creationId xmlns="" xmlns:a16="http://schemas.microsoft.com/office/drawing/2014/main" id="{9B481083-498F-4924-828B-6FB296E51E47}"/>
              </a:ext>
            </a:extLst>
          </p:cNvPr>
          <p:cNvSpPr txBox="1">
            <a:spLocks/>
          </p:cNvSpPr>
          <p:nvPr/>
        </p:nvSpPr>
        <p:spPr>
          <a:xfrm>
            <a:off x="851318" y="4509940"/>
            <a:ext cx="1259172" cy="48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ea typeface="Arial" charset="0"/>
                <a:cs typeface="Arial" charset="0"/>
              </a:rPr>
              <a:t>2-3 ganglions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="" xmlns:a16="http://schemas.microsoft.com/office/drawing/2014/main" id="{3AD6A65E-7DD2-47C2-8427-5DC2E32B1CC8}"/>
              </a:ext>
            </a:extLst>
          </p:cNvPr>
          <p:cNvCxnSpPr>
            <a:cxnSpLocks/>
          </p:cNvCxnSpPr>
          <p:nvPr/>
        </p:nvCxnSpPr>
        <p:spPr>
          <a:xfrm>
            <a:off x="2110490" y="3721111"/>
            <a:ext cx="0" cy="2065364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>
            <a:extLst>
              <a:ext uri="{FF2B5EF4-FFF2-40B4-BE49-F238E27FC236}">
                <a16:creationId xmlns="" xmlns:a16="http://schemas.microsoft.com/office/drawing/2014/main" id="{77288BE5-F95D-4281-8D08-EF827BC19867}"/>
              </a:ext>
            </a:extLst>
          </p:cNvPr>
          <p:cNvGrpSpPr/>
          <p:nvPr/>
        </p:nvGrpSpPr>
        <p:grpSpPr>
          <a:xfrm>
            <a:off x="2235525" y="3660141"/>
            <a:ext cx="3703530" cy="2217888"/>
            <a:chOff x="1969707" y="3660141"/>
            <a:chExt cx="3703530" cy="2217888"/>
          </a:xfrm>
        </p:grpSpPr>
        <p:pic>
          <p:nvPicPr>
            <p:cNvPr id="20" name="Picture 27">
              <a:extLst>
                <a:ext uri="{FF2B5EF4-FFF2-40B4-BE49-F238E27FC236}">
                  <a16:creationId xmlns="" xmlns:a16="http://schemas.microsoft.com/office/drawing/2014/main" id="{97C5FC2A-1ABF-7D47-9701-ED4346693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1" t="11563" r="2397" b="2930"/>
            <a:stretch/>
          </p:blipFill>
          <p:spPr>
            <a:xfrm>
              <a:off x="1969707" y="3660141"/>
              <a:ext cx="3640625" cy="2217888"/>
            </a:xfrm>
            <a:prstGeom prst="rect">
              <a:avLst/>
            </a:prstGeom>
          </p:spPr>
        </p:pic>
        <p:sp>
          <p:nvSpPr>
            <p:cNvPr id="50" name="TextBox 18">
              <a:extLst>
                <a:ext uri="{FF2B5EF4-FFF2-40B4-BE49-F238E27FC236}">
                  <a16:creationId xmlns="" xmlns:a16="http://schemas.microsoft.com/office/drawing/2014/main" id="{603EE993-6BBE-420B-BCC8-E7628213CFF1}"/>
                </a:ext>
              </a:extLst>
            </p:cNvPr>
            <p:cNvSpPr txBox="1"/>
            <p:nvPr/>
          </p:nvSpPr>
          <p:spPr>
            <a:xfrm>
              <a:off x="2847342" y="4996325"/>
              <a:ext cx="28258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rgbClr val="000000"/>
                  </a:solidFill>
                  <a:ea typeface="Arial" charset="0"/>
                  <a:cs typeface="Arial" charset="0"/>
                </a:rPr>
                <a:t>No Statistically Significant IDFS Difference</a:t>
              </a:r>
              <a:endParaRPr lang="en-US" sz="1000" b="1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52" name="Rectangle à coins arrondis 10">
            <a:extLst>
              <a:ext uri="{FF2B5EF4-FFF2-40B4-BE49-F238E27FC236}">
                <a16:creationId xmlns="" xmlns:a16="http://schemas.microsoft.com/office/drawing/2014/main" id="{05B1BC4E-D07C-4156-B455-C7877D052D1E}"/>
              </a:ext>
            </a:extLst>
          </p:cNvPr>
          <p:cNvSpPr/>
          <p:nvPr/>
        </p:nvSpPr>
        <p:spPr>
          <a:xfrm>
            <a:off x="831271" y="1054751"/>
            <a:ext cx="5499407" cy="489924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0822A848-E17F-4742-AACA-D54FBBFC428E}"/>
              </a:ext>
            </a:extLst>
          </p:cNvPr>
          <p:cNvSpPr txBox="1"/>
          <p:nvPr/>
        </p:nvSpPr>
        <p:spPr>
          <a:xfrm>
            <a:off x="1380617" y="863907"/>
            <a:ext cx="204292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0000"/>
                </a:solidFill>
                <a:cs typeface="Arial" panose="020B0604020202020204" pitchFamily="34" charset="0"/>
              </a:rPr>
              <a:t>Ménopausée</a:t>
            </a:r>
          </a:p>
        </p:txBody>
      </p:sp>
      <p:sp>
        <p:nvSpPr>
          <p:cNvPr id="54" name="Rectangle à coins arrondis 44">
            <a:extLst>
              <a:ext uri="{FF2B5EF4-FFF2-40B4-BE49-F238E27FC236}">
                <a16:creationId xmlns="" xmlns:a16="http://schemas.microsoft.com/office/drawing/2014/main" id="{40F4C087-2E8B-4AE3-A105-5D917DC09C48}"/>
              </a:ext>
            </a:extLst>
          </p:cNvPr>
          <p:cNvSpPr/>
          <p:nvPr/>
        </p:nvSpPr>
        <p:spPr>
          <a:xfrm>
            <a:off x="6489342" y="1054751"/>
            <a:ext cx="5499407" cy="489924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1BB79278-F686-4363-87FC-438AAB89E67F}"/>
              </a:ext>
            </a:extLst>
          </p:cNvPr>
          <p:cNvSpPr txBox="1"/>
          <p:nvPr/>
        </p:nvSpPr>
        <p:spPr>
          <a:xfrm>
            <a:off x="7038688" y="863907"/>
            <a:ext cx="224031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Non ménopausée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="" xmlns:a16="http://schemas.microsoft.com/office/drawing/2014/main" id="{AF961B6D-5DA7-45E1-8222-497882BC04D2}"/>
              </a:ext>
            </a:extLst>
          </p:cNvPr>
          <p:cNvGrpSpPr/>
          <p:nvPr/>
        </p:nvGrpSpPr>
        <p:grpSpPr>
          <a:xfrm>
            <a:off x="2319433" y="1218249"/>
            <a:ext cx="3836576" cy="2502862"/>
            <a:chOff x="1930378" y="1218249"/>
            <a:chExt cx="3836576" cy="2502862"/>
          </a:xfrm>
        </p:grpSpPr>
        <p:pic>
          <p:nvPicPr>
            <p:cNvPr id="19" name="Picture 19">
              <a:extLst>
                <a:ext uri="{FF2B5EF4-FFF2-40B4-BE49-F238E27FC236}">
                  <a16:creationId xmlns="" xmlns:a16="http://schemas.microsoft.com/office/drawing/2014/main" id="{DCC2E5C3-5913-8D40-B4E4-AF5002735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30" t="11752" r="1463" b="-1"/>
            <a:stretch/>
          </p:blipFill>
          <p:spPr>
            <a:xfrm>
              <a:off x="1930378" y="1247984"/>
              <a:ext cx="3836576" cy="2303702"/>
            </a:xfrm>
            <a:prstGeom prst="rect">
              <a:avLst/>
            </a:prstGeom>
          </p:spPr>
        </p:pic>
        <p:sp>
          <p:nvSpPr>
            <p:cNvPr id="32" name="TextBox 18">
              <a:extLst>
                <a:ext uri="{FF2B5EF4-FFF2-40B4-BE49-F238E27FC236}">
                  <a16:creationId xmlns="" xmlns:a16="http://schemas.microsoft.com/office/drawing/2014/main" id="{1D38DECB-9FC0-4DDA-82CF-A6388F7DD6B5}"/>
                </a:ext>
              </a:extLst>
            </p:cNvPr>
            <p:cNvSpPr txBox="1"/>
            <p:nvPr/>
          </p:nvSpPr>
          <p:spPr>
            <a:xfrm>
              <a:off x="2774605" y="2597967"/>
              <a:ext cx="28258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rgbClr val="000000"/>
                  </a:solidFill>
                  <a:ea typeface="Arial" charset="0"/>
                  <a:cs typeface="Arial" charset="0"/>
                </a:rPr>
                <a:t>No Statistically Significant IDFS Difference</a:t>
              </a:r>
              <a:endParaRPr lang="en-US" sz="1000" b="1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5479A58-7B55-43B3-A759-A9A16CC13DB6}"/>
                </a:ext>
              </a:extLst>
            </p:cNvPr>
            <p:cNvSpPr/>
            <p:nvPr/>
          </p:nvSpPr>
          <p:spPr>
            <a:xfrm>
              <a:off x="3245370" y="1218249"/>
              <a:ext cx="1887346" cy="97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EDDC9897-EA4E-4BB1-A59A-DF2F62D994DE}"/>
                </a:ext>
              </a:extLst>
            </p:cNvPr>
            <p:cNvSpPr/>
            <p:nvPr/>
          </p:nvSpPr>
          <p:spPr>
            <a:xfrm>
              <a:off x="3245370" y="3623148"/>
              <a:ext cx="1887346" cy="97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="" xmlns:a16="http://schemas.microsoft.com/office/drawing/2014/main" id="{E04FC4FF-3EC6-4FA5-9EEF-F8BC537B2770}"/>
              </a:ext>
            </a:extLst>
          </p:cNvPr>
          <p:cNvGrpSpPr/>
          <p:nvPr/>
        </p:nvGrpSpPr>
        <p:grpSpPr>
          <a:xfrm>
            <a:off x="7873294" y="1218249"/>
            <a:ext cx="3752052" cy="2271571"/>
            <a:chOff x="7750480" y="1218249"/>
            <a:chExt cx="3752052" cy="2271571"/>
          </a:xfrm>
        </p:grpSpPr>
        <p:pic>
          <p:nvPicPr>
            <p:cNvPr id="35" name="Picture 30">
              <a:extLst>
                <a:ext uri="{FF2B5EF4-FFF2-40B4-BE49-F238E27FC236}">
                  <a16:creationId xmlns="" xmlns:a16="http://schemas.microsoft.com/office/drawing/2014/main" id="{49384C6D-FCCA-FE47-8526-429E4D441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62" t="11948" r="1576" b="2427"/>
            <a:stretch/>
          </p:blipFill>
          <p:spPr>
            <a:xfrm>
              <a:off x="7750480" y="1249629"/>
              <a:ext cx="3752052" cy="2240191"/>
            </a:xfrm>
            <a:prstGeom prst="rect">
              <a:avLst/>
            </a:prstGeom>
          </p:spPr>
        </p:pic>
        <p:sp>
          <p:nvSpPr>
            <p:cNvPr id="31" name="TextBox 32">
              <a:extLst>
                <a:ext uri="{FF2B5EF4-FFF2-40B4-BE49-F238E27FC236}">
                  <a16:creationId xmlns="" xmlns:a16="http://schemas.microsoft.com/office/drawing/2014/main" id="{B732B40F-E3E2-41AA-B2E2-866D7D240B4E}"/>
                </a:ext>
              </a:extLst>
            </p:cNvPr>
            <p:cNvSpPr txBox="1"/>
            <p:nvPr/>
          </p:nvSpPr>
          <p:spPr>
            <a:xfrm>
              <a:off x="8583394" y="2597967"/>
              <a:ext cx="2919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rgbClr val="000000"/>
                  </a:solidFill>
                  <a:ea typeface="Arial" charset="0"/>
                  <a:cs typeface="Arial" charset="0"/>
                </a:rPr>
                <a:t>5-year IDFS Absolute Difference 5.2%</a:t>
              </a:r>
              <a:endParaRPr lang="en-US" sz="1000" b="1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AB26C2D2-D5B9-4A6B-A97F-DDCEE393912C}"/>
                </a:ext>
              </a:extLst>
            </p:cNvPr>
            <p:cNvSpPr/>
            <p:nvPr/>
          </p:nvSpPr>
          <p:spPr>
            <a:xfrm>
              <a:off x="9038746" y="1218249"/>
              <a:ext cx="1887346" cy="97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="" xmlns:a16="http://schemas.microsoft.com/office/drawing/2014/main" id="{AFF0FD85-2351-49D1-833D-3CA2F106797D}"/>
              </a:ext>
            </a:extLst>
          </p:cNvPr>
          <p:cNvGrpSpPr/>
          <p:nvPr/>
        </p:nvGrpSpPr>
        <p:grpSpPr>
          <a:xfrm>
            <a:off x="7873294" y="3725670"/>
            <a:ext cx="3762444" cy="2228321"/>
            <a:chOff x="7750480" y="3725670"/>
            <a:chExt cx="3762444" cy="2228321"/>
          </a:xfrm>
        </p:grpSpPr>
        <p:pic>
          <p:nvPicPr>
            <p:cNvPr id="36" name="Picture 33">
              <a:extLst>
                <a:ext uri="{FF2B5EF4-FFF2-40B4-BE49-F238E27FC236}">
                  <a16:creationId xmlns="" xmlns:a16="http://schemas.microsoft.com/office/drawing/2014/main" id="{DEAC4EB4-1658-5D41-AF29-ED390A217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94" t="13135" r="2792" b="1628"/>
            <a:stretch/>
          </p:blipFill>
          <p:spPr>
            <a:xfrm>
              <a:off x="7750480" y="3781688"/>
              <a:ext cx="3762444" cy="2172303"/>
            </a:xfrm>
            <a:prstGeom prst="rect">
              <a:avLst/>
            </a:prstGeom>
          </p:spPr>
        </p:pic>
        <p:sp>
          <p:nvSpPr>
            <p:cNvPr id="49" name="TextBox 32">
              <a:extLst>
                <a:ext uri="{FF2B5EF4-FFF2-40B4-BE49-F238E27FC236}">
                  <a16:creationId xmlns="" xmlns:a16="http://schemas.microsoft.com/office/drawing/2014/main" id="{197A4FE6-ACFD-4FE9-BA74-2C5FD3B3EEDF}"/>
                </a:ext>
              </a:extLst>
            </p:cNvPr>
            <p:cNvSpPr txBox="1"/>
            <p:nvPr/>
          </p:nvSpPr>
          <p:spPr>
            <a:xfrm>
              <a:off x="8593785" y="5018047"/>
              <a:ext cx="291913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rgbClr val="000000"/>
                  </a:solidFill>
                  <a:ea typeface="Arial" charset="0"/>
                  <a:cs typeface="Arial" charset="0"/>
                </a:rPr>
                <a:t>5-year IDFS Absolute Difference 5.1%</a:t>
              </a:r>
              <a:endParaRPr lang="en-US" sz="1000" b="1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CB335626-2BFA-4EA5-8CBE-841853D0C257}"/>
                </a:ext>
              </a:extLst>
            </p:cNvPr>
            <p:cNvSpPr/>
            <p:nvPr/>
          </p:nvSpPr>
          <p:spPr>
            <a:xfrm>
              <a:off x="9038746" y="3725670"/>
              <a:ext cx="1887346" cy="97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733FAFD4-A0A8-9D5F-8AB9-374644EEC2CA}"/>
              </a:ext>
            </a:extLst>
          </p:cNvPr>
          <p:cNvCxnSpPr>
            <a:cxnSpLocks/>
          </p:cNvCxnSpPr>
          <p:nvPr/>
        </p:nvCxnSpPr>
        <p:spPr>
          <a:xfrm>
            <a:off x="3414714" y="4443163"/>
            <a:ext cx="468571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789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1FAD29-BFE6-0CD4-64D0-3C4A311D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391E4390-F7DB-D137-3F7B-C50B10DA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68C32FF-7B40-9639-3074-74DB86E92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746210"/>
            <a:ext cx="10332000" cy="1250727"/>
          </a:xfrm>
        </p:spPr>
        <p:txBody>
          <a:bodyPr/>
          <a:lstStyle/>
          <a:p>
            <a:r>
              <a:rPr lang="fr-FR" sz="2000" dirty="0"/>
              <a:t>A 57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old</a:t>
            </a:r>
            <a:r>
              <a:rPr lang="fr-FR" sz="2000" dirty="0"/>
              <a:t> </a:t>
            </a:r>
            <a:r>
              <a:rPr lang="fr-FR" sz="2000" dirty="0" err="1"/>
              <a:t>woman</a:t>
            </a:r>
            <a:r>
              <a:rPr lang="fr-FR" sz="2000" dirty="0"/>
              <a:t> has been </a:t>
            </a:r>
            <a:r>
              <a:rPr lang="fr-FR" sz="2000" dirty="0" err="1"/>
              <a:t>diagnosed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 screen-</a:t>
            </a:r>
            <a:r>
              <a:rPr lang="fr-FR" sz="2000" dirty="0" err="1"/>
              <a:t>detected</a:t>
            </a:r>
            <a:r>
              <a:rPr lang="fr-FR" sz="2000" dirty="0"/>
              <a:t> </a:t>
            </a:r>
            <a:r>
              <a:rPr lang="fr-FR" sz="2000" dirty="0" err="1"/>
              <a:t>breast</a:t>
            </a:r>
            <a:r>
              <a:rPr lang="fr-FR" sz="2000" dirty="0"/>
              <a:t> cancer. </a:t>
            </a:r>
            <a:r>
              <a:rPr lang="fr-FR" sz="2000" dirty="0" err="1"/>
              <a:t>She</a:t>
            </a:r>
            <a:r>
              <a:rPr lang="fr-FR" sz="2000" dirty="0"/>
              <a:t> </a:t>
            </a:r>
            <a:r>
              <a:rPr lang="fr-FR" sz="2000" dirty="0" err="1"/>
              <a:t>undergoes</a:t>
            </a:r>
            <a:r>
              <a:rPr lang="fr-FR" sz="2000" dirty="0"/>
              <a:t> </a:t>
            </a:r>
            <a:r>
              <a:rPr lang="fr-FR" sz="2000" dirty="0" err="1"/>
              <a:t>breast</a:t>
            </a:r>
            <a:r>
              <a:rPr lang="fr-FR" sz="2000" dirty="0"/>
              <a:t> </a:t>
            </a:r>
            <a:r>
              <a:rPr lang="fr-FR" sz="2000" dirty="0" err="1"/>
              <a:t>conserving</a:t>
            </a:r>
            <a:r>
              <a:rPr lang="fr-FR" sz="2000" dirty="0"/>
              <a:t> </a:t>
            </a:r>
            <a:r>
              <a:rPr lang="fr-FR" sz="2000" dirty="0" err="1"/>
              <a:t>surgery</a:t>
            </a:r>
            <a:r>
              <a:rPr lang="fr-FR" sz="2000" dirty="0"/>
              <a:t> and SNB. The </a:t>
            </a:r>
            <a:r>
              <a:rPr lang="fr-FR" sz="2000" dirty="0" err="1"/>
              <a:t>thumor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0.7 cm, grade 2, ER positive, PR </a:t>
            </a:r>
            <a:r>
              <a:rPr lang="fr-FR" sz="2000" dirty="0" err="1"/>
              <a:t>low</a:t>
            </a:r>
            <a:r>
              <a:rPr lang="fr-FR" sz="2000" dirty="0"/>
              <a:t>-positive, and HER2 </a:t>
            </a:r>
            <a:r>
              <a:rPr lang="fr-FR" sz="2000" dirty="0" err="1"/>
              <a:t>negative</a:t>
            </a:r>
            <a:r>
              <a:rPr lang="fr-FR" sz="2000" dirty="0"/>
              <a:t>, and </a:t>
            </a:r>
            <a:r>
              <a:rPr lang="fr-FR" sz="2000" dirty="0" err="1"/>
              <a:t>node-negative</a:t>
            </a:r>
            <a:r>
              <a:rPr lang="fr-FR" sz="2000" dirty="0"/>
              <a:t>. A </a:t>
            </a:r>
            <a:r>
              <a:rPr lang="fr-FR" sz="2000" dirty="0" err="1"/>
              <a:t>MammaPrint</a:t>
            </a:r>
            <a:r>
              <a:rPr lang="fr-FR" sz="2000" dirty="0"/>
              <a:t> </a:t>
            </a:r>
            <a:r>
              <a:rPr lang="fr-FR" sz="2000" dirty="0" err="1"/>
              <a:t>assay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set and </a:t>
            </a:r>
            <a:r>
              <a:rPr lang="fr-FR" sz="2000" dirty="0" err="1"/>
              <a:t>returned</a:t>
            </a:r>
            <a:r>
              <a:rPr lang="fr-FR" sz="2000" dirty="0"/>
              <a:t> high </a:t>
            </a:r>
            <a:r>
              <a:rPr lang="fr-FR" sz="2000" dirty="0" err="1"/>
              <a:t>risk</a:t>
            </a:r>
            <a:r>
              <a:rPr lang="fr-FR" sz="2000" dirty="0"/>
              <a:t>.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recommend</a:t>
            </a:r>
            <a:r>
              <a:rPr lang="fr-FR" sz="2000" dirty="0"/>
              <a:t> </a:t>
            </a:r>
            <a:r>
              <a:rPr lang="fr-FR" sz="2000" dirty="0" err="1"/>
              <a:t>chemotherapy</a:t>
            </a:r>
            <a:r>
              <a:rPr lang="fr-FR" sz="2000" dirty="0"/>
              <a:t>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2A332FE-BBE0-E585-5612-D2E40DBD4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ER positive,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561B1978-FCBC-C412-2AC9-FB960887DCFE}"/>
              </a:ext>
            </a:extLst>
          </p:cNvPr>
          <p:cNvGrpSpPr/>
          <p:nvPr/>
        </p:nvGrpSpPr>
        <p:grpSpPr>
          <a:xfrm>
            <a:off x="1630018" y="3521288"/>
            <a:ext cx="9770165" cy="2258858"/>
            <a:chOff x="1630018" y="3147057"/>
            <a:chExt cx="9770165" cy="225885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97CFD10-88CC-E63D-0B7F-E25C5D34B570}"/>
                </a:ext>
              </a:extLst>
            </p:cNvPr>
            <p:cNvSpPr/>
            <p:nvPr/>
          </p:nvSpPr>
          <p:spPr>
            <a:xfrm>
              <a:off x="1630018" y="3147057"/>
              <a:ext cx="9770165" cy="2125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E31FB78-31AD-27CC-DBDF-6D1E6C2317D9}"/>
                </a:ext>
              </a:extLst>
            </p:cNvPr>
            <p:cNvSpPr txBox="1"/>
            <p:nvPr/>
          </p:nvSpPr>
          <p:spPr>
            <a:xfrm>
              <a:off x="5477815" y="5098138"/>
              <a:ext cx="20745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4,08%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BCCA0C8B-8493-2D8E-4BFF-B758B4DBF38C}"/>
                </a:ext>
              </a:extLst>
            </p:cNvPr>
            <p:cNvSpPr txBox="1"/>
            <p:nvPr/>
          </p:nvSpPr>
          <p:spPr>
            <a:xfrm>
              <a:off x="2214129" y="3626247"/>
              <a:ext cx="48282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Oui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8979B0A3-3D69-1224-E66D-DA7D22D43D59}"/>
                </a:ext>
              </a:extLst>
            </p:cNvPr>
            <p:cNvSpPr txBox="1"/>
            <p:nvPr/>
          </p:nvSpPr>
          <p:spPr>
            <a:xfrm>
              <a:off x="2164436" y="4398987"/>
              <a:ext cx="53251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Non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58C22811-188E-A924-C30E-51705790CF8D}"/>
                </a:ext>
              </a:extLst>
            </p:cNvPr>
            <p:cNvSpPr txBox="1"/>
            <p:nvPr/>
          </p:nvSpPr>
          <p:spPr>
            <a:xfrm>
              <a:off x="7625913" y="4386163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69,39%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5EC053C-C5BC-EB23-90A3-4EAB243BB627}"/>
                </a:ext>
              </a:extLst>
            </p:cNvPr>
            <p:cNvSpPr/>
            <p:nvPr/>
          </p:nvSpPr>
          <p:spPr>
            <a:xfrm>
              <a:off x="2696954" y="3550896"/>
              <a:ext cx="1661679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7C29491-AEB3-6CD5-DD35-74FB864A681F}"/>
                </a:ext>
              </a:extLst>
            </p:cNvPr>
            <p:cNvSpPr/>
            <p:nvPr/>
          </p:nvSpPr>
          <p:spPr>
            <a:xfrm>
              <a:off x="2696952" y="4315871"/>
              <a:ext cx="4855429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82B3D5FA-1650-09EC-2DA8-0191D92BD259}"/>
                </a:ext>
              </a:extLst>
            </p:cNvPr>
            <p:cNvSpPr txBox="1"/>
            <p:nvPr/>
          </p:nvSpPr>
          <p:spPr>
            <a:xfrm>
              <a:off x="4506826" y="3626247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26,53%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1377D9BD-0C0D-9FF7-B9B2-3E5C922EBA3D}"/>
                </a:ext>
              </a:extLst>
            </p:cNvPr>
            <p:cNvCxnSpPr/>
            <p:nvPr/>
          </p:nvCxnSpPr>
          <p:spPr>
            <a:xfrm>
              <a:off x="2696954" y="3426939"/>
              <a:ext cx="0" cy="1474573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12741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1FAD29-BFE6-0CD4-64D0-3C4A311D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391E4390-F7DB-D137-3F7B-C50B10DAC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68C32FF-7B40-9639-3074-74DB86E92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746210"/>
            <a:ext cx="10332000" cy="1250727"/>
          </a:xfrm>
        </p:spPr>
        <p:txBody>
          <a:bodyPr/>
          <a:lstStyle/>
          <a:p>
            <a:r>
              <a:rPr lang="fr-FR" sz="2000" dirty="0"/>
              <a:t>A 57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old</a:t>
            </a:r>
            <a:r>
              <a:rPr lang="fr-FR" sz="2000" dirty="0"/>
              <a:t> </a:t>
            </a:r>
            <a:r>
              <a:rPr lang="fr-FR" sz="2000" dirty="0" err="1"/>
              <a:t>woman</a:t>
            </a:r>
            <a:r>
              <a:rPr lang="fr-FR" sz="2000" dirty="0"/>
              <a:t> has been </a:t>
            </a:r>
            <a:r>
              <a:rPr lang="fr-FR" sz="2000" dirty="0" err="1"/>
              <a:t>diagnosed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 screen-</a:t>
            </a:r>
            <a:r>
              <a:rPr lang="fr-FR" sz="2000" dirty="0" err="1"/>
              <a:t>detected</a:t>
            </a:r>
            <a:r>
              <a:rPr lang="fr-FR" sz="2000" dirty="0"/>
              <a:t> </a:t>
            </a:r>
            <a:r>
              <a:rPr lang="fr-FR" sz="2000" dirty="0" err="1"/>
              <a:t>breast</a:t>
            </a:r>
            <a:r>
              <a:rPr lang="fr-FR" sz="2000" dirty="0"/>
              <a:t> cancer. </a:t>
            </a:r>
            <a:r>
              <a:rPr lang="fr-FR" sz="2000" dirty="0" err="1"/>
              <a:t>She</a:t>
            </a:r>
            <a:r>
              <a:rPr lang="fr-FR" sz="2000" dirty="0"/>
              <a:t> </a:t>
            </a:r>
            <a:r>
              <a:rPr lang="fr-FR" sz="2000" dirty="0" err="1"/>
              <a:t>undergoes</a:t>
            </a:r>
            <a:r>
              <a:rPr lang="fr-FR" sz="2000" dirty="0"/>
              <a:t> </a:t>
            </a:r>
            <a:r>
              <a:rPr lang="fr-FR" sz="2000" dirty="0" err="1"/>
              <a:t>breast</a:t>
            </a:r>
            <a:r>
              <a:rPr lang="fr-FR" sz="2000" dirty="0"/>
              <a:t> </a:t>
            </a:r>
            <a:r>
              <a:rPr lang="fr-FR" sz="2000" dirty="0" err="1"/>
              <a:t>conserving</a:t>
            </a:r>
            <a:r>
              <a:rPr lang="fr-FR" sz="2000" dirty="0"/>
              <a:t> </a:t>
            </a:r>
            <a:r>
              <a:rPr lang="fr-FR" sz="2000" dirty="0" err="1"/>
              <a:t>surgery</a:t>
            </a:r>
            <a:r>
              <a:rPr lang="fr-FR" sz="2000" dirty="0"/>
              <a:t> and SNB. The </a:t>
            </a:r>
            <a:r>
              <a:rPr lang="fr-FR" sz="2000" dirty="0" err="1"/>
              <a:t>thumor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1.7 cm, grade 2, ER positive, PR </a:t>
            </a:r>
            <a:r>
              <a:rPr lang="fr-FR" sz="2000" dirty="0" err="1"/>
              <a:t>low</a:t>
            </a:r>
            <a:r>
              <a:rPr lang="fr-FR" sz="2000" dirty="0"/>
              <a:t>-positive, and HER2 </a:t>
            </a:r>
            <a:r>
              <a:rPr lang="fr-FR" sz="2000" dirty="0" err="1"/>
              <a:t>negative</a:t>
            </a:r>
            <a:r>
              <a:rPr lang="fr-FR" sz="2000" dirty="0"/>
              <a:t>, and </a:t>
            </a:r>
            <a:r>
              <a:rPr lang="fr-FR" sz="2000" dirty="0" err="1"/>
              <a:t>node-negative</a:t>
            </a:r>
            <a:r>
              <a:rPr lang="fr-FR" sz="2000" dirty="0"/>
              <a:t>. </a:t>
            </a:r>
            <a:r>
              <a:rPr lang="fr-FR" sz="2000" dirty="0" err="1"/>
              <a:t>She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willing</a:t>
            </a:r>
            <a:r>
              <a:rPr lang="fr-FR" sz="2000" dirty="0"/>
              <a:t> to </a:t>
            </a:r>
            <a:r>
              <a:rPr lang="fr-FR" sz="2000" dirty="0" err="1"/>
              <a:t>take</a:t>
            </a:r>
            <a:r>
              <a:rPr lang="fr-FR" sz="2000" dirty="0"/>
              <a:t> </a:t>
            </a:r>
            <a:r>
              <a:rPr lang="fr-FR" sz="2000" dirty="0" err="1"/>
              <a:t>chemotherapy</a:t>
            </a:r>
            <a:r>
              <a:rPr lang="fr-FR" sz="2000" dirty="0"/>
              <a:t> if </a:t>
            </a:r>
            <a:r>
              <a:rPr lang="fr-FR" sz="2000" dirty="0" err="1"/>
              <a:t>there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some</a:t>
            </a:r>
            <a:r>
              <a:rPr lang="fr-FR" sz="2000" dirty="0"/>
              <a:t> </a:t>
            </a:r>
            <a:r>
              <a:rPr lang="fr-FR" sz="2000" dirty="0" err="1"/>
              <a:t>benefit</a:t>
            </a:r>
            <a:r>
              <a:rPr lang="fr-FR" sz="2000" dirty="0"/>
              <a:t>. The </a:t>
            </a:r>
            <a:r>
              <a:rPr lang="fr-FR" sz="2000" dirty="0" err="1"/>
              <a:t>recurrence</a:t>
            </a:r>
            <a:r>
              <a:rPr lang="fr-FR" sz="2000" dirty="0"/>
              <a:t> score </a:t>
            </a:r>
            <a:r>
              <a:rPr lang="fr-FR" sz="2000" dirty="0" err="1"/>
              <a:t>is</a:t>
            </a:r>
            <a:r>
              <a:rPr lang="fr-FR" sz="2000" dirty="0"/>
              <a:t> 26.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give</a:t>
            </a:r>
            <a:r>
              <a:rPr lang="fr-FR" sz="2000" dirty="0"/>
              <a:t> </a:t>
            </a:r>
            <a:r>
              <a:rPr lang="fr-FR" sz="2000" dirty="0" err="1"/>
              <a:t>chemotherapy</a:t>
            </a:r>
            <a:r>
              <a:rPr lang="fr-FR" sz="2000" dirty="0"/>
              <a:t>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2A332FE-BBE0-E585-5612-D2E40DBD4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ER positive,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561B1978-FCBC-C412-2AC9-FB960887DCFE}"/>
              </a:ext>
            </a:extLst>
          </p:cNvPr>
          <p:cNvGrpSpPr/>
          <p:nvPr/>
        </p:nvGrpSpPr>
        <p:grpSpPr>
          <a:xfrm>
            <a:off x="1630018" y="3521288"/>
            <a:ext cx="9770165" cy="2258858"/>
            <a:chOff x="1630018" y="3147057"/>
            <a:chExt cx="9770165" cy="2258858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97CFD10-88CC-E63D-0B7F-E25C5D34B570}"/>
                </a:ext>
              </a:extLst>
            </p:cNvPr>
            <p:cNvSpPr/>
            <p:nvPr/>
          </p:nvSpPr>
          <p:spPr>
            <a:xfrm>
              <a:off x="1630018" y="3147057"/>
              <a:ext cx="9770165" cy="21251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E31FB78-31AD-27CC-DBDF-6D1E6C2317D9}"/>
                </a:ext>
              </a:extLst>
            </p:cNvPr>
            <p:cNvSpPr txBox="1"/>
            <p:nvPr/>
          </p:nvSpPr>
          <p:spPr>
            <a:xfrm>
              <a:off x="5477815" y="5098138"/>
              <a:ext cx="20745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+mj-lt"/>
                </a:rPr>
                <a:t>Abstentions : 6,15%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BCCA0C8B-8493-2D8E-4BFF-B758B4DBF38C}"/>
                </a:ext>
              </a:extLst>
            </p:cNvPr>
            <p:cNvSpPr txBox="1"/>
            <p:nvPr/>
          </p:nvSpPr>
          <p:spPr>
            <a:xfrm>
              <a:off x="2214129" y="3626247"/>
              <a:ext cx="482825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Oui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8979B0A3-3D69-1224-E66D-DA7D22D43D59}"/>
                </a:ext>
              </a:extLst>
            </p:cNvPr>
            <p:cNvSpPr txBox="1"/>
            <p:nvPr/>
          </p:nvSpPr>
          <p:spPr>
            <a:xfrm>
              <a:off x="2164436" y="4398987"/>
              <a:ext cx="532518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fr-FR" sz="1400" b="1" dirty="0">
                  <a:latin typeface="+mj-lt"/>
                </a:rPr>
                <a:t>Non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58C22811-188E-A924-C30E-51705790CF8D}"/>
                </a:ext>
              </a:extLst>
            </p:cNvPr>
            <p:cNvSpPr txBox="1"/>
            <p:nvPr/>
          </p:nvSpPr>
          <p:spPr>
            <a:xfrm>
              <a:off x="3636596" y="4386163"/>
              <a:ext cx="985162" cy="27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15,38%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5EC053C-C5BC-EB23-90A3-4EAB243BB627}"/>
                </a:ext>
              </a:extLst>
            </p:cNvPr>
            <p:cNvSpPr/>
            <p:nvPr/>
          </p:nvSpPr>
          <p:spPr>
            <a:xfrm>
              <a:off x="2696954" y="3550896"/>
              <a:ext cx="5278644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7C29491-AEB3-6CD5-DD35-74FB864A681F}"/>
                </a:ext>
              </a:extLst>
            </p:cNvPr>
            <p:cNvSpPr/>
            <p:nvPr/>
          </p:nvSpPr>
          <p:spPr>
            <a:xfrm>
              <a:off x="2696953" y="4315871"/>
              <a:ext cx="909848" cy="43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82B3D5FA-1650-09EC-2DA8-0191D92BD259}"/>
                </a:ext>
              </a:extLst>
            </p:cNvPr>
            <p:cNvSpPr txBox="1"/>
            <p:nvPr/>
          </p:nvSpPr>
          <p:spPr>
            <a:xfrm>
              <a:off x="8088014" y="3638796"/>
              <a:ext cx="682646" cy="2773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lnSpc>
                  <a:spcPts val="1600"/>
                </a:lnSpc>
                <a:defRPr sz="1300" b="1">
                  <a:latin typeface="+mj-lt"/>
                </a:defRPr>
              </a:lvl1pPr>
            </a:lstStyle>
            <a:p>
              <a:r>
                <a:rPr lang="fr-FR" sz="1100" dirty="0"/>
                <a:t>78,46%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="" xmlns:a16="http://schemas.microsoft.com/office/drawing/2014/main" id="{1377D9BD-0C0D-9FF7-B9B2-3E5C922EBA3D}"/>
                </a:ext>
              </a:extLst>
            </p:cNvPr>
            <p:cNvCxnSpPr/>
            <p:nvPr/>
          </p:nvCxnSpPr>
          <p:spPr>
            <a:xfrm>
              <a:off x="2696954" y="3426939"/>
              <a:ext cx="0" cy="1474573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0756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>
            <a:extLst>
              <a:ext uri="{FF2B5EF4-FFF2-40B4-BE49-F238E27FC236}">
                <a16:creationId xmlns="" xmlns:a16="http://schemas.microsoft.com/office/drawing/2014/main" id="{1A4CD69E-FDF4-29E9-D7FE-B0FFF180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2AF941AB-5E84-3ED8-3C7F-8B8F4FC82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Sous-titre 17">
            <a:extLst>
              <a:ext uri="{FF2B5EF4-FFF2-40B4-BE49-F238E27FC236}">
                <a16:creationId xmlns="" xmlns:a16="http://schemas.microsoft.com/office/drawing/2014/main" id="{51F0C661-2CDC-4B50-59E2-623A76ECDC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80232"/>
            <a:ext cx="10332000" cy="1007633"/>
          </a:xfrm>
        </p:spPr>
        <p:txBody>
          <a:bodyPr/>
          <a:lstStyle/>
          <a:p>
            <a:r>
              <a:rPr lang="fr-FR" sz="2000" dirty="0"/>
              <a:t>A 34 </a:t>
            </a:r>
            <a:r>
              <a:rPr lang="fr-FR" sz="2000" dirty="0" err="1"/>
              <a:t>year</a:t>
            </a:r>
            <a:r>
              <a:rPr lang="fr-FR" sz="2000" dirty="0"/>
              <a:t> </a:t>
            </a:r>
            <a:r>
              <a:rPr lang="fr-FR" sz="2000" dirty="0" err="1"/>
              <a:t>old</a:t>
            </a:r>
            <a:r>
              <a:rPr lang="fr-FR" sz="2000" dirty="0"/>
              <a:t> </a:t>
            </a:r>
            <a:r>
              <a:rPr lang="fr-FR" sz="2000" dirty="0" err="1"/>
              <a:t>premenopausal</a:t>
            </a:r>
            <a:r>
              <a:rPr lang="fr-FR" sz="2000" dirty="0"/>
              <a:t> </a:t>
            </a:r>
            <a:r>
              <a:rPr lang="fr-FR" sz="2000" dirty="0" err="1"/>
              <a:t>woman</a:t>
            </a:r>
            <a:r>
              <a:rPr lang="fr-FR" sz="2000" dirty="0"/>
              <a:t> has been </a:t>
            </a:r>
            <a:r>
              <a:rPr lang="fr-FR" sz="2000" dirty="0" err="1"/>
              <a:t>diagnosed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a palpable, ER positive, PR positive, HER2 </a:t>
            </a:r>
            <a:r>
              <a:rPr lang="fr-FR" sz="2000" dirty="0" err="1"/>
              <a:t>negative</a:t>
            </a:r>
            <a:r>
              <a:rPr lang="fr-FR" sz="2000" dirty="0"/>
              <a:t> </a:t>
            </a:r>
            <a:r>
              <a:rPr lang="fr-FR" sz="2000" dirty="0" err="1"/>
              <a:t>breast</a:t>
            </a:r>
            <a:r>
              <a:rPr lang="fr-FR" sz="2000" dirty="0"/>
              <a:t> cancer. The </a:t>
            </a:r>
            <a:r>
              <a:rPr lang="fr-FR" sz="2000" dirty="0" err="1"/>
              <a:t>tumor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1.6 cm, grade 2, and </a:t>
            </a:r>
            <a:r>
              <a:rPr lang="fr-FR" sz="2000" dirty="0" err="1"/>
              <a:t>node-negative</a:t>
            </a:r>
            <a:r>
              <a:rPr lang="fr-FR" sz="2000" dirty="0"/>
              <a:t>. The </a:t>
            </a:r>
            <a:r>
              <a:rPr lang="fr-FR" sz="2000" dirty="0" err="1"/>
              <a:t>recurrence</a:t>
            </a:r>
            <a:r>
              <a:rPr lang="fr-FR" sz="2000" dirty="0"/>
              <a:t> score </a:t>
            </a:r>
            <a:r>
              <a:rPr lang="fr-FR" sz="2000" dirty="0" err="1"/>
              <a:t>is</a:t>
            </a:r>
            <a:r>
              <a:rPr lang="fr-FR" sz="2000" dirty="0"/>
              <a:t> 12. You </a:t>
            </a:r>
            <a:r>
              <a:rPr lang="fr-FR" sz="2000" dirty="0" err="1"/>
              <a:t>would</a:t>
            </a:r>
            <a:r>
              <a:rPr lang="fr-FR" sz="2000" dirty="0"/>
              <a:t> </a:t>
            </a:r>
            <a:r>
              <a:rPr lang="fr-FR" sz="2000" dirty="0" err="1"/>
              <a:t>recommend</a:t>
            </a:r>
            <a:r>
              <a:rPr lang="fr-FR" sz="2000" dirty="0"/>
              <a:t>: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="" xmlns:a16="http://schemas.microsoft.com/office/drawing/2014/main" id="{C7547385-C551-B1BC-652F-1845DAC257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Topic: ER positive, </a:t>
            </a:r>
            <a:r>
              <a:rPr lang="fr-FR" dirty="0" err="1"/>
              <a:t>chemotherapy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1100246-372B-CCA3-255F-0447F6877A08}"/>
              </a:ext>
            </a:extLst>
          </p:cNvPr>
          <p:cNvSpPr/>
          <p:nvPr/>
        </p:nvSpPr>
        <p:spPr>
          <a:xfrm>
            <a:off x="1961826" y="2887255"/>
            <a:ext cx="8901152" cy="30055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DDA9C4A-3A3D-3F50-AA6B-BE484E505FAA}"/>
              </a:ext>
            </a:extLst>
          </p:cNvPr>
          <p:cNvSpPr txBox="1"/>
          <p:nvPr/>
        </p:nvSpPr>
        <p:spPr>
          <a:xfrm>
            <a:off x="5420935" y="5738911"/>
            <a:ext cx="1982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  <a:latin typeface="+mj-lt"/>
              </a:rPr>
              <a:t>Abstentions : 0%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="" xmlns:a16="http://schemas.microsoft.com/office/drawing/2014/main" id="{CF06714A-6433-49B0-13D7-6BC6B77BD349}"/>
              </a:ext>
            </a:extLst>
          </p:cNvPr>
          <p:cNvGrpSpPr/>
          <p:nvPr/>
        </p:nvGrpSpPr>
        <p:grpSpPr>
          <a:xfrm>
            <a:off x="2309111" y="3050055"/>
            <a:ext cx="7311985" cy="2679944"/>
            <a:chOff x="975889" y="2528515"/>
            <a:chExt cx="7311985" cy="2679944"/>
          </a:xfrm>
        </p:grpSpPr>
        <p:grpSp>
          <p:nvGrpSpPr>
            <p:cNvPr id="38" name="Groupe 37">
              <a:extLst>
                <a:ext uri="{FF2B5EF4-FFF2-40B4-BE49-F238E27FC236}">
                  <a16:creationId xmlns="" xmlns:a16="http://schemas.microsoft.com/office/drawing/2014/main" id="{B670EE4E-497E-6A85-EE29-6028EB752BC9}"/>
                </a:ext>
              </a:extLst>
            </p:cNvPr>
            <p:cNvGrpSpPr/>
            <p:nvPr/>
          </p:nvGrpSpPr>
          <p:grpSpPr>
            <a:xfrm>
              <a:off x="1168394" y="3291432"/>
              <a:ext cx="6328570" cy="432000"/>
              <a:chOff x="1150809" y="4689753"/>
              <a:chExt cx="6328570" cy="432000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="" xmlns:a16="http://schemas.microsoft.com/office/drawing/2014/main" id="{DFB9F34C-9DF5-7830-F5FE-D3FE1D3A94B9}"/>
                  </a:ext>
                </a:extLst>
              </p:cNvPr>
              <p:cNvSpPr txBox="1"/>
              <p:nvPr/>
            </p:nvSpPr>
            <p:spPr>
              <a:xfrm>
                <a:off x="1150809" y="4782585"/>
                <a:ext cx="1533963" cy="26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>
                    <a:latin typeface="+mj-lt"/>
                  </a:rPr>
                  <a:t>OFS and </a:t>
                </a:r>
                <a:r>
                  <a:rPr lang="fr-FR" sz="1100" b="1" dirty="0" err="1">
                    <a:latin typeface="+mj-lt"/>
                  </a:rPr>
                  <a:t>Tamoxifen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="" xmlns:a16="http://schemas.microsoft.com/office/drawing/2014/main" id="{D8FD4783-03F7-4A56-FA52-F8EB60FD87DA}"/>
                  </a:ext>
                </a:extLst>
              </p:cNvPr>
              <p:cNvSpPr txBox="1"/>
              <p:nvPr/>
            </p:nvSpPr>
            <p:spPr>
              <a:xfrm>
                <a:off x="6494217" y="4767061"/>
                <a:ext cx="985162" cy="27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25%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621F521-8D68-033E-A995-1FAB41EB673F}"/>
                  </a:ext>
                </a:extLst>
              </p:cNvPr>
              <p:cNvSpPr/>
              <p:nvPr/>
            </p:nvSpPr>
            <p:spPr>
              <a:xfrm>
                <a:off x="2696952" y="4689753"/>
                <a:ext cx="3734797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="" xmlns:a16="http://schemas.microsoft.com/office/drawing/2014/main" id="{AF674B79-70D7-5BB6-31BD-6EBBCA1D4736}"/>
                </a:ext>
              </a:extLst>
            </p:cNvPr>
            <p:cNvGrpSpPr/>
            <p:nvPr/>
          </p:nvGrpSpPr>
          <p:grpSpPr>
            <a:xfrm>
              <a:off x="1824552" y="2621008"/>
              <a:ext cx="6081912" cy="432000"/>
              <a:chOff x="1806967" y="3924778"/>
              <a:chExt cx="6081912" cy="432000"/>
            </a:xfrm>
          </p:grpSpPr>
          <p:sp>
            <p:nvSpPr>
              <p:cNvPr id="10" name="ZoneTexte 9">
                <a:extLst>
                  <a:ext uri="{FF2B5EF4-FFF2-40B4-BE49-F238E27FC236}">
                    <a16:creationId xmlns="" xmlns:a16="http://schemas.microsoft.com/office/drawing/2014/main" id="{89602235-B391-F78F-C18A-9496FAC1AC78}"/>
                  </a:ext>
                </a:extLst>
              </p:cNvPr>
              <p:cNvSpPr txBox="1"/>
              <p:nvPr/>
            </p:nvSpPr>
            <p:spPr>
              <a:xfrm>
                <a:off x="1806967" y="3998432"/>
                <a:ext cx="889987" cy="268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 err="1">
                    <a:latin typeface="+mj-lt"/>
                  </a:rPr>
                  <a:t>Tamoxifen</a:t>
                </a:r>
                <a:endParaRPr lang="fr-FR" sz="1100" b="1" dirty="0"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899AF6-C1F5-F55C-109F-A8CF2DCCAE70}"/>
                  </a:ext>
                </a:extLst>
              </p:cNvPr>
              <p:cNvSpPr/>
              <p:nvPr/>
            </p:nvSpPr>
            <p:spPr>
              <a:xfrm>
                <a:off x="2696954" y="3924778"/>
                <a:ext cx="4368477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="" xmlns:a16="http://schemas.microsoft.com/office/drawing/2014/main" id="{F4589B11-BBB2-A267-28FA-4C56E5265279}"/>
                  </a:ext>
                </a:extLst>
              </p:cNvPr>
              <p:cNvSpPr txBox="1"/>
              <p:nvPr/>
            </p:nvSpPr>
            <p:spPr>
              <a:xfrm>
                <a:off x="7206233" y="4002086"/>
                <a:ext cx="682646" cy="2783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29,17%</a:t>
                </a:r>
              </a:p>
            </p:txBody>
          </p:sp>
        </p:grpSp>
        <p:cxnSp>
          <p:nvCxnSpPr>
            <p:cNvPr id="16" name="Connecteur droit 15">
              <a:extLst>
                <a:ext uri="{FF2B5EF4-FFF2-40B4-BE49-F238E27FC236}">
                  <a16:creationId xmlns="" xmlns:a16="http://schemas.microsoft.com/office/drawing/2014/main" id="{BA8DEDD7-E52F-B91F-C9EB-7E43BB8731E0}"/>
                </a:ext>
              </a:extLst>
            </p:cNvPr>
            <p:cNvCxnSpPr>
              <a:cxnSpLocks/>
            </p:cNvCxnSpPr>
            <p:nvPr/>
          </p:nvCxnSpPr>
          <p:spPr>
            <a:xfrm>
              <a:off x="2704905" y="2528515"/>
              <a:ext cx="0" cy="2679944"/>
            </a:xfrm>
            <a:prstGeom prst="line">
              <a:avLst/>
            </a:prstGeom>
            <a:ln>
              <a:solidFill>
                <a:srgbClr val="E7E8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36">
              <a:extLst>
                <a:ext uri="{FF2B5EF4-FFF2-40B4-BE49-F238E27FC236}">
                  <a16:creationId xmlns="" xmlns:a16="http://schemas.microsoft.com/office/drawing/2014/main" id="{AD2FCC9E-8DA1-A1AF-BE8A-38E1479D7278}"/>
                </a:ext>
              </a:extLst>
            </p:cNvPr>
            <p:cNvGrpSpPr/>
            <p:nvPr/>
          </p:nvGrpSpPr>
          <p:grpSpPr>
            <a:xfrm>
              <a:off x="1806918" y="3961856"/>
              <a:ext cx="6480956" cy="432000"/>
              <a:chOff x="1789333" y="5410722"/>
              <a:chExt cx="6480956" cy="432000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="" xmlns:a16="http://schemas.microsoft.com/office/drawing/2014/main" id="{6640F309-83BD-59D2-E0DF-4B886E5C378E}"/>
                  </a:ext>
                </a:extLst>
              </p:cNvPr>
              <p:cNvSpPr txBox="1"/>
              <p:nvPr/>
            </p:nvSpPr>
            <p:spPr>
              <a:xfrm>
                <a:off x="1789333" y="5484376"/>
                <a:ext cx="907621" cy="267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050" b="1" dirty="0">
                    <a:latin typeface="+mj-lt"/>
                  </a:rPr>
                  <a:t>OFS and AI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="" xmlns:a16="http://schemas.microsoft.com/office/drawing/2014/main" id="{1D1A60D2-488F-B0FA-0428-2EB192772CF1}"/>
                  </a:ext>
                </a:extLst>
              </p:cNvPr>
              <p:cNvSpPr txBox="1"/>
              <p:nvPr/>
            </p:nvSpPr>
            <p:spPr>
              <a:xfrm>
                <a:off x="7569022" y="5488030"/>
                <a:ext cx="701267" cy="278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31,25%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24125393-449E-A209-12E9-AE8AEDF8BD04}"/>
                  </a:ext>
                </a:extLst>
              </p:cNvPr>
              <p:cNvSpPr/>
              <p:nvPr/>
            </p:nvSpPr>
            <p:spPr>
              <a:xfrm>
                <a:off x="2696952" y="5410722"/>
                <a:ext cx="4782419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="" xmlns:a16="http://schemas.microsoft.com/office/drawing/2014/main" id="{F9431118-63E1-9FEE-E729-FBBF658E8CB5}"/>
                </a:ext>
              </a:extLst>
            </p:cNvPr>
            <p:cNvGrpSpPr/>
            <p:nvPr/>
          </p:nvGrpSpPr>
          <p:grpSpPr>
            <a:xfrm>
              <a:off x="975889" y="4617737"/>
              <a:ext cx="4537768" cy="446543"/>
              <a:chOff x="958304" y="6108356"/>
              <a:chExt cx="4537768" cy="446543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="" xmlns:a16="http://schemas.microsoft.com/office/drawing/2014/main" id="{FB7DA8E0-A68A-80BC-240A-90D751AAC800}"/>
                  </a:ext>
                </a:extLst>
              </p:cNvPr>
              <p:cNvSpPr txBox="1"/>
              <p:nvPr/>
            </p:nvSpPr>
            <p:spPr>
              <a:xfrm>
                <a:off x="958304" y="6108356"/>
                <a:ext cx="1729015" cy="268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500"/>
                  </a:lnSpc>
                </a:pPr>
                <a:r>
                  <a:rPr lang="fr-FR" sz="1100" b="1" dirty="0" err="1">
                    <a:latin typeface="+mj-lt"/>
                  </a:rPr>
                  <a:t>Chemotherapy</a:t>
                </a:r>
                <a:r>
                  <a:rPr lang="fr-FR" sz="1100" b="1" dirty="0">
                    <a:latin typeface="+mj-lt"/>
                  </a:rPr>
                  <a:t> </a:t>
                </a:r>
                <a:r>
                  <a:rPr lang="fr-FR" sz="1100" b="1" dirty="0" err="1">
                    <a:latin typeface="+mj-lt"/>
                  </a:rPr>
                  <a:t>then</a:t>
                </a:r>
                <a:r>
                  <a:rPr lang="fr-FR" sz="1100" b="1" dirty="0">
                    <a:latin typeface="+mj-lt"/>
                  </a:rPr>
                  <a:t> ET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="" xmlns:a16="http://schemas.microsoft.com/office/drawing/2014/main" id="{45960463-463D-5DF4-1E5F-E348694DB4A9}"/>
                  </a:ext>
                </a:extLst>
              </p:cNvPr>
              <p:cNvSpPr txBox="1"/>
              <p:nvPr/>
            </p:nvSpPr>
            <p:spPr>
              <a:xfrm>
                <a:off x="4794809" y="6200207"/>
                <a:ext cx="701263" cy="278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lnSpc>
                    <a:spcPts val="1600"/>
                  </a:lnSpc>
                  <a:defRPr sz="1300" b="1">
                    <a:latin typeface="+mj-lt"/>
                  </a:defRPr>
                </a:lvl1pPr>
              </a:lstStyle>
              <a:p>
                <a:r>
                  <a:rPr lang="fr-FR" sz="1100" dirty="0"/>
                  <a:t>14,58%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056C0753-B757-6A07-EF63-513C7BA07D3C}"/>
                  </a:ext>
                </a:extLst>
              </p:cNvPr>
              <p:cNvSpPr/>
              <p:nvPr/>
            </p:nvSpPr>
            <p:spPr>
              <a:xfrm>
                <a:off x="2696953" y="6122899"/>
                <a:ext cx="2048235" cy="43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506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53DA4A3B-41BB-D0C7-9154-140F84F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ASTRRA : Schéma de l’étude 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Kim HA and NOH WC et al., JCO 2019</a:t>
            </a:r>
          </a:p>
        </p:txBody>
      </p:sp>
      <p:sp>
        <p:nvSpPr>
          <p:cNvPr id="24" name="Parenthèse ouvrante 23"/>
          <p:cNvSpPr/>
          <p:nvPr/>
        </p:nvSpPr>
        <p:spPr>
          <a:xfrm>
            <a:off x="8049354" y="2143104"/>
            <a:ext cx="795113" cy="1443950"/>
          </a:xfrm>
          <a:prstGeom prst="leftBracket">
            <a:avLst>
              <a:gd name="adj" fmla="val 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fr-FR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=""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8919112" y="3087171"/>
            <a:ext cx="2869768" cy="990208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>
              <a:defRPr/>
            </a:pP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Tamoxifène 20 mg/jour (5 </a:t>
            </a:r>
            <a:r>
              <a:rPr lang="en-GB" sz="1600" b="1" kern="0" dirty="0" err="1">
                <a:solidFill>
                  <a:srgbClr val="FFFFFF"/>
                </a:solidFill>
                <a:latin typeface="Arial Narrow"/>
              </a:rPr>
              <a:t>ans</a:t>
            </a: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)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833374" y="1218814"/>
            <a:ext cx="11233150" cy="4577551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0" name="Freeform 41">
            <a:extLst>
              <a:ext uri="{FF2B5EF4-FFF2-40B4-BE49-F238E27FC236}">
                <a16:creationId xmlns="" xmlns:a16="http://schemas.microsoft.com/office/drawing/2014/main" id="{24E995A1-3ED6-49FF-B17E-621523F219A7}"/>
              </a:ext>
            </a:extLst>
          </p:cNvPr>
          <p:cNvSpPr/>
          <p:nvPr/>
        </p:nvSpPr>
        <p:spPr>
          <a:xfrm>
            <a:off x="8919111" y="1647999"/>
            <a:ext cx="2869769" cy="990208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>
              <a:defRPr/>
            </a:pP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Tamoxifène 20 mg/jour (5 </a:t>
            </a:r>
            <a:r>
              <a:rPr lang="en-GB" sz="1600" b="1" kern="0" dirty="0" err="1">
                <a:solidFill>
                  <a:srgbClr val="FFFFFF"/>
                </a:solidFill>
                <a:latin typeface="Arial Narrow"/>
              </a:rPr>
              <a:t>ans</a:t>
            </a: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)+</a:t>
            </a:r>
          </a:p>
          <a:p>
            <a:pPr algn="ctr">
              <a:defRPr/>
            </a:pP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Gosereline 3,6mg/28jour(2 </a:t>
            </a:r>
            <a:r>
              <a:rPr lang="en-GB" sz="1600" b="1" kern="0" dirty="0" err="1">
                <a:solidFill>
                  <a:srgbClr val="FFFFFF"/>
                </a:solidFill>
                <a:latin typeface="Arial Narrow"/>
              </a:rPr>
              <a:t>ans</a:t>
            </a: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)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77FC10D3-CF30-ED78-FC19-500763DD4193}"/>
              </a:ext>
            </a:extLst>
          </p:cNvPr>
          <p:cNvCxnSpPr>
            <a:cxnSpLocks/>
          </p:cNvCxnSpPr>
          <p:nvPr/>
        </p:nvCxnSpPr>
        <p:spPr>
          <a:xfrm>
            <a:off x="4375104" y="2865079"/>
            <a:ext cx="367425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/>
        </p:nvSpPr>
        <p:spPr>
          <a:xfrm>
            <a:off x="7255237" y="2599051"/>
            <a:ext cx="532056" cy="532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500" tIns="13500" rIns="13500" bIns="13500" rtlCol="0" anchor="b"/>
          <a:lstStyle/>
          <a:p>
            <a:pPr algn="ctr">
              <a:lnSpc>
                <a:spcPts val="1300"/>
              </a:lnSpc>
              <a:defRPr/>
            </a:pPr>
            <a:r>
              <a:rPr lang="en-US" altLang="zh-CN" b="1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br>
              <a:rPr lang="en-US" altLang="zh-CN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zh-CN" sz="1400" b="1">
                <a:solidFill>
                  <a:srgbClr val="FFFFFF"/>
                </a:solidFill>
                <a:cs typeface="Arial" panose="020B0604020202020204" pitchFamily="34" charset="0"/>
              </a:rPr>
              <a:t>1:1</a:t>
            </a:r>
            <a:endParaRPr lang="en-US" altLang="zh-CN" sz="1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7944616" y="1786751"/>
            <a:ext cx="586699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rPr>
              <a:t>n=635</a:t>
            </a:r>
          </a:p>
        </p:txBody>
      </p:sp>
      <p:sp>
        <p:nvSpPr>
          <p:cNvPr id="38" name="Freeform 41">
            <a:extLst>
              <a:ext uri="{FF2B5EF4-FFF2-40B4-BE49-F238E27FC236}">
                <a16:creationId xmlns="" xmlns:a16="http://schemas.microsoft.com/office/drawing/2014/main" id="{7C68F3F0-6326-A8DF-C588-D1E6D09DF6D6}"/>
              </a:ext>
            </a:extLst>
          </p:cNvPr>
          <p:cNvSpPr/>
          <p:nvPr/>
        </p:nvSpPr>
        <p:spPr>
          <a:xfrm>
            <a:off x="1273129" y="1447170"/>
            <a:ext cx="3101975" cy="2835818"/>
          </a:xfrm>
          <a:prstGeom prst="roundRect">
            <a:avLst>
              <a:gd name="adj" fmla="val 9151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marL="115888">
              <a:spcBef>
                <a:spcPts val="600"/>
              </a:spcBef>
              <a:defRPr/>
            </a:pPr>
            <a:r>
              <a:rPr lang="en-US" sz="1600" b="1" kern="0" dirty="0" err="1">
                <a:solidFill>
                  <a:srgbClr val="000000"/>
                </a:solidFill>
                <a:latin typeface="Arial Narrow"/>
              </a:rPr>
              <a:t>Critères</a:t>
            </a:r>
            <a:r>
              <a:rPr lang="en-US" sz="1600" b="1" kern="0" dirty="0">
                <a:solidFill>
                  <a:srgbClr val="000000"/>
                </a:solidFill>
                <a:latin typeface="Arial Narrow"/>
              </a:rPr>
              <a:t> inclusion </a:t>
            </a:r>
          </a:p>
          <a:p>
            <a:pPr marL="138113" indent="-138113" defTabSz="450056">
              <a:spcBef>
                <a:spcPts val="12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Femmes préménopausées</a:t>
            </a:r>
          </a:p>
          <a:p>
            <a:pPr marL="138113" indent="-138113" defTabSz="450056">
              <a:spcBef>
                <a:spcPts val="12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Age ≤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45</a:t>
            </a: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ans</a:t>
            </a:r>
            <a:endParaRPr lang="en-US" sz="160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12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HR + </a:t>
            </a:r>
            <a:r>
              <a:rPr lang="en-US" sz="16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stade</a:t>
            </a: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I-III cancer du sein </a:t>
            </a:r>
          </a:p>
          <a:p>
            <a:pPr marL="138113" indent="-138113" defTabSz="450056">
              <a:spcBef>
                <a:spcPts val="12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Traitées</a:t>
            </a: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par chirurgie et </a:t>
            </a:r>
            <a:r>
              <a:rPr lang="en-US" sz="16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chimiothérapie</a:t>
            </a: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12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WHO performance </a:t>
            </a:r>
            <a:r>
              <a:rPr lang="en-US" sz="16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statut</a:t>
            </a:r>
            <a:r>
              <a:rPr lang="en-US" sz="16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of 0-2</a:t>
            </a:r>
          </a:p>
        </p:txBody>
      </p:sp>
      <p:sp>
        <p:nvSpPr>
          <p:cNvPr id="39" name="TextBox 25">
            <a:extLst>
              <a:ext uri="{FF2B5EF4-FFF2-40B4-BE49-F238E27FC236}">
                <a16:creationId xmlns="" xmlns:a16="http://schemas.microsoft.com/office/drawing/2014/main" id="{40578C42-B8E2-CF41-5C75-0CEC08B93C4E}"/>
              </a:ext>
            </a:extLst>
          </p:cNvPr>
          <p:cNvSpPr txBox="1"/>
          <p:nvPr/>
        </p:nvSpPr>
        <p:spPr>
          <a:xfrm>
            <a:off x="7255096" y="3154439"/>
            <a:ext cx="700513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rPr>
              <a:t>n=1282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="" xmlns:a16="http://schemas.microsoft.com/office/drawing/2014/main" id="{9E5372D5-A303-6167-FDC1-2792DD13C0BF}"/>
              </a:ext>
            </a:extLst>
          </p:cNvPr>
          <p:cNvSpPr txBox="1"/>
          <p:nvPr/>
        </p:nvSpPr>
        <p:spPr>
          <a:xfrm>
            <a:off x="7944616" y="3638961"/>
            <a:ext cx="586699" cy="292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srgbClr val="000000">
                    <a:lumMod val="50000"/>
                    <a:lumOff val="50000"/>
                  </a:srgbClr>
                </a:solidFill>
                <a:cs typeface="Arial" panose="020B0604020202020204" pitchFamily="34" charset="0"/>
              </a:rPr>
              <a:t>n=647</a:t>
            </a:r>
          </a:p>
        </p:txBody>
      </p:sp>
      <p:sp>
        <p:nvSpPr>
          <p:cNvPr id="42" name="Freeform 9">
            <a:extLst>
              <a:ext uri="{FF2B5EF4-FFF2-40B4-BE49-F238E27FC236}">
                <a16:creationId xmlns="" xmlns:a16="http://schemas.microsoft.com/office/drawing/2014/main" id="{1D2AC8F3-B4E0-FB18-906F-B60A7DAC872B}"/>
              </a:ext>
            </a:extLst>
          </p:cNvPr>
          <p:cNvSpPr/>
          <p:nvPr/>
        </p:nvSpPr>
        <p:spPr>
          <a:xfrm>
            <a:off x="4550830" y="3893903"/>
            <a:ext cx="4138629" cy="14122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sp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600" b="1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Evaluation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fonction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ovarienne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:</a:t>
            </a:r>
            <a:endParaRPr lang="en-US" sz="160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FSH ≥ 30mlU/mL</a:t>
            </a:r>
            <a:b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Evaluation tous les  6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mois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pendant  2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ans</a:t>
            </a:r>
            <a:endParaRPr lang="en-US" sz="140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Aménorrhée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pendant 2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ans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Groupe avec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ménopause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confirmée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exclu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l’analyse</a:t>
            </a:r>
            <a:endParaRPr lang="en-US" sz="140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</p:txBody>
      </p:sp>
      <p:sp>
        <p:nvSpPr>
          <p:cNvPr id="44" name="Freeform 9">
            <a:extLst>
              <a:ext uri="{FF2B5EF4-FFF2-40B4-BE49-F238E27FC236}">
                <a16:creationId xmlns="" xmlns:a16="http://schemas.microsoft.com/office/drawing/2014/main" id="{ACB92A13-4F5A-738E-1084-BB6FB6CCE50A}"/>
              </a:ext>
            </a:extLst>
          </p:cNvPr>
          <p:cNvSpPr/>
          <p:nvPr/>
        </p:nvSpPr>
        <p:spPr>
          <a:xfrm>
            <a:off x="8217761" y="4286319"/>
            <a:ext cx="4138629" cy="98131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sp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Objectifs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:</a:t>
            </a:r>
            <a:endParaRPr lang="en-US" sz="1600" dirty="0">
              <a:solidFill>
                <a:srgbClr val="000000"/>
              </a:solidFill>
              <a:latin typeface="Arial Narrow"/>
              <a:cs typeface="Arial" panose="020B0604020202020204" pitchFamily="34" charset="0"/>
            </a:endParaRPr>
          </a:p>
          <a:p>
            <a:pPr marL="138113" indent="-138113" defTabSz="450056">
              <a:spcBef>
                <a:spcPts val="6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Principal: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Survie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sans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récidive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(SSR)</a:t>
            </a:r>
          </a:p>
          <a:p>
            <a:pPr marL="138113" indent="-138113" defTabSz="450056">
              <a:spcBef>
                <a:spcPts val="6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Secondaire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Survie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globale</a:t>
            </a:r>
            <a:r>
              <a:rPr lang="en-US" sz="1400" dirty="0">
                <a:solidFill>
                  <a:srgbClr val="000000"/>
                </a:solidFill>
                <a:latin typeface="Arial Narrow"/>
                <a:cs typeface="Arial" panose="020B0604020202020204" pitchFamily="34" charset="0"/>
              </a:rPr>
              <a:t> (SG)</a:t>
            </a:r>
          </a:p>
        </p:txBody>
      </p:sp>
      <p:sp>
        <p:nvSpPr>
          <p:cNvPr id="45" name="Freeform 41">
            <a:extLst>
              <a:ext uri="{FF2B5EF4-FFF2-40B4-BE49-F238E27FC236}">
                <a16:creationId xmlns="" xmlns:a16="http://schemas.microsoft.com/office/drawing/2014/main" id="{4E7AB4F5-6B8C-C796-389B-3A82BE2568DA}"/>
              </a:ext>
            </a:extLst>
          </p:cNvPr>
          <p:cNvSpPr/>
          <p:nvPr/>
        </p:nvSpPr>
        <p:spPr>
          <a:xfrm>
            <a:off x="4846421" y="2425841"/>
            <a:ext cx="1889328" cy="990208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algn="ctr">
              <a:defRPr/>
            </a:pP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Evaluation de la </a:t>
            </a:r>
            <a:r>
              <a:rPr lang="en-GB" sz="1600" b="1" kern="0" dirty="0" err="1">
                <a:solidFill>
                  <a:srgbClr val="FFFFFF"/>
                </a:solidFill>
                <a:latin typeface="Arial Narrow"/>
              </a:rPr>
              <a:t>fonction</a:t>
            </a:r>
            <a:r>
              <a:rPr lang="en-GB" sz="1600" b="1" kern="0" dirty="0">
                <a:solidFill>
                  <a:srgbClr val="FFFFFF"/>
                </a:solidFill>
                <a:latin typeface="Arial Narrow"/>
              </a:rPr>
              <a:t> </a:t>
            </a:r>
            <a:r>
              <a:rPr lang="en-GB" sz="1600" b="1" kern="0" dirty="0" err="1">
                <a:solidFill>
                  <a:srgbClr val="FFFFFF"/>
                </a:solidFill>
                <a:latin typeface="Arial Narrow"/>
              </a:rPr>
              <a:t>ovarienne</a:t>
            </a:r>
            <a:endParaRPr lang="en-GB" sz="1600" b="1" kern="0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053633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1410394" y="1068424"/>
            <a:ext cx="6790866" cy="3183173"/>
            <a:chOff x="529157" y="1971485"/>
            <a:chExt cx="5305459" cy="3715817"/>
          </a:xfrm>
        </p:grpSpPr>
        <p:graphicFrame>
          <p:nvGraphicFramePr>
            <p:cNvPr id="12" name="Graphique 11"/>
            <p:cNvGraphicFramePr/>
            <p:nvPr/>
          </p:nvGraphicFramePr>
          <p:xfrm>
            <a:off x="529157" y="2485881"/>
            <a:ext cx="5305459" cy="2984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 rot="16200000">
              <a:off x="-1022326" y="3551427"/>
              <a:ext cx="3376293" cy="21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200" dirty="0">
                  <a:solidFill>
                    <a:srgbClr val="7F7F7F"/>
                  </a:solidFill>
                  <a:latin typeface="Arial"/>
                  <a:ea typeface="+mn-ea"/>
                  <a:cs typeface="Arial"/>
                </a:rPr>
                <a:t>Survie sans progression (%)</a:t>
              </a: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693806" y="5363952"/>
              <a:ext cx="3306656" cy="32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200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Arial"/>
                </a:rPr>
                <a:t>(Mois)</a:t>
              </a:r>
            </a:p>
          </p:txBody>
        </p:sp>
      </p:grpSp>
      <p:sp>
        <p:nvSpPr>
          <p:cNvPr id="5" name="Titre 4">
            <a:extLst>
              <a:ext uri="{FF2B5EF4-FFF2-40B4-BE49-F238E27FC236}">
                <a16:creationId xmlns="" xmlns:a16="http://schemas.microsoft.com/office/drawing/2014/main" id="{9ED5AB60-DAF3-ECE2-941F-92F2901A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ASTRRA : Objectif principal – Survie Sans Récidive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K. H. </a:t>
            </a:r>
            <a:r>
              <a:rPr lang="es-ES" dirty="0" err="1"/>
              <a:t>Jeong</a:t>
            </a:r>
            <a:r>
              <a:rPr lang="es-ES" dirty="0"/>
              <a:t>, et al., ASCO® 2022, </a:t>
            </a:r>
            <a:r>
              <a:rPr lang="es-ES" dirty="0" err="1"/>
              <a:t>Abs</a:t>
            </a:r>
            <a:r>
              <a:rPr lang="es-ES" dirty="0"/>
              <a:t> #506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921754" y="1068423"/>
            <a:ext cx="7546203" cy="4198589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023817" y="4262524"/>
          <a:ext cx="7286161" cy="71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2221843002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459041541"/>
                    </a:ext>
                  </a:extLst>
                </a:gridCol>
                <a:gridCol w="546242">
                  <a:extLst>
                    <a:ext uri="{9D8B030D-6E8A-4147-A177-3AD203B41FA5}">
                      <a16:colId xmlns="" xmlns:a16="http://schemas.microsoft.com/office/drawing/2014/main" val="1870887103"/>
                    </a:ext>
                  </a:extLst>
                </a:gridCol>
              </a:tblGrid>
              <a:tr h="314611">
                <a:tc gridSpan="10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N° of patients à risque</a:t>
                      </a:r>
                      <a:r>
                        <a:rPr lang="fr-FR" sz="105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105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(événements)</a:t>
                      </a: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9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5400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spc="-30" dirty="0">
                          <a:solidFill>
                            <a:schemeClr val="accent2"/>
                          </a:solidFill>
                        </a:rPr>
                        <a:t>TAM seul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83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spc="-3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TAM+SO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635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626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604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579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551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519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480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443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3" name="Connecteur droit 22"/>
          <p:cNvCxnSpPr>
            <a:cxnSpLocks/>
          </p:cNvCxnSpPr>
          <p:nvPr/>
        </p:nvCxnSpPr>
        <p:spPr>
          <a:xfrm>
            <a:off x="3414714" y="4443163"/>
            <a:ext cx="468571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extLst>
              <a:ext uri="{FF2B5EF4-FFF2-40B4-BE49-F238E27FC236}">
                <a16:creationId xmlns="" xmlns:a16="http://schemas.microsoft.com/office/drawing/2014/main" id="{38CB3D49-311C-B73E-9AE3-662CEC1A8893}"/>
              </a:ext>
            </a:extLst>
          </p:cNvPr>
          <p:cNvSpPr txBox="1"/>
          <p:nvPr/>
        </p:nvSpPr>
        <p:spPr>
          <a:xfrm>
            <a:off x="6750445" y="1432742"/>
            <a:ext cx="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</a:rPr>
              <a:t>84,1%</a:t>
            </a:r>
          </a:p>
        </p:txBody>
      </p:sp>
      <p:graphicFrame>
        <p:nvGraphicFramePr>
          <p:cNvPr id="42" name="Content Placeholder 8">
            <a:extLst>
              <a:ext uri="{FF2B5EF4-FFF2-40B4-BE49-F238E27FC236}">
                <a16:creationId xmlns="" xmlns:a16="http://schemas.microsoft.com/office/drawing/2014/main" id="{B2635B3C-FB6D-577C-F786-EB1705F82320}"/>
              </a:ext>
            </a:extLst>
          </p:cNvPr>
          <p:cNvGraphicFramePr>
            <a:graphicFrameLocks/>
          </p:cNvGraphicFramePr>
          <p:nvPr/>
        </p:nvGraphicFramePr>
        <p:xfrm>
          <a:off x="6786104" y="2366651"/>
          <a:ext cx="5368801" cy="115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077">
                  <a:extLst>
                    <a:ext uri="{9D8B030D-6E8A-4147-A177-3AD203B41FA5}">
                      <a16:colId xmlns="" xmlns:a16="http://schemas.microsoft.com/office/drawing/2014/main" val="2275183721"/>
                    </a:ext>
                  </a:extLst>
                </a:gridCol>
                <a:gridCol w="1394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862">
                  <a:extLst>
                    <a:ext uri="{9D8B030D-6E8A-4147-A177-3AD203B41FA5}">
                      <a16:colId xmlns="" xmlns:a16="http://schemas.microsoft.com/office/drawing/2014/main" val="2836121545"/>
                    </a:ext>
                  </a:extLst>
                </a:gridCol>
              </a:tblGrid>
              <a:tr h="334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fr-FR" altLang="zh-CN" sz="120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TAM </a:t>
                      </a:r>
                      <a:endParaRPr lang="en-GB" altLang="zh-CN" sz="120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fr-FR" altLang="zh-CN" sz="120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TAM + SO</a:t>
                      </a:r>
                      <a:endParaRPr lang="en-GB" altLang="zh-CN" sz="1200" u="none" strike="noStrike" kern="1200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5" marR="7625" marT="76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9552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SSR </a:t>
                      </a:r>
                      <a:r>
                        <a:rPr lang="en-US" sz="1200" b="1" u="none" strike="noStrike" kern="1200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médiane</a:t>
                      </a:r>
                      <a:r>
                        <a:rPr lang="en-U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84,1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78,1</a:t>
                      </a:r>
                      <a:endParaRPr lang="zh-CN" altLang="en-US"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552">
                <a:tc>
                  <a:txBody>
                    <a:bodyPr/>
                    <a:lstStyle/>
                    <a:p>
                      <a:pPr marL="18288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 </a:t>
                      </a:r>
                      <a:r>
                        <a:rPr lang="en-US" sz="1200" b="1" u="none" strike="noStrike" kern="1200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stratifié</a:t>
                      </a:r>
                      <a:r>
                        <a:rPr lang="en-U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(IC95%)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0,67</a:t>
                      </a:r>
                      <a:r>
                        <a:rPr lang="en-US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2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0,516 to 0,872)</a:t>
                      </a:r>
                      <a:endParaRPr lang="en-US" sz="12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552">
                <a:tc>
                  <a:txBody>
                    <a:bodyPr/>
                    <a:lstStyle/>
                    <a:p>
                      <a:pPr marL="18288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CN" sz="1200" b="1" i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altLang="zh-CN" sz="1200" b="1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 Rank </a:t>
                      </a:r>
                      <a:r>
                        <a:rPr lang="en-US" altLang="zh-CN" sz="1200" b="1" u="none" strike="noStrike" kern="1200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stratifié</a:t>
                      </a:r>
                      <a:endParaRPr lang="en-US" sz="1200" b="1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0,0025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zh-CN" altLang="en-US" sz="1500" u="none" strike="noStrike" kern="1200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28369177"/>
                  </a:ext>
                </a:extLst>
              </a:tr>
            </a:tbl>
          </a:graphicData>
        </a:graphic>
      </p:graphicFrame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5B7A681F-3471-F0B1-36F5-439F666383B8}"/>
              </a:ext>
            </a:extLst>
          </p:cNvPr>
          <p:cNvSpPr/>
          <p:nvPr/>
        </p:nvSpPr>
        <p:spPr>
          <a:xfrm>
            <a:off x="2238608" y="1574693"/>
            <a:ext cx="6210300" cy="342900"/>
          </a:xfrm>
          <a:custGeom>
            <a:avLst/>
            <a:gdLst>
              <a:gd name="connsiteX0" fmla="*/ 0 w 6210300"/>
              <a:gd name="connsiteY0" fmla="*/ 0 h 342900"/>
              <a:gd name="connsiteX1" fmla="*/ 285750 w 6210300"/>
              <a:gd name="connsiteY1" fmla="*/ 0 h 342900"/>
              <a:gd name="connsiteX2" fmla="*/ 771525 w 6210300"/>
              <a:gd name="connsiteY2" fmla="*/ 57150 h 342900"/>
              <a:gd name="connsiteX3" fmla="*/ 1400175 w 6210300"/>
              <a:gd name="connsiteY3" fmla="*/ 114300 h 342900"/>
              <a:gd name="connsiteX4" fmla="*/ 1724025 w 6210300"/>
              <a:gd name="connsiteY4" fmla="*/ 171450 h 342900"/>
              <a:gd name="connsiteX5" fmla="*/ 1914525 w 6210300"/>
              <a:gd name="connsiteY5" fmla="*/ 180975 h 342900"/>
              <a:gd name="connsiteX6" fmla="*/ 2162175 w 6210300"/>
              <a:gd name="connsiteY6" fmla="*/ 180975 h 342900"/>
              <a:gd name="connsiteX7" fmla="*/ 2552700 w 6210300"/>
              <a:gd name="connsiteY7" fmla="*/ 219075 h 342900"/>
              <a:gd name="connsiteX8" fmla="*/ 3067050 w 6210300"/>
              <a:gd name="connsiteY8" fmla="*/ 228600 h 342900"/>
              <a:gd name="connsiteX9" fmla="*/ 3476625 w 6210300"/>
              <a:gd name="connsiteY9" fmla="*/ 276225 h 342900"/>
              <a:gd name="connsiteX10" fmla="*/ 3943350 w 6210300"/>
              <a:gd name="connsiteY10" fmla="*/ 285750 h 342900"/>
              <a:gd name="connsiteX11" fmla="*/ 4438650 w 6210300"/>
              <a:gd name="connsiteY11" fmla="*/ 323850 h 342900"/>
              <a:gd name="connsiteX12" fmla="*/ 4752975 w 6210300"/>
              <a:gd name="connsiteY12" fmla="*/ 333375 h 342900"/>
              <a:gd name="connsiteX13" fmla="*/ 5715000 w 6210300"/>
              <a:gd name="connsiteY13" fmla="*/ 342900 h 342900"/>
              <a:gd name="connsiteX14" fmla="*/ 6210300 w 6210300"/>
              <a:gd name="connsiteY14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300" h="342900">
                <a:moveTo>
                  <a:pt x="0" y="0"/>
                </a:moveTo>
                <a:lnTo>
                  <a:pt x="285750" y="0"/>
                </a:lnTo>
                <a:lnTo>
                  <a:pt x="771525" y="57150"/>
                </a:lnTo>
                <a:lnTo>
                  <a:pt x="1400175" y="114300"/>
                </a:lnTo>
                <a:lnTo>
                  <a:pt x="1724025" y="171450"/>
                </a:lnTo>
                <a:lnTo>
                  <a:pt x="1914525" y="180975"/>
                </a:lnTo>
                <a:lnTo>
                  <a:pt x="2162175" y="180975"/>
                </a:lnTo>
                <a:lnTo>
                  <a:pt x="2552700" y="219075"/>
                </a:lnTo>
                <a:lnTo>
                  <a:pt x="3067050" y="228600"/>
                </a:lnTo>
                <a:lnTo>
                  <a:pt x="3476625" y="276225"/>
                </a:lnTo>
                <a:lnTo>
                  <a:pt x="3943350" y="285750"/>
                </a:lnTo>
                <a:lnTo>
                  <a:pt x="4438650" y="323850"/>
                </a:lnTo>
                <a:lnTo>
                  <a:pt x="4752975" y="333375"/>
                </a:lnTo>
                <a:lnTo>
                  <a:pt x="5715000" y="342900"/>
                </a:lnTo>
                <a:lnTo>
                  <a:pt x="6210300" y="3429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="" xmlns:a16="http://schemas.microsoft.com/office/drawing/2014/main" id="{6AF5EB04-5968-96E7-7144-52124DFCDA18}"/>
              </a:ext>
            </a:extLst>
          </p:cNvPr>
          <p:cNvSpPr/>
          <p:nvPr/>
        </p:nvSpPr>
        <p:spPr>
          <a:xfrm>
            <a:off x="2219558" y="1565168"/>
            <a:ext cx="6248400" cy="581025"/>
          </a:xfrm>
          <a:custGeom>
            <a:avLst/>
            <a:gdLst>
              <a:gd name="connsiteX0" fmla="*/ 0 w 6248400"/>
              <a:gd name="connsiteY0" fmla="*/ 0 h 581025"/>
              <a:gd name="connsiteX1" fmla="*/ 504825 w 6248400"/>
              <a:gd name="connsiteY1" fmla="*/ 47625 h 581025"/>
              <a:gd name="connsiteX2" fmla="*/ 1447800 w 6248400"/>
              <a:gd name="connsiteY2" fmla="*/ 171450 h 581025"/>
              <a:gd name="connsiteX3" fmla="*/ 1914525 w 6248400"/>
              <a:gd name="connsiteY3" fmla="*/ 190500 h 581025"/>
              <a:gd name="connsiteX4" fmla="*/ 2419350 w 6248400"/>
              <a:gd name="connsiteY4" fmla="*/ 228600 h 581025"/>
              <a:gd name="connsiteX5" fmla="*/ 3086100 w 6248400"/>
              <a:gd name="connsiteY5" fmla="*/ 304800 h 581025"/>
              <a:gd name="connsiteX6" fmla="*/ 3619500 w 6248400"/>
              <a:gd name="connsiteY6" fmla="*/ 390525 h 581025"/>
              <a:gd name="connsiteX7" fmla="*/ 4010025 w 6248400"/>
              <a:gd name="connsiteY7" fmla="*/ 419100 h 581025"/>
              <a:gd name="connsiteX8" fmla="*/ 4391025 w 6248400"/>
              <a:gd name="connsiteY8" fmla="*/ 457200 h 581025"/>
              <a:gd name="connsiteX9" fmla="*/ 4733925 w 6248400"/>
              <a:gd name="connsiteY9" fmla="*/ 504825 h 581025"/>
              <a:gd name="connsiteX10" fmla="*/ 5057775 w 6248400"/>
              <a:gd name="connsiteY10" fmla="*/ 552450 h 581025"/>
              <a:gd name="connsiteX11" fmla="*/ 5686425 w 6248400"/>
              <a:gd name="connsiteY11" fmla="*/ 561975 h 581025"/>
              <a:gd name="connsiteX12" fmla="*/ 6248400 w 6248400"/>
              <a:gd name="connsiteY12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8400" h="581025">
                <a:moveTo>
                  <a:pt x="0" y="0"/>
                </a:moveTo>
                <a:lnTo>
                  <a:pt x="504825" y="47625"/>
                </a:lnTo>
                <a:lnTo>
                  <a:pt x="1447800" y="171450"/>
                </a:lnTo>
                <a:lnTo>
                  <a:pt x="1914525" y="190500"/>
                </a:lnTo>
                <a:lnTo>
                  <a:pt x="2419350" y="228600"/>
                </a:lnTo>
                <a:lnTo>
                  <a:pt x="3086100" y="304800"/>
                </a:lnTo>
                <a:lnTo>
                  <a:pt x="3619500" y="390525"/>
                </a:lnTo>
                <a:lnTo>
                  <a:pt x="4010025" y="419100"/>
                </a:lnTo>
                <a:lnTo>
                  <a:pt x="4391025" y="457200"/>
                </a:lnTo>
                <a:lnTo>
                  <a:pt x="4733925" y="504825"/>
                </a:lnTo>
                <a:lnTo>
                  <a:pt x="5057775" y="552450"/>
                </a:lnTo>
                <a:lnTo>
                  <a:pt x="5686425" y="561975"/>
                </a:lnTo>
                <a:lnTo>
                  <a:pt x="6248400" y="581025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TextBox 18">
            <a:extLst>
              <a:ext uri="{FF2B5EF4-FFF2-40B4-BE49-F238E27FC236}">
                <a16:creationId xmlns="" xmlns:a16="http://schemas.microsoft.com/office/drawing/2014/main" id="{AB331B26-1D27-AB41-7A4A-88D19082C398}"/>
              </a:ext>
            </a:extLst>
          </p:cNvPr>
          <p:cNvSpPr txBox="1"/>
          <p:nvPr/>
        </p:nvSpPr>
        <p:spPr>
          <a:xfrm>
            <a:off x="6750445" y="2154499"/>
            <a:ext cx="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</a:rPr>
              <a:t>78,1%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="" xmlns:a16="http://schemas.microsoft.com/office/drawing/2014/main" id="{3F3D0035-A505-164C-0FB4-5286DF2A6DE1}"/>
              </a:ext>
            </a:extLst>
          </p:cNvPr>
          <p:cNvSpPr txBox="1"/>
          <p:nvPr/>
        </p:nvSpPr>
        <p:spPr>
          <a:xfrm>
            <a:off x="4780663" y="1432742"/>
            <a:ext cx="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</a:rPr>
              <a:t>88,3%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="" xmlns:a16="http://schemas.microsoft.com/office/drawing/2014/main" id="{8812D172-68F2-99E8-52B9-99573ACB7606}"/>
              </a:ext>
            </a:extLst>
          </p:cNvPr>
          <p:cNvSpPr txBox="1"/>
          <p:nvPr/>
        </p:nvSpPr>
        <p:spPr>
          <a:xfrm>
            <a:off x="4780663" y="2154499"/>
            <a:ext cx="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</a:rPr>
              <a:t>86,2%</a:t>
            </a:r>
          </a:p>
        </p:txBody>
      </p:sp>
      <p:sp>
        <p:nvSpPr>
          <p:cNvPr id="37" name="TextBox 18">
            <a:extLst>
              <a:ext uri="{FF2B5EF4-FFF2-40B4-BE49-F238E27FC236}">
                <a16:creationId xmlns="" xmlns:a16="http://schemas.microsoft.com/office/drawing/2014/main" id="{C27F3BFF-6F33-2F51-7D9A-F84A848C1C6F}"/>
              </a:ext>
            </a:extLst>
          </p:cNvPr>
          <p:cNvSpPr txBox="1"/>
          <p:nvPr/>
        </p:nvSpPr>
        <p:spPr>
          <a:xfrm>
            <a:off x="4780663" y="2637796"/>
            <a:ext cx="9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Δ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2,1%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Box 18">
            <a:extLst>
              <a:ext uri="{FF2B5EF4-FFF2-40B4-BE49-F238E27FC236}">
                <a16:creationId xmlns="" xmlns:a16="http://schemas.microsoft.com/office/drawing/2014/main" id="{8CF421E1-9954-A75C-5216-33F061DE95F2}"/>
              </a:ext>
            </a:extLst>
          </p:cNvPr>
          <p:cNvSpPr txBox="1"/>
          <p:nvPr/>
        </p:nvSpPr>
        <p:spPr>
          <a:xfrm>
            <a:off x="7655803" y="1856247"/>
            <a:ext cx="999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Δ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6%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0" name="Straight Connector 17">
            <a:extLst>
              <a:ext uri="{FF2B5EF4-FFF2-40B4-BE49-F238E27FC236}">
                <a16:creationId xmlns="" xmlns:a16="http://schemas.microsoft.com/office/drawing/2014/main" id="{2CDFDD34-C7DC-A3A7-536A-C30CE8AE2F62}"/>
              </a:ext>
            </a:extLst>
          </p:cNvPr>
          <p:cNvCxnSpPr>
            <a:cxnSpLocks/>
          </p:cNvCxnSpPr>
          <p:nvPr/>
        </p:nvCxnSpPr>
        <p:spPr>
          <a:xfrm>
            <a:off x="4780663" y="1592367"/>
            <a:ext cx="0" cy="2155651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7">
            <a:extLst>
              <a:ext uri="{FF2B5EF4-FFF2-40B4-BE49-F238E27FC236}">
                <a16:creationId xmlns="" xmlns:a16="http://schemas.microsoft.com/office/drawing/2014/main" id="{6AB7360F-95BC-DF7F-16D0-95A3A7501B06}"/>
              </a:ext>
            </a:extLst>
          </p:cNvPr>
          <p:cNvCxnSpPr>
            <a:cxnSpLocks/>
          </p:cNvCxnSpPr>
          <p:nvPr/>
        </p:nvCxnSpPr>
        <p:spPr>
          <a:xfrm>
            <a:off x="6390388" y="1592367"/>
            <a:ext cx="0" cy="2155651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colade fermante 13">
            <a:extLst>
              <a:ext uri="{FF2B5EF4-FFF2-40B4-BE49-F238E27FC236}">
                <a16:creationId xmlns="" xmlns:a16="http://schemas.microsoft.com/office/drawing/2014/main" id="{E1F10451-C1F1-A112-E221-A3DC31EEA49D}"/>
              </a:ext>
            </a:extLst>
          </p:cNvPr>
          <p:cNvSpPr/>
          <p:nvPr/>
        </p:nvSpPr>
        <p:spPr>
          <a:xfrm>
            <a:off x="7655803" y="1509084"/>
            <a:ext cx="156212" cy="101474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F950021A-1529-5B8B-C8AF-CD4F590FEFB7}"/>
              </a:ext>
            </a:extLst>
          </p:cNvPr>
          <p:cNvSpPr txBox="1"/>
          <p:nvPr/>
        </p:nvSpPr>
        <p:spPr>
          <a:xfrm>
            <a:off x="769875" y="5753549"/>
            <a:ext cx="3527806" cy="384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fr-FR"/>
            </a:defPPr>
            <a:lvl1pPr>
              <a:defRPr sz="800">
                <a:solidFill>
                  <a:srgbClr val="000000"/>
                </a:solidFill>
                <a:latin typeface="+mj-lt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1000" dirty="0">
                <a:latin typeface="Arial"/>
              </a:rPr>
              <a:t>TAM </a:t>
            </a:r>
            <a:r>
              <a:rPr lang="en-US" sz="1000" dirty="0" err="1">
                <a:latin typeface="Arial"/>
              </a:rPr>
              <a:t>Monothérapie</a:t>
            </a:r>
            <a:endParaRPr lang="en-US" sz="1000" dirty="0">
              <a:latin typeface="Arial"/>
            </a:endParaRPr>
          </a:p>
          <a:p>
            <a:pPr>
              <a:defRPr/>
            </a:pPr>
            <a:r>
              <a:rPr lang="en-US" sz="900" dirty="0">
                <a:latin typeface="Arial"/>
              </a:rPr>
              <a:t>TAM+SO, Tamoxifène + Suppression </a:t>
            </a:r>
            <a:r>
              <a:rPr lang="en-US" sz="900" dirty="0" err="1">
                <a:latin typeface="Arial"/>
              </a:rPr>
              <a:t>ovarienne</a:t>
            </a:r>
            <a:endParaRPr lang="en-US" sz="9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540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68BDC9-022B-19A0-A496-DBCABCD3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AD497BB-A8D1-DB1C-4B64-EC06C675F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à coins arrondis 10">
            <a:extLst>
              <a:ext uri="{FF2B5EF4-FFF2-40B4-BE49-F238E27FC236}">
                <a16:creationId xmlns="" xmlns:a16="http://schemas.microsoft.com/office/drawing/2014/main" id="{DDCB18AA-603D-8092-957A-27816D767FF3}"/>
              </a:ext>
            </a:extLst>
          </p:cNvPr>
          <p:cNvSpPr/>
          <p:nvPr/>
        </p:nvSpPr>
        <p:spPr>
          <a:xfrm>
            <a:off x="916667" y="1441746"/>
            <a:ext cx="5262626" cy="448184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37DCE7B7-FB81-C5F0-9511-259836A33F42}"/>
              </a:ext>
            </a:extLst>
          </p:cNvPr>
          <p:cNvSpPr txBox="1"/>
          <p:nvPr/>
        </p:nvSpPr>
        <p:spPr>
          <a:xfrm>
            <a:off x="1171372" y="1257080"/>
            <a:ext cx="21428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SOFT-TEXT (n=4690)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A807D58C-3E0F-D045-E2DC-5404FF034E15}"/>
              </a:ext>
            </a:extLst>
          </p:cNvPr>
          <p:cNvSpPr txBox="1"/>
          <p:nvPr/>
        </p:nvSpPr>
        <p:spPr>
          <a:xfrm>
            <a:off x="1063860" y="1697511"/>
            <a:ext cx="4968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OS +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exemestane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i="1" dirty="0">
                <a:latin typeface="Arial Narrow" panose="020B0604020202020204" pitchFamily="34" charset="0"/>
                <a:cs typeface="Arial Narrow" panose="020B0604020202020204" pitchFamily="34" charset="0"/>
              </a:rPr>
              <a:t>vs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OS +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Tamoxifen</a:t>
            </a: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(ITT) population 12-year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DFS (4.6%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absolute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improvement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, HR=0.79; 95%CI, 0.70-0.90; P&lt;0.001)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DRFI (1.8%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absolute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improvement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, HR=0.83; 95%CI, 0.70-0.98; P=0.03)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Overall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survival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(90.1% </a:t>
            </a:r>
            <a:r>
              <a:rPr lang="fr-FR" i="1" dirty="0">
                <a:latin typeface="Arial Narrow" panose="020B0604020202020204" pitchFamily="34" charset="0"/>
                <a:cs typeface="Arial Narrow" panose="020B0604020202020204" pitchFamily="34" charset="0"/>
              </a:rPr>
              <a:t>vs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89.1%, HR=0.93; 95%CI, 0.78-1.11)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Significant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OS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improvement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Women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&lt; 35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years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(4.0%)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Tumor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&gt; 2 cm (4.5%)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Grade 3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tumor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(5.5%)</a:t>
            </a:r>
          </a:p>
        </p:txBody>
      </p:sp>
      <p:sp>
        <p:nvSpPr>
          <p:cNvPr id="10" name="Rectangle à coins arrondis 10">
            <a:extLst>
              <a:ext uri="{FF2B5EF4-FFF2-40B4-BE49-F238E27FC236}">
                <a16:creationId xmlns="" xmlns:a16="http://schemas.microsoft.com/office/drawing/2014/main" id="{7B4CF7F0-1E57-85E7-8952-2E71292E59BD}"/>
              </a:ext>
            </a:extLst>
          </p:cNvPr>
          <p:cNvSpPr/>
          <p:nvPr/>
        </p:nvSpPr>
        <p:spPr>
          <a:xfrm>
            <a:off x="6453867" y="1441746"/>
            <a:ext cx="5262626" cy="448184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BF09A79-C05E-237A-24EB-22682A6125FF}"/>
              </a:ext>
            </a:extLst>
          </p:cNvPr>
          <p:cNvSpPr txBox="1"/>
          <p:nvPr/>
        </p:nvSpPr>
        <p:spPr>
          <a:xfrm>
            <a:off x="6708572" y="1257080"/>
            <a:ext cx="159214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00"/>
                </a:solidFill>
                <a:cs typeface="Arial" panose="020B0604020202020204" pitchFamily="34" charset="0"/>
              </a:rPr>
              <a:t>SOFT (n=3047)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D1330C4-1736-2BDD-B801-93E168C34429}"/>
              </a:ext>
            </a:extLst>
          </p:cNvPr>
          <p:cNvSpPr txBox="1"/>
          <p:nvPr/>
        </p:nvSpPr>
        <p:spPr>
          <a:xfrm>
            <a:off x="6601060" y="1697511"/>
            <a:ext cx="4968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Tamoxifen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i="1" dirty="0">
                <a:latin typeface="Arial Narrow" panose="020B0604020202020204" pitchFamily="34" charset="0"/>
                <a:cs typeface="Arial Narrow" panose="020B0604020202020204" pitchFamily="34" charset="0"/>
              </a:rPr>
              <a:t>vs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OS + Tam </a:t>
            </a:r>
            <a:r>
              <a:rPr lang="fr-FR" i="1" dirty="0">
                <a:latin typeface="Arial Narrow" panose="020B0604020202020204" pitchFamily="34" charset="0"/>
                <a:cs typeface="Arial Narrow" panose="020B0604020202020204" pitchFamily="34" charset="0"/>
              </a:rPr>
              <a:t>vs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OS + AI</a:t>
            </a:r>
          </a:p>
          <a:p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(ITT) population 12-year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Tamoxifen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71.9%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OS + Tam 76.1%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OS +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exemestane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79.0%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Tamoxifen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+ OFS </a:t>
            </a:r>
            <a:r>
              <a:rPr lang="fr-FR" i="1" dirty="0">
                <a:latin typeface="Arial Narrow" panose="020B0604020202020204" pitchFamily="34" charset="0"/>
                <a:cs typeface="Arial Narrow" panose="020B0604020202020204" pitchFamily="34" charset="0"/>
              </a:rPr>
              <a:t>vs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tamoxifen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(HR=0.82; 95%CI 0.69-0.98)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with</a:t>
            </a: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Overall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survivall</a:t>
            </a: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Tamoxifen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86.8%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OS + Tam 89.0%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OS + </a:t>
            </a:r>
            <a:r>
              <a:rPr lang="fr-FR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exemestane</a:t>
            </a:r>
            <a:r>
              <a:rPr lang="fr-FR" dirty="0">
                <a:latin typeface="Arial Narrow" panose="020B0604020202020204" pitchFamily="34" charset="0"/>
                <a:cs typeface="Arial Narrow" panose="020B0604020202020204" pitchFamily="34" charset="0"/>
              </a:rPr>
              <a:t> 89.4%</a:t>
            </a:r>
          </a:p>
        </p:txBody>
      </p:sp>
    </p:spTree>
    <p:extLst>
      <p:ext uri="{BB962C8B-B14F-4D97-AF65-F5344CB8AC3E}">
        <p14:creationId xmlns:p14="http://schemas.microsoft.com/office/powerpoint/2010/main" val="86873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93BF9D6-8C40-A50F-286E-5FB55A6E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Parfaite</a:t>
            </a:r>
            <a:r>
              <a:rPr lang="en-GB" dirty="0"/>
              <a:t> transition avec la </a:t>
            </a:r>
            <a:r>
              <a:rPr lang="en-GB" dirty="0" err="1"/>
              <a:t>présentation</a:t>
            </a:r>
            <a:r>
              <a:rPr lang="en-GB" dirty="0"/>
              <a:t> de Fabrice André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725AC80-DBF4-3B77-4515-1B3D936BC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7F2B6D8-41FB-BFB6-3422-A43F658B79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373" y="1746903"/>
            <a:ext cx="8488426" cy="4173778"/>
          </a:xfrm>
        </p:spPr>
        <p:txBody>
          <a:bodyPr/>
          <a:lstStyle/>
          <a:p>
            <a:r>
              <a:rPr lang="en-GB" sz="2000" dirty="0"/>
              <a:t>Importance des </a:t>
            </a:r>
            <a:r>
              <a:rPr lang="en-GB" sz="2000" dirty="0" err="1"/>
              <a:t>données</a:t>
            </a:r>
            <a:r>
              <a:rPr lang="en-GB" sz="2000" dirty="0"/>
              <a:t> de la </a:t>
            </a:r>
            <a:r>
              <a:rPr lang="en-GB" sz="2000" b="1" dirty="0" err="1"/>
              <a:t>protéomique</a:t>
            </a:r>
            <a:r>
              <a:rPr lang="en-GB" sz="2000" b="1" dirty="0"/>
              <a:t> </a:t>
            </a:r>
            <a:r>
              <a:rPr lang="en-GB" sz="2000" b="1" dirty="0" err="1"/>
              <a:t>spatiale</a:t>
            </a:r>
            <a:r>
              <a:rPr lang="en-GB" sz="2000" b="1" dirty="0"/>
              <a:t> </a:t>
            </a:r>
            <a:r>
              <a:rPr lang="en-GB" sz="2000" dirty="0"/>
              <a:t>pour </a:t>
            </a:r>
            <a:r>
              <a:rPr lang="en-GB" sz="2000" dirty="0" err="1"/>
              <a:t>mieux</a:t>
            </a:r>
            <a:r>
              <a:rPr lang="en-GB" sz="2000" dirty="0"/>
              <a:t> </a:t>
            </a:r>
            <a:r>
              <a:rPr lang="en-GB" sz="2000" dirty="0" err="1"/>
              <a:t>comprendre</a:t>
            </a:r>
            <a:r>
              <a:rPr lang="en-GB" sz="2000" dirty="0"/>
              <a:t> </a:t>
            </a:r>
            <a:r>
              <a:rPr lang="en-GB" sz="2000" dirty="0" err="1"/>
              <a:t>l’hétérogénéité</a:t>
            </a:r>
            <a:r>
              <a:rPr lang="en-GB" sz="2000" dirty="0"/>
              <a:t> </a:t>
            </a:r>
            <a:r>
              <a:rPr lang="en-GB" sz="2000" dirty="0" err="1"/>
              <a:t>tumorale</a:t>
            </a:r>
            <a:r>
              <a:rPr lang="en-GB" sz="2000" dirty="0"/>
              <a:t> et </a:t>
            </a:r>
            <a:r>
              <a:rPr lang="en-GB" sz="2000" dirty="0" err="1"/>
              <a:t>permettre</a:t>
            </a:r>
            <a:r>
              <a:rPr lang="en-GB" sz="2000" dirty="0"/>
              <a:t> des </a:t>
            </a:r>
            <a:r>
              <a:rPr lang="en-GB" sz="2000" dirty="0" err="1"/>
              <a:t>combinaisons</a:t>
            </a:r>
            <a:r>
              <a:rPr lang="en-GB" sz="2000" dirty="0"/>
              <a:t> </a:t>
            </a:r>
            <a:r>
              <a:rPr lang="en-GB" sz="2000" dirty="0" err="1"/>
              <a:t>thérapeutiques</a:t>
            </a:r>
            <a:r>
              <a:rPr lang="en-GB" sz="2000" dirty="0"/>
              <a:t> </a:t>
            </a:r>
            <a:r>
              <a:rPr lang="en-GB" sz="2000" i="1" dirty="0"/>
              <a:t>ad hoc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Microbiote</a:t>
            </a:r>
            <a:r>
              <a:rPr lang="en-GB" sz="2000" dirty="0"/>
              <a:t> </a:t>
            </a:r>
            <a:r>
              <a:rPr lang="en-GB" sz="2000" dirty="0" err="1"/>
              <a:t>mammaire</a:t>
            </a:r>
            <a:r>
              <a:rPr lang="en-GB" sz="2000" dirty="0"/>
              <a:t> : </a:t>
            </a:r>
            <a:r>
              <a:rPr lang="en-GB" sz="2000" dirty="0" err="1"/>
              <a:t>taux</a:t>
            </a:r>
            <a:r>
              <a:rPr lang="en-GB" sz="2000" dirty="0"/>
              <a:t> de </a:t>
            </a:r>
            <a:r>
              <a:rPr lang="en-GB" sz="2000" dirty="0" err="1"/>
              <a:t>bactéries</a:t>
            </a:r>
            <a:r>
              <a:rPr lang="en-GB" sz="2000" dirty="0"/>
              <a:t> important dans les </a:t>
            </a:r>
            <a:r>
              <a:rPr lang="en-GB" sz="2000" dirty="0" err="1"/>
              <a:t>tumeurs</a:t>
            </a:r>
            <a:r>
              <a:rPr lang="en-GB" sz="2000" dirty="0"/>
              <a:t> du sein, role? </a:t>
            </a:r>
          </a:p>
          <a:p>
            <a:r>
              <a:rPr lang="en-GB" sz="2000" b="1" dirty="0" err="1"/>
              <a:t>Chronobiologie</a:t>
            </a:r>
            <a:r>
              <a:rPr lang="en-GB" sz="2000" dirty="0"/>
              <a:t> : </a:t>
            </a:r>
            <a:r>
              <a:rPr lang="en-GB" sz="2000" dirty="0" err="1"/>
              <a:t>privilégier</a:t>
            </a:r>
            <a:r>
              <a:rPr lang="en-GB" sz="2000" dirty="0"/>
              <a:t> les </a:t>
            </a:r>
            <a:r>
              <a:rPr lang="en-GB" sz="2000" dirty="0" err="1"/>
              <a:t>prélèvements</a:t>
            </a:r>
            <a:r>
              <a:rPr lang="en-GB" sz="2000" dirty="0"/>
              <a:t> </a:t>
            </a:r>
            <a:r>
              <a:rPr lang="en-GB" sz="2000" dirty="0" err="1"/>
              <a:t>matinaux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Rôle</a:t>
            </a:r>
            <a:r>
              <a:rPr lang="en-GB" sz="2000" dirty="0"/>
              <a:t> encore à </a:t>
            </a:r>
            <a:r>
              <a:rPr lang="en-GB" sz="2000" dirty="0" err="1"/>
              <a:t>préciser</a:t>
            </a:r>
            <a:r>
              <a:rPr lang="en-GB" sz="2000" dirty="0"/>
              <a:t> de </a:t>
            </a:r>
            <a:r>
              <a:rPr lang="en-GB" sz="2000" dirty="0" err="1"/>
              <a:t>l’evaluation</a:t>
            </a:r>
            <a:r>
              <a:rPr lang="en-GB" sz="2000" dirty="0"/>
              <a:t> de la </a:t>
            </a:r>
            <a:r>
              <a:rPr lang="en-GB" sz="2000" dirty="0" err="1"/>
              <a:t>maladie</a:t>
            </a:r>
            <a:r>
              <a:rPr lang="en-GB" sz="2000" dirty="0"/>
              <a:t> </a:t>
            </a:r>
            <a:r>
              <a:rPr lang="en-GB" sz="2000" dirty="0" err="1"/>
              <a:t>résiduelle</a:t>
            </a:r>
            <a:r>
              <a:rPr lang="en-GB" sz="2000" dirty="0"/>
              <a:t> par </a:t>
            </a:r>
            <a:r>
              <a:rPr lang="en-GB" sz="2000" b="1" dirty="0" err="1"/>
              <a:t>biopsie</a:t>
            </a:r>
            <a:r>
              <a:rPr lang="en-GB" sz="2000" b="1" dirty="0"/>
              <a:t> </a:t>
            </a:r>
            <a:r>
              <a:rPr lang="en-GB" sz="2000" b="1" dirty="0" err="1"/>
              <a:t>liquide</a:t>
            </a:r>
            <a:endParaRPr lang="en-GB" sz="2000" b="1" dirty="0"/>
          </a:p>
          <a:p>
            <a:r>
              <a:rPr lang="en-GB" sz="2000" dirty="0" err="1"/>
              <a:t>Rôle</a:t>
            </a:r>
            <a:r>
              <a:rPr lang="en-GB" sz="2000" dirty="0"/>
              <a:t> </a:t>
            </a:r>
            <a:r>
              <a:rPr lang="en-GB" sz="2000" dirty="0" err="1"/>
              <a:t>grandissant</a:t>
            </a:r>
            <a:r>
              <a:rPr lang="en-GB" sz="2000" dirty="0"/>
              <a:t> de </a:t>
            </a:r>
            <a:r>
              <a:rPr lang="en-GB" sz="2000" dirty="0" err="1"/>
              <a:t>l’</a:t>
            </a:r>
            <a:r>
              <a:rPr lang="en-GB" sz="2000" b="1" dirty="0" err="1"/>
              <a:t>IA</a:t>
            </a:r>
            <a:r>
              <a:rPr lang="en-GB" sz="2000" b="1" dirty="0"/>
              <a:t> </a:t>
            </a:r>
            <a:r>
              <a:rPr lang="en-GB" sz="2000" dirty="0"/>
              <a:t>dans la </a:t>
            </a:r>
            <a:r>
              <a:rPr lang="en-GB" sz="2000" dirty="0" err="1"/>
              <a:t>prédiction</a:t>
            </a:r>
            <a:r>
              <a:rPr lang="en-GB" sz="2000" dirty="0"/>
              <a:t> du </a:t>
            </a:r>
            <a:r>
              <a:rPr lang="en-GB" sz="2000" dirty="0" err="1"/>
              <a:t>risque</a:t>
            </a:r>
            <a:r>
              <a:rPr lang="en-GB" sz="2000" dirty="0"/>
              <a:t> </a:t>
            </a:r>
            <a:r>
              <a:rPr lang="en-GB" sz="2000" dirty="0" err="1"/>
              <a:t>métastatique</a:t>
            </a:r>
            <a:r>
              <a:rPr lang="en-GB" sz="2000" dirty="0"/>
              <a:t> avec </a:t>
            </a:r>
            <a:r>
              <a:rPr lang="en-GB" sz="2000" dirty="0" err="1"/>
              <a:t>potentiellement</a:t>
            </a:r>
            <a:r>
              <a:rPr lang="en-GB" sz="2000" dirty="0"/>
              <a:t> un impact important en </a:t>
            </a:r>
            <a:r>
              <a:rPr lang="en-GB" sz="2000" dirty="0" err="1"/>
              <a:t>terme</a:t>
            </a:r>
            <a:r>
              <a:rPr lang="en-GB" sz="2000" dirty="0"/>
              <a:t> de </a:t>
            </a:r>
            <a:r>
              <a:rPr lang="en-GB" sz="2000" dirty="0" err="1"/>
              <a:t>coût</a:t>
            </a:r>
            <a:endParaRPr lang="en-GB" sz="20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6342BC5-9951-CCB2-3924-4C7B5375A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3374" y="1045107"/>
            <a:ext cx="11163008" cy="582613"/>
          </a:xfrm>
        </p:spPr>
        <p:txBody>
          <a:bodyPr/>
          <a:lstStyle/>
          <a:p>
            <a:r>
              <a:rPr lang="en-GB" dirty="0"/>
              <a:t>Session 1 Translational research priorities for patient with early breast cancer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92D4A14C-DBA2-4F54-C1E2-E714642F2B09}"/>
              </a:ext>
            </a:extLst>
          </p:cNvPr>
          <p:cNvGrpSpPr/>
          <p:nvPr/>
        </p:nvGrpSpPr>
        <p:grpSpPr>
          <a:xfrm>
            <a:off x="9847275" y="3577882"/>
            <a:ext cx="1511352" cy="1883370"/>
            <a:chOff x="10143642" y="3739494"/>
            <a:chExt cx="1511352" cy="1883370"/>
          </a:xfrm>
        </p:grpSpPr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03DB7404-5FE9-E74D-9C58-27A82DAA0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3643" y="3739494"/>
              <a:ext cx="1511351" cy="13630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01D3895C-1504-7959-E7BA-F713E566E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3642" y="5102562"/>
              <a:ext cx="1511351" cy="5203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2A03DF3-4813-5F55-9F01-2963D3C12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6375" y="2412652"/>
            <a:ext cx="2270118" cy="8674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2448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22621B7-47D5-D64A-A69B-DCB07A2EAE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292" y="2360719"/>
            <a:ext cx="4101354" cy="34827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8DAB0E-E705-7D16-00FF-34AF5748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Premenopausal</a:t>
            </a:r>
            <a:r>
              <a:rPr lang="fr-FR" dirty="0"/>
              <a:t> </a:t>
            </a:r>
            <a:r>
              <a:rPr lang="fr-FR" dirty="0" err="1"/>
              <a:t>Woman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Optimum Endocrine </a:t>
            </a:r>
            <a:r>
              <a:rPr lang="fr-FR" dirty="0" err="1"/>
              <a:t>Treatment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="" xmlns:a16="http://schemas.microsoft.com/office/drawing/2014/main" id="{212C71FD-73A6-EDF3-7396-86E9233B3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34E10861-D6DE-BC36-D343-59BA06603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374" y="2155255"/>
            <a:ext cx="4587918" cy="3688253"/>
          </a:xfrm>
        </p:spPr>
        <p:txBody>
          <a:bodyPr anchor="ctr"/>
          <a:lstStyle/>
          <a:p>
            <a:pPr marL="0" indent="0">
              <a:buNone/>
            </a:pPr>
            <a:r>
              <a:rPr lang="fr-FR" sz="2000" b="1" dirty="0"/>
              <a:t>Example</a:t>
            </a:r>
          </a:p>
          <a:p>
            <a:r>
              <a:rPr lang="fr-FR" sz="2000" dirty="0"/>
              <a:t>42 </a:t>
            </a:r>
            <a:r>
              <a:rPr lang="fr-FR" sz="2000" dirty="0" err="1"/>
              <a:t>years</a:t>
            </a:r>
            <a:r>
              <a:rPr lang="fr-FR" sz="2000" dirty="0"/>
              <a:t>, pT1c N2 M0</a:t>
            </a:r>
          </a:p>
          <a:p>
            <a:r>
              <a:rPr lang="fr-FR" sz="2000" dirty="0"/>
              <a:t>ER 40%, PR 25%, KI67 19%</a:t>
            </a:r>
          </a:p>
          <a:p>
            <a:r>
              <a:rPr lang="fr-FR" sz="2000" dirty="0"/>
              <a:t>OFS ?</a:t>
            </a:r>
          </a:p>
          <a:p>
            <a:r>
              <a:rPr lang="fr-FR" sz="2000" dirty="0" err="1"/>
              <a:t>Tamoxifen</a:t>
            </a:r>
            <a:r>
              <a:rPr lang="fr-FR" sz="2000" dirty="0"/>
              <a:t> or aromatase </a:t>
            </a:r>
            <a:r>
              <a:rPr lang="fr-FR" sz="2000" dirty="0" err="1"/>
              <a:t>inhibitor</a:t>
            </a:r>
            <a:r>
              <a:rPr lang="fr-FR" sz="2000" dirty="0"/>
              <a:t>?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3DA00EC0-E672-06B4-355C-B52A118A7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 Tool to </a:t>
            </a:r>
            <a:r>
              <a:rPr lang="fr-FR" dirty="0" err="1"/>
              <a:t>Inform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dirty="0" err="1"/>
              <a:t>Decisions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FC393FB-DBEF-47D8-F56F-753688EDBDDA}"/>
              </a:ext>
            </a:extLst>
          </p:cNvPr>
          <p:cNvSpPr txBox="1"/>
          <p:nvPr/>
        </p:nvSpPr>
        <p:spPr>
          <a:xfrm>
            <a:off x="9620650" y="2844677"/>
            <a:ext cx="17379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Exemestane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tamoxifen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(+GnRH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4A8997A2-0828-7F96-F5D7-F803C0317DCF}"/>
              </a:ext>
            </a:extLst>
          </p:cNvPr>
          <p:cNvSpPr txBox="1"/>
          <p:nvPr/>
        </p:nvSpPr>
        <p:spPr>
          <a:xfrm>
            <a:off x="9620650" y="4266611"/>
            <a:ext cx="15215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OFS +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exemestane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OFS +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tamoxifen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</a:p>
          <a:p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tamoxifen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50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5170" y="3534472"/>
            <a:ext cx="2459037" cy="2520000"/>
          </a:xfrm>
          <a:prstGeom prst="flowChartConnector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3499D562-A3B6-044A-B7B5-50ED1BA3E45E}"/>
              </a:ext>
            </a:extLst>
          </p:cNvPr>
          <p:cNvSpPr/>
          <p:nvPr/>
        </p:nvSpPr>
        <p:spPr>
          <a:xfrm>
            <a:off x="9005170" y="3534472"/>
            <a:ext cx="2520000" cy="252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Sous-titre 1">
            <a:extLst>
              <a:ext uri="{FF2B5EF4-FFF2-40B4-BE49-F238E27FC236}">
                <a16:creationId xmlns="" xmlns:a16="http://schemas.microsoft.com/office/drawing/2014/main" id="{3E89EA06-F4FB-804A-B5D4-B643E1A6C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 Joseph GLIGOROV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73E0DAE4-A2E8-464F-9FD4-E51B0983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863"/>
            <a:ext cx="10515600" cy="98082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Cancers du sein HER2 </a:t>
            </a:r>
            <a:r>
              <a:rPr lang="en-US" dirty="0" err="1">
                <a:solidFill>
                  <a:srgbClr val="000000"/>
                </a:solidFill>
              </a:rPr>
              <a:t>positifs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Phase </a:t>
            </a:r>
            <a:r>
              <a:rPr lang="en-US" dirty="0" err="1">
                <a:solidFill>
                  <a:srgbClr val="000000"/>
                </a:solidFill>
              </a:rPr>
              <a:t>précoce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415B80C-573E-D44D-9413-CF6C3676D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3516" y="3764182"/>
            <a:ext cx="5534025" cy="361950"/>
          </a:xfrm>
        </p:spPr>
        <p:txBody>
          <a:bodyPr>
            <a:noAutofit/>
          </a:bodyPr>
          <a:lstStyle/>
          <a:p>
            <a:pPr lvl="0"/>
            <a:r>
              <a:rPr lang="fr-FR" dirty="0" smtClean="0">
                <a:solidFill>
                  <a:srgbClr val="000000"/>
                </a:solidFill>
                <a:latin typeface="Arial Narrow" panose="020B0604020202020204" pitchFamily="34" charset="0"/>
              </a:rPr>
              <a:t>Institut </a:t>
            </a:r>
            <a:r>
              <a:rPr lang="fr-FR" dirty="0">
                <a:solidFill>
                  <a:srgbClr val="000000"/>
                </a:solidFill>
                <a:latin typeface="Arial Narrow" panose="020B0604020202020204" pitchFamily="34" charset="0"/>
              </a:rPr>
              <a:t>Universitaire de Cancérologie </a:t>
            </a:r>
            <a:endParaRPr lang="fr-FR" dirty="0" smtClean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lvl="0"/>
            <a:r>
              <a:rPr lang="fr-FR" dirty="0" smtClean="0">
                <a:solidFill>
                  <a:srgbClr val="000000"/>
                </a:solidFill>
                <a:latin typeface="Arial Narrow" panose="020B0604020202020204" pitchFamily="34" charset="0"/>
              </a:rPr>
              <a:t>AP-HP </a:t>
            </a:r>
            <a:r>
              <a:rPr lang="fr-FR" dirty="0">
                <a:solidFill>
                  <a:srgbClr val="000000"/>
                </a:solidFill>
                <a:latin typeface="Arial Narrow" panose="020B0604020202020204" pitchFamily="34" charset="0"/>
              </a:rPr>
              <a:t>Sorbonne Université, </a:t>
            </a:r>
            <a:endParaRPr lang="fr-FR" dirty="0" smtClean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lvl="0"/>
            <a:r>
              <a:rPr lang="fr-FR" dirty="0" smtClean="0">
                <a:solidFill>
                  <a:srgbClr val="000000"/>
                </a:solidFill>
                <a:latin typeface="Arial Narrow" panose="020B0604020202020204" pitchFamily="34" charset="0"/>
              </a:rPr>
              <a:t>Hôpital </a:t>
            </a:r>
            <a:r>
              <a:rPr lang="fr-FR" dirty="0">
                <a:solidFill>
                  <a:srgbClr val="000000"/>
                </a:solidFill>
                <a:latin typeface="Arial Narrow" panose="020B0604020202020204" pitchFamily="34" charset="0"/>
              </a:rPr>
              <a:t>Tenon, </a:t>
            </a:r>
            <a:r>
              <a:rPr lang="fr-FR" dirty="0" smtClean="0">
                <a:solidFill>
                  <a:srgbClr val="000000"/>
                </a:solidFill>
                <a:latin typeface="Arial Narrow" panose="020B0604020202020204" pitchFamily="34" charset="0"/>
              </a:rPr>
              <a:t>Paris</a:t>
            </a:r>
            <a:endParaRPr lang="fr-FR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6EE0D211-7C3E-0143-853C-A6F94D741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Highlights</a:t>
            </a:r>
            <a:endParaRPr lang="fr-FR" dirty="0"/>
          </a:p>
          <a:p>
            <a:r>
              <a:rPr lang="fr-FR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28089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="" xmlns:a16="http://schemas.microsoft.com/office/drawing/2014/main" id="{FC3CA7B0-F494-227F-29B1-7C9905C5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intérêt </a:t>
            </a:r>
            <a:r>
              <a:rPr lang="fr-FR" dirty="0" smtClean="0"/>
              <a:t>Joseph GLIGOROV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EDA1818-F1DA-054A-7C59-8657C367C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Espace réservé du texte 3">
            <a:extLst>
              <a:ext uri="{FF2B5EF4-FFF2-40B4-BE49-F238E27FC236}">
                <a16:creationId xmlns="" xmlns:a16="http://schemas.microsoft.com/office/drawing/2014/main" id="{1C746429-A3AB-8CDF-8812-16FD63EBD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841" y="925924"/>
            <a:ext cx="10915172" cy="5561063"/>
          </a:xfrm>
        </p:spPr>
        <p:txBody>
          <a:bodyPr anchor="t"/>
          <a:lstStyle/>
          <a:p>
            <a:pPr marL="0" indent="0">
              <a:buNone/>
            </a:pPr>
            <a:r>
              <a:rPr lang="fr-FR" sz="2000" b="1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Research</a:t>
            </a:r>
            <a:r>
              <a:rPr lang="fr-FR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and Care </a:t>
            </a:r>
            <a:r>
              <a:rPr lang="fr-FR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support:</a:t>
            </a:r>
          </a:p>
          <a:p>
            <a:pPr>
              <a:spcAft>
                <a:spcPts val="1200"/>
              </a:spcAft>
            </a:pPr>
            <a:r>
              <a:rPr lang="en-GB" altLang="fr-FR" sz="2000" dirty="0" smtClean="0">
                <a:latin typeface="Arial Narrow" panose="020B0606020202030204" pitchFamily="34" charset="0"/>
              </a:rPr>
              <a:t>Eisai</a:t>
            </a:r>
            <a:r>
              <a:rPr lang="en-GB" altLang="fr-FR" sz="2000" dirty="0">
                <a:latin typeface="Arial Narrow" panose="020B0606020202030204" pitchFamily="34" charset="0"/>
              </a:rPr>
              <a:t>, Exact Science, Roche Genentech</a:t>
            </a:r>
          </a:p>
          <a:p>
            <a:pPr marL="0" indent="0">
              <a:buNone/>
            </a:pPr>
            <a:r>
              <a:rPr lang="fr-FR" sz="20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Consultancy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honoraria</a:t>
            </a:r>
            <a:r>
              <a:rPr lang="fr-FR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fr-FR" sz="2000" dirty="0" err="1">
                <a:latin typeface="Arial Narrow" panose="020B0606020202030204" pitchFamily="34" charset="0"/>
              </a:rPr>
              <a:t>Daiichi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Eisai</a:t>
            </a:r>
            <a:r>
              <a:rPr lang="fr-FR" sz="2000" dirty="0">
                <a:latin typeface="Arial Narrow" panose="020B0606020202030204" pitchFamily="34" charset="0"/>
              </a:rPr>
              <a:t>, Exact Science, Eva </a:t>
            </a:r>
            <a:r>
              <a:rPr lang="fr-FR" sz="2000" dirty="0" err="1">
                <a:latin typeface="Arial Narrow" panose="020B0606020202030204" pitchFamily="34" charset="0"/>
              </a:rPr>
              <a:t>Pharm</a:t>
            </a:r>
            <a:r>
              <a:rPr lang="fr-FR" sz="2000" dirty="0">
                <a:latin typeface="Arial Narrow" panose="020B0606020202030204" pitchFamily="34" charset="0"/>
              </a:rPr>
              <a:t>, Lilly, </a:t>
            </a:r>
            <a:r>
              <a:rPr lang="fr-FR" sz="2000" dirty="0" err="1">
                <a:latin typeface="Arial Narrow" panose="020B0606020202030204" pitchFamily="34" charset="0"/>
              </a:rPr>
              <a:t>Merck</a:t>
            </a:r>
            <a:r>
              <a:rPr lang="fr-FR" sz="2000" dirty="0">
                <a:latin typeface="Arial Narrow" panose="020B0606020202030204" pitchFamily="34" charset="0"/>
              </a:rPr>
              <a:t>, Novartis, </a:t>
            </a:r>
            <a:r>
              <a:rPr lang="fr-FR" sz="2000" dirty="0" err="1">
                <a:latin typeface="Arial Narrow" panose="020B0606020202030204" pitchFamily="34" charset="0"/>
              </a:rPr>
              <a:t>Onxeo</a:t>
            </a:r>
            <a:r>
              <a:rPr lang="fr-FR" sz="2000" dirty="0">
                <a:latin typeface="Arial Narrow" panose="020B0606020202030204" pitchFamily="34" charset="0"/>
              </a:rPr>
              <a:t>, Pfizer, Roche Genentech, Seattle </a:t>
            </a:r>
            <a:r>
              <a:rPr lang="fr-FR" sz="2000" dirty="0" err="1">
                <a:latin typeface="Arial Narrow" panose="020B0606020202030204" pitchFamily="34" charset="0"/>
              </a:rPr>
              <a:t>Genetics</a:t>
            </a:r>
            <a:r>
              <a:rPr lang="fr-FR" sz="2000" dirty="0"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latin typeface="Arial Narrow" panose="020B0606020202030204" pitchFamily="34" charset="0"/>
              </a:rPr>
              <a:t>Sothema</a:t>
            </a:r>
            <a:endParaRPr lang="fr-FR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0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Other</a:t>
            </a: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(institutions &amp; associations</a:t>
            </a:r>
            <a:r>
              <a:rPr lang="fr-FR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) :</a:t>
            </a:r>
          </a:p>
          <a:p>
            <a:r>
              <a:rPr lang="fr-FR" sz="2000" dirty="0">
                <a:latin typeface="Arial Narrow" panose="020B0606020202030204" pitchFamily="34" charset="0"/>
              </a:rPr>
              <a:t>Sorbonne Université, AP-HP, Inserm (Employeurs et affiliations principales</a:t>
            </a:r>
            <a:r>
              <a:rPr lang="fr-FR" sz="2000" dirty="0" smtClean="0">
                <a:latin typeface="Arial Narrow" panose="020B0606020202030204" pitchFamily="34" charset="0"/>
              </a:rPr>
              <a:t>), Cours </a:t>
            </a:r>
            <a:r>
              <a:rPr lang="fr-FR" sz="2000" dirty="0">
                <a:latin typeface="Arial Narrow" panose="020B0606020202030204" pitchFamily="34" charset="0"/>
              </a:rPr>
              <a:t>de Nice St Paul de Vence (responsabilité de programme de formation continue et de recommandations</a:t>
            </a:r>
            <a:r>
              <a:rPr lang="fr-FR" sz="2000" dirty="0" smtClean="0">
                <a:latin typeface="Arial Narrow" panose="020B0606020202030204" pitchFamily="34" charset="0"/>
              </a:rPr>
              <a:t>), ESMO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2000" dirty="0" smtClean="0">
                <a:latin typeface="Arial Narrow" panose="020B0606020202030204" pitchFamily="34" charset="0"/>
              </a:rPr>
              <a:t>, ESO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2000" dirty="0" smtClean="0">
                <a:latin typeface="Arial Narrow" panose="020B0606020202030204" pitchFamily="34" charset="0"/>
              </a:rPr>
              <a:t>, ABC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2000" dirty="0" smtClean="0">
                <a:latin typeface="Arial Narrow" panose="020B0606020202030204" pitchFamily="34" charset="0"/>
              </a:rPr>
              <a:t>, AROME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2000" dirty="0" smtClean="0">
                <a:latin typeface="Arial Narrow" panose="020B0606020202030204" pitchFamily="34" charset="0"/>
              </a:rPr>
              <a:t>, </a:t>
            </a:r>
            <a:r>
              <a:rPr lang="fr-FR" sz="2000" dirty="0" err="1" smtClean="0">
                <a:latin typeface="Arial Narrow" panose="020B0606020202030204" pitchFamily="34" charset="0"/>
              </a:rPr>
              <a:t>SoFOM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2000" dirty="0" smtClean="0">
                <a:latin typeface="Arial Narrow" panose="020B0606020202030204" pitchFamily="34" charset="0"/>
              </a:rPr>
              <a:t>, SFMPP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2000" dirty="0" smtClean="0">
                <a:latin typeface="Arial Narrow" panose="020B0606020202030204" pitchFamily="34" charset="0"/>
              </a:rPr>
              <a:t>, SPCC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fr-FR" sz="2000" dirty="0" smtClean="0">
                <a:latin typeface="Arial Narrow" panose="020B0606020202030204" pitchFamily="34" charset="0"/>
              </a:rPr>
              <a:t> </a:t>
            </a:r>
            <a:r>
              <a:rPr lang="fr-FR" sz="2000" dirty="0">
                <a:latin typeface="Arial Narrow" panose="020B0606020202030204" pitchFamily="34" charset="0"/>
              </a:rPr>
              <a:t>(membre de sociétés savants et associations médicales</a:t>
            </a:r>
            <a:r>
              <a:rPr lang="fr-FR" sz="2000" dirty="0" smtClean="0">
                <a:latin typeface="Arial Narrow" panose="020B0606020202030204" pitchFamily="34" charset="0"/>
              </a:rPr>
              <a:t>), Alliance </a:t>
            </a:r>
            <a:r>
              <a:rPr lang="fr-FR" sz="2000" dirty="0">
                <a:latin typeface="Arial Narrow" panose="020B0606020202030204" pitchFamily="34" charset="0"/>
              </a:rPr>
              <a:t>Contre le Cancer, Vaincre le Cancer (associations de soutien à la recherche et aux soins)</a:t>
            </a:r>
          </a:p>
          <a:p>
            <a:pPr marL="0" indent="0">
              <a:buNone/>
            </a:pPr>
            <a:r>
              <a:rPr lang="fr-FR" sz="2000" b="1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Family</a:t>
            </a:r>
            <a:r>
              <a:rPr lang="fr-FR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relationship</a:t>
            </a:r>
            <a:r>
              <a:rPr lang="fr-FR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: </a:t>
            </a:r>
            <a:r>
              <a:rPr lang="fr-FR" sz="2000" dirty="0">
                <a:latin typeface="Arial Narrow" panose="020B0606020202030204" pitchFamily="34" charset="0"/>
              </a:rPr>
              <a:t>no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Stock options: </a:t>
            </a:r>
            <a:r>
              <a:rPr lang="fr-FR" sz="2000" dirty="0">
                <a:latin typeface="Arial Narrow" panose="020B0606020202030204" pitchFamily="34" charset="0"/>
              </a:rPr>
              <a:t>no</a:t>
            </a:r>
          </a:p>
          <a:p>
            <a:endParaRPr lang="fr-F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614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002FDA8-6FF6-8CA6-78EB-D19B601DA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9309" y="1593581"/>
            <a:ext cx="10332000" cy="766245"/>
          </a:xfrm>
        </p:spPr>
        <p:txBody>
          <a:bodyPr/>
          <a:lstStyle/>
          <a:p>
            <a:r>
              <a:rPr lang="fr-FR" sz="1800" dirty="0"/>
              <a:t>Pour une patiente ayant un cancer du sein stade I, HER2 positif, le traitement adjuvant préféré est :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Traitement adjuvant « bas risque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037968" y="2784389"/>
            <a:ext cx="10802114" cy="31097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1191095" y="3055986"/>
            <a:ext cx="33190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lnSpc>
                <a:spcPts val="1500"/>
              </a:lnSpc>
              <a:defRPr sz="1400" b="1"/>
            </a:lvl1pPr>
          </a:lstStyle>
          <a:p>
            <a:r>
              <a:rPr lang="fr-FR" dirty="0"/>
              <a:t>TCHP (</a:t>
            </a:r>
            <a:r>
              <a:rPr lang="fr-FR" dirty="0" err="1"/>
              <a:t>docetaxel</a:t>
            </a:r>
            <a:r>
              <a:rPr lang="fr-FR" dirty="0"/>
              <a:t>, </a:t>
            </a:r>
            <a:r>
              <a:rPr lang="fr-FR" dirty="0" err="1"/>
              <a:t>carboplatine</a:t>
            </a:r>
            <a:r>
              <a:rPr lang="fr-FR" dirty="0"/>
              <a:t>, </a:t>
            </a:r>
            <a:r>
              <a:rPr lang="fr-FR" dirty="0" err="1"/>
              <a:t>trastuzumab</a:t>
            </a:r>
            <a:r>
              <a:rPr lang="fr-FR" dirty="0"/>
              <a:t>, </a:t>
            </a:r>
            <a:r>
              <a:rPr lang="fr-FR" dirty="0" err="1"/>
              <a:t>pertuzumab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4916107" y="4506665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0,00%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4646479" y="3084495"/>
            <a:ext cx="320786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4646479" y="3795580"/>
            <a:ext cx="5996655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6061565" y="5170005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10,77%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4646479" y="2962111"/>
            <a:ext cx="0" cy="2710249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29CDE16-616D-504F-1B5B-B3D5B69ADD63}"/>
              </a:ext>
            </a:extLst>
          </p:cNvPr>
          <p:cNvSpPr txBox="1"/>
          <p:nvPr/>
        </p:nvSpPr>
        <p:spPr>
          <a:xfrm>
            <a:off x="1996345" y="4541249"/>
            <a:ext cx="25633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/>
              <a:t>TDM1 (</a:t>
            </a:r>
            <a:r>
              <a:rPr lang="fr-FR" sz="1400" b="1" dirty="0" err="1"/>
              <a:t>Trastuzumab</a:t>
            </a:r>
            <a:r>
              <a:rPr lang="fr-FR" sz="1400" b="1" dirty="0"/>
              <a:t> </a:t>
            </a:r>
            <a:r>
              <a:rPr lang="fr-FR" sz="1400" b="1" dirty="0" err="1"/>
              <a:t>emtansine</a:t>
            </a:r>
            <a:r>
              <a:rPr lang="fr-FR" sz="1400" b="1" dirty="0"/>
              <a:t>)</a:t>
            </a:r>
          </a:p>
          <a:p>
            <a:pPr algn="r">
              <a:lnSpc>
                <a:spcPts val="1500"/>
              </a:lnSpc>
            </a:pPr>
            <a:endParaRPr lang="fr-FR" sz="1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10905366" y="3920774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84,62%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129333A-6DA7-9F8D-CB1E-2D1A4DA3B1EE}"/>
              </a:ext>
            </a:extLst>
          </p:cNvPr>
          <p:cNvSpPr/>
          <p:nvPr/>
        </p:nvSpPr>
        <p:spPr>
          <a:xfrm>
            <a:off x="4650398" y="5133184"/>
            <a:ext cx="78210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3506709" y="5228342"/>
            <a:ext cx="100348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/>
              <a:t>Abstention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5314483" y="3141226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4,62%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272139" y="3872847"/>
            <a:ext cx="22380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lnSpc>
                <a:spcPts val="1500"/>
              </a:lnSpc>
              <a:defRPr sz="1400" b="1"/>
            </a:lvl1pPr>
          </a:lstStyle>
          <a:p>
            <a:r>
              <a:rPr lang="fr-FR" dirty="0"/>
              <a:t>TH (</a:t>
            </a:r>
            <a:r>
              <a:rPr lang="fr-FR" dirty="0" err="1"/>
              <a:t>Paclitaxel</a:t>
            </a:r>
            <a:r>
              <a:rPr lang="fr-FR" dirty="0"/>
              <a:t> </a:t>
            </a:r>
            <a:r>
              <a:rPr lang="fr-FR" dirty="0" err="1"/>
              <a:t>Trastuzumab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1331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860DAD4C-31C2-D59D-D42E-EBF8BF46E4DF}"/>
              </a:ext>
            </a:extLst>
          </p:cNvPr>
          <p:cNvGrpSpPr/>
          <p:nvPr/>
        </p:nvGrpSpPr>
        <p:grpSpPr>
          <a:xfrm>
            <a:off x="1538193" y="1973854"/>
            <a:ext cx="3175575" cy="1916399"/>
            <a:chOff x="2566006" y="1683131"/>
            <a:chExt cx="3175575" cy="1916399"/>
          </a:xfrm>
        </p:grpSpPr>
        <p:graphicFrame>
          <p:nvGraphicFramePr>
            <p:cNvPr id="12" name="Graphique 11">
              <a:extLst>
                <a:ext uri="{FF2B5EF4-FFF2-40B4-BE49-F238E27FC236}">
                  <a16:creationId xmlns="" xmlns:a16="http://schemas.microsoft.com/office/drawing/2014/main" id="{11C25EC4-7A07-A60E-5902-FEF1B1EAE8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27730922"/>
                </p:ext>
              </p:extLst>
            </p:nvPr>
          </p:nvGraphicFramePr>
          <p:xfrm>
            <a:off x="2814399" y="1683131"/>
            <a:ext cx="2927182" cy="1698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 Box 4">
              <a:extLst>
                <a:ext uri="{FF2B5EF4-FFF2-40B4-BE49-F238E27FC236}">
                  <a16:creationId xmlns="" xmlns:a16="http://schemas.microsoft.com/office/drawing/2014/main" id="{7C279D3D-DB62-9910-3A28-609A99E6D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133509" y="2409246"/>
              <a:ext cx="11112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>
                  <a:solidFill>
                    <a:srgbClr val="7F7F7F"/>
                  </a:solidFill>
                  <a:latin typeface="Arial"/>
                  <a:ea typeface="+mn-ea"/>
                  <a:cs typeface="Arial"/>
                </a:rPr>
                <a:t>IDFS </a:t>
              </a:r>
              <a:r>
                <a:rPr lang="da-DK" sz="1000" dirty="0" err="1">
                  <a:solidFill>
                    <a:srgbClr val="7F7F7F"/>
                  </a:solidFill>
                  <a:latin typeface="Arial"/>
                  <a:ea typeface="+mn-ea"/>
                  <a:cs typeface="Arial"/>
                </a:rPr>
                <a:t>probabilty</a:t>
              </a:r>
              <a:endParaRPr lang="da-DK" sz="1000" dirty="0">
                <a:solidFill>
                  <a:srgbClr val="7F7F7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="" xmlns:a16="http://schemas.microsoft.com/office/drawing/2014/main" id="{FAE696F0-6F44-886F-A707-46E475A85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242" y="3353309"/>
              <a:ext cx="7114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Arial"/>
                </a:rPr>
                <a:t>Years</a:t>
              </a: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="" xmlns:a16="http://schemas.microsoft.com/office/drawing/2014/main" id="{DA52CF25-EB10-70BA-1761-E815892C6F5C}"/>
                </a:ext>
              </a:extLst>
            </p:cNvPr>
            <p:cNvSpPr/>
            <p:nvPr/>
          </p:nvSpPr>
          <p:spPr>
            <a:xfrm>
              <a:off x="3195376" y="1753253"/>
              <a:ext cx="2386483" cy="155823"/>
            </a:xfrm>
            <a:custGeom>
              <a:avLst/>
              <a:gdLst>
                <a:gd name="connsiteX0" fmla="*/ 2386483 w 2386483"/>
                <a:gd name="connsiteY0" fmla="*/ 140861 h 155823"/>
                <a:gd name="connsiteX1" fmla="*/ 2386483 w 2386483"/>
                <a:gd name="connsiteY1" fmla="*/ 140861 h 155823"/>
                <a:gd name="connsiteX2" fmla="*/ 1733340 w 2386483"/>
                <a:gd name="connsiteY2" fmla="*/ 140861 h 155823"/>
                <a:gd name="connsiteX3" fmla="*/ 1552470 w 2386483"/>
                <a:gd name="connsiteY3" fmla="*/ 125789 h 155823"/>
                <a:gd name="connsiteX4" fmla="*/ 1472083 w 2386483"/>
                <a:gd name="connsiteY4" fmla="*/ 110716 h 155823"/>
                <a:gd name="connsiteX5" fmla="*/ 1401745 w 2386483"/>
                <a:gd name="connsiteY5" fmla="*/ 100668 h 155823"/>
                <a:gd name="connsiteX6" fmla="*/ 1291213 w 2386483"/>
                <a:gd name="connsiteY6" fmla="*/ 95644 h 155823"/>
                <a:gd name="connsiteX7" fmla="*/ 1230923 w 2386483"/>
                <a:gd name="connsiteY7" fmla="*/ 90620 h 155823"/>
                <a:gd name="connsiteX8" fmla="*/ 1105319 w 2386483"/>
                <a:gd name="connsiteY8" fmla="*/ 85595 h 155823"/>
                <a:gd name="connsiteX9" fmla="*/ 1004835 w 2386483"/>
                <a:gd name="connsiteY9" fmla="*/ 80571 h 155823"/>
                <a:gd name="connsiteX10" fmla="*/ 889279 w 2386483"/>
                <a:gd name="connsiteY10" fmla="*/ 70523 h 155823"/>
                <a:gd name="connsiteX11" fmla="*/ 713433 w 2386483"/>
                <a:gd name="connsiteY11" fmla="*/ 60474 h 155823"/>
                <a:gd name="connsiteX12" fmla="*/ 622998 w 2386483"/>
                <a:gd name="connsiteY12" fmla="*/ 55450 h 155823"/>
                <a:gd name="connsiteX13" fmla="*/ 316523 w 2386483"/>
                <a:gd name="connsiteY13" fmla="*/ 40378 h 155823"/>
                <a:gd name="connsiteX14" fmla="*/ 185894 w 2386483"/>
                <a:gd name="connsiteY14" fmla="*/ 30329 h 155823"/>
                <a:gd name="connsiteX15" fmla="*/ 145701 w 2386483"/>
                <a:gd name="connsiteY15" fmla="*/ 25305 h 155823"/>
                <a:gd name="connsiteX16" fmla="*/ 100483 w 2386483"/>
                <a:gd name="connsiteY16" fmla="*/ 20281 h 155823"/>
                <a:gd name="connsiteX17" fmla="*/ 70338 w 2386483"/>
                <a:gd name="connsiteY17" fmla="*/ 15257 h 155823"/>
                <a:gd name="connsiteX18" fmla="*/ 10048 w 2386483"/>
                <a:gd name="connsiteY18" fmla="*/ 184 h 155823"/>
                <a:gd name="connsiteX19" fmla="*/ 0 w 2386483"/>
                <a:gd name="connsiteY19" fmla="*/ 184 h 155823"/>
                <a:gd name="connsiteX20" fmla="*/ 0 w 2386483"/>
                <a:gd name="connsiteY20" fmla="*/ 184 h 15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6483" h="155823">
                  <a:moveTo>
                    <a:pt x="2386483" y="140861"/>
                  </a:moveTo>
                  <a:lnTo>
                    <a:pt x="2386483" y="140861"/>
                  </a:lnTo>
                  <a:cubicBezTo>
                    <a:pt x="2144162" y="167785"/>
                    <a:pt x="2298899" y="152403"/>
                    <a:pt x="1733340" y="140861"/>
                  </a:cubicBezTo>
                  <a:cubicBezTo>
                    <a:pt x="1690601" y="139989"/>
                    <a:pt x="1605827" y="131124"/>
                    <a:pt x="1552470" y="125789"/>
                  </a:cubicBezTo>
                  <a:cubicBezTo>
                    <a:pt x="1493666" y="111087"/>
                    <a:pt x="1531370" y="118800"/>
                    <a:pt x="1472083" y="110716"/>
                  </a:cubicBezTo>
                  <a:cubicBezTo>
                    <a:pt x="1448616" y="107516"/>
                    <a:pt x="1425405" y="101743"/>
                    <a:pt x="1401745" y="100668"/>
                  </a:cubicBezTo>
                  <a:lnTo>
                    <a:pt x="1291213" y="95644"/>
                  </a:lnTo>
                  <a:cubicBezTo>
                    <a:pt x="1271081" y="94460"/>
                    <a:pt x="1251060" y="91709"/>
                    <a:pt x="1230923" y="90620"/>
                  </a:cubicBezTo>
                  <a:cubicBezTo>
                    <a:pt x="1189083" y="88358"/>
                    <a:pt x="1147179" y="87456"/>
                    <a:pt x="1105319" y="85595"/>
                  </a:cubicBezTo>
                  <a:lnTo>
                    <a:pt x="1004835" y="80571"/>
                  </a:lnTo>
                  <a:cubicBezTo>
                    <a:pt x="913210" y="75018"/>
                    <a:pt x="968594" y="77132"/>
                    <a:pt x="889279" y="70523"/>
                  </a:cubicBezTo>
                  <a:cubicBezTo>
                    <a:pt x="813167" y="64181"/>
                    <a:pt x="798463" y="64835"/>
                    <a:pt x="713433" y="60474"/>
                  </a:cubicBezTo>
                  <a:lnTo>
                    <a:pt x="622998" y="55450"/>
                  </a:lnTo>
                  <a:cubicBezTo>
                    <a:pt x="456334" y="48358"/>
                    <a:pt x="489665" y="53697"/>
                    <a:pt x="316523" y="40378"/>
                  </a:cubicBezTo>
                  <a:cubicBezTo>
                    <a:pt x="272980" y="37028"/>
                    <a:pt x="229228" y="35746"/>
                    <a:pt x="185894" y="30329"/>
                  </a:cubicBezTo>
                  <a:lnTo>
                    <a:pt x="145701" y="25305"/>
                  </a:lnTo>
                  <a:cubicBezTo>
                    <a:pt x="130639" y="23533"/>
                    <a:pt x="115515" y="22285"/>
                    <a:pt x="100483" y="20281"/>
                  </a:cubicBezTo>
                  <a:cubicBezTo>
                    <a:pt x="90385" y="18935"/>
                    <a:pt x="80386" y="16932"/>
                    <a:pt x="70338" y="15257"/>
                  </a:cubicBezTo>
                  <a:cubicBezTo>
                    <a:pt x="38972" y="4802"/>
                    <a:pt x="42520" y="4244"/>
                    <a:pt x="10048" y="184"/>
                  </a:cubicBezTo>
                  <a:cubicBezTo>
                    <a:pt x="6725" y="-232"/>
                    <a:pt x="3349" y="184"/>
                    <a:pt x="0" y="184"/>
                  </a:cubicBezTo>
                  <a:lnTo>
                    <a:pt x="0" y="184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="" xmlns:a16="http://schemas.microsoft.com/office/drawing/2014/main" id="{CC1FB1F5-BBAE-359B-601C-8CFB2F974517}"/>
                </a:ext>
              </a:extLst>
            </p:cNvPr>
            <p:cNvSpPr/>
            <p:nvPr/>
          </p:nvSpPr>
          <p:spPr>
            <a:xfrm>
              <a:off x="3195376" y="1753268"/>
              <a:ext cx="2401556" cy="256402"/>
            </a:xfrm>
            <a:custGeom>
              <a:avLst/>
              <a:gdLst>
                <a:gd name="connsiteX0" fmla="*/ 2401556 w 2401556"/>
                <a:gd name="connsiteY0" fmla="*/ 256402 h 256402"/>
                <a:gd name="connsiteX1" fmla="*/ 2140299 w 2401556"/>
                <a:gd name="connsiteY1" fmla="*/ 256402 h 256402"/>
                <a:gd name="connsiteX2" fmla="*/ 2140299 w 2401556"/>
                <a:gd name="connsiteY2" fmla="*/ 145870 h 256402"/>
                <a:gd name="connsiteX3" fmla="*/ 2100105 w 2401556"/>
                <a:gd name="connsiteY3" fmla="*/ 140846 h 256402"/>
                <a:gd name="connsiteX4" fmla="*/ 1642905 w 2401556"/>
                <a:gd name="connsiteY4" fmla="*/ 140846 h 256402"/>
                <a:gd name="connsiteX5" fmla="*/ 1135464 w 2401556"/>
                <a:gd name="connsiteY5" fmla="*/ 135822 h 256402"/>
                <a:gd name="connsiteX6" fmla="*/ 1055077 w 2401556"/>
                <a:gd name="connsiteY6" fmla="*/ 125774 h 256402"/>
                <a:gd name="connsiteX7" fmla="*/ 989762 w 2401556"/>
                <a:gd name="connsiteY7" fmla="*/ 115725 h 256402"/>
                <a:gd name="connsiteX8" fmla="*/ 949569 w 2401556"/>
                <a:gd name="connsiteY8" fmla="*/ 105677 h 256402"/>
                <a:gd name="connsiteX9" fmla="*/ 924448 w 2401556"/>
                <a:gd name="connsiteY9" fmla="*/ 100653 h 256402"/>
                <a:gd name="connsiteX10" fmla="*/ 904351 w 2401556"/>
                <a:gd name="connsiteY10" fmla="*/ 95629 h 256402"/>
                <a:gd name="connsiteX11" fmla="*/ 874206 w 2401556"/>
                <a:gd name="connsiteY11" fmla="*/ 90605 h 256402"/>
                <a:gd name="connsiteX12" fmla="*/ 854110 w 2401556"/>
                <a:gd name="connsiteY12" fmla="*/ 85580 h 256402"/>
                <a:gd name="connsiteX13" fmla="*/ 828989 w 2401556"/>
                <a:gd name="connsiteY13" fmla="*/ 80556 h 256402"/>
                <a:gd name="connsiteX14" fmla="*/ 813916 w 2401556"/>
                <a:gd name="connsiteY14" fmla="*/ 75532 h 256402"/>
                <a:gd name="connsiteX15" fmla="*/ 788795 w 2401556"/>
                <a:gd name="connsiteY15" fmla="*/ 70508 h 256402"/>
                <a:gd name="connsiteX16" fmla="*/ 733529 w 2401556"/>
                <a:gd name="connsiteY16" fmla="*/ 55435 h 256402"/>
                <a:gd name="connsiteX17" fmla="*/ 718457 w 2401556"/>
                <a:gd name="connsiteY17" fmla="*/ 50411 h 256402"/>
                <a:gd name="connsiteX18" fmla="*/ 643094 w 2401556"/>
                <a:gd name="connsiteY18" fmla="*/ 40363 h 256402"/>
                <a:gd name="connsiteX19" fmla="*/ 492369 w 2401556"/>
                <a:gd name="connsiteY19" fmla="*/ 30314 h 256402"/>
                <a:gd name="connsiteX20" fmla="*/ 311499 w 2401556"/>
                <a:gd name="connsiteY20" fmla="*/ 15242 h 256402"/>
                <a:gd name="connsiteX21" fmla="*/ 266281 w 2401556"/>
                <a:gd name="connsiteY21" fmla="*/ 10218 h 256402"/>
                <a:gd name="connsiteX22" fmla="*/ 231112 w 2401556"/>
                <a:gd name="connsiteY22" fmla="*/ 5194 h 256402"/>
                <a:gd name="connsiteX23" fmla="*/ 15072 w 2401556"/>
                <a:gd name="connsiteY23" fmla="*/ 169 h 256402"/>
                <a:gd name="connsiteX24" fmla="*/ 0 w 2401556"/>
                <a:gd name="connsiteY24" fmla="*/ 169 h 25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1556" h="256402">
                  <a:moveTo>
                    <a:pt x="2401556" y="256402"/>
                  </a:moveTo>
                  <a:lnTo>
                    <a:pt x="2140299" y="256402"/>
                  </a:lnTo>
                  <a:lnTo>
                    <a:pt x="2140299" y="145870"/>
                  </a:lnTo>
                  <a:lnTo>
                    <a:pt x="2100105" y="140846"/>
                  </a:lnTo>
                  <a:cubicBezTo>
                    <a:pt x="1667295" y="129149"/>
                    <a:pt x="2204547" y="140846"/>
                    <a:pt x="1642905" y="140846"/>
                  </a:cubicBezTo>
                  <a:lnTo>
                    <a:pt x="1135464" y="135822"/>
                  </a:lnTo>
                  <a:cubicBezTo>
                    <a:pt x="1056697" y="127946"/>
                    <a:pt x="1112954" y="134678"/>
                    <a:pt x="1055077" y="125774"/>
                  </a:cubicBezTo>
                  <a:cubicBezTo>
                    <a:pt x="1039884" y="123437"/>
                    <a:pt x="1005728" y="119146"/>
                    <a:pt x="989762" y="115725"/>
                  </a:cubicBezTo>
                  <a:cubicBezTo>
                    <a:pt x="976259" y="112831"/>
                    <a:pt x="963111" y="108385"/>
                    <a:pt x="949569" y="105677"/>
                  </a:cubicBezTo>
                  <a:cubicBezTo>
                    <a:pt x="941195" y="104002"/>
                    <a:pt x="932784" y="102505"/>
                    <a:pt x="924448" y="100653"/>
                  </a:cubicBezTo>
                  <a:cubicBezTo>
                    <a:pt x="917707" y="99155"/>
                    <a:pt x="911122" y="96983"/>
                    <a:pt x="904351" y="95629"/>
                  </a:cubicBezTo>
                  <a:cubicBezTo>
                    <a:pt x="894362" y="93631"/>
                    <a:pt x="884195" y="92603"/>
                    <a:pt x="874206" y="90605"/>
                  </a:cubicBezTo>
                  <a:cubicBezTo>
                    <a:pt x="867435" y="89251"/>
                    <a:pt x="860850" y="87078"/>
                    <a:pt x="854110" y="85580"/>
                  </a:cubicBezTo>
                  <a:cubicBezTo>
                    <a:pt x="845774" y="83727"/>
                    <a:pt x="837274" y="82627"/>
                    <a:pt x="828989" y="80556"/>
                  </a:cubicBezTo>
                  <a:cubicBezTo>
                    <a:pt x="823851" y="79272"/>
                    <a:pt x="819054" y="76816"/>
                    <a:pt x="813916" y="75532"/>
                  </a:cubicBezTo>
                  <a:cubicBezTo>
                    <a:pt x="805631" y="73461"/>
                    <a:pt x="797169" y="72183"/>
                    <a:pt x="788795" y="70508"/>
                  </a:cubicBezTo>
                  <a:cubicBezTo>
                    <a:pt x="743418" y="52356"/>
                    <a:pt x="784768" y="66821"/>
                    <a:pt x="733529" y="55435"/>
                  </a:cubicBezTo>
                  <a:cubicBezTo>
                    <a:pt x="728359" y="54286"/>
                    <a:pt x="723627" y="51560"/>
                    <a:pt x="718457" y="50411"/>
                  </a:cubicBezTo>
                  <a:cubicBezTo>
                    <a:pt x="698155" y="45899"/>
                    <a:pt x="661514" y="42037"/>
                    <a:pt x="643094" y="40363"/>
                  </a:cubicBezTo>
                  <a:cubicBezTo>
                    <a:pt x="581342" y="34749"/>
                    <a:pt x="557786" y="34535"/>
                    <a:pt x="492369" y="30314"/>
                  </a:cubicBezTo>
                  <a:cubicBezTo>
                    <a:pt x="431987" y="26418"/>
                    <a:pt x="371675" y="21576"/>
                    <a:pt x="311499" y="15242"/>
                  </a:cubicBezTo>
                  <a:lnTo>
                    <a:pt x="266281" y="10218"/>
                  </a:lnTo>
                  <a:cubicBezTo>
                    <a:pt x="254530" y="8749"/>
                    <a:pt x="242926" y="6009"/>
                    <a:pt x="231112" y="5194"/>
                  </a:cubicBezTo>
                  <a:cubicBezTo>
                    <a:pt x="135096" y="-1428"/>
                    <a:pt x="110118" y="169"/>
                    <a:pt x="15072" y="169"/>
                  </a:cubicBezTo>
                  <a:lnTo>
                    <a:pt x="0" y="169"/>
                  </a:lnTo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2607" y="89844"/>
            <a:ext cx="11043886" cy="696037"/>
          </a:xfrm>
        </p:spPr>
        <p:txBody>
          <a:bodyPr anchor="ctr"/>
          <a:lstStyle/>
          <a:p>
            <a:r>
              <a:rPr lang="fr-FR" dirty="0"/>
              <a:t>Dix ans de recul avec l’essai APT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Tolanay</a:t>
            </a:r>
            <a:r>
              <a:rPr lang="fr-FR" dirty="0"/>
              <a:t> S.</a:t>
            </a:r>
            <a:r>
              <a:rPr lang="en-GB" dirty="0"/>
              <a:t> et al. SABCS 2012 </a:t>
            </a:r>
          </a:p>
        </p:txBody>
      </p:sp>
      <p:sp>
        <p:nvSpPr>
          <p:cNvPr id="11" name="Rectangle à coins arrondis 57">
            <a:extLst>
              <a:ext uri="{FF2B5EF4-FFF2-40B4-BE49-F238E27FC236}">
                <a16:creationId xmlns="" xmlns:a16="http://schemas.microsoft.com/office/drawing/2014/main" id="{7FD60D0F-F328-A7B3-D35E-2DE7A6A291BF}"/>
              </a:ext>
            </a:extLst>
          </p:cNvPr>
          <p:cNvSpPr/>
          <p:nvPr/>
        </p:nvSpPr>
        <p:spPr>
          <a:xfrm>
            <a:off x="1399430" y="1645755"/>
            <a:ext cx="3823655" cy="374912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="" xmlns:a16="http://schemas.microsoft.com/office/drawing/2014/main" id="{1DAEFA36-D01B-F81F-9A9B-73E7F2C05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6888"/>
              </p:ext>
            </p:extLst>
          </p:nvPr>
        </p:nvGraphicFramePr>
        <p:xfrm>
          <a:off x="1925749" y="3852242"/>
          <a:ext cx="288518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6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0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6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0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6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06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064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0800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fr-FR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fr-FR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fr-FR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9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Content Placeholder 8">
            <a:extLst>
              <a:ext uri="{FF2B5EF4-FFF2-40B4-BE49-F238E27FC236}">
                <a16:creationId xmlns="" xmlns:a16="http://schemas.microsoft.com/office/drawing/2014/main" id="{EBF7D8BC-8503-05DA-D661-CCCAA3D8E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331501"/>
              </p:ext>
            </p:extLst>
          </p:nvPr>
        </p:nvGraphicFramePr>
        <p:xfrm>
          <a:off x="2254608" y="2476801"/>
          <a:ext cx="2459160" cy="79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90">
                  <a:extLst>
                    <a:ext uri="{9D8B030D-6E8A-4147-A177-3AD203B41FA5}">
                      <a16:colId xmlns="" xmlns:a16="http://schemas.microsoft.com/office/drawing/2014/main" val="2275183721"/>
                    </a:ext>
                  </a:extLst>
                </a:gridCol>
                <a:gridCol w="614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790">
                  <a:extLst>
                    <a:ext uri="{9D8B030D-6E8A-4147-A177-3AD203B41FA5}">
                      <a16:colId xmlns="" xmlns:a16="http://schemas.microsoft.com/office/drawing/2014/main" val="2836121545"/>
                    </a:ext>
                  </a:extLst>
                </a:gridCol>
                <a:gridCol w="614790">
                  <a:extLst>
                    <a:ext uri="{9D8B030D-6E8A-4147-A177-3AD203B41FA5}">
                      <a16:colId xmlns="" xmlns:a16="http://schemas.microsoft.com/office/drawing/2014/main" val="120909392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Stratum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fr-FR" altLang="zh-CN" sz="70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N Events </a:t>
                      </a:r>
                      <a:endParaRPr lang="en-GB" altLang="zh-CN" sz="70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fr-FR" altLang="zh-CN" sz="70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10-years IDFS</a:t>
                      </a:r>
                      <a:endParaRPr lang="en-GB" altLang="zh-CN" sz="70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altLang="zh-CN" sz="70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95 % CI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700" b="1" u="none" strike="noStrike" kern="1200" cap="none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7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90.6%</a:t>
                      </a:r>
                      <a:endParaRPr lang="zh-CN" altLang="en-US" sz="7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7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85.1%-96.4%</a:t>
                      </a:r>
                      <a:endParaRPr lang="zh-CN" altLang="en-US" sz="7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700" b="1" u="none" strike="noStrike" kern="1200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Positive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7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91.6%</a:t>
                      </a:r>
                      <a:endParaRPr lang="zh-CN" altLang="en-US" sz="7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7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88.0%-95.4%</a:t>
                      </a:r>
                      <a:endParaRPr lang="zh-CN" altLang="en-US" sz="7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284824"/>
                  </a:ext>
                </a:extLst>
              </a:tr>
              <a:tr h="180000">
                <a:tc gridSpan="4">
                  <a:txBody>
                    <a:bodyPr/>
                    <a:lstStyle/>
                    <a:p>
                      <a:pPr marL="0" marR="0" lvl="0" indent="0" algn="ctr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7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(95% CI): 0.83 (0.40-1.72)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kumimoji="0" lang="en-GB" altLang="zh-CN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zh-CN" altLang="en-US" sz="9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zh-CN" altLang="en-US" sz="9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7462099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A2ADCC9-AB9C-776B-ACCD-F32515DACD83}"/>
              </a:ext>
            </a:extLst>
          </p:cNvPr>
          <p:cNvSpPr txBox="1"/>
          <p:nvPr/>
        </p:nvSpPr>
        <p:spPr>
          <a:xfrm>
            <a:off x="1925749" y="4473184"/>
            <a:ext cx="279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10y IDFS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90.2%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(95% CI, 86.3%-94.3%) in HR+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88.5%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(95% CI, 82.4%-95.1%) in HR-</a:t>
            </a: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="" xmlns:a16="http://schemas.microsoft.com/office/drawing/2014/main" id="{4029CF6E-0E5A-A363-6FE4-56A9C0D74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297340"/>
              </p:ext>
            </p:extLst>
          </p:nvPr>
        </p:nvGraphicFramePr>
        <p:xfrm>
          <a:off x="6032971" y="1793765"/>
          <a:ext cx="4860000" cy="275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="" xmlns:a16="http://schemas.microsoft.com/office/drawing/2014/main" val="2275183721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2836121545"/>
                    </a:ext>
                  </a:extLst>
                </a:gridCol>
                <a:gridCol w="360000">
                  <a:extLst>
                    <a:ext uri="{9D8B030D-6E8A-4147-A177-3AD203B41FA5}">
                      <a16:colId xmlns="" xmlns:a16="http://schemas.microsoft.com/office/drawing/2014/main" val="1209093921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229175626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en-GB" altLang="zh-CN" sz="90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ER-negative at baseline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en-GB" altLang="zh-CN" sz="90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altLang="zh-CN" sz="90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ER-positive at baseline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en-GB" altLang="zh-CN" sz="90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DFS EVENT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CN" sz="9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Time to event (months)</a:t>
                      </a:r>
                      <a:endParaRPr lang="zh-CN" altLang="en-US" sz="9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endParaRPr lang="zh-CN" altLang="en-US" sz="9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altLang="zh-CN" sz="900" b="1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Time to event (months)</a:t>
                      </a:r>
                      <a:endParaRPr lang="zh-CN" altLang="en-US" sz="900" b="1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Local/regional recurrence</a:t>
                      </a:r>
                    </a:p>
                    <a:p>
                      <a:pPr marL="171450" marR="0" lvl="0" indent="-17145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Ipsilateral </a:t>
                      </a:r>
                      <a:r>
                        <a:rPr lang="en-US" sz="900" b="0" u="none" strike="noStrike" kern="1200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axillia</a:t>
                      </a: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(HER2+)</a:t>
                      </a:r>
                    </a:p>
                    <a:p>
                      <a:pPr marL="171450" marR="0" lvl="0" indent="-17145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Ipsilateral breast</a:t>
                      </a:r>
                    </a:p>
                    <a:p>
                      <a:pPr marL="457200" marR="0" lvl="1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HER2+</a:t>
                      </a:r>
                    </a:p>
                    <a:p>
                      <a:pPr marL="457200" marR="0" lvl="1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HER2-</a:t>
                      </a:r>
                    </a:p>
                  </a:txBody>
                  <a:tcPr marL="91450" marR="91450" marT="45725" marB="457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12,153</a:t>
                      </a:r>
                    </a:p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37,65</a:t>
                      </a: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2848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Contralateral breast events</a:t>
                      </a:r>
                    </a:p>
                    <a:p>
                      <a:pPr marL="457200" marR="0" lvl="1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HER2+</a:t>
                      </a:r>
                    </a:p>
                    <a:p>
                      <a:pPr marL="457200" marR="0" lvl="1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HER2+</a:t>
                      </a:r>
                    </a:p>
                  </a:txBody>
                  <a:tcPr marL="91450" marR="91450" marT="45725" marB="457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36, 59, 84, 90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12, 56, 88, 106, 130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12855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Distant recurrence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27,46, 54, 59, 81, 86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3102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Death</a:t>
                      </a:r>
                    </a:p>
                    <a:p>
                      <a:pPr marL="171450" marR="0" lvl="0" indent="-17145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Breast-cancer related</a:t>
                      </a:r>
                    </a:p>
                    <a:p>
                      <a:pPr marL="171450" marR="0" lvl="0" indent="-17145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Tx/>
                        <a:buChar char="-"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Non-breast cancer related</a:t>
                      </a:r>
                    </a:p>
                  </a:txBody>
                  <a:tcPr marL="91450" marR="91450" marT="45725" marB="45725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42, 45, 52 ,62, 62, 119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14, 21, 48, 61, 62, 63</a:t>
                      </a:r>
                    </a:p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79, 106, 107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7314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recurrence or death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0904490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A2BF7AB6-7AD5-64A1-F0B1-658EBA5FB829}"/>
              </a:ext>
            </a:extLst>
          </p:cNvPr>
          <p:cNvSpPr txBox="1"/>
          <p:nvPr/>
        </p:nvSpPr>
        <p:spPr>
          <a:xfrm>
            <a:off x="6899082" y="4622275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10y RFI 96.8%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(95% CI; 95.0%-98.7%)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10y OS 94.2%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(95% CI; 91.6%-96.8%)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10y BCSS 99.1%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(95% CI; 98.1%-100.0%)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57">
            <a:extLst>
              <a:ext uri="{FF2B5EF4-FFF2-40B4-BE49-F238E27FC236}">
                <a16:creationId xmlns="" xmlns:a16="http://schemas.microsoft.com/office/drawing/2014/main" id="{B2FF1B25-8F1C-337B-295B-3DFD9D675FEB}"/>
              </a:ext>
            </a:extLst>
          </p:cNvPr>
          <p:cNvSpPr/>
          <p:nvPr/>
        </p:nvSpPr>
        <p:spPr>
          <a:xfrm>
            <a:off x="5441078" y="1645755"/>
            <a:ext cx="6043786" cy="374912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10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2607" y="89844"/>
            <a:ext cx="11043886" cy="696037"/>
          </a:xfrm>
        </p:spPr>
        <p:txBody>
          <a:bodyPr anchor="ctr"/>
          <a:lstStyle/>
          <a:p>
            <a:r>
              <a:rPr lang="fr-FR" dirty="0"/>
              <a:t>Valeur pronostique de la </a:t>
            </a:r>
            <a:r>
              <a:rPr lang="fr-FR" dirty="0" err="1"/>
              <a:t>pCR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Cortazar</a:t>
            </a:r>
            <a:r>
              <a:rPr lang="fr-FR" dirty="0"/>
              <a:t> P.</a:t>
            </a:r>
            <a:r>
              <a:rPr lang="en-GB" dirty="0"/>
              <a:t> et al. SABCS 2012 Lancet 2014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="" xmlns:a16="http://schemas.microsoft.com/office/drawing/2014/main" id="{271E2248-140B-0F7E-8C95-5676B42C2C84}"/>
              </a:ext>
            </a:extLst>
          </p:cNvPr>
          <p:cNvGrpSpPr/>
          <p:nvPr/>
        </p:nvGrpSpPr>
        <p:grpSpPr>
          <a:xfrm>
            <a:off x="2442348" y="1019891"/>
            <a:ext cx="7307304" cy="2409109"/>
            <a:chOff x="2307364" y="1088591"/>
            <a:chExt cx="7307304" cy="2409109"/>
          </a:xfrm>
        </p:grpSpPr>
        <p:grpSp>
          <p:nvGrpSpPr>
            <p:cNvPr id="25" name="Groupe 24">
              <a:extLst>
                <a:ext uri="{FF2B5EF4-FFF2-40B4-BE49-F238E27FC236}">
                  <a16:creationId xmlns="" xmlns:a16="http://schemas.microsoft.com/office/drawing/2014/main" id="{03DE8C2F-A8F6-6CFA-74F0-76F386B7CD91}"/>
                </a:ext>
              </a:extLst>
            </p:cNvPr>
            <p:cNvGrpSpPr/>
            <p:nvPr/>
          </p:nvGrpSpPr>
          <p:grpSpPr>
            <a:xfrm>
              <a:off x="2307364" y="1088591"/>
              <a:ext cx="2384673" cy="2409109"/>
              <a:chOff x="872104" y="2364772"/>
              <a:chExt cx="2384673" cy="2409109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="" xmlns:a16="http://schemas.microsoft.com/office/drawing/2014/main" id="{44ACDDA9-3BBB-0701-3DBE-0F265928F397}"/>
                  </a:ext>
                </a:extLst>
              </p:cNvPr>
              <p:cNvGrpSpPr/>
              <p:nvPr/>
            </p:nvGrpSpPr>
            <p:grpSpPr>
              <a:xfrm>
                <a:off x="936917" y="2705002"/>
                <a:ext cx="2219419" cy="1881446"/>
                <a:chOff x="791913" y="2737639"/>
                <a:chExt cx="2219419" cy="1881446"/>
              </a:xfrm>
            </p:grpSpPr>
            <p:graphicFrame>
              <p:nvGraphicFramePr>
                <p:cNvPr id="3" name="Graphique 2">
                  <a:extLst>
                    <a:ext uri="{FF2B5EF4-FFF2-40B4-BE49-F238E27FC236}">
                      <a16:creationId xmlns="" xmlns:a16="http://schemas.microsoft.com/office/drawing/2014/main" id="{A80827B5-5C5A-0E79-70C6-E62F84CA1F5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608225697"/>
                    </p:ext>
                  </p:extLst>
                </p:nvPr>
              </p:nvGraphicFramePr>
              <p:xfrm>
                <a:off x="972556" y="2770701"/>
                <a:ext cx="2038776" cy="16550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6" name="Text Box 4">
                  <a:extLst>
                    <a:ext uri="{FF2B5EF4-FFF2-40B4-BE49-F238E27FC236}">
                      <a16:creationId xmlns="" xmlns:a16="http://schemas.microsoft.com/office/drawing/2014/main" id="{6711CBB0-873F-5FCA-DF3B-4253A8361C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9045" y="3490507"/>
                  <a:ext cx="172118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da-DK" sz="800" dirty="0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Event </a:t>
                  </a:r>
                  <a:r>
                    <a:rPr lang="da-DK" sz="800" dirty="0" err="1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Free</a:t>
                  </a:r>
                  <a:r>
                    <a:rPr lang="da-DK" sz="800" dirty="0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lang="da-DK" sz="800" dirty="0" err="1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Survival</a:t>
                  </a:r>
                  <a:r>
                    <a:rPr lang="da-DK" sz="800" dirty="0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lang="da-DK" sz="800" dirty="0" err="1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Probability</a:t>
                  </a:r>
                  <a:endPara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2" name="Text Box 4">
                  <a:extLst>
                    <a:ext uri="{FF2B5EF4-FFF2-40B4-BE49-F238E27FC236}">
                      <a16:creationId xmlns="" xmlns:a16="http://schemas.microsoft.com/office/drawing/2014/main" id="{87094F1C-8852-BEC5-0750-51CD9BA4F2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31354" y="4403641"/>
                  <a:ext cx="172118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charset="0"/>
                      <a:ea typeface="ヒラギノ角ゴ Pro W3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da-DK" sz="800" dirty="0" err="1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Months</a:t>
                  </a:r>
                  <a:r>
                    <a:rPr lang="da-DK" sz="800" dirty="0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lang="da-DK" sz="800" dirty="0" err="1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since</a:t>
                  </a:r>
                  <a:r>
                    <a:rPr lang="da-DK" sz="800" dirty="0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 </a:t>
                  </a:r>
                  <a:r>
                    <a:rPr lang="da-DK" sz="800" dirty="0" err="1">
                      <a:solidFill>
                        <a:srgbClr val="7F7F7F"/>
                      </a:solidFill>
                      <a:latin typeface="Arial"/>
                      <a:ea typeface="+mn-ea"/>
                      <a:cs typeface="Arial"/>
                    </a:rPr>
                    <a:t>Randomization</a:t>
                  </a:r>
                  <a:endPara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13" name="Forme libre 12">
                  <a:extLst>
                    <a:ext uri="{FF2B5EF4-FFF2-40B4-BE49-F238E27FC236}">
                      <a16:creationId xmlns="" xmlns:a16="http://schemas.microsoft.com/office/drawing/2014/main" id="{33804D6C-1BD9-ED19-5561-19B043091DEA}"/>
                    </a:ext>
                  </a:extLst>
                </p:cNvPr>
                <p:cNvSpPr/>
                <p:nvPr/>
              </p:nvSpPr>
              <p:spPr>
                <a:xfrm>
                  <a:off x="1276597" y="2861953"/>
                  <a:ext cx="1454728" cy="480951"/>
                </a:xfrm>
                <a:custGeom>
                  <a:avLst/>
                  <a:gdLst>
                    <a:gd name="connsiteX0" fmla="*/ 1454728 w 1454728"/>
                    <a:gd name="connsiteY0" fmla="*/ 480951 h 480951"/>
                    <a:gd name="connsiteX1" fmla="*/ 1086593 w 1454728"/>
                    <a:gd name="connsiteY1" fmla="*/ 480951 h 480951"/>
                    <a:gd name="connsiteX2" fmla="*/ 1086593 w 1454728"/>
                    <a:gd name="connsiteY2" fmla="*/ 296883 h 480951"/>
                    <a:gd name="connsiteX3" fmla="*/ 866899 w 1454728"/>
                    <a:gd name="connsiteY3" fmla="*/ 296883 h 480951"/>
                    <a:gd name="connsiteX4" fmla="*/ 813460 w 1454728"/>
                    <a:gd name="connsiteY4" fmla="*/ 285008 h 480951"/>
                    <a:gd name="connsiteX5" fmla="*/ 795647 w 1454728"/>
                    <a:gd name="connsiteY5" fmla="*/ 279070 h 480951"/>
                    <a:gd name="connsiteX6" fmla="*/ 730333 w 1454728"/>
                    <a:gd name="connsiteY6" fmla="*/ 267195 h 480951"/>
                    <a:gd name="connsiteX7" fmla="*/ 676894 w 1454728"/>
                    <a:gd name="connsiteY7" fmla="*/ 249382 h 480951"/>
                    <a:gd name="connsiteX8" fmla="*/ 659081 w 1454728"/>
                    <a:gd name="connsiteY8" fmla="*/ 243444 h 480951"/>
                    <a:gd name="connsiteX9" fmla="*/ 641268 w 1454728"/>
                    <a:gd name="connsiteY9" fmla="*/ 231569 h 480951"/>
                    <a:gd name="connsiteX10" fmla="*/ 593767 w 1454728"/>
                    <a:gd name="connsiteY10" fmla="*/ 219694 h 480951"/>
                    <a:gd name="connsiteX11" fmla="*/ 558141 w 1454728"/>
                    <a:gd name="connsiteY11" fmla="*/ 201881 h 480951"/>
                    <a:gd name="connsiteX12" fmla="*/ 516577 w 1454728"/>
                    <a:gd name="connsiteY12" fmla="*/ 190005 h 480951"/>
                    <a:gd name="connsiteX13" fmla="*/ 498764 w 1454728"/>
                    <a:gd name="connsiteY13" fmla="*/ 184068 h 480951"/>
                    <a:gd name="connsiteX14" fmla="*/ 463138 w 1454728"/>
                    <a:gd name="connsiteY14" fmla="*/ 166255 h 480951"/>
                    <a:gd name="connsiteX15" fmla="*/ 439387 w 1454728"/>
                    <a:gd name="connsiteY15" fmla="*/ 154379 h 480951"/>
                    <a:gd name="connsiteX16" fmla="*/ 403761 w 1454728"/>
                    <a:gd name="connsiteY16" fmla="*/ 142504 h 480951"/>
                    <a:gd name="connsiteX17" fmla="*/ 368135 w 1454728"/>
                    <a:gd name="connsiteY17" fmla="*/ 124691 h 480951"/>
                    <a:gd name="connsiteX18" fmla="*/ 344385 w 1454728"/>
                    <a:gd name="connsiteY18" fmla="*/ 112816 h 480951"/>
                    <a:gd name="connsiteX19" fmla="*/ 308759 w 1454728"/>
                    <a:gd name="connsiteY19" fmla="*/ 100941 h 480951"/>
                    <a:gd name="connsiteX20" fmla="*/ 290946 w 1454728"/>
                    <a:gd name="connsiteY20" fmla="*/ 89065 h 480951"/>
                    <a:gd name="connsiteX21" fmla="*/ 273133 w 1454728"/>
                    <a:gd name="connsiteY21" fmla="*/ 83128 h 480951"/>
                    <a:gd name="connsiteX22" fmla="*/ 243445 w 1454728"/>
                    <a:gd name="connsiteY22" fmla="*/ 71252 h 480951"/>
                    <a:gd name="connsiteX23" fmla="*/ 201881 w 1454728"/>
                    <a:gd name="connsiteY23" fmla="*/ 59377 h 480951"/>
                    <a:gd name="connsiteX24" fmla="*/ 178130 w 1454728"/>
                    <a:gd name="connsiteY24" fmla="*/ 47502 h 480951"/>
                    <a:gd name="connsiteX25" fmla="*/ 118754 w 1454728"/>
                    <a:gd name="connsiteY25" fmla="*/ 29689 h 480951"/>
                    <a:gd name="connsiteX26" fmla="*/ 77190 w 1454728"/>
                    <a:gd name="connsiteY26" fmla="*/ 23751 h 480951"/>
                    <a:gd name="connsiteX27" fmla="*/ 29689 w 1454728"/>
                    <a:gd name="connsiteY27" fmla="*/ 11876 h 480951"/>
                    <a:gd name="connsiteX28" fmla="*/ 0 w 1454728"/>
                    <a:gd name="connsiteY28" fmla="*/ 0 h 480951"/>
                    <a:gd name="connsiteX29" fmla="*/ 0 w 1454728"/>
                    <a:gd name="connsiteY29" fmla="*/ 0 h 480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454728" h="480951">
                      <a:moveTo>
                        <a:pt x="1454728" y="480951"/>
                      </a:moveTo>
                      <a:lnTo>
                        <a:pt x="1086593" y="480951"/>
                      </a:lnTo>
                      <a:lnTo>
                        <a:pt x="1086593" y="296883"/>
                      </a:lnTo>
                      <a:lnTo>
                        <a:pt x="866899" y="296883"/>
                      </a:lnTo>
                      <a:cubicBezTo>
                        <a:pt x="849086" y="292925"/>
                        <a:pt x="831163" y="289434"/>
                        <a:pt x="813460" y="285008"/>
                      </a:cubicBezTo>
                      <a:cubicBezTo>
                        <a:pt x="807388" y="283490"/>
                        <a:pt x="801784" y="280297"/>
                        <a:pt x="795647" y="279070"/>
                      </a:cubicBezTo>
                      <a:cubicBezTo>
                        <a:pt x="749633" y="269867"/>
                        <a:pt x="765546" y="277759"/>
                        <a:pt x="730333" y="267195"/>
                      </a:cubicBezTo>
                      <a:cubicBezTo>
                        <a:pt x="730298" y="267185"/>
                        <a:pt x="685818" y="252357"/>
                        <a:pt x="676894" y="249382"/>
                      </a:cubicBezTo>
                      <a:cubicBezTo>
                        <a:pt x="670956" y="247403"/>
                        <a:pt x="664289" y="246916"/>
                        <a:pt x="659081" y="243444"/>
                      </a:cubicBezTo>
                      <a:cubicBezTo>
                        <a:pt x="653143" y="239486"/>
                        <a:pt x="647975" y="234008"/>
                        <a:pt x="641268" y="231569"/>
                      </a:cubicBezTo>
                      <a:cubicBezTo>
                        <a:pt x="625930" y="225992"/>
                        <a:pt x="609250" y="224855"/>
                        <a:pt x="593767" y="219694"/>
                      </a:cubicBezTo>
                      <a:cubicBezTo>
                        <a:pt x="548993" y="204769"/>
                        <a:pt x="604183" y="224902"/>
                        <a:pt x="558141" y="201881"/>
                      </a:cubicBezTo>
                      <a:cubicBezTo>
                        <a:pt x="548649" y="197135"/>
                        <a:pt x="525456" y="192542"/>
                        <a:pt x="516577" y="190005"/>
                      </a:cubicBezTo>
                      <a:cubicBezTo>
                        <a:pt x="510559" y="188286"/>
                        <a:pt x="504702" y="186047"/>
                        <a:pt x="498764" y="184068"/>
                      </a:cubicBezTo>
                      <a:cubicBezTo>
                        <a:pt x="464529" y="161244"/>
                        <a:pt x="497556" y="181006"/>
                        <a:pt x="463138" y="166255"/>
                      </a:cubicBezTo>
                      <a:cubicBezTo>
                        <a:pt x="455002" y="162768"/>
                        <a:pt x="447605" y="157666"/>
                        <a:pt x="439387" y="154379"/>
                      </a:cubicBezTo>
                      <a:cubicBezTo>
                        <a:pt x="427765" y="149730"/>
                        <a:pt x="414176" y="149447"/>
                        <a:pt x="403761" y="142504"/>
                      </a:cubicBezTo>
                      <a:cubicBezTo>
                        <a:pt x="369529" y="119683"/>
                        <a:pt x="402551" y="139441"/>
                        <a:pt x="368135" y="124691"/>
                      </a:cubicBezTo>
                      <a:cubicBezTo>
                        <a:pt x="360000" y="121204"/>
                        <a:pt x="352603" y="116103"/>
                        <a:pt x="344385" y="112816"/>
                      </a:cubicBezTo>
                      <a:cubicBezTo>
                        <a:pt x="332763" y="108167"/>
                        <a:pt x="308759" y="100941"/>
                        <a:pt x="308759" y="100941"/>
                      </a:cubicBezTo>
                      <a:cubicBezTo>
                        <a:pt x="302821" y="96982"/>
                        <a:pt x="297329" y="92256"/>
                        <a:pt x="290946" y="89065"/>
                      </a:cubicBezTo>
                      <a:cubicBezTo>
                        <a:pt x="285348" y="86266"/>
                        <a:pt x="278993" y="85326"/>
                        <a:pt x="273133" y="83128"/>
                      </a:cubicBezTo>
                      <a:cubicBezTo>
                        <a:pt x="263153" y="79386"/>
                        <a:pt x="253556" y="74622"/>
                        <a:pt x="243445" y="71252"/>
                      </a:cubicBezTo>
                      <a:cubicBezTo>
                        <a:pt x="220829" y="63713"/>
                        <a:pt x="221908" y="67960"/>
                        <a:pt x="201881" y="59377"/>
                      </a:cubicBezTo>
                      <a:cubicBezTo>
                        <a:pt x="193745" y="55890"/>
                        <a:pt x="186348" y="50789"/>
                        <a:pt x="178130" y="47502"/>
                      </a:cubicBezTo>
                      <a:cubicBezTo>
                        <a:pt x="165212" y="42335"/>
                        <a:pt x="134798" y="32606"/>
                        <a:pt x="118754" y="29689"/>
                      </a:cubicBezTo>
                      <a:cubicBezTo>
                        <a:pt x="104984" y="27185"/>
                        <a:pt x="91045" y="25730"/>
                        <a:pt x="77190" y="23751"/>
                      </a:cubicBezTo>
                      <a:cubicBezTo>
                        <a:pt x="36472" y="10178"/>
                        <a:pt x="87010" y="26206"/>
                        <a:pt x="29689" y="11876"/>
                      </a:cubicBezTo>
                      <a:cubicBezTo>
                        <a:pt x="15016" y="8208"/>
                        <a:pt x="12284" y="6142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Forme libre 13">
                  <a:extLst>
                    <a:ext uri="{FF2B5EF4-FFF2-40B4-BE49-F238E27FC236}">
                      <a16:creationId xmlns="" xmlns:a16="http://schemas.microsoft.com/office/drawing/2014/main" id="{95940B47-19B7-B52A-1459-CB0EE026537E}"/>
                    </a:ext>
                  </a:extLst>
                </p:cNvPr>
                <p:cNvSpPr/>
                <p:nvPr/>
              </p:nvSpPr>
              <p:spPr>
                <a:xfrm>
                  <a:off x="1294410" y="2873829"/>
                  <a:ext cx="1502229" cy="855023"/>
                </a:xfrm>
                <a:custGeom>
                  <a:avLst/>
                  <a:gdLst>
                    <a:gd name="connsiteX0" fmla="*/ 1502229 w 1502229"/>
                    <a:gd name="connsiteY0" fmla="*/ 855023 h 855023"/>
                    <a:gd name="connsiteX1" fmla="*/ 1163782 w 1502229"/>
                    <a:gd name="connsiteY1" fmla="*/ 855023 h 855023"/>
                    <a:gd name="connsiteX2" fmla="*/ 1163782 w 1502229"/>
                    <a:gd name="connsiteY2" fmla="*/ 676893 h 855023"/>
                    <a:gd name="connsiteX3" fmla="*/ 1086593 w 1502229"/>
                    <a:gd name="connsiteY3" fmla="*/ 676893 h 855023"/>
                    <a:gd name="connsiteX4" fmla="*/ 1045029 w 1502229"/>
                    <a:gd name="connsiteY4" fmla="*/ 623454 h 855023"/>
                    <a:gd name="connsiteX5" fmla="*/ 991590 w 1502229"/>
                    <a:gd name="connsiteY5" fmla="*/ 617516 h 855023"/>
                    <a:gd name="connsiteX6" fmla="*/ 955964 w 1502229"/>
                    <a:gd name="connsiteY6" fmla="*/ 605641 h 855023"/>
                    <a:gd name="connsiteX7" fmla="*/ 914400 w 1502229"/>
                    <a:gd name="connsiteY7" fmla="*/ 599703 h 855023"/>
                    <a:gd name="connsiteX8" fmla="*/ 872837 w 1502229"/>
                    <a:gd name="connsiteY8" fmla="*/ 587828 h 855023"/>
                    <a:gd name="connsiteX9" fmla="*/ 813460 w 1502229"/>
                    <a:gd name="connsiteY9" fmla="*/ 575953 h 855023"/>
                    <a:gd name="connsiteX10" fmla="*/ 754084 w 1502229"/>
                    <a:gd name="connsiteY10" fmla="*/ 564077 h 855023"/>
                    <a:gd name="connsiteX11" fmla="*/ 724395 w 1502229"/>
                    <a:gd name="connsiteY11" fmla="*/ 558140 h 855023"/>
                    <a:gd name="connsiteX12" fmla="*/ 688769 w 1502229"/>
                    <a:gd name="connsiteY12" fmla="*/ 546265 h 855023"/>
                    <a:gd name="connsiteX13" fmla="*/ 653143 w 1502229"/>
                    <a:gd name="connsiteY13" fmla="*/ 522514 h 855023"/>
                    <a:gd name="connsiteX14" fmla="*/ 635330 w 1502229"/>
                    <a:gd name="connsiteY14" fmla="*/ 510639 h 855023"/>
                    <a:gd name="connsiteX15" fmla="*/ 599704 w 1502229"/>
                    <a:gd name="connsiteY15" fmla="*/ 475013 h 855023"/>
                    <a:gd name="connsiteX16" fmla="*/ 575954 w 1502229"/>
                    <a:gd name="connsiteY16" fmla="*/ 457200 h 855023"/>
                    <a:gd name="connsiteX17" fmla="*/ 546265 w 1502229"/>
                    <a:gd name="connsiteY17" fmla="*/ 427511 h 855023"/>
                    <a:gd name="connsiteX18" fmla="*/ 528452 w 1502229"/>
                    <a:gd name="connsiteY18" fmla="*/ 415636 h 855023"/>
                    <a:gd name="connsiteX19" fmla="*/ 510639 w 1502229"/>
                    <a:gd name="connsiteY19" fmla="*/ 397823 h 855023"/>
                    <a:gd name="connsiteX20" fmla="*/ 492826 w 1502229"/>
                    <a:gd name="connsiteY20" fmla="*/ 385948 h 855023"/>
                    <a:gd name="connsiteX21" fmla="*/ 480951 w 1502229"/>
                    <a:gd name="connsiteY21" fmla="*/ 374072 h 855023"/>
                    <a:gd name="connsiteX22" fmla="*/ 463138 w 1502229"/>
                    <a:gd name="connsiteY22" fmla="*/ 362197 h 855023"/>
                    <a:gd name="connsiteX23" fmla="*/ 427512 w 1502229"/>
                    <a:gd name="connsiteY23" fmla="*/ 332509 h 855023"/>
                    <a:gd name="connsiteX24" fmla="*/ 409699 w 1502229"/>
                    <a:gd name="connsiteY24" fmla="*/ 326571 h 855023"/>
                    <a:gd name="connsiteX25" fmla="*/ 391886 w 1502229"/>
                    <a:gd name="connsiteY25" fmla="*/ 308758 h 855023"/>
                    <a:gd name="connsiteX26" fmla="*/ 356260 w 1502229"/>
                    <a:gd name="connsiteY26" fmla="*/ 285007 h 855023"/>
                    <a:gd name="connsiteX27" fmla="*/ 338447 w 1502229"/>
                    <a:gd name="connsiteY27" fmla="*/ 267194 h 855023"/>
                    <a:gd name="connsiteX28" fmla="*/ 302821 w 1502229"/>
                    <a:gd name="connsiteY28" fmla="*/ 243444 h 855023"/>
                    <a:gd name="connsiteX29" fmla="*/ 267195 w 1502229"/>
                    <a:gd name="connsiteY29" fmla="*/ 207818 h 855023"/>
                    <a:gd name="connsiteX30" fmla="*/ 231569 w 1502229"/>
                    <a:gd name="connsiteY30" fmla="*/ 184067 h 855023"/>
                    <a:gd name="connsiteX31" fmla="*/ 195943 w 1502229"/>
                    <a:gd name="connsiteY31" fmla="*/ 148441 h 855023"/>
                    <a:gd name="connsiteX32" fmla="*/ 178130 w 1502229"/>
                    <a:gd name="connsiteY32" fmla="*/ 136566 h 855023"/>
                    <a:gd name="connsiteX33" fmla="*/ 142504 w 1502229"/>
                    <a:gd name="connsiteY33" fmla="*/ 118753 h 855023"/>
                    <a:gd name="connsiteX34" fmla="*/ 100941 w 1502229"/>
                    <a:gd name="connsiteY34" fmla="*/ 77189 h 855023"/>
                    <a:gd name="connsiteX35" fmla="*/ 89065 w 1502229"/>
                    <a:gd name="connsiteY35" fmla="*/ 65314 h 855023"/>
                    <a:gd name="connsiteX36" fmla="*/ 71252 w 1502229"/>
                    <a:gd name="connsiteY36" fmla="*/ 53439 h 855023"/>
                    <a:gd name="connsiteX37" fmla="*/ 59377 w 1502229"/>
                    <a:gd name="connsiteY37" fmla="*/ 41563 h 855023"/>
                    <a:gd name="connsiteX38" fmla="*/ 5938 w 1502229"/>
                    <a:gd name="connsiteY38" fmla="*/ 17813 h 855023"/>
                    <a:gd name="connsiteX39" fmla="*/ 0 w 1502229"/>
                    <a:gd name="connsiteY39" fmla="*/ 0 h 855023"/>
                    <a:gd name="connsiteX40" fmla="*/ 0 w 1502229"/>
                    <a:gd name="connsiteY40" fmla="*/ 0 h 85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502229" h="855023">
                      <a:moveTo>
                        <a:pt x="1502229" y="855023"/>
                      </a:moveTo>
                      <a:lnTo>
                        <a:pt x="1163782" y="855023"/>
                      </a:lnTo>
                      <a:lnTo>
                        <a:pt x="1163782" y="676893"/>
                      </a:lnTo>
                      <a:lnTo>
                        <a:pt x="1086593" y="676893"/>
                      </a:lnTo>
                      <a:lnTo>
                        <a:pt x="1045029" y="623454"/>
                      </a:lnTo>
                      <a:cubicBezTo>
                        <a:pt x="1027216" y="621475"/>
                        <a:pt x="1009165" y="621031"/>
                        <a:pt x="991590" y="617516"/>
                      </a:cubicBezTo>
                      <a:cubicBezTo>
                        <a:pt x="979315" y="615061"/>
                        <a:pt x="968356" y="607411"/>
                        <a:pt x="955964" y="605641"/>
                      </a:cubicBezTo>
                      <a:cubicBezTo>
                        <a:pt x="942109" y="603662"/>
                        <a:pt x="928170" y="602207"/>
                        <a:pt x="914400" y="599703"/>
                      </a:cubicBezTo>
                      <a:cubicBezTo>
                        <a:pt x="888871" y="595061"/>
                        <a:pt x="895099" y="594189"/>
                        <a:pt x="872837" y="587828"/>
                      </a:cubicBezTo>
                      <a:cubicBezTo>
                        <a:pt x="844005" y="579590"/>
                        <a:pt x="847402" y="582317"/>
                        <a:pt x="813460" y="575953"/>
                      </a:cubicBezTo>
                      <a:cubicBezTo>
                        <a:pt x="793622" y="572233"/>
                        <a:pt x="773876" y="568035"/>
                        <a:pt x="754084" y="564077"/>
                      </a:cubicBezTo>
                      <a:cubicBezTo>
                        <a:pt x="744188" y="562098"/>
                        <a:pt x="733969" y="561331"/>
                        <a:pt x="724395" y="558140"/>
                      </a:cubicBezTo>
                      <a:lnTo>
                        <a:pt x="688769" y="546265"/>
                      </a:lnTo>
                      <a:lnTo>
                        <a:pt x="653143" y="522514"/>
                      </a:lnTo>
                      <a:cubicBezTo>
                        <a:pt x="647205" y="518556"/>
                        <a:pt x="640376" y="515685"/>
                        <a:pt x="635330" y="510639"/>
                      </a:cubicBezTo>
                      <a:cubicBezTo>
                        <a:pt x="623455" y="498764"/>
                        <a:pt x="613139" y="485090"/>
                        <a:pt x="599704" y="475013"/>
                      </a:cubicBezTo>
                      <a:cubicBezTo>
                        <a:pt x="591787" y="469075"/>
                        <a:pt x="583350" y="463775"/>
                        <a:pt x="575954" y="457200"/>
                      </a:cubicBezTo>
                      <a:cubicBezTo>
                        <a:pt x="565494" y="447902"/>
                        <a:pt x="557910" y="435274"/>
                        <a:pt x="546265" y="427511"/>
                      </a:cubicBezTo>
                      <a:cubicBezTo>
                        <a:pt x="540327" y="423553"/>
                        <a:pt x="533934" y="420204"/>
                        <a:pt x="528452" y="415636"/>
                      </a:cubicBezTo>
                      <a:cubicBezTo>
                        <a:pt x="522001" y="410260"/>
                        <a:pt x="517090" y="403199"/>
                        <a:pt x="510639" y="397823"/>
                      </a:cubicBezTo>
                      <a:cubicBezTo>
                        <a:pt x="505157" y="393255"/>
                        <a:pt x="498398" y="390406"/>
                        <a:pt x="492826" y="385948"/>
                      </a:cubicBezTo>
                      <a:cubicBezTo>
                        <a:pt x="488455" y="382451"/>
                        <a:pt x="485322" y="377569"/>
                        <a:pt x="480951" y="374072"/>
                      </a:cubicBezTo>
                      <a:cubicBezTo>
                        <a:pt x="475379" y="369614"/>
                        <a:pt x="468620" y="366765"/>
                        <a:pt x="463138" y="362197"/>
                      </a:cubicBezTo>
                      <a:cubicBezTo>
                        <a:pt x="443438" y="345781"/>
                        <a:pt x="449627" y="343566"/>
                        <a:pt x="427512" y="332509"/>
                      </a:cubicBezTo>
                      <a:cubicBezTo>
                        <a:pt x="421914" y="329710"/>
                        <a:pt x="415637" y="328550"/>
                        <a:pt x="409699" y="326571"/>
                      </a:cubicBezTo>
                      <a:cubicBezTo>
                        <a:pt x="403761" y="320633"/>
                        <a:pt x="398514" y="313913"/>
                        <a:pt x="391886" y="308758"/>
                      </a:cubicBezTo>
                      <a:cubicBezTo>
                        <a:pt x="380620" y="299996"/>
                        <a:pt x="366352" y="295099"/>
                        <a:pt x="356260" y="285007"/>
                      </a:cubicBezTo>
                      <a:cubicBezTo>
                        <a:pt x="350322" y="279069"/>
                        <a:pt x="345075" y="272349"/>
                        <a:pt x="338447" y="267194"/>
                      </a:cubicBezTo>
                      <a:cubicBezTo>
                        <a:pt x="327181" y="258432"/>
                        <a:pt x="312913" y="253536"/>
                        <a:pt x="302821" y="243444"/>
                      </a:cubicBezTo>
                      <a:cubicBezTo>
                        <a:pt x="290946" y="231569"/>
                        <a:pt x="281169" y="217134"/>
                        <a:pt x="267195" y="207818"/>
                      </a:cubicBezTo>
                      <a:cubicBezTo>
                        <a:pt x="255320" y="199901"/>
                        <a:pt x="241661" y="194159"/>
                        <a:pt x="231569" y="184067"/>
                      </a:cubicBezTo>
                      <a:cubicBezTo>
                        <a:pt x="219694" y="172192"/>
                        <a:pt x="209917" y="157757"/>
                        <a:pt x="195943" y="148441"/>
                      </a:cubicBezTo>
                      <a:cubicBezTo>
                        <a:pt x="190005" y="144483"/>
                        <a:pt x="184513" y="139757"/>
                        <a:pt x="178130" y="136566"/>
                      </a:cubicBezTo>
                      <a:cubicBezTo>
                        <a:pt x="153840" y="124421"/>
                        <a:pt x="165190" y="138603"/>
                        <a:pt x="142504" y="118753"/>
                      </a:cubicBezTo>
                      <a:cubicBezTo>
                        <a:pt x="142467" y="118721"/>
                        <a:pt x="109267" y="85515"/>
                        <a:pt x="100941" y="77189"/>
                      </a:cubicBezTo>
                      <a:cubicBezTo>
                        <a:pt x="96982" y="73230"/>
                        <a:pt x="93723" y="68419"/>
                        <a:pt x="89065" y="65314"/>
                      </a:cubicBezTo>
                      <a:cubicBezTo>
                        <a:pt x="83127" y="61356"/>
                        <a:pt x="76824" y="57897"/>
                        <a:pt x="71252" y="53439"/>
                      </a:cubicBezTo>
                      <a:cubicBezTo>
                        <a:pt x="66881" y="49942"/>
                        <a:pt x="64384" y="44067"/>
                        <a:pt x="59377" y="41563"/>
                      </a:cubicBezTo>
                      <a:cubicBezTo>
                        <a:pt x="-25427" y="-840"/>
                        <a:pt x="58343" y="52749"/>
                        <a:pt x="5938" y="17813"/>
                      </a:cubicBez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0" name="Groupe 19">
                  <a:extLst>
                    <a:ext uri="{FF2B5EF4-FFF2-40B4-BE49-F238E27FC236}">
                      <a16:creationId xmlns="" xmlns:a16="http://schemas.microsoft.com/office/drawing/2014/main" id="{052F8BB6-433A-70BB-8DA8-92FE33FA57E1}"/>
                    </a:ext>
                  </a:extLst>
                </p:cNvPr>
                <p:cNvGrpSpPr/>
                <p:nvPr/>
              </p:nvGrpSpPr>
              <p:grpSpPr>
                <a:xfrm>
                  <a:off x="1322846" y="3841281"/>
                  <a:ext cx="1065921" cy="363886"/>
                  <a:chOff x="1419101" y="4688113"/>
                  <a:chExt cx="1065921" cy="363886"/>
                </a:xfrm>
              </p:grpSpPr>
              <p:cxnSp>
                <p:nvCxnSpPr>
                  <p:cNvPr id="16" name="Connecteur droit 15">
                    <a:extLst>
                      <a:ext uri="{FF2B5EF4-FFF2-40B4-BE49-F238E27FC236}">
                        <a16:creationId xmlns="" xmlns:a16="http://schemas.microsoft.com/office/drawing/2014/main" id="{3C4BA5FF-D8B9-417F-03E4-4BB0A23009B9}"/>
                      </a:ext>
                    </a:extLst>
                  </p:cNvPr>
                  <p:cNvCxnSpPr/>
                  <p:nvPr/>
                </p:nvCxnSpPr>
                <p:spPr>
                  <a:xfrm>
                    <a:off x="1419101" y="4949069"/>
                    <a:ext cx="142504" cy="0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ZoneTexte 16">
                    <a:extLst>
                      <a:ext uri="{FF2B5EF4-FFF2-40B4-BE49-F238E27FC236}">
                        <a16:creationId xmlns="" xmlns:a16="http://schemas.microsoft.com/office/drawing/2014/main" id="{8C61772F-FD1D-C4CA-2669-937048CC5F5F}"/>
                      </a:ext>
                    </a:extLst>
                  </p:cNvPr>
                  <p:cNvSpPr txBox="1"/>
                  <p:nvPr/>
                </p:nvSpPr>
                <p:spPr>
                  <a:xfrm>
                    <a:off x="1506869" y="4836555"/>
                    <a:ext cx="978153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800" dirty="0">
                        <a:latin typeface="+mj-lt"/>
                      </a:rPr>
                      <a:t>no </a:t>
                    </a:r>
                    <a:r>
                      <a:rPr lang="fr-FR" sz="800" dirty="0" err="1">
                        <a:latin typeface="+mj-lt"/>
                      </a:rPr>
                      <a:t>pCR</a:t>
                    </a:r>
                    <a:r>
                      <a:rPr lang="fr-FR" sz="800" dirty="0">
                        <a:latin typeface="+mj-lt"/>
                      </a:rPr>
                      <a:t> (n=1403)</a:t>
                    </a:r>
                  </a:p>
                </p:txBody>
              </p:sp>
              <p:cxnSp>
                <p:nvCxnSpPr>
                  <p:cNvPr id="18" name="Connecteur droit 17">
                    <a:extLst>
                      <a:ext uri="{FF2B5EF4-FFF2-40B4-BE49-F238E27FC236}">
                        <a16:creationId xmlns="" xmlns:a16="http://schemas.microsoft.com/office/drawing/2014/main" id="{95DB2EC5-86FD-6767-3AA3-08F498056EC5}"/>
                      </a:ext>
                    </a:extLst>
                  </p:cNvPr>
                  <p:cNvCxnSpPr/>
                  <p:nvPr/>
                </p:nvCxnSpPr>
                <p:spPr>
                  <a:xfrm>
                    <a:off x="1419101" y="4800627"/>
                    <a:ext cx="142504" cy="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ZoneTexte 18">
                    <a:extLst>
                      <a:ext uri="{FF2B5EF4-FFF2-40B4-BE49-F238E27FC236}">
                        <a16:creationId xmlns="" xmlns:a16="http://schemas.microsoft.com/office/drawing/2014/main" id="{EBEDC9C7-399A-8374-836A-6450C409D06D}"/>
                      </a:ext>
                    </a:extLst>
                  </p:cNvPr>
                  <p:cNvSpPr txBox="1"/>
                  <p:nvPr/>
                </p:nvSpPr>
                <p:spPr>
                  <a:xfrm>
                    <a:off x="1506869" y="4688113"/>
                    <a:ext cx="776175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800" dirty="0" err="1">
                        <a:latin typeface="+mj-lt"/>
                      </a:rPr>
                      <a:t>pCR</a:t>
                    </a:r>
                    <a:r>
                      <a:rPr lang="fr-FR" sz="800" dirty="0">
                        <a:latin typeface="+mj-lt"/>
                      </a:rPr>
                      <a:t> (n=586)</a:t>
                    </a:r>
                  </a:p>
                </p:txBody>
              </p:sp>
            </p:grpSp>
            <p:sp>
              <p:nvSpPr>
                <p:cNvPr id="21" name="ZoneTexte 20">
                  <a:extLst>
                    <a:ext uri="{FF2B5EF4-FFF2-40B4-BE49-F238E27FC236}">
                      <a16:creationId xmlns="" xmlns:a16="http://schemas.microsoft.com/office/drawing/2014/main" id="{FC0127B8-8B50-1277-DB73-47ACEB85E2F8}"/>
                    </a:ext>
                  </a:extLst>
                </p:cNvPr>
                <p:cNvSpPr txBox="1"/>
                <p:nvPr/>
              </p:nvSpPr>
              <p:spPr>
                <a:xfrm>
                  <a:off x="1255924" y="3654192"/>
                  <a:ext cx="1085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800" b="1" dirty="0">
                      <a:latin typeface="+mj-lt"/>
                    </a:rPr>
                    <a:t>HR=0.39, p &lt; 0.001</a:t>
                  </a:r>
                </a:p>
              </p:txBody>
            </p:sp>
          </p:grpSp>
          <p:sp>
            <p:nvSpPr>
              <p:cNvPr id="23" name="Rectangle à coins arrondis 10">
                <a:extLst>
                  <a:ext uri="{FF2B5EF4-FFF2-40B4-BE49-F238E27FC236}">
                    <a16:creationId xmlns="" xmlns:a16="http://schemas.microsoft.com/office/drawing/2014/main" id="{59CED9CB-E7D4-3B58-CC7D-4A33E94163BE}"/>
                  </a:ext>
                </a:extLst>
              </p:cNvPr>
              <p:cNvSpPr/>
              <p:nvPr/>
            </p:nvSpPr>
            <p:spPr>
              <a:xfrm>
                <a:off x="872104" y="2517569"/>
                <a:ext cx="2384673" cy="2256312"/>
              </a:xfrm>
              <a:prstGeom prst="roundRect">
                <a:avLst>
                  <a:gd name="adj" fmla="val 0"/>
                </a:avLst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240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="" xmlns:a16="http://schemas.microsoft.com/office/drawing/2014/main" id="{E68373E5-65E9-1B13-60A0-3694E3564564}"/>
                  </a:ext>
                </a:extLst>
              </p:cNvPr>
              <p:cNvSpPr txBox="1"/>
              <p:nvPr/>
            </p:nvSpPr>
            <p:spPr>
              <a:xfrm>
                <a:off x="991754" y="2364772"/>
                <a:ext cx="687116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HER2+</a:t>
                </a:r>
              </a:p>
            </p:txBody>
          </p:sp>
        </p:grpSp>
        <p:sp>
          <p:nvSpPr>
            <p:cNvPr id="28" name="Rectangle à coins arrondis 10">
              <a:extLst>
                <a:ext uri="{FF2B5EF4-FFF2-40B4-BE49-F238E27FC236}">
                  <a16:creationId xmlns="" xmlns:a16="http://schemas.microsoft.com/office/drawing/2014/main" id="{B75C3F0F-88FF-4AAA-50B1-632F344AE294}"/>
                </a:ext>
              </a:extLst>
            </p:cNvPr>
            <p:cNvSpPr/>
            <p:nvPr/>
          </p:nvSpPr>
          <p:spPr>
            <a:xfrm>
              <a:off x="4765556" y="1241388"/>
              <a:ext cx="2384673" cy="2256312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4ED834FE-ADCE-52C2-59EB-43F76D536E4A}"/>
                </a:ext>
              </a:extLst>
            </p:cNvPr>
            <p:cNvSpPr txBox="1"/>
            <p:nvPr/>
          </p:nvSpPr>
          <p:spPr>
            <a:xfrm>
              <a:off x="4885206" y="1088591"/>
              <a:ext cx="108962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HER2+ HR+</a:t>
              </a:r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="" xmlns:a16="http://schemas.microsoft.com/office/drawing/2014/main" id="{42D9A5C5-9B3C-4B04-5425-805FF333F6F5}"/>
                </a:ext>
              </a:extLst>
            </p:cNvPr>
            <p:cNvGrpSpPr/>
            <p:nvPr/>
          </p:nvGrpSpPr>
          <p:grpSpPr>
            <a:xfrm>
              <a:off x="4830369" y="1428821"/>
              <a:ext cx="2219419" cy="1881446"/>
              <a:chOff x="3395109" y="2705002"/>
              <a:chExt cx="2219419" cy="1881446"/>
            </a:xfrm>
          </p:grpSpPr>
          <p:graphicFrame>
            <p:nvGraphicFramePr>
              <p:cNvPr id="30" name="Graphique 29">
                <a:extLst>
                  <a:ext uri="{FF2B5EF4-FFF2-40B4-BE49-F238E27FC236}">
                    <a16:creationId xmlns="" xmlns:a16="http://schemas.microsoft.com/office/drawing/2014/main" id="{624AD057-6FAA-CF1B-CC29-48A81FA208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09058010"/>
                  </p:ext>
                </p:extLst>
              </p:nvPr>
            </p:nvGraphicFramePr>
            <p:xfrm>
              <a:off x="3575752" y="2738064"/>
              <a:ext cx="2038776" cy="16550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35" name="Groupe 34">
                <a:extLst>
                  <a:ext uri="{FF2B5EF4-FFF2-40B4-BE49-F238E27FC236}">
                    <a16:creationId xmlns="" xmlns:a16="http://schemas.microsoft.com/office/drawing/2014/main" id="{20A7CFEB-929B-9C93-A255-7C1C96FBE859}"/>
                  </a:ext>
                </a:extLst>
              </p:cNvPr>
              <p:cNvGrpSpPr/>
              <p:nvPr/>
            </p:nvGrpSpPr>
            <p:grpSpPr>
              <a:xfrm>
                <a:off x="3926042" y="3808644"/>
                <a:ext cx="1008213" cy="363886"/>
                <a:chOff x="1419101" y="4688113"/>
                <a:chExt cx="1008213" cy="363886"/>
              </a:xfrm>
            </p:grpSpPr>
            <p:cxnSp>
              <p:nvCxnSpPr>
                <p:cNvPr id="37" name="Connecteur droit 36">
                  <a:extLst>
                    <a:ext uri="{FF2B5EF4-FFF2-40B4-BE49-F238E27FC236}">
                      <a16:creationId xmlns="" xmlns:a16="http://schemas.microsoft.com/office/drawing/2014/main" id="{0727F087-591D-AEA6-67CA-EAAC6426A760}"/>
                    </a:ext>
                  </a:extLst>
                </p:cNvPr>
                <p:cNvCxnSpPr/>
                <p:nvPr/>
              </p:nvCxnSpPr>
              <p:spPr>
                <a:xfrm>
                  <a:off x="1419101" y="4949069"/>
                  <a:ext cx="14250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ZoneTexte 37">
                  <a:extLst>
                    <a:ext uri="{FF2B5EF4-FFF2-40B4-BE49-F238E27FC236}">
                      <a16:creationId xmlns="" xmlns:a16="http://schemas.microsoft.com/office/drawing/2014/main" id="{61F51F6F-4C36-113C-64C0-7BBD7FFF7018}"/>
                    </a:ext>
                  </a:extLst>
                </p:cNvPr>
                <p:cNvSpPr txBox="1"/>
                <p:nvPr/>
              </p:nvSpPr>
              <p:spPr>
                <a:xfrm>
                  <a:off x="1506869" y="4836555"/>
                  <a:ext cx="92044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800" dirty="0">
                      <a:latin typeface="+mj-lt"/>
                    </a:rPr>
                    <a:t>no </a:t>
                  </a:r>
                  <a:r>
                    <a:rPr lang="fr-FR" sz="800" dirty="0" err="1">
                      <a:latin typeface="+mj-lt"/>
                    </a:rPr>
                    <a:t>pCR</a:t>
                  </a:r>
                  <a:r>
                    <a:rPr lang="fr-FR" sz="800" dirty="0">
                      <a:latin typeface="+mj-lt"/>
                    </a:rPr>
                    <a:t> (n=839)</a:t>
                  </a:r>
                </a:p>
              </p:txBody>
            </p:sp>
            <p:cxnSp>
              <p:nvCxnSpPr>
                <p:cNvPr id="39" name="Connecteur droit 38">
                  <a:extLst>
                    <a:ext uri="{FF2B5EF4-FFF2-40B4-BE49-F238E27FC236}">
                      <a16:creationId xmlns="" xmlns:a16="http://schemas.microsoft.com/office/drawing/2014/main" id="{AEEBFD7F-DBCE-DCEC-8443-A4439E18ACC4}"/>
                    </a:ext>
                  </a:extLst>
                </p:cNvPr>
                <p:cNvCxnSpPr/>
                <p:nvPr/>
              </p:nvCxnSpPr>
              <p:spPr>
                <a:xfrm>
                  <a:off x="1419101" y="4800627"/>
                  <a:ext cx="142504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ZoneTexte 39">
                  <a:extLst>
                    <a:ext uri="{FF2B5EF4-FFF2-40B4-BE49-F238E27FC236}">
                      <a16:creationId xmlns="" xmlns:a16="http://schemas.microsoft.com/office/drawing/2014/main" id="{3C0971CF-4279-0964-BC98-A41E6E79D87D}"/>
                    </a:ext>
                  </a:extLst>
                </p:cNvPr>
                <p:cNvSpPr txBox="1"/>
                <p:nvPr/>
              </p:nvSpPr>
              <p:spPr>
                <a:xfrm>
                  <a:off x="1506869" y="4688113"/>
                  <a:ext cx="7761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800" dirty="0" err="1">
                      <a:latin typeface="+mj-lt"/>
                    </a:rPr>
                    <a:t>pCR</a:t>
                  </a:r>
                  <a:r>
                    <a:rPr lang="fr-FR" sz="800" dirty="0">
                      <a:latin typeface="+mj-lt"/>
                    </a:rPr>
                    <a:t> (n=247)</a:t>
                  </a:r>
                </a:p>
              </p:txBody>
            </p:sp>
          </p:grpSp>
          <p:sp>
            <p:nvSpPr>
              <p:cNvPr id="36" name="ZoneTexte 35">
                <a:extLst>
                  <a:ext uri="{FF2B5EF4-FFF2-40B4-BE49-F238E27FC236}">
                    <a16:creationId xmlns="" xmlns:a16="http://schemas.microsoft.com/office/drawing/2014/main" id="{F6CE85B5-39A8-8FCB-AB73-1BEB34356C9A}"/>
                  </a:ext>
                </a:extLst>
              </p:cNvPr>
              <p:cNvSpPr txBox="1"/>
              <p:nvPr/>
            </p:nvSpPr>
            <p:spPr>
              <a:xfrm>
                <a:off x="3859120" y="3621555"/>
                <a:ext cx="10903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+mj-lt"/>
                  </a:rPr>
                  <a:t>HR=0.58, p &lt; 0.001</a:t>
                </a:r>
              </a:p>
            </p:txBody>
          </p:sp>
          <p:sp>
            <p:nvSpPr>
              <p:cNvPr id="31" name="Text Box 4">
                <a:extLst>
                  <a:ext uri="{FF2B5EF4-FFF2-40B4-BE49-F238E27FC236}">
                    <a16:creationId xmlns="" xmlns:a16="http://schemas.microsoft.com/office/drawing/2014/main" id="{4EFF04E0-366F-A9CE-3EC0-A7688E722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642241" y="3457870"/>
                <a:ext cx="172118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Event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Free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Survival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Probability</a:t>
                </a:r>
                <a:endParaRPr lang="da-DK" sz="800" dirty="0">
                  <a:solidFill>
                    <a:srgbClr val="7F7F7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" name="Text Box 4">
                <a:extLst>
                  <a:ext uri="{FF2B5EF4-FFF2-40B4-BE49-F238E27FC236}">
                    <a16:creationId xmlns="" xmlns:a16="http://schemas.microsoft.com/office/drawing/2014/main" id="{AE9A5DAC-5B3E-AF61-E83C-C19DD6B76A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4550" y="4371004"/>
                <a:ext cx="172118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Months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since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Randomization</a:t>
                </a:r>
                <a:endParaRPr lang="da-DK" sz="800" dirty="0">
                  <a:solidFill>
                    <a:srgbClr val="7F7F7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="" xmlns:a16="http://schemas.microsoft.com/office/drawing/2014/main" id="{5F48C361-83EC-D921-01B5-CFE92D10B677}"/>
                  </a:ext>
                </a:extLst>
              </p:cNvPr>
              <p:cNvSpPr/>
              <p:nvPr/>
            </p:nvSpPr>
            <p:spPr>
              <a:xfrm>
                <a:off x="3877294" y="2826323"/>
                <a:ext cx="1430976" cy="380015"/>
              </a:xfrm>
              <a:custGeom>
                <a:avLst/>
                <a:gdLst>
                  <a:gd name="connsiteX0" fmla="*/ 1430976 w 1430976"/>
                  <a:gd name="connsiteY0" fmla="*/ 380015 h 380015"/>
                  <a:gd name="connsiteX1" fmla="*/ 819397 w 1430976"/>
                  <a:gd name="connsiteY1" fmla="*/ 380015 h 380015"/>
                  <a:gd name="connsiteX2" fmla="*/ 783771 w 1430976"/>
                  <a:gd name="connsiteY2" fmla="*/ 332513 h 380015"/>
                  <a:gd name="connsiteX3" fmla="*/ 736270 w 1430976"/>
                  <a:gd name="connsiteY3" fmla="*/ 308763 h 380015"/>
                  <a:gd name="connsiteX4" fmla="*/ 724394 w 1430976"/>
                  <a:gd name="connsiteY4" fmla="*/ 296887 h 380015"/>
                  <a:gd name="connsiteX5" fmla="*/ 688768 w 1430976"/>
                  <a:gd name="connsiteY5" fmla="*/ 285012 h 380015"/>
                  <a:gd name="connsiteX6" fmla="*/ 635329 w 1430976"/>
                  <a:gd name="connsiteY6" fmla="*/ 249386 h 380015"/>
                  <a:gd name="connsiteX7" fmla="*/ 617516 w 1430976"/>
                  <a:gd name="connsiteY7" fmla="*/ 237511 h 380015"/>
                  <a:gd name="connsiteX8" fmla="*/ 587828 w 1430976"/>
                  <a:gd name="connsiteY8" fmla="*/ 219698 h 380015"/>
                  <a:gd name="connsiteX9" fmla="*/ 558140 w 1430976"/>
                  <a:gd name="connsiteY9" fmla="*/ 201885 h 380015"/>
                  <a:gd name="connsiteX10" fmla="*/ 522514 w 1430976"/>
                  <a:gd name="connsiteY10" fmla="*/ 184072 h 380015"/>
                  <a:gd name="connsiteX11" fmla="*/ 504701 w 1430976"/>
                  <a:gd name="connsiteY11" fmla="*/ 172196 h 380015"/>
                  <a:gd name="connsiteX12" fmla="*/ 469075 w 1430976"/>
                  <a:gd name="connsiteY12" fmla="*/ 160321 h 380015"/>
                  <a:gd name="connsiteX13" fmla="*/ 451262 w 1430976"/>
                  <a:gd name="connsiteY13" fmla="*/ 154383 h 380015"/>
                  <a:gd name="connsiteX14" fmla="*/ 421574 w 1430976"/>
                  <a:gd name="connsiteY14" fmla="*/ 148446 h 380015"/>
                  <a:gd name="connsiteX15" fmla="*/ 403761 w 1430976"/>
                  <a:gd name="connsiteY15" fmla="*/ 142508 h 380015"/>
                  <a:gd name="connsiteX16" fmla="*/ 368135 w 1430976"/>
                  <a:gd name="connsiteY16" fmla="*/ 136571 h 380015"/>
                  <a:gd name="connsiteX17" fmla="*/ 332509 w 1430976"/>
                  <a:gd name="connsiteY17" fmla="*/ 124695 h 380015"/>
                  <a:gd name="connsiteX18" fmla="*/ 314696 w 1430976"/>
                  <a:gd name="connsiteY18" fmla="*/ 118758 h 380015"/>
                  <a:gd name="connsiteX19" fmla="*/ 285007 w 1430976"/>
                  <a:gd name="connsiteY19" fmla="*/ 100945 h 380015"/>
                  <a:gd name="connsiteX20" fmla="*/ 255319 w 1430976"/>
                  <a:gd name="connsiteY20" fmla="*/ 83132 h 380015"/>
                  <a:gd name="connsiteX21" fmla="*/ 201880 w 1430976"/>
                  <a:gd name="connsiteY21" fmla="*/ 59381 h 380015"/>
                  <a:gd name="connsiteX22" fmla="*/ 184067 w 1430976"/>
                  <a:gd name="connsiteY22" fmla="*/ 53443 h 380015"/>
                  <a:gd name="connsiteX23" fmla="*/ 148441 w 1430976"/>
                  <a:gd name="connsiteY23" fmla="*/ 35630 h 380015"/>
                  <a:gd name="connsiteX24" fmla="*/ 106877 w 1430976"/>
                  <a:gd name="connsiteY24" fmla="*/ 17817 h 380015"/>
                  <a:gd name="connsiteX25" fmla="*/ 35625 w 1430976"/>
                  <a:gd name="connsiteY25" fmla="*/ 5942 h 380015"/>
                  <a:gd name="connsiteX26" fmla="*/ 0 w 1430976"/>
                  <a:gd name="connsiteY26" fmla="*/ 4 h 380015"/>
                  <a:gd name="connsiteX27" fmla="*/ 0 w 1430976"/>
                  <a:gd name="connsiteY27" fmla="*/ 4 h 38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30976" h="380015">
                    <a:moveTo>
                      <a:pt x="1430976" y="380015"/>
                    </a:moveTo>
                    <a:lnTo>
                      <a:pt x="819397" y="380015"/>
                    </a:lnTo>
                    <a:lnTo>
                      <a:pt x="783771" y="332513"/>
                    </a:lnTo>
                    <a:cubicBezTo>
                      <a:pt x="767937" y="324596"/>
                      <a:pt x="751450" y="317871"/>
                      <a:pt x="736270" y="308763"/>
                    </a:cubicBezTo>
                    <a:cubicBezTo>
                      <a:pt x="731469" y="305883"/>
                      <a:pt x="729401" y="299391"/>
                      <a:pt x="724394" y="296887"/>
                    </a:cubicBezTo>
                    <a:cubicBezTo>
                      <a:pt x="713198" y="291289"/>
                      <a:pt x="699183" y="291956"/>
                      <a:pt x="688768" y="285012"/>
                    </a:cubicBezTo>
                    <a:lnTo>
                      <a:pt x="635329" y="249386"/>
                    </a:lnTo>
                    <a:cubicBezTo>
                      <a:pt x="629391" y="245428"/>
                      <a:pt x="622562" y="242557"/>
                      <a:pt x="617516" y="237511"/>
                    </a:cubicBezTo>
                    <a:cubicBezTo>
                      <a:pt x="601216" y="221209"/>
                      <a:pt x="610952" y="227405"/>
                      <a:pt x="587828" y="219698"/>
                    </a:cubicBezTo>
                    <a:cubicBezTo>
                      <a:pt x="557741" y="189608"/>
                      <a:pt x="596678" y="225007"/>
                      <a:pt x="558140" y="201885"/>
                    </a:cubicBezTo>
                    <a:cubicBezTo>
                      <a:pt x="520327" y="179197"/>
                      <a:pt x="581091" y="198715"/>
                      <a:pt x="522514" y="184072"/>
                    </a:cubicBezTo>
                    <a:cubicBezTo>
                      <a:pt x="516576" y="180113"/>
                      <a:pt x="511222" y="175094"/>
                      <a:pt x="504701" y="172196"/>
                    </a:cubicBezTo>
                    <a:cubicBezTo>
                      <a:pt x="493262" y="167112"/>
                      <a:pt x="480950" y="164279"/>
                      <a:pt x="469075" y="160321"/>
                    </a:cubicBezTo>
                    <a:cubicBezTo>
                      <a:pt x="463137" y="158342"/>
                      <a:pt x="457399" y="155610"/>
                      <a:pt x="451262" y="154383"/>
                    </a:cubicBezTo>
                    <a:cubicBezTo>
                      <a:pt x="441366" y="152404"/>
                      <a:pt x="431365" y="150894"/>
                      <a:pt x="421574" y="148446"/>
                    </a:cubicBezTo>
                    <a:cubicBezTo>
                      <a:pt x="415502" y="146928"/>
                      <a:pt x="409871" y="143866"/>
                      <a:pt x="403761" y="142508"/>
                    </a:cubicBezTo>
                    <a:cubicBezTo>
                      <a:pt x="392009" y="139896"/>
                      <a:pt x="380010" y="138550"/>
                      <a:pt x="368135" y="136571"/>
                    </a:cubicBezTo>
                    <a:lnTo>
                      <a:pt x="332509" y="124695"/>
                    </a:lnTo>
                    <a:lnTo>
                      <a:pt x="314696" y="118758"/>
                    </a:lnTo>
                    <a:cubicBezTo>
                      <a:pt x="284602" y="88664"/>
                      <a:pt x="323550" y="124071"/>
                      <a:pt x="285007" y="100945"/>
                    </a:cubicBezTo>
                    <a:cubicBezTo>
                      <a:pt x="244255" y="76494"/>
                      <a:pt x="305780" y="99950"/>
                      <a:pt x="255319" y="83132"/>
                    </a:cubicBezTo>
                    <a:cubicBezTo>
                      <a:pt x="227090" y="64312"/>
                      <a:pt x="244277" y="73513"/>
                      <a:pt x="201880" y="59381"/>
                    </a:cubicBezTo>
                    <a:cubicBezTo>
                      <a:pt x="195942" y="57402"/>
                      <a:pt x="189275" y="56915"/>
                      <a:pt x="184067" y="53443"/>
                    </a:cubicBezTo>
                    <a:cubicBezTo>
                      <a:pt x="149837" y="30623"/>
                      <a:pt x="182855" y="50379"/>
                      <a:pt x="148441" y="35630"/>
                    </a:cubicBezTo>
                    <a:cubicBezTo>
                      <a:pt x="131548" y="28390"/>
                      <a:pt x="124279" y="21297"/>
                      <a:pt x="106877" y="17817"/>
                    </a:cubicBezTo>
                    <a:cubicBezTo>
                      <a:pt x="83266" y="13095"/>
                      <a:pt x="59236" y="10664"/>
                      <a:pt x="35625" y="5942"/>
                    </a:cubicBezTo>
                    <a:cubicBezTo>
                      <a:pt x="3996" y="-384"/>
                      <a:pt x="16029" y="4"/>
                      <a:pt x="0" y="4"/>
                    </a:cubicBezTo>
                    <a:lnTo>
                      <a:pt x="0" y="4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orme libre 42">
                <a:extLst>
                  <a:ext uri="{FF2B5EF4-FFF2-40B4-BE49-F238E27FC236}">
                    <a16:creationId xmlns="" xmlns:a16="http://schemas.microsoft.com/office/drawing/2014/main" id="{E6820053-AC2C-2547-2A27-783349C91CFE}"/>
                  </a:ext>
                </a:extLst>
              </p:cNvPr>
              <p:cNvSpPr/>
              <p:nvPr/>
            </p:nvSpPr>
            <p:spPr>
              <a:xfrm>
                <a:off x="3895106" y="2826327"/>
                <a:ext cx="1496291" cy="754083"/>
              </a:xfrm>
              <a:custGeom>
                <a:avLst/>
                <a:gdLst>
                  <a:gd name="connsiteX0" fmla="*/ 1496291 w 1496291"/>
                  <a:gd name="connsiteY0" fmla="*/ 754083 h 754083"/>
                  <a:gd name="connsiteX1" fmla="*/ 1175658 w 1496291"/>
                  <a:gd name="connsiteY1" fmla="*/ 754083 h 754083"/>
                  <a:gd name="connsiteX2" fmla="*/ 1175658 w 1496291"/>
                  <a:gd name="connsiteY2" fmla="*/ 617517 h 754083"/>
                  <a:gd name="connsiteX3" fmla="*/ 1080655 w 1496291"/>
                  <a:gd name="connsiteY3" fmla="*/ 617517 h 754083"/>
                  <a:gd name="connsiteX4" fmla="*/ 1080655 w 1496291"/>
                  <a:gd name="connsiteY4" fmla="*/ 564078 h 754083"/>
                  <a:gd name="connsiteX5" fmla="*/ 932213 w 1496291"/>
                  <a:gd name="connsiteY5" fmla="*/ 564078 h 754083"/>
                  <a:gd name="connsiteX6" fmla="*/ 884712 w 1496291"/>
                  <a:gd name="connsiteY6" fmla="*/ 546265 h 754083"/>
                  <a:gd name="connsiteX7" fmla="*/ 866899 w 1496291"/>
                  <a:gd name="connsiteY7" fmla="*/ 540328 h 754083"/>
                  <a:gd name="connsiteX8" fmla="*/ 855024 w 1496291"/>
                  <a:gd name="connsiteY8" fmla="*/ 528452 h 754083"/>
                  <a:gd name="connsiteX9" fmla="*/ 819398 w 1496291"/>
                  <a:gd name="connsiteY9" fmla="*/ 504702 h 754083"/>
                  <a:gd name="connsiteX10" fmla="*/ 807523 w 1496291"/>
                  <a:gd name="connsiteY10" fmla="*/ 492826 h 754083"/>
                  <a:gd name="connsiteX11" fmla="*/ 789710 w 1496291"/>
                  <a:gd name="connsiteY11" fmla="*/ 486889 h 754083"/>
                  <a:gd name="connsiteX12" fmla="*/ 777834 w 1496291"/>
                  <a:gd name="connsiteY12" fmla="*/ 475013 h 754083"/>
                  <a:gd name="connsiteX13" fmla="*/ 718458 w 1496291"/>
                  <a:gd name="connsiteY13" fmla="*/ 457200 h 754083"/>
                  <a:gd name="connsiteX14" fmla="*/ 700645 w 1496291"/>
                  <a:gd name="connsiteY14" fmla="*/ 451263 h 754083"/>
                  <a:gd name="connsiteX15" fmla="*/ 682832 w 1496291"/>
                  <a:gd name="connsiteY15" fmla="*/ 439387 h 754083"/>
                  <a:gd name="connsiteX16" fmla="*/ 665019 w 1496291"/>
                  <a:gd name="connsiteY16" fmla="*/ 433450 h 754083"/>
                  <a:gd name="connsiteX17" fmla="*/ 629393 w 1496291"/>
                  <a:gd name="connsiteY17" fmla="*/ 409699 h 754083"/>
                  <a:gd name="connsiteX18" fmla="*/ 611580 w 1496291"/>
                  <a:gd name="connsiteY18" fmla="*/ 397824 h 754083"/>
                  <a:gd name="connsiteX19" fmla="*/ 599704 w 1496291"/>
                  <a:gd name="connsiteY19" fmla="*/ 385948 h 754083"/>
                  <a:gd name="connsiteX20" fmla="*/ 564078 w 1496291"/>
                  <a:gd name="connsiteY20" fmla="*/ 362198 h 754083"/>
                  <a:gd name="connsiteX21" fmla="*/ 516577 w 1496291"/>
                  <a:gd name="connsiteY21" fmla="*/ 320634 h 754083"/>
                  <a:gd name="connsiteX22" fmla="*/ 498764 w 1496291"/>
                  <a:gd name="connsiteY22" fmla="*/ 314696 h 754083"/>
                  <a:gd name="connsiteX23" fmla="*/ 457200 w 1496291"/>
                  <a:gd name="connsiteY23" fmla="*/ 285008 h 754083"/>
                  <a:gd name="connsiteX24" fmla="*/ 439388 w 1496291"/>
                  <a:gd name="connsiteY24" fmla="*/ 279070 h 754083"/>
                  <a:gd name="connsiteX25" fmla="*/ 409699 w 1496291"/>
                  <a:gd name="connsiteY25" fmla="*/ 261257 h 754083"/>
                  <a:gd name="connsiteX26" fmla="*/ 391886 w 1496291"/>
                  <a:gd name="connsiteY26" fmla="*/ 243444 h 754083"/>
                  <a:gd name="connsiteX27" fmla="*/ 356260 w 1496291"/>
                  <a:gd name="connsiteY27" fmla="*/ 219694 h 754083"/>
                  <a:gd name="connsiteX28" fmla="*/ 308759 w 1496291"/>
                  <a:gd name="connsiteY28" fmla="*/ 184068 h 754083"/>
                  <a:gd name="connsiteX29" fmla="*/ 273133 w 1496291"/>
                  <a:gd name="connsiteY29" fmla="*/ 166255 h 754083"/>
                  <a:gd name="connsiteX30" fmla="*/ 261258 w 1496291"/>
                  <a:gd name="connsiteY30" fmla="*/ 154379 h 754083"/>
                  <a:gd name="connsiteX31" fmla="*/ 225632 w 1496291"/>
                  <a:gd name="connsiteY31" fmla="*/ 130629 h 754083"/>
                  <a:gd name="connsiteX32" fmla="*/ 195943 w 1496291"/>
                  <a:gd name="connsiteY32" fmla="*/ 106878 h 754083"/>
                  <a:gd name="connsiteX33" fmla="*/ 172193 w 1496291"/>
                  <a:gd name="connsiteY33" fmla="*/ 100941 h 754083"/>
                  <a:gd name="connsiteX34" fmla="*/ 130629 w 1496291"/>
                  <a:gd name="connsiteY34" fmla="*/ 71252 h 754083"/>
                  <a:gd name="connsiteX35" fmla="*/ 106878 w 1496291"/>
                  <a:gd name="connsiteY35" fmla="*/ 53439 h 754083"/>
                  <a:gd name="connsiteX36" fmla="*/ 77190 w 1496291"/>
                  <a:gd name="connsiteY36" fmla="*/ 35626 h 754083"/>
                  <a:gd name="connsiteX37" fmla="*/ 5938 w 1496291"/>
                  <a:gd name="connsiteY37" fmla="*/ 0 h 754083"/>
                  <a:gd name="connsiteX38" fmla="*/ 0 w 1496291"/>
                  <a:gd name="connsiteY38" fmla="*/ 0 h 754083"/>
                  <a:gd name="connsiteX39" fmla="*/ 0 w 1496291"/>
                  <a:gd name="connsiteY39" fmla="*/ 0 h 754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496291" h="754083">
                    <a:moveTo>
                      <a:pt x="1496291" y="754083"/>
                    </a:moveTo>
                    <a:lnTo>
                      <a:pt x="1175658" y="754083"/>
                    </a:lnTo>
                    <a:lnTo>
                      <a:pt x="1175658" y="617517"/>
                    </a:lnTo>
                    <a:lnTo>
                      <a:pt x="1080655" y="617517"/>
                    </a:lnTo>
                    <a:lnTo>
                      <a:pt x="1080655" y="564078"/>
                    </a:lnTo>
                    <a:lnTo>
                      <a:pt x="932213" y="564078"/>
                    </a:lnTo>
                    <a:lnTo>
                      <a:pt x="884712" y="546265"/>
                    </a:lnTo>
                    <a:cubicBezTo>
                      <a:pt x="878830" y="544126"/>
                      <a:pt x="872266" y="543548"/>
                      <a:pt x="866899" y="540328"/>
                    </a:cubicBezTo>
                    <a:cubicBezTo>
                      <a:pt x="862099" y="537448"/>
                      <a:pt x="859503" y="531811"/>
                      <a:pt x="855024" y="528452"/>
                    </a:cubicBezTo>
                    <a:cubicBezTo>
                      <a:pt x="843606" y="519889"/>
                      <a:pt x="829490" y="514794"/>
                      <a:pt x="819398" y="504702"/>
                    </a:cubicBezTo>
                    <a:cubicBezTo>
                      <a:pt x="815440" y="500743"/>
                      <a:pt x="812323" y="495706"/>
                      <a:pt x="807523" y="492826"/>
                    </a:cubicBezTo>
                    <a:cubicBezTo>
                      <a:pt x="802156" y="489606"/>
                      <a:pt x="795648" y="488868"/>
                      <a:pt x="789710" y="486889"/>
                    </a:cubicBezTo>
                    <a:cubicBezTo>
                      <a:pt x="785751" y="482930"/>
                      <a:pt x="782841" y="477517"/>
                      <a:pt x="777834" y="475013"/>
                    </a:cubicBezTo>
                    <a:cubicBezTo>
                      <a:pt x="759028" y="465610"/>
                      <a:pt x="738340" y="462881"/>
                      <a:pt x="718458" y="457200"/>
                    </a:cubicBezTo>
                    <a:cubicBezTo>
                      <a:pt x="712440" y="455481"/>
                      <a:pt x="706583" y="453242"/>
                      <a:pt x="700645" y="451263"/>
                    </a:cubicBezTo>
                    <a:cubicBezTo>
                      <a:pt x="694707" y="447304"/>
                      <a:pt x="689215" y="442578"/>
                      <a:pt x="682832" y="439387"/>
                    </a:cubicBezTo>
                    <a:cubicBezTo>
                      <a:pt x="677234" y="436588"/>
                      <a:pt x="670490" y="436490"/>
                      <a:pt x="665019" y="433450"/>
                    </a:cubicBezTo>
                    <a:cubicBezTo>
                      <a:pt x="652543" y="426519"/>
                      <a:pt x="641268" y="417616"/>
                      <a:pt x="629393" y="409699"/>
                    </a:cubicBezTo>
                    <a:cubicBezTo>
                      <a:pt x="623455" y="405741"/>
                      <a:pt x="616626" y="402870"/>
                      <a:pt x="611580" y="397824"/>
                    </a:cubicBezTo>
                    <a:cubicBezTo>
                      <a:pt x="607621" y="393865"/>
                      <a:pt x="604183" y="389307"/>
                      <a:pt x="599704" y="385948"/>
                    </a:cubicBezTo>
                    <a:cubicBezTo>
                      <a:pt x="588286" y="377385"/>
                      <a:pt x="574170" y="372290"/>
                      <a:pt x="564078" y="362198"/>
                    </a:cubicBezTo>
                    <a:cubicBezTo>
                      <a:pt x="548598" y="346718"/>
                      <a:pt x="536217" y="330454"/>
                      <a:pt x="516577" y="320634"/>
                    </a:cubicBezTo>
                    <a:cubicBezTo>
                      <a:pt x="510979" y="317835"/>
                      <a:pt x="504702" y="316675"/>
                      <a:pt x="498764" y="314696"/>
                    </a:cubicBezTo>
                    <a:cubicBezTo>
                      <a:pt x="493383" y="310660"/>
                      <a:pt x="465884" y="289350"/>
                      <a:pt x="457200" y="285008"/>
                    </a:cubicBezTo>
                    <a:cubicBezTo>
                      <a:pt x="451602" y="282209"/>
                      <a:pt x="445325" y="281049"/>
                      <a:pt x="439388" y="279070"/>
                    </a:cubicBezTo>
                    <a:cubicBezTo>
                      <a:pt x="402398" y="242083"/>
                      <a:pt x="455953" y="292093"/>
                      <a:pt x="409699" y="261257"/>
                    </a:cubicBezTo>
                    <a:cubicBezTo>
                      <a:pt x="402712" y="256599"/>
                      <a:pt x="398514" y="248599"/>
                      <a:pt x="391886" y="243444"/>
                    </a:cubicBezTo>
                    <a:cubicBezTo>
                      <a:pt x="380620" y="234682"/>
                      <a:pt x="366352" y="229786"/>
                      <a:pt x="356260" y="219694"/>
                    </a:cubicBezTo>
                    <a:cubicBezTo>
                      <a:pt x="334293" y="197725"/>
                      <a:pt x="349045" y="210926"/>
                      <a:pt x="308759" y="184068"/>
                    </a:cubicBezTo>
                    <a:cubicBezTo>
                      <a:pt x="285736" y="168719"/>
                      <a:pt x="297718" y="174449"/>
                      <a:pt x="273133" y="166255"/>
                    </a:cubicBezTo>
                    <a:cubicBezTo>
                      <a:pt x="269175" y="162296"/>
                      <a:pt x="265737" y="157738"/>
                      <a:pt x="261258" y="154379"/>
                    </a:cubicBezTo>
                    <a:cubicBezTo>
                      <a:pt x="249840" y="145816"/>
                      <a:pt x="235724" y="140721"/>
                      <a:pt x="225632" y="130629"/>
                    </a:cubicBezTo>
                    <a:cubicBezTo>
                      <a:pt x="216057" y="121054"/>
                      <a:pt x="209048" y="112495"/>
                      <a:pt x="195943" y="106878"/>
                    </a:cubicBezTo>
                    <a:cubicBezTo>
                      <a:pt x="188443" y="103663"/>
                      <a:pt x="180110" y="102920"/>
                      <a:pt x="172193" y="100941"/>
                    </a:cubicBezTo>
                    <a:cubicBezTo>
                      <a:pt x="138237" y="66985"/>
                      <a:pt x="172310" y="97303"/>
                      <a:pt x="130629" y="71252"/>
                    </a:cubicBezTo>
                    <a:cubicBezTo>
                      <a:pt x="122237" y="66007"/>
                      <a:pt x="115112" y="58928"/>
                      <a:pt x="106878" y="53439"/>
                    </a:cubicBezTo>
                    <a:cubicBezTo>
                      <a:pt x="97276" y="47037"/>
                      <a:pt x="86926" y="41822"/>
                      <a:pt x="77190" y="35626"/>
                    </a:cubicBezTo>
                    <a:cubicBezTo>
                      <a:pt x="58322" y="23619"/>
                      <a:pt x="31271" y="0"/>
                      <a:pt x="5938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4" name="Rectangle à coins arrondis 10">
              <a:extLst>
                <a:ext uri="{FF2B5EF4-FFF2-40B4-BE49-F238E27FC236}">
                  <a16:creationId xmlns="" xmlns:a16="http://schemas.microsoft.com/office/drawing/2014/main" id="{BF84F64C-46BE-D751-7C58-4D36C6722217}"/>
                </a:ext>
              </a:extLst>
            </p:cNvPr>
            <p:cNvSpPr/>
            <p:nvPr/>
          </p:nvSpPr>
          <p:spPr>
            <a:xfrm>
              <a:off x="7229995" y="1241388"/>
              <a:ext cx="2384673" cy="2256312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240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="" xmlns:a16="http://schemas.microsoft.com/office/drawing/2014/main" id="{D46E50A4-B03E-1241-08C8-BE2998D6D9C7}"/>
                </a:ext>
              </a:extLst>
            </p:cNvPr>
            <p:cNvSpPr txBox="1"/>
            <p:nvPr/>
          </p:nvSpPr>
          <p:spPr>
            <a:xfrm>
              <a:off x="7349645" y="1088591"/>
              <a:ext cx="108962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HER2+ HR-</a:t>
              </a:r>
            </a:p>
          </p:txBody>
        </p:sp>
        <p:grpSp>
          <p:nvGrpSpPr>
            <p:cNvPr id="70" name="Groupe 69">
              <a:extLst>
                <a:ext uri="{FF2B5EF4-FFF2-40B4-BE49-F238E27FC236}">
                  <a16:creationId xmlns="" xmlns:a16="http://schemas.microsoft.com/office/drawing/2014/main" id="{43FE4983-615F-C32F-3FD9-AEACF3B0B1C8}"/>
                </a:ext>
              </a:extLst>
            </p:cNvPr>
            <p:cNvGrpSpPr/>
            <p:nvPr/>
          </p:nvGrpSpPr>
          <p:grpSpPr>
            <a:xfrm>
              <a:off x="7294808" y="1428821"/>
              <a:ext cx="2219419" cy="1881446"/>
              <a:chOff x="5859548" y="2705002"/>
              <a:chExt cx="2219419" cy="1881446"/>
            </a:xfrm>
          </p:grpSpPr>
          <p:graphicFrame>
            <p:nvGraphicFramePr>
              <p:cNvPr id="57" name="Graphique 56">
                <a:extLst>
                  <a:ext uri="{FF2B5EF4-FFF2-40B4-BE49-F238E27FC236}">
                    <a16:creationId xmlns="" xmlns:a16="http://schemas.microsoft.com/office/drawing/2014/main" id="{ABA38BDB-8346-77D3-2228-B52BC0E500A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86182164"/>
                  </p:ext>
                </p:extLst>
              </p:nvPr>
            </p:nvGraphicFramePr>
            <p:xfrm>
              <a:off x="6040191" y="2738064"/>
              <a:ext cx="2038776" cy="16550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58" name="Groupe 57">
                <a:extLst>
                  <a:ext uri="{FF2B5EF4-FFF2-40B4-BE49-F238E27FC236}">
                    <a16:creationId xmlns="" xmlns:a16="http://schemas.microsoft.com/office/drawing/2014/main" id="{7C1AE648-4F8D-2663-5612-6D7F199DEBFF}"/>
                  </a:ext>
                </a:extLst>
              </p:cNvPr>
              <p:cNvGrpSpPr/>
              <p:nvPr/>
            </p:nvGrpSpPr>
            <p:grpSpPr>
              <a:xfrm>
                <a:off x="6390481" y="3808644"/>
                <a:ext cx="1008213" cy="363886"/>
                <a:chOff x="1419101" y="4688113"/>
                <a:chExt cx="1008213" cy="363886"/>
              </a:xfrm>
            </p:grpSpPr>
            <p:cxnSp>
              <p:nvCxnSpPr>
                <p:cNvPr id="64" name="Connecteur droit 63">
                  <a:extLst>
                    <a:ext uri="{FF2B5EF4-FFF2-40B4-BE49-F238E27FC236}">
                      <a16:creationId xmlns="" xmlns:a16="http://schemas.microsoft.com/office/drawing/2014/main" id="{D4DD1515-27CF-CF4C-C28B-DE8CB65ED871}"/>
                    </a:ext>
                  </a:extLst>
                </p:cNvPr>
                <p:cNvCxnSpPr/>
                <p:nvPr/>
              </p:nvCxnSpPr>
              <p:spPr>
                <a:xfrm>
                  <a:off x="1419101" y="4949069"/>
                  <a:ext cx="14250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ZoneTexte 64">
                  <a:extLst>
                    <a:ext uri="{FF2B5EF4-FFF2-40B4-BE49-F238E27FC236}">
                      <a16:creationId xmlns="" xmlns:a16="http://schemas.microsoft.com/office/drawing/2014/main" id="{743092E8-A3A9-CEDC-903E-64CB48EA86B7}"/>
                    </a:ext>
                  </a:extLst>
                </p:cNvPr>
                <p:cNvSpPr txBox="1"/>
                <p:nvPr/>
              </p:nvSpPr>
              <p:spPr>
                <a:xfrm>
                  <a:off x="1506869" y="4836555"/>
                  <a:ext cx="92044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800" dirty="0">
                      <a:latin typeface="+mj-lt"/>
                    </a:rPr>
                    <a:t>no </a:t>
                  </a:r>
                  <a:r>
                    <a:rPr lang="fr-FR" sz="800" dirty="0" err="1">
                      <a:latin typeface="+mj-lt"/>
                    </a:rPr>
                    <a:t>pCR</a:t>
                  </a:r>
                  <a:r>
                    <a:rPr lang="fr-FR" sz="800" dirty="0">
                      <a:latin typeface="+mj-lt"/>
                    </a:rPr>
                    <a:t> (n=510)</a:t>
                  </a:r>
                </a:p>
              </p:txBody>
            </p:sp>
            <p:cxnSp>
              <p:nvCxnSpPr>
                <p:cNvPr id="66" name="Connecteur droit 65">
                  <a:extLst>
                    <a:ext uri="{FF2B5EF4-FFF2-40B4-BE49-F238E27FC236}">
                      <a16:creationId xmlns="" xmlns:a16="http://schemas.microsoft.com/office/drawing/2014/main" id="{4B3669B4-E752-EEC0-2BFA-60651F37B2A1}"/>
                    </a:ext>
                  </a:extLst>
                </p:cNvPr>
                <p:cNvCxnSpPr/>
                <p:nvPr/>
              </p:nvCxnSpPr>
              <p:spPr>
                <a:xfrm>
                  <a:off x="1419101" y="4800627"/>
                  <a:ext cx="142504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ZoneTexte 66">
                  <a:extLst>
                    <a:ext uri="{FF2B5EF4-FFF2-40B4-BE49-F238E27FC236}">
                      <a16:creationId xmlns="" xmlns:a16="http://schemas.microsoft.com/office/drawing/2014/main" id="{96EE6602-1949-17D2-91EE-8DC1B73DBDBA}"/>
                    </a:ext>
                  </a:extLst>
                </p:cNvPr>
                <p:cNvSpPr txBox="1"/>
                <p:nvPr/>
              </p:nvSpPr>
              <p:spPr>
                <a:xfrm>
                  <a:off x="1506869" y="4688113"/>
                  <a:ext cx="77617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800" dirty="0" err="1">
                      <a:latin typeface="+mj-lt"/>
                    </a:rPr>
                    <a:t>pCR</a:t>
                  </a:r>
                  <a:r>
                    <a:rPr lang="fr-FR" sz="800" dirty="0">
                      <a:latin typeface="+mj-lt"/>
                    </a:rPr>
                    <a:t> (n=235)</a:t>
                  </a:r>
                </a:p>
              </p:txBody>
            </p:sp>
          </p:grpSp>
          <p:sp>
            <p:nvSpPr>
              <p:cNvPr id="59" name="ZoneTexte 58">
                <a:extLst>
                  <a:ext uri="{FF2B5EF4-FFF2-40B4-BE49-F238E27FC236}">
                    <a16:creationId xmlns="" xmlns:a16="http://schemas.microsoft.com/office/drawing/2014/main" id="{8FB8A622-1794-85D3-B157-5A23856B151D}"/>
                  </a:ext>
                </a:extLst>
              </p:cNvPr>
              <p:cNvSpPr txBox="1"/>
              <p:nvPr/>
            </p:nvSpPr>
            <p:spPr>
              <a:xfrm>
                <a:off x="6323559" y="3621555"/>
                <a:ext cx="106150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b="1" dirty="0">
                    <a:latin typeface="+mj-lt"/>
                  </a:rPr>
                  <a:t>HR=0,25 p &lt; 0.001</a:t>
                </a:r>
              </a:p>
            </p:txBody>
          </p:sp>
          <p:sp>
            <p:nvSpPr>
              <p:cNvPr id="60" name="Text Box 4">
                <a:extLst>
                  <a:ext uri="{FF2B5EF4-FFF2-40B4-BE49-F238E27FC236}">
                    <a16:creationId xmlns="" xmlns:a16="http://schemas.microsoft.com/office/drawing/2014/main" id="{D3F1DFB5-1413-2011-FBE1-9FB5BBF9F9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106680" y="3457870"/>
                <a:ext cx="172118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Event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Free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Survival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Probability</a:t>
                </a:r>
                <a:endParaRPr lang="da-DK" sz="800" dirty="0">
                  <a:solidFill>
                    <a:srgbClr val="7F7F7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" name="Text Box 4">
                <a:extLst>
                  <a:ext uri="{FF2B5EF4-FFF2-40B4-BE49-F238E27FC236}">
                    <a16:creationId xmlns="" xmlns:a16="http://schemas.microsoft.com/office/drawing/2014/main" id="{C2A118FE-6101-434F-003A-2E48E7C83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8989" y="4371004"/>
                <a:ext cx="172118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Months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since</a:t>
                </a:r>
                <a:r>
                  <a:rPr lang="da-DK" sz="8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8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Randomization</a:t>
                </a:r>
                <a:endParaRPr lang="da-DK" sz="800" dirty="0">
                  <a:solidFill>
                    <a:srgbClr val="7F7F7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8" name="Forme libre 67">
                <a:extLst>
                  <a:ext uri="{FF2B5EF4-FFF2-40B4-BE49-F238E27FC236}">
                    <a16:creationId xmlns="" xmlns:a16="http://schemas.microsoft.com/office/drawing/2014/main" id="{F1E8B46F-30A4-FEC4-7CE1-AD8CE947E8D7}"/>
                  </a:ext>
                </a:extLst>
              </p:cNvPr>
              <p:cNvSpPr/>
              <p:nvPr/>
            </p:nvSpPr>
            <p:spPr>
              <a:xfrm>
                <a:off x="6365126" y="2820390"/>
                <a:ext cx="1151955" cy="1330036"/>
              </a:xfrm>
              <a:custGeom>
                <a:avLst/>
                <a:gdLst>
                  <a:gd name="connsiteX0" fmla="*/ 1151955 w 1151955"/>
                  <a:gd name="connsiteY0" fmla="*/ 1330036 h 1330036"/>
                  <a:gd name="connsiteX1" fmla="*/ 1151955 w 1151955"/>
                  <a:gd name="connsiteY1" fmla="*/ 855023 h 1330036"/>
                  <a:gd name="connsiteX2" fmla="*/ 1068827 w 1151955"/>
                  <a:gd name="connsiteY2" fmla="*/ 855023 h 1330036"/>
                  <a:gd name="connsiteX3" fmla="*/ 1068827 w 1151955"/>
                  <a:gd name="connsiteY3" fmla="*/ 742207 h 1330036"/>
                  <a:gd name="connsiteX4" fmla="*/ 878822 w 1151955"/>
                  <a:gd name="connsiteY4" fmla="*/ 748145 h 1330036"/>
                  <a:gd name="connsiteX5" fmla="*/ 825383 w 1151955"/>
                  <a:gd name="connsiteY5" fmla="*/ 742207 h 1330036"/>
                  <a:gd name="connsiteX6" fmla="*/ 795695 w 1151955"/>
                  <a:gd name="connsiteY6" fmla="*/ 736270 h 1330036"/>
                  <a:gd name="connsiteX7" fmla="*/ 760069 w 1151955"/>
                  <a:gd name="connsiteY7" fmla="*/ 730332 h 1330036"/>
                  <a:gd name="connsiteX8" fmla="*/ 718505 w 1151955"/>
                  <a:gd name="connsiteY8" fmla="*/ 718457 h 1330036"/>
                  <a:gd name="connsiteX9" fmla="*/ 694755 w 1151955"/>
                  <a:gd name="connsiteY9" fmla="*/ 712519 h 1330036"/>
                  <a:gd name="connsiteX10" fmla="*/ 641316 w 1151955"/>
                  <a:gd name="connsiteY10" fmla="*/ 694706 h 1330036"/>
                  <a:gd name="connsiteX11" fmla="*/ 623503 w 1151955"/>
                  <a:gd name="connsiteY11" fmla="*/ 688768 h 1330036"/>
                  <a:gd name="connsiteX12" fmla="*/ 587877 w 1151955"/>
                  <a:gd name="connsiteY12" fmla="*/ 665018 h 1330036"/>
                  <a:gd name="connsiteX13" fmla="*/ 576001 w 1151955"/>
                  <a:gd name="connsiteY13" fmla="*/ 653142 h 1330036"/>
                  <a:gd name="connsiteX14" fmla="*/ 558188 w 1151955"/>
                  <a:gd name="connsiteY14" fmla="*/ 647205 h 1330036"/>
                  <a:gd name="connsiteX15" fmla="*/ 546313 w 1151955"/>
                  <a:gd name="connsiteY15" fmla="*/ 635329 h 1330036"/>
                  <a:gd name="connsiteX16" fmla="*/ 504749 w 1151955"/>
                  <a:gd name="connsiteY16" fmla="*/ 617516 h 1330036"/>
                  <a:gd name="connsiteX17" fmla="*/ 486936 w 1151955"/>
                  <a:gd name="connsiteY17" fmla="*/ 599704 h 1330036"/>
                  <a:gd name="connsiteX18" fmla="*/ 451310 w 1151955"/>
                  <a:gd name="connsiteY18" fmla="*/ 575953 h 1330036"/>
                  <a:gd name="connsiteX19" fmla="*/ 433497 w 1151955"/>
                  <a:gd name="connsiteY19" fmla="*/ 564078 h 1330036"/>
                  <a:gd name="connsiteX20" fmla="*/ 421622 w 1151955"/>
                  <a:gd name="connsiteY20" fmla="*/ 552202 h 1330036"/>
                  <a:gd name="connsiteX21" fmla="*/ 403809 w 1151955"/>
                  <a:gd name="connsiteY21" fmla="*/ 546265 h 1330036"/>
                  <a:gd name="connsiteX22" fmla="*/ 362245 w 1151955"/>
                  <a:gd name="connsiteY22" fmla="*/ 528452 h 1330036"/>
                  <a:gd name="connsiteX23" fmla="*/ 308806 w 1151955"/>
                  <a:gd name="connsiteY23" fmla="*/ 480950 h 1330036"/>
                  <a:gd name="connsiteX24" fmla="*/ 290993 w 1151955"/>
                  <a:gd name="connsiteY24" fmla="*/ 463137 h 1330036"/>
                  <a:gd name="connsiteX25" fmla="*/ 279118 w 1151955"/>
                  <a:gd name="connsiteY25" fmla="*/ 439387 h 1330036"/>
                  <a:gd name="connsiteX26" fmla="*/ 249430 w 1151955"/>
                  <a:gd name="connsiteY26" fmla="*/ 415636 h 1330036"/>
                  <a:gd name="connsiteX27" fmla="*/ 219742 w 1151955"/>
                  <a:gd name="connsiteY27" fmla="*/ 374072 h 1330036"/>
                  <a:gd name="connsiteX28" fmla="*/ 195991 w 1151955"/>
                  <a:gd name="connsiteY28" fmla="*/ 338446 h 1330036"/>
                  <a:gd name="connsiteX29" fmla="*/ 166303 w 1151955"/>
                  <a:gd name="connsiteY29" fmla="*/ 302820 h 1330036"/>
                  <a:gd name="connsiteX30" fmla="*/ 154427 w 1151955"/>
                  <a:gd name="connsiteY30" fmla="*/ 261257 h 1330036"/>
                  <a:gd name="connsiteX31" fmla="*/ 142552 w 1151955"/>
                  <a:gd name="connsiteY31" fmla="*/ 207818 h 1330036"/>
                  <a:gd name="connsiteX32" fmla="*/ 130677 w 1151955"/>
                  <a:gd name="connsiteY32" fmla="*/ 166254 h 1330036"/>
                  <a:gd name="connsiteX33" fmla="*/ 118801 w 1151955"/>
                  <a:gd name="connsiteY33" fmla="*/ 154379 h 1330036"/>
                  <a:gd name="connsiteX34" fmla="*/ 106926 w 1151955"/>
                  <a:gd name="connsiteY34" fmla="*/ 130628 h 1330036"/>
                  <a:gd name="connsiteX35" fmla="*/ 89113 w 1151955"/>
                  <a:gd name="connsiteY35" fmla="*/ 95002 h 1330036"/>
                  <a:gd name="connsiteX36" fmla="*/ 71300 w 1151955"/>
                  <a:gd name="connsiteY36" fmla="*/ 83127 h 1330036"/>
                  <a:gd name="connsiteX37" fmla="*/ 29736 w 1151955"/>
                  <a:gd name="connsiteY37" fmla="*/ 29688 h 1330036"/>
                  <a:gd name="connsiteX38" fmla="*/ 17861 w 1151955"/>
                  <a:gd name="connsiteY38" fmla="*/ 11875 h 1330036"/>
                  <a:gd name="connsiteX39" fmla="*/ 48 w 1151955"/>
                  <a:gd name="connsiteY39" fmla="*/ 0 h 1330036"/>
                  <a:gd name="connsiteX40" fmla="*/ 48 w 1151955"/>
                  <a:gd name="connsiteY40" fmla="*/ 0 h 133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51955" h="1330036">
                    <a:moveTo>
                      <a:pt x="1151955" y="1330036"/>
                    </a:moveTo>
                    <a:lnTo>
                      <a:pt x="1151955" y="855023"/>
                    </a:lnTo>
                    <a:lnTo>
                      <a:pt x="1068827" y="855023"/>
                    </a:lnTo>
                    <a:lnTo>
                      <a:pt x="1068827" y="742207"/>
                    </a:lnTo>
                    <a:lnTo>
                      <a:pt x="878822" y="748145"/>
                    </a:lnTo>
                    <a:cubicBezTo>
                      <a:pt x="861009" y="746166"/>
                      <a:pt x="843126" y="744742"/>
                      <a:pt x="825383" y="742207"/>
                    </a:cubicBezTo>
                    <a:cubicBezTo>
                      <a:pt x="815392" y="740780"/>
                      <a:pt x="805624" y="738075"/>
                      <a:pt x="795695" y="736270"/>
                    </a:cubicBezTo>
                    <a:cubicBezTo>
                      <a:pt x="783850" y="734116"/>
                      <a:pt x="771874" y="732693"/>
                      <a:pt x="760069" y="730332"/>
                    </a:cubicBezTo>
                    <a:cubicBezTo>
                      <a:pt x="729145" y="724147"/>
                      <a:pt x="744905" y="726000"/>
                      <a:pt x="718505" y="718457"/>
                    </a:cubicBezTo>
                    <a:cubicBezTo>
                      <a:pt x="710659" y="716215"/>
                      <a:pt x="702571" y="714864"/>
                      <a:pt x="694755" y="712519"/>
                    </a:cubicBezTo>
                    <a:cubicBezTo>
                      <a:pt x="694720" y="712509"/>
                      <a:pt x="650240" y="697681"/>
                      <a:pt x="641316" y="694706"/>
                    </a:cubicBezTo>
                    <a:cubicBezTo>
                      <a:pt x="635378" y="692727"/>
                      <a:pt x="628711" y="692240"/>
                      <a:pt x="623503" y="688768"/>
                    </a:cubicBezTo>
                    <a:cubicBezTo>
                      <a:pt x="611628" y="680851"/>
                      <a:pt x="597969" y="675110"/>
                      <a:pt x="587877" y="665018"/>
                    </a:cubicBezTo>
                    <a:cubicBezTo>
                      <a:pt x="583918" y="661059"/>
                      <a:pt x="580802" y="656022"/>
                      <a:pt x="576001" y="653142"/>
                    </a:cubicBezTo>
                    <a:cubicBezTo>
                      <a:pt x="570634" y="649922"/>
                      <a:pt x="564126" y="649184"/>
                      <a:pt x="558188" y="647205"/>
                    </a:cubicBezTo>
                    <a:cubicBezTo>
                      <a:pt x="554230" y="643246"/>
                      <a:pt x="550971" y="638434"/>
                      <a:pt x="546313" y="635329"/>
                    </a:cubicBezTo>
                    <a:cubicBezTo>
                      <a:pt x="531642" y="625548"/>
                      <a:pt x="520580" y="622793"/>
                      <a:pt x="504749" y="617516"/>
                    </a:cubicBezTo>
                    <a:cubicBezTo>
                      <a:pt x="498811" y="611579"/>
                      <a:pt x="493564" y="604859"/>
                      <a:pt x="486936" y="599704"/>
                    </a:cubicBezTo>
                    <a:cubicBezTo>
                      <a:pt x="475670" y="590942"/>
                      <a:pt x="463185" y="583870"/>
                      <a:pt x="451310" y="575953"/>
                    </a:cubicBezTo>
                    <a:cubicBezTo>
                      <a:pt x="445372" y="571995"/>
                      <a:pt x="438543" y="569124"/>
                      <a:pt x="433497" y="564078"/>
                    </a:cubicBezTo>
                    <a:cubicBezTo>
                      <a:pt x="429539" y="560119"/>
                      <a:pt x="426422" y="555082"/>
                      <a:pt x="421622" y="552202"/>
                    </a:cubicBezTo>
                    <a:cubicBezTo>
                      <a:pt x="416255" y="548982"/>
                      <a:pt x="409562" y="548730"/>
                      <a:pt x="403809" y="546265"/>
                    </a:cubicBezTo>
                    <a:cubicBezTo>
                      <a:pt x="352449" y="524254"/>
                      <a:pt x="404019" y="542375"/>
                      <a:pt x="362245" y="528452"/>
                    </a:cubicBezTo>
                    <a:cubicBezTo>
                      <a:pt x="330459" y="507260"/>
                      <a:pt x="349478" y="521622"/>
                      <a:pt x="308806" y="480950"/>
                    </a:cubicBezTo>
                    <a:cubicBezTo>
                      <a:pt x="302868" y="475012"/>
                      <a:pt x="294748" y="470648"/>
                      <a:pt x="290993" y="463137"/>
                    </a:cubicBezTo>
                    <a:cubicBezTo>
                      <a:pt x="287035" y="455220"/>
                      <a:pt x="284028" y="446752"/>
                      <a:pt x="279118" y="439387"/>
                    </a:cubicBezTo>
                    <a:cubicBezTo>
                      <a:pt x="272348" y="429232"/>
                      <a:pt x="258961" y="421990"/>
                      <a:pt x="249430" y="415636"/>
                    </a:cubicBezTo>
                    <a:cubicBezTo>
                      <a:pt x="210841" y="357751"/>
                      <a:pt x="271271" y="447684"/>
                      <a:pt x="219742" y="374072"/>
                    </a:cubicBezTo>
                    <a:cubicBezTo>
                      <a:pt x="211557" y="362380"/>
                      <a:pt x="206083" y="348538"/>
                      <a:pt x="195991" y="338446"/>
                    </a:cubicBezTo>
                    <a:cubicBezTo>
                      <a:pt x="182858" y="325313"/>
                      <a:pt x="174570" y="319354"/>
                      <a:pt x="166303" y="302820"/>
                    </a:cubicBezTo>
                    <a:cubicBezTo>
                      <a:pt x="161558" y="293329"/>
                      <a:pt x="156964" y="270135"/>
                      <a:pt x="154427" y="261257"/>
                    </a:cubicBezTo>
                    <a:cubicBezTo>
                      <a:pt x="139022" y="207338"/>
                      <a:pt x="160409" y="297100"/>
                      <a:pt x="142552" y="207818"/>
                    </a:cubicBezTo>
                    <a:cubicBezTo>
                      <a:pt x="141776" y="203941"/>
                      <a:pt x="134071" y="171910"/>
                      <a:pt x="130677" y="166254"/>
                    </a:cubicBezTo>
                    <a:cubicBezTo>
                      <a:pt x="127797" y="161454"/>
                      <a:pt x="122760" y="158337"/>
                      <a:pt x="118801" y="154379"/>
                    </a:cubicBezTo>
                    <a:cubicBezTo>
                      <a:pt x="114843" y="146462"/>
                      <a:pt x="110413" y="138764"/>
                      <a:pt x="106926" y="130628"/>
                    </a:cubicBezTo>
                    <a:cubicBezTo>
                      <a:pt x="99683" y="113728"/>
                      <a:pt x="103375" y="109264"/>
                      <a:pt x="89113" y="95002"/>
                    </a:cubicBezTo>
                    <a:cubicBezTo>
                      <a:pt x="84067" y="89956"/>
                      <a:pt x="76782" y="87695"/>
                      <a:pt x="71300" y="83127"/>
                    </a:cubicBezTo>
                    <a:cubicBezTo>
                      <a:pt x="50372" y="65687"/>
                      <a:pt x="46286" y="54513"/>
                      <a:pt x="29736" y="29688"/>
                    </a:cubicBezTo>
                    <a:cubicBezTo>
                      <a:pt x="25778" y="23750"/>
                      <a:pt x="24631" y="14132"/>
                      <a:pt x="17861" y="11875"/>
                    </a:cubicBezTo>
                    <a:cubicBezTo>
                      <a:pt x="-1829" y="5311"/>
                      <a:pt x="48" y="12196"/>
                      <a:pt x="48" y="0"/>
                    </a:cubicBezTo>
                    <a:lnTo>
                      <a:pt x="48" y="0"/>
                    </a:ln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Forme libre 68">
                <a:extLst>
                  <a:ext uri="{FF2B5EF4-FFF2-40B4-BE49-F238E27FC236}">
                    <a16:creationId xmlns="" xmlns:a16="http://schemas.microsoft.com/office/drawing/2014/main" id="{B4BE724E-C711-3B03-651F-2107B97C6D22}"/>
                  </a:ext>
                </a:extLst>
              </p:cNvPr>
              <p:cNvSpPr/>
              <p:nvPr/>
            </p:nvSpPr>
            <p:spPr>
              <a:xfrm>
                <a:off x="6371112" y="2826310"/>
                <a:ext cx="1122218" cy="611596"/>
              </a:xfrm>
              <a:custGeom>
                <a:avLst/>
                <a:gdLst>
                  <a:gd name="connsiteX0" fmla="*/ 1122218 w 1122218"/>
                  <a:gd name="connsiteY0" fmla="*/ 611596 h 611596"/>
                  <a:gd name="connsiteX1" fmla="*/ 1045028 w 1122218"/>
                  <a:gd name="connsiteY1" fmla="*/ 611596 h 611596"/>
                  <a:gd name="connsiteX2" fmla="*/ 1045028 w 1122218"/>
                  <a:gd name="connsiteY2" fmla="*/ 249399 h 611596"/>
                  <a:gd name="connsiteX3" fmla="*/ 801584 w 1122218"/>
                  <a:gd name="connsiteY3" fmla="*/ 249399 h 611596"/>
                  <a:gd name="connsiteX4" fmla="*/ 748145 w 1122218"/>
                  <a:gd name="connsiteY4" fmla="*/ 243461 h 611596"/>
                  <a:gd name="connsiteX5" fmla="*/ 718457 w 1122218"/>
                  <a:gd name="connsiteY5" fmla="*/ 237524 h 611596"/>
                  <a:gd name="connsiteX6" fmla="*/ 629392 w 1122218"/>
                  <a:gd name="connsiteY6" fmla="*/ 225648 h 611596"/>
                  <a:gd name="connsiteX7" fmla="*/ 552202 w 1122218"/>
                  <a:gd name="connsiteY7" fmla="*/ 207835 h 611596"/>
                  <a:gd name="connsiteX8" fmla="*/ 492826 w 1122218"/>
                  <a:gd name="connsiteY8" fmla="*/ 195960 h 611596"/>
                  <a:gd name="connsiteX9" fmla="*/ 469075 w 1122218"/>
                  <a:gd name="connsiteY9" fmla="*/ 190022 h 611596"/>
                  <a:gd name="connsiteX10" fmla="*/ 439387 w 1122218"/>
                  <a:gd name="connsiteY10" fmla="*/ 184085 h 611596"/>
                  <a:gd name="connsiteX11" fmla="*/ 403761 w 1122218"/>
                  <a:gd name="connsiteY11" fmla="*/ 172209 h 611596"/>
                  <a:gd name="connsiteX12" fmla="*/ 344384 w 1122218"/>
                  <a:gd name="connsiteY12" fmla="*/ 160334 h 611596"/>
                  <a:gd name="connsiteX13" fmla="*/ 302820 w 1122218"/>
                  <a:gd name="connsiteY13" fmla="*/ 148459 h 611596"/>
                  <a:gd name="connsiteX14" fmla="*/ 261257 w 1122218"/>
                  <a:gd name="connsiteY14" fmla="*/ 136584 h 611596"/>
                  <a:gd name="connsiteX15" fmla="*/ 243444 w 1122218"/>
                  <a:gd name="connsiteY15" fmla="*/ 124708 h 611596"/>
                  <a:gd name="connsiteX16" fmla="*/ 172192 w 1122218"/>
                  <a:gd name="connsiteY16" fmla="*/ 89082 h 611596"/>
                  <a:gd name="connsiteX17" fmla="*/ 100940 w 1122218"/>
                  <a:gd name="connsiteY17" fmla="*/ 29706 h 611596"/>
                  <a:gd name="connsiteX18" fmla="*/ 83127 w 1122218"/>
                  <a:gd name="connsiteY18" fmla="*/ 23768 h 611596"/>
                  <a:gd name="connsiteX19" fmla="*/ 65314 w 1122218"/>
                  <a:gd name="connsiteY19" fmla="*/ 11893 h 611596"/>
                  <a:gd name="connsiteX20" fmla="*/ 47501 w 1122218"/>
                  <a:gd name="connsiteY20" fmla="*/ 5955 h 611596"/>
                  <a:gd name="connsiteX21" fmla="*/ 0 w 1122218"/>
                  <a:gd name="connsiteY21" fmla="*/ 17 h 611596"/>
                  <a:gd name="connsiteX22" fmla="*/ 0 w 1122218"/>
                  <a:gd name="connsiteY22" fmla="*/ 17 h 61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2218" h="611596">
                    <a:moveTo>
                      <a:pt x="1122218" y="611596"/>
                    </a:moveTo>
                    <a:lnTo>
                      <a:pt x="1045028" y="611596"/>
                    </a:lnTo>
                    <a:lnTo>
                      <a:pt x="1045028" y="249399"/>
                    </a:lnTo>
                    <a:lnTo>
                      <a:pt x="801584" y="249399"/>
                    </a:lnTo>
                    <a:cubicBezTo>
                      <a:pt x="783771" y="247420"/>
                      <a:pt x="765888" y="245996"/>
                      <a:pt x="748145" y="243461"/>
                    </a:cubicBezTo>
                    <a:cubicBezTo>
                      <a:pt x="738154" y="242034"/>
                      <a:pt x="728432" y="239059"/>
                      <a:pt x="718457" y="237524"/>
                    </a:cubicBezTo>
                    <a:cubicBezTo>
                      <a:pt x="640393" y="225514"/>
                      <a:pt x="701378" y="237645"/>
                      <a:pt x="629392" y="225648"/>
                    </a:cubicBezTo>
                    <a:cubicBezTo>
                      <a:pt x="576218" y="216786"/>
                      <a:pt x="621594" y="221713"/>
                      <a:pt x="552202" y="207835"/>
                    </a:cubicBezTo>
                    <a:cubicBezTo>
                      <a:pt x="532410" y="203877"/>
                      <a:pt x="512407" y="200856"/>
                      <a:pt x="492826" y="195960"/>
                    </a:cubicBezTo>
                    <a:cubicBezTo>
                      <a:pt x="484909" y="193981"/>
                      <a:pt x="477041" y="191792"/>
                      <a:pt x="469075" y="190022"/>
                    </a:cubicBezTo>
                    <a:cubicBezTo>
                      <a:pt x="459223" y="187833"/>
                      <a:pt x="449123" y="186740"/>
                      <a:pt x="439387" y="184085"/>
                    </a:cubicBezTo>
                    <a:cubicBezTo>
                      <a:pt x="427310" y="180791"/>
                      <a:pt x="415905" y="175245"/>
                      <a:pt x="403761" y="172209"/>
                    </a:cubicBezTo>
                    <a:cubicBezTo>
                      <a:pt x="348577" y="158415"/>
                      <a:pt x="417202" y="174898"/>
                      <a:pt x="344384" y="160334"/>
                    </a:cubicBezTo>
                    <a:cubicBezTo>
                      <a:pt x="313460" y="154149"/>
                      <a:pt x="329220" y="156002"/>
                      <a:pt x="302820" y="148459"/>
                    </a:cubicBezTo>
                    <a:cubicBezTo>
                      <a:pt x="250631" y="133548"/>
                      <a:pt x="303967" y="150819"/>
                      <a:pt x="261257" y="136584"/>
                    </a:cubicBezTo>
                    <a:cubicBezTo>
                      <a:pt x="255319" y="132625"/>
                      <a:pt x="249965" y="127606"/>
                      <a:pt x="243444" y="124708"/>
                    </a:cubicBezTo>
                    <a:cubicBezTo>
                      <a:pt x="208671" y="109253"/>
                      <a:pt x="201822" y="118712"/>
                      <a:pt x="172192" y="89082"/>
                    </a:cubicBezTo>
                    <a:cubicBezTo>
                      <a:pt x="155654" y="72544"/>
                      <a:pt x="125742" y="37974"/>
                      <a:pt x="100940" y="29706"/>
                    </a:cubicBezTo>
                    <a:cubicBezTo>
                      <a:pt x="95002" y="27727"/>
                      <a:pt x="88725" y="26567"/>
                      <a:pt x="83127" y="23768"/>
                    </a:cubicBezTo>
                    <a:cubicBezTo>
                      <a:pt x="76744" y="20577"/>
                      <a:pt x="71697" y="15084"/>
                      <a:pt x="65314" y="11893"/>
                    </a:cubicBezTo>
                    <a:cubicBezTo>
                      <a:pt x="59716" y="9094"/>
                      <a:pt x="53611" y="7313"/>
                      <a:pt x="47501" y="5955"/>
                    </a:cubicBezTo>
                    <a:cubicBezTo>
                      <a:pt x="17853" y="-634"/>
                      <a:pt x="20665" y="17"/>
                      <a:pt x="0" y="17"/>
                    </a:cubicBezTo>
                    <a:lnTo>
                      <a:pt x="0" y="17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72" name="Rectangle à coins arrondis 10">
            <a:extLst>
              <a:ext uri="{FF2B5EF4-FFF2-40B4-BE49-F238E27FC236}">
                <a16:creationId xmlns="" xmlns:a16="http://schemas.microsoft.com/office/drawing/2014/main" id="{8AD1BA2E-E313-D922-799A-586C305E9E93}"/>
              </a:ext>
            </a:extLst>
          </p:cNvPr>
          <p:cNvSpPr/>
          <p:nvPr/>
        </p:nvSpPr>
        <p:spPr>
          <a:xfrm>
            <a:off x="2442134" y="3714503"/>
            <a:ext cx="7307518" cy="2256312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108" name="Groupe 107">
            <a:extLst>
              <a:ext uri="{FF2B5EF4-FFF2-40B4-BE49-F238E27FC236}">
                <a16:creationId xmlns="" xmlns:a16="http://schemas.microsoft.com/office/drawing/2014/main" id="{406D2427-B6EC-E936-64E9-38268CBE4DC6}"/>
              </a:ext>
            </a:extLst>
          </p:cNvPr>
          <p:cNvGrpSpPr/>
          <p:nvPr/>
        </p:nvGrpSpPr>
        <p:grpSpPr>
          <a:xfrm>
            <a:off x="4146844" y="3901539"/>
            <a:ext cx="3898098" cy="1882241"/>
            <a:chOff x="3351998" y="4094136"/>
            <a:chExt cx="3898098" cy="1882241"/>
          </a:xfrm>
        </p:grpSpPr>
        <p:graphicFrame>
          <p:nvGraphicFramePr>
            <p:cNvPr id="74" name="Graphique 73">
              <a:extLst>
                <a:ext uri="{FF2B5EF4-FFF2-40B4-BE49-F238E27FC236}">
                  <a16:creationId xmlns="" xmlns:a16="http://schemas.microsoft.com/office/drawing/2014/main" id="{8B6A469E-615B-70EE-9DA0-7E52A7535A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8025384"/>
                </p:ext>
              </p:extLst>
            </p:nvPr>
          </p:nvGraphicFramePr>
          <p:xfrm>
            <a:off x="3351998" y="4094136"/>
            <a:ext cx="2038776" cy="1777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07" name="Groupe 106">
              <a:extLst>
                <a:ext uri="{FF2B5EF4-FFF2-40B4-BE49-F238E27FC236}">
                  <a16:creationId xmlns="" xmlns:a16="http://schemas.microsoft.com/office/drawing/2014/main" id="{0F6F1FB2-5EB7-A7F3-9CFD-7CA0EFCF8E17}"/>
                </a:ext>
              </a:extLst>
            </p:cNvPr>
            <p:cNvGrpSpPr/>
            <p:nvPr/>
          </p:nvGrpSpPr>
          <p:grpSpPr>
            <a:xfrm>
              <a:off x="3652090" y="5247323"/>
              <a:ext cx="753039" cy="729054"/>
              <a:chOff x="3652090" y="5247323"/>
              <a:chExt cx="753039" cy="729054"/>
            </a:xfrm>
          </p:grpSpPr>
          <p:grpSp>
            <p:nvGrpSpPr>
              <p:cNvPr id="79" name="Groupe 78">
                <a:extLst>
                  <a:ext uri="{FF2B5EF4-FFF2-40B4-BE49-F238E27FC236}">
                    <a16:creationId xmlns="" xmlns:a16="http://schemas.microsoft.com/office/drawing/2014/main" id="{FAF21885-88F7-3258-D141-2F3434793FBE}"/>
                  </a:ext>
                </a:extLst>
              </p:cNvPr>
              <p:cNvGrpSpPr/>
              <p:nvPr/>
            </p:nvGrpSpPr>
            <p:grpSpPr>
              <a:xfrm>
                <a:off x="3652090" y="5247323"/>
                <a:ext cx="753039" cy="542425"/>
                <a:chOff x="3652090" y="5247323"/>
                <a:chExt cx="753039" cy="54242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31A2C931-519B-378A-58AF-847E0BFC87B5}"/>
                    </a:ext>
                  </a:extLst>
                </p:cNvPr>
                <p:cNvSpPr/>
                <p:nvPr/>
              </p:nvSpPr>
              <p:spPr>
                <a:xfrm>
                  <a:off x="3730260" y="5470451"/>
                  <a:ext cx="313660" cy="17543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="" xmlns:a16="http://schemas.microsoft.com/office/drawing/2014/main" id="{2AADD46D-A5F2-2C62-9403-2436FAA707B3}"/>
                    </a:ext>
                  </a:extLst>
                </p:cNvPr>
                <p:cNvSpPr/>
                <p:nvPr/>
              </p:nvSpPr>
              <p:spPr>
                <a:xfrm>
                  <a:off x="4041351" y="5247323"/>
                  <a:ext cx="313660" cy="398566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sp>
              <p:nvSpPr>
                <p:cNvPr id="77" name="ZoneTexte 76">
                  <a:extLst>
                    <a:ext uri="{FF2B5EF4-FFF2-40B4-BE49-F238E27FC236}">
                      <a16:creationId xmlns="" xmlns:a16="http://schemas.microsoft.com/office/drawing/2014/main" id="{CCBBABB4-50FC-D13C-7566-37CB6A87B2F4}"/>
                    </a:ext>
                  </a:extLst>
                </p:cNvPr>
                <p:cNvSpPr txBox="1"/>
                <p:nvPr/>
              </p:nvSpPr>
              <p:spPr>
                <a:xfrm>
                  <a:off x="3652090" y="5620471"/>
                  <a:ext cx="470000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Grade 1-2</a:t>
                  </a:r>
                </a:p>
              </p:txBody>
            </p:sp>
            <p:sp>
              <p:nvSpPr>
                <p:cNvPr id="78" name="ZoneTexte 77">
                  <a:extLst>
                    <a:ext uri="{FF2B5EF4-FFF2-40B4-BE49-F238E27FC236}">
                      <a16:creationId xmlns="" xmlns:a16="http://schemas.microsoft.com/office/drawing/2014/main" id="{A821DC0D-9FC5-5C0D-1FFB-BD045A660C04}"/>
                    </a:ext>
                  </a:extLst>
                </p:cNvPr>
                <p:cNvSpPr txBox="1"/>
                <p:nvPr/>
              </p:nvSpPr>
              <p:spPr>
                <a:xfrm>
                  <a:off x="3991233" y="5620471"/>
                  <a:ext cx="413896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Grade 3</a:t>
                  </a:r>
                </a:p>
              </p:txBody>
            </p:sp>
          </p:grpSp>
          <p:sp>
            <p:nvSpPr>
              <p:cNvPr id="80" name="ZoneTexte 79">
                <a:extLst>
                  <a:ext uri="{FF2B5EF4-FFF2-40B4-BE49-F238E27FC236}">
                    <a16:creationId xmlns="" xmlns:a16="http://schemas.microsoft.com/office/drawing/2014/main" id="{D5195114-D7B2-902A-D744-2D9679FE8B7D}"/>
                  </a:ext>
                </a:extLst>
              </p:cNvPr>
              <p:cNvSpPr txBox="1"/>
              <p:nvPr/>
            </p:nvSpPr>
            <p:spPr>
              <a:xfrm>
                <a:off x="3792807" y="5730156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HR+</a:t>
                </a:r>
              </a:p>
            </p:txBody>
          </p:sp>
        </p:grpSp>
        <p:grpSp>
          <p:nvGrpSpPr>
            <p:cNvPr id="106" name="Groupe 105">
              <a:extLst>
                <a:ext uri="{FF2B5EF4-FFF2-40B4-BE49-F238E27FC236}">
                  <a16:creationId xmlns="" xmlns:a16="http://schemas.microsoft.com/office/drawing/2014/main" id="{D78D74F9-7D28-AB15-D49E-5A91179C7095}"/>
                </a:ext>
              </a:extLst>
            </p:cNvPr>
            <p:cNvGrpSpPr/>
            <p:nvPr/>
          </p:nvGrpSpPr>
          <p:grpSpPr>
            <a:xfrm>
              <a:off x="4450640" y="4955335"/>
              <a:ext cx="898003" cy="1021042"/>
              <a:chOff x="4541098" y="4955335"/>
              <a:chExt cx="898003" cy="1021042"/>
            </a:xfrm>
          </p:grpSpPr>
          <p:grpSp>
            <p:nvGrpSpPr>
              <p:cNvPr id="81" name="Groupe 80">
                <a:extLst>
                  <a:ext uri="{FF2B5EF4-FFF2-40B4-BE49-F238E27FC236}">
                    <a16:creationId xmlns="" xmlns:a16="http://schemas.microsoft.com/office/drawing/2014/main" id="{781F5913-0577-AD93-6CBF-E876532262CA}"/>
                  </a:ext>
                </a:extLst>
              </p:cNvPr>
              <p:cNvGrpSpPr/>
              <p:nvPr/>
            </p:nvGrpSpPr>
            <p:grpSpPr>
              <a:xfrm>
                <a:off x="4613580" y="4955335"/>
                <a:ext cx="778687" cy="834413"/>
                <a:chOff x="3652090" y="4955335"/>
                <a:chExt cx="778687" cy="834413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="" xmlns:a16="http://schemas.microsoft.com/office/drawing/2014/main" id="{999E3D17-EFAE-B95A-B275-7012640818AA}"/>
                    </a:ext>
                  </a:extLst>
                </p:cNvPr>
                <p:cNvSpPr/>
                <p:nvPr/>
              </p:nvSpPr>
              <p:spPr>
                <a:xfrm>
                  <a:off x="3730260" y="5247323"/>
                  <a:ext cx="313660" cy="39856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8FE93D83-230F-BE78-1FED-B1576E5DF287}"/>
                    </a:ext>
                  </a:extLst>
                </p:cNvPr>
                <p:cNvSpPr/>
                <p:nvPr/>
              </p:nvSpPr>
              <p:spPr>
                <a:xfrm>
                  <a:off x="4041351" y="4955335"/>
                  <a:ext cx="313660" cy="690554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</a:p>
              </p:txBody>
            </p:sp>
            <p:sp>
              <p:nvSpPr>
                <p:cNvPr id="84" name="ZoneTexte 83">
                  <a:extLst>
                    <a:ext uri="{FF2B5EF4-FFF2-40B4-BE49-F238E27FC236}">
                      <a16:creationId xmlns="" xmlns:a16="http://schemas.microsoft.com/office/drawing/2014/main" id="{94E05E78-8860-3B8C-C7A1-AC5BE40FA45C}"/>
                    </a:ext>
                  </a:extLst>
                </p:cNvPr>
                <p:cNvSpPr txBox="1"/>
                <p:nvPr/>
              </p:nvSpPr>
              <p:spPr>
                <a:xfrm>
                  <a:off x="3652090" y="5620471"/>
                  <a:ext cx="410690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Tras</a:t>
                  </a:r>
                </a:p>
              </p:txBody>
            </p:sp>
            <p:sp>
              <p:nvSpPr>
                <p:cNvPr id="85" name="ZoneTexte 84">
                  <a:extLst>
                    <a:ext uri="{FF2B5EF4-FFF2-40B4-BE49-F238E27FC236}">
                      <a16:creationId xmlns="" xmlns:a16="http://schemas.microsoft.com/office/drawing/2014/main" id="{B40534EA-9F9E-AEE3-B0DC-939214DA79A1}"/>
                    </a:ext>
                  </a:extLst>
                </p:cNvPr>
                <p:cNvSpPr txBox="1"/>
                <p:nvPr/>
              </p:nvSpPr>
              <p:spPr>
                <a:xfrm>
                  <a:off x="3991233" y="5620471"/>
                  <a:ext cx="439544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Yes Tras</a:t>
                  </a:r>
                </a:p>
              </p:txBody>
            </p:sp>
          </p:grpSp>
          <p:sp>
            <p:nvSpPr>
              <p:cNvPr id="86" name="ZoneTexte 85">
                <a:extLst>
                  <a:ext uri="{FF2B5EF4-FFF2-40B4-BE49-F238E27FC236}">
                    <a16:creationId xmlns="" xmlns:a16="http://schemas.microsoft.com/office/drawing/2014/main" id="{DAE985B7-9EC6-95FE-ABF5-C5B8D946132F}"/>
                  </a:ext>
                </a:extLst>
              </p:cNvPr>
              <p:cNvSpPr txBox="1"/>
              <p:nvPr/>
            </p:nvSpPr>
            <p:spPr>
              <a:xfrm>
                <a:off x="4541098" y="5730156"/>
                <a:ext cx="8980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HER2 +HR+</a:t>
                </a:r>
              </a:p>
            </p:txBody>
          </p:sp>
        </p:grpSp>
        <p:grpSp>
          <p:nvGrpSpPr>
            <p:cNvPr id="105" name="Groupe 104">
              <a:extLst>
                <a:ext uri="{FF2B5EF4-FFF2-40B4-BE49-F238E27FC236}">
                  <a16:creationId xmlns="" xmlns:a16="http://schemas.microsoft.com/office/drawing/2014/main" id="{9F505906-8819-E4F5-62EE-E003E21E2C5D}"/>
                </a:ext>
              </a:extLst>
            </p:cNvPr>
            <p:cNvGrpSpPr/>
            <p:nvPr/>
          </p:nvGrpSpPr>
          <p:grpSpPr>
            <a:xfrm>
              <a:off x="5394154" y="4497873"/>
              <a:ext cx="865943" cy="1478504"/>
              <a:chOff x="5430977" y="4497873"/>
              <a:chExt cx="865943" cy="1478504"/>
            </a:xfrm>
          </p:grpSpPr>
          <p:grpSp>
            <p:nvGrpSpPr>
              <p:cNvPr id="87" name="Groupe 86">
                <a:extLst>
                  <a:ext uri="{FF2B5EF4-FFF2-40B4-BE49-F238E27FC236}">
                    <a16:creationId xmlns="" xmlns:a16="http://schemas.microsoft.com/office/drawing/2014/main" id="{E533D370-122B-5A01-6F9E-4084AC7E4385}"/>
                  </a:ext>
                </a:extLst>
              </p:cNvPr>
              <p:cNvGrpSpPr/>
              <p:nvPr/>
            </p:nvGrpSpPr>
            <p:grpSpPr>
              <a:xfrm>
                <a:off x="5487429" y="4497873"/>
                <a:ext cx="778687" cy="1291875"/>
                <a:chOff x="3652090" y="4497873"/>
                <a:chExt cx="778687" cy="1291875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="" xmlns:a16="http://schemas.microsoft.com/office/drawing/2014/main" id="{88160F1C-D897-4779-B668-320DFBC7C901}"/>
                    </a:ext>
                  </a:extLst>
                </p:cNvPr>
                <p:cNvSpPr/>
                <p:nvPr/>
              </p:nvSpPr>
              <p:spPr>
                <a:xfrm>
                  <a:off x="3730260" y="4955335"/>
                  <a:ext cx="313660" cy="69055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31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="" xmlns:a16="http://schemas.microsoft.com/office/drawing/2014/main" id="{E91EA3C5-1838-BBB2-880A-FDEB0907A389}"/>
                    </a:ext>
                  </a:extLst>
                </p:cNvPr>
                <p:cNvSpPr/>
                <p:nvPr/>
              </p:nvSpPr>
              <p:spPr>
                <a:xfrm>
                  <a:off x="4041351" y="4497873"/>
                  <a:ext cx="313660" cy="114801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</a:t>
                  </a:r>
                </a:p>
              </p:txBody>
            </p:sp>
            <p:sp>
              <p:nvSpPr>
                <p:cNvPr id="90" name="ZoneTexte 89">
                  <a:extLst>
                    <a:ext uri="{FF2B5EF4-FFF2-40B4-BE49-F238E27FC236}">
                      <a16:creationId xmlns="" xmlns:a16="http://schemas.microsoft.com/office/drawing/2014/main" id="{344B408B-E591-B372-941D-08186BFE9F05}"/>
                    </a:ext>
                  </a:extLst>
                </p:cNvPr>
                <p:cNvSpPr txBox="1"/>
                <p:nvPr/>
              </p:nvSpPr>
              <p:spPr>
                <a:xfrm>
                  <a:off x="3652090" y="5620471"/>
                  <a:ext cx="410690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Tras</a:t>
                  </a:r>
                </a:p>
              </p:txBody>
            </p:sp>
            <p:sp>
              <p:nvSpPr>
                <p:cNvPr id="91" name="ZoneTexte 90">
                  <a:extLst>
                    <a:ext uri="{FF2B5EF4-FFF2-40B4-BE49-F238E27FC236}">
                      <a16:creationId xmlns="" xmlns:a16="http://schemas.microsoft.com/office/drawing/2014/main" id="{0A783314-3447-C44D-6D30-F40796A77B35}"/>
                    </a:ext>
                  </a:extLst>
                </p:cNvPr>
                <p:cNvSpPr txBox="1"/>
                <p:nvPr/>
              </p:nvSpPr>
              <p:spPr>
                <a:xfrm>
                  <a:off x="3991233" y="5620471"/>
                  <a:ext cx="439544" cy="1692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Yes Tras</a:t>
                  </a:r>
                </a:p>
              </p:txBody>
            </p:sp>
          </p:grpSp>
          <p:sp>
            <p:nvSpPr>
              <p:cNvPr id="92" name="ZoneTexte 91">
                <a:extLst>
                  <a:ext uri="{FF2B5EF4-FFF2-40B4-BE49-F238E27FC236}">
                    <a16:creationId xmlns="" xmlns:a16="http://schemas.microsoft.com/office/drawing/2014/main" id="{667BC553-50D0-B00F-99CD-B325B7FE2A60}"/>
                  </a:ext>
                </a:extLst>
              </p:cNvPr>
              <p:cNvSpPr txBox="1"/>
              <p:nvPr/>
            </p:nvSpPr>
            <p:spPr>
              <a:xfrm>
                <a:off x="5430977" y="5730156"/>
                <a:ext cx="8659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HER2 +HR-</a:t>
                </a:r>
              </a:p>
            </p:txBody>
          </p:sp>
        </p:grpSp>
        <p:grpSp>
          <p:nvGrpSpPr>
            <p:cNvPr id="104" name="Groupe 103">
              <a:extLst>
                <a:ext uri="{FF2B5EF4-FFF2-40B4-BE49-F238E27FC236}">
                  <a16:creationId xmlns="" xmlns:a16="http://schemas.microsoft.com/office/drawing/2014/main" id="{A0DBEA32-ECC5-7A62-0032-6D7A749E3083}"/>
                </a:ext>
              </a:extLst>
            </p:cNvPr>
            <p:cNvGrpSpPr/>
            <p:nvPr/>
          </p:nvGrpSpPr>
          <p:grpSpPr>
            <a:xfrm>
              <a:off x="6305607" y="4860515"/>
              <a:ext cx="944489" cy="1115862"/>
              <a:chOff x="6305607" y="4860515"/>
              <a:chExt cx="944489" cy="1115862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37AD1365-3E14-A035-404C-7CBD85719B68}"/>
                  </a:ext>
                </a:extLst>
              </p:cNvPr>
              <p:cNvSpPr/>
              <p:nvPr/>
            </p:nvSpPr>
            <p:spPr>
              <a:xfrm>
                <a:off x="6621021" y="4860515"/>
                <a:ext cx="313660" cy="78537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103" name="ZoneTexte 102">
                <a:extLst>
                  <a:ext uri="{FF2B5EF4-FFF2-40B4-BE49-F238E27FC236}">
                    <a16:creationId xmlns="" xmlns:a16="http://schemas.microsoft.com/office/drawing/2014/main" id="{8AB76F8E-DD57-2970-2596-302FF6EF2E0C}"/>
                  </a:ext>
                </a:extLst>
              </p:cNvPr>
              <p:cNvSpPr txBox="1"/>
              <p:nvPr/>
            </p:nvSpPr>
            <p:spPr>
              <a:xfrm>
                <a:off x="6305607" y="5730156"/>
                <a:ext cx="9444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TRIPLE NEG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0082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2607" y="89844"/>
            <a:ext cx="11043886" cy="696037"/>
          </a:xfrm>
        </p:spPr>
        <p:txBody>
          <a:bodyPr anchor="ctr"/>
          <a:lstStyle/>
          <a:p>
            <a:r>
              <a:rPr lang="fr-FR" dirty="0"/>
              <a:t>Une désescalade possible : l’essai ADAPT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Nitz</a:t>
            </a:r>
            <a:r>
              <a:rPr lang="en-GB" dirty="0"/>
              <a:t> et al. Lancet </a:t>
            </a:r>
            <a:r>
              <a:rPr lang="en-GB" dirty="0" err="1"/>
              <a:t>Oncol</a:t>
            </a:r>
            <a:r>
              <a:rPr lang="en-GB" dirty="0"/>
              <a:t> 2022 ; </a:t>
            </a:r>
            <a:r>
              <a:rPr lang="en-GB" dirty="0" err="1"/>
              <a:t>Nitz</a:t>
            </a:r>
            <a:r>
              <a:rPr lang="en-GB" dirty="0"/>
              <a:t> et al. Annals </a:t>
            </a:r>
            <a:r>
              <a:rPr lang="en-GB" dirty="0" err="1"/>
              <a:t>Oncol</a:t>
            </a:r>
            <a:r>
              <a:rPr lang="en-GB" dirty="0"/>
              <a:t> 2017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="" xmlns:a16="http://schemas.microsoft.com/office/drawing/2014/main" id="{12EBC757-4EC2-2C64-A915-B88BCFE921A4}"/>
              </a:ext>
            </a:extLst>
          </p:cNvPr>
          <p:cNvGrpSpPr/>
          <p:nvPr/>
        </p:nvGrpSpPr>
        <p:grpSpPr>
          <a:xfrm>
            <a:off x="1636479" y="1791946"/>
            <a:ext cx="2796524" cy="3629930"/>
            <a:chOff x="1382479" y="2122323"/>
            <a:chExt cx="2796524" cy="3629930"/>
          </a:xfrm>
        </p:grpSpPr>
        <p:sp>
          <p:nvSpPr>
            <p:cNvPr id="32" name="Text Box 4">
              <a:extLst>
                <a:ext uri="{FF2B5EF4-FFF2-40B4-BE49-F238E27FC236}">
                  <a16:creationId xmlns="" xmlns:a16="http://schemas.microsoft.com/office/drawing/2014/main" id="{41E60147-C83C-C34B-370F-3E52798CA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5000" y="4165296"/>
              <a:ext cx="17211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</a:defRPr>
              </a:lvl9pPr>
            </a:lstStyle>
            <a:p>
              <a:pPr algn="ctr" eaLnBrk="1" hangingPunct="1">
                <a:defRPr/>
              </a:pPr>
              <a:r>
                <a:rPr lang="da-DK" sz="1000" dirty="0" err="1">
                  <a:solidFill>
                    <a:srgbClr val="7F7F7F"/>
                  </a:solidFill>
                  <a:latin typeface="Arial"/>
                  <a:ea typeface="+mn-ea"/>
                  <a:cs typeface="Arial"/>
                </a:rPr>
                <a:t>pCR</a:t>
              </a:r>
              <a:r>
                <a:rPr lang="da-DK" sz="1000" dirty="0">
                  <a:solidFill>
                    <a:srgbClr val="7F7F7F"/>
                  </a:solidFill>
                  <a:latin typeface="Arial"/>
                  <a:ea typeface="+mn-ea"/>
                  <a:cs typeface="Arial"/>
                </a:rPr>
                <a:t> rate (%)</a:t>
              </a:r>
            </a:p>
          </p:txBody>
        </p:sp>
        <p:grpSp>
          <p:nvGrpSpPr>
            <p:cNvPr id="77" name="Groupe 76">
              <a:extLst>
                <a:ext uri="{FF2B5EF4-FFF2-40B4-BE49-F238E27FC236}">
                  <a16:creationId xmlns="" xmlns:a16="http://schemas.microsoft.com/office/drawing/2014/main" id="{BD059815-2932-EA3D-B730-E8A1E46114ED}"/>
                </a:ext>
              </a:extLst>
            </p:cNvPr>
            <p:cNvGrpSpPr/>
            <p:nvPr/>
          </p:nvGrpSpPr>
          <p:grpSpPr>
            <a:xfrm>
              <a:off x="1628702" y="2122323"/>
              <a:ext cx="2550301" cy="3629930"/>
              <a:chOff x="1628702" y="2122323"/>
              <a:chExt cx="2550301" cy="3629930"/>
            </a:xfrm>
          </p:grpSpPr>
          <p:graphicFrame>
            <p:nvGraphicFramePr>
              <p:cNvPr id="3" name="Graphique 2">
                <a:extLst>
                  <a:ext uri="{FF2B5EF4-FFF2-40B4-BE49-F238E27FC236}">
                    <a16:creationId xmlns="" xmlns:a16="http://schemas.microsoft.com/office/drawing/2014/main" id="{335546C9-DC1C-21F0-DB5D-CCA58443CC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79703387"/>
                  </p:ext>
                </p:extLst>
              </p:nvPr>
            </p:nvGraphicFramePr>
            <p:xfrm>
              <a:off x="1628702" y="2844954"/>
              <a:ext cx="2038776" cy="288690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7" name="ZoneTexte 26">
                <a:extLst>
                  <a:ext uri="{FF2B5EF4-FFF2-40B4-BE49-F238E27FC236}">
                    <a16:creationId xmlns="" xmlns:a16="http://schemas.microsoft.com/office/drawing/2014/main" id="{F8DB5806-9113-BE80-386D-3522EFBA0582}"/>
                  </a:ext>
                </a:extLst>
              </p:cNvPr>
              <p:cNvSpPr txBox="1"/>
              <p:nvPr/>
            </p:nvSpPr>
            <p:spPr>
              <a:xfrm>
                <a:off x="2292774" y="5352143"/>
                <a:ext cx="5100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 algn="ctr"/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(T+P)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="" xmlns:a16="http://schemas.microsoft.com/office/drawing/2014/main" id="{E273EF75-2DBD-3ACA-56C3-9AE9451DCEDB}"/>
                  </a:ext>
                </a:extLst>
              </p:cNvPr>
              <p:cNvSpPr txBox="1"/>
              <p:nvPr/>
            </p:nvSpPr>
            <p:spPr>
              <a:xfrm>
                <a:off x="2976430" y="5352143"/>
                <a:ext cx="12025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algn="ctr"/>
                <a:r>
                  <a:rPr lang="fr-FR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(T+P + Paclitaxel)</a:t>
                </a:r>
              </a:p>
            </p:txBody>
          </p:sp>
          <p:grpSp>
            <p:nvGrpSpPr>
              <p:cNvPr id="47" name="Groupe 46">
                <a:extLst>
                  <a:ext uri="{FF2B5EF4-FFF2-40B4-BE49-F238E27FC236}">
                    <a16:creationId xmlns="" xmlns:a16="http://schemas.microsoft.com/office/drawing/2014/main" id="{B6A428FB-2122-11E6-753B-E3B2A5586DA8}"/>
                  </a:ext>
                </a:extLst>
              </p:cNvPr>
              <p:cNvGrpSpPr/>
              <p:nvPr/>
            </p:nvGrpSpPr>
            <p:grpSpPr>
              <a:xfrm>
                <a:off x="2135005" y="3707622"/>
                <a:ext cx="825615" cy="1636032"/>
                <a:chOff x="2135005" y="3737672"/>
                <a:chExt cx="825615" cy="1636032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079792FB-A288-702E-B0EC-0134F4402A8C}"/>
                    </a:ext>
                  </a:extLst>
                </p:cNvPr>
                <p:cNvSpPr/>
                <p:nvPr/>
              </p:nvSpPr>
              <p:spPr>
                <a:xfrm>
                  <a:off x="2166550" y="4333602"/>
                  <a:ext cx="381263" cy="104010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34,4%</a:t>
                  </a:r>
                </a:p>
              </p:txBody>
            </p:sp>
            <p:grpSp>
              <p:nvGrpSpPr>
                <p:cNvPr id="38" name="Groupe 37">
                  <a:extLst>
                    <a:ext uri="{FF2B5EF4-FFF2-40B4-BE49-F238E27FC236}">
                      <a16:creationId xmlns="" xmlns:a16="http://schemas.microsoft.com/office/drawing/2014/main" id="{B9A8D8B6-83E6-876B-AC1B-CCAD7DD6AF22}"/>
                    </a:ext>
                  </a:extLst>
                </p:cNvPr>
                <p:cNvGrpSpPr/>
                <p:nvPr/>
              </p:nvGrpSpPr>
              <p:grpSpPr>
                <a:xfrm>
                  <a:off x="2284473" y="3997712"/>
                  <a:ext cx="145416" cy="624468"/>
                  <a:chOff x="2296701" y="3997712"/>
                  <a:chExt cx="145416" cy="624468"/>
                </a:xfrm>
              </p:grpSpPr>
              <p:cxnSp>
                <p:nvCxnSpPr>
                  <p:cNvPr id="34" name="Connecteur droit 33">
                    <a:extLst>
                      <a:ext uri="{FF2B5EF4-FFF2-40B4-BE49-F238E27FC236}">
                        <a16:creationId xmlns="" xmlns:a16="http://schemas.microsoft.com/office/drawing/2014/main" id="{363791F1-D7CA-CB18-E773-C2ACBEDB5C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3997712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droit 35">
                    <a:extLst>
                      <a:ext uri="{FF2B5EF4-FFF2-40B4-BE49-F238E27FC236}">
                        <a16:creationId xmlns="" xmlns:a16="http://schemas.microsoft.com/office/drawing/2014/main" id="{73F589C5-4E90-8F53-71A4-2352261887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69409" y="3997712"/>
                    <a:ext cx="0" cy="624468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droit 36">
                    <a:extLst>
                      <a:ext uri="{FF2B5EF4-FFF2-40B4-BE49-F238E27FC236}">
                        <a16:creationId xmlns="" xmlns:a16="http://schemas.microsoft.com/office/drawing/2014/main" id="{89A4996A-4C77-AC77-7505-CB791200A6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4616605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ZoneTexte 38">
                  <a:extLst>
                    <a:ext uri="{FF2B5EF4-FFF2-40B4-BE49-F238E27FC236}">
                      <a16:creationId xmlns="" xmlns:a16="http://schemas.microsoft.com/office/drawing/2014/main" id="{52DF4885-2E9F-33A0-FCB7-46147CDB5C4F}"/>
                    </a:ext>
                  </a:extLst>
                </p:cNvPr>
                <p:cNvSpPr txBox="1"/>
                <p:nvPr/>
              </p:nvSpPr>
              <p:spPr>
                <a:xfrm>
                  <a:off x="2135005" y="3737672"/>
                  <a:ext cx="44435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31/90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44B7A484-4698-A0B0-1C1A-928CCDF95AE9}"/>
                    </a:ext>
                  </a:extLst>
                </p:cNvPr>
                <p:cNvSpPr/>
                <p:nvPr/>
              </p:nvSpPr>
              <p:spPr>
                <a:xfrm>
                  <a:off x="2547812" y="4622181"/>
                  <a:ext cx="381263" cy="75152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24,4%</a:t>
                  </a:r>
                </a:p>
              </p:txBody>
            </p:sp>
            <p:grpSp>
              <p:nvGrpSpPr>
                <p:cNvPr id="41" name="Groupe 40">
                  <a:extLst>
                    <a:ext uri="{FF2B5EF4-FFF2-40B4-BE49-F238E27FC236}">
                      <a16:creationId xmlns="" xmlns:a16="http://schemas.microsoft.com/office/drawing/2014/main" id="{74B00CC3-1654-73BC-1656-1C69E6351BBD}"/>
                    </a:ext>
                  </a:extLst>
                </p:cNvPr>
                <p:cNvGrpSpPr/>
                <p:nvPr/>
              </p:nvGrpSpPr>
              <p:grpSpPr>
                <a:xfrm>
                  <a:off x="2665735" y="4333602"/>
                  <a:ext cx="145416" cy="567892"/>
                  <a:chOff x="2296701" y="4054288"/>
                  <a:chExt cx="145416" cy="567892"/>
                </a:xfrm>
              </p:grpSpPr>
              <p:cxnSp>
                <p:nvCxnSpPr>
                  <p:cNvPr id="42" name="Connecteur droit 41">
                    <a:extLst>
                      <a:ext uri="{FF2B5EF4-FFF2-40B4-BE49-F238E27FC236}">
                        <a16:creationId xmlns="" xmlns:a16="http://schemas.microsoft.com/office/drawing/2014/main" id="{1CF4D865-4260-9BD6-1606-1BD684FAB2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4059045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necteur droit 42">
                    <a:extLst>
                      <a:ext uri="{FF2B5EF4-FFF2-40B4-BE49-F238E27FC236}">
                        <a16:creationId xmlns="" xmlns:a16="http://schemas.microsoft.com/office/drawing/2014/main" id="{16F02F58-F769-F0CD-8759-3D48A7481B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69409" y="4054288"/>
                    <a:ext cx="0" cy="56789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eur droit 43">
                    <a:extLst>
                      <a:ext uri="{FF2B5EF4-FFF2-40B4-BE49-F238E27FC236}">
                        <a16:creationId xmlns="" xmlns:a16="http://schemas.microsoft.com/office/drawing/2014/main" id="{5F844313-70D2-C546-D4F2-DB9A0774F3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4616605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ZoneTexte 44">
                  <a:extLst>
                    <a:ext uri="{FF2B5EF4-FFF2-40B4-BE49-F238E27FC236}">
                      <a16:creationId xmlns="" xmlns:a16="http://schemas.microsoft.com/office/drawing/2014/main" id="{B634D2B1-AC53-5CF1-2654-3851B7E85D03}"/>
                    </a:ext>
                  </a:extLst>
                </p:cNvPr>
                <p:cNvSpPr txBox="1"/>
                <p:nvPr/>
              </p:nvSpPr>
              <p:spPr>
                <a:xfrm>
                  <a:off x="2516267" y="4016986"/>
                  <a:ext cx="44435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22/90</a:t>
                  </a:r>
                </a:p>
              </p:txBody>
            </p:sp>
          </p:grpSp>
          <p:grpSp>
            <p:nvGrpSpPr>
              <p:cNvPr id="63" name="Groupe 62">
                <a:extLst>
                  <a:ext uri="{FF2B5EF4-FFF2-40B4-BE49-F238E27FC236}">
                    <a16:creationId xmlns="" xmlns:a16="http://schemas.microsoft.com/office/drawing/2014/main" id="{C3CFBA02-A641-408F-4FFB-EC1CDDFADE3C}"/>
                  </a:ext>
                </a:extLst>
              </p:cNvPr>
              <p:cNvGrpSpPr/>
              <p:nvPr/>
            </p:nvGrpSpPr>
            <p:grpSpPr>
              <a:xfrm>
                <a:off x="3164909" y="2122323"/>
                <a:ext cx="825615" cy="3221331"/>
                <a:chOff x="3164909" y="2152373"/>
                <a:chExt cx="825615" cy="3221331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="" xmlns:a16="http://schemas.microsoft.com/office/drawing/2014/main" id="{9A038099-5DE3-F695-2F6A-3B2338B48812}"/>
                    </a:ext>
                  </a:extLst>
                </p:cNvPr>
                <p:cNvSpPr/>
                <p:nvPr/>
              </p:nvSpPr>
              <p:spPr>
                <a:xfrm>
                  <a:off x="3196453" y="2642685"/>
                  <a:ext cx="381263" cy="273101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90,5%</a:t>
                  </a:r>
                </a:p>
              </p:txBody>
            </p:sp>
            <p:grpSp>
              <p:nvGrpSpPr>
                <p:cNvPr id="51" name="Groupe 50">
                  <a:extLst>
                    <a:ext uri="{FF2B5EF4-FFF2-40B4-BE49-F238E27FC236}">
                      <a16:creationId xmlns="" xmlns:a16="http://schemas.microsoft.com/office/drawing/2014/main" id="{4DBD691C-24D0-A8A0-F5F5-BF3ABF818693}"/>
                    </a:ext>
                  </a:extLst>
                </p:cNvPr>
                <p:cNvGrpSpPr/>
                <p:nvPr/>
              </p:nvGrpSpPr>
              <p:grpSpPr>
                <a:xfrm>
                  <a:off x="3314376" y="2412413"/>
                  <a:ext cx="145416" cy="624468"/>
                  <a:chOff x="2296701" y="3997712"/>
                  <a:chExt cx="145416" cy="624468"/>
                </a:xfrm>
              </p:grpSpPr>
              <p:cxnSp>
                <p:nvCxnSpPr>
                  <p:cNvPr id="59" name="Connecteur droit 58">
                    <a:extLst>
                      <a:ext uri="{FF2B5EF4-FFF2-40B4-BE49-F238E27FC236}">
                        <a16:creationId xmlns="" xmlns:a16="http://schemas.microsoft.com/office/drawing/2014/main" id="{3B80543B-5DE9-1A1E-1D37-89BC5F1BAC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3997712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eur droit 59">
                    <a:extLst>
                      <a:ext uri="{FF2B5EF4-FFF2-40B4-BE49-F238E27FC236}">
                        <a16:creationId xmlns="" xmlns:a16="http://schemas.microsoft.com/office/drawing/2014/main" id="{08E8AFE6-50F9-558D-0EDD-BA6E90E894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69409" y="3997712"/>
                    <a:ext cx="0" cy="624468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eur droit 60">
                    <a:extLst>
                      <a:ext uri="{FF2B5EF4-FFF2-40B4-BE49-F238E27FC236}">
                        <a16:creationId xmlns="" xmlns:a16="http://schemas.microsoft.com/office/drawing/2014/main" id="{E629C3B5-7956-3F9B-56D4-78088E268E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4616605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ZoneTexte 51">
                  <a:extLst>
                    <a:ext uri="{FF2B5EF4-FFF2-40B4-BE49-F238E27FC236}">
                      <a16:creationId xmlns="" xmlns:a16="http://schemas.microsoft.com/office/drawing/2014/main" id="{31A9CBA1-BD82-500F-6DAF-5DB027F2FD42}"/>
                    </a:ext>
                  </a:extLst>
                </p:cNvPr>
                <p:cNvSpPr txBox="1"/>
                <p:nvPr/>
              </p:nvSpPr>
              <p:spPr>
                <a:xfrm>
                  <a:off x="3164909" y="2152373"/>
                  <a:ext cx="44435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38/42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="" xmlns:a16="http://schemas.microsoft.com/office/drawing/2014/main" id="{C828165E-BA5F-65B6-6041-4828AD255786}"/>
                    </a:ext>
                  </a:extLst>
                </p:cNvPr>
                <p:cNvSpPr/>
                <p:nvPr/>
              </p:nvSpPr>
              <p:spPr>
                <a:xfrm>
                  <a:off x="3577715" y="2980934"/>
                  <a:ext cx="381263" cy="239276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78,6%</a:t>
                  </a:r>
                </a:p>
              </p:txBody>
            </p:sp>
            <p:grpSp>
              <p:nvGrpSpPr>
                <p:cNvPr id="54" name="Groupe 53">
                  <a:extLst>
                    <a:ext uri="{FF2B5EF4-FFF2-40B4-BE49-F238E27FC236}">
                      <a16:creationId xmlns="" xmlns:a16="http://schemas.microsoft.com/office/drawing/2014/main" id="{1E87A8C5-F1D4-C4BA-CF83-50B3062218C2}"/>
                    </a:ext>
                  </a:extLst>
                </p:cNvPr>
                <p:cNvGrpSpPr/>
                <p:nvPr/>
              </p:nvGrpSpPr>
              <p:grpSpPr>
                <a:xfrm>
                  <a:off x="3695638" y="2642685"/>
                  <a:ext cx="145416" cy="814970"/>
                  <a:chOff x="2296701" y="4054288"/>
                  <a:chExt cx="145416" cy="814970"/>
                </a:xfrm>
              </p:grpSpPr>
              <p:cxnSp>
                <p:nvCxnSpPr>
                  <p:cNvPr id="56" name="Connecteur droit 55">
                    <a:extLst>
                      <a:ext uri="{FF2B5EF4-FFF2-40B4-BE49-F238E27FC236}">
                        <a16:creationId xmlns="" xmlns:a16="http://schemas.microsoft.com/office/drawing/2014/main" id="{AD48A914-F6DE-189F-203C-2B6181F30C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4059045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necteur droit 56">
                    <a:extLst>
                      <a:ext uri="{FF2B5EF4-FFF2-40B4-BE49-F238E27FC236}">
                        <a16:creationId xmlns="" xmlns:a16="http://schemas.microsoft.com/office/drawing/2014/main" id="{C77CAB59-8957-E0BE-1994-EEFB45F8F8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69409" y="4054288"/>
                    <a:ext cx="0" cy="81497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57">
                    <a:extLst>
                      <a:ext uri="{FF2B5EF4-FFF2-40B4-BE49-F238E27FC236}">
                        <a16:creationId xmlns="" xmlns:a16="http://schemas.microsoft.com/office/drawing/2014/main" id="{DC5EB835-83A7-4D8E-E987-3E80FE2458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701" y="4869258"/>
                    <a:ext cx="145416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ZoneTexte 54">
                  <a:extLst>
                    <a:ext uri="{FF2B5EF4-FFF2-40B4-BE49-F238E27FC236}">
                      <a16:creationId xmlns="" xmlns:a16="http://schemas.microsoft.com/office/drawing/2014/main" id="{021FE695-A19F-E8CA-D300-DC4A56214BA0}"/>
                    </a:ext>
                  </a:extLst>
                </p:cNvPr>
                <p:cNvSpPr txBox="1"/>
                <p:nvPr/>
              </p:nvSpPr>
              <p:spPr>
                <a:xfrm>
                  <a:off x="3546171" y="2326069"/>
                  <a:ext cx="44435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33/42</a:t>
                  </a:r>
                </a:p>
              </p:txBody>
            </p:sp>
          </p:grpSp>
          <p:grpSp>
            <p:nvGrpSpPr>
              <p:cNvPr id="68" name="Groupe 67">
                <a:extLst>
                  <a:ext uri="{FF2B5EF4-FFF2-40B4-BE49-F238E27FC236}">
                    <a16:creationId xmlns="" xmlns:a16="http://schemas.microsoft.com/office/drawing/2014/main" id="{4FC885A5-B2FF-CE32-8637-E795EE2FD470}"/>
                  </a:ext>
                </a:extLst>
              </p:cNvPr>
              <p:cNvGrpSpPr/>
              <p:nvPr/>
            </p:nvGrpSpPr>
            <p:grpSpPr>
              <a:xfrm>
                <a:off x="2020329" y="2355707"/>
                <a:ext cx="921712" cy="403137"/>
                <a:chOff x="981777" y="2086748"/>
                <a:chExt cx="921712" cy="403137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="" xmlns:a16="http://schemas.microsoft.com/office/drawing/2014/main" id="{0E18B45D-987D-1998-C809-9249F6B8745D}"/>
                    </a:ext>
                  </a:extLst>
                </p:cNvPr>
                <p:cNvSpPr/>
                <p:nvPr/>
              </p:nvSpPr>
              <p:spPr>
                <a:xfrm>
                  <a:off x="981777" y="2349176"/>
                  <a:ext cx="144379" cy="6597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5" name="ZoneTexte 64">
                  <a:extLst>
                    <a:ext uri="{FF2B5EF4-FFF2-40B4-BE49-F238E27FC236}">
                      <a16:creationId xmlns="" xmlns:a16="http://schemas.microsoft.com/office/drawing/2014/main" id="{5B4BC9DB-5E12-4C26-9B3E-52215B124583}"/>
                    </a:ext>
                  </a:extLst>
                </p:cNvPr>
                <p:cNvSpPr txBox="1"/>
                <p:nvPr/>
              </p:nvSpPr>
              <p:spPr>
                <a:xfrm>
                  <a:off x="1088842" y="2274441"/>
                  <a:ext cx="7120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ypT0, ypN0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9587B862-BA89-CFDE-4BA2-CB48B9C11BDF}"/>
                    </a:ext>
                  </a:extLst>
                </p:cNvPr>
                <p:cNvSpPr/>
                <p:nvPr/>
              </p:nvSpPr>
              <p:spPr>
                <a:xfrm>
                  <a:off x="981777" y="2161483"/>
                  <a:ext cx="144379" cy="6597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ZoneTexte 66">
                  <a:extLst>
                    <a:ext uri="{FF2B5EF4-FFF2-40B4-BE49-F238E27FC236}">
                      <a16:creationId xmlns="" xmlns:a16="http://schemas.microsoft.com/office/drawing/2014/main" id="{6D1479B9-C205-5EAD-CCB7-A7EAB67653B9}"/>
                    </a:ext>
                  </a:extLst>
                </p:cNvPr>
                <p:cNvSpPr txBox="1"/>
                <p:nvPr/>
              </p:nvSpPr>
              <p:spPr>
                <a:xfrm>
                  <a:off x="1088842" y="2086748"/>
                  <a:ext cx="814647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ypT0/</a:t>
                  </a:r>
                  <a:r>
                    <a:rPr lang="fr-FR" sz="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is</a:t>
                  </a:r>
                  <a:r>
                    <a:rPr lang="fr-FR" sz="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ypN0</a:t>
                  </a:r>
                </a:p>
              </p:txBody>
            </p:sp>
          </p:grpSp>
        </p:grpSp>
      </p:grpSp>
      <p:sp>
        <p:nvSpPr>
          <p:cNvPr id="69" name="Rectangle à coins arrondis 10">
            <a:extLst>
              <a:ext uri="{FF2B5EF4-FFF2-40B4-BE49-F238E27FC236}">
                <a16:creationId xmlns="" xmlns:a16="http://schemas.microsoft.com/office/drawing/2014/main" id="{04784A1B-4D0A-2423-B866-17916FB4C2F7}"/>
              </a:ext>
            </a:extLst>
          </p:cNvPr>
          <p:cNvSpPr/>
          <p:nvPr/>
        </p:nvSpPr>
        <p:spPr>
          <a:xfrm>
            <a:off x="1564964" y="1684004"/>
            <a:ext cx="4601698" cy="382542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7AF7B5A2-4D7E-0D43-2696-FE421BCDC53A}"/>
              </a:ext>
            </a:extLst>
          </p:cNvPr>
          <p:cNvSpPr txBox="1"/>
          <p:nvPr/>
        </p:nvSpPr>
        <p:spPr>
          <a:xfrm>
            <a:off x="1684613" y="1531207"/>
            <a:ext cx="226502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fr-FR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Tras+Per</a:t>
            </a:r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paclitaxel </a:t>
            </a:r>
            <a:r>
              <a:rPr lang="fr-FR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</a:t>
            </a:r>
            <a:endParaRPr lang="fr-F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e 75">
            <a:extLst>
              <a:ext uri="{FF2B5EF4-FFF2-40B4-BE49-F238E27FC236}">
                <a16:creationId xmlns="" xmlns:a16="http://schemas.microsoft.com/office/drawing/2014/main" id="{9BBBB074-DC43-3859-0EAB-7CABDA0383C4}"/>
              </a:ext>
            </a:extLst>
          </p:cNvPr>
          <p:cNvGrpSpPr/>
          <p:nvPr/>
        </p:nvGrpSpPr>
        <p:grpSpPr>
          <a:xfrm>
            <a:off x="4346681" y="2838212"/>
            <a:ext cx="1678665" cy="1517004"/>
            <a:chOff x="4071783" y="3058650"/>
            <a:chExt cx="1678665" cy="1517004"/>
          </a:xfrm>
        </p:grpSpPr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2B1BE60A-C884-F825-21D2-E69C662F2DD5}"/>
                </a:ext>
              </a:extLst>
            </p:cNvPr>
            <p:cNvSpPr txBox="1"/>
            <p:nvPr/>
          </p:nvSpPr>
          <p:spPr>
            <a:xfrm>
              <a:off x="4316241" y="3058650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pCR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matters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lèche vers la droite 72">
              <a:extLst>
                <a:ext uri="{FF2B5EF4-FFF2-40B4-BE49-F238E27FC236}">
                  <a16:creationId xmlns="" xmlns:a16="http://schemas.microsoft.com/office/drawing/2014/main" id="{D1595BDB-8C43-CD40-781A-D3923B15C37E}"/>
                </a:ext>
              </a:extLst>
            </p:cNvPr>
            <p:cNvSpPr/>
            <p:nvPr/>
          </p:nvSpPr>
          <p:spPr>
            <a:xfrm>
              <a:off x="4483976" y="3390874"/>
              <a:ext cx="854278" cy="42447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74" name="Content Placeholder 8">
              <a:extLst>
                <a:ext uri="{FF2B5EF4-FFF2-40B4-BE49-F238E27FC236}">
                  <a16:creationId xmlns="" xmlns:a16="http://schemas.microsoft.com/office/drawing/2014/main" id="{2151544E-147D-97D1-BE4E-9D8E3794847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1523030"/>
                </p:ext>
              </p:extLst>
            </p:nvPr>
          </p:nvGraphicFramePr>
          <p:xfrm>
            <a:off x="4296325" y="4179404"/>
            <a:ext cx="1229580" cy="39625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614790">
                    <a:extLst>
                      <a:ext uri="{9D8B030D-6E8A-4147-A177-3AD203B41FA5}">
                        <a16:colId xmlns="" xmlns:a16="http://schemas.microsoft.com/office/drawing/2014/main" val="2275183721"/>
                      </a:ext>
                    </a:extLst>
                  </a:gridCol>
                  <a:gridCol w="614790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</a:tblGrid>
                <a:tr h="1800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Arm A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088264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  <a:tabLst/>
                        </a:pPr>
                        <a:r>
                          <a:rPr lang="fr-FR" altLang="zh-CN" sz="700" u="none" strike="noStrike" kern="1200" cap="none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  <a:sym typeface="Arial"/>
                          </a:rPr>
                          <a:t>Arm B</a:t>
                        </a:r>
                        <a:endParaRPr lang="en-GB" altLang="zh-CN" sz="70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endParaRPr>
                      </a:p>
                    </a:txBody>
                    <a:tcPr marL="7625" marR="7625" marT="7625" marB="0" anchor="ctr"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180000">
                  <a:tc>
                    <a:txBody>
                      <a:bodyPr/>
                      <a:lstStyle/>
                      <a:p>
                        <a:pPr marL="0" marR="0" lvl="0" indent="0" algn="ctr" defTabSz="1088264" rtl="0" eaLnBrk="1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-US" sz="700" b="1" u="none" strike="noStrike" kern="1200" cap="none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rPr>
                          <a:t>9 (29.0%)</a:t>
                        </a:r>
                      </a:p>
                    </a:txBody>
                    <a:tcPr marL="91450" marR="91450" marT="45725" marB="45725" anchor="ctr"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088283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  <a:tabLst/>
                          <a:defRPr/>
                        </a:pPr>
                        <a:r>
                          <a:rPr kumimoji="0" lang="en-GB" altLang="zh-CN" sz="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MS PGothic" pitchFamily="34" charset="-128"/>
                            <a:cs typeface="Arial" panose="020B0604020202020204" pitchFamily="34" charset="0"/>
                          </a:rPr>
                          <a:t>30 (79.0%)</a:t>
                        </a:r>
                      </a:p>
                    </a:txBody>
                    <a:tcPr marL="7625" marR="7625" marT="7625" marB="0" anchor="ctr"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21197E1D-CE8A-0271-EAB7-4994E3AF5DEB}"/>
                </a:ext>
              </a:extLst>
            </p:cNvPr>
            <p:cNvSpPr txBox="1"/>
            <p:nvPr/>
          </p:nvSpPr>
          <p:spPr>
            <a:xfrm>
              <a:off x="4071783" y="3791869"/>
              <a:ext cx="16786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further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CT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r>
                <a:rPr lang="fr-FR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pCR</a:t>
              </a:r>
              <a:endParaRPr lang="fr-FR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4" name="Tableau 83">
            <a:extLst>
              <a:ext uri="{FF2B5EF4-FFF2-40B4-BE49-F238E27FC236}">
                <a16:creationId xmlns="" xmlns:a16="http://schemas.microsoft.com/office/drawing/2014/main" id="{7DBEE60F-A6B6-D712-F4FD-F0124A644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47444"/>
              </p:ext>
            </p:extLst>
          </p:nvPr>
        </p:nvGraphicFramePr>
        <p:xfrm>
          <a:off x="6725747" y="4524741"/>
          <a:ext cx="400983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83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8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830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83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830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080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fr-FR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fr-FR" sz="9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fr-FR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900" dirty="0">
                        <a:solidFill>
                          <a:srgbClr val="6C6C6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6C6C6C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4326660"/>
                  </a:ext>
                </a:extLst>
              </a:tr>
            </a:tbl>
          </a:graphicData>
        </a:graphic>
      </p:graphicFrame>
      <p:grpSp>
        <p:nvGrpSpPr>
          <p:cNvPr id="102" name="Groupe 101">
            <a:extLst>
              <a:ext uri="{FF2B5EF4-FFF2-40B4-BE49-F238E27FC236}">
                <a16:creationId xmlns="" xmlns:a16="http://schemas.microsoft.com/office/drawing/2014/main" id="{8F1A72EB-D447-F751-5F67-01D4A423DB13}"/>
              </a:ext>
            </a:extLst>
          </p:cNvPr>
          <p:cNvGrpSpPr/>
          <p:nvPr/>
        </p:nvGrpSpPr>
        <p:grpSpPr>
          <a:xfrm>
            <a:off x="6402495" y="1791946"/>
            <a:ext cx="4082115" cy="2822451"/>
            <a:chOff x="7649368" y="1788127"/>
            <a:chExt cx="4082115" cy="2822451"/>
          </a:xfrm>
        </p:grpSpPr>
        <p:grpSp>
          <p:nvGrpSpPr>
            <p:cNvPr id="93" name="Groupe 92">
              <a:extLst>
                <a:ext uri="{FF2B5EF4-FFF2-40B4-BE49-F238E27FC236}">
                  <a16:creationId xmlns="" xmlns:a16="http://schemas.microsoft.com/office/drawing/2014/main" id="{AC5D5C59-06BC-873E-7CE1-3EC2AC7575ED}"/>
                </a:ext>
              </a:extLst>
            </p:cNvPr>
            <p:cNvGrpSpPr/>
            <p:nvPr/>
          </p:nvGrpSpPr>
          <p:grpSpPr>
            <a:xfrm>
              <a:off x="7649368" y="2241030"/>
              <a:ext cx="4082115" cy="2369548"/>
              <a:chOff x="7649368" y="2241030"/>
              <a:chExt cx="4082115" cy="2369548"/>
            </a:xfrm>
          </p:grpSpPr>
          <p:graphicFrame>
            <p:nvGraphicFramePr>
              <p:cNvPr id="79" name="Graphique 78">
                <a:extLst>
                  <a:ext uri="{FF2B5EF4-FFF2-40B4-BE49-F238E27FC236}">
                    <a16:creationId xmlns="" xmlns:a16="http://schemas.microsoft.com/office/drawing/2014/main" id="{96FD970F-1F29-97C7-C694-FEF33AB5D19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40638466"/>
                  </p:ext>
                </p:extLst>
              </p:nvPr>
            </p:nvGraphicFramePr>
            <p:xfrm>
              <a:off x="7879016" y="2241030"/>
              <a:ext cx="3852467" cy="21584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0" name="Text Box 4">
                <a:extLst>
                  <a:ext uri="{FF2B5EF4-FFF2-40B4-BE49-F238E27FC236}">
                    <a16:creationId xmlns="" xmlns:a16="http://schemas.microsoft.com/office/drawing/2014/main" id="{2873DE49-4B9F-E745-65E9-34CAED7BE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063310" y="3197165"/>
                <a:ext cx="141833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10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Disease-free</a:t>
                </a:r>
                <a:r>
                  <a:rPr lang="da-DK" sz="1000" dirty="0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 </a:t>
                </a:r>
                <a:r>
                  <a:rPr lang="da-DK" sz="1000" dirty="0" err="1">
                    <a:solidFill>
                      <a:srgbClr val="7F7F7F"/>
                    </a:solidFill>
                    <a:latin typeface="Arial"/>
                    <a:ea typeface="+mn-ea"/>
                    <a:cs typeface="Arial"/>
                  </a:rPr>
                  <a:t>survival</a:t>
                </a:r>
                <a:endParaRPr lang="da-DK" sz="1000" dirty="0">
                  <a:solidFill>
                    <a:srgbClr val="7F7F7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1" name="Text Box 4">
                <a:extLst>
                  <a:ext uri="{FF2B5EF4-FFF2-40B4-BE49-F238E27FC236}">
                    <a16:creationId xmlns="" xmlns:a16="http://schemas.microsoft.com/office/drawing/2014/main" id="{7093EA98-808F-C45B-7E18-2D37F1ED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9501" y="4364357"/>
                <a:ext cx="71149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a-DK" sz="1000" dirty="0" err="1">
                    <a:solidFill>
                      <a:srgbClr val="FFFFFF">
                        <a:lumMod val="50000"/>
                      </a:srgbClr>
                    </a:solidFill>
                    <a:latin typeface="Arial"/>
                    <a:ea typeface="+mn-ea"/>
                    <a:cs typeface="Arial"/>
                  </a:rPr>
                  <a:t>Months</a:t>
                </a:r>
                <a:endParaRPr lang="da-DK" sz="1000" dirty="0">
                  <a:solidFill>
                    <a:srgbClr val="FFFFFF">
                      <a:lumMod val="50000"/>
                    </a:srgb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0" name="Forme libre 89">
                <a:extLst>
                  <a:ext uri="{FF2B5EF4-FFF2-40B4-BE49-F238E27FC236}">
                    <a16:creationId xmlns="" xmlns:a16="http://schemas.microsoft.com/office/drawing/2014/main" id="{945C2822-8CEB-BC95-03C6-54B4FEBFCD82}"/>
                  </a:ext>
                </a:extLst>
              </p:cNvPr>
              <p:cNvSpPr/>
              <p:nvPr/>
            </p:nvSpPr>
            <p:spPr>
              <a:xfrm>
                <a:off x="8283039" y="2303814"/>
                <a:ext cx="3307278" cy="89065"/>
              </a:xfrm>
              <a:custGeom>
                <a:avLst/>
                <a:gdLst>
                  <a:gd name="connsiteX0" fmla="*/ 3307278 w 3307278"/>
                  <a:gd name="connsiteY0" fmla="*/ 89065 h 89065"/>
                  <a:gd name="connsiteX1" fmla="*/ 1128156 w 3307278"/>
                  <a:gd name="connsiteY1" fmla="*/ 89065 h 89065"/>
                  <a:gd name="connsiteX2" fmla="*/ 1128156 w 3307278"/>
                  <a:gd name="connsiteY2" fmla="*/ 0 h 89065"/>
                  <a:gd name="connsiteX3" fmla="*/ 1068779 w 3307278"/>
                  <a:gd name="connsiteY3" fmla="*/ 5938 h 89065"/>
                  <a:gd name="connsiteX4" fmla="*/ 0 w 3307278"/>
                  <a:gd name="connsiteY4" fmla="*/ 5938 h 8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7278" h="89065">
                    <a:moveTo>
                      <a:pt x="3307278" y="89065"/>
                    </a:moveTo>
                    <a:lnTo>
                      <a:pt x="1128156" y="89065"/>
                    </a:lnTo>
                    <a:lnTo>
                      <a:pt x="1128156" y="0"/>
                    </a:lnTo>
                    <a:lnTo>
                      <a:pt x="1068779" y="5938"/>
                    </a:lnTo>
                    <a:lnTo>
                      <a:pt x="0" y="5938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Forme libre 85">
                <a:extLst>
                  <a:ext uri="{FF2B5EF4-FFF2-40B4-BE49-F238E27FC236}">
                    <a16:creationId xmlns="" xmlns:a16="http://schemas.microsoft.com/office/drawing/2014/main" id="{9723B72F-1C08-7D49-7BDE-F8F97820A3C3}"/>
                  </a:ext>
                </a:extLst>
              </p:cNvPr>
              <p:cNvSpPr/>
              <p:nvPr/>
            </p:nvSpPr>
            <p:spPr>
              <a:xfrm>
                <a:off x="8259288" y="2321626"/>
                <a:ext cx="3325091" cy="326571"/>
              </a:xfrm>
              <a:custGeom>
                <a:avLst/>
                <a:gdLst>
                  <a:gd name="connsiteX0" fmla="*/ 3325091 w 3325091"/>
                  <a:gd name="connsiteY0" fmla="*/ 326571 h 326571"/>
                  <a:gd name="connsiteX1" fmla="*/ 3325091 w 3325091"/>
                  <a:gd name="connsiteY1" fmla="*/ 261257 h 326571"/>
                  <a:gd name="connsiteX2" fmla="*/ 1615044 w 3325091"/>
                  <a:gd name="connsiteY2" fmla="*/ 261257 h 326571"/>
                  <a:gd name="connsiteX3" fmla="*/ 1615044 w 3325091"/>
                  <a:gd name="connsiteY3" fmla="*/ 207818 h 326571"/>
                  <a:gd name="connsiteX4" fmla="*/ 1525980 w 3325091"/>
                  <a:gd name="connsiteY4" fmla="*/ 207818 h 326571"/>
                  <a:gd name="connsiteX5" fmla="*/ 1525980 w 3325091"/>
                  <a:gd name="connsiteY5" fmla="*/ 207818 h 326571"/>
                  <a:gd name="connsiteX6" fmla="*/ 1525980 w 3325091"/>
                  <a:gd name="connsiteY6" fmla="*/ 207818 h 326571"/>
                  <a:gd name="connsiteX7" fmla="*/ 1525980 w 3325091"/>
                  <a:gd name="connsiteY7" fmla="*/ 207818 h 326571"/>
                  <a:gd name="connsiteX8" fmla="*/ 1525980 w 3325091"/>
                  <a:gd name="connsiteY8" fmla="*/ 160317 h 326571"/>
                  <a:gd name="connsiteX9" fmla="*/ 1264722 w 3325091"/>
                  <a:gd name="connsiteY9" fmla="*/ 160317 h 326571"/>
                  <a:gd name="connsiteX10" fmla="*/ 1264722 w 3325091"/>
                  <a:gd name="connsiteY10" fmla="*/ 106878 h 326571"/>
                  <a:gd name="connsiteX11" fmla="*/ 855024 w 3325091"/>
                  <a:gd name="connsiteY11" fmla="*/ 106878 h 326571"/>
                  <a:gd name="connsiteX12" fmla="*/ 855024 w 3325091"/>
                  <a:gd name="connsiteY12" fmla="*/ 53439 h 326571"/>
                  <a:gd name="connsiteX13" fmla="*/ 368135 w 3325091"/>
                  <a:gd name="connsiteY13" fmla="*/ 53439 h 326571"/>
                  <a:gd name="connsiteX14" fmla="*/ 368135 w 3325091"/>
                  <a:gd name="connsiteY14" fmla="*/ 0 h 326571"/>
                  <a:gd name="connsiteX15" fmla="*/ 0 w 3325091"/>
                  <a:gd name="connsiteY15" fmla="*/ 0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25091" h="326571">
                    <a:moveTo>
                      <a:pt x="3325091" y="326571"/>
                    </a:moveTo>
                    <a:lnTo>
                      <a:pt x="3325091" y="261257"/>
                    </a:lnTo>
                    <a:lnTo>
                      <a:pt x="1615044" y="261257"/>
                    </a:lnTo>
                    <a:lnTo>
                      <a:pt x="1615044" y="207818"/>
                    </a:lnTo>
                    <a:lnTo>
                      <a:pt x="1525980" y="207818"/>
                    </a:lnTo>
                    <a:lnTo>
                      <a:pt x="1525980" y="207818"/>
                    </a:lnTo>
                    <a:lnTo>
                      <a:pt x="1525980" y="207818"/>
                    </a:lnTo>
                    <a:lnTo>
                      <a:pt x="1525980" y="207818"/>
                    </a:lnTo>
                    <a:lnTo>
                      <a:pt x="1525980" y="160317"/>
                    </a:lnTo>
                    <a:lnTo>
                      <a:pt x="1264722" y="160317"/>
                    </a:lnTo>
                    <a:lnTo>
                      <a:pt x="1264722" y="106878"/>
                    </a:lnTo>
                    <a:lnTo>
                      <a:pt x="855024" y="106878"/>
                    </a:lnTo>
                    <a:lnTo>
                      <a:pt x="855024" y="53439"/>
                    </a:lnTo>
                    <a:lnTo>
                      <a:pt x="368135" y="53439"/>
                    </a:lnTo>
                    <a:lnTo>
                      <a:pt x="368135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Forme libre 87">
                <a:extLst>
                  <a:ext uri="{FF2B5EF4-FFF2-40B4-BE49-F238E27FC236}">
                    <a16:creationId xmlns="" xmlns:a16="http://schemas.microsoft.com/office/drawing/2014/main" id="{18A26ECD-D29E-0FA7-AE79-3C783F98F138}"/>
                  </a:ext>
                </a:extLst>
              </p:cNvPr>
              <p:cNvSpPr/>
              <p:nvPr/>
            </p:nvSpPr>
            <p:spPr>
              <a:xfrm>
                <a:off x="8283039" y="2315688"/>
                <a:ext cx="3307278" cy="89065"/>
              </a:xfrm>
              <a:custGeom>
                <a:avLst/>
                <a:gdLst>
                  <a:gd name="connsiteX0" fmla="*/ 3307278 w 3307278"/>
                  <a:gd name="connsiteY0" fmla="*/ 89065 h 89065"/>
                  <a:gd name="connsiteX1" fmla="*/ 1128156 w 3307278"/>
                  <a:gd name="connsiteY1" fmla="*/ 89065 h 89065"/>
                  <a:gd name="connsiteX2" fmla="*/ 1128156 w 3307278"/>
                  <a:gd name="connsiteY2" fmla="*/ 0 h 89065"/>
                  <a:gd name="connsiteX3" fmla="*/ 1068779 w 3307278"/>
                  <a:gd name="connsiteY3" fmla="*/ 5938 h 89065"/>
                  <a:gd name="connsiteX4" fmla="*/ 0 w 3307278"/>
                  <a:gd name="connsiteY4" fmla="*/ 5938 h 89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7278" h="89065">
                    <a:moveTo>
                      <a:pt x="3307278" y="89065"/>
                    </a:moveTo>
                    <a:lnTo>
                      <a:pt x="1128156" y="89065"/>
                    </a:lnTo>
                    <a:lnTo>
                      <a:pt x="1128156" y="0"/>
                    </a:lnTo>
                    <a:lnTo>
                      <a:pt x="1068779" y="5938"/>
                    </a:lnTo>
                    <a:lnTo>
                      <a:pt x="0" y="5938"/>
                    </a:ln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="" xmlns:a16="http://schemas.microsoft.com/office/drawing/2014/main" id="{D20370DB-C4D3-B22C-8FA3-B3D131FFE5CD}"/>
                  </a:ext>
                </a:extLst>
              </p:cNvPr>
              <p:cNvSpPr txBox="1"/>
              <p:nvPr/>
            </p:nvSpPr>
            <p:spPr>
              <a:xfrm>
                <a:off x="8423882" y="2532505"/>
                <a:ext cx="19223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5y-iDFS</a:t>
                </a:r>
              </a:p>
              <a:p>
                <a:r>
                  <a:rPr lang="fr-FR" sz="9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Arm B: 98% [84; 100]</a:t>
                </a:r>
              </a:p>
              <a:p>
                <a:r>
                  <a:rPr lang="fr-FR" sz="9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Arm A: </a:t>
                </a:r>
                <a:r>
                  <a:rPr lang="fr-FR" sz="900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  <a:r>
                  <a:rPr lang="fr-FR" sz="9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fr-FR" sz="900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fr-FR" sz="9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98% [78; 100]</a:t>
                </a:r>
              </a:p>
              <a:p>
                <a:r>
                  <a:rPr lang="fr-FR" sz="9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Arm A: non-</a:t>
                </a:r>
                <a:r>
                  <a:rPr lang="fr-FR" sz="9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  <a:r>
                  <a:rPr lang="fr-FR" sz="9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fr-FR" sz="9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fr-FR" sz="9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83% [69; 91]</a:t>
                </a:r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="" xmlns:a16="http://schemas.microsoft.com/office/drawing/2014/main" id="{FEBFA23C-AF7B-5A35-169B-ED7C84BDF1E5}"/>
                  </a:ext>
                </a:extLst>
              </p:cNvPr>
              <p:cNvSpPr txBox="1"/>
              <p:nvPr/>
            </p:nvSpPr>
            <p:spPr>
              <a:xfrm>
                <a:off x="8432925" y="3532476"/>
                <a:ext cx="2246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Non-</a:t>
                </a:r>
                <a:r>
                  <a:rPr lang="fr-FR" sz="9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fr-FR" sz="9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vs </a:t>
                </a:r>
                <a:r>
                  <a:rPr lang="fr-FR" sz="9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fr-FR" sz="9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 arm A:</a:t>
                </a:r>
              </a:p>
              <a:p>
                <a:r>
                  <a:rPr lang="fr-FR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HR 0.18, 95% CI : [0.02; 1.43]; p=0.106</a:t>
                </a:r>
                <a:endParaRPr lang="fr-FR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1" name="Groupe 100">
              <a:extLst>
                <a:ext uri="{FF2B5EF4-FFF2-40B4-BE49-F238E27FC236}">
                  <a16:creationId xmlns="" xmlns:a16="http://schemas.microsoft.com/office/drawing/2014/main" id="{C72A33D0-414A-6EBF-FF68-93325D6976CE}"/>
                </a:ext>
              </a:extLst>
            </p:cNvPr>
            <p:cNvGrpSpPr/>
            <p:nvPr/>
          </p:nvGrpSpPr>
          <p:grpSpPr>
            <a:xfrm>
              <a:off x="10347681" y="1788127"/>
              <a:ext cx="1109201" cy="520405"/>
              <a:chOff x="8193744" y="1489804"/>
              <a:chExt cx="1109201" cy="520405"/>
            </a:xfrm>
          </p:grpSpPr>
          <p:cxnSp>
            <p:nvCxnSpPr>
              <p:cNvPr id="95" name="Connecteur droit 94">
                <a:extLst>
                  <a:ext uri="{FF2B5EF4-FFF2-40B4-BE49-F238E27FC236}">
                    <a16:creationId xmlns="" xmlns:a16="http://schemas.microsoft.com/office/drawing/2014/main" id="{240534AE-7DFC-5F14-0F71-8D9BC683FC3C}"/>
                  </a:ext>
                </a:extLst>
              </p:cNvPr>
              <p:cNvCxnSpPr/>
              <p:nvPr/>
            </p:nvCxnSpPr>
            <p:spPr>
              <a:xfrm>
                <a:off x="8193744" y="1750760"/>
                <a:ext cx="142504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ZoneTexte 95">
                <a:extLst>
                  <a:ext uri="{FF2B5EF4-FFF2-40B4-BE49-F238E27FC236}">
                    <a16:creationId xmlns="" xmlns:a16="http://schemas.microsoft.com/office/drawing/2014/main" id="{AAD0F28D-FDA1-CB7D-F94E-D0CB7362066A}"/>
                  </a:ext>
                </a:extLst>
              </p:cNvPr>
              <p:cNvSpPr txBox="1"/>
              <p:nvPr/>
            </p:nvSpPr>
            <p:spPr>
              <a:xfrm>
                <a:off x="8281512" y="1638246"/>
                <a:ext cx="87716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>
                    <a:latin typeface="+mj-lt"/>
                  </a:rPr>
                  <a:t>A(T+P), </a:t>
                </a:r>
                <a:r>
                  <a:rPr lang="fr-FR" sz="800" dirty="0" err="1">
                    <a:latin typeface="+mj-lt"/>
                  </a:rPr>
                  <a:t>pCR</a:t>
                </a:r>
                <a:r>
                  <a:rPr lang="fr-FR" sz="800" dirty="0">
                    <a:latin typeface="+mj-lt"/>
                  </a:rPr>
                  <a:t>/</a:t>
                </a:r>
                <a:r>
                  <a:rPr lang="fr-FR" sz="800" dirty="0" err="1">
                    <a:latin typeface="+mj-lt"/>
                  </a:rPr>
                  <a:t>is</a:t>
                </a:r>
                <a:endParaRPr lang="fr-FR" sz="800" dirty="0">
                  <a:latin typeface="+mj-lt"/>
                </a:endParaRPr>
              </a:p>
            </p:txBody>
          </p:sp>
          <p:cxnSp>
            <p:nvCxnSpPr>
              <p:cNvPr id="97" name="Connecteur droit 96">
                <a:extLst>
                  <a:ext uri="{FF2B5EF4-FFF2-40B4-BE49-F238E27FC236}">
                    <a16:creationId xmlns="" xmlns:a16="http://schemas.microsoft.com/office/drawing/2014/main" id="{5528AC97-D737-3732-EE7D-D629332246A6}"/>
                  </a:ext>
                </a:extLst>
              </p:cNvPr>
              <p:cNvCxnSpPr/>
              <p:nvPr/>
            </p:nvCxnSpPr>
            <p:spPr>
              <a:xfrm>
                <a:off x="8193744" y="1602318"/>
                <a:ext cx="14250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ZoneTexte 97">
                <a:extLst>
                  <a:ext uri="{FF2B5EF4-FFF2-40B4-BE49-F238E27FC236}">
                    <a16:creationId xmlns="" xmlns:a16="http://schemas.microsoft.com/office/drawing/2014/main" id="{FF88E1C5-E423-0068-D645-93CD6562A6A1}"/>
                  </a:ext>
                </a:extLst>
              </p:cNvPr>
              <p:cNvSpPr txBox="1"/>
              <p:nvPr/>
            </p:nvSpPr>
            <p:spPr>
              <a:xfrm>
                <a:off x="8281512" y="1489804"/>
                <a:ext cx="10214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>
                    <a:latin typeface="+mj-lt"/>
                  </a:rPr>
                  <a:t>A(T+P), no </a:t>
                </a:r>
                <a:r>
                  <a:rPr lang="fr-FR" sz="800" dirty="0" err="1">
                    <a:latin typeface="+mj-lt"/>
                  </a:rPr>
                  <a:t>pCR</a:t>
                </a:r>
                <a:r>
                  <a:rPr lang="fr-FR" sz="800" dirty="0">
                    <a:latin typeface="+mj-lt"/>
                  </a:rPr>
                  <a:t>/</a:t>
                </a:r>
                <a:r>
                  <a:rPr lang="fr-FR" sz="800" dirty="0" err="1">
                    <a:latin typeface="+mj-lt"/>
                  </a:rPr>
                  <a:t>is</a:t>
                </a:r>
                <a:endParaRPr lang="fr-FR" sz="800" dirty="0">
                  <a:latin typeface="+mj-lt"/>
                </a:endParaRPr>
              </a:p>
            </p:txBody>
          </p:sp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FD613563-B852-CDB6-F6AE-973A6EAC467C}"/>
                  </a:ext>
                </a:extLst>
              </p:cNvPr>
              <p:cNvCxnSpPr/>
              <p:nvPr/>
            </p:nvCxnSpPr>
            <p:spPr>
              <a:xfrm>
                <a:off x="8193744" y="1907279"/>
                <a:ext cx="142504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ZoneTexte 99">
                <a:extLst>
                  <a:ext uri="{FF2B5EF4-FFF2-40B4-BE49-F238E27FC236}">
                    <a16:creationId xmlns="" xmlns:a16="http://schemas.microsoft.com/office/drawing/2014/main" id="{A4EF5CCC-5A50-D7A4-0439-0A32B369AB1C}"/>
                  </a:ext>
                </a:extLst>
              </p:cNvPr>
              <p:cNvSpPr txBox="1"/>
              <p:nvPr/>
            </p:nvSpPr>
            <p:spPr>
              <a:xfrm>
                <a:off x="8281512" y="1794765"/>
                <a:ext cx="74892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>
                    <a:latin typeface="+mj-lt"/>
                  </a:rPr>
                  <a:t>B(</a:t>
                </a:r>
                <a:r>
                  <a:rPr lang="fr-FR" sz="800" dirty="0" err="1">
                    <a:latin typeface="+mj-lt"/>
                  </a:rPr>
                  <a:t>T+P+Pac</a:t>
                </a:r>
                <a:r>
                  <a:rPr lang="fr-FR" sz="800" dirty="0">
                    <a:latin typeface="+mj-lt"/>
                  </a:rPr>
                  <a:t>)</a:t>
                </a:r>
              </a:p>
            </p:txBody>
          </p:sp>
        </p:grpSp>
      </p:grpSp>
      <p:sp>
        <p:nvSpPr>
          <p:cNvPr id="103" name="Rectangle à coins arrondis 10">
            <a:extLst>
              <a:ext uri="{FF2B5EF4-FFF2-40B4-BE49-F238E27FC236}">
                <a16:creationId xmlns="" xmlns:a16="http://schemas.microsoft.com/office/drawing/2014/main" id="{864CE426-0632-8F4B-CF2C-969DD6CC58A0}"/>
              </a:ext>
            </a:extLst>
          </p:cNvPr>
          <p:cNvSpPr/>
          <p:nvPr/>
        </p:nvSpPr>
        <p:spPr>
          <a:xfrm>
            <a:off x="6326435" y="1684004"/>
            <a:ext cx="4601698" cy="382542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24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002FDA8-6FF6-8CA6-78EB-D19B601DA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9309" y="1609391"/>
            <a:ext cx="10332000" cy="766245"/>
          </a:xfrm>
        </p:spPr>
        <p:txBody>
          <a:bodyPr/>
          <a:lstStyle/>
          <a:p>
            <a:r>
              <a:rPr lang="fr-FR" sz="1800" dirty="0"/>
              <a:t>Pour une patiente ayant un cancer du sein initial sans atteinte ganglionnaire et ayant une </a:t>
            </a:r>
            <a:r>
              <a:rPr lang="fr-FR" sz="1800" dirty="0" err="1"/>
              <a:t>pCR</a:t>
            </a:r>
            <a:r>
              <a:rPr lang="fr-FR" sz="1800" dirty="0"/>
              <a:t> après traitement </a:t>
            </a:r>
            <a:r>
              <a:rPr lang="fr-FR" sz="1800" dirty="0" err="1"/>
              <a:t>néoadjuvant</a:t>
            </a:r>
            <a:r>
              <a:rPr lang="fr-FR" sz="1800" dirty="0"/>
              <a:t> de type TCHP, le traitement adjuvant approprié est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Traitement adjuvant post </a:t>
            </a:r>
            <a:r>
              <a:rPr lang="fr-FR" dirty="0" err="1"/>
              <a:t>néoadjuvant</a:t>
            </a:r>
            <a:r>
              <a:rPr lang="fr-FR" dirty="0"/>
              <a:t> si NO initial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037968" y="2784389"/>
            <a:ext cx="10802114" cy="31097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206771" y="3220838"/>
            <a:ext cx="113838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lnSpc>
                <a:spcPts val="1500"/>
              </a:lnSpc>
              <a:defRPr sz="1400" b="1"/>
            </a:lvl1pPr>
          </a:lstStyle>
          <a:p>
            <a:r>
              <a:rPr lang="fr-FR" dirty="0" err="1"/>
              <a:t>Trastuzumab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3490258" y="3158830"/>
            <a:ext cx="620567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3509807" y="4125636"/>
            <a:ext cx="3162841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4127612" y="5189535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4,08%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3495912" y="2952884"/>
            <a:ext cx="0" cy="2710249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6848720" y="4190529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32,65%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129333A-6DA7-9F8D-CB1E-2D1A4DA3B1EE}"/>
              </a:ext>
            </a:extLst>
          </p:cNvPr>
          <p:cNvSpPr/>
          <p:nvPr/>
        </p:nvSpPr>
        <p:spPr>
          <a:xfrm>
            <a:off x="3490258" y="5102764"/>
            <a:ext cx="422715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272139" y="5176416"/>
            <a:ext cx="100348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lnSpc>
                <a:spcPts val="1500"/>
              </a:lnSpc>
              <a:defRPr sz="1400" b="1"/>
            </a:lvl1pPr>
          </a:lstStyle>
          <a:p>
            <a:r>
              <a:rPr lang="fr-FR" dirty="0"/>
              <a:t>Abstention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9919063" y="3208014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63,27%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1184567" y="4211628"/>
            <a:ext cx="227600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 err="1"/>
              <a:t>Trastuzumab</a:t>
            </a:r>
            <a:r>
              <a:rPr lang="fr-FR" sz="1400" b="1" dirty="0"/>
              <a:t> et </a:t>
            </a:r>
            <a:r>
              <a:rPr lang="fr-FR" sz="1400" b="1" dirty="0" err="1"/>
              <a:t>pertuzumab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9743327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Influence de la présentation initiale sur le risque de rechute malgré la </a:t>
            </a:r>
            <a:r>
              <a:rPr lang="fr-FR" dirty="0" err="1"/>
              <a:t>pCR</a:t>
            </a:r>
            <a:r>
              <a:rPr lang="fr-FR" dirty="0"/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Mackelenbergh</a:t>
            </a:r>
            <a:r>
              <a:rPr lang="fr-FR" dirty="0"/>
              <a:t> M. et al. JCO in </a:t>
            </a:r>
            <a:r>
              <a:rPr lang="fr-FR" dirty="0" err="1"/>
              <a:t>press</a:t>
            </a:r>
            <a:endParaRPr lang="en-GB" dirty="0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8F194A3-97F3-B6CE-5915-825F5DB83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99" t="27143" r="2284" b="6080"/>
          <a:stretch/>
        </p:blipFill>
        <p:spPr>
          <a:xfrm>
            <a:off x="8396838" y="1879382"/>
            <a:ext cx="3518541" cy="3829843"/>
          </a:xfrm>
          <a:prstGeom prst="rect">
            <a:avLst/>
          </a:prstGeom>
        </p:spPr>
      </p:pic>
      <p:graphicFrame>
        <p:nvGraphicFramePr>
          <p:cNvPr id="2" name="Content Placeholder 8">
            <a:extLst>
              <a:ext uri="{FF2B5EF4-FFF2-40B4-BE49-F238E27FC236}">
                <a16:creationId xmlns="" xmlns:a16="http://schemas.microsoft.com/office/drawing/2014/main" id="{539DEA76-378B-0F51-86B2-0E8361BE6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632650"/>
              </p:ext>
            </p:extLst>
          </p:nvPr>
        </p:nvGraphicFramePr>
        <p:xfrm>
          <a:off x="943003" y="1774767"/>
          <a:ext cx="5006039" cy="37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="" xmlns:a16="http://schemas.microsoft.com/office/drawing/2014/main" val="2275183721"/>
                    </a:ext>
                  </a:extLst>
                </a:gridCol>
                <a:gridCol w="118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2836121545"/>
                    </a:ext>
                  </a:extLst>
                </a:gridCol>
                <a:gridCol w="648000">
                  <a:extLst>
                    <a:ext uri="{9D8B030D-6E8A-4147-A177-3AD203B41FA5}">
                      <a16:colId xmlns="" xmlns:a16="http://schemas.microsoft.com/office/drawing/2014/main" val="1209093921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9464015"/>
                    </a:ext>
                  </a:extLst>
                </a:gridCol>
                <a:gridCol w="974039">
                  <a:extLst>
                    <a:ext uri="{9D8B030D-6E8A-4147-A177-3AD203B41FA5}">
                      <a16:colId xmlns="" xmlns:a16="http://schemas.microsoft.com/office/drawing/2014/main" val="1667582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endParaRPr lang="en-GB" altLang="zh-CN" sz="90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altLang="zh-CN" sz="90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N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altLang="zh-CN" sz="90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5y rate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altLang="zh-CN" sz="90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Hazard Ratio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6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GB" altLang="zh-CN" sz="90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95%CI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HR+ </a:t>
                      </a:r>
                      <a:r>
                        <a:rPr lang="en-US" sz="900" b="0" u="none" strike="noStrike" kern="1200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</a:t>
                      </a: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T1-2/N- (reference)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T3-4/N-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T1-2/N+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T3-4/N+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377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143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448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431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84.5%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73.2%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72.1%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60.9%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[0.51, 0.81]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[0.46, 0.77]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[0.28, 0.52]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HR+ </a:t>
                      </a:r>
                      <a:r>
                        <a:rPr lang="en-US" sz="900" b="0" u="none" strike="noStrike" kern="1200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</a:t>
                      </a: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T1-2/N- (reference)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T3-4/N-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T1-2/N+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T3-4/N+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212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91.4%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87.0%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83.6%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80.4%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0.84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[0.53, 1.35]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[0.33, 0.90]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[0.25, 0.85]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728482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HR- </a:t>
                      </a:r>
                      <a:r>
                        <a:rPr lang="en-US" sz="900" b="0" u="none" strike="noStrike" kern="1200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</a:t>
                      </a: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T1-2/N- (reference)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T3-4/N-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T1-2/N+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T3-4/N+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345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66.6%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59.1%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64.9%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45.4%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[0.48, 0.78]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[0,58, 1.00]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[0.33, 0.65]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109852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marL="0" marR="0" lvl="0" indent="0" algn="l" defTabSz="108826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HR- </a:t>
                      </a:r>
                      <a:r>
                        <a:rPr lang="en-US" sz="900" b="0" u="none" strike="noStrike" kern="1200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pCR</a:t>
                      </a:r>
                      <a:r>
                        <a:rPr lang="en-US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T1-2/N- (reference)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T3-4/N-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T1-2/N+</a:t>
                      </a:r>
                    </a:p>
                    <a:p>
                      <a:pPr marL="180000" marR="0" lvl="1" indent="0" algn="l" defTabSz="10882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T3-4/N+</a:t>
                      </a: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196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90.3%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79.3%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87.5%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82.4%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0.87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fr-FR" altLang="zh-CN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[0.40, 0.84]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[0,58, 1.29]</a:t>
                      </a:r>
                    </a:p>
                    <a:p>
                      <a:pPr marL="0" marR="0" lvl="0" indent="0" algn="ctr" defTabSz="108828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altLang="zh-CN" sz="900" b="0" u="none" strike="noStrike" kern="1200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[0.30, 0.83]</a:t>
                      </a:r>
                      <a:endParaRPr lang="zh-CN" altLang="en-US" sz="900" b="0" u="none" strike="noStrike" kern="1200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5" marR="7625" marT="76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1930742"/>
                  </a:ext>
                </a:extLst>
              </a:tr>
            </a:tbl>
          </a:graphicData>
        </a:graphic>
      </p:graphicFrame>
      <p:grpSp>
        <p:nvGrpSpPr>
          <p:cNvPr id="99" name="Groupe 98">
            <a:extLst>
              <a:ext uri="{FF2B5EF4-FFF2-40B4-BE49-F238E27FC236}">
                <a16:creationId xmlns="" xmlns:a16="http://schemas.microsoft.com/office/drawing/2014/main" id="{6B023DBA-BCBC-9CAC-52A1-9AEE5648332B}"/>
              </a:ext>
            </a:extLst>
          </p:cNvPr>
          <p:cNvGrpSpPr/>
          <p:nvPr/>
        </p:nvGrpSpPr>
        <p:grpSpPr>
          <a:xfrm>
            <a:off x="5784749" y="2175386"/>
            <a:ext cx="2403661" cy="3561699"/>
            <a:chOff x="5675120" y="2215978"/>
            <a:chExt cx="2403661" cy="3561699"/>
          </a:xfrm>
        </p:grpSpPr>
        <p:grpSp>
          <p:nvGrpSpPr>
            <p:cNvPr id="97" name="Groupe 96">
              <a:extLst>
                <a:ext uri="{FF2B5EF4-FFF2-40B4-BE49-F238E27FC236}">
                  <a16:creationId xmlns="" xmlns:a16="http://schemas.microsoft.com/office/drawing/2014/main" id="{6D44CC9D-DD33-73DA-7E3E-DF29B481958D}"/>
                </a:ext>
              </a:extLst>
            </p:cNvPr>
            <p:cNvGrpSpPr/>
            <p:nvPr/>
          </p:nvGrpSpPr>
          <p:grpSpPr>
            <a:xfrm>
              <a:off x="5675120" y="2215978"/>
              <a:ext cx="2403661" cy="3561699"/>
              <a:chOff x="5675120" y="2215978"/>
              <a:chExt cx="2403661" cy="3561699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="" xmlns:a16="http://schemas.microsoft.com/office/drawing/2014/main" id="{4C765F22-3ECC-5111-94B4-7C0B84952FE9}"/>
                  </a:ext>
                </a:extLst>
              </p:cNvPr>
              <p:cNvGrpSpPr/>
              <p:nvPr/>
            </p:nvGrpSpPr>
            <p:grpSpPr>
              <a:xfrm>
                <a:off x="5675120" y="5521759"/>
                <a:ext cx="335348" cy="255918"/>
                <a:chOff x="5973288" y="5902036"/>
                <a:chExt cx="335348" cy="255918"/>
              </a:xfrm>
            </p:grpSpPr>
            <p:sp>
              <p:nvSpPr>
                <p:cNvPr id="3" name="ZoneTexte 2">
                  <a:extLst>
                    <a:ext uri="{FF2B5EF4-FFF2-40B4-BE49-F238E27FC236}">
                      <a16:creationId xmlns="" xmlns:a16="http://schemas.microsoft.com/office/drawing/2014/main" id="{B41E7ECF-3237-7795-8962-F964B2E1B88D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33534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0.10</a:t>
                  </a:r>
                </a:p>
              </p:txBody>
            </p:sp>
            <p:cxnSp>
              <p:nvCxnSpPr>
                <p:cNvPr id="7" name="Connecteur droit 6">
                  <a:extLst>
                    <a:ext uri="{FF2B5EF4-FFF2-40B4-BE49-F238E27FC236}">
                      <a16:creationId xmlns="" xmlns:a16="http://schemas.microsoft.com/office/drawing/2014/main" id="{D3572A1C-4BD2-71EE-D445-C30F7686DE6C}"/>
                    </a:ext>
                  </a:extLst>
                </p:cNvPr>
                <p:cNvCxnSpPr>
                  <a:stCxn id="3" idx="0"/>
                </p:cNvCxnSpPr>
                <p:nvPr/>
              </p:nvCxnSpPr>
              <p:spPr>
                <a:xfrm flipV="1">
                  <a:off x="6140962" y="5902036"/>
                  <a:ext cx="0" cy="71252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e 8">
                <a:extLst>
                  <a:ext uri="{FF2B5EF4-FFF2-40B4-BE49-F238E27FC236}">
                    <a16:creationId xmlns="" xmlns:a16="http://schemas.microsoft.com/office/drawing/2014/main" id="{2231A765-8343-4217-5AC6-3F94253428BF}"/>
                  </a:ext>
                </a:extLst>
              </p:cNvPr>
              <p:cNvGrpSpPr/>
              <p:nvPr/>
            </p:nvGrpSpPr>
            <p:grpSpPr>
              <a:xfrm>
                <a:off x="6203572" y="5521759"/>
                <a:ext cx="335348" cy="255918"/>
                <a:chOff x="5973288" y="5902036"/>
                <a:chExt cx="335348" cy="255918"/>
              </a:xfrm>
            </p:grpSpPr>
            <p:sp>
              <p:nvSpPr>
                <p:cNvPr id="10" name="ZoneTexte 9">
                  <a:extLst>
                    <a:ext uri="{FF2B5EF4-FFF2-40B4-BE49-F238E27FC236}">
                      <a16:creationId xmlns="" xmlns:a16="http://schemas.microsoft.com/office/drawing/2014/main" id="{9857161B-4248-D11D-D00B-2630ECAFF749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33534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0.20</a:t>
                  </a:r>
                </a:p>
              </p:txBody>
            </p:sp>
            <p:cxnSp>
              <p:nvCxnSpPr>
                <p:cNvPr id="13" name="Connecteur droit 12">
                  <a:extLst>
                    <a:ext uri="{FF2B5EF4-FFF2-40B4-BE49-F238E27FC236}">
                      <a16:creationId xmlns="" xmlns:a16="http://schemas.microsoft.com/office/drawing/2014/main" id="{E97E543B-232E-2F71-2109-6DAF4F8F3B1D}"/>
                    </a:ext>
                  </a:extLst>
                </p:cNvPr>
                <p:cNvCxnSpPr>
                  <a:stCxn id="10" idx="0"/>
                </p:cNvCxnSpPr>
                <p:nvPr/>
              </p:nvCxnSpPr>
              <p:spPr>
                <a:xfrm flipV="1">
                  <a:off x="6140962" y="5902036"/>
                  <a:ext cx="0" cy="71252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e 14">
                <a:extLst>
                  <a:ext uri="{FF2B5EF4-FFF2-40B4-BE49-F238E27FC236}">
                    <a16:creationId xmlns="" xmlns:a16="http://schemas.microsoft.com/office/drawing/2014/main" id="{50F6F79A-CDE0-C5B3-F368-90BCBE3A4099}"/>
                  </a:ext>
                </a:extLst>
              </p:cNvPr>
              <p:cNvGrpSpPr/>
              <p:nvPr/>
            </p:nvGrpSpPr>
            <p:grpSpPr>
              <a:xfrm>
                <a:off x="6517470" y="5521759"/>
                <a:ext cx="335348" cy="255918"/>
                <a:chOff x="5973288" y="5902036"/>
                <a:chExt cx="335348" cy="255918"/>
              </a:xfrm>
            </p:grpSpPr>
            <p:sp>
              <p:nvSpPr>
                <p:cNvPr id="16" name="ZoneTexte 15">
                  <a:extLst>
                    <a:ext uri="{FF2B5EF4-FFF2-40B4-BE49-F238E27FC236}">
                      <a16:creationId xmlns="" xmlns:a16="http://schemas.microsoft.com/office/drawing/2014/main" id="{A06A9159-5797-DBC5-6876-550B70644525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33534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0.30</a:t>
                  </a:r>
                </a:p>
              </p:txBody>
            </p:sp>
            <p:cxnSp>
              <p:nvCxnSpPr>
                <p:cNvPr id="17" name="Connecteur droit 16">
                  <a:extLst>
                    <a:ext uri="{FF2B5EF4-FFF2-40B4-BE49-F238E27FC236}">
                      <a16:creationId xmlns="" xmlns:a16="http://schemas.microsoft.com/office/drawing/2014/main" id="{F5AA945F-D4CF-0A8A-482F-62BD74FE3249}"/>
                    </a:ext>
                  </a:extLst>
                </p:cNvPr>
                <p:cNvCxnSpPr>
                  <a:stCxn id="16" idx="0"/>
                </p:cNvCxnSpPr>
                <p:nvPr/>
              </p:nvCxnSpPr>
              <p:spPr>
                <a:xfrm flipV="1">
                  <a:off x="6140962" y="5902036"/>
                  <a:ext cx="0" cy="71252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e 17">
                <a:extLst>
                  <a:ext uri="{FF2B5EF4-FFF2-40B4-BE49-F238E27FC236}">
                    <a16:creationId xmlns="" xmlns:a16="http://schemas.microsoft.com/office/drawing/2014/main" id="{756789A8-1ECD-EFD6-33AD-40E24178886C}"/>
                  </a:ext>
                </a:extLst>
              </p:cNvPr>
              <p:cNvGrpSpPr/>
              <p:nvPr/>
            </p:nvGrpSpPr>
            <p:grpSpPr>
              <a:xfrm>
                <a:off x="6744933" y="5521759"/>
                <a:ext cx="335348" cy="255918"/>
                <a:chOff x="5973288" y="5902036"/>
                <a:chExt cx="335348" cy="255918"/>
              </a:xfrm>
            </p:grpSpPr>
            <p:sp>
              <p:nvSpPr>
                <p:cNvPr id="19" name="ZoneTexte 18">
                  <a:extLst>
                    <a:ext uri="{FF2B5EF4-FFF2-40B4-BE49-F238E27FC236}">
                      <a16:creationId xmlns="" xmlns:a16="http://schemas.microsoft.com/office/drawing/2014/main" id="{579BD841-1FBC-D13E-AF77-DDA5B344DEC0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33534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0.40</a:t>
                  </a:r>
                </a:p>
              </p:txBody>
            </p:sp>
            <p:cxnSp>
              <p:nvCxnSpPr>
                <p:cNvPr id="20" name="Connecteur droit 19">
                  <a:extLst>
                    <a:ext uri="{FF2B5EF4-FFF2-40B4-BE49-F238E27FC236}">
                      <a16:creationId xmlns="" xmlns:a16="http://schemas.microsoft.com/office/drawing/2014/main" id="{8C2AC4C6-70CC-7E34-9F69-DD06969D9AD6}"/>
                    </a:ext>
                  </a:extLst>
                </p:cNvPr>
                <p:cNvCxnSpPr>
                  <a:stCxn id="19" idx="0"/>
                </p:cNvCxnSpPr>
                <p:nvPr/>
              </p:nvCxnSpPr>
              <p:spPr>
                <a:xfrm flipV="1">
                  <a:off x="6140962" y="5902036"/>
                  <a:ext cx="0" cy="71252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e 20">
                <a:extLst>
                  <a:ext uri="{FF2B5EF4-FFF2-40B4-BE49-F238E27FC236}">
                    <a16:creationId xmlns="" xmlns:a16="http://schemas.microsoft.com/office/drawing/2014/main" id="{95F230E6-B98F-FDFD-B32C-CDDD0F395EF3}"/>
                  </a:ext>
                </a:extLst>
              </p:cNvPr>
              <p:cNvGrpSpPr/>
              <p:nvPr/>
            </p:nvGrpSpPr>
            <p:grpSpPr>
              <a:xfrm>
                <a:off x="6913255" y="5521759"/>
                <a:ext cx="335348" cy="255918"/>
                <a:chOff x="5973288" y="5902036"/>
                <a:chExt cx="335348" cy="255918"/>
              </a:xfrm>
            </p:grpSpPr>
            <p:sp>
              <p:nvSpPr>
                <p:cNvPr id="22" name="ZoneTexte 21">
                  <a:extLst>
                    <a:ext uri="{FF2B5EF4-FFF2-40B4-BE49-F238E27FC236}">
                      <a16:creationId xmlns="" xmlns:a16="http://schemas.microsoft.com/office/drawing/2014/main" id="{F919A05B-63AA-6E74-85FF-73832C7B9DA4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33534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0.50</a:t>
                  </a:r>
                </a:p>
              </p:txBody>
            </p:sp>
            <p:cxnSp>
              <p:nvCxnSpPr>
                <p:cNvPr id="23" name="Connecteur droit 22">
                  <a:extLst>
                    <a:ext uri="{FF2B5EF4-FFF2-40B4-BE49-F238E27FC236}">
                      <a16:creationId xmlns="" xmlns:a16="http://schemas.microsoft.com/office/drawing/2014/main" id="{28939949-D7E3-3567-0A2B-589EC3ADF75A}"/>
                    </a:ext>
                  </a:extLst>
                </p:cNvPr>
                <p:cNvCxnSpPr>
                  <a:stCxn id="22" idx="0"/>
                </p:cNvCxnSpPr>
                <p:nvPr/>
              </p:nvCxnSpPr>
              <p:spPr>
                <a:xfrm flipV="1">
                  <a:off x="6140962" y="5902036"/>
                  <a:ext cx="0" cy="71252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e 23">
                <a:extLst>
                  <a:ext uri="{FF2B5EF4-FFF2-40B4-BE49-F238E27FC236}">
                    <a16:creationId xmlns="" xmlns:a16="http://schemas.microsoft.com/office/drawing/2014/main" id="{2E900734-D314-E981-2159-629FC783008E}"/>
                  </a:ext>
                </a:extLst>
              </p:cNvPr>
              <p:cNvGrpSpPr/>
              <p:nvPr/>
            </p:nvGrpSpPr>
            <p:grpSpPr>
              <a:xfrm>
                <a:off x="7268097" y="5521759"/>
                <a:ext cx="335348" cy="255918"/>
                <a:chOff x="5973288" y="5902036"/>
                <a:chExt cx="335348" cy="255918"/>
              </a:xfrm>
            </p:grpSpPr>
            <p:sp>
              <p:nvSpPr>
                <p:cNvPr id="25" name="ZoneTexte 24">
                  <a:extLst>
                    <a:ext uri="{FF2B5EF4-FFF2-40B4-BE49-F238E27FC236}">
                      <a16:creationId xmlns="" xmlns:a16="http://schemas.microsoft.com/office/drawing/2014/main" id="{18130DCE-12BF-16A5-B255-F56BF638BA76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33534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0.80</a:t>
                  </a:r>
                </a:p>
              </p:txBody>
            </p:sp>
            <p:cxnSp>
              <p:nvCxnSpPr>
                <p:cNvPr id="26" name="Connecteur droit 25">
                  <a:extLst>
                    <a:ext uri="{FF2B5EF4-FFF2-40B4-BE49-F238E27FC236}">
                      <a16:creationId xmlns="" xmlns:a16="http://schemas.microsoft.com/office/drawing/2014/main" id="{497AEF78-3AB8-E520-476C-9BCB3BBF1714}"/>
                    </a:ext>
                  </a:extLst>
                </p:cNvPr>
                <p:cNvCxnSpPr>
                  <a:stCxn id="25" idx="0"/>
                </p:cNvCxnSpPr>
                <p:nvPr/>
              </p:nvCxnSpPr>
              <p:spPr>
                <a:xfrm flipV="1">
                  <a:off x="6140962" y="5902036"/>
                  <a:ext cx="0" cy="71252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e 26">
                <a:extLst>
                  <a:ext uri="{FF2B5EF4-FFF2-40B4-BE49-F238E27FC236}">
                    <a16:creationId xmlns="" xmlns:a16="http://schemas.microsoft.com/office/drawing/2014/main" id="{72C74DEA-2296-7BDE-F2F3-E20C5085A220}"/>
                  </a:ext>
                </a:extLst>
              </p:cNvPr>
              <p:cNvGrpSpPr/>
              <p:nvPr/>
            </p:nvGrpSpPr>
            <p:grpSpPr>
              <a:xfrm>
                <a:off x="7440969" y="2215978"/>
                <a:ext cx="292068" cy="3561699"/>
                <a:chOff x="5973288" y="2596255"/>
                <a:chExt cx="292068" cy="3561699"/>
              </a:xfrm>
            </p:grpSpPr>
            <p:sp>
              <p:nvSpPr>
                <p:cNvPr id="28" name="ZoneTexte 27">
                  <a:extLst>
                    <a:ext uri="{FF2B5EF4-FFF2-40B4-BE49-F238E27FC236}">
                      <a16:creationId xmlns="" xmlns:a16="http://schemas.microsoft.com/office/drawing/2014/main" id="{2EDC783B-B07C-AA86-F323-7BF65B50BA93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29206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1.0</a:t>
                  </a:r>
                </a:p>
              </p:txBody>
            </p:sp>
            <p:cxnSp>
              <p:nvCxnSpPr>
                <p:cNvPr id="29" name="Connecteur droit 28">
                  <a:extLst>
                    <a:ext uri="{FF2B5EF4-FFF2-40B4-BE49-F238E27FC236}">
                      <a16:creationId xmlns="" xmlns:a16="http://schemas.microsoft.com/office/drawing/2014/main" id="{ABA8348F-771A-E4D7-88A5-25F9485345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08502" y="2596255"/>
                  <a:ext cx="0" cy="3377033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e 31">
                <a:extLst>
                  <a:ext uri="{FF2B5EF4-FFF2-40B4-BE49-F238E27FC236}">
                    <a16:creationId xmlns="" xmlns:a16="http://schemas.microsoft.com/office/drawing/2014/main" id="{E3B4ECD2-88CB-BAA8-B750-E36C393C40D1}"/>
                  </a:ext>
                </a:extLst>
              </p:cNvPr>
              <p:cNvGrpSpPr/>
              <p:nvPr/>
            </p:nvGrpSpPr>
            <p:grpSpPr>
              <a:xfrm>
                <a:off x="7786713" y="5521759"/>
                <a:ext cx="292068" cy="255918"/>
                <a:chOff x="5973288" y="5902036"/>
                <a:chExt cx="292068" cy="255918"/>
              </a:xfrm>
            </p:grpSpPr>
            <p:sp>
              <p:nvSpPr>
                <p:cNvPr id="33" name="ZoneTexte 32">
                  <a:extLst>
                    <a:ext uri="{FF2B5EF4-FFF2-40B4-BE49-F238E27FC236}">
                      <a16:creationId xmlns="" xmlns:a16="http://schemas.microsoft.com/office/drawing/2014/main" id="{C3B14784-23D5-2A93-7F5A-FA85E00C1032}"/>
                    </a:ext>
                  </a:extLst>
                </p:cNvPr>
                <p:cNvSpPr txBox="1"/>
                <p:nvPr/>
              </p:nvSpPr>
              <p:spPr>
                <a:xfrm>
                  <a:off x="5973288" y="5973288"/>
                  <a:ext cx="292068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600" dirty="0">
                      <a:solidFill>
                        <a:schemeClr val="bg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1.5</a:t>
                  </a:r>
                </a:p>
              </p:txBody>
            </p:sp>
            <p:cxnSp>
              <p:nvCxnSpPr>
                <p:cNvPr id="34" name="Connecteur droit 33">
                  <a:extLst>
                    <a:ext uri="{FF2B5EF4-FFF2-40B4-BE49-F238E27FC236}">
                      <a16:creationId xmlns="" xmlns:a16="http://schemas.microsoft.com/office/drawing/2014/main" id="{5E37D03F-2F74-6509-5970-6A61BFBF2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08502" y="5902036"/>
                  <a:ext cx="0" cy="71252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Connecteur droit 36">
                <a:extLst>
                  <a:ext uri="{FF2B5EF4-FFF2-40B4-BE49-F238E27FC236}">
                    <a16:creationId xmlns="" xmlns:a16="http://schemas.microsoft.com/office/drawing/2014/main" id="{EE730A06-AA7A-E207-1123-EB91CEE1F5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342" y="5521759"/>
                <a:ext cx="0" cy="7125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="" xmlns:a16="http://schemas.microsoft.com/office/drawing/2014/main" id="{DDB48C51-E72C-3E2E-6B77-1388806B1AA0}"/>
                  </a:ext>
                </a:extLst>
              </p:cNvPr>
              <p:cNvCxnSpPr/>
              <p:nvPr/>
            </p:nvCxnSpPr>
            <p:spPr>
              <a:xfrm>
                <a:off x="5842794" y="5521759"/>
                <a:ext cx="2079133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>
              <a:extLst>
                <a:ext uri="{FF2B5EF4-FFF2-40B4-BE49-F238E27FC236}">
                  <a16:creationId xmlns="" xmlns:a16="http://schemas.microsoft.com/office/drawing/2014/main" id="{05BC3EC8-AA5F-BBF6-98F7-FCF0B078F208}"/>
                </a:ext>
              </a:extLst>
            </p:cNvPr>
            <p:cNvGrpSpPr/>
            <p:nvPr/>
          </p:nvGrpSpPr>
          <p:grpSpPr>
            <a:xfrm>
              <a:off x="6685144" y="5286745"/>
              <a:ext cx="750627" cy="46800"/>
              <a:chOff x="8242096" y="4867845"/>
              <a:chExt cx="750627" cy="46800"/>
            </a:xfrm>
          </p:grpSpPr>
          <p:cxnSp>
            <p:nvCxnSpPr>
              <p:cNvPr id="45" name="Connecteur droit 44">
                <a:extLst>
                  <a:ext uri="{FF2B5EF4-FFF2-40B4-BE49-F238E27FC236}">
                    <a16:creationId xmlns="" xmlns:a16="http://schemas.microsoft.com/office/drawing/2014/main" id="{1FFEEF0C-6921-BE43-2D99-7B189AF416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2096" y="4891245"/>
                <a:ext cx="750627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60CDE86F-796E-0B06-4F49-EF6A09F62A25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46800" cy="4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="" xmlns:a16="http://schemas.microsoft.com/office/drawing/2014/main" id="{2364DE1E-CC62-3FA1-9AC4-8C3BE6163043}"/>
                </a:ext>
              </a:extLst>
            </p:cNvPr>
            <p:cNvGrpSpPr/>
            <p:nvPr/>
          </p:nvGrpSpPr>
          <p:grpSpPr>
            <a:xfrm>
              <a:off x="7221342" y="5156370"/>
              <a:ext cx="565371" cy="46800"/>
              <a:chOff x="8364312" y="4867845"/>
              <a:chExt cx="565371" cy="46800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="" xmlns:a16="http://schemas.microsoft.com/office/drawing/2014/main" id="{74D3683E-0500-836F-D290-0B700A944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4312" y="4891245"/>
                <a:ext cx="565371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2455A216-4F65-85A8-E8D9-7EE8D88AC57A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46800" cy="4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="" xmlns:a16="http://schemas.microsoft.com/office/drawing/2014/main" id="{553A4EA5-D52B-DC70-4A6A-2CC38E074777}"/>
                </a:ext>
              </a:extLst>
            </p:cNvPr>
            <p:cNvGrpSpPr/>
            <p:nvPr/>
          </p:nvGrpSpPr>
          <p:grpSpPr>
            <a:xfrm>
              <a:off x="6902895" y="4983086"/>
              <a:ext cx="565371" cy="46800"/>
              <a:chOff x="8364312" y="4867845"/>
              <a:chExt cx="565371" cy="46800"/>
            </a:xfrm>
          </p:grpSpPr>
          <p:cxnSp>
            <p:nvCxnSpPr>
              <p:cNvPr id="53" name="Connecteur droit 52">
                <a:extLst>
                  <a:ext uri="{FF2B5EF4-FFF2-40B4-BE49-F238E27FC236}">
                    <a16:creationId xmlns="" xmlns:a16="http://schemas.microsoft.com/office/drawing/2014/main" id="{7A079831-79EC-F39D-4F96-CFC77A9D9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4312" y="4891245"/>
                <a:ext cx="565371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30E416F2-4BD1-D294-E679-CD50CD4E7C08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46800" cy="4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="" xmlns:a16="http://schemas.microsoft.com/office/drawing/2014/main" id="{6C226CD7-06FB-C41A-6D2F-FD07E9985818}"/>
                </a:ext>
              </a:extLst>
            </p:cNvPr>
            <p:cNvGrpSpPr/>
            <p:nvPr/>
          </p:nvGrpSpPr>
          <p:grpSpPr>
            <a:xfrm>
              <a:off x="6711824" y="4459722"/>
              <a:ext cx="565371" cy="72000"/>
              <a:chOff x="8364312" y="4867845"/>
              <a:chExt cx="565371" cy="72000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="" xmlns:a16="http://schemas.microsoft.com/office/drawing/2014/main" id="{7A8A0925-8122-1F80-0A65-CAD10B3CD8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4312" y="4903845"/>
                <a:ext cx="565371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D4829F84-E672-7984-8391-2EB50DF6E2E1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72000" cy="7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="" xmlns:a16="http://schemas.microsoft.com/office/drawing/2014/main" id="{72349C8F-3C5C-EEE8-4134-B406D8BA676E}"/>
                </a:ext>
              </a:extLst>
            </p:cNvPr>
            <p:cNvGrpSpPr/>
            <p:nvPr/>
          </p:nvGrpSpPr>
          <p:grpSpPr>
            <a:xfrm>
              <a:off x="7214010" y="4309696"/>
              <a:ext cx="389435" cy="46800"/>
              <a:chOff x="8470711" y="4867845"/>
              <a:chExt cx="389435" cy="46800"/>
            </a:xfrm>
          </p:grpSpPr>
          <p:cxnSp>
            <p:nvCxnSpPr>
              <p:cNvPr id="59" name="Connecteur droit 58">
                <a:extLst>
                  <a:ext uri="{FF2B5EF4-FFF2-40B4-BE49-F238E27FC236}">
                    <a16:creationId xmlns="" xmlns:a16="http://schemas.microsoft.com/office/drawing/2014/main" id="{288502A1-8AB4-3DB0-246F-DB5A3D800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0711" y="4891245"/>
                <a:ext cx="38943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2DD6D937-2B62-B946-FE71-900351B1A037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46800" cy="4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="" xmlns:a16="http://schemas.microsoft.com/office/drawing/2014/main" id="{88E80CAA-9898-BF98-E694-F798E26D059C}"/>
                </a:ext>
              </a:extLst>
            </p:cNvPr>
            <p:cNvGrpSpPr/>
            <p:nvPr/>
          </p:nvGrpSpPr>
          <p:grpSpPr>
            <a:xfrm>
              <a:off x="7071675" y="4156723"/>
              <a:ext cx="323651" cy="72000"/>
              <a:chOff x="8497331" y="4867845"/>
              <a:chExt cx="323651" cy="72000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="" xmlns:a16="http://schemas.microsoft.com/office/drawing/2014/main" id="{28FF3B0D-C460-957C-2A12-FF69D6965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7331" y="4903845"/>
                <a:ext cx="323651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BE25CAC9-72E9-142E-6886-002A90693230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72000" cy="7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8" name="Groupe 67">
              <a:extLst>
                <a:ext uri="{FF2B5EF4-FFF2-40B4-BE49-F238E27FC236}">
                  <a16:creationId xmlns="" xmlns:a16="http://schemas.microsoft.com/office/drawing/2014/main" id="{8EBE9425-216B-32F3-4DFF-70BEF029E5ED}"/>
                </a:ext>
              </a:extLst>
            </p:cNvPr>
            <p:cNvGrpSpPr/>
            <p:nvPr/>
          </p:nvGrpSpPr>
          <p:grpSpPr>
            <a:xfrm>
              <a:off x="6538920" y="3659832"/>
              <a:ext cx="946737" cy="46800"/>
              <a:chOff x="8182295" y="4867845"/>
              <a:chExt cx="946737" cy="46800"/>
            </a:xfrm>
          </p:grpSpPr>
          <p:cxnSp>
            <p:nvCxnSpPr>
              <p:cNvPr id="69" name="Connecteur droit 68">
                <a:extLst>
                  <a:ext uri="{FF2B5EF4-FFF2-40B4-BE49-F238E27FC236}">
                    <a16:creationId xmlns="" xmlns:a16="http://schemas.microsoft.com/office/drawing/2014/main" id="{91FF7120-77A5-C1BE-9897-2A9FBF099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2295" y="4891245"/>
                <a:ext cx="946737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CD1CA67D-1D6B-A754-6990-DCDD5C4E8EA5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46800" cy="4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="" xmlns:a16="http://schemas.microsoft.com/office/drawing/2014/main" id="{F1F893C1-E7EC-1F4A-95C0-E93C93CD5C28}"/>
                </a:ext>
              </a:extLst>
            </p:cNvPr>
            <p:cNvGrpSpPr/>
            <p:nvPr/>
          </p:nvGrpSpPr>
          <p:grpSpPr>
            <a:xfrm>
              <a:off x="6744933" y="3516303"/>
              <a:ext cx="787524" cy="46800"/>
              <a:chOff x="8245476" y="4867845"/>
              <a:chExt cx="787524" cy="46800"/>
            </a:xfrm>
          </p:grpSpPr>
          <p:cxnSp>
            <p:nvCxnSpPr>
              <p:cNvPr id="74" name="Connecteur droit 73">
                <a:extLst>
                  <a:ext uri="{FF2B5EF4-FFF2-40B4-BE49-F238E27FC236}">
                    <a16:creationId xmlns="" xmlns:a16="http://schemas.microsoft.com/office/drawing/2014/main" id="{53652979-27DE-3175-2C8A-9485BD1BC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5476" y="4891245"/>
                <a:ext cx="787524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8B554482-C489-FE24-D337-2B4A020BA5AB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46800" cy="4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="" xmlns:a16="http://schemas.microsoft.com/office/drawing/2014/main" id="{154F7841-EB7F-1ABC-F734-9C32371FDCCD}"/>
                </a:ext>
              </a:extLst>
            </p:cNvPr>
            <p:cNvGrpSpPr/>
            <p:nvPr/>
          </p:nvGrpSpPr>
          <p:grpSpPr>
            <a:xfrm>
              <a:off x="7138695" y="3332646"/>
              <a:ext cx="703111" cy="46800"/>
              <a:chOff x="8318467" y="4867845"/>
              <a:chExt cx="703111" cy="46800"/>
            </a:xfrm>
          </p:grpSpPr>
          <p:cxnSp>
            <p:nvCxnSpPr>
              <p:cNvPr id="79" name="Connecteur droit 78">
                <a:extLst>
                  <a:ext uri="{FF2B5EF4-FFF2-40B4-BE49-F238E27FC236}">
                    <a16:creationId xmlns="" xmlns:a16="http://schemas.microsoft.com/office/drawing/2014/main" id="{87A3506D-8BFB-792A-2AAC-BA691D1D16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8467" y="4891245"/>
                <a:ext cx="703111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DF12CAC7-177B-2A6E-6EC4-8992191CA600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46800" cy="4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="" xmlns:a16="http://schemas.microsoft.com/office/drawing/2014/main" id="{034D8FDF-19E0-4C0B-01DA-1AA1C9072FD8}"/>
                </a:ext>
              </a:extLst>
            </p:cNvPr>
            <p:cNvGrpSpPr/>
            <p:nvPr/>
          </p:nvGrpSpPr>
          <p:grpSpPr>
            <a:xfrm>
              <a:off x="6685144" y="2779526"/>
              <a:ext cx="433331" cy="72000"/>
              <a:chOff x="8491483" y="4867845"/>
              <a:chExt cx="433331" cy="72000"/>
            </a:xfrm>
          </p:grpSpPr>
          <p:cxnSp>
            <p:nvCxnSpPr>
              <p:cNvPr id="84" name="Connecteur droit 83">
                <a:extLst>
                  <a:ext uri="{FF2B5EF4-FFF2-40B4-BE49-F238E27FC236}">
                    <a16:creationId xmlns="" xmlns:a16="http://schemas.microsoft.com/office/drawing/2014/main" id="{3D6D6C98-B6FE-212D-702F-259D94153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1483" y="4903845"/>
                <a:ext cx="433331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A0A8A63A-A8BB-6E87-14C3-C8A9B72DA98A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72000" cy="7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8" name="Groupe 87">
              <a:extLst>
                <a:ext uri="{FF2B5EF4-FFF2-40B4-BE49-F238E27FC236}">
                  <a16:creationId xmlns="" xmlns:a16="http://schemas.microsoft.com/office/drawing/2014/main" id="{928CF46D-1003-F470-CF0C-F66B0F3CCC57}"/>
                </a:ext>
              </a:extLst>
            </p:cNvPr>
            <p:cNvGrpSpPr/>
            <p:nvPr/>
          </p:nvGrpSpPr>
          <p:grpSpPr>
            <a:xfrm>
              <a:off x="7032052" y="2657195"/>
              <a:ext cx="351115" cy="72000"/>
              <a:chOff x="8469867" y="4867845"/>
              <a:chExt cx="351115" cy="72000"/>
            </a:xfrm>
          </p:grpSpPr>
          <p:cxnSp>
            <p:nvCxnSpPr>
              <p:cNvPr id="89" name="Connecteur droit 88">
                <a:extLst>
                  <a:ext uri="{FF2B5EF4-FFF2-40B4-BE49-F238E27FC236}">
                    <a16:creationId xmlns="" xmlns:a16="http://schemas.microsoft.com/office/drawing/2014/main" id="{E4E07F85-108E-49AF-B894-5D13EDECD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9867" y="4903845"/>
                <a:ext cx="351115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6AF5973B-9EFD-EE39-9608-C376E6A780B2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72000" cy="7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92" name="Groupe 91">
              <a:extLst>
                <a:ext uri="{FF2B5EF4-FFF2-40B4-BE49-F238E27FC236}">
                  <a16:creationId xmlns="" xmlns:a16="http://schemas.microsoft.com/office/drawing/2014/main" id="{4742932A-6009-CEC7-0785-69DA141EF7D2}"/>
                </a:ext>
              </a:extLst>
            </p:cNvPr>
            <p:cNvGrpSpPr/>
            <p:nvPr/>
          </p:nvGrpSpPr>
          <p:grpSpPr>
            <a:xfrm>
              <a:off x="7104338" y="2480073"/>
              <a:ext cx="323651" cy="72000"/>
              <a:chOff x="8497331" y="4867845"/>
              <a:chExt cx="323651" cy="72000"/>
            </a:xfrm>
          </p:grpSpPr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28281EDD-03FC-F2E8-C330-BD2C95F84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7331" y="4903845"/>
                <a:ext cx="323651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36A24EF7-4DF3-6A11-5C18-480D64465129}"/>
                  </a:ext>
                </a:extLst>
              </p:cNvPr>
              <p:cNvSpPr/>
              <p:nvPr/>
            </p:nvSpPr>
            <p:spPr>
              <a:xfrm>
                <a:off x="8628627" y="4867845"/>
                <a:ext cx="72000" cy="7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F5BF8171-C471-86D3-B4AA-8ED45C05CDD9}"/>
              </a:ext>
            </a:extLst>
          </p:cNvPr>
          <p:cNvSpPr/>
          <p:nvPr/>
        </p:nvSpPr>
        <p:spPr>
          <a:xfrm>
            <a:off x="802515" y="1574986"/>
            <a:ext cx="7410609" cy="44386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1C87CEBE-4631-BB34-D14F-00F163F17E27}"/>
              </a:ext>
            </a:extLst>
          </p:cNvPr>
          <p:cNvSpPr/>
          <p:nvPr/>
        </p:nvSpPr>
        <p:spPr>
          <a:xfrm>
            <a:off x="8275113" y="1574986"/>
            <a:ext cx="3761990" cy="44386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24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002FDA8-6FF6-8CA6-78EB-D19B601DA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8961" y="1783449"/>
            <a:ext cx="10332000" cy="766245"/>
          </a:xfrm>
        </p:spPr>
        <p:txBody>
          <a:bodyPr/>
          <a:lstStyle/>
          <a:p>
            <a:r>
              <a:rPr lang="fr-FR" sz="1800" dirty="0"/>
              <a:t>Après un traitement </a:t>
            </a:r>
            <a:r>
              <a:rPr lang="fr-FR" sz="1800" dirty="0" err="1"/>
              <a:t>néoadjuvant</a:t>
            </a:r>
            <a:r>
              <a:rPr lang="fr-FR" sz="1800" dirty="0"/>
              <a:t> de type TCHP, si la maladie résiduelle est HER2 </a:t>
            </a:r>
            <a:r>
              <a:rPr lang="fr-FR" sz="1800" dirty="0" err="1"/>
              <a:t>négativel</a:t>
            </a:r>
            <a:r>
              <a:rPr lang="fr-FR" sz="1800" dirty="0"/>
              <a:t> en FISH et IHC, le traitement adjuvant doit être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Traitement adjuvant post </a:t>
            </a:r>
            <a:r>
              <a:rPr lang="fr-FR" dirty="0" err="1"/>
              <a:t>néoadjuvant</a:t>
            </a:r>
            <a:r>
              <a:rPr lang="fr-FR" dirty="0"/>
              <a:t> si HER2 résiduel négatif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037968" y="2784389"/>
            <a:ext cx="10802114" cy="31097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1384623" y="3220838"/>
            <a:ext cx="196053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lnSpc>
                <a:spcPts val="1500"/>
              </a:lnSpc>
              <a:defRPr sz="1400" b="1"/>
            </a:lvl1pPr>
          </a:lstStyle>
          <a:p>
            <a:r>
              <a:rPr lang="fr-FR" dirty="0" err="1"/>
              <a:t>Trastuzumab</a:t>
            </a:r>
            <a:r>
              <a:rPr lang="fr-FR" dirty="0"/>
              <a:t> </a:t>
            </a:r>
            <a:r>
              <a:rPr lang="fr-FR" dirty="0" err="1"/>
              <a:t>emtansine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4677205" y="4506665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9,23%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3490258" y="3158830"/>
            <a:ext cx="6856469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3490259" y="3781646"/>
            <a:ext cx="185610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5822663" y="5170005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18,46%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3495912" y="2952884"/>
            <a:ext cx="0" cy="2710249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29CDE16-616D-504F-1B5B-B3D5B69ADD63}"/>
              </a:ext>
            </a:extLst>
          </p:cNvPr>
          <p:cNvSpPr txBox="1"/>
          <p:nvPr/>
        </p:nvSpPr>
        <p:spPr>
          <a:xfrm>
            <a:off x="2519293" y="4537592"/>
            <a:ext cx="825867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/>
              <a:t>Les deux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5365910" y="3895608"/>
            <a:ext cx="985162" cy="27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15,38%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129333A-6DA7-9F8D-CB1E-2D1A4DA3B1EE}"/>
              </a:ext>
            </a:extLst>
          </p:cNvPr>
          <p:cNvSpPr/>
          <p:nvPr/>
        </p:nvSpPr>
        <p:spPr>
          <a:xfrm>
            <a:off x="3490258" y="5102764"/>
            <a:ext cx="2223430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272139" y="5176416"/>
            <a:ext cx="100348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/>
              <a:t>Abstention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10775799" y="3272664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56,92%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129333A-6DA7-9F8D-CB1E-2D1A4DA3B1EE}"/>
              </a:ext>
            </a:extLst>
          </p:cNvPr>
          <p:cNvSpPr/>
          <p:nvPr/>
        </p:nvSpPr>
        <p:spPr>
          <a:xfrm>
            <a:off x="3490258" y="4463939"/>
            <a:ext cx="112293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1917205" y="3840943"/>
            <a:ext cx="142795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r">
              <a:lnSpc>
                <a:spcPts val="1500"/>
              </a:lnSpc>
              <a:defRPr sz="1400" b="1"/>
            </a:lvl1pPr>
          </a:lstStyle>
          <a:p>
            <a:r>
              <a:rPr lang="fr-FR" dirty="0"/>
              <a:t>CT </a:t>
            </a:r>
            <a:r>
              <a:rPr lang="fr-FR" dirty="0" err="1"/>
              <a:t>Anthracycline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49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306" y="2040198"/>
            <a:ext cx="8504313" cy="3217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3DE0B1-DABE-26E2-EF2C-03AB2657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Deep</a:t>
            </a:r>
            <a:r>
              <a:rPr lang="fr-FR" dirty="0"/>
              <a:t> Learning </a:t>
            </a:r>
            <a:r>
              <a:rPr lang="fr-FR" dirty="0" err="1"/>
              <a:t>Assessment</a:t>
            </a:r>
            <a:r>
              <a:rPr lang="fr-FR" dirty="0"/>
              <a:t> of </a:t>
            </a:r>
            <a:r>
              <a:rPr lang="fr-FR" dirty="0" err="1"/>
              <a:t>Metastatic</a:t>
            </a:r>
            <a:r>
              <a:rPr lang="fr-FR" dirty="0"/>
              <a:t> Relapse Risk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Digitized</a:t>
            </a:r>
            <a:r>
              <a:rPr lang="fr-FR" dirty="0"/>
              <a:t>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Histological</a:t>
            </a:r>
            <a:r>
              <a:rPr lang="fr-FR" dirty="0"/>
              <a:t> Slides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43D79B9-DB53-01AD-4C34-A55CEAB22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904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72607" y="89844"/>
            <a:ext cx="11043886" cy="696037"/>
          </a:xfrm>
        </p:spPr>
        <p:txBody>
          <a:bodyPr/>
          <a:lstStyle/>
          <a:p>
            <a:r>
              <a:rPr lang="en-GB" sz="2400" dirty="0"/>
              <a:t>Kaplan–Meier estimates of time to first IDFS event in each treatment arm in Katherine trial according to HER2 status on residual disease. </a:t>
            </a:r>
            <a:br>
              <a:rPr lang="en-GB" sz="2400" dirty="0"/>
            </a:b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Loibl</a:t>
            </a:r>
            <a:r>
              <a:rPr lang="en-GB" dirty="0"/>
              <a:t> S et al. NPJ Breast Cancer. 2022; 8: 106.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9C60AF5-37BB-325F-F017-27B1D49EA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394" y="1577515"/>
            <a:ext cx="8077014" cy="4018903"/>
          </a:xfrm>
          <a:prstGeom prst="rect">
            <a:avLst/>
          </a:prstGeom>
        </p:spPr>
      </p:pic>
      <p:sp>
        <p:nvSpPr>
          <p:cNvPr id="11" name="Rectangle à coins arrondis 57">
            <a:extLst>
              <a:ext uri="{FF2B5EF4-FFF2-40B4-BE49-F238E27FC236}">
                <a16:creationId xmlns="" xmlns:a16="http://schemas.microsoft.com/office/drawing/2014/main" id="{7FD60D0F-F328-A7B3-D35E-2DE7A6A291BF}"/>
              </a:ext>
            </a:extLst>
          </p:cNvPr>
          <p:cNvSpPr/>
          <p:nvPr/>
        </p:nvSpPr>
        <p:spPr>
          <a:xfrm>
            <a:off x="2081382" y="1121770"/>
            <a:ext cx="8809039" cy="479709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784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5E10A6C7-E724-34CF-3DE6-366C39D2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18th St. </a:t>
            </a:r>
            <a:r>
              <a:rPr lang="fr-FR" dirty="0" err="1"/>
              <a:t>Gallen</a:t>
            </a:r>
            <a:r>
              <a:rPr lang="fr-FR" dirty="0"/>
              <a:t> international </a:t>
            </a:r>
            <a:r>
              <a:rPr lang="fr-FR" dirty="0" err="1"/>
              <a:t>breast</a:t>
            </a:r>
            <a:r>
              <a:rPr lang="fr-FR" dirty="0"/>
              <a:t> cancer </a:t>
            </a:r>
            <a:r>
              <a:rPr lang="fr-FR" dirty="0" err="1"/>
              <a:t>conference</a:t>
            </a:r>
            <a:r>
              <a:rPr lang="fr-FR" dirty="0"/>
              <a:t> 2023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C002FDA8-6FF6-8CA6-78EB-D19B601DA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="" xmlns:a16="http://schemas.microsoft.com/office/drawing/2014/main" id="{F16DD0B2-F66B-954A-2B8F-9416813C4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8082" y="1627720"/>
            <a:ext cx="10332000" cy="1645577"/>
          </a:xfrm>
        </p:spPr>
        <p:txBody>
          <a:bodyPr/>
          <a:lstStyle/>
          <a:p>
            <a:r>
              <a:rPr lang="fr-FR" sz="1800" dirty="0"/>
              <a:t>Pour une patiente ayant reçu un traitement </a:t>
            </a:r>
            <a:r>
              <a:rPr lang="fr-FR" sz="1800" dirty="0" err="1"/>
              <a:t>néoadjuvant</a:t>
            </a:r>
            <a:r>
              <a:rPr lang="fr-FR" sz="1800" dirty="0"/>
              <a:t> dans un essai clinique comportant du </a:t>
            </a:r>
            <a:r>
              <a:rPr lang="fr-FR" sz="1800" dirty="0" err="1"/>
              <a:t>trastuzumab</a:t>
            </a:r>
            <a:r>
              <a:rPr lang="fr-FR" sz="1800" dirty="0"/>
              <a:t> et du </a:t>
            </a:r>
            <a:r>
              <a:rPr lang="fr-FR" sz="1800" dirty="0" err="1"/>
              <a:t>pertuzumab</a:t>
            </a:r>
            <a:r>
              <a:rPr lang="fr-FR" sz="1800" dirty="0"/>
              <a:t> et étant en </a:t>
            </a:r>
            <a:r>
              <a:rPr lang="fr-FR" sz="1800" dirty="0" err="1"/>
              <a:t>pCR</a:t>
            </a:r>
            <a:r>
              <a:rPr lang="fr-FR" sz="1800" dirty="0"/>
              <a:t>, si une recherche d’ADN tumoral circulant se révèle positif (réalisé dans le cadre de l’étude), celle-ci </a:t>
            </a:r>
            <a:r>
              <a:rPr lang="fr-FR" sz="1800" dirty="0" err="1"/>
              <a:t>doit-elle</a:t>
            </a:r>
            <a:r>
              <a:rPr lang="fr-FR" sz="1800" dirty="0"/>
              <a:t> recevoir du TDM1 en situation adjuvante.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="" xmlns:a16="http://schemas.microsoft.com/office/drawing/2014/main" id="{75D75F0B-F3B7-F26B-F69C-19FB8224E6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Traitement adjuvant post </a:t>
            </a:r>
            <a:r>
              <a:rPr lang="fr-FR" dirty="0" err="1"/>
              <a:t>néoadjuvant</a:t>
            </a:r>
            <a:r>
              <a:rPr lang="fr-FR" dirty="0"/>
              <a:t> si </a:t>
            </a:r>
            <a:r>
              <a:rPr lang="fr-FR" dirty="0" err="1"/>
              <a:t>pCR</a:t>
            </a:r>
            <a:r>
              <a:rPr lang="fr-FR" dirty="0"/>
              <a:t> et </a:t>
            </a:r>
            <a:r>
              <a:rPr lang="fr-FR" dirty="0" err="1"/>
              <a:t>cDNA</a:t>
            </a:r>
            <a:r>
              <a:rPr lang="fr-FR" dirty="0"/>
              <a:t> positif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064CA6-51AA-CE6E-C7A7-9BCAD2AE8B25}"/>
              </a:ext>
            </a:extLst>
          </p:cNvPr>
          <p:cNvSpPr/>
          <p:nvPr/>
        </p:nvSpPr>
        <p:spPr>
          <a:xfrm>
            <a:off x="1630018" y="3538791"/>
            <a:ext cx="9770165" cy="21251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2402608" y="3797477"/>
            <a:ext cx="44755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/>
              <a:t>Oui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21F2A1-8E2B-4AD8-D0A7-419FEC2D1681}"/>
              </a:ext>
            </a:extLst>
          </p:cNvPr>
          <p:cNvSpPr txBox="1"/>
          <p:nvPr/>
        </p:nvSpPr>
        <p:spPr>
          <a:xfrm>
            <a:off x="4878871" y="5094761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15,38%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F3E2EB-AB54-ABEF-F947-CDDB02B48242}"/>
              </a:ext>
            </a:extLst>
          </p:cNvPr>
          <p:cNvSpPr/>
          <p:nvPr/>
        </p:nvSpPr>
        <p:spPr>
          <a:xfrm>
            <a:off x="2926147" y="3739401"/>
            <a:ext cx="1827085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6E868-EF1D-F6C2-9249-C41E53D67268}"/>
              </a:ext>
            </a:extLst>
          </p:cNvPr>
          <p:cNvSpPr/>
          <p:nvPr/>
        </p:nvSpPr>
        <p:spPr>
          <a:xfrm>
            <a:off x="2926146" y="4341882"/>
            <a:ext cx="823922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BAE1DCB-3FB6-9948-502E-C7FFE8F24489}"/>
              </a:ext>
            </a:extLst>
          </p:cNvPr>
          <p:cNvSpPr txBox="1"/>
          <p:nvPr/>
        </p:nvSpPr>
        <p:spPr>
          <a:xfrm>
            <a:off x="4779339" y="3799696"/>
            <a:ext cx="682646" cy="297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15,38%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92503846-0A98-7A4B-B0D6-52AEF576013D}"/>
              </a:ext>
            </a:extLst>
          </p:cNvPr>
          <p:cNvCxnSpPr/>
          <p:nvPr/>
        </p:nvCxnSpPr>
        <p:spPr>
          <a:xfrm>
            <a:off x="2926147" y="3620188"/>
            <a:ext cx="0" cy="1474573"/>
          </a:xfrm>
          <a:prstGeom prst="line">
            <a:avLst/>
          </a:prstGeom>
          <a:ln>
            <a:solidFill>
              <a:srgbClr val="E7E8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B29CDE16-616D-504F-1B5B-B3D5B69ADD63}"/>
              </a:ext>
            </a:extLst>
          </p:cNvPr>
          <p:cNvSpPr txBox="1"/>
          <p:nvPr/>
        </p:nvSpPr>
        <p:spPr>
          <a:xfrm>
            <a:off x="2371409" y="5085609"/>
            <a:ext cx="49564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/>
              <a:t>Non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BEB3B5C-1ECF-C413-4142-BCAB9AD5BDB9}"/>
              </a:ext>
            </a:extLst>
          </p:cNvPr>
          <p:cNvSpPr txBox="1"/>
          <p:nvPr/>
        </p:nvSpPr>
        <p:spPr>
          <a:xfrm>
            <a:off x="10615421" y="4021003"/>
            <a:ext cx="98516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1600"/>
              </a:lnSpc>
              <a:defRPr sz="1300" b="1">
                <a:latin typeface="+mj-lt"/>
              </a:defRPr>
            </a:lvl1pPr>
          </a:lstStyle>
          <a:p>
            <a:r>
              <a:rPr lang="fr-FR" sz="1100" dirty="0"/>
              <a:t>69,23%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129333A-6DA7-9F8D-CB1E-2D1A4DA3B1EE}"/>
              </a:ext>
            </a:extLst>
          </p:cNvPr>
          <p:cNvSpPr/>
          <p:nvPr/>
        </p:nvSpPr>
        <p:spPr>
          <a:xfrm>
            <a:off x="2952254" y="5002919"/>
            <a:ext cx="1827085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EEC4645-53BD-7C74-B100-4B2F640CA581}"/>
              </a:ext>
            </a:extLst>
          </p:cNvPr>
          <p:cNvSpPr txBox="1"/>
          <p:nvPr/>
        </p:nvSpPr>
        <p:spPr>
          <a:xfrm>
            <a:off x="1998649" y="4410290"/>
            <a:ext cx="100348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400" b="1" dirty="0"/>
              <a:t>Abstention</a:t>
            </a:r>
          </a:p>
        </p:txBody>
      </p:sp>
    </p:spTree>
    <p:extLst>
      <p:ext uri="{BB962C8B-B14F-4D97-AF65-F5344CB8AC3E}">
        <p14:creationId xmlns:p14="http://schemas.microsoft.com/office/powerpoint/2010/main" val="11188009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HER2+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breast</a:t>
            </a:r>
            <a:r>
              <a:rPr lang="fr-FR" dirty="0"/>
              <a:t> Cancer: </a:t>
            </a:r>
            <a:r>
              <a:rPr lang="fr-FR" dirty="0" err="1"/>
              <a:t>current</a:t>
            </a:r>
            <a:r>
              <a:rPr lang="fr-FR" dirty="0"/>
              <a:t> standards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Harbeck</a:t>
            </a:r>
            <a:r>
              <a:rPr lang="fr-FR" dirty="0"/>
              <a:t> N. The </a:t>
            </a:r>
            <a:r>
              <a:rPr lang="fr-FR" dirty="0" err="1"/>
              <a:t>Breast</a:t>
            </a:r>
            <a:r>
              <a:rPr lang="fr-FR" dirty="0"/>
              <a:t> 2022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="" xmlns:a16="http://schemas.microsoft.com/office/drawing/2014/main" id="{791318B5-2729-481A-AA73-4027D1DE68C3}"/>
              </a:ext>
            </a:extLst>
          </p:cNvPr>
          <p:cNvGrpSpPr/>
          <p:nvPr/>
        </p:nvGrpSpPr>
        <p:grpSpPr>
          <a:xfrm>
            <a:off x="1977475" y="1087026"/>
            <a:ext cx="8714661" cy="4300202"/>
            <a:chOff x="1695273" y="1338251"/>
            <a:chExt cx="8714661" cy="4300202"/>
          </a:xfrm>
        </p:grpSpPr>
        <p:grpSp>
          <p:nvGrpSpPr>
            <p:cNvPr id="48" name="Groupe 47">
              <a:extLst>
                <a:ext uri="{FF2B5EF4-FFF2-40B4-BE49-F238E27FC236}">
                  <a16:creationId xmlns="" xmlns:a16="http://schemas.microsoft.com/office/drawing/2014/main" id="{4DEAE4B9-7DA5-243E-0EB6-66521936D6F6}"/>
                </a:ext>
              </a:extLst>
            </p:cNvPr>
            <p:cNvGrpSpPr/>
            <p:nvPr/>
          </p:nvGrpSpPr>
          <p:grpSpPr>
            <a:xfrm>
              <a:off x="1979165" y="1338251"/>
              <a:ext cx="8430769" cy="2997998"/>
              <a:chOff x="1755647" y="2185416"/>
              <a:chExt cx="8430769" cy="2997998"/>
            </a:xfrm>
          </p:grpSpPr>
          <p:sp>
            <p:nvSpPr>
              <p:cNvPr id="2" name="Rectangle : coins arrondis 1">
                <a:extLst>
                  <a:ext uri="{FF2B5EF4-FFF2-40B4-BE49-F238E27FC236}">
                    <a16:creationId xmlns="" xmlns:a16="http://schemas.microsoft.com/office/drawing/2014/main" id="{93605649-E3F0-72B3-430B-B76602EC820D}"/>
                  </a:ext>
                </a:extLst>
              </p:cNvPr>
              <p:cNvSpPr/>
              <p:nvPr/>
            </p:nvSpPr>
            <p:spPr>
              <a:xfrm>
                <a:off x="1760218" y="4534190"/>
                <a:ext cx="2304288" cy="6492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Continue trastuzumab for 1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year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pertuzumab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if N+)</a:t>
                </a:r>
              </a:p>
            </p:txBody>
          </p:sp>
          <p:sp>
            <p:nvSpPr>
              <p:cNvPr id="6" name="Rectangle : coins arrondis 5">
                <a:extLst>
                  <a:ext uri="{FF2B5EF4-FFF2-40B4-BE49-F238E27FC236}">
                    <a16:creationId xmlns="" xmlns:a16="http://schemas.microsoft.com/office/drawing/2014/main" id="{6A010A85-89CB-09EB-8C72-C38F3599DB71}"/>
                  </a:ext>
                </a:extLst>
              </p:cNvPr>
              <p:cNvSpPr/>
              <p:nvPr/>
            </p:nvSpPr>
            <p:spPr>
              <a:xfrm>
                <a:off x="4174235" y="4534190"/>
                <a:ext cx="1051560" cy="64922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T-DM1</a:t>
                </a:r>
              </a:p>
              <a:p>
                <a:pPr algn="ctr"/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(14 cycles)</a:t>
                </a:r>
              </a:p>
            </p:txBody>
          </p:sp>
          <p:sp>
            <p:nvSpPr>
              <p:cNvPr id="7" name="Rectangle : coins arrondis 6">
                <a:extLst>
                  <a:ext uri="{FF2B5EF4-FFF2-40B4-BE49-F238E27FC236}">
                    <a16:creationId xmlns="" xmlns:a16="http://schemas.microsoft.com/office/drawing/2014/main" id="{3DC0DE34-D636-FC78-AD9F-EC27537C20FC}"/>
                  </a:ext>
                </a:extLst>
              </p:cNvPr>
              <p:cNvSpPr/>
              <p:nvPr/>
            </p:nvSpPr>
            <p:spPr>
              <a:xfrm>
                <a:off x="2555746" y="3926476"/>
                <a:ext cx="713232" cy="3529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  <a:endPara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 : coins arrondis 7">
                <a:extLst>
                  <a:ext uri="{FF2B5EF4-FFF2-40B4-BE49-F238E27FC236}">
                    <a16:creationId xmlns="" xmlns:a16="http://schemas.microsoft.com/office/drawing/2014/main" id="{3358D11C-362B-6F36-E078-1098152072C3}"/>
                  </a:ext>
                </a:extLst>
              </p:cNvPr>
              <p:cNvSpPr/>
              <p:nvPr/>
            </p:nvSpPr>
            <p:spPr>
              <a:xfrm>
                <a:off x="4270247" y="3926476"/>
                <a:ext cx="859536" cy="3529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pCR</a:t>
                </a:r>
                <a:endPara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="" xmlns:a16="http://schemas.microsoft.com/office/drawing/2014/main" id="{90066D24-5762-D68C-2DDE-92B47CD5B86E}"/>
                  </a:ext>
                </a:extLst>
              </p:cNvPr>
              <p:cNvSpPr/>
              <p:nvPr/>
            </p:nvSpPr>
            <p:spPr>
              <a:xfrm>
                <a:off x="5463539" y="4534190"/>
                <a:ext cx="2304288" cy="64922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Adjuvant 12x paclitaxel</a:t>
                </a:r>
              </a:p>
              <a:p>
                <a:pPr algn="ctr"/>
                <a:r>
                  <a:rPr lang="fr-FR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+ 1y trastuzumab</a:t>
                </a:r>
              </a:p>
            </p:txBody>
          </p:sp>
          <p:sp>
            <p:nvSpPr>
              <p:cNvPr id="10" name="Rectangle : coins arrondis 9">
                <a:extLst>
                  <a:ext uri="{FF2B5EF4-FFF2-40B4-BE49-F238E27FC236}">
                    <a16:creationId xmlns="" xmlns:a16="http://schemas.microsoft.com/office/drawing/2014/main" id="{F608E0F7-9474-5A72-F7F7-FBF02FB457AC}"/>
                  </a:ext>
                </a:extLst>
              </p:cNvPr>
              <p:cNvSpPr/>
              <p:nvPr/>
            </p:nvSpPr>
            <p:spPr>
              <a:xfrm>
                <a:off x="7850123" y="4534190"/>
                <a:ext cx="2304288" cy="64922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Adjuvant </a:t>
                </a:r>
                <a:r>
                  <a:rPr lang="fr-FR" sz="1200" b="1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polychemotherapy</a:t>
                </a:r>
                <a:r>
                  <a:rPr lang="fr-FR" sz="1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+ 1y dual </a:t>
                </a:r>
                <a:r>
                  <a:rPr lang="fr-FR" sz="1200" b="1" dirty="0" err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blockade</a:t>
                </a:r>
                <a:r>
                  <a:rPr lang="fr-FR" sz="1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(N+)</a:t>
                </a:r>
              </a:p>
              <a:p>
                <a:pPr algn="ctr"/>
                <a:r>
                  <a:rPr lang="fr-FR" sz="1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(1y trastuzumab if N0)</a:t>
                </a:r>
              </a:p>
            </p:txBody>
          </p:sp>
          <p:sp>
            <p:nvSpPr>
              <p:cNvPr id="11" name="Rectangle : coins arrondis 10">
                <a:extLst>
                  <a:ext uri="{FF2B5EF4-FFF2-40B4-BE49-F238E27FC236}">
                    <a16:creationId xmlns="" xmlns:a16="http://schemas.microsoft.com/office/drawing/2014/main" id="{98106C6F-CAFA-FAA2-BCB4-2819ACEF8DFB}"/>
                  </a:ext>
                </a:extLst>
              </p:cNvPr>
              <p:cNvSpPr/>
              <p:nvPr/>
            </p:nvSpPr>
            <p:spPr>
              <a:xfrm>
                <a:off x="6185915" y="3926476"/>
                <a:ext cx="859536" cy="3529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pT1 pN0</a:t>
                </a:r>
              </a:p>
            </p:txBody>
          </p:sp>
          <p:sp>
            <p:nvSpPr>
              <p:cNvPr id="12" name="Rectangle : coins arrondis 11">
                <a:extLst>
                  <a:ext uri="{FF2B5EF4-FFF2-40B4-BE49-F238E27FC236}">
                    <a16:creationId xmlns="" xmlns:a16="http://schemas.microsoft.com/office/drawing/2014/main" id="{CD6E713C-810B-B14E-081B-43C7425465A0}"/>
                  </a:ext>
                </a:extLst>
              </p:cNvPr>
              <p:cNvSpPr/>
              <p:nvPr/>
            </p:nvSpPr>
            <p:spPr>
              <a:xfrm>
                <a:off x="8045484" y="3926476"/>
                <a:ext cx="1913566" cy="35291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pT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pN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or ≥ pT1 N0</a:t>
                </a:r>
              </a:p>
            </p:txBody>
          </p:sp>
          <p:sp>
            <p:nvSpPr>
              <p:cNvPr id="13" name="Rectangle : coins arrondis 12">
                <a:extLst>
                  <a:ext uri="{FF2B5EF4-FFF2-40B4-BE49-F238E27FC236}">
                    <a16:creationId xmlns="" xmlns:a16="http://schemas.microsoft.com/office/drawing/2014/main" id="{5E661C8E-0806-C2D4-8FFE-F857ED5AC037}"/>
                  </a:ext>
                </a:extLst>
              </p:cNvPr>
              <p:cNvSpPr/>
              <p:nvPr/>
            </p:nvSpPr>
            <p:spPr>
              <a:xfrm>
                <a:off x="5445251" y="3109938"/>
                <a:ext cx="1051560" cy="35291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surgery</a:t>
                </a:r>
                <a:endParaRPr lang="fr-F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 : coins arrondis 14">
                <a:extLst>
                  <a:ext uri="{FF2B5EF4-FFF2-40B4-BE49-F238E27FC236}">
                    <a16:creationId xmlns="" xmlns:a16="http://schemas.microsoft.com/office/drawing/2014/main" id="{7490104A-C053-B0BE-A667-8347901C9EBA}"/>
                  </a:ext>
                </a:extLst>
              </p:cNvPr>
              <p:cNvSpPr/>
              <p:nvPr/>
            </p:nvSpPr>
            <p:spPr>
              <a:xfrm>
                <a:off x="6821423" y="2185416"/>
                <a:ext cx="3364993" cy="51489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cT1 cN0</a:t>
                </a:r>
              </a:p>
              <a:p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(or patient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preference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primary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surgery</a:t>
                </a:r>
                <a:endPara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="" xmlns:a16="http://schemas.microsoft.com/office/drawing/2014/main" id="{74F57849-E236-412D-1EDD-9E0ABFABE751}"/>
                  </a:ext>
                </a:extLst>
              </p:cNvPr>
              <p:cNvSpPr/>
              <p:nvPr/>
            </p:nvSpPr>
            <p:spPr>
              <a:xfrm>
                <a:off x="1755647" y="2185416"/>
                <a:ext cx="3614931" cy="5148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≥ cT2 cN0 or </a:t>
                </a:r>
                <a:r>
                  <a:rPr lang="fr-FR" sz="12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cN</a:t>
                </a:r>
                <a:r>
                  <a:rPr 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: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neoadjuvant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chemotherapy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dual HER2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blockade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(trastuzumab +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pertuzumab</a:t>
                </a:r>
                <a:r>
                  <a:rPr lang="fr-FR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fr-FR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Connecteur droit avec flèche 18">
                <a:extLst>
                  <a:ext uri="{FF2B5EF4-FFF2-40B4-BE49-F238E27FC236}">
                    <a16:creationId xmlns="" xmlns:a16="http://schemas.microsoft.com/office/drawing/2014/main" id="{77263EA3-5360-F8C0-6E66-0C4FBC0594C4}"/>
                  </a:ext>
                </a:extLst>
              </p:cNvPr>
              <p:cNvCxnSpPr>
                <a:cxnSpLocks/>
                <a:stCxn id="16" idx="3"/>
                <a:endCxn id="13" idx="0"/>
              </p:cNvCxnSpPr>
              <p:nvPr/>
            </p:nvCxnSpPr>
            <p:spPr>
              <a:xfrm>
                <a:off x="5370578" y="2442862"/>
                <a:ext cx="600453" cy="66707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="" xmlns:a16="http://schemas.microsoft.com/office/drawing/2014/main" id="{71EEBAA1-9A02-131F-5C59-B67E3C9DEE6A}"/>
                  </a:ext>
                </a:extLst>
              </p:cNvPr>
              <p:cNvCxnSpPr>
                <a:cxnSpLocks/>
                <a:stCxn id="15" idx="1"/>
                <a:endCxn id="13" idx="0"/>
              </p:cNvCxnSpPr>
              <p:nvPr/>
            </p:nvCxnSpPr>
            <p:spPr>
              <a:xfrm flipH="1">
                <a:off x="5971031" y="2442862"/>
                <a:ext cx="850392" cy="66707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en angle 22">
                <a:extLst>
                  <a:ext uri="{FF2B5EF4-FFF2-40B4-BE49-F238E27FC236}">
                    <a16:creationId xmlns="" xmlns:a16="http://schemas.microsoft.com/office/drawing/2014/main" id="{812D4904-9C6A-5905-BFE0-F4DB281FDA12}"/>
                  </a:ext>
                </a:extLst>
              </p:cNvPr>
              <p:cNvCxnSpPr>
                <a:stCxn id="13" idx="1"/>
                <a:endCxn id="7" idx="0"/>
              </p:cNvCxnSpPr>
              <p:nvPr/>
            </p:nvCxnSpPr>
            <p:spPr>
              <a:xfrm rot="10800000" flipV="1">
                <a:off x="2912363" y="3286396"/>
                <a:ext cx="2532889" cy="640080"/>
              </a:xfrm>
              <a:prstGeom prst="bentConnector2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>
                <a:extLst>
                  <a:ext uri="{FF2B5EF4-FFF2-40B4-BE49-F238E27FC236}">
                    <a16:creationId xmlns="" xmlns:a16="http://schemas.microsoft.com/office/drawing/2014/main" id="{8B0E1AC3-23B1-ACF8-DECD-F3786587D7F6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 flipH="1">
                <a:off x="4700015" y="3286396"/>
                <a:ext cx="2102" cy="64008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en angle 31">
                <a:extLst>
                  <a:ext uri="{FF2B5EF4-FFF2-40B4-BE49-F238E27FC236}">
                    <a16:creationId xmlns="" xmlns:a16="http://schemas.microsoft.com/office/drawing/2014/main" id="{33B84DC4-6E33-7A59-AC8E-35376BE7887D}"/>
                  </a:ext>
                </a:extLst>
              </p:cNvPr>
              <p:cNvCxnSpPr>
                <a:stCxn id="13" idx="3"/>
                <a:endCxn id="12" idx="0"/>
              </p:cNvCxnSpPr>
              <p:nvPr/>
            </p:nvCxnSpPr>
            <p:spPr>
              <a:xfrm>
                <a:off x="6496811" y="3286396"/>
                <a:ext cx="2505456" cy="640080"/>
              </a:xfrm>
              <a:prstGeom prst="bentConnector2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>
                <a:extLst>
                  <a:ext uri="{FF2B5EF4-FFF2-40B4-BE49-F238E27FC236}">
                    <a16:creationId xmlns="" xmlns:a16="http://schemas.microsoft.com/office/drawing/2014/main" id="{C8DB0676-E084-4F77-2B4E-649D03B78F73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>
                <a:off x="6615683" y="3286396"/>
                <a:ext cx="0" cy="64008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="" xmlns:a16="http://schemas.microsoft.com/office/drawing/2014/main" id="{1C86430F-8F7C-60FF-E696-4DCD13BD0D23}"/>
                  </a:ext>
                </a:extLst>
              </p:cNvPr>
              <p:cNvCxnSpPr>
                <a:stCxn id="7" idx="2"/>
                <a:endCxn id="2" idx="0"/>
              </p:cNvCxnSpPr>
              <p:nvPr/>
            </p:nvCxnSpPr>
            <p:spPr>
              <a:xfrm>
                <a:off x="2912362" y="4279392"/>
                <a:ext cx="0" cy="254798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>
                <a:extLst>
                  <a:ext uri="{FF2B5EF4-FFF2-40B4-BE49-F238E27FC236}">
                    <a16:creationId xmlns="" xmlns:a16="http://schemas.microsoft.com/office/drawing/2014/main" id="{6F7DE080-6348-7FDF-1D01-6C00E7AB30FA}"/>
                  </a:ext>
                </a:extLst>
              </p:cNvPr>
              <p:cNvCxnSpPr>
                <a:stCxn id="8" idx="2"/>
                <a:endCxn id="6" idx="0"/>
              </p:cNvCxnSpPr>
              <p:nvPr/>
            </p:nvCxnSpPr>
            <p:spPr>
              <a:xfrm>
                <a:off x="4700015" y="4279392"/>
                <a:ext cx="0" cy="254798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="" xmlns:a16="http://schemas.microsoft.com/office/drawing/2014/main" id="{D035E250-0FD9-EEEE-707D-79CAAB55FD0B}"/>
                  </a:ext>
                </a:extLst>
              </p:cNvPr>
              <p:cNvCxnSpPr>
                <a:stCxn id="11" idx="2"/>
                <a:endCxn id="9" idx="0"/>
              </p:cNvCxnSpPr>
              <p:nvPr/>
            </p:nvCxnSpPr>
            <p:spPr>
              <a:xfrm>
                <a:off x="6615683" y="4279392"/>
                <a:ext cx="0" cy="254798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>
                <a:extLst>
                  <a:ext uri="{FF2B5EF4-FFF2-40B4-BE49-F238E27FC236}">
                    <a16:creationId xmlns="" xmlns:a16="http://schemas.microsoft.com/office/drawing/2014/main" id="{9C04FF37-DF40-94F0-A400-B4BB8702AE44}"/>
                  </a:ext>
                </a:extLst>
              </p:cNvPr>
              <p:cNvCxnSpPr>
                <a:stCxn id="12" idx="2"/>
                <a:endCxn id="10" idx="0"/>
              </p:cNvCxnSpPr>
              <p:nvPr/>
            </p:nvCxnSpPr>
            <p:spPr>
              <a:xfrm>
                <a:off x="9002267" y="4279392"/>
                <a:ext cx="0" cy="254798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5F0A1FBA-8E5B-C53B-BBC9-5650A75F5747}"/>
                </a:ext>
              </a:extLst>
            </p:cNvPr>
            <p:cNvCxnSpPr>
              <a:cxnSpLocks/>
            </p:cNvCxnSpPr>
            <p:nvPr/>
          </p:nvCxnSpPr>
          <p:spPr>
            <a:xfrm>
              <a:off x="2353235" y="4814047"/>
              <a:ext cx="805669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6D3F5907-F106-B6E1-4FFE-3AD2E79DC65C}"/>
                </a:ext>
              </a:extLst>
            </p:cNvPr>
            <p:cNvSpPr txBox="1"/>
            <p:nvPr/>
          </p:nvSpPr>
          <p:spPr>
            <a:xfrm>
              <a:off x="1695273" y="4675547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1year</a:t>
              </a:r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="" xmlns:a16="http://schemas.microsoft.com/office/drawing/2014/main" id="{DF83626E-33A1-02FC-CFF1-A5F3AFE39C6C}"/>
                </a:ext>
              </a:extLst>
            </p:cNvPr>
            <p:cNvSpPr/>
            <p:nvPr/>
          </p:nvSpPr>
          <p:spPr>
            <a:xfrm>
              <a:off x="4206524" y="4989229"/>
              <a:ext cx="1434018" cy="64922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1y 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Neratinib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(HR+; high-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="" xmlns:a16="http://schemas.microsoft.com/office/drawing/2014/main" id="{A772A3A3-BDBE-8623-AC63-548561D32291}"/>
                </a:ext>
              </a:extLst>
            </p:cNvPr>
            <p:cNvSpPr/>
            <p:nvPr/>
          </p:nvSpPr>
          <p:spPr>
            <a:xfrm>
              <a:off x="8508776" y="4989229"/>
              <a:ext cx="1434018" cy="64922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1y 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Neratinib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(HR+; high-</a:t>
              </a:r>
              <a:r>
                <a:rPr lang="fr-FR" sz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  <a:endPara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6FAD6532-9089-346F-D680-CE9CE3DFC436}"/>
              </a:ext>
            </a:extLst>
          </p:cNvPr>
          <p:cNvSpPr txBox="1"/>
          <p:nvPr/>
        </p:nvSpPr>
        <p:spPr>
          <a:xfrm>
            <a:off x="1975426" y="5641387"/>
            <a:ext cx="7108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For all patients (if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indicated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):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Radiotherapy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and/or adjuvant endocrine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therapy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(for HR+)</a:t>
            </a:r>
          </a:p>
          <a:p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Bone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density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measurement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offer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adjuvant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bisphosphonates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(if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postmenopausal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with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ovarian</a:t>
            </a:r>
            <a:r>
              <a:rPr lang="fr-FR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 suppression)</a:t>
            </a:r>
          </a:p>
        </p:txBody>
      </p:sp>
      <p:sp>
        <p:nvSpPr>
          <p:cNvPr id="57" name="Rectangle à coins arrondis 57">
            <a:extLst>
              <a:ext uri="{FF2B5EF4-FFF2-40B4-BE49-F238E27FC236}">
                <a16:creationId xmlns="" xmlns:a16="http://schemas.microsoft.com/office/drawing/2014/main" id="{30A580E6-3000-E574-B38F-D2DC49E3D5E7}"/>
              </a:ext>
            </a:extLst>
          </p:cNvPr>
          <p:cNvSpPr/>
          <p:nvPr/>
        </p:nvSpPr>
        <p:spPr>
          <a:xfrm>
            <a:off x="1598490" y="960191"/>
            <a:ext cx="9472631" cy="455387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2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5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094" y="1327633"/>
            <a:ext cx="6101542" cy="45245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re 2">
            <a:extLst>
              <a:ext uri="{FF2B5EF4-FFF2-40B4-BE49-F238E27FC236}">
                <a16:creationId xmlns="" xmlns:a16="http://schemas.microsoft.com/office/drawing/2014/main" id="{406D2A76-4311-F75C-2215-9B14D82B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 </a:t>
            </a:r>
            <a:r>
              <a:rPr lang="fr-FR" dirty="0" err="1"/>
              <a:t>Interpretability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4B89C86-C3C4-6C0E-5B40-60F901582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8288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90">
      <a:dk1>
        <a:srgbClr val="000000"/>
      </a:dk1>
      <a:lt1>
        <a:srgbClr val="FFFFFF"/>
      </a:lt1>
      <a:dk2>
        <a:srgbClr val="3F3F3F"/>
      </a:dk2>
      <a:lt2>
        <a:srgbClr val="7B7B7B"/>
      </a:lt2>
      <a:accent1>
        <a:srgbClr val="9A00C7"/>
      </a:accent1>
      <a:accent2>
        <a:srgbClr val="F23EFE"/>
      </a:accent2>
      <a:accent3>
        <a:srgbClr val="6D29D1"/>
      </a:accent3>
      <a:accent4>
        <a:srgbClr val="FF6600"/>
      </a:accent4>
      <a:accent5>
        <a:srgbClr val="5054A2"/>
      </a:accent5>
      <a:accent6>
        <a:srgbClr val="019995"/>
      </a:accent6>
      <a:hlink>
        <a:srgbClr val="339FD5"/>
      </a:hlink>
      <a:folHlink>
        <a:srgbClr val="993366"/>
      </a:folHlink>
    </a:clrScheme>
    <a:fontScheme name="Personnalisé 1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7595</Words>
  <Application>Microsoft Office PowerPoint</Application>
  <PresentationFormat>Grand écran</PresentationFormat>
  <Paragraphs>1816</Paragraphs>
  <Slides>82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82</vt:i4>
      </vt:variant>
    </vt:vector>
  </HeadingPairs>
  <TitlesOfParts>
    <vt:vector size="97" baseType="lpstr">
      <vt:lpstr>Arial Unicode MS</vt:lpstr>
      <vt:lpstr>MS PGothic</vt:lpstr>
      <vt:lpstr>.Lucida Grande UI Regular</vt:lpstr>
      <vt:lpstr>-apple-system</vt:lpstr>
      <vt:lpstr>Arial</vt:lpstr>
      <vt:lpstr>Arial Narrow</vt:lpstr>
      <vt:lpstr>BlinkMacSystemFont</vt:lpstr>
      <vt:lpstr>Calibri</vt:lpstr>
      <vt:lpstr>Helvetica 25 Ultra Light</vt:lpstr>
      <vt:lpstr>Helvetica Neue</vt:lpstr>
      <vt:lpstr>Helvetica Neue Condensed</vt:lpstr>
      <vt:lpstr>Police système Courant</vt:lpstr>
      <vt:lpstr>Wingdings</vt:lpstr>
      <vt:lpstr>ヒラギノ角ゴ Pro W3</vt:lpstr>
      <vt:lpstr>Thème Office</vt:lpstr>
      <vt:lpstr>Dernières actualités  sur les tumeurs mammaires</vt:lpstr>
      <vt:lpstr>Dernières actualités  sur les tumeurs mammaires</vt:lpstr>
      <vt:lpstr>Les biomarqueurs</vt:lpstr>
      <vt:lpstr>Liens intérêt Frédérique Penault-Llorca</vt:lpstr>
      <vt:lpstr>A tout seigneur, tout honneur</vt:lpstr>
      <vt:lpstr>A tout seigneur, tout honneur</vt:lpstr>
      <vt:lpstr>Parfaite transition avec la présentation de Fabrice André</vt:lpstr>
      <vt:lpstr>Deep Learning Assessment of Metastatic Relapse Risk from Digitized Breast Cancer Histological Slides</vt:lpstr>
      <vt:lpstr>Model Interpretability</vt:lpstr>
      <vt:lpstr>Session 2 Genomics, transcriptomics, ct DNA for disease monitoring and risk stratification</vt:lpstr>
      <vt:lpstr>cTRAK-TN proof-of-principle trial</vt:lpstr>
      <vt:lpstr>ctDNA Surveillanec Results</vt:lpstr>
      <vt:lpstr>Treatment group</vt:lpstr>
      <vt:lpstr>Session 2 Genomics, transcriptomics, ct DNA for disease monitoring and risk stratification</vt:lpstr>
      <vt:lpstr>Session 3 Immunology in early breast cancer </vt:lpstr>
      <vt:lpstr>Session 3 Immunology in early breast cancer </vt:lpstr>
      <vt:lpstr>Session 4 hereditary breast cancer</vt:lpstr>
      <vt:lpstr>Session 5 HER2 positive breast cancer</vt:lpstr>
      <vt:lpstr>Definition of HER2 Heterogeneity </vt:lpstr>
      <vt:lpstr>Présentation PowerPoint</vt:lpstr>
      <vt:lpstr>Conclusion </vt:lpstr>
      <vt:lpstr>Session 9: optimizing treatment in pts with TNBC</vt:lpstr>
      <vt:lpstr>Session 9: optimizing treatment in pts with TNBC</vt:lpstr>
      <vt:lpstr>TNBC</vt:lpstr>
      <vt:lpstr>Liens intérêt Thomas GRELLETY</vt:lpstr>
      <vt:lpstr>18th St. Gallen international breast cancer conference 2023</vt:lpstr>
      <vt:lpstr>18th St. Gallen international breast cancer conference 2023</vt:lpstr>
      <vt:lpstr>Chemotherapy-naïve TNBC: Pool Analysis of 13 cohorts ( N=1966)</vt:lpstr>
      <vt:lpstr>18th St. Gallen international breast cancer conference 2023</vt:lpstr>
      <vt:lpstr>18th St. Gallen international breast cancer conference 2023</vt:lpstr>
      <vt:lpstr>Add Carboplatin to neoadjuvant taxane/anthra?</vt:lpstr>
      <vt:lpstr>Adding a platinum agent to neoadjuvant chemotherapy for triple-negative breast cancer: the end of the debate</vt:lpstr>
      <vt:lpstr>18th St. Gallen international breast cancer conference 2023</vt:lpstr>
      <vt:lpstr>Dose dense anthracycline</vt:lpstr>
      <vt:lpstr>Anthra 2 or 3weeks?</vt:lpstr>
      <vt:lpstr>18th St. Gallen international breast cancer conference 2023</vt:lpstr>
      <vt:lpstr>Présentation PowerPoint</vt:lpstr>
      <vt:lpstr>Are there predictive biomarkers of sensitivity to ICI?</vt:lpstr>
      <vt:lpstr>L’étude KEYNOTE 522</vt:lpstr>
      <vt:lpstr>Désescalade de la partie adjuvante du pembrolizumab</vt:lpstr>
      <vt:lpstr>18th St. Gallen international breast cancer conference 2023</vt:lpstr>
      <vt:lpstr>18th St. Gallen international breast cancer conference 2023</vt:lpstr>
      <vt:lpstr>Analyses en sous-groupes</vt:lpstr>
      <vt:lpstr>Todays Roadmap for Early TNBC</vt:lpstr>
      <vt:lpstr>18th St. Gallen international breast cancer conference 2023</vt:lpstr>
      <vt:lpstr>18th St. Gallen international breast cancer conference 2023</vt:lpstr>
      <vt:lpstr>OLYMPIA trial : adjuvant olaparib in gBRCAm</vt:lpstr>
      <vt:lpstr>Todays Roadmap for Early TNBC</vt:lpstr>
      <vt:lpstr>Traitements anti-hormonaux</vt:lpstr>
      <vt:lpstr>Liens intérêt Caroline BAILLEUX</vt:lpstr>
      <vt:lpstr>18th St. Gallen international breast cancer conference 2023</vt:lpstr>
      <vt:lpstr>18th St. Gallen international breast cancer conference 2023</vt:lpstr>
      <vt:lpstr>18th St. Gallen international breast cancer conference 2023</vt:lpstr>
      <vt:lpstr>18th St. Gallen international breast cancer conference 2023</vt:lpstr>
      <vt:lpstr>Etude Monarch E - Survie sans maladie infiltrante</vt:lpstr>
      <vt:lpstr>Etude Monarch E - Survie globale</vt:lpstr>
      <vt:lpstr>Updated abemaciclib adjuvant approval – US FDA 3/3/23</vt:lpstr>
      <vt:lpstr>18th St. Gallen international breast cancer conference 2023</vt:lpstr>
      <vt:lpstr>18th St. Gallen international breast cancer conference 2023</vt:lpstr>
      <vt:lpstr>Présentation PowerPoint</vt:lpstr>
      <vt:lpstr>18th St. Gallen international breast cancer conference 2023</vt:lpstr>
      <vt:lpstr>IDFS en fonction du RS et du statut ménopausique</vt:lpstr>
      <vt:lpstr>IDFS en fonction du nb de ganglions et du statut ménopausique</vt:lpstr>
      <vt:lpstr>18th St. Gallen international breast cancer conference 2023</vt:lpstr>
      <vt:lpstr>18th St. Gallen international breast cancer conference 2023</vt:lpstr>
      <vt:lpstr>18th St. Gallen international breast cancer conference 2023</vt:lpstr>
      <vt:lpstr>ASTRRA : Schéma de l’étude </vt:lpstr>
      <vt:lpstr>ASTRRA : Objectif principal – Survie Sans Récidive</vt:lpstr>
      <vt:lpstr>Présentation PowerPoint</vt:lpstr>
      <vt:lpstr>Premenopausal Woman Optimum Endocrine Treatment</vt:lpstr>
      <vt:lpstr>Cancers du sein HER2 positifs Phase précoce </vt:lpstr>
      <vt:lpstr>Liens intérêt Joseph GLIGOROV</vt:lpstr>
      <vt:lpstr>18th St. Gallen international breast cancer conference 2023</vt:lpstr>
      <vt:lpstr>Dix ans de recul avec l’essai APT</vt:lpstr>
      <vt:lpstr>Valeur pronostique de la pCR</vt:lpstr>
      <vt:lpstr>Une désescalade possible : l’essai ADAPT</vt:lpstr>
      <vt:lpstr>18th St. Gallen international breast cancer conference 2023</vt:lpstr>
      <vt:lpstr>Influence de la présentation initiale sur le risque de rechute malgré la pCR </vt:lpstr>
      <vt:lpstr>18th St. Gallen international breast cancer conference 2023</vt:lpstr>
      <vt:lpstr>Kaplan–Meier estimates of time to first IDFS event in each treatment arm in Katherine trial according to HER2 status on residual disease.  </vt:lpstr>
      <vt:lpstr>18th St. Gallen international breast cancer conference 2023</vt:lpstr>
      <vt:lpstr>HER2+ early breast Cancer: current standards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ITIER</dc:creator>
  <cp:lastModifiedBy>Nathalie PIPAUD</cp:lastModifiedBy>
  <cp:revision>258</cp:revision>
  <dcterms:created xsi:type="dcterms:W3CDTF">2020-11-05T14:05:46Z</dcterms:created>
  <dcterms:modified xsi:type="dcterms:W3CDTF">2023-04-04T13:52:33Z</dcterms:modified>
</cp:coreProperties>
</file>